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F6D-ACF3-E148-9F07-3534093872B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75B3-074F-B642-B13C-935AE857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299A-4844-A64B-8D9D-81D063D4E0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5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BD0A-AE0C-2D4A-A10B-F01B851C7ED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51CE-3C94-894D-9D44-EEBE888F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92" y="750900"/>
            <a:ext cx="3586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Dynamic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5248" y="1549400"/>
            <a:ext cx="59473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Let’s consider the calculation of </a:t>
            </a:r>
            <a:r>
              <a:rPr lang="en-US" b="1" dirty="0"/>
              <a:t>Fibonacci </a:t>
            </a:r>
            <a:r>
              <a:rPr lang="en-US" dirty="0"/>
              <a:t>numbers:</a:t>
            </a:r>
          </a:p>
          <a:p>
            <a:endParaRPr lang="en-US" dirty="0"/>
          </a:p>
          <a:p>
            <a:r>
              <a:rPr lang="en-US" i="1" dirty="0">
                <a:latin typeface="Times"/>
                <a:cs typeface="Times"/>
              </a:rPr>
              <a:t>F(n) = F(n-2) + F(n-1)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seed values </a:t>
            </a:r>
            <a:r>
              <a:rPr lang="en-US" i="1" dirty="0">
                <a:latin typeface="Times"/>
                <a:cs typeface="Times"/>
              </a:rPr>
              <a:t>F(1) = 1, F(2) = 1</a:t>
            </a:r>
            <a:endParaRPr lang="en-US" dirty="0"/>
          </a:p>
          <a:p>
            <a:r>
              <a:rPr lang="en-US" dirty="0"/>
              <a:t>or                           </a:t>
            </a:r>
            <a:r>
              <a:rPr lang="en-US" i="1" dirty="0">
                <a:latin typeface="Times"/>
                <a:cs typeface="Times"/>
              </a:rPr>
              <a:t>F(0) = 0, F(1) = 1</a:t>
            </a:r>
          </a:p>
          <a:p>
            <a:endParaRPr lang="en-US" dirty="0"/>
          </a:p>
          <a:p>
            <a:r>
              <a:rPr lang="en-US" dirty="0"/>
              <a:t>What would a series look like:</a:t>
            </a:r>
          </a:p>
          <a:p>
            <a:endParaRPr lang="en-US" dirty="0"/>
          </a:p>
          <a:p>
            <a:r>
              <a:rPr lang="en-US" i="1" dirty="0">
                <a:latin typeface="Times"/>
                <a:cs typeface="Times"/>
              </a:rPr>
              <a:t>0, 1, 1, 2, 3, 4, 5, 8, 13, 21, 34, 55, 89, 144, </a:t>
            </a:r>
            <a:r>
              <a:rPr lang="is-IS" i="1" dirty="0">
                <a:latin typeface="Times"/>
                <a:cs typeface="Times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endParaRPr lang="en-US" dirty="0"/>
          </a:p>
          <a:p>
            <a:r>
              <a:rPr lang="en-US" dirty="0"/>
              <a:t>What is the obvious challenge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1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3467" y="4049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Recursive (top-down) pseudo code:</a:t>
            </a:r>
          </a:p>
        </p:txBody>
      </p:sp>
      <p:pic>
        <p:nvPicPr>
          <p:cNvPr id="7" name="Picture 6" descr="cutro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33" y="846667"/>
            <a:ext cx="4279900" cy="193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2133" y="2802467"/>
            <a:ext cx="751100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Problem? </a:t>
            </a:r>
            <a:r>
              <a:rPr lang="en-US" dirty="0">
                <a:solidFill>
                  <a:srgbClr val="FF0000"/>
                </a:solidFill>
              </a:rPr>
              <a:t>Slow runtime </a:t>
            </a:r>
            <a:r>
              <a:rPr lang="en-US" dirty="0"/>
              <a:t>(it’s essential brute force)!</a:t>
            </a:r>
          </a:p>
          <a:p>
            <a:endParaRPr lang="en-US" dirty="0"/>
          </a:p>
          <a:p>
            <a:r>
              <a:rPr lang="en-US" dirty="0"/>
              <a:t>But why? Cut-rod calls itself repeatedly with the same parameter values (tree):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9" name="Picture 8" descr="cutrodtre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1" y="3803046"/>
            <a:ext cx="3632199" cy="22485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18682" y="3803046"/>
            <a:ext cx="357445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Node label: size of the </a:t>
            </a:r>
            <a:r>
              <a:rPr lang="en-US" dirty="0" err="1"/>
              <a:t>subproblem</a:t>
            </a:r>
            <a:endParaRPr lang="en-US" dirty="0"/>
          </a:p>
          <a:p>
            <a:r>
              <a:rPr lang="en-US" dirty="0"/>
              <a:t>called on</a:t>
            </a:r>
          </a:p>
          <a:p>
            <a:r>
              <a:rPr lang="en-US" dirty="0"/>
              <a:t>- Can be seen by eye that many </a:t>
            </a:r>
          </a:p>
          <a:p>
            <a:r>
              <a:rPr lang="en-US" dirty="0" err="1"/>
              <a:t>subproblems</a:t>
            </a:r>
            <a:r>
              <a:rPr lang="en-US" dirty="0"/>
              <a:t> are called repeatedly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subproblem</a:t>
            </a:r>
            <a:r>
              <a:rPr lang="en-US" dirty="0">
                <a:solidFill>
                  <a:srgbClr val="FF0000"/>
                </a:solidFill>
              </a:rPr>
              <a:t> overlap)</a:t>
            </a:r>
          </a:p>
          <a:p>
            <a:r>
              <a:rPr lang="en-US" dirty="0"/>
              <a:t>- Number of nodes exponential in </a:t>
            </a:r>
            <a:r>
              <a:rPr lang="en-US" i="1" dirty="0">
                <a:latin typeface="Times"/>
                <a:cs typeface="Times"/>
              </a:rPr>
              <a:t>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i="1" dirty="0">
                <a:latin typeface="Times"/>
                <a:cs typeface="Times"/>
              </a:rPr>
              <a:t>2</a:t>
            </a:r>
            <a:r>
              <a:rPr lang="en-US" i="1" baseline="30000" dirty="0">
                <a:latin typeface="Times"/>
                <a:cs typeface="Times"/>
              </a:rPr>
              <a:t>n</a:t>
            </a:r>
            <a:r>
              <a:rPr lang="en-US" dirty="0"/>
              <a:t>). therefore exponential number </a:t>
            </a:r>
          </a:p>
          <a:p>
            <a:r>
              <a:rPr lang="en-US" dirty="0"/>
              <a:t>of calls.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1133" y="660400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 </a:t>
            </a:r>
            <a:r>
              <a:rPr lang="is-IS" dirty="0"/>
              <a:t>… </a:t>
            </a:r>
            <a:r>
              <a:rPr lang="is-IS" dirty="0">
                <a:solidFill>
                  <a:srgbClr val="FF0000"/>
                </a:solidFill>
              </a:rPr>
              <a:t>Dynamic Programing Approach:</a:t>
            </a:r>
          </a:p>
          <a:p>
            <a:endParaRPr lang="is-I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Recursive solution is inefficient, since it repeatedly calculates a solution of the </a:t>
            </a:r>
          </a:p>
          <a:p>
            <a:r>
              <a:rPr lang="en-US" dirty="0"/>
              <a:t>same </a:t>
            </a:r>
            <a:r>
              <a:rPr lang="en-US" dirty="0" err="1"/>
              <a:t>subproblem</a:t>
            </a:r>
            <a:r>
              <a:rPr lang="en-US" dirty="0"/>
              <a:t> (overlapping </a:t>
            </a:r>
            <a:r>
              <a:rPr lang="en-US" dirty="0" err="1"/>
              <a:t>subproblem</a:t>
            </a:r>
            <a:r>
              <a:rPr lang="en-US" dirty="0"/>
              <a:t>).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Instead, solve each </a:t>
            </a:r>
            <a:r>
              <a:rPr lang="en-US" dirty="0" err="1"/>
              <a:t>subproblem</a:t>
            </a:r>
            <a:r>
              <a:rPr lang="en-US" dirty="0"/>
              <a:t> only once AND save its solution. Next time we </a:t>
            </a:r>
          </a:p>
          <a:p>
            <a:r>
              <a:rPr lang="en-US" dirty="0"/>
              <a:t>encounter the </a:t>
            </a:r>
            <a:r>
              <a:rPr lang="en-US" dirty="0" err="1"/>
              <a:t>subproblem</a:t>
            </a:r>
            <a:r>
              <a:rPr lang="en-US" dirty="0"/>
              <a:t> look it up in a </a:t>
            </a:r>
            <a:r>
              <a:rPr lang="en-US" dirty="0" err="1"/>
              <a:t>hashtable</a:t>
            </a:r>
            <a:r>
              <a:rPr lang="en-US" dirty="0"/>
              <a:t> or an array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rgbClr val="FF0000"/>
                </a:solidFill>
              </a:rPr>
              <a:t>, </a:t>
            </a:r>
          </a:p>
          <a:p>
            <a:r>
              <a:rPr lang="en-US" dirty="0"/>
              <a:t>recursive top-down solution).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will also talk about a second solution where we  save the solution of </a:t>
            </a:r>
            <a:r>
              <a:rPr lang="en-US" dirty="0" err="1"/>
              <a:t>subproblems</a:t>
            </a:r>
            <a:endParaRPr lang="en-US" dirty="0"/>
          </a:p>
          <a:p>
            <a:r>
              <a:rPr lang="en-US" dirty="0"/>
              <a:t>Of increasing size (i.e. in order) in an array. Each time we will fall back on solutions that </a:t>
            </a:r>
          </a:p>
          <a:p>
            <a:r>
              <a:rPr lang="en-US" dirty="0"/>
              <a:t>we obtained in previous steps and stored in an array (bottom-up solution).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2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5200" y="702733"/>
            <a:ext cx="7365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Recursive top-down solution: </a:t>
            </a:r>
            <a:r>
              <a:rPr lang="en-US" sz="2400" b="1" dirty="0"/>
              <a:t>Cut-Rod with </a:t>
            </a:r>
            <a:r>
              <a:rPr lang="en-US" sz="2400" b="1" dirty="0" err="1"/>
              <a:t>Memoization</a:t>
            </a:r>
            <a:endParaRPr lang="en-US" sz="2400" b="1" dirty="0"/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Step 1</a:t>
            </a:r>
            <a:r>
              <a:rPr lang="en-US" dirty="0"/>
              <a:t> Initialization:</a:t>
            </a:r>
          </a:p>
        </p:txBody>
      </p:sp>
      <p:pic>
        <p:nvPicPr>
          <p:cNvPr id="3" name="Picture 2" descr="memocutro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4" y="1786467"/>
            <a:ext cx="4254500" cy="147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9167" y="1810435"/>
            <a:ext cx="7607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Creates array for holding </a:t>
            </a:r>
            <a:r>
              <a:rPr lang="en-US" dirty="0" err="1"/>
              <a:t>memoized</a:t>
            </a:r>
            <a:r>
              <a:rPr lang="en-US" dirty="0"/>
              <a:t> </a:t>
            </a:r>
          </a:p>
          <a:p>
            <a:r>
              <a:rPr lang="en-US" dirty="0"/>
              <a:t>results, and initialized to minus infinity. </a:t>
            </a:r>
          </a:p>
          <a:p>
            <a:r>
              <a:rPr lang="en-US" dirty="0"/>
              <a:t>Then calls the main auxiliary function.</a:t>
            </a:r>
          </a:p>
        </p:txBody>
      </p:sp>
    </p:spTree>
    <p:extLst>
      <p:ext uri="{BB962C8B-B14F-4D97-AF65-F5344CB8AC3E}">
        <p14:creationId xmlns:p14="http://schemas.microsoft.com/office/powerpoint/2010/main" val="309511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memocutrodaux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957917"/>
            <a:ext cx="6565900" cy="2654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4700" y="475102"/>
            <a:ext cx="753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The main auxiliary function, which goes through the lengths, computes answers to </a:t>
            </a:r>
            <a:r>
              <a:rPr lang="en-US" dirty="0" err="1"/>
              <a:t>subproblems</a:t>
            </a:r>
            <a:r>
              <a:rPr lang="en-US" dirty="0"/>
              <a:t> and </a:t>
            </a:r>
            <a:r>
              <a:rPr lang="en-US" dirty="0" err="1"/>
              <a:t>memoizes</a:t>
            </a:r>
            <a:r>
              <a:rPr lang="en-US" dirty="0"/>
              <a:t> if </a:t>
            </a:r>
            <a:r>
              <a:rPr lang="en-US" dirty="0" err="1"/>
              <a:t>subproblem</a:t>
            </a:r>
            <a:r>
              <a:rPr lang="en-US" dirty="0"/>
              <a:t> not yet encountered:</a:t>
            </a:r>
          </a:p>
        </p:txBody>
      </p:sp>
    </p:spTree>
    <p:extLst>
      <p:ext uri="{BB962C8B-B14F-4D97-AF65-F5344CB8AC3E}">
        <p14:creationId xmlns:p14="http://schemas.microsoft.com/office/powerpoint/2010/main" val="188764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467" y="491067"/>
            <a:ext cx="526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Bottom-up solution: </a:t>
            </a:r>
            <a:r>
              <a:rPr lang="en-US" sz="2400" b="1" dirty="0"/>
              <a:t>Bottom Up Cut-Rod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430867"/>
            <a:ext cx="45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we use previous values form arrays:</a:t>
            </a:r>
          </a:p>
        </p:txBody>
      </p:sp>
      <p:pic>
        <p:nvPicPr>
          <p:cNvPr id="3" name="Picture 2" descr="BootomUpCutRo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053167"/>
            <a:ext cx="4775200" cy="3000632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4699000" y="2573867"/>
            <a:ext cx="143933" cy="516466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42933" y="2616202"/>
            <a:ext cx="4204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value already known or </a:t>
            </a:r>
            <a:r>
              <a:rPr lang="en-US" dirty="0" err="1"/>
              <a:t>memoized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904793" y="3200398"/>
            <a:ext cx="135466" cy="1524002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8097" y="3378199"/>
            <a:ext cx="2862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maximum revenue</a:t>
            </a:r>
          </a:p>
          <a:p>
            <a:r>
              <a:rPr lang="en-US" dirty="0"/>
              <a:t>if it hasn’t already been </a:t>
            </a:r>
          </a:p>
          <a:p>
            <a:r>
              <a:rPr lang="en-US" dirty="0"/>
              <a:t>computed. 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3540690" y="4724400"/>
            <a:ext cx="59267" cy="329399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9957" y="4645339"/>
            <a:ext cx="134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 value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81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0400" y="660400"/>
            <a:ext cx="5453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time: For bottom-up and top-down approach </a:t>
            </a:r>
            <a:r>
              <a:rPr lang="en-US" i="1" dirty="0">
                <a:latin typeface="Times"/>
                <a:cs typeface="Times"/>
              </a:rPr>
              <a:t>O(n</a:t>
            </a:r>
            <a:r>
              <a:rPr lang="en-US" i="1" baseline="30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)</a:t>
            </a:r>
          </a:p>
          <a:p>
            <a:endParaRPr lang="en-US" i="1" dirty="0">
              <a:latin typeface="Times"/>
              <a:cs typeface="Times"/>
            </a:endParaRPr>
          </a:p>
          <a:p>
            <a:r>
              <a:rPr lang="en-US" dirty="0">
                <a:latin typeface="+mj-lt"/>
                <a:cs typeface="Times"/>
              </a:rPr>
              <a:t>Why (double nested loop)?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9" y="1934401"/>
            <a:ext cx="6460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also view the </a:t>
            </a:r>
            <a:r>
              <a:rPr lang="en-US" dirty="0" err="1"/>
              <a:t>subproblems</a:t>
            </a:r>
            <a:r>
              <a:rPr lang="en-US" dirty="0"/>
              <a:t> encountered in graph form.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reduce the previous tree that included all the </a:t>
            </a:r>
            <a:r>
              <a:rPr lang="en-US" dirty="0" err="1"/>
              <a:t>subproblems</a:t>
            </a:r>
            <a:r>
              <a:rPr lang="en-US" dirty="0"/>
              <a:t> repeatedly</a:t>
            </a:r>
          </a:p>
        </p:txBody>
      </p:sp>
      <p:pic>
        <p:nvPicPr>
          <p:cNvPr id="8" name="Picture 7" descr="cutrodtre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5" y="3101148"/>
            <a:ext cx="3005666" cy="18606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14800" y="3750733"/>
            <a:ext cx="372533" cy="194733"/>
          </a:xfrm>
          <a:prstGeom prst="rightArrow">
            <a:avLst/>
          </a:prstGeom>
          <a:solidFill>
            <a:srgbClr val="F2F2F2"/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ubproblemgraph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726267"/>
            <a:ext cx="1346200" cy="2590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33533" y="2857731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each vertex represents </a:t>
            </a:r>
          </a:p>
          <a:p>
            <a:r>
              <a:rPr lang="en-US" dirty="0" err="1"/>
              <a:t>subproblem</a:t>
            </a:r>
            <a:r>
              <a:rPr lang="en-US" dirty="0"/>
              <a:t> of a given size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Vertex label: </a:t>
            </a:r>
            <a:r>
              <a:rPr lang="en-US" dirty="0" err="1"/>
              <a:t>subproblem</a:t>
            </a:r>
            <a:r>
              <a:rPr lang="en-US" dirty="0"/>
              <a:t> size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Edges from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i="1" dirty="0"/>
              <a:t>y</a:t>
            </a:r>
            <a:r>
              <a:rPr lang="en-US" dirty="0"/>
              <a:t>: We need</a:t>
            </a:r>
          </a:p>
          <a:p>
            <a:r>
              <a:rPr lang="en-US" dirty="0"/>
              <a:t>a solution for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when</a:t>
            </a:r>
          </a:p>
          <a:p>
            <a:r>
              <a:rPr lang="en-US" dirty="0"/>
              <a:t>solving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5593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3533" y="651933"/>
            <a:ext cx="821250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 time: </a:t>
            </a:r>
            <a:r>
              <a:rPr lang="en-US" dirty="0"/>
              <a:t>Can be seen as number of edges </a:t>
            </a:r>
            <a:r>
              <a:rPr lang="en-US" i="1" dirty="0">
                <a:latin typeface="Times"/>
                <a:cs typeface="Times"/>
              </a:rPr>
              <a:t>O(n</a:t>
            </a:r>
            <a:r>
              <a:rPr lang="en-US" i="1" baseline="30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)</a:t>
            </a:r>
          </a:p>
          <a:p>
            <a:endParaRPr lang="en-US" i="1" dirty="0">
              <a:latin typeface="Times"/>
              <a:cs typeface="Times"/>
            </a:endParaRPr>
          </a:p>
          <a:p>
            <a:r>
              <a:rPr lang="en-US" dirty="0">
                <a:latin typeface="+mj-lt"/>
                <a:cs typeface="Times"/>
              </a:rPr>
              <a:t>Note: Run time is a combination of number of items in table </a:t>
            </a:r>
            <a:r>
              <a:rPr lang="en-US" i="1" dirty="0">
                <a:latin typeface="+mj-lt"/>
                <a:cs typeface="Times"/>
              </a:rPr>
              <a:t>(</a:t>
            </a:r>
            <a:r>
              <a:rPr lang="en-US" i="1" dirty="0">
                <a:latin typeface="Times"/>
                <a:cs typeface="Times"/>
              </a:rPr>
              <a:t>n</a:t>
            </a:r>
            <a:r>
              <a:rPr lang="en-US" i="1" dirty="0">
                <a:latin typeface="+mj-lt"/>
                <a:cs typeface="Times"/>
              </a:rPr>
              <a:t>)</a:t>
            </a:r>
            <a:r>
              <a:rPr lang="en-US" dirty="0">
                <a:latin typeface="+mj-lt"/>
                <a:cs typeface="Times"/>
              </a:rPr>
              <a:t> and work per item </a:t>
            </a:r>
            <a:r>
              <a:rPr lang="en-US" i="1" dirty="0">
                <a:latin typeface="+mj-lt"/>
                <a:cs typeface="Times"/>
              </a:rPr>
              <a:t>(</a:t>
            </a:r>
            <a:r>
              <a:rPr lang="en-US" i="1" dirty="0">
                <a:latin typeface="Times"/>
                <a:cs typeface="Times"/>
              </a:rPr>
              <a:t>n</a:t>
            </a:r>
            <a:r>
              <a:rPr lang="en-US" i="1" dirty="0">
                <a:latin typeface="+mj-lt"/>
                <a:cs typeface="Times"/>
              </a:rPr>
              <a:t>)</a:t>
            </a:r>
            <a:r>
              <a:rPr lang="en-US" dirty="0">
                <a:latin typeface="+mj-lt"/>
                <a:cs typeface="Times"/>
              </a:rPr>
              <a:t>. </a:t>
            </a:r>
          </a:p>
          <a:p>
            <a:r>
              <a:rPr lang="en-US" dirty="0">
                <a:latin typeface="+mj-lt"/>
                <a:cs typeface="Times"/>
              </a:rPr>
              <a:t>The work per item because of the max operation (needed even if the table is filled</a:t>
            </a:r>
          </a:p>
          <a:p>
            <a:r>
              <a:rPr lang="en-US" dirty="0">
                <a:latin typeface="+mj-lt"/>
                <a:cs typeface="Times"/>
              </a:rPr>
              <a:t>And we just take values from the table) is proportional to </a:t>
            </a:r>
            <a:r>
              <a:rPr lang="en-US" i="1" dirty="0">
                <a:latin typeface="Times"/>
                <a:cs typeface="Times"/>
              </a:rPr>
              <a:t>n</a:t>
            </a:r>
            <a:r>
              <a:rPr lang="en-US" dirty="0">
                <a:latin typeface="+mj-lt"/>
                <a:cs typeface="Times"/>
              </a:rPr>
              <a:t> as in the number of edges </a:t>
            </a:r>
          </a:p>
          <a:p>
            <a:r>
              <a:rPr lang="en-US" dirty="0">
                <a:latin typeface="+mj-lt"/>
                <a:cs typeface="Times"/>
              </a:rPr>
              <a:t>in graph. </a:t>
            </a:r>
          </a:p>
        </p:txBody>
      </p:sp>
    </p:spTree>
    <p:extLst>
      <p:ext uri="{BB962C8B-B14F-4D97-AF65-F5344CB8AC3E}">
        <p14:creationId xmlns:p14="http://schemas.microsoft.com/office/powerpoint/2010/main" val="381278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b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0" y="1841500"/>
            <a:ext cx="7587136" cy="33062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92" y="750900"/>
            <a:ext cx="3586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Dynamic programming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7667" y="1981200"/>
            <a:ext cx="216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257554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2733" y="660400"/>
            <a:ext cx="54787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sz="1400" dirty="0"/>
              <a:t>Fib(n)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if (n == 0)</a:t>
            </a:r>
          </a:p>
          <a:p>
            <a:r>
              <a:rPr lang="en-US" sz="1400" dirty="0"/>
              <a:t>        return M[0];</a:t>
            </a:r>
          </a:p>
          <a:p>
            <a:endParaRPr lang="en-US" sz="1400" dirty="0"/>
          </a:p>
          <a:p>
            <a:r>
              <a:rPr lang="en-US" sz="1400" dirty="0"/>
              <a:t>    if (n == 1)</a:t>
            </a:r>
          </a:p>
          <a:p>
            <a:r>
              <a:rPr lang="en-US" sz="1400" dirty="0"/>
              <a:t>        return M[1];</a:t>
            </a:r>
          </a:p>
          <a:p>
            <a:endParaRPr lang="en-US" sz="1400" dirty="0"/>
          </a:p>
          <a:p>
            <a:r>
              <a:rPr lang="en-US" sz="1400" dirty="0"/>
              <a:t>    if (Fib(n-2) is not already calculated)</a:t>
            </a:r>
          </a:p>
          <a:p>
            <a:r>
              <a:rPr lang="ro-RO" sz="1400" dirty="0"/>
              <a:t>        call Fib(n-2);</a:t>
            </a:r>
          </a:p>
          <a:p>
            <a:endParaRPr lang="ro-RO" sz="1400" dirty="0"/>
          </a:p>
          <a:p>
            <a:r>
              <a:rPr lang="ro-RO" sz="1400" dirty="0"/>
              <a:t>    if(Fib(n-1) is already calculated)</a:t>
            </a:r>
          </a:p>
          <a:p>
            <a:r>
              <a:rPr lang="ro-RO" sz="1400" dirty="0"/>
              <a:t>        call Fib(n-1);</a:t>
            </a:r>
          </a:p>
          <a:p>
            <a:endParaRPr lang="ro-RO" sz="1400" dirty="0"/>
          </a:p>
          <a:p>
            <a:r>
              <a:rPr lang="ro-RO" sz="1400" dirty="0"/>
              <a:t>    </a:t>
            </a:r>
            <a:r>
              <a:rPr lang="ro-RO" sz="1400" dirty="0">
                <a:solidFill>
                  <a:srgbClr val="FF0000"/>
                </a:solidFill>
              </a:rPr>
              <a:t>//Store the ${n}^{th}$ Fibonacci no. in memory &amp; use previous results.</a:t>
            </a:r>
          </a:p>
          <a:p>
            <a:r>
              <a:rPr lang="de-DE" sz="1400" dirty="0"/>
              <a:t>    M[</a:t>
            </a:r>
            <a:r>
              <a:rPr lang="de-DE" sz="1400" dirty="0" err="1"/>
              <a:t>n</a:t>
            </a:r>
            <a:r>
              <a:rPr lang="de-DE" sz="1400" dirty="0"/>
              <a:t>] = M[n-1] + M[n-2] </a:t>
            </a:r>
          </a:p>
          <a:p>
            <a:endParaRPr lang="de-DE" sz="1400" dirty="0"/>
          </a:p>
          <a:p>
            <a:r>
              <a:rPr lang="de-DE" sz="1400" dirty="0"/>
              <a:t>    Return M[</a:t>
            </a:r>
            <a:r>
              <a:rPr lang="de-DE" sz="1400" dirty="0" err="1"/>
              <a:t>n</a:t>
            </a:r>
            <a:r>
              <a:rPr lang="de-DE" sz="1400" dirty="0"/>
              <a:t>];</a:t>
            </a:r>
          </a:p>
          <a:p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3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Fib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863599"/>
            <a:ext cx="7409293" cy="32046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4000" y="2328334"/>
            <a:ext cx="5613400" cy="1185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65132" y="3141134"/>
            <a:ext cx="3776133" cy="1185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2867" y="3698900"/>
            <a:ext cx="210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already calculated 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92" y="412233"/>
            <a:ext cx="8174834" cy="5386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Dynamic programming</a:t>
            </a:r>
          </a:p>
          <a:p>
            <a:endParaRPr lang="en-US" sz="2800" b="1" dirty="0"/>
          </a:p>
          <a:p>
            <a:r>
              <a:rPr lang="en-US" sz="2400" dirty="0"/>
              <a:t>- Main approach: recursive, holds answers to a sub problem in a </a:t>
            </a:r>
          </a:p>
          <a:p>
            <a:r>
              <a:rPr lang="en-US" sz="2400" dirty="0"/>
              <a:t>table, can be used without </a:t>
            </a:r>
            <a:r>
              <a:rPr lang="en-US" sz="2400" dirty="0" err="1"/>
              <a:t>recomputing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Can be formulated both via recursion and saving results in a </a:t>
            </a:r>
          </a:p>
          <a:p>
            <a:r>
              <a:rPr lang="en-US" sz="2400" dirty="0"/>
              <a:t>table (</a:t>
            </a:r>
            <a:r>
              <a:rPr lang="en-US" sz="2400" i="1" dirty="0" err="1"/>
              <a:t>memoization</a:t>
            </a:r>
            <a:r>
              <a:rPr lang="en-US" sz="2400" dirty="0"/>
              <a:t>). Typically, we first formulate the recursive </a:t>
            </a:r>
          </a:p>
          <a:p>
            <a:r>
              <a:rPr lang="en-US" sz="2400" dirty="0"/>
              <a:t>solution and then turn it into recursion plus dynamic </a:t>
            </a:r>
          </a:p>
          <a:p>
            <a:r>
              <a:rPr lang="en-US" sz="2400" dirty="0"/>
              <a:t>programming via </a:t>
            </a:r>
            <a:r>
              <a:rPr lang="en-US" sz="2400" i="1" dirty="0" err="1"/>
              <a:t>memoization</a:t>
            </a:r>
            <a:r>
              <a:rPr lang="en-US" sz="2400" dirty="0"/>
              <a:t> or bottom-up.</a:t>
            </a:r>
          </a:p>
          <a:p>
            <a:endParaRPr lang="en-US" sz="2400" dirty="0"/>
          </a:p>
          <a:p>
            <a:r>
              <a:rPr lang="en-US" sz="2400" dirty="0"/>
              <a:t>-”</a:t>
            </a:r>
            <a:r>
              <a:rPr lang="en-US" sz="2400" i="1" dirty="0"/>
              <a:t>programming</a:t>
            </a:r>
            <a:r>
              <a:rPr lang="en-US" sz="2400" dirty="0"/>
              <a:t>” as in tabular not programming code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314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2734" y="429567"/>
            <a:ext cx="562756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b="1" dirty="0"/>
              <a:t>rod cutting</a:t>
            </a:r>
          </a:p>
          <a:p>
            <a:endParaRPr lang="en-US" sz="2400" b="1" dirty="0"/>
          </a:p>
          <a:p>
            <a:r>
              <a:rPr lang="en-US" sz="2400" dirty="0"/>
              <a:t>We are given prices </a:t>
            </a:r>
            <a:r>
              <a:rPr lang="en-US" sz="2400" i="1" dirty="0">
                <a:latin typeface="Times"/>
                <a:cs typeface="Times"/>
              </a:rPr>
              <a:t>p</a:t>
            </a:r>
            <a:r>
              <a:rPr lang="en-US" sz="2400" i="1" baseline="-25000" dirty="0">
                <a:latin typeface="Times"/>
                <a:cs typeface="Times"/>
              </a:rPr>
              <a:t>i</a:t>
            </a:r>
            <a:r>
              <a:rPr lang="en-US" sz="2400" dirty="0"/>
              <a:t> and rods of length </a:t>
            </a:r>
            <a:r>
              <a:rPr lang="en-US" sz="2400" i="1" dirty="0" err="1">
                <a:latin typeface="Times"/>
                <a:cs typeface="Times"/>
              </a:rPr>
              <a:t>i</a:t>
            </a:r>
            <a:r>
              <a:rPr lang="en-US" sz="2400" dirty="0"/>
              <a:t>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2463" y="1970501"/>
            <a:ext cx="6338295" cy="853363"/>
            <a:chOff x="752463" y="1970501"/>
            <a:chExt cx="6338295" cy="853363"/>
          </a:xfrm>
        </p:grpSpPr>
        <p:sp>
          <p:nvSpPr>
            <p:cNvPr id="7" name="TextBox 6"/>
            <p:cNvSpPr txBox="1"/>
            <p:nvPr/>
          </p:nvSpPr>
          <p:spPr>
            <a:xfrm>
              <a:off x="752463" y="1970501"/>
              <a:ext cx="63298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length </a:t>
              </a:r>
              <a:r>
                <a:rPr lang="en-US" sz="2400" i="1" dirty="0" err="1">
                  <a:latin typeface="Times"/>
                  <a:cs typeface="Times"/>
                </a:rPr>
                <a:t>i</a:t>
              </a:r>
              <a:r>
                <a:rPr lang="en-US" sz="2400" dirty="0"/>
                <a:t>     1     2     3     4     5     6     7     8     9     10</a:t>
              </a:r>
            </a:p>
            <a:p>
              <a:r>
                <a:rPr lang="en-US" sz="2400" dirty="0"/>
                <a:t>price </a:t>
              </a:r>
              <a:r>
                <a:rPr lang="en-US" sz="2400" i="1" dirty="0">
                  <a:latin typeface="Times"/>
                  <a:cs typeface="Times"/>
                </a:rPr>
                <a:t>p</a:t>
              </a:r>
              <a:r>
                <a:rPr lang="en-US" sz="2400" i="1" baseline="-25000" dirty="0">
                  <a:latin typeface="Times"/>
                  <a:cs typeface="Times"/>
                </a:rPr>
                <a:t>i</a:t>
              </a:r>
              <a:r>
                <a:rPr lang="en-US" sz="2400" dirty="0"/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4485" y="2362199"/>
              <a:ext cx="50462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1     5     8     9    10  17   17   20   24    30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52463" y="2404534"/>
              <a:ext cx="6338295" cy="2380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947335" y="2082799"/>
              <a:ext cx="4157" cy="69329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52463" y="3420533"/>
            <a:ext cx="762517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Question: </a:t>
            </a:r>
            <a:r>
              <a:rPr lang="en-US" dirty="0"/>
              <a:t>We are given a rod of length </a:t>
            </a:r>
            <a:r>
              <a:rPr lang="en-US" i="1" dirty="0">
                <a:latin typeface="Times"/>
                <a:cs typeface="Times"/>
              </a:rPr>
              <a:t>n</a:t>
            </a:r>
            <a:r>
              <a:rPr lang="en-US" dirty="0"/>
              <a:t>, and want to </a:t>
            </a:r>
            <a:r>
              <a:rPr lang="en-US" dirty="0">
                <a:solidFill>
                  <a:srgbClr val="FF0000"/>
                </a:solidFill>
              </a:rPr>
              <a:t>maximize</a:t>
            </a:r>
            <a:r>
              <a:rPr lang="en-US" dirty="0"/>
              <a:t> revenue, by</a:t>
            </a:r>
          </a:p>
          <a:p>
            <a:r>
              <a:rPr lang="en-US" dirty="0"/>
              <a:t>cutting up the rod into pieces and selling each of the pieces.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we are given a 4 inches rod. Best solution to cut up? We’ll first list the </a:t>
            </a:r>
          </a:p>
          <a:p>
            <a:r>
              <a:rPr lang="en-US" dirty="0"/>
              <a:t>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4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663" y="381000"/>
            <a:ext cx="725700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first list the solutions: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1.)</a:t>
            </a:r>
            <a:r>
              <a:rPr lang="en-US" dirty="0"/>
              <a:t> Cut into 2 pieces of length 2:</a:t>
            </a:r>
          </a:p>
          <a:p>
            <a:r>
              <a:rPr lang="en-US" b="1" dirty="0"/>
              <a:t>2.) </a:t>
            </a:r>
            <a:r>
              <a:rPr lang="en-US" dirty="0"/>
              <a:t>Cut into 4 pieces of length 1:</a:t>
            </a:r>
          </a:p>
          <a:p>
            <a:r>
              <a:rPr lang="en-US" b="1" dirty="0"/>
              <a:t>3-4.)</a:t>
            </a:r>
            <a:r>
              <a:rPr lang="en-US" dirty="0"/>
              <a:t> Cut into 2 pieces of length 1 and 3 (3 and 1):</a:t>
            </a:r>
          </a:p>
          <a:p>
            <a:r>
              <a:rPr lang="en-US" b="1" dirty="0"/>
              <a:t>5.)</a:t>
            </a:r>
            <a:r>
              <a:rPr lang="en-US" dirty="0"/>
              <a:t> Keep length 4:</a:t>
            </a:r>
          </a:p>
          <a:p>
            <a:r>
              <a:rPr lang="en-US" b="1" dirty="0"/>
              <a:t>6-8.)</a:t>
            </a:r>
            <a:r>
              <a:rPr lang="en-US" dirty="0"/>
              <a:t> Cut into 3 pieces, length 1, 1 and 2 (and all the different orders)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 8 cases for </a:t>
            </a:r>
            <a:r>
              <a:rPr lang="en-US" i="1" dirty="0">
                <a:latin typeface="Times"/>
                <a:cs typeface="Times"/>
              </a:rPr>
              <a:t>n = 4 </a:t>
            </a:r>
            <a:r>
              <a:rPr lang="en-US" dirty="0"/>
              <a:t>(</a:t>
            </a:r>
            <a:r>
              <a:rPr lang="en-US" i="1" dirty="0"/>
              <a:t>=</a:t>
            </a:r>
            <a:r>
              <a:rPr lang="en-US" dirty="0"/>
              <a:t> </a:t>
            </a:r>
            <a:r>
              <a:rPr lang="en-US" i="1" dirty="0">
                <a:latin typeface="Times"/>
                <a:cs typeface="Times"/>
              </a:rPr>
              <a:t>2</a:t>
            </a:r>
            <a:r>
              <a:rPr lang="en-US" i="1" baseline="30000" dirty="0">
                <a:latin typeface="Times"/>
                <a:cs typeface="Times"/>
              </a:rPr>
              <a:t>n-1</a:t>
            </a:r>
            <a:r>
              <a:rPr lang="en-US" dirty="0"/>
              <a:t>). We can slightly reduce by always requiring cuts in non-decreasing order. </a:t>
            </a:r>
            <a:r>
              <a:rPr lang="en-US" dirty="0">
                <a:solidFill>
                  <a:srgbClr val="FF0000"/>
                </a:solidFill>
              </a:rPr>
              <a:t>But still a lot!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405105"/>
              </p:ext>
            </p:extLst>
          </p:nvPr>
        </p:nvGraphicFramePr>
        <p:xfrm>
          <a:off x="3513667" y="2057862"/>
          <a:ext cx="1609212" cy="2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168400" imgH="203200" progId="Equation.3">
                  <p:embed/>
                </p:oleObj>
              </mc:Choice>
              <mc:Fallback>
                <p:oleObj name="Equation" r:id="rId4" imgW="1168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3667" y="2057862"/>
                        <a:ext cx="1609212" cy="27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590663" y="899700"/>
            <a:ext cx="6338295" cy="853363"/>
            <a:chOff x="752463" y="1970501"/>
            <a:chExt cx="6338295" cy="853363"/>
          </a:xfrm>
        </p:grpSpPr>
        <p:sp>
          <p:nvSpPr>
            <p:cNvPr id="9" name="TextBox 8"/>
            <p:cNvSpPr txBox="1"/>
            <p:nvPr/>
          </p:nvSpPr>
          <p:spPr>
            <a:xfrm>
              <a:off x="752463" y="1970501"/>
              <a:ext cx="63298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length </a:t>
              </a:r>
              <a:r>
                <a:rPr lang="en-US" sz="2400" i="1" dirty="0" err="1">
                  <a:latin typeface="Times"/>
                  <a:cs typeface="Times"/>
                </a:rPr>
                <a:t>i</a:t>
              </a:r>
              <a:r>
                <a:rPr lang="en-US" sz="2400" dirty="0"/>
                <a:t>     1     2     3     4     5     6     7     8     9     10</a:t>
              </a:r>
            </a:p>
            <a:p>
              <a:r>
                <a:rPr lang="en-US" sz="2400" dirty="0"/>
                <a:t>price </a:t>
              </a:r>
              <a:r>
                <a:rPr lang="en-US" sz="2400" i="1" dirty="0">
                  <a:latin typeface="Times"/>
                  <a:cs typeface="Times"/>
                </a:rPr>
                <a:t>p</a:t>
              </a:r>
              <a:r>
                <a:rPr lang="en-US" sz="2400" i="1" baseline="-25000" dirty="0">
                  <a:latin typeface="Times"/>
                  <a:cs typeface="Times"/>
                </a:rPr>
                <a:t>i</a:t>
              </a:r>
              <a:r>
                <a:rPr lang="en-US" sz="2400" dirty="0"/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4485" y="2362199"/>
              <a:ext cx="50462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1     5     8     9    10  17   17   20   24    30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752463" y="2404534"/>
              <a:ext cx="6338295" cy="2380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47335" y="2082799"/>
              <a:ext cx="4157" cy="69329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10775"/>
              </p:ext>
            </p:extLst>
          </p:nvPr>
        </p:nvGraphicFramePr>
        <p:xfrm>
          <a:off x="3522139" y="2338918"/>
          <a:ext cx="2641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1917700" imgH="203200" progId="Equation.3">
                  <p:embed/>
                </p:oleObj>
              </mc:Choice>
              <mc:Fallback>
                <p:oleObj name="Equation" r:id="rId6" imgW="1917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22139" y="2338918"/>
                        <a:ext cx="2641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21799"/>
              </p:ext>
            </p:extLst>
          </p:nvPr>
        </p:nvGraphicFramePr>
        <p:xfrm>
          <a:off x="5095362" y="2618318"/>
          <a:ext cx="14160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1028700" imgH="215900" progId="Equation.3">
                  <p:embed/>
                </p:oleObj>
              </mc:Choice>
              <mc:Fallback>
                <p:oleObj name="Equation" r:id="rId8" imgW="1028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95362" y="2618318"/>
                        <a:ext cx="1416050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83890"/>
              </p:ext>
            </p:extLst>
          </p:nvPr>
        </p:nvGraphicFramePr>
        <p:xfrm>
          <a:off x="6553200" y="2595565"/>
          <a:ext cx="14160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0" imgW="1028700" imgH="215900" progId="Equation.3">
                  <p:embed/>
                </p:oleObj>
              </mc:Choice>
              <mc:Fallback>
                <p:oleObj name="Equation" r:id="rId10" imgW="1028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3200" y="2595565"/>
                        <a:ext cx="1416050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04218"/>
              </p:ext>
            </p:extLst>
          </p:nvPr>
        </p:nvGraphicFramePr>
        <p:xfrm>
          <a:off x="2110846" y="2892427"/>
          <a:ext cx="5762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2" imgW="419100" imgH="203200" progId="Equation.3">
                  <p:embed/>
                </p:oleObj>
              </mc:Choice>
              <mc:Fallback>
                <p:oleObj name="Equation" r:id="rId12" imgW="419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0846" y="2892427"/>
                        <a:ext cx="576262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86795"/>
              </p:ext>
            </p:extLst>
          </p:nvPr>
        </p:nvGraphicFramePr>
        <p:xfrm>
          <a:off x="1905000" y="3530600"/>
          <a:ext cx="1295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4" imgW="939800" imgH="203200" progId="Equation.3">
                  <p:embed/>
                </p:oleObj>
              </mc:Choice>
              <mc:Fallback>
                <p:oleObj name="Equation" r:id="rId14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05000" y="3530600"/>
                        <a:ext cx="1295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974123"/>
              </p:ext>
            </p:extLst>
          </p:nvPr>
        </p:nvGraphicFramePr>
        <p:xfrm>
          <a:off x="3318938" y="3530600"/>
          <a:ext cx="1295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6" imgW="939800" imgH="203200" progId="Equation.3">
                  <p:embed/>
                </p:oleObj>
              </mc:Choice>
              <mc:Fallback>
                <p:oleObj name="Equation" r:id="rId16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18938" y="3530600"/>
                        <a:ext cx="1295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11859"/>
              </p:ext>
            </p:extLst>
          </p:nvPr>
        </p:nvGraphicFramePr>
        <p:xfrm>
          <a:off x="4868339" y="3513667"/>
          <a:ext cx="1295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8" imgW="939800" imgH="203200" progId="Equation.3">
                  <p:embed/>
                </p:oleObj>
              </mc:Choice>
              <mc:Fallback>
                <p:oleObj name="Equation" r:id="rId18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68339" y="3513667"/>
                        <a:ext cx="1295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66066" y="4951331"/>
            <a:ext cx="1744139" cy="12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5733" y="325735"/>
            <a:ext cx="787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We’ve computed a brute force solution; all possibilities for this simple small example. </a:t>
            </a:r>
            <a:r>
              <a:rPr lang="en-US" dirty="0">
                <a:solidFill>
                  <a:srgbClr val="FF0000"/>
                </a:solidFill>
              </a:rPr>
              <a:t>But we want more optimal solution!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One solution: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2082800"/>
            <a:ext cx="474133" cy="313267"/>
          </a:xfrm>
          <a:prstGeom prst="rect">
            <a:avLst/>
          </a:prstGeom>
          <a:noFill/>
          <a:ln w="28575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7133" y="2082800"/>
            <a:ext cx="3488267" cy="313267"/>
          </a:xfrm>
          <a:prstGeom prst="rect">
            <a:avLst/>
          </a:prstGeom>
          <a:noFill/>
          <a:ln w="28575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4600" y="2035201"/>
            <a:ext cx="2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i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6033" y="203520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n-</a:t>
            </a:r>
            <a:r>
              <a:rPr lang="en-US" i="1" dirty="0" err="1">
                <a:latin typeface="Times"/>
                <a:cs typeface="Times"/>
              </a:rPr>
              <a:t>i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3867" y="1618397"/>
            <a:ext cx="189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recurse</a:t>
            </a:r>
            <a:r>
              <a:rPr lang="en-US" dirty="0"/>
              <a:t> on further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879" y="2744464"/>
            <a:ext cx="757043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we doing?</a:t>
            </a:r>
          </a:p>
          <a:p>
            <a:r>
              <a:rPr lang="en-US" dirty="0"/>
              <a:t>- Cut rod into length </a:t>
            </a:r>
            <a:r>
              <a:rPr lang="en-US" i="1" dirty="0" err="1">
                <a:latin typeface="Times"/>
                <a:cs typeface="Times"/>
              </a:rPr>
              <a:t>i</a:t>
            </a:r>
            <a:r>
              <a:rPr lang="en-US" dirty="0"/>
              <a:t> and </a:t>
            </a:r>
            <a:r>
              <a:rPr lang="en-US" i="1" dirty="0">
                <a:latin typeface="Times"/>
                <a:cs typeface="Times"/>
              </a:rPr>
              <a:t>n-</a:t>
            </a:r>
            <a:r>
              <a:rPr lang="en-US" i="1" dirty="0" err="1">
                <a:latin typeface="Times"/>
                <a:cs typeface="Times"/>
              </a:rPr>
              <a:t>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Only remainder </a:t>
            </a:r>
            <a:r>
              <a:rPr lang="en-US" i="1" dirty="0">
                <a:latin typeface="Times"/>
                <a:cs typeface="Times"/>
              </a:rPr>
              <a:t>n-</a:t>
            </a:r>
            <a:r>
              <a:rPr lang="en-US" i="1" dirty="0" err="1">
                <a:latin typeface="Times"/>
                <a:cs typeface="Times"/>
              </a:rPr>
              <a:t>i</a:t>
            </a:r>
            <a:r>
              <a:rPr lang="en-US" dirty="0"/>
              <a:t> can be further cut (</a:t>
            </a:r>
            <a:r>
              <a:rPr lang="en-US" dirty="0" err="1"/>
              <a:t>recursed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We need to define: </a:t>
            </a:r>
          </a:p>
          <a:p>
            <a:endParaRPr lang="en-US" dirty="0"/>
          </a:p>
          <a:p>
            <a:r>
              <a:rPr lang="en-US" dirty="0"/>
              <a:t>a.) </a:t>
            </a:r>
            <a:r>
              <a:rPr lang="en-US" b="1" dirty="0"/>
              <a:t>Maximum revenue </a:t>
            </a:r>
            <a:r>
              <a:rPr lang="en-US" dirty="0"/>
              <a:t>for log of size </a:t>
            </a:r>
            <a:r>
              <a:rPr lang="en-US" i="1" dirty="0"/>
              <a:t>n</a:t>
            </a:r>
            <a:r>
              <a:rPr lang="en-US" dirty="0"/>
              <a:t>: </a:t>
            </a:r>
            <a:r>
              <a:rPr lang="en-US" b="1" i="1" dirty="0" err="1"/>
              <a:t>r</a:t>
            </a:r>
            <a:r>
              <a:rPr lang="en-US" b="1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(that is the solution we want to find)</a:t>
            </a:r>
            <a:r>
              <a:rPr lang="en-US" i="1" dirty="0"/>
              <a:t>.</a:t>
            </a:r>
          </a:p>
          <a:p>
            <a:endParaRPr lang="en-US" i="1" baseline="-25000" dirty="0"/>
          </a:p>
          <a:p>
            <a:r>
              <a:rPr lang="en-US" dirty="0"/>
              <a:t>b.) </a:t>
            </a:r>
            <a:r>
              <a:rPr lang="en-US" b="1" dirty="0"/>
              <a:t>Revenue (price) </a:t>
            </a:r>
            <a:r>
              <a:rPr lang="en-US" dirty="0"/>
              <a:t>for single log of length </a:t>
            </a:r>
            <a:r>
              <a:rPr lang="en-US" i="1" dirty="0" err="1"/>
              <a:t>i</a:t>
            </a:r>
            <a:r>
              <a:rPr lang="en-US" dirty="0"/>
              <a:t>: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6123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AE95-EC6F-134F-A23E-FF93AA7F6E3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44600" y="1512332"/>
            <a:ext cx="474133" cy="313267"/>
          </a:xfrm>
          <a:prstGeom prst="rect">
            <a:avLst/>
          </a:prstGeom>
          <a:noFill/>
          <a:ln w="28575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8733" y="1512332"/>
            <a:ext cx="3488267" cy="313267"/>
          </a:xfrm>
          <a:prstGeom prst="rect">
            <a:avLst/>
          </a:prstGeom>
          <a:noFill/>
          <a:ln w="28575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6200" y="1464733"/>
            <a:ext cx="2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i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7633" y="146473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n-</a:t>
            </a:r>
            <a:r>
              <a:rPr lang="en-US" i="1" dirty="0" err="1">
                <a:latin typeface="Times"/>
                <a:cs typeface="Times"/>
              </a:rPr>
              <a:t>i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5467" y="1047929"/>
            <a:ext cx="189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recurse</a:t>
            </a:r>
            <a:r>
              <a:rPr lang="en-US" dirty="0"/>
              <a:t> on further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4600" y="410865"/>
            <a:ext cx="41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If we cut log into length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n-</a:t>
            </a:r>
            <a:r>
              <a:rPr lang="en-US" i="1" dirty="0" err="1"/>
              <a:t>i</a:t>
            </a:r>
            <a:r>
              <a:rPr lang="en-US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600" y="2510599"/>
            <a:ext cx="180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Revenue: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+ </a:t>
            </a:r>
            <a:r>
              <a:rPr lang="en-US" i="1" dirty="0" err="1"/>
              <a:t>r</a:t>
            </a:r>
            <a:r>
              <a:rPr lang="en-US" i="1" baseline="-25000" dirty="0" err="1"/>
              <a:t>n-i</a:t>
            </a:r>
            <a:endParaRPr lang="en-US" i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2511863"/>
            <a:ext cx="314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seen by </a:t>
            </a:r>
            <a:r>
              <a:rPr lang="en-US" dirty="0" err="1"/>
              <a:t>recursing</a:t>
            </a:r>
            <a:r>
              <a:rPr lang="en-US" dirty="0"/>
              <a:t> on </a:t>
            </a:r>
            <a:r>
              <a:rPr lang="en-US" i="1" dirty="0"/>
              <a:t>n-</a:t>
            </a:r>
            <a:r>
              <a:rPr lang="en-US" i="1" dirty="0" err="1"/>
              <a:t>i</a:t>
            </a:r>
            <a:endParaRPr lang="en-US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5361" y="3324663"/>
            <a:ext cx="263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we going to do?</a:t>
            </a:r>
            <a:endParaRPr lang="en-US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8961" y="3942730"/>
            <a:ext cx="366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many possible choices of </a:t>
            </a:r>
            <a:r>
              <a:rPr lang="en-US" i="1" dirty="0" err="1"/>
              <a:t>i</a:t>
            </a:r>
            <a:r>
              <a:rPr lang="en-US" dirty="0"/>
              <a:t>:</a:t>
            </a:r>
            <a:endParaRPr lang="en-US" i="1" baseline="-250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649743"/>
              </p:ext>
            </p:extLst>
          </p:nvPr>
        </p:nvGraphicFramePr>
        <p:xfrm>
          <a:off x="1905000" y="4438650"/>
          <a:ext cx="1833563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1333500" imgH="1003300" progId="Equation.3">
                  <p:embed/>
                </p:oleObj>
              </mc:Choice>
              <mc:Fallback>
                <p:oleObj name="Equation" r:id="rId4" imgW="13335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4438650"/>
                        <a:ext cx="1833563" cy="137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19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1100</Words>
  <Application>Microsoft Office PowerPoint</Application>
  <PresentationFormat>On-screen Show (4:3)</PresentationFormat>
  <Paragraphs>197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Univ.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Wuchty</dc:creator>
  <cp:lastModifiedBy>Dr. M. F. Mridha</cp:lastModifiedBy>
  <cp:revision>3</cp:revision>
  <dcterms:created xsi:type="dcterms:W3CDTF">2016-03-24T18:58:02Z</dcterms:created>
  <dcterms:modified xsi:type="dcterms:W3CDTF">2019-08-28T05:44:08Z</dcterms:modified>
</cp:coreProperties>
</file>