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0" r:id="rId16"/>
    <p:sldId id="269" r:id="rId17"/>
    <p:sldId id="271" r:id="rId18"/>
    <p:sldId id="272" r:id="rId19"/>
    <p:sldId id="273" r:id="rId20"/>
    <p:sldId id="275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296" r:id="rId35"/>
    <p:sldId id="322" r:id="rId36"/>
    <p:sldId id="294" r:id="rId37"/>
    <p:sldId id="277" r:id="rId38"/>
    <p:sldId id="323" r:id="rId39"/>
    <p:sldId id="278" r:id="rId40"/>
    <p:sldId id="279" r:id="rId41"/>
    <p:sldId id="280" r:id="rId42"/>
    <p:sldId id="281" r:id="rId43"/>
    <p:sldId id="282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8C561-15C9-4B7D-8530-D1620FC55B07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4730A-54E5-4C8A-AF5D-E7DEF6DB7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Crew-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skal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Just like with our top down, we had to decide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if it was connected with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Kruskals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we have to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know when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there is not a cycle created (without having to do a full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dfs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each time). 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Kruskal's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is a nice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alg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to do that.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V*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dfs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(and check for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backeges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).  V*E – too slow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F901D-306C-DB4C-9906-D29AA2CF6FF4}" type="slidenum">
              <a:rPr lang="en-US" smtClean="0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This version of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Kruskals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will not terminate early but continue until all edges are tried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3B070-36E3-AD47-A622-5554376476DD}" type="slidenum">
              <a:rPr lang="en-US" smtClean="0">
                <a:latin typeface="Times New Roman" charset="0"/>
              </a:rPr>
              <a:pPr/>
              <a:t>32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Kruskals fulfils cut property, but does it in a specific (more constrained) order.  Prim's is another variant</a:t>
            </a:r>
          </a:p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Consider skipping next two slides (proof is not that compelling)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255B7B-1917-FD47-9ABF-253CA8B56EC1}" type="slidenum">
              <a:rPr lang="en-US" smtClean="0">
                <a:latin typeface="Times New Roman" charset="0"/>
              </a:rPr>
              <a:pPr/>
              <a:t>34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Not that great a proof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9DCDD1-0AD0-9C49-9064-B1CE341C5E31}" type="slidenum">
              <a:rPr lang="en-US" smtClean="0">
                <a:latin typeface="Times New Roman" charset="0"/>
              </a:rPr>
              <a:pPr/>
              <a:t>35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Sort is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ElogE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or equivalently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ElogV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since logV^2 = 2logV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can only be V-1 merges to be a tree, more would mean a cycle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F9D19-6A92-F347-9034-E34721EF2911}" type="slidenum">
              <a:rPr lang="en-US" smtClean="0">
                <a:latin typeface="Times New Roman" charset="0"/>
              </a:rPr>
              <a:pPr/>
              <a:t>37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Sort is ElogE or equivalently ElogV</a:t>
            </a:r>
          </a:p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can only be V-1 merges to be a tree, more would mean a cycle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F9D19-6A92-F347-9034-E34721EF2911}" type="slidenum">
              <a:rPr lang="en-US" smtClean="0">
                <a:latin typeface="Times New Roman" charset="0"/>
              </a:rPr>
              <a:pPr/>
              <a:t>38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Find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and union are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log|V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|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 example for each method using sets on right</a:t>
            </a:r>
          </a:p>
          <a:p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rx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means root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x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note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arity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of the tree not-problematic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because only follow links up (no sorting going down, etc). – thus the wider the better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DC2AF-B3CF-D74D-A814-2878B9FE5082}" type="slidenum">
              <a:rPr lang="en-US" smtClean="0">
                <a:latin typeface="Times New Roman" charset="0"/>
              </a:rPr>
              <a:pPr/>
              <a:t>39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Keeps shortest edge of any</a:t>
            </a:r>
            <a:r>
              <a:rPr lang="en-US" baseline="0" dirty="0"/>
              <a:t> node currently in X to any node in V-X</a:t>
            </a:r>
          </a:p>
          <a:p>
            <a:r>
              <a:rPr lang="en-US" baseline="0" dirty="0"/>
              <a:t>Note bug in above </a:t>
            </a:r>
            <a:r>
              <a:rPr lang="en-US" baseline="0" dirty="0" err="1"/>
              <a:t>alg</a:t>
            </a:r>
            <a:r>
              <a:rPr lang="en-US" baseline="0" dirty="0"/>
              <a:t>, since there is no dequeued flag, </a:t>
            </a:r>
            <a:r>
              <a:rPr lang="en-US" baseline="0" dirty="0" err="1"/>
              <a:t>prev</a:t>
            </a:r>
            <a:r>
              <a:rPr lang="en-US" baseline="0" dirty="0"/>
              <a:t> pointers can get sent back wrongly to a node already removed from the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14560C-CA1E-D542-B117-F89A6EB7BFAF}" type="slidenum">
              <a:rPr lang="en-US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Goal: Present Prim’s algorithm graphically in a manner similar to Kruskal’s algorithm.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D0686-6003-684E-9E9C-6DEFFD2CF0F4}" type="slidenum">
              <a:rPr lang="en-US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Goal: Present Prim’s algorithm graphically in a manner similar to Kruskal’s algorithm.  Initially, consider the light blue edges leaving 5.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4B899-A73B-DA4D-A586-F8C1D9A8B084}" type="slidenum">
              <a:rPr lang="en-US">
                <a:latin typeface="Times New Roman" charset="0"/>
              </a:rPr>
              <a:pPr/>
              <a:t>48</a:t>
            </a:fld>
            <a:endParaRPr lang="en-US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Now consider any of the blue edges leaving 4 or 5.  Etc. as we add more vertices.  Node 7 cost is decreased.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 complexity</a:t>
            </a:r>
            <a:r>
              <a:rPr lang="en-US" baseline="0" dirty="0"/>
              <a:t> for later slide</a:t>
            </a:r>
          </a:p>
          <a:p>
            <a:r>
              <a:rPr lang="en-US" baseline="0" dirty="0"/>
              <a:t>Give intuition of union/cycles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9F7CA-0CAC-7049-A325-B0F5691C3C83}" type="slidenum">
              <a:rPr lang="en-US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Each vertex goes into a separate connected component.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We'll show</a:t>
            </a:r>
            <a:r>
              <a:rPr lang="en-US" baseline="0" dirty="0">
                <a:latin typeface="Arial" charset="0"/>
                <a:ea typeface="ＭＳ Ｐゴシック" charset="-128"/>
                <a:cs typeface="ＭＳ Ｐゴシック" charset="-128"/>
              </a:rPr>
              <a:t> X on the graph (colored edges), Each color will represent a </a:t>
            </a:r>
            <a:r>
              <a:rPr lang="en-US" baseline="0">
                <a:latin typeface="Arial" charset="0"/>
                <a:ea typeface="ＭＳ Ｐゴシック" charset="-128"/>
                <a:cs typeface="ＭＳ Ｐゴシック" charset="-128"/>
              </a:rPr>
              <a:t>connected component</a:t>
            </a:r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CCBB1-DC9F-3E46-9EA5-914819583C4E}" type="slidenum">
              <a:rPr lang="en-US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Goal: Visually walk through Kruskal’s algorithm running on this simple graph.  This simple enumerates the steps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starting with the sorting.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87DB8-A329-5849-A553-A5587BA008A7}" type="slidenum">
              <a:rPr lang="en-US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Add the edge with the lowest cost to the solution set X which does not create a cycle.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EEF09-DEA9-7B4C-A6E9-BA1CA480C76D}" type="slidenum">
              <a:rPr lang="en-US">
                <a:latin typeface="Times New Roman" charset="0"/>
              </a:rPr>
              <a:pPr/>
              <a:t>26</a:t>
            </a:fld>
            <a:endParaRPr lang="en-US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The two vertices that are in the edge are merged into the same connected component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A71E8-ADF3-1C4E-8B3A-881B9A6C4ECB}" type="slidenum">
              <a:rPr lang="en-US">
                <a:latin typeface="Times New Roman" charset="0"/>
              </a:rPr>
              <a:pPr/>
              <a:t>27</a:t>
            </a:fld>
            <a:endParaRPr lang="en-US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The next following slides show who each edge is added to T.  The issue of always merging separate connected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Components is delayed until we try to add an edge that creates a cycle.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color for each non-singleton set/connected</a:t>
            </a:r>
            <a:r>
              <a:rPr lang="en-US" baseline="0" dirty="0"/>
              <a:t>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CABBE-EA0B-A745-9B89-5CBF92A5836B}" type="slidenum">
              <a:rPr lang="en-US">
                <a:latin typeface="Times New Roman" charset="0"/>
              </a:rPr>
              <a:pPr/>
              <a:t>31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Note that this edge would create a cycle, so it is rejected and not part of 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Prim’s</a:t>
            </a:r>
            <a:r>
              <a:rPr lang="en-US" sz="3200" b="1" dirty="0"/>
              <a:t> and </a:t>
            </a:r>
            <a:r>
              <a:rPr lang="en-US" b="1" dirty="0"/>
              <a:t>Kruskal's Algorithm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1251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minimum spanning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38" y="1295400"/>
            <a:ext cx="82296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edges are weighted</a:t>
            </a:r>
          </a:p>
          <a:p>
            <a:r>
              <a:rPr lang="en-US" dirty="0"/>
              <a:t>A minimum spanning tree of G is:</a:t>
            </a:r>
          </a:p>
          <a:p>
            <a:pPr lvl="1"/>
            <a:r>
              <a:rPr lang="en-US" dirty="0"/>
              <a:t>A spanning tree of G</a:t>
            </a:r>
          </a:p>
          <a:p>
            <a:pPr lvl="1"/>
            <a:r>
              <a:rPr lang="en-US" dirty="0"/>
              <a:t>With a minimum sum of a edge weights sum among all spanning trees</a:t>
            </a:r>
          </a:p>
        </p:txBody>
      </p:sp>
      <p:cxnSp>
        <p:nvCxnSpPr>
          <p:cNvPr id="11" name="Curved Connector 42"/>
          <p:cNvCxnSpPr>
            <a:stCxn id="20" idx="6"/>
            <a:endCxn id="23" idx="2"/>
          </p:cNvCxnSpPr>
          <p:nvPr/>
        </p:nvCxnSpPr>
        <p:spPr>
          <a:xfrm>
            <a:off x="3233173" y="4288858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32888" y="5064480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847694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2791242" y="5840938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2" name="Oval 21"/>
          <p:cNvSpPr/>
          <p:nvPr/>
        </p:nvSpPr>
        <p:spPr>
          <a:xfrm>
            <a:off x="3556888" y="507160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406083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4359601" y="5840938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5" name="Oval 24"/>
          <p:cNvSpPr/>
          <p:nvPr/>
        </p:nvSpPr>
        <p:spPr>
          <a:xfrm>
            <a:off x="5625282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6509182" y="5064480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5568831" y="5840938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4" name="Curved Connector 42"/>
          <p:cNvCxnSpPr>
            <a:stCxn id="20" idx="3"/>
            <a:endCxn id="18" idx="7"/>
          </p:cNvCxnSpPr>
          <p:nvPr/>
        </p:nvCxnSpPr>
        <p:spPr>
          <a:xfrm flipH="1">
            <a:off x="2361915" y="4408582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urved Connector 42"/>
          <p:cNvCxnSpPr>
            <a:stCxn id="23" idx="6"/>
            <a:endCxn id="25" idx="2"/>
          </p:cNvCxnSpPr>
          <p:nvPr/>
        </p:nvCxnSpPr>
        <p:spPr>
          <a:xfrm>
            <a:off x="4791562" y="4288858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urved Connector 42"/>
          <p:cNvCxnSpPr>
            <a:stCxn id="25" idx="5"/>
            <a:endCxn id="26" idx="1"/>
          </p:cNvCxnSpPr>
          <p:nvPr/>
        </p:nvCxnSpPr>
        <p:spPr>
          <a:xfrm>
            <a:off x="5954309" y="4408582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42"/>
          <p:cNvCxnSpPr>
            <a:stCxn id="26" idx="3"/>
            <a:endCxn id="27" idx="7"/>
          </p:cNvCxnSpPr>
          <p:nvPr/>
        </p:nvCxnSpPr>
        <p:spPr>
          <a:xfrm flipH="1">
            <a:off x="5897858" y="5353521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urved Connector 42"/>
          <p:cNvCxnSpPr>
            <a:stCxn id="24" idx="6"/>
            <a:endCxn id="27" idx="2"/>
          </p:cNvCxnSpPr>
          <p:nvPr/>
        </p:nvCxnSpPr>
        <p:spPr>
          <a:xfrm>
            <a:off x="4745080" y="6010255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urved Connector 42"/>
          <p:cNvCxnSpPr>
            <a:stCxn id="24" idx="2"/>
            <a:endCxn id="21" idx="6"/>
          </p:cNvCxnSpPr>
          <p:nvPr/>
        </p:nvCxnSpPr>
        <p:spPr>
          <a:xfrm flipH="1">
            <a:off x="3176721" y="6010255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urved Connector 42"/>
          <p:cNvCxnSpPr>
            <a:stCxn id="18" idx="5"/>
            <a:endCxn id="21" idx="1"/>
          </p:cNvCxnSpPr>
          <p:nvPr/>
        </p:nvCxnSpPr>
        <p:spPr>
          <a:xfrm>
            <a:off x="2361915" y="5353521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urved Connector 42"/>
          <p:cNvCxnSpPr>
            <a:stCxn id="20" idx="4"/>
            <a:endCxn id="21" idx="0"/>
          </p:cNvCxnSpPr>
          <p:nvPr/>
        </p:nvCxnSpPr>
        <p:spPr>
          <a:xfrm flipH="1">
            <a:off x="2983982" y="4458174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urved Connector 42"/>
          <p:cNvCxnSpPr>
            <a:stCxn id="22" idx="3"/>
            <a:endCxn id="21" idx="7"/>
          </p:cNvCxnSpPr>
          <p:nvPr/>
        </p:nvCxnSpPr>
        <p:spPr>
          <a:xfrm flipH="1">
            <a:off x="3120269" y="5360642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2" idx="5"/>
            <a:endCxn id="24" idx="1"/>
          </p:cNvCxnSpPr>
          <p:nvPr/>
        </p:nvCxnSpPr>
        <p:spPr>
          <a:xfrm>
            <a:off x="3885915" y="5360642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2"/>
          <p:cNvCxnSpPr>
            <a:stCxn id="23" idx="3"/>
            <a:endCxn id="22" idx="7"/>
          </p:cNvCxnSpPr>
          <p:nvPr/>
        </p:nvCxnSpPr>
        <p:spPr>
          <a:xfrm flipH="1">
            <a:off x="3885915" y="4408582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2"/>
          <p:cNvCxnSpPr>
            <a:stCxn id="23" idx="5"/>
            <a:endCxn id="27" idx="1"/>
          </p:cNvCxnSpPr>
          <p:nvPr/>
        </p:nvCxnSpPr>
        <p:spPr>
          <a:xfrm>
            <a:off x="4735110" y="4408582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2"/>
          <p:cNvCxnSpPr>
            <a:stCxn id="25" idx="4"/>
            <a:endCxn id="27" idx="0"/>
          </p:cNvCxnSpPr>
          <p:nvPr/>
        </p:nvCxnSpPr>
        <p:spPr>
          <a:xfrm flipH="1">
            <a:off x="5761571" y="4458174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19684" y="456585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14828" y="401185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04555" y="401185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23890" y="456585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07570" y="5609865"/>
            <a:ext cx="42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27796" y="601025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3340" y="599071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28230" y="556393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79181" y="4933101"/>
            <a:ext cx="361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40295" y="536064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98584" y="536064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57735" y="470435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75396" y="506448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13221" y="4925980"/>
            <a:ext cx="4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08024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minimum spanning tree?</a:t>
            </a:r>
          </a:p>
        </p:txBody>
      </p:sp>
      <p:cxnSp>
        <p:nvCxnSpPr>
          <p:cNvPr id="11" name="Curved Connector 42"/>
          <p:cNvCxnSpPr>
            <a:stCxn id="20" idx="6"/>
            <a:endCxn id="23" idx="2"/>
          </p:cNvCxnSpPr>
          <p:nvPr/>
        </p:nvCxnSpPr>
        <p:spPr>
          <a:xfrm>
            <a:off x="1996115" y="2200340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95830" y="2975962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1610636" y="203102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1554184" y="375242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2" name="Oval 21"/>
          <p:cNvSpPr/>
          <p:nvPr/>
        </p:nvSpPr>
        <p:spPr>
          <a:xfrm>
            <a:off x="2319830" y="298308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169025" y="203102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3122543" y="375242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5" name="Oval 24"/>
          <p:cNvSpPr/>
          <p:nvPr/>
        </p:nvSpPr>
        <p:spPr>
          <a:xfrm>
            <a:off x="4388224" y="203102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5272124" y="2975962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4331773" y="375242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4" name="Curved Connector 42"/>
          <p:cNvCxnSpPr>
            <a:stCxn id="20" idx="3"/>
            <a:endCxn id="18" idx="7"/>
          </p:cNvCxnSpPr>
          <p:nvPr/>
        </p:nvCxnSpPr>
        <p:spPr>
          <a:xfrm flipH="1">
            <a:off x="1124857" y="2320064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urved Connector 42"/>
          <p:cNvCxnSpPr>
            <a:stCxn id="23" idx="6"/>
            <a:endCxn id="25" idx="2"/>
          </p:cNvCxnSpPr>
          <p:nvPr/>
        </p:nvCxnSpPr>
        <p:spPr>
          <a:xfrm>
            <a:off x="3554504" y="2200340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42"/>
          <p:cNvCxnSpPr>
            <a:stCxn id="25" idx="5"/>
            <a:endCxn id="26" idx="1"/>
          </p:cNvCxnSpPr>
          <p:nvPr/>
        </p:nvCxnSpPr>
        <p:spPr>
          <a:xfrm>
            <a:off x="4717251" y="2320064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42"/>
          <p:cNvCxnSpPr>
            <a:stCxn id="26" idx="3"/>
            <a:endCxn id="27" idx="7"/>
          </p:cNvCxnSpPr>
          <p:nvPr/>
        </p:nvCxnSpPr>
        <p:spPr>
          <a:xfrm flipH="1">
            <a:off x="4660800" y="3265003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42"/>
          <p:cNvCxnSpPr>
            <a:stCxn id="24" idx="6"/>
            <a:endCxn id="27" idx="2"/>
          </p:cNvCxnSpPr>
          <p:nvPr/>
        </p:nvCxnSpPr>
        <p:spPr>
          <a:xfrm>
            <a:off x="3508022" y="3921737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42"/>
          <p:cNvCxnSpPr>
            <a:stCxn id="24" idx="2"/>
            <a:endCxn id="21" idx="6"/>
          </p:cNvCxnSpPr>
          <p:nvPr/>
        </p:nvCxnSpPr>
        <p:spPr>
          <a:xfrm flipH="1">
            <a:off x="1939663" y="3921737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42"/>
          <p:cNvCxnSpPr>
            <a:stCxn id="18" idx="5"/>
            <a:endCxn id="21" idx="1"/>
          </p:cNvCxnSpPr>
          <p:nvPr/>
        </p:nvCxnSpPr>
        <p:spPr>
          <a:xfrm>
            <a:off x="1124857" y="3265003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2"/>
          <p:cNvCxnSpPr>
            <a:stCxn id="20" idx="4"/>
            <a:endCxn id="21" idx="0"/>
          </p:cNvCxnSpPr>
          <p:nvPr/>
        </p:nvCxnSpPr>
        <p:spPr>
          <a:xfrm flipH="1">
            <a:off x="1746924" y="2369656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urved Connector 42"/>
          <p:cNvCxnSpPr>
            <a:stCxn id="22" idx="3"/>
            <a:endCxn id="21" idx="7"/>
          </p:cNvCxnSpPr>
          <p:nvPr/>
        </p:nvCxnSpPr>
        <p:spPr>
          <a:xfrm flipH="1">
            <a:off x="1883211" y="3272124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2" idx="5"/>
            <a:endCxn id="24" idx="1"/>
          </p:cNvCxnSpPr>
          <p:nvPr/>
        </p:nvCxnSpPr>
        <p:spPr>
          <a:xfrm>
            <a:off x="2648857" y="3272124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2"/>
          <p:cNvCxnSpPr>
            <a:stCxn id="23" idx="3"/>
            <a:endCxn id="22" idx="7"/>
          </p:cNvCxnSpPr>
          <p:nvPr/>
        </p:nvCxnSpPr>
        <p:spPr>
          <a:xfrm flipH="1">
            <a:off x="2648857" y="2320064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urved Connector 42"/>
          <p:cNvCxnSpPr>
            <a:stCxn id="23" idx="5"/>
            <a:endCxn id="27" idx="1"/>
          </p:cNvCxnSpPr>
          <p:nvPr/>
        </p:nvCxnSpPr>
        <p:spPr>
          <a:xfrm>
            <a:off x="3498052" y="2320064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2"/>
          <p:cNvCxnSpPr>
            <a:stCxn id="25" idx="4"/>
            <a:endCxn id="27" idx="0"/>
          </p:cNvCxnSpPr>
          <p:nvPr/>
        </p:nvCxnSpPr>
        <p:spPr>
          <a:xfrm flipH="1">
            <a:off x="4524513" y="2369656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82626" y="247733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77770" y="192334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67497" y="192334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86832" y="247733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70512" y="3521347"/>
            <a:ext cx="42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90738" y="392173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76282" y="3902193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91172" y="347542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42123" y="2844583"/>
            <a:ext cx="361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03237" y="327212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61526" y="327212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20677" y="261583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38338" y="297596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76163" y="2837462"/>
            <a:ext cx="4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7735" y="1330419"/>
            <a:ext cx="8229600" cy="726981"/>
          </a:xfrm>
        </p:spPr>
        <p:txBody>
          <a:bodyPr/>
          <a:lstStyle/>
          <a:p>
            <a:r>
              <a:rPr lang="en-US" dirty="0"/>
              <a:t>Spanning trees: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19801" y="239212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weight sum of this spanning tree?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19801" y="308033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cxnSp>
        <p:nvCxnSpPr>
          <p:cNvPr id="62" name="Curved Connector 42"/>
          <p:cNvCxnSpPr>
            <a:stCxn id="64" idx="6"/>
            <a:endCxn id="67" idx="2"/>
          </p:cNvCxnSpPr>
          <p:nvPr/>
        </p:nvCxnSpPr>
        <p:spPr>
          <a:xfrm>
            <a:off x="1939898" y="4620120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39613" y="5395742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4" name="Oval 63"/>
          <p:cNvSpPr/>
          <p:nvPr/>
        </p:nvSpPr>
        <p:spPr>
          <a:xfrm>
            <a:off x="1554419" y="445080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5" name="Oval 64"/>
          <p:cNvSpPr/>
          <p:nvPr/>
        </p:nvSpPr>
        <p:spPr>
          <a:xfrm>
            <a:off x="1497967" y="617220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66" name="Oval 65"/>
          <p:cNvSpPr/>
          <p:nvPr/>
        </p:nvSpPr>
        <p:spPr>
          <a:xfrm>
            <a:off x="2263613" y="540286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3112808" y="445080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8" name="Oval 67"/>
          <p:cNvSpPr/>
          <p:nvPr/>
        </p:nvSpPr>
        <p:spPr>
          <a:xfrm>
            <a:off x="3066326" y="617220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9" name="Oval 68"/>
          <p:cNvSpPr/>
          <p:nvPr/>
        </p:nvSpPr>
        <p:spPr>
          <a:xfrm>
            <a:off x="4332007" y="445080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0" name="Oval 69"/>
          <p:cNvSpPr/>
          <p:nvPr/>
        </p:nvSpPr>
        <p:spPr>
          <a:xfrm>
            <a:off x="5215907" y="5395742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1" name="Oval 70"/>
          <p:cNvSpPr/>
          <p:nvPr/>
        </p:nvSpPr>
        <p:spPr>
          <a:xfrm>
            <a:off x="4275556" y="617220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72" name="Curved Connector 42"/>
          <p:cNvCxnSpPr>
            <a:stCxn id="64" idx="3"/>
            <a:endCxn id="63" idx="7"/>
          </p:cNvCxnSpPr>
          <p:nvPr/>
        </p:nvCxnSpPr>
        <p:spPr>
          <a:xfrm flipH="1">
            <a:off x="1068640" y="4739844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Curved Connector 42"/>
          <p:cNvCxnSpPr>
            <a:stCxn id="67" idx="6"/>
            <a:endCxn id="69" idx="2"/>
          </p:cNvCxnSpPr>
          <p:nvPr/>
        </p:nvCxnSpPr>
        <p:spPr>
          <a:xfrm>
            <a:off x="3498287" y="4620120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urved Connector 42"/>
          <p:cNvCxnSpPr>
            <a:stCxn id="69" idx="5"/>
            <a:endCxn id="70" idx="1"/>
          </p:cNvCxnSpPr>
          <p:nvPr/>
        </p:nvCxnSpPr>
        <p:spPr>
          <a:xfrm>
            <a:off x="4661034" y="4739844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urved Connector 42"/>
          <p:cNvCxnSpPr>
            <a:stCxn id="70" idx="3"/>
            <a:endCxn id="71" idx="7"/>
          </p:cNvCxnSpPr>
          <p:nvPr/>
        </p:nvCxnSpPr>
        <p:spPr>
          <a:xfrm flipH="1">
            <a:off x="4604583" y="5684783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Curved Connector 42"/>
          <p:cNvCxnSpPr>
            <a:stCxn id="68" idx="6"/>
            <a:endCxn id="71" idx="2"/>
          </p:cNvCxnSpPr>
          <p:nvPr/>
        </p:nvCxnSpPr>
        <p:spPr>
          <a:xfrm>
            <a:off x="3451805" y="6341517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urved Connector 42"/>
          <p:cNvCxnSpPr>
            <a:stCxn id="68" idx="2"/>
            <a:endCxn id="65" idx="6"/>
          </p:cNvCxnSpPr>
          <p:nvPr/>
        </p:nvCxnSpPr>
        <p:spPr>
          <a:xfrm flipH="1">
            <a:off x="1883446" y="6341517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urved Connector 42"/>
          <p:cNvCxnSpPr>
            <a:stCxn id="63" idx="5"/>
            <a:endCxn id="65" idx="1"/>
          </p:cNvCxnSpPr>
          <p:nvPr/>
        </p:nvCxnSpPr>
        <p:spPr>
          <a:xfrm>
            <a:off x="1068640" y="5684783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urved Connector 42"/>
          <p:cNvCxnSpPr>
            <a:stCxn id="64" idx="4"/>
            <a:endCxn id="65" idx="0"/>
          </p:cNvCxnSpPr>
          <p:nvPr/>
        </p:nvCxnSpPr>
        <p:spPr>
          <a:xfrm flipH="1">
            <a:off x="1690707" y="4789436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urved Connector 42"/>
          <p:cNvCxnSpPr>
            <a:stCxn id="66" idx="3"/>
            <a:endCxn id="65" idx="7"/>
          </p:cNvCxnSpPr>
          <p:nvPr/>
        </p:nvCxnSpPr>
        <p:spPr>
          <a:xfrm flipH="1">
            <a:off x="1826994" y="5691904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urved Connector 42"/>
          <p:cNvCxnSpPr>
            <a:stCxn id="66" idx="5"/>
            <a:endCxn id="68" idx="1"/>
          </p:cNvCxnSpPr>
          <p:nvPr/>
        </p:nvCxnSpPr>
        <p:spPr>
          <a:xfrm>
            <a:off x="2592640" y="5691904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Curved Connector 42"/>
          <p:cNvCxnSpPr>
            <a:stCxn id="67" idx="3"/>
            <a:endCxn id="66" idx="7"/>
          </p:cNvCxnSpPr>
          <p:nvPr/>
        </p:nvCxnSpPr>
        <p:spPr>
          <a:xfrm flipH="1">
            <a:off x="2592640" y="4739844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Curved Connector 42"/>
          <p:cNvCxnSpPr>
            <a:stCxn id="67" idx="5"/>
            <a:endCxn id="71" idx="1"/>
          </p:cNvCxnSpPr>
          <p:nvPr/>
        </p:nvCxnSpPr>
        <p:spPr>
          <a:xfrm>
            <a:off x="3441835" y="4739844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Curved Connector 42"/>
          <p:cNvCxnSpPr>
            <a:stCxn id="69" idx="4"/>
            <a:endCxn id="71" idx="0"/>
          </p:cNvCxnSpPr>
          <p:nvPr/>
        </p:nvCxnSpPr>
        <p:spPr>
          <a:xfrm flipH="1">
            <a:off x="4468296" y="4789436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26409" y="489711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30615" y="489711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814295" y="5941127"/>
            <a:ext cx="42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34521" y="634151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320065" y="6321973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4955" y="58952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85906" y="5264363"/>
            <a:ext cx="361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947020" y="569190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05309" y="569190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864460" y="503561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582121" y="539574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19946" y="5257242"/>
            <a:ext cx="4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01285" y="462900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weight sum of this spanning tree?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54696" y="531119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261473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97" grpId="0"/>
      <p:bldP spid="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minimum spanning tree?</a:t>
            </a:r>
          </a:p>
        </p:txBody>
      </p:sp>
      <p:cxnSp>
        <p:nvCxnSpPr>
          <p:cNvPr id="11" name="Curved Connector 42"/>
          <p:cNvCxnSpPr>
            <a:stCxn id="20" idx="6"/>
            <a:endCxn id="23" idx="2"/>
          </p:cNvCxnSpPr>
          <p:nvPr/>
        </p:nvCxnSpPr>
        <p:spPr>
          <a:xfrm>
            <a:off x="1996115" y="2200340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95830" y="2975962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1610636" y="203102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1554184" y="375242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2" name="Oval 21"/>
          <p:cNvSpPr/>
          <p:nvPr/>
        </p:nvSpPr>
        <p:spPr>
          <a:xfrm>
            <a:off x="2319830" y="298308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169025" y="203102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3122543" y="375242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5" name="Oval 24"/>
          <p:cNvSpPr/>
          <p:nvPr/>
        </p:nvSpPr>
        <p:spPr>
          <a:xfrm>
            <a:off x="4388224" y="2031023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5272124" y="2975962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4331773" y="375242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4" name="Curved Connector 42"/>
          <p:cNvCxnSpPr>
            <a:stCxn id="20" idx="3"/>
            <a:endCxn id="18" idx="7"/>
          </p:cNvCxnSpPr>
          <p:nvPr/>
        </p:nvCxnSpPr>
        <p:spPr>
          <a:xfrm flipH="1">
            <a:off x="1124857" y="2320064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42"/>
          <p:cNvCxnSpPr>
            <a:stCxn id="23" idx="6"/>
            <a:endCxn id="25" idx="2"/>
          </p:cNvCxnSpPr>
          <p:nvPr/>
        </p:nvCxnSpPr>
        <p:spPr>
          <a:xfrm>
            <a:off x="3554504" y="2200340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42"/>
          <p:cNvCxnSpPr>
            <a:stCxn id="25" idx="5"/>
            <a:endCxn id="26" idx="1"/>
          </p:cNvCxnSpPr>
          <p:nvPr/>
        </p:nvCxnSpPr>
        <p:spPr>
          <a:xfrm>
            <a:off x="4717251" y="2320064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urved Connector 42"/>
          <p:cNvCxnSpPr>
            <a:stCxn id="26" idx="3"/>
            <a:endCxn id="27" idx="7"/>
          </p:cNvCxnSpPr>
          <p:nvPr/>
        </p:nvCxnSpPr>
        <p:spPr>
          <a:xfrm flipH="1">
            <a:off x="4660800" y="3265003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urved Connector 42"/>
          <p:cNvCxnSpPr>
            <a:stCxn id="24" idx="6"/>
            <a:endCxn id="27" idx="2"/>
          </p:cNvCxnSpPr>
          <p:nvPr/>
        </p:nvCxnSpPr>
        <p:spPr>
          <a:xfrm>
            <a:off x="3508022" y="3921737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42"/>
          <p:cNvCxnSpPr>
            <a:stCxn id="24" idx="2"/>
            <a:endCxn id="21" idx="6"/>
          </p:cNvCxnSpPr>
          <p:nvPr/>
        </p:nvCxnSpPr>
        <p:spPr>
          <a:xfrm flipH="1">
            <a:off x="1939663" y="3921737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42"/>
          <p:cNvCxnSpPr>
            <a:stCxn id="18" idx="5"/>
            <a:endCxn id="21" idx="1"/>
          </p:cNvCxnSpPr>
          <p:nvPr/>
        </p:nvCxnSpPr>
        <p:spPr>
          <a:xfrm>
            <a:off x="1124857" y="3265003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2"/>
          <p:cNvCxnSpPr>
            <a:stCxn id="20" idx="4"/>
            <a:endCxn id="21" idx="0"/>
          </p:cNvCxnSpPr>
          <p:nvPr/>
        </p:nvCxnSpPr>
        <p:spPr>
          <a:xfrm flipH="1">
            <a:off x="1746924" y="2369656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urved Connector 42"/>
          <p:cNvCxnSpPr>
            <a:stCxn id="22" idx="3"/>
            <a:endCxn id="21" idx="7"/>
          </p:cNvCxnSpPr>
          <p:nvPr/>
        </p:nvCxnSpPr>
        <p:spPr>
          <a:xfrm flipH="1">
            <a:off x="1883211" y="3272124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2" idx="5"/>
            <a:endCxn id="24" idx="1"/>
          </p:cNvCxnSpPr>
          <p:nvPr/>
        </p:nvCxnSpPr>
        <p:spPr>
          <a:xfrm>
            <a:off x="2648857" y="3272124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2"/>
          <p:cNvCxnSpPr>
            <a:stCxn id="23" idx="3"/>
            <a:endCxn id="22" idx="7"/>
          </p:cNvCxnSpPr>
          <p:nvPr/>
        </p:nvCxnSpPr>
        <p:spPr>
          <a:xfrm flipH="1">
            <a:off x="2648857" y="2320064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urved Connector 42"/>
          <p:cNvCxnSpPr>
            <a:stCxn id="23" idx="5"/>
            <a:endCxn id="27" idx="1"/>
          </p:cNvCxnSpPr>
          <p:nvPr/>
        </p:nvCxnSpPr>
        <p:spPr>
          <a:xfrm>
            <a:off x="3498052" y="2320064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2"/>
          <p:cNvCxnSpPr>
            <a:stCxn id="25" idx="4"/>
            <a:endCxn id="27" idx="0"/>
          </p:cNvCxnSpPr>
          <p:nvPr/>
        </p:nvCxnSpPr>
        <p:spPr>
          <a:xfrm flipH="1">
            <a:off x="4524513" y="2369656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82626" y="247733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77770" y="192334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67497" y="192334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86832" y="247733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70512" y="3521347"/>
            <a:ext cx="42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90738" y="392173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76282" y="3902193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91172" y="347542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42123" y="2844583"/>
            <a:ext cx="361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03237" y="327212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61526" y="327212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20677" y="261583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38338" y="297596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76163" y="2837462"/>
            <a:ext cx="4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7735" y="1330419"/>
            <a:ext cx="8229600" cy="726981"/>
          </a:xfrm>
        </p:spPr>
        <p:txBody>
          <a:bodyPr/>
          <a:lstStyle/>
          <a:p>
            <a:r>
              <a:rPr lang="en-US" dirty="0"/>
              <a:t>Spanning trees: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19801" y="239212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weight sum of this spanning tree?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19801" y="308033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cxnSp>
        <p:nvCxnSpPr>
          <p:cNvPr id="62" name="Curved Connector 42"/>
          <p:cNvCxnSpPr>
            <a:stCxn id="64" idx="6"/>
            <a:endCxn id="67" idx="2"/>
          </p:cNvCxnSpPr>
          <p:nvPr/>
        </p:nvCxnSpPr>
        <p:spPr>
          <a:xfrm>
            <a:off x="2023732" y="4570528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23447" y="534615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4" name="Oval 63"/>
          <p:cNvSpPr/>
          <p:nvPr/>
        </p:nvSpPr>
        <p:spPr>
          <a:xfrm>
            <a:off x="1638253" y="4401211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5" name="Oval 64"/>
          <p:cNvSpPr/>
          <p:nvPr/>
        </p:nvSpPr>
        <p:spPr>
          <a:xfrm>
            <a:off x="1581801" y="6122608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66" name="Oval 65"/>
          <p:cNvSpPr/>
          <p:nvPr/>
        </p:nvSpPr>
        <p:spPr>
          <a:xfrm>
            <a:off x="2347447" y="5353271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3196642" y="4401211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8" name="Oval 67"/>
          <p:cNvSpPr/>
          <p:nvPr/>
        </p:nvSpPr>
        <p:spPr>
          <a:xfrm>
            <a:off x="3150160" y="6122608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9" name="Oval 68"/>
          <p:cNvSpPr/>
          <p:nvPr/>
        </p:nvSpPr>
        <p:spPr>
          <a:xfrm>
            <a:off x="4415841" y="4401211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0" name="Oval 69"/>
          <p:cNvSpPr/>
          <p:nvPr/>
        </p:nvSpPr>
        <p:spPr>
          <a:xfrm>
            <a:off x="5299741" y="5346150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1" name="Oval 70"/>
          <p:cNvSpPr/>
          <p:nvPr/>
        </p:nvSpPr>
        <p:spPr>
          <a:xfrm>
            <a:off x="4359390" y="6122608"/>
            <a:ext cx="385479" cy="3386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72" name="Curved Connector 42"/>
          <p:cNvCxnSpPr>
            <a:stCxn id="64" idx="3"/>
            <a:endCxn id="63" idx="7"/>
          </p:cNvCxnSpPr>
          <p:nvPr/>
        </p:nvCxnSpPr>
        <p:spPr>
          <a:xfrm flipH="1">
            <a:off x="1152474" y="4690252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Curved Connector 42"/>
          <p:cNvCxnSpPr>
            <a:stCxn id="67" idx="6"/>
            <a:endCxn id="69" idx="2"/>
          </p:cNvCxnSpPr>
          <p:nvPr/>
        </p:nvCxnSpPr>
        <p:spPr>
          <a:xfrm>
            <a:off x="3582121" y="4570528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urved Connector 42"/>
          <p:cNvCxnSpPr>
            <a:stCxn id="69" idx="5"/>
            <a:endCxn id="70" idx="1"/>
          </p:cNvCxnSpPr>
          <p:nvPr/>
        </p:nvCxnSpPr>
        <p:spPr>
          <a:xfrm>
            <a:off x="4744868" y="4690252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urved Connector 42"/>
          <p:cNvCxnSpPr>
            <a:stCxn id="70" idx="3"/>
            <a:endCxn id="71" idx="7"/>
          </p:cNvCxnSpPr>
          <p:nvPr/>
        </p:nvCxnSpPr>
        <p:spPr>
          <a:xfrm flipH="1">
            <a:off x="4688417" y="5635191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Curved Connector 42"/>
          <p:cNvCxnSpPr>
            <a:stCxn id="68" idx="6"/>
            <a:endCxn id="71" idx="2"/>
          </p:cNvCxnSpPr>
          <p:nvPr/>
        </p:nvCxnSpPr>
        <p:spPr>
          <a:xfrm>
            <a:off x="3535639" y="6291925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urved Connector 42"/>
          <p:cNvCxnSpPr>
            <a:stCxn id="68" idx="2"/>
            <a:endCxn id="65" idx="6"/>
          </p:cNvCxnSpPr>
          <p:nvPr/>
        </p:nvCxnSpPr>
        <p:spPr>
          <a:xfrm flipH="1">
            <a:off x="1967280" y="6291925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urved Connector 42"/>
          <p:cNvCxnSpPr>
            <a:stCxn id="63" idx="5"/>
            <a:endCxn id="65" idx="1"/>
          </p:cNvCxnSpPr>
          <p:nvPr/>
        </p:nvCxnSpPr>
        <p:spPr>
          <a:xfrm>
            <a:off x="1152474" y="5635191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Curved Connector 42"/>
          <p:cNvCxnSpPr>
            <a:stCxn id="64" idx="4"/>
            <a:endCxn id="65" idx="0"/>
          </p:cNvCxnSpPr>
          <p:nvPr/>
        </p:nvCxnSpPr>
        <p:spPr>
          <a:xfrm flipH="1">
            <a:off x="1774541" y="4739844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Curved Connector 42"/>
          <p:cNvCxnSpPr>
            <a:stCxn id="66" idx="3"/>
            <a:endCxn id="65" idx="7"/>
          </p:cNvCxnSpPr>
          <p:nvPr/>
        </p:nvCxnSpPr>
        <p:spPr>
          <a:xfrm flipH="1">
            <a:off x="1910828" y="5642312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Curved Connector 42"/>
          <p:cNvCxnSpPr>
            <a:stCxn id="66" idx="5"/>
            <a:endCxn id="68" idx="1"/>
          </p:cNvCxnSpPr>
          <p:nvPr/>
        </p:nvCxnSpPr>
        <p:spPr>
          <a:xfrm>
            <a:off x="2676474" y="5642312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Curved Connector 42"/>
          <p:cNvCxnSpPr>
            <a:stCxn id="67" idx="3"/>
            <a:endCxn id="66" idx="7"/>
          </p:cNvCxnSpPr>
          <p:nvPr/>
        </p:nvCxnSpPr>
        <p:spPr>
          <a:xfrm flipH="1">
            <a:off x="2676474" y="4690252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Curved Connector 42"/>
          <p:cNvCxnSpPr>
            <a:stCxn id="67" idx="5"/>
            <a:endCxn id="71" idx="1"/>
          </p:cNvCxnSpPr>
          <p:nvPr/>
        </p:nvCxnSpPr>
        <p:spPr>
          <a:xfrm>
            <a:off x="3525669" y="4690252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Curved Connector 42"/>
          <p:cNvCxnSpPr>
            <a:stCxn id="69" idx="4"/>
            <a:endCxn id="71" idx="0"/>
          </p:cNvCxnSpPr>
          <p:nvPr/>
        </p:nvCxnSpPr>
        <p:spPr>
          <a:xfrm flipH="1">
            <a:off x="4552130" y="4739844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10243" y="484752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014449" y="484752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898129" y="5891535"/>
            <a:ext cx="42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18355" y="629192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403899" y="627238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18789" y="584560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469740" y="5214771"/>
            <a:ext cx="361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030854" y="564231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89143" y="564231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48294" y="498602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665955" y="5346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303780" y="5207650"/>
            <a:ext cx="44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85119" y="457941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weight sum of this spanning tree?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138530" y="526160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35654" y="430241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825381" y="430241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157590" y="5919311"/>
            <a:ext cx="4062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2 are minimum spanning trees since there is no spanning tree with a smaller total weight</a:t>
            </a:r>
          </a:p>
        </p:txBody>
      </p:sp>
    </p:spTree>
    <p:extLst>
      <p:ext uri="{BB962C8B-B14F-4D97-AF65-F5344CB8AC3E}">
        <p14:creationId xmlns:p14="http://schemas.microsoft.com/office/powerpoint/2010/main" val="18246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97" grpId="0"/>
      <p:bldP spid="98" grpId="0"/>
      <p:bldP spid="1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Minimum spanning tree (MST) problem</a:t>
            </a:r>
            <a:r>
              <a:rPr lang="en-US" dirty="0"/>
              <a:t>: given a undirected graph G, find a spanning tree with the minimum total edge weights. </a:t>
            </a:r>
          </a:p>
          <a:p>
            <a:r>
              <a:rPr lang="en-US" dirty="0"/>
              <a:t>There are 2 classic greedy algorithms to solve this problem</a:t>
            </a:r>
          </a:p>
          <a:p>
            <a:pPr lvl="1"/>
            <a:r>
              <a:rPr lang="en-US" dirty="0" err="1"/>
              <a:t>Kruskal’s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104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application example of MST in computer network</a:t>
            </a:r>
          </a:p>
          <a:p>
            <a:pPr lvl="1"/>
            <a:r>
              <a:rPr lang="en-US" dirty="0"/>
              <a:t>What if PC3 wants to communicate with PC7?</a:t>
            </a:r>
          </a:p>
          <a:p>
            <a:pPr lvl="1"/>
            <a:r>
              <a:rPr lang="en-US" dirty="0"/>
              <a:t>By a routing protocol:</a:t>
            </a:r>
          </a:p>
          <a:p>
            <a:pPr lvl="2"/>
            <a:r>
              <a:rPr lang="en-US" dirty="0"/>
              <a:t>PC3 broadcasts this requirement to PC2, PC4</a:t>
            </a:r>
          </a:p>
          <a:p>
            <a:pPr lvl="2"/>
            <a:r>
              <a:rPr lang="en-US" dirty="0"/>
              <a:t>PC2 broadcasts it to PC1, PC5</a:t>
            </a:r>
          </a:p>
          <a:p>
            <a:pPr lvl="2"/>
            <a:r>
              <a:rPr lang="en-US" dirty="0"/>
              <a:t>PC1 broadcasts it to PC5, PC6</a:t>
            </a:r>
          </a:p>
          <a:p>
            <a:pPr marL="914400" lvl="2" indent="0">
              <a:buNone/>
            </a:pPr>
            <a:r>
              <a:rPr lang="en-US" dirty="0"/>
              <a:t>    …</a:t>
            </a:r>
          </a:p>
          <a:p>
            <a:pPr lvl="2"/>
            <a:r>
              <a:rPr lang="en-US" dirty="0"/>
              <a:t>PC5 broadcasts it to PC2</a:t>
            </a:r>
          </a:p>
          <a:p>
            <a:pPr lvl="1"/>
            <a:r>
              <a:rPr lang="en-US" dirty="0"/>
              <a:t>At least, a package is in a deadlock: PC2-&gt;PC1-&gt;PC5-PC2-&gt;PC1-&gt; …………….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3905" y="3715635"/>
            <a:ext cx="547999" cy="39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PC2</a:t>
            </a:r>
          </a:p>
        </p:txBody>
      </p:sp>
      <p:sp>
        <p:nvSpPr>
          <p:cNvPr id="5" name="Rectangle 4"/>
          <p:cNvSpPr/>
          <p:nvPr/>
        </p:nvSpPr>
        <p:spPr>
          <a:xfrm>
            <a:off x="8098030" y="3742338"/>
            <a:ext cx="547999" cy="39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PC3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4469" y="4693231"/>
            <a:ext cx="547999" cy="39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PC4</a:t>
            </a:r>
          </a:p>
        </p:txBody>
      </p:sp>
      <p:sp>
        <p:nvSpPr>
          <p:cNvPr id="7" name="Rectangle 6"/>
          <p:cNvSpPr/>
          <p:nvPr/>
        </p:nvSpPr>
        <p:spPr>
          <a:xfrm>
            <a:off x="6880966" y="4749137"/>
            <a:ext cx="547999" cy="39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PC5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5330" y="3751954"/>
            <a:ext cx="547999" cy="39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PC1</a:t>
            </a:r>
          </a:p>
        </p:txBody>
      </p:sp>
      <p:sp>
        <p:nvSpPr>
          <p:cNvPr id="9" name="Rectangle 8"/>
          <p:cNvSpPr/>
          <p:nvPr/>
        </p:nvSpPr>
        <p:spPr>
          <a:xfrm>
            <a:off x="5513639" y="4692876"/>
            <a:ext cx="547999" cy="39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PC6</a:t>
            </a:r>
          </a:p>
        </p:txBody>
      </p:sp>
      <p:cxnSp>
        <p:nvCxnSpPr>
          <p:cNvPr id="11" name="Straight Connector 10"/>
          <p:cNvCxnSpPr>
            <a:stCxn id="8" idx="3"/>
            <a:endCxn id="4" idx="1"/>
          </p:cNvCxnSpPr>
          <p:nvPr/>
        </p:nvCxnSpPr>
        <p:spPr>
          <a:xfrm flipV="1">
            <a:off x="6093329" y="3913790"/>
            <a:ext cx="760576" cy="36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7" idx="0"/>
          </p:cNvCxnSpPr>
          <p:nvPr/>
        </p:nvCxnSpPr>
        <p:spPr>
          <a:xfrm>
            <a:off x="7127905" y="4111944"/>
            <a:ext cx="27061" cy="637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3"/>
            <a:endCxn id="7" idx="0"/>
          </p:cNvCxnSpPr>
          <p:nvPr/>
        </p:nvCxnSpPr>
        <p:spPr>
          <a:xfrm>
            <a:off x="6093329" y="3950109"/>
            <a:ext cx="1061637" cy="799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9" idx="0"/>
          </p:cNvCxnSpPr>
          <p:nvPr/>
        </p:nvCxnSpPr>
        <p:spPr>
          <a:xfrm flipH="1">
            <a:off x="5787639" y="4148263"/>
            <a:ext cx="31691" cy="544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5" idx="1"/>
          </p:cNvCxnSpPr>
          <p:nvPr/>
        </p:nvCxnSpPr>
        <p:spPr>
          <a:xfrm>
            <a:off x="7401904" y="3913790"/>
            <a:ext cx="696126" cy="267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6" idx="0"/>
          </p:cNvCxnSpPr>
          <p:nvPr/>
        </p:nvCxnSpPr>
        <p:spPr>
          <a:xfrm flipH="1">
            <a:off x="8368469" y="4138647"/>
            <a:ext cx="3561" cy="554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2000" y="6160642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and use a MST can solve this problem, since there is no cycle</a:t>
            </a:r>
          </a:p>
        </p:txBody>
      </p:sp>
    </p:spTree>
    <p:extLst>
      <p:ext uri="{BB962C8B-B14F-4D97-AF65-F5344CB8AC3E}">
        <p14:creationId xmlns:p14="http://schemas.microsoft.com/office/powerpoint/2010/main" val="335450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6" grpId="0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MST algorithm can be considered as choose |V|-1 edges from E to form a minimum spanning tree</a:t>
            </a:r>
          </a:p>
          <a:p>
            <a:r>
              <a:rPr lang="en-US" dirty="0"/>
              <a:t>Both </a:t>
            </a:r>
            <a:r>
              <a:rPr lang="en-US" dirty="0" err="1"/>
              <a:t>Kruskal’s</a:t>
            </a:r>
            <a:r>
              <a:rPr lang="en-US" dirty="0"/>
              <a:t> algorithm and Prim’s algorithm proposed a greedy choice about how to choose a edge</a:t>
            </a:r>
          </a:p>
          <a:p>
            <a:r>
              <a:rPr lang="en-US" dirty="0"/>
              <a:t>They have greedy choice property because of textbook </a:t>
            </a:r>
            <a:r>
              <a:rPr lang="en-US" b="1" dirty="0"/>
              <a:t>Corollary 23.2</a:t>
            </a:r>
          </a:p>
        </p:txBody>
      </p:sp>
    </p:spTree>
    <p:extLst>
      <p:ext uri="{BB962C8B-B14F-4D97-AF65-F5344CB8AC3E}">
        <p14:creationId xmlns:p14="http://schemas.microsoft.com/office/powerpoint/2010/main" val="3521689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Input: G=(V, E)</a:t>
            </a:r>
          </a:p>
          <a:p>
            <a:r>
              <a:rPr lang="en-US" dirty="0"/>
              <a:t>Output: a minimum spanning tree (V, A)</a:t>
            </a:r>
          </a:p>
          <a:p>
            <a:r>
              <a:rPr lang="en-US" b="1" dirty="0" err="1"/>
              <a:t>Kruskal</a:t>
            </a:r>
            <a:r>
              <a:rPr lang="en-US" dirty="0"/>
              <a:t> (G=(V, E))</a:t>
            </a:r>
          </a:p>
          <a:p>
            <a:pPr marL="457200" lvl="1" indent="0">
              <a:buNone/>
            </a:pPr>
            <a:r>
              <a:rPr lang="en-US" dirty="0"/>
              <a:t>Set each vertices in V as a vertex set;</a:t>
            </a:r>
          </a:p>
          <a:p>
            <a:pPr marL="457200" lvl="1" indent="0">
              <a:buNone/>
            </a:pPr>
            <a:r>
              <a:rPr lang="en-US" dirty="0"/>
              <a:t>Set A as an empty set;</a:t>
            </a:r>
          </a:p>
          <a:p>
            <a:pPr marL="457200" lvl="1" indent="0">
              <a:buNone/>
            </a:pPr>
            <a:r>
              <a:rPr lang="en-US" dirty="0"/>
              <a:t>while (there are more than 1 vertex set){</a:t>
            </a:r>
          </a:p>
          <a:p>
            <a:pPr marL="857250" lvl="2" indent="0">
              <a:buNone/>
            </a:pPr>
            <a:r>
              <a:rPr lang="en-US" dirty="0"/>
              <a:t>Add a smallest edge (u, v) to A where u, v are not in the same set;</a:t>
            </a:r>
          </a:p>
          <a:p>
            <a:pPr marL="857250" lvl="2" indent="0">
              <a:buNone/>
            </a:pPr>
            <a:r>
              <a:rPr lang="en-US" dirty="0"/>
              <a:t>Merge the set contains u with the set contains v;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In most of the implementations, edges are sorted on weights at the beginning, and then scan them once</a:t>
            </a:r>
          </a:p>
          <a:p>
            <a:r>
              <a:rPr lang="en-US" dirty="0"/>
              <a:t>The running time = O(|</a:t>
            </a:r>
            <a:r>
              <a:rPr lang="en-US" dirty="0" err="1"/>
              <a:t>E|lg|V</a:t>
            </a:r>
            <a:r>
              <a:rPr lang="en-US" dirty="0"/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505988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cxnSp>
        <p:nvCxnSpPr>
          <p:cNvPr id="5" name="Curved Connector 42"/>
          <p:cNvCxnSpPr>
            <a:stCxn id="7" idx="6"/>
            <a:endCxn id="10" idx="2"/>
          </p:cNvCxnSpPr>
          <p:nvPr/>
        </p:nvCxnSpPr>
        <p:spPr>
          <a:xfrm>
            <a:off x="1498015" y="4036700"/>
            <a:ext cx="13082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59272" y="4901793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1068069" y="3847852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1005105" y="5767819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1859072" y="4909736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806225" y="3847852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2754381" y="5767819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2" name="Oval 11"/>
          <p:cNvSpPr/>
          <p:nvPr/>
        </p:nvSpPr>
        <p:spPr>
          <a:xfrm>
            <a:off x="4166063" y="3847852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151924" y="4901793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Oval 13"/>
          <p:cNvSpPr/>
          <p:nvPr/>
        </p:nvSpPr>
        <p:spPr>
          <a:xfrm>
            <a:off x="4103100" y="5767819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5" name="Curved Connector 42"/>
          <p:cNvCxnSpPr>
            <a:stCxn id="7" idx="3"/>
            <a:endCxn id="6" idx="7"/>
          </p:cNvCxnSpPr>
          <p:nvPr/>
        </p:nvCxnSpPr>
        <p:spPr>
          <a:xfrm flipH="1">
            <a:off x="526254" y="4170235"/>
            <a:ext cx="604780" cy="7868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urved Connector 42"/>
          <p:cNvCxnSpPr>
            <a:stCxn id="10" idx="6"/>
            <a:endCxn id="12" idx="2"/>
          </p:cNvCxnSpPr>
          <p:nvPr/>
        </p:nvCxnSpPr>
        <p:spPr>
          <a:xfrm>
            <a:off x="3236170" y="4036700"/>
            <a:ext cx="929893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urved Connector 42"/>
          <p:cNvCxnSpPr>
            <a:stCxn id="12" idx="5"/>
            <a:endCxn id="13" idx="1"/>
          </p:cNvCxnSpPr>
          <p:nvPr/>
        </p:nvCxnSpPr>
        <p:spPr>
          <a:xfrm>
            <a:off x="4533045" y="4170235"/>
            <a:ext cx="681844" cy="7868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urved Connector 42"/>
          <p:cNvCxnSpPr>
            <a:stCxn id="13" idx="3"/>
            <a:endCxn id="14" idx="7"/>
          </p:cNvCxnSpPr>
          <p:nvPr/>
        </p:nvCxnSpPr>
        <p:spPr>
          <a:xfrm flipH="1">
            <a:off x="4470082" y="5224176"/>
            <a:ext cx="744807" cy="59895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urved Connector 42"/>
          <p:cNvCxnSpPr>
            <a:stCxn id="11" idx="6"/>
            <a:endCxn id="14" idx="2"/>
          </p:cNvCxnSpPr>
          <p:nvPr/>
        </p:nvCxnSpPr>
        <p:spPr>
          <a:xfrm>
            <a:off x="3184326" y="5956667"/>
            <a:ext cx="918774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Curved Connector 42"/>
          <p:cNvCxnSpPr>
            <a:stCxn id="11" idx="2"/>
            <a:endCxn id="8" idx="6"/>
          </p:cNvCxnSpPr>
          <p:nvPr/>
        </p:nvCxnSpPr>
        <p:spPr>
          <a:xfrm flipH="1">
            <a:off x="1435051" y="5956667"/>
            <a:ext cx="131933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urved Connector 42"/>
          <p:cNvCxnSpPr>
            <a:stCxn id="6" idx="5"/>
            <a:endCxn id="8" idx="1"/>
          </p:cNvCxnSpPr>
          <p:nvPr/>
        </p:nvCxnSpPr>
        <p:spPr>
          <a:xfrm>
            <a:off x="526254" y="5224176"/>
            <a:ext cx="541816" cy="59895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urved Connector 42"/>
          <p:cNvCxnSpPr>
            <a:stCxn id="7" idx="4"/>
            <a:endCxn id="8" idx="0"/>
          </p:cNvCxnSpPr>
          <p:nvPr/>
        </p:nvCxnSpPr>
        <p:spPr>
          <a:xfrm flipH="1">
            <a:off x="1220079" y="4225547"/>
            <a:ext cx="62964" cy="15422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urved Connector 42"/>
          <p:cNvCxnSpPr>
            <a:stCxn id="9" idx="3"/>
            <a:endCxn id="8" idx="7"/>
          </p:cNvCxnSpPr>
          <p:nvPr/>
        </p:nvCxnSpPr>
        <p:spPr>
          <a:xfrm flipH="1">
            <a:off x="1372087" y="5232119"/>
            <a:ext cx="549949" cy="59101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urved Connector 42"/>
          <p:cNvCxnSpPr>
            <a:stCxn id="9" idx="5"/>
            <a:endCxn id="11" idx="1"/>
          </p:cNvCxnSpPr>
          <p:nvPr/>
        </p:nvCxnSpPr>
        <p:spPr>
          <a:xfrm>
            <a:off x="2226053" y="5232119"/>
            <a:ext cx="591292" cy="59101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urved Connector 42"/>
          <p:cNvCxnSpPr>
            <a:stCxn id="10" idx="3"/>
            <a:endCxn id="9" idx="7"/>
          </p:cNvCxnSpPr>
          <p:nvPr/>
        </p:nvCxnSpPr>
        <p:spPr>
          <a:xfrm flipH="1">
            <a:off x="2226053" y="4170235"/>
            <a:ext cx="643135" cy="79481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Curved Connector 42"/>
          <p:cNvCxnSpPr>
            <a:stCxn id="10" idx="5"/>
            <a:endCxn id="14" idx="1"/>
          </p:cNvCxnSpPr>
          <p:nvPr/>
        </p:nvCxnSpPr>
        <p:spPr>
          <a:xfrm>
            <a:off x="3173206" y="4170235"/>
            <a:ext cx="992858" cy="165289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urved Connector 42"/>
          <p:cNvCxnSpPr>
            <a:stCxn id="12" idx="4"/>
            <a:endCxn id="14" idx="0"/>
          </p:cNvCxnSpPr>
          <p:nvPr/>
        </p:nvCxnSpPr>
        <p:spPr>
          <a:xfrm flipH="1">
            <a:off x="4318074" y="4225547"/>
            <a:ext cx="62963" cy="15422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9151" y="4345652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12160" y="3727748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73733" y="3727748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33723" y="4345651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03985" y="5510091"/>
            <a:ext cx="469697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99655" y="5956666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22035" y="5934869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8683" y="5458867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0117" y="4755259"/>
            <a:ext cx="402923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05958" y="5232119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51719" y="5232119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29229" y="4500126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29675" y="4901793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41075" y="4747317"/>
            <a:ext cx="491968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5119" y="1143000"/>
            <a:ext cx="47817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Kruskal</a:t>
            </a:r>
            <a:r>
              <a:rPr lang="en-US" dirty="0"/>
              <a:t> (G=(V, E))</a:t>
            </a:r>
          </a:p>
          <a:p>
            <a:pPr lvl="1"/>
            <a:r>
              <a:rPr lang="en-US" dirty="0"/>
              <a:t>Set each vertices in V as a vertex set;</a:t>
            </a:r>
          </a:p>
          <a:p>
            <a:pPr lvl="1"/>
            <a:r>
              <a:rPr lang="en-US" dirty="0"/>
              <a:t>Set A as an empty set;</a:t>
            </a:r>
          </a:p>
          <a:p>
            <a:pPr lvl="1"/>
            <a:r>
              <a:rPr lang="en-US" dirty="0"/>
              <a:t>while (there are more than 1 vertex set){</a:t>
            </a:r>
          </a:p>
          <a:p>
            <a:pPr marL="857250" lvl="2" indent="0">
              <a:buNone/>
            </a:pPr>
            <a:r>
              <a:rPr lang="en-US" dirty="0"/>
              <a:t>Add a smallest edge (u, v) to A where u, v are not in the same set;</a:t>
            </a:r>
          </a:p>
          <a:p>
            <a:pPr marL="857250" lvl="2" indent="0">
              <a:buNone/>
            </a:pPr>
            <a:r>
              <a:rPr lang="en-US" dirty="0"/>
              <a:t>Merge the set contains u with the set contains v;</a:t>
            </a:r>
          </a:p>
          <a:p>
            <a:pPr lvl="1"/>
            <a:r>
              <a:rPr lang="en-US" dirty="0"/>
              <a:t>}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52565"/>
              </p:ext>
            </p:extLst>
          </p:nvPr>
        </p:nvGraphicFramePr>
        <p:xfrm>
          <a:off x="5638800" y="1213798"/>
          <a:ext cx="3131344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(h, 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,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(g,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(c,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, 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(h,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(c,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 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(b,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(d, 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(e,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 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(d,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5" name="Oval 44"/>
          <p:cNvSpPr/>
          <p:nvPr/>
        </p:nvSpPr>
        <p:spPr>
          <a:xfrm>
            <a:off x="5867400" y="16764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80219" y="20574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80219" y="2440646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93038" y="2811102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905857" y="3192102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05857" y="3575348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879507" y="3920095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892326" y="4301095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92326" y="4684341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905145" y="505479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917964" y="543579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Haydon\AppData\Local\Microsoft\Windows\Temporary Internet Files\Content.IE5\ADJIKMZ4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38" y="1618507"/>
            <a:ext cx="289914" cy="28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Haydon\AppData\Local\Microsoft\Windows\Temporary Internet Files\Content.IE5\ADJIKMZ4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38" y="1988643"/>
            <a:ext cx="289914" cy="28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Haydon\AppData\Local\Microsoft\Windows\Temporary Internet Files\Content.IE5\ADJIKMZ4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38" y="2371889"/>
            <a:ext cx="289914" cy="28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Haydon\AppData\Local\Microsoft\Windows\Temporary Internet Files\Content.IE5\ADJIKMZ4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38" y="2759507"/>
            <a:ext cx="289914" cy="28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Haydon\AppData\Local\Microsoft\Windows\Temporary Internet Files\Content.IE5\ADJIKMZ4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38" y="3129643"/>
            <a:ext cx="289914" cy="28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Haydon\AppData\Local\Microsoft\Windows\Temporary Internet Files\Content.IE5\ADJIKMZ4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119" y="4232338"/>
            <a:ext cx="289914" cy="28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Haydon\AppData\Local\Microsoft\Windows\Temporary Internet Files\Content.IE5\ADJIKMZ4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119" y="4615584"/>
            <a:ext cx="289914" cy="28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Haydon\AppData\Local\Microsoft\Windows\Temporary Internet Files\Content.IE5\ADJIKMZ4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700" y="5331039"/>
            <a:ext cx="289914" cy="28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288132" y="6324600"/>
            <a:ext cx="379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weight: 37</a:t>
            </a:r>
          </a:p>
        </p:txBody>
      </p:sp>
    </p:spTree>
    <p:extLst>
      <p:ext uri="{BB962C8B-B14F-4D97-AF65-F5344CB8AC3E}">
        <p14:creationId xmlns:p14="http://schemas.microsoft.com/office/powerpoint/2010/main" val="223677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Input: G=(V, E)</a:t>
            </a:r>
          </a:p>
          <a:p>
            <a:r>
              <a:rPr lang="en-US" dirty="0"/>
              <a:t>Output: a minimum spanning tree (V, A)</a:t>
            </a:r>
          </a:p>
          <a:p>
            <a:r>
              <a:rPr lang="en-US" b="1" dirty="0"/>
              <a:t>Prim</a:t>
            </a:r>
            <a:r>
              <a:rPr lang="en-US" dirty="0"/>
              <a:t>(G=(V, E))</a:t>
            </a:r>
          </a:p>
          <a:p>
            <a:pPr marL="457200" lvl="1" indent="0">
              <a:buNone/>
            </a:pPr>
            <a:r>
              <a:rPr lang="en-US" dirty="0"/>
              <a:t>Set A as an empty set;</a:t>
            </a:r>
          </a:p>
          <a:p>
            <a:pPr marL="457200" lvl="1" indent="0">
              <a:buNone/>
            </a:pPr>
            <a:r>
              <a:rPr lang="en-US" dirty="0"/>
              <a:t>Choose a vertex as the current MST;</a:t>
            </a:r>
          </a:p>
          <a:p>
            <a:pPr marL="457200" lvl="1" indent="0">
              <a:buNone/>
            </a:pPr>
            <a:r>
              <a:rPr lang="en-US" dirty="0"/>
              <a:t>while (not all the vertices are added into the MST){</a:t>
            </a:r>
          </a:p>
          <a:p>
            <a:pPr marL="857250" lvl="2" indent="0">
              <a:buNone/>
            </a:pPr>
            <a:r>
              <a:rPr lang="en-US" dirty="0"/>
              <a:t>Choose the smallest edge crossing current MST vertices and other vertices, and put it to MST 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The running time = O(|</a:t>
            </a:r>
            <a:r>
              <a:rPr lang="en-US" dirty="0" err="1"/>
              <a:t>E|lg|V</a:t>
            </a:r>
            <a:r>
              <a:rPr lang="en-US" dirty="0"/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421302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cxnSp>
        <p:nvCxnSpPr>
          <p:cNvPr id="5" name="Curved Connector 42"/>
          <p:cNvCxnSpPr>
            <a:stCxn id="7" idx="6"/>
            <a:endCxn id="10" idx="2"/>
          </p:cNvCxnSpPr>
          <p:nvPr/>
        </p:nvCxnSpPr>
        <p:spPr>
          <a:xfrm>
            <a:off x="2554051" y="3538900"/>
            <a:ext cx="13082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215308" y="4403993"/>
            <a:ext cx="429946" cy="3776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124105" y="3350052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061141" y="5270019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2915108" y="4411936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62261" y="3350052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3810417" y="5270019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2" name="Oval 11"/>
          <p:cNvSpPr/>
          <p:nvPr/>
        </p:nvSpPr>
        <p:spPr>
          <a:xfrm>
            <a:off x="5222099" y="3350052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6207960" y="4403993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Oval 13"/>
          <p:cNvSpPr/>
          <p:nvPr/>
        </p:nvSpPr>
        <p:spPr>
          <a:xfrm>
            <a:off x="5159136" y="5270019"/>
            <a:ext cx="429946" cy="37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5" name="Curved Connector 42"/>
          <p:cNvCxnSpPr>
            <a:stCxn id="7" idx="3"/>
            <a:endCxn id="6" idx="7"/>
          </p:cNvCxnSpPr>
          <p:nvPr/>
        </p:nvCxnSpPr>
        <p:spPr>
          <a:xfrm flipH="1">
            <a:off x="1582290" y="3672435"/>
            <a:ext cx="604780" cy="7868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urved Connector 42"/>
          <p:cNvCxnSpPr>
            <a:stCxn id="10" idx="6"/>
            <a:endCxn id="12" idx="2"/>
          </p:cNvCxnSpPr>
          <p:nvPr/>
        </p:nvCxnSpPr>
        <p:spPr>
          <a:xfrm>
            <a:off x="4292206" y="3538900"/>
            <a:ext cx="929893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urved Connector 42"/>
          <p:cNvCxnSpPr>
            <a:stCxn id="12" idx="5"/>
            <a:endCxn id="13" idx="1"/>
          </p:cNvCxnSpPr>
          <p:nvPr/>
        </p:nvCxnSpPr>
        <p:spPr>
          <a:xfrm>
            <a:off x="5589081" y="3672435"/>
            <a:ext cx="681844" cy="7868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urved Connector 42"/>
          <p:cNvCxnSpPr>
            <a:stCxn id="13" idx="3"/>
            <a:endCxn id="14" idx="7"/>
          </p:cNvCxnSpPr>
          <p:nvPr/>
        </p:nvCxnSpPr>
        <p:spPr>
          <a:xfrm flipH="1">
            <a:off x="5526118" y="4726376"/>
            <a:ext cx="744807" cy="59895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urved Connector 42"/>
          <p:cNvCxnSpPr>
            <a:stCxn id="11" idx="6"/>
            <a:endCxn id="14" idx="2"/>
          </p:cNvCxnSpPr>
          <p:nvPr/>
        </p:nvCxnSpPr>
        <p:spPr>
          <a:xfrm>
            <a:off x="4240362" y="5458867"/>
            <a:ext cx="918774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Curved Connector 42"/>
          <p:cNvCxnSpPr>
            <a:stCxn id="11" idx="2"/>
            <a:endCxn id="8" idx="6"/>
          </p:cNvCxnSpPr>
          <p:nvPr/>
        </p:nvCxnSpPr>
        <p:spPr>
          <a:xfrm flipH="1">
            <a:off x="2491087" y="5458867"/>
            <a:ext cx="131933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urved Connector 42"/>
          <p:cNvCxnSpPr>
            <a:stCxn id="6" idx="5"/>
            <a:endCxn id="8" idx="1"/>
          </p:cNvCxnSpPr>
          <p:nvPr/>
        </p:nvCxnSpPr>
        <p:spPr>
          <a:xfrm>
            <a:off x="1582290" y="4726376"/>
            <a:ext cx="541816" cy="59895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urved Connector 42"/>
          <p:cNvCxnSpPr>
            <a:stCxn id="7" idx="4"/>
            <a:endCxn id="8" idx="0"/>
          </p:cNvCxnSpPr>
          <p:nvPr/>
        </p:nvCxnSpPr>
        <p:spPr>
          <a:xfrm flipH="1">
            <a:off x="2276115" y="3727747"/>
            <a:ext cx="62964" cy="15422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urved Connector 42"/>
          <p:cNvCxnSpPr>
            <a:stCxn id="9" idx="3"/>
            <a:endCxn id="8" idx="7"/>
          </p:cNvCxnSpPr>
          <p:nvPr/>
        </p:nvCxnSpPr>
        <p:spPr>
          <a:xfrm flipH="1">
            <a:off x="2428123" y="4734319"/>
            <a:ext cx="549949" cy="59101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urved Connector 42"/>
          <p:cNvCxnSpPr>
            <a:stCxn id="9" idx="5"/>
            <a:endCxn id="11" idx="1"/>
          </p:cNvCxnSpPr>
          <p:nvPr/>
        </p:nvCxnSpPr>
        <p:spPr>
          <a:xfrm>
            <a:off x="3282089" y="4734319"/>
            <a:ext cx="591292" cy="59101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urved Connector 42"/>
          <p:cNvCxnSpPr>
            <a:stCxn id="10" idx="3"/>
            <a:endCxn id="9" idx="7"/>
          </p:cNvCxnSpPr>
          <p:nvPr/>
        </p:nvCxnSpPr>
        <p:spPr>
          <a:xfrm flipH="1">
            <a:off x="3282089" y="3672435"/>
            <a:ext cx="643135" cy="79481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Curved Connector 42"/>
          <p:cNvCxnSpPr>
            <a:stCxn id="10" idx="5"/>
            <a:endCxn id="14" idx="1"/>
          </p:cNvCxnSpPr>
          <p:nvPr/>
        </p:nvCxnSpPr>
        <p:spPr>
          <a:xfrm>
            <a:off x="4229242" y="3672435"/>
            <a:ext cx="992858" cy="165289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urved Connector 42"/>
          <p:cNvCxnSpPr>
            <a:stCxn id="12" idx="4"/>
            <a:endCxn id="14" idx="0"/>
          </p:cNvCxnSpPr>
          <p:nvPr/>
        </p:nvCxnSpPr>
        <p:spPr>
          <a:xfrm flipH="1">
            <a:off x="5374110" y="3727747"/>
            <a:ext cx="62963" cy="15422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35187" y="3847852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68196" y="3229948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29769" y="3229948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89759" y="3847851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60021" y="5012291"/>
            <a:ext cx="469697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55691" y="5458866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8071" y="5437069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44719" y="4961067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36153" y="4257459"/>
            <a:ext cx="402923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61994" y="4734319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07755" y="4734319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85265" y="4002326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85711" y="4403993"/>
            <a:ext cx="339960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97111" y="4249517"/>
            <a:ext cx="491968" cy="30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3" name="Rectangle 2"/>
          <p:cNvSpPr/>
          <p:nvPr/>
        </p:nvSpPr>
        <p:spPr>
          <a:xfrm>
            <a:off x="374244" y="1219200"/>
            <a:ext cx="76267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Prim</a:t>
            </a:r>
            <a:r>
              <a:rPr lang="en-US" dirty="0"/>
              <a:t>(G=(V, E))</a:t>
            </a:r>
          </a:p>
          <a:p>
            <a:pPr lvl="1"/>
            <a:r>
              <a:rPr lang="en-US" dirty="0"/>
              <a:t>Set A as an empty set;</a:t>
            </a:r>
          </a:p>
          <a:p>
            <a:pPr lvl="1"/>
            <a:r>
              <a:rPr lang="en-US" dirty="0"/>
              <a:t>Choose a vertex as the current MST;</a:t>
            </a:r>
          </a:p>
          <a:p>
            <a:pPr lvl="1"/>
            <a:r>
              <a:rPr lang="en-US" dirty="0"/>
              <a:t>while (not all the vertices are added into the MST){</a:t>
            </a:r>
          </a:p>
          <a:p>
            <a:pPr marL="857250" lvl="2" indent="0">
              <a:buNone/>
            </a:pPr>
            <a:r>
              <a:rPr lang="en-US" dirty="0"/>
              <a:t>Choose the smallest safe edge, and put it to MST; </a:t>
            </a:r>
          </a:p>
          <a:p>
            <a:pPr lvl="1"/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4168" y="6096000"/>
            <a:ext cx="379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weight: 37</a:t>
            </a:r>
          </a:p>
        </p:txBody>
      </p:sp>
    </p:spTree>
    <p:extLst>
      <p:ext uri="{BB962C8B-B14F-4D97-AF65-F5344CB8AC3E}">
        <p14:creationId xmlns:p14="http://schemas.microsoft.com/office/powerpoint/2010/main" val="119503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trees in undirected graphs?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5594"/>
          </a:xfrm>
        </p:spPr>
        <p:txBody>
          <a:bodyPr>
            <a:normAutofit/>
          </a:bodyPr>
          <a:lstStyle/>
          <a:p>
            <a:r>
              <a:rPr lang="en-US" dirty="0"/>
              <a:t>We are familiar with a rooted directed tree, such as:</a:t>
            </a:r>
          </a:p>
          <a:p>
            <a:pPr lvl="1"/>
            <a:r>
              <a:rPr lang="en-US" dirty="0"/>
              <a:t>Binary search tree</a:t>
            </a:r>
          </a:p>
          <a:p>
            <a:pPr lvl="1"/>
            <a:r>
              <a:rPr lang="en-US" dirty="0"/>
              <a:t>Heap</a:t>
            </a:r>
          </a:p>
          <a:p>
            <a:r>
              <a:rPr lang="en-US" dirty="0"/>
              <a:t>They look like:</a:t>
            </a:r>
          </a:p>
          <a:p>
            <a:pPr lvl="1"/>
            <a:r>
              <a:rPr lang="en-US" dirty="0"/>
              <a:t>You know which one the root is</a:t>
            </a:r>
          </a:p>
          <a:p>
            <a:pPr lvl="1"/>
            <a:r>
              <a:rPr lang="en-US" dirty="0"/>
              <a:t>Who the parent is</a:t>
            </a:r>
          </a:p>
          <a:p>
            <a:pPr lvl="1"/>
            <a:r>
              <a:rPr lang="en-US" dirty="0"/>
              <a:t>Who the children are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485986" y="2579360"/>
            <a:ext cx="2097436" cy="1708383"/>
            <a:chOff x="3703056" y="3679194"/>
            <a:chExt cx="2487681" cy="2306544"/>
          </a:xfrm>
        </p:grpSpPr>
        <p:sp>
          <p:nvSpPr>
            <p:cNvPr id="4" name="Oval 3"/>
            <p:cNvSpPr/>
            <p:nvPr/>
          </p:nvSpPr>
          <p:spPr>
            <a:xfrm>
              <a:off x="5224851" y="367919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5733537" y="449903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6" name="Curved Connector 42"/>
            <p:cNvCxnSpPr>
              <a:stCxn id="4" idx="4"/>
              <a:endCxn id="5" idx="1"/>
            </p:cNvCxnSpPr>
            <p:nvPr/>
          </p:nvCxnSpPr>
          <p:spPr>
            <a:xfrm>
              <a:off x="5453451" y="4136394"/>
              <a:ext cx="347041" cy="42959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772584" y="435136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1" name="Curved Connector 42"/>
            <p:cNvCxnSpPr>
              <a:stCxn id="4" idx="4"/>
              <a:endCxn id="10" idx="7"/>
            </p:cNvCxnSpPr>
            <p:nvPr/>
          </p:nvCxnSpPr>
          <p:spPr>
            <a:xfrm flipH="1">
              <a:off x="5162829" y="4136394"/>
              <a:ext cx="290622" cy="28192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26002" y="495623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3" name="Curved Connector 42"/>
            <p:cNvCxnSpPr>
              <a:stCxn id="10" idx="3"/>
              <a:endCxn id="12" idx="7"/>
            </p:cNvCxnSpPr>
            <p:nvPr/>
          </p:nvCxnSpPr>
          <p:spPr>
            <a:xfrm flipH="1">
              <a:off x="4616247" y="4741607"/>
              <a:ext cx="223292" cy="28157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03056" y="552853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5" name="Curved Connector 42"/>
            <p:cNvCxnSpPr>
              <a:stCxn id="12" idx="3"/>
              <a:endCxn id="14" idx="7"/>
            </p:cNvCxnSpPr>
            <p:nvPr/>
          </p:nvCxnSpPr>
          <p:spPr>
            <a:xfrm flipH="1">
              <a:off x="4093301" y="5346476"/>
              <a:ext cx="199656" cy="24901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867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Prim’s algorithm and </a:t>
            </a:r>
            <a:r>
              <a:rPr lang="en-US" dirty="0" err="1"/>
              <a:t>Kruskal’s</a:t>
            </a:r>
            <a:r>
              <a:rPr lang="en-US" dirty="0"/>
              <a:t> algorithm have the same asymptotically running time</a:t>
            </a:r>
          </a:p>
        </p:txBody>
      </p:sp>
    </p:spTree>
    <p:extLst>
      <p:ext uri="{BB962C8B-B14F-4D97-AF65-F5344CB8AC3E}">
        <p14:creationId xmlns:p14="http://schemas.microsoft.com/office/powerpoint/2010/main" val="3466295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Sometimes greedy algorithms can also be optimal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Simple greedy optimal algorithm for MST</a:t>
            </a:r>
          </a:p>
          <a:p>
            <a:pPr marL="457200" indent="-457200">
              <a:buClrTx/>
              <a:buFont typeface="+mj-lt"/>
              <a:buAutoNum type="arabicPeriod"/>
              <a:defRPr/>
            </a:pPr>
            <a:r>
              <a:rPr lang="en-US" dirty="0"/>
              <a:t>Start with an empty graph</a:t>
            </a:r>
          </a:p>
          <a:p>
            <a:pPr marL="457200" indent="-457200">
              <a:buClrTx/>
              <a:buFont typeface="+mj-lt"/>
              <a:buAutoNum type="arabicPeriod"/>
              <a:defRPr/>
            </a:pPr>
            <a:r>
              <a:rPr lang="en-US" dirty="0"/>
              <a:t>Repeatedly add the next smallest edge from </a:t>
            </a:r>
            <a:r>
              <a:rPr lang="en-US" i="1" dirty="0"/>
              <a:t>E</a:t>
            </a:r>
            <a:r>
              <a:rPr lang="en-US" dirty="0"/>
              <a:t> that does not produce a cycle</a:t>
            </a:r>
          </a:p>
          <a:p>
            <a:pPr marL="457200" indent="-457200">
              <a:buClrTx/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buClrTx/>
              <a:defRPr/>
            </a:pPr>
            <a:r>
              <a:rPr lang="en-US" dirty="0"/>
              <a:t>How might we test for cycles and what would the complexity be?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35AEB2-F6B4-DB4A-96FE-EB6CB69BB48B}" type="slidenum">
              <a:rPr lang="en-US" smtClean="0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8E43AD-F22A-5940-B84B-3608552611C2}" type="slidenum">
              <a:rPr lang="en-US" smtClean="0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3" y="1219200"/>
            <a:ext cx="8796337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95263" y="4924425"/>
            <a:ext cx="5410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/>
              <a:t>Represents nodes in disjoint sets</a:t>
            </a:r>
          </a:p>
          <a:p>
            <a:r>
              <a:rPr lang="en-US" sz="2000" b="0" dirty="0" err="1"/>
              <a:t>makeset(</a:t>
            </a:r>
            <a:r>
              <a:rPr lang="en-US" sz="2000" b="0" i="1" dirty="0" err="1"/>
              <a:t>u</a:t>
            </a:r>
            <a:r>
              <a:rPr lang="en-US" sz="2000" b="0" dirty="0"/>
              <a:t>): create a singleton set containing just </a:t>
            </a:r>
            <a:r>
              <a:rPr lang="en-US" sz="2000" b="0" i="1" dirty="0" err="1"/>
              <a:t>u</a:t>
            </a:r>
            <a:endParaRPr lang="en-US" sz="2000" b="0" i="1" dirty="0"/>
          </a:p>
          <a:p>
            <a:r>
              <a:rPr lang="en-US" sz="2000" b="0" dirty="0" err="1"/>
              <a:t>find(</a:t>
            </a:r>
            <a:r>
              <a:rPr lang="en-US" sz="2000" b="0" i="1" dirty="0" err="1"/>
              <a:t>u</a:t>
            </a:r>
            <a:r>
              <a:rPr lang="en-US" sz="2000" b="0" dirty="0"/>
              <a:t>): to which set does </a:t>
            </a:r>
            <a:r>
              <a:rPr lang="en-US" sz="2000" b="0" i="1" dirty="0" err="1"/>
              <a:t>u</a:t>
            </a:r>
            <a:r>
              <a:rPr lang="en-US" sz="2000" b="0" dirty="0"/>
              <a:t> belong?</a:t>
            </a:r>
          </a:p>
          <a:p>
            <a:r>
              <a:rPr lang="en-US" sz="2000" b="0" dirty="0" err="1"/>
              <a:t>union(</a:t>
            </a:r>
            <a:r>
              <a:rPr lang="en-US" sz="2000" b="0" i="1" dirty="0" err="1"/>
              <a:t>u</a:t>
            </a:r>
            <a:r>
              <a:rPr lang="en-US" sz="2000" b="0" dirty="0" err="1"/>
              <a:t>,</a:t>
            </a:r>
            <a:r>
              <a:rPr lang="en-US" sz="2000" b="0" i="1" dirty="0" err="1"/>
              <a:t>v</a:t>
            </a:r>
            <a:r>
              <a:rPr lang="en-US" sz="2000" b="0" dirty="0"/>
              <a:t>): merge the sets containing </a:t>
            </a:r>
            <a:r>
              <a:rPr lang="en-US" sz="2000" b="0" i="1" dirty="0" err="1"/>
              <a:t>u</a:t>
            </a:r>
            <a:r>
              <a:rPr lang="en-US" sz="2000" b="0" dirty="0"/>
              <a:t> and </a:t>
            </a:r>
            <a:r>
              <a:rPr lang="en-US" sz="2000" b="0" i="1" dirty="0" err="1"/>
              <a:t>v</a:t>
            </a:r>
            <a:endParaRPr lang="en-US" sz="2000" i="1" dirty="0"/>
          </a:p>
        </p:txBody>
      </p:sp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5638800" y="4766608"/>
            <a:ext cx="3429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dirty="0" err="1"/>
              <a:t>find(</a:t>
            </a:r>
            <a:r>
              <a:rPr lang="en-US" sz="2000" b="0" i="1" dirty="0" err="1"/>
              <a:t>u</a:t>
            </a:r>
            <a:r>
              <a:rPr lang="en-US" sz="2000" b="0" dirty="0"/>
              <a:t>) = </a:t>
            </a:r>
            <a:r>
              <a:rPr lang="en-US" sz="2000" b="0" dirty="0" err="1"/>
              <a:t>find(</a:t>
            </a:r>
            <a:r>
              <a:rPr lang="en-US" sz="2000" b="0" i="1" dirty="0" err="1"/>
              <a:t>v</a:t>
            </a:r>
            <a:r>
              <a:rPr lang="en-US" sz="2000" b="0" dirty="0"/>
              <a:t>) if </a:t>
            </a:r>
            <a:r>
              <a:rPr lang="en-US" sz="2000" b="0" i="1" dirty="0" err="1"/>
              <a:t>u</a:t>
            </a:r>
            <a:r>
              <a:rPr lang="en-US" sz="2000" b="0" dirty="0"/>
              <a:t> and </a:t>
            </a:r>
            <a:r>
              <a:rPr lang="en-US" sz="2000" b="0" i="1" dirty="0" err="1"/>
              <a:t>v</a:t>
            </a:r>
            <a:r>
              <a:rPr lang="en-US" sz="2000" b="0" dirty="0"/>
              <a:t> are in the same set, which means they are in the same connected component</a:t>
            </a:r>
          </a:p>
          <a:p>
            <a:r>
              <a:rPr lang="en-US" sz="2000" b="0" dirty="0"/>
              <a:t>Why not union nodes that are already in the same set?</a:t>
            </a:r>
            <a:endParaRPr lang="en-US" sz="2000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28678" name="AutoShape 6"/>
          <p:cNvCxnSpPr>
            <a:cxnSpLocks noChangeShapeType="1"/>
            <a:stCxn id="25603" idx="6"/>
            <a:endCxn id="25604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79" name="AutoShape 7"/>
          <p:cNvCxnSpPr>
            <a:cxnSpLocks noChangeShapeType="1"/>
            <a:stCxn id="25604" idx="6"/>
            <a:endCxn id="25605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28685" name="AutoShape 13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6" name="AutoShape 14"/>
          <p:cNvCxnSpPr>
            <a:cxnSpLocks noChangeShapeType="1"/>
            <a:stCxn id="25611" idx="6"/>
            <a:endCxn id="25612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28689" name="AutoShape 17"/>
          <p:cNvCxnSpPr>
            <a:cxnSpLocks noChangeShapeType="1"/>
            <a:stCxn id="25603" idx="4"/>
            <a:endCxn id="25610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0" name="AutoShape 18"/>
          <p:cNvCxnSpPr>
            <a:cxnSpLocks noChangeShapeType="1"/>
            <a:stCxn id="25610" idx="7"/>
            <a:endCxn id="25604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1" name="AutoShape 19"/>
          <p:cNvCxnSpPr>
            <a:cxnSpLocks noChangeShapeType="1"/>
            <a:stCxn id="25604" idx="4"/>
            <a:endCxn id="25611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2" name="AutoShape 20"/>
          <p:cNvCxnSpPr>
            <a:cxnSpLocks noChangeShapeType="1"/>
            <a:stCxn id="25611" idx="7"/>
            <a:endCxn id="25605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3" name="AutoShape 21"/>
          <p:cNvCxnSpPr>
            <a:cxnSpLocks noChangeShapeType="1"/>
            <a:stCxn id="25605" idx="4"/>
            <a:endCxn id="25612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22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28695" name="AutoShape 23"/>
          <p:cNvCxnSpPr>
            <a:cxnSpLocks noChangeShapeType="1"/>
            <a:stCxn id="25610" idx="5"/>
            <a:endCxn id="25622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6" name="AutoShape 24"/>
          <p:cNvCxnSpPr>
            <a:cxnSpLocks noChangeShapeType="1"/>
            <a:stCxn id="25611" idx="4"/>
            <a:endCxn id="25622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7" name="AutoShape 25"/>
          <p:cNvCxnSpPr>
            <a:cxnSpLocks noChangeShapeType="1"/>
            <a:stCxn id="25612" idx="3"/>
            <a:endCxn id="25622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 dirty="0">
                <a:latin typeface="+mn-lt"/>
                <a:ea typeface="Arial" pitchFamily="-107" charset="0"/>
                <a:cs typeface="Arial" pitchFamily="-107" charset="0"/>
              </a:rPr>
              <a:t>{1}{2}{3}{4}{5}{6}{7} </a:t>
            </a:r>
          </a:p>
        </p:txBody>
      </p:sp>
      <p:sp>
        <p:nvSpPr>
          <p:cNvPr id="28707" name="Rectangle 46"/>
          <p:cNvSpPr>
            <a:spLocks noChangeArrowheads="1"/>
          </p:cNvSpPr>
          <p:nvPr/>
        </p:nvSpPr>
        <p:spPr bwMode="auto">
          <a:xfrm>
            <a:off x="3733800" y="17526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ea typeface="Arial" charset="0"/>
                <a:cs typeface="Arial" charset="0"/>
              </a:rPr>
              <a:t>Make a disjoint set for each vertex</a:t>
            </a:r>
          </a:p>
        </p:txBody>
      </p:sp>
      <p:pic>
        <p:nvPicPr>
          <p:cNvPr id="28708" name="Picture 3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04800"/>
            <a:ext cx="3697288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ea typeface="Arial" charset="0"/>
                <a:cs typeface="Arial" charset="0"/>
              </a:rPr>
              <a:t>Sort edges by weight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304800" y="2362200"/>
            <a:ext cx="3886200" cy="3505200"/>
            <a:chOff x="192" y="1488"/>
            <a:chExt cx="2448" cy="2208"/>
          </a:xfrm>
        </p:grpSpPr>
        <p:sp>
          <p:nvSpPr>
            <p:cNvPr id="2" name="Oval 5"/>
            <p:cNvSpPr>
              <a:spLocks noChangeArrowheads="1"/>
            </p:cNvSpPr>
            <p:nvPr/>
          </p:nvSpPr>
          <p:spPr bwMode="auto">
            <a:xfrm>
              <a:off x="288" y="163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1</a:t>
              </a:r>
            </a:p>
          </p:txBody>
        </p:sp>
        <p:sp>
          <p:nvSpPr>
            <p:cNvPr id="24593" name="Oval 6"/>
            <p:cNvSpPr>
              <a:spLocks noChangeArrowheads="1"/>
            </p:cNvSpPr>
            <p:nvPr/>
          </p:nvSpPr>
          <p:spPr bwMode="auto">
            <a:xfrm>
              <a:off x="1248" y="163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2</a:t>
              </a:r>
            </a:p>
          </p:txBody>
        </p:sp>
        <p:sp>
          <p:nvSpPr>
            <p:cNvPr id="24594" name="Oval 7"/>
            <p:cNvSpPr>
              <a:spLocks noChangeArrowheads="1"/>
            </p:cNvSpPr>
            <p:nvPr/>
          </p:nvSpPr>
          <p:spPr bwMode="auto">
            <a:xfrm>
              <a:off x="2208" y="163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3</a:t>
              </a:r>
            </a:p>
          </p:txBody>
        </p:sp>
        <p:cxnSp>
          <p:nvCxnSpPr>
            <p:cNvPr id="30740" name="AutoShape 8"/>
            <p:cNvCxnSpPr>
              <a:cxnSpLocks noChangeShapeType="1"/>
              <a:endCxn id="24593" idx="2"/>
            </p:cNvCxnSpPr>
            <p:nvPr/>
          </p:nvCxnSpPr>
          <p:spPr bwMode="auto">
            <a:xfrm>
              <a:off x="585" y="1776"/>
              <a:ext cx="6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1" name="AutoShape 9"/>
            <p:cNvCxnSpPr>
              <a:cxnSpLocks noChangeShapeType="1"/>
              <a:stCxn id="24593" idx="6"/>
              <a:endCxn id="24594" idx="2"/>
            </p:cNvCxnSpPr>
            <p:nvPr/>
          </p:nvCxnSpPr>
          <p:spPr bwMode="auto">
            <a:xfrm>
              <a:off x="1545" y="1776"/>
              <a:ext cx="6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" name="Text Box 10"/>
            <p:cNvSpPr txBox="1">
              <a:spLocks noChangeArrowheads="1"/>
            </p:cNvSpPr>
            <p:nvPr/>
          </p:nvSpPr>
          <p:spPr bwMode="auto">
            <a:xfrm>
              <a:off x="768" y="148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1</a:t>
              </a:r>
            </a:p>
          </p:txBody>
        </p:sp>
        <p:sp>
          <p:nvSpPr>
            <p:cNvPr id="24598" name="Text Box 11"/>
            <p:cNvSpPr txBox="1">
              <a:spLocks noChangeArrowheads="1"/>
            </p:cNvSpPr>
            <p:nvPr/>
          </p:nvSpPr>
          <p:spPr bwMode="auto">
            <a:xfrm>
              <a:off x="1728" y="148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2</a:t>
              </a:r>
            </a:p>
          </p:txBody>
        </p:sp>
        <p:sp>
          <p:nvSpPr>
            <p:cNvPr id="24599" name="Oval 12"/>
            <p:cNvSpPr>
              <a:spLocks noChangeArrowheads="1"/>
            </p:cNvSpPr>
            <p:nvPr/>
          </p:nvSpPr>
          <p:spPr bwMode="auto">
            <a:xfrm>
              <a:off x="288" y="249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  <p:sp>
          <p:nvSpPr>
            <p:cNvPr id="24600" name="Oval 13"/>
            <p:cNvSpPr>
              <a:spLocks noChangeArrowheads="1"/>
            </p:cNvSpPr>
            <p:nvPr/>
          </p:nvSpPr>
          <p:spPr bwMode="auto">
            <a:xfrm>
              <a:off x="1248" y="249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5</a:t>
              </a:r>
            </a:p>
          </p:txBody>
        </p:sp>
        <p:sp>
          <p:nvSpPr>
            <p:cNvPr id="24601" name="Oval 14"/>
            <p:cNvSpPr>
              <a:spLocks noChangeArrowheads="1"/>
            </p:cNvSpPr>
            <p:nvPr/>
          </p:nvSpPr>
          <p:spPr bwMode="auto">
            <a:xfrm>
              <a:off x="2208" y="249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6</a:t>
              </a:r>
            </a:p>
          </p:txBody>
        </p:sp>
        <p:cxnSp>
          <p:nvCxnSpPr>
            <p:cNvPr id="30747" name="AutoShape 15"/>
            <p:cNvCxnSpPr>
              <a:cxnSpLocks noChangeShapeType="1"/>
              <a:stCxn id="24599" idx="6"/>
              <a:endCxn id="24600" idx="2"/>
            </p:cNvCxnSpPr>
            <p:nvPr/>
          </p:nvCxnSpPr>
          <p:spPr bwMode="auto">
            <a:xfrm>
              <a:off x="585" y="2640"/>
              <a:ext cx="6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8" name="AutoShape 16"/>
            <p:cNvCxnSpPr>
              <a:cxnSpLocks noChangeShapeType="1"/>
              <a:stCxn id="24600" idx="6"/>
              <a:endCxn id="24601" idx="2"/>
            </p:cNvCxnSpPr>
            <p:nvPr/>
          </p:nvCxnSpPr>
          <p:spPr bwMode="auto">
            <a:xfrm>
              <a:off x="1545" y="2640"/>
              <a:ext cx="6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" name="Text Box 17"/>
            <p:cNvSpPr txBox="1">
              <a:spLocks noChangeArrowheads="1"/>
            </p:cNvSpPr>
            <p:nvPr/>
          </p:nvSpPr>
          <p:spPr bwMode="auto">
            <a:xfrm>
              <a:off x="768" y="2361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3</a:t>
              </a:r>
            </a:p>
          </p:txBody>
        </p:sp>
        <p:sp>
          <p:nvSpPr>
            <p:cNvPr id="24605" name="Text Box 18"/>
            <p:cNvSpPr txBox="1">
              <a:spLocks noChangeArrowheads="1"/>
            </p:cNvSpPr>
            <p:nvPr/>
          </p:nvSpPr>
          <p:spPr bwMode="auto">
            <a:xfrm>
              <a:off x="1728" y="2361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8</a:t>
              </a:r>
            </a:p>
          </p:txBody>
        </p:sp>
        <p:cxnSp>
          <p:nvCxnSpPr>
            <p:cNvPr id="30751" name="AutoShape 19"/>
            <p:cNvCxnSpPr>
              <a:cxnSpLocks noChangeShapeType="1"/>
              <a:endCxn id="24599" idx="0"/>
            </p:cNvCxnSpPr>
            <p:nvPr/>
          </p:nvCxnSpPr>
          <p:spPr bwMode="auto">
            <a:xfrm>
              <a:off x="432" y="1929"/>
              <a:ext cx="0" cy="5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2" name="AutoShape 20"/>
            <p:cNvCxnSpPr>
              <a:cxnSpLocks noChangeShapeType="1"/>
              <a:stCxn id="24599" idx="7"/>
              <a:endCxn id="24593" idx="3"/>
            </p:cNvCxnSpPr>
            <p:nvPr/>
          </p:nvCxnSpPr>
          <p:spPr bwMode="auto">
            <a:xfrm flipV="1">
              <a:off x="534" y="1887"/>
              <a:ext cx="756" cy="6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3" name="AutoShape 21"/>
            <p:cNvCxnSpPr>
              <a:cxnSpLocks noChangeShapeType="1"/>
              <a:stCxn id="24593" idx="4"/>
              <a:endCxn id="24600" idx="0"/>
            </p:cNvCxnSpPr>
            <p:nvPr/>
          </p:nvCxnSpPr>
          <p:spPr bwMode="auto">
            <a:xfrm>
              <a:off x="1392" y="1929"/>
              <a:ext cx="0" cy="5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4" name="AutoShape 22"/>
            <p:cNvCxnSpPr>
              <a:cxnSpLocks noChangeShapeType="1"/>
              <a:stCxn id="24600" idx="7"/>
              <a:endCxn id="24594" idx="3"/>
            </p:cNvCxnSpPr>
            <p:nvPr/>
          </p:nvCxnSpPr>
          <p:spPr bwMode="auto">
            <a:xfrm flipV="1">
              <a:off x="1494" y="1887"/>
              <a:ext cx="756" cy="6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5" name="AutoShape 23"/>
            <p:cNvCxnSpPr>
              <a:cxnSpLocks noChangeShapeType="1"/>
              <a:stCxn id="24594" idx="4"/>
              <a:endCxn id="24601" idx="0"/>
            </p:cNvCxnSpPr>
            <p:nvPr/>
          </p:nvCxnSpPr>
          <p:spPr bwMode="auto">
            <a:xfrm>
              <a:off x="2352" y="1929"/>
              <a:ext cx="0" cy="5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" name="Oval 24"/>
            <p:cNvSpPr>
              <a:spLocks noChangeArrowheads="1"/>
            </p:cNvSpPr>
            <p:nvPr/>
          </p:nvSpPr>
          <p:spPr bwMode="auto">
            <a:xfrm>
              <a:off x="1248" y="3408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7</a:t>
              </a:r>
            </a:p>
          </p:txBody>
        </p:sp>
        <p:cxnSp>
          <p:nvCxnSpPr>
            <p:cNvPr id="30757" name="AutoShape 25"/>
            <p:cNvCxnSpPr>
              <a:cxnSpLocks noChangeShapeType="1"/>
              <a:stCxn id="24599" idx="5"/>
            </p:cNvCxnSpPr>
            <p:nvPr/>
          </p:nvCxnSpPr>
          <p:spPr bwMode="auto">
            <a:xfrm>
              <a:off x="534" y="2751"/>
              <a:ext cx="756" cy="6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8" name="AutoShape 26"/>
            <p:cNvCxnSpPr>
              <a:cxnSpLocks noChangeShapeType="1"/>
              <a:stCxn id="24600" idx="4"/>
            </p:cNvCxnSpPr>
            <p:nvPr/>
          </p:nvCxnSpPr>
          <p:spPr bwMode="auto">
            <a:xfrm>
              <a:off x="1392" y="2793"/>
              <a:ext cx="0" cy="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9" name="AutoShape 27"/>
            <p:cNvCxnSpPr>
              <a:cxnSpLocks noChangeShapeType="1"/>
              <a:stCxn id="24601" idx="3"/>
            </p:cNvCxnSpPr>
            <p:nvPr/>
          </p:nvCxnSpPr>
          <p:spPr bwMode="auto">
            <a:xfrm flipH="1">
              <a:off x="1494" y="2751"/>
              <a:ext cx="756" cy="6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" name="Text Box 28"/>
            <p:cNvSpPr txBox="1">
              <a:spLocks noChangeArrowheads="1"/>
            </p:cNvSpPr>
            <p:nvPr/>
          </p:nvSpPr>
          <p:spPr bwMode="auto">
            <a:xfrm>
              <a:off x="192" y="2073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  <p:sp>
          <p:nvSpPr>
            <p:cNvPr id="24616" name="Text Box 29"/>
            <p:cNvSpPr txBox="1">
              <a:spLocks noChangeArrowheads="1"/>
            </p:cNvSpPr>
            <p:nvPr/>
          </p:nvSpPr>
          <p:spPr bwMode="auto">
            <a:xfrm>
              <a:off x="720" y="196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6</a:t>
              </a:r>
            </a:p>
          </p:txBody>
        </p:sp>
        <p:sp>
          <p:nvSpPr>
            <p:cNvPr id="24617" name="Text Box 30"/>
            <p:cNvSpPr txBox="1">
              <a:spLocks noChangeArrowheads="1"/>
            </p:cNvSpPr>
            <p:nvPr/>
          </p:nvSpPr>
          <p:spPr bwMode="auto">
            <a:xfrm>
              <a:off x="1152" y="2064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  <p:sp>
          <p:nvSpPr>
            <p:cNvPr id="24618" name="Text Box 31"/>
            <p:cNvSpPr txBox="1">
              <a:spLocks noChangeArrowheads="1"/>
            </p:cNvSpPr>
            <p:nvPr/>
          </p:nvSpPr>
          <p:spPr bwMode="auto">
            <a:xfrm>
              <a:off x="1680" y="1959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5</a:t>
              </a:r>
            </a:p>
          </p:txBody>
        </p:sp>
        <p:sp>
          <p:nvSpPr>
            <p:cNvPr id="24619" name="Text Box 32"/>
            <p:cNvSpPr txBox="1">
              <a:spLocks noChangeArrowheads="1"/>
            </p:cNvSpPr>
            <p:nvPr/>
          </p:nvSpPr>
          <p:spPr bwMode="auto">
            <a:xfrm>
              <a:off x="2352" y="2055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6</a:t>
              </a:r>
            </a:p>
          </p:txBody>
        </p:sp>
        <p:sp>
          <p:nvSpPr>
            <p:cNvPr id="24620" name="Text Box 33"/>
            <p:cNvSpPr txBox="1">
              <a:spLocks noChangeArrowheads="1"/>
            </p:cNvSpPr>
            <p:nvPr/>
          </p:nvSpPr>
          <p:spPr bwMode="auto">
            <a:xfrm>
              <a:off x="1152" y="2937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7</a:t>
              </a:r>
            </a:p>
          </p:txBody>
        </p:sp>
        <p:sp>
          <p:nvSpPr>
            <p:cNvPr id="24621" name="Text Box 34"/>
            <p:cNvSpPr txBox="1">
              <a:spLocks noChangeArrowheads="1"/>
            </p:cNvSpPr>
            <p:nvPr/>
          </p:nvSpPr>
          <p:spPr bwMode="auto">
            <a:xfrm>
              <a:off x="1968" y="3033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3</a:t>
              </a:r>
            </a:p>
          </p:txBody>
        </p:sp>
        <p:sp>
          <p:nvSpPr>
            <p:cNvPr id="24622" name="Text Box 35"/>
            <p:cNvSpPr txBox="1">
              <a:spLocks noChangeArrowheads="1"/>
            </p:cNvSpPr>
            <p:nvPr/>
          </p:nvSpPr>
          <p:spPr bwMode="auto">
            <a:xfrm>
              <a:off x="720" y="3024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</p:grpSp>
      <p:sp>
        <p:nvSpPr>
          <p:cNvPr id="24581" name="Text Box 36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24582" name="Text Box 37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24583" name="Text Box 38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24584" name="Text Box 39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24585" name="Text Box 40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24586" name="Text Box 41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24587" name="Text Box 42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24588" name="Text Box 43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24589" name="Oval 44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4590" name="Oval 45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4591" name="Oval 46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 dirty="0">
                <a:latin typeface="+mn-lt"/>
                <a:ea typeface="Arial" pitchFamily="-107" charset="0"/>
                <a:cs typeface="Arial" pitchFamily="-107" charset="0"/>
              </a:rPr>
              <a:t>{1}{2}{3}{4}{5}{6}{7}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32774" name="AutoShape 6"/>
          <p:cNvCxnSpPr>
            <a:cxnSpLocks noChangeShapeType="1"/>
            <a:stCxn id="26627" idx="6"/>
            <a:endCxn id="26628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2775" name="AutoShape 7"/>
          <p:cNvCxnSpPr>
            <a:cxnSpLocks noChangeShapeType="1"/>
            <a:stCxn id="26628" idx="6"/>
            <a:endCxn id="26629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32781" name="AutoShape 13"/>
          <p:cNvCxnSpPr>
            <a:cxnSpLocks noChangeShapeType="1"/>
            <a:stCxn id="26634" idx="6"/>
            <a:endCxn id="26635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2" name="AutoShape 14"/>
          <p:cNvCxnSpPr>
            <a:cxnSpLocks noChangeShapeType="1"/>
            <a:stCxn id="26635" idx="6"/>
            <a:endCxn id="26636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32785" name="AutoShape 17"/>
          <p:cNvCxnSpPr>
            <a:cxnSpLocks noChangeShapeType="1"/>
            <a:stCxn id="26627" idx="4"/>
            <a:endCxn id="26634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6" name="AutoShape 18"/>
          <p:cNvCxnSpPr>
            <a:cxnSpLocks noChangeShapeType="1"/>
            <a:stCxn id="26634" idx="7"/>
            <a:endCxn id="26628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7" name="AutoShape 19"/>
          <p:cNvCxnSpPr>
            <a:cxnSpLocks noChangeShapeType="1"/>
            <a:stCxn id="26628" idx="4"/>
            <a:endCxn id="26635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8" name="AutoShape 20"/>
          <p:cNvCxnSpPr>
            <a:cxnSpLocks noChangeShapeType="1"/>
            <a:stCxn id="26635" idx="7"/>
            <a:endCxn id="26629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9" name="AutoShape 21"/>
          <p:cNvCxnSpPr>
            <a:cxnSpLocks noChangeShapeType="1"/>
            <a:stCxn id="26629" idx="4"/>
            <a:endCxn id="26636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32791" name="AutoShape 23"/>
          <p:cNvCxnSpPr>
            <a:cxnSpLocks noChangeShapeType="1"/>
            <a:stCxn id="26634" idx="5"/>
            <a:endCxn id="26646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2" name="AutoShape 24"/>
          <p:cNvCxnSpPr>
            <a:cxnSpLocks noChangeShapeType="1"/>
            <a:stCxn id="26635" idx="4"/>
            <a:endCxn id="26646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3" name="AutoShape 25"/>
          <p:cNvCxnSpPr>
            <a:cxnSpLocks noChangeShapeType="1"/>
            <a:stCxn id="26636" idx="3"/>
            <a:endCxn id="26646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{1}{2}{3}{4}{5}{6}{7} </a:t>
            </a:r>
          </a:p>
        </p:txBody>
      </p:sp>
      <p:sp>
        <p:nvSpPr>
          <p:cNvPr id="26667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6668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6669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3581400" y="1905000"/>
            <a:ext cx="518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Add first edge to </a:t>
            </a:r>
            <a:r>
              <a:rPr lang="en-US" b="0" i="1" dirty="0">
                <a:ea typeface="Arial" charset="0"/>
                <a:cs typeface="Arial" charset="0"/>
              </a:rPr>
              <a:t>X</a:t>
            </a:r>
            <a:r>
              <a:rPr lang="en-US" b="0" dirty="0">
                <a:ea typeface="Arial" charset="0"/>
                <a:cs typeface="Arial" charset="0"/>
              </a:rPr>
              <a:t> if no cycle created</a:t>
            </a:r>
            <a:r>
              <a:rPr lang="en-US" b="0" i="1" dirty="0">
                <a:ea typeface="Arial" charset="0"/>
                <a:cs typeface="Arial" charset="0"/>
              </a:rPr>
              <a:t> </a:t>
            </a:r>
            <a:r>
              <a:rPr lang="en-US" b="0" dirty="0">
                <a:ea typeface="Arial" charset="0"/>
                <a:cs typeface="Arial" charset="0"/>
              </a:rPr>
              <a:t> </a:t>
            </a:r>
            <a:endParaRPr lang="en-US" b="0" i="1" dirty="0">
              <a:ea typeface="Arial" charset="0"/>
              <a:cs typeface="Arial" charset="0"/>
            </a:endParaRPr>
          </a:p>
        </p:txBody>
      </p:sp>
      <p:pic>
        <p:nvPicPr>
          <p:cNvPr id="32815" name="Picture 4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6325" y="533400"/>
            <a:ext cx="70770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34822" name="AutoShape 6"/>
          <p:cNvCxnSpPr>
            <a:cxnSpLocks noChangeShapeType="1"/>
            <a:stCxn id="27651" idx="6"/>
            <a:endCxn id="27652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4823" name="AutoShape 7"/>
          <p:cNvCxnSpPr>
            <a:cxnSpLocks noChangeShapeType="1"/>
            <a:stCxn id="27652" idx="6"/>
            <a:endCxn id="27653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34829" name="AutoShape 13"/>
          <p:cNvCxnSpPr>
            <a:cxnSpLocks noChangeShapeType="1"/>
            <a:stCxn id="27658" idx="6"/>
            <a:endCxn id="27659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0" name="AutoShape 14"/>
          <p:cNvCxnSpPr>
            <a:cxnSpLocks noChangeShapeType="1"/>
            <a:stCxn id="27659" idx="6"/>
            <a:endCxn id="27660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34833" name="AutoShape 17"/>
          <p:cNvCxnSpPr>
            <a:cxnSpLocks noChangeShapeType="1"/>
            <a:stCxn id="27651" idx="4"/>
            <a:endCxn id="27658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4" name="AutoShape 18"/>
          <p:cNvCxnSpPr>
            <a:cxnSpLocks noChangeShapeType="1"/>
            <a:stCxn id="27658" idx="7"/>
            <a:endCxn id="27652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5" name="AutoShape 19"/>
          <p:cNvCxnSpPr>
            <a:cxnSpLocks noChangeShapeType="1"/>
            <a:stCxn id="27652" idx="4"/>
            <a:endCxn id="27659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6" name="AutoShape 20"/>
          <p:cNvCxnSpPr>
            <a:cxnSpLocks noChangeShapeType="1"/>
            <a:stCxn id="27659" idx="7"/>
            <a:endCxn id="27653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7" name="AutoShape 21"/>
          <p:cNvCxnSpPr>
            <a:cxnSpLocks noChangeShapeType="1"/>
            <a:stCxn id="27653" idx="4"/>
            <a:endCxn id="27660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34839" name="AutoShape 23"/>
          <p:cNvCxnSpPr>
            <a:cxnSpLocks noChangeShapeType="1"/>
            <a:stCxn id="27658" idx="5"/>
            <a:endCxn id="27670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0" name="AutoShape 24"/>
          <p:cNvCxnSpPr>
            <a:cxnSpLocks noChangeShapeType="1"/>
            <a:stCxn id="27659" idx="4"/>
            <a:endCxn id="27670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1" name="AutoShape 25"/>
          <p:cNvCxnSpPr>
            <a:cxnSpLocks noChangeShapeType="1"/>
            <a:stCxn id="27660" idx="3"/>
            <a:endCxn id="27670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27691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7692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7693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 dirty="0">
                <a:latin typeface="+mn-lt"/>
                <a:ea typeface="Arial" pitchFamily="-107" charset="0"/>
                <a:cs typeface="Arial" pitchFamily="-107" charset="0"/>
              </a:rPr>
              <a:t>Merge vertices in added edges </a:t>
            </a:r>
            <a:endParaRPr lang="en-US" b="0" i="1" dirty="0">
              <a:latin typeface="+mn-lt"/>
              <a:ea typeface="Arial" pitchFamily="-107" charset="0"/>
              <a:cs typeface="Arial" pitchFamily="-107" charset="0"/>
            </a:endParaRPr>
          </a:p>
        </p:txBody>
      </p:sp>
      <p:pic>
        <p:nvPicPr>
          <p:cNvPr id="34863" name="Picture 4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6325" y="533400"/>
            <a:ext cx="70770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36870" name="AutoShape 6"/>
          <p:cNvCxnSpPr>
            <a:cxnSpLocks noChangeShapeType="1"/>
            <a:stCxn id="28675" idx="6"/>
            <a:endCxn id="28676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871" name="AutoShape 7"/>
          <p:cNvCxnSpPr>
            <a:cxnSpLocks noChangeShapeType="1"/>
            <a:stCxn id="28676" idx="6"/>
            <a:endCxn id="28677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36877" name="AutoShape 13"/>
          <p:cNvCxnSpPr>
            <a:cxnSpLocks noChangeShapeType="1"/>
            <a:stCxn id="28682" idx="6"/>
            <a:endCxn id="28683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8" name="AutoShape 14"/>
          <p:cNvCxnSpPr>
            <a:cxnSpLocks noChangeShapeType="1"/>
            <a:stCxn id="28683" idx="6"/>
            <a:endCxn id="28684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36881" name="AutoShape 17"/>
          <p:cNvCxnSpPr>
            <a:cxnSpLocks noChangeShapeType="1"/>
            <a:stCxn id="28675" idx="4"/>
            <a:endCxn id="28682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2" name="AutoShape 18"/>
          <p:cNvCxnSpPr>
            <a:cxnSpLocks noChangeShapeType="1"/>
            <a:stCxn id="28682" idx="7"/>
            <a:endCxn id="28676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3" name="AutoShape 19"/>
          <p:cNvCxnSpPr>
            <a:cxnSpLocks noChangeShapeType="1"/>
            <a:stCxn id="28676" idx="4"/>
            <a:endCxn id="28683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4" name="AutoShape 20"/>
          <p:cNvCxnSpPr>
            <a:cxnSpLocks noChangeShapeType="1"/>
            <a:stCxn id="28683" idx="7"/>
            <a:endCxn id="28677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5" name="AutoShape 21"/>
          <p:cNvCxnSpPr>
            <a:cxnSpLocks noChangeShapeType="1"/>
            <a:stCxn id="28677" idx="4"/>
            <a:endCxn id="28684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36887" name="AutoShape 23"/>
          <p:cNvCxnSpPr>
            <a:cxnSpLocks noChangeShapeType="1"/>
            <a:stCxn id="28682" idx="5"/>
            <a:endCxn id="28694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8" name="AutoShape 24"/>
          <p:cNvCxnSpPr>
            <a:cxnSpLocks noChangeShapeType="1"/>
            <a:stCxn id="28683" idx="4"/>
            <a:endCxn id="28694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9" name="AutoShape 25"/>
          <p:cNvCxnSpPr>
            <a:cxnSpLocks noChangeShapeType="1"/>
            <a:stCxn id="28684" idx="3"/>
            <a:endCxn id="28694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28715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8716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8717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 dirty="0">
                <a:latin typeface="+mn-lt"/>
                <a:ea typeface="Arial" pitchFamily="-107" charset="0"/>
                <a:cs typeface="Arial" pitchFamily="-107" charset="0"/>
              </a:rPr>
              <a:t> Process each edge in order</a:t>
            </a:r>
            <a:endParaRPr lang="en-US" b="0" i="1" dirty="0">
              <a:latin typeface="+mn-lt"/>
              <a:ea typeface="Arial" pitchFamily="-107" charset="0"/>
              <a:cs typeface="Arial" pitchFamily="-107" charset="0"/>
            </a:endParaRP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5486400" y="2895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{1,2,3}{4}{5}{6}{7}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38918" name="AutoShape 6"/>
          <p:cNvCxnSpPr>
            <a:cxnSpLocks noChangeShapeType="1"/>
            <a:stCxn id="29699" idx="6"/>
            <a:endCxn id="29700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8919" name="AutoShape 7"/>
          <p:cNvCxnSpPr>
            <a:cxnSpLocks noChangeShapeType="1"/>
            <a:stCxn id="29700" idx="6"/>
            <a:endCxn id="29701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chemeClr val="accent2"/>
                </a:solidFill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chemeClr val="accent2"/>
                </a:solidFill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38925" name="AutoShape 13"/>
          <p:cNvCxnSpPr>
            <a:cxnSpLocks noChangeShapeType="1"/>
            <a:stCxn id="29706" idx="6"/>
            <a:endCxn id="29707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38926" name="AutoShape 14"/>
          <p:cNvCxnSpPr>
            <a:cxnSpLocks noChangeShapeType="1"/>
            <a:stCxn id="29707" idx="6"/>
            <a:endCxn id="29708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38929" name="AutoShape 17"/>
          <p:cNvCxnSpPr>
            <a:cxnSpLocks noChangeShapeType="1"/>
            <a:stCxn id="29699" idx="4"/>
            <a:endCxn id="29706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0" name="AutoShape 18"/>
          <p:cNvCxnSpPr>
            <a:cxnSpLocks noChangeShapeType="1"/>
            <a:stCxn id="29706" idx="7"/>
            <a:endCxn id="29700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1" name="AutoShape 19"/>
          <p:cNvCxnSpPr>
            <a:cxnSpLocks noChangeShapeType="1"/>
            <a:stCxn id="29700" idx="4"/>
            <a:endCxn id="29707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2" name="AutoShape 20"/>
          <p:cNvCxnSpPr>
            <a:cxnSpLocks noChangeShapeType="1"/>
            <a:stCxn id="29707" idx="7"/>
            <a:endCxn id="29701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3" name="AutoShape 21"/>
          <p:cNvCxnSpPr>
            <a:cxnSpLocks noChangeShapeType="1"/>
            <a:stCxn id="29701" idx="4"/>
            <a:endCxn id="29708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38935" name="AutoShape 23"/>
          <p:cNvCxnSpPr>
            <a:cxnSpLocks noChangeShapeType="1"/>
            <a:stCxn id="29706" idx="5"/>
            <a:endCxn id="29718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6" name="AutoShape 24"/>
          <p:cNvCxnSpPr>
            <a:cxnSpLocks noChangeShapeType="1"/>
            <a:stCxn id="29707" idx="4"/>
            <a:endCxn id="29718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7" name="AutoShape 25"/>
          <p:cNvCxnSpPr>
            <a:cxnSpLocks noChangeShapeType="1"/>
            <a:stCxn id="29708" idx="3"/>
            <a:endCxn id="29718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29739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9740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9741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5486400" y="2895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{1,2,3}{4}{5}{6}{7} 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5486400" y="3276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{1,2,3}{4,5}{6}{7} </a:t>
            </a:r>
          </a:p>
        </p:txBody>
      </p:sp>
      <p:sp>
        <p:nvSpPr>
          <p:cNvPr id="38960" name="TextBox 48"/>
          <p:cNvSpPr txBox="1">
            <a:spLocks noChangeArrowheads="1"/>
          </p:cNvSpPr>
          <p:nvPr/>
        </p:nvSpPr>
        <p:spPr bwMode="auto">
          <a:xfrm>
            <a:off x="304800" y="6219825"/>
            <a:ext cx="5341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Note that each set is a connected component of </a:t>
            </a:r>
            <a:r>
              <a:rPr lang="en-US" sz="2000" b="0" i="1"/>
              <a:t>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39942" name="AutoShape 6"/>
          <p:cNvCxnSpPr>
            <a:cxnSpLocks noChangeShapeType="1"/>
            <a:stCxn id="30723" idx="6"/>
            <a:endCxn id="30724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943" name="AutoShape 7"/>
          <p:cNvCxnSpPr>
            <a:cxnSpLocks noChangeShapeType="1"/>
            <a:stCxn id="30724" idx="6"/>
            <a:endCxn id="30725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chemeClr val="accent2"/>
                </a:solidFill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chemeClr val="accent2"/>
                </a:solidFill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FF00"/>
                </a:solidFill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39949" name="AutoShape 13"/>
          <p:cNvCxnSpPr>
            <a:cxnSpLocks noChangeShapeType="1"/>
            <a:stCxn id="30730" idx="6"/>
            <a:endCxn id="30731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39950" name="AutoShape 14"/>
          <p:cNvCxnSpPr>
            <a:cxnSpLocks noChangeShapeType="1"/>
            <a:stCxn id="30731" idx="6"/>
            <a:endCxn id="30732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39953" name="AutoShape 17"/>
          <p:cNvCxnSpPr>
            <a:cxnSpLocks noChangeShapeType="1"/>
            <a:stCxn id="30723" idx="4"/>
            <a:endCxn id="30730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4" name="AutoShape 18"/>
          <p:cNvCxnSpPr>
            <a:cxnSpLocks noChangeShapeType="1"/>
            <a:stCxn id="30730" idx="7"/>
            <a:endCxn id="30724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5" name="AutoShape 19"/>
          <p:cNvCxnSpPr>
            <a:cxnSpLocks noChangeShapeType="1"/>
            <a:stCxn id="30724" idx="4"/>
            <a:endCxn id="30731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6" name="AutoShape 20"/>
          <p:cNvCxnSpPr>
            <a:cxnSpLocks noChangeShapeType="1"/>
            <a:stCxn id="30731" idx="7"/>
            <a:endCxn id="30725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7" name="AutoShape 21"/>
          <p:cNvCxnSpPr>
            <a:cxnSpLocks noChangeShapeType="1"/>
            <a:stCxn id="30725" idx="4"/>
            <a:endCxn id="30732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FF00"/>
                </a:solidFill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39959" name="AutoShape 23"/>
          <p:cNvCxnSpPr>
            <a:cxnSpLocks noChangeShapeType="1"/>
            <a:stCxn id="30730" idx="5"/>
            <a:endCxn id="30742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0" name="AutoShape 24"/>
          <p:cNvCxnSpPr>
            <a:cxnSpLocks noChangeShapeType="1"/>
            <a:stCxn id="30731" idx="4"/>
            <a:endCxn id="30742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1" name="AutoShape 25"/>
          <p:cNvCxnSpPr>
            <a:cxnSpLocks noChangeShapeType="1"/>
            <a:stCxn id="30732" idx="3"/>
            <a:endCxn id="30742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</p:cxn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30763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0764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5486400" y="2895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{1,2,3}{4}{5}{6}{7} </a:t>
            </a: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5486400" y="3276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{1,2,3}{4,5}{6}{7} </a:t>
            </a:r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5486400" y="3657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{1,2,3}{4,5}{6,7}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trees in undirected graphs?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5594"/>
          </a:xfrm>
        </p:spPr>
        <p:txBody>
          <a:bodyPr>
            <a:normAutofit/>
          </a:bodyPr>
          <a:lstStyle/>
          <a:p>
            <a:r>
              <a:rPr lang="en-US" dirty="0"/>
              <a:t>However, in undirected graphs, there is another definition of trees</a:t>
            </a:r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A undirected graph (V, E), where E is the set of undirected edges</a:t>
            </a:r>
          </a:p>
          <a:p>
            <a:pPr lvl="1"/>
            <a:r>
              <a:rPr lang="en-US" dirty="0"/>
              <a:t>All vertices are connected</a:t>
            </a:r>
          </a:p>
          <a:p>
            <a:pPr lvl="1"/>
            <a:r>
              <a:rPr lang="en-US" dirty="0"/>
              <a:t>|E|=|V|-1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19304" y="4276806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6504644" y="545368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6" name="Curved Connector 42"/>
          <p:cNvCxnSpPr>
            <a:stCxn id="10" idx="5"/>
            <a:endCxn id="5" idx="1"/>
          </p:cNvCxnSpPr>
          <p:nvPr/>
        </p:nvCxnSpPr>
        <p:spPr>
          <a:xfrm>
            <a:off x="6056958" y="5360089"/>
            <a:ext cx="504138" cy="14318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727931" y="5071048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42"/>
          <p:cNvCxnSpPr>
            <a:stCxn id="4" idx="4"/>
            <a:endCxn id="10" idx="7"/>
          </p:cNvCxnSpPr>
          <p:nvPr/>
        </p:nvCxnSpPr>
        <p:spPr>
          <a:xfrm flipH="1">
            <a:off x="6056958" y="4615439"/>
            <a:ext cx="155086" cy="50520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29549" y="560010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" name="Curved Connector 42"/>
          <p:cNvCxnSpPr>
            <a:stCxn id="10" idx="3"/>
            <a:endCxn id="12" idx="7"/>
          </p:cNvCxnSpPr>
          <p:nvPr/>
        </p:nvCxnSpPr>
        <p:spPr>
          <a:xfrm flipH="1">
            <a:off x="5458576" y="5360089"/>
            <a:ext cx="325807" cy="289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89269" y="618495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5" name="Curved Connector 42"/>
          <p:cNvCxnSpPr>
            <a:stCxn id="12" idx="3"/>
            <a:endCxn id="14" idx="7"/>
          </p:cNvCxnSpPr>
          <p:nvPr/>
        </p:nvCxnSpPr>
        <p:spPr>
          <a:xfrm flipH="1">
            <a:off x="4818296" y="5889142"/>
            <a:ext cx="367705" cy="34540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506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40966" name="AutoShape 6"/>
          <p:cNvCxnSpPr>
            <a:cxnSpLocks noChangeShapeType="1"/>
            <a:stCxn id="31747" idx="6"/>
            <a:endCxn id="31748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67" name="AutoShape 7"/>
          <p:cNvCxnSpPr>
            <a:cxnSpLocks noChangeShapeType="1"/>
            <a:stCxn id="31748" idx="6"/>
            <a:endCxn id="31749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FF00"/>
                </a:solidFill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40973" name="AutoShape 13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74" name="AutoShape 14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40977" name="AutoShape 17"/>
          <p:cNvCxnSpPr>
            <a:cxnSpLocks noChangeShapeType="1"/>
            <a:stCxn id="31747" idx="4"/>
            <a:endCxn id="31754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78" name="AutoShape 18"/>
          <p:cNvCxnSpPr>
            <a:cxnSpLocks noChangeShapeType="1"/>
            <a:stCxn id="31754" idx="7"/>
            <a:endCxn id="31748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9" name="AutoShape 19"/>
          <p:cNvCxnSpPr>
            <a:cxnSpLocks noChangeShapeType="1"/>
            <a:stCxn id="31748" idx="4"/>
            <a:endCxn id="31755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0" name="AutoShape 20"/>
          <p:cNvCxnSpPr>
            <a:cxnSpLocks noChangeShapeType="1"/>
            <a:stCxn id="31755" idx="7"/>
            <a:endCxn id="31749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1" name="AutoShape 21"/>
          <p:cNvCxnSpPr>
            <a:cxnSpLocks noChangeShapeType="1"/>
            <a:stCxn id="31749" idx="4"/>
            <a:endCxn id="31756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FF00"/>
                </a:solidFill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40983" name="AutoShape 23"/>
          <p:cNvCxnSpPr>
            <a:cxnSpLocks noChangeShapeType="1"/>
            <a:stCxn id="31754" idx="5"/>
            <a:endCxn id="31766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4" name="AutoShape 24"/>
          <p:cNvCxnSpPr>
            <a:cxnSpLocks noChangeShapeType="1"/>
            <a:stCxn id="31755" idx="4"/>
            <a:endCxn id="31766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5" name="AutoShape 25"/>
          <p:cNvCxnSpPr>
            <a:cxnSpLocks noChangeShapeType="1"/>
            <a:stCxn id="31756" idx="3"/>
            <a:endCxn id="31766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</p:cxn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31787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1788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1789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5486400" y="2895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{1,2,3}{4}{5}{6}{7} </a:t>
            </a:r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5486400" y="3276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{1,2,3}{4,5}{6}{7} </a:t>
            </a:r>
          </a:p>
        </p:txBody>
      </p:sp>
      <p:sp>
        <p:nvSpPr>
          <p:cNvPr id="31792" name="Text Box 48"/>
          <p:cNvSpPr txBox="1">
            <a:spLocks noChangeArrowheads="1"/>
          </p:cNvSpPr>
          <p:nvPr/>
        </p:nvSpPr>
        <p:spPr bwMode="auto">
          <a:xfrm>
            <a:off x="5486400" y="3657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{1,2,3}{4,5}{6,7} </a:t>
            </a:r>
          </a:p>
        </p:txBody>
      </p:sp>
      <p:sp>
        <p:nvSpPr>
          <p:cNvPr id="31793" name="Text Box 49"/>
          <p:cNvSpPr txBox="1">
            <a:spLocks noChangeArrowheads="1"/>
          </p:cNvSpPr>
          <p:nvPr/>
        </p:nvSpPr>
        <p:spPr bwMode="auto">
          <a:xfrm>
            <a:off x="5486400" y="4038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{1,2,3,4,5}{6,7}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41990" name="AutoShape 6"/>
          <p:cNvCxnSpPr>
            <a:cxnSpLocks noChangeShapeType="1"/>
            <a:stCxn id="32771" idx="6"/>
            <a:endCxn id="32772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1991" name="AutoShape 7"/>
          <p:cNvCxnSpPr>
            <a:cxnSpLocks noChangeShapeType="1"/>
            <a:stCxn id="32772" idx="6"/>
            <a:endCxn id="32773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FF00"/>
                </a:solidFill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41997" name="AutoShape 13"/>
          <p:cNvCxnSpPr>
            <a:cxnSpLocks noChangeShapeType="1"/>
            <a:stCxn id="32778" idx="6"/>
            <a:endCxn id="32779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1998" name="AutoShape 14"/>
          <p:cNvCxnSpPr>
            <a:cxnSpLocks noChangeShapeType="1"/>
            <a:stCxn id="32779" idx="6"/>
            <a:endCxn id="32780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42001" name="AutoShape 17"/>
          <p:cNvCxnSpPr>
            <a:cxnSpLocks noChangeShapeType="1"/>
            <a:stCxn id="32771" idx="4"/>
            <a:endCxn id="32778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2002" name="AutoShape 18"/>
          <p:cNvCxnSpPr>
            <a:cxnSpLocks noChangeShapeType="1"/>
            <a:stCxn id="32778" idx="7"/>
            <a:endCxn id="32772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3" name="AutoShape 19"/>
          <p:cNvCxnSpPr>
            <a:cxnSpLocks noChangeShapeType="1"/>
            <a:stCxn id="32772" idx="4"/>
            <a:endCxn id="32779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42004" name="AutoShape 20"/>
          <p:cNvCxnSpPr>
            <a:cxnSpLocks noChangeShapeType="1"/>
            <a:stCxn id="32779" idx="7"/>
            <a:endCxn id="32773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5" name="AutoShape 21"/>
          <p:cNvCxnSpPr>
            <a:cxnSpLocks noChangeShapeType="1"/>
            <a:stCxn id="32773" idx="4"/>
            <a:endCxn id="32780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FF00"/>
                </a:solidFill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42007" name="AutoShape 23"/>
          <p:cNvCxnSpPr>
            <a:cxnSpLocks noChangeShapeType="1"/>
            <a:stCxn id="32778" idx="5"/>
            <a:endCxn id="32790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8" name="AutoShape 24"/>
          <p:cNvCxnSpPr>
            <a:cxnSpLocks noChangeShapeType="1"/>
            <a:stCxn id="32779" idx="4"/>
            <a:endCxn id="32790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9" name="AutoShape 25"/>
          <p:cNvCxnSpPr>
            <a:cxnSpLocks noChangeShapeType="1"/>
            <a:stCxn id="32780" idx="3"/>
            <a:endCxn id="32790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</p:cxn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32811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2812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2813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4267200" y="1905000"/>
            <a:ext cx="464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 dirty="0">
                <a:latin typeface="+mn-lt"/>
                <a:ea typeface="Arial" pitchFamily="-107" charset="0"/>
                <a:cs typeface="Arial" pitchFamily="-107" charset="0"/>
              </a:rPr>
              <a:t> Must join separate components</a:t>
            </a:r>
            <a:endParaRPr lang="en-US" b="0" i="1" dirty="0">
              <a:latin typeface="+mn-lt"/>
              <a:ea typeface="Arial" pitchFamily="-107" charset="0"/>
              <a:cs typeface="Arial" pitchFamily="-107" charset="0"/>
            </a:endParaRPr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5486400" y="2895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{1,2,3}{4}{5}{6}{7} </a:t>
            </a:r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5486400" y="3276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{1,2,3}{4,5}{6}{7} </a:t>
            </a:r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5486400" y="3657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{1,2,3}{4,5}{6,7} </a:t>
            </a:r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5486400" y="4038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{1,2,3,4,5}{6,7} </a:t>
            </a: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5562600" y="4419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solidFill>
                  <a:schemeClr val="accent1"/>
                </a:solidFill>
                <a:latin typeface="+mn-lt"/>
                <a:ea typeface="Arial" pitchFamily="-107" charset="0"/>
                <a:cs typeface="Arial" pitchFamily="-107" charset="0"/>
              </a:rPr>
              <a:t>rejected</a:t>
            </a: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 </a:t>
            </a:r>
          </a:p>
        </p:txBody>
      </p:sp>
      <p:pic>
        <p:nvPicPr>
          <p:cNvPr id="52" name="Picture 4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6325" y="533400"/>
            <a:ext cx="70770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44038" name="AutoShape 6"/>
          <p:cNvCxnSpPr>
            <a:cxnSpLocks noChangeShapeType="1"/>
            <a:stCxn id="33795" idx="6"/>
            <a:endCxn id="33796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4039" name="AutoShape 7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44045" name="AutoShape 13"/>
          <p:cNvCxnSpPr>
            <a:cxnSpLocks noChangeShapeType="1"/>
            <a:stCxn id="33802" idx="6"/>
            <a:endCxn id="33803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4046" name="AutoShape 14"/>
          <p:cNvCxnSpPr>
            <a:cxnSpLocks noChangeShapeType="1"/>
            <a:stCxn id="33803" idx="6"/>
            <a:endCxn id="33804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44049" name="AutoShape 17"/>
          <p:cNvCxnSpPr>
            <a:cxnSpLocks noChangeShapeType="1"/>
            <a:stCxn id="33795" idx="4"/>
            <a:endCxn id="33802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4050" name="AutoShape 18"/>
          <p:cNvCxnSpPr>
            <a:cxnSpLocks noChangeShapeType="1"/>
            <a:stCxn id="33802" idx="7"/>
            <a:endCxn id="33796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1" name="AutoShape 19"/>
          <p:cNvCxnSpPr>
            <a:cxnSpLocks noChangeShapeType="1"/>
            <a:stCxn id="33796" idx="4"/>
            <a:endCxn id="33803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44052" name="AutoShape 20"/>
          <p:cNvCxnSpPr>
            <a:cxnSpLocks noChangeShapeType="1"/>
            <a:stCxn id="33803" idx="7"/>
            <a:endCxn id="33797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3" name="AutoShape 21"/>
          <p:cNvCxnSpPr>
            <a:cxnSpLocks noChangeShapeType="1"/>
            <a:stCxn id="33797" idx="4"/>
            <a:endCxn id="33804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44055" name="AutoShape 23"/>
          <p:cNvCxnSpPr>
            <a:cxnSpLocks noChangeShapeType="1"/>
            <a:stCxn id="33802" idx="5"/>
            <a:endCxn id="33814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4056" name="AutoShape 24"/>
          <p:cNvCxnSpPr>
            <a:cxnSpLocks noChangeShapeType="1"/>
            <a:stCxn id="33803" idx="4"/>
            <a:endCxn id="33814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7" name="AutoShape 25"/>
          <p:cNvCxnSpPr>
            <a:cxnSpLocks noChangeShapeType="1"/>
            <a:stCxn id="33804" idx="3"/>
            <a:endCxn id="33814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33835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3836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3837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44078" name="Rectangle 46"/>
          <p:cNvSpPr>
            <a:spLocks noChangeArrowheads="1"/>
          </p:cNvSpPr>
          <p:nvPr/>
        </p:nvSpPr>
        <p:spPr bwMode="auto">
          <a:xfrm>
            <a:off x="4267200" y="1905000"/>
            <a:ext cx="464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ea typeface="Arial" charset="0"/>
                <a:cs typeface="Arial" charset="0"/>
              </a:rPr>
              <a:t> Stop when all vertices connected</a:t>
            </a:r>
            <a:endParaRPr lang="en-US" b="0" i="1">
              <a:ea typeface="Arial" charset="0"/>
              <a:cs typeface="Arial" charset="0"/>
            </a:endParaRPr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5486400" y="2895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{1,2,3}{4}{5}{6}{7} </a:t>
            </a:r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5486400" y="3276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{1,2,3}{4,5}{6}{7} </a:t>
            </a:r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5486400" y="3657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{1,2,3}{4,5}{6,7} </a:t>
            </a:r>
          </a:p>
        </p:txBody>
      </p:sp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5486400" y="4038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{1,2,3,4,5}{6,7} </a:t>
            </a:r>
          </a:p>
        </p:txBody>
      </p:sp>
      <p:sp>
        <p:nvSpPr>
          <p:cNvPr id="33843" name="Text Box 51"/>
          <p:cNvSpPr txBox="1">
            <a:spLocks noChangeArrowheads="1"/>
          </p:cNvSpPr>
          <p:nvPr/>
        </p:nvSpPr>
        <p:spPr bwMode="auto">
          <a:xfrm>
            <a:off x="5562600" y="4419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solidFill>
                  <a:schemeClr val="accent1"/>
                </a:solidFill>
                <a:latin typeface="+mn-lt"/>
                <a:ea typeface="Arial" pitchFamily="-107" charset="0"/>
                <a:cs typeface="Arial" pitchFamily="-107" charset="0"/>
              </a:rPr>
              <a:t>rejected</a:t>
            </a: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 </a:t>
            </a:r>
          </a:p>
        </p:txBody>
      </p:sp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5486400" y="4800600"/>
            <a:ext cx="335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 dirty="0">
                <a:latin typeface="+mn-lt"/>
                <a:ea typeface="Arial" pitchFamily="-107" charset="0"/>
                <a:cs typeface="Arial" pitchFamily="-107" charset="0"/>
              </a:rPr>
              <a:t>{1,2,3,4,5,6,7}  </a:t>
            </a:r>
            <a:r>
              <a:rPr lang="en-US" sz="2400" b="0" dirty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done</a:t>
            </a:r>
            <a:r>
              <a:rPr lang="en-US" sz="2400" b="0" dirty="0">
                <a:latin typeface="+mn-lt"/>
                <a:ea typeface="Arial" pitchFamily="-107" charset="0"/>
                <a:cs typeface="Arial" pitchFamily="-107" charset="0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Kruskal's</a:t>
            </a:r>
            <a:r>
              <a:rPr lang="en-US" dirty="0"/>
              <a:t> Algorithm – Is it correct?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Tree Properties</a:t>
            </a:r>
          </a:p>
          <a:p>
            <a:pPr lvl="1"/>
            <a:r>
              <a:rPr lang="en-US"/>
              <a:t>Tree of </a:t>
            </a:r>
            <a:r>
              <a:rPr lang="en-US" i="1"/>
              <a:t>n</a:t>
            </a:r>
            <a:r>
              <a:rPr lang="en-US"/>
              <a:t> nodes has </a:t>
            </a:r>
            <a:r>
              <a:rPr lang="en-US" i="1"/>
              <a:t>n</a:t>
            </a:r>
            <a:r>
              <a:rPr lang="en-US"/>
              <a:t>-1 edges</a:t>
            </a:r>
          </a:p>
          <a:p>
            <a:pPr lvl="1"/>
            <a:r>
              <a:rPr lang="en-US"/>
              <a:t>Any connected undirected graph with |</a:t>
            </a:r>
            <a:r>
              <a:rPr lang="en-US" i="1"/>
              <a:t>E</a:t>
            </a:r>
            <a:r>
              <a:rPr lang="en-US"/>
              <a:t>| = |</a:t>
            </a:r>
            <a:r>
              <a:rPr lang="en-US" i="1"/>
              <a:t>V</a:t>
            </a:r>
            <a:r>
              <a:rPr lang="en-US"/>
              <a:t>|-1 is a tree</a:t>
            </a:r>
          </a:p>
          <a:p>
            <a:pPr lvl="1"/>
            <a:r>
              <a:rPr lang="en-US"/>
              <a:t>An undirected graph is a tree iff there is a unique path between any pair of nodes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Kruskal's</a:t>
            </a:r>
          </a:p>
          <a:p>
            <a:pPr lvl="1"/>
            <a:r>
              <a:rPr lang="en-US"/>
              <a:t>If we add |</a:t>
            </a:r>
            <a:r>
              <a:rPr lang="en-US" i="1"/>
              <a:t>V</a:t>
            </a:r>
            <a:r>
              <a:rPr lang="en-US"/>
              <a:t>|-1 edges with no cycles then we will have a tree by the above properties</a:t>
            </a:r>
          </a:p>
          <a:p>
            <a:pPr lvl="1"/>
            <a:r>
              <a:rPr lang="en-US"/>
              <a:t>But how do we know if it is minimal?</a:t>
            </a:r>
          </a:p>
          <a:p>
            <a:pPr lvl="1"/>
            <a:r>
              <a:rPr lang="en-US"/>
              <a:t>Make sure you review the proof in the book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293EA5-DCBB-9240-B3E1-89300B68B0F7}" type="slidenum">
              <a:rPr lang="en-US" smtClean="0">
                <a:latin typeface="Times New Roman" charset="0"/>
              </a:rPr>
              <a:pPr/>
              <a:t>33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Kruskal's</a:t>
            </a:r>
            <a:r>
              <a:rPr lang="en-US" dirty="0"/>
              <a:t> Algorithm: Inductive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73843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>
                <a:ea typeface="Arial" pitchFamily="-107" charset="0"/>
                <a:cs typeface="Arial" pitchFamily="-107" charset="0"/>
              </a:rPr>
              <a:t>Theorem: </a:t>
            </a:r>
            <a:r>
              <a:rPr lang="en-US" i="1" dirty="0" err="1">
                <a:ea typeface="Arial" pitchFamily="-107" charset="0"/>
                <a:cs typeface="Arial" pitchFamily="-107" charset="0"/>
              </a:rPr>
              <a:t>Kruskal’s</a:t>
            </a:r>
            <a:r>
              <a:rPr lang="en-US" i="1" dirty="0">
                <a:ea typeface="Arial" pitchFamily="-107" charset="0"/>
                <a:cs typeface="Arial" pitchFamily="-107" charset="0"/>
              </a:rPr>
              <a:t> Algorithm finds a minimum spanning tree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>
                <a:ea typeface="Arial" pitchFamily="-107" charset="0"/>
                <a:cs typeface="Arial" pitchFamily="-107" charset="0"/>
              </a:rPr>
              <a:t>Basis: </a:t>
            </a:r>
            <a:r>
              <a:rPr lang="en-US" i="1" dirty="0">
                <a:ea typeface="Arial" pitchFamily="-107" charset="0"/>
                <a:cs typeface="Arial" pitchFamily="-107" charset="0"/>
              </a:rPr>
              <a:t>X</a:t>
            </a:r>
            <a:r>
              <a:rPr lang="en-US" b="1" i="1" baseline="-25000" dirty="0">
                <a:ea typeface="Arial" pitchFamily="-107" charset="0"/>
                <a:cs typeface="Arial" pitchFamily="-107" charset="0"/>
              </a:rPr>
              <a:t>o</a:t>
            </a:r>
            <a:r>
              <a:rPr lang="en-US" dirty="0">
                <a:ea typeface="Arial" pitchFamily="-107" charset="0"/>
                <a:cs typeface="Arial" pitchFamily="-107" charset="0"/>
              </a:rPr>
              <a:t> = </a:t>
            </a:r>
            <a:r>
              <a:rPr lang="en-US" dirty="0" err="1">
                <a:ea typeface="Arial" pitchFamily="-107" charset="0"/>
                <a:cs typeface="Arial" pitchFamily="-107" charset="0"/>
                <a:sym typeface="Symbol" pitchFamily="-107" charset="2"/>
              </a:rPr>
              <a:t></a:t>
            </a: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 and </a:t>
            </a:r>
            <a:r>
              <a:rPr lang="en-US" i="1" dirty="0">
                <a:ea typeface="Arial" pitchFamily="-107" charset="0"/>
                <a:cs typeface="Arial" pitchFamily="-107" charset="0"/>
                <a:sym typeface="Symbol" pitchFamily="-107" charset="2"/>
              </a:rPr>
              <a:t>G</a:t>
            </a: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 is connected so a solution must exist</a:t>
            </a:r>
          </a:p>
          <a:p>
            <a:pPr lvl="1">
              <a:buFont typeface="Wingdings" pitchFamily="-107" charset="2"/>
              <a:buChar char="l"/>
              <a:defRPr/>
            </a:pP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Is this a correct partial solution?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Assumption: At any moment edges </a:t>
            </a:r>
            <a:r>
              <a:rPr lang="en-US" dirty="0" err="1">
                <a:ea typeface="Arial" pitchFamily="-107" charset="0"/>
                <a:cs typeface="Arial" pitchFamily="-107" charset="0"/>
                <a:sym typeface="Symbol" pitchFamily="-107" charset="2"/>
              </a:rPr>
              <a:t>X</a:t>
            </a:r>
            <a:r>
              <a:rPr lang="en-US" baseline="-25000" dirty="0" err="1">
                <a:ea typeface="Arial" pitchFamily="-107" charset="0"/>
                <a:cs typeface="Arial" pitchFamily="-107" charset="0"/>
                <a:sym typeface="Symbol" pitchFamily="-107" charset="2"/>
              </a:rPr>
              <a:t>t</a:t>
            </a: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 are part of an MST for G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Inductive step is the Cut Property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Cut Property: Assume edges X are part of an MST for G=(V,E).  Pick any subset S for which X does not cross between S and V-S, and let </a:t>
            </a:r>
            <a:r>
              <a:rPr lang="en-US" dirty="0" err="1">
                <a:ea typeface="Arial" pitchFamily="-107" charset="0"/>
                <a:cs typeface="Arial" pitchFamily="-107" charset="0"/>
                <a:sym typeface="Symbol" pitchFamily="-107" charset="2"/>
              </a:rPr>
              <a:t>e</a:t>
            </a: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 be the lightest edge across this partition. Then X ∪ {</a:t>
            </a:r>
            <a:r>
              <a:rPr lang="en-US" dirty="0" err="1">
                <a:ea typeface="Arial" pitchFamily="-107" charset="0"/>
                <a:cs typeface="Arial" pitchFamily="-107" charset="0"/>
                <a:sym typeface="Symbol" pitchFamily="-107" charset="2"/>
              </a:rPr>
              <a:t>e</a:t>
            </a: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} is part of some MST.</a:t>
            </a:r>
            <a:endParaRPr lang="en-US" dirty="0">
              <a:ea typeface="Arial" pitchFamily="-107" charset="0"/>
              <a:cs typeface="Arial" pitchFamily="-107" charset="0"/>
            </a:endParaRPr>
          </a:p>
          <a:p>
            <a:pPr>
              <a:buFont typeface="Wingdings" pitchFamily="-107" charset="2"/>
              <a:buChar char="l"/>
              <a:defRPr/>
            </a:pPr>
            <a:endParaRPr lang="en-US" dirty="0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2622D9-5AD5-8349-AA3D-1947C7BC58C5}" type="slidenum">
              <a:rPr lang="en-US" smtClean="0">
                <a:latin typeface="Times New Roman" charset="0"/>
              </a:rPr>
              <a:pPr/>
              <a:t>34</a:t>
            </a:fld>
            <a:endParaRPr lang="en-US">
              <a:latin typeface="Times New Roman" charset="0"/>
            </a:endParaRPr>
          </a:p>
        </p:txBody>
      </p:sp>
      <p:sp>
        <p:nvSpPr>
          <p:cNvPr id="47109" name="Oval 6"/>
          <p:cNvSpPr>
            <a:spLocks noChangeArrowheads="1"/>
          </p:cNvSpPr>
          <p:nvPr/>
        </p:nvSpPr>
        <p:spPr bwMode="auto">
          <a:xfrm>
            <a:off x="2438400" y="4343400"/>
            <a:ext cx="15240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0" name="Oval 7"/>
          <p:cNvSpPr>
            <a:spLocks noChangeArrowheads="1"/>
          </p:cNvSpPr>
          <p:nvPr/>
        </p:nvSpPr>
        <p:spPr bwMode="auto">
          <a:xfrm>
            <a:off x="29718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1" name="Oval 8"/>
          <p:cNvSpPr>
            <a:spLocks noChangeArrowheads="1"/>
          </p:cNvSpPr>
          <p:nvPr/>
        </p:nvSpPr>
        <p:spPr bwMode="auto">
          <a:xfrm>
            <a:off x="2743200" y="52959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2" name="Oval 9"/>
          <p:cNvSpPr>
            <a:spLocks noChangeArrowheads="1"/>
          </p:cNvSpPr>
          <p:nvPr/>
        </p:nvSpPr>
        <p:spPr bwMode="auto">
          <a:xfrm>
            <a:off x="32766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3" name="Oval 10"/>
          <p:cNvSpPr>
            <a:spLocks noChangeArrowheads="1"/>
          </p:cNvSpPr>
          <p:nvPr/>
        </p:nvSpPr>
        <p:spPr bwMode="auto">
          <a:xfrm>
            <a:off x="29718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4" name="Oval 11"/>
          <p:cNvSpPr>
            <a:spLocks noChangeArrowheads="1"/>
          </p:cNvSpPr>
          <p:nvPr/>
        </p:nvSpPr>
        <p:spPr bwMode="auto">
          <a:xfrm>
            <a:off x="3429000" y="533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7115" name="Straight Connector 13"/>
          <p:cNvCxnSpPr>
            <a:cxnSpLocks noChangeShapeType="1"/>
            <a:stCxn id="47111" idx="7"/>
          </p:cNvCxnSpPr>
          <p:nvPr/>
        </p:nvCxnSpPr>
        <p:spPr bwMode="auto">
          <a:xfrm rot="5400000" flipH="1" flipV="1">
            <a:off x="2827337" y="4857751"/>
            <a:ext cx="430213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116" name="Straight Connector 15"/>
          <p:cNvCxnSpPr>
            <a:cxnSpLocks noChangeShapeType="1"/>
            <a:stCxn id="47114" idx="3"/>
          </p:cNvCxnSpPr>
          <p:nvPr/>
        </p:nvCxnSpPr>
        <p:spPr bwMode="auto">
          <a:xfrm rot="5400000">
            <a:off x="3086101" y="5360987"/>
            <a:ext cx="315912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117" name="Oval 16"/>
          <p:cNvSpPr>
            <a:spLocks noChangeArrowheads="1"/>
          </p:cNvSpPr>
          <p:nvPr/>
        </p:nvSpPr>
        <p:spPr bwMode="auto">
          <a:xfrm>
            <a:off x="4419600" y="4343400"/>
            <a:ext cx="15240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8" name="Oval 17"/>
          <p:cNvSpPr>
            <a:spLocks noChangeArrowheads="1"/>
          </p:cNvSpPr>
          <p:nvPr/>
        </p:nvSpPr>
        <p:spPr bwMode="auto">
          <a:xfrm>
            <a:off x="48006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9" name="Oval 18"/>
          <p:cNvSpPr>
            <a:spLocks noChangeArrowheads="1"/>
          </p:cNvSpPr>
          <p:nvPr/>
        </p:nvSpPr>
        <p:spPr bwMode="auto">
          <a:xfrm>
            <a:off x="4953000" y="54419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0" name="Oval 19"/>
          <p:cNvSpPr>
            <a:spLocks noChangeArrowheads="1"/>
          </p:cNvSpPr>
          <p:nvPr/>
        </p:nvSpPr>
        <p:spPr bwMode="auto">
          <a:xfrm>
            <a:off x="51816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1" name="Oval 21"/>
          <p:cNvSpPr>
            <a:spLocks noChangeArrowheads="1"/>
          </p:cNvSpPr>
          <p:nvPr/>
        </p:nvSpPr>
        <p:spPr bwMode="auto">
          <a:xfrm>
            <a:off x="5410200" y="533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2" name="TextBox 24"/>
          <p:cNvSpPr txBox="1">
            <a:spLocks noChangeArrowheads="1"/>
          </p:cNvSpPr>
          <p:nvPr/>
        </p:nvSpPr>
        <p:spPr bwMode="auto">
          <a:xfrm>
            <a:off x="3101975" y="3957638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S</a:t>
            </a:r>
          </a:p>
        </p:txBody>
      </p:sp>
      <p:sp>
        <p:nvSpPr>
          <p:cNvPr id="47123" name="TextBox 25"/>
          <p:cNvSpPr txBox="1">
            <a:spLocks noChangeArrowheads="1"/>
          </p:cNvSpPr>
          <p:nvPr/>
        </p:nvSpPr>
        <p:spPr bwMode="auto">
          <a:xfrm>
            <a:off x="4800600" y="3957638"/>
            <a:ext cx="735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V - S</a:t>
            </a:r>
          </a:p>
        </p:txBody>
      </p:sp>
      <p:sp>
        <p:nvSpPr>
          <p:cNvPr id="47124" name="TextBox 26"/>
          <p:cNvSpPr txBox="1">
            <a:spLocks noChangeArrowheads="1"/>
          </p:cNvSpPr>
          <p:nvPr/>
        </p:nvSpPr>
        <p:spPr bwMode="auto">
          <a:xfrm>
            <a:off x="3962400" y="6048375"/>
            <a:ext cx="376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X</a:t>
            </a:r>
          </a:p>
        </p:txBody>
      </p:sp>
      <p:cxnSp>
        <p:nvCxnSpPr>
          <p:cNvPr id="47125" name="Straight Arrow Connector 30"/>
          <p:cNvCxnSpPr>
            <a:cxnSpLocks noChangeShapeType="1"/>
          </p:cNvCxnSpPr>
          <p:nvPr/>
        </p:nvCxnSpPr>
        <p:spPr bwMode="auto">
          <a:xfrm flipV="1">
            <a:off x="4284663" y="5518150"/>
            <a:ext cx="973137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126" name="Straight Connector 32"/>
          <p:cNvCxnSpPr>
            <a:cxnSpLocks noChangeShapeType="1"/>
            <a:stCxn id="47112" idx="7"/>
            <a:endCxn id="47118" idx="2"/>
          </p:cNvCxnSpPr>
          <p:nvPr/>
        </p:nvCxnSpPr>
        <p:spPr bwMode="auto">
          <a:xfrm rot="5400000" flipH="1" flipV="1">
            <a:off x="4046537" y="4057651"/>
            <a:ext cx="49213" cy="14589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47127" name="TextBox 33"/>
          <p:cNvSpPr txBox="1">
            <a:spLocks noChangeArrowheads="1"/>
          </p:cNvSpPr>
          <p:nvPr/>
        </p:nvSpPr>
        <p:spPr bwMode="auto">
          <a:xfrm>
            <a:off x="4111625" y="4400550"/>
            <a:ext cx="30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e</a:t>
            </a:r>
          </a:p>
        </p:txBody>
      </p:sp>
      <p:cxnSp>
        <p:nvCxnSpPr>
          <p:cNvPr id="47128" name="Straight Connector 35"/>
          <p:cNvCxnSpPr>
            <a:cxnSpLocks noChangeShapeType="1"/>
            <a:stCxn id="47119" idx="7"/>
            <a:endCxn id="47121" idx="3"/>
          </p:cNvCxnSpPr>
          <p:nvPr/>
        </p:nvCxnSpPr>
        <p:spPr bwMode="auto">
          <a:xfrm rot="5400000" flipH="1" flipV="1">
            <a:off x="5192713" y="5224463"/>
            <a:ext cx="5397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129" name="Straight Arrow Connector 38"/>
          <p:cNvCxnSpPr>
            <a:cxnSpLocks noChangeShapeType="1"/>
            <a:stCxn id="47124" idx="1"/>
          </p:cNvCxnSpPr>
          <p:nvPr/>
        </p:nvCxnSpPr>
        <p:spPr bwMode="auto">
          <a:xfrm rot="10800000">
            <a:off x="3276600" y="5638800"/>
            <a:ext cx="685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130" name="Straight Arrow Connector 40"/>
          <p:cNvCxnSpPr>
            <a:cxnSpLocks noChangeShapeType="1"/>
            <a:stCxn id="47124" idx="1"/>
          </p:cNvCxnSpPr>
          <p:nvPr/>
        </p:nvCxnSpPr>
        <p:spPr bwMode="auto">
          <a:xfrm rot="10800000">
            <a:off x="3101975" y="5181600"/>
            <a:ext cx="860425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"/>
            <a:ext cx="7772400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000" dirty="0">
                <a:ea typeface="Arial" charset="0"/>
                <a:cs typeface="Arial" charset="0"/>
                <a:sym typeface="Symbol" charset="2"/>
              </a:rPr>
              <a:t>Cut Property: Assume edges X are part of an MST for G=(V,E).  Pick any subset S for which X does not cross between S and V-S, and let 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 be the lightest edge across this partition. Then X ∪ {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} is part of some MST. – Why?</a:t>
            </a:r>
          </a:p>
          <a:p>
            <a:pPr>
              <a:lnSpc>
                <a:spcPct val="80000"/>
              </a:lnSpc>
              <a:buFont typeface="Arial" charset="0"/>
              <a:buAutoNum type="arabicPeriod"/>
              <a:defRPr/>
            </a:pPr>
            <a:r>
              <a:rPr lang="en-US" sz="2000" dirty="0">
                <a:ea typeface="Arial" charset="0"/>
                <a:cs typeface="Arial" charset="0"/>
                <a:sym typeface="Symbol" charset="2"/>
              </a:rPr>
              <a:t>Assume edges X are part of a partial MST T (Inductive hypothesis)</a:t>
            </a:r>
          </a:p>
          <a:p>
            <a:pPr>
              <a:lnSpc>
                <a:spcPct val="80000"/>
              </a:lnSpc>
              <a:buFont typeface="Arial" charset="0"/>
              <a:buAutoNum type="arabicPeriod"/>
              <a:defRPr/>
            </a:pPr>
            <a:r>
              <a:rPr lang="en-US" sz="2000" dirty="0">
                <a:ea typeface="Arial" charset="0"/>
                <a:cs typeface="Arial" charset="0"/>
                <a:sym typeface="Symbol" charset="2"/>
              </a:rPr>
              <a:t>If 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 is a part of T then done, so consider case where 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 is not part of T</a:t>
            </a:r>
          </a:p>
          <a:p>
            <a:pPr>
              <a:lnSpc>
                <a:spcPct val="80000"/>
              </a:lnSpc>
              <a:buFont typeface="Arial" charset="0"/>
              <a:buAutoNum type="arabicPeriod"/>
              <a:defRPr/>
            </a:pPr>
            <a:r>
              <a:rPr lang="en-US" sz="2000" dirty="0">
                <a:ea typeface="Arial" charset="0"/>
                <a:cs typeface="Arial" charset="0"/>
                <a:sym typeface="Symbol" charset="2"/>
              </a:rPr>
              <a:t>Now add 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 to T, creating a cycle, meaning there must be another edge 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' across the cut (S, V-S)  (note that 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weight(e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') ≥ 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weight(e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))</a:t>
            </a:r>
          </a:p>
          <a:p>
            <a:pPr>
              <a:lnSpc>
                <a:spcPct val="80000"/>
              </a:lnSpc>
              <a:buFont typeface="Arial" charset="0"/>
              <a:buAutoNum type="arabicPeriod"/>
              <a:defRPr/>
            </a:pPr>
            <a:r>
              <a:rPr lang="en-US" sz="2000" dirty="0">
                <a:ea typeface="Arial" charset="0"/>
                <a:cs typeface="Arial" charset="0"/>
                <a:sym typeface="Symbol" charset="2"/>
              </a:rPr>
              <a:t>Create T' by replacing 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' with </a:t>
            </a:r>
            <a:r>
              <a:rPr lang="en-US" sz="2000">
                <a:ea typeface="Arial" charset="0"/>
                <a:cs typeface="Arial" charset="0"/>
                <a:sym typeface="Symbol" charset="2"/>
              </a:rPr>
              <a:t>e:  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T' = T ∪ {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} – {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'}</a:t>
            </a:r>
          </a:p>
          <a:p>
            <a:pPr>
              <a:lnSpc>
                <a:spcPct val="80000"/>
              </a:lnSpc>
              <a:buFont typeface="Arial" charset="0"/>
              <a:buAutoNum type="arabicPeriod"/>
              <a:defRPr/>
            </a:pPr>
            <a:r>
              <a:rPr lang="en-US" sz="2000" dirty="0">
                <a:ea typeface="Arial" charset="0"/>
                <a:cs typeface="Arial" charset="0"/>
                <a:sym typeface="Symbol" charset="2"/>
              </a:rPr>
              <a:t>T' is a tree since it is connected and still has |V|-1 edges</a:t>
            </a:r>
          </a:p>
          <a:p>
            <a:pPr>
              <a:lnSpc>
                <a:spcPct val="80000"/>
              </a:lnSpc>
              <a:buFont typeface="Arial" charset="0"/>
              <a:buAutoNum type="arabicPeriod"/>
              <a:defRPr/>
            </a:pPr>
            <a:r>
              <a:rPr lang="en-US" sz="2000" dirty="0">
                <a:ea typeface="Arial" charset="0"/>
                <a:cs typeface="Arial" charset="0"/>
                <a:sym typeface="Symbol" charset="2"/>
              </a:rPr>
              <a:t>T' is an MST since:</a:t>
            </a:r>
          </a:p>
          <a:p>
            <a:pPr marL="857250" lvl="1" indent="-457200">
              <a:lnSpc>
                <a:spcPct val="80000"/>
              </a:lnSpc>
              <a:buFontTx/>
              <a:buAutoNum type="arabicPeriod"/>
              <a:defRPr/>
            </a:pPr>
            <a:r>
              <a:rPr lang="en-US" sz="1700" dirty="0" err="1">
                <a:ea typeface="Arial" charset="0"/>
                <a:cs typeface="Arial" charset="0"/>
                <a:sym typeface="Symbol" charset="2"/>
              </a:rPr>
              <a:t>weight(T</a:t>
            </a:r>
            <a:r>
              <a:rPr lang="en-US" sz="1700" dirty="0">
                <a:ea typeface="Arial" charset="0"/>
                <a:cs typeface="Arial" charset="0"/>
                <a:sym typeface="Symbol" charset="2"/>
              </a:rPr>
              <a:t>') = </a:t>
            </a:r>
            <a:r>
              <a:rPr lang="en-US" sz="1700" dirty="0" err="1">
                <a:ea typeface="Arial" charset="0"/>
                <a:cs typeface="Arial" charset="0"/>
                <a:sym typeface="Symbol" charset="2"/>
              </a:rPr>
              <a:t>weight(T</a:t>
            </a:r>
            <a:r>
              <a:rPr lang="en-US" sz="1700" dirty="0">
                <a:ea typeface="Arial" charset="0"/>
                <a:cs typeface="Arial" charset="0"/>
                <a:sym typeface="Symbol" charset="2"/>
              </a:rPr>
              <a:t>) + </a:t>
            </a:r>
            <a:r>
              <a:rPr lang="en-US" sz="1700" dirty="0" err="1">
                <a:ea typeface="Arial" charset="0"/>
                <a:cs typeface="Arial" charset="0"/>
                <a:sym typeface="Symbol" charset="2"/>
              </a:rPr>
              <a:t>w(e</a:t>
            </a:r>
            <a:r>
              <a:rPr lang="en-US" sz="1700" dirty="0">
                <a:ea typeface="Arial" charset="0"/>
                <a:cs typeface="Arial" charset="0"/>
                <a:sym typeface="Symbol" charset="2"/>
              </a:rPr>
              <a:t>) – </a:t>
            </a:r>
            <a:r>
              <a:rPr lang="en-US" sz="1700" dirty="0" err="1">
                <a:ea typeface="Arial" charset="0"/>
                <a:cs typeface="Arial" charset="0"/>
                <a:sym typeface="Symbol" charset="2"/>
              </a:rPr>
              <a:t>w(e</a:t>
            </a:r>
            <a:r>
              <a:rPr lang="en-US" sz="1700" dirty="0">
                <a:ea typeface="Arial" charset="0"/>
                <a:cs typeface="Arial" charset="0"/>
                <a:sym typeface="Symbol" charset="2"/>
              </a:rPr>
              <a:t>')</a:t>
            </a:r>
          </a:p>
          <a:p>
            <a:pPr marL="857250" lvl="1" indent="-457200">
              <a:lnSpc>
                <a:spcPct val="80000"/>
              </a:lnSpc>
              <a:buFontTx/>
              <a:buAutoNum type="arabicPeriod"/>
              <a:defRPr/>
            </a:pPr>
            <a:r>
              <a:rPr lang="en-US" sz="1700" dirty="0">
                <a:ea typeface="Arial" charset="0"/>
                <a:cs typeface="Arial" charset="0"/>
                <a:sym typeface="Symbol" charset="2"/>
              </a:rPr>
              <a:t>both </a:t>
            </a:r>
            <a:r>
              <a:rPr lang="en-US" sz="17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1700" dirty="0">
                <a:ea typeface="Arial" charset="0"/>
                <a:cs typeface="Arial" charset="0"/>
                <a:sym typeface="Symbol" charset="2"/>
              </a:rPr>
              <a:t> and </a:t>
            </a:r>
            <a:r>
              <a:rPr lang="en-US" sz="17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1700" dirty="0">
                <a:ea typeface="Arial" charset="0"/>
                <a:cs typeface="Arial" charset="0"/>
                <a:sym typeface="Symbol" charset="2"/>
              </a:rPr>
              <a:t>' cross the cut (S, V-S)</a:t>
            </a:r>
          </a:p>
          <a:p>
            <a:pPr marL="857250" lvl="1" indent="-457200">
              <a:lnSpc>
                <a:spcPct val="80000"/>
              </a:lnSpc>
              <a:buFontTx/>
              <a:buAutoNum type="arabicPeriod"/>
              <a:defRPr/>
            </a:pPr>
            <a:r>
              <a:rPr lang="en-US" sz="1700" dirty="0">
                <a:ea typeface="Arial" charset="0"/>
                <a:cs typeface="Arial" charset="0"/>
                <a:sym typeface="Symbol" charset="2"/>
              </a:rPr>
              <a:t>by cut property </a:t>
            </a:r>
            <a:r>
              <a:rPr lang="en-US" sz="17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1700" dirty="0">
                <a:ea typeface="Arial" charset="0"/>
                <a:cs typeface="Arial" charset="0"/>
                <a:sym typeface="Symbol" charset="2"/>
              </a:rPr>
              <a:t> was the lightest edge across the cut</a:t>
            </a:r>
          </a:p>
          <a:p>
            <a:pPr marL="857250" lvl="1" indent="-457200">
              <a:lnSpc>
                <a:spcPct val="80000"/>
              </a:lnSpc>
              <a:buFontTx/>
              <a:buAutoNum type="arabicPeriod"/>
              <a:defRPr/>
            </a:pPr>
            <a:r>
              <a:rPr lang="en-US" sz="1700" dirty="0">
                <a:ea typeface="Arial" charset="0"/>
                <a:cs typeface="Arial" charset="0"/>
                <a:sym typeface="Symbol" charset="2"/>
              </a:rPr>
              <a:t>Therefore, </a:t>
            </a:r>
            <a:r>
              <a:rPr lang="en-US" sz="1700" dirty="0" err="1">
                <a:ea typeface="Arial" charset="0"/>
                <a:cs typeface="Arial" charset="0"/>
                <a:sym typeface="Symbol" charset="2"/>
              </a:rPr>
              <a:t>w(e</a:t>
            </a:r>
            <a:r>
              <a:rPr lang="en-US" sz="1700" dirty="0">
                <a:ea typeface="Arial" charset="0"/>
                <a:cs typeface="Arial" charset="0"/>
                <a:sym typeface="Symbol" charset="2"/>
              </a:rPr>
              <a:t>') = </a:t>
            </a:r>
            <a:r>
              <a:rPr lang="en-US" sz="1700" dirty="0" err="1">
                <a:ea typeface="Arial" charset="0"/>
                <a:cs typeface="Arial" charset="0"/>
                <a:sym typeface="Symbol" charset="2"/>
              </a:rPr>
              <a:t>w(e</a:t>
            </a:r>
            <a:r>
              <a:rPr lang="en-US" sz="1700" dirty="0">
                <a:ea typeface="Arial" charset="0"/>
                <a:cs typeface="Arial" charset="0"/>
                <a:sym typeface="Symbol" charset="2"/>
              </a:rPr>
              <a:t>) and T' is an MST</a:t>
            </a:r>
          </a:p>
          <a:p>
            <a:pPr marL="457200" indent="-457200">
              <a:lnSpc>
                <a:spcPct val="80000"/>
              </a:lnSpc>
              <a:buFont typeface="Wingdings" charset="2"/>
              <a:buNone/>
              <a:defRPr/>
            </a:pPr>
            <a:r>
              <a:rPr lang="en-US" sz="2100" dirty="0">
                <a:ea typeface="Arial" charset="0"/>
                <a:cs typeface="Arial" charset="0"/>
                <a:sym typeface="Symbol" charset="2"/>
              </a:rPr>
              <a:t>Thus, any (and only a) lightest edge across a cut will lead to an MST</a:t>
            </a:r>
          </a:p>
          <a:p>
            <a:pPr>
              <a:lnSpc>
                <a:spcPct val="80000"/>
              </a:lnSpc>
              <a:buFont typeface="Arial" charset="0"/>
              <a:buAutoNum type="arabicPeriod"/>
              <a:defRPr/>
            </a:pPr>
            <a:endParaRPr lang="en-US" sz="2000" dirty="0">
              <a:ea typeface="Arial" charset="0"/>
              <a:cs typeface="Arial" charset="0"/>
              <a:sym typeface="Symbol" charset="2"/>
            </a:endParaRPr>
          </a:p>
          <a:p>
            <a:pPr>
              <a:lnSpc>
                <a:spcPct val="80000"/>
              </a:lnSpc>
              <a:defRPr/>
            </a:pPr>
            <a:endParaRPr lang="en-US" sz="2000" dirty="0"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sz="2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46595E-9007-A147-99BB-BED145C5A85A}" type="slidenum">
              <a:rPr lang="en-US" smtClean="0">
                <a:latin typeface="Times New Roman" charset="0"/>
              </a:rPr>
              <a:pPr/>
              <a:t>35</a:t>
            </a:fld>
            <a:endParaRPr lang="en-US">
              <a:latin typeface="Times New Roman" charset="0"/>
            </a:endParaRP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3863" y="4648200"/>
            <a:ext cx="3360737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Cut Property</a:t>
            </a:r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691414-D009-ED4F-ABB8-BCE52046E779}" type="slidenum">
              <a:rPr lang="en-US" smtClean="0">
                <a:latin typeface="Times New Roman" charset="0"/>
              </a:rPr>
              <a:pPr/>
              <a:t>36</a:t>
            </a:fld>
            <a:endParaRPr lang="en-US">
              <a:latin typeface="Times New Roman" charset="0"/>
            </a:endParaRPr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1347788" y="6048375"/>
            <a:ext cx="198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Which edge is </a:t>
            </a:r>
            <a:r>
              <a:rPr lang="en-US" sz="2000" b="0" i="1"/>
              <a:t>e'</a:t>
            </a:r>
            <a:r>
              <a:rPr lang="en-US" sz="2000" b="0"/>
              <a:t>?</a:t>
            </a:r>
          </a:p>
        </p:txBody>
      </p:sp>
      <p:pic>
        <p:nvPicPr>
          <p:cNvPr id="51206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0313" y="990600"/>
            <a:ext cx="7227887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Kruskal's</a:t>
            </a:r>
            <a:r>
              <a:rPr lang="en-US" dirty="0"/>
              <a:t> Algorithm: Complexity and Implementation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162B54-48FF-4843-823E-2C3A1308AB62}" type="slidenum">
              <a:rPr lang="en-US" smtClean="0">
                <a:latin typeface="Times New Roman" charset="0"/>
              </a:rPr>
              <a:pPr/>
              <a:t>37</a:t>
            </a:fld>
            <a:endParaRPr lang="en-US">
              <a:latin typeface="Times New Roman" charset="0"/>
            </a:endParaRP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463" y="1066800"/>
            <a:ext cx="7729537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Kruskal's</a:t>
            </a:r>
            <a:r>
              <a:rPr lang="en-US" dirty="0"/>
              <a:t> Algorithm: Complexity and Implementation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162B54-48FF-4843-823E-2C3A1308AB62}" type="slidenum">
              <a:rPr lang="en-US" smtClean="0">
                <a:latin typeface="Times New Roman" charset="0"/>
              </a:rPr>
              <a:pPr/>
              <a:t>38</a:t>
            </a:fld>
            <a:endParaRPr lang="en-US">
              <a:latin typeface="Times New Roman" charset="0"/>
            </a:endParaRP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463" y="1066800"/>
            <a:ext cx="7729537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685800" y="4343400"/>
            <a:ext cx="77724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0" dirty="0"/>
              <a:t>Data structure will represent the state as a collection of disjoint sets where each set represents a connected component (sub-tree) of </a:t>
            </a:r>
            <a:r>
              <a:rPr lang="en-US" sz="1800" b="0" i="1" dirty="0"/>
              <a:t>G</a:t>
            </a:r>
            <a:endParaRPr lang="en-US" sz="1800" b="0" dirty="0"/>
          </a:p>
          <a:p>
            <a:pPr>
              <a:buFont typeface="Arial" charset="0"/>
              <a:buChar char="•"/>
            </a:pPr>
            <a:r>
              <a:rPr lang="en-US" sz="1800" b="0" dirty="0"/>
              <a:t> </a:t>
            </a:r>
            <a:r>
              <a:rPr lang="en-US" sz="1800" b="0" dirty="0" err="1"/>
              <a:t>makeset(</a:t>
            </a:r>
            <a:r>
              <a:rPr lang="en-US" sz="1800" b="0" i="1" dirty="0" err="1"/>
              <a:t>u</a:t>
            </a:r>
            <a:r>
              <a:rPr lang="en-US" sz="1800" b="0" dirty="0"/>
              <a:t>): create a singleton set containing just </a:t>
            </a:r>
            <a:r>
              <a:rPr lang="en-US" sz="1800" b="0" i="1" dirty="0" err="1"/>
              <a:t>u</a:t>
            </a:r>
            <a:r>
              <a:rPr lang="en-US" sz="1800" b="0" dirty="0"/>
              <a:t>:  |</a:t>
            </a:r>
            <a:r>
              <a:rPr lang="en-US" sz="1800" b="0" i="1" dirty="0"/>
              <a:t>V</a:t>
            </a:r>
            <a:r>
              <a:rPr lang="en-US" sz="1800" b="0" dirty="0"/>
              <a:t>| times</a:t>
            </a:r>
          </a:p>
          <a:p>
            <a:pPr>
              <a:buFont typeface="Arial" charset="0"/>
              <a:buChar char="•"/>
            </a:pPr>
            <a:r>
              <a:rPr lang="en-US" sz="1800" b="0" dirty="0"/>
              <a:t> Sorting edges is </a:t>
            </a:r>
            <a:r>
              <a:rPr lang="en-US" sz="1800" b="0" dirty="0" err="1"/>
              <a:t>O(|</a:t>
            </a:r>
            <a:r>
              <a:rPr lang="en-US" sz="1800" b="0" i="1" dirty="0" err="1"/>
              <a:t>E</a:t>
            </a:r>
            <a:r>
              <a:rPr lang="en-US" sz="1800" b="0" dirty="0" err="1"/>
              <a:t>|log|</a:t>
            </a:r>
            <a:r>
              <a:rPr lang="en-US" sz="1800" b="0" i="1" dirty="0" err="1"/>
              <a:t>E</a:t>
            </a:r>
            <a:r>
              <a:rPr lang="en-US" sz="1800" b="0" dirty="0"/>
              <a:t>|) (or </a:t>
            </a:r>
            <a:r>
              <a:rPr lang="en-US" sz="1800" b="0" dirty="0" err="1"/>
              <a:t>O(|</a:t>
            </a:r>
            <a:r>
              <a:rPr lang="en-US" sz="1800" b="0" i="1" dirty="0" err="1"/>
              <a:t>E</a:t>
            </a:r>
            <a:r>
              <a:rPr lang="en-US" sz="1800" b="0" dirty="0" err="1"/>
              <a:t>|log|</a:t>
            </a:r>
            <a:r>
              <a:rPr lang="en-US" sz="1800" b="0" i="1" dirty="0" err="1"/>
              <a:t>V</a:t>
            </a:r>
            <a:r>
              <a:rPr lang="en-US" sz="1800" b="0" dirty="0"/>
              <a:t>|) since differs by a constant factor)</a:t>
            </a:r>
          </a:p>
          <a:p>
            <a:pPr>
              <a:buFont typeface="Arial" charset="0"/>
              <a:buChar char="•"/>
            </a:pPr>
            <a:r>
              <a:rPr lang="en-US" sz="1800" b="0" dirty="0"/>
              <a:t> </a:t>
            </a:r>
            <a:r>
              <a:rPr lang="en-US" sz="1800" b="0" dirty="0" err="1"/>
              <a:t>find(</a:t>
            </a:r>
            <a:r>
              <a:rPr lang="en-US" sz="1800" b="0" i="1" dirty="0" err="1"/>
              <a:t>u</a:t>
            </a:r>
            <a:r>
              <a:rPr lang="en-US" sz="1800" b="0" dirty="0"/>
              <a:t>): to which set does </a:t>
            </a:r>
            <a:r>
              <a:rPr lang="en-US" sz="1800" b="0" i="1" dirty="0" err="1"/>
              <a:t>u</a:t>
            </a:r>
            <a:r>
              <a:rPr lang="en-US" sz="1800" b="0" dirty="0"/>
              <a:t> belong?:  2|</a:t>
            </a:r>
            <a:r>
              <a:rPr lang="en-US" sz="1800" b="0" i="1" dirty="0"/>
              <a:t>E</a:t>
            </a:r>
            <a:r>
              <a:rPr lang="en-US" sz="1800" b="0" dirty="0"/>
              <a:t>| times</a:t>
            </a:r>
          </a:p>
          <a:p>
            <a:pPr>
              <a:buFont typeface="Arial" charset="0"/>
              <a:buChar char="•"/>
            </a:pPr>
            <a:r>
              <a:rPr lang="en-US" sz="1800" b="0" dirty="0"/>
              <a:t> </a:t>
            </a:r>
            <a:r>
              <a:rPr lang="en-US" sz="1800" b="0" dirty="0" err="1"/>
              <a:t>union(</a:t>
            </a:r>
            <a:r>
              <a:rPr lang="en-US" sz="1800" b="0" i="1" dirty="0" err="1"/>
              <a:t>u</a:t>
            </a:r>
            <a:r>
              <a:rPr lang="en-US" sz="1800" b="0" dirty="0" err="1"/>
              <a:t>,</a:t>
            </a:r>
            <a:r>
              <a:rPr lang="en-US" sz="1800" b="0" i="1" dirty="0" err="1"/>
              <a:t>v</a:t>
            </a:r>
            <a:r>
              <a:rPr lang="en-US" sz="1800" b="0" dirty="0"/>
              <a:t>): merge the sets containing </a:t>
            </a:r>
            <a:r>
              <a:rPr lang="en-US" sz="1800" b="0" i="1" dirty="0" err="1"/>
              <a:t>u</a:t>
            </a:r>
            <a:r>
              <a:rPr lang="en-US" sz="1800" b="0" dirty="0"/>
              <a:t> and </a:t>
            </a:r>
            <a:r>
              <a:rPr lang="en-US" sz="1800" b="0" i="1" dirty="0" err="1"/>
              <a:t>v</a:t>
            </a:r>
            <a:r>
              <a:rPr lang="en-US" sz="1800" b="0" dirty="0"/>
              <a:t>:  |</a:t>
            </a:r>
            <a:r>
              <a:rPr lang="en-US" sz="1800" b="0" i="1" dirty="0"/>
              <a:t>V</a:t>
            </a:r>
            <a:r>
              <a:rPr lang="en-US" sz="1800" b="0" dirty="0"/>
              <a:t>|-1 times (why?)</a:t>
            </a:r>
          </a:p>
          <a:p>
            <a:r>
              <a:rPr lang="en-US" sz="1800" b="0" dirty="0"/>
              <a:t>Complexity is </a:t>
            </a:r>
            <a:r>
              <a:rPr lang="en-US" sz="2000" b="0" kern="0" dirty="0" err="1">
                <a:solidFill>
                  <a:srgbClr val="FFFFFF"/>
                </a:solidFill>
                <a:latin typeface="Times New Roman"/>
                <a:ea typeface="ＭＳ Ｐゴシック" pitchFamily="-107" charset="-128"/>
                <a:cs typeface="ＭＳ Ｐゴシック" pitchFamily="-107" charset="-128"/>
              </a:rPr>
              <a:t>O(</a:t>
            </a:r>
            <a:r>
              <a:rPr lang="en-US" sz="2000" b="0" dirty="0" err="1"/>
              <a:t>|</a:t>
            </a:r>
            <a:r>
              <a:rPr lang="en-US" sz="2000" b="0" i="1" dirty="0" err="1"/>
              <a:t>E</a:t>
            </a:r>
            <a:r>
              <a:rPr lang="en-US" sz="2000" b="0" dirty="0" err="1"/>
              <a:t>|log|</a:t>
            </a:r>
            <a:r>
              <a:rPr lang="en-US" sz="2000" b="0" i="1" dirty="0" err="1"/>
              <a:t>E</a:t>
            </a:r>
            <a:r>
              <a:rPr lang="en-US" sz="2000" b="0" dirty="0"/>
              <a:t>| + </a:t>
            </a:r>
            <a:r>
              <a:rPr lang="en-US" sz="2000" b="0" kern="0" dirty="0">
                <a:solidFill>
                  <a:srgbClr val="FFFFFF"/>
                </a:solidFill>
                <a:latin typeface="Times New Roman"/>
                <a:ea typeface="ＭＳ Ｐゴシック" pitchFamily="-107" charset="-128"/>
                <a:cs typeface="ＭＳ Ｐゴシック" pitchFamily="-107" charset="-128"/>
              </a:rPr>
              <a:t>|</a:t>
            </a:r>
            <a:r>
              <a:rPr lang="en-US" sz="2000" b="0" i="1" kern="0" dirty="0" err="1">
                <a:solidFill>
                  <a:srgbClr val="FFFFFF"/>
                </a:solidFill>
                <a:latin typeface="Times New Roman"/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000" b="0" kern="0" dirty="0" err="1">
                <a:solidFill>
                  <a:srgbClr val="FFFFFF"/>
                </a:solidFill>
                <a:latin typeface="Times New Roman"/>
                <a:ea typeface="ＭＳ Ｐゴシック" pitchFamily="-107" charset="-128"/>
                <a:cs typeface="ＭＳ Ｐゴシック" pitchFamily="-107" charset="-128"/>
              </a:rPr>
              <a:t>|×find_complexity</a:t>
            </a:r>
            <a:r>
              <a:rPr lang="en-US" sz="2000" b="0" kern="0" dirty="0">
                <a:solidFill>
                  <a:srgbClr val="FFFFFF"/>
                </a:solidFill>
                <a:latin typeface="Times New Roman"/>
                <a:ea typeface="ＭＳ Ｐゴシック" pitchFamily="-107" charset="-128"/>
                <a:cs typeface="ＭＳ Ｐゴシック" pitchFamily="-107" charset="-128"/>
              </a:rPr>
              <a:t> + |</a:t>
            </a:r>
            <a:r>
              <a:rPr lang="en-US" sz="2000" b="0" i="1" kern="0" dirty="0" err="1">
                <a:solidFill>
                  <a:srgbClr val="FFFFFF"/>
                </a:solidFill>
                <a:latin typeface="Times New Roman"/>
                <a:ea typeface="ＭＳ Ｐゴシック" pitchFamily="-107" charset="-128"/>
                <a:cs typeface="ＭＳ Ｐゴシック" pitchFamily="-107" charset="-128"/>
              </a:rPr>
              <a:t>V</a:t>
            </a:r>
            <a:r>
              <a:rPr lang="en-US" sz="2000" b="0" kern="0" dirty="0" err="1">
                <a:solidFill>
                  <a:srgbClr val="FFFFFF"/>
                </a:solidFill>
                <a:latin typeface="Times New Roman"/>
                <a:ea typeface="ＭＳ Ｐゴシック" pitchFamily="-107" charset="-128"/>
                <a:cs typeface="ＭＳ Ｐゴシック" pitchFamily="-107" charset="-128"/>
              </a:rPr>
              <a:t>|×union_complexity</a:t>
            </a:r>
            <a:r>
              <a:rPr lang="en-US" sz="2000" b="0" kern="0" dirty="0">
                <a:solidFill>
                  <a:srgbClr val="FFFFFF"/>
                </a:solidFill>
                <a:latin typeface="Times New Roman"/>
                <a:ea typeface="ＭＳ Ｐゴシック" pitchFamily="-107" charset="-128"/>
                <a:cs typeface="ＭＳ Ｐゴシック" pitchFamily="-107" charset="-128"/>
              </a:rPr>
              <a:t>)</a:t>
            </a:r>
            <a:endParaRPr lang="en-US" sz="1800" b="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Directed Tree Representation of Disjoint Sets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65510-4184-7548-A52A-B326E496E9C6}" type="slidenum">
              <a:rPr lang="en-US" smtClean="0">
                <a:latin typeface="Times New Roman" charset="0"/>
              </a:rPr>
              <a:pPr/>
              <a:t>39</a:t>
            </a:fld>
            <a:endParaRPr lang="en-US">
              <a:latin typeface="Times New Roman" charset="0"/>
            </a:endParaRP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692275"/>
            <a:ext cx="26670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3500438"/>
            <a:ext cx="5257800" cy="229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1692275"/>
            <a:ext cx="29337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0" name="TextBox 8"/>
          <p:cNvSpPr txBox="1">
            <a:spLocks noChangeArrowheads="1"/>
          </p:cNvSpPr>
          <p:nvPr/>
        </p:nvSpPr>
        <p:spPr bwMode="auto">
          <a:xfrm>
            <a:off x="0" y="1219199"/>
            <a:ext cx="3276600" cy="548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800" b="0" dirty="0"/>
              <a:t>Nodes are stored in an array (easy access) and have a pointer and a rank value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 err="1"/>
              <a:t>π(</a:t>
            </a:r>
            <a:r>
              <a:rPr lang="en-US" sz="1800" b="0" i="1" dirty="0" err="1"/>
              <a:t>x</a:t>
            </a:r>
            <a:r>
              <a:rPr lang="en-US" sz="1800" b="0" dirty="0"/>
              <a:t>) is a pointer to parent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/>
              <a:t>if </a:t>
            </a:r>
            <a:r>
              <a:rPr lang="en-US" sz="1800" b="0" dirty="0" err="1"/>
              <a:t>π(</a:t>
            </a:r>
            <a:r>
              <a:rPr lang="en-US" sz="1800" b="0" i="1" dirty="0" err="1"/>
              <a:t>x</a:t>
            </a:r>
            <a:r>
              <a:rPr lang="en-US" sz="1800" b="0" dirty="0"/>
              <a:t>) points to itself it is the root/name of the disjoint set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 err="1"/>
              <a:t>find(</a:t>
            </a:r>
            <a:r>
              <a:rPr lang="en-US" sz="1800" b="0" i="1" dirty="0" err="1"/>
              <a:t>x</a:t>
            </a:r>
            <a:r>
              <a:rPr lang="en-US" sz="1800" b="0" dirty="0"/>
              <a:t>) returns the unique root/name of the set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 err="1"/>
              <a:t>union(</a:t>
            </a:r>
            <a:r>
              <a:rPr lang="en-US" sz="1800" b="0" i="1" dirty="0" err="1"/>
              <a:t>x</a:t>
            </a:r>
            <a:r>
              <a:rPr lang="en-US" sz="1800" b="0" dirty="0" err="1"/>
              <a:t>,</a:t>
            </a:r>
            <a:r>
              <a:rPr lang="en-US" sz="1800" b="0" i="1" dirty="0" err="1"/>
              <a:t>y</a:t>
            </a:r>
            <a:r>
              <a:rPr lang="en-US" sz="1800" b="0" dirty="0"/>
              <a:t>) merges sets to which </a:t>
            </a:r>
            <a:r>
              <a:rPr lang="en-US" sz="1800" b="0" i="1" dirty="0" err="1"/>
              <a:t>x</a:t>
            </a:r>
            <a:r>
              <a:rPr lang="en-US" sz="1800" b="0" dirty="0"/>
              <a:t> and </a:t>
            </a:r>
            <a:r>
              <a:rPr lang="en-US" sz="1800" b="0" i="1" dirty="0" err="1"/>
              <a:t>y</a:t>
            </a:r>
            <a:r>
              <a:rPr lang="en-US" sz="1800" b="0" dirty="0"/>
              <a:t> belong and keeps the tree balanced so that the maximum depth of the tree representing the  disjoint set is </a:t>
            </a:r>
            <a:r>
              <a:rPr lang="en-US" sz="1800" b="0" dirty="0" err="1"/>
              <a:t>log</a:t>
            </a:r>
            <a:r>
              <a:rPr lang="en-US" sz="1800" b="0" i="1" dirty="0" err="1"/>
              <a:t>|V</a:t>
            </a:r>
            <a:r>
              <a:rPr lang="en-US" sz="1800" b="0" i="1" dirty="0"/>
              <a:t>|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 err="1"/>
              <a:t>rank(</a:t>
            </a:r>
            <a:r>
              <a:rPr lang="en-US" sz="1800" b="0" i="1" dirty="0" err="1"/>
              <a:t>x</a:t>
            </a:r>
            <a:r>
              <a:rPr lang="en-US" sz="1800" b="0" dirty="0"/>
              <a:t>) is the height of the sub-tree rooted at node </a:t>
            </a:r>
            <a:r>
              <a:rPr lang="en-US" sz="1800" b="0" i="1" dirty="0" err="1"/>
              <a:t>x</a:t>
            </a:r>
            <a:endParaRPr lang="en-US" sz="1800" b="0" i="1" dirty="0"/>
          </a:p>
          <a:p>
            <a:pPr marL="342900" indent="-342900">
              <a:buFont typeface="Arial" charset="0"/>
              <a:buChar char="•"/>
            </a:pPr>
            <a:r>
              <a:rPr lang="en-US" sz="1800" b="0" dirty="0" err="1"/>
              <a:t>makeset</a:t>
            </a:r>
            <a:r>
              <a:rPr lang="en-US" sz="1800" b="0" dirty="0"/>
              <a:t> is O(1)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/>
              <a:t>find and union complexity?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spanning tree?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7538" y="1295400"/>
                <a:ext cx="8229600" cy="2362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Unless otherwise specified, spanning tree is about a </a:t>
                </a:r>
                <a:r>
                  <a:rPr lang="en-US" b="1" dirty="0"/>
                  <a:t>tree of a undirected graph</a:t>
                </a:r>
              </a:p>
              <a:p>
                <a:r>
                  <a:rPr lang="en-US" dirty="0"/>
                  <a:t>A spanning tree of graph G=(V, E) is:</a:t>
                </a:r>
              </a:p>
              <a:p>
                <a:pPr lvl="1"/>
                <a:r>
                  <a:rPr lang="en-US" dirty="0"/>
                  <a:t>A graph G’=(V’, E’),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’=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′⊆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lvl="1"/>
                <a:r>
                  <a:rPr lang="en-US" dirty="0"/>
                  <a:t>G’ is a tree</a:t>
                </a:r>
              </a:p>
              <a:p>
                <a:r>
                  <a:rPr lang="en-US" dirty="0"/>
                  <a:t>Given the following graph, are they spanning trees?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538" y="1295400"/>
                <a:ext cx="8229600" cy="2362200"/>
              </a:xfrm>
              <a:blipFill rotWithShape="1">
                <a:blip r:embed="rId2"/>
                <a:stretch>
                  <a:fillRect l="-1259" t="-5168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42"/>
          <p:cNvCxnSpPr>
            <a:stCxn id="20" idx="6"/>
            <a:endCxn id="23" idx="2"/>
          </p:cNvCxnSpPr>
          <p:nvPr/>
        </p:nvCxnSpPr>
        <p:spPr>
          <a:xfrm>
            <a:off x="2891992" y="4220019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702702" y="4988520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506513" y="4050702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2506513" y="6061140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2" name="Oval 21"/>
          <p:cNvSpPr/>
          <p:nvPr/>
        </p:nvSpPr>
        <p:spPr>
          <a:xfrm>
            <a:off x="3226702" y="49956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064902" y="4050702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4074872" y="6061140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5" name="Oval 24"/>
          <p:cNvSpPr/>
          <p:nvPr/>
        </p:nvSpPr>
        <p:spPr>
          <a:xfrm>
            <a:off x="5284101" y="4050702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6178996" y="4988520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5284102" y="6061140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4" name="Curved Connector 42"/>
          <p:cNvCxnSpPr>
            <a:stCxn id="20" idx="3"/>
            <a:endCxn id="18" idx="7"/>
          </p:cNvCxnSpPr>
          <p:nvPr/>
        </p:nvCxnSpPr>
        <p:spPr>
          <a:xfrm flipH="1">
            <a:off x="2031729" y="4339743"/>
            <a:ext cx="531236" cy="69836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urved Connector 42"/>
          <p:cNvCxnSpPr>
            <a:stCxn id="23" idx="6"/>
            <a:endCxn id="25" idx="2"/>
          </p:cNvCxnSpPr>
          <p:nvPr/>
        </p:nvCxnSpPr>
        <p:spPr>
          <a:xfrm>
            <a:off x="4450381" y="4220019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urved Connector 42"/>
          <p:cNvCxnSpPr>
            <a:endCxn id="26" idx="1"/>
          </p:cNvCxnSpPr>
          <p:nvPr/>
        </p:nvCxnSpPr>
        <p:spPr>
          <a:xfrm>
            <a:off x="5669581" y="4220018"/>
            <a:ext cx="565867" cy="81809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42"/>
          <p:cNvCxnSpPr>
            <a:stCxn id="26" idx="3"/>
            <a:endCxn id="27" idx="7"/>
          </p:cNvCxnSpPr>
          <p:nvPr/>
        </p:nvCxnSpPr>
        <p:spPr>
          <a:xfrm flipH="1">
            <a:off x="5613129" y="5277561"/>
            <a:ext cx="622319" cy="8331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urved Connector 42"/>
          <p:cNvCxnSpPr>
            <a:stCxn id="24" idx="6"/>
            <a:endCxn id="27" idx="2"/>
          </p:cNvCxnSpPr>
          <p:nvPr/>
        </p:nvCxnSpPr>
        <p:spPr>
          <a:xfrm>
            <a:off x="4460351" y="6230457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urved Connector 42"/>
          <p:cNvCxnSpPr>
            <a:stCxn id="24" idx="2"/>
            <a:endCxn id="21" idx="6"/>
          </p:cNvCxnSpPr>
          <p:nvPr/>
        </p:nvCxnSpPr>
        <p:spPr>
          <a:xfrm flipH="1">
            <a:off x="2891992" y="6230457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urved Connector 42"/>
          <p:cNvCxnSpPr>
            <a:stCxn id="18" idx="5"/>
            <a:endCxn id="21" idx="1"/>
          </p:cNvCxnSpPr>
          <p:nvPr/>
        </p:nvCxnSpPr>
        <p:spPr>
          <a:xfrm>
            <a:off x="2031729" y="5277561"/>
            <a:ext cx="531236" cy="83317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urved Connector 42"/>
          <p:cNvCxnSpPr>
            <a:stCxn id="20" idx="4"/>
            <a:endCxn id="21" idx="0"/>
          </p:cNvCxnSpPr>
          <p:nvPr/>
        </p:nvCxnSpPr>
        <p:spPr>
          <a:xfrm>
            <a:off x="2699253" y="4389335"/>
            <a:ext cx="0" cy="167180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urved Connector 42"/>
          <p:cNvCxnSpPr>
            <a:stCxn id="22" idx="3"/>
            <a:endCxn id="21" idx="7"/>
          </p:cNvCxnSpPr>
          <p:nvPr/>
        </p:nvCxnSpPr>
        <p:spPr>
          <a:xfrm flipH="1">
            <a:off x="2835540" y="5284682"/>
            <a:ext cx="447614" cy="82605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2" idx="5"/>
            <a:endCxn id="24" idx="1"/>
          </p:cNvCxnSpPr>
          <p:nvPr/>
        </p:nvCxnSpPr>
        <p:spPr>
          <a:xfrm>
            <a:off x="3555729" y="5284682"/>
            <a:ext cx="575595" cy="82605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2"/>
          <p:cNvCxnSpPr>
            <a:stCxn id="23" idx="3"/>
            <a:endCxn id="22" idx="7"/>
          </p:cNvCxnSpPr>
          <p:nvPr/>
        </p:nvCxnSpPr>
        <p:spPr>
          <a:xfrm flipH="1">
            <a:off x="3555729" y="4339743"/>
            <a:ext cx="5656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2"/>
          <p:cNvCxnSpPr>
            <a:stCxn id="23" idx="5"/>
            <a:endCxn id="27" idx="1"/>
          </p:cNvCxnSpPr>
          <p:nvPr/>
        </p:nvCxnSpPr>
        <p:spPr>
          <a:xfrm>
            <a:off x="4393929" y="4339743"/>
            <a:ext cx="946625" cy="177098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2"/>
          <p:cNvCxnSpPr>
            <a:stCxn id="25" idx="4"/>
            <a:endCxn id="27" idx="0"/>
          </p:cNvCxnSpPr>
          <p:nvPr/>
        </p:nvCxnSpPr>
        <p:spPr>
          <a:xfrm>
            <a:off x="5476841" y="4389335"/>
            <a:ext cx="1" cy="167180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48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162ED0-7448-FA49-9690-DAEA3DB99D9A}" type="slidenum">
              <a:rPr lang="en-US" smtClean="0">
                <a:latin typeface="Times New Roman" charset="0"/>
              </a:rPr>
              <a:pPr/>
              <a:t>40</a:t>
            </a:fld>
            <a:endParaRPr lang="en-US">
              <a:latin typeface="Times New Roman" charset="0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333375"/>
            <a:ext cx="5562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0700" y="1371600"/>
            <a:ext cx="4572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0700" y="2819400"/>
            <a:ext cx="41640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0700" y="4468813"/>
            <a:ext cx="4327525" cy="170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Kruskal</a:t>
            </a:r>
            <a:r>
              <a:rPr lang="en-US" dirty="0"/>
              <a:t> Algorithm Complexity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ea typeface="ＭＳ Ｐゴシック" charset="-128"/>
                <a:cs typeface="ＭＳ Ｐゴシック" charset="-128"/>
              </a:rPr>
              <a:t>O(|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|log|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|) for initially sorting the edges</a:t>
            </a:r>
          </a:p>
          <a:p>
            <a:pPr lvl="1"/>
            <a:r>
              <a:rPr lang="en-US" dirty="0"/>
              <a:t>Sort is actually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O(|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|log|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|)</a:t>
            </a:r>
            <a:endParaRPr lang="en-US" dirty="0"/>
          </a:p>
          <a:p>
            <a:pPr lvl="1"/>
            <a:r>
              <a:rPr lang="en-US" dirty="0"/>
              <a:t>Note that for a dense graph |</a:t>
            </a:r>
            <a:r>
              <a:rPr lang="en-US" i="1" dirty="0"/>
              <a:t>E</a:t>
            </a:r>
            <a:r>
              <a:rPr lang="en-US" dirty="0"/>
              <a:t>| ≈ |</a:t>
            </a:r>
            <a:r>
              <a:rPr lang="en-US" i="1" dirty="0"/>
              <a:t>V</a:t>
            </a:r>
            <a:r>
              <a:rPr lang="en-US" dirty="0"/>
              <a:t>|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But remember that log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= 2log</a:t>
            </a:r>
            <a:r>
              <a:rPr lang="en-US" i="1" dirty="0"/>
              <a:t>n</a:t>
            </a:r>
            <a:r>
              <a:rPr lang="en-US" dirty="0"/>
              <a:t> so they only differ by a constant factor and thus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Θ|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|log|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 =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Θ(|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|log|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|)</a:t>
            </a:r>
            <a:endParaRPr lang="en-US" dirty="0"/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O(|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|) for the initial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makesets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 err="1">
                <a:ea typeface="ＭＳ Ｐゴシック" charset="-128"/>
                <a:cs typeface="ＭＳ Ｐゴシック" charset="-128"/>
              </a:rPr>
              <a:t>O(|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|log|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|) for the iteration body including the find and union (merge) operations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Total complexity: 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O(|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|log|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|)  </a:t>
            </a:r>
          </a:p>
          <a:p>
            <a:pPr lvl="1"/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786CC4-7267-1347-8914-64573E6C240A}" type="slidenum">
              <a:rPr lang="en-US" smtClean="0">
                <a:latin typeface="Times New Roman" charset="0"/>
              </a:rPr>
              <a:pPr/>
              <a:t>41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Prim's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819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Any algorithm which follows the Cut Property can discover an MST for a graph </a:t>
            </a:r>
            <a:r>
              <a:rPr lang="en-US" i="1" dirty="0"/>
              <a:t>G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Prim's algorithm differs from </a:t>
            </a:r>
            <a:r>
              <a:rPr lang="en-US" dirty="0" err="1"/>
              <a:t>Kruskal's</a:t>
            </a:r>
            <a:r>
              <a:rPr lang="en-US" dirty="0"/>
              <a:t> by growing </a:t>
            </a:r>
            <a:r>
              <a:rPr lang="en-US" i="1" dirty="0"/>
              <a:t>S</a:t>
            </a:r>
            <a:r>
              <a:rPr lang="en-US" dirty="0"/>
              <a:t> as a single tree</a:t>
            </a:r>
          </a:p>
          <a:p>
            <a:pPr lvl="1" eaLnBrk="1" hangingPunct="1">
              <a:defRPr/>
            </a:pPr>
            <a:r>
              <a:rPr lang="en-US" sz="2400" dirty="0"/>
              <a:t>Intermediate set of edges </a:t>
            </a:r>
            <a:r>
              <a:rPr lang="en-US" sz="2400" i="1" dirty="0"/>
              <a:t>X</a:t>
            </a:r>
            <a:r>
              <a:rPr lang="en-US" sz="2400" dirty="0"/>
              <a:t> always forms one sub-tree</a:t>
            </a:r>
          </a:p>
          <a:p>
            <a:pPr lvl="1" eaLnBrk="1" hangingPunct="1">
              <a:defRPr/>
            </a:pPr>
            <a:r>
              <a:rPr lang="en-US" sz="2400" i="1" dirty="0"/>
              <a:t>S</a:t>
            </a:r>
            <a:r>
              <a:rPr lang="en-US" sz="2400" dirty="0"/>
              <a:t> is chosen to be the set of </a:t>
            </a:r>
            <a:r>
              <a:rPr lang="en-US" sz="2400" i="1" dirty="0"/>
              <a:t>X’</a:t>
            </a:r>
            <a:r>
              <a:rPr lang="en-US" sz="2400" dirty="0"/>
              <a:t>s vertices (the partial MST)</a:t>
            </a:r>
          </a:p>
          <a:p>
            <a:pPr lvl="1" eaLnBrk="1" hangingPunct="1">
              <a:defRPr/>
            </a:pPr>
            <a:r>
              <a:rPr lang="en-US" sz="2400" dirty="0"/>
              <a:t>On each iteration, </a:t>
            </a:r>
            <a:r>
              <a:rPr lang="en-US" sz="2400" i="1" dirty="0"/>
              <a:t>X</a:t>
            </a:r>
            <a:r>
              <a:rPr lang="en-US" sz="2400" dirty="0"/>
              <a:t> grows by one edge</a:t>
            </a:r>
          </a:p>
          <a:p>
            <a:pPr lvl="2" eaLnBrk="1" hangingPunct="1">
              <a:buFont typeface="Wingdings" pitchFamily="-107" charset="2"/>
              <a:buChar char="l"/>
              <a:defRPr/>
            </a:pPr>
            <a:r>
              <a:rPr lang="en-US" sz="2000" dirty="0"/>
              <a:t>namely the lightest edge between a vertex in </a:t>
            </a:r>
            <a:r>
              <a:rPr lang="en-US" sz="2000" i="1" dirty="0"/>
              <a:t>S</a:t>
            </a:r>
            <a:r>
              <a:rPr lang="en-US" sz="2000" dirty="0"/>
              <a:t> and a vertex outside </a:t>
            </a:r>
            <a:r>
              <a:rPr lang="en-US" sz="2000" i="1" dirty="0"/>
              <a:t>S</a:t>
            </a:r>
            <a:r>
              <a:rPr lang="en-US" sz="2000" dirty="0"/>
              <a:t>.</a:t>
            </a:r>
            <a:endParaRPr lang="en-US" dirty="0"/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The algorithm is basically Dijkstra's algorithm except that the key value for a node is the lightest incoming edge from </a:t>
            </a:r>
            <a:r>
              <a:rPr lang="en-US" i="1" dirty="0"/>
              <a:t>S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3AB864-C817-FE49-AF5F-F0541E6914EA}" type="slidenum">
              <a:rPr lang="en-US" smtClean="0">
                <a:latin typeface="Times New Roman" charset="0"/>
              </a:rPr>
              <a:pPr/>
              <a:t>42</a:t>
            </a:fld>
            <a:endParaRPr lang="en-US">
              <a:latin typeface="Times New Roman" charset="0"/>
            </a:endParaRPr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8163" y="4092575"/>
            <a:ext cx="3170237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Prim's Algorithm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685800" y="5257800"/>
            <a:ext cx="7772400" cy="9144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sz="2000" dirty="0" err="1">
                <a:ea typeface="ＭＳ Ｐゴシック" charset="-128"/>
                <a:cs typeface="ＭＳ Ｐゴシック" charset="-128"/>
              </a:rPr>
              <a:t>Decreasekey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section does not sum path length, but just updates the key with the edge cost into the node</a:t>
            </a:r>
          </a:p>
          <a:p>
            <a:pPr>
              <a:spcBef>
                <a:spcPct val="0"/>
              </a:spcBef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Same complexity values as Dijkstra's Algorithm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982A4-083D-A14C-A855-C680A6FCFA6D}" type="slidenum">
              <a:rPr lang="en-US" smtClean="0">
                <a:latin typeface="Times New Roman" charset="0"/>
              </a:rPr>
              <a:pPr/>
              <a:t>43</a:t>
            </a:fld>
            <a:endParaRPr lang="en-US">
              <a:latin typeface="Times New Roman" charset="0"/>
            </a:endParaRPr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62000"/>
            <a:ext cx="8153400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ea typeface="Arial" charset="0"/>
                <a:cs typeface="Arial" charset="0"/>
              </a:rPr>
              <a:t>Choose arbitrary starting vertex</a:t>
            </a:r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0423" name="AutoShape 7"/>
          <p:cNvCxnSpPr>
            <a:cxnSpLocks noChangeShapeType="1"/>
            <a:stCxn id="60420" idx="6"/>
            <a:endCxn id="60421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24" name="AutoShape 8"/>
          <p:cNvCxnSpPr>
            <a:cxnSpLocks noChangeShapeType="1"/>
            <a:stCxn id="60421" idx="6"/>
            <a:endCxn id="60422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0430" name="AutoShape 14"/>
          <p:cNvCxnSpPr>
            <a:cxnSpLocks noChangeShapeType="1"/>
            <a:stCxn id="60427" idx="6"/>
            <a:endCxn id="60428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31" name="AutoShape 15"/>
          <p:cNvCxnSpPr>
            <a:cxnSpLocks noChangeShapeType="1"/>
            <a:stCxn id="60428" idx="6"/>
            <a:endCxn id="60429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0434" name="AutoShape 18"/>
          <p:cNvCxnSpPr>
            <a:cxnSpLocks noChangeShapeType="1"/>
            <a:stCxn id="60420" idx="4"/>
            <a:endCxn id="60427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35" name="AutoShape 19"/>
          <p:cNvCxnSpPr>
            <a:cxnSpLocks noChangeShapeType="1"/>
            <a:stCxn id="60427" idx="7"/>
            <a:endCxn id="60421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36" name="AutoShape 20"/>
          <p:cNvCxnSpPr>
            <a:cxnSpLocks noChangeShapeType="1"/>
            <a:stCxn id="60421" idx="4"/>
            <a:endCxn id="60428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37" name="AutoShape 21"/>
          <p:cNvCxnSpPr>
            <a:cxnSpLocks noChangeShapeType="1"/>
            <a:stCxn id="60428" idx="7"/>
            <a:endCxn id="60422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38" name="AutoShape 22"/>
          <p:cNvCxnSpPr>
            <a:cxnSpLocks noChangeShapeType="1"/>
            <a:stCxn id="60422" idx="4"/>
            <a:endCxn id="60429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439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0440" name="AutoShape 24"/>
          <p:cNvCxnSpPr>
            <a:cxnSpLocks noChangeShapeType="1"/>
            <a:stCxn id="60427" idx="5"/>
            <a:endCxn id="60439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41" name="AutoShape 25"/>
          <p:cNvCxnSpPr>
            <a:cxnSpLocks noChangeShapeType="1"/>
            <a:stCxn id="60428" idx="4"/>
            <a:endCxn id="60439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42" name="AutoShape 26"/>
          <p:cNvCxnSpPr>
            <a:cxnSpLocks noChangeShapeType="1"/>
            <a:stCxn id="60429" idx="3"/>
            <a:endCxn id="60439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0452" name="TextBox 36"/>
          <p:cNvSpPr txBox="1">
            <a:spLocks noChangeArrowheads="1"/>
          </p:cNvSpPr>
          <p:nvPr/>
        </p:nvSpPr>
        <p:spPr bwMode="auto">
          <a:xfrm>
            <a:off x="7826375" y="2759075"/>
            <a:ext cx="63182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1: ∞</a:t>
            </a:r>
          </a:p>
          <a:p>
            <a:r>
              <a:rPr lang="en-US" sz="2000" b="0"/>
              <a:t>2: ∞</a:t>
            </a:r>
          </a:p>
          <a:p>
            <a:r>
              <a:rPr lang="en-US" sz="2000" b="0"/>
              <a:t>3: ∞</a:t>
            </a:r>
          </a:p>
          <a:p>
            <a:r>
              <a:rPr lang="en-US" sz="2000" b="0"/>
              <a:t>4: ∞</a:t>
            </a:r>
          </a:p>
          <a:p>
            <a:r>
              <a:rPr lang="en-US" sz="2000" b="0"/>
              <a:t>5: 0</a:t>
            </a:r>
          </a:p>
          <a:p>
            <a:r>
              <a:rPr lang="en-US" sz="2000" b="0"/>
              <a:t>6: ∞</a:t>
            </a:r>
          </a:p>
          <a:p>
            <a:r>
              <a:rPr lang="en-US" sz="2000" b="0"/>
              <a:t>7: ∞</a:t>
            </a:r>
          </a:p>
          <a:p>
            <a:endParaRPr lang="en-US" sz="2000" b="0"/>
          </a:p>
          <a:p>
            <a:endParaRPr lang="en-US" sz="2000" b="0"/>
          </a:p>
        </p:txBody>
      </p:sp>
      <p:pic>
        <p:nvPicPr>
          <p:cNvPr id="60453" name="Picture 2"/>
          <p:cNvPicPr>
            <a:picLocks noChangeAspect="1" noChangeArrowheads="1"/>
          </p:cNvPicPr>
          <p:nvPr/>
        </p:nvPicPr>
        <p:blipFill>
          <a:blip r:embed="rId3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ea typeface="Arial" charset="0"/>
                <a:cs typeface="Arial" charset="0"/>
              </a:rPr>
              <a:t>Choose arbitrary starting vertex</a:t>
            </a: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2471" name="AutoShape 7"/>
          <p:cNvCxnSpPr>
            <a:cxnSpLocks noChangeShapeType="1"/>
            <a:stCxn id="62468" idx="6"/>
            <a:endCxn id="62469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72" name="AutoShape 8"/>
          <p:cNvCxnSpPr>
            <a:cxnSpLocks noChangeShapeType="1"/>
            <a:stCxn id="62469" idx="6"/>
            <a:endCxn id="62470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2477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2478" name="AutoShape 14"/>
          <p:cNvCxnSpPr>
            <a:cxnSpLocks noChangeShapeType="1"/>
            <a:stCxn id="62475" idx="6"/>
            <a:endCxn id="62476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2479" name="AutoShape 15"/>
          <p:cNvCxnSpPr>
            <a:cxnSpLocks noChangeShapeType="1"/>
            <a:stCxn id="62476" idx="6"/>
            <a:endCxn id="62477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2482" name="AutoShape 18"/>
          <p:cNvCxnSpPr>
            <a:cxnSpLocks noChangeShapeType="1"/>
            <a:stCxn id="62468" idx="4"/>
            <a:endCxn id="62475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3" name="AutoShape 19"/>
          <p:cNvCxnSpPr>
            <a:cxnSpLocks noChangeShapeType="1"/>
            <a:stCxn id="62475" idx="7"/>
            <a:endCxn id="62469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4" name="AutoShape 20"/>
          <p:cNvCxnSpPr>
            <a:cxnSpLocks noChangeShapeType="1"/>
            <a:stCxn id="62469" idx="4"/>
            <a:endCxn id="62476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2485" name="AutoShape 21"/>
          <p:cNvCxnSpPr>
            <a:cxnSpLocks noChangeShapeType="1"/>
            <a:stCxn id="62476" idx="7"/>
            <a:endCxn id="62470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2486" name="AutoShape 22"/>
          <p:cNvCxnSpPr>
            <a:cxnSpLocks noChangeShapeType="1"/>
            <a:stCxn id="62470" idx="4"/>
            <a:endCxn id="62477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2487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2488" name="AutoShape 24"/>
          <p:cNvCxnSpPr>
            <a:cxnSpLocks noChangeShapeType="1"/>
            <a:stCxn id="62475" idx="5"/>
            <a:endCxn id="62487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9" name="AutoShape 25"/>
          <p:cNvCxnSpPr>
            <a:cxnSpLocks noChangeShapeType="1"/>
            <a:stCxn id="62476" idx="4"/>
            <a:endCxn id="62487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2490" name="AutoShape 26"/>
          <p:cNvCxnSpPr>
            <a:cxnSpLocks noChangeShapeType="1"/>
            <a:stCxn id="62477" idx="3"/>
            <a:endCxn id="62487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2500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>
                <a:ea typeface="Arial" charset="0"/>
                <a:cs typeface="Arial" charset="0"/>
              </a:rPr>
              <a:t>  X  :  </a:t>
            </a:r>
            <a:endParaRPr lang="en-US" sz="2400" b="0" u="sng">
              <a:ea typeface="Arial" charset="0"/>
              <a:cs typeface="Arial" charset="0"/>
            </a:endParaRPr>
          </a:p>
        </p:txBody>
      </p:sp>
      <p:sp>
        <p:nvSpPr>
          <p:cNvPr id="62501" name="TextBox 37"/>
          <p:cNvSpPr txBox="1">
            <a:spLocks noChangeArrowheads="1"/>
          </p:cNvSpPr>
          <p:nvPr/>
        </p:nvSpPr>
        <p:spPr bwMode="auto">
          <a:xfrm>
            <a:off x="7826375" y="2759075"/>
            <a:ext cx="631825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1: ∞</a:t>
            </a:r>
          </a:p>
          <a:p>
            <a:r>
              <a:rPr lang="en-US" sz="2000" b="0"/>
              <a:t>2: 4</a:t>
            </a:r>
          </a:p>
          <a:p>
            <a:r>
              <a:rPr lang="en-US" sz="2000" b="0"/>
              <a:t>3: 5</a:t>
            </a:r>
          </a:p>
          <a:p>
            <a:r>
              <a:rPr lang="en-US" sz="2000" b="0"/>
              <a:t>4: 3</a:t>
            </a:r>
          </a:p>
          <a:p>
            <a:r>
              <a:rPr lang="en-US" sz="2000" b="0"/>
              <a:t>6: 8</a:t>
            </a:r>
          </a:p>
          <a:p>
            <a:r>
              <a:rPr lang="en-US" sz="2000" b="0"/>
              <a:t>7: 8</a:t>
            </a:r>
          </a:p>
          <a:p>
            <a:endParaRPr lang="en-US" sz="2000" b="0"/>
          </a:p>
          <a:p>
            <a:endParaRPr lang="en-US" sz="2000" b="0"/>
          </a:p>
        </p:txBody>
      </p:sp>
      <p:pic>
        <p:nvPicPr>
          <p:cNvPr id="62502" name="Picture 2"/>
          <p:cNvPicPr>
            <a:picLocks noChangeAspect="1" noChangeArrowheads="1"/>
          </p:cNvPicPr>
          <p:nvPr/>
        </p:nvPicPr>
        <p:blipFill>
          <a:blip r:embed="rId3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ea typeface="Arial" charset="0"/>
                <a:cs typeface="Arial" charset="0"/>
              </a:rPr>
              <a:t>Pick shortest edge to leave </a:t>
            </a:r>
            <a:r>
              <a:rPr lang="en-US" b="0" i="1">
                <a:ea typeface="Arial" charset="0"/>
                <a:cs typeface="Arial" charset="0"/>
              </a:rPr>
              <a:t>S</a:t>
            </a: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4519" name="AutoShape 7"/>
          <p:cNvCxnSpPr>
            <a:cxnSpLocks noChangeShapeType="1"/>
            <a:stCxn id="64516" idx="6"/>
            <a:endCxn id="64517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20" name="AutoShape 8"/>
          <p:cNvCxnSpPr>
            <a:cxnSpLocks noChangeShapeType="1"/>
            <a:stCxn id="64517" idx="6"/>
            <a:endCxn id="64518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4524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4525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4526" name="AutoShape 14"/>
          <p:cNvCxnSpPr>
            <a:cxnSpLocks noChangeShapeType="1"/>
            <a:stCxn id="64523" idx="6"/>
            <a:endCxn id="64524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4527" name="AutoShape 15"/>
          <p:cNvCxnSpPr>
            <a:cxnSpLocks noChangeShapeType="1"/>
            <a:stCxn id="64524" idx="6"/>
            <a:endCxn id="64525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4530" name="AutoShape 18"/>
          <p:cNvCxnSpPr>
            <a:cxnSpLocks noChangeShapeType="1"/>
            <a:stCxn id="64516" idx="4"/>
            <a:endCxn id="64523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1" name="AutoShape 19"/>
          <p:cNvCxnSpPr>
            <a:cxnSpLocks noChangeShapeType="1"/>
            <a:stCxn id="64523" idx="7"/>
            <a:endCxn id="64517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2" name="AutoShape 20"/>
          <p:cNvCxnSpPr>
            <a:cxnSpLocks noChangeShapeType="1"/>
            <a:stCxn id="64517" idx="4"/>
            <a:endCxn id="64524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3" name="AutoShape 21"/>
          <p:cNvCxnSpPr>
            <a:cxnSpLocks noChangeShapeType="1"/>
            <a:stCxn id="64524" idx="7"/>
            <a:endCxn id="64518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4" name="AutoShape 22"/>
          <p:cNvCxnSpPr>
            <a:cxnSpLocks noChangeShapeType="1"/>
            <a:stCxn id="64518" idx="4"/>
            <a:endCxn id="64525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4535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4536" name="AutoShape 24"/>
          <p:cNvCxnSpPr>
            <a:cxnSpLocks noChangeShapeType="1"/>
            <a:stCxn id="64523" idx="5"/>
            <a:endCxn id="64535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7" name="AutoShape 25"/>
          <p:cNvCxnSpPr>
            <a:cxnSpLocks noChangeShapeType="1"/>
            <a:stCxn id="64524" idx="4"/>
            <a:endCxn id="64535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8" name="AutoShape 26"/>
          <p:cNvCxnSpPr>
            <a:cxnSpLocks noChangeShapeType="1"/>
            <a:stCxn id="64525" idx="3"/>
            <a:endCxn id="64535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64549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>
                <a:ea typeface="Arial" charset="0"/>
                <a:cs typeface="Arial" charset="0"/>
              </a:rPr>
              <a:t>  X  :  </a:t>
            </a:r>
            <a:endParaRPr lang="en-US" sz="2400" b="0" u="sng">
              <a:ea typeface="Arial" charset="0"/>
              <a:cs typeface="Arial" charset="0"/>
            </a:endParaRPr>
          </a:p>
        </p:txBody>
      </p:sp>
      <p:sp>
        <p:nvSpPr>
          <p:cNvPr id="64550" name="TextBox 40"/>
          <p:cNvSpPr txBox="1">
            <a:spLocks noChangeArrowheads="1"/>
          </p:cNvSpPr>
          <p:nvPr/>
        </p:nvSpPr>
        <p:spPr bwMode="auto">
          <a:xfrm>
            <a:off x="7826375" y="2759075"/>
            <a:ext cx="631825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1: ∞</a:t>
            </a:r>
          </a:p>
          <a:p>
            <a:r>
              <a:rPr lang="en-US" sz="2000" b="0"/>
              <a:t>2: 4</a:t>
            </a:r>
          </a:p>
          <a:p>
            <a:r>
              <a:rPr lang="en-US" sz="2000" b="0"/>
              <a:t>3: 5</a:t>
            </a:r>
          </a:p>
          <a:p>
            <a:r>
              <a:rPr lang="en-US" sz="2000" b="0"/>
              <a:t>4: 3</a:t>
            </a:r>
          </a:p>
          <a:p>
            <a:r>
              <a:rPr lang="en-US" sz="2000" b="0"/>
              <a:t>6: 8</a:t>
            </a:r>
          </a:p>
          <a:p>
            <a:r>
              <a:rPr lang="en-US" sz="2000" b="0"/>
              <a:t>7: 8</a:t>
            </a:r>
          </a:p>
          <a:p>
            <a:endParaRPr lang="en-US" sz="2000" b="0"/>
          </a:p>
          <a:p>
            <a:endParaRPr lang="en-US" sz="2000" b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ea typeface="Arial" charset="0"/>
                <a:cs typeface="Arial" charset="0"/>
              </a:rPr>
              <a:t>Add connected vertex to </a:t>
            </a:r>
            <a:r>
              <a:rPr lang="en-US" b="0" i="1">
                <a:ea typeface="Arial" charset="0"/>
                <a:cs typeface="Arial" charset="0"/>
              </a:rPr>
              <a:t>S</a:t>
            </a: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5543" name="AutoShape 7"/>
          <p:cNvCxnSpPr>
            <a:cxnSpLocks noChangeShapeType="1"/>
            <a:stCxn id="65540" idx="6"/>
            <a:endCxn id="65541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4" name="AutoShape 8"/>
          <p:cNvCxnSpPr>
            <a:cxnSpLocks noChangeShapeType="1"/>
            <a:stCxn id="65541" idx="6"/>
            <a:endCxn id="65542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5548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5549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5550" name="AutoShape 14"/>
          <p:cNvCxnSpPr>
            <a:cxnSpLocks noChangeShapeType="1"/>
            <a:stCxn id="65547" idx="6"/>
            <a:endCxn id="65548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5551" name="AutoShape 15"/>
          <p:cNvCxnSpPr>
            <a:cxnSpLocks noChangeShapeType="1"/>
            <a:stCxn id="65548" idx="6"/>
            <a:endCxn id="65549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5554" name="AutoShape 18"/>
          <p:cNvCxnSpPr>
            <a:cxnSpLocks noChangeShapeType="1"/>
            <a:stCxn id="65540" idx="4"/>
            <a:endCxn id="65547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5" name="AutoShape 19"/>
          <p:cNvCxnSpPr>
            <a:cxnSpLocks noChangeShapeType="1"/>
            <a:stCxn id="65547" idx="7"/>
            <a:endCxn id="65541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6" name="AutoShape 20"/>
          <p:cNvCxnSpPr>
            <a:cxnSpLocks noChangeShapeType="1"/>
            <a:stCxn id="65541" idx="4"/>
            <a:endCxn id="65548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7" name="AutoShape 21"/>
          <p:cNvCxnSpPr>
            <a:cxnSpLocks noChangeShapeType="1"/>
            <a:stCxn id="65548" idx="7"/>
            <a:endCxn id="65542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8" name="AutoShape 22"/>
          <p:cNvCxnSpPr>
            <a:cxnSpLocks noChangeShapeType="1"/>
            <a:stCxn id="65542" idx="4"/>
            <a:endCxn id="65549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9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5560" name="AutoShape 24"/>
          <p:cNvCxnSpPr>
            <a:cxnSpLocks noChangeShapeType="1"/>
            <a:stCxn id="65547" idx="5"/>
            <a:endCxn id="65559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1" name="AutoShape 25"/>
          <p:cNvCxnSpPr>
            <a:cxnSpLocks noChangeShapeType="1"/>
            <a:stCxn id="65548" idx="4"/>
            <a:endCxn id="65559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2" name="AutoShape 26"/>
          <p:cNvCxnSpPr>
            <a:cxnSpLocks noChangeShapeType="1"/>
            <a:stCxn id="65549" idx="3"/>
            <a:endCxn id="65559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5571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65573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65574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>
                <a:ea typeface="Arial" charset="0"/>
                <a:cs typeface="Arial" charset="0"/>
              </a:rPr>
              <a:t>  X  :  </a:t>
            </a:r>
            <a:endParaRPr lang="en-US" sz="2400" b="0" u="sng">
              <a:ea typeface="Arial" charset="0"/>
              <a:cs typeface="Arial" charset="0"/>
            </a:endParaRPr>
          </a:p>
        </p:txBody>
      </p:sp>
      <p:sp>
        <p:nvSpPr>
          <p:cNvPr id="65575" name="TextBox 40"/>
          <p:cNvSpPr txBox="1">
            <a:spLocks noChangeArrowheads="1"/>
          </p:cNvSpPr>
          <p:nvPr/>
        </p:nvSpPr>
        <p:spPr bwMode="auto">
          <a:xfrm>
            <a:off x="7826375" y="2759075"/>
            <a:ext cx="631825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1: ∞</a:t>
            </a:r>
          </a:p>
          <a:p>
            <a:r>
              <a:rPr lang="en-US" sz="2000" b="0"/>
              <a:t>2: 4</a:t>
            </a:r>
          </a:p>
          <a:p>
            <a:r>
              <a:rPr lang="en-US" sz="2000" b="0"/>
              <a:t>3: 5</a:t>
            </a:r>
          </a:p>
          <a:p>
            <a:r>
              <a:rPr lang="en-US" sz="2000" b="0"/>
              <a:t>4: 3</a:t>
            </a:r>
          </a:p>
          <a:p>
            <a:r>
              <a:rPr lang="en-US" sz="2000" b="0"/>
              <a:t>6: 8</a:t>
            </a:r>
          </a:p>
          <a:p>
            <a:r>
              <a:rPr lang="en-US" sz="2000" b="0"/>
              <a:t>7: 8</a:t>
            </a:r>
          </a:p>
          <a:p>
            <a:endParaRPr lang="en-US" sz="2000" b="0"/>
          </a:p>
          <a:p>
            <a:endParaRPr lang="en-US" sz="2000" b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Prim’s Algorithm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4267200" y="144780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Now choose shortest path from any </a:t>
            </a:r>
          </a:p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node in </a:t>
            </a:r>
            <a:r>
              <a:rPr lang="en-US" b="0" i="1" dirty="0">
                <a:ea typeface="Arial" charset="0"/>
                <a:cs typeface="Arial" charset="0"/>
              </a:rPr>
              <a:t>S</a:t>
            </a:r>
            <a:r>
              <a:rPr lang="en-US" b="0" dirty="0">
                <a:ea typeface="Arial" charset="0"/>
                <a:cs typeface="Arial" charset="0"/>
              </a:rPr>
              <a:t> – one on front of queue</a:t>
            </a:r>
            <a:endParaRPr lang="en-US" b="0" i="1" dirty="0">
              <a:ea typeface="Arial" charset="0"/>
              <a:cs typeface="Arial" charset="0"/>
            </a:endParaRP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6567" name="AutoShape 7"/>
          <p:cNvCxnSpPr>
            <a:cxnSpLocks noChangeShapeType="1"/>
            <a:stCxn id="66564" idx="6"/>
            <a:endCxn id="66565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68" name="AutoShape 8"/>
          <p:cNvCxnSpPr>
            <a:cxnSpLocks noChangeShapeType="1"/>
            <a:stCxn id="66565" idx="6"/>
            <a:endCxn id="66566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6573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6574" name="AutoShape 14"/>
          <p:cNvCxnSpPr>
            <a:cxnSpLocks noChangeShapeType="1"/>
            <a:stCxn id="66571" idx="6"/>
            <a:endCxn id="66572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6575" name="AutoShape 15"/>
          <p:cNvCxnSpPr>
            <a:cxnSpLocks noChangeShapeType="1"/>
            <a:stCxn id="66572" idx="6"/>
            <a:endCxn id="66573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6578" name="AutoShape 18"/>
          <p:cNvCxnSpPr>
            <a:cxnSpLocks noChangeShapeType="1"/>
            <a:stCxn id="66564" idx="4"/>
            <a:endCxn id="66571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79" name="AutoShape 19"/>
          <p:cNvCxnSpPr>
            <a:cxnSpLocks noChangeShapeType="1"/>
            <a:stCxn id="66571" idx="7"/>
            <a:endCxn id="66565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80" name="AutoShape 20"/>
          <p:cNvCxnSpPr>
            <a:cxnSpLocks noChangeShapeType="1"/>
            <a:stCxn id="66565" idx="4"/>
            <a:endCxn id="66572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81" name="AutoShape 21"/>
          <p:cNvCxnSpPr>
            <a:cxnSpLocks noChangeShapeType="1"/>
            <a:stCxn id="66572" idx="7"/>
            <a:endCxn id="66566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82" name="AutoShape 22"/>
          <p:cNvCxnSpPr>
            <a:cxnSpLocks noChangeShapeType="1"/>
            <a:stCxn id="66566" idx="4"/>
            <a:endCxn id="66573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6583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6584" name="AutoShape 24"/>
          <p:cNvCxnSpPr>
            <a:cxnSpLocks noChangeShapeType="1"/>
            <a:stCxn id="66571" idx="5"/>
            <a:endCxn id="66583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85" name="AutoShape 25"/>
          <p:cNvCxnSpPr>
            <a:cxnSpLocks noChangeShapeType="1"/>
            <a:stCxn id="66572" idx="4"/>
            <a:endCxn id="66583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86" name="AutoShape 26"/>
          <p:cNvCxnSpPr>
            <a:cxnSpLocks noChangeShapeType="1"/>
            <a:stCxn id="66573" idx="3"/>
            <a:endCxn id="66583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6591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66598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>
                <a:ea typeface="Arial" charset="0"/>
                <a:cs typeface="Arial" charset="0"/>
              </a:rPr>
              <a:t>  X  :  </a:t>
            </a:r>
            <a:endParaRPr lang="en-US" sz="2400" b="0" u="sng">
              <a:ea typeface="Arial" charset="0"/>
              <a:cs typeface="Arial" charset="0"/>
            </a:endParaRPr>
          </a:p>
        </p:txBody>
      </p:sp>
      <p:sp>
        <p:nvSpPr>
          <p:cNvPr id="66599" name="TextBox 39"/>
          <p:cNvSpPr txBox="1">
            <a:spLocks noChangeArrowheads="1"/>
          </p:cNvSpPr>
          <p:nvPr/>
        </p:nvSpPr>
        <p:spPr bwMode="auto">
          <a:xfrm>
            <a:off x="7826375" y="2759075"/>
            <a:ext cx="63182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1: 4</a:t>
            </a:r>
          </a:p>
          <a:p>
            <a:r>
              <a:rPr lang="en-US" sz="2000" b="0"/>
              <a:t>2: 4</a:t>
            </a:r>
          </a:p>
          <a:p>
            <a:r>
              <a:rPr lang="en-US" sz="2000" b="0"/>
              <a:t>3: 5</a:t>
            </a:r>
          </a:p>
          <a:p>
            <a:r>
              <a:rPr lang="en-US" sz="2000" b="0"/>
              <a:t>6: 8</a:t>
            </a:r>
          </a:p>
          <a:p>
            <a:r>
              <a:rPr lang="en-US" sz="2000" b="0"/>
              <a:t>7: 4</a:t>
            </a:r>
          </a:p>
          <a:p>
            <a:endParaRPr lang="en-US" sz="2000" b="0"/>
          </a:p>
          <a:p>
            <a:endParaRPr lang="en-US" sz="2000" b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ea typeface="Arial" charset="0"/>
                <a:cs typeface="Arial" charset="0"/>
              </a:rPr>
              <a:t>Repeat until </a:t>
            </a:r>
            <a:r>
              <a:rPr lang="en-US" b="0" i="1">
                <a:ea typeface="Arial" charset="0"/>
                <a:cs typeface="Arial" charset="0"/>
              </a:rPr>
              <a:t>S</a:t>
            </a:r>
            <a:r>
              <a:rPr lang="en-US" b="0">
                <a:ea typeface="Arial" charset="0"/>
                <a:cs typeface="Arial" charset="0"/>
              </a:rPr>
              <a:t> = </a:t>
            </a:r>
            <a:r>
              <a:rPr lang="en-US" b="0" i="1">
                <a:ea typeface="Arial" charset="0"/>
                <a:cs typeface="Arial" charset="0"/>
              </a:rPr>
              <a:t>V</a:t>
            </a:r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8615" name="AutoShape 7"/>
          <p:cNvCxnSpPr>
            <a:cxnSpLocks noChangeShapeType="1"/>
            <a:stCxn id="68612" idx="6"/>
            <a:endCxn id="68613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16" name="AutoShape 8"/>
          <p:cNvCxnSpPr>
            <a:cxnSpLocks noChangeShapeType="1"/>
            <a:stCxn id="68613" idx="6"/>
            <a:endCxn id="68614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8620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8621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8622" name="AutoShape 14"/>
          <p:cNvCxnSpPr>
            <a:cxnSpLocks noChangeShapeType="1"/>
            <a:stCxn id="68619" idx="6"/>
            <a:endCxn id="68620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8623" name="AutoShape 15"/>
          <p:cNvCxnSpPr>
            <a:cxnSpLocks noChangeShapeType="1"/>
            <a:stCxn id="68620" idx="6"/>
            <a:endCxn id="68621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8626" name="AutoShape 18"/>
          <p:cNvCxnSpPr>
            <a:cxnSpLocks noChangeShapeType="1"/>
            <a:stCxn id="68612" idx="4"/>
            <a:endCxn id="68619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8627" name="AutoShape 19"/>
          <p:cNvCxnSpPr>
            <a:cxnSpLocks noChangeShapeType="1"/>
            <a:stCxn id="68619" idx="7"/>
            <a:endCxn id="68613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28" name="AutoShape 20"/>
          <p:cNvCxnSpPr>
            <a:cxnSpLocks noChangeShapeType="1"/>
            <a:stCxn id="68613" idx="4"/>
            <a:endCxn id="68620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29" name="AutoShape 21"/>
          <p:cNvCxnSpPr>
            <a:cxnSpLocks noChangeShapeType="1"/>
            <a:stCxn id="68620" idx="7"/>
            <a:endCxn id="68614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0" name="AutoShape 22"/>
          <p:cNvCxnSpPr>
            <a:cxnSpLocks noChangeShapeType="1"/>
            <a:stCxn id="68614" idx="4"/>
            <a:endCxn id="68621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8631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8632" name="AutoShape 24"/>
          <p:cNvCxnSpPr>
            <a:cxnSpLocks noChangeShapeType="1"/>
            <a:stCxn id="68619" idx="5"/>
            <a:endCxn id="68631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3" name="AutoShape 25"/>
          <p:cNvCxnSpPr>
            <a:cxnSpLocks noChangeShapeType="1"/>
            <a:stCxn id="68620" idx="4"/>
            <a:endCxn id="68631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4" name="AutoShape 26"/>
          <p:cNvCxnSpPr>
            <a:cxnSpLocks noChangeShapeType="1"/>
            <a:stCxn id="68621" idx="3"/>
            <a:endCxn id="68631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68645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68646" name="Text Box 38"/>
          <p:cNvSpPr txBox="1">
            <a:spLocks noChangeArrowheads="1"/>
          </p:cNvSpPr>
          <p:nvPr/>
        </p:nvSpPr>
        <p:spPr bwMode="auto">
          <a:xfrm>
            <a:off x="4419600" y="3276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{1,4}</a:t>
            </a:r>
          </a:p>
        </p:txBody>
      </p:sp>
      <p:sp>
        <p:nvSpPr>
          <p:cNvPr id="68647" name="Text Box 39"/>
          <p:cNvSpPr txBox="1">
            <a:spLocks noChangeArrowheads="1"/>
          </p:cNvSpPr>
          <p:nvPr/>
        </p:nvSpPr>
        <p:spPr bwMode="auto">
          <a:xfrm>
            <a:off x="5562600" y="3276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{1,4,5}</a:t>
            </a:r>
          </a:p>
        </p:txBody>
      </p:sp>
      <p:sp>
        <p:nvSpPr>
          <p:cNvPr id="68648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>
                <a:ea typeface="Arial" charset="0"/>
                <a:cs typeface="Arial" charset="0"/>
              </a:rPr>
              <a:t>  X  :  </a:t>
            </a:r>
            <a:endParaRPr lang="en-US" sz="2400" b="0" u="sng">
              <a:ea typeface="Arial" charset="0"/>
              <a:cs typeface="Arial" charset="0"/>
            </a:endParaRPr>
          </a:p>
        </p:txBody>
      </p:sp>
      <p:sp>
        <p:nvSpPr>
          <p:cNvPr id="68649" name="TextBox 41"/>
          <p:cNvSpPr txBox="1">
            <a:spLocks noChangeArrowheads="1"/>
          </p:cNvSpPr>
          <p:nvPr/>
        </p:nvSpPr>
        <p:spPr bwMode="auto">
          <a:xfrm>
            <a:off x="7826375" y="2759075"/>
            <a:ext cx="6318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2: 1</a:t>
            </a:r>
          </a:p>
          <a:p>
            <a:r>
              <a:rPr lang="en-US" sz="2000" b="0"/>
              <a:t>3: 5</a:t>
            </a:r>
          </a:p>
          <a:p>
            <a:r>
              <a:rPr lang="en-US" sz="2000" b="0"/>
              <a:t>6: 8</a:t>
            </a:r>
          </a:p>
          <a:p>
            <a:r>
              <a:rPr lang="en-US" sz="2000" b="0"/>
              <a:t>7: 4</a:t>
            </a:r>
          </a:p>
          <a:p>
            <a:endParaRPr lang="en-US" sz="2000" b="0"/>
          </a:p>
          <a:p>
            <a:endParaRPr lang="en-US" sz="2000"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spanning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38" y="12954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/>
              <a:t>Given the following graph, are they spanning trees?</a:t>
            </a:r>
          </a:p>
        </p:txBody>
      </p:sp>
      <p:cxnSp>
        <p:nvCxnSpPr>
          <p:cNvPr id="11" name="Curved Connector 42"/>
          <p:cNvCxnSpPr>
            <a:stCxn id="20" idx="6"/>
            <a:endCxn id="23" idx="2"/>
          </p:cNvCxnSpPr>
          <p:nvPr/>
        </p:nvCxnSpPr>
        <p:spPr>
          <a:xfrm>
            <a:off x="3043090" y="2567461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42805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657611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2601159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2" name="Oval 21"/>
          <p:cNvSpPr/>
          <p:nvPr/>
        </p:nvSpPr>
        <p:spPr>
          <a:xfrm>
            <a:off x="3366805" y="335020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216000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416951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5" name="Oval 24"/>
          <p:cNvSpPr/>
          <p:nvPr/>
        </p:nvSpPr>
        <p:spPr>
          <a:xfrm>
            <a:off x="5435199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6319099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537874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4" name="Curved Connector 42"/>
          <p:cNvCxnSpPr>
            <a:stCxn id="20" idx="3"/>
            <a:endCxn id="18" idx="7"/>
          </p:cNvCxnSpPr>
          <p:nvPr/>
        </p:nvCxnSpPr>
        <p:spPr>
          <a:xfrm flipH="1">
            <a:off x="2171832" y="2687185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urved Connector 42"/>
          <p:cNvCxnSpPr>
            <a:stCxn id="23" idx="6"/>
            <a:endCxn id="25" idx="2"/>
          </p:cNvCxnSpPr>
          <p:nvPr/>
        </p:nvCxnSpPr>
        <p:spPr>
          <a:xfrm>
            <a:off x="4601479" y="2567461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urved Connector 42"/>
          <p:cNvCxnSpPr>
            <a:stCxn id="25" idx="5"/>
            <a:endCxn id="26" idx="1"/>
          </p:cNvCxnSpPr>
          <p:nvPr/>
        </p:nvCxnSpPr>
        <p:spPr>
          <a:xfrm>
            <a:off x="5764226" y="2687185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42"/>
          <p:cNvCxnSpPr>
            <a:stCxn id="26" idx="3"/>
            <a:endCxn id="27" idx="7"/>
          </p:cNvCxnSpPr>
          <p:nvPr/>
        </p:nvCxnSpPr>
        <p:spPr>
          <a:xfrm flipH="1">
            <a:off x="5707775" y="3632124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urved Connector 42"/>
          <p:cNvCxnSpPr>
            <a:stCxn id="24" idx="6"/>
            <a:endCxn id="27" idx="2"/>
          </p:cNvCxnSpPr>
          <p:nvPr/>
        </p:nvCxnSpPr>
        <p:spPr>
          <a:xfrm>
            <a:off x="4554997" y="4288858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urved Connector 42"/>
          <p:cNvCxnSpPr>
            <a:stCxn id="24" idx="2"/>
            <a:endCxn id="21" idx="6"/>
          </p:cNvCxnSpPr>
          <p:nvPr/>
        </p:nvCxnSpPr>
        <p:spPr>
          <a:xfrm flipH="1">
            <a:off x="2986638" y="4288858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urved Connector 42"/>
          <p:cNvCxnSpPr>
            <a:stCxn id="18" idx="5"/>
            <a:endCxn id="21" idx="1"/>
          </p:cNvCxnSpPr>
          <p:nvPr/>
        </p:nvCxnSpPr>
        <p:spPr>
          <a:xfrm>
            <a:off x="2171832" y="3632124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urved Connector 42"/>
          <p:cNvCxnSpPr>
            <a:stCxn id="20" idx="4"/>
            <a:endCxn id="21" idx="0"/>
          </p:cNvCxnSpPr>
          <p:nvPr/>
        </p:nvCxnSpPr>
        <p:spPr>
          <a:xfrm flipH="1">
            <a:off x="2793899" y="2736777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urved Connector 42"/>
          <p:cNvCxnSpPr>
            <a:stCxn id="22" idx="3"/>
            <a:endCxn id="21" idx="7"/>
          </p:cNvCxnSpPr>
          <p:nvPr/>
        </p:nvCxnSpPr>
        <p:spPr>
          <a:xfrm flipH="1">
            <a:off x="2930186" y="3639245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2" idx="5"/>
            <a:endCxn id="24" idx="1"/>
          </p:cNvCxnSpPr>
          <p:nvPr/>
        </p:nvCxnSpPr>
        <p:spPr>
          <a:xfrm>
            <a:off x="3695832" y="3639245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2"/>
          <p:cNvCxnSpPr>
            <a:stCxn id="23" idx="3"/>
            <a:endCxn id="22" idx="7"/>
          </p:cNvCxnSpPr>
          <p:nvPr/>
        </p:nvCxnSpPr>
        <p:spPr>
          <a:xfrm flipH="1">
            <a:off x="3695832" y="2687185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2"/>
          <p:cNvCxnSpPr>
            <a:stCxn id="23" idx="5"/>
            <a:endCxn id="27" idx="1"/>
          </p:cNvCxnSpPr>
          <p:nvPr/>
        </p:nvCxnSpPr>
        <p:spPr>
          <a:xfrm>
            <a:off x="4545027" y="2687185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2"/>
          <p:cNvCxnSpPr>
            <a:stCxn id="25" idx="4"/>
            <a:endCxn id="27" idx="0"/>
          </p:cNvCxnSpPr>
          <p:nvPr/>
        </p:nvCxnSpPr>
        <p:spPr>
          <a:xfrm flipH="1">
            <a:off x="5571488" y="2736777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5494" y="4724400"/>
            <a:ext cx="288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red sub graph a tree?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25121" y="4724400"/>
            <a:ext cx="288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670147" y="5257800"/>
            <a:ext cx="320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red sub graph a spanning tree?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021448" y="5257800"/>
                <a:ext cx="3206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. 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’ ≠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448" y="5257800"/>
                <a:ext cx="320665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711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51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0" grpId="0"/>
      <p:bldP spid="71" grpId="0"/>
      <p:bldP spid="7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ea typeface="Arial" charset="0"/>
                <a:cs typeface="Arial" charset="0"/>
              </a:rPr>
              <a:t>Repeat until </a:t>
            </a:r>
            <a:r>
              <a:rPr lang="en-US" b="0" i="1">
                <a:ea typeface="Arial" charset="0"/>
                <a:cs typeface="Arial" charset="0"/>
              </a:rPr>
              <a:t>S</a:t>
            </a:r>
            <a:r>
              <a:rPr lang="en-US" b="0">
                <a:ea typeface="Arial" charset="0"/>
                <a:cs typeface="Arial" charset="0"/>
              </a:rPr>
              <a:t> = </a:t>
            </a:r>
            <a:r>
              <a:rPr lang="en-US" b="0" i="1">
                <a:ea typeface="Arial" charset="0"/>
                <a:cs typeface="Arial" charset="0"/>
              </a:rPr>
              <a:t>V</a:t>
            </a:r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9639" name="AutoShape 7"/>
          <p:cNvCxnSpPr>
            <a:cxnSpLocks noChangeShapeType="1"/>
            <a:stCxn id="69636" idx="6"/>
            <a:endCxn id="69637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9640" name="AutoShape 8"/>
          <p:cNvCxnSpPr>
            <a:cxnSpLocks noChangeShapeType="1"/>
            <a:stCxn id="69637" idx="6"/>
            <a:endCxn id="69638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9643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9644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9645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9646" name="AutoShape 14"/>
          <p:cNvCxnSpPr>
            <a:cxnSpLocks noChangeShapeType="1"/>
            <a:stCxn id="69643" idx="6"/>
            <a:endCxn id="69644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9647" name="AutoShape 15"/>
          <p:cNvCxnSpPr>
            <a:cxnSpLocks noChangeShapeType="1"/>
            <a:stCxn id="69644" idx="6"/>
            <a:endCxn id="69645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9650" name="AutoShape 18"/>
          <p:cNvCxnSpPr>
            <a:cxnSpLocks noChangeShapeType="1"/>
            <a:stCxn id="69636" idx="4"/>
            <a:endCxn id="69643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9651" name="AutoShape 19"/>
          <p:cNvCxnSpPr>
            <a:cxnSpLocks noChangeShapeType="1"/>
            <a:stCxn id="69643" idx="7"/>
            <a:endCxn id="69637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2" name="AutoShape 20"/>
          <p:cNvCxnSpPr>
            <a:cxnSpLocks noChangeShapeType="1"/>
            <a:stCxn id="69637" idx="4"/>
            <a:endCxn id="69644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3" name="AutoShape 21"/>
          <p:cNvCxnSpPr>
            <a:cxnSpLocks noChangeShapeType="1"/>
            <a:stCxn id="69644" idx="7"/>
            <a:endCxn id="69638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4" name="AutoShape 22"/>
          <p:cNvCxnSpPr>
            <a:cxnSpLocks noChangeShapeType="1"/>
            <a:stCxn id="69638" idx="4"/>
            <a:endCxn id="69645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9655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9656" name="AutoShape 24"/>
          <p:cNvCxnSpPr>
            <a:cxnSpLocks noChangeShapeType="1"/>
            <a:stCxn id="69643" idx="5"/>
            <a:endCxn id="69655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7" name="AutoShape 25"/>
          <p:cNvCxnSpPr>
            <a:cxnSpLocks noChangeShapeType="1"/>
            <a:stCxn id="69644" idx="4"/>
            <a:endCxn id="69655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8" name="AutoShape 26"/>
          <p:cNvCxnSpPr>
            <a:cxnSpLocks noChangeShapeType="1"/>
            <a:stCxn id="69645" idx="3"/>
            <a:endCxn id="69655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9659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9667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9668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69669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4419600" y="3276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{1,4}</a:t>
            </a:r>
          </a:p>
        </p:txBody>
      </p:sp>
      <p:sp>
        <p:nvSpPr>
          <p:cNvPr id="69671" name="Text Box 39"/>
          <p:cNvSpPr txBox="1">
            <a:spLocks noChangeArrowheads="1"/>
          </p:cNvSpPr>
          <p:nvPr/>
        </p:nvSpPr>
        <p:spPr bwMode="auto">
          <a:xfrm>
            <a:off x="5562600" y="3276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{1,4,5}</a:t>
            </a:r>
          </a:p>
        </p:txBody>
      </p:sp>
      <p:sp>
        <p:nvSpPr>
          <p:cNvPr id="69672" name="Text Box 40"/>
          <p:cNvSpPr txBox="1">
            <a:spLocks noChangeArrowheads="1"/>
          </p:cNvSpPr>
          <p:nvPr/>
        </p:nvSpPr>
        <p:spPr bwMode="auto">
          <a:xfrm>
            <a:off x="4419600" y="3657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{1,2}</a:t>
            </a:r>
          </a:p>
        </p:txBody>
      </p:sp>
      <p:sp>
        <p:nvSpPr>
          <p:cNvPr id="69673" name="Text Box 41"/>
          <p:cNvSpPr txBox="1">
            <a:spLocks noChangeArrowheads="1"/>
          </p:cNvSpPr>
          <p:nvPr/>
        </p:nvSpPr>
        <p:spPr bwMode="auto">
          <a:xfrm>
            <a:off x="5562600" y="3657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{1,2,4,5}</a:t>
            </a:r>
          </a:p>
        </p:txBody>
      </p:sp>
      <p:sp>
        <p:nvSpPr>
          <p:cNvPr id="69674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>
                <a:ea typeface="Arial" charset="0"/>
                <a:cs typeface="Arial" charset="0"/>
              </a:rPr>
              <a:t>  X  :  </a:t>
            </a:r>
            <a:endParaRPr lang="en-US" sz="2400" b="0" u="sng">
              <a:ea typeface="Arial" charset="0"/>
              <a:cs typeface="Arial" charset="0"/>
            </a:endParaRPr>
          </a:p>
        </p:txBody>
      </p:sp>
      <p:sp>
        <p:nvSpPr>
          <p:cNvPr id="69675" name="TextBox 44"/>
          <p:cNvSpPr txBox="1">
            <a:spLocks noChangeArrowheads="1"/>
          </p:cNvSpPr>
          <p:nvPr/>
        </p:nvSpPr>
        <p:spPr bwMode="auto">
          <a:xfrm>
            <a:off x="7826375" y="2759075"/>
            <a:ext cx="63182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3: 2</a:t>
            </a:r>
          </a:p>
          <a:p>
            <a:r>
              <a:rPr lang="en-US" sz="2000" b="0"/>
              <a:t>6: 8</a:t>
            </a:r>
          </a:p>
          <a:p>
            <a:r>
              <a:rPr lang="en-US" sz="2000" b="0"/>
              <a:t>7: 4</a:t>
            </a:r>
          </a:p>
          <a:p>
            <a:endParaRPr lang="en-US" sz="2000" b="0"/>
          </a:p>
          <a:p>
            <a:endParaRPr lang="en-US" sz="2000" b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ea typeface="Arial" charset="0"/>
                <a:cs typeface="Arial" charset="0"/>
              </a:rPr>
              <a:t>Repeat until </a:t>
            </a:r>
            <a:r>
              <a:rPr lang="en-US" b="0" i="1">
                <a:ea typeface="Arial" charset="0"/>
                <a:cs typeface="Arial" charset="0"/>
              </a:rPr>
              <a:t>S</a:t>
            </a:r>
            <a:r>
              <a:rPr lang="en-US" b="0">
                <a:ea typeface="Arial" charset="0"/>
                <a:cs typeface="Arial" charset="0"/>
              </a:rPr>
              <a:t> = </a:t>
            </a:r>
            <a:r>
              <a:rPr lang="en-US" b="0" i="1">
                <a:ea typeface="Arial" charset="0"/>
                <a:cs typeface="Arial" charset="0"/>
              </a:rPr>
              <a:t>V</a:t>
            </a:r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0662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70663" name="AutoShape 7"/>
          <p:cNvCxnSpPr>
            <a:cxnSpLocks noChangeShapeType="1"/>
            <a:stCxn id="70660" idx="6"/>
            <a:endCxn id="70661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0664" name="AutoShape 8"/>
          <p:cNvCxnSpPr>
            <a:cxnSpLocks noChangeShapeType="1"/>
            <a:stCxn id="70661" idx="6"/>
            <a:endCxn id="70662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0667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0668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70670" name="AutoShape 14"/>
          <p:cNvCxnSpPr>
            <a:cxnSpLocks noChangeShapeType="1"/>
            <a:stCxn id="70667" idx="6"/>
            <a:endCxn id="70668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0671" name="AutoShape 15"/>
          <p:cNvCxnSpPr>
            <a:cxnSpLocks noChangeShapeType="1"/>
            <a:stCxn id="70668" idx="6"/>
            <a:endCxn id="70669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70674" name="AutoShape 18"/>
          <p:cNvCxnSpPr>
            <a:cxnSpLocks noChangeShapeType="1"/>
            <a:stCxn id="70660" idx="4"/>
            <a:endCxn id="70667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0675" name="AutoShape 19"/>
          <p:cNvCxnSpPr>
            <a:cxnSpLocks noChangeShapeType="1"/>
            <a:stCxn id="70667" idx="7"/>
            <a:endCxn id="70661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6" name="AutoShape 20"/>
          <p:cNvCxnSpPr>
            <a:cxnSpLocks noChangeShapeType="1"/>
            <a:stCxn id="70661" idx="4"/>
            <a:endCxn id="70668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7" name="AutoShape 21"/>
          <p:cNvCxnSpPr>
            <a:cxnSpLocks noChangeShapeType="1"/>
            <a:stCxn id="70668" idx="7"/>
            <a:endCxn id="70662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8" name="AutoShape 22"/>
          <p:cNvCxnSpPr>
            <a:cxnSpLocks noChangeShapeType="1"/>
            <a:stCxn id="70662" idx="4"/>
            <a:endCxn id="70669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9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70680" name="AutoShape 24"/>
          <p:cNvCxnSpPr>
            <a:cxnSpLocks noChangeShapeType="1"/>
            <a:stCxn id="70667" idx="5"/>
            <a:endCxn id="70679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81" name="AutoShape 25"/>
          <p:cNvCxnSpPr>
            <a:cxnSpLocks noChangeShapeType="1"/>
            <a:stCxn id="70668" idx="4"/>
            <a:endCxn id="70679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82" name="AutoShape 26"/>
          <p:cNvCxnSpPr>
            <a:cxnSpLocks noChangeShapeType="1"/>
            <a:stCxn id="70669" idx="3"/>
            <a:endCxn id="70679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4419600" y="3276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{1,4}</a:t>
            </a:r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5562600" y="3276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{1,4,5}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4419600" y="3657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{1,2}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5562600" y="3657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{1,2,4,5}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44196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{2,3}</a:t>
            </a:r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5562600" y="4038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{1,2,3,4,5}</a:t>
            </a:r>
          </a:p>
        </p:txBody>
      </p:sp>
      <p:sp>
        <p:nvSpPr>
          <p:cNvPr id="70700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>
                <a:ea typeface="Arial" charset="0"/>
                <a:cs typeface="Arial" charset="0"/>
              </a:rPr>
              <a:t>  X  :  </a:t>
            </a:r>
            <a:endParaRPr lang="en-US" sz="2400" b="0" u="sng">
              <a:ea typeface="Arial" charset="0"/>
              <a:cs typeface="Arial" charset="0"/>
            </a:endParaRPr>
          </a:p>
        </p:txBody>
      </p:sp>
      <p:sp>
        <p:nvSpPr>
          <p:cNvPr id="70701" name="TextBox 46"/>
          <p:cNvSpPr txBox="1">
            <a:spLocks noChangeArrowheads="1"/>
          </p:cNvSpPr>
          <p:nvPr/>
        </p:nvSpPr>
        <p:spPr bwMode="auto">
          <a:xfrm>
            <a:off x="7826375" y="2759075"/>
            <a:ext cx="63182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6: 6</a:t>
            </a:r>
          </a:p>
          <a:p>
            <a:r>
              <a:rPr lang="en-US" sz="2000" b="0"/>
              <a:t>7: 4</a:t>
            </a:r>
          </a:p>
          <a:p>
            <a:endParaRPr lang="en-US" sz="2000" b="0"/>
          </a:p>
          <a:p>
            <a:endParaRPr lang="en-US" sz="2000" b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ea typeface="Arial" charset="0"/>
                <a:cs typeface="Arial" charset="0"/>
              </a:rPr>
              <a:t>Repeat until </a:t>
            </a:r>
            <a:r>
              <a:rPr lang="en-US" b="0" i="1">
                <a:ea typeface="Arial" charset="0"/>
                <a:cs typeface="Arial" charset="0"/>
              </a:rPr>
              <a:t>S</a:t>
            </a:r>
            <a:r>
              <a:rPr lang="en-US" b="0">
                <a:ea typeface="Arial" charset="0"/>
                <a:cs typeface="Arial" charset="0"/>
              </a:rPr>
              <a:t> = </a:t>
            </a:r>
            <a:r>
              <a:rPr lang="en-US" b="0" i="1">
                <a:ea typeface="Arial" charset="0"/>
                <a:cs typeface="Arial" charset="0"/>
              </a:rPr>
              <a:t>V</a:t>
            </a:r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1686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71687" name="AutoShape 7"/>
          <p:cNvCxnSpPr>
            <a:cxnSpLocks noChangeShapeType="1"/>
            <a:stCxn id="71684" idx="6"/>
            <a:endCxn id="71685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688" name="AutoShape 8"/>
          <p:cNvCxnSpPr>
            <a:cxnSpLocks noChangeShapeType="1"/>
            <a:stCxn id="71685" idx="6"/>
            <a:endCxn id="71686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1691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1692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1693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71694" name="AutoShape 14"/>
          <p:cNvCxnSpPr>
            <a:cxnSpLocks noChangeShapeType="1"/>
            <a:stCxn id="71691" idx="6"/>
            <a:endCxn id="71692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695" name="AutoShape 15"/>
          <p:cNvCxnSpPr>
            <a:cxnSpLocks noChangeShapeType="1"/>
            <a:stCxn id="71692" idx="6"/>
            <a:endCxn id="71693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71698" name="AutoShape 18"/>
          <p:cNvCxnSpPr>
            <a:cxnSpLocks noChangeShapeType="1"/>
            <a:stCxn id="71684" idx="4"/>
            <a:endCxn id="71691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699" name="AutoShape 19"/>
          <p:cNvCxnSpPr>
            <a:cxnSpLocks noChangeShapeType="1"/>
            <a:stCxn id="71691" idx="7"/>
            <a:endCxn id="71685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0" name="AutoShape 20"/>
          <p:cNvCxnSpPr>
            <a:cxnSpLocks noChangeShapeType="1"/>
            <a:stCxn id="71685" idx="4"/>
            <a:endCxn id="71692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1" name="AutoShape 21"/>
          <p:cNvCxnSpPr>
            <a:cxnSpLocks noChangeShapeType="1"/>
            <a:stCxn id="71692" idx="7"/>
            <a:endCxn id="71686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2" name="AutoShape 22"/>
          <p:cNvCxnSpPr>
            <a:cxnSpLocks noChangeShapeType="1"/>
            <a:stCxn id="71686" idx="4"/>
            <a:endCxn id="71693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703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71704" name="AutoShape 24"/>
          <p:cNvCxnSpPr>
            <a:cxnSpLocks noChangeShapeType="1"/>
            <a:stCxn id="71691" idx="5"/>
            <a:endCxn id="71703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705" name="AutoShape 25"/>
          <p:cNvCxnSpPr>
            <a:cxnSpLocks noChangeShapeType="1"/>
            <a:stCxn id="71692" idx="4"/>
            <a:endCxn id="71703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6" name="AutoShape 26"/>
          <p:cNvCxnSpPr>
            <a:cxnSpLocks noChangeShapeType="1"/>
            <a:stCxn id="71693" idx="3"/>
            <a:endCxn id="71703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71713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71716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71717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71718" name="Text Box 38"/>
          <p:cNvSpPr txBox="1">
            <a:spLocks noChangeArrowheads="1"/>
          </p:cNvSpPr>
          <p:nvPr/>
        </p:nvSpPr>
        <p:spPr bwMode="auto">
          <a:xfrm>
            <a:off x="4419600" y="3276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{1,4}</a:t>
            </a:r>
          </a:p>
        </p:txBody>
      </p:sp>
      <p:sp>
        <p:nvSpPr>
          <p:cNvPr id="71719" name="Text Box 39"/>
          <p:cNvSpPr txBox="1">
            <a:spLocks noChangeArrowheads="1"/>
          </p:cNvSpPr>
          <p:nvPr/>
        </p:nvSpPr>
        <p:spPr bwMode="auto">
          <a:xfrm>
            <a:off x="5562600" y="3276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{1,4,5}</a:t>
            </a:r>
          </a:p>
        </p:txBody>
      </p:sp>
      <p:sp>
        <p:nvSpPr>
          <p:cNvPr id="71720" name="Text Box 40"/>
          <p:cNvSpPr txBox="1">
            <a:spLocks noChangeArrowheads="1"/>
          </p:cNvSpPr>
          <p:nvPr/>
        </p:nvSpPr>
        <p:spPr bwMode="auto">
          <a:xfrm>
            <a:off x="4419600" y="3657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{1,2}</a:t>
            </a:r>
          </a:p>
        </p:txBody>
      </p:sp>
      <p:sp>
        <p:nvSpPr>
          <p:cNvPr id="71721" name="Text Box 41"/>
          <p:cNvSpPr txBox="1">
            <a:spLocks noChangeArrowheads="1"/>
          </p:cNvSpPr>
          <p:nvPr/>
        </p:nvSpPr>
        <p:spPr bwMode="auto">
          <a:xfrm>
            <a:off x="5562600" y="3657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{1,2,4,5}</a:t>
            </a:r>
          </a:p>
        </p:txBody>
      </p:sp>
      <p:sp>
        <p:nvSpPr>
          <p:cNvPr id="71722" name="Text Box 42"/>
          <p:cNvSpPr txBox="1">
            <a:spLocks noChangeArrowheads="1"/>
          </p:cNvSpPr>
          <p:nvPr/>
        </p:nvSpPr>
        <p:spPr bwMode="auto">
          <a:xfrm>
            <a:off x="44196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{2,3}</a:t>
            </a:r>
          </a:p>
        </p:txBody>
      </p:sp>
      <p:sp>
        <p:nvSpPr>
          <p:cNvPr id="71723" name="Text Box 43"/>
          <p:cNvSpPr txBox="1">
            <a:spLocks noChangeArrowheads="1"/>
          </p:cNvSpPr>
          <p:nvPr/>
        </p:nvSpPr>
        <p:spPr bwMode="auto">
          <a:xfrm>
            <a:off x="5562600" y="4038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{1,2,3,4,5}</a:t>
            </a:r>
          </a:p>
        </p:txBody>
      </p:sp>
      <p:sp>
        <p:nvSpPr>
          <p:cNvPr id="71724" name="Text Box 44"/>
          <p:cNvSpPr txBox="1">
            <a:spLocks noChangeArrowheads="1"/>
          </p:cNvSpPr>
          <p:nvPr/>
        </p:nvSpPr>
        <p:spPr bwMode="auto">
          <a:xfrm>
            <a:off x="4419600" y="4419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{4,7}</a:t>
            </a:r>
          </a:p>
        </p:txBody>
      </p:sp>
      <p:sp>
        <p:nvSpPr>
          <p:cNvPr id="71725" name="Text Box 45"/>
          <p:cNvSpPr txBox="1">
            <a:spLocks noChangeArrowheads="1"/>
          </p:cNvSpPr>
          <p:nvPr/>
        </p:nvSpPr>
        <p:spPr bwMode="auto">
          <a:xfrm>
            <a:off x="5562600" y="441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{1,2,3,4,5,7}</a:t>
            </a:r>
          </a:p>
        </p:txBody>
      </p:sp>
      <p:sp>
        <p:nvSpPr>
          <p:cNvPr id="71726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>
                <a:ea typeface="Arial" charset="0"/>
                <a:cs typeface="Arial" charset="0"/>
              </a:rPr>
              <a:t>  X  :  </a:t>
            </a:r>
            <a:endParaRPr lang="en-US" sz="2400" b="0" u="sng">
              <a:ea typeface="Arial" charset="0"/>
              <a:cs typeface="Arial" charset="0"/>
            </a:endParaRPr>
          </a:p>
        </p:txBody>
      </p:sp>
      <p:sp>
        <p:nvSpPr>
          <p:cNvPr id="71727" name="TextBox 47"/>
          <p:cNvSpPr txBox="1">
            <a:spLocks noChangeArrowheads="1"/>
          </p:cNvSpPr>
          <p:nvPr/>
        </p:nvSpPr>
        <p:spPr bwMode="auto">
          <a:xfrm>
            <a:off x="7826375" y="2759075"/>
            <a:ext cx="6318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6: 3</a:t>
            </a:r>
          </a:p>
          <a:p>
            <a:endParaRPr lang="en-US" sz="2000" b="0"/>
          </a:p>
          <a:p>
            <a:endParaRPr lang="en-US" sz="2000" b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ea typeface="Arial" charset="0"/>
                <a:cs typeface="Arial" charset="0"/>
              </a:rPr>
              <a:t>Repeat until </a:t>
            </a:r>
            <a:r>
              <a:rPr lang="en-US" b="0" i="1">
                <a:ea typeface="Arial" charset="0"/>
                <a:cs typeface="Arial" charset="0"/>
              </a:rPr>
              <a:t>S</a:t>
            </a:r>
            <a:r>
              <a:rPr lang="en-US" b="0">
                <a:ea typeface="Arial" charset="0"/>
                <a:cs typeface="Arial" charset="0"/>
              </a:rPr>
              <a:t> = </a:t>
            </a:r>
            <a:r>
              <a:rPr lang="en-US" b="0" i="1">
                <a:ea typeface="Arial" charset="0"/>
                <a:cs typeface="Arial" charset="0"/>
              </a:rPr>
              <a:t>V</a:t>
            </a:r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2710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72711" name="AutoShape 7"/>
          <p:cNvCxnSpPr>
            <a:cxnSpLocks noChangeShapeType="1"/>
            <a:stCxn id="72708" idx="6"/>
            <a:endCxn id="72709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712" name="AutoShape 8"/>
          <p:cNvCxnSpPr>
            <a:cxnSpLocks noChangeShapeType="1"/>
            <a:stCxn id="72709" idx="6"/>
            <a:endCxn id="72710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2715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2716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2717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72718" name="AutoShape 14"/>
          <p:cNvCxnSpPr>
            <a:cxnSpLocks noChangeShapeType="1"/>
            <a:stCxn id="72715" idx="6"/>
            <a:endCxn id="72716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719" name="AutoShape 15"/>
          <p:cNvCxnSpPr>
            <a:cxnSpLocks noChangeShapeType="1"/>
            <a:stCxn id="72716" idx="6"/>
            <a:endCxn id="72717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72722" name="AutoShape 18"/>
          <p:cNvCxnSpPr>
            <a:cxnSpLocks noChangeShapeType="1"/>
            <a:stCxn id="72708" idx="4"/>
            <a:endCxn id="72715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723" name="AutoShape 19"/>
          <p:cNvCxnSpPr>
            <a:cxnSpLocks noChangeShapeType="1"/>
            <a:stCxn id="72715" idx="7"/>
            <a:endCxn id="72709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24" name="AutoShape 20"/>
          <p:cNvCxnSpPr>
            <a:cxnSpLocks noChangeShapeType="1"/>
            <a:stCxn id="72709" idx="4"/>
            <a:endCxn id="72716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25" name="AutoShape 21"/>
          <p:cNvCxnSpPr>
            <a:cxnSpLocks noChangeShapeType="1"/>
            <a:stCxn id="72716" idx="7"/>
            <a:endCxn id="72710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26" name="AutoShape 22"/>
          <p:cNvCxnSpPr>
            <a:cxnSpLocks noChangeShapeType="1"/>
            <a:stCxn id="72710" idx="4"/>
            <a:endCxn id="72717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2727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72728" name="AutoShape 24"/>
          <p:cNvCxnSpPr>
            <a:cxnSpLocks noChangeShapeType="1"/>
            <a:stCxn id="72715" idx="5"/>
            <a:endCxn id="72727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729" name="AutoShape 25"/>
          <p:cNvCxnSpPr>
            <a:cxnSpLocks noChangeShapeType="1"/>
            <a:stCxn id="72716" idx="4"/>
            <a:endCxn id="72727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30" name="AutoShape 26"/>
          <p:cNvCxnSpPr>
            <a:cxnSpLocks noChangeShapeType="1"/>
            <a:stCxn id="72717" idx="3"/>
            <a:endCxn id="72727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72742" name="Text Box 38"/>
          <p:cNvSpPr txBox="1">
            <a:spLocks noChangeArrowheads="1"/>
          </p:cNvSpPr>
          <p:nvPr/>
        </p:nvSpPr>
        <p:spPr bwMode="auto">
          <a:xfrm>
            <a:off x="4419600" y="3276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{1,4}</a:t>
            </a:r>
          </a:p>
        </p:txBody>
      </p:sp>
      <p:sp>
        <p:nvSpPr>
          <p:cNvPr id="72743" name="Text Box 39"/>
          <p:cNvSpPr txBox="1">
            <a:spLocks noChangeArrowheads="1"/>
          </p:cNvSpPr>
          <p:nvPr/>
        </p:nvSpPr>
        <p:spPr bwMode="auto">
          <a:xfrm>
            <a:off x="5562600" y="3276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{1,4,5}</a:t>
            </a:r>
          </a:p>
        </p:txBody>
      </p:sp>
      <p:sp>
        <p:nvSpPr>
          <p:cNvPr id="72744" name="Text Box 40"/>
          <p:cNvSpPr txBox="1">
            <a:spLocks noChangeArrowheads="1"/>
          </p:cNvSpPr>
          <p:nvPr/>
        </p:nvSpPr>
        <p:spPr bwMode="auto">
          <a:xfrm>
            <a:off x="4419600" y="3657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{1,2}</a:t>
            </a:r>
          </a:p>
        </p:txBody>
      </p:sp>
      <p:sp>
        <p:nvSpPr>
          <p:cNvPr id="72745" name="Text Box 41"/>
          <p:cNvSpPr txBox="1">
            <a:spLocks noChangeArrowheads="1"/>
          </p:cNvSpPr>
          <p:nvPr/>
        </p:nvSpPr>
        <p:spPr bwMode="auto">
          <a:xfrm>
            <a:off x="5562600" y="3657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{1,2,4,5}</a:t>
            </a:r>
          </a:p>
        </p:txBody>
      </p:sp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44196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{2,3}</a:t>
            </a:r>
          </a:p>
        </p:txBody>
      </p:sp>
      <p:sp>
        <p:nvSpPr>
          <p:cNvPr id="72747" name="Text Box 43"/>
          <p:cNvSpPr txBox="1">
            <a:spLocks noChangeArrowheads="1"/>
          </p:cNvSpPr>
          <p:nvPr/>
        </p:nvSpPr>
        <p:spPr bwMode="auto">
          <a:xfrm>
            <a:off x="5562600" y="4038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{1,2,3,4,5}</a:t>
            </a:r>
          </a:p>
        </p:txBody>
      </p:sp>
      <p:sp>
        <p:nvSpPr>
          <p:cNvPr id="72748" name="Text Box 44"/>
          <p:cNvSpPr txBox="1">
            <a:spLocks noChangeArrowheads="1"/>
          </p:cNvSpPr>
          <p:nvPr/>
        </p:nvSpPr>
        <p:spPr bwMode="auto">
          <a:xfrm>
            <a:off x="4419600" y="4419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{4,7}</a:t>
            </a:r>
          </a:p>
        </p:txBody>
      </p:sp>
      <p:sp>
        <p:nvSpPr>
          <p:cNvPr id="72749" name="Text Box 45"/>
          <p:cNvSpPr txBox="1">
            <a:spLocks noChangeArrowheads="1"/>
          </p:cNvSpPr>
          <p:nvPr/>
        </p:nvSpPr>
        <p:spPr bwMode="auto">
          <a:xfrm>
            <a:off x="5562600" y="441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{1,2,3,4,5,7}</a:t>
            </a:r>
          </a:p>
        </p:txBody>
      </p:sp>
      <p:sp>
        <p:nvSpPr>
          <p:cNvPr id="72750" name="Text Box 46"/>
          <p:cNvSpPr txBox="1">
            <a:spLocks noChangeArrowheads="1"/>
          </p:cNvSpPr>
          <p:nvPr/>
        </p:nvSpPr>
        <p:spPr bwMode="auto">
          <a:xfrm>
            <a:off x="4419600" y="4800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{6,7}</a:t>
            </a:r>
          </a:p>
        </p:txBody>
      </p:sp>
      <p:sp>
        <p:nvSpPr>
          <p:cNvPr id="72751" name="Text Box 47"/>
          <p:cNvSpPr txBox="1">
            <a:spLocks noChangeArrowheads="1"/>
          </p:cNvSpPr>
          <p:nvPr/>
        </p:nvSpPr>
        <p:spPr bwMode="auto">
          <a:xfrm>
            <a:off x="5562600" y="4800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{1,2,3,4,5,6,7}</a:t>
            </a:r>
          </a:p>
        </p:txBody>
      </p:sp>
      <p:sp>
        <p:nvSpPr>
          <p:cNvPr id="72752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>
                <a:ea typeface="Arial" charset="0"/>
                <a:cs typeface="Arial" charset="0"/>
              </a:rPr>
              <a:t>  X  :  </a:t>
            </a:r>
            <a:endParaRPr lang="en-US" sz="2400" b="0" u="sng"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spanning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38" y="12954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/>
              <a:t>Given the following graph, are they spanning trees?</a:t>
            </a:r>
          </a:p>
        </p:txBody>
      </p:sp>
      <p:cxnSp>
        <p:nvCxnSpPr>
          <p:cNvPr id="11" name="Curved Connector 42"/>
          <p:cNvCxnSpPr>
            <a:stCxn id="20" idx="6"/>
            <a:endCxn id="23" idx="2"/>
          </p:cNvCxnSpPr>
          <p:nvPr/>
        </p:nvCxnSpPr>
        <p:spPr>
          <a:xfrm>
            <a:off x="3043090" y="2567461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42805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657611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2601159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2" name="Oval 21"/>
          <p:cNvSpPr/>
          <p:nvPr/>
        </p:nvSpPr>
        <p:spPr>
          <a:xfrm>
            <a:off x="3366805" y="335020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216000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416951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5" name="Oval 24"/>
          <p:cNvSpPr/>
          <p:nvPr/>
        </p:nvSpPr>
        <p:spPr>
          <a:xfrm>
            <a:off x="5435199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6319099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537874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4" name="Curved Connector 42"/>
          <p:cNvCxnSpPr>
            <a:stCxn id="20" idx="3"/>
            <a:endCxn id="18" idx="7"/>
          </p:cNvCxnSpPr>
          <p:nvPr/>
        </p:nvCxnSpPr>
        <p:spPr>
          <a:xfrm flipH="1">
            <a:off x="2171832" y="2687185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urved Connector 42"/>
          <p:cNvCxnSpPr>
            <a:stCxn id="23" idx="6"/>
            <a:endCxn id="25" idx="2"/>
          </p:cNvCxnSpPr>
          <p:nvPr/>
        </p:nvCxnSpPr>
        <p:spPr>
          <a:xfrm>
            <a:off x="4601479" y="2567461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urved Connector 42"/>
          <p:cNvCxnSpPr>
            <a:stCxn id="25" idx="5"/>
            <a:endCxn id="26" idx="1"/>
          </p:cNvCxnSpPr>
          <p:nvPr/>
        </p:nvCxnSpPr>
        <p:spPr>
          <a:xfrm>
            <a:off x="5764226" y="2687185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42"/>
          <p:cNvCxnSpPr>
            <a:stCxn id="26" idx="3"/>
            <a:endCxn id="27" idx="7"/>
          </p:cNvCxnSpPr>
          <p:nvPr/>
        </p:nvCxnSpPr>
        <p:spPr>
          <a:xfrm flipH="1">
            <a:off x="5707775" y="3632124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urved Connector 42"/>
          <p:cNvCxnSpPr>
            <a:stCxn id="24" idx="6"/>
            <a:endCxn id="27" idx="2"/>
          </p:cNvCxnSpPr>
          <p:nvPr/>
        </p:nvCxnSpPr>
        <p:spPr>
          <a:xfrm>
            <a:off x="4554997" y="4288858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urved Connector 42"/>
          <p:cNvCxnSpPr>
            <a:stCxn id="24" idx="2"/>
            <a:endCxn id="21" idx="6"/>
          </p:cNvCxnSpPr>
          <p:nvPr/>
        </p:nvCxnSpPr>
        <p:spPr>
          <a:xfrm flipH="1">
            <a:off x="2986638" y="4288858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urved Connector 42"/>
          <p:cNvCxnSpPr>
            <a:stCxn id="18" idx="5"/>
            <a:endCxn id="21" idx="1"/>
          </p:cNvCxnSpPr>
          <p:nvPr/>
        </p:nvCxnSpPr>
        <p:spPr>
          <a:xfrm>
            <a:off x="2171832" y="3632124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urved Connector 42"/>
          <p:cNvCxnSpPr>
            <a:stCxn id="20" idx="4"/>
            <a:endCxn id="21" idx="0"/>
          </p:cNvCxnSpPr>
          <p:nvPr/>
        </p:nvCxnSpPr>
        <p:spPr>
          <a:xfrm flipH="1">
            <a:off x="2793899" y="2736777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urved Connector 42"/>
          <p:cNvCxnSpPr>
            <a:stCxn id="22" idx="3"/>
            <a:endCxn id="21" idx="7"/>
          </p:cNvCxnSpPr>
          <p:nvPr/>
        </p:nvCxnSpPr>
        <p:spPr>
          <a:xfrm flipH="1">
            <a:off x="2930186" y="3639245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2" idx="5"/>
            <a:endCxn id="24" idx="1"/>
          </p:cNvCxnSpPr>
          <p:nvPr/>
        </p:nvCxnSpPr>
        <p:spPr>
          <a:xfrm>
            <a:off x="3695832" y="3639245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2"/>
          <p:cNvCxnSpPr>
            <a:stCxn id="23" idx="3"/>
            <a:endCxn id="22" idx="7"/>
          </p:cNvCxnSpPr>
          <p:nvPr/>
        </p:nvCxnSpPr>
        <p:spPr>
          <a:xfrm flipH="1">
            <a:off x="3695832" y="2687185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2"/>
          <p:cNvCxnSpPr>
            <a:stCxn id="23" idx="5"/>
            <a:endCxn id="27" idx="1"/>
          </p:cNvCxnSpPr>
          <p:nvPr/>
        </p:nvCxnSpPr>
        <p:spPr>
          <a:xfrm>
            <a:off x="4545027" y="2687185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2"/>
          <p:cNvCxnSpPr>
            <a:stCxn id="25" idx="4"/>
            <a:endCxn id="27" idx="0"/>
          </p:cNvCxnSpPr>
          <p:nvPr/>
        </p:nvCxnSpPr>
        <p:spPr>
          <a:xfrm flipH="1">
            <a:off x="5571488" y="2736777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5494" y="4724400"/>
            <a:ext cx="288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red sub graph a tree?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625121" y="4724400"/>
                <a:ext cx="28895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No. |E|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 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121" y="4724400"/>
                <a:ext cx="2889533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899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1670147" y="5257800"/>
            <a:ext cx="320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red sub graph a spanning tree?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856148" y="5257800"/>
                <a:ext cx="3206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/>
                  <a:t>It is not a tree.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148" y="5257800"/>
                <a:ext cx="320665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711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55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0" grpId="0"/>
      <p:bldP spid="71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spanning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38" y="12954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/>
              <a:t>Given the following graph, are they spanning trees?</a:t>
            </a:r>
          </a:p>
        </p:txBody>
      </p:sp>
      <p:cxnSp>
        <p:nvCxnSpPr>
          <p:cNvPr id="11" name="Curved Connector 42"/>
          <p:cNvCxnSpPr>
            <a:stCxn id="20" idx="6"/>
            <a:endCxn id="23" idx="2"/>
          </p:cNvCxnSpPr>
          <p:nvPr/>
        </p:nvCxnSpPr>
        <p:spPr>
          <a:xfrm>
            <a:off x="3043090" y="2567461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42805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657611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2601159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2" name="Oval 21"/>
          <p:cNvSpPr/>
          <p:nvPr/>
        </p:nvSpPr>
        <p:spPr>
          <a:xfrm>
            <a:off x="3366805" y="335020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216000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416951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5" name="Oval 24"/>
          <p:cNvSpPr/>
          <p:nvPr/>
        </p:nvSpPr>
        <p:spPr>
          <a:xfrm>
            <a:off x="5435199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6319099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537874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4" name="Curved Connector 42"/>
          <p:cNvCxnSpPr>
            <a:stCxn id="20" idx="3"/>
            <a:endCxn id="18" idx="7"/>
          </p:cNvCxnSpPr>
          <p:nvPr/>
        </p:nvCxnSpPr>
        <p:spPr>
          <a:xfrm flipH="1">
            <a:off x="2171832" y="2687185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urved Connector 42"/>
          <p:cNvCxnSpPr>
            <a:stCxn id="23" idx="6"/>
            <a:endCxn id="25" idx="2"/>
          </p:cNvCxnSpPr>
          <p:nvPr/>
        </p:nvCxnSpPr>
        <p:spPr>
          <a:xfrm>
            <a:off x="4601479" y="2567461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urved Connector 42"/>
          <p:cNvCxnSpPr>
            <a:stCxn id="25" idx="5"/>
            <a:endCxn id="26" idx="1"/>
          </p:cNvCxnSpPr>
          <p:nvPr/>
        </p:nvCxnSpPr>
        <p:spPr>
          <a:xfrm>
            <a:off x="5764226" y="2687185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42"/>
          <p:cNvCxnSpPr>
            <a:stCxn id="26" idx="3"/>
            <a:endCxn id="27" idx="7"/>
          </p:cNvCxnSpPr>
          <p:nvPr/>
        </p:nvCxnSpPr>
        <p:spPr>
          <a:xfrm flipH="1">
            <a:off x="5707775" y="3632124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urved Connector 42"/>
          <p:cNvCxnSpPr>
            <a:stCxn id="24" idx="6"/>
            <a:endCxn id="27" idx="2"/>
          </p:cNvCxnSpPr>
          <p:nvPr/>
        </p:nvCxnSpPr>
        <p:spPr>
          <a:xfrm>
            <a:off x="4554997" y="4288858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urved Connector 42"/>
          <p:cNvCxnSpPr>
            <a:stCxn id="24" idx="2"/>
            <a:endCxn id="21" idx="6"/>
          </p:cNvCxnSpPr>
          <p:nvPr/>
        </p:nvCxnSpPr>
        <p:spPr>
          <a:xfrm flipH="1">
            <a:off x="2986638" y="4288858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urved Connector 42"/>
          <p:cNvCxnSpPr>
            <a:stCxn id="18" idx="5"/>
            <a:endCxn id="21" idx="1"/>
          </p:cNvCxnSpPr>
          <p:nvPr/>
        </p:nvCxnSpPr>
        <p:spPr>
          <a:xfrm>
            <a:off x="2171832" y="3632124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urved Connector 42"/>
          <p:cNvCxnSpPr>
            <a:stCxn id="20" idx="4"/>
            <a:endCxn id="21" idx="0"/>
          </p:cNvCxnSpPr>
          <p:nvPr/>
        </p:nvCxnSpPr>
        <p:spPr>
          <a:xfrm flipH="1">
            <a:off x="2793899" y="2736777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urved Connector 42"/>
          <p:cNvCxnSpPr>
            <a:stCxn id="22" idx="3"/>
            <a:endCxn id="21" idx="7"/>
          </p:cNvCxnSpPr>
          <p:nvPr/>
        </p:nvCxnSpPr>
        <p:spPr>
          <a:xfrm flipH="1">
            <a:off x="2930186" y="3639245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2" idx="5"/>
            <a:endCxn id="24" idx="1"/>
          </p:cNvCxnSpPr>
          <p:nvPr/>
        </p:nvCxnSpPr>
        <p:spPr>
          <a:xfrm>
            <a:off x="3695832" y="3639245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2"/>
          <p:cNvCxnSpPr>
            <a:stCxn id="23" idx="3"/>
            <a:endCxn id="22" idx="7"/>
          </p:cNvCxnSpPr>
          <p:nvPr/>
        </p:nvCxnSpPr>
        <p:spPr>
          <a:xfrm flipH="1">
            <a:off x="3695832" y="2687185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2"/>
          <p:cNvCxnSpPr>
            <a:stCxn id="23" idx="5"/>
            <a:endCxn id="27" idx="1"/>
          </p:cNvCxnSpPr>
          <p:nvPr/>
        </p:nvCxnSpPr>
        <p:spPr>
          <a:xfrm>
            <a:off x="4545027" y="2687185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2"/>
          <p:cNvCxnSpPr>
            <a:stCxn id="25" idx="4"/>
            <a:endCxn id="27" idx="0"/>
          </p:cNvCxnSpPr>
          <p:nvPr/>
        </p:nvCxnSpPr>
        <p:spPr>
          <a:xfrm flipH="1">
            <a:off x="5571488" y="2736777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5494" y="4724400"/>
            <a:ext cx="288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red sub graph a tree?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25121" y="4724400"/>
            <a:ext cx="375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Vertices are not all connected</a:t>
            </a:r>
          </a:p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670147" y="5257800"/>
            <a:ext cx="320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red sub graph a spanning tree?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856148" y="5257800"/>
                <a:ext cx="3206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/>
                  <a:t>It is not a tree.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148" y="5257800"/>
                <a:ext cx="320665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711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0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0" grpId="0"/>
      <p:bldP spid="71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spanning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38" y="12954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/>
              <a:t>Given the following graph, are they spanning trees?</a:t>
            </a:r>
          </a:p>
        </p:txBody>
      </p:sp>
      <p:cxnSp>
        <p:nvCxnSpPr>
          <p:cNvPr id="11" name="Curved Connector 42"/>
          <p:cNvCxnSpPr>
            <a:stCxn id="20" idx="6"/>
            <a:endCxn id="23" idx="2"/>
          </p:cNvCxnSpPr>
          <p:nvPr/>
        </p:nvCxnSpPr>
        <p:spPr>
          <a:xfrm>
            <a:off x="3043090" y="2567461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42805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657611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2601159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2" name="Oval 21"/>
          <p:cNvSpPr/>
          <p:nvPr/>
        </p:nvSpPr>
        <p:spPr>
          <a:xfrm>
            <a:off x="3366805" y="335020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216000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416951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5" name="Oval 24"/>
          <p:cNvSpPr/>
          <p:nvPr/>
        </p:nvSpPr>
        <p:spPr>
          <a:xfrm>
            <a:off x="5435199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6319099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537874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4" name="Curved Connector 42"/>
          <p:cNvCxnSpPr>
            <a:stCxn id="20" idx="3"/>
            <a:endCxn id="18" idx="7"/>
          </p:cNvCxnSpPr>
          <p:nvPr/>
        </p:nvCxnSpPr>
        <p:spPr>
          <a:xfrm flipH="1">
            <a:off x="2171832" y="2687185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urved Connector 42"/>
          <p:cNvCxnSpPr>
            <a:stCxn id="23" idx="6"/>
            <a:endCxn id="25" idx="2"/>
          </p:cNvCxnSpPr>
          <p:nvPr/>
        </p:nvCxnSpPr>
        <p:spPr>
          <a:xfrm>
            <a:off x="4601479" y="2567461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urved Connector 42"/>
          <p:cNvCxnSpPr>
            <a:stCxn id="25" idx="5"/>
            <a:endCxn id="26" idx="1"/>
          </p:cNvCxnSpPr>
          <p:nvPr/>
        </p:nvCxnSpPr>
        <p:spPr>
          <a:xfrm>
            <a:off x="5764226" y="2687185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42"/>
          <p:cNvCxnSpPr>
            <a:stCxn id="26" idx="3"/>
            <a:endCxn id="27" idx="7"/>
          </p:cNvCxnSpPr>
          <p:nvPr/>
        </p:nvCxnSpPr>
        <p:spPr>
          <a:xfrm flipH="1">
            <a:off x="5707775" y="3632124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urved Connector 42"/>
          <p:cNvCxnSpPr>
            <a:stCxn id="24" idx="6"/>
            <a:endCxn id="27" idx="2"/>
          </p:cNvCxnSpPr>
          <p:nvPr/>
        </p:nvCxnSpPr>
        <p:spPr>
          <a:xfrm>
            <a:off x="4554997" y="4288858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urved Connector 42"/>
          <p:cNvCxnSpPr>
            <a:stCxn id="24" idx="2"/>
            <a:endCxn id="21" idx="6"/>
          </p:cNvCxnSpPr>
          <p:nvPr/>
        </p:nvCxnSpPr>
        <p:spPr>
          <a:xfrm flipH="1">
            <a:off x="2986638" y="4288858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urved Connector 42"/>
          <p:cNvCxnSpPr>
            <a:stCxn id="18" idx="5"/>
            <a:endCxn id="21" idx="1"/>
          </p:cNvCxnSpPr>
          <p:nvPr/>
        </p:nvCxnSpPr>
        <p:spPr>
          <a:xfrm>
            <a:off x="2171832" y="3632124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urved Connector 42"/>
          <p:cNvCxnSpPr>
            <a:stCxn id="20" idx="4"/>
            <a:endCxn id="21" idx="0"/>
          </p:cNvCxnSpPr>
          <p:nvPr/>
        </p:nvCxnSpPr>
        <p:spPr>
          <a:xfrm flipH="1">
            <a:off x="2793899" y="2736777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urved Connector 42"/>
          <p:cNvCxnSpPr>
            <a:stCxn id="22" idx="3"/>
            <a:endCxn id="21" idx="7"/>
          </p:cNvCxnSpPr>
          <p:nvPr/>
        </p:nvCxnSpPr>
        <p:spPr>
          <a:xfrm flipH="1">
            <a:off x="2930186" y="3639245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2" idx="5"/>
            <a:endCxn id="24" idx="1"/>
          </p:cNvCxnSpPr>
          <p:nvPr/>
        </p:nvCxnSpPr>
        <p:spPr>
          <a:xfrm>
            <a:off x="3695832" y="3639245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2"/>
          <p:cNvCxnSpPr>
            <a:stCxn id="23" idx="3"/>
            <a:endCxn id="22" idx="7"/>
          </p:cNvCxnSpPr>
          <p:nvPr/>
        </p:nvCxnSpPr>
        <p:spPr>
          <a:xfrm flipH="1">
            <a:off x="3695832" y="2687185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2"/>
          <p:cNvCxnSpPr>
            <a:stCxn id="23" idx="5"/>
            <a:endCxn id="27" idx="1"/>
          </p:cNvCxnSpPr>
          <p:nvPr/>
        </p:nvCxnSpPr>
        <p:spPr>
          <a:xfrm>
            <a:off x="4545027" y="2687185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2"/>
          <p:cNvCxnSpPr>
            <a:stCxn id="25" idx="4"/>
            <a:endCxn id="27" idx="0"/>
          </p:cNvCxnSpPr>
          <p:nvPr/>
        </p:nvCxnSpPr>
        <p:spPr>
          <a:xfrm flipH="1">
            <a:off x="5571488" y="2736777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5494" y="4724400"/>
            <a:ext cx="288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red sub graph a tree?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62153" y="4693997"/>
            <a:ext cx="375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670147" y="5257800"/>
            <a:ext cx="320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red sub graph a spanning tree?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56148" y="5257800"/>
            <a:ext cx="320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99314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spanning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38" y="12954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/>
              <a:t>Given the following graph, are they spanning trees?</a:t>
            </a:r>
          </a:p>
        </p:txBody>
      </p:sp>
      <p:cxnSp>
        <p:nvCxnSpPr>
          <p:cNvPr id="11" name="Curved Connector 42"/>
          <p:cNvCxnSpPr>
            <a:stCxn id="20" idx="6"/>
            <a:endCxn id="23" idx="2"/>
          </p:cNvCxnSpPr>
          <p:nvPr/>
        </p:nvCxnSpPr>
        <p:spPr>
          <a:xfrm>
            <a:off x="3043090" y="2567461"/>
            <a:ext cx="117291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42805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657611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2601159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2" name="Oval 21"/>
          <p:cNvSpPr/>
          <p:nvPr/>
        </p:nvSpPr>
        <p:spPr>
          <a:xfrm>
            <a:off x="3366805" y="335020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216000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416951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5" name="Oval 24"/>
          <p:cNvSpPr/>
          <p:nvPr/>
        </p:nvSpPr>
        <p:spPr>
          <a:xfrm>
            <a:off x="5435199" y="2398144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6319099" y="3343083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5378748" y="4119541"/>
            <a:ext cx="385479" cy="33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4" name="Curved Connector 42"/>
          <p:cNvCxnSpPr>
            <a:stCxn id="20" idx="3"/>
            <a:endCxn id="18" idx="7"/>
          </p:cNvCxnSpPr>
          <p:nvPr/>
        </p:nvCxnSpPr>
        <p:spPr>
          <a:xfrm flipH="1">
            <a:off x="2171832" y="2687185"/>
            <a:ext cx="542231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urved Connector 42"/>
          <p:cNvCxnSpPr>
            <a:stCxn id="23" idx="6"/>
            <a:endCxn id="25" idx="2"/>
          </p:cNvCxnSpPr>
          <p:nvPr/>
        </p:nvCxnSpPr>
        <p:spPr>
          <a:xfrm>
            <a:off x="4601479" y="2567461"/>
            <a:ext cx="83372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urved Connector 42"/>
          <p:cNvCxnSpPr>
            <a:stCxn id="25" idx="5"/>
            <a:endCxn id="26" idx="1"/>
          </p:cNvCxnSpPr>
          <p:nvPr/>
        </p:nvCxnSpPr>
        <p:spPr>
          <a:xfrm>
            <a:off x="5764226" y="2687185"/>
            <a:ext cx="611325" cy="70549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42"/>
          <p:cNvCxnSpPr>
            <a:stCxn id="26" idx="3"/>
            <a:endCxn id="27" idx="7"/>
          </p:cNvCxnSpPr>
          <p:nvPr/>
        </p:nvCxnSpPr>
        <p:spPr>
          <a:xfrm flipH="1">
            <a:off x="5707775" y="3632124"/>
            <a:ext cx="667776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urved Connector 42"/>
          <p:cNvCxnSpPr>
            <a:stCxn id="24" idx="6"/>
            <a:endCxn id="27" idx="2"/>
          </p:cNvCxnSpPr>
          <p:nvPr/>
        </p:nvCxnSpPr>
        <p:spPr>
          <a:xfrm>
            <a:off x="4554997" y="4288858"/>
            <a:ext cx="82375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urved Connector 42"/>
          <p:cNvCxnSpPr>
            <a:stCxn id="24" idx="2"/>
            <a:endCxn id="21" idx="6"/>
          </p:cNvCxnSpPr>
          <p:nvPr/>
        </p:nvCxnSpPr>
        <p:spPr>
          <a:xfrm flipH="1">
            <a:off x="2986638" y="4288858"/>
            <a:ext cx="118288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urved Connector 42"/>
          <p:cNvCxnSpPr>
            <a:stCxn id="18" idx="5"/>
            <a:endCxn id="21" idx="1"/>
          </p:cNvCxnSpPr>
          <p:nvPr/>
        </p:nvCxnSpPr>
        <p:spPr>
          <a:xfrm>
            <a:off x="2171832" y="3632124"/>
            <a:ext cx="485779" cy="53700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urved Connector 42"/>
          <p:cNvCxnSpPr>
            <a:stCxn id="20" idx="4"/>
            <a:endCxn id="21" idx="0"/>
          </p:cNvCxnSpPr>
          <p:nvPr/>
        </p:nvCxnSpPr>
        <p:spPr>
          <a:xfrm flipH="1">
            <a:off x="2793899" y="2736777"/>
            <a:ext cx="56452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urved Connector 42"/>
          <p:cNvCxnSpPr>
            <a:stCxn id="22" idx="3"/>
            <a:endCxn id="21" idx="7"/>
          </p:cNvCxnSpPr>
          <p:nvPr/>
        </p:nvCxnSpPr>
        <p:spPr>
          <a:xfrm flipH="1">
            <a:off x="2930186" y="3639245"/>
            <a:ext cx="493071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2" idx="5"/>
            <a:endCxn id="24" idx="1"/>
          </p:cNvCxnSpPr>
          <p:nvPr/>
        </p:nvCxnSpPr>
        <p:spPr>
          <a:xfrm>
            <a:off x="3695832" y="3639245"/>
            <a:ext cx="530138" cy="5298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2"/>
          <p:cNvCxnSpPr>
            <a:stCxn id="23" idx="3"/>
            <a:endCxn id="22" idx="7"/>
          </p:cNvCxnSpPr>
          <p:nvPr/>
        </p:nvCxnSpPr>
        <p:spPr>
          <a:xfrm flipH="1">
            <a:off x="3695832" y="2687185"/>
            <a:ext cx="576620" cy="71261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2"/>
          <p:cNvCxnSpPr>
            <a:stCxn id="23" idx="5"/>
            <a:endCxn id="27" idx="1"/>
          </p:cNvCxnSpPr>
          <p:nvPr/>
        </p:nvCxnSpPr>
        <p:spPr>
          <a:xfrm>
            <a:off x="4545027" y="2687185"/>
            <a:ext cx="890173" cy="14819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2"/>
          <p:cNvCxnSpPr>
            <a:stCxn id="25" idx="4"/>
            <a:endCxn id="27" idx="0"/>
          </p:cNvCxnSpPr>
          <p:nvPr/>
        </p:nvCxnSpPr>
        <p:spPr>
          <a:xfrm flipH="1">
            <a:off x="5571488" y="2736777"/>
            <a:ext cx="56451" cy="138276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5494" y="4724400"/>
            <a:ext cx="288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red sub graph a tree?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62153" y="4693997"/>
            <a:ext cx="375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670147" y="5257800"/>
            <a:ext cx="320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red sub graph a spanning tree?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56148" y="5257800"/>
            <a:ext cx="320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5852" y="6019800"/>
            <a:ext cx="488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could be more than one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406185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0" grpId="0"/>
      <p:bldP spid="71" grpId="0"/>
      <p:bldP spid="7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4550</Words>
  <Application>Microsoft Office PowerPoint</Application>
  <PresentationFormat>On-screen Show (4:3)</PresentationFormat>
  <Paragraphs>1177</Paragraphs>
  <Slides>53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PowerPoint Presentation</vt:lpstr>
      <vt:lpstr>What are trees in undirected graphs?</vt:lpstr>
      <vt:lpstr>What are trees in undirected graphs?</vt:lpstr>
      <vt:lpstr>What is a spanning tree?</vt:lpstr>
      <vt:lpstr>What is a spanning tree?</vt:lpstr>
      <vt:lpstr>What is a spanning tree?</vt:lpstr>
      <vt:lpstr>What is a spanning tree?</vt:lpstr>
      <vt:lpstr>What is a spanning tree?</vt:lpstr>
      <vt:lpstr>What is a spanning tree?</vt:lpstr>
      <vt:lpstr>What is a minimum spanning tree?</vt:lpstr>
      <vt:lpstr>What is a minimum spanning tree?</vt:lpstr>
      <vt:lpstr>What is a minimum spanning tree?</vt:lpstr>
      <vt:lpstr>Minimum spanning tree problem </vt:lpstr>
      <vt:lpstr>Minimum spanning tree problem </vt:lpstr>
      <vt:lpstr>Minimum spanning tree problem </vt:lpstr>
      <vt:lpstr>Kruskal’s algorithm</vt:lpstr>
      <vt:lpstr>Kruskal’s algorithm</vt:lpstr>
      <vt:lpstr>Prim’s algorithm</vt:lpstr>
      <vt:lpstr>Prim’s algorithm</vt:lpstr>
      <vt:lpstr>Summary</vt:lpstr>
      <vt:lpstr>Kruskal's Algorithm</vt:lpstr>
      <vt:lpstr>Kruskal's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Kruskal's Algorithm – Is it correct?</vt:lpstr>
      <vt:lpstr>Kruskal's Algorithm: Inductive Proof</vt:lpstr>
      <vt:lpstr>PowerPoint Presentation</vt:lpstr>
      <vt:lpstr>Cut Property</vt:lpstr>
      <vt:lpstr>Kruskal's Algorithm: Complexity and Implementation</vt:lpstr>
      <vt:lpstr>Kruskal's Algorithm: Complexity and Implementation</vt:lpstr>
      <vt:lpstr>Directed Tree Representation of Disjoint Sets</vt:lpstr>
      <vt:lpstr>PowerPoint Presentation</vt:lpstr>
      <vt:lpstr>Kruskal Algorithm Complexity</vt:lpstr>
      <vt:lpstr>Prim's Algorithm</vt:lpstr>
      <vt:lpstr>Prim's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H&amp;H</dc:creator>
  <cp:lastModifiedBy>Dr. M. F. Mridha</cp:lastModifiedBy>
  <cp:revision>23</cp:revision>
  <dcterms:created xsi:type="dcterms:W3CDTF">2006-08-16T00:00:00Z</dcterms:created>
  <dcterms:modified xsi:type="dcterms:W3CDTF">2019-09-01T03:26:51Z</dcterms:modified>
</cp:coreProperties>
</file>