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30094-0ADD-4684-984E-067237CFDC7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4F04C-F4F3-4EAE-BCCE-3FCBA235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B31626-5BA2-4D51-A73F-43BA5026804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009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4F04C-F4F3-4EAE-BCCE-3FCBA235F5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A4E7-278E-4D8E-89FB-FE936CFE1F9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3EBC-421A-4AB6-B2DC-B75C756A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5530" y="1996226"/>
            <a:ext cx="5829300" cy="11590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dirty="0"/>
              <a:t>Computer Architecture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679611" y="2756080"/>
            <a:ext cx="3125542" cy="1159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Chapter-3</a:t>
            </a:r>
          </a:p>
        </p:txBody>
      </p:sp>
    </p:spTree>
    <p:extLst>
      <p:ext uri="{BB962C8B-B14F-4D97-AF65-F5344CB8AC3E}">
        <p14:creationId xmlns:p14="http://schemas.microsoft.com/office/powerpoint/2010/main" val="28309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Refined Version of Multiplication Hardware</a:t>
            </a:r>
            <a:endParaRPr lang="en-US" dirty="0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0612" y="1634331"/>
            <a:ext cx="3922776" cy="4457700"/>
          </a:xfrm>
        </p:spPr>
      </p:pic>
    </p:spTree>
    <p:extLst>
      <p:ext uri="{BB962C8B-B14F-4D97-AF65-F5344CB8AC3E}">
        <p14:creationId xmlns:p14="http://schemas.microsoft.com/office/powerpoint/2010/main" val="62685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Refined Version of Multiplication Hardware</a:t>
            </a:r>
            <a:endParaRPr lang="en-US" dirty="0"/>
          </a:p>
        </p:txBody>
      </p:sp>
      <p:pic>
        <p:nvPicPr>
          <p:cNvPr id="4" name="Content Placeholder 3" descr="multi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90362"/>
            <a:ext cx="8229600" cy="33456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94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235950" cy="360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08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Version of Division</a:t>
            </a:r>
            <a:br>
              <a:rPr lang="en-US" dirty="0" smtClean="0"/>
            </a:br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021681"/>
            <a:ext cx="65278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Version of Division</a:t>
            </a:r>
            <a:br>
              <a:rPr lang="en-US" dirty="0" smtClean="0"/>
            </a:br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315200" cy="4525963"/>
          </a:xfrm>
        </p:spPr>
      </p:pic>
    </p:spTree>
    <p:extLst>
      <p:ext uri="{BB962C8B-B14F-4D97-AF65-F5344CB8AC3E}">
        <p14:creationId xmlns:p14="http://schemas.microsoft.com/office/powerpoint/2010/main" val="2127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Version of Division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43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200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7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Version of Division</a:t>
            </a:r>
            <a:br>
              <a:rPr lang="en-US" dirty="0" smtClean="0"/>
            </a:br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2548" y="2053179"/>
            <a:ext cx="6658904" cy="3620005"/>
          </a:xfrm>
        </p:spPr>
      </p:pic>
    </p:spTree>
    <p:extLst>
      <p:ext uri="{BB962C8B-B14F-4D97-AF65-F5344CB8AC3E}">
        <p14:creationId xmlns:p14="http://schemas.microsoft.com/office/powerpoint/2010/main" val="34086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Version of Division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00200"/>
            <a:ext cx="5199072" cy="4525963"/>
          </a:xfrm>
        </p:spPr>
      </p:pic>
    </p:spTree>
    <p:extLst>
      <p:ext uri="{BB962C8B-B14F-4D97-AF65-F5344CB8AC3E}">
        <p14:creationId xmlns:p14="http://schemas.microsoft.com/office/powerpoint/2010/main" val="12741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Version of Division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76400"/>
            <a:ext cx="6982206" cy="4723797"/>
          </a:xfrm>
        </p:spPr>
      </p:pic>
    </p:spTree>
    <p:extLst>
      <p:ext uri="{BB962C8B-B14F-4D97-AF65-F5344CB8AC3E}">
        <p14:creationId xmlns:p14="http://schemas.microsoft.com/office/powerpoint/2010/main" val="36750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4.8 Floating Point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800" dirty="0" smtClean="0"/>
              <a:t>Real numbers:</a:t>
            </a:r>
          </a:p>
          <a:p>
            <a:r>
              <a:rPr lang="en-US" sz="2800" dirty="0" smtClean="0"/>
              <a:t>3.14159265…. (</a:t>
            </a:r>
            <a:r>
              <a:rPr lang="en-US" sz="2800" dirty="0" smtClean="0">
                <a:sym typeface="Symbol" pitchFamily="18" charset="2"/>
              </a:rPr>
              <a:t>)</a:t>
            </a:r>
          </a:p>
          <a:p>
            <a:r>
              <a:rPr lang="en-US" sz="2800" dirty="0" smtClean="0">
                <a:sym typeface="Symbol" pitchFamily="18" charset="2"/>
              </a:rPr>
              <a:t>2.71828…  (e)</a:t>
            </a:r>
          </a:p>
          <a:p>
            <a:r>
              <a:rPr lang="en-US" sz="2800" dirty="0" smtClean="0">
                <a:sym typeface="Symbol" pitchFamily="18" charset="2"/>
              </a:rPr>
              <a:t>0.000000001 or 1.0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× 10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-9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(seconds in a nanosecond)</a:t>
            </a:r>
          </a:p>
          <a:p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3,155,760,000 or 3.15576 × 10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9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(seconds in a century)</a:t>
            </a:r>
          </a:p>
          <a:p>
            <a:endParaRPr lang="en-US" sz="28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3300"/>
                </a:solidFill>
                <a:cs typeface="Times New Roman" pitchFamily="18" charset="0"/>
                <a:sym typeface="Symbol" pitchFamily="18" charset="2"/>
              </a:rPr>
              <a:t>Scientific Notation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581400" y="3048000"/>
            <a:ext cx="2743200" cy="1676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&amp; Subtraction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819293" cy="23868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7391400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4.8 Floating Point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smtClean="0"/>
              <a:t>Normalized numbers:</a:t>
            </a:r>
          </a:p>
          <a:p>
            <a:r>
              <a:rPr lang="en-US" sz="2800" smtClean="0"/>
              <a:t>A number in scientific notation that has no leading zeros.</a:t>
            </a:r>
          </a:p>
          <a:p>
            <a:r>
              <a:rPr lang="en-US" sz="2800" smtClean="0">
                <a:sym typeface="Symbol" pitchFamily="18" charset="2"/>
              </a:rPr>
              <a:t>1.0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× 10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-9</a:t>
            </a:r>
          </a:p>
          <a:p>
            <a:endParaRPr lang="en-US" sz="2800" baseline="30000" smtClean="0">
              <a:cs typeface="Times New Roman" pitchFamily="18" charset="0"/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0.1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× 10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-8</a:t>
            </a:r>
          </a:p>
          <a:p>
            <a:r>
              <a:rPr lang="en-US" sz="2800" smtClean="0">
                <a:sym typeface="Symbol" pitchFamily="18" charset="2"/>
              </a:rPr>
              <a:t>10.0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× 10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-10</a:t>
            </a:r>
          </a:p>
          <a:p>
            <a:endParaRPr lang="en-US" sz="2800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3088" name="Rectangle 80"/>
          <p:cNvSpPr>
            <a:spLocks noChangeArrowheads="1"/>
          </p:cNvSpPr>
          <p:nvPr/>
        </p:nvSpPr>
        <p:spPr bwMode="auto">
          <a:xfrm>
            <a:off x="990600" y="4038600"/>
            <a:ext cx="2286000" cy="1676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Text Box 81"/>
          <p:cNvSpPr txBox="1">
            <a:spLocks noChangeArrowheads="1"/>
          </p:cNvSpPr>
          <p:nvPr/>
        </p:nvSpPr>
        <p:spPr bwMode="auto">
          <a:xfrm>
            <a:off x="3352800" y="4191000"/>
            <a:ext cx="1143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8000">
                <a:solidFill>
                  <a:srgbClr val="FF3300"/>
                </a:solidFill>
                <a:cs typeface="Arial" charset="0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0116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88" grpId="0" animBg="1"/>
      <p:bldP spid="430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4.8 Floating Point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400" smtClean="0"/>
              <a:t>Binary numbers in scientific notation:</a:t>
            </a:r>
          </a:p>
          <a:p>
            <a:endParaRPr lang="en-US" sz="2400" smtClean="0">
              <a:sym typeface="Symbol" pitchFamily="18" charset="2"/>
            </a:endParaRPr>
          </a:p>
          <a:p>
            <a:r>
              <a:rPr lang="en-US" sz="2400" smtClean="0">
                <a:sym typeface="Symbol" pitchFamily="18" charset="2"/>
              </a:rPr>
              <a:t>1.0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× 2</a:t>
            </a:r>
            <a:r>
              <a:rPr lang="en-US" sz="2400" baseline="30000" smtClean="0">
                <a:cs typeface="Times New Roman" pitchFamily="18" charset="0"/>
                <a:sym typeface="Symbol" pitchFamily="18" charset="2"/>
              </a:rPr>
              <a:t>-1</a:t>
            </a:r>
          </a:p>
          <a:p>
            <a:endParaRPr lang="en-US" sz="2400" baseline="30000" smtClean="0">
              <a:cs typeface="Times New Roman" pitchFamily="18" charset="0"/>
              <a:sym typeface="Symbol" pitchFamily="18" charset="2"/>
            </a:endParaRPr>
          </a:p>
          <a:p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r>
              <a:rPr lang="en-US" sz="2400" smtClean="0">
                <a:cs typeface="Times New Roman" pitchFamily="18" charset="0"/>
                <a:sym typeface="Symbol" pitchFamily="18" charset="2"/>
              </a:rPr>
              <a:t>1.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xxxxxxxx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smtClean="0">
                <a:cs typeface="Arial" charset="0"/>
                <a:sym typeface="Symbol" pitchFamily="18" charset="2"/>
              </a:rPr>
              <a:t>× 2</a:t>
            </a:r>
            <a:r>
              <a:rPr lang="en-US" sz="2400" baseline="30000" smtClean="0">
                <a:cs typeface="Arial" charset="0"/>
                <a:sym typeface="Symbol" pitchFamily="18" charset="2"/>
              </a:rPr>
              <a:t>yyyy</a:t>
            </a:r>
          </a:p>
          <a:p>
            <a:r>
              <a:rPr lang="en-US" sz="2400" smtClean="0">
                <a:cs typeface="Times New Roman" pitchFamily="18" charset="0"/>
                <a:sym typeface="Symbol" pitchFamily="18" charset="2"/>
              </a:rPr>
              <a:t>Computer arithmetic that support such numbers is called </a:t>
            </a:r>
            <a:r>
              <a:rPr lang="en-US" sz="2400" smtClean="0">
                <a:solidFill>
                  <a:srgbClr val="008000"/>
                </a:solidFill>
                <a:cs typeface="Times New Roman" pitchFamily="18" charset="0"/>
                <a:sym typeface="Symbol" pitchFamily="18" charset="2"/>
              </a:rPr>
              <a:t>floating point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 because it represents numbers in which the binary point is not fixed.</a:t>
            </a:r>
          </a:p>
        </p:txBody>
      </p:sp>
      <p:grpSp>
        <p:nvGrpSpPr>
          <p:cNvPr id="50183" name="Group 7"/>
          <p:cNvGrpSpPr>
            <a:grpSpLocks/>
          </p:cNvGrpSpPr>
          <p:nvPr/>
        </p:nvGrpSpPr>
        <p:grpSpPr bwMode="auto">
          <a:xfrm>
            <a:off x="1387475" y="3460750"/>
            <a:ext cx="2632075" cy="776288"/>
            <a:chOff x="874" y="2180"/>
            <a:chExt cx="1658" cy="489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1044" y="2400"/>
              <a:ext cx="148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200">
                  <a:solidFill>
                    <a:srgbClr val="FF3300"/>
                  </a:solidFill>
                  <a:cs typeface="Arial" charset="0"/>
                </a:rPr>
                <a:t>Binary Point</a:t>
              </a:r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 flipH="1" flipV="1">
              <a:off x="874" y="2180"/>
              <a:ext cx="192" cy="2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9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4.8 Floating Point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 sz="2800" smtClean="0"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80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standard scientific notation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for reals in normalized form offers </a:t>
            </a:r>
            <a:r>
              <a:rPr lang="en-US" sz="280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three advantages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:</a:t>
            </a:r>
          </a:p>
          <a:p>
            <a:pPr lvl="1"/>
            <a:r>
              <a:rPr lang="en-US" sz="2400" smtClean="0">
                <a:cs typeface="Times New Roman" pitchFamily="18" charset="0"/>
                <a:sym typeface="Symbol" pitchFamily="18" charset="2"/>
              </a:rPr>
              <a:t>It simplifies exchange of data that includes floating-point numbers</a:t>
            </a:r>
          </a:p>
          <a:p>
            <a:pPr lvl="1"/>
            <a:r>
              <a:rPr lang="en-US" sz="2400" smtClean="0">
                <a:cs typeface="Times New Roman" pitchFamily="18" charset="0"/>
                <a:sym typeface="Symbol" pitchFamily="18" charset="2"/>
              </a:rPr>
              <a:t>It simplifies the floating-point arithmetic algorithms to know that numbers will always be in this form</a:t>
            </a:r>
          </a:p>
          <a:p>
            <a:pPr lvl="1"/>
            <a:r>
              <a:rPr lang="en-US" sz="2400" smtClean="0">
                <a:cs typeface="Times New Roman" pitchFamily="18" charset="0"/>
                <a:sym typeface="Symbol" pitchFamily="18" charset="2"/>
              </a:rPr>
              <a:t>It increases the accuracy of the numbers that can be stored in a word</a:t>
            </a:r>
          </a:p>
        </p:txBody>
      </p:sp>
    </p:spTree>
    <p:extLst>
      <p:ext uri="{BB962C8B-B14F-4D97-AF65-F5344CB8AC3E}">
        <p14:creationId xmlns:p14="http://schemas.microsoft.com/office/powerpoint/2010/main" val="12325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Floating Point Representation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Single precision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Sign and magnitude representation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Arial" charset="0"/>
              </a:rPr>
              <a:t>× F × 2</a:t>
            </a:r>
            <a:r>
              <a:rPr lang="en-US" sz="2800" baseline="30000" smtClean="0">
                <a:cs typeface="Arial" charset="0"/>
              </a:rPr>
              <a:t>E </a:t>
            </a:r>
            <a:endParaRPr lang="en-US" sz="280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S – sign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F – significand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E – exponent</a:t>
            </a:r>
            <a:endParaRPr lang="en-US" sz="2800" baseline="30000" smtClean="0">
              <a:cs typeface="Arial" charset="0"/>
            </a:endParaRPr>
          </a:p>
        </p:txBody>
      </p:sp>
      <p:graphicFrame>
        <p:nvGraphicFramePr>
          <p:cNvPr id="27111" name="Group 487"/>
          <p:cNvGraphicFramePr>
            <a:graphicFrameLocks noGrp="1"/>
          </p:cNvGraphicFramePr>
          <p:nvPr>
            <p:ph sz="quarter" idx="3"/>
          </p:nvPr>
        </p:nvGraphicFramePr>
        <p:xfrm>
          <a:off x="0" y="2819400"/>
          <a:ext cx="9144000" cy="67056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exponent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significand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732" name="Text Box 483"/>
          <p:cNvSpPr txBox="1">
            <a:spLocks noChangeArrowheads="1"/>
          </p:cNvSpPr>
          <p:nvPr/>
        </p:nvSpPr>
        <p:spPr bwMode="auto">
          <a:xfrm>
            <a:off x="933450" y="3451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 bits</a:t>
            </a:r>
          </a:p>
        </p:txBody>
      </p:sp>
      <p:sp>
        <p:nvSpPr>
          <p:cNvPr id="70733" name="Text Box 484"/>
          <p:cNvSpPr txBox="1">
            <a:spLocks noChangeArrowheads="1"/>
          </p:cNvSpPr>
          <p:nvPr/>
        </p:nvSpPr>
        <p:spPr bwMode="auto">
          <a:xfrm>
            <a:off x="5410200" y="34321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23 bits</a:t>
            </a:r>
          </a:p>
        </p:txBody>
      </p:sp>
      <p:sp>
        <p:nvSpPr>
          <p:cNvPr id="70734" name="Text Box 485"/>
          <p:cNvSpPr txBox="1">
            <a:spLocks noChangeArrowheads="1"/>
          </p:cNvSpPr>
          <p:nvPr/>
        </p:nvSpPr>
        <p:spPr bwMode="auto">
          <a:xfrm>
            <a:off x="-76200" y="34512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6371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Floating Point Representation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r>
              <a:rPr lang="en-US" sz="2800" smtClean="0"/>
              <a:t>Double precision</a:t>
            </a:r>
          </a:p>
          <a:p>
            <a:endParaRPr lang="en-US" sz="2800" smtClean="0"/>
          </a:p>
          <a:p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× (1 + Significand) × 2</a:t>
            </a:r>
            <a:r>
              <a:rPr lang="en-US" sz="2800" baseline="30000" smtClean="0">
                <a:cs typeface="Times New Roman" pitchFamily="18" charset="0"/>
              </a:rPr>
              <a:t>E</a:t>
            </a:r>
          </a:p>
          <a:p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× (1 + (s1 × 2</a:t>
            </a:r>
            <a:r>
              <a:rPr lang="en-US" sz="2800" baseline="30000" smtClean="0">
                <a:cs typeface="Times New Roman" pitchFamily="18" charset="0"/>
              </a:rPr>
              <a:t>-1</a:t>
            </a:r>
            <a:r>
              <a:rPr lang="en-US" sz="2800" smtClean="0">
                <a:cs typeface="Times New Roman" pitchFamily="18" charset="0"/>
              </a:rPr>
              <a:t>) + (s2 × 2</a:t>
            </a:r>
            <a:r>
              <a:rPr lang="en-US" sz="2800" baseline="30000" smtClean="0">
                <a:cs typeface="Times New Roman" pitchFamily="18" charset="0"/>
              </a:rPr>
              <a:t>-2</a:t>
            </a:r>
            <a:r>
              <a:rPr lang="en-US" sz="2800" smtClean="0">
                <a:cs typeface="Times New Roman" pitchFamily="18" charset="0"/>
              </a:rPr>
              <a:t>) + … … ) × 2</a:t>
            </a:r>
            <a:r>
              <a:rPr lang="en-US" sz="2800" baseline="30000" smtClean="0">
                <a:cs typeface="Times New Roman" pitchFamily="18" charset="0"/>
              </a:rPr>
              <a:t>E</a:t>
            </a:r>
            <a:endParaRPr lang="en-US" sz="2800" smtClean="0">
              <a:cs typeface="Times New Roman" pitchFamily="18" charset="0"/>
            </a:endParaRPr>
          </a:p>
          <a:p>
            <a:r>
              <a:rPr lang="en-US" sz="2800" smtClean="0">
                <a:cs typeface="Times New Roman" pitchFamily="18" charset="0"/>
              </a:rPr>
              <a:t>IEEE 754</a:t>
            </a:r>
            <a:endParaRPr lang="en-US" sz="2800" baseline="30000" smtClean="0">
              <a:cs typeface="Times New Roman" pitchFamily="18" charset="0"/>
            </a:endParaRPr>
          </a:p>
        </p:txBody>
      </p:sp>
      <p:graphicFrame>
        <p:nvGraphicFramePr>
          <p:cNvPr id="34981" name="Group 165"/>
          <p:cNvGraphicFramePr>
            <a:graphicFrameLocks noGrp="1"/>
          </p:cNvGraphicFramePr>
          <p:nvPr>
            <p:ph sz="quarter" idx="2"/>
          </p:nvPr>
        </p:nvGraphicFramePr>
        <p:xfrm>
          <a:off x="0" y="4343400"/>
          <a:ext cx="9144000" cy="67056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exponent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significand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982" name="Group 166"/>
          <p:cNvGraphicFramePr>
            <a:graphicFrameLocks noGrp="1"/>
          </p:cNvGraphicFramePr>
          <p:nvPr>
            <p:ph sz="quarter" idx="3"/>
          </p:nvPr>
        </p:nvGraphicFramePr>
        <p:xfrm>
          <a:off x="0" y="5578475"/>
          <a:ext cx="9144000" cy="67056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gridSpan="3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Significand (Continued)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826" name="Text Box 158"/>
          <p:cNvSpPr txBox="1">
            <a:spLocks noChangeArrowheads="1"/>
          </p:cNvSpPr>
          <p:nvPr/>
        </p:nvSpPr>
        <p:spPr bwMode="auto">
          <a:xfrm>
            <a:off x="-76200" y="497205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 bit</a:t>
            </a:r>
          </a:p>
        </p:txBody>
      </p:sp>
      <p:sp>
        <p:nvSpPr>
          <p:cNvPr id="71827" name="Text Box 159"/>
          <p:cNvSpPr txBox="1">
            <a:spLocks noChangeArrowheads="1"/>
          </p:cNvSpPr>
          <p:nvPr/>
        </p:nvSpPr>
        <p:spPr bwMode="auto">
          <a:xfrm>
            <a:off x="1524000" y="495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11 bits</a:t>
            </a:r>
          </a:p>
        </p:txBody>
      </p:sp>
      <p:sp>
        <p:nvSpPr>
          <p:cNvPr id="71828" name="Text Box 160"/>
          <p:cNvSpPr txBox="1">
            <a:spLocks noChangeArrowheads="1"/>
          </p:cNvSpPr>
          <p:nvPr/>
        </p:nvSpPr>
        <p:spPr bwMode="auto">
          <a:xfrm>
            <a:off x="5943600" y="4953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20 bits</a:t>
            </a:r>
          </a:p>
        </p:txBody>
      </p:sp>
      <p:sp>
        <p:nvSpPr>
          <p:cNvPr id="71829" name="Text Box 161"/>
          <p:cNvSpPr txBox="1">
            <a:spLocks noChangeArrowheads="1"/>
          </p:cNvSpPr>
          <p:nvPr/>
        </p:nvSpPr>
        <p:spPr bwMode="auto">
          <a:xfrm>
            <a:off x="3733800" y="6172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27999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Floating Point Representation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r>
              <a:rPr lang="en-US" sz="2800" smtClean="0"/>
              <a:t>When we want to represent zero (0)</a:t>
            </a:r>
          </a:p>
          <a:p>
            <a:endParaRPr lang="en-US" sz="2800" smtClean="0"/>
          </a:p>
          <a:p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× (1 + Significand) × 2</a:t>
            </a:r>
            <a:r>
              <a:rPr lang="en-US" sz="2800" baseline="30000" smtClean="0">
                <a:cs typeface="Times New Roman" pitchFamily="18" charset="0"/>
              </a:rPr>
              <a:t>E</a:t>
            </a:r>
          </a:p>
          <a:p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× (1 + (s1 × 2</a:t>
            </a:r>
            <a:r>
              <a:rPr lang="en-US" sz="2800" baseline="30000" smtClean="0">
                <a:cs typeface="Times New Roman" pitchFamily="18" charset="0"/>
              </a:rPr>
              <a:t>-1</a:t>
            </a:r>
            <a:r>
              <a:rPr lang="en-US" sz="2800" smtClean="0">
                <a:cs typeface="Times New Roman" pitchFamily="18" charset="0"/>
              </a:rPr>
              <a:t>) + (s2 × 2</a:t>
            </a:r>
            <a:r>
              <a:rPr lang="en-US" sz="2800" baseline="30000" smtClean="0">
                <a:cs typeface="Times New Roman" pitchFamily="18" charset="0"/>
              </a:rPr>
              <a:t>-2</a:t>
            </a:r>
            <a:r>
              <a:rPr lang="en-US" sz="2800" smtClean="0">
                <a:cs typeface="Times New Roman" pitchFamily="18" charset="0"/>
              </a:rPr>
              <a:t>) + … … ) × 2</a:t>
            </a:r>
            <a:r>
              <a:rPr lang="en-US" sz="2800" baseline="30000" smtClean="0">
                <a:cs typeface="Times New Roman" pitchFamily="18" charset="0"/>
              </a:rPr>
              <a:t>E</a:t>
            </a:r>
          </a:p>
          <a:p>
            <a:endParaRPr lang="en-US" sz="2800" smtClean="0">
              <a:cs typeface="Times New Roman" pitchFamily="18" charset="0"/>
            </a:endParaRPr>
          </a:p>
          <a:p>
            <a:endParaRPr lang="en-US" sz="2800" smtClean="0">
              <a:cs typeface="Times New Roman" pitchFamily="18" charset="0"/>
            </a:endParaRPr>
          </a:p>
          <a:p>
            <a:endParaRPr lang="en-US" sz="2800" smtClean="0">
              <a:cs typeface="Times New Roman" pitchFamily="18" charset="0"/>
            </a:endParaRPr>
          </a:p>
          <a:p>
            <a:r>
              <a:rPr lang="en-US" sz="2800" smtClean="0">
                <a:cs typeface="Times New Roman" pitchFamily="18" charset="0"/>
              </a:rPr>
              <a:t>1 + 0 = 1</a:t>
            </a:r>
          </a:p>
        </p:txBody>
      </p:sp>
      <p:graphicFrame>
        <p:nvGraphicFramePr>
          <p:cNvPr id="37228" name="Group 364"/>
          <p:cNvGraphicFramePr>
            <a:graphicFrameLocks noGrp="1"/>
          </p:cNvGraphicFramePr>
          <p:nvPr/>
        </p:nvGraphicFramePr>
        <p:xfrm>
          <a:off x="0" y="3886200"/>
          <a:ext cx="9194800" cy="670560"/>
        </p:xfrm>
        <a:graphic>
          <a:graphicData uri="http://schemas.openxmlformats.org/drawingml/2006/table">
            <a:tbl>
              <a:tblPr/>
              <a:tblGrid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809" name="Line 361"/>
          <p:cNvSpPr>
            <a:spLocks noChangeShapeType="1"/>
          </p:cNvSpPr>
          <p:nvPr/>
        </p:nvSpPr>
        <p:spPr bwMode="auto">
          <a:xfrm>
            <a:off x="285750" y="375285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10" name="Line 362"/>
          <p:cNvSpPr>
            <a:spLocks noChangeShapeType="1"/>
          </p:cNvSpPr>
          <p:nvPr/>
        </p:nvSpPr>
        <p:spPr bwMode="auto">
          <a:xfrm>
            <a:off x="2590800" y="375285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CC"/>
                </a:solidFill>
              </a:rPr>
              <a:t>Floating Point Representation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Biased Notation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1.0 </a:t>
            </a:r>
            <a:r>
              <a:rPr lang="en-US" sz="2800" smtClean="0">
                <a:cs typeface="Arial" charset="0"/>
              </a:rPr>
              <a:t>× 2</a:t>
            </a:r>
            <a:r>
              <a:rPr lang="en-US" sz="2800" baseline="30000" smtClean="0">
                <a:cs typeface="Arial" charset="0"/>
              </a:rPr>
              <a:t>-1</a:t>
            </a:r>
            <a:r>
              <a:rPr lang="en-US" sz="2800" smtClean="0"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80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charset="0"/>
              </a:rPr>
              <a:t>1.0 × 2</a:t>
            </a:r>
            <a:r>
              <a:rPr lang="en-US" sz="2800" baseline="30000" smtClean="0">
                <a:cs typeface="Arial" charset="0"/>
              </a:rPr>
              <a:t>+1</a:t>
            </a:r>
          </a:p>
          <a:p>
            <a:pPr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-1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 -1 + 127 = 126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+1  +1 + 127 = 128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(-1)</a:t>
            </a:r>
            <a:r>
              <a:rPr lang="en-US" sz="2800" baseline="30000" smtClean="0"/>
              <a:t>S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× (1 + Significand) × 2</a:t>
            </a:r>
            <a:r>
              <a:rPr lang="en-US" sz="2800" baseline="30000" smtClean="0">
                <a:cs typeface="Times New Roman" pitchFamily="18" charset="0"/>
              </a:rPr>
              <a:t>(Exponent – Bias)</a:t>
            </a: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For Double Precision bias is 1023</a:t>
            </a:r>
            <a:endParaRPr lang="en-US" sz="2800" smtClean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2228" name="Group 4"/>
          <p:cNvGraphicFramePr>
            <a:graphicFrameLocks noGrp="1"/>
          </p:cNvGraphicFramePr>
          <p:nvPr/>
        </p:nvGraphicFramePr>
        <p:xfrm>
          <a:off x="0" y="2600325"/>
          <a:ext cx="9194800" cy="670560"/>
        </p:xfrm>
        <a:graphic>
          <a:graphicData uri="http://schemas.openxmlformats.org/drawingml/2006/table">
            <a:tbl>
              <a:tblPr/>
              <a:tblGrid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833" name="Line 105"/>
          <p:cNvSpPr>
            <a:spLocks noChangeShapeType="1"/>
          </p:cNvSpPr>
          <p:nvPr/>
        </p:nvSpPr>
        <p:spPr bwMode="auto">
          <a:xfrm>
            <a:off x="285750" y="2466975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34" name="Line 106"/>
          <p:cNvSpPr>
            <a:spLocks noChangeShapeType="1"/>
          </p:cNvSpPr>
          <p:nvPr/>
        </p:nvSpPr>
        <p:spPr bwMode="auto">
          <a:xfrm>
            <a:off x="2590800" y="2466975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2331" name="Group 107"/>
          <p:cNvGraphicFramePr>
            <a:graphicFrameLocks noGrp="1"/>
          </p:cNvGraphicFramePr>
          <p:nvPr/>
        </p:nvGraphicFramePr>
        <p:xfrm>
          <a:off x="0" y="4095750"/>
          <a:ext cx="9194800" cy="670560"/>
        </p:xfrm>
        <a:graphic>
          <a:graphicData uri="http://schemas.openxmlformats.org/drawingml/2006/table">
            <a:tbl>
              <a:tblPr/>
              <a:tblGrid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  <a:gridCol w="287338"/>
                <a:gridCol w="287337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936" name="Line 208"/>
          <p:cNvSpPr>
            <a:spLocks noChangeShapeType="1"/>
          </p:cNvSpPr>
          <p:nvPr/>
        </p:nvSpPr>
        <p:spPr bwMode="auto">
          <a:xfrm>
            <a:off x="285750" y="396240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37" name="Line 209"/>
          <p:cNvSpPr>
            <a:spLocks noChangeShapeType="1"/>
          </p:cNvSpPr>
          <p:nvPr/>
        </p:nvSpPr>
        <p:spPr bwMode="auto">
          <a:xfrm>
            <a:off x="2590800" y="3962400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0013"/>
            <a:ext cx="6781800" cy="6757987"/>
          </a:xfrm>
        </p:spPr>
      </p:pic>
    </p:spTree>
    <p:extLst>
      <p:ext uri="{BB962C8B-B14F-4D97-AF65-F5344CB8AC3E}">
        <p14:creationId xmlns:p14="http://schemas.microsoft.com/office/powerpoint/2010/main" val="22503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577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275" y="1219200"/>
            <a:ext cx="8232775" cy="4267200"/>
          </a:xfrm>
        </p:spPr>
      </p:pic>
    </p:spTree>
    <p:extLst>
      <p:ext uri="{BB962C8B-B14F-4D97-AF65-F5344CB8AC3E}">
        <p14:creationId xmlns:p14="http://schemas.microsoft.com/office/powerpoint/2010/main" val="6180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43624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0000CC"/>
                </a:solidFill>
              </a:rPr>
              <a:t>Floating Point Addition</a:t>
            </a:r>
          </a:p>
        </p:txBody>
      </p:sp>
      <p:pic>
        <p:nvPicPr>
          <p:cNvPr id="76803" name="Picture 3" descr="fp1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0863" y="0"/>
            <a:ext cx="4745037" cy="7315200"/>
          </a:xfrm>
          <a:noFill/>
        </p:spPr>
      </p:pic>
    </p:spTree>
    <p:extLst>
      <p:ext uri="{BB962C8B-B14F-4D97-AF65-F5344CB8AC3E}">
        <p14:creationId xmlns:p14="http://schemas.microsoft.com/office/powerpoint/2010/main" val="32352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924800" cy="4285521"/>
          </a:xfrm>
        </p:spPr>
      </p:pic>
    </p:spTree>
    <p:extLst>
      <p:ext uri="{BB962C8B-B14F-4D97-AF65-F5344CB8AC3E}">
        <p14:creationId xmlns:p14="http://schemas.microsoft.com/office/powerpoint/2010/main" val="4239976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Addition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9.999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 + 1.610 × 10</a:t>
            </a:r>
            <a:r>
              <a:rPr lang="en-US" baseline="30000" smtClean="0">
                <a:cs typeface="Arial" charset="0"/>
              </a:rPr>
              <a:t>-1</a:t>
            </a:r>
            <a:r>
              <a:rPr lang="en-US" smtClean="0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12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  <a:cs typeface="Arial" charset="0"/>
              </a:rPr>
              <a:t>Step 1:</a:t>
            </a:r>
            <a:r>
              <a:rPr lang="en-US" smtClean="0">
                <a:cs typeface="Arial" charset="0"/>
              </a:rPr>
              <a:t> (Change the smaller 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1.610 × 10</a:t>
            </a:r>
            <a:r>
              <a:rPr lang="en-US" baseline="30000" smtClean="0">
                <a:cs typeface="Arial" charset="0"/>
              </a:rPr>
              <a:t>-1</a:t>
            </a:r>
            <a:r>
              <a:rPr lang="en-US" smtClean="0">
                <a:cs typeface="Arial" charset="0"/>
              </a:rPr>
              <a:t> = 0.1610 × 10</a:t>
            </a:r>
            <a:r>
              <a:rPr lang="en-US" baseline="30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= 0.01610 × 10</a:t>
            </a:r>
            <a:r>
              <a:rPr lang="en-US" baseline="30000" smtClean="0">
                <a:cs typeface="Arial" charset="0"/>
              </a:rPr>
              <a:t>1</a:t>
            </a:r>
            <a:endParaRPr lang="en-US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  <a:cs typeface="Arial" charset="0"/>
              </a:rPr>
              <a:t>Step 2:</a:t>
            </a:r>
            <a:r>
              <a:rPr lang="en-US" smtClean="0">
                <a:cs typeface="Arial" charset="0"/>
              </a:rPr>
              <a:t> (Addition of the significands)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		9.999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	     + 0.016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	      10.015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10.015 × 10</a:t>
            </a:r>
            <a:r>
              <a:rPr lang="en-US" baseline="30000" smtClean="0">
                <a:cs typeface="Arial" charset="0"/>
              </a:rPr>
              <a:t>1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9050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Addition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10.015 × 10</a:t>
            </a:r>
            <a:r>
              <a:rPr lang="en-US" baseline="30000" smtClean="0">
                <a:cs typeface="Arial" charset="0"/>
              </a:rPr>
              <a:t>1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Step 3:</a:t>
            </a:r>
            <a:r>
              <a:rPr lang="en-US" smtClean="0"/>
              <a:t> (Find the normalized form)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10.015 × 10</a:t>
            </a:r>
            <a:r>
              <a:rPr lang="en-US" baseline="30000" smtClean="0">
                <a:cs typeface="Arial" charset="0"/>
              </a:rPr>
              <a:t>1</a:t>
            </a:r>
            <a:r>
              <a:rPr lang="en-US" smtClean="0">
                <a:cs typeface="Arial" charset="0"/>
              </a:rPr>
              <a:t> = 1.0015 × 10</a:t>
            </a:r>
            <a:r>
              <a:rPr lang="en-US" baseline="30000" smtClean="0">
                <a:cs typeface="Arial" charset="0"/>
              </a:rPr>
              <a:t>2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</a:t>
            </a:r>
            <a:r>
              <a:rPr lang="en-US" i="1" smtClean="0">
                <a:solidFill>
                  <a:srgbClr val="FF3300"/>
                </a:solidFill>
                <a:cs typeface="Arial" charset="0"/>
              </a:rPr>
              <a:t>Check for overflow and underflow</a:t>
            </a:r>
          </a:p>
          <a:p>
            <a:pPr eaLnBrk="1" hangingPunct="1"/>
            <a:endParaRPr lang="en-US" sz="1000" i="1" smtClean="0"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8000"/>
                </a:solidFill>
                <a:cs typeface="Arial" charset="0"/>
              </a:rPr>
              <a:t>Step 4:</a:t>
            </a:r>
            <a:r>
              <a:rPr lang="en-US" smtClean="0">
                <a:cs typeface="Arial" charset="0"/>
              </a:rPr>
              <a:t> (Round the number)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1.0015 × 10</a:t>
            </a:r>
            <a:r>
              <a:rPr lang="en-US" baseline="30000" smtClean="0">
                <a:cs typeface="Arial" charset="0"/>
              </a:rPr>
              <a:t>2</a:t>
            </a:r>
            <a:r>
              <a:rPr lang="en-US" smtClean="0">
                <a:cs typeface="Arial" charset="0"/>
              </a:rPr>
              <a:t> = 1.002 × 10</a:t>
            </a:r>
            <a:r>
              <a:rPr lang="en-US" baseline="30000" smtClean="0">
                <a:cs typeface="Arial" charset="0"/>
              </a:rPr>
              <a:t>2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Normalize again if required</a:t>
            </a:r>
          </a:p>
        </p:txBody>
      </p:sp>
    </p:spTree>
    <p:extLst>
      <p:ext uri="{BB962C8B-B14F-4D97-AF65-F5344CB8AC3E}">
        <p14:creationId xmlns:p14="http://schemas.microsoft.com/office/powerpoint/2010/main" val="1443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57200"/>
            <a:ext cx="7869238" cy="1524000"/>
          </a:xfrm>
        </p:spPr>
      </p:pic>
      <p:pic>
        <p:nvPicPr>
          <p:cNvPr id="7987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581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8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1628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2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50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solidFill>
                  <a:srgbClr val="0000CC"/>
                </a:solidFill>
              </a:rPr>
              <a:t>Floating Point Multiplication</a:t>
            </a:r>
          </a:p>
        </p:txBody>
      </p:sp>
      <p:pic>
        <p:nvPicPr>
          <p:cNvPr id="81923" name="Picture 3" descr="fp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2225" y="0"/>
            <a:ext cx="4041775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13991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Multiplication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(1.110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10</a:t>
            </a:r>
            <a:r>
              <a:rPr lang="en-US" smtClean="0">
                <a:cs typeface="Arial" charset="0"/>
              </a:rPr>
              <a:t>) × (9.200 × 10</a:t>
            </a:r>
            <a:r>
              <a:rPr lang="en-US" baseline="30000" smtClean="0">
                <a:cs typeface="Arial" charset="0"/>
              </a:rPr>
              <a:t>-5</a:t>
            </a:r>
            <a:r>
              <a:rPr lang="en-US" smtClean="0">
                <a:cs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8000"/>
                </a:solidFill>
                <a:cs typeface="Arial" charset="0"/>
              </a:rPr>
              <a:t>Step 1:</a:t>
            </a:r>
            <a:r>
              <a:rPr lang="en-US" smtClean="0">
                <a:cs typeface="Arial" charset="0"/>
              </a:rPr>
              <a:t> (Find the exponent of the product)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New exponent = 10 + (-5) = 5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Arial" charset="0"/>
              </a:rPr>
              <a:t>Considering bias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New exponent = (10 + 127) + (-5 + 127)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                        = 137 +122 = 259 </a:t>
            </a:r>
            <a:r>
              <a:rPr lang="en-US" smtClean="0">
                <a:solidFill>
                  <a:srgbClr val="FF3300"/>
                </a:solidFill>
                <a:cs typeface="Arial" charset="0"/>
              </a:rPr>
              <a:t>×</a:t>
            </a:r>
            <a:endParaRPr lang="en-US" smtClean="0">
              <a:solidFill>
                <a:srgbClr val="FF3300"/>
              </a:solidFill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New exponent = 137 + 122 -127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	                        = 132 </a:t>
            </a:r>
            <a:r>
              <a:rPr lang="en-US" smtClean="0">
                <a:solidFill>
                  <a:srgbClr val="008000"/>
                </a:solidFill>
                <a:cs typeface="Arial" charset="0"/>
                <a:sym typeface="Symbol" pitchFamily="18" charset="2"/>
              </a:rPr>
              <a:t></a:t>
            </a:r>
          </a:p>
        </p:txBody>
      </p:sp>
    </p:spTree>
    <p:extLst>
      <p:ext uri="{BB962C8B-B14F-4D97-AF65-F5344CB8AC3E}">
        <p14:creationId xmlns:p14="http://schemas.microsoft.com/office/powerpoint/2010/main" val="11262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Multiplication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(1.110 </a:t>
            </a:r>
            <a:r>
              <a:rPr lang="en-US" sz="2800" smtClean="0">
                <a:cs typeface="Arial" charset="0"/>
              </a:rPr>
              <a:t>× 10</a:t>
            </a:r>
            <a:r>
              <a:rPr lang="en-US" sz="2800" baseline="30000" smtClean="0">
                <a:cs typeface="Arial" charset="0"/>
              </a:rPr>
              <a:t>10</a:t>
            </a:r>
            <a:r>
              <a:rPr lang="en-US" sz="2800" smtClean="0">
                <a:cs typeface="Arial" charset="0"/>
              </a:rPr>
              <a:t>) × (9.200 × 10</a:t>
            </a:r>
            <a:r>
              <a:rPr lang="en-US" sz="2800" baseline="30000" smtClean="0">
                <a:cs typeface="Arial" charset="0"/>
              </a:rPr>
              <a:t>-5</a:t>
            </a:r>
            <a:r>
              <a:rPr lang="en-US" sz="2800" smtClean="0">
                <a:cs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New exponent = 5 or 132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8000"/>
                </a:solidFill>
                <a:cs typeface="Arial" charset="0"/>
              </a:rPr>
              <a:t>Step 2:</a:t>
            </a:r>
            <a:r>
              <a:rPr lang="en-US" sz="2800" smtClean="0">
                <a:cs typeface="Arial" charset="0"/>
              </a:rPr>
              <a:t> (Multiplication of the significands)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	1.110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      × 9.200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	0000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        0000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      2220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    9990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  10212000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10.212000 </a:t>
            </a:r>
            <a:r>
              <a:rPr lang="en-US" sz="2800" smtClean="0">
                <a:cs typeface="Arial" charset="0"/>
              </a:rPr>
              <a:t>× 10</a:t>
            </a:r>
            <a:r>
              <a:rPr lang="en-US" sz="2800" baseline="30000" smtClean="0">
                <a:cs typeface="Arial" charset="0"/>
              </a:rPr>
              <a:t>5</a:t>
            </a:r>
            <a:r>
              <a:rPr lang="en-US" sz="2800" smtClean="0">
                <a:cs typeface="Arial" charset="0"/>
              </a:rPr>
              <a:t> = </a:t>
            </a:r>
            <a:r>
              <a:rPr lang="en-US" sz="2800" smtClean="0"/>
              <a:t>10.212 </a:t>
            </a:r>
            <a:r>
              <a:rPr lang="en-US" sz="2800" smtClean="0">
                <a:cs typeface="Arial" charset="0"/>
              </a:rPr>
              <a:t>× 10</a:t>
            </a:r>
            <a:r>
              <a:rPr lang="en-US" sz="2800" baseline="30000" smtClean="0">
                <a:cs typeface="Arial" charset="0"/>
              </a:rPr>
              <a:t>5</a:t>
            </a:r>
            <a:r>
              <a:rPr lang="en-US" sz="2800" smtClean="0">
                <a:cs typeface="Arial" charset="0"/>
              </a:rPr>
              <a:t> </a:t>
            </a: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2743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2133600" y="5486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Multiplication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(1.110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10</a:t>
            </a:r>
            <a:r>
              <a:rPr lang="en-US" smtClean="0">
                <a:cs typeface="Arial" charset="0"/>
              </a:rPr>
              <a:t>) × (9.200 × 10</a:t>
            </a:r>
            <a:r>
              <a:rPr lang="en-US" baseline="30000" smtClean="0">
                <a:cs typeface="Arial" charset="0"/>
              </a:rPr>
              <a:t>-5</a:t>
            </a:r>
            <a:r>
              <a:rPr lang="en-US" smtClean="0"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New exponent = 5 or 132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New product = </a:t>
            </a:r>
            <a:r>
              <a:rPr lang="en-US" smtClean="0"/>
              <a:t>10.212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5</a:t>
            </a:r>
            <a:r>
              <a:rPr lang="en-US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1400" smtClean="0"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8000"/>
                </a:solidFill>
                <a:cs typeface="Arial" charset="0"/>
              </a:rPr>
              <a:t>Step 3:</a:t>
            </a:r>
            <a:r>
              <a:rPr lang="en-US" smtClean="0">
                <a:cs typeface="Arial" charset="0"/>
              </a:rPr>
              <a:t> (Normalize the product)</a:t>
            </a:r>
          </a:p>
          <a:p>
            <a:pPr eaLnBrk="1" hangingPunct="1">
              <a:buFontTx/>
              <a:buNone/>
            </a:pPr>
            <a:r>
              <a:rPr lang="en-US" smtClean="0"/>
              <a:t>	10.212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5</a:t>
            </a:r>
            <a:r>
              <a:rPr lang="en-US" smtClean="0">
                <a:cs typeface="Arial" charset="0"/>
              </a:rPr>
              <a:t> = </a:t>
            </a:r>
            <a:r>
              <a:rPr lang="en-US" smtClean="0"/>
              <a:t>1.0212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6</a:t>
            </a:r>
            <a:r>
              <a:rPr lang="en-US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3300"/>
                </a:solidFill>
                <a:cs typeface="Arial" charset="0"/>
              </a:rPr>
              <a:t>	Check for overflow and underflow</a:t>
            </a:r>
          </a:p>
          <a:p>
            <a:pPr eaLnBrk="1" hangingPunct="1">
              <a:buFontTx/>
              <a:buNone/>
            </a:pPr>
            <a:endParaRPr lang="en-US" sz="1400" smtClean="0">
              <a:solidFill>
                <a:srgbClr val="FF3300"/>
              </a:solidFill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8000"/>
                </a:solidFill>
                <a:cs typeface="Arial" charset="0"/>
              </a:rPr>
              <a:t>Step 4:</a:t>
            </a:r>
            <a:r>
              <a:rPr lang="en-US" smtClean="0">
                <a:cs typeface="Arial" charset="0"/>
              </a:rPr>
              <a:t> (Round the number)</a:t>
            </a:r>
          </a:p>
          <a:p>
            <a:pPr eaLnBrk="1" hangingPunct="1">
              <a:buFontTx/>
              <a:buNone/>
            </a:pPr>
            <a:r>
              <a:rPr lang="en-US" smtClean="0"/>
              <a:t>	1.0212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6</a:t>
            </a:r>
            <a:r>
              <a:rPr lang="en-US" smtClean="0">
                <a:cs typeface="Arial" charset="0"/>
              </a:rPr>
              <a:t> = </a:t>
            </a:r>
            <a:r>
              <a:rPr lang="en-US" smtClean="0"/>
              <a:t>1.021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6</a:t>
            </a:r>
            <a:r>
              <a:rPr lang="en-US" smtClean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0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CC"/>
                </a:solidFill>
              </a:rPr>
              <a:t>Floating Point Multiplication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(1.110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10</a:t>
            </a:r>
            <a:r>
              <a:rPr lang="en-US" smtClean="0">
                <a:cs typeface="Arial" charset="0"/>
              </a:rPr>
              <a:t>) × (9.200 × 10</a:t>
            </a:r>
            <a:r>
              <a:rPr lang="en-US" baseline="30000" smtClean="0">
                <a:cs typeface="Arial" charset="0"/>
              </a:rPr>
              <a:t>-5</a:t>
            </a:r>
            <a:r>
              <a:rPr lang="en-US" smtClean="0"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Arial" charset="0"/>
              </a:rPr>
              <a:t>	New product = </a:t>
            </a:r>
            <a:r>
              <a:rPr lang="en-US" smtClean="0"/>
              <a:t>1.021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6</a:t>
            </a:r>
            <a:r>
              <a:rPr lang="en-US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1400" smtClean="0"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8000"/>
                </a:solidFill>
                <a:cs typeface="Arial" charset="0"/>
              </a:rPr>
              <a:t>Step 5:</a:t>
            </a:r>
            <a:r>
              <a:rPr lang="en-US" smtClean="0">
                <a:cs typeface="Arial" charset="0"/>
              </a:rPr>
              <a:t> (Put the sign of the product)</a:t>
            </a:r>
          </a:p>
          <a:p>
            <a:pPr eaLnBrk="1" hangingPunct="1">
              <a:buFontTx/>
              <a:buNone/>
            </a:pPr>
            <a:r>
              <a:rPr lang="en-US" smtClean="0"/>
              <a:t>	+1.0212 </a:t>
            </a:r>
            <a:r>
              <a:rPr lang="en-US" smtClean="0">
                <a:cs typeface="Arial" charset="0"/>
              </a:rPr>
              <a:t>× 10</a:t>
            </a:r>
            <a:r>
              <a:rPr lang="en-US" baseline="30000" smtClean="0">
                <a:cs typeface="Arial" charset="0"/>
              </a:rPr>
              <a:t>6</a:t>
            </a:r>
            <a:r>
              <a:rPr lang="en-US" smtClean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457200"/>
            <a:ext cx="8043863" cy="1371600"/>
          </a:xfrm>
        </p:spPr>
      </p:pic>
      <p:pic>
        <p:nvPicPr>
          <p:cNvPr id="8704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828800"/>
            <a:ext cx="80010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Overflow conditions for addition &amp; subtraction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91887" cy="3158389"/>
          </a:xfrm>
        </p:spPr>
      </p:pic>
    </p:spTree>
    <p:extLst>
      <p:ext uri="{BB962C8B-B14F-4D97-AF65-F5344CB8AC3E}">
        <p14:creationId xmlns:p14="http://schemas.microsoft.com/office/powerpoint/2010/main" val="3236830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"/>
            <a:ext cx="8350250" cy="6019800"/>
          </a:xfrm>
        </p:spPr>
      </p:pic>
    </p:spTree>
    <p:extLst>
      <p:ext uri="{BB962C8B-B14F-4D97-AF65-F5344CB8AC3E}">
        <p14:creationId xmlns:p14="http://schemas.microsoft.com/office/powerpoint/2010/main" val="1978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539578" cy="3383814"/>
          </a:xfrm>
        </p:spPr>
      </p:pic>
    </p:spTree>
    <p:extLst>
      <p:ext uri="{BB962C8B-B14F-4D97-AF65-F5344CB8AC3E}">
        <p14:creationId xmlns:p14="http://schemas.microsoft.com/office/powerpoint/2010/main" val="96956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Version of Multiplication Hardware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46" y="2021587"/>
            <a:ext cx="6966308" cy="3683189"/>
          </a:xfrm>
        </p:spPr>
      </p:pic>
    </p:spTree>
    <p:extLst>
      <p:ext uri="{BB962C8B-B14F-4D97-AF65-F5344CB8AC3E}">
        <p14:creationId xmlns:p14="http://schemas.microsoft.com/office/powerpoint/2010/main" val="220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Flowchart (First Version of Multiplication)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65968"/>
            <a:ext cx="6324599" cy="4394426"/>
          </a:xfrm>
        </p:spPr>
      </p:pic>
    </p:spTree>
    <p:extLst>
      <p:ext uri="{BB962C8B-B14F-4D97-AF65-F5344CB8AC3E}">
        <p14:creationId xmlns:p14="http://schemas.microsoft.com/office/powerpoint/2010/main" val="19863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5288"/>
            <a:ext cx="7848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231" y="2010310"/>
            <a:ext cx="7611537" cy="3705742"/>
          </a:xfrm>
        </p:spPr>
      </p:pic>
    </p:spTree>
    <p:extLst>
      <p:ext uri="{BB962C8B-B14F-4D97-AF65-F5344CB8AC3E}">
        <p14:creationId xmlns:p14="http://schemas.microsoft.com/office/powerpoint/2010/main" val="29107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Refined Version of Multiplication Hardware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21912"/>
            <a:ext cx="7278934" cy="394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741</Words>
  <Application>Microsoft Office PowerPoint</Application>
  <PresentationFormat>On-screen Show (4:3)</PresentationFormat>
  <Paragraphs>450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Computer Architecture</vt:lpstr>
      <vt:lpstr>Addition &amp; Subtraction</vt:lpstr>
      <vt:lpstr>PowerPoint Presentation</vt:lpstr>
      <vt:lpstr>Overflow conditions for addition &amp; subtraction</vt:lpstr>
      <vt:lpstr>Multiplication</vt:lpstr>
      <vt:lpstr>First Version of Multiplication Hardware</vt:lpstr>
      <vt:lpstr>Flowchart (First Version of Multiplication)</vt:lpstr>
      <vt:lpstr>PowerPoint Presentation</vt:lpstr>
      <vt:lpstr>Refined Version of Multiplication Hardware</vt:lpstr>
      <vt:lpstr>Refined Version of Multiplication Hardware</vt:lpstr>
      <vt:lpstr>Refined Version of Multiplication Hardware</vt:lpstr>
      <vt:lpstr>Division</vt:lpstr>
      <vt:lpstr>First Version of Division Hardware</vt:lpstr>
      <vt:lpstr>First Version of Division Flowchart</vt:lpstr>
      <vt:lpstr>First Version of Division Example</vt:lpstr>
      <vt:lpstr>Final Version of Division Hardware</vt:lpstr>
      <vt:lpstr>Final Version of Division Algorithm</vt:lpstr>
      <vt:lpstr>Final Version of Division Example</vt:lpstr>
      <vt:lpstr>4.8 Floating Point</vt:lpstr>
      <vt:lpstr>4.8 Floating Point</vt:lpstr>
      <vt:lpstr>4.8 Floating Point</vt:lpstr>
      <vt:lpstr>4.8 Floating Point</vt:lpstr>
      <vt:lpstr>Floating Point Representation</vt:lpstr>
      <vt:lpstr>Floating Point Representation</vt:lpstr>
      <vt:lpstr>Floating Point Representation</vt:lpstr>
      <vt:lpstr>Floating Point Representation</vt:lpstr>
      <vt:lpstr>PowerPoint Presentation</vt:lpstr>
      <vt:lpstr>PowerPoint Presentation</vt:lpstr>
      <vt:lpstr>Floating Point Addition</vt:lpstr>
      <vt:lpstr>Floating Point Addition</vt:lpstr>
      <vt:lpstr>Floating Point Addition</vt:lpstr>
      <vt:lpstr>PowerPoint Presentation</vt:lpstr>
      <vt:lpstr>PowerPoint Presentation</vt:lpstr>
      <vt:lpstr>Floating Point Multiplication</vt:lpstr>
      <vt:lpstr>Floating Point Multiplication</vt:lpstr>
      <vt:lpstr>Floating Point Multiplication</vt:lpstr>
      <vt:lpstr>Floating Point Multiplication</vt:lpstr>
      <vt:lpstr>Floating Point Multiplication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ASUS</dc:creator>
  <cp:lastModifiedBy>ASUS</cp:lastModifiedBy>
  <cp:revision>11</cp:revision>
  <dcterms:created xsi:type="dcterms:W3CDTF">2018-02-27T05:35:15Z</dcterms:created>
  <dcterms:modified xsi:type="dcterms:W3CDTF">2018-12-04T04:26:49Z</dcterms:modified>
</cp:coreProperties>
</file>