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36611-62B6-4E80-9D96-36B87AB88091}" type="datetimeFigureOut">
              <a:rPr lang="en-US" smtClean="0"/>
              <a:pPr/>
              <a:t>16-Feb-20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1E12F-A1A3-4891-9527-21DFBEF17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7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9B31626-5BA2-4D51-A73F-43BA50268041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0093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D20A-5236-4204-8A4F-6F50BB32FE3F}" type="datetimeFigureOut">
              <a:rPr lang="en-US" smtClean="0"/>
              <a:pPr/>
              <a:t>16-Feb-20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2DAB-4418-447C-B3A4-7051617F2A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9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D20A-5236-4204-8A4F-6F50BB32FE3F}" type="datetimeFigureOut">
              <a:rPr lang="en-US" smtClean="0"/>
              <a:pPr/>
              <a:t>16-Feb-20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2DAB-4418-447C-B3A4-7051617F2A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6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D20A-5236-4204-8A4F-6F50BB32FE3F}" type="datetimeFigureOut">
              <a:rPr lang="en-US" smtClean="0"/>
              <a:pPr/>
              <a:t>16-Feb-20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2DAB-4418-447C-B3A4-7051617F2A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9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D20A-5236-4204-8A4F-6F50BB32FE3F}" type="datetimeFigureOut">
              <a:rPr lang="en-US" smtClean="0"/>
              <a:pPr/>
              <a:t>16-Feb-20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2DAB-4418-447C-B3A4-7051617F2A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9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D20A-5236-4204-8A4F-6F50BB32FE3F}" type="datetimeFigureOut">
              <a:rPr lang="en-US" smtClean="0"/>
              <a:pPr/>
              <a:t>16-Feb-20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2DAB-4418-447C-B3A4-7051617F2A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6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D20A-5236-4204-8A4F-6F50BB32FE3F}" type="datetimeFigureOut">
              <a:rPr lang="en-US" smtClean="0"/>
              <a:pPr/>
              <a:t>16-Feb-20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2DAB-4418-447C-B3A4-7051617F2A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0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D20A-5236-4204-8A4F-6F50BB32FE3F}" type="datetimeFigureOut">
              <a:rPr lang="en-US" smtClean="0"/>
              <a:pPr/>
              <a:t>16-Feb-20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2DAB-4418-447C-B3A4-7051617F2A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D20A-5236-4204-8A4F-6F50BB32FE3F}" type="datetimeFigureOut">
              <a:rPr lang="en-US" smtClean="0"/>
              <a:pPr/>
              <a:t>16-Feb-20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2DAB-4418-447C-B3A4-7051617F2A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9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D20A-5236-4204-8A4F-6F50BB32FE3F}" type="datetimeFigureOut">
              <a:rPr lang="en-US" smtClean="0"/>
              <a:pPr/>
              <a:t>16-Feb-20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2DAB-4418-447C-B3A4-7051617F2A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D20A-5236-4204-8A4F-6F50BB32FE3F}" type="datetimeFigureOut">
              <a:rPr lang="en-US" smtClean="0"/>
              <a:pPr/>
              <a:t>16-Feb-20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2DAB-4418-447C-B3A4-7051617F2A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D20A-5236-4204-8A4F-6F50BB32FE3F}" type="datetimeFigureOut">
              <a:rPr lang="en-US" smtClean="0"/>
              <a:pPr/>
              <a:t>16-Feb-20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2DAB-4418-447C-B3A4-7051617F2A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8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2D20A-5236-4204-8A4F-6F50BB32FE3F}" type="datetimeFigureOut">
              <a:rPr lang="en-US" smtClean="0"/>
              <a:pPr/>
              <a:t>16-Feb-20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32DAB-4418-447C-B3A4-7051617F2A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9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0707" y="1996225"/>
            <a:ext cx="7772400" cy="1159099"/>
          </a:xfrm>
        </p:spPr>
        <p:txBody>
          <a:bodyPr/>
          <a:lstStyle/>
          <a:p>
            <a:pPr eaLnBrk="1" hangingPunct="1"/>
            <a:r>
              <a:rPr lang="en-US" sz="4800" dirty="0"/>
              <a:t>Computer Architecture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572814" y="2756079"/>
            <a:ext cx="4167389" cy="11590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Chapter-2</a:t>
            </a:r>
          </a:p>
        </p:txBody>
      </p:sp>
    </p:spTree>
    <p:extLst>
      <p:ext uri="{BB962C8B-B14F-4D97-AF65-F5344CB8AC3E}">
        <p14:creationId xmlns:p14="http://schemas.microsoft.com/office/powerpoint/2010/main" val="258198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04341" y="1019331"/>
            <a:ext cx="10088380" cy="4721902"/>
          </a:xfrm>
        </p:spPr>
      </p:pic>
    </p:spTree>
    <p:extLst>
      <p:ext uri="{BB962C8B-B14F-4D97-AF65-F5344CB8AC3E}">
        <p14:creationId xmlns:p14="http://schemas.microsoft.com/office/powerpoint/2010/main" val="263169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8275" y="0"/>
            <a:ext cx="10764445" cy="232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546" y="2342135"/>
            <a:ext cx="104031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3169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4440" y="1019332"/>
            <a:ext cx="10283252" cy="385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31698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4440" y="1019332"/>
            <a:ext cx="10283252" cy="385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31698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9449"/>
            <a:ext cx="10664252" cy="426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1698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9666" y="434716"/>
            <a:ext cx="1121264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ym typeface="Wingdings" panose="05000000000000000000" pitchFamily="2" charset="2"/>
              </a:rPr>
              <a:t>To overcome this use 2’s complement </a:t>
            </a:r>
          </a:p>
          <a:p>
            <a:pPr>
              <a:defRPr/>
            </a:pPr>
            <a:r>
              <a:rPr lang="en-US" dirty="0" smtClean="0">
                <a:sym typeface="Wingdings" panose="05000000000000000000" pitchFamily="2" charset="2"/>
              </a:rPr>
              <a:t>If MSB=0, it is positive number</a:t>
            </a:r>
          </a:p>
          <a:p>
            <a:pPr>
              <a:defRPr/>
            </a:pPr>
            <a:r>
              <a:rPr lang="en-US" dirty="0" smtClean="0">
                <a:sym typeface="Wingdings" panose="05000000000000000000" pitchFamily="2" charset="2"/>
              </a:rPr>
              <a:t>If MSB=1, then it is negative number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en-US" dirty="0" smtClean="0">
                <a:sym typeface="Wingdings" panose="05000000000000000000" pitchFamily="2" charset="2"/>
              </a:rPr>
              <a:t>000=0                       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000= -8 </a:t>
            </a:r>
            <a:r>
              <a:rPr lang="en-US" sz="1050" dirty="0" smtClean="0">
                <a:sym typeface="Wingdings" panose="05000000000000000000" pitchFamily="2" charset="2"/>
              </a:rPr>
              <a:t>(-1*2^3 + 0*2^2+0*2^1+0*2^0)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en-US" dirty="0" smtClean="0">
                <a:sym typeface="Wingdings" panose="05000000000000000000" pitchFamily="2" charset="2"/>
              </a:rPr>
              <a:t>001=1                       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001= -7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en-US" dirty="0" smtClean="0">
                <a:sym typeface="Wingdings" panose="05000000000000000000" pitchFamily="2" charset="2"/>
              </a:rPr>
              <a:t>010=2                       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010= -6  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en-US" dirty="0" smtClean="0">
                <a:sym typeface="Wingdings" panose="05000000000000000000" pitchFamily="2" charset="2"/>
              </a:rPr>
              <a:t>011=3                       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011= -5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en-US" dirty="0" smtClean="0">
                <a:sym typeface="Wingdings" panose="05000000000000000000" pitchFamily="2" charset="2"/>
              </a:rPr>
              <a:t>100=4                       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100= -4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en-US" dirty="0" smtClean="0">
                <a:sym typeface="Wingdings" panose="05000000000000000000" pitchFamily="2" charset="2"/>
              </a:rPr>
              <a:t>101=5                       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101= -3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en-US" dirty="0" smtClean="0">
                <a:sym typeface="Wingdings" panose="05000000000000000000" pitchFamily="2" charset="2"/>
              </a:rPr>
              <a:t>110=6                       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110= -2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en-US" dirty="0" smtClean="0">
                <a:sym typeface="Wingdings" panose="05000000000000000000" pitchFamily="2" charset="2"/>
              </a:rPr>
              <a:t>111=7                       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111=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698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4517" y="464694"/>
            <a:ext cx="99684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Rules to negate a two’s complement binary number:</a:t>
            </a:r>
          </a:p>
          <a:p>
            <a:pPr marL="514350" indent="-514350">
              <a:buFont typeface="Wingdings" pitchFamily="2" charset="2"/>
              <a:buAutoNum type="arabicPeriod"/>
              <a:defRPr/>
            </a:pPr>
            <a:r>
              <a:rPr lang="en-US" dirty="0" smtClean="0"/>
              <a:t>Simply invert 0 to 1 and 1 to 0</a:t>
            </a:r>
          </a:p>
          <a:p>
            <a:pPr marL="514350" indent="-514350">
              <a:buFont typeface="Wingdings" pitchFamily="2" charset="2"/>
              <a:buAutoNum type="arabicPeriod"/>
              <a:defRPr/>
            </a:pPr>
            <a:r>
              <a:rPr lang="en-US" dirty="0" smtClean="0"/>
              <a:t>Then add 1 to this result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Example: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5525" y="2201056"/>
            <a:ext cx="84169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1698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609600"/>
            <a:ext cx="10874115" cy="4831830"/>
          </a:xfrm>
        </p:spPr>
      </p:pic>
      <p:sp>
        <p:nvSpPr>
          <p:cNvPr id="5" name="Rectangle 4"/>
          <p:cNvSpPr/>
          <p:nvPr/>
        </p:nvSpPr>
        <p:spPr>
          <a:xfrm>
            <a:off x="2207302" y="5477656"/>
            <a:ext cx="6324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Self : (-100) ten to (100) ten</a:t>
            </a:r>
          </a:p>
        </p:txBody>
      </p:sp>
    </p:spTree>
    <p:extLst>
      <p:ext uri="{BB962C8B-B14F-4D97-AF65-F5344CB8AC3E}">
        <p14:creationId xmlns:p14="http://schemas.microsoft.com/office/powerpoint/2010/main" val="2631698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34323" y="486144"/>
            <a:ext cx="1039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Example: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4614" y="940633"/>
            <a:ext cx="71532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24497" y="1460505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Answer: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9188" y="1993692"/>
            <a:ext cx="8864261" cy="48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1698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Instructions in the computer: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273"/>
            <a:ext cx="10515600" cy="4837690"/>
          </a:xfrm>
        </p:spPr>
        <p:txBody>
          <a:bodyPr/>
          <a:lstStyle/>
          <a:p>
            <a:r>
              <a:rPr lang="en-US" dirty="0" smtClean="0"/>
              <a:t>R-type: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1377" y="1546962"/>
            <a:ext cx="11538397" cy="4879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56" y="1708727"/>
            <a:ext cx="9775184" cy="446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2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51" y="1027135"/>
            <a:ext cx="10095963" cy="5244876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7030A0"/>
                </a:solidFill>
              </a:rPr>
              <a:t>Instruction: </a:t>
            </a:r>
            <a:r>
              <a:rPr lang="en-US" dirty="0" smtClean="0"/>
              <a:t>The words of a computer language is called instruction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smtClean="0">
                <a:solidFill>
                  <a:srgbClr val="7030A0"/>
                </a:solidFill>
              </a:rPr>
              <a:t>Instruction set : </a:t>
            </a:r>
            <a:r>
              <a:rPr lang="en-US" dirty="0" smtClean="0"/>
              <a:t>The vocabulary of computer language is called instruction set.</a:t>
            </a:r>
          </a:p>
          <a:p>
            <a:pPr algn="just"/>
            <a:endParaRPr lang="en-US" dirty="0" smtClean="0"/>
          </a:p>
          <a:p>
            <a:pPr marL="0" indent="0" algn="just">
              <a:buNone/>
            </a:pPr>
            <a:r>
              <a:rPr lang="en-US" dirty="0" smtClean="0">
                <a:solidFill>
                  <a:srgbClr val="7030A0"/>
                </a:solidFill>
              </a:rPr>
              <a:t>Goal of the computer designer:</a:t>
            </a:r>
          </a:p>
          <a:p>
            <a:pPr marL="0" indent="0" algn="just">
              <a:buNone/>
            </a:pPr>
            <a:r>
              <a:rPr lang="en-US" dirty="0" smtClean="0"/>
              <a:t>      To find a language that makes it easy to build the hardware and compiler while </a:t>
            </a:r>
            <a:r>
              <a:rPr lang="en-US" dirty="0" smtClean="0">
                <a:solidFill>
                  <a:srgbClr val="FF0000"/>
                </a:solidFill>
              </a:rPr>
              <a:t>maximizing performance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minimizing cost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63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127"/>
            <a:ext cx="10515600" cy="55858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 add $t0, $s1, $</a:t>
            </a:r>
            <a:r>
              <a:rPr lang="en-US" dirty="0" smtClean="0"/>
              <a:t>s2            Decimal representation: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op = 0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rd</a:t>
            </a:r>
            <a:r>
              <a:rPr lang="en-US" dirty="0"/>
              <a:t>= $t0 = 8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= $s1 = </a:t>
            </a:r>
            <a:r>
              <a:rPr lang="en-US" dirty="0" smtClean="0"/>
              <a:t>17                     Binary representation: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rt</a:t>
            </a:r>
            <a:r>
              <a:rPr lang="en-US" dirty="0"/>
              <a:t>= $s2 = </a:t>
            </a:r>
            <a:r>
              <a:rPr lang="en-US" dirty="0" smtClean="0"/>
              <a:t>18            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Shmt</a:t>
            </a:r>
            <a:r>
              <a:rPr lang="en-US" dirty="0"/>
              <a:t> = 0</a:t>
            </a:r>
          </a:p>
          <a:p>
            <a:pPr marL="0" indent="0">
              <a:buNone/>
            </a:pPr>
            <a:r>
              <a:rPr lang="en-US" dirty="0" err="1"/>
              <a:t>Funct</a:t>
            </a:r>
            <a:r>
              <a:rPr lang="en-US" dirty="0"/>
              <a:t> = 32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19" y="1508271"/>
            <a:ext cx="7772833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145" y="3071668"/>
            <a:ext cx="7594382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340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073" y="320097"/>
            <a:ext cx="10515600" cy="605299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I – format 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 err="1"/>
              <a:t>lw</a:t>
            </a:r>
            <a:r>
              <a:rPr lang="en-US" dirty="0"/>
              <a:t> $t0, 32($s1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j- type: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909" y="1171863"/>
            <a:ext cx="8444905" cy="90163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860408"/>
              </p:ext>
            </p:extLst>
          </p:nvPr>
        </p:nvGraphicFramePr>
        <p:xfrm>
          <a:off x="1320800" y="354599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11942"/>
              </p:ext>
            </p:extLst>
          </p:nvPr>
        </p:nvGraphicFramePr>
        <p:xfrm>
          <a:off x="1395909" y="482061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 (6 bits)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(26 bits)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500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42" y="304800"/>
            <a:ext cx="10696257" cy="4034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5" y="4153074"/>
            <a:ext cx="10899340" cy="204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02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7" y="808241"/>
            <a:ext cx="10520218" cy="4844414"/>
          </a:xfrm>
        </p:spPr>
      </p:pic>
    </p:spTree>
    <p:extLst>
      <p:ext uri="{BB962C8B-B14F-4D97-AF65-F5344CB8AC3E}">
        <p14:creationId xmlns:p14="http://schemas.microsoft.com/office/powerpoint/2010/main" val="4000658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63" y="286327"/>
            <a:ext cx="10547927" cy="5680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208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Operations: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73" y="2152072"/>
            <a:ext cx="10446327" cy="3592165"/>
          </a:xfrm>
        </p:spPr>
      </p:pic>
    </p:spTree>
    <p:extLst>
      <p:ext uri="{BB962C8B-B14F-4D97-AF65-F5344CB8AC3E}">
        <p14:creationId xmlns:p14="http://schemas.microsoft.com/office/powerpoint/2010/main" val="704378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5636"/>
            <a:ext cx="10515600" cy="57613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if ( i==j) go to L1;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f = </a:t>
            </a:r>
            <a:r>
              <a:rPr lang="en-US" dirty="0" err="1">
                <a:solidFill>
                  <a:srgbClr val="7030A0"/>
                </a:solidFill>
              </a:rPr>
              <a:t>g+h</a:t>
            </a:r>
            <a:r>
              <a:rPr lang="en-US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L1: f=f-i;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Convert this into MIPS assembly code.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Answer : </a:t>
            </a:r>
          </a:p>
          <a:p>
            <a:pPr marL="0" indent="0">
              <a:buNone/>
            </a:pPr>
            <a:r>
              <a:rPr lang="en-US" dirty="0"/>
              <a:t> f= $s0, g= $s1, h= $s2, i= $s3, j= $s4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beq</a:t>
            </a:r>
            <a:r>
              <a:rPr lang="en-US" dirty="0"/>
              <a:t> $s3, $s4, L1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add $s0, $s1, $s2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L1: sub $s0, $s0, $s3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2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7164"/>
            <a:ext cx="10515600" cy="57797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Answer</a:t>
            </a:r>
            <a:r>
              <a:rPr lang="en-US" dirty="0">
                <a:solidFill>
                  <a:srgbClr val="7030A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bne</a:t>
            </a:r>
            <a:r>
              <a:rPr lang="en-US" dirty="0"/>
              <a:t> $s3, $s4, ELSE</a:t>
            </a:r>
          </a:p>
          <a:p>
            <a:pPr marL="0" indent="0">
              <a:buNone/>
            </a:pPr>
            <a:r>
              <a:rPr lang="en-US" dirty="0"/>
              <a:t> add $s0, $s1, $s2</a:t>
            </a:r>
          </a:p>
          <a:p>
            <a:pPr marL="0" indent="0">
              <a:buNone/>
            </a:pPr>
            <a:r>
              <a:rPr lang="en-US" dirty="0"/>
              <a:t> j EXIT</a:t>
            </a:r>
          </a:p>
          <a:p>
            <a:pPr marL="0" indent="0">
              <a:buNone/>
            </a:pPr>
            <a:r>
              <a:rPr lang="en-US" dirty="0"/>
              <a:t> ELSE:</a:t>
            </a:r>
          </a:p>
          <a:p>
            <a:pPr marL="0" indent="0">
              <a:buNone/>
            </a:pPr>
            <a:r>
              <a:rPr lang="en-US" dirty="0"/>
              <a:t> sub $s0, $s1, $s2</a:t>
            </a:r>
          </a:p>
          <a:p>
            <a:pPr marL="0" indent="0">
              <a:buNone/>
            </a:pPr>
            <a:r>
              <a:rPr lang="en-US" dirty="0"/>
              <a:t> EXIT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N.B: </a:t>
            </a:r>
            <a:r>
              <a:rPr lang="en-US" dirty="0"/>
              <a:t>use jump in case of if… else</a:t>
            </a:r>
            <a:endParaRPr lang="en-US" b="1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09" y="396069"/>
            <a:ext cx="10483273" cy="169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72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0291"/>
            <a:ext cx="10515600" cy="569667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Loop: g= g + A[i]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     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=</a:t>
            </a:r>
            <a:r>
              <a:rPr lang="en-US" smtClean="0">
                <a:solidFill>
                  <a:srgbClr val="7030A0"/>
                </a:solidFill>
              </a:rPr>
              <a:t>i+j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 </a:t>
            </a:r>
            <a:r>
              <a:rPr lang="en-US" dirty="0">
                <a:solidFill>
                  <a:srgbClr val="7030A0"/>
                </a:solidFill>
              </a:rPr>
              <a:t>If (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!=j) </a:t>
            </a:r>
            <a:r>
              <a:rPr lang="en-US" dirty="0">
                <a:solidFill>
                  <a:srgbClr val="7030A0"/>
                </a:solidFill>
              </a:rPr>
              <a:t>go to LOOP.</a:t>
            </a:r>
          </a:p>
          <a:p>
            <a:pPr marL="0" indent="0">
              <a:buNone/>
            </a:pPr>
            <a:r>
              <a:rPr lang="en-US" dirty="0"/>
              <a:t>What will be the MIPS assemble code?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</a:t>
            </a:r>
          </a:p>
          <a:p>
            <a:pPr marL="0" indent="0">
              <a:buNone/>
            </a:pPr>
            <a:r>
              <a:rPr lang="en-US" dirty="0"/>
              <a:t> g=$s1, h=$s2, i=$s3, j=$s4, A=$s5</a:t>
            </a:r>
          </a:p>
          <a:p>
            <a:pPr marL="0" indent="0">
              <a:buNone/>
            </a:pPr>
            <a:r>
              <a:rPr lang="en-US" dirty="0"/>
              <a:t>Loop: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add $t1, $s3, $s3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add $t1, $t1, $t1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add $t1, $t1, $s5  // $t1= address of A[i] (4*i + $s3)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lw</a:t>
            </a:r>
            <a:r>
              <a:rPr lang="en-US" dirty="0">
                <a:solidFill>
                  <a:srgbClr val="00B050"/>
                </a:solidFill>
              </a:rPr>
              <a:t> $t0, 0($t1)       // used that address to load A[i] into a temporary register </a:t>
            </a:r>
          </a:p>
          <a:p>
            <a:pPr marL="0" indent="0">
              <a:buNone/>
            </a:pPr>
            <a:r>
              <a:rPr lang="en-US" dirty="0"/>
              <a:t> add $s1, $s1, $t0</a:t>
            </a:r>
          </a:p>
          <a:p>
            <a:pPr marL="0" indent="0">
              <a:buNone/>
            </a:pPr>
            <a:r>
              <a:rPr lang="en-US" dirty="0"/>
              <a:t> add $s3, $s3, $s4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bne</a:t>
            </a:r>
            <a:r>
              <a:rPr lang="en-US" dirty="0">
                <a:solidFill>
                  <a:srgbClr val="00B050"/>
                </a:solidFill>
              </a:rPr>
              <a:t> $s3, $s4, LOOP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72766" y="2421230"/>
            <a:ext cx="3284113" cy="12106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for getting address of an array:</a:t>
            </a:r>
          </a:p>
          <a:p>
            <a:pPr algn="ctr"/>
            <a:r>
              <a:rPr lang="en-US" dirty="0" smtClean="0"/>
              <a:t>1.Multiply the index I by 4</a:t>
            </a:r>
          </a:p>
          <a:p>
            <a:pPr algn="ctr"/>
            <a:r>
              <a:rPr lang="en-US" dirty="0" smtClean="0"/>
              <a:t>2.</a:t>
            </a:r>
            <a:r>
              <a:rPr lang="en-US" dirty="0"/>
              <a:t> </a:t>
            </a:r>
            <a:r>
              <a:rPr lang="en-US" dirty="0" smtClean="0"/>
              <a:t>Add with the base of array</a:t>
            </a:r>
          </a:p>
        </p:txBody>
      </p:sp>
    </p:spTree>
    <p:extLst>
      <p:ext uri="{BB962C8B-B14F-4D97-AF65-F5344CB8AC3E}">
        <p14:creationId xmlns:p14="http://schemas.microsoft.com/office/powerpoint/2010/main" val="132424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8836"/>
            <a:ext cx="10515600" cy="55581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while (save [i] = k 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i= </a:t>
            </a:r>
            <a:r>
              <a:rPr lang="en-US" dirty="0" err="1">
                <a:solidFill>
                  <a:srgbClr val="7030A0"/>
                </a:solidFill>
              </a:rPr>
              <a:t>i+j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what will be the MIPS assembly code for this?</a:t>
            </a:r>
          </a:p>
          <a:p>
            <a:pPr marL="0" indent="0">
              <a:buNone/>
            </a:pPr>
            <a:r>
              <a:rPr lang="en-US" dirty="0"/>
              <a:t> Answer:</a:t>
            </a:r>
          </a:p>
          <a:p>
            <a:pPr marL="0" indent="0">
              <a:buNone/>
            </a:pPr>
            <a:r>
              <a:rPr lang="en-US" dirty="0"/>
              <a:t> i=$s3, j=$s4, k=$s5, save = $s6</a:t>
            </a:r>
          </a:p>
          <a:p>
            <a:pPr marL="0" indent="0">
              <a:buNone/>
            </a:pPr>
            <a:r>
              <a:rPr lang="en-US" dirty="0"/>
              <a:t> LOOP: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add $t1, $s3, $s3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add $t1, $t1, $t1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add $t1, $t1, $s6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lw</a:t>
            </a:r>
            <a:r>
              <a:rPr lang="en-US" dirty="0">
                <a:solidFill>
                  <a:srgbClr val="00B050"/>
                </a:solidFill>
              </a:rPr>
              <a:t> $t0, 0($t1)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bne</a:t>
            </a:r>
            <a:r>
              <a:rPr lang="en-US" dirty="0"/>
              <a:t> $t0, $s5, EXIT</a:t>
            </a:r>
          </a:p>
          <a:p>
            <a:pPr marL="0" indent="0">
              <a:buNone/>
            </a:pPr>
            <a:r>
              <a:rPr lang="en-US" dirty="0"/>
              <a:t> add $s3, $s3, $s4</a:t>
            </a:r>
          </a:p>
          <a:p>
            <a:pPr marL="0" indent="0">
              <a:buNone/>
            </a:pPr>
            <a:r>
              <a:rPr lang="en-US" dirty="0"/>
              <a:t> j LOOP</a:t>
            </a:r>
          </a:p>
          <a:p>
            <a:pPr marL="0" indent="0">
              <a:buNone/>
            </a:pPr>
            <a:r>
              <a:rPr lang="en-US" dirty="0"/>
              <a:t>EXIT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7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03" y="344555"/>
            <a:ext cx="10379300" cy="5837304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Operations of the computer hardware: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--per line one instruction </a:t>
            </a:r>
          </a:p>
          <a:p>
            <a:pPr marL="0" indent="0">
              <a:buNone/>
            </a:pPr>
            <a:r>
              <a:rPr lang="en-US" sz="2400" dirty="0" smtClean="0"/>
              <a:t>--must always have exactly three variables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66" y="1135535"/>
            <a:ext cx="8776610" cy="1324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66" y="4356665"/>
            <a:ext cx="8226644" cy="155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83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491" y="332509"/>
            <a:ext cx="10515600" cy="55858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Solve:</a:t>
            </a:r>
          </a:p>
          <a:p>
            <a:r>
              <a:rPr lang="en-US" dirty="0" smtClean="0"/>
              <a:t>                   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Loop: </a:t>
            </a:r>
            <a:r>
              <a:rPr lang="en-US" dirty="0" err="1" smtClean="0"/>
              <a:t>sll</a:t>
            </a:r>
            <a:r>
              <a:rPr lang="en-US" dirty="0" smtClean="0"/>
              <a:t> $t1, $ s3, 2</a:t>
            </a:r>
          </a:p>
          <a:p>
            <a:pPr marL="0" indent="0">
              <a:buNone/>
            </a:pPr>
            <a:r>
              <a:rPr lang="en-US" dirty="0" smtClean="0"/>
              <a:t>Add $t1, $t1, $s6</a:t>
            </a:r>
          </a:p>
          <a:p>
            <a:pPr marL="0" indent="0">
              <a:buNone/>
            </a:pPr>
            <a:r>
              <a:rPr lang="en-US" dirty="0" err="1" smtClean="0"/>
              <a:t>lw</a:t>
            </a:r>
            <a:r>
              <a:rPr lang="en-US" dirty="0" smtClean="0"/>
              <a:t> $t0, 0($t1)</a:t>
            </a:r>
          </a:p>
          <a:p>
            <a:pPr marL="0" indent="0">
              <a:buNone/>
            </a:pPr>
            <a:r>
              <a:rPr lang="en-US" dirty="0" err="1" smtClean="0"/>
              <a:t>bne</a:t>
            </a:r>
            <a:r>
              <a:rPr lang="en-US" dirty="0" smtClean="0"/>
              <a:t> $t0, $s5, Exit</a:t>
            </a:r>
          </a:p>
          <a:p>
            <a:pPr marL="0" indent="0">
              <a:buNone/>
            </a:pPr>
            <a:r>
              <a:rPr lang="en-US" dirty="0" err="1" smtClean="0"/>
              <a:t>addi</a:t>
            </a:r>
            <a:r>
              <a:rPr lang="en-US" dirty="0" smtClean="0"/>
              <a:t> $s3,$s3,1</a:t>
            </a:r>
          </a:p>
          <a:p>
            <a:pPr marL="0" indent="0">
              <a:buNone/>
            </a:pPr>
            <a:r>
              <a:rPr lang="en-US" dirty="0" smtClean="0"/>
              <a:t>J loop</a:t>
            </a:r>
          </a:p>
          <a:p>
            <a:pPr marL="0" indent="0">
              <a:buNone/>
            </a:pPr>
            <a:r>
              <a:rPr lang="en-US" dirty="0" smtClean="0"/>
              <a:t>Exit: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68" y="870385"/>
            <a:ext cx="10772775" cy="126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09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12" y="460464"/>
            <a:ext cx="11036121" cy="6082004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Operands of the computer hardware: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1" y="1715614"/>
            <a:ext cx="10103519" cy="267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61" y="267280"/>
            <a:ext cx="10739907" cy="610776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Answer: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07" y="3559400"/>
            <a:ext cx="8768662" cy="16307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79" y="468836"/>
            <a:ext cx="8999118" cy="221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6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61" y="267280"/>
            <a:ext cx="10739907" cy="6107762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How computer hardware access large memory structure?</a:t>
            </a:r>
          </a:p>
          <a:p>
            <a:pPr marL="0" indent="0">
              <a:buNone/>
            </a:pPr>
            <a:r>
              <a:rPr lang="en-US" dirty="0" smtClean="0"/>
              <a:t>             --- Data structures (array and structures) are used.</a:t>
            </a:r>
          </a:p>
          <a:p>
            <a:pPr marL="0" indent="0">
              <a:buNone/>
            </a:pPr>
            <a:r>
              <a:rPr lang="en-US" dirty="0" smtClean="0"/>
              <a:t>Data transfer instruction:</a:t>
            </a:r>
          </a:p>
          <a:p>
            <a:pPr marL="0" indent="0">
              <a:buNone/>
            </a:pPr>
            <a:r>
              <a:rPr lang="en-US" dirty="0" smtClean="0"/>
              <a:t>A command that moves data between memory and register</a:t>
            </a:r>
          </a:p>
          <a:p>
            <a:pPr marL="0" indent="0">
              <a:buNone/>
            </a:pPr>
            <a:r>
              <a:rPr lang="en-US" dirty="0" smtClean="0"/>
              <a:t>Memory to register = load</a:t>
            </a:r>
          </a:p>
          <a:p>
            <a:pPr marL="0" indent="0">
              <a:buNone/>
            </a:pPr>
            <a:r>
              <a:rPr lang="en-US" dirty="0" smtClean="0"/>
              <a:t>Register to memory = store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1" y="3439644"/>
            <a:ext cx="3854094" cy="29904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848" y="4330537"/>
            <a:ext cx="6272010" cy="120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0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560" y="305917"/>
            <a:ext cx="10515600" cy="583730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g=h + A[8]</a:t>
            </a:r>
          </a:p>
          <a:p>
            <a:pPr marL="0" indent="0">
              <a:buNone/>
            </a:pPr>
            <a:r>
              <a:rPr lang="en-US" dirty="0" smtClean="0"/>
              <a:t>Answer: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lw</a:t>
            </a:r>
            <a:r>
              <a:rPr lang="en-US" dirty="0" smtClean="0"/>
              <a:t> $t0, 8($s3)                                    offset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base register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add $s1, $s2, $t0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60" y="488933"/>
            <a:ext cx="8717839" cy="12883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97" y="4947556"/>
            <a:ext cx="8946725" cy="803021"/>
          </a:xfrm>
          <a:prstGeom prst="rect">
            <a:avLst/>
          </a:prstGeom>
        </p:spPr>
      </p:pic>
      <p:cxnSp>
        <p:nvCxnSpPr>
          <p:cNvPr id="16" name="Elbow Connector 15"/>
          <p:cNvCxnSpPr/>
          <p:nvPr/>
        </p:nvCxnSpPr>
        <p:spPr>
          <a:xfrm flipV="1">
            <a:off x="1777285" y="3116687"/>
            <a:ext cx="3593205" cy="90152"/>
          </a:xfrm>
          <a:prstGeom prst="bentConnector3">
            <a:avLst>
              <a:gd name="adj1" fmla="val 808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2163651" y="3224569"/>
            <a:ext cx="2987898" cy="883792"/>
          </a:xfrm>
          <a:prstGeom prst="bentConnector3">
            <a:avLst>
              <a:gd name="adj1" fmla="val 12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53070" y="2138052"/>
            <a:ext cx="154547" cy="71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36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288" y="537737"/>
            <a:ext cx="10515600" cy="5927457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Alignment restriction:</a:t>
            </a:r>
          </a:p>
          <a:p>
            <a:pPr marL="0" indent="0">
              <a:buNone/>
            </a:pPr>
            <a:r>
              <a:rPr lang="en-US" dirty="0" smtClean="0"/>
              <a:t>Words must start at address that are multiples of 4.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Spilling register:</a:t>
            </a:r>
          </a:p>
          <a:p>
            <a:pPr marL="0" indent="0">
              <a:buNone/>
            </a:pPr>
            <a:r>
              <a:rPr lang="en-US" dirty="0" smtClean="0"/>
              <a:t>Process of putting less commonly used variable in a memory is called spilling register.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79" y="1509407"/>
            <a:ext cx="3707046" cy="2573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269" y="2105151"/>
            <a:ext cx="2942897" cy="179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660" y="531294"/>
            <a:ext cx="7003672" cy="563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9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850</Words>
  <Application>Microsoft Office PowerPoint</Application>
  <PresentationFormat>Widescreen</PresentationFormat>
  <Paragraphs>164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Times</vt:lpstr>
      <vt:lpstr>Wingdings</vt:lpstr>
      <vt:lpstr>Office Theme</vt:lpstr>
      <vt:lpstr>Computer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Representing Instructions in the computer: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Logical Operations: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fahim</dc:creator>
  <cp:lastModifiedBy>Syeda Nowshin Ibnat</cp:lastModifiedBy>
  <cp:revision>96</cp:revision>
  <dcterms:created xsi:type="dcterms:W3CDTF">2015-03-07T15:49:53Z</dcterms:created>
  <dcterms:modified xsi:type="dcterms:W3CDTF">2020-02-16T15:13:24Z</dcterms:modified>
</cp:coreProperties>
</file>