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1"/>
  </p:notesMasterIdLst>
  <p:sldIdLst>
    <p:sldId id="256" r:id="rId2"/>
    <p:sldId id="391" r:id="rId3"/>
    <p:sldId id="392" r:id="rId4"/>
    <p:sldId id="263" r:id="rId5"/>
    <p:sldId id="262" r:id="rId6"/>
    <p:sldId id="557" r:id="rId7"/>
    <p:sldId id="394" r:id="rId8"/>
    <p:sldId id="558" r:id="rId9"/>
    <p:sldId id="517" r:id="rId10"/>
    <p:sldId id="523" r:id="rId11"/>
    <p:sldId id="519" r:id="rId12"/>
    <p:sldId id="518" r:id="rId13"/>
    <p:sldId id="516" r:id="rId14"/>
    <p:sldId id="559" r:id="rId15"/>
    <p:sldId id="526" r:id="rId16"/>
    <p:sldId id="527" r:id="rId17"/>
    <p:sldId id="534" r:id="rId18"/>
    <p:sldId id="535" r:id="rId19"/>
    <p:sldId id="536" r:id="rId20"/>
    <p:sldId id="560" r:id="rId21"/>
    <p:sldId id="528" r:id="rId22"/>
    <p:sldId id="537" r:id="rId23"/>
    <p:sldId id="538" r:id="rId24"/>
    <p:sldId id="539" r:id="rId25"/>
    <p:sldId id="540" r:id="rId26"/>
    <p:sldId id="561" r:id="rId27"/>
    <p:sldId id="530" r:id="rId28"/>
    <p:sldId id="553" r:id="rId29"/>
    <p:sldId id="554" r:id="rId30"/>
    <p:sldId id="555" r:id="rId31"/>
    <p:sldId id="556" r:id="rId32"/>
    <p:sldId id="531" r:id="rId33"/>
    <p:sldId id="541" r:id="rId34"/>
    <p:sldId id="542" r:id="rId35"/>
    <p:sldId id="544" r:id="rId36"/>
    <p:sldId id="532" r:id="rId37"/>
    <p:sldId id="545" r:id="rId38"/>
    <p:sldId id="546" r:id="rId39"/>
    <p:sldId id="548" r:id="rId40"/>
  </p:sldIdLst>
  <p:sldSz cx="12192000" cy="6858000"/>
  <p:notesSz cx="6881813" cy="10002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96196" autoAdjust="0"/>
  </p:normalViewPr>
  <p:slideViewPr>
    <p:cSldViewPr snapToGrid="0">
      <p:cViewPr varScale="1">
        <p:scale>
          <a:sx n="105" d="100"/>
          <a:sy n="105" d="100"/>
        </p:scale>
        <p:origin x="690" y="10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501879"/>
          </a:xfrm>
          <a:prstGeom prst="rect">
            <a:avLst/>
          </a:prstGeom>
        </p:spPr>
        <p:txBody>
          <a:bodyPr vert="horz" lIns="96478" tIns="48239" rIns="96478" bIns="48239" rtlCol="0"/>
          <a:lstStyle>
            <a:lvl1pPr algn="l">
              <a:defRPr sz="1300"/>
            </a:lvl1pPr>
          </a:lstStyle>
          <a:p>
            <a:endParaRPr lang="en-GB"/>
          </a:p>
        </p:txBody>
      </p:sp>
      <p:sp>
        <p:nvSpPr>
          <p:cNvPr id="3" name="Date Placeholder 2"/>
          <p:cNvSpPr>
            <a:spLocks noGrp="1"/>
          </p:cNvSpPr>
          <p:nvPr>
            <p:ph type="dt" idx="1"/>
          </p:nvPr>
        </p:nvSpPr>
        <p:spPr>
          <a:xfrm>
            <a:off x="3898102" y="0"/>
            <a:ext cx="2982119" cy="501879"/>
          </a:xfrm>
          <a:prstGeom prst="rect">
            <a:avLst/>
          </a:prstGeom>
        </p:spPr>
        <p:txBody>
          <a:bodyPr vert="horz" lIns="96478" tIns="48239" rIns="96478" bIns="48239" rtlCol="0"/>
          <a:lstStyle>
            <a:lvl1pPr algn="r">
              <a:defRPr sz="1300"/>
            </a:lvl1pPr>
          </a:lstStyle>
          <a:p>
            <a:fld id="{7CD719A2-F467-4CC6-8F2E-156A97EA568D}" type="datetimeFigureOut">
              <a:rPr lang="en-GB" smtClean="0"/>
              <a:t>23/06/2023</a:t>
            </a:fld>
            <a:endParaRPr lang="en-GB"/>
          </a:p>
        </p:txBody>
      </p:sp>
      <p:sp>
        <p:nvSpPr>
          <p:cNvPr id="4" name="Slide Image Placeholder 3"/>
          <p:cNvSpPr>
            <a:spLocks noGrp="1" noRot="1" noChangeAspect="1"/>
          </p:cNvSpPr>
          <p:nvPr>
            <p:ph type="sldImg" idx="2"/>
          </p:nvPr>
        </p:nvSpPr>
        <p:spPr>
          <a:xfrm>
            <a:off x="442913" y="1250950"/>
            <a:ext cx="5997575" cy="3375025"/>
          </a:xfrm>
          <a:prstGeom prst="rect">
            <a:avLst/>
          </a:prstGeom>
          <a:noFill/>
          <a:ln w="12700">
            <a:solidFill>
              <a:prstClr val="black"/>
            </a:solidFill>
          </a:ln>
        </p:spPr>
        <p:txBody>
          <a:bodyPr vert="horz" lIns="96478" tIns="48239" rIns="96478" bIns="48239" rtlCol="0" anchor="ctr"/>
          <a:lstStyle/>
          <a:p>
            <a:endParaRPr lang="en-GB"/>
          </a:p>
        </p:txBody>
      </p:sp>
      <p:sp>
        <p:nvSpPr>
          <p:cNvPr id="5" name="Notes Placeholder 4"/>
          <p:cNvSpPr>
            <a:spLocks noGrp="1"/>
          </p:cNvSpPr>
          <p:nvPr>
            <p:ph type="body" sz="quarter" idx="3"/>
          </p:nvPr>
        </p:nvSpPr>
        <p:spPr>
          <a:xfrm>
            <a:off x="688182" y="4813866"/>
            <a:ext cx="5505450" cy="3938617"/>
          </a:xfrm>
          <a:prstGeom prst="rect">
            <a:avLst/>
          </a:prstGeom>
        </p:spPr>
        <p:txBody>
          <a:bodyPr vert="horz" lIns="96478" tIns="48239" rIns="96478" bIns="4823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00961"/>
            <a:ext cx="2982119" cy="501878"/>
          </a:xfrm>
          <a:prstGeom prst="rect">
            <a:avLst/>
          </a:prstGeom>
        </p:spPr>
        <p:txBody>
          <a:bodyPr vert="horz" lIns="96478" tIns="48239" rIns="96478" bIns="48239" rtlCol="0" anchor="b"/>
          <a:lstStyle>
            <a:lvl1pPr algn="l">
              <a:defRPr sz="1300"/>
            </a:lvl1pPr>
          </a:lstStyle>
          <a:p>
            <a:endParaRPr lang="en-GB"/>
          </a:p>
        </p:txBody>
      </p:sp>
      <p:sp>
        <p:nvSpPr>
          <p:cNvPr id="7" name="Slide Number Placeholder 6"/>
          <p:cNvSpPr>
            <a:spLocks noGrp="1"/>
          </p:cNvSpPr>
          <p:nvPr>
            <p:ph type="sldNum" sz="quarter" idx="5"/>
          </p:nvPr>
        </p:nvSpPr>
        <p:spPr>
          <a:xfrm>
            <a:off x="3898102" y="9500961"/>
            <a:ext cx="2982119" cy="501878"/>
          </a:xfrm>
          <a:prstGeom prst="rect">
            <a:avLst/>
          </a:prstGeom>
        </p:spPr>
        <p:txBody>
          <a:bodyPr vert="horz" lIns="96478" tIns="48239" rIns="96478" bIns="48239" rtlCol="0" anchor="b"/>
          <a:lstStyle>
            <a:lvl1pPr algn="r">
              <a:defRPr sz="1300"/>
            </a:lvl1pPr>
          </a:lstStyle>
          <a:p>
            <a:fld id="{FCBB8B87-6639-436C-80B4-1CCC7D37FF86}" type="slidenum">
              <a:rPr lang="en-GB" smtClean="0"/>
              <a:t>‹#›</a:t>
            </a:fld>
            <a:endParaRPr lang="en-GB"/>
          </a:p>
        </p:txBody>
      </p:sp>
    </p:spTree>
    <p:extLst>
      <p:ext uri="{BB962C8B-B14F-4D97-AF65-F5344CB8AC3E}">
        <p14:creationId xmlns:p14="http://schemas.microsoft.com/office/powerpoint/2010/main" val="70670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0F83A-F217-CD70-A24A-7384B35270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BE4F02D-16E6-081D-52AF-352D51E78A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948759A-FEEE-6B16-C62A-04A196D76730}"/>
              </a:ext>
            </a:extLst>
          </p:cNvPr>
          <p:cNvSpPr>
            <a:spLocks noGrp="1"/>
          </p:cNvSpPr>
          <p:nvPr>
            <p:ph type="dt" sz="half" idx="10"/>
          </p:nvPr>
        </p:nvSpPr>
        <p:spPr/>
        <p:txBody>
          <a:bodyPr/>
          <a:lstStyle/>
          <a:p>
            <a:fld id="{1306DD3D-D71B-4291-9A02-19E578635DA7}" type="datetimeFigureOut">
              <a:rPr lang="en-GB" smtClean="0"/>
              <a:t>23/06/2023</a:t>
            </a:fld>
            <a:endParaRPr lang="en-GB"/>
          </a:p>
        </p:txBody>
      </p:sp>
      <p:sp>
        <p:nvSpPr>
          <p:cNvPr id="5" name="Footer Placeholder 4">
            <a:extLst>
              <a:ext uri="{FF2B5EF4-FFF2-40B4-BE49-F238E27FC236}">
                <a16:creationId xmlns:a16="http://schemas.microsoft.com/office/drawing/2014/main" id="{3168A386-1DE3-DBB0-6A2C-3577D6343E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724304-494A-A2A3-32DB-0691D4AC142D}"/>
              </a:ext>
            </a:extLst>
          </p:cNvPr>
          <p:cNvSpPr>
            <a:spLocks noGrp="1"/>
          </p:cNvSpPr>
          <p:nvPr>
            <p:ph type="sldNum" sz="quarter" idx="12"/>
          </p:nvPr>
        </p:nvSpPr>
        <p:spPr/>
        <p:txBody>
          <a:bodyPr/>
          <a:lstStyle/>
          <a:p>
            <a:fld id="{707EC26F-E2B4-4FAA-A62C-5539F4C16E17}" type="slidenum">
              <a:rPr lang="en-GB" smtClean="0"/>
              <a:t>‹#›</a:t>
            </a:fld>
            <a:endParaRPr lang="en-GB"/>
          </a:p>
        </p:txBody>
      </p:sp>
    </p:spTree>
    <p:extLst>
      <p:ext uri="{BB962C8B-B14F-4D97-AF65-F5344CB8AC3E}">
        <p14:creationId xmlns:p14="http://schemas.microsoft.com/office/powerpoint/2010/main" val="305550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CE22-DB0A-BEDF-A0DB-6B96646472B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3769F9-1426-8856-18FE-CD784A9E62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300D51-8392-F548-359D-45488FAEE3F0}"/>
              </a:ext>
            </a:extLst>
          </p:cNvPr>
          <p:cNvSpPr>
            <a:spLocks noGrp="1"/>
          </p:cNvSpPr>
          <p:nvPr>
            <p:ph type="dt" sz="half" idx="10"/>
          </p:nvPr>
        </p:nvSpPr>
        <p:spPr/>
        <p:txBody>
          <a:bodyPr/>
          <a:lstStyle/>
          <a:p>
            <a:fld id="{1306DD3D-D71B-4291-9A02-19E578635DA7}" type="datetimeFigureOut">
              <a:rPr lang="en-GB" smtClean="0"/>
              <a:t>23/06/2023</a:t>
            </a:fld>
            <a:endParaRPr lang="en-GB"/>
          </a:p>
        </p:txBody>
      </p:sp>
      <p:sp>
        <p:nvSpPr>
          <p:cNvPr id="5" name="Footer Placeholder 4">
            <a:extLst>
              <a:ext uri="{FF2B5EF4-FFF2-40B4-BE49-F238E27FC236}">
                <a16:creationId xmlns:a16="http://schemas.microsoft.com/office/drawing/2014/main" id="{17C5C69D-09CB-B723-1FA0-CE0545D80E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3A6E40-E121-A42B-E6C6-7F1128ADA885}"/>
              </a:ext>
            </a:extLst>
          </p:cNvPr>
          <p:cNvSpPr>
            <a:spLocks noGrp="1"/>
          </p:cNvSpPr>
          <p:nvPr>
            <p:ph type="sldNum" sz="quarter" idx="12"/>
          </p:nvPr>
        </p:nvSpPr>
        <p:spPr/>
        <p:txBody>
          <a:bodyPr/>
          <a:lstStyle/>
          <a:p>
            <a:fld id="{707EC26F-E2B4-4FAA-A62C-5539F4C16E17}" type="slidenum">
              <a:rPr lang="en-GB" smtClean="0"/>
              <a:t>‹#›</a:t>
            </a:fld>
            <a:endParaRPr lang="en-GB"/>
          </a:p>
        </p:txBody>
      </p:sp>
    </p:spTree>
    <p:extLst>
      <p:ext uri="{BB962C8B-B14F-4D97-AF65-F5344CB8AC3E}">
        <p14:creationId xmlns:p14="http://schemas.microsoft.com/office/powerpoint/2010/main" val="139437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1C761F-8427-58AA-5DFA-995358CDD2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4DA3C0-9ECC-8224-32BB-B5E6C95624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5B2A6C-40B8-89C2-A888-4D0C4CD51F0F}"/>
              </a:ext>
            </a:extLst>
          </p:cNvPr>
          <p:cNvSpPr>
            <a:spLocks noGrp="1"/>
          </p:cNvSpPr>
          <p:nvPr>
            <p:ph type="dt" sz="half" idx="10"/>
          </p:nvPr>
        </p:nvSpPr>
        <p:spPr/>
        <p:txBody>
          <a:bodyPr/>
          <a:lstStyle/>
          <a:p>
            <a:fld id="{1306DD3D-D71B-4291-9A02-19E578635DA7}" type="datetimeFigureOut">
              <a:rPr lang="en-GB" smtClean="0"/>
              <a:t>23/06/2023</a:t>
            </a:fld>
            <a:endParaRPr lang="en-GB"/>
          </a:p>
        </p:txBody>
      </p:sp>
      <p:sp>
        <p:nvSpPr>
          <p:cNvPr id="5" name="Footer Placeholder 4">
            <a:extLst>
              <a:ext uri="{FF2B5EF4-FFF2-40B4-BE49-F238E27FC236}">
                <a16:creationId xmlns:a16="http://schemas.microsoft.com/office/drawing/2014/main" id="{FBAFEC56-B427-3049-F0D6-3F72288ABC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C6353A-DB5A-DD69-6359-5515FBF4864A}"/>
              </a:ext>
            </a:extLst>
          </p:cNvPr>
          <p:cNvSpPr>
            <a:spLocks noGrp="1"/>
          </p:cNvSpPr>
          <p:nvPr>
            <p:ph type="sldNum" sz="quarter" idx="12"/>
          </p:nvPr>
        </p:nvSpPr>
        <p:spPr/>
        <p:txBody>
          <a:bodyPr/>
          <a:lstStyle/>
          <a:p>
            <a:fld id="{707EC26F-E2B4-4FAA-A62C-5539F4C16E17}" type="slidenum">
              <a:rPr lang="en-GB" smtClean="0"/>
              <a:t>‹#›</a:t>
            </a:fld>
            <a:endParaRPr lang="en-GB"/>
          </a:p>
        </p:txBody>
      </p:sp>
    </p:spTree>
    <p:extLst>
      <p:ext uri="{BB962C8B-B14F-4D97-AF65-F5344CB8AC3E}">
        <p14:creationId xmlns:p14="http://schemas.microsoft.com/office/powerpoint/2010/main" val="153833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7DD8-A15D-05E3-C7B4-ED35F21F87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105FABD-9066-EAA6-53BD-85B36915FD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CCB7E2-D33D-CA50-1FB9-E070FE1BB423}"/>
              </a:ext>
            </a:extLst>
          </p:cNvPr>
          <p:cNvSpPr>
            <a:spLocks noGrp="1"/>
          </p:cNvSpPr>
          <p:nvPr>
            <p:ph type="dt" sz="half" idx="10"/>
          </p:nvPr>
        </p:nvSpPr>
        <p:spPr/>
        <p:txBody>
          <a:bodyPr/>
          <a:lstStyle/>
          <a:p>
            <a:fld id="{1306DD3D-D71B-4291-9A02-19E578635DA7}" type="datetimeFigureOut">
              <a:rPr lang="en-GB" smtClean="0"/>
              <a:t>23/06/2023</a:t>
            </a:fld>
            <a:endParaRPr lang="en-GB"/>
          </a:p>
        </p:txBody>
      </p:sp>
      <p:sp>
        <p:nvSpPr>
          <p:cNvPr id="5" name="Footer Placeholder 4">
            <a:extLst>
              <a:ext uri="{FF2B5EF4-FFF2-40B4-BE49-F238E27FC236}">
                <a16:creationId xmlns:a16="http://schemas.microsoft.com/office/drawing/2014/main" id="{150446F9-3D0E-2620-ED08-707A23AA51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EAE4D4-FEA8-5F3A-77E8-A4179E8FE7C9}"/>
              </a:ext>
            </a:extLst>
          </p:cNvPr>
          <p:cNvSpPr>
            <a:spLocks noGrp="1"/>
          </p:cNvSpPr>
          <p:nvPr>
            <p:ph type="sldNum" sz="quarter" idx="12"/>
          </p:nvPr>
        </p:nvSpPr>
        <p:spPr/>
        <p:txBody>
          <a:bodyPr/>
          <a:lstStyle/>
          <a:p>
            <a:fld id="{707EC26F-E2B4-4FAA-A62C-5539F4C16E17}" type="slidenum">
              <a:rPr lang="en-GB" smtClean="0"/>
              <a:t>‹#›</a:t>
            </a:fld>
            <a:endParaRPr lang="en-GB"/>
          </a:p>
        </p:txBody>
      </p:sp>
    </p:spTree>
    <p:extLst>
      <p:ext uri="{BB962C8B-B14F-4D97-AF65-F5344CB8AC3E}">
        <p14:creationId xmlns:p14="http://schemas.microsoft.com/office/powerpoint/2010/main" val="2596111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5F2F9-D262-02CF-6F61-F615B7A03A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D3BDC43-5875-4D6F-018F-0F05AF26D6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C3208F-B3BF-AE45-1C59-A24DFB8E7043}"/>
              </a:ext>
            </a:extLst>
          </p:cNvPr>
          <p:cNvSpPr>
            <a:spLocks noGrp="1"/>
          </p:cNvSpPr>
          <p:nvPr>
            <p:ph type="dt" sz="half" idx="10"/>
          </p:nvPr>
        </p:nvSpPr>
        <p:spPr/>
        <p:txBody>
          <a:bodyPr/>
          <a:lstStyle/>
          <a:p>
            <a:fld id="{1306DD3D-D71B-4291-9A02-19E578635DA7}" type="datetimeFigureOut">
              <a:rPr lang="en-GB" smtClean="0"/>
              <a:t>23/06/2023</a:t>
            </a:fld>
            <a:endParaRPr lang="en-GB"/>
          </a:p>
        </p:txBody>
      </p:sp>
      <p:sp>
        <p:nvSpPr>
          <p:cNvPr id="5" name="Footer Placeholder 4">
            <a:extLst>
              <a:ext uri="{FF2B5EF4-FFF2-40B4-BE49-F238E27FC236}">
                <a16:creationId xmlns:a16="http://schemas.microsoft.com/office/drawing/2014/main" id="{85DB4CF4-4B23-FECF-3692-7C437D99C3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D81E0F-DB7F-4132-FE3A-85235137DE3C}"/>
              </a:ext>
            </a:extLst>
          </p:cNvPr>
          <p:cNvSpPr>
            <a:spLocks noGrp="1"/>
          </p:cNvSpPr>
          <p:nvPr>
            <p:ph type="sldNum" sz="quarter" idx="12"/>
          </p:nvPr>
        </p:nvSpPr>
        <p:spPr/>
        <p:txBody>
          <a:bodyPr/>
          <a:lstStyle/>
          <a:p>
            <a:fld id="{707EC26F-E2B4-4FAA-A62C-5539F4C16E17}" type="slidenum">
              <a:rPr lang="en-GB" smtClean="0"/>
              <a:t>‹#›</a:t>
            </a:fld>
            <a:endParaRPr lang="en-GB"/>
          </a:p>
        </p:txBody>
      </p:sp>
    </p:spTree>
    <p:extLst>
      <p:ext uri="{BB962C8B-B14F-4D97-AF65-F5344CB8AC3E}">
        <p14:creationId xmlns:p14="http://schemas.microsoft.com/office/powerpoint/2010/main" val="1104746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F293-819B-5798-6264-09BA69758A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3555AD-6405-FA8A-87BD-B56422C5EC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74CFD85-75AE-8E4E-FC04-F33C4D787E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CF072E-2911-6BC7-180B-710718F512E5}"/>
              </a:ext>
            </a:extLst>
          </p:cNvPr>
          <p:cNvSpPr>
            <a:spLocks noGrp="1"/>
          </p:cNvSpPr>
          <p:nvPr>
            <p:ph type="dt" sz="half" idx="10"/>
          </p:nvPr>
        </p:nvSpPr>
        <p:spPr/>
        <p:txBody>
          <a:bodyPr/>
          <a:lstStyle/>
          <a:p>
            <a:fld id="{1306DD3D-D71B-4291-9A02-19E578635DA7}" type="datetimeFigureOut">
              <a:rPr lang="en-GB" smtClean="0"/>
              <a:t>23/06/2023</a:t>
            </a:fld>
            <a:endParaRPr lang="en-GB"/>
          </a:p>
        </p:txBody>
      </p:sp>
      <p:sp>
        <p:nvSpPr>
          <p:cNvPr id="6" name="Footer Placeholder 5">
            <a:extLst>
              <a:ext uri="{FF2B5EF4-FFF2-40B4-BE49-F238E27FC236}">
                <a16:creationId xmlns:a16="http://schemas.microsoft.com/office/drawing/2014/main" id="{4D0F92F3-7419-4FC7-BEE0-4DE2149DE2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2FA5C6-63E6-EFF8-6047-40E018E09F54}"/>
              </a:ext>
            </a:extLst>
          </p:cNvPr>
          <p:cNvSpPr>
            <a:spLocks noGrp="1"/>
          </p:cNvSpPr>
          <p:nvPr>
            <p:ph type="sldNum" sz="quarter" idx="12"/>
          </p:nvPr>
        </p:nvSpPr>
        <p:spPr/>
        <p:txBody>
          <a:bodyPr/>
          <a:lstStyle/>
          <a:p>
            <a:fld id="{707EC26F-E2B4-4FAA-A62C-5539F4C16E17}" type="slidenum">
              <a:rPr lang="en-GB" smtClean="0"/>
              <a:t>‹#›</a:t>
            </a:fld>
            <a:endParaRPr lang="en-GB"/>
          </a:p>
        </p:txBody>
      </p:sp>
    </p:spTree>
    <p:extLst>
      <p:ext uri="{BB962C8B-B14F-4D97-AF65-F5344CB8AC3E}">
        <p14:creationId xmlns:p14="http://schemas.microsoft.com/office/powerpoint/2010/main" val="296185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53F0C-88FB-C579-16BD-BCD816FFF26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0AC79B0-7DAB-FB81-E918-CDAE4621E2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B964C0-1AF4-F34B-B97A-0A6A791998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573C482-1736-757A-FE41-E0156C15B2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7AF495-ED52-471B-C630-8C7593EE6B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DA51A86-A77C-191B-BC29-905608863A2E}"/>
              </a:ext>
            </a:extLst>
          </p:cNvPr>
          <p:cNvSpPr>
            <a:spLocks noGrp="1"/>
          </p:cNvSpPr>
          <p:nvPr>
            <p:ph type="dt" sz="half" idx="10"/>
          </p:nvPr>
        </p:nvSpPr>
        <p:spPr/>
        <p:txBody>
          <a:bodyPr/>
          <a:lstStyle/>
          <a:p>
            <a:fld id="{1306DD3D-D71B-4291-9A02-19E578635DA7}" type="datetimeFigureOut">
              <a:rPr lang="en-GB" smtClean="0"/>
              <a:t>23/06/2023</a:t>
            </a:fld>
            <a:endParaRPr lang="en-GB"/>
          </a:p>
        </p:txBody>
      </p:sp>
      <p:sp>
        <p:nvSpPr>
          <p:cNvPr id="8" name="Footer Placeholder 7">
            <a:extLst>
              <a:ext uri="{FF2B5EF4-FFF2-40B4-BE49-F238E27FC236}">
                <a16:creationId xmlns:a16="http://schemas.microsoft.com/office/drawing/2014/main" id="{B1FD1802-A2E9-F736-37DA-EF1B1FE989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E911ED0-51C9-468F-0216-91C4344721DD}"/>
              </a:ext>
            </a:extLst>
          </p:cNvPr>
          <p:cNvSpPr>
            <a:spLocks noGrp="1"/>
          </p:cNvSpPr>
          <p:nvPr>
            <p:ph type="sldNum" sz="quarter" idx="12"/>
          </p:nvPr>
        </p:nvSpPr>
        <p:spPr/>
        <p:txBody>
          <a:bodyPr/>
          <a:lstStyle/>
          <a:p>
            <a:fld id="{707EC26F-E2B4-4FAA-A62C-5539F4C16E17}" type="slidenum">
              <a:rPr lang="en-GB" smtClean="0"/>
              <a:t>‹#›</a:t>
            </a:fld>
            <a:endParaRPr lang="en-GB"/>
          </a:p>
        </p:txBody>
      </p:sp>
    </p:spTree>
    <p:extLst>
      <p:ext uri="{BB962C8B-B14F-4D97-AF65-F5344CB8AC3E}">
        <p14:creationId xmlns:p14="http://schemas.microsoft.com/office/powerpoint/2010/main" val="4029597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792C-DCA4-90A2-5641-289B5F20D0F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184F2F1-BABD-005A-BBAA-63CB057E058D}"/>
              </a:ext>
            </a:extLst>
          </p:cNvPr>
          <p:cNvSpPr>
            <a:spLocks noGrp="1"/>
          </p:cNvSpPr>
          <p:nvPr>
            <p:ph type="dt" sz="half" idx="10"/>
          </p:nvPr>
        </p:nvSpPr>
        <p:spPr/>
        <p:txBody>
          <a:bodyPr/>
          <a:lstStyle/>
          <a:p>
            <a:fld id="{1306DD3D-D71B-4291-9A02-19E578635DA7}" type="datetimeFigureOut">
              <a:rPr lang="en-GB" smtClean="0"/>
              <a:t>23/06/2023</a:t>
            </a:fld>
            <a:endParaRPr lang="en-GB"/>
          </a:p>
        </p:txBody>
      </p:sp>
      <p:sp>
        <p:nvSpPr>
          <p:cNvPr id="4" name="Footer Placeholder 3">
            <a:extLst>
              <a:ext uri="{FF2B5EF4-FFF2-40B4-BE49-F238E27FC236}">
                <a16:creationId xmlns:a16="http://schemas.microsoft.com/office/drawing/2014/main" id="{9BDD65D3-E926-5A47-5902-6DF210C1D3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B29B2E3-772B-3364-1A5B-5477FB4D2C4A}"/>
              </a:ext>
            </a:extLst>
          </p:cNvPr>
          <p:cNvSpPr>
            <a:spLocks noGrp="1"/>
          </p:cNvSpPr>
          <p:nvPr>
            <p:ph type="sldNum" sz="quarter" idx="12"/>
          </p:nvPr>
        </p:nvSpPr>
        <p:spPr/>
        <p:txBody>
          <a:bodyPr/>
          <a:lstStyle/>
          <a:p>
            <a:fld id="{707EC26F-E2B4-4FAA-A62C-5539F4C16E17}" type="slidenum">
              <a:rPr lang="en-GB" smtClean="0"/>
              <a:t>‹#›</a:t>
            </a:fld>
            <a:endParaRPr lang="en-GB"/>
          </a:p>
        </p:txBody>
      </p:sp>
    </p:spTree>
    <p:extLst>
      <p:ext uri="{BB962C8B-B14F-4D97-AF65-F5344CB8AC3E}">
        <p14:creationId xmlns:p14="http://schemas.microsoft.com/office/powerpoint/2010/main" val="97867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BAB1A7-56DF-22DF-A94E-8613EEDF8CA7}"/>
              </a:ext>
            </a:extLst>
          </p:cNvPr>
          <p:cNvSpPr>
            <a:spLocks noGrp="1"/>
          </p:cNvSpPr>
          <p:nvPr>
            <p:ph type="dt" sz="half" idx="10"/>
          </p:nvPr>
        </p:nvSpPr>
        <p:spPr/>
        <p:txBody>
          <a:bodyPr/>
          <a:lstStyle/>
          <a:p>
            <a:fld id="{1306DD3D-D71B-4291-9A02-19E578635DA7}" type="datetimeFigureOut">
              <a:rPr lang="en-GB" smtClean="0"/>
              <a:t>23/06/2023</a:t>
            </a:fld>
            <a:endParaRPr lang="en-GB"/>
          </a:p>
        </p:txBody>
      </p:sp>
      <p:sp>
        <p:nvSpPr>
          <p:cNvPr id="3" name="Footer Placeholder 2">
            <a:extLst>
              <a:ext uri="{FF2B5EF4-FFF2-40B4-BE49-F238E27FC236}">
                <a16:creationId xmlns:a16="http://schemas.microsoft.com/office/drawing/2014/main" id="{3CEC1BBE-5B7B-3818-1306-B79C18562AF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7D52382-6782-5505-AF89-138CF5BD3955}"/>
              </a:ext>
            </a:extLst>
          </p:cNvPr>
          <p:cNvSpPr>
            <a:spLocks noGrp="1"/>
          </p:cNvSpPr>
          <p:nvPr>
            <p:ph type="sldNum" sz="quarter" idx="12"/>
          </p:nvPr>
        </p:nvSpPr>
        <p:spPr/>
        <p:txBody>
          <a:bodyPr/>
          <a:lstStyle/>
          <a:p>
            <a:fld id="{707EC26F-E2B4-4FAA-A62C-5539F4C16E17}" type="slidenum">
              <a:rPr lang="en-GB" smtClean="0"/>
              <a:t>‹#›</a:t>
            </a:fld>
            <a:endParaRPr lang="en-GB"/>
          </a:p>
        </p:txBody>
      </p:sp>
    </p:spTree>
    <p:extLst>
      <p:ext uri="{BB962C8B-B14F-4D97-AF65-F5344CB8AC3E}">
        <p14:creationId xmlns:p14="http://schemas.microsoft.com/office/powerpoint/2010/main" val="114954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FF91-4F23-816C-E661-6082019299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6719183-3769-8F43-69E4-9906EA2003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A177314-7DD0-B404-6479-09C5F3038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D6CEB2-2887-7436-9863-64FD2013DDE4}"/>
              </a:ext>
            </a:extLst>
          </p:cNvPr>
          <p:cNvSpPr>
            <a:spLocks noGrp="1"/>
          </p:cNvSpPr>
          <p:nvPr>
            <p:ph type="dt" sz="half" idx="10"/>
          </p:nvPr>
        </p:nvSpPr>
        <p:spPr/>
        <p:txBody>
          <a:bodyPr/>
          <a:lstStyle/>
          <a:p>
            <a:fld id="{1306DD3D-D71B-4291-9A02-19E578635DA7}" type="datetimeFigureOut">
              <a:rPr lang="en-GB" smtClean="0"/>
              <a:t>23/06/2023</a:t>
            </a:fld>
            <a:endParaRPr lang="en-GB"/>
          </a:p>
        </p:txBody>
      </p:sp>
      <p:sp>
        <p:nvSpPr>
          <p:cNvPr id="6" name="Footer Placeholder 5">
            <a:extLst>
              <a:ext uri="{FF2B5EF4-FFF2-40B4-BE49-F238E27FC236}">
                <a16:creationId xmlns:a16="http://schemas.microsoft.com/office/drawing/2014/main" id="{29761E68-E9DC-4254-3678-72D6980C46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6D1EB1E-E0C9-8E51-5062-04B1B92A7889}"/>
              </a:ext>
            </a:extLst>
          </p:cNvPr>
          <p:cNvSpPr>
            <a:spLocks noGrp="1"/>
          </p:cNvSpPr>
          <p:nvPr>
            <p:ph type="sldNum" sz="quarter" idx="12"/>
          </p:nvPr>
        </p:nvSpPr>
        <p:spPr/>
        <p:txBody>
          <a:bodyPr/>
          <a:lstStyle/>
          <a:p>
            <a:fld id="{707EC26F-E2B4-4FAA-A62C-5539F4C16E17}" type="slidenum">
              <a:rPr lang="en-GB" smtClean="0"/>
              <a:t>‹#›</a:t>
            </a:fld>
            <a:endParaRPr lang="en-GB"/>
          </a:p>
        </p:txBody>
      </p:sp>
    </p:spTree>
    <p:extLst>
      <p:ext uri="{BB962C8B-B14F-4D97-AF65-F5344CB8AC3E}">
        <p14:creationId xmlns:p14="http://schemas.microsoft.com/office/powerpoint/2010/main" val="105247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62A00-CD21-5F82-B995-8D6CA99D71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4DF318-96D0-F7E5-F026-F52DD2ECFC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C2757D5-5FF1-3CF7-C8A9-DFF2D79D59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F720F-9E8C-C0A6-A7DC-BC5A1CB1A35B}"/>
              </a:ext>
            </a:extLst>
          </p:cNvPr>
          <p:cNvSpPr>
            <a:spLocks noGrp="1"/>
          </p:cNvSpPr>
          <p:nvPr>
            <p:ph type="dt" sz="half" idx="10"/>
          </p:nvPr>
        </p:nvSpPr>
        <p:spPr/>
        <p:txBody>
          <a:bodyPr/>
          <a:lstStyle/>
          <a:p>
            <a:fld id="{1306DD3D-D71B-4291-9A02-19E578635DA7}" type="datetimeFigureOut">
              <a:rPr lang="en-GB" smtClean="0"/>
              <a:t>23/06/2023</a:t>
            </a:fld>
            <a:endParaRPr lang="en-GB"/>
          </a:p>
        </p:txBody>
      </p:sp>
      <p:sp>
        <p:nvSpPr>
          <p:cNvPr id="6" name="Footer Placeholder 5">
            <a:extLst>
              <a:ext uri="{FF2B5EF4-FFF2-40B4-BE49-F238E27FC236}">
                <a16:creationId xmlns:a16="http://schemas.microsoft.com/office/drawing/2014/main" id="{F5BB8F48-E8E8-1415-7B9E-868C94DA8C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E526A0-61CA-EFE7-3612-D6B2C12DC647}"/>
              </a:ext>
            </a:extLst>
          </p:cNvPr>
          <p:cNvSpPr>
            <a:spLocks noGrp="1"/>
          </p:cNvSpPr>
          <p:nvPr>
            <p:ph type="sldNum" sz="quarter" idx="12"/>
          </p:nvPr>
        </p:nvSpPr>
        <p:spPr/>
        <p:txBody>
          <a:bodyPr/>
          <a:lstStyle/>
          <a:p>
            <a:fld id="{707EC26F-E2B4-4FAA-A62C-5539F4C16E17}" type="slidenum">
              <a:rPr lang="en-GB" smtClean="0"/>
              <a:t>‹#›</a:t>
            </a:fld>
            <a:endParaRPr lang="en-GB"/>
          </a:p>
        </p:txBody>
      </p:sp>
    </p:spTree>
    <p:extLst>
      <p:ext uri="{BB962C8B-B14F-4D97-AF65-F5344CB8AC3E}">
        <p14:creationId xmlns:p14="http://schemas.microsoft.com/office/powerpoint/2010/main" val="256857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5C78ED-A1A0-DE17-EB21-60FF8D6A8F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6C6CE79-03B8-335D-4128-D552BAB775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D726B4-3E31-0A0E-8908-1F395C2EC2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6DD3D-D71B-4291-9A02-19E578635DA7}" type="datetimeFigureOut">
              <a:rPr lang="en-GB" smtClean="0"/>
              <a:t>23/06/2023</a:t>
            </a:fld>
            <a:endParaRPr lang="en-GB"/>
          </a:p>
        </p:txBody>
      </p:sp>
      <p:sp>
        <p:nvSpPr>
          <p:cNvPr id="5" name="Footer Placeholder 4">
            <a:extLst>
              <a:ext uri="{FF2B5EF4-FFF2-40B4-BE49-F238E27FC236}">
                <a16:creationId xmlns:a16="http://schemas.microsoft.com/office/drawing/2014/main" id="{F92A58D5-8DE0-4F9F-F3A7-4F2F4F5167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2CD66E1-BFA7-3A18-5181-8F1CEF6FED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EC26F-E2B4-4FAA-A62C-5539F4C16E17}" type="slidenum">
              <a:rPr lang="en-GB" smtClean="0"/>
              <a:t>‹#›</a:t>
            </a:fld>
            <a:endParaRPr lang="en-GB"/>
          </a:p>
        </p:txBody>
      </p:sp>
    </p:spTree>
    <p:extLst>
      <p:ext uri="{BB962C8B-B14F-4D97-AF65-F5344CB8AC3E}">
        <p14:creationId xmlns:p14="http://schemas.microsoft.com/office/powerpoint/2010/main" val="3243872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1.svg"/><Relationship Id="rId7"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learn.microsoft.com/en-us/dotnet/standard/base-types/regular-expression-language-quick-reference" TargetMode="External"/><Relationship Id="rId4" Type="http://schemas.openxmlformats.org/officeDocument/2006/relationships/hyperlink" Target="https://support.microsoft.com/en-us/office/control-data-entry-formats-with-input-masks-e125997a-7791-49e5-8672-4a47832de8da#createcustom" TargetMode="External"/><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svg"/><Relationship Id="rId2" Type="http://schemas.openxmlformats.org/officeDocument/2006/relationships/hyperlink" Target="https://mudblazor.com/components/numericfield#hide-spin-buttons"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learn.microsoft.com/en-us/dotnet/standard/base-types/regular-expression-language-quick-reference" TargetMode="External"/><Relationship Id="rId7" Type="http://schemas.openxmlformats.org/officeDocument/2006/relationships/image" Target="../media/image29.png"/><Relationship Id="rId2" Type="http://schemas.openxmlformats.org/officeDocument/2006/relationships/hyperlink" Target="https://support.microsoft.com/en-us/office/control-data-entry-formats-with-input-masks-e125997a-7791-49e5-8672-4a47832de8da#createcustom" TargetMode="Externa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7.sv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3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https://mudblazor.com/components/numericfield#hide-spin-button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1.svg"/><Relationship Id="rId7" Type="http://schemas.openxmlformats.org/officeDocument/2006/relationships/image" Target="../media/image4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hyperlink" Target="https://learn.microsoft.com/en-us/dotnet/standard/base-types/regular-expression-language-quick-reference" TargetMode="External"/><Relationship Id="rId4" Type="http://schemas.openxmlformats.org/officeDocument/2006/relationships/hyperlink" Target="https://support.microsoft.com/en-us/office/control-data-entry-formats-with-input-masks-e125997a-7791-49e5-8672-4a47832de8da#createcustom" TargetMode="External"/><Relationship Id="rId9"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11.svg"/><Relationship Id="rId7" Type="http://schemas.openxmlformats.org/officeDocument/2006/relationships/image" Target="../media/image4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hyperlink" Target="https://mudblazor.com/components/select#api"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5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5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hyperlink" Target="https://mudblazor.com/components/checkbox#color"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59.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6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hyperlink" Target="https://mudblazor.com/components/button#text-buttons"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66.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hyperlink" Target="https://saleshub.iwgplc.com/" TargetMode="External"/><Relationship Id="rId2" Type="http://schemas.openxmlformats.org/officeDocument/2006/relationships/hyperlink" Target="https://www.myregus.com/home" TargetMode="External"/><Relationship Id="rId1" Type="http://schemas.openxmlformats.org/officeDocument/2006/relationships/slideLayout" Target="../slideLayouts/slideLayout2.xml"/><Relationship Id="rId4" Type="http://schemas.openxmlformats.org/officeDocument/2006/relationships/hyperlink" Target="https://aca.acc.accesscontrolapp.com/centr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NoxOrg" TargetMode="External"/><Relationship Id="rId2" Type="http://schemas.openxmlformats.org/officeDocument/2006/relationships/hyperlink" Target="https://mudblazor.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hyperlink" Target="https://mudblazor.com/components/textfield#helper-text-on-focus"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B6FC-C8B3-F0EE-A00F-EB40AECA8F0D}"/>
              </a:ext>
            </a:extLst>
          </p:cNvPr>
          <p:cNvSpPr>
            <a:spLocks noGrp="1"/>
          </p:cNvSpPr>
          <p:nvPr>
            <p:ph type="ctrTitle"/>
          </p:nvPr>
        </p:nvSpPr>
        <p:spPr>
          <a:xfrm>
            <a:off x="1524000" y="1482848"/>
            <a:ext cx="9144000" cy="2387600"/>
          </a:xfrm>
        </p:spPr>
        <p:txBody>
          <a:bodyPr/>
          <a:lstStyle/>
          <a:p>
            <a:r>
              <a:rPr lang="en-GB" b="1" dirty="0">
                <a:solidFill>
                  <a:srgbClr val="FF0000"/>
                </a:solidFill>
                <a:latin typeface="Arial" panose="020B0604020202020204" pitchFamily="34" charset="0"/>
                <a:cs typeface="Arial" panose="020B0604020202020204" pitchFamily="34" charset="0"/>
              </a:rPr>
              <a:t>NOX UI</a:t>
            </a:r>
          </a:p>
        </p:txBody>
      </p:sp>
      <p:sp>
        <p:nvSpPr>
          <p:cNvPr id="3" name="Subtitle 2">
            <a:extLst>
              <a:ext uri="{FF2B5EF4-FFF2-40B4-BE49-F238E27FC236}">
                <a16:creationId xmlns:a16="http://schemas.microsoft.com/office/drawing/2014/main" id="{CBC9FE5B-981A-05BF-C262-89AEECC2E92C}"/>
              </a:ext>
            </a:extLst>
          </p:cNvPr>
          <p:cNvSpPr>
            <a:spLocks noGrp="1"/>
          </p:cNvSpPr>
          <p:nvPr>
            <p:ph type="subTitle" idx="1"/>
          </p:nvPr>
        </p:nvSpPr>
        <p:spPr>
          <a:xfrm>
            <a:off x="1524000" y="3962523"/>
            <a:ext cx="9144000" cy="1655762"/>
          </a:xfrm>
        </p:spPr>
        <p:txBody>
          <a:bodyPr/>
          <a:lstStyle/>
          <a:p>
            <a:r>
              <a:rPr lang="en-GB" dirty="0">
                <a:latin typeface="Arial" panose="020B0604020202020204" pitchFamily="34" charset="0"/>
                <a:cs typeface="Arial" panose="020B0604020202020204" pitchFamily="34" charset="0"/>
              </a:rPr>
              <a:t>Technical Requirements Phase 1</a:t>
            </a:r>
          </a:p>
          <a:p>
            <a:r>
              <a:rPr lang="en-GB" sz="1400" dirty="0">
                <a:latin typeface="Arial" panose="020B0604020202020204" pitchFamily="34" charset="0"/>
                <a:cs typeface="Arial" panose="020B0604020202020204" pitchFamily="34" charset="0"/>
              </a:rPr>
              <a:t>V2.0 07/06/2023</a:t>
            </a:r>
          </a:p>
        </p:txBody>
      </p:sp>
      <p:pic>
        <p:nvPicPr>
          <p:cNvPr id="4" name="Picture 3">
            <a:extLst>
              <a:ext uri="{FF2B5EF4-FFF2-40B4-BE49-F238E27FC236}">
                <a16:creationId xmlns:a16="http://schemas.microsoft.com/office/drawing/2014/main" id="{8D9E7669-0935-70A0-472E-A11276BB56E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632025" y="1577521"/>
            <a:ext cx="927950" cy="1099127"/>
          </a:xfrm>
          <a:prstGeom prst="rect">
            <a:avLst/>
          </a:prstGeom>
        </p:spPr>
      </p:pic>
    </p:spTree>
    <p:extLst>
      <p:ext uri="{BB962C8B-B14F-4D97-AF65-F5344CB8AC3E}">
        <p14:creationId xmlns:p14="http://schemas.microsoft.com/office/powerpoint/2010/main" val="374854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549641" cy="570057"/>
          </a:xfrm>
        </p:spPr>
        <p:txBody>
          <a:bodyPr anchor="t">
            <a:normAutofit/>
          </a:bodyPr>
          <a:lstStyle/>
          <a:p>
            <a:r>
              <a:rPr lang="en-GB" sz="2400" dirty="0">
                <a:latin typeface="Arial" panose="020B0604020202020204" pitchFamily="34" charset="0"/>
                <a:cs typeface="Arial" panose="020B0604020202020204" pitchFamily="34" charset="0"/>
              </a:rPr>
              <a:t>3.1b: </a:t>
            </a:r>
            <a:r>
              <a:rPr lang="en-GB" sz="2400" dirty="0">
                <a:solidFill>
                  <a:srgbClr val="FF0000"/>
                </a:solidFill>
                <a:latin typeface="Arial" panose="020B0604020202020204" pitchFamily="34" charset="0"/>
                <a:cs typeface="Arial" panose="020B0604020202020204" pitchFamily="34" charset="0"/>
              </a:rPr>
              <a:t>NoxTextInput: Blazor Usage Example</a:t>
            </a:r>
          </a:p>
        </p:txBody>
      </p:sp>
      <p:sp>
        <p:nvSpPr>
          <p:cNvPr id="3" name="Rectangle: Rounded Corners 2">
            <a:extLst>
              <a:ext uri="{FF2B5EF4-FFF2-40B4-BE49-F238E27FC236}">
                <a16:creationId xmlns:a16="http://schemas.microsoft.com/office/drawing/2014/main" id="{8BFC94CA-E933-A62B-20B4-069AE689919E}"/>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15A6C17F-744E-FCEA-A575-7F819D99F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graphicFrame>
        <p:nvGraphicFramePr>
          <p:cNvPr id="9" name="Table 15">
            <a:extLst>
              <a:ext uri="{FF2B5EF4-FFF2-40B4-BE49-F238E27FC236}">
                <a16:creationId xmlns:a16="http://schemas.microsoft.com/office/drawing/2014/main" id="{B84CAC2B-E6DB-529E-9AF2-4ADD48D04032}"/>
              </a:ext>
            </a:extLst>
          </p:cNvPr>
          <p:cNvGraphicFramePr>
            <a:graphicFrameLocks noGrp="1"/>
          </p:cNvGraphicFramePr>
          <p:nvPr>
            <p:extLst>
              <p:ext uri="{D42A27DB-BD31-4B8C-83A1-F6EECF244321}">
                <p14:modId xmlns:p14="http://schemas.microsoft.com/office/powerpoint/2010/main" val="380399061"/>
              </p:ext>
            </p:extLst>
          </p:nvPr>
        </p:nvGraphicFramePr>
        <p:xfrm>
          <a:off x="393192" y="1154353"/>
          <a:ext cx="4559684" cy="5001066"/>
        </p:xfrm>
        <a:graphic>
          <a:graphicData uri="http://schemas.openxmlformats.org/drawingml/2006/table">
            <a:tbl>
              <a:tblPr firstRow="1" bandRow="1">
                <a:tableStyleId>{F5AB1C69-6EDB-4FF4-983F-18BD219EF322}</a:tableStyleId>
              </a:tblPr>
              <a:tblGrid>
                <a:gridCol w="1915085">
                  <a:extLst>
                    <a:ext uri="{9D8B030D-6E8A-4147-A177-3AD203B41FA5}">
                      <a16:colId xmlns:a16="http://schemas.microsoft.com/office/drawing/2014/main" val="926139339"/>
                    </a:ext>
                  </a:extLst>
                </a:gridCol>
                <a:gridCol w="881533">
                  <a:extLst>
                    <a:ext uri="{9D8B030D-6E8A-4147-A177-3AD203B41FA5}">
                      <a16:colId xmlns:a16="http://schemas.microsoft.com/office/drawing/2014/main" val="2283033535"/>
                    </a:ext>
                  </a:extLst>
                </a:gridCol>
                <a:gridCol w="881533">
                  <a:extLst>
                    <a:ext uri="{9D8B030D-6E8A-4147-A177-3AD203B41FA5}">
                      <a16:colId xmlns:a16="http://schemas.microsoft.com/office/drawing/2014/main" val="1235751440"/>
                    </a:ext>
                  </a:extLst>
                </a:gridCol>
                <a:gridCol w="881533">
                  <a:extLst>
                    <a:ext uri="{9D8B030D-6E8A-4147-A177-3AD203B41FA5}">
                      <a16:colId xmlns:a16="http://schemas.microsoft.com/office/drawing/2014/main" val="449936724"/>
                    </a:ext>
                  </a:extLst>
                </a:gridCol>
              </a:tblGrid>
              <a:tr h="197202">
                <a:tc>
                  <a:txBody>
                    <a:bodyPr/>
                    <a:lstStyle/>
                    <a:p>
                      <a:r>
                        <a:rPr lang="en-GB" sz="800" dirty="0"/>
                        <a:t>Property</a:t>
                      </a:r>
                    </a:p>
                  </a:txBody>
                  <a:tcPr/>
                </a:tc>
                <a:tc>
                  <a:txBody>
                    <a:bodyPr/>
                    <a:lstStyle/>
                    <a:p>
                      <a:r>
                        <a:rPr lang="en-GB" sz="800" dirty="0"/>
                        <a:t>Overridable</a:t>
                      </a:r>
                    </a:p>
                  </a:txBody>
                  <a:tcPr/>
                </a:tc>
                <a:tc>
                  <a:txBody>
                    <a:bodyPr/>
                    <a:lstStyle/>
                    <a:p>
                      <a:r>
                        <a:rPr lang="en-GB" sz="800" dirty="0"/>
                        <a:t>Mandatory</a:t>
                      </a:r>
                    </a:p>
                  </a:txBody>
                  <a:tcPr/>
                </a:tc>
                <a:tc>
                  <a:txBody>
                    <a:bodyPr/>
                    <a:lstStyle/>
                    <a:p>
                      <a:r>
                        <a:rPr lang="en-GB" sz="800" dirty="0"/>
                        <a:t>Default</a:t>
                      </a:r>
                    </a:p>
                  </a:txBody>
                  <a:tcPr/>
                </a:tc>
                <a:extLst>
                  <a:ext uri="{0D108BD9-81ED-4DB2-BD59-A6C34878D82A}">
                    <a16:rowId xmlns:a16="http://schemas.microsoft.com/office/drawing/2014/main" val="2333995018"/>
                  </a:ext>
                </a:extLst>
              </a:tr>
              <a:tr h="217623">
                <a:tc>
                  <a:txBody>
                    <a:bodyPr/>
                    <a:lstStyle/>
                    <a:p>
                      <a:r>
                        <a:rPr lang="en-GB" sz="800" dirty="0"/>
                        <a:t>Value</a:t>
                      </a:r>
                    </a:p>
                  </a:txBody>
                  <a:tcPr/>
                </a:tc>
                <a:tc>
                  <a:txBody>
                    <a:bodyPr/>
                    <a:lstStyle/>
                    <a:p>
                      <a:r>
                        <a:rPr lang="en-GB" sz="800" dirty="0"/>
                        <a:t>YES</a:t>
                      </a:r>
                    </a:p>
                  </a:txBody>
                  <a:tcPr/>
                </a:tc>
                <a:tc>
                  <a:txBody>
                    <a:bodyPr/>
                    <a:lstStyle/>
                    <a:p>
                      <a:r>
                        <a:rPr lang="en-GB" sz="800" dirty="0"/>
                        <a:t>NO</a:t>
                      </a:r>
                    </a:p>
                  </a:txBody>
                  <a:tcPr/>
                </a:tc>
                <a:tc>
                  <a:txBody>
                    <a:bodyPr/>
                    <a:lstStyle/>
                    <a:p>
                      <a:r>
                        <a:rPr lang="en-GB" sz="800" dirty="0"/>
                        <a:t>Null</a:t>
                      </a:r>
                    </a:p>
                  </a:txBody>
                  <a:tcPr/>
                </a:tc>
                <a:extLst>
                  <a:ext uri="{0D108BD9-81ED-4DB2-BD59-A6C34878D82A}">
                    <a16:rowId xmlns:a16="http://schemas.microsoft.com/office/drawing/2014/main" val="4056065726"/>
                  </a:ext>
                </a:extLst>
              </a:tr>
              <a:tr h="217623">
                <a:tc>
                  <a:txBody>
                    <a:bodyPr/>
                    <a:lstStyle/>
                    <a:p>
                      <a:r>
                        <a:rPr lang="en-GB" sz="800" dirty="0"/>
                        <a:t>Label</a:t>
                      </a:r>
                    </a:p>
                  </a:txBody>
                  <a:tcPr/>
                </a:tc>
                <a:tc>
                  <a:txBody>
                    <a:bodyPr/>
                    <a:lstStyle/>
                    <a:p>
                      <a:r>
                        <a:rPr lang="en-GB" sz="800" dirty="0"/>
                        <a:t>YES</a:t>
                      </a: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3988579522"/>
                  </a:ext>
                </a:extLst>
              </a:tr>
              <a:tr h="217623">
                <a:tc>
                  <a:txBody>
                    <a:bodyPr/>
                    <a:lstStyle/>
                    <a:p>
                      <a:r>
                        <a:rPr lang="en-GB" sz="800" dirty="0"/>
                        <a:t>Icon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21224783"/>
                  </a:ext>
                </a:extLst>
              </a:tr>
              <a:tr h="217623">
                <a:tc>
                  <a:txBody>
                    <a:bodyPr/>
                    <a:lstStyle/>
                    <a:p>
                      <a:r>
                        <a:rPr lang="en-GB" sz="800" dirty="0"/>
                        <a:t>IconPosition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Begin</a:t>
                      </a:r>
                    </a:p>
                  </a:txBody>
                  <a:tcPr/>
                </a:tc>
                <a:extLst>
                  <a:ext uri="{0D108BD9-81ED-4DB2-BD59-A6C34878D82A}">
                    <a16:rowId xmlns:a16="http://schemas.microsoft.com/office/drawing/2014/main" val="513613465"/>
                  </a:ext>
                </a:extLst>
              </a:tr>
              <a:tr h="217623">
                <a:tc>
                  <a:txBody>
                    <a:bodyPr/>
                    <a:lstStyle/>
                    <a:p>
                      <a:r>
                        <a:rPr lang="en-GB" sz="800" dirty="0"/>
                        <a:t>InputMask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1161887717"/>
                  </a:ext>
                </a:extLst>
              </a:tr>
              <a:tr h="217623">
                <a:tc>
                  <a:txBody>
                    <a:bodyPr/>
                    <a:lstStyle/>
                    <a:p>
                      <a:r>
                        <a:rPr lang="en-GB" sz="800" dirty="0"/>
                        <a:t>OutputMask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453755255"/>
                  </a:ext>
                </a:extLst>
              </a:tr>
              <a:tr h="217623">
                <a:tc>
                  <a:txBody>
                    <a:bodyPr/>
                    <a:lstStyle/>
                    <a:p>
                      <a:r>
                        <a:rPr lang="en-GB" sz="800" dirty="0"/>
                        <a:t>Regex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536340711"/>
                  </a:ext>
                </a:extLst>
              </a:tr>
              <a:tr h="217623">
                <a:tc>
                  <a:txBody>
                    <a:bodyPr/>
                    <a:lstStyle/>
                    <a:p>
                      <a:r>
                        <a:rPr lang="en-GB" sz="800" dirty="0"/>
                        <a:t>PageGroup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3201285367"/>
                  </a:ext>
                </a:extLst>
              </a:tr>
              <a:tr h="217623">
                <a:tc>
                  <a:txBody>
                    <a:bodyPr/>
                    <a:lstStyle/>
                    <a:p>
                      <a:r>
                        <a:rPr lang="en-GB" sz="800" dirty="0"/>
                        <a:t>FieldGroup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1482518999"/>
                  </a:ext>
                </a:extLst>
              </a:tr>
              <a:tr h="217623">
                <a:tc>
                  <a:txBody>
                    <a:bodyPr/>
                    <a:lstStyle/>
                    <a:p>
                      <a:r>
                        <a:rPr lang="en-GB" sz="800" dirty="0"/>
                        <a:t>InputOrder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1849464263"/>
                  </a:ext>
                </a:extLst>
              </a:tr>
              <a:tr h="217623">
                <a:tc>
                  <a:txBody>
                    <a:bodyPr/>
                    <a:lstStyle/>
                    <a:p>
                      <a:r>
                        <a:rPr lang="en-GB" sz="800" dirty="0"/>
                        <a:t>HelpHint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String.Empty</a:t>
                      </a:r>
                    </a:p>
                  </a:txBody>
                  <a:tcPr/>
                </a:tc>
                <a:extLst>
                  <a:ext uri="{0D108BD9-81ED-4DB2-BD59-A6C34878D82A}">
                    <a16:rowId xmlns:a16="http://schemas.microsoft.com/office/drawing/2014/main" val="2600599856"/>
                  </a:ext>
                </a:extLst>
              </a:tr>
              <a:tr h="217623">
                <a:tc>
                  <a:txBody>
                    <a:bodyPr/>
                    <a:lstStyle/>
                    <a:p>
                      <a:r>
                        <a:rPr lang="en-GB" sz="800" dirty="0"/>
                        <a:t>ErrorMessage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String.Empty</a:t>
                      </a:r>
                    </a:p>
                  </a:txBody>
                  <a:tcPr/>
                </a:tc>
                <a:extLst>
                  <a:ext uri="{0D108BD9-81ED-4DB2-BD59-A6C34878D82A}">
                    <a16:rowId xmlns:a16="http://schemas.microsoft.com/office/drawing/2014/main" val="2257958783"/>
                  </a:ext>
                </a:extLst>
              </a:tr>
              <a:tr h="217623">
                <a:tc>
                  <a:txBody>
                    <a:bodyPr/>
                    <a:lstStyle/>
                    <a:p>
                      <a:r>
                        <a:rPr lang="en-GB" sz="800" dirty="0"/>
                        <a:t>IsUnicode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True</a:t>
                      </a:r>
                      <a:endParaRPr lang="en-GB" sz="800" dirty="0"/>
                    </a:p>
                  </a:txBody>
                  <a:tcPr/>
                </a:tc>
                <a:extLst>
                  <a:ext uri="{0D108BD9-81ED-4DB2-BD59-A6C34878D82A}">
                    <a16:rowId xmlns:a16="http://schemas.microsoft.com/office/drawing/2014/main" val="1152849028"/>
                  </a:ext>
                </a:extLst>
              </a:tr>
              <a:tr h="217623">
                <a:tc>
                  <a:txBody>
                    <a:bodyPr/>
                    <a:lstStyle/>
                    <a:p>
                      <a:r>
                        <a:rPr lang="en-GB" sz="800" dirty="0"/>
                        <a:t>MinLength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0</a:t>
                      </a:r>
                      <a:endParaRPr lang="en-GB" sz="800" dirty="0"/>
                    </a:p>
                  </a:txBody>
                  <a:tcPr/>
                </a:tc>
                <a:extLst>
                  <a:ext uri="{0D108BD9-81ED-4DB2-BD59-A6C34878D82A}">
                    <a16:rowId xmlns:a16="http://schemas.microsoft.com/office/drawing/2014/main" val="147191627"/>
                  </a:ext>
                </a:extLst>
              </a:tr>
              <a:tr h="217623">
                <a:tc>
                  <a:txBody>
                    <a:bodyPr/>
                    <a:lstStyle/>
                    <a:p>
                      <a:r>
                        <a:rPr lang="en-GB" sz="800" dirty="0"/>
                        <a:t>MaxLength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255</a:t>
                      </a:r>
                      <a:endParaRPr lang="en-GB" sz="800" dirty="0"/>
                    </a:p>
                  </a:txBody>
                  <a:tcPr/>
                </a:tc>
                <a:extLst>
                  <a:ext uri="{0D108BD9-81ED-4DB2-BD59-A6C34878D82A}">
                    <a16:rowId xmlns:a16="http://schemas.microsoft.com/office/drawing/2014/main" val="594314603"/>
                  </a:ext>
                </a:extLst>
              </a:tr>
              <a:tr h="217623">
                <a:tc>
                  <a:txBody>
                    <a:bodyPr/>
                    <a:lstStyle/>
                    <a:p>
                      <a:r>
                        <a:rPr lang="en-GB" sz="800" dirty="0"/>
                        <a:t>Casing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Normal</a:t>
                      </a:r>
                      <a:endParaRPr lang="en-GB" sz="800" dirty="0"/>
                    </a:p>
                  </a:txBody>
                  <a:tcPr/>
                </a:tc>
                <a:extLst>
                  <a:ext uri="{0D108BD9-81ED-4DB2-BD59-A6C34878D82A}">
                    <a16:rowId xmlns:a16="http://schemas.microsoft.com/office/drawing/2014/main" val="1351047595"/>
                  </a:ext>
                </a:extLst>
              </a:tr>
              <a:tr h="217623">
                <a:tc>
                  <a:txBody>
                    <a:bodyPr/>
                    <a:lstStyle/>
                    <a:p>
                      <a:r>
                        <a:rPr lang="en-GB" sz="800" dirty="0"/>
                        <a:t>IsMultiline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False</a:t>
                      </a:r>
                    </a:p>
                  </a:txBody>
                  <a:tcPr/>
                </a:tc>
                <a:extLst>
                  <a:ext uri="{0D108BD9-81ED-4DB2-BD59-A6C34878D82A}">
                    <a16:rowId xmlns:a16="http://schemas.microsoft.com/office/drawing/2014/main" val="336095434"/>
                  </a:ext>
                </a:extLst>
              </a:tr>
              <a:tr h="217623">
                <a:tc>
                  <a:txBody>
                    <a:bodyPr/>
                    <a:lstStyle/>
                    <a:p>
                      <a:r>
                        <a:rPr lang="en-GB" sz="800" dirty="0"/>
                        <a:t>IsRequired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False</a:t>
                      </a:r>
                      <a:endParaRPr lang="en-GB" sz="800" dirty="0"/>
                    </a:p>
                  </a:txBody>
                  <a:tcPr/>
                </a:tc>
                <a:extLst>
                  <a:ext uri="{0D108BD9-81ED-4DB2-BD59-A6C34878D82A}">
                    <a16:rowId xmlns:a16="http://schemas.microsoft.com/office/drawing/2014/main" val="1004535535"/>
                  </a:ext>
                </a:extLst>
              </a:tr>
              <a:tr h="217623">
                <a:tc>
                  <a:txBody>
                    <a:bodyPr/>
                    <a:lstStyle/>
                    <a:p>
                      <a:r>
                        <a:rPr lang="en-GB" sz="800" dirty="0"/>
                        <a:t>IsReadonly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False</a:t>
                      </a:r>
                    </a:p>
                  </a:txBody>
                  <a:tcPr/>
                </a:tc>
                <a:extLst>
                  <a:ext uri="{0D108BD9-81ED-4DB2-BD59-A6C34878D82A}">
                    <a16:rowId xmlns:a16="http://schemas.microsoft.com/office/drawing/2014/main" val="1657044441"/>
                  </a:ext>
                </a:extLst>
              </a:tr>
              <a:tr h="217623">
                <a:tc>
                  <a:txBody>
                    <a:bodyPr/>
                    <a:lstStyle/>
                    <a:p>
                      <a:r>
                        <a:rPr lang="en-GB" sz="800" dirty="0">
                          <a:solidFill>
                            <a:srgbClr val="FF0000"/>
                          </a:solidFill>
                        </a:rPr>
                        <a:t>Event: OnClick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FF0000"/>
                          </a:solidFill>
                          <a:effectLst/>
                          <a:uLnTx/>
                          <a:uFillTx/>
                          <a:latin typeface="Calibri" panose="020F0502020204030204"/>
                          <a:ea typeface="+mn-ea"/>
                          <a:cs typeface="+mn-cs"/>
                        </a:rPr>
                        <a:t>YES</a:t>
                      </a:r>
                    </a:p>
                  </a:txBody>
                  <a:tcPr/>
                </a:tc>
                <a:tc>
                  <a:txBody>
                    <a:bodyPr/>
                    <a:lstStyle/>
                    <a:p>
                      <a:r>
                        <a:rPr lang="en-GB" sz="800" dirty="0">
                          <a:solidFill>
                            <a:srgbClr val="FF0000"/>
                          </a:solidFill>
                        </a:rPr>
                        <a:t>NO</a:t>
                      </a:r>
                    </a:p>
                  </a:txBody>
                  <a:tcPr/>
                </a:tc>
                <a:tc>
                  <a:txBody>
                    <a:bodyPr/>
                    <a:lstStyle/>
                    <a:p>
                      <a:r>
                        <a:rPr lang="en-GB" sz="800" dirty="0">
                          <a:solidFill>
                            <a:srgbClr val="FF0000"/>
                          </a:solidFill>
                        </a:rPr>
                        <a:t>Null</a:t>
                      </a:r>
                    </a:p>
                  </a:txBody>
                  <a:tcPr/>
                </a:tc>
                <a:extLst>
                  <a:ext uri="{0D108BD9-81ED-4DB2-BD59-A6C34878D82A}">
                    <a16:rowId xmlns:a16="http://schemas.microsoft.com/office/drawing/2014/main" val="3603369976"/>
                  </a:ext>
                </a:extLst>
              </a:tr>
              <a:tr h="217623">
                <a:tc>
                  <a:txBody>
                    <a:bodyPr/>
                    <a:lstStyle/>
                    <a:p>
                      <a:r>
                        <a:rPr lang="en-GB" sz="800" dirty="0">
                          <a:solidFill>
                            <a:srgbClr val="FF0000"/>
                          </a:solidFill>
                        </a:rPr>
                        <a:t>Event: OnIconClick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FF0000"/>
                          </a:solidFill>
                          <a:effectLst/>
                          <a:uLnTx/>
                          <a:uFillTx/>
                          <a:latin typeface="Calibri" panose="020F0502020204030204"/>
                          <a:ea typeface="+mn-ea"/>
                          <a:cs typeface="+mn-cs"/>
                        </a:rPr>
                        <a:t>YES</a:t>
                      </a:r>
                    </a:p>
                  </a:txBody>
                  <a:tcPr/>
                </a:tc>
                <a:tc>
                  <a:txBody>
                    <a:bodyPr/>
                    <a:lstStyle/>
                    <a:p>
                      <a:r>
                        <a:rPr lang="en-GB" sz="800" dirty="0">
                          <a:solidFill>
                            <a:srgbClr val="FF0000"/>
                          </a:solidFill>
                        </a:rPr>
                        <a:t>NO</a:t>
                      </a:r>
                    </a:p>
                  </a:txBody>
                  <a:tcPr/>
                </a:tc>
                <a:tc>
                  <a:txBody>
                    <a:bodyPr/>
                    <a:lstStyle/>
                    <a:p>
                      <a:r>
                        <a:rPr lang="en-GB" sz="800" dirty="0">
                          <a:solidFill>
                            <a:srgbClr val="FF0000"/>
                          </a:solidFill>
                        </a:rPr>
                        <a:t>Null</a:t>
                      </a:r>
                    </a:p>
                  </a:txBody>
                  <a:tcPr/>
                </a:tc>
                <a:extLst>
                  <a:ext uri="{0D108BD9-81ED-4DB2-BD59-A6C34878D82A}">
                    <a16:rowId xmlns:a16="http://schemas.microsoft.com/office/drawing/2014/main" val="213474173"/>
                  </a:ext>
                </a:extLst>
              </a:tr>
              <a:tr h="217623">
                <a:tc>
                  <a:txBody>
                    <a:bodyPr/>
                    <a:lstStyle/>
                    <a:p>
                      <a:r>
                        <a:rPr lang="en-GB" sz="800" dirty="0">
                          <a:solidFill>
                            <a:srgbClr val="FF0000"/>
                          </a:solidFill>
                        </a:rPr>
                        <a:t>Event: OnChange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FF0000"/>
                          </a:solidFill>
                          <a:effectLst/>
                          <a:uLnTx/>
                          <a:uFillTx/>
                          <a:latin typeface="Calibri" panose="020F0502020204030204"/>
                          <a:ea typeface="+mn-ea"/>
                          <a:cs typeface="+mn-cs"/>
                        </a:rPr>
                        <a:t>YES</a:t>
                      </a:r>
                    </a:p>
                  </a:txBody>
                  <a:tcPr/>
                </a:tc>
                <a:tc>
                  <a:txBody>
                    <a:bodyPr/>
                    <a:lstStyle/>
                    <a:p>
                      <a:r>
                        <a:rPr lang="en-GB" sz="800" dirty="0">
                          <a:solidFill>
                            <a:srgbClr val="FF0000"/>
                          </a:solidFill>
                        </a:rPr>
                        <a:t>NO</a:t>
                      </a:r>
                    </a:p>
                  </a:txBody>
                  <a:tcPr/>
                </a:tc>
                <a:tc>
                  <a:txBody>
                    <a:bodyPr/>
                    <a:lstStyle/>
                    <a:p>
                      <a:r>
                        <a:rPr lang="en-GB" sz="800" dirty="0">
                          <a:solidFill>
                            <a:srgbClr val="FF0000"/>
                          </a:solidFill>
                        </a:rPr>
                        <a:t>Null</a:t>
                      </a:r>
                    </a:p>
                  </a:txBody>
                  <a:tcPr/>
                </a:tc>
                <a:extLst>
                  <a:ext uri="{0D108BD9-81ED-4DB2-BD59-A6C34878D82A}">
                    <a16:rowId xmlns:a16="http://schemas.microsoft.com/office/drawing/2014/main" val="245859883"/>
                  </a:ext>
                </a:extLst>
              </a:tr>
            </a:tbl>
          </a:graphicData>
        </a:graphic>
      </p:graphicFrame>
      <p:sp>
        <p:nvSpPr>
          <p:cNvPr id="10" name="Title 1">
            <a:extLst>
              <a:ext uri="{FF2B5EF4-FFF2-40B4-BE49-F238E27FC236}">
                <a16:creationId xmlns:a16="http://schemas.microsoft.com/office/drawing/2014/main" id="{3B249ED7-9EE6-229A-3EE6-134F0E04F4EB}"/>
              </a:ext>
            </a:extLst>
          </p:cNvPr>
          <p:cNvSpPr txBox="1">
            <a:spLocks/>
          </p:cNvSpPr>
          <p:nvPr/>
        </p:nvSpPr>
        <p:spPr>
          <a:xfrm>
            <a:off x="5415821" y="1154352"/>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(Example Blazor usage)</a:t>
            </a:r>
          </a:p>
        </p:txBody>
      </p:sp>
      <p:sp>
        <p:nvSpPr>
          <p:cNvPr id="11" name="Title 1">
            <a:extLst>
              <a:ext uri="{FF2B5EF4-FFF2-40B4-BE49-F238E27FC236}">
                <a16:creationId xmlns:a16="http://schemas.microsoft.com/office/drawing/2014/main" id="{823B0C70-2A74-0288-80E5-854F4B3A1A61}"/>
              </a:ext>
            </a:extLst>
          </p:cNvPr>
          <p:cNvSpPr txBox="1">
            <a:spLocks/>
          </p:cNvSpPr>
          <p:nvPr/>
        </p:nvSpPr>
        <p:spPr>
          <a:xfrm>
            <a:off x="5420235" y="1502742"/>
            <a:ext cx="6416041" cy="1961818"/>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2400" dirty="0">
                <a:latin typeface="Arial" panose="020B0604020202020204" pitchFamily="34" charset="0"/>
                <a:cs typeface="Arial" panose="020B0604020202020204" pitchFamily="34" charset="0"/>
              </a:rPr>
              <a:t>&lt;NoxTextInput Value</a:t>
            </a:r>
          </a:p>
          <a:p>
            <a:pPr>
              <a:lnSpc>
                <a:spcPct val="120000"/>
              </a:lnSpc>
            </a:pPr>
            <a:r>
              <a:rPr lang="en-GB" sz="2400" dirty="0">
                <a:latin typeface="Arial" panose="020B0604020202020204" pitchFamily="34" charset="0"/>
                <a:cs typeface="Arial" panose="020B0604020202020204" pitchFamily="34" charset="0"/>
              </a:rPr>
              <a:t>="TextVar" Label="Demo Text Input" Icon="@Icons.Material.Filled.Globe" InputMask="C" HelpHint="Here is the related helper description for this component."/&gt;</a:t>
            </a:r>
            <a:endParaRPr lang="en-GB" sz="2400" dirty="0">
              <a:solidFill>
                <a:srgbClr val="FF0000"/>
              </a:solidFill>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5583D20D-4DB4-D962-902C-2BA71CC9B9F1}"/>
              </a:ext>
            </a:extLst>
          </p:cNvPr>
          <p:cNvSpPr txBox="1">
            <a:spLocks/>
          </p:cNvSpPr>
          <p:nvPr/>
        </p:nvSpPr>
        <p:spPr>
          <a:xfrm>
            <a:off x="5415821" y="3955839"/>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(Resulting example focused component)</a:t>
            </a:r>
          </a:p>
        </p:txBody>
      </p:sp>
      <p:pic>
        <p:nvPicPr>
          <p:cNvPr id="6" name="Picture 5">
            <a:extLst>
              <a:ext uri="{FF2B5EF4-FFF2-40B4-BE49-F238E27FC236}">
                <a16:creationId xmlns:a16="http://schemas.microsoft.com/office/drawing/2014/main" id="{3333DE93-5C87-7428-9730-8BA46AF72148}"/>
              </a:ext>
            </a:extLst>
          </p:cNvPr>
          <p:cNvPicPr>
            <a:picLocks noChangeAspect="1"/>
          </p:cNvPicPr>
          <p:nvPr/>
        </p:nvPicPr>
        <p:blipFill>
          <a:blip r:embed="rId4"/>
          <a:stretch>
            <a:fillRect/>
          </a:stretch>
        </p:blipFill>
        <p:spPr>
          <a:xfrm>
            <a:off x="5415821" y="4374183"/>
            <a:ext cx="5362575" cy="981075"/>
          </a:xfrm>
          <a:prstGeom prst="rect">
            <a:avLst/>
          </a:prstGeom>
        </p:spPr>
      </p:pic>
      <p:sp>
        <p:nvSpPr>
          <p:cNvPr id="5" name="Title 1">
            <a:extLst>
              <a:ext uri="{FF2B5EF4-FFF2-40B4-BE49-F238E27FC236}">
                <a16:creationId xmlns:a16="http://schemas.microsoft.com/office/drawing/2014/main" id="{861B5D4A-E34D-4F68-84CF-CBE4B2C050ED}"/>
              </a:ext>
            </a:extLst>
          </p:cNvPr>
          <p:cNvSpPr txBox="1">
            <a:spLocks/>
          </p:cNvSpPr>
          <p:nvPr/>
        </p:nvSpPr>
        <p:spPr>
          <a:xfrm>
            <a:off x="5415820" y="5578077"/>
            <a:ext cx="4907755" cy="68680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(Notes)</a:t>
            </a:r>
          </a:p>
          <a:p>
            <a:pPr marL="171450" indent="-171450">
              <a:lnSpc>
                <a:spcPct val="120000"/>
              </a:lnSpc>
              <a:buFont typeface="Arial" panose="020B0604020202020204" pitchFamily="34" charset="0"/>
              <a:buChar char="•"/>
            </a:pPr>
            <a:r>
              <a:rPr lang="en-GB" sz="1000" dirty="0">
                <a:solidFill>
                  <a:srgbClr val="FF0000"/>
                </a:solidFill>
                <a:latin typeface="Arial" panose="020B0604020202020204" pitchFamily="34" charset="0"/>
                <a:cs typeface="Arial" panose="020B0604020202020204" pitchFamily="34" charset="0"/>
              </a:rPr>
              <a:t>Example TextVar input on the Value is of </a:t>
            </a:r>
            <a:r>
              <a:rPr lang="en-GB" sz="1000" dirty="0" err="1">
                <a:solidFill>
                  <a:srgbClr val="FF0000"/>
                </a:solidFill>
                <a:latin typeface="Arial" panose="020B0604020202020204" pitchFamily="34" charset="0"/>
                <a:cs typeface="Arial" panose="020B0604020202020204" pitchFamily="34" charset="0"/>
              </a:rPr>
              <a:t>Nox.Types.Text</a:t>
            </a:r>
            <a:endParaRPr lang="en-GB" sz="1000" dirty="0">
              <a:solidFill>
                <a:srgbClr val="FF0000"/>
              </a:solidFill>
              <a:latin typeface="Arial" panose="020B0604020202020204" pitchFamily="34" charset="0"/>
              <a:cs typeface="Arial" panose="020B0604020202020204" pitchFamily="34" charset="0"/>
            </a:endParaRPr>
          </a:p>
          <a:p>
            <a:pPr marL="171450" indent="-171450">
              <a:lnSpc>
                <a:spcPct val="120000"/>
              </a:lnSpc>
              <a:buFont typeface="Arial" panose="020B0604020202020204" pitchFamily="34" charset="0"/>
              <a:buChar char="•"/>
            </a:pPr>
            <a:r>
              <a:rPr lang="en-GB" sz="1000" dirty="0">
                <a:solidFill>
                  <a:srgbClr val="FF0000"/>
                </a:solidFill>
                <a:latin typeface="Arial" panose="020B0604020202020204" pitchFamily="34" charset="0"/>
                <a:cs typeface="Arial" panose="020B0604020202020204" pitchFamily="34" charset="0"/>
              </a:rPr>
              <a:t>For now Icon references MudBlazor Icons or CSS Ref </a:t>
            </a:r>
          </a:p>
        </p:txBody>
      </p:sp>
    </p:spTree>
    <p:extLst>
      <p:ext uri="{BB962C8B-B14F-4D97-AF65-F5344CB8AC3E}">
        <p14:creationId xmlns:p14="http://schemas.microsoft.com/office/powerpoint/2010/main" val="180455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9421369" cy="570057"/>
          </a:xfrm>
        </p:spPr>
        <p:txBody>
          <a:bodyPr anchor="t">
            <a:noAutofit/>
          </a:bodyPr>
          <a:lstStyle/>
          <a:p>
            <a:r>
              <a:rPr lang="en-GB" sz="2400" dirty="0">
                <a:latin typeface="Arial" panose="020B0604020202020204" pitchFamily="34" charset="0"/>
                <a:cs typeface="Arial" panose="020B0604020202020204" pitchFamily="34" charset="0"/>
              </a:rPr>
              <a:t>3.1c: </a:t>
            </a:r>
            <a:r>
              <a:rPr lang="en-GB" sz="2400" dirty="0">
                <a:solidFill>
                  <a:srgbClr val="FF0000"/>
                </a:solidFill>
                <a:latin typeface="Arial" panose="020B0604020202020204" pitchFamily="34" charset="0"/>
                <a:cs typeface="Arial" panose="020B0604020202020204" pitchFamily="34" charset="0"/>
              </a:rPr>
              <a:t>NoxTextInput: </a:t>
            </a:r>
            <a:r>
              <a:rPr lang="en-GB" sz="2400" dirty="0" err="1">
                <a:solidFill>
                  <a:srgbClr val="FF0000"/>
                </a:solidFill>
                <a:latin typeface="Arial" panose="020B0604020202020204" pitchFamily="34" charset="0"/>
                <a:cs typeface="Arial" panose="020B0604020202020204" pitchFamily="34" charset="0"/>
              </a:rPr>
              <a:t>Nox.Solution.NoxSimpleTypeDefinition</a:t>
            </a:r>
            <a:endParaRPr lang="en-GB" sz="2400" dirty="0">
              <a:solidFill>
                <a:srgbClr val="FF0000"/>
              </a:solidFill>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8BFC94CA-E933-A62B-20B4-069AE689919E}"/>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15A6C17F-744E-FCEA-A575-7F819D99F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sp>
        <p:nvSpPr>
          <p:cNvPr id="6" name="Title 1">
            <a:extLst>
              <a:ext uri="{FF2B5EF4-FFF2-40B4-BE49-F238E27FC236}">
                <a16:creationId xmlns:a16="http://schemas.microsoft.com/office/drawing/2014/main" id="{78E00B86-2D23-9504-2539-BF8948DF197A}"/>
              </a:ext>
            </a:extLst>
          </p:cNvPr>
          <p:cNvSpPr txBox="1">
            <a:spLocks/>
          </p:cNvSpPr>
          <p:nvPr/>
        </p:nvSpPr>
        <p:spPr>
          <a:xfrm>
            <a:off x="6372225" y="1183476"/>
            <a:ext cx="3518166" cy="30752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(IsRequired validation thrown on component)</a:t>
            </a:r>
          </a:p>
        </p:txBody>
      </p:sp>
      <p:graphicFrame>
        <p:nvGraphicFramePr>
          <p:cNvPr id="9" name="Table 15">
            <a:extLst>
              <a:ext uri="{FF2B5EF4-FFF2-40B4-BE49-F238E27FC236}">
                <a16:creationId xmlns:a16="http://schemas.microsoft.com/office/drawing/2014/main" id="{1538EF8C-523A-3309-4015-6BD8C2643458}"/>
              </a:ext>
            </a:extLst>
          </p:cNvPr>
          <p:cNvGraphicFramePr>
            <a:graphicFrameLocks noGrp="1"/>
          </p:cNvGraphicFramePr>
          <p:nvPr>
            <p:extLst>
              <p:ext uri="{D42A27DB-BD31-4B8C-83A1-F6EECF244321}">
                <p14:modId xmlns:p14="http://schemas.microsoft.com/office/powerpoint/2010/main" val="1764424927"/>
              </p:ext>
            </p:extLst>
          </p:nvPr>
        </p:nvGraphicFramePr>
        <p:xfrm>
          <a:off x="380999" y="1183476"/>
          <a:ext cx="5447568" cy="1981200"/>
        </p:xfrm>
        <a:graphic>
          <a:graphicData uri="http://schemas.openxmlformats.org/drawingml/2006/table">
            <a:tbl>
              <a:tblPr firstRow="1" bandRow="1">
                <a:tableStyleId>{F5AB1C69-6EDB-4FF4-983F-18BD219EF322}</a:tableStyleId>
              </a:tblPr>
              <a:tblGrid>
                <a:gridCol w="1518921">
                  <a:extLst>
                    <a:ext uri="{9D8B030D-6E8A-4147-A177-3AD203B41FA5}">
                      <a16:colId xmlns:a16="http://schemas.microsoft.com/office/drawing/2014/main" val="2812825223"/>
                    </a:ext>
                  </a:extLst>
                </a:gridCol>
                <a:gridCol w="1035304">
                  <a:extLst>
                    <a:ext uri="{9D8B030D-6E8A-4147-A177-3AD203B41FA5}">
                      <a16:colId xmlns:a16="http://schemas.microsoft.com/office/drawing/2014/main" val="926139339"/>
                    </a:ext>
                  </a:extLst>
                </a:gridCol>
                <a:gridCol w="2893343">
                  <a:extLst>
                    <a:ext uri="{9D8B030D-6E8A-4147-A177-3AD203B41FA5}">
                      <a16:colId xmlns:a16="http://schemas.microsoft.com/office/drawing/2014/main" val="558150035"/>
                    </a:ext>
                  </a:extLst>
                </a:gridCol>
              </a:tblGrid>
              <a:tr h="215486">
                <a:tc>
                  <a:txBody>
                    <a:bodyPr/>
                    <a:lstStyle/>
                    <a:p>
                      <a:r>
                        <a:rPr lang="en-GB" sz="1000" dirty="0"/>
                        <a:t>Class</a:t>
                      </a:r>
                    </a:p>
                  </a:txBody>
                  <a:tcPr/>
                </a:tc>
                <a:tc>
                  <a:txBody>
                    <a:bodyPr/>
                    <a:lstStyle/>
                    <a:p>
                      <a:r>
                        <a:rPr lang="en-GB" sz="1000" dirty="0"/>
                        <a:t>Property</a:t>
                      </a:r>
                    </a:p>
                  </a:txBody>
                  <a:tcPr/>
                </a:tc>
                <a:tc>
                  <a:txBody>
                    <a:bodyPr/>
                    <a:lstStyle/>
                    <a:p>
                      <a:r>
                        <a:rPr lang="en-GB" sz="1000" dirty="0"/>
                        <a:t>Behaviour</a:t>
                      </a:r>
                    </a:p>
                  </a:txBody>
                  <a:tcPr/>
                </a:tc>
                <a:extLst>
                  <a:ext uri="{0D108BD9-81ED-4DB2-BD59-A6C34878D82A}">
                    <a16:rowId xmlns:a16="http://schemas.microsoft.com/office/drawing/2014/main" val="2333995018"/>
                  </a:ext>
                </a:extLst>
              </a:tr>
              <a:tr h="370840">
                <a:tc>
                  <a:txBody>
                    <a:bodyPr/>
                    <a:lstStyle/>
                    <a:p>
                      <a:r>
                        <a:rPr lang="en-GB" sz="1000" dirty="0"/>
                        <a:t>NoxSimpleTypeDefinition</a:t>
                      </a:r>
                    </a:p>
                  </a:txBody>
                  <a:tcPr/>
                </a:tc>
                <a:tc>
                  <a:txBody>
                    <a:bodyPr/>
                    <a:lstStyle/>
                    <a:p>
                      <a:r>
                        <a:rPr lang="en-GB" sz="1000" dirty="0"/>
                        <a:t>Description</a:t>
                      </a:r>
                    </a:p>
                  </a:txBody>
                  <a:tcPr/>
                </a:tc>
                <a:tc>
                  <a:txBody>
                    <a:bodyPr/>
                    <a:lstStyle/>
                    <a:p>
                      <a:r>
                        <a:rPr lang="en-GB" sz="1000" dirty="0"/>
                        <a:t>Used as default TypeUserInterface.HelpHint text for component</a:t>
                      </a:r>
                    </a:p>
                  </a:txBody>
                  <a:tcPr/>
                </a:tc>
                <a:extLst>
                  <a:ext uri="{0D108BD9-81ED-4DB2-BD59-A6C34878D82A}">
                    <a16:rowId xmlns:a16="http://schemas.microsoft.com/office/drawing/2014/main" val="3988579522"/>
                  </a:ext>
                </a:extLst>
              </a:tr>
              <a:tr h="370840">
                <a:tc>
                  <a:txBody>
                    <a:bodyPr/>
                    <a:lstStyle/>
                    <a:p>
                      <a:r>
                        <a:rPr lang="en-GB" sz="1000" dirty="0"/>
                        <a:t>NoxSimpleTypeDefinition</a:t>
                      </a:r>
                    </a:p>
                  </a:txBody>
                  <a:tcPr/>
                </a:tc>
                <a:tc>
                  <a:txBody>
                    <a:bodyPr/>
                    <a:lstStyle/>
                    <a:p>
                      <a:r>
                        <a:rPr lang="en-GB" sz="1000" dirty="0"/>
                        <a:t>IsRequired</a:t>
                      </a:r>
                    </a:p>
                  </a:txBody>
                  <a:tcPr/>
                </a:tc>
                <a:tc>
                  <a:txBody>
                    <a:bodyPr/>
                    <a:lstStyle/>
                    <a:p>
                      <a:r>
                        <a:rPr lang="en-GB" sz="1000" dirty="0"/>
                        <a:t>Determines whether component value is mandatory – should throw Validation value not set when component IsRequired = True</a:t>
                      </a:r>
                      <a:endParaRPr lang="en-GB" sz="1000" dirty="0">
                        <a:solidFill>
                          <a:srgbClr val="FF0000"/>
                        </a:solidFill>
                      </a:endParaRPr>
                    </a:p>
                  </a:txBody>
                  <a:tcPr/>
                </a:tc>
                <a:extLst>
                  <a:ext uri="{0D108BD9-81ED-4DB2-BD59-A6C34878D82A}">
                    <a16:rowId xmlns:a16="http://schemas.microsoft.com/office/drawing/2014/main" val="1376163612"/>
                  </a:ext>
                </a:extLst>
              </a:tr>
              <a:tr h="370840">
                <a:tc>
                  <a:txBody>
                    <a:bodyPr/>
                    <a:lstStyle/>
                    <a:p>
                      <a:r>
                        <a:rPr lang="en-GB" sz="1000" dirty="0"/>
                        <a:t>NoxSimpleTypeDefinition</a:t>
                      </a:r>
                    </a:p>
                  </a:txBody>
                  <a:tcPr/>
                </a:tc>
                <a:tc>
                  <a:txBody>
                    <a:bodyPr/>
                    <a:lstStyle/>
                    <a:p>
                      <a:r>
                        <a:rPr lang="en-GB" sz="1000" dirty="0"/>
                        <a:t>IsReadOnly</a:t>
                      </a:r>
                    </a:p>
                  </a:txBody>
                  <a:tcPr/>
                </a:tc>
                <a:tc>
                  <a:txBody>
                    <a:bodyPr/>
                    <a:lstStyle/>
                    <a:p>
                      <a:r>
                        <a:rPr lang="en-GB" sz="1000" dirty="0">
                          <a:solidFill>
                            <a:schemeClr val="tx1"/>
                          </a:solidFill>
                        </a:rPr>
                        <a:t>Determines whether component input is allowed and used or if component has a read only display</a:t>
                      </a:r>
                    </a:p>
                  </a:txBody>
                  <a:tcPr/>
                </a:tc>
                <a:extLst>
                  <a:ext uri="{0D108BD9-81ED-4DB2-BD59-A6C34878D82A}">
                    <a16:rowId xmlns:a16="http://schemas.microsoft.com/office/drawing/2014/main" val="2588368207"/>
                  </a:ext>
                </a:extLst>
              </a:tr>
              <a:tr h="370840">
                <a:tc>
                  <a:txBody>
                    <a:bodyPr/>
                    <a:lstStyle/>
                    <a:p>
                      <a:r>
                        <a:rPr lang="en-GB" sz="1000" dirty="0"/>
                        <a:t>NoxSimpleTypeDefinition</a:t>
                      </a:r>
                    </a:p>
                  </a:txBody>
                  <a:tcPr/>
                </a:tc>
                <a:tc>
                  <a:txBody>
                    <a:bodyPr/>
                    <a:lstStyle/>
                    <a:p>
                      <a:r>
                        <a:rPr lang="en-GB" sz="1000" dirty="0"/>
                        <a:t>DefaultProperty</a:t>
                      </a:r>
                    </a:p>
                  </a:txBody>
                  <a:tcPr/>
                </a:tc>
                <a:tc>
                  <a:txBody>
                    <a:bodyPr/>
                    <a:lstStyle/>
                    <a:p>
                      <a:r>
                        <a:rPr lang="en-GB" sz="1000" dirty="0">
                          <a:solidFill>
                            <a:schemeClr val="tx1"/>
                          </a:solidFill>
                        </a:rPr>
                        <a:t>Used as default property if Nox.Types default property not set</a:t>
                      </a:r>
                    </a:p>
                  </a:txBody>
                  <a:tcPr/>
                </a:tc>
                <a:extLst>
                  <a:ext uri="{0D108BD9-81ED-4DB2-BD59-A6C34878D82A}">
                    <a16:rowId xmlns:a16="http://schemas.microsoft.com/office/drawing/2014/main" val="431499096"/>
                  </a:ext>
                </a:extLst>
              </a:tr>
            </a:tbl>
          </a:graphicData>
        </a:graphic>
      </p:graphicFrame>
      <p:pic>
        <p:nvPicPr>
          <p:cNvPr id="11" name="Picture 10">
            <a:extLst>
              <a:ext uri="{FF2B5EF4-FFF2-40B4-BE49-F238E27FC236}">
                <a16:creationId xmlns:a16="http://schemas.microsoft.com/office/drawing/2014/main" id="{8D223E18-4ABC-F1F9-C426-9221927A69AD}"/>
              </a:ext>
            </a:extLst>
          </p:cNvPr>
          <p:cNvPicPr>
            <a:picLocks noChangeAspect="1"/>
          </p:cNvPicPr>
          <p:nvPr/>
        </p:nvPicPr>
        <p:blipFill>
          <a:blip r:embed="rId4"/>
          <a:stretch>
            <a:fillRect/>
          </a:stretch>
        </p:blipFill>
        <p:spPr>
          <a:xfrm>
            <a:off x="6363434" y="1546281"/>
            <a:ext cx="5381625" cy="952500"/>
          </a:xfrm>
          <a:prstGeom prst="rect">
            <a:avLst/>
          </a:prstGeom>
        </p:spPr>
      </p:pic>
    </p:spTree>
    <p:extLst>
      <p:ext uri="{BB962C8B-B14F-4D97-AF65-F5344CB8AC3E}">
        <p14:creationId xmlns:p14="http://schemas.microsoft.com/office/powerpoint/2010/main" val="1691857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204201" cy="570057"/>
          </a:xfrm>
        </p:spPr>
        <p:txBody>
          <a:bodyPr anchor="t">
            <a:normAutofit/>
          </a:bodyPr>
          <a:lstStyle/>
          <a:p>
            <a:r>
              <a:rPr lang="en-GB" sz="2400" dirty="0">
                <a:latin typeface="Arial" panose="020B0604020202020204" pitchFamily="34" charset="0"/>
                <a:cs typeface="Arial" panose="020B0604020202020204" pitchFamily="34" charset="0"/>
              </a:rPr>
              <a:t>3.1d: </a:t>
            </a:r>
            <a:r>
              <a:rPr lang="en-GB" sz="2400" dirty="0">
                <a:solidFill>
                  <a:srgbClr val="FF0000"/>
                </a:solidFill>
                <a:latin typeface="Arial" panose="020B0604020202020204" pitchFamily="34" charset="0"/>
                <a:cs typeface="Arial" panose="020B0604020202020204" pitchFamily="34" charset="0"/>
              </a:rPr>
              <a:t>NoxTextInput: Nox.Types.TextTypeOptions</a:t>
            </a:r>
          </a:p>
        </p:txBody>
      </p:sp>
      <p:sp>
        <p:nvSpPr>
          <p:cNvPr id="3" name="Rectangle: Rounded Corners 2">
            <a:extLst>
              <a:ext uri="{FF2B5EF4-FFF2-40B4-BE49-F238E27FC236}">
                <a16:creationId xmlns:a16="http://schemas.microsoft.com/office/drawing/2014/main" id="{8BFC94CA-E933-A62B-20B4-069AE689919E}"/>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15A6C17F-744E-FCEA-A575-7F819D99F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sp>
        <p:nvSpPr>
          <p:cNvPr id="7" name="Title 1">
            <a:extLst>
              <a:ext uri="{FF2B5EF4-FFF2-40B4-BE49-F238E27FC236}">
                <a16:creationId xmlns:a16="http://schemas.microsoft.com/office/drawing/2014/main" id="{278DC5FD-21B0-AA1C-99AA-1FB41E778825}"/>
              </a:ext>
            </a:extLst>
          </p:cNvPr>
          <p:cNvSpPr txBox="1">
            <a:spLocks/>
          </p:cNvSpPr>
          <p:nvPr/>
        </p:nvSpPr>
        <p:spPr>
          <a:xfrm>
            <a:off x="6421785" y="2450316"/>
            <a:ext cx="4205575"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(TextTypeCasing.upper example – default is TextTypeCasing.normal)</a:t>
            </a:r>
          </a:p>
        </p:txBody>
      </p:sp>
      <p:sp>
        <p:nvSpPr>
          <p:cNvPr id="8" name="Title 1">
            <a:extLst>
              <a:ext uri="{FF2B5EF4-FFF2-40B4-BE49-F238E27FC236}">
                <a16:creationId xmlns:a16="http://schemas.microsoft.com/office/drawing/2014/main" id="{7DF9F2D7-13C2-386E-7750-CF857A663AFE}"/>
              </a:ext>
            </a:extLst>
          </p:cNvPr>
          <p:cNvSpPr txBox="1">
            <a:spLocks/>
          </p:cNvSpPr>
          <p:nvPr/>
        </p:nvSpPr>
        <p:spPr>
          <a:xfrm>
            <a:off x="6430576" y="1054514"/>
            <a:ext cx="5050224"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(MinLength(1), MaxLength(10) example)</a:t>
            </a:r>
          </a:p>
        </p:txBody>
      </p:sp>
      <p:graphicFrame>
        <p:nvGraphicFramePr>
          <p:cNvPr id="9" name="Table 15">
            <a:extLst>
              <a:ext uri="{FF2B5EF4-FFF2-40B4-BE49-F238E27FC236}">
                <a16:creationId xmlns:a16="http://schemas.microsoft.com/office/drawing/2014/main" id="{05F53B38-EFCC-2AA6-3E6D-179A2196AB5A}"/>
              </a:ext>
            </a:extLst>
          </p:cNvPr>
          <p:cNvGraphicFramePr>
            <a:graphicFrameLocks noGrp="1"/>
          </p:cNvGraphicFramePr>
          <p:nvPr>
            <p:extLst>
              <p:ext uri="{D42A27DB-BD31-4B8C-83A1-F6EECF244321}">
                <p14:modId xmlns:p14="http://schemas.microsoft.com/office/powerpoint/2010/main" val="4119030627"/>
              </p:ext>
            </p:extLst>
          </p:nvPr>
        </p:nvGraphicFramePr>
        <p:xfrm>
          <a:off x="448874" y="1054514"/>
          <a:ext cx="5494725" cy="2133600"/>
        </p:xfrm>
        <a:graphic>
          <a:graphicData uri="http://schemas.openxmlformats.org/drawingml/2006/table">
            <a:tbl>
              <a:tblPr firstRow="1" bandRow="1">
                <a:tableStyleId>{F5AB1C69-6EDB-4FF4-983F-18BD219EF322}</a:tableStyleId>
              </a:tblPr>
              <a:tblGrid>
                <a:gridCol w="1191590">
                  <a:extLst>
                    <a:ext uri="{9D8B030D-6E8A-4147-A177-3AD203B41FA5}">
                      <a16:colId xmlns:a16="http://schemas.microsoft.com/office/drawing/2014/main" val="1483791462"/>
                    </a:ext>
                  </a:extLst>
                </a:gridCol>
                <a:gridCol w="1191590">
                  <a:extLst>
                    <a:ext uri="{9D8B030D-6E8A-4147-A177-3AD203B41FA5}">
                      <a16:colId xmlns:a16="http://schemas.microsoft.com/office/drawing/2014/main" val="926139339"/>
                    </a:ext>
                  </a:extLst>
                </a:gridCol>
                <a:gridCol w="3111545">
                  <a:extLst>
                    <a:ext uri="{9D8B030D-6E8A-4147-A177-3AD203B41FA5}">
                      <a16:colId xmlns:a16="http://schemas.microsoft.com/office/drawing/2014/main" val="558150035"/>
                    </a:ext>
                  </a:extLst>
                </a:gridCol>
              </a:tblGrid>
              <a:tr h="215486">
                <a:tc>
                  <a:txBody>
                    <a:bodyPr/>
                    <a:lstStyle/>
                    <a:p>
                      <a:r>
                        <a:rPr lang="en-GB" sz="1000" dirty="0"/>
                        <a:t>Class</a:t>
                      </a:r>
                    </a:p>
                  </a:txBody>
                  <a:tcPr/>
                </a:tc>
                <a:tc>
                  <a:txBody>
                    <a:bodyPr/>
                    <a:lstStyle/>
                    <a:p>
                      <a:r>
                        <a:rPr lang="en-GB" sz="1000" dirty="0"/>
                        <a:t>Property</a:t>
                      </a:r>
                    </a:p>
                  </a:txBody>
                  <a:tcPr/>
                </a:tc>
                <a:tc>
                  <a:txBody>
                    <a:bodyPr/>
                    <a:lstStyle/>
                    <a:p>
                      <a:r>
                        <a:rPr lang="en-GB" sz="1000" dirty="0"/>
                        <a:t>Behaviour</a:t>
                      </a:r>
                    </a:p>
                  </a:txBody>
                  <a:tcPr/>
                </a:tc>
                <a:extLst>
                  <a:ext uri="{0D108BD9-81ED-4DB2-BD59-A6C34878D82A}">
                    <a16:rowId xmlns:a16="http://schemas.microsoft.com/office/drawing/2014/main" val="2333995018"/>
                  </a:ext>
                </a:extLst>
              </a:tr>
              <a:tr h="370840">
                <a:tc>
                  <a:txBody>
                    <a:bodyPr/>
                    <a:lstStyle/>
                    <a:p>
                      <a:r>
                        <a:rPr lang="en-GB" sz="1000" dirty="0"/>
                        <a:t>TextTypeOptions</a:t>
                      </a:r>
                    </a:p>
                  </a:txBody>
                  <a:tcPr/>
                </a:tc>
                <a:tc>
                  <a:txBody>
                    <a:bodyPr/>
                    <a:lstStyle/>
                    <a:p>
                      <a:r>
                        <a:rPr lang="en-GB" sz="1000" dirty="0"/>
                        <a:t>MinLength</a:t>
                      </a:r>
                    </a:p>
                  </a:txBody>
                  <a:tcPr/>
                </a:tc>
                <a:tc>
                  <a:txBody>
                    <a:bodyPr/>
                    <a:lstStyle/>
                    <a:p>
                      <a:r>
                        <a:rPr lang="en-GB" sz="1000" dirty="0"/>
                        <a:t>Minimum length in characters of input allowed – if less throw validation error</a:t>
                      </a:r>
                      <a:endParaRPr lang="en-GB" sz="1000" dirty="0">
                        <a:solidFill>
                          <a:srgbClr val="FF0000"/>
                        </a:solidFill>
                      </a:endParaRPr>
                    </a:p>
                  </a:txBody>
                  <a:tcPr/>
                </a:tc>
                <a:extLst>
                  <a:ext uri="{0D108BD9-81ED-4DB2-BD59-A6C34878D82A}">
                    <a16:rowId xmlns:a16="http://schemas.microsoft.com/office/drawing/2014/main" val="1376163612"/>
                  </a:ext>
                </a:extLst>
              </a:tr>
              <a:tr h="370840">
                <a:tc>
                  <a:txBody>
                    <a:bodyPr/>
                    <a:lstStyle/>
                    <a:p>
                      <a:r>
                        <a:rPr lang="en-GB" sz="1000" dirty="0"/>
                        <a:t>TextTypeOptions</a:t>
                      </a:r>
                    </a:p>
                  </a:txBody>
                  <a:tcPr/>
                </a:tc>
                <a:tc>
                  <a:txBody>
                    <a:bodyPr/>
                    <a:lstStyle/>
                    <a:p>
                      <a:r>
                        <a:rPr lang="en-GB" sz="1000" dirty="0"/>
                        <a:t>MaxLength</a:t>
                      </a:r>
                    </a:p>
                  </a:txBody>
                  <a:tcPr/>
                </a:tc>
                <a:tc>
                  <a:txBody>
                    <a:bodyPr/>
                    <a:lstStyle/>
                    <a:p>
                      <a:r>
                        <a:rPr lang="en-GB" sz="1000" dirty="0"/>
                        <a:t>Maximum length in characters of input allowed – any keystroke above MaxLength wont be entered into value of component</a:t>
                      </a:r>
                      <a:endParaRPr lang="en-GB" sz="1000" dirty="0">
                        <a:solidFill>
                          <a:srgbClr val="FF0000"/>
                        </a:solidFill>
                      </a:endParaRPr>
                    </a:p>
                  </a:txBody>
                  <a:tcPr/>
                </a:tc>
                <a:extLst>
                  <a:ext uri="{0D108BD9-81ED-4DB2-BD59-A6C34878D82A}">
                    <a16:rowId xmlns:a16="http://schemas.microsoft.com/office/drawing/2014/main" val="21224783"/>
                  </a:ext>
                </a:extLst>
              </a:tr>
              <a:tr h="370840">
                <a:tc>
                  <a:txBody>
                    <a:bodyPr/>
                    <a:lstStyle/>
                    <a:p>
                      <a:r>
                        <a:rPr lang="en-GB" sz="1000" dirty="0"/>
                        <a:t>TextTypeOptions</a:t>
                      </a:r>
                    </a:p>
                  </a:txBody>
                  <a:tcPr/>
                </a:tc>
                <a:tc>
                  <a:txBody>
                    <a:bodyPr/>
                    <a:lstStyle/>
                    <a:p>
                      <a:r>
                        <a:rPr lang="en-GB" sz="1000" dirty="0"/>
                        <a:t>IsUnicode</a:t>
                      </a:r>
                    </a:p>
                  </a:txBody>
                  <a:tcPr/>
                </a:tc>
                <a:tc>
                  <a:txBody>
                    <a:bodyPr/>
                    <a:lstStyle/>
                    <a:p>
                      <a:r>
                        <a:rPr lang="en-GB" sz="1000" dirty="0"/>
                        <a:t>Allows component to accept Unicode characters otherwise ASCII only – if IsUnicode = false then Unicode keystrokes wont be entered into value of component</a:t>
                      </a:r>
                    </a:p>
                  </a:txBody>
                  <a:tcPr/>
                </a:tc>
                <a:extLst>
                  <a:ext uri="{0D108BD9-81ED-4DB2-BD59-A6C34878D82A}">
                    <a16:rowId xmlns:a16="http://schemas.microsoft.com/office/drawing/2014/main" val="2480286507"/>
                  </a:ext>
                </a:extLst>
              </a:tr>
              <a:tr h="370840">
                <a:tc>
                  <a:txBody>
                    <a:bodyPr/>
                    <a:lstStyle/>
                    <a:p>
                      <a:r>
                        <a:rPr lang="en-GB" sz="1000" dirty="0"/>
                        <a:t>TextTypeOptions</a:t>
                      </a:r>
                    </a:p>
                  </a:txBody>
                  <a:tcPr/>
                </a:tc>
                <a:tc>
                  <a:txBody>
                    <a:bodyPr/>
                    <a:lstStyle/>
                    <a:p>
                      <a:r>
                        <a:rPr lang="en-GB" sz="1000" dirty="0"/>
                        <a:t>Casing </a:t>
                      </a:r>
                    </a:p>
                  </a:txBody>
                  <a:tcPr/>
                </a:tc>
                <a:tc>
                  <a:txBody>
                    <a:bodyPr/>
                    <a:lstStyle/>
                    <a:p>
                      <a:r>
                        <a:rPr lang="en-GB" sz="1000" dirty="0"/>
                        <a:t>Text Case – Enum TextTypeCasing (normal, lower, upper)</a:t>
                      </a:r>
                    </a:p>
                  </a:txBody>
                  <a:tcPr/>
                </a:tc>
                <a:extLst>
                  <a:ext uri="{0D108BD9-81ED-4DB2-BD59-A6C34878D82A}">
                    <a16:rowId xmlns:a16="http://schemas.microsoft.com/office/drawing/2014/main" val="1161887717"/>
                  </a:ext>
                </a:extLst>
              </a:tr>
            </a:tbl>
          </a:graphicData>
        </a:graphic>
      </p:graphicFrame>
      <p:pic>
        <p:nvPicPr>
          <p:cNvPr id="13" name="Picture 12">
            <a:extLst>
              <a:ext uri="{FF2B5EF4-FFF2-40B4-BE49-F238E27FC236}">
                <a16:creationId xmlns:a16="http://schemas.microsoft.com/office/drawing/2014/main" id="{484179F3-3124-B1A2-2559-44D717F78EB0}"/>
              </a:ext>
            </a:extLst>
          </p:cNvPr>
          <p:cNvPicPr>
            <a:picLocks noChangeAspect="1"/>
          </p:cNvPicPr>
          <p:nvPr/>
        </p:nvPicPr>
        <p:blipFill>
          <a:blip r:embed="rId4"/>
          <a:stretch>
            <a:fillRect/>
          </a:stretch>
        </p:blipFill>
        <p:spPr>
          <a:xfrm>
            <a:off x="6505521" y="1363599"/>
            <a:ext cx="5343525" cy="666750"/>
          </a:xfrm>
          <a:prstGeom prst="rect">
            <a:avLst/>
          </a:prstGeom>
        </p:spPr>
      </p:pic>
      <p:pic>
        <p:nvPicPr>
          <p:cNvPr id="15" name="Picture 14">
            <a:extLst>
              <a:ext uri="{FF2B5EF4-FFF2-40B4-BE49-F238E27FC236}">
                <a16:creationId xmlns:a16="http://schemas.microsoft.com/office/drawing/2014/main" id="{11C93ADA-D9F9-097B-5633-96C623673F1E}"/>
              </a:ext>
            </a:extLst>
          </p:cNvPr>
          <p:cNvPicPr>
            <a:picLocks noChangeAspect="1"/>
          </p:cNvPicPr>
          <p:nvPr/>
        </p:nvPicPr>
        <p:blipFill>
          <a:blip r:embed="rId5"/>
          <a:stretch>
            <a:fillRect/>
          </a:stretch>
        </p:blipFill>
        <p:spPr>
          <a:xfrm>
            <a:off x="6492908" y="2836873"/>
            <a:ext cx="5343525" cy="676275"/>
          </a:xfrm>
          <a:prstGeom prst="rect">
            <a:avLst/>
          </a:prstGeom>
        </p:spPr>
      </p:pic>
    </p:spTree>
    <p:extLst>
      <p:ext uri="{BB962C8B-B14F-4D97-AF65-F5344CB8AC3E}">
        <p14:creationId xmlns:p14="http://schemas.microsoft.com/office/powerpoint/2010/main" val="746842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204201" cy="570057"/>
          </a:xfrm>
        </p:spPr>
        <p:txBody>
          <a:bodyPr anchor="t">
            <a:normAutofit/>
          </a:bodyPr>
          <a:lstStyle/>
          <a:p>
            <a:r>
              <a:rPr lang="en-GB" sz="2400" dirty="0">
                <a:latin typeface="Arial" panose="020B0604020202020204" pitchFamily="34" charset="0"/>
                <a:cs typeface="Arial" panose="020B0604020202020204" pitchFamily="34" charset="0"/>
              </a:rPr>
              <a:t>3.1e: </a:t>
            </a:r>
            <a:r>
              <a:rPr lang="en-GB" sz="2400" dirty="0">
                <a:solidFill>
                  <a:srgbClr val="FF0000"/>
                </a:solidFill>
                <a:latin typeface="Arial" panose="020B0604020202020204" pitchFamily="34" charset="0"/>
                <a:cs typeface="Arial" panose="020B0604020202020204" pitchFamily="34" charset="0"/>
              </a:rPr>
              <a:t>NoxTextInput: </a:t>
            </a:r>
            <a:r>
              <a:rPr lang="en-GB" sz="2400" dirty="0" err="1">
                <a:solidFill>
                  <a:srgbClr val="FF0000"/>
                </a:solidFill>
                <a:latin typeface="Arial" panose="020B0604020202020204" pitchFamily="34" charset="0"/>
                <a:cs typeface="Arial" panose="020B0604020202020204" pitchFamily="34" charset="0"/>
              </a:rPr>
              <a:t>Nox.Solution.TypeUserInterface</a:t>
            </a:r>
            <a:endParaRPr lang="en-GB" sz="2400" dirty="0">
              <a:solidFill>
                <a:srgbClr val="FF0000"/>
              </a:solidFill>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8BFC94CA-E933-A62B-20B4-069AE689919E}"/>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15A6C17F-744E-FCEA-A575-7F819D99F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sp>
        <p:nvSpPr>
          <p:cNvPr id="5" name="Title 1">
            <a:extLst>
              <a:ext uri="{FF2B5EF4-FFF2-40B4-BE49-F238E27FC236}">
                <a16:creationId xmlns:a16="http://schemas.microsoft.com/office/drawing/2014/main" id="{C292B45C-DE47-A8BB-A2FA-0CFA84CA8DB8}"/>
              </a:ext>
            </a:extLst>
          </p:cNvPr>
          <p:cNvSpPr txBox="1">
            <a:spLocks/>
          </p:cNvSpPr>
          <p:nvPr/>
        </p:nvSpPr>
        <p:spPr>
          <a:xfrm>
            <a:off x="6497982" y="1110395"/>
            <a:ext cx="5506057"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(Label)</a:t>
            </a:r>
          </a:p>
        </p:txBody>
      </p:sp>
      <p:sp>
        <p:nvSpPr>
          <p:cNvPr id="6" name="Title 1">
            <a:extLst>
              <a:ext uri="{FF2B5EF4-FFF2-40B4-BE49-F238E27FC236}">
                <a16:creationId xmlns:a16="http://schemas.microsoft.com/office/drawing/2014/main" id="{78E00B86-2D23-9504-2539-BF8948DF197A}"/>
              </a:ext>
            </a:extLst>
          </p:cNvPr>
          <p:cNvSpPr txBox="1">
            <a:spLocks/>
          </p:cNvSpPr>
          <p:nvPr/>
        </p:nvSpPr>
        <p:spPr>
          <a:xfrm>
            <a:off x="6506775" y="2393396"/>
            <a:ext cx="1645647"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(Icon)</a:t>
            </a:r>
          </a:p>
        </p:txBody>
      </p:sp>
      <p:sp>
        <p:nvSpPr>
          <p:cNvPr id="8" name="Title 1">
            <a:extLst>
              <a:ext uri="{FF2B5EF4-FFF2-40B4-BE49-F238E27FC236}">
                <a16:creationId xmlns:a16="http://schemas.microsoft.com/office/drawing/2014/main" id="{7DF9F2D7-13C2-386E-7750-CF857A663AFE}"/>
              </a:ext>
            </a:extLst>
          </p:cNvPr>
          <p:cNvSpPr txBox="1">
            <a:spLocks/>
          </p:cNvSpPr>
          <p:nvPr/>
        </p:nvSpPr>
        <p:spPr>
          <a:xfrm>
            <a:off x="6506775" y="3611901"/>
            <a:ext cx="4968944"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(InputMask(example 'C' = Characters &amp; Spaces only), OutputMask('C'))</a:t>
            </a:r>
          </a:p>
        </p:txBody>
      </p:sp>
      <p:graphicFrame>
        <p:nvGraphicFramePr>
          <p:cNvPr id="15" name="Table 15">
            <a:extLst>
              <a:ext uri="{FF2B5EF4-FFF2-40B4-BE49-F238E27FC236}">
                <a16:creationId xmlns:a16="http://schemas.microsoft.com/office/drawing/2014/main" id="{2CD06CDB-CCCB-D18D-4CEC-8A43D0AF9861}"/>
              </a:ext>
            </a:extLst>
          </p:cNvPr>
          <p:cNvGraphicFramePr>
            <a:graphicFrameLocks noGrp="1"/>
          </p:cNvGraphicFramePr>
          <p:nvPr>
            <p:extLst>
              <p:ext uri="{D42A27DB-BD31-4B8C-83A1-F6EECF244321}">
                <p14:modId xmlns:p14="http://schemas.microsoft.com/office/powerpoint/2010/main" val="1796210514"/>
              </p:ext>
            </p:extLst>
          </p:nvPr>
        </p:nvGraphicFramePr>
        <p:xfrm>
          <a:off x="380998" y="1110395"/>
          <a:ext cx="5836920" cy="4061372"/>
        </p:xfrm>
        <a:graphic>
          <a:graphicData uri="http://schemas.openxmlformats.org/drawingml/2006/table">
            <a:tbl>
              <a:tblPr firstRow="1" bandRow="1">
                <a:tableStyleId>{F5AB1C69-6EDB-4FF4-983F-18BD219EF322}</a:tableStyleId>
              </a:tblPr>
              <a:tblGrid>
                <a:gridCol w="1203962">
                  <a:extLst>
                    <a:ext uri="{9D8B030D-6E8A-4147-A177-3AD203B41FA5}">
                      <a16:colId xmlns:a16="http://schemas.microsoft.com/office/drawing/2014/main" val="1762059914"/>
                    </a:ext>
                  </a:extLst>
                </a:gridCol>
                <a:gridCol w="965200">
                  <a:extLst>
                    <a:ext uri="{9D8B030D-6E8A-4147-A177-3AD203B41FA5}">
                      <a16:colId xmlns:a16="http://schemas.microsoft.com/office/drawing/2014/main" val="926139339"/>
                    </a:ext>
                  </a:extLst>
                </a:gridCol>
                <a:gridCol w="3667758">
                  <a:extLst>
                    <a:ext uri="{9D8B030D-6E8A-4147-A177-3AD203B41FA5}">
                      <a16:colId xmlns:a16="http://schemas.microsoft.com/office/drawing/2014/main" val="558150035"/>
                    </a:ext>
                  </a:extLst>
                </a:gridCol>
              </a:tblGrid>
              <a:tr h="215794">
                <a:tc>
                  <a:txBody>
                    <a:bodyPr/>
                    <a:lstStyle/>
                    <a:p>
                      <a:r>
                        <a:rPr lang="en-GB" sz="1000" dirty="0"/>
                        <a:t>Class</a:t>
                      </a:r>
                    </a:p>
                  </a:txBody>
                  <a:tcPr/>
                </a:tc>
                <a:tc>
                  <a:txBody>
                    <a:bodyPr/>
                    <a:lstStyle/>
                    <a:p>
                      <a:r>
                        <a:rPr lang="en-GB" sz="1000" dirty="0"/>
                        <a:t>Property</a:t>
                      </a:r>
                    </a:p>
                  </a:txBody>
                  <a:tcPr/>
                </a:tc>
                <a:tc>
                  <a:txBody>
                    <a:bodyPr/>
                    <a:lstStyle/>
                    <a:p>
                      <a:r>
                        <a:rPr lang="en-GB" sz="1000" dirty="0"/>
                        <a:t>Behaviour</a:t>
                      </a:r>
                    </a:p>
                  </a:txBody>
                  <a:tcPr/>
                </a:tc>
                <a:extLst>
                  <a:ext uri="{0D108BD9-81ED-4DB2-BD59-A6C34878D82A}">
                    <a16:rowId xmlns:a16="http://schemas.microsoft.com/office/drawing/2014/main" val="2333995018"/>
                  </a:ext>
                </a:extLst>
              </a:tr>
              <a:tr h="260963">
                <a:tc>
                  <a:txBody>
                    <a:bodyPr/>
                    <a:lstStyle/>
                    <a:p>
                      <a:r>
                        <a:rPr lang="en-GB" sz="1000" dirty="0"/>
                        <a:t>TypeUserInterface</a:t>
                      </a:r>
                    </a:p>
                  </a:txBody>
                  <a:tcPr/>
                </a:tc>
                <a:tc>
                  <a:txBody>
                    <a:bodyPr/>
                    <a:lstStyle/>
                    <a:p>
                      <a:r>
                        <a:rPr lang="en-GB" sz="1000" dirty="0"/>
                        <a:t>Label</a:t>
                      </a:r>
                    </a:p>
                  </a:txBody>
                  <a:tcPr/>
                </a:tc>
                <a:tc>
                  <a:txBody>
                    <a:bodyPr/>
                    <a:lstStyle/>
                    <a:p>
                      <a:r>
                        <a:rPr lang="en-GB" sz="1000" dirty="0"/>
                        <a:t>Default Display Name of NoxTextInput component</a:t>
                      </a:r>
                    </a:p>
                  </a:txBody>
                  <a:tcPr/>
                </a:tc>
                <a:extLst>
                  <a:ext uri="{0D108BD9-81ED-4DB2-BD59-A6C34878D82A}">
                    <a16:rowId xmlns:a16="http://schemas.microsoft.com/office/drawing/2014/main" val="3988579522"/>
                  </a:ext>
                </a:extLst>
              </a:tr>
              <a:tr h="350665">
                <a:tc>
                  <a:txBody>
                    <a:bodyPr/>
                    <a:lstStyle/>
                    <a:p>
                      <a:r>
                        <a:rPr lang="en-GB" sz="1000" dirty="0"/>
                        <a:t>TypeUserInterface</a:t>
                      </a:r>
                    </a:p>
                  </a:txBody>
                  <a:tcPr/>
                </a:tc>
                <a:tc>
                  <a:txBody>
                    <a:bodyPr/>
                    <a:lstStyle/>
                    <a:p>
                      <a:r>
                        <a:rPr lang="en-GB" sz="1000" dirty="0"/>
                        <a:t>Icon</a:t>
                      </a:r>
                    </a:p>
                  </a:txBody>
                  <a:tcPr/>
                </a:tc>
                <a:tc>
                  <a:txBody>
                    <a:bodyPr/>
                    <a:lstStyle/>
                    <a:p>
                      <a:r>
                        <a:rPr lang="en-GB" sz="1000" dirty="0"/>
                        <a:t>Icon name string Reference URI (usually CSS reference) – example using MudBlazor icons "@Icons.Material.Filled.Globe"</a:t>
                      </a:r>
                    </a:p>
                  </a:txBody>
                  <a:tcPr/>
                </a:tc>
                <a:extLst>
                  <a:ext uri="{0D108BD9-81ED-4DB2-BD59-A6C34878D82A}">
                    <a16:rowId xmlns:a16="http://schemas.microsoft.com/office/drawing/2014/main" val="21224783"/>
                  </a:ext>
                </a:extLst>
              </a:tr>
              <a:tr h="350665">
                <a:tc>
                  <a:txBody>
                    <a:bodyPr/>
                    <a:lstStyle/>
                    <a:p>
                      <a:r>
                        <a:rPr lang="en-GB" sz="1000" dirty="0"/>
                        <a:t>TypeUserInterface</a:t>
                      </a:r>
                    </a:p>
                  </a:txBody>
                  <a:tcPr/>
                </a:tc>
                <a:tc>
                  <a:txBody>
                    <a:bodyPr/>
                    <a:lstStyle/>
                    <a:p>
                      <a:r>
                        <a:rPr lang="en-GB" sz="1000" dirty="0"/>
                        <a:t>IconPosition</a:t>
                      </a:r>
                    </a:p>
                  </a:txBody>
                  <a:tcPr/>
                </a:tc>
                <a:tc>
                  <a:txBody>
                    <a:bodyPr/>
                    <a:lstStyle/>
                    <a:p>
                      <a:r>
                        <a:rPr lang="en-GB" sz="1000" dirty="0"/>
                        <a:t>Sets the position of the Icon in relation to the component. Enum IconPosition(Begin, End) default is Begin</a:t>
                      </a:r>
                    </a:p>
                  </a:txBody>
                  <a:tcPr/>
                </a:tc>
                <a:extLst>
                  <a:ext uri="{0D108BD9-81ED-4DB2-BD59-A6C34878D82A}">
                    <a16:rowId xmlns:a16="http://schemas.microsoft.com/office/drawing/2014/main" val="2117867039"/>
                  </a:ext>
                </a:extLst>
              </a:tr>
              <a:tr h="386082">
                <a:tc>
                  <a:txBody>
                    <a:bodyPr/>
                    <a:lstStyle/>
                    <a:p>
                      <a:r>
                        <a:rPr lang="en-GB" sz="1000" dirty="0"/>
                        <a:t>TypeUserInterface</a:t>
                      </a:r>
                    </a:p>
                  </a:txBody>
                  <a:tcPr/>
                </a:tc>
                <a:tc>
                  <a:txBody>
                    <a:bodyPr/>
                    <a:lstStyle/>
                    <a:p>
                      <a:r>
                        <a:rPr lang="en-GB" sz="1000" dirty="0"/>
                        <a:t>InputMask</a:t>
                      </a:r>
                    </a:p>
                  </a:txBody>
                  <a:tcPr/>
                </a:tc>
                <a:tc>
                  <a:txBody>
                    <a:bodyPr/>
                    <a:lstStyle/>
                    <a:p>
                      <a:r>
                        <a:rPr lang="en-GB" sz="1000" dirty="0"/>
                        <a:t>Expression for controlling input – if input incorrect ignore input: ref: </a:t>
                      </a:r>
                      <a:r>
                        <a:rPr lang="en-GB" sz="1000" dirty="0">
                          <a:hlinkClick r:id="rId4"/>
                        </a:rPr>
                        <a:t>control-data-entry-formats-with-input-masks</a:t>
                      </a:r>
                      <a:endParaRPr lang="en-GB" sz="1000" dirty="0"/>
                    </a:p>
                  </a:txBody>
                  <a:tcPr/>
                </a:tc>
                <a:extLst>
                  <a:ext uri="{0D108BD9-81ED-4DB2-BD59-A6C34878D82A}">
                    <a16:rowId xmlns:a16="http://schemas.microsoft.com/office/drawing/2014/main" val="1161887717"/>
                  </a:ext>
                </a:extLst>
              </a:tr>
              <a:tr h="350665">
                <a:tc>
                  <a:txBody>
                    <a:bodyPr/>
                    <a:lstStyle/>
                    <a:p>
                      <a:r>
                        <a:rPr lang="en-GB" sz="1000" dirty="0"/>
                        <a:t>TypeUserInterface</a:t>
                      </a:r>
                    </a:p>
                  </a:txBody>
                  <a:tcPr/>
                </a:tc>
                <a:tc>
                  <a:txBody>
                    <a:bodyPr/>
                    <a:lstStyle/>
                    <a:p>
                      <a:r>
                        <a:rPr lang="en-GB" sz="1000" dirty="0"/>
                        <a:t>OutputMask</a:t>
                      </a:r>
                    </a:p>
                  </a:txBody>
                  <a:tcPr/>
                </a:tc>
                <a:tc>
                  <a:txBody>
                    <a:bodyPr/>
                    <a:lstStyle/>
                    <a:p>
                      <a:r>
                        <a:rPr lang="en-GB" sz="1000" dirty="0"/>
                        <a:t>Expression for controlling output – if output incorrect throw validation error</a:t>
                      </a:r>
                    </a:p>
                  </a:txBody>
                  <a:tcPr/>
                </a:tc>
                <a:extLst>
                  <a:ext uri="{0D108BD9-81ED-4DB2-BD59-A6C34878D82A}">
                    <a16:rowId xmlns:a16="http://schemas.microsoft.com/office/drawing/2014/main" val="453755255"/>
                  </a:ext>
                </a:extLst>
              </a:tr>
              <a:tr h="350665">
                <a:tc>
                  <a:txBody>
                    <a:bodyPr/>
                    <a:lstStyle/>
                    <a:p>
                      <a:r>
                        <a:rPr lang="en-GB" sz="1000" dirty="0"/>
                        <a:t>TypeUserInterface</a:t>
                      </a:r>
                    </a:p>
                  </a:txBody>
                  <a:tcPr/>
                </a:tc>
                <a:tc>
                  <a:txBody>
                    <a:bodyPr/>
                    <a:lstStyle/>
                    <a:p>
                      <a:r>
                        <a:rPr lang="en-GB" sz="1000" dirty="0"/>
                        <a:t>Regex</a:t>
                      </a:r>
                    </a:p>
                  </a:txBody>
                  <a:tcPr/>
                </a:tc>
                <a:tc>
                  <a:txBody>
                    <a:bodyPr/>
                    <a:lstStyle/>
                    <a:p>
                      <a:r>
                        <a:rPr lang="en-GB" sz="1000" dirty="0"/>
                        <a:t>Expression for validating output value ref: </a:t>
                      </a:r>
                      <a:r>
                        <a:rPr lang="en-GB" sz="1000" dirty="0">
                          <a:hlinkClick r:id="rId5"/>
                        </a:rPr>
                        <a:t>regular-expression-language-quick-reference</a:t>
                      </a:r>
                      <a:endParaRPr lang="en-GB" sz="1000" dirty="0"/>
                    </a:p>
                  </a:txBody>
                  <a:tcPr/>
                </a:tc>
                <a:extLst>
                  <a:ext uri="{0D108BD9-81ED-4DB2-BD59-A6C34878D82A}">
                    <a16:rowId xmlns:a16="http://schemas.microsoft.com/office/drawing/2014/main" val="536340711"/>
                  </a:ext>
                </a:extLst>
              </a:tr>
              <a:tr h="260963">
                <a:tc>
                  <a:txBody>
                    <a:bodyPr/>
                    <a:lstStyle/>
                    <a:p>
                      <a:r>
                        <a:rPr lang="en-GB" sz="1000" dirty="0"/>
                        <a:t>TypeUserInterface</a:t>
                      </a:r>
                    </a:p>
                  </a:txBody>
                  <a:tcPr/>
                </a:tc>
                <a:tc>
                  <a:txBody>
                    <a:bodyPr/>
                    <a:lstStyle/>
                    <a:p>
                      <a:r>
                        <a:rPr lang="en-GB" sz="1000" dirty="0"/>
                        <a:t>PageGroup</a:t>
                      </a:r>
                    </a:p>
                  </a:txBody>
                  <a:tcPr/>
                </a:tc>
                <a:tc>
                  <a:txBody>
                    <a:bodyPr/>
                    <a:lstStyle/>
                    <a:p>
                      <a:r>
                        <a:rPr lang="en-GB" sz="1000" dirty="0"/>
                        <a:t>Used to associate component with a PageGroup ID</a:t>
                      </a:r>
                    </a:p>
                  </a:txBody>
                  <a:tcPr/>
                </a:tc>
                <a:extLst>
                  <a:ext uri="{0D108BD9-81ED-4DB2-BD59-A6C34878D82A}">
                    <a16:rowId xmlns:a16="http://schemas.microsoft.com/office/drawing/2014/main" val="3201285367"/>
                  </a:ext>
                </a:extLst>
              </a:tr>
              <a:tr h="260963">
                <a:tc>
                  <a:txBody>
                    <a:bodyPr/>
                    <a:lstStyle/>
                    <a:p>
                      <a:r>
                        <a:rPr lang="en-GB" sz="1000" dirty="0"/>
                        <a:t>TypeUserInterface</a:t>
                      </a:r>
                    </a:p>
                  </a:txBody>
                  <a:tcPr/>
                </a:tc>
                <a:tc>
                  <a:txBody>
                    <a:bodyPr/>
                    <a:lstStyle/>
                    <a:p>
                      <a:r>
                        <a:rPr lang="en-GB" sz="1000" dirty="0"/>
                        <a:t>FieldGroup</a:t>
                      </a:r>
                    </a:p>
                  </a:txBody>
                  <a:tcPr/>
                </a:tc>
                <a:tc>
                  <a:txBody>
                    <a:bodyPr/>
                    <a:lstStyle/>
                    <a:p>
                      <a:r>
                        <a:rPr lang="en-GB" sz="1000" dirty="0"/>
                        <a:t>Used to associate component with a FieldGroup ID</a:t>
                      </a:r>
                    </a:p>
                  </a:txBody>
                  <a:tcPr/>
                </a:tc>
                <a:extLst>
                  <a:ext uri="{0D108BD9-81ED-4DB2-BD59-A6C34878D82A}">
                    <a16:rowId xmlns:a16="http://schemas.microsoft.com/office/drawing/2014/main" val="1482518999"/>
                  </a:ext>
                </a:extLst>
              </a:tr>
              <a:tr h="260963">
                <a:tc>
                  <a:txBody>
                    <a:bodyPr/>
                    <a:lstStyle/>
                    <a:p>
                      <a:r>
                        <a:rPr lang="en-GB" sz="1000" dirty="0"/>
                        <a:t>TypeUserInterface</a:t>
                      </a:r>
                    </a:p>
                  </a:txBody>
                  <a:tcPr/>
                </a:tc>
                <a:tc>
                  <a:txBody>
                    <a:bodyPr/>
                    <a:lstStyle/>
                    <a:p>
                      <a:r>
                        <a:rPr lang="en-GB" sz="1000" dirty="0"/>
                        <a:t>InputOrder</a:t>
                      </a:r>
                    </a:p>
                  </a:txBody>
                  <a:tcPr/>
                </a:tc>
                <a:tc>
                  <a:txBody>
                    <a:bodyPr/>
                    <a:lstStyle/>
                    <a:p>
                      <a:r>
                        <a:rPr lang="en-GB" sz="1000" dirty="0"/>
                        <a:t>Used to define the sequentially focusable Tab Order of a UI component within a FieldGroup</a:t>
                      </a:r>
                    </a:p>
                  </a:txBody>
                  <a:tcPr/>
                </a:tc>
                <a:extLst>
                  <a:ext uri="{0D108BD9-81ED-4DB2-BD59-A6C34878D82A}">
                    <a16:rowId xmlns:a16="http://schemas.microsoft.com/office/drawing/2014/main" val="1849464263"/>
                  </a:ext>
                </a:extLst>
              </a:tr>
              <a:tr h="260963">
                <a:tc>
                  <a:txBody>
                    <a:bodyPr/>
                    <a:lstStyle/>
                    <a:p>
                      <a:r>
                        <a:rPr lang="en-GB" sz="1000" dirty="0"/>
                        <a:t>TypeUserInterface</a:t>
                      </a:r>
                    </a:p>
                  </a:txBody>
                  <a:tcPr/>
                </a:tc>
                <a:tc>
                  <a:txBody>
                    <a:bodyPr/>
                    <a:lstStyle/>
                    <a:p>
                      <a:r>
                        <a:rPr lang="en-GB" sz="1000" dirty="0"/>
                        <a:t>HelpHint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t>Used as default helper text for component to aid user understand the component function</a:t>
                      </a:r>
                    </a:p>
                  </a:txBody>
                  <a:tcPr/>
                </a:tc>
                <a:extLst>
                  <a:ext uri="{0D108BD9-81ED-4DB2-BD59-A6C34878D82A}">
                    <a16:rowId xmlns:a16="http://schemas.microsoft.com/office/drawing/2014/main" val="2346384749"/>
                  </a:ext>
                </a:extLst>
              </a:tr>
              <a:tr h="260963">
                <a:tc>
                  <a:txBody>
                    <a:bodyPr/>
                    <a:lstStyle/>
                    <a:p>
                      <a:r>
                        <a:rPr lang="en-GB" sz="1000" dirty="0"/>
                        <a:t>TypeUserInterface</a:t>
                      </a:r>
                    </a:p>
                  </a:txBody>
                  <a:tcPr/>
                </a:tc>
                <a:tc>
                  <a:txBody>
                    <a:bodyPr/>
                    <a:lstStyle/>
                    <a:p>
                      <a:r>
                        <a:rPr lang="en-GB" sz="1000" dirty="0"/>
                        <a:t>ErrorMessage</a:t>
                      </a:r>
                    </a:p>
                  </a:txBody>
                  <a:tcPr/>
                </a:tc>
                <a:tc>
                  <a:txBody>
                    <a:bodyPr/>
                    <a:lstStyle/>
                    <a:p>
                      <a:r>
                        <a:rPr lang="en-GB" sz="1000" dirty="0"/>
                        <a:t>Used as default error message when validation event is thrown</a:t>
                      </a:r>
                    </a:p>
                  </a:txBody>
                  <a:tcPr/>
                </a:tc>
                <a:extLst>
                  <a:ext uri="{0D108BD9-81ED-4DB2-BD59-A6C34878D82A}">
                    <a16:rowId xmlns:a16="http://schemas.microsoft.com/office/drawing/2014/main" val="3700327032"/>
                  </a:ext>
                </a:extLst>
              </a:tr>
            </a:tbl>
          </a:graphicData>
        </a:graphic>
      </p:graphicFrame>
      <p:pic>
        <p:nvPicPr>
          <p:cNvPr id="22" name="Picture 21">
            <a:extLst>
              <a:ext uri="{FF2B5EF4-FFF2-40B4-BE49-F238E27FC236}">
                <a16:creationId xmlns:a16="http://schemas.microsoft.com/office/drawing/2014/main" id="{3D376167-195D-6845-AFB8-BC146126487F}"/>
              </a:ext>
            </a:extLst>
          </p:cNvPr>
          <p:cNvPicPr>
            <a:picLocks noChangeAspect="1"/>
          </p:cNvPicPr>
          <p:nvPr/>
        </p:nvPicPr>
        <p:blipFill>
          <a:blip r:embed="rId6"/>
          <a:stretch>
            <a:fillRect/>
          </a:stretch>
        </p:blipFill>
        <p:spPr>
          <a:xfrm>
            <a:off x="6506775" y="1457186"/>
            <a:ext cx="5343525" cy="695325"/>
          </a:xfrm>
          <a:prstGeom prst="rect">
            <a:avLst/>
          </a:prstGeom>
        </p:spPr>
      </p:pic>
      <p:pic>
        <p:nvPicPr>
          <p:cNvPr id="26" name="Picture 25">
            <a:extLst>
              <a:ext uri="{FF2B5EF4-FFF2-40B4-BE49-F238E27FC236}">
                <a16:creationId xmlns:a16="http://schemas.microsoft.com/office/drawing/2014/main" id="{608F6112-BA8D-361B-EFD9-F9BB0958BC2E}"/>
              </a:ext>
            </a:extLst>
          </p:cNvPr>
          <p:cNvPicPr>
            <a:picLocks noChangeAspect="1"/>
          </p:cNvPicPr>
          <p:nvPr/>
        </p:nvPicPr>
        <p:blipFill>
          <a:blip r:embed="rId7"/>
          <a:stretch>
            <a:fillRect/>
          </a:stretch>
        </p:blipFill>
        <p:spPr>
          <a:xfrm>
            <a:off x="6516300" y="3939416"/>
            <a:ext cx="5343525" cy="676275"/>
          </a:xfrm>
          <a:prstGeom prst="rect">
            <a:avLst/>
          </a:prstGeom>
        </p:spPr>
      </p:pic>
      <p:pic>
        <p:nvPicPr>
          <p:cNvPr id="9" name="Picture 8">
            <a:extLst>
              <a:ext uri="{FF2B5EF4-FFF2-40B4-BE49-F238E27FC236}">
                <a16:creationId xmlns:a16="http://schemas.microsoft.com/office/drawing/2014/main" id="{F7046297-8763-371B-E26E-0592FD8AD323}"/>
              </a:ext>
            </a:extLst>
          </p:cNvPr>
          <p:cNvPicPr>
            <a:picLocks noChangeAspect="1"/>
          </p:cNvPicPr>
          <p:nvPr/>
        </p:nvPicPr>
        <p:blipFill>
          <a:blip r:embed="rId8"/>
          <a:stretch>
            <a:fillRect/>
          </a:stretch>
        </p:blipFill>
        <p:spPr>
          <a:xfrm>
            <a:off x="6546780" y="2697348"/>
            <a:ext cx="5334000" cy="666750"/>
          </a:xfrm>
          <a:prstGeom prst="rect">
            <a:avLst/>
          </a:prstGeom>
        </p:spPr>
      </p:pic>
      <p:sp>
        <p:nvSpPr>
          <p:cNvPr id="10" name="Title 1">
            <a:extLst>
              <a:ext uri="{FF2B5EF4-FFF2-40B4-BE49-F238E27FC236}">
                <a16:creationId xmlns:a16="http://schemas.microsoft.com/office/drawing/2014/main" id="{73D9E186-8C54-8C46-9678-4351FBE069A9}"/>
              </a:ext>
            </a:extLst>
          </p:cNvPr>
          <p:cNvSpPr txBox="1">
            <a:spLocks/>
          </p:cNvSpPr>
          <p:nvPr/>
        </p:nvSpPr>
        <p:spPr>
          <a:xfrm>
            <a:off x="6497982" y="4889164"/>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(HelpHint example)</a:t>
            </a:r>
          </a:p>
        </p:txBody>
      </p:sp>
      <p:pic>
        <p:nvPicPr>
          <p:cNvPr id="12" name="Picture 11">
            <a:extLst>
              <a:ext uri="{FF2B5EF4-FFF2-40B4-BE49-F238E27FC236}">
                <a16:creationId xmlns:a16="http://schemas.microsoft.com/office/drawing/2014/main" id="{3C7728E3-7989-0E91-B8AA-32EC52617B78}"/>
              </a:ext>
            </a:extLst>
          </p:cNvPr>
          <p:cNvPicPr>
            <a:picLocks noChangeAspect="1"/>
          </p:cNvPicPr>
          <p:nvPr/>
        </p:nvPicPr>
        <p:blipFill>
          <a:blip r:embed="rId9"/>
          <a:stretch>
            <a:fillRect/>
          </a:stretch>
        </p:blipFill>
        <p:spPr>
          <a:xfrm>
            <a:off x="6464293" y="5207449"/>
            <a:ext cx="5429250" cy="1009650"/>
          </a:xfrm>
          <a:prstGeom prst="rect">
            <a:avLst/>
          </a:prstGeom>
        </p:spPr>
      </p:pic>
    </p:spTree>
    <p:extLst>
      <p:ext uri="{BB962C8B-B14F-4D97-AF65-F5344CB8AC3E}">
        <p14:creationId xmlns:p14="http://schemas.microsoft.com/office/powerpoint/2010/main" val="3284165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988309" cy="570057"/>
          </a:xfrm>
        </p:spPr>
        <p:txBody>
          <a:bodyPr anchor="t">
            <a:normAutofit/>
          </a:bodyPr>
          <a:lstStyle/>
          <a:p>
            <a:r>
              <a:rPr lang="en-GB" sz="2400" dirty="0">
                <a:latin typeface="Arial" panose="020B0604020202020204" pitchFamily="34" charset="0"/>
                <a:cs typeface="Arial" panose="020B0604020202020204" pitchFamily="34" charset="0"/>
              </a:rPr>
              <a:t>3.1f: </a:t>
            </a:r>
            <a:r>
              <a:rPr lang="en-GB" sz="2400" dirty="0">
                <a:solidFill>
                  <a:srgbClr val="FF0000"/>
                </a:solidFill>
                <a:latin typeface="Arial" panose="020B0604020202020204" pitchFamily="34" charset="0"/>
                <a:cs typeface="Arial" panose="020B0604020202020204" pitchFamily="34" charset="0"/>
              </a:rPr>
              <a:t>NoxTextInput: </a:t>
            </a:r>
            <a:r>
              <a:rPr lang="en-GB" sz="2400" dirty="0" err="1">
                <a:solidFill>
                  <a:srgbClr val="FF0000"/>
                </a:solidFill>
                <a:latin typeface="Arial" panose="020B0604020202020204" pitchFamily="34" charset="0"/>
                <a:cs typeface="Arial" panose="020B0604020202020204" pitchFamily="34" charset="0"/>
              </a:rPr>
              <a:t>Nox.Solution.TypeUserInterface.Widget</a:t>
            </a:r>
            <a:endParaRPr lang="en-GB" sz="2400" dirty="0">
              <a:solidFill>
                <a:srgbClr val="FF0000"/>
              </a:solidFill>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8BFC94CA-E933-A62B-20B4-069AE689919E}"/>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15A6C17F-744E-FCEA-A575-7F819D99F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graphicFrame>
        <p:nvGraphicFramePr>
          <p:cNvPr id="9" name="Table 15">
            <a:extLst>
              <a:ext uri="{FF2B5EF4-FFF2-40B4-BE49-F238E27FC236}">
                <a16:creationId xmlns:a16="http://schemas.microsoft.com/office/drawing/2014/main" id="{05F53B38-EFCC-2AA6-3E6D-179A2196AB5A}"/>
              </a:ext>
            </a:extLst>
          </p:cNvPr>
          <p:cNvGraphicFramePr>
            <a:graphicFrameLocks noGrp="1"/>
          </p:cNvGraphicFramePr>
          <p:nvPr>
            <p:extLst>
              <p:ext uri="{D42A27DB-BD31-4B8C-83A1-F6EECF244321}">
                <p14:modId xmlns:p14="http://schemas.microsoft.com/office/powerpoint/2010/main" val="3392534659"/>
              </p:ext>
            </p:extLst>
          </p:nvPr>
        </p:nvGraphicFramePr>
        <p:xfrm>
          <a:off x="448874" y="1054514"/>
          <a:ext cx="5494725" cy="614680"/>
        </p:xfrm>
        <a:graphic>
          <a:graphicData uri="http://schemas.openxmlformats.org/drawingml/2006/table">
            <a:tbl>
              <a:tblPr firstRow="1" bandRow="1">
                <a:tableStyleId>{F5AB1C69-6EDB-4FF4-983F-18BD219EF322}</a:tableStyleId>
              </a:tblPr>
              <a:tblGrid>
                <a:gridCol w="1191590">
                  <a:extLst>
                    <a:ext uri="{9D8B030D-6E8A-4147-A177-3AD203B41FA5}">
                      <a16:colId xmlns:a16="http://schemas.microsoft.com/office/drawing/2014/main" val="1483791462"/>
                    </a:ext>
                  </a:extLst>
                </a:gridCol>
                <a:gridCol w="1191590">
                  <a:extLst>
                    <a:ext uri="{9D8B030D-6E8A-4147-A177-3AD203B41FA5}">
                      <a16:colId xmlns:a16="http://schemas.microsoft.com/office/drawing/2014/main" val="926139339"/>
                    </a:ext>
                  </a:extLst>
                </a:gridCol>
                <a:gridCol w="3111545">
                  <a:extLst>
                    <a:ext uri="{9D8B030D-6E8A-4147-A177-3AD203B41FA5}">
                      <a16:colId xmlns:a16="http://schemas.microsoft.com/office/drawing/2014/main" val="558150035"/>
                    </a:ext>
                  </a:extLst>
                </a:gridCol>
              </a:tblGrid>
              <a:tr h="215486">
                <a:tc>
                  <a:txBody>
                    <a:bodyPr/>
                    <a:lstStyle/>
                    <a:p>
                      <a:r>
                        <a:rPr lang="en-GB" sz="1000" dirty="0"/>
                        <a:t>Class</a:t>
                      </a:r>
                    </a:p>
                  </a:txBody>
                  <a:tcPr/>
                </a:tc>
                <a:tc>
                  <a:txBody>
                    <a:bodyPr/>
                    <a:lstStyle/>
                    <a:p>
                      <a:r>
                        <a:rPr lang="en-GB" sz="1000" dirty="0"/>
                        <a:t>Property</a:t>
                      </a:r>
                    </a:p>
                  </a:txBody>
                  <a:tcPr/>
                </a:tc>
                <a:tc>
                  <a:txBody>
                    <a:bodyPr/>
                    <a:lstStyle/>
                    <a:p>
                      <a:r>
                        <a:rPr lang="en-GB" sz="1000" dirty="0"/>
                        <a:t>Behaviour</a:t>
                      </a:r>
                    </a:p>
                  </a:txBody>
                  <a:tcPr/>
                </a:tc>
                <a:extLst>
                  <a:ext uri="{0D108BD9-81ED-4DB2-BD59-A6C34878D82A}">
                    <a16:rowId xmlns:a16="http://schemas.microsoft.com/office/drawing/2014/main" val="2333995018"/>
                  </a:ext>
                </a:extLst>
              </a:tr>
              <a:tr h="370840">
                <a:tc>
                  <a:txBody>
                    <a:bodyPr/>
                    <a:lstStyle/>
                    <a:p>
                      <a:r>
                        <a:rPr lang="en-GB" sz="1000" dirty="0"/>
                        <a:t>Widget</a:t>
                      </a:r>
                    </a:p>
                  </a:txBody>
                  <a:tcPr/>
                </a:tc>
                <a:tc>
                  <a:txBody>
                    <a:bodyPr/>
                    <a:lstStyle/>
                    <a:p>
                      <a:r>
                        <a:rPr lang="en-GB" sz="1000" dirty="0"/>
                        <a:t>IsMultiline</a:t>
                      </a:r>
                    </a:p>
                  </a:txBody>
                  <a:tcPr/>
                </a:tc>
                <a:tc>
                  <a:txBody>
                    <a:bodyPr/>
                    <a:lstStyle/>
                    <a:p>
                      <a:r>
                        <a:rPr lang="en-GB" sz="1000" dirty="0"/>
                        <a:t>Enables component to handle multiline text input</a:t>
                      </a:r>
                    </a:p>
                  </a:txBody>
                  <a:tcPr/>
                </a:tc>
                <a:extLst>
                  <a:ext uri="{0D108BD9-81ED-4DB2-BD59-A6C34878D82A}">
                    <a16:rowId xmlns:a16="http://schemas.microsoft.com/office/drawing/2014/main" val="1414113581"/>
                  </a:ext>
                </a:extLst>
              </a:tr>
            </a:tbl>
          </a:graphicData>
        </a:graphic>
      </p:graphicFrame>
      <p:sp>
        <p:nvSpPr>
          <p:cNvPr id="5" name="Title 1">
            <a:extLst>
              <a:ext uri="{FF2B5EF4-FFF2-40B4-BE49-F238E27FC236}">
                <a16:creationId xmlns:a16="http://schemas.microsoft.com/office/drawing/2014/main" id="{30022EF0-9CA1-A633-FA50-848E9463903B}"/>
              </a:ext>
            </a:extLst>
          </p:cNvPr>
          <p:cNvSpPr txBox="1">
            <a:spLocks/>
          </p:cNvSpPr>
          <p:nvPr/>
        </p:nvSpPr>
        <p:spPr>
          <a:xfrm>
            <a:off x="6353910" y="1054514"/>
            <a:ext cx="4205575"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(IsMultiline example)</a:t>
            </a:r>
          </a:p>
        </p:txBody>
      </p:sp>
      <p:pic>
        <p:nvPicPr>
          <p:cNvPr id="12" name="Picture 11">
            <a:extLst>
              <a:ext uri="{FF2B5EF4-FFF2-40B4-BE49-F238E27FC236}">
                <a16:creationId xmlns:a16="http://schemas.microsoft.com/office/drawing/2014/main" id="{057F0EB6-7FB3-CDF0-EBFA-24C403F13CCE}"/>
              </a:ext>
            </a:extLst>
          </p:cNvPr>
          <p:cNvPicPr>
            <a:picLocks noChangeAspect="1"/>
          </p:cNvPicPr>
          <p:nvPr/>
        </p:nvPicPr>
        <p:blipFill>
          <a:blip r:embed="rId4"/>
          <a:stretch>
            <a:fillRect/>
          </a:stretch>
        </p:blipFill>
        <p:spPr>
          <a:xfrm>
            <a:off x="6380551" y="1404666"/>
            <a:ext cx="5362575" cy="1657350"/>
          </a:xfrm>
          <a:prstGeom prst="rect">
            <a:avLst/>
          </a:prstGeom>
        </p:spPr>
      </p:pic>
    </p:spTree>
    <p:extLst>
      <p:ext uri="{BB962C8B-B14F-4D97-AF65-F5344CB8AC3E}">
        <p14:creationId xmlns:p14="http://schemas.microsoft.com/office/powerpoint/2010/main" val="570428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E7D8FE2-5A37-D3E6-57BD-FE05981C437E}"/>
              </a:ext>
            </a:extLst>
          </p:cNvPr>
          <p:cNvSpPr/>
          <p:nvPr/>
        </p:nvSpPr>
        <p:spPr>
          <a:xfrm>
            <a:off x="0" y="0"/>
            <a:ext cx="12192000" cy="10926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336281" cy="570057"/>
          </a:xfrm>
        </p:spPr>
        <p:txBody>
          <a:bodyPr anchor="t">
            <a:normAutofit/>
          </a:bodyPr>
          <a:lstStyle/>
          <a:p>
            <a:r>
              <a:rPr lang="en-GB" sz="2400" dirty="0">
                <a:latin typeface="Arial" panose="020B0604020202020204" pitchFamily="34" charset="0"/>
                <a:cs typeface="Arial" panose="020B0604020202020204" pitchFamily="34" charset="0"/>
              </a:rPr>
              <a:t>3.2a: </a:t>
            </a:r>
            <a:r>
              <a:rPr lang="en-GB" sz="2400" dirty="0">
                <a:solidFill>
                  <a:schemeClr val="bg1"/>
                </a:solidFill>
                <a:latin typeface="Arial" panose="020B0604020202020204" pitchFamily="34" charset="0"/>
                <a:cs typeface="Arial" panose="020B0604020202020204" pitchFamily="34" charset="0"/>
              </a:rPr>
              <a:t>NoxMoneyInput: Overview</a:t>
            </a:r>
          </a:p>
        </p:txBody>
      </p:sp>
      <p:sp>
        <p:nvSpPr>
          <p:cNvPr id="5" name="Title 1">
            <a:extLst>
              <a:ext uri="{FF2B5EF4-FFF2-40B4-BE49-F238E27FC236}">
                <a16:creationId xmlns:a16="http://schemas.microsoft.com/office/drawing/2014/main" id="{C292B45C-DE47-A8BB-A2FA-0CFA84CA8DB8}"/>
              </a:ext>
            </a:extLst>
          </p:cNvPr>
          <p:cNvSpPr txBox="1">
            <a:spLocks/>
          </p:cNvSpPr>
          <p:nvPr/>
        </p:nvSpPr>
        <p:spPr>
          <a:xfrm>
            <a:off x="6377302" y="1565007"/>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(Non Focused: no entered value)</a:t>
            </a:r>
          </a:p>
        </p:txBody>
      </p:sp>
      <p:sp>
        <p:nvSpPr>
          <p:cNvPr id="6" name="Title 1">
            <a:extLst>
              <a:ext uri="{FF2B5EF4-FFF2-40B4-BE49-F238E27FC236}">
                <a16:creationId xmlns:a16="http://schemas.microsoft.com/office/drawing/2014/main" id="{78E00B86-2D23-9504-2539-BF8948DF197A}"/>
              </a:ext>
            </a:extLst>
          </p:cNvPr>
          <p:cNvSpPr txBox="1">
            <a:spLocks/>
          </p:cNvSpPr>
          <p:nvPr/>
        </p:nvSpPr>
        <p:spPr>
          <a:xfrm>
            <a:off x="6386093" y="3064519"/>
            <a:ext cx="1645647"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(Focused: entered value)</a:t>
            </a:r>
          </a:p>
        </p:txBody>
      </p:sp>
      <p:sp>
        <p:nvSpPr>
          <p:cNvPr id="7" name="Title 1">
            <a:extLst>
              <a:ext uri="{FF2B5EF4-FFF2-40B4-BE49-F238E27FC236}">
                <a16:creationId xmlns:a16="http://schemas.microsoft.com/office/drawing/2014/main" id="{278DC5FD-21B0-AA1C-99AA-1FB41E778825}"/>
              </a:ext>
            </a:extLst>
          </p:cNvPr>
          <p:cNvSpPr txBox="1">
            <a:spLocks/>
          </p:cNvSpPr>
          <p:nvPr/>
        </p:nvSpPr>
        <p:spPr>
          <a:xfrm>
            <a:off x="6377302" y="4676491"/>
            <a:ext cx="2094053"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(Disabled: no entered value)</a:t>
            </a:r>
          </a:p>
        </p:txBody>
      </p:sp>
      <p:sp>
        <p:nvSpPr>
          <p:cNvPr id="8" name="Title 1">
            <a:extLst>
              <a:ext uri="{FF2B5EF4-FFF2-40B4-BE49-F238E27FC236}">
                <a16:creationId xmlns:a16="http://schemas.microsoft.com/office/drawing/2014/main" id="{DECD2331-38FD-5165-0CED-C85C012FCA9A}"/>
              </a:ext>
            </a:extLst>
          </p:cNvPr>
          <p:cNvSpPr txBox="1">
            <a:spLocks/>
          </p:cNvSpPr>
          <p:nvPr/>
        </p:nvSpPr>
        <p:spPr>
          <a:xfrm>
            <a:off x="431799" y="1438107"/>
            <a:ext cx="4902201" cy="4231775"/>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800" dirty="0">
                <a:latin typeface="Arial" panose="020B0604020202020204" pitchFamily="34" charset="0"/>
                <a:cs typeface="Arial" panose="020B0604020202020204" pitchFamily="34" charset="0"/>
              </a:rPr>
              <a:t>NoxMoneyInput is a Nox.UI form component used to handle and display Money input. </a:t>
            </a:r>
          </a:p>
          <a:p>
            <a:pPr>
              <a:lnSpc>
                <a:spcPct val="120000"/>
              </a:lnSpc>
            </a:pPr>
            <a:endParaRPr lang="en-GB" sz="1800" dirty="0">
              <a:latin typeface="Arial" panose="020B0604020202020204" pitchFamily="34" charset="0"/>
              <a:cs typeface="Arial" panose="020B0604020202020204" pitchFamily="34" charset="0"/>
            </a:endParaRPr>
          </a:p>
          <a:p>
            <a:pPr>
              <a:lnSpc>
                <a:spcPct val="120000"/>
              </a:lnSpc>
            </a:pPr>
            <a:r>
              <a:rPr lang="en-GB" sz="1800" dirty="0">
                <a:latin typeface="Arial" panose="020B0604020202020204" pitchFamily="34" charset="0"/>
                <a:cs typeface="Arial" panose="020B0604020202020204" pitchFamily="34" charset="0"/>
              </a:rPr>
              <a:t>NOTE: </a:t>
            </a: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It is primarily based on MudBlazor component </a:t>
            </a:r>
            <a:r>
              <a:rPr lang="en-GB" sz="1800" dirty="0">
                <a:latin typeface="Arial" panose="020B0604020202020204" pitchFamily="34" charset="0"/>
                <a:cs typeface="Arial" panose="020B0604020202020204" pitchFamily="34" charset="0"/>
                <a:hlinkClick r:id="rId2"/>
              </a:rPr>
              <a:t>numeric field</a:t>
            </a:r>
            <a:endParaRPr lang="en-GB" sz="1800" dirty="0">
              <a:latin typeface="Arial" panose="020B0604020202020204" pitchFamily="34" charset="0"/>
              <a:cs typeface="Arial" panose="020B0604020202020204" pitchFamily="34" charset="0"/>
            </a:endParaRP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For now CSS used is the default MudBlazor CSS</a:t>
            </a: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Generally if a component property is null then treat as display hidden – </a:t>
            </a:r>
            <a:r>
              <a:rPr lang="en-GB" sz="1800" dirty="0" err="1">
                <a:latin typeface="Arial" panose="020B0604020202020204" pitchFamily="34" charset="0"/>
                <a:cs typeface="Arial" panose="020B0604020202020204" pitchFamily="34" charset="0"/>
              </a:rPr>
              <a:t>ie</a:t>
            </a:r>
            <a:r>
              <a:rPr lang="en-GB" sz="1800" dirty="0">
                <a:latin typeface="Arial" panose="020B0604020202020204" pitchFamily="34" charset="0"/>
                <a:cs typeface="Arial" panose="020B0604020202020204" pitchFamily="34" charset="0"/>
              </a:rPr>
              <a:t> Icon = null means hide Icon</a:t>
            </a: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Any validations are triggered by </a:t>
            </a:r>
            <a:r>
              <a:rPr lang="en-GB" sz="1800" dirty="0" err="1">
                <a:latin typeface="Arial" panose="020B0604020202020204" pitchFamily="34" charset="0"/>
                <a:cs typeface="Arial" panose="020B0604020202020204" pitchFamily="34" charset="0"/>
              </a:rPr>
              <a:t>OnChange</a:t>
            </a:r>
            <a:r>
              <a:rPr lang="en-GB" sz="1800" dirty="0">
                <a:latin typeface="Arial" panose="020B0604020202020204" pitchFamily="34" charset="0"/>
                <a:cs typeface="Arial" panose="020B0604020202020204" pitchFamily="34" charset="0"/>
              </a:rPr>
              <a:t> event by default</a:t>
            </a:r>
          </a:p>
          <a:p>
            <a:pPr marL="342900" indent="-342900">
              <a:lnSpc>
                <a:spcPct val="120000"/>
              </a:lnSpc>
              <a:buFont typeface="+mj-lt"/>
              <a:buAutoNum type="arabicPeriod"/>
            </a:pPr>
            <a:endParaRPr lang="en-GB" sz="1800" dirty="0">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897736A6-B31C-40DF-3CC3-E85FB109D4D5}"/>
              </a:ext>
            </a:extLst>
          </p:cNvPr>
          <p:cNvPicPr>
            <a:picLocks noChangeAspect="1"/>
          </p:cNvPicPr>
          <p:nvPr/>
        </p:nvPicPr>
        <p:blipFill>
          <a:blip r:embed="rId3"/>
          <a:stretch>
            <a:fillRect/>
          </a:stretch>
        </p:blipFill>
        <p:spPr>
          <a:xfrm>
            <a:off x="6400800" y="3391209"/>
            <a:ext cx="5410200" cy="695325"/>
          </a:xfrm>
          <a:prstGeom prst="rect">
            <a:avLst/>
          </a:prstGeom>
        </p:spPr>
      </p:pic>
      <p:pic>
        <p:nvPicPr>
          <p:cNvPr id="21" name="Picture 20">
            <a:extLst>
              <a:ext uri="{FF2B5EF4-FFF2-40B4-BE49-F238E27FC236}">
                <a16:creationId xmlns:a16="http://schemas.microsoft.com/office/drawing/2014/main" id="{A28818CB-0E59-CFD8-2593-BC59516FC815}"/>
              </a:ext>
            </a:extLst>
          </p:cNvPr>
          <p:cNvPicPr>
            <a:picLocks noChangeAspect="1"/>
          </p:cNvPicPr>
          <p:nvPr/>
        </p:nvPicPr>
        <p:blipFill>
          <a:blip r:embed="rId4"/>
          <a:stretch>
            <a:fillRect/>
          </a:stretch>
        </p:blipFill>
        <p:spPr>
          <a:xfrm>
            <a:off x="6477000" y="1878997"/>
            <a:ext cx="5334000" cy="657225"/>
          </a:xfrm>
          <a:prstGeom prst="rect">
            <a:avLst/>
          </a:prstGeom>
        </p:spPr>
      </p:pic>
      <p:pic>
        <p:nvPicPr>
          <p:cNvPr id="23" name="Picture 22">
            <a:extLst>
              <a:ext uri="{FF2B5EF4-FFF2-40B4-BE49-F238E27FC236}">
                <a16:creationId xmlns:a16="http://schemas.microsoft.com/office/drawing/2014/main" id="{C793E473-0801-3A9A-452F-DDECC9959D97}"/>
              </a:ext>
            </a:extLst>
          </p:cNvPr>
          <p:cNvPicPr>
            <a:picLocks noChangeAspect="1"/>
          </p:cNvPicPr>
          <p:nvPr/>
        </p:nvPicPr>
        <p:blipFill>
          <a:blip r:embed="rId5"/>
          <a:stretch>
            <a:fillRect/>
          </a:stretch>
        </p:blipFill>
        <p:spPr>
          <a:xfrm>
            <a:off x="6400800" y="4993608"/>
            <a:ext cx="5353050" cy="676275"/>
          </a:xfrm>
          <a:prstGeom prst="rect">
            <a:avLst/>
          </a:prstGeom>
        </p:spPr>
      </p:pic>
      <p:sp>
        <p:nvSpPr>
          <p:cNvPr id="25" name="Rectangle: Rounded Corners 24">
            <a:extLst>
              <a:ext uri="{FF2B5EF4-FFF2-40B4-BE49-F238E27FC236}">
                <a16:creationId xmlns:a16="http://schemas.microsoft.com/office/drawing/2014/main" id="{5A8034D5-0118-8A13-8B64-22FCF610122F}"/>
              </a:ext>
            </a:extLst>
          </p:cNvPr>
          <p:cNvSpPr/>
          <p:nvPr/>
        </p:nvSpPr>
        <p:spPr>
          <a:xfrm>
            <a:off x="9649800" y="302491"/>
            <a:ext cx="2161200" cy="52745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26" name="Graphic 25" descr="Close with solid fill">
            <a:extLst>
              <a:ext uri="{FF2B5EF4-FFF2-40B4-BE49-F238E27FC236}">
                <a16:creationId xmlns:a16="http://schemas.microsoft.com/office/drawing/2014/main" id="{711D780C-2A19-7E23-53E8-8D5D82D7D9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208541" y="365177"/>
            <a:ext cx="388143" cy="388143"/>
          </a:xfrm>
          <a:prstGeom prst="rect">
            <a:avLst/>
          </a:prstGeom>
        </p:spPr>
      </p:pic>
    </p:spTree>
    <p:extLst>
      <p:ext uri="{BB962C8B-B14F-4D97-AF65-F5344CB8AC3E}">
        <p14:creationId xmlns:p14="http://schemas.microsoft.com/office/powerpoint/2010/main" val="2399626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549641" cy="570057"/>
          </a:xfrm>
        </p:spPr>
        <p:txBody>
          <a:bodyPr anchor="t">
            <a:normAutofit/>
          </a:bodyPr>
          <a:lstStyle/>
          <a:p>
            <a:r>
              <a:rPr lang="en-GB" sz="2400" dirty="0">
                <a:latin typeface="Arial" panose="020B0604020202020204" pitchFamily="34" charset="0"/>
                <a:cs typeface="Arial" panose="020B0604020202020204" pitchFamily="34" charset="0"/>
              </a:rPr>
              <a:t>3.2b: </a:t>
            </a:r>
            <a:r>
              <a:rPr lang="en-GB" sz="2400" dirty="0">
                <a:solidFill>
                  <a:srgbClr val="FF0000"/>
                </a:solidFill>
                <a:latin typeface="Arial" panose="020B0604020202020204" pitchFamily="34" charset="0"/>
                <a:cs typeface="Arial" panose="020B0604020202020204" pitchFamily="34" charset="0"/>
              </a:rPr>
              <a:t>NoxMoneyInput : Blazor Usage Example</a:t>
            </a:r>
          </a:p>
        </p:txBody>
      </p:sp>
      <p:graphicFrame>
        <p:nvGraphicFramePr>
          <p:cNvPr id="9" name="Table 15">
            <a:extLst>
              <a:ext uri="{FF2B5EF4-FFF2-40B4-BE49-F238E27FC236}">
                <a16:creationId xmlns:a16="http://schemas.microsoft.com/office/drawing/2014/main" id="{B84CAC2B-E6DB-529E-9AF2-4ADD48D04032}"/>
              </a:ext>
            </a:extLst>
          </p:cNvPr>
          <p:cNvGraphicFramePr>
            <a:graphicFrameLocks noGrp="1"/>
          </p:cNvGraphicFramePr>
          <p:nvPr>
            <p:extLst>
              <p:ext uri="{D42A27DB-BD31-4B8C-83A1-F6EECF244321}">
                <p14:modId xmlns:p14="http://schemas.microsoft.com/office/powerpoint/2010/main" val="1570834270"/>
              </p:ext>
            </p:extLst>
          </p:nvPr>
        </p:nvGraphicFramePr>
        <p:xfrm>
          <a:off x="380999" y="1154352"/>
          <a:ext cx="4571877" cy="4895478"/>
        </p:xfrm>
        <a:graphic>
          <a:graphicData uri="http://schemas.openxmlformats.org/drawingml/2006/table">
            <a:tbl>
              <a:tblPr firstRow="1" bandRow="1">
                <a:tableStyleId>{F5AB1C69-6EDB-4FF4-983F-18BD219EF322}</a:tableStyleId>
              </a:tblPr>
              <a:tblGrid>
                <a:gridCol w="1102361">
                  <a:extLst>
                    <a:ext uri="{9D8B030D-6E8A-4147-A177-3AD203B41FA5}">
                      <a16:colId xmlns:a16="http://schemas.microsoft.com/office/drawing/2014/main" val="926139339"/>
                    </a:ext>
                  </a:extLst>
                </a:gridCol>
                <a:gridCol w="833120">
                  <a:extLst>
                    <a:ext uri="{9D8B030D-6E8A-4147-A177-3AD203B41FA5}">
                      <a16:colId xmlns:a16="http://schemas.microsoft.com/office/drawing/2014/main" val="2283033535"/>
                    </a:ext>
                  </a:extLst>
                </a:gridCol>
                <a:gridCol w="944880">
                  <a:extLst>
                    <a:ext uri="{9D8B030D-6E8A-4147-A177-3AD203B41FA5}">
                      <a16:colId xmlns:a16="http://schemas.microsoft.com/office/drawing/2014/main" val="1235751440"/>
                    </a:ext>
                  </a:extLst>
                </a:gridCol>
                <a:gridCol w="1691516">
                  <a:extLst>
                    <a:ext uri="{9D8B030D-6E8A-4147-A177-3AD203B41FA5}">
                      <a16:colId xmlns:a16="http://schemas.microsoft.com/office/drawing/2014/main" val="449936724"/>
                    </a:ext>
                  </a:extLst>
                </a:gridCol>
              </a:tblGrid>
              <a:tr h="176781">
                <a:tc>
                  <a:txBody>
                    <a:bodyPr/>
                    <a:lstStyle/>
                    <a:p>
                      <a:r>
                        <a:rPr lang="en-GB" sz="800" dirty="0"/>
                        <a:t>Property</a:t>
                      </a:r>
                    </a:p>
                  </a:txBody>
                  <a:tcPr/>
                </a:tc>
                <a:tc>
                  <a:txBody>
                    <a:bodyPr/>
                    <a:lstStyle/>
                    <a:p>
                      <a:r>
                        <a:rPr lang="en-GB" sz="800" dirty="0"/>
                        <a:t>Overridable</a:t>
                      </a:r>
                    </a:p>
                  </a:txBody>
                  <a:tcPr/>
                </a:tc>
                <a:tc>
                  <a:txBody>
                    <a:bodyPr/>
                    <a:lstStyle/>
                    <a:p>
                      <a:r>
                        <a:rPr lang="en-GB" sz="800" dirty="0"/>
                        <a:t>Mandatory</a:t>
                      </a:r>
                    </a:p>
                  </a:txBody>
                  <a:tcPr/>
                </a:tc>
                <a:tc>
                  <a:txBody>
                    <a:bodyPr/>
                    <a:lstStyle/>
                    <a:p>
                      <a:r>
                        <a:rPr lang="en-GB" sz="800" dirty="0"/>
                        <a:t>Default</a:t>
                      </a:r>
                    </a:p>
                  </a:txBody>
                  <a:tcPr/>
                </a:tc>
                <a:extLst>
                  <a:ext uri="{0D108BD9-81ED-4DB2-BD59-A6C34878D82A}">
                    <a16:rowId xmlns:a16="http://schemas.microsoft.com/office/drawing/2014/main" val="2333995018"/>
                  </a:ext>
                </a:extLst>
              </a:tr>
              <a:tr h="222958">
                <a:tc>
                  <a:txBody>
                    <a:bodyPr/>
                    <a:lstStyle/>
                    <a:p>
                      <a:r>
                        <a:rPr lang="en-GB" sz="800" dirty="0"/>
                        <a:t>Value</a:t>
                      </a:r>
                    </a:p>
                  </a:txBody>
                  <a:tcPr/>
                </a:tc>
                <a:tc>
                  <a:txBody>
                    <a:bodyPr/>
                    <a:lstStyle/>
                    <a:p>
                      <a:r>
                        <a:rPr lang="en-GB" sz="800" dirty="0"/>
                        <a:t>YES</a:t>
                      </a:r>
                    </a:p>
                  </a:txBody>
                  <a:tcPr/>
                </a:tc>
                <a:tc>
                  <a:txBody>
                    <a:bodyPr/>
                    <a:lstStyle/>
                    <a:p>
                      <a:r>
                        <a:rPr lang="en-GB" sz="800" dirty="0"/>
                        <a:t>NO</a:t>
                      </a:r>
                    </a:p>
                  </a:txBody>
                  <a:tcPr/>
                </a:tc>
                <a:tc>
                  <a:txBody>
                    <a:bodyPr/>
                    <a:lstStyle/>
                    <a:p>
                      <a:r>
                        <a:rPr lang="en-GB" sz="800" dirty="0"/>
                        <a:t>Null</a:t>
                      </a:r>
                    </a:p>
                  </a:txBody>
                  <a:tcPr/>
                </a:tc>
                <a:extLst>
                  <a:ext uri="{0D108BD9-81ED-4DB2-BD59-A6C34878D82A}">
                    <a16:rowId xmlns:a16="http://schemas.microsoft.com/office/drawing/2014/main" val="4056065726"/>
                  </a:ext>
                </a:extLst>
              </a:tr>
              <a:tr h="222958">
                <a:tc>
                  <a:txBody>
                    <a:bodyPr/>
                    <a:lstStyle/>
                    <a:p>
                      <a:r>
                        <a:rPr lang="en-GB" sz="800" dirty="0"/>
                        <a:t>Label</a:t>
                      </a:r>
                    </a:p>
                  </a:txBody>
                  <a:tcPr/>
                </a:tc>
                <a:tc>
                  <a:txBody>
                    <a:bodyPr/>
                    <a:lstStyle/>
                    <a:p>
                      <a:r>
                        <a:rPr lang="en-GB" sz="800" dirty="0"/>
                        <a:t>YES</a:t>
                      </a: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3988579522"/>
                  </a:ext>
                </a:extLst>
              </a:tr>
              <a:tr h="222958">
                <a:tc>
                  <a:txBody>
                    <a:bodyPr/>
                    <a:lstStyle/>
                    <a:p>
                      <a:r>
                        <a:rPr lang="en-GB" sz="800" dirty="0"/>
                        <a:t>Icon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CurrencyCode.Symbol </a:t>
                      </a:r>
                      <a:r>
                        <a:rPr kumimoji="0" lang="en-GB" sz="800" b="0" i="0" u="none" strike="noStrike" kern="1200" cap="none" spc="0" normalizeH="0" baseline="0" noProof="0" dirty="0">
                          <a:ln>
                            <a:noFill/>
                          </a:ln>
                          <a:solidFill>
                            <a:srgbClr val="FF0000"/>
                          </a:solidFill>
                          <a:effectLst/>
                          <a:uLnTx/>
                          <a:uFillTx/>
                          <a:latin typeface="Calibri" panose="020F0502020204030204"/>
                          <a:ea typeface="+mn-ea"/>
                          <a:cs typeface="+mn-cs"/>
                        </a:rPr>
                        <a:t>CHECK</a:t>
                      </a:r>
                      <a:endParaRPr lang="en-GB" sz="800" dirty="0">
                        <a:solidFill>
                          <a:srgbClr val="FF0000"/>
                        </a:solidFill>
                      </a:endParaRPr>
                    </a:p>
                  </a:txBody>
                  <a:tcPr/>
                </a:tc>
                <a:extLst>
                  <a:ext uri="{0D108BD9-81ED-4DB2-BD59-A6C34878D82A}">
                    <a16:rowId xmlns:a16="http://schemas.microsoft.com/office/drawing/2014/main" val="21224783"/>
                  </a:ext>
                </a:extLst>
              </a:tr>
              <a:tr h="222958">
                <a:tc>
                  <a:txBody>
                    <a:bodyPr/>
                    <a:lstStyle/>
                    <a:p>
                      <a:r>
                        <a:rPr lang="en-GB" sz="800" dirty="0"/>
                        <a:t>IconPosition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Begin</a:t>
                      </a:r>
                    </a:p>
                  </a:txBody>
                  <a:tcPr/>
                </a:tc>
                <a:extLst>
                  <a:ext uri="{0D108BD9-81ED-4DB2-BD59-A6C34878D82A}">
                    <a16:rowId xmlns:a16="http://schemas.microsoft.com/office/drawing/2014/main" val="513613465"/>
                  </a:ext>
                </a:extLst>
              </a:tr>
              <a:tr h="222958">
                <a:tc>
                  <a:txBody>
                    <a:bodyPr/>
                    <a:lstStyle/>
                    <a:p>
                      <a:r>
                        <a:rPr lang="en-GB" sz="800" dirty="0"/>
                        <a:t>InputMask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1161887717"/>
                  </a:ext>
                </a:extLst>
              </a:tr>
              <a:tr h="222958">
                <a:tc>
                  <a:txBody>
                    <a:bodyPr/>
                    <a:lstStyle/>
                    <a:p>
                      <a:r>
                        <a:rPr lang="en-GB" sz="800" dirty="0"/>
                        <a:t>OutputMask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453755255"/>
                  </a:ext>
                </a:extLst>
              </a:tr>
              <a:tr h="222958">
                <a:tc>
                  <a:txBody>
                    <a:bodyPr/>
                    <a:lstStyle/>
                    <a:p>
                      <a:r>
                        <a:rPr lang="en-GB" sz="800" dirty="0"/>
                        <a:t>Regex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536340711"/>
                  </a:ext>
                </a:extLst>
              </a:tr>
              <a:tr h="222958">
                <a:tc>
                  <a:txBody>
                    <a:bodyPr/>
                    <a:lstStyle/>
                    <a:p>
                      <a:r>
                        <a:rPr lang="en-GB" sz="800" dirty="0"/>
                        <a:t>PageGroup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3201285367"/>
                  </a:ext>
                </a:extLst>
              </a:tr>
              <a:tr h="222958">
                <a:tc>
                  <a:txBody>
                    <a:bodyPr/>
                    <a:lstStyle/>
                    <a:p>
                      <a:r>
                        <a:rPr lang="en-GB" sz="800" dirty="0"/>
                        <a:t>FieldGroup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1482518999"/>
                  </a:ext>
                </a:extLst>
              </a:tr>
              <a:tr h="222958">
                <a:tc>
                  <a:txBody>
                    <a:bodyPr/>
                    <a:lstStyle/>
                    <a:p>
                      <a:r>
                        <a:rPr lang="en-GB" sz="800" dirty="0"/>
                        <a:t>InputOrder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1849464263"/>
                  </a:ext>
                </a:extLst>
              </a:tr>
              <a:tr h="222958">
                <a:tc>
                  <a:txBody>
                    <a:bodyPr/>
                    <a:lstStyle/>
                    <a:p>
                      <a:r>
                        <a:rPr lang="en-GB" sz="800" dirty="0"/>
                        <a:t>HelpHint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String.Empty</a:t>
                      </a:r>
                    </a:p>
                  </a:txBody>
                  <a:tcPr/>
                </a:tc>
                <a:extLst>
                  <a:ext uri="{0D108BD9-81ED-4DB2-BD59-A6C34878D82A}">
                    <a16:rowId xmlns:a16="http://schemas.microsoft.com/office/drawing/2014/main" val="2600599856"/>
                  </a:ext>
                </a:extLst>
              </a:tr>
              <a:tr h="222958">
                <a:tc>
                  <a:txBody>
                    <a:bodyPr/>
                    <a:lstStyle/>
                    <a:p>
                      <a:r>
                        <a:rPr lang="en-GB" sz="800" dirty="0"/>
                        <a:t>ErrorMessage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String.Empty</a:t>
                      </a:r>
                    </a:p>
                  </a:txBody>
                  <a:tcPr/>
                </a:tc>
                <a:extLst>
                  <a:ext uri="{0D108BD9-81ED-4DB2-BD59-A6C34878D82A}">
                    <a16:rowId xmlns:a16="http://schemas.microsoft.com/office/drawing/2014/main" val="2257958783"/>
                  </a:ext>
                </a:extLst>
              </a:tr>
              <a:tr h="222958">
                <a:tc>
                  <a:txBody>
                    <a:bodyPr/>
                    <a:lstStyle/>
                    <a:p>
                      <a:r>
                        <a:rPr lang="en-GB" sz="800" dirty="0"/>
                        <a:t>IsRequired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False</a:t>
                      </a:r>
                      <a:endParaRPr lang="en-GB" sz="800" dirty="0"/>
                    </a:p>
                  </a:txBody>
                  <a:tcPr/>
                </a:tc>
                <a:extLst>
                  <a:ext uri="{0D108BD9-81ED-4DB2-BD59-A6C34878D82A}">
                    <a16:rowId xmlns:a16="http://schemas.microsoft.com/office/drawing/2014/main" val="1152849028"/>
                  </a:ext>
                </a:extLst>
              </a:tr>
              <a:tr h="222958">
                <a:tc>
                  <a:txBody>
                    <a:bodyPr/>
                    <a:lstStyle/>
                    <a:p>
                      <a:r>
                        <a:rPr lang="en-GB" sz="800" dirty="0"/>
                        <a:t>IsReadonly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False</a:t>
                      </a:r>
                    </a:p>
                  </a:txBody>
                  <a:tcPr/>
                </a:tc>
                <a:extLst>
                  <a:ext uri="{0D108BD9-81ED-4DB2-BD59-A6C34878D82A}">
                    <a16:rowId xmlns:a16="http://schemas.microsoft.com/office/drawing/2014/main" val="147191627"/>
                  </a:ext>
                </a:extLst>
              </a:tr>
              <a:tr h="222958">
                <a:tc>
                  <a:txBody>
                    <a:bodyPr/>
                    <a:lstStyle/>
                    <a:p>
                      <a:r>
                        <a:rPr lang="en-GB" sz="800" dirty="0"/>
                        <a:t>DecimalDigits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0</a:t>
                      </a:r>
                    </a:p>
                  </a:txBody>
                  <a:tcPr/>
                </a:tc>
                <a:extLst>
                  <a:ext uri="{0D108BD9-81ED-4DB2-BD59-A6C34878D82A}">
                    <a16:rowId xmlns:a16="http://schemas.microsoft.com/office/drawing/2014/main" val="594314603"/>
                  </a:ext>
                </a:extLst>
              </a:tr>
              <a:tr h="222958">
                <a:tc>
                  <a:txBody>
                    <a:bodyPr/>
                    <a:lstStyle/>
                    <a:p>
                      <a:r>
                        <a:rPr lang="en-GB" sz="800" dirty="0"/>
                        <a:t>MinValue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-999999999</a:t>
                      </a:r>
                    </a:p>
                  </a:txBody>
                  <a:tcPr/>
                </a:tc>
                <a:extLst>
                  <a:ext uri="{0D108BD9-81ED-4DB2-BD59-A6C34878D82A}">
                    <a16:rowId xmlns:a16="http://schemas.microsoft.com/office/drawing/2014/main" val="336095434"/>
                  </a:ext>
                </a:extLst>
              </a:tr>
              <a:tr h="222958">
                <a:tc>
                  <a:txBody>
                    <a:bodyPr/>
                    <a:lstStyle/>
                    <a:p>
                      <a:r>
                        <a:rPr lang="en-GB" sz="800" dirty="0"/>
                        <a:t>MaxValue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999999999</a:t>
                      </a:r>
                    </a:p>
                  </a:txBody>
                  <a:tcPr/>
                </a:tc>
                <a:extLst>
                  <a:ext uri="{0D108BD9-81ED-4DB2-BD59-A6C34878D82A}">
                    <a16:rowId xmlns:a16="http://schemas.microsoft.com/office/drawing/2014/main" val="4116037797"/>
                  </a:ext>
                </a:extLst>
              </a:tr>
              <a:tr h="222958">
                <a:tc>
                  <a:txBody>
                    <a:bodyPr/>
                    <a:lstStyle/>
                    <a:p>
                      <a:r>
                        <a:rPr lang="en-GB" sz="800" dirty="0"/>
                        <a:t>IncrementValue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0</a:t>
                      </a:r>
                    </a:p>
                  </a:txBody>
                  <a:tcPr/>
                </a:tc>
                <a:extLst>
                  <a:ext uri="{0D108BD9-81ED-4DB2-BD59-A6C34878D82A}">
                    <a16:rowId xmlns:a16="http://schemas.microsoft.com/office/drawing/2014/main" val="2335401177"/>
                  </a:ext>
                </a:extLst>
              </a:tr>
              <a:tr h="222958">
                <a:tc>
                  <a:txBody>
                    <a:bodyPr/>
                    <a:lstStyle/>
                    <a:p>
                      <a:r>
                        <a:rPr lang="en-GB" sz="800" dirty="0">
                          <a:solidFill>
                            <a:srgbClr val="FF0000"/>
                          </a:solidFill>
                        </a:rPr>
                        <a:t>Event: OnClick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FF0000"/>
                          </a:solidFill>
                          <a:effectLst/>
                          <a:uLnTx/>
                          <a:uFillTx/>
                          <a:latin typeface="Calibri" panose="020F0502020204030204"/>
                          <a:ea typeface="+mn-ea"/>
                          <a:cs typeface="+mn-cs"/>
                        </a:rPr>
                        <a:t>YES</a:t>
                      </a:r>
                    </a:p>
                  </a:txBody>
                  <a:tcPr/>
                </a:tc>
                <a:tc>
                  <a:txBody>
                    <a:bodyPr/>
                    <a:lstStyle/>
                    <a:p>
                      <a:r>
                        <a:rPr lang="en-GB" sz="800" dirty="0">
                          <a:solidFill>
                            <a:srgbClr val="FF0000"/>
                          </a:solidFill>
                        </a:rPr>
                        <a:t>NO</a:t>
                      </a:r>
                    </a:p>
                  </a:txBody>
                  <a:tcPr/>
                </a:tc>
                <a:tc>
                  <a:txBody>
                    <a:bodyPr/>
                    <a:lstStyle/>
                    <a:p>
                      <a:r>
                        <a:rPr lang="en-GB" sz="800" dirty="0">
                          <a:solidFill>
                            <a:srgbClr val="FF0000"/>
                          </a:solidFill>
                        </a:rPr>
                        <a:t>Null</a:t>
                      </a:r>
                    </a:p>
                  </a:txBody>
                  <a:tcPr/>
                </a:tc>
                <a:extLst>
                  <a:ext uri="{0D108BD9-81ED-4DB2-BD59-A6C34878D82A}">
                    <a16:rowId xmlns:a16="http://schemas.microsoft.com/office/drawing/2014/main" val="601895346"/>
                  </a:ext>
                </a:extLst>
              </a:tr>
              <a:tr h="222958">
                <a:tc>
                  <a:txBody>
                    <a:bodyPr/>
                    <a:lstStyle/>
                    <a:p>
                      <a:r>
                        <a:rPr lang="en-GB" sz="800" dirty="0">
                          <a:solidFill>
                            <a:srgbClr val="FF0000"/>
                          </a:solidFill>
                        </a:rPr>
                        <a:t>Event: OnIconClick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FF0000"/>
                          </a:solidFill>
                          <a:effectLst/>
                          <a:uLnTx/>
                          <a:uFillTx/>
                          <a:latin typeface="Calibri" panose="020F0502020204030204"/>
                          <a:ea typeface="+mn-ea"/>
                          <a:cs typeface="+mn-cs"/>
                        </a:rPr>
                        <a:t>YES</a:t>
                      </a:r>
                    </a:p>
                  </a:txBody>
                  <a:tcPr/>
                </a:tc>
                <a:tc>
                  <a:txBody>
                    <a:bodyPr/>
                    <a:lstStyle/>
                    <a:p>
                      <a:r>
                        <a:rPr lang="en-GB" sz="800" dirty="0">
                          <a:solidFill>
                            <a:srgbClr val="FF0000"/>
                          </a:solidFill>
                        </a:rPr>
                        <a:t>NO</a:t>
                      </a:r>
                    </a:p>
                  </a:txBody>
                  <a:tcPr/>
                </a:tc>
                <a:tc>
                  <a:txBody>
                    <a:bodyPr/>
                    <a:lstStyle/>
                    <a:p>
                      <a:r>
                        <a:rPr lang="en-GB" sz="800" dirty="0">
                          <a:solidFill>
                            <a:srgbClr val="FF0000"/>
                          </a:solidFill>
                        </a:rPr>
                        <a:t>Null</a:t>
                      </a:r>
                    </a:p>
                  </a:txBody>
                  <a:tcPr/>
                </a:tc>
                <a:extLst>
                  <a:ext uri="{0D108BD9-81ED-4DB2-BD59-A6C34878D82A}">
                    <a16:rowId xmlns:a16="http://schemas.microsoft.com/office/drawing/2014/main" val="493780703"/>
                  </a:ext>
                </a:extLst>
              </a:tr>
              <a:tr h="222958">
                <a:tc>
                  <a:txBody>
                    <a:bodyPr/>
                    <a:lstStyle/>
                    <a:p>
                      <a:r>
                        <a:rPr lang="en-GB" sz="800" dirty="0">
                          <a:solidFill>
                            <a:srgbClr val="FF0000"/>
                          </a:solidFill>
                        </a:rPr>
                        <a:t>Event: OnChange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FF0000"/>
                          </a:solidFill>
                          <a:effectLst/>
                          <a:uLnTx/>
                          <a:uFillTx/>
                          <a:latin typeface="Calibri" panose="020F0502020204030204"/>
                          <a:ea typeface="+mn-ea"/>
                          <a:cs typeface="+mn-cs"/>
                        </a:rPr>
                        <a:t>YES</a:t>
                      </a:r>
                    </a:p>
                  </a:txBody>
                  <a:tcPr/>
                </a:tc>
                <a:tc>
                  <a:txBody>
                    <a:bodyPr/>
                    <a:lstStyle/>
                    <a:p>
                      <a:r>
                        <a:rPr lang="en-GB" sz="800" dirty="0">
                          <a:solidFill>
                            <a:srgbClr val="FF0000"/>
                          </a:solidFill>
                        </a:rPr>
                        <a:t>NO</a:t>
                      </a:r>
                    </a:p>
                  </a:txBody>
                  <a:tcPr/>
                </a:tc>
                <a:tc>
                  <a:txBody>
                    <a:bodyPr/>
                    <a:lstStyle/>
                    <a:p>
                      <a:r>
                        <a:rPr lang="en-GB" sz="800" dirty="0">
                          <a:solidFill>
                            <a:srgbClr val="FF0000"/>
                          </a:solidFill>
                        </a:rPr>
                        <a:t>Null</a:t>
                      </a:r>
                    </a:p>
                  </a:txBody>
                  <a:tcPr/>
                </a:tc>
                <a:extLst>
                  <a:ext uri="{0D108BD9-81ED-4DB2-BD59-A6C34878D82A}">
                    <a16:rowId xmlns:a16="http://schemas.microsoft.com/office/drawing/2014/main" val="3611147364"/>
                  </a:ext>
                </a:extLst>
              </a:tr>
            </a:tbl>
          </a:graphicData>
        </a:graphic>
      </p:graphicFrame>
      <p:sp>
        <p:nvSpPr>
          <p:cNvPr id="10" name="Title 1">
            <a:extLst>
              <a:ext uri="{FF2B5EF4-FFF2-40B4-BE49-F238E27FC236}">
                <a16:creationId xmlns:a16="http://schemas.microsoft.com/office/drawing/2014/main" id="{3B249ED7-9EE6-229A-3EE6-134F0E04F4EB}"/>
              </a:ext>
            </a:extLst>
          </p:cNvPr>
          <p:cNvSpPr txBox="1">
            <a:spLocks/>
          </p:cNvSpPr>
          <p:nvPr/>
        </p:nvSpPr>
        <p:spPr>
          <a:xfrm>
            <a:off x="5415821" y="1154352"/>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(Example Blazor usage)</a:t>
            </a:r>
          </a:p>
        </p:txBody>
      </p:sp>
      <p:sp>
        <p:nvSpPr>
          <p:cNvPr id="12" name="Title 1">
            <a:extLst>
              <a:ext uri="{FF2B5EF4-FFF2-40B4-BE49-F238E27FC236}">
                <a16:creationId xmlns:a16="http://schemas.microsoft.com/office/drawing/2014/main" id="{5583D20D-4DB4-D962-902C-2BA71CC9B9F1}"/>
              </a:ext>
            </a:extLst>
          </p:cNvPr>
          <p:cNvSpPr txBox="1">
            <a:spLocks/>
          </p:cNvSpPr>
          <p:nvPr/>
        </p:nvSpPr>
        <p:spPr>
          <a:xfrm>
            <a:off x="5415820" y="3955839"/>
            <a:ext cx="5858731"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(Resulting example focused component – default Currency.USD)</a:t>
            </a:r>
          </a:p>
        </p:txBody>
      </p:sp>
      <p:sp>
        <p:nvSpPr>
          <p:cNvPr id="5" name="Rectangle: Rounded Corners 4">
            <a:extLst>
              <a:ext uri="{FF2B5EF4-FFF2-40B4-BE49-F238E27FC236}">
                <a16:creationId xmlns:a16="http://schemas.microsoft.com/office/drawing/2014/main" id="{7530C68B-1C77-DA5A-B72A-74DB570CDC40}"/>
              </a:ext>
            </a:extLst>
          </p:cNvPr>
          <p:cNvSpPr/>
          <p:nvPr/>
        </p:nvSpPr>
        <p:spPr>
          <a:xfrm>
            <a:off x="9649800" y="302491"/>
            <a:ext cx="2161200" cy="52745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6" name="Graphic 5" descr="Close with solid fill">
            <a:extLst>
              <a:ext uri="{FF2B5EF4-FFF2-40B4-BE49-F238E27FC236}">
                <a16:creationId xmlns:a16="http://schemas.microsoft.com/office/drawing/2014/main" id="{3F45AADC-E99D-C373-2999-D35AA55352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08541" y="365177"/>
            <a:ext cx="388143" cy="388143"/>
          </a:xfrm>
          <a:prstGeom prst="rect">
            <a:avLst/>
          </a:prstGeom>
        </p:spPr>
      </p:pic>
      <p:sp>
        <p:nvSpPr>
          <p:cNvPr id="7" name="Title 1">
            <a:extLst>
              <a:ext uri="{FF2B5EF4-FFF2-40B4-BE49-F238E27FC236}">
                <a16:creationId xmlns:a16="http://schemas.microsoft.com/office/drawing/2014/main" id="{0D63159C-1B9F-F12A-2AB2-E7A229109232}"/>
              </a:ext>
            </a:extLst>
          </p:cNvPr>
          <p:cNvSpPr txBox="1">
            <a:spLocks/>
          </p:cNvSpPr>
          <p:nvPr/>
        </p:nvSpPr>
        <p:spPr>
          <a:xfrm>
            <a:off x="5420235" y="1502742"/>
            <a:ext cx="6416041" cy="196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2400" dirty="0">
                <a:latin typeface="Arial" panose="020B0604020202020204" pitchFamily="34" charset="0"/>
                <a:cs typeface="Arial" panose="020B0604020202020204" pitchFamily="34" charset="0"/>
              </a:rPr>
              <a:t>&lt;</a:t>
            </a:r>
            <a:r>
              <a:rPr lang="en-GB" sz="2400" dirty="0" err="1">
                <a:latin typeface="Arial" panose="020B0604020202020204" pitchFamily="34" charset="0"/>
                <a:cs typeface="Arial" panose="020B0604020202020204" pitchFamily="34" charset="0"/>
              </a:rPr>
              <a:t>NoxMoneyInput</a:t>
            </a:r>
            <a:r>
              <a:rPr lang="en-GB" sz="2400" dirty="0">
                <a:latin typeface="Arial" panose="020B0604020202020204" pitchFamily="34" charset="0"/>
                <a:cs typeface="Arial" panose="020B0604020202020204" pitchFamily="34" charset="0"/>
              </a:rPr>
              <a:t> Value</a:t>
            </a:r>
          </a:p>
          <a:p>
            <a:pPr>
              <a:lnSpc>
                <a:spcPct val="120000"/>
              </a:lnSpc>
            </a:pPr>
            <a:r>
              <a:rPr lang="en-GB" sz="2400" dirty="0">
                <a:latin typeface="Arial" panose="020B0604020202020204" pitchFamily="34" charset="0"/>
                <a:cs typeface="Arial" panose="020B0604020202020204" pitchFamily="34" charset="0"/>
              </a:rPr>
              <a:t>="</a:t>
            </a:r>
            <a:r>
              <a:rPr lang="en-GB" sz="2400" dirty="0" err="1">
                <a:latin typeface="Arial" panose="020B0604020202020204" pitchFamily="34" charset="0"/>
                <a:cs typeface="Arial" panose="020B0604020202020204" pitchFamily="34" charset="0"/>
              </a:rPr>
              <a:t>MoneyVar</a:t>
            </a:r>
            <a:r>
              <a:rPr lang="en-GB" sz="2400" dirty="0">
                <a:latin typeface="Arial" panose="020B0604020202020204" pitchFamily="34" charset="0"/>
                <a:cs typeface="Arial" panose="020B0604020202020204" pitchFamily="34" charset="0"/>
              </a:rPr>
              <a:t>" Label="Demo Money Input" HelpHint="Here is the related helper description for this component."/&gt;</a:t>
            </a:r>
          </a:p>
        </p:txBody>
      </p:sp>
      <p:pic>
        <p:nvPicPr>
          <p:cNvPr id="4" name="Picture 3">
            <a:extLst>
              <a:ext uri="{FF2B5EF4-FFF2-40B4-BE49-F238E27FC236}">
                <a16:creationId xmlns:a16="http://schemas.microsoft.com/office/drawing/2014/main" id="{6B99C53F-78DC-AEF8-24A6-5A2FE18C78AC}"/>
              </a:ext>
            </a:extLst>
          </p:cNvPr>
          <p:cNvPicPr>
            <a:picLocks noChangeAspect="1"/>
          </p:cNvPicPr>
          <p:nvPr/>
        </p:nvPicPr>
        <p:blipFill>
          <a:blip r:embed="rId4"/>
          <a:stretch>
            <a:fillRect/>
          </a:stretch>
        </p:blipFill>
        <p:spPr>
          <a:xfrm>
            <a:off x="5415821" y="4287393"/>
            <a:ext cx="5400675" cy="971550"/>
          </a:xfrm>
          <a:prstGeom prst="rect">
            <a:avLst/>
          </a:prstGeom>
        </p:spPr>
      </p:pic>
      <p:sp>
        <p:nvSpPr>
          <p:cNvPr id="3" name="Title 1">
            <a:extLst>
              <a:ext uri="{FF2B5EF4-FFF2-40B4-BE49-F238E27FC236}">
                <a16:creationId xmlns:a16="http://schemas.microsoft.com/office/drawing/2014/main" id="{96634CA9-FD51-56CD-6208-D5B64560CC88}"/>
              </a:ext>
            </a:extLst>
          </p:cNvPr>
          <p:cNvSpPr txBox="1">
            <a:spLocks/>
          </p:cNvSpPr>
          <p:nvPr/>
        </p:nvSpPr>
        <p:spPr>
          <a:xfrm>
            <a:off x="5415820" y="5578077"/>
            <a:ext cx="4907755" cy="68680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(Notes)</a:t>
            </a:r>
          </a:p>
          <a:p>
            <a:pPr marL="171450" indent="-171450">
              <a:lnSpc>
                <a:spcPct val="120000"/>
              </a:lnSpc>
              <a:buFont typeface="Arial" panose="020B0604020202020204" pitchFamily="34" charset="0"/>
              <a:buChar char="•"/>
            </a:pPr>
            <a:r>
              <a:rPr lang="en-GB" sz="1000" dirty="0">
                <a:solidFill>
                  <a:srgbClr val="FF0000"/>
                </a:solidFill>
                <a:latin typeface="Arial" panose="020B0604020202020204" pitchFamily="34" charset="0"/>
                <a:cs typeface="Arial" panose="020B0604020202020204" pitchFamily="34" charset="0"/>
              </a:rPr>
              <a:t>Example </a:t>
            </a:r>
            <a:r>
              <a:rPr lang="en-GB" sz="1000" dirty="0" err="1">
                <a:solidFill>
                  <a:srgbClr val="FF0000"/>
                </a:solidFill>
                <a:latin typeface="Arial" panose="020B0604020202020204" pitchFamily="34" charset="0"/>
                <a:cs typeface="Arial" panose="020B0604020202020204" pitchFamily="34" charset="0"/>
              </a:rPr>
              <a:t>MoneyVar</a:t>
            </a:r>
            <a:r>
              <a:rPr lang="en-GB" sz="1000" dirty="0">
                <a:solidFill>
                  <a:srgbClr val="FF0000"/>
                </a:solidFill>
                <a:latin typeface="Arial" panose="020B0604020202020204" pitchFamily="34" charset="0"/>
                <a:cs typeface="Arial" panose="020B0604020202020204" pitchFamily="34" charset="0"/>
              </a:rPr>
              <a:t> input on the Value is of </a:t>
            </a:r>
            <a:r>
              <a:rPr lang="en-GB" sz="1000" dirty="0" err="1">
                <a:solidFill>
                  <a:srgbClr val="FF0000"/>
                </a:solidFill>
                <a:latin typeface="Arial" panose="020B0604020202020204" pitchFamily="34" charset="0"/>
                <a:cs typeface="Arial" panose="020B0604020202020204" pitchFamily="34" charset="0"/>
              </a:rPr>
              <a:t>Nox.Types.Money</a:t>
            </a:r>
            <a:endParaRPr lang="en-GB" sz="1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6450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9118601" cy="570057"/>
          </a:xfrm>
        </p:spPr>
        <p:txBody>
          <a:bodyPr anchor="t">
            <a:normAutofit/>
          </a:bodyPr>
          <a:lstStyle/>
          <a:p>
            <a:r>
              <a:rPr lang="en-GB" sz="2400" dirty="0">
                <a:latin typeface="Arial" panose="020B0604020202020204" pitchFamily="34" charset="0"/>
                <a:cs typeface="Arial" panose="020B0604020202020204" pitchFamily="34" charset="0"/>
              </a:rPr>
              <a:t>3.2c: </a:t>
            </a:r>
            <a:r>
              <a:rPr lang="en-GB" sz="2400" dirty="0">
                <a:solidFill>
                  <a:srgbClr val="FF0000"/>
                </a:solidFill>
                <a:latin typeface="Arial" panose="020B0604020202020204" pitchFamily="34" charset="0"/>
                <a:cs typeface="Arial" panose="020B0604020202020204" pitchFamily="34" charset="0"/>
              </a:rPr>
              <a:t>NoxMoneyInput: </a:t>
            </a:r>
            <a:r>
              <a:rPr lang="en-GB" sz="2400" dirty="0" err="1">
                <a:solidFill>
                  <a:srgbClr val="FF0000"/>
                </a:solidFill>
                <a:latin typeface="Arial" panose="020B0604020202020204" pitchFamily="34" charset="0"/>
                <a:cs typeface="Arial" panose="020B0604020202020204" pitchFamily="34" charset="0"/>
              </a:rPr>
              <a:t>Nox.Solution.NoxSimpleTypeDefinition</a:t>
            </a:r>
            <a:endParaRPr lang="en-GB" sz="2400" dirty="0">
              <a:solidFill>
                <a:srgbClr val="FF0000"/>
              </a:solidFill>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78E00B86-2D23-9504-2539-BF8948DF197A}"/>
              </a:ext>
            </a:extLst>
          </p:cNvPr>
          <p:cNvSpPr txBox="1">
            <a:spLocks/>
          </p:cNvSpPr>
          <p:nvPr/>
        </p:nvSpPr>
        <p:spPr>
          <a:xfrm>
            <a:off x="6372225" y="1183476"/>
            <a:ext cx="3518166" cy="30752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(IsRequired validation thrown on component)</a:t>
            </a:r>
          </a:p>
        </p:txBody>
      </p:sp>
      <p:graphicFrame>
        <p:nvGraphicFramePr>
          <p:cNvPr id="9" name="Table 15">
            <a:extLst>
              <a:ext uri="{FF2B5EF4-FFF2-40B4-BE49-F238E27FC236}">
                <a16:creationId xmlns:a16="http://schemas.microsoft.com/office/drawing/2014/main" id="{1538EF8C-523A-3309-4015-6BD8C2643458}"/>
              </a:ext>
            </a:extLst>
          </p:cNvPr>
          <p:cNvGraphicFramePr>
            <a:graphicFrameLocks noGrp="1"/>
          </p:cNvGraphicFramePr>
          <p:nvPr>
            <p:extLst>
              <p:ext uri="{D42A27DB-BD31-4B8C-83A1-F6EECF244321}">
                <p14:modId xmlns:p14="http://schemas.microsoft.com/office/powerpoint/2010/main" val="2109406539"/>
              </p:ext>
            </p:extLst>
          </p:nvPr>
        </p:nvGraphicFramePr>
        <p:xfrm>
          <a:off x="380999" y="1183476"/>
          <a:ext cx="5447568" cy="1981200"/>
        </p:xfrm>
        <a:graphic>
          <a:graphicData uri="http://schemas.openxmlformats.org/drawingml/2006/table">
            <a:tbl>
              <a:tblPr firstRow="1" bandRow="1">
                <a:tableStyleId>{F5AB1C69-6EDB-4FF4-983F-18BD219EF322}</a:tableStyleId>
              </a:tblPr>
              <a:tblGrid>
                <a:gridCol w="1518921">
                  <a:extLst>
                    <a:ext uri="{9D8B030D-6E8A-4147-A177-3AD203B41FA5}">
                      <a16:colId xmlns:a16="http://schemas.microsoft.com/office/drawing/2014/main" val="2812825223"/>
                    </a:ext>
                  </a:extLst>
                </a:gridCol>
                <a:gridCol w="1117600">
                  <a:extLst>
                    <a:ext uri="{9D8B030D-6E8A-4147-A177-3AD203B41FA5}">
                      <a16:colId xmlns:a16="http://schemas.microsoft.com/office/drawing/2014/main" val="926139339"/>
                    </a:ext>
                  </a:extLst>
                </a:gridCol>
                <a:gridCol w="2811047">
                  <a:extLst>
                    <a:ext uri="{9D8B030D-6E8A-4147-A177-3AD203B41FA5}">
                      <a16:colId xmlns:a16="http://schemas.microsoft.com/office/drawing/2014/main" val="558150035"/>
                    </a:ext>
                  </a:extLst>
                </a:gridCol>
              </a:tblGrid>
              <a:tr h="215486">
                <a:tc>
                  <a:txBody>
                    <a:bodyPr/>
                    <a:lstStyle/>
                    <a:p>
                      <a:r>
                        <a:rPr lang="en-GB" sz="1000" dirty="0"/>
                        <a:t>Class</a:t>
                      </a:r>
                    </a:p>
                  </a:txBody>
                  <a:tcPr/>
                </a:tc>
                <a:tc>
                  <a:txBody>
                    <a:bodyPr/>
                    <a:lstStyle/>
                    <a:p>
                      <a:r>
                        <a:rPr lang="en-GB" sz="1000" dirty="0"/>
                        <a:t>Property</a:t>
                      </a:r>
                    </a:p>
                  </a:txBody>
                  <a:tcPr/>
                </a:tc>
                <a:tc>
                  <a:txBody>
                    <a:bodyPr/>
                    <a:lstStyle/>
                    <a:p>
                      <a:r>
                        <a:rPr lang="en-GB" sz="1000" dirty="0"/>
                        <a:t>Behaviour</a:t>
                      </a:r>
                    </a:p>
                  </a:txBody>
                  <a:tcPr/>
                </a:tc>
                <a:extLst>
                  <a:ext uri="{0D108BD9-81ED-4DB2-BD59-A6C34878D82A}">
                    <a16:rowId xmlns:a16="http://schemas.microsoft.com/office/drawing/2014/main" val="2333995018"/>
                  </a:ext>
                </a:extLst>
              </a:tr>
              <a:tr h="370840">
                <a:tc>
                  <a:txBody>
                    <a:bodyPr/>
                    <a:lstStyle/>
                    <a:p>
                      <a:r>
                        <a:rPr lang="en-GB" sz="1000" dirty="0"/>
                        <a:t>NoxSimpleTypeDefinition</a:t>
                      </a:r>
                    </a:p>
                  </a:txBody>
                  <a:tcPr/>
                </a:tc>
                <a:tc>
                  <a:txBody>
                    <a:bodyPr/>
                    <a:lstStyle/>
                    <a:p>
                      <a:r>
                        <a:rPr lang="en-GB" sz="1000" dirty="0"/>
                        <a:t>Description</a:t>
                      </a:r>
                    </a:p>
                  </a:txBody>
                  <a:tcPr/>
                </a:tc>
                <a:tc>
                  <a:txBody>
                    <a:bodyPr/>
                    <a:lstStyle/>
                    <a:p>
                      <a:r>
                        <a:rPr lang="en-GB" sz="1000" dirty="0"/>
                        <a:t>Used as default </a:t>
                      </a:r>
                      <a:r>
                        <a:rPr lang="en-GB" sz="1000" dirty="0" err="1"/>
                        <a:t>TypeUserInterface.HelpHint</a:t>
                      </a:r>
                      <a:r>
                        <a:rPr lang="en-GB" sz="1000" dirty="0"/>
                        <a:t> text for component</a:t>
                      </a:r>
                    </a:p>
                  </a:txBody>
                  <a:tcPr/>
                </a:tc>
                <a:extLst>
                  <a:ext uri="{0D108BD9-81ED-4DB2-BD59-A6C34878D82A}">
                    <a16:rowId xmlns:a16="http://schemas.microsoft.com/office/drawing/2014/main" val="3988579522"/>
                  </a:ext>
                </a:extLst>
              </a:tr>
              <a:tr h="370840">
                <a:tc>
                  <a:txBody>
                    <a:bodyPr/>
                    <a:lstStyle/>
                    <a:p>
                      <a:r>
                        <a:rPr lang="en-GB" sz="1000" dirty="0"/>
                        <a:t>NoxSimpleTypeDefinition</a:t>
                      </a:r>
                    </a:p>
                  </a:txBody>
                  <a:tcPr/>
                </a:tc>
                <a:tc>
                  <a:txBody>
                    <a:bodyPr/>
                    <a:lstStyle/>
                    <a:p>
                      <a:r>
                        <a:rPr lang="en-GB" sz="1000" dirty="0"/>
                        <a:t>IsRequired</a:t>
                      </a:r>
                    </a:p>
                  </a:txBody>
                  <a:tcPr/>
                </a:tc>
                <a:tc>
                  <a:txBody>
                    <a:bodyPr/>
                    <a:lstStyle/>
                    <a:p>
                      <a:r>
                        <a:rPr lang="en-GB" sz="1000" dirty="0"/>
                        <a:t>Determines whether component value is mandatory – should throw Validation value not set when component IsRequired = True</a:t>
                      </a:r>
                      <a:endParaRPr lang="en-GB" sz="1000" dirty="0">
                        <a:solidFill>
                          <a:srgbClr val="FF0000"/>
                        </a:solidFill>
                      </a:endParaRPr>
                    </a:p>
                  </a:txBody>
                  <a:tcPr/>
                </a:tc>
                <a:extLst>
                  <a:ext uri="{0D108BD9-81ED-4DB2-BD59-A6C34878D82A}">
                    <a16:rowId xmlns:a16="http://schemas.microsoft.com/office/drawing/2014/main" val="1376163612"/>
                  </a:ext>
                </a:extLst>
              </a:tr>
              <a:tr h="370840">
                <a:tc>
                  <a:txBody>
                    <a:bodyPr/>
                    <a:lstStyle/>
                    <a:p>
                      <a:r>
                        <a:rPr lang="en-GB" sz="1000" dirty="0"/>
                        <a:t>NoxSimpleTypeDefinition</a:t>
                      </a:r>
                    </a:p>
                  </a:txBody>
                  <a:tcPr/>
                </a:tc>
                <a:tc>
                  <a:txBody>
                    <a:bodyPr/>
                    <a:lstStyle/>
                    <a:p>
                      <a:r>
                        <a:rPr lang="en-GB" sz="1000" dirty="0"/>
                        <a:t>IsReadOnly</a:t>
                      </a:r>
                    </a:p>
                  </a:txBody>
                  <a:tcPr/>
                </a:tc>
                <a:tc>
                  <a:txBody>
                    <a:bodyPr/>
                    <a:lstStyle/>
                    <a:p>
                      <a:r>
                        <a:rPr lang="en-GB" sz="1000" dirty="0">
                          <a:solidFill>
                            <a:schemeClr val="tx1"/>
                          </a:solidFill>
                        </a:rPr>
                        <a:t>Determines whether component input is allowed and used or if component has a read only display</a:t>
                      </a:r>
                    </a:p>
                  </a:txBody>
                  <a:tcPr/>
                </a:tc>
                <a:extLst>
                  <a:ext uri="{0D108BD9-81ED-4DB2-BD59-A6C34878D82A}">
                    <a16:rowId xmlns:a16="http://schemas.microsoft.com/office/drawing/2014/main" val="2588368207"/>
                  </a:ext>
                </a:extLst>
              </a:tr>
              <a:tr h="370840">
                <a:tc>
                  <a:txBody>
                    <a:bodyPr/>
                    <a:lstStyle/>
                    <a:p>
                      <a:r>
                        <a:rPr lang="en-GB" sz="1000" dirty="0"/>
                        <a:t>NoxSimpleTypeDefinition</a:t>
                      </a:r>
                    </a:p>
                  </a:txBody>
                  <a:tcPr/>
                </a:tc>
                <a:tc>
                  <a:txBody>
                    <a:bodyPr/>
                    <a:lstStyle/>
                    <a:p>
                      <a:r>
                        <a:rPr lang="en-GB" sz="1000" dirty="0"/>
                        <a:t>DefaultProperty</a:t>
                      </a:r>
                    </a:p>
                  </a:txBody>
                  <a:tcPr/>
                </a:tc>
                <a:tc>
                  <a:txBody>
                    <a:bodyPr/>
                    <a:lstStyle/>
                    <a:p>
                      <a:r>
                        <a:rPr lang="en-GB" sz="1000" dirty="0">
                          <a:solidFill>
                            <a:schemeClr val="tx1"/>
                          </a:solidFill>
                        </a:rPr>
                        <a:t>Used as default property if </a:t>
                      </a:r>
                      <a:r>
                        <a:rPr lang="en-GB" sz="1000" dirty="0" err="1">
                          <a:solidFill>
                            <a:schemeClr val="tx1"/>
                          </a:solidFill>
                        </a:rPr>
                        <a:t>Nox.Types</a:t>
                      </a:r>
                      <a:r>
                        <a:rPr lang="en-GB" sz="1000" dirty="0">
                          <a:solidFill>
                            <a:schemeClr val="tx1"/>
                          </a:solidFill>
                        </a:rPr>
                        <a:t> default property not set</a:t>
                      </a:r>
                    </a:p>
                  </a:txBody>
                  <a:tcPr/>
                </a:tc>
                <a:extLst>
                  <a:ext uri="{0D108BD9-81ED-4DB2-BD59-A6C34878D82A}">
                    <a16:rowId xmlns:a16="http://schemas.microsoft.com/office/drawing/2014/main" val="1708215226"/>
                  </a:ext>
                </a:extLst>
              </a:tr>
            </a:tbl>
          </a:graphicData>
        </a:graphic>
      </p:graphicFrame>
      <p:sp>
        <p:nvSpPr>
          <p:cNvPr id="5" name="Rectangle: Rounded Corners 4">
            <a:extLst>
              <a:ext uri="{FF2B5EF4-FFF2-40B4-BE49-F238E27FC236}">
                <a16:creationId xmlns:a16="http://schemas.microsoft.com/office/drawing/2014/main" id="{0B2C4412-F6D2-9E8F-F863-286D44C095CA}"/>
              </a:ext>
            </a:extLst>
          </p:cNvPr>
          <p:cNvSpPr/>
          <p:nvPr/>
        </p:nvSpPr>
        <p:spPr>
          <a:xfrm>
            <a:off x="9649800" y="302491"/>
            <a:ext cx="2161200" cy="52745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7" name="Graphic 6" descr="Close with solid fill">
            <a:extLst>
              <a:ext uri="{FF2B5EF4-FFF2-40B4-BE49-F238E27FC236}">
                <a16:creationId xmlns:a16="http://schemas.microsoft.com/office/drawing/2014/main" id="{DC75EDDB-2BEE-8237-D838-373714028E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08541" y="365177"/>
            <a:ext cx="388143" cy="388143"/>
          </a:xfrm>
          <a:prstGeom prst="rect">
            <a:avLst/>
          </a:prstGeom>
        </p:spPr>
      </p:pic>
      <p:pic>
        <p:nvPicPr>
          <p:cNvPr id="10" name="Picture 9">
            <a:extLst>
              <a:ext uri="{FF2B5EF4-FFF2-40B4-BE49-F238E27FC236}">
                <a16:creationId xmlns:a16="http://schemas.microsoft.com/office/drawing/2014/main" id="{7D96A72B-A52A-3792-C437-5C86A583B434}"/>
              </a:ext>
            </a:extLst>
          </p:cNvPr>
          <p:cNvPicPr>
            <a:picLocks noChangeAspect="1"/>
          </p:cNvPicPr>
          <p:nvPr/>
        </p:nvPicPr>
        <p:blipFill>
          <a:blip r:embed="rId4"/>
          <a:stretch>
            <a:fillRect/>
          </a:stretch>
        </p:blipFill>
        <p:spPr>
          <a:xfrm>
            <a:off x="6363435" y="1490999"/>
            <a:ext cx="5419725" cy="990600"/>
          </a:xfrm>
          <a:prstGeom prst="rect">
            <a:avLst/>
          </a:prstGeom>
        </p:spPr>
      </p:pic>
    </p:spTree>
    <p:extLst>
      <p:ext uri="{BB962C8B-B14F-4D97-AF65-F5344CB8AC3E}">
        <p14:creationId xmlns:p14="http://schemas.microsoft.com/office/powerpoint/2010/main" val="4185893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204201" cy="570057"/>
          </a:xfrm>
        </p:spPr>
        <p:txBody>
          <a:bodyPr anchor="t">
            <a:normAutofit/>
          </a:bodyPr>
          <a:lstStyle/>
          <a:p>
            <a:r>
              <a:rPr lang="en-GB" sz="2400" dirty="0">
                <a:latin typeface="Arial" panose="020B0604020202020204" pitchFamily="34" charset="0"/>
                <a:cs typeface="Arial" panose="020B0604020202020204" pitchFamily="34" charset="0"/>
              </a:rPr>
              <a:t>3.2d: </a:t>
            </a:r>
            <a:r>
              <a:rPr lang="en-GB" sz="2400" dirty="0">
                <a:solidFill>
                  <a:srgbClr val="FF0000"/>
                </a:solidFill>
                <a:latin typeface="Arial" panose="020B0604020202020204" pitchFamily="34" charset="0"/>
                <a:cs typeface="Arial" panose="020B0604020202020204" pitchFamily="34" charset="0"/>
              </a:rPr>
              <a:t>NoxMoneyInput: </a:t>
            </a:r>
            <a:r>
              <a:rPr lang="en-GB" sz="2400" dirty="0" err="1">
                <a:solidFill>
                  <a:srgbClr val="FF0000"/>
                </a:solidFill>
                <a:latin typeface="Arial" panose="020B0604020202020204" pitchFamily="34" charset="0"/>
                <a:cs typeface="Arial" panose="020B0604020202020204" pitchFamily="34" charset="0"/>
              </a:rPr>
              <a:t>Nox.Types.MoneyTypeOptions</a:t>
            </a:r>
            <a:endParaRPr lang="en-GB" sz="2400" dirty="0">
              <a:solidFill>
                <a:srgbClr val="FF0000"/>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278DC5FD-21B0-AA1C-99AA-1FB41E778825}"/>
              </a:ext>
            </a:extLst>
          </p:cNvPr>
          <p:cNvSpPr txBox="1">
            <a:spLocks/>
          </p:cNvSpPr>
          <p:nvPr/>
        </p:nvSpPr>
        <p:spPr>
          <a:xfrm>
            <a:off x="6421785" y="2450316"/>
            <a:ext cx="4205575"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(Default Currency USD example)</a:t>
            </a:r>
          </a:p>
        </p:txBody>
      </p:sp>
      <p:sp>
        <p:nvSpPr>
          <p:cNvPr id="8" name="Title 1">
            <a:extLst>
              <a:ext uri="{FF2B5EF4-FFF2-40B4-BE49-F238E27FC236}">
                <a16:creationId xmlns:a16="http://schemas.microsoft.com/office/drawing/2014/main" id="{7DF9F2D7-13C2-386E-7750-CF857A663AFE}"/>
              </a:ext>
            </a:extLst>
          </p:cNvPr>
          <p:cNvSpPr txBox="1">
            <a:spLocks/>
          </p:cNvSpPr>
          <p:nvPr/>
        </p:nvSpPr>
        <p:spPr>
          <a:xfrm>
            <a:off x="6430576" y="1054514"/>
            <a:ext cx="5050224"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(DecimalDigits(4), IntegerDigits(9) example)</a:t>
            </a:r>
          </a:p>
        </p:txBody>
      </p:sp>
      <p:graphicFrame>
        <p:nvGraphicFramePr>
          <p:cNvPr id="9" name="Table 15">
            <a:extLst>
              <a:ext uri="{FF2B5EF4-FFF2-40B4-BE49-F238E27FC236}">
                <a16:creationId xmlns:a16="http://schemas.microsoft.com/office/drawing/2014/main" id="{05F53B38-EFCC-2AA6-3E6D-179A2196AB5A}"/>
              </a:ext>
            </a:extLst>
          </p:cNvPr>
          <p:cNvGraphicFramePr>
            <a:graphicFrameLocks noGrp="1"/>
          </p:cNvGraphicFramePr>
          <p:nvPr>
            <p:extLst>
              <p:ext uri="{D42A27DB-BD31-4B8C-83A1-F6EECF244321}">
                <p14:modId xmlns:p14="http://schemas.microsoft.com/office/powerpoint/2010/main" val="2150891484"/>
              </p:ext>
            </p:extLst>
          </p:nvPr>
        </p:nvGraphicFramePr>
        <p:xfrm>
          <a:off x="448874" y="1054514"/>
          <a:ext cx="5494725" cy="1407160"/>
        </p:xfrm>
        <a:graphic>
          <a:graphicData uri="http://schemas.openxmlformats.org/drawingml/2006/table">
            <a:tbl>
              <a:tblPr firstRow="1" bandRow="1">
                <a:tableStyleId>{F5AB1C69-6EDB-4FF4-983F-18BD219EF322}</a:tableStyleId>
              </a:tblPr>
              <a:tblGrid>
                <a:gridCol w="1334206">
                  <a:extLst>
                    <a:ext uri="{9D8B030D-6E8A-4147-A177-3AD203B41FA5}">
                      <a16:colId xmlns:a16="http://schemas.microsoft.com/office/drawing/2014/main" val="1483791462"/>
                    </a:ext>
                  </a:extLst>
                </a:gridCol>
                <a:gridCol w="1048974">
                  <a:extLst>
                    <a:ext uri="{9D8B030D-6E8A-4147-A177-3AD203B41FA5}">
                      <a16:colId xmlns:a16="http://schemas.microsoft.com/office/drawing/2014/main" val="926139339"/>
                    </a:ext>
                  </a:extLst>
                </a:gridCol>
                <a:gridCol w="3111545">
                  <a:extLst>
                    <a:ext uri="{9D8B030D-6E8A-4147-A177-3AD203B41FA5}">
                      <a16:colId xmlns:a16="http://schemas.microsoft.com/office/drawing/2014/main" val="558150035"/>
                    </a:ext>
                  </a:extLst>
                </a:gridCol>
              </a:tblGrid>
              <a:tr h="215486">
                <a:tc>
                  <a:txBody>
                    <a:bodyPr/>
                    <a:lstStyle/>
                    <a:p>
                      <a:r>
                        <a:rPr lang="en-GB" sz="1000" dirty="0"/>
                        <a:t>Class</a:t>
                      </a:r>
                    </a:p>
                  </a:txBody>
                  <a:tcPr/>
                </a:tc>
                <a:tc>
                  <a:txBody>
                    <a:bodyPr/>
                    <a:lstStyle/>
                    <a:p>
                      <a:r>
                        <a:rPr lang="en-GB" sz="1000" dirty="0"/>
                        <a:t>Property</a:t>
                      </a:r>
                    </a:p>
                  </a:txBody>
                  <a:tcPr/>
                </a:tc>
                <a:tc>
                  <a:txBody>
                    <a:bodyPr/>
                    <a:lstStyle/>
                    <a:p>
                      <a:r>
                        <a:rPr lang="en-GB" sz="1000" dirty="0"/>
                        <a:t>Behaviour</a:t>
                      </a:r>
                    </a:p>
                  </a:txBody>
                  <a:tcPr/>
                </a:tc>
                <a:extLst>
                  <a:ext uri="{0D108BD9-81ED-4DB2-BD59-A6C34878D82A}">
                    <a16:rowId xmlns:a16="http://schemas.microsoft.com/office/drawing/2014/main" val="2333995018"/>
                  </a:ext>
                </a:extLst>
              </a:tr>
              <a:tr h="370840">
                <a:tc>
                  <a:txBody>
                    <a:bodyPr/>
                    <a:lstStyle/>
                    <a:p>
                      <a:r>
                        <a:rPr lang="en-GB" sz="1000" dirty="0" err="1"/>
                        <a:t>MoneyTypeOptions</a:t>
                      </a:r>
                      <a:endParaRPr lang="en-GB" sz="1000" dirty="0"/>
                    </a:p>
                  </a:txBody>
                  <a:tcPr/>
                </a:tc>
                <a:tc>
                  <a:txBody>
                    <a:bodyPr/>
                    <a:lstStyle/>
                    <a:p>
                      <a:r>
                        <a:rPr lang="en-GB" sz="1000" dirty="0"/>
                        <a:t>MinValue</a:t>
                      </a:r>
                    </a:p>
                  </a:txBody>
                  <a:tcPr/>
                </a:tc>
                <a:tc>
                  <a:txBody>
                    <a:bodyPr/>
                    <a:lstStyle/>
                    <a:p>
                      <a:r>
                        <a:rPr lang="en-GB" sz="1000" dirty="0"/>
                        <a:t>Minimum number value of component – can be below zero – any input below MinValue is ignored</a:t>
                      </a:r>
                    </a:p>
                  </a:txBody>
                  <a:tcPr/>
                </a:tc>
                <a:extLst>
                  <a:ext uri="{0D108BD9-81ED-4DB2-BD59-A6C34878D82A}">
                    <a16:rowId xmlns:a16="http://schemas.microsoft.com/office/drawing/2014/main" val="21224783"/>
                  </a:ext>
                </a:extLst>
              </a:tr>
              <a:tr h="370840">
                <a:tc>
                  <a:txBody>
                    <a:bodyPr/>
                    <a:lstStyle/>
                    <a:p>
                      <a:r>
                        <a:rPr lang="en-GB" sz="1000" dirty="0" err="1"/>
                        <a:t>MoneyTypeOptions</a:t>
                      </a:r>
                      <a:endParaRPr lang="en-GB" sz="1000" dirty="0"/>
                    </a:p>
                  </a:txBody>
                  <a:tcPr/>
                </a:tc>
                <a:tc>
                  <a:txBody>
                    <a:bodyPr/>
                    <a:lstStyle/>
                    <a:p>
                      <a:r>
                        <a:rPr lang="en-GB" sz="1000" dirty="0"/>
                        <a:t>MaxValue</a:t>
                      </a:r>
                    </a:p>
                  </a:txBody>
                  <a:tcPr/>
                </a:tc>
                <a:tc>
                  <a:txBody>
                    <a:bodyPr/>
                    <a:lstStyle/>
                    <a:p>
                      <a:r>
                        <a:rPr lang="en-GB" sz="1000" dirty="0"/>
                        <a:t>Maximum number value of component - can be below zero – any input above MaxValue is ignored</a:t>
                      </a:r>
                    </a:p>
                  </a:txBody>
                  <a:tcPr/>
                </a:tc>
                <a:extLst>
                  <a:ext uri="{0D108BD9-81ED-4DB2-BD59-A6C34878D82A}">
                    <a16:rowId xmlns:a16="http://schemas.microsoft.com/office/drawing/2014/main" val="1161887717"/>
                  </a:ext>
                </a:extLst>
              </a:tr>
              <a:tr h="370840">
                <a:tc>
                  <a:txBody>
                    <a:bodyPr/>
                    <a:lstStyle/>
                    <a:p>
                      <a:r>
                        <a:rPr lang="en-GB" sz="1000" dirty="0" err="1"/>
                        <a:t>MoneyTypeOptions</a:t>
                      </a:r>
                      <a:endParaRPr lang="en-GB" sz="1000" dirty="0"/>
                    </a:p>
                  </a:txBody>
                  <a:tcPr/>
                </a:tc>
                <a:tc>
                  <a:txBody>
                    <a:bodyPr/>
                    <a:lstStyle/>
                    <a:p>
                      <a:r>
                        <a:rPr lang="en-GB" sz="1000" dirty="0"/>
                        <a:t>DecimalDigits</a:t>
                      </a:r>
                    </a:p>
                  </a:txBody>
                  <a:tcPr/>
                </a:tc>
                <a:tc>
                  <a:txBody>
                    <a:bodyPr/>
                    <a:lstStyle/>
                    <a:p>
                      <a:r>
                        <a:rPr lang="en-GB" sz="1000" dirty="0"/>
                        <a:t>Amount of digits before the decimal place</a:t>
                      </a:r>
                    </a:p>
                  </a:txBody>
                  <a:tcPr/>
                </a:tc>
                <a:extLst>
                  <a:ext uri="{0D108BD9-81ED-4DB2-BD59-A6C34878D82A}">
                    <a16:rowId xmlns:a16="http://schemas.microsoft.com/office/drawing/2014/main" val="3248152604"/>
                  </a:ext>
                </a:extLst>
              </a:tr>
            </a:tbl>
          </a:graphicData>
        </a:graphic>
      </p:graphicFrame>
      <p:sp>
        <p:nvSpPr>
          <p:cNvPr id="6" name="Rectangle: Rounded Corners 5">
            <a:extLst>
              <a:ext uri="{FF2B5EF4-FFF2-40B4-BE49-F238E27FC236}">
                <a16:creationId xmlns:a16="http://schemas.microsoft.com/office/drawing/2014/main" id="{DF7884D8-28B0-1173-F621-C0AFADEFF89F}"/>
              </a:ext>
            </a:extLst>
          </p:cNvPr>
          <p:cNvSpPr/>
          <p:nvPr/>
        </p:nvSpPr>
        <p:spPr>
          <a:xfrm>
            <a:off x="9649800" y="302491"/>
            <a:ext cx="2161200" cy="52745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10" name="Graphic 9" descr="Close with solid fill">
            <a:extLst>
              <a:ext uri="{FF2B5EF4-FFF2-40B4-BE49-F238E27FC236}">
                <a16:creationId xmlns:a16="http://schemas.microsoft.com/office/drawing/2014/main" id="{EE40CA2D-8AD8-9BB5-21BA-7C45EB221E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08541" y="365177"/>
            <a:ext cx="388143" cy="388143"/>
          </a:xfrm>
          <a:prstGeom prst="rect">
            <a:avLst/>
          </a:prstGeom>
        </p:spPr>
      </p:pic>
      <p:pic>
        <p:nvPicPr>
          <p:cNvPr id="11" name="Picture 10">
            <a:extLst>
              <a:ext uri="{FF2B5EF4-FFF2-40B4-BE49-F238E27FC236}">
                <a16:creationId xmlns:a16="http://schemas.microsoft.com/office/drawing/2014/main" id="{C38DA423-13E4-B0FF-CF14-219A168ADCEE}"/>
              </a:ext>
            </a:extLst>
          </p:cNvPr>
          <p:cNvPicPr>
            <a:picLocks noChangeAspect="1"/>
          </p:cNvPicPr>
          <p:nvPr/>
        </p:nvPicPr>
        <p:blipFill>
          <a:blip r:embed="rId4"/>
          <a:stretch>
            <a:fillRect/>
          </a:stretch>
        </p:blipFill>
        <p:spPr>
          <a:xfrm>
            <a:off x="6430576" y="1335561"/>
            <a:ext cx="5381625" cy="714375"/>
          </a:xfrm>
          <a:prstGeom prst="rect">
            <a:avLst/>
          </a:prstGeom>
        </p:spPr>
      </p:pic>
      <p:pic>
        <p:nvPicPr>
          <p:cNvPr id="13" name="Picture 12">
            <a:extLst>
              <a:ext uri="{FF2B5EF4-FFF2-40B4-BE49-F238E27FC236}">
                <a16:creationId xmlns:a16="http://schemas.microsoft.com/office/drawing/2014/main" id="{16742819-DBF9-53ED-2794-167D9AA123FD}"/>
              </a:ext>
            </a:extLst>
          </p:cNvPr>
          <p:cNvPicPr>
            <a:picLocks noChangeAspect="1"/>
          </p:cNvPicPr>
          <p:nvPr/>
        </p:nvPicPr>
        <p:blipFill>
          <a:blip r:embed="rId5"/>
          <a:stretch>
            <a:fillRect/>
          </a:stretch>
        </p:blipFill>
        <p:spPr>
          <a:xfrm>
            <a:off x="6430576" y="2723388"/>
            <a:ext cx="5400675" cy="723900"/>
          </a:xfrm>
          <a:prstGeom prst="rect">
            <a:avLst/>
          </a:prstGeom>
        </p:spPr>
      </p:pic>
    </p:spTree>
    <p:extLst>
      <p:ext uri="{BB962C8B-B14F-4D97-AF65-F5344CB8AC3E}">
        <p14:creationId xmlns:p14="http://schemas.microsoft.com/office/powerpoint/2010/main" val="926538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204201" cy="570057"/>
          </a:xfrm>
        </p:spPr>
        <p:txBody>
          <a:bodyPr anchor="t">
            <a:normAutofit/>
          </a:bodyPr>
          <a:lstStyle/>
          <a:p>
            <a:r>
              <a:rPr lang="en-GB" sz="2400" dirty="0">
                <a:latin typeface="Arial" panose="020B0604020202020204" pitchFamily="34" charset="0"/>
                <a:cs typeface="Arial" panose="020B0604020202020204" pitchFamily="34" charset="0"/>
              </a:rPr>
              <a:t>3.2e: </a:t>
            </a:r>
            <a:r>
              <a:rPr lang="en-GB" sz="2400" dirty="0">
                <a:solidFill>
                  <a:srgbClr val="FF0000"/>
                </a:solidFill>
                <a:latin typeface="Arial" panose="020B0604020202020204" pitchFamily="34" charset="0"/>
                <a:cs typeface="Arial" panose="020B0604020202020204" pitchFamily="34" charset="0"/>
              </a:rPr>
              <a:t>NoxMoneyInput: Nox.Solution.TypeUserInterface</a:t>
            </a:r>
          </a:p>
        </p:txBody>
      </p:sp>
      <p:sp>
        <p:nvSpPr>
          <p:cNvPr id="5" name="Title 1">
            <a:extLst>
              <a:ext uri="{FF2B5EF4-FFF2-40B4-BE49-F238E27FC236}">
                <a16:creationId xmlns:a16="http://schemas.microsoft.com/office/drawing/2014/main" id="{C292B45C-DE47-A8BB-A2FA-0CFA84CA8DB8}"/>
              </a:ext>
            </a:extLst>
          </p:cNvPr>
          <p:cNvSpPr txBox="1">
            <a:spLocks/>
          </p:cNvSpPr>
          <p:nvPr/>
        </p:nvSpPr>
        <p:spPr>
          <a:xfrm>
            <a:off x="6497982" y="1110395"/>
            <a:ext cx="5506057"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(Label + Default Icon (Currency Symbol))</a:t>
            </a:r>
          </a:p>
        </p:txBody>
      </p:sp>
      <p:graphicFrame>
        <p:nvGraphicFramePr>
          <p:cNvPr id="15" name="Table 15">
            <a:extLst>
              <a:ext uri="{FF2B5EF4-FFF2-40B4-BE49-F238E27FC236}">
                <a16:creationId xmlns:a16="http://schemas.microsoft.com/office/drawing/2014/main" id="{2CD06CDB-CCCB-D18D-4CEC-8A43D0AF9861}"/>
              </a:ext>
            </a:extLst>
          </p:cNvPr>
          <p:cNvGraphicFramePr>
            <a:graphicFrameLocks noGrp="1"/>
          </p:cNvGraphicFramePr>
          <p:nvPr>
            <p:extLst>
              <p:ext uri="{D42A27DB-BD31-4B8C-83A1-F6EECF244321}">
                <p14:modId xmlns:p14="http://schemas.microsoft.com/office/powerpoint/2010/main" val="775225911"/>
              </p:ext>
            </p:extLst>
          </p:nvPr>
        </p:nvGraphicFramePr>
        <p:xfrm>
          <a:off x="380998" y="1110395"/>
          <a:ext cx="5836920" cy="4061372"/>
        </p:xfrm>
        <a:graphic>
          <a:graphicData uri="http://schemas.openxmlformats.org/drawingml/2006/table">
            <a:tbl>
              <a:tblPr firstRow="1" bandRow="1">
                <a:tableStyleId>{F5AB1C69-6EDB-4FF4-983F-18BD219EF322}</a:tableStyleId>
              </a:tblPr>
              <a:tblGrid>
                <a:gridCol w="1203962">
                  <a:extLst>
                    <a:ext uri="{9D8B030D-6E8A-4147-A177-3AD203B41FA5}">
                      <a16:colId xmlns:a16="http://schemas.microsoft.com/office/drawing/2014/main" val="1762059914"/>
                    </a:ext>
                  </a:extLst>
                </a:gridCol>
                <a:gridCol w="965200">
                  <a:extLst>
                    <a:ext uri="{9D8B030D-6E8A-4147-A177-3AD203B41FA5}">
                      <a16:colId xmlns:a16="http://schemas.microsoft.com/office/drawing/2014/main" val="926139339"/>
                    </a:ext>
                  </a:extLst>
                </a:gridCol>
                <a:gridCol w="3667758">
                  <a:extLst>
                    <a:ext uri="{9D8B030D-6E8A-4147-A177-3AD203B41FA5}">
                      <a16:colId xmlns:a16="http://schemas.microsoft.com/office/drawing/2014/main" val="558150035"/>
                    </a:ext>
                  </a:extLst>
                </a:gridCol>
              </a:tblGrid>
              <a:tr h="215794">
                <a:tc>
                  <a:txBody>
                    <a:bodyPr/>
                    <a:lstStyle/>
                    <a:p>
                      <a:r>
                        <a:rPr lang="en-GB" sz="1000" dirty="0"/>
                        <a:t>Class</a:t>
                      </a:r>
                    </a:p>
                  </a:txBody>
                  <a:tcPr/>
                </a:tc>
                <a:tc>
                  <a:txBody>
                    <a:bodyPr/>
                    <a:lstStyle/>
                    <a:p>
                      <a:r>
                        <a:rPr lang="en-GB" sz="1000" dirty="0"/>
                        <a:t>Property</a:t>
                      </a:r>
                    </a:p>
                  </a:txBody>
                  <a:tcPr/>
                </a:tc>
                <a:tc>
                  <a:txBody>
                    <a:bodyPr/>
                    <a:lstStyle/>
                    <a:p>
                      <a:r>
                        <a:rPr lang="en-GB" sz="1000" dirty="0"/>
                        <a:t>Behaviour</a:t>
                      </a:r>
                    </a:p>
                  </a:txBody>
                  <a:tcPr/>
                </a:tc>
                <a:extLst>
                  <a:ext uri="{0D108BD9-81ED-4DB2-BD59-A6C34878D82A}">
                    <a16:rowId xmlns:a16="http://schemas.microsoft.com/office/drawing/2014/main" val="2333995018"/>
                  </a:ext>
                </a:extLst>
              </a:tr>
              <a:tr h="260963">
                <a:tc>
                  <a:txBody>
                    <a:bodyPr/>
                    <a:lstStyle/>
                    <a:p>
                      <a:r>
                        <a:rPr lang="en-GB" sz="1000" dirty="0"/>
                        <a:t>TypeUserInterface</a:t>
                      </a:r>
                    </a:p>
                  </a:txBody>
                  <a:tcPr/>
                </a:tc>
                <a:tc>
                  <a:txBody>
                    <a:bodyPr/>
                    <a:lstStyle/>
                    <a:p>
                      <a:r>
                        <a:rPr lang="en-GB" sz="1000" dirty="0"/>
                        <a:t>Label</a:t>
                      </a:r>
                    </a:p>
                  </a:txBody>
                  <a:tcPr/>
                </a:tc>
                <a:tc>
                  <a:txBody>
                    <a:bodyPr/>
                    <a:lstStyle/>
                    <a:p>
                      <a:r>
                        <a:rPr lang="en-GB" sz="1000" dirty="0"/>
                        <a:t>Default Display Name of NoxTextInput component</a:t>
                      </a:r>
                    </a:p>
                  </a:txBody>
                  <a:tcPr/>
                </a:tc>
                <a:extLst>
                  <a:ext uri="{0D108BD9-81ED-4DB2-BD59-A6C34878D82A}">
                    <a16:rowId xmlns:a16="http://schemas.microsoft.com/office/drawing/2014/main" val="3988579522"/>
                  </a:ext>
                </a:extLst>
              </a:tr>
              <a:tr h="350665">
                <a:tc>
                  <a:txBody>
                    <a:bodyPr/>
                    <a:lstStyle/>
                    <a:p>
                      <a:r>
                        <a:rPr lang="en-GB" sz="1000" dirty="0"/>
                        <a:t>TypeUserInterface</a:t>
                      </a:r>
                    </a:p>
                  </a:txBody>
                  <a:tcPr/>
                </a:tc>
                <a:tc>
                  <a:txBody>
                    <a:bodyPr/>
                    <a:lstStyle/>
                    <a:p>
                      <a:r>
                        <a:rPr lang="en-GB" sz="1000" dirty="0"/>
                        <a:t>Icon</a:t>
                      </a:r>
                    </a:p>
                  </a:txBody>
                  <a:tcPr/>
                </a:tc>
                <a:tc>
                  <a:txBody>
                    <a:bodyPr/>
                    <a:lstStyle/>
                    <a:p>
                      <a:r>
                        <a:rPr lang="en-GB" sz="1000" dirty="0"/>
                        <a:t>Icon name string Reference URI (usually CSS reference) – example using MudBlazor icons "@Icons.Material.Filled.Globe"</a:t>
                      </a:r>
                    </a:p>
                  </a:txBody>
                  <a:tcPr/>
                </a:tc>
                <a:extLst>
                  <a:ext uri="{0D108BD9-81ED-4DB2-BD59-A6C34878D82A}">
                    <a16:rowId xmlns:a16="http://schemas.microsoft.com/office/drawing/2014/main" val="21224783"/>
                  </a:ext>
                </a:extLst>
              </a:tr>
              <a:tr h="350665">
                <a:tc>
                  <a:txBody>
                    <a:bodyPr/>
                    <a:lstStyle/>
                    <a:p>
                      <a:r>
                        <a:rPr lang="en-GB" sz="1000" dirty="0"/>
                        <a:t>TypeUserInterface</a:t>
                      </a:r>
                    </a:p>
                  </a:txBody>
                  <a:tcPr/>
                </a:tc>
                <a:tc>
                  <a:txBody>
                    <a:bodyPr/>
                    <a:lstStyle/>
                    <a:p>
                      <a:r>
                        <a:rPr lang="en-GB" sz="1000" dirty="0"/>
                        <a:t>IconPosition</a:t>
                      </a:r>
                    </a:p>
                  </a:txBody>
                  <a:tcPr/>
                </a:tc>
                <a:tc>
                  <a:txBody>
                    <a:bodyPr/>
                    <a:lstStyle/>
                    <a:p>
                      <a:r>
                        <a:rPr lang="en-GB" sz="1000" dirty="0"/>
                        <a:t>Sets the position of the Icon in relation to the component. Enum IconPosition(Begin, End) default is Begin</a:t>
                      </a:r>
                    </a:p>
                  </a:txBody>
                  <a:tcPr/>
                </a:tc>
                <a:extLst>
                  <a:ext uri="{0D108BD9-81ED-4DB2-BD59-A6C34878D82A}">
                    <a16:rowId xmlns:a16="http://schemas.microsoft.com/office/drawing/2014/main" val="2117867039"/>
                  </a:ext>
                </a:extLst>
              </a:tr>
              <a:tr h="386082">
                <a:tc>
                  <a:txBody>
                    <a:bodyPr/>
                    <a:lstStyle/>
                    <a:p>
                      <a:r>
                        <a:rPr lang="en-GB" sz="1000" dirty="0"/>
                        <a:t>TypeUserInterface</a:t>
                      </a:r>
                    </a:p>
                  </a:txBody>
                  <a:tcPr/>
                </a:tc>
                <a:tc>
                  <a:txBody>
                    <a:bodyPr/>
                    <a:lstStyle/>
                    <a:p>
                      <a:r>
                        <a:rPr lang="en-GB" sz="1000" dirty="0"/>
                        <a:t>InputMask</a:t>
                      </a:r>
                    </a:p>
                  </a:txBody>
                  <a:tcPr/>
                </a:tc>
                <a:tc>
                  <a:txBody>
                    <a:bodyPr/>
                    <a:lstStyle/>
                    <a:p>
                      <a:r>
                        <a:rPr lang="en-GB" sz="1000" dirty="0"/>
                        <a:t>Expression for controlling input – if input incorrect ignore input: ref: </a:t>
                      </a:r>
                      <a:r>
                        <a:rPr lang="en-GB" sz="1000" dirty="0">
                          <a:hlinkClick r:id="rId2"/>
                        </a:rPr>
                        <a:t>control-data-entry-formats-with-input-masks</a:t>
                      </a:r>
                      <a:endParaRPr lang="en-GB" sz="1000" dirty="0"/>
                    </a:p>
                  </a:txBody>
                  <a:tcPr/>
                </a:tc>
                <a:extLst>
                  <a:ext uri="{0D108BD9-81ED-4DB2-BD59-A6C34878D82A}">
                    <a16:rowId xmlns:a16="http://schemas.microsoft.com/office/drawing/2014/main" val="1161887717"/>
                  </a:ext>
                </a:extLst>
              </a:tr>
              <a:tr h="350665">
                <a:tc>
                  <a:txBody>
                    <a:bodyPr/>
                    <a:lstStyle/>
                    <a:p>
                      <a:r>
                        <a:rPr lang="en-GB" sz="1000" dirty="0"/>
                        <a:t>TypeUserInterface</a:t>
                      </a:r>
                    </a:p>
                  </a:txBody>
                  <a:tcPr/>
                </a:tc>
                <a:tc>
                  <a:txBody>
                    <a:bodyPr/>
                    <a:lstStyle/>
                    <a:p>
                      <a:r>
                        <a:rPr lang="en-GB" sz="1000" dirty="0"/>
                        <a:t>OutputMask</a:t>
                      </a:r>
                    </a:p>
                  </a:txBody>
                  <a:tcPr/>
                </a:tc>
                <a:tc>
                  <a:txBody>
                    <a:bodyPr/>
                    <a:lstStyle/>
                    <a:p>
                      <a:r>
                        <a:rPr lang="en-GB" sz="1000" dirty="0"/>
                        <a:t>Expression for controlling output – if output incorrect throw validation error </a:t>
                      </a:r>
                    </a:p>
                  </a:txBody>
                  <a:tcPr/>
                </a:tc>
                <a:extLst>
                  <a:ext uri="{0D108BD9-81ED-4DB2-BD59-A6C34878D82A}">
                    <a16:rowId xmlns:a16="http://schemas.microsoft.com/office/drawing/2014/main" val="453755255"/>
                  </a:ext>
                </a:extLst>
              </a:tr>
              <a:tr h="350665">
                <a:tc>
                  <a:txBody>
                    <a:bodyPr/>
                    <a:lstStyle/>
                    <a:p>
                      <a:r>
                        <a:rPr lang="en-GB" sz="1000" dirty="0"/>
                        <a:t>TypeUserInterface</a:t>
                      </a:r>
                    </a:p>
                  </a:txBody>
                  <a:tcPr/>
                </a:tc>
                <a:tc>
                  <a:txBody>
                    <a:bodyPr/>
                    <a:lstStyle/>
                    <a:p>
                      <a:r>
                        <a:rPr lang="en-GB" sz="1000" dirty="0"/>
                        <a:t>Regex</a:t>
                      </a:r>
                    </a:p>
                  </a:txBody>
                  <a:tcPr/>
                </a:tc>
                <a:tc>
                  <a:txBody>
                    <a:bodyPr/>
                    <a:lstStyle/>
                    <a:p>
                      <a:r>
                        <a:rPr lang="en-GB" sz="1000" dirty="0"/>
                        <a:t>Expression for validating output value</a:t>
                      </a:r>
                      <a:r>
                        <a:rPr lang="en-GB" sz="1000" dirty="0">
                          <a:solidFill>
                            <a:srgbClr val="FF0000"/>
                          </a:solidFill>
                        </a:rPr>
                        <a:t> </a:t>
                      </a:r>
                      <a:r>
                        <a:rPr lang="en-GB" sz="1000" dirty="0"/>
                        <a:t>–ref: </a:t>
                      </a:r>
                      <a:r>
                        <a:rPr lang="en-GB" sz="1000" dirty="0">
                          <a:hlinkClick r:id="rId3"/>
                        </a:rPr>
                        <a:t>regular-expression-language-quick-reference</a:t>
                      </a:r>
                      <a:endParaRPr lang="en-GB" sz="1000" dirty="0"/>
                    </a:p>
                  </a:txBody>
                  <a:tcPr/>
                </a:tc>
                <a:extLst>
                  <a:ext uri="{0D108BD9-81ED-4DB2-BD59-A6C34878D82A}">
                    <a16:rowId xmlns:a16="http://schemas.microsoft.com/office/drawing/2014/main" val="536340711"/>
                  </a:ext>
                </a:extLst>
              </a:tr>
              <a:tr h="260963">
                <a:tc>
                  <a:txBody>
                    <a:bodyPr/>
                    <a:lstStyle/>
                    <a:p>
                      <a:r>
                        <a:rPr lang="en-GB" sz="1000" dirty="0"/>
                        <a:t>TypeUserInterface</a:t>
                      </a:r>
                    </a:p>
                  </a:txBody>
                  <a:tcPr/>
                </a:tc>
                <a:tc>
                  <a:txBody>
                    <a:bodyPr/>
                    <a:lstStyle/>
                    <a:p>
                      <a:r>
                        <a:rPr lang="en-GB" sz="1000" dirty="0"/>
                        <a:t>PageGroup</a:t>
                      </a:r>
                    </a:p>
                  </a:txBody>
                  <a:tcPr/>
                </a:tc>
                <a:tc>
                  <a:txBody>
                    <a:bodyPr/>
                    <a:lstStyle/>
                    <a:p>
                      <a:r>
                        <a:rPr lang="en-GB" sz="1000" dirty="0"/>
                        <a:t>Used to associate component with a PageGroup ID</a:t>
                      </a:r>
                    </a:p>
                  </a:txBody>
                  <a:tcPr/>
                </a:tc>
                <a:extLst>
                  <a:ext uri="{0D108BD9-81ED-4DB2-BD59-A6C34878D82A}">
                    <a16:rowId xmlns:a16="http://schemas.microsoft.com/office/drawing/2014/main" val="3201285367"/>
                  </a:ext>
                </a:extLst>
              </a:tr>
              <a:tr h="260963">
                <a:tc>
                  <a:txBody>
                    <a:bodyPr/>
                    <a:lstStyle/>
                    <a:p>
                      <a:r>
                        <a:rPr lang="en-GB" sz="1000" dirty="0"/>
                        <a:t>TypeUserInterface</a:t>
                      </a:r>
                    </a:p>
                  </a:txBody>
                  <a:tcPr/>
                </a:tc>
                <a:tc>
                  <a:txBody>
                    <a:bodyPr/>
                    <a:lstStyle/>
                    <a:p>
                      <a:r>
                        <a:rPr lang="en-GB" sz="1000" dirty="0"/>
                        <a:t>FieldGroup</a:t>
                      </a:r>
                    </a:p>
                  </a:txBody>
                  <a:tcPr/>
                </a:tc>
                <a:tc>
                  <a:txBody>
                    <a:bodyPr/>
                    <a:lstStyle/>
                    <a:p>
                      <a:r>
                        <a:rPr lang="en-GB" sz="1000" dirty="0"/>
                        <a:t>Used to associate component with a FieldGroup ID</a:t>
                      </a:r>
                    </a:p>
                  </a:txBody>
                  <a:tcPr/>
                </a:tc>
                <a:extLst>
                  <a:ext uri="{0D108BD9-81ED-4DB2-BD59-A6C34878D82A}">
                    <a16:rowId xmlns:a16="http://schemas.microsoft.com/office/drawing/2014/main" val="1482518999"/>
                  </a:ext>
                </a:extLst>
              </a:tr>
              <a:tr h="260963">
                <a:tc>
                  <a:txBody>
                    <a:bodyPr/>
                    <a:lstStyle/>
                    <a:p>
                      <a:r>
                        <a:rPr lang="en-GB" sz="1000" dirty="0"/>
                        <a:t>TypeUserInterface</a:t>
                      </a:r>
                    </a:p>
                  </a:txBody>
                  <a:tcPr/>
                </a:tc>
                <a:tc>
                  <a:txBody>
                    <a:bodyPr/>
                    <a:lstStyle/>
                    <a:p>
                      <a:r>
                        <a:rPr lang="en-GB" sz="1000" dirty="0"/>
                        <a:t>InputOrder</a:t>
                      </a:r>
                    </a:p>
                  </a:txBody>
                  <a:tcPr/>
                </a:tc>
                <a:tc>
                  <a:txBody>
                    <a:bodyPr/>
                    <a:lstStyle/>
                    <a:p>
                      <a:r>
                        <a:rPr lang="en-GB" sz="1000" dirty="0"/>
                        <a:t>Used to define the sequentially focusable Tab Order of a UI component within a FieldGroup</a:t>
                      </a:r>
                    </a:p>
                  </a:txBody>
                  <a:tcPr/>
                </a:tc>
                <a:extLst>
                  <a:ext uri="{0D108BD9-81ED-4DB2-BD59-A6C34878D82A}">
                    <a16:rowId xmlns:a16="http://schemas.microsoft.com/office/drawing/2014/main" val="1849464263"/>
                  </a:ext>
                </a:extLst>
              </a:tr>
              <a:tr h="260963">
                <a:tc>
                  <a:txBody>
                    <a:bodyPr/>
                    <a:lstStyle/>
                    <a:p>
                      <a:r>
                        <a:rPr lang="en-GB" sz="1000" dirty="0"/>
                        <a:t>TypeUserInterface</a:t>
                      </a:r>
                    </a:p>
                  </a:txBody>
                  <a:tcPr/>
                </a:tc>
                <a:tc>
                  <a:txBody>
                    <a:bodyPr/>
                    <a:lstStyle/>
                    <a:p>
                      <a:r>
                        <a:rPr lang="en-GB" sz="1000" dirty="0"/>
                        <a:t>HelpHint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t>Used as default helper text for component to aid user understand the component function</a:t>
                      </a:r>
                    </a:p>
                  </a:txBody>
                  <a:tcPr/>
                </a:tc>
                <a:extLst>
                  <a:ext uri="{0D108BD9-81ED-4DB2-BD59-A6C34878D82A}">
                    <a16:rowId xmlns:a16="http://schemas.microsoft.com/office/drawing/2014/main" val="2346384749"/>
                  </a:ext>
                </a:extLst>
              </a:tr>
              <a:tr h="260963">
                <a:tc>
                  <a:txBody>
                    <a:bodyPr/>
                    <a:lstStyle/>
                    <a:p>
                      <a:r>
                        <a:rPr lang="en-GB" sz="1000" dirty="0"/>
                        <a:t>TypeUserInterface</a:t>
                      </a:r>
                    </a:p>
                  </a:txBody>
                  <a:tcPr/>
                </a:tc>
                <a:tc>
                  <a:txBody>
                    <a:bodyPr/>
                    <a:lstStyle/>
                    <a:p>
                      <a:r>
                        <a:rPr lang="en-GB" sz="1000" dirty="0"/>
                        <a:t>ErrorMessage</a:t>
                      </a:r>
                    </a:p>
                  </a:txBody>
                  <a:tcPr/>
                </a:tc>
                <a:tc>
                  <a:txBody>
                    <a:bodyPr/>
                    <a:lstStyle/>
                    <a:p>
                      <a:r>
                        <a:rPr lang="en-GB" sz="1000" dirty="0"/>
                        <a:t>Used as default error message when validation event is thrown</a:t>
                      </a:r>
                    </a:p>
                  </a:txBody>
                  <a:tcPr/>
                </a:tc>
                <a:extLst>
                  <a:ext uri="{0D108BD9-81ED-4DB2-BD59-A6C34878D82A}">
                    <a16:rowId xmlns:a16="http://schemas.microsoft.com/office/drawing/2014/main" val="3700327032"/>
                  </a:ext>
                </a:extLst>
              </a:tr>
            </a:tbl>
          </a:graphicData>
        </a:graphic>
      </p:graphicFrame>
      <p:sp>
        <p:nvSpPr>
          <p:cNvPr id="10" name="Title 1">
            <a:extLst>
              <a:ext uri="{FF2B5EF4-FFF2-40B4-BE49-F238E27FC236}">
                <a16:creationId xmlns:a16="http://schemas.microsoft.com/office/drawing/2014/main" id="{73D9E186-8C54-8C46-9678-4351FBE069A9}"/>
              </a:ext>
            </a:extLst>
          </p:cNvPr>
          <p:cNvSpPr txBox="1">
            <a:spLocks/>
          </p:cNvSpPr>
          <p:nvPr/>
        </p:nvSpPr>
        <p:spPr>
          <a:xfrm>
            <a:off x="6497982" y="2456860"/>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(HelpHint example)</a:t>
            </a:r>
          </a:p>
        </p:txBody>
      </p:sp>
      <p:sp>
        <p:nvSpPr>
          <p:cNvPr id="7" name="Rectangle: Rounded Corners 6">
            <a:extLst>
              <a:ext uri="{FF2B5EF4-FFF2-40B4-BE49-F238E27FC236}">
                <a16:creationId xmlns:a16="http://schemas.microsoft.com/office/drawing/2014/main" id="{DB789EBA-3A18-CD4E-1EE6-8B6F9024EE51}"/>
              </a:ext>
            </a:extLst>
          </p:cNvPr>
          <p:cNvSpPr/>
          <p:nvPr/>
        </p:nvSpPr>
        <p:spPr>
          <a:xfrm>
            <a:off x="9649800" y="302491"/>
            <a:ext cx="2161200" cy="52745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12" name="Graphic 11" descr="Close with solid fill">
            <a:extLst>
              <a:ext uri="{FF2B5EF4-FFF2-40B4-BE49-F238E27FC236}">
                <a16:creationId xmlns:a16="http://schemas.microsoft.com/office/drawing/2014/main" id="{E517A0FB-0130-B06C-0D30-A93D21DA0C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08541" y="365177"/>
            <a:ext cx="388143" cy="388143"/>
          </a:xfrm>
          <a:prstGeom prst="rect">
            <a:avLst/>
          </a:prstGeom>
        </p:spPr>
      </p:pic>
      <p:sp>
        <p:nvSpPr>
          <p:cNvPr id="13" name="Title 1">
            <a:extLst>
              <a:ext uri="{FF2B5EF4-FFF2-40B4-BE49-F238E27FC236}">
                <a16:creationId xmlns:a16="http://schemas.microsoft.com/office/drawing/2014/main" id="{D55A2644-5A94-D07A-D403-DE80DE060E1C}"/>
              </a:ext>
            </a:extLst>
          </p:cNvPr>
          <p:cNvSpPr txBox="1">
            <a:spLocks/>
          </p:cNvSpPr>
          <p:nvPr/>
        </p:nvSpPr>
        <p:spPr>
          <a:xfrm>
            <a:off x="6497982" y="3916043"/>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(ErrorMessage example)</a:t>
            </a:r>
          </a:p>
        </p:txBody>
      </p:sp>
      <p:pic>
        <p:nvPicPr>
          <p:cNvPr id="4" name="Picture 3">
            <a:extLst>
              <a:ext uri="{FF2B5EF4-FFF2-40B4-BE49-F238E27FC236}">
                <a16:creationId xmlns:a16="http://schemas.microsoft.com/office/drawing/2014/main" id="{3D9482CA-586B-0B22-9AE8-E526F9A9F905}"/>
              </a:ext>
            </a:extLst>
          </p:cNvPr>
          <p:cNvPicPr>
            <a:picLocks noChangeAspect="1"/>
          </p:cNvPicPr>
          <p:nvPr/>
        </p:nvPicPr>
        <p:blipFill>
          <a:blip r:embed="rId6"/>
          <a:stretch>
            <a:fillRect/>
          </a:stretch>
        </p:blipFill>
        <p:spPr>
          <a:xfrm>
            <a:off x="6506775" y="1413385"/>
            <a:ext cx="5400675" cy="723900"/>
          </a:xfrm>
          <a:prstGeom prst="rect">
            <a:avLst/>
          </a:prstGeom>
        </p:spPr>
      </p:pic>
      <p:pic>
        <p:nvPicPr>
          <p:cNvPr id="8" name="Picture 7">
            <a:extLst>
              <a:ext uri="{FF2B5EF4-FFF2-40B4-BE49-F238E27FC236}">
                <a16:creationId xmlns:a16="http://schemas.microsoft.com/office/drawing/2014/main" id="{93623654-9732-F10C-6906-3610685EB558}"/>
              </a:ext>
            </a:extLst>
          </p:cNvPr>
          <p:cNvPicPr>
            <a:picLocks noChangeAspect="1"/>
          </p:cNvPicPr>
          <p:nvPr/>
        </p:nvPicPr>
        <p:blipFill>
          <a:blip r:embed="rId7"/>
          <a:stretch>
            <a:fillRect/>
          </a:stretch>
        </p:blipFill>
        <p:spPr>
          <a:xfrm>
            <a:off x="6487725" y="4220901"/>
            <a:ext cx="5419725" cy="990600"/>
          </a:xfrm>
          <a:prstGeom prst="rect">
            <a:avLst/>
          </a:prstGeom>
        </p:spPr>
      </p:pic>
      <p:pic>
        <p:nvPicPr>
          <p:cNvPr id="11" name="Picture 10">
            <a:extLst>
              <a:ext uri="{FF2B5EF4-FFF2-40B4-BE49-F238E27FC236}">
                <a16:creationId xmlns:a16="http://schemas.microsoft.com/office/drawing/2014/main" id="{4F1C9238-A6FA-E307-4BA5-DB7DCFFBC15F}"/>
              </a:ext>
            </a:extLst>
          </p:cNvPr>
          <p:cNvPicPr>
            <a:picLocks noChangeAspect="1"/>
          </p:cNvPicPr>
          <p:nvPr/>
        </p:nvPicPr>
        <p:blipFill>
          <a:blip r:embed="rId8"/>
          <a:stretch>
            <a:fillRect/>
          </a:stretch>
        </p:blipFill>
        <p:spPr>
          <a:xfrm>
            <a:off x="6459150" y="2722893"/>
            <a:ext cx="5448300" cy="971550"/>
          </a:xfrm>
          <a:prstGeom prst="rect">
            <a:avLst/>
          </a:prstGeom>
        </p:spPr>
      </p:pic>
    </p:spTree>
    <p:extLst>
      <p:ext uri="{BB962C8B-B14F-4D97-AF65-F5344CB8AC3E}">
        <p14:creationId xmlns:p14="http://schemas.microsoft.com/office/powerpoint/2010/main" val="356000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p:txBody>
          <a:bodyPr/>
          <a:lstStyle/>
          <a:p>
            <a:r>
              <a:rPr lang="en-GB" dirty="0">
                <a:solidFill>
                  <a:srgbClr val="FF0000"/>
                </a:solidFill>
                <a:latin typeface="Arial" panose="020B0604020202020204" pitchFamily="34" charset="0"/>
                <a:cs typeface="Arial" panose="020B0604020202020204" pitchFamily="34" charset="0"/>
              </a:rPr>
              <a:t>Index</a:t>
            </a:r>
          </a:p>
        </p:txBody>
      </p:sp>
      <p:sp>
        <p:nvSpPr>
          <p:cNvPr id="3" name="Content Placeholder 2">
            <a:extLst>
              <a:ext uri="{FF2B5EF4-FFF2-40B4-BE49-F238E27FC236}">
                <a16:creationId xmlns:a16="http://schemas.microsoft.com/office/drawing/2014/main" id="{32FC0B58-635A-A394-F252-0FAAFA8F687F}"/>
              </a:ext>
            </a:extLst>
          </p:cNvPr>
          <p:cNvSpPr>
            <a:spLocks noGrp="1"/>
          </p:cNvSpPr>
          <p:nvPr>
            <p:ph idx="1"/>
          </p:nvPr>
        </p:nvSpPr>
        <p:spPr>
          <a:xfrm>
            <a:off x="838200" y="1825625"/>
            <a:ext cx="2382520" cy="1603375"/>
          </a:xfrm>
        </p:spPr>
        <p:txBody>
          <a:bodyPr>
            <a:noAutofit/>
          </a:bodyPr>
          <a:lstStyle/>
          <a:p>
            <a:pPr marL="0" indent="0">
              <a:buNone/>
            </a:pPr>
            <a:r>
              <a:rPr lang="en-GB" sz="1200" b="1" dirty="0">
                <a:solidFill>
                  <a:srgbClr val="FF0000"/>
                </a:solidFill>
                <a:latin typeface="Arial" panose="020B0604020202020204" pitchFamily="34" charset="0"/>
                <a:cs typeface="Arial" panose="020B0604020202020204" pitchFamily="34" charset="0"/>
                <a:hlinkClick r:id="rId2" action="ppaction://hlinksldjump"/>
              </a:rPr>
              <a:t>1.1 Summary</a:t>
            </a:r>
            <a:endParaRPr lang="en-GB" sz="1200" b="1" dirty="0"/>
          </a:p>
          <a:p>
            <a:pPr marL="0" indent="0">
              <a:buNone/>
            </a:pPr>
            <a:r>
              <a:rPr lang="en-GB" sz="1200" b="1" dirty="0">
                <a:solidFill>
                  <a:srgbClr val="FF0000"/>
                </a:solidFill>
                <a:latin typeface="Arial" panose="020B0604020202020204" pitchFamily="34" charset="0"/>
                <a:cs typeface="Arial" panose="020B0604020202020204" pitchFamily="34" charset="0"/>
                <a:hlinkClick r:id="rId3" action="ppaction://hlinksldjump"/>
              </a:rPr>
              <a:t>1.2 Historic Issues</a:t>
            </a:r>
            <a:endParaRPr lang="en-GB" sz="1200" b="1" dirty="0"/>
          </a:p>
          <a:p>
            <a:pPr marL="0" indent="0">
              <a:buNone/>
            </a:pPr>
            <a:r>
              <a:rPr lang="en-GB" sz="1200" b="1" dirty="0">
                <a:solidFill>
                  <a:srgbClr val="FF0000"/>
                </a:solidFill>
                <a:latin typeface="Arial" panose="020B0604020202020204" pitchFamily="34" charset="0"/>
                <a:cs typeface="Arial" panose="020B0604020202020204" pitchFamily="34" charset="0"/>
                <a:hlinkClick r:id="rId4" action="ppaction://hlinksldjump"/>
              </a:rPr>
              <a:t>1.3 Assumptions</a:t>
            </a:r>
            <a:endParaRPr lang="en-GB" sz="1200" b="1" dirty="0">
              <a:solidFill>
                <a:srgbClr val="FF0000"/>
              </a:solidFill>
              <a:latin typeface="Arial" panose="020B0604020202020204" pitchFamily="34" charset="0"/>
              <a:cs typeface="Arial" panose="020B0604020202020204" pitchFamily="34" charset="0"/>
            </a:endParaRPr>
          </a:p>
          <a:p>
            <a:pPr marL="0" indent="0">
              <a:buNone/>
            </a:pPr>
            <a:r>
              <a:rPr lang="en-GB" sz="1200" b="1" dirty="0">
                <a:solidFill>
                  <a:srgbClr val="FF0000"/>
                </a:solidFill>
                <a:latin typeface="Arial" panose="020B0604020202020204" pitchFamily="34" charset="0"/>
                <a:cs typeface="Arial" panose="020B0604020202020204" pitchFamily="34" charset="0"/>
                <a:hlinkClick r:id="rId5" action="ppaction://hlinksldjump"/>
              </a:rPr>
              <a:t>2.1 Architecture Overview</a:t>
            </a:r>
            <a:endParaRPr lang="en-GB" sz="1200" b="1" dirty="0">
              <a:solidFill>
                <a:srgbClr val="FF0000"/>
              </a:solidFill>
              <a:latin typeface="Arial" panose="020B0604020202020204" pitchFamily="34" charset="0"/>
              <a:cs typeface="Arial" panose="020B0604020202020204" pitchFamily="34" charset="0"/>
            </a:endParaRPr>
          </a:p>
          <a:p>
            <a:pPr marL="0" indent="0">
              <a:buNone/>
            </a:pPr>
            <a:endParaRPr lang="en-GB" sz="1200" b="1" dirty="0"/>
          </a:p>
        </p:txBody>
      </p:sp>
      <p:sp>
        <p:nvSpPr>
          <p:cNvPr id="4" name="Content Placeholder 2">
            <a:extLst>
              <a:ext uri="{FF2B5EF4-FFF2-40B4-BE49-F238E27FC236}">
                <a16:creationId xmlns:a16="http://schemas.microsoft.com/office/drawing/2014/main" id="{CBC059BF-C3D5-2054-91FD-C4CB53E52407}"/>
              </a:ext>
            </a:extLst>
          </p:cNvPr>
          <p:cNvSpPr txBox="1">
            <a:spLocks/>
          </p:cNvSpPr>
          <p:nvPr/>
        </p:nvSpPr>
        <p:spPr>
          <a:xfrm>
            <a:off x="2985516" y="804672"/>
            <a:ext cx="4805172" cy="53599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b="1" dirty="0">
                <a:latin typeface="Arial" panose="020B0604020202020204" pitchFamily="34" charset="0"/>
                <a:cs typeface="Arial" panose="020B0604020202020204" pitchFamily="34" charset="0"/>
                <a:hlinkClick r:id="rId6" action="ppaction://hlinksldjump"/>
              </a:rPr>
              <a:t>3: </a:t>
            </a:r>
            <a:r>
              <a:rPr lang="en-GB" sz="1200" b="1" dirty="0">
                <a:solidFill>
                  <a:srgbClr val="FF0000"/>
                </a:solidFill>
                <a:latin typeface="Arial" panose="020B0604020202020204" pitchFamily="34" charset="0"/>
                <a:cs typeface="Arial" panose="020B0604020202020204" pitchFamily="34" charset="0"/>
                <a:hlinkClick r:id="rId6" action="ppaction://hlinksldjump"/>
              </a:rPr>
              <a:t>Form UI Components</a:t>
            </a:r>
            <a:endParaRPr lang="en-GB" sz="1200" b="1" dirty="0">
              <a:solidFill>
                <a:srgbClr val="FF0000"/>
              </a:solidFill>
              <a:latin typeface="Arial" panose="020B0604020202020204" pitchFamily="34" charset="0"/>
              <a:cs typeface="Arial" panose="020B0604020202020204" pitchFamily="34" charset="0"/>
            </a:endParaRPr>
          </a:p>
          <a:p>
            <a:pPr marL="457200" lvl="1" indent="0">
              <a:buNone/>
            </a:pPr>
            <a:r>
              <a:rPr lang="en-GB" sz="1000" dirty="0">
                <a:latin typeface="Arial" panose="020B0604020202020204" pitchFamily="34" charset="0"/>
                <a:cs typeface="Arial" panose="020B0604020202020204" pitchFamily="34" charset="0"/>
              </a:rPr>
              <a:t>3.1a: </a:t>
            </a:r>
            <a:r>
              <a:rPr lang="en-GB" sz="1000" dirty="0">
                <a:solidFill>
                  <a:srgbClr val="FF0000"/>
                </a:solidFill>
                <a:latin typeface="Arial" panose="020B0604020202020204" pitchFamily="34" charset="0"/>
                <a:cs typeface="Arial" panose="020B0604020202020204" pitchFamily="34" charset="0"/>
              </a:rPr>
              <a:t>NoxTextInput: Overview</a:t>
            </a:r>
          </a:p>
          <a:p>
            <a:pPr marL="457200" lvl="1" indent="0">
              <a:buNone/>
            </a:pPr>
            <a:r>
              <a:rPr lang="en-GB" sz="1000" dirty="0">
                <a:latin typeface="Arial" panose="020B0604020202020204" pitchFamily="34" charset="0"/>
                <a:cs typeface="Arial" panose="020B0604020202020204" pitchFamily="34" charset="0"/>
              </a:rPr>
              <a:t>3.1b: </a:t>
            </a:r>
            <a:r>
              <a:rPr lang="en-GB" sz="1000" dirty="0" err="1">
                <a:solidFill>
                  <a:srgbClr val="FF0000"/>
                </a:solidFill>
                <a:latin typeface="Arial" panose="020B0604020202020204" pitchFamily="34" charset="0"/>
                <a:cs typeface="Arial" panose="020B0604020202020204" pitchFamily="34" charset="0"/>
              </a:rPr>
              <a:t>NoxTextInput</a:t>
            </a:r>
            <a:r>
              <a:rPr lang="en-GB" sz="1000" dirty="0">
                <a:solidFill>
                  <a:srgbClr val="FF0000"/>
                </a:solidFill>
                <a:latin typeface="Arial" panose="020B0604020202020204" pitchFamily="34" charset="0"/>
                <a:cs typeface="Arial" panose="020B0604020202020204" pitchFamily="34" charset="0"/>
              </a:rPr>
              <a:t>: </a:t>
            </a:r>
            <a:r>
              <a:rPr lang="en-GB" sz="1000" dirty="0" err="1">
                <a:solidFill>
                  <a:srgbClr val="FF0000"/>
                </a:solidFill>
                <a:latin typeface="Arial" panose="020B0604020202020204" pitchFamily="34" charset="0"/>
                <a:cs typeface="Arial" panose="020B0604020202020204" pitchFamily="34" charset="0"/>
              </a:rPr>
              <a:t>Blazor</a:t>
            </a:r>
            <a:r>
              <a:rPr lang="en-GB" sz="1000" dirty="0">
                <a:solidFill>
                  <a:srgbClr val="FF0000"/>
                </a:solidFill>
                <a:latin typeface="Arial" panose="020B0604020202020204" pitchFamily="34" charset="0"/>
                <a:cs typeface="Arial" panose="020B0604020202020204" pitchFamily="34" charset="0"/>
              </a:rPr>
              <a:t> Usage Example</a:t>
            </a:r>
          </a:p>
          <a:p>
            <a:pPr marL="457200" lvl="1" indent="0">
              <a:buNone/>
            </a:pPr>
            <a:r>
              <a:rPr lang="en-GB" sz="1000" dirty="0">
                <a:latin typeface="Arial" panose="020B0604020202020204" pitchFamily="34" charset="0"/>
                <a:cs typeface="Arial" panose="020B0604020202020204" pitchFamily="34" charset="0"/>
              </a:rPr>
              <a:t>3.1c: </a:t>
            </a:r>
            <a:r>
              <a:rPr lang="en-GB" sz="1000" dirty="0" err="1">
                <a:solidFill>
                  <a:srgbClr val="FF0000"/>
                </a:solidFill>
                <a:latin typeface="Arial" panose="020B0604020202020204" pitchFamily="34" charset="0"/>
                <a:cs typeface="Arial" panose="020B0604020202020204" pitchFamily="34" charset="0"/>
              </a:rPr>
              <a:t>NoxTextInput</a:t>
            </a:r>
            <a:r>
              <a:rPr lang="en-GB" sz="1000" dirty="0">
                <a:solidFill>
                  <a:srgbClr val="FF0000"/>
                </a:solidFill>
                <a:latin typeface="Arial" panose="020B0604020202020204" pitchFamily="34" charset="0"/>
                <a:cs typeface="Arial" panose="020B0604020202020204" pitchFamily="34" charset="0"/>
              </a:rPr>
              <a:t>: </a:t>
            </a:r>
            <a:r>
              <a:rPr lang="en-GB" sz="1000" dirty="0" err="1">
                <a:solidFill>
                  <a:srgbClr val="FF0000"/>
                </a:solidFill>
                <a:latin typeface="Arial" panose="020B0604020202020204" pitchFamily="34" charset="0"/>
                <a:cs typeface="Arial" panose="020B0604020202020204" pitchFamily="34" charset="0"/>
              </a:rPr>
              <a:t>Nox.Solution.NoxSimpleTypeDefinition</a:t>
            </a:r>
            <a:endParaRPr lang="en-GB" sz="1000" dirty="0">
              <a:solidFill>
                <a:srgbClr val="FF0000"/>
              </a:solidFill>
              <a:latin typeface="Arial" panose="020B0604020202020204" pitchFamily="34" charset="0"/>
              <a:cs typeface="Arial" panose="020B0604020202020204" pitchFamily="34" charset="0"/>
            </a:endParaRPr>
          </a:p>
          <a:p>
            <a:pPr marL="457200" lvl="1" indent="0">
              <a:buNone/>
            </a:pPr>
            <a:r>
              <a:rPr lang="en-GB" sz="1000" dirty="0">
                <a:latin typeface="Arial" panose="020B0604020202020204" pitchFamily="34" charset="0"/>
                <a:cs typeface="Arial" panose="020B0604020202020204" pitchFamily="34" charset="0"/>
              </a:rPr>
              <a:t>3.1d: </a:t>
            </a:r>
            <a:r>
              <a:rPr lang="en-GB" sz="1000" dirty="0" err="1">
                <a:solidFill>
                  <a:srgbClr val="FF0000"/>
                </a:solidFill>
                <a:latin typeface="Arial" panose="020B0604020202020204" pitchFamily="34" charset="0"/>
                <a:cs typeface="Arial" panose="020B0604020202020204" pitchFamily="34" charset="0"/>
              </a:rPr>
              <a:t>NoxTextInput</a:t>
            </a:r>
            <a:r>
              <a:rPr lang="en-GB" sz="1000" dirty="0">
                <a:solidFill>
                  <a:srgbClr val="FF0000"/>
                </a:solidFill>
                <a:latin typeface="Arial" panose="020B0604020202020204" pitchFamily="34" charset="0"/>
                <a:cs typeface="Arial" panose="020B0604020202020204" pitchFamily="34" charset="0"/>
              </a:rPr>
              <a:t>: </a:t>
            </a:r>
            <a:r>
              <a:rPr lang="en-GB" sz="1000" dirty="0" err="1">
                <a:solidFill>
                  <a:srgbClr val="FF0000"/>
                </a:solidFill>
                <a:latin typeface="Arial" panose="020B0604020202020204" pitchFamily="34" charset="0"/>
                <a:cs typeface="Arial" panose="020B0604020202020204" pitchFamily="34" charset="0"/>
              </a:rPr>
              <a:t>Nox.Types.TextTypeOptions</a:t>
            </a:r>
            <a:endParaRPr lang="en-GB" sz="1000" dirty="0">
              <a:solidFill>
                <a:srgbClr val="FF0000"/>
              </a:solidFill>
              <a:latin typeface="Arial" panose="020B0604020202020204" pitchFamily="34" charset="0"/>
              <a:cs typeface="Arial" panose="020B0604020202020204" pitchFamily="34" charset="0"/>
            </a:endParaRPr>
          </a:p>
          <a:p>
            <a:pPr marL="457200" lvl="1" indent="0">
              <a:buNone/>
            </a:pPr>
            <a:r>
              <a:rPr lang="en-GB" sz="1000" dirty="0">
                <a:latin typeface="Arial" panose="020B0604020202020204" pitchFamily="34" charset="0"/>
                <a:cs typeface="Arial" panose="020B0604020202020204" pitchFamily="34" charset="0"/>
              </a:rPr>
              <a:t>3.1e: </a:t>
            </a:r>
            <a:r>
              <a:rPr lang="en-GB" sz="1000" dirty="0" err="1">
                <a:solidFill>
                  <a:srgbClr val="FF0000"/>
                </a:solidFill>
                <a:latin typeface="Arial" panose="020B0604020202020204" pitchFamily="34" charset="0"/>
                <a:cs typeface="Arial" panose="020B0604020202020204" pitchFamily="34" charset="0"/>
              </a:rPr>
              <a:t>NoxTextInput</a:t>
            </a:r>
            <a:r>
              <a:rPr lang="en-GB" sz="1000" dirty="0">
                <a:solidFill>
                  <a:srgbClr val="FF0000"/>
                </a:solidFill>
                <a:latin typeface="Arial" panose="020B0604020202020204" pitchFamily="34" charset="0"/>
                <a:cs typeface="Arial" panose="020B0604020202020204" pitchFamily="34" charset="0"/>
              </a:rPr>
              <a:t>: </a:t>
            </a:r>
            <a:r>
              <a:rPr lang="en-GB" sz="1000" dirty="0" err="1">
                <a:solidFill>
                  <a:srgbClr val="FF0000"/>
                </a:solidFill>
                <a:latin typeface="Arial" panose="020B0604020202020204" pitchFamily="34" charset="0"/>
                <a:cs typeface="Arial" panose="020B0604020202020204" pitchFamily="34" charset="0"/>
              </a:rPr>
              <a:t>Nox.Solution.TypeUserInterface</a:t>
            </a:r>
            <a:endParaRPr lang="en-GB" sz="1000" dirty="0">
              <a:solidFill>
                <a:srgbClr val="FF0000"/>
              </a:solidFill>
              <a:latin typeface="Arial" panose="020B0604020202020204" pitchFamily="34" charset="0"/>
              <a:cs typeface="Arial" panose="020B0604020202020204" pitchFamily="34" charset="0"/>
            </a:endParaRPr>
          </a:p>
          <a:p>
            <a:pPr marL="457200" lvl="1" indent="0">
              <a:buNone/>
            </a:pPr>
            <a:r>
              <a:rPr lang="en-GB" sz="1000" dirty="0">
                <a:latin typeface="Arial" panose="020B0604020202020204" pitchFamily="34" charset="0"/>
                <a:cs typeface="Arial" panose="020B0604020202020204" pitchFamily="34" charset="0"/>
              </a:rPr>
              <a:t>3.1f: </a:t>
            </a:r>
            <a:r>
              <a:rPr lang="en-GB" sz="1000" dirty="0" err="1">
                <a:solidFill>
                  <a:srgbClr val="FF0000"/>
                </a:solidFill>
                <a:latin typeface="Arial" panose="020B0604020202020204" pitchFamily="34" charset="0"/>
                <a:cs typeface="Arial" panose="020B0604020202020204" pitchFamily="34" charset="0"/>
              </a:rPr>
              <a:t>NoxTextInput</a:t>
            </a:r>
            <a:r>
              <a:rPr lang="en-GB" sz="1000" dirty="0">
                <a:solidFill>
                  <a:srgbClr val="FF0000"/>
                </a:solidFill>
                <a:latin typeface="Arial" panose="020B0604020202020204" pitchFamily="34" charset="0"/>
                <a:cs typeface="Arial" panose="020B0604020202020204" pitchFamily="34" charset="0"/>
              </a:rPr>
              <a:t>: </a:t>
            </a:r>
            <a:r>
              <a:rPr lang="en-GB" sz="1000" dirty="0" err="1">
                <a:solidFill>
                  <a:srgbClr val="FF0000"/>
                </a:solidFill>
                <a:latin typeface="Arial" panose="020B0604020202020204" pitchFamily="34" charset="0"/>
                <a:cs typeface="Arial" panose="020B0604020202020204" pitchFamily="34" charset="0"/>
              </a:rPr>
              <a:t>Nox.Solution.TypeUserInterface.Widget</a:t>
            </a:r>
            <a:endParaRPr lang="en-GB" sz="1000" dirty="0">
              <a:solidFill>
                <a:srgbClr val="FF0000"/>
              </a:solidFill>
              <a:latin typeface="Arial" panose="020B0604020202020204" pitchFamily="34" charset="0"/>
              <a:cs typeface="Arial" panose="020B0604020202020204" pitchFamily="34" charset="0"/>
            </a:endParaRPr>
          </a:p>
          <a:p>
            <a:pPr marL="457200" lvl="1" indent="0">
              <a:buNone/>
            </a:pPr>
            <a:r>
              <a:rPr lang="en-GB" sz="1000" dirty="0">
                <a:latin typeface="Arial" panose="020B0604020202020204" pitchFamily="34" charset="0"/>
                <a:cs typeface="Arial" panose="020B0604020202020204" pitchFamily="34" charset="0"/>
              </a:rPr>
              <a:t>3.2a: </a:t>
            </a:r>
            <a:r>
              <a:rPr lang="en-GB" sz="1000" dirty="0" err="1">
                <a:solidFill>
                  <a:srgbClr val="FF0000"/>
                </a:solidFill>
                <a:latin typeface="Arial" panose="020B0604020202020204" pitchFamily="34" charset="0"/>
                <a:cs typeface="Arial" panose="020B0604020202020204" pitchFamily="34" charset="0"/>
              </a:rPr>
              <a:t>NoxMoneyInput</a:t>
            </a:r>
            <a:r>
              <a:rPr lang="en-GB" sz="1000" dirty="0">
                <a:solidFill>
                  <a:srgbClr val="FF0000"/>
                </a:solidFill>
                <a:latin typeface="Arial" panose="020B0604020202020204" pitchFamily="34" charset="0"/>
                <a:cs typeface="Arial" panose="020B0604020202020204" pitchFamily="34" charset="0"/>
              </a:rPr>
              <a:t>: Overview</a:t>
            </a:r>
          </a:p>
          <a:p>
            <a:pPr marL="457200" lvl="1" indent="0">
              <a:buNone/>
            </a:pPr>
            <a:r>
              <a:rPr lang="en-GB" sz="1000" dirty="0">
                <a:latin typeface="Arial" panose="020B0604020202020204" pitchFamily="34" charset="0"/>
                <a:cs typeface="Arial" panose="020B0604020202020204" pitchFamily="34" charset="0"/>
              </a:rPr>
              <a:t>3.2b: </a:t>
            </a:r>
            <a:r>
              <a:rPr lang="en-GB" sz="1000" dirty="0" err="1">
                <a:solidFill>
                  <a:srgbClr val="FF0000"/>
                </a:solidFill>
                <a:latin typeface="Arial" panose="020B0604020202020204" pitchFamily="34" charset="0"/>
                <a:cs typeface="Arial" panose="020B0604020202020204" pitchFamily="34" charset="0"/>
              </a:rPr>
              <a:t>NoxMoneyInput</a:t>
            </a:r>
            <a:r>
              <a:rPr lang="en-GB" sz="1000" dirty="0">
                <a:solidFill>
                  <a:srgbClr val="FF0000"/>
                </a:solidFill>
                <a:latin typeface="Arial" panose="020B0604020202020204" pitchFamily="34" charset="0"/>
                <a:cs typeface="Arial" panose="020B0604020202020204" pitchFamily="34" charset="0"/>
              </a:rPr>
              <a:t> : </a:t>
            </a:r>
            <a:r>
              <a:rPr lang="en-GB" sz="1000" dirty="0" err="1">
                <a:solidFill>
                  <a:srgbClr val="FF0000"/>
                </a:solidFill>
                <a:latin typeface="Arial" panose="020B0604020202020204" pitchFamily="34" charset="0"/>
                <a:cs typeface="Arial" panose="020B0604020202020204" pitchFamily="34" charset="0"/>
              </a:rPr>
              <a:t>Blazor</a:t>
            </a:r>
            <a:r>
              <a:rPr lang="en-GB" sz="1000" dirty="0">
                <a:solidFill>
                  <a:srgbClr val="FF0000"/>
                </a:solidFill>
                <a:latin typeface="Arial" panose="020B0604020202020204" pitchFamily="34" charset="0"/>
                <a:cs typeface="Arial" panose="020B0604020202020204" pitchFamily="34" charset="0"/>
              </a:rPr>
              <a:t> Usage Example</a:t>
            </a:r>
          </a:p>
          <a:p>
            <a:pPr marL="457200" lvl="1" indent="0">
              <a:buNone/>
            </a:pPr>
            <a:r>
              <a:rPr lang="en-GB" sz="1000" dirty="0">
                <a:latin typeface="Arial" panose="020B0604020202020204" pitchFamily="34" charset="0"/>
                <a:cs typeface="Arial" panose="020B0604020202020204" pitchFamily="34" charset="0"/>
              </a:rPr>
              <a:t>3.2c: </a:t>
            </a:r>
            <a:r>
              <a:rPr lang="en-GB" sz="1000" dirty="0" err="1">
                <a:solidFill>
                  <a:srgbClr val="FF0000"/>
                </a:solidFill>
                <a:latin typeface="Arial" panose="020B0604020202020204" pitchFamily="34" charset="0"/>
                <a:cs typeface="Arial" panose="020B0604020202020204" pitchFamily="34" charset="0"/>
              </a:rPr>
              <a:t>NoxMoneyInput</a:t>
            </a:r>
            <a:r>
              <a:rPr lang="en-GB" sz="1000" dirty="0">
                <a:solidFill>
                  <a:srgbClr val="FF0000"/>
                </a:solidFill>
                <a:latin typeface="Arial" panose="020B0604020202020204" pitchFamily="34" charset="0"/>
                <a:cs typeface="Arial" panose="020B0604020202020204" pitchFamily="34" charset="0"/>
              </a:rPr>
              <a:t>: </a:t>
            </a:r>
            <a:r>
              <a:rPr lang="en-GB" sz="1000" dirty="0" err="1">
                <a:solidFill>
                  <a:srgbClr val="FF0000"/>
                </a:solidFill>
                <a:latin typeface="Arial" panose="020B0604020202020204" pitchFamily="34" charset="0"/>
                <a:cs typeface="Arial" panose="020B0604020202020204" pitchFamily="34" charset="0"/>
              </a:rPr>
              <a:t>Nox.Solution.NoxSimpleTypeDefinition</a:t>
            </a:r>
            <a:endParaRPr lang="en-GB" sz="1000" dirty="0">
              <a:solidFill>
                <a:srgbClr val="FF0000"/>
              </a:solidFill>
              <a:latin typeface="Arial" panose="020B0604020202020204" pitchFamily="34" charset="0"/>
              <a:cs typeface="Arial" panose="020B0604020202020204" pitchFamily="34" charset="0"/>
            </a:endParaRPr>
          </a:p>
          <a:p>
            <a:pPr marL="457200" lvl="1" indent="0">
              <a:buNone/>
            </a:pPr>
            <a:r>
              <a:rPr lang="en-GB" sz="1000" dirty="0">
                <a:latin typeface="Arial" panose="020B0604020202020204" pitchFamily="34" charset="0"/>
                <a:cs typeface="Arial" panose="020B0604020202020204" pitchFamily="34" charset="0"/>
              </a:rPr>
              <a:t>3.2d: </a:t>
            </a:r>
            <a:r>
              <a:rPr lang="en-GB" sz="1000" dirty="0" err="1">
                <a:solidFill>
                  <a:srgbClr val="FF0000"/>
                </a:solidFill>
                <a:latin typeface="Arial" panose="020B0604020202020204" pitchFamily="34" charset="0"/>
                <a:cs typeface="Arial" panose="020B0604020202020204" pitchFamily="34" charset="0"/>
              </a:rPr>
              <a:t>NoxMoneyInput</a:t>
            </a:r>
            <a:r>
              <a:rPr lang="en-GB" sz="1000" dirty="0">
                <a:solidFill>
                  <a:srgbClr val="FF0000"/>
                </a:solidFill>
                <a:latin typeface="Arial" panose="020B0604020202020204" pitchFamily="34" charset="0"/>
                <a:cs typeface="Arial" panose="020B0604020202020204" pitchFamily="34" charset="0"/>
              </a:rPr>
              <a:t>: </a:t>
            </a:r>
            <a:r>
              <a:rPr lang="en-GB" sz="1000" dirty="0" err="1">
                <a:solidFill>
                  <a:srgbClr val="FF0000"/>
                </a:solidFill>
                <a:latin typeface="Arial" panose="020B0604020202020204" pitchFamily="34" charset="0"/>
                <a:cs typeface="Arial" panose="020B0604020202020204" pitchFamily="34" charset="0"/>
              </a:rPr>
              <a:t>Nox.Types.MoneyTypeOptions</a:t>
            </a:r>
            <a:endParaRPr lang="en-GB" sz="1000" dirty="0">
              <a:solidFill>
                <a:srgbClr val="FF0000"/>
              </a:solidFill>
              <a:latin typeface="Arial" panose="020B0604020202020204" pitchFamily="34" charset="0"/>
              <a:cs typeface="Arial" panose="020B0604020202020204" pitchFamily="34" charset="0"/>
            </a:endParaRPr>
          </a:p>
          <a:p>
            <a:pPr marL="457200" lvl="1" indent="0">
              <a:buNone/>
            </a:pPr>
            <a:r>
              <a:rPr lang="en-GB" sz="1000" dirty="0">
                <a:latin typeface="Arial" panose="020B0604020202020204" pitchFamily="34" charset="0"/>
                <a:cs typeface="Arial" panose="020B0604020202020204" pitchFamily="34" charset="0"/>
              </a:rPr>
              <a:t>3.2e: </a:t>
            </a:r>
            <a:r>
              <a:rPr lang="en-GB" sz="1000" dirty="0" err="1">
                <a:solidFill>
                  <a:srgbClr val="FF0000"/>
                </a:solidFill>
                <a:latin typeface="Arial" panose="020B0604020202020204" pitchFamily="34" charset="0"/>
                <a:cs typeface="Arial" panose="020B0604020202020204" pitchFamily="34" charset="0"/>
              </a:rPr>
              <a:t>NoxMoneyInput</a:t>
            </a:r>
            <a:r>
              <a:rPr lang="en-GB" sz="1000" dirty="0">
                <a:solidFill>
                  <a:srgbClr val="FF0000"/>
                </a:solidFill>
                <a:latin typeface="Arial" panose="020B0604020202020204" pitchFamily="34" charset="0"/>
                <a:cs typeface="Arial" panose="020B0604020202020204" pitchFamily="34" charset="0"/>
              </a:rPr>
              <a:t>: </a:t>
            </a:r>
            <a:r>
              <a:rPr lang="en-GB" sz="1000" dirty="0" err="1">
                <a:solidFill>
                  <a:srgbClr val="FF0000"/>
                </a:solidFill>
                <a:latin typeface="Arial" panose="020B0604020202020204" pitchFamily="34" charset="0"/>
                <a:cs typeface="Arial" panose="020B0604020202020204" pitchFamily="34" charset="0"/>
              </a:rPr>
              <a:t>Nox.Solution.TypeUserInterface</a:t>
            </a:r>
            <a:endParaRPr lang="en-GB" sz="1000" dirty="0">
              <a:solidFill>
                <a:srgbClr val="FF0000"/>
              </a:solidFill>
              <a:latin typeface="Arial" panose="020B0604020202020204" pitchFamily="34" charset="0"/>
              <a:cs typeface="Arial" panose="020B0604020202020204" pitchFamily="34" charset="0"/>
            </a:endParaRPr>
          </a:p>
          <a:p>
            <a:pPr marL="457200" lvl="1" indent="0">
              <a:buNone/>
            </a:pPr>
            <a:r>
              <a:rPr lang="en-GB" sz="1000" dirty="0">
                <a:latin typeface="Arial" panose="020B0604020202020204" pitchFamily="34" charset="0"/>
                <a:cs typeface="Arial" panose="020B0604020202020204" pitchFamily="34" charset="0"/>
              </a:rPr>
              <a:t>3.2f: </a:t>
            </a:r>
            <a:r>
              <a:rPr lang="en-GB" sz="1000" dirty="0" err="1">
                <a:solidFill>
                  <a:srgbClr val="FF0000"/>
                </a:solidFill>
                <a:latin typeface="Arial" panose="020B0604020202020204" pitchFamily="34" charset="0"/>
                <a:cs typeface="Arial" panose="020B0604020202020204" pitchFamily="34" charset="0"/>
              </a:rPr>
              <a:t>NoxMoneyInput</a:t>
            </a:r>
            <a:r>
              <a:rPr lang="en-GB" sz="1000" dirty="0">
                <a:solidFill>
                  <a:srgbClr val="FF0000"/>
                </a:solidFill>
                <a:latin typeface="Arial" panose="020B0604020202020204" pitchFamily="34" charset="0"/>
                <a:cs typeface="Arial" panose="020B0604020202020204" pitchFamily="34" charset="0"/>
              </a:rPr>
              <a:t>: </a:t>
            </a:r>
            <a:r>
              <a:rPr lang="en-GB" sz="1000" dirty="0" err="1">
                <a:solidFill>
                  <a:srgbClr val="FF0000"/>
                </a:solidFill>
                <a:latin typeface="Arial" panose="020B0604020202020204" pitchFamily="34" charset="0"/>
                <a:cs typeface="Arial" panose="020B0604020202020204" pitchFamily="34" charset="0"/>
              </a:rPr>
              <a:t>Nox.Solution.TypeUserInterface.Widget</a:t>
            </a:r>
            <a:endParaRPr lang="en-GB" sz="1000" dirty="0">
              <a:solidFill>
                <a:srgbClr val="FF0000"/>
              </a:solidFill>
              <a:latin typeface="Arial" panose="020B0604020202020204" pitchFamily="34" charset="0"/>
              <a:cs typeface="Arial" panose="020B0604020202020204" pitchFamily="34" charset="0"/>
            </a:endParaRPr>
          </a:p>
          <a:p>
            <a:pPr marL="457200" lvl="1" indent="0">
              <a:buNone/>
            </a:pPr>
            <a:r>
              <a:rPr lang="en-GB" sz="1000" dirty="0">
                <a:latin typeface="Arial" panose="020B0604020202020204" pitchFamily="34" charset="0"/>
                <a:cs typeface="Arial" panose="020B0604020202020204" pitchFamily="34" charset="0"/>
              </a:rPr>
              <a:t>3.3a: </a:t>
            </a:r>
            <a:r>
              <a:rPr lang="en-GB" sz="1000" dirty="0" err="1">
                <a:solidFill>
                  <a:srgbClr val="FF0000"/>
                </a:solidFill>
                <a:latin typeface="Arial" panose="020B0604020202020204" pitchFamily="34" charset="0"/>
                <a:cs typeface="Arial" panose="020B0604020202020204" pitchFamily="34" charset="0"/>
              </a:rPr>
              <a:t>NoxNumberInput</a:t>
            </a:r>
            <a:r>
              <a:rPr lang="en-GB" sz="1000" dirty="0">
                <a:solidFill>
                  <a:srgbClr val="FF0000"/>
                </a:solidFill>
                <a:latin typeface="Arial" panose="020B0604020202020204" pitchFamily="34" charset="0"/>
                <a:cs typeface="Arial" panose="020B0604020202020204" pitchFamily="34" charset="0"/>
              </a:rPr>
              <a:t>: Overview</a:t>
            </a:r>
          </a:p>
          <a:p>
            <a:pPr marL="457200" lvl="1" indent="0">
              <a:buNone/>
            </a:pPr>
            <a:r>
              <a:rPr lang="en-GB" sz="1000" dirty="0">
                <a:latin typeface="Arial" panose="020B0604020202020204" pitchFamily="34" charset="0"/>
                <a:cs typeface="Arial" panose="020B0604020202020204" pitchFamily="34" charset="0"/>
              </a:rPr>
              <a:t>3.3b: </a:t>
            </a:r>
            <a:r>
              <a:rPr lang="en-GB" sz="1000" dirty="0" err="1">
                <a:solidFill>
                  <a:srgbClr val="FF0000"/>
                </a:solidFill>
                <a:latin typeface="Arial" panose="020B0604020202020204" pitchFamily="34" charset="0"/>
                <a:cs typeface="Arial" panose="020B0604020202020204" pitchFamily="34" charset="0"/>
              </a:rPr>
              <a:t>NoxNumberInput</a:t>
            </a:r>
            <a:r>
              <a:rPr lang="en-GB" sz="1000" dirty="0">
                <a:solidFill>
                  <a:srgbClr val="FF0000"/>
                </a:solidFill>
                <a:latin typeface="Arial" panose="020B0604020202020204" pitchFamily="34" charset="0"/>
                <a:cs typeface="Arial" panose="020B0604020202020204" pitchFamily="34" charset="0"/>
              </a:rPr>
              <a:t> : </a:t>
            </a:r>
            <a:r>
              <a:rPr lang="en-GB" sz="1000" dirty="0" err="1">
                <a:solidFill>
                  <a:srgbClr val="FF0000"/>
                </a:solidFill>
                <a:latin typeface="Arial" panose="020B0604020202020204" pitchFamily="34" charset="0"/>
                <a:cs typeface="Arial" panose="020B0604020202020204" pitchFamily="34" charset="0"/>
              </a:rPr>
              <a:t>Blazor</a:t>
            </a:r>
            <a:r>
              <a:rPr lang="en-GB" sz="1000" dirty="0">
                <a:solidFill>
                  <a:srgbClr val="FF0000"/>
                </a:solidFill>
                <a:latin typeface="Arial" panose="020B0604020202020204" pitchFamily="34" charset="0"/>
                <a:cs typeface="Arial" panose="020B0604020202020204" pitchFamily="34" charset="0"/>
              </a:rPr>
              <a:t> Usage Example</a:t>
            </a:r>
          </a:p>
          <a:p>
            <a:pPr marL="457200" lvl="1" indent="0">
              <a:buNone/>
            </a:pPr>
            <a:r>
              <a:rPr lang="en-GB" sz="1000" dirty="0">
                <a:latin typeface="Arial" panose="020B0604020202020204" pitchFamily="34" charset="0"/>
                <a:cs typeface="Arial" panose="020B0604020202020204" pitchFamily="34" charset="0"/>
              </a:rPr>
              <a:t>3.3c: </a:t>
            </a:r>
            <a:r>
              <a:rPr lang="en-GB" sz="1000" dirty="0" err="1">
                <a:solidFill>
                  <a:srgbClr val="FF0000"/>
                </a:solidFill>
                <a:latin typeface="Arial" panose="020B0604020202020204" pitchFamily="34" charset="0"/>
                <a:cs typeface="Arial" panose="020B0604020202020204" pitchFamily="34" charset="0"/>
              </a:rPr>
              <a:t>NoxNumberInput</a:t>
            </a:r>
            <a:r>
              <a:rPr lang="en-GB" sz="1000" dirty="0">
                <a:solidFill>
                  <a:srgbClr val="FF0000"/>
                </a:solidFill>
                <a:latin typeface="Arial" panose="020B0604020202020204" pitchFamily="34" charset="0"/>
                <a:cs typeface="Arial" panose="020B0604020202020204" pitchFamily="34" charset="0"/>
              </a:rPr>
              <a:t>: </a:t>
            </a:r>
            <a:r>
              <a:rPr lang="en-GB" sz="1000" dirty="0" err="1">
                <a:solidFill>
                  <a:srgbClr val="FF0000"/>
                </a:solidFill>
                <a:latin typeface="Arial" panose="020B0604020202020204" pitchFamily="34" charset="0"/>
                <a:cs typeface="Arial" panose="020B0604020202020204" pitchFamily="34" charset="0"/>
              </a:rPr>
              <a:t>Nox.Solution.NoxSimpleTypeDefinition</a:t>
            </a:r>
            <a:endParaRPr lang="en-GB" sz="1000" dirty="0">
              <a:solidFill>
                <a:srgbClr val="FF0000"/>
              </a:solidFill>
              <a:latin typeface="Arial" panose="020B0604020202020204" pitchFamily="34" charset="0"/>
              <a:cs typeface="Arial" panose="020B0604020202020204" pitchFamily="34" charset="0"/>
            </a:endParaRPr>
          </a:p>
          <a:p>
            <a:pPr marL="457200" lvl="1" indent="0">
              <a:buNone/>
            </a:pPr>
            <a:r>
              <a:rPr lang="en-GB" sz="1000" dirty="0">
                <a:latin typeface="Arial" panose="020B0604020202020204" pitchFamily="34" charset="0"/>
                <a:cs typeface="Arial" panose="020B0604020202020204" pitchFamily="34" charset="0"/>
              </a:rPr>
              <a:t>3.3d: </a:t>
            </a:r>
            <a:r>
              <a:rPr lang="en-GB" sz="1000" dirty="0" err="1">
                <a:solidFill>
                  <a:srgbClr val="FF0000"/>
                </a:solidFill>
                <a:latin typeface="Arial" panose="020B0604020202020204" pitchFamily="34" charset="0"/>
                <a:cs typeface="Arial" panose="020B0604020202020204" pitchFamily="34" charset="0"/>
              </a:rPr>
              <a:t>NoxNumberInput</a:t>
            </a:r>
            <a:r>
              <a:rPr lang="en-GB" sz="1000" dirty="0">
                <a:solidFill>
                  <a:srgbClr val="FF0000"/>
                </a:solidFill>
                <a:latin typeface="Arial" panose="020B0604020202020204" pitchFamily="34" charset="0"/>
                <a:cs typeface="Arial" panose="020B0604020202020204" pitchFamily="34" charset="0"/>
              </a:rPr>
              <a:t>: </a:t>
            </a:r>
            <a:r>
              <a:rPr lang="en-GB" sz="1000" dirty="0" err="1">
                <a:solidFill>
                  <a:srgbClr val="FF0000"/>
                </a:solidFill>
                <a:latin typeface="Arial" panose="020B0604020202020204" pitchFamily="34" charset="0"/>
                <a:cs typeface="Arial" panose="020B0604020202020204" pitchFamily="34" charset="0"/>
              </a:rPr>
              <a:t>Nox.Types.NumberTypeOptions</a:t>
            </a:r>
            <a:endParaRPr lang="en-GB" sz="1000" dirty="0">
              <a:solidFill>
                <a:srgbClr val="FF0000"/>
              </a:solidFill>
              <a:latin typeface="Arial" panose="020B0604020202020204" pitchFamily="34" charset="0"/>
              <a:cs typeface="Arial" panose="020B0604020202020204" pitchFamily="34" charset="0"/>
            </a:endParaRPr>
          </a:p>
          <a:p>
            <a:pPr marL="457200" lvl="1" indent="0">
              <a:buNone/>
            </a:pPr>
            <a:r>
              <a:rPr lang="en-GB" sz="1000" dirty="0">
                <a:latin typeface="Arial" panose="020B0604020202020204" pitchFamily="34" charset="0"/>
                <a:cs typeface="Arial" panose="020B0604020202020204" pitchFamily="34" charset="0"/>
              </a:rPr>
              <a:t>3.3e: </a:t>
            </a:r>
            <a:r>
              <a:rPr lang="en-GB" sz="1000" dirty="0" err="1">
                <a:solidFill>
                  <a:srgbClr val="FF0000"/>
                </a:solidFill>
                <a:latin typeface="Arial" panose="020B0604020202020204" pitchFamily="34" charset="0"/>
                <a:cs typeface="Arial" panose="020B0604020202020204" pitchFamily="34" charset="0"/>
              </a:rPr>
              <a:t>NoxNumberInput</a:t>
            </a:r>
            <a:r>
              <a:rPr lang="en-GB" sz="1000" dirty="0">
                <a:solidFill>
                  <a:srgbClr val="FF0000"/>
                </a:solidFill>
                <a:latin typeface="Arial" panose="020B0604020202020204" pitchFamily="34" charset="0"/>
                <a:cs typeface="Arial" panose="020B0604020202020204" pitchFamily="34" charset="0"/>
              </a:rPr>
              <a:t>: </a:t>
            </a:r>
            <a:r>
              <a:rPr lang="en-GB" sz="1000" dirty="0" err="1">
                <a:solidFill>
                  <a:srgbClr val="FF0000"/>
                </a:solidFill>
                <a:latin typeface="Arial" panose="020B0604020202020204" pitchFamily="34" charset="0"/>
                <a:cs typeface="Arial" panose="020B0604020202020204" pitchFamily="34" charset="0"/>
              </a:rPr>
              <a:t>Nox.Solution.TypeUserInterface</a:t>
            </a:r>
            <a:endParaRPr lang="en-GB" sz="1000" dirty="0">
              <a:solidFill>
                <a:srgbClr val="FF0000"/>
              </a:solidFill>
              <a:latin typeface="Arial" panose="020B0604020202020204" pitchFamily="34" charset="0"/>
              <a:cs typeface="Arial" panose="020B0604020202020204" pitchFamily="34" charset="0"/>
            </a:endParaRPr>
          </a:p>
          <a:p>
            <a:pPr marL="457200" lvl="1" indent="0">
              <a:buNone/>
            </a:pPr>
            <a:r>
              <a:rPr lang="en-GB" sz="1000" dirty="0">
                <a:latin typeface="Arial" panose="020B0604020202020204" pitchFamily="34" charset="0"/>
                <a:cs typeface="Arial" panose="020B0604020202020204" pitchFamily="34" charset="0"/>
              </a:rPr>
              <a:t>3.3f: </a:t>
            </a:r>
            <a:r>
              <a:rPr lang="en-GB" sz="1000" dirty="0" err="1">
                <a:solidFill>
                  <a:srgbClr val="FF0000"/>
                </a:solidFill>
                <a:latin typeface="Arial" panose="020B0604020202020204" pitchFamily="34" charset="0"/>
                <a:cs typeface="Arial" panose="020B0604020202020204" pitchFamily="34" charset="0"/>
              </a:rPr>
              <a:t>NoxNumberInput</a:t>
            </a:r>
            <a:r>
              <a:rPr lang="en-GB" sz="1000" dirty="0">
                <a:solidFill>
                  <a:srgbClr val="FF0000"/>
                </a:solidFill>
                <a:latin typeface="Arial" panose="020B0604020202020204" pitchFamily="34" charset="0"/>
                <a:cs typeface="Arial" panose="020B0604020202020204" pitchFamily="34" charset="0"/>
              </a:rPr>
              <a:t>: </a:t>
            </a:r>
            <a:r>
              <a:rPr lang="en-GB" sz="1000" dirty="0" err="1">
                <a:solidFill>
                  <a:srgbClr val="FF0000"/>
                </a:solidFill>
                <a:latin typeface="Arial" panose="020B0604020202020204" pitchFamily="34" charset="0"/>
                <a:cs typeface="Arial" panose="020B0604020202020204" pitchFamily="34" charset="0"/>
              </a:rPr>
              <a:t>Nox.Solution.TypeUserInterface.Widget</a:t>
            </a:r>
            <a:endParaRPr lang="en-GB" sz="1000" dirty="0">
              <a:solidFill>
                <a:srgbClr val="FF0000"/>
              </a:solidFill>
              <a:latin typeface="Arial" panose="020B0604020202020204" pitchFamily="34" charset="0"/>
              <a:cs typeface="Arial" panose="020B0604020202020204" pitchFamily="34" charset="0"/>
            </a:endParaRPr>
          </a:p>
          <a:p>
            <a:pPr marL="457200" lvl="1" indent="0">
              <a:buNone/>
            </a:pPr>
            <a:r>
              <a:rPr lang="en-GB" sz="1000" dirty="0">
                <a:latin typeface="Arial" panose="020B0604020202020204" pitchFamily="34" charset="0"/>
                <a:cs typeface="Arial" panose="020B0604020202020204" pitchFamily="34" charset="0"/>
              </a:rPr>
              <a:t>3.4a: </a:t>
            </a:r>
            <a:r>
              <a:rPr lang="en-GB" sz="1000" dirty="0">
                <a:solidFill>
                  <a:srgbClr val="FF0000"/>
                </a:solidFill>
                <a:latin typeface="Arial" panose="020B0604020202020204" pitchFamily="34" charset="0"/>
                <a:cs typeface="Arial" panose="020B0604020202020204" pitchFamily="34" charset="0"/>
              </a:rPr>
              <a:t>NoxCollectionSelectInput: Overview</a:t>
            </a:r>
          </a:p>
          <a:p>
            <a:pPr marL="457200" lvl="1" indent="0">
              <a:buNone/>
            </a:pPr>
            <a:r>
              <a:rPr lang="en-GB" sz="1000" dirty="0">
                <a:latin typeface="Arial" panose="020B0604020202020204" pitchFamily="34" charset="0"/>
                <a:cs typeface="Arial" panose="020B0604020202020204" pitchFamily="34" charset="0"/>
              </a:rPr>
              <a:t>3.4b: </a:t>
            </a:r>
            <a:r>
              <a:rPr lang="en-GB" sz="1000" dirty="0">
                <a:solidFill>
                  <a:srgbClr val="FF0000"/>
                </a:solidFill>
                <a:latin typeface="Arial" panose="020B0604020202020204" pitchFamily="34" charset="0"/>
                <a:cs typeface="Arial" panose="020B0604020202020204" pitchFamily="34" charset="0"/>
              </a:rPr>
              <a:t>NoxCollectionSelectInput: </a:t>
            </a:r>
            <a:r>
              <a:rPr lang="en-GB" sz="1000" dirty="0" err="1">
                <a:solidFill>
                  <a:srgbClr val="FF0000"/>
                </a:solidFill>
                <a:latin typeface="Arial" panose="020B0604020202020204" pitchFamily="34" charset="0"/>
                <a:cs typeface="Arial" panose="020B0604020202020204" pitchFamily="34" charset="0"/>
              </a:rPr>
              <a:t>Blazor</a:t>
            </a:r>
            <a:r>
              <a:rPr lang="en-GB" sz="1000" dirty="0">
                <a:solidFill>
                  <a:srgbClr val="FF0000"/>
                </a:solidFill>
                <a:latin typeface="Arial" panose="020B0604020202020204" pitchFamily="34" charset="0"/>
                <a:cs typeface="Arial" panose="020B0604020202020204" pitchFamily="34" charset="0"/>
              </a:rPr>
              <a:t> Usage Example</a:t>
            </a:r>
          </a:p>
          <a:p>
            <a:pPr marL="457200" lvl="1" indent="0">
              <a:buNone/>
            </a:pPr>
            <a:r>
              <a:rPr lang="en-GB" sz="1000" dirty="0">
                <a:latin typeface="Arial" panose="020B0604020202020204" pitchFamily="34" charset="0"/>
                <a:cs typeface="Arial" panose="020B0604020202020204" pitchFamily="34" charset="0"/>
              </a:rPr>
              <a:t>3.4c: </a:t>
            </a:r>
            <a:r>
              <a:rPr lang="en-GB" sz="1000" dirty="0">
                <a:solidFill>
                  <a:srgbClr val="FF0000"/>
                </a:solidFill>
                <a:latin typeface="Arial" panose="020B0604020202020204" pitchFamily="34" charset="0"/>
                <a:cs typeface="Arial" panose="020B0604020202020204" pitchFamily="34" charset="0"/>
              </a:rPr>
              <a:t>NoxCollectionSelectInput: </a:t>
            </a:r>
            <a:r>
              <a:rPr lang="en-GB" sz="1000" dirty="0" err="1">
                <a:solidFill>
                  <a:srgbClr val="FF0000"/>
                </a:solidFill>
                <a:latin typeface="Arial" panose="020B0604020202020204" pitchFamily="34" charset="0"/>
                <a:cs typeface="Arial" panose="020B0604020202020204" pitchFamily="34" charset="0"/>
              </a:rPr>
              <a:t>Nox.Solution.NoxSimpleTypeDefinition</a:t>
            </a:r>
            <a:endParaRPr lang="en-GB" sz="1000" dirty="0">
              <a:solidFill>
                <a:srgbClr val="FF0000"/>
              </a:solidFill>
              <a:latin typeface="Arial" panose="020B0604020202020204" pitchFamily="34" charset="0"/>
              <a:cs typeface="Arial" panose="020B0604020202020204" pitchFamily="34" charset="0"/>
            </a:endParaRPr>
          </a:p>
          <a:p>
            <a:pPr marL="457200" lvl="1" indent="0">
              <a:buNone/>
            </a:pPr>
            <a:r>
              <a:rPr lang="en-GB" sz="1000" dirty="0">
                <a:latin typeface="Arial" panose="020B0604020202020204" pitchFamily="34" charset="0"/>
                <a:cs typeface="Arial" panose="020B0604020202020204" pitchFamily="34" charset="0"/>
              </a:rPr>
              <a:t>3.4d: </a:t>
            </a:r>
            <a:r>
              <a:rPr lang="en-GB" sz="1000" dirty="0">
                <a:solidFill>
                  <a:srgbClr val="FF0000"/>
                </a:solidFill>
                <a:latin typeface="Arial" panose="020B0604020202020204" pitchFamily="34" charset="0"/>
                <a:cs typeface="Arial" panose="020B0604020202020204" pitchFamily="34" charset="0"/>
              </a:rPr>
              <a:t>NoxCollectionSelectInput: </a:t>
            </a:r>
            <a:r>
              <a:rPr lang="en-GB" sz="1000" dirty="0" err="1">
                <a:solidFill>
                  <a:srgbClr val="FF0000"/>
                </a:solidFill>
                <a:latin typeface="Arial" panose="020B0604020202020204" pitchFamily="34" charset="0"/>
                <a:cs typeface="Arial" panose="020B0604020202020204" pitchFamily="34" charset="0"/>
              </a:rPr>
              <a:t>Nox.Types.CollectionSelectTypeOptions</a:t>
            </a:r>
            <a:endParaRPr lang="en-GB" sz="1000" dirty="0">
              <a:solidFill>
                <a:srgbClr val="FF0000"/>
              </a:solidFill>
              <a:latin typeface="Arial" panose="020B0604020202020204" pitchFamily="34" charset="0"/>
              <a:cs typeface="Arial" panose="020B0604020202020204" pitchFamily="34" charset="0"/>
            </a:endParaRPr>
          </a:p>
          <a:p>
            <a:pPr marL="457200" lvl="1" indent="0">
              <a:buNone/>
            </a:pPr>
            <a:r>
              <a:rPr lang="en-GB" sz="1000" dirty="0">
                <a:latin typeface="Arial" panose="020B0604020202020204" pitchFamily="34" charset="0"/>
                <a:cs typeface="Arial" panose="020B0604020202020204" pitchFamily="34" charset="0"/>
              </a:rPr>
              <a:t>3.4e: </a:t>
            </a:r>
            <a:r>
              <a:rPr lang="en-GB" sz="1000" dirty="0">
                <a:solidFill>
                  <a:srgbClr val="FF0000"/>
                </a:solidFill>
                <a:latin typeface="Arial" panose="020B0604020202020204" pitchFamily="34" charset="0"/>
                <a:cs typeface="Arial" panose="020B0604020202020204" pitchFamily="34" charset="0"/>
              </a:rPr>
              <a:t>NoxCollectionSelectInput: </a:t>
            </a:r>
            <a:r>
              <a:rPr lang="en-GB" sz="1000" dirty="0" err="1">
                <a:solidFill>
                  <a:srgbClr val="FF0000"/>
                </a:solidFill>
                <a:latin typeface="Arial" panose="020B0604020202020204" pitchFamily="34" charset="0"/>
                <a:cs typeface="Arial" panose="020B0604020202020204" pitchFamily="34" charset="0"/>
              </a:rPr>
              <a:t>Nox.Solution.TypeUserInterface</a:t>
            </a:r>
            <a:endParaRPr lang="en-GB" sz="1000" dirty="0">
              <a:solidFill>
                <a:srgbClr val="FF0000"/>
              </a:solidFill>
              <a:latin typeface="Arial" panose="020B0604020202020204" pitchFamily="34" charset="0"/>
              <a:cs typeface="Arial" panose="020B0604020202020204" pitchFamily="34" charset="0"/>
            </a:endParaRPr>
          </a:p>
          <a:p>
            <a:pPr marL="457200" lvl="1" indent="0">
              <a:buNone/>
            </a:pPr>
            <a:endParaRPr lang="en-GB" sz="1000" dirty="0">
              <a:solidFill>
                <a:srgbClr val="FF0000"/>
              </a:solidFill>
              <a:latin typeface="Arial" panose="020B0604020202020204" pitchFamily="34" charset="0"/>
              <a:cs typeface="Arial" panose="020B0604020202020204" pitchFamily="34" charset="0"/>
            </a:endParaRPr>
          </a:p>
          <a:p>
            <a:pPr marL="457200" lvl="1" indent="0">
              <a:buNone/>
            </a:pPr>
            <a:endParaRPr lang="en-GB" sz="1000" dirty="0">
              <a:solidFill>
                <a:srgbClr val="FF0000"/>
              </a:solidFill>
              <a:latin typeface="Arial" panose="020B0604020202020204" pitchFamily="34" charset="0"/>
              <a:cs typeface="Arial" panose="020B0604020202020204" pitchFamily="34" charset="0"/>
            </a:endParaRPr>
          </a:p>
          <a:p>
            <a:pPr marL="457200" lvl="1" indent="0">
              <a:buNone/>
            </a:pPr>
            <a:endParaRPr lang="en-GB" sz="1000" dirty="0">
              <a:solidFill>
                <a:srgbClr val="FF0000"/>
              </a:solidFill>
              <a:latin typeface="Arial" panose="020B0604020202020204" pitchFamily="34" charset="0"/>
              <a:cs typeface="Arial" panose="020B0604020202020204" pitchFamily="34" charset="0"/>
            </a:endParaRPr>
          </a:p>
          <a:p>
            <a:pPr marL="457200" lvl="1" indent="0">
              <a:buNone/>
            </a:pPr>
            <a:endParaRPr lang="en-GB" sz="1000" dirty="0">
              <a:solidFill>
                <a:srgbClr val="FF0000"/>
              </a:solidFill>
              <a:latin typeface="Arial" panose="020B0604020202020204" pitchFamily="34" charset="0"/>
              <a:cs typeface="Arial" panose="020B0604020202020204" pitchFamily="34" charset="0"/>
            </a:endParaRPr>
          </a:p>
          <a:p>
            <a:pPr marL="457200" lvl="1" indent="0">
              <a:buNone/>
            </a:pPr>
            <a:endParaRPr lang="en-GB" sz="1000" dirty="0">
              <a:solidFill>
                <a:srgbClr val="FF0000"/>
              </a:solidFill>
              <a:latin typeface="Arial" panose="020B0604020202020204" pitchFamily="34" charset="0"/>
              <a:cs typeface="Arial" panose="020B0604020202020204" pitchFamily="34" charset="0"/>
            </a:endParaRPr>
          </a:p>
          <a:p>
            <a:pPr marL="457200" lvl="1" indent="0">
              <a:buNone/>
            </a:pPr>
            <a:endParaRPr lang="en-GB" sz="1000" dirty="0">
              <a:solidFill>
                <a:srgbClr val="FF0000"/>
              </a:solidFill>
              <a:latin typeface="Arial" panose="020B0604020202020204" pitchFamily="34" charset="0"/>
              <a:cs typeface="Arial" panose="020B0604020202020204" pitchFamily="34" charset="0"/>
            </a:endParaRPr>
          </a:p>
          <a:p>
            <a:pPr marL="457200" lvl="1" indent="0">
              <a:buNone/>
            </a:pPr>
            <a:endParaRPr lang="en-GB" sz="1000" dirty="0">
              <a:solidFill>
                <a:srgbClr val="FF0000"/>
              </a:solidFill>
              <a:latin typeface="Arial" panose="020B0604020202020204" pitchFamily="34" charset="0"/>
              <a:cs typeface="Arial" panose="020B0604020202020204" pitchFamily="34" charset="0"/>
            </a:endParaRPr>
          </a:p>
          <a:p>
            <a:pPr marL="457200" lvl="1" indent="0">
              <a:buNone/>
            </a:pPr>
            <a:endParaRPr lang="en-GB" sz="1000" dirty="0">
              <a:solidFill>
                <a:srgbClr val="FF0000"/>
              </a:solidFill>
              <a:latin typeface="Arial" panose="020B0604020202020204" pitchFamily="34" charset="0"/>
              <a:cs typeface="Arial" panose="020B0604020202020204" pitchFamily="34" charset="0"/>
            </a:endParaRPr>
          </a:p>
          <a:p>
            <a:pPr marL="457200" lvl="1" indent="0">
              <a:buNone/>
            </a:pPr>
            <a:endParaRPr lang="en-GB" sz="1000" dirty="0">
              <a:solidFill>
                <a:srgbClr val="FF0000"/>
              </a:solidFill>
              <a:latin typeface="Arial" panose="020B0604020202020204" pitchFamily="34" charset="0"/>
              <a:cs typeface="Arial" panose="020B0604020202020204" pitchFamily="34" charset="0"/>
            </a:endParaRPr>
          </a:p>
          <a:p>
            <a:pPr marL="457200" lvl="1" indent="0">
              <a:buNone/>
            </a:pPr>
            <a:endParaRPr lang="en-GB" sz="1000" dirty="0">
              <a:solidFill>
                <a:srgbClr val="FF0000"/>
              </a:solidFill>
              <a:latin typeface="Arial" panose="020B0604020202020204" pitchFamily="34" charset="0"/>
              <a:cs typeface="Arial" panose="020B0604020202020204" pitchFamily="34" charset="0"/>
            </a:endParaRPr>
          </a:p>
          <a:p>
            <a:pPr marL="457200" lvl="1" indent="0">
              <a:buNone/>
            </a:pPr>
            <a:endParaRPr lang="en-GB" sz="1000" dirty="0">
              <a:solidFill>
                <a:srgbClr val="FF0000"/>
              </a:solidFill>
              <a:latin typeface="Arial" panose="020B0604020202020204" pitchFamily="34" charset="0"/>
              <a:cs typeface="Arial" panose="020B0604020202020204" pitchFamily="34" charset="0"/>
            </a:endParaRPr>
          </a:p>
          <a:p>
            <a:pPr marL="457200" lvl="1" indent="0">
              <a:buNone/>
            </a:pPr>
            <a:endParaRPr lang="en-GB" sz="1000" dirty="0">
              <a:solidFill>
                <a:srgbClr val="FF0000"/>
              </a:solidFill>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DA2D8825-AF64-FB77-FB78-B3D70F96DC14}"/>
              </a:ext>
            </a:extLst>
          </p:cNvPr>
          <p:cNvSpPr txBox="1">
            <a:spLocks/>
          </p:cNvSpPr>
          <p:nvPr/>
        </p:nvSpPr>
        <p:spPr>
          <a:xfrm>
            <a:off x="7672070" y="804672"/>
            <a:ext cx="4271772" cy="53599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GB" sz="1000" dirty="0">
                <a:latin typeface="Arial" panose="020B0604020202020204" pitchFamily="34" charset="0"/>
                <a:cs typeface="Arial" panose="020B0604020202020204" pitchFamily="34" charset="0"/>
              </a:rPr>
              <a:t>3.5a: </a:t>
            </a:r>
            <a:r>
              <a:rPr lang="en-GB" sz="1000" dirty="0" err="1">
                <a:solidFill>
                  <a:srgbClr val="FF0000"/>
                </a:solidFill>
                <a:latin typeface="Arial" panose="020B0604020202020204" pitchFamily="34" charset="0"/>
                <a:cs typeface="Arial" panose="020B0604020202020204" pitchFamily="34" charset="0"/>
              </a:rPr>
              <a:t>NoxCheckboxInput</a:t>
            </a:r>
            <a:r>
              <a:rPr lang="en-GB" sz="1000" dirty="0">
                <a:solidFill>
                  <a:srgbClr val="FF0000"/>
                </a:solidFill>
                <a:latin typeface="Arial" panose="020B0604020202020204" pitchFamily="34" charset="0"/>
                <a:cs typeface="Arial" panose="020B0604020202020204" pitchFamily="34" charset="0"/>
              </a:rPr>
              <a:t>: Overview</a:t>
            </a:r>
          </a:p>
          <a:p>
            <a:pPr marL="457200" lvl="1" indent="0">
              <a:buNone/>
            </a:pPr>
            <a:r>
              <a:rPr lang="en-GB" sz="1000" dirty="0">
                <a:latin typeface="Arial" panose="020B0604020202020204" pitchFamily="34" charset="0"/>
                <a:cs typeface="Arial" panose="020B0604020202020204" pitchFamily="34" charset="0"/>
              </a:rPr>
              <a:t>3.5b: </a:t>
            </a:r>
            <a:r>
              <a:rPr lang="en-GB" sz="1000" dirty="0" err="1">
                <a:solidFill>
                  <a:srgbClr val="FF0000"/>
                </a:solidFill>
                <a:latin typeface="Arial" panose="020B0604020202020204" pitchFamily="34" charset="0"/>
                <a:cs typeface="Arial" panose="020B0604020202020204" pitchFamily="34" charset="0"/>
              </a:rPr>
              <a:t>NoxCheckboxInput</a:t>
            </a:r>
            <a:r>
              <a:rPr lang="en-GB" sz="1000" dirty="0">
                <a:solidFill>
                  <a:srgbClr val="FF0000"/>
                </a:solidFill>
                <a:latin typeface="Arial" panose="020B0604020202020204" pitchFamily="34" charset="0"/>
                <a:cs typeface="Arial" panose="020B0604020202020204" pitchFamily="34" charset="0"/>
              </a:rPr>
              <a:t>: </a:t>
            </a:r>
            <a:r>
              <a:rPr lang="en-GB" sz="1000" dirty="0" err="1">
                <a:solidFill>
                  <a:srgbClr val="FF0000"/>
                </a:solidFill>
                <a:latin typeface="Arial" panose="020B0604020202020204" pitchFamily="34" charset="0"/>
                <a:cs typeface="Arial" panose="020B0604020202020204" pitchFamily="34" charset="0"/>
              </a:rPr>
              <a:t>Blazor</a:t>
            </a:r>
            <a:r>
              <a:rPr lang="en-GB" sz="1000" dirty="0">
                <a:solidFill>
                  <a:srgbClr val="FF0000"/>
                </a:solidFill>
                <a:latin typeface="Arial" panose="020B0604020202020204" pitchFamily="34" charset="0"/>
                <a:cs typeface="Arial" panose="020B0604020202020204" pitchFamily="34" charset="0"/>
              </a:rPr>
              <a:t> Usage Example</a:t>
            </a:r>
          </a:p>
          <a:p>
            <a:pPr marL="457200" lvl="1" indent="0">
              <a:buNone/>
            </a:pPr>
            <a:r>
              <a:rPr lang="en-GB" sz="1000" dirty="0">
                <a:latin typeface="Arial" panose="020B0604020202020204" pitchFamily="34" charset="0"/>
                <a:cs typeface="Arial" panose="020B0604020202020204" pitchFamily="34" charset="0"/>
              </a:rPr>
              <a:t>3.5c: </a:t>
            </a:r>
            <a:r>
              <a:rPr lang="en-GB" sz="1000" dirty="0" err="1">
                <a:solidFill>
                  <a:srgbClr val="FF0000"/>
                </a:solidFill>
                <a:latin typeface="Arial" panose="020B0604020202020204" pitchFamily="34" charset="0"/>
                <a:cs typeface="Arial" panose="020B0604020202020204" pitchFamily="34" charset="0"/>
              </a:rPr>
              <a:t>NoxCheckboxInput</a:t>
            </a:r>
            <a:r>
              <a:rPr lang="en-GB" sz="1000" dirty="0">
                <a:solidFill>
                  <a:srgbClr val="FF0000"/>
                </a:solidFill>
                <a:latin typeface="Arial" panose="020B0604020202020204" pitchFamily="34" charset="0"/>
                <a:cs typeface="Arial" panose="020B0604020202020204" pitchFamily="34" charset="0"/>
              </a:rPr>
              <a:t>: </a:t>
            </a:r>
            <a:r>
              <a:rPr lang="en-GB" sz="1000" dirty="0" err="1">
                <a:solidFill>
                  <a:srgbClr val="FF0000"/>
                </a:solidFill>
                <a:latin typeface="Arial" panose="020B0604020202020204" pitchFamily="34" charset="0"/>
                <a:cs typeface="Arial" panose="020B0604020202020204" pitchFamily="34" charset="0"/>
              </a:rPr>
              <a:t>Nox.Solution.NoxSimpleTypeDefinition</a:t>
            </a:r>
            <a:endParaRPr lang="en-GB" sz="1000" dirty="0">
              <a:solidFill>
                <a:srgbClr val="FF0000"/>
              </a:solidFill>
              <a:latin typeface="Arial" panose="020B0604020202020204" pitchFamily="34" charset="0"/>
              <a:cs typeface="Arial" panose="020B0604020202020204" pitchFamily="34" charset="0"/>
            </a:endParaRPr>
          </a:p>
          <a:p>
            <a:pPr marL="457200" lvl="1" indent="0">
              <a:buNone/>
            </a:pPr>
            <a:r>
              <a:rPr lang="en-GB" sz="1000" dirty="0">
                <a:latin typeface="Arial" panose="020B0604020202020204" pitchFamily="34" charset="0"/>
                <a:cs typeface="Arial" panose="020B0604020202020204" pitchFamily="34" charset="0"/>
              </a:rPr>
              <a:t>3.5d: </a:t>
            </a:r>
            <a:r>
              <a:rPr lang="en-GB" sz="1000" dirty="0" err="1">
                <a:solidFill>
                  <a:srgbClr val="FF0000"/>
                </a:solidFill>
                <a:latin typeface="Arial" panose="020B0604020202020204" pitchFamily="34" charset="0"/>
                <a:cs typeface="Arial" panose="020B0604020202020204" pitchFamily="34" charset="0"/>
              </a:rPr>
              <a:t>NoxCheckboxInput</a:t>
            </a:r>
            <a:r>
              <a:rPr lang="en-GB" sz="1000" dirty="0">
                <a:solidFill>
                  <a:srgbClr val="FF0000"/>
                </a:solidFill>
                <a:latin typeface="Arial" panose="020B0604020202020204" pitchFamily="34" charset="0"/>
                <a:cs typeface="Arial" panose="020B0604020202020204" pitchFamily="34" charset="0"/>
              </a:rPr>
              <a:t>: </a:t>
            </a:r>
            <a:r>
              <a:rPr lang="en-GB" sz="1000" dirty="0" err="1">
                <a:solidFill>
                  <a:srgbClr val="FF0000"/>
                </a:solidFill>
                <a:latin typeface="Arial" panose="020B0604020202020204" pitchFamily="34" charset="0"/>
                <a:cs typeface="Arial" panose="020B0604020202020204" pitchFamily="34" charset="0"/>
              </a:rPr>
              <a:t>Nox.Solution.TypeUserInterface</a:t>
            </a:r>
            <a:endParaRPr lang="en-GB" sz="1000" dirty="0">
              <a:solidFill>
                <a:srgbClr val="FF0000"/>
              </a:solidFill>
              <a:latin typeface="Arial" panose="020B0604020202020204" pitchFamily="34" charset="0"/>
              <a:cs typeface="Arial" panose="020B0604020202020204" pitchFamily="34" charset="0"/>
            </a:endParaRPr>
          </a:p>
          <a:p>
            <a:pPr marL="457200" lvl="1" indent="0">
              <a:buNone/>
            </a:pPr>
            <a:r>
              <a:rPr lang="en-GB" sz="1000" dirty="0">
                <a:latin typeface="Arial" panose="020B0604020202020204" pitchFamily="34" charset="0"/>
                <a:cs typeface="Arial" panose="020B0604020202020204" pitchFamily="34" charset="0"/>
              </a:rPr>
              <a:t>3.6a: </a:t>
            </a:r>
            <a:r>
              <a:rPr lang="en-GB" sz="1000" dirty="0" err="1">
                <a:solidFill>
                  <a:srgbClr val="FF0000"/>
                </a:solidFill>
                <a:latin typeface="Arial" panose="020B0604020202020204" pitchFamily="34" charset="0"/>
                <a:cs typeface="Arial" panose="020B0604020202020204" pitchFamily="34" charset="0"/>
              </a:rPr>
              <a:t>NoxButtonInput</a:t>
            </a:r>
            <a:r>
              <a:rPr lang="en-GB" sz="1000" dirty="0">
                <a:solidFill>
                  <a:srgbClr val="FF0000"/>
                </a:solidFill>
                <a:latin typeface="Arial" panose="020B0604020202020204" pitchFamily="34" charset="0"/>
                <a:cs typeface="Arial" panose="020B0604020202020204" pitchFamily="34" charset="0"/>
              </a:rPr>
              <a:t>: Overview</a:t>
            </a:r>
          </a:p>
          <a:p>
            <a:pPr marL="457200" lvl="1" indent="0">
              <a:buNone/>
            </a:pPr>
            <a:r>
              <a:rPr lang="en-GB" sz="1000" dirty="0">
                <a:latin typeface="Arial" panose="020B0604020202020204" pitchFamily="34" charset="0"/>
                <a:cs typeface="Arial" panose="020B0604020202020204" pitchFamily="34" charset="0"/>
              </a:rPr>
              <a:t>3.6b: </a:t>
            </a:r>
            <a:r>
              <a:rPr lang="en-GB" sz="1000" dirty="0" err="1">
                <a:solidFill>
                  <a:srgbClr val="FF0000"/>
                </a:solidFill>
                <a:latin typeface="Arial" panose="020B0604020202020204" pitchFamily="34" charset="0"/>
                <a:cs typeface="Arial" panose="020B0604020202020204" pitchFamily="34" charset="0"/>
              </a:rPr>
              <a:t>NoxButtonInput</a:t>
            </a:r>
            <a:r>
              <a:rPr lang="en-GB" sz="1000" dirty="0">
                <a:solidFill>
                  <a:srgbClr val="FF0000"/>
                </a:solidFill>
                <a:latin typeface="Arial" panose="020B0604020202020204" pitchFamily="34" charset="0"/>
                <a:cs typeface="Arial" panose="020B0604020202020204" pitchFamily="34" charset="0"/>
              </a:rPr>
              <a:t> : </a:t>
            </a:r>
            <a:r>
              <a:rPr lang="en-GB" sz="1000" dirty="0" err="1">
                <a:solidFill>
                  <a:srgbClr val="FF0000"/>
                </a:solidFill>
                <a:latin typeface="Arial" panose="020B0604020202020204" pitchFamily="34" charset="0"/>
                <a:cs typeface="Arial" panose="020B0604020202020204" pitchFamily="34" charset="0"/>
              </a:rPr>
              <a:t>Blazor</a:t>
            </a:r>
            <a:r>
              <a:rPr lang="en-GB" sz="1000" dirty="0">
                <a:solidFill>
                  <a:srgbClr val="FF0000"/>
                </a:solidFill>
                <a:latin typeface="Arial" panose="020B0604020202020204" pitchFamily="34" charset="0"/>
                <a:cs typeface="Arial" panose="020B0604020202020204" pitchFamily="34" charset="0"/>
              </a:rPr>
              <a:t> Usage Example</a:t>
            </a:r>
          </a:p>
          <a:p>
            <a:pPr marL="457200" lvl="1" indent="0">
              <a:buNone/>
            </a:pPr>
            <a:r>
              <a:rPr lang="en-GB" sz="1000" dirty="0">
                <a:latin typeface="Arial" panose="020B0604020202020204" pitchFamily="34" charset="0"/>
                <a:cs typeface="Arial" panose="020B0604020202020204" pitchFamily="34" charset="0"/>
              </a:rPr>
              <a:t>3.6c: </a:t>
            </a:r>
            <a:r>
              <a:rPr lang="en-GB" sz="1000" dirty="0" err="1">
                <a:solidFill>
                  <a:srgbClr val="FF0000"/>
                </a:solidFill>
                <a:latin typeface="Arial" panose="020B0604020202020204" pitchFamily="34" charset="0"/>
                <a:cs typeface="Arial" panose="020B0604020202020204" pitchFamily="34" charset="0"/>
              </a:rPr>
              <a:t>NoxButtonInput</a:t>
            </a:r>
            <a:r>
              <a:rPr lang="en-GB" sz="1000" dirty="0">
                <a:solidFill>
                  <a:srgbClr val="FF0000"/>
                </a:solidFill>
                <a:latin typeface="Arial" panose="020B0604020202020204" pitchFamily="34" charset="0"/>
                <a:cs typeface="Arial" panose="020B0604020202020204" pitchFamily="34" charset="0"/>
              </a:rPr>
              <a:t>: </a:t>
            </a:r>
            <a:r>
              <a:rPr lang="en-GB" sz="1000" dirty="0" err="1">
                <a:solidFill>
                  <a:srgbClr val="FF0000"/>
                </a:solidFill>
                <a:latin typeface="Arial" panose="020B0604020202020204" pitchFamily="34" charset="0"/>
                <a:cs typeface="Arial" panose="020B0604020202020204" pitchFamily="34" charset="0"/>
              </a:rPr>
              <a:t>Nox.Solution.NoxSimpleTypeDefinition</a:t>
            </a:r>
            <a:endParaRPr lang="en-GB" sz="1000" dirty="0">
              <a:solidFill>
                <a:srgbClr val="FF0000"/>
              </a:solidFill>
              <a:latin typeface="Arial" panose="020B0604020202020204" pitchFamily="34" charset="0"/>
              <a:cs typeface="Arial" panose="020B0604020202020204" pitchFamily="34" charset="0"/>
            </a:endParaRPr>
          </a:p>
          <a:p>
            <a:pPr marL="457200" lvl="1" indent="0">
              <a:buNone/>
            </a:pPr>
            <a:r>
              <a:rPr lang="en-GB" sz="1000" dirty="0">
                <a:latin typeface="Arial" panose="020B0604020202020204" pitchFamily="34" charset="0"/>
                <a:cs typeface="Arial" panose="020B0604020202020204" pitchFamily="34" charset="0"/>
              </a:rPr>
              <a:t>3.6d: </a:t>
            </a:r>
            <a:r>
              <a:rPr lang="en-GB" sz="1000" dirty="0" err="1">
                <a:solidFill>
                  <a:srgbClr val="FF0000"/>
                </a:solidFill>
                <a:latin typeface="Arial" panose="020B0604020202020204" pitchFamily="34" charset="0"/>
                <a:cs typeface="Arial" panose="020B0604020202020204" pitchFamily="34" charset="0"/>
              </a:rPr>
              <a:t>NoxButtonInput</a:t>
            </a:r>
            <a:r>
              <a:rPr lang="en-GB" sz="1000" dirty="0">
                <a:solidFill>
                  <a:srgbClr val="FF0000"/>
                </a:solidFill>
                <a:latin typeface="Arial" panose="020B0604020202020204" pitchFamily="34" charset="0"/>
                <a:cs typeface="Arial" panose="020B0604020202020204" pitchFamily="34" charset="0"/>
              </a:rPr>
              <a:t>: </a:t>
            </a:r>
            <a:r>
              <a:rPr lang="en-GB" sz="1000" dirty="0" err="1">
                <a:solidFill>
                  <a:srgbClr val="FF0000"/>
                </a:solidFill>
                <a:latin typeface="Arial" panose="020B0604020202020204" pitchFamily="34" charset="0"/>
                <a:cs typeface="Arial" panose="020B0604020202020204" pitchFamily="34" charset="0"/>
              </a:rPr>
              <a:t>Nox.Solution.TypeUserInterface</a:t>
            </a:r>
            <a:endParaRPr lang="en-GB" sz="1000" dirty="0">
              <a:solidFill>
                <a:srgbClr val="FF0000"/>
              </a:solidFill>
              <a:latin typeface="Arial" panose="020B0604020202020204" pitchFamily="34" charset="0"/>
              <a:cs typeface="Arial" panose="020B0604020202020204" pitchFamily="34" charset="0"/>
            </a:endParaRPr>
          </a:p>
          <a:p>
            <a:pPr marL="457200" lvl="1" indent="0">
              <a:buNone/>
            </a:pPr>
            <a:endParaRPr lang="en-GB" sz="1000" dirty="0">
              <a:solidFill>
                <a:srgbClr val="FF0000"/>
              </a:solidFill>
              <a:latin typeface="Arial" panose="020B0604020202020204" pitchFamily="34" charset="0"/>
              <a:cs typeface="Arial" panose="020B0604020202020204" pitchFamily="34" charset="0"/>
            </a:endParaRPr>
          </a:p>
          <a:p>
            <a:pPr marL="457200" lvl="1" indent="0">
              <a:buNone/>
            </a:pPr>
            <a:endParaRPr lang="en-GB" sz="1000" dirty="0">
              <a:solidFill>
                <a:srgbClr val="FF0000"/>
              </a:solidFill>
              <a:latin typeface="Arial" panose="020B0604020202020204" pitchFamily="34" charset="0"/>
              <a:cs typeface="Arial" panose="020B0604020202020204" pitchFamily="34" charset="0"/>
            </a:endParaRPr>
          </a:p>
          <a:p>
            <a:pPr marL="457200" lvl="1" indent="0">
              <a:buNone/>
            </a:pPr>
            <a:endParaRPr lang="en-GB" sz="1000" dirty="0">
              <a:solidFill>
                <a:srgbClr val="FF0000"/>
              </a:solidFill>
              <a:latin typeface="Arial" panose="020B0604020202020204" pitchFamily="34" charset="0"/>
              <a:cs typeface="Arial" panose="020B0604020202020204" pitchFamily="34" charset="0"/>
            </a:endParaRPr>
          </a:p>
          <a:p>
            <a:pPr marL="457200" lvl="1" indent="0">
              <a:buNone/>
            </a:pPr>
            <a:endParaRPr lang="en-GB" sz="1000" dirty="0">
              <a:solidFill>
                <a:srgbClr val="FF0000"/>
              </a:solidFill>
              <a:latin typeface="Arial" panose="020B0604020202020204" pitchFamily="34" charset="0"/>
              <a:cs typeface="Arial" panose="020B0604020202020204" pitchFamily="34" charset="0"/>
            </a:endParaRPr>
          </a:p>
          <a:p>
            <a:pPr marL="457200" lvl="1" indent="0">
              <a:buNone/>
            </a:pPr>
            <a:endParaRPr lang="en-GB" sz="1000" dirty="0">
              <a:solidFill>
                <a:srgbClr val="FF0000"/>
              </a:solidFill>
              <a:latin typeface="Arial" panose="020B0604020202020204" pitchFamily="34" charset="0"/>
              <a:cs typeface="Arial" panose="020B0604020202020204" pitchFamily="34" charset="0"/>
            </a:endParaRPr>
          </a:p>
          <a:p>
            <a:pPr marL="457200" lvl="1" indent="0">
              <a:buNone/>
            </a:pPr>
            <a:endParaRPr lang="en-GB" sz="1000" dirty="0">
              <a:solidFill>
                <a:srgbClr val="FF0000"/>
              </a:solidFill>
              <a:latin typeface="Arial" panose="020B0604020202020204" pitchFamily="34" charset="0"/>
              <a:cs typeface="Arial" panose="020B0604020202020204" pitchFamily="34" charset="0"/>
            </a:endParaRPr>
          </a:p>
          <a:p>
            <a:pPr marL="457200" lvl="1" indent="0">
              <a:buNone/>
            </a:pPr>
            <a:endParaRPr lang="en-GB" sz="1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803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9054485" cy="570057"/>
          </a:xfrm>
        </p:spPr>
        <p:txBody>
          <a:bodyPr anchor="t">
            <a:normAutofit/>
          </a:bodyPr>
          <a:lstStyle/>
          <a:p>
            <a:r>
              <a:rPr lang="en-GB" sz="2400" dirty="0">
                <a:latin typeface="Arial" panose="020B0604020202020204" pitchFamily="34" charset="0"/>
                <a:cs typeface="Arial" panose="020B0604020202020204" pitchFamily="34" charset="0"/>
              </a:rPr>
              <a:t>3.2f: </a:t>
            </a:r>
            <a:r>
              <a:rPr lang="en-GB" sz="2400" dirty="0">
                <a:solidFill>
                  <a:srgbClr val="FF0000"/>
                </a:solidFill>
                <a:latin typeface="Arial" panose="020B0604020202020204" pitchFamily="34" charset="0"/>
                <a:cs typeface="Arial" panose="020B0604020202020204" pitchFamily="34" charset="0"/>
              </a:rPr>
              <a:t>NoxMoneyInput: </a:t>
            </a:r>
            <a:r>
              <a:rPr lang="en-GB" sz="2400" dirty="0" err="1">
                <a:solidFill>
                  <a:srgbClr val="FF0000"/>
                </a:solidFill>
                <a:latin typeface="Arial" panose="020B0604020202020204" pitchFamily="34" charset="0"/>
                <a:cs typeface="Arial" panose="020B0604020202020204" pitchFamily="34" charset="0"/>
              </a:rPr>
              <a:t>Nox.Solution.TypeUserInterface.Widget</a:t>
            </a:r>
            <a:endParaRPr lang="en-GB" sz="2400" dirty="0">
              <a:solidFill>
                <a:srgbClr val="FF0000"/>
              </a:solidFill>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DF7884D8-28B0-1173-F621-C0AFADEFF89F}"/>
              </a:ext>
            </a:extLst>
          </p:cNvPr>
          <p:cNvSpPr/>
          <p:nvPr/>
        </p:nvSpPr>
        <p:spPr>
          <a:xfrm>
            <a:off x="9649800" y="302491"/>
            <a:ext cx="2161200" cy="52745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10" name="Graphic 9" descr="Close with solid fill">
            <a:extLst>
              <a:ext uri="{FF2B5EF4-FFF2-40B4-BE49-F238E27FC236}">
                <a16:creationId xmlns:a16="http://schemas.microsoft.com/office/drawing/2014/main" id="{EE40CA2D-8AD8-9BB5-21BA-7C45EB221E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08541" y="365177"/>
            <a:ext cx="388143" cy="388143"/>
          </a:xfrm>
          <a:prstGeom prst="rect">
            <a:avLst/>
          </a:prstGeom>
        </p:spPr>
      </p:pic>
      <p:graphicFrame>
        <p:nvGraphicFramePr>
          <p:cNvPr id="3" name="Table 15">
            <a:extLst>
              <a:ext uri="{FF2B5EF4-FFF2-40B4-BE49-F238E27FC236}">
                <a16:creationId xmlns:a16="http://schemas.microsoft.com/office/drawing/2014/main" id="{E220A468-FECD-7492-741E-87B369F19FDD}"/>
              </a:ext>
            </a:extLst>
          </p:cNvPr>
          <p:cNvGraphicFramePr>
            <a:graphicFrameLocks noGrp="1"/>
          </p:cNvGraphicFramePr>
          <p:nvPr>
            <p:extLst>
              <p:ext uri="{D42A27DB-BD31-4B8C-83A1-F6EECF244321}">
                <p14:modId xmlns:p14="http://schemas.microsoft.com/office/powerpoint/2010/main" val="701254988"/>
              </p:ext>
            </p:extLst>
          </p:nvPr>
        </p:nvGraphicFramePr>
        <p:xfrm>
          <a:off x="448874" y="1054514"/>
          <a:ext cx="5494725" cy="944880"/>
        </p:xfrm>
        <a:graphic>
          <a:graphicData uri="http://schemas.openxmlformats.org/drawingml/2006/table">
            <a:tbl>
              <a:tblPr firstRow="1" bandRow="1">
                <a:tableStyleId>{F5AB1C69-6EDB-4FF4-983F-18BD219EF322}</a:tableStyleId>
              </a:tblPr>
              <a:tblGrid>
                <a:gridCol w="1191590">
                  <a:extLst>
                    <a:ext uri="{9D8B030D-6E8A-4147-A177-3AD203B41FA5}">
                      <a16:colId xmlns:a16="http://schemas.microsoft.com/office/drawing/2014/main" val="1483791462"/>
                    </a:ext>
                  </a:extLst>
                </a:gridCol>
                <a:gridCol w="1191590">
                  <a:extLst>
                    <a:ext uri="{9D8B030D-6E8A-4147-A177-3AD203B41FA5}">
                      <a16:colId xmlns:a16="http://schemas.microsoft.com/office/drawing/2014/main" val="926139339"/>
                    </a:ext>
                  </a:extLst>
                </a:gridCol>
                <a:gridCol w="3111545">
                  <a:extLst>
                    <a:ext uri="{9D8B030D-6E8A-4147-A177-3AD203B41FA5}">
                      <a16:colId xmlns:a16="http://schemas.microsoft.com/office/drawing/2014/main" val="558150035"/>
                    </a:ext>
                  </a:extLst>
                </a:gridCol>
              </a:tblGrid>
              <a:tr h="215486">
                <a:tc>
                  <a:txBody>
                    <a:bodyPr/>
                    <a:lstStyle/>
                    <a:p>
                      <a:r>
                        <a:rPr lang="en-GB" sz="1000" dirty="0"/>
                        <a:t>Class</a:t>
                      </a:r>
                    </a:p>
                  </a:txBody>
                  <a:tcPr/>
                </a:tc>
                <a:tc>
                  <a:txBody>
                    <a:bodyPr/>
                    <a:lstStyle/>
                    <a:p>
                      <a:r>
                        <a:rPr lang="en-GB" sz="1000" dirty="0"/>
                        <a:t>Property</a:t>
                      </a:r>
                    </a:p>
                  </a:txBody>
                  <a:tcPr/>
                </a:tc>
                <a:tc>
                  <a:txBody>
                    <a:bodyPr/>
                    <a:lstStyle/>
                    <a:p>
                      <a:r>
                        <a:rPr lang="en-GB" sz="1000" dirty="0"/>
                        <a:t>Behaviour</a:t>
                      </a:r>
                    </a:p>
                  </a:txBody>
                  <a:tcPr/>
                </a:tc>
                <a:extLst>
                  <a:ext uri="{0D108BD9-81ED-4DB2-BD59-A6C34878D82A}">
                    <a16:rowId xmlns:a16="http://schemas.microsoft.com/office/drawing/2014/main" val="2333995018"/>
                  </a:ext>
                </a:extLst>
              </a:tr>
              <a:tr h="370840">
                <a:tc>
                  <a:txBody>
                    <a:bodyPr/>
                    <a:lstStyle/>
                    <a:p>
                      <a:r>
                        <a:rPr lang="en-GB" sz="1000" dirty="0"/>
                        <a:t>Widget</a:t>
                      </a:r>
                    </a:p>
                  </a:txBody>
                  <a:tcPr/>
                </a:tc>
                <a:tc>
                  <a:txBody>
                    <a:bodyPr/>
                    <a:lstStyle/>
                    <a:p>
                      <a:r>
                        <a:rPr lang="en-GB" sz="1000" dirty="0"/>
                        <a:t>IncrementValue</a:t>
                      </a:r>
                    </a:p>
                  </a:txBody>
                  <a:tcPr/>
                </a:tc>
                <a:tc>
                  <a:txBody>
                    <a:bodyPr/>
                    <a:lstStyle/>
                    <a:p>
                      <a:r>
                        <a:rPr lang="en-GB" sz="1000" dirty="0"/>
                        <a:t>Sets in </a:t>
                      </a:r>
                      <a:r>
                        <a:rPr lang="en-GB" sz="1000" dirty="0" err="1"/>
                        <a:t>Nox.Type.Number</a:t>
                      </a:r>
                      <a:r>
                        <a:rPr lang="en-GB" sz="1000" dirty="0"/>
                        <a:t> Increase/Decrease Incremental button action amount – if IncrementValue is zero then no need to display Incremental buttons on component</a:t>
                      </a:r>
                    </a:p>
                  </a:txBody>
                  <a:tcPr/>
                </a:tc>
                <a:extLst>
                  <a:ext uri="{0D108BD9-81ED-4DB2-BD59-A6C34878D82A}">
                    <a16:rowId xmlns:a16="http://schemas.microsoft.com/office/drawing/2014/main" val="1414113581"/>
                  </a:ext>
                </a:extLst>
              </a:tr>
            </a:tbl>
          </a:graphicData>
        </a:graphic>
      </p:graphicFrame>
    </p:spTree>
    <p:extLst>
      <p:ext uri="{BB962C8B-B14F-4D97-AF65-F5344CB8AC3E}">
        <p14:creationId xmlns:p14="http://schemas.microsoft.com/office/powerpoint/2010/main" val="3691981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4CA6452-B71A-C690-74AF-67F36E57623C}"/>
              </a:ext>
            </a:extLst>
          </p:cNvPr>
          <p:cNvSpPr/>
          <p:nvPr/>
        </p:nvSpPr>
        <p:spPr>
          <a:xfrm>
            <a:off x="0" y="0"/>
            <a:ext cx="12192000" cy="10926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336281" cy="570057"/>
          </a:xfrm>
        </p:spPr>
        <p:txBody>
          <a:bodyPr anchor="t">
            <a:normAutofit/>
          </a:bodyPr>
          <a:lstStyle/>
          <a:p>
            <a:r>
              <a:rPr lang="en-GB" sz="2400" dirty="0">
                <a:latin typeface="Arial" panose="020B0604020202020204" pitchFamily="34" charset="0"/>
                <a:cs typeface="Arial" panose="020B0604020202020204" pitchFamily="34" charset="0"/>
              </a:rPr>
              <a:t>3.3a: </a:t>
            </a:r>
            <a:r>
              <a:rPr lang="en-GB" sz="2400" dirty="0">
                <a:solidFill>
                  <a:schemeClr val="bg1"/>
                </a:solidFill>
                <a:latin typeface="Arial" panose="020B0604020202020204" pitchFamily="34" charset="0"/>
                <a:cs typeface="Arial" panose="020B0604020202020204" pitchFamily="34" charset="0"/>
              </a:rPr>
              <a:t>NoxNumberInput: Overview</a:t>
            </a:r>
          </a:p>
        </p:txBody>
      </p:sp>
      <p:sp>
        <p:nvSpPr>
          <p:cNvPr id="3" name="Rectangle: Rounded Corners 2">
            <a:extLst>
              <a:ext uri="{FF2B5EF4-FFF2-40B4-BE49-F238E27FC236}">
                <a16:creationId xmlns:a16="http://schemas.microsoft.com/office/drawing/2014/main" id="{8BFC94CA-E933-A62B-20B4-069AE689919E}"/>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15A6C17F-744E-FCEA-A575-7F819D99F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sp>
        <p:nvSpPr>
          <p:cNvPr id="5" name="Title 1">
            <a:extLst>
              <a:ext uri="{FF2B5EF4-FFF2-40B4-BE49-F238E27FC236}">
                <a16:creationId xmlns:a16="http://schemas.microsoft.com/office/drawing/2014/main" id="{C292B45C-DE47-A8BB-A2FA-0CFA84CA8DB8}"/>
              </a:ext>
            </a:extLst>
          </p:cNvPr>
          <p:cNvSpPr txBox="1">
            <a:spLocks/>
          </p:cNvSpPr>
          <p:nvPr/>
        </p:nvSpPr>
        <p:spPr>
          <a:xfrm>
            <a:off x="6377302" y="1565007"/>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(Non Focused: no entered value)</a:t>
            </a:r>
          </a:p>
        </p:txBody>
      </p:sp>
      <p:sp>
        <p:nvSpPr>
          <p:cNvPr id="6" name="Title 1">
            <a:extLst>
              <a:ext uri="{FF2B5EF4-FFF2-40B4-BE49-F238E27FC236}">
                <a16:creationId xmlns:a16="http://schemas.microsoft.com/office/drawing/2014/main" id="{78E00B86-2D23-9504-2539-BF8948DF197A}"/>
              </a:ext>
            </a:extLst>
          </p:cNvPr>
          <p:cNvSpPr txBox="1">
            <a:spLocks/>
          </p:cNvSpPr>
          <p:nvPr/>
        </p:nvSpPr>
        <p:spPr>
          <a:xfrm>
            <a:off x="6386093" y="3064519"/>
            <a:ext cx="1645647"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(Focused: entered value)</a:t>
            </a:r>
          </a:p>
        </p:txBody>
      </p:sp>
      <p:sp>
        <p:nvSpPr>
          <p:cNvPr id="7" name="Title 1">
            <a:extLst>
              <a:ext uri="{FF2B5EF4-FFF2-40B4-BE49-F238E27FC236}">
                <a16:creationId xmlns:a16="http://schemas.microsoft.com/office/drawing/2014/main" id="{278DC5FD-21B0-AA1C-99AA-1FB41E778825}"/>
              </a:ext>
            </a:extLst>
          </p:cNvPr>
          <p:cNvSpPr txBox="1">
            <a:spLocks/>
          </p:cNvSpPr>
          <p:nvPr/>
        </p:nvSpPr>
        <p:spPr>
          <a:xfrm>
            <a:off x="6377302" y="4676491"/>
            <a:ext cx="2094053"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(Disabled: no entered value)</a:t>
            </a:r>
          </a:p>
        </p:txBody>
      </p:sp>
      <p:sp>
        <p:nvSpPr>
          <p:cNvPr id="8" name="Title 1">
            <a:extLst>
              <a:ext uri="{FF2B5EF4-FFF2-40B4-BE49-F238E27FC236}">
                <a16:creationId xmlns:a16="http://schemas.microsoft.com/office/drawing/2014/main" id="{DECD2331-38FD-5165-0CED-C85C012FCA9A}"/>
              </a:ext>
            </a:extLst>
          </p:cNvPr>
          <p:cNvSpPr txBox="1">
            <a:spLocks/>
          </p:cNvSpPr>
          <p:nvPr/>
        </p:nvSpPr>
        <p:spPr>
          <a:xfrm>
            <a:off x="431799" y="1438108"/>
            <a:ext cx="4902201" cy="450549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800" dirty="0">
                <a:latin typeface="Arial" panose="020B0604020202020204" pitchFamily="34" charset="0"/>
                <a:cs typeface="Arial" panose="020B0604020202020204" pitchFamily="34" charset="0"/>
              </a:rPr>
              <a:t>NoxNumberInput is a Nox.UI form component used to handle and display numerical input. </a:t>
            </a:r>
          </a:p>
          <a:p>
            <a:pPr>
              <a:lnSpc>
                <a:spcPct val="120000"/>
              </a:lnSpc>
            </a:pPr>
            <a:endParaRPr lang="en-GB" sz="1800" dirty="0">
              <a:latin typeface="Arial" panose="020B0604020202020204" pitchFamily="34" charset="0"/>
              <a:cs typeface="Arial" panose="020B0604020202020204" pitchFamily="34" charset="0"/>
            </a:endParaRPr>
          </a:p>
          <a:p>
            <a:pPr>
              <a:lnSpc>
                <a:spcPct val="120000"/>
              </a:lnSpc>
            </a:pPr>
            <a:r>
              <a:rPr lang="en-GB" sz="1800" dirty="0">
                <a:latin typeface="Arial" panose="020B0604020202020204" pitchFamily="34" charset="0"/>
                <a:cs typeface="Arial" panose="020B0604020202020204" pitchFamily="34" charset="0"/>
              </a:rPr>
              <a:t>NOTE: </a:t>
            </a: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It is primarily based on MudBlazor component </a:t>
            </a:r>
            <a:r>
              <a:rPr lang="en-GB" sz="1800" dirty="0">
                <a:latin typeface="Arial" panose="020B0604020202020204" pitchFamily="34" charset="0"/>
                <a:cs typeface="Arial" panose="020B0604020202020204" pitchFamily="34" charset="0"/>
                <a:hlinkClick r:id="rId4"/>
              </a:rPr>
              <a:t>numeric field</a:t>
            </a:r>
            <a:endParaRPr lang="en-GB" sz="1800" dirty="0">
              <a:latin typeface="Arial" panose="020B0604020202020204" pitchFamily="34" charset="0"/>
              <a:cs typeface="Arial" panose="020B0604020202020204" pitchFamily="34" charset="0"/>
            </a:endParaRP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For now CSS used is the default MudBlazor CSS</a:t>
            </a: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Generally if a component property is null then treat as display hidden – </a:t>
            </a:r>
            <a:r>
              <a:rPr lang="en-GB" sz="1800" dirty="0" err="1">
                <a:latin typeface="Arial" panose="020B0604020202020204" pitchFamily="34" charset="0"/>
                <a:cs typeface="Arial" panose="020B0604020202020204" pitchFamily="34" charset="0"/>
              </a:rPr>
              <a:t>ie</a:t>
            </a:r>
            <a:r>
              <a:rPr lang="en-GB" sz="1800" dirty="0">
                <a:latin typeface="Arial" panose="020B0604020202020204" pitchFamily="34" charset="0"/>
                <a:cs typeface="Arial" panose="020B0604020202020204" pitchFamily="34" charset="0"/>
              </a:rPr>
              <a:t> Icon = null means hide Icon</a:t>
            </a: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Any validations are triggered by </a:t>
            </a:r>
            <a:r>
              <a:rPr lang="en-GB" sz="1800" dirty="0" err="1">
                <a:latin typeface="Arial" panose="020B0604020202020204" pitchFamily="34" charset="0"/>
                <a:cs typeface="Arial" panose="020B0604020202020204" pitchFamily="34" charset="0"/>
              </a:rPr>
              <a:t>OnChange</a:t>
            </a:r>
            <a:r>
              <a:rPr lang="en-GB" sz="1800" dirty="0">
                <a:latin typeface="Arial" panose="020B0604020202020204" pitchFamily="34" charset="0"/>
                <a:cs typeface="Arial" panose="020B0604020202020204" pitchFamily="34" charset="0"/>
              </a:rPr>
              <a:t> event by default</a:t>
            </a:r>
          </a:p>
          <a:p>
            <a:pPr marL="342900" indent="-342900">
              <a:lnSpc>
                <a:spcPct val="120000"/>
              </a:lnSpc>
              <a:buFont typeface="+mj-lt"/>
              <a:buAutoNum type="arabicPeriod"/>
            </a:pPr>
            <a:endParaRPr lang="en-GB" sz="1800" dirty="0">
              <a:latin typeface="Arial" panose="020B0604020202020204" pitchFamily="34" charset="0"/>
              <a:cs typeface="Arial" panose="020B0604020202020204" pitchFamily="34" charset="0"/>
            </a:endParaRPr>
          </a:p>
          <a:p>
            <a:pPr marL="342900" indent="-342900">
              <a:lnSpc>
                <a:spcPct val="120000"/>
              </a:lnSpc>
              <a:buFont typeface="+mj-lt"/>
              <a:buAutoNum type="arabicPeriod"/>
            </a:pPr>
            <a:endParaRPr lang="en-GB" sz="18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DEF2F939-0F55-60C9-E58F-209D3778A1A9}"/>
              </a:ext>
            </a:extLst>
          </p:cNvPr>
          <p:cNvPicPr>
            <a:picLocks noChangeAspect="1"/>
          </p:cNvPicPr>
          <p:nvPr/>
        </p:nvPicPr>
        <p:blipFill>
          <a:blip r:embed="rId5"/>
          <a:stretch>
            <a:fillRect/>
          </a:stretch>
        </p:blipFill>
        <p:spPr>
          <a:xfrm>
            <a:off x="6386093" y="3436116"/>
            <a:ext cx="5410200" cy="704850"/>
          </a:xfrm>
          <a:prstGeom prst="rect">
            <a:avLst/>
          </a:prstGeom>
        </p:spPr>
      </p:pic>
      <p:pic>
        <p:nvPicPr>
          <p:cNvPr id="12" name="Picture 11">
            <a:extLst>
              <a:ext uri="{FF2B5EF4-FFF2-40B4-BE49-F238E27FC236}">
                <a16:creationId xmlns:a16="http://schemas.microsoft.com/office/drawing/2014/main" id="{EDC3F815-C2CA-BD9F-4596-7F65EE915180}"/>
              </a:ext>
            </a:extLst>
          </p:cNvPr>
          <p:cNvPicPr>
            <a:picLocks noChangeAspect="1"/>
          </p:cNvPicPr>
          <p:nvPr/>
        </p:nvPicPr>
        <p:blipFill>
          <a:blip r:embed="rId6"/>
          <a:stretch>
            <a:fillRect/>
          </a:stretch>
        </p:blipFill>
        <p:spPr>
          <a:xfrm>
            <a:off x="6414668" y="1885191"/>
            <a:ext cx="5353050" cy="638175"/>
          </a:xfrm>
          <a:prstGeom prst="rect">
            <a:avLst/>
          </a:prstGeom>
        </p:spPr>
      </p:pic>
      <p:pic>
        <p:nvPicPr>
          <p:cNvPr id="14" name="Picture 13">
            <a:extLst>
              <a:ext uri="{FF2B5EF4-FFF2-40B4-BE49-F238E27FC236}">
                <a16:creationId xmlns:a16="http://schemas.microsoft.com/office/drawing/2014/main" id="{5FD87838-7927-4D6C-DDB2-D66D225CA31F}"/>
              </a:ext>
            </a:extLst>
          </p:cNvPr>
          <p:cNvPicPr>
            <a:picLocks noChangeAspect="1"/>
          </p:cNvPicPr>
          <p:nvPr/>
        </p:nvPicPr>
        <p:blipFill>
          <a:blip r:embed="rId7"/>
          <a:stretch>
            <a:fillRect/>
          </a:stretch>
        </p:blipFill>
        <p:spPr>
          <a:xfrm>
            <a:off x="6414668" y="5025514"/>
            <a:ext cx="5400675" cy="638175"/>
          </a:xfrm>
          <a:prstGeom prst="rect">
            <a:avLst/>
          </a:prstGeom>
        </p:spPr>
      </p:pic>
    </p:spTree>
    <p:extLst>
      <p:ext uri="{BB962C8B-B14F-4D97-AF65-F5344CB8AC3E}">
        <p14:creationId xmlns:p14="http://schemas.microsoft.com/office/powerpoint/2010/main" val="2171078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549641" cy="570057"/>
          </a:xfrm>
        </p:spPr>
        <p:txBody>
          <a:bodyPr anchor="t">
            <a:normAutofit/>
          </a:bodyPr>
          <a:lstStyle/>
          <a:p>
            <a:r>
              <a:rPr lang="en-GB" sz="2400" dirty="0">
                <a:latin typeface="Arial" panose="020B0604020202020204" pitchFamily="34" charset="0"/>
                <a:cs typeface="Arial" panose="020B0604020202020204" pitchFamily="34" charset="0"/>
              </a:rPr>
              <a:t>3.3b: </a:t>
            </a:r>
            <a:r>
              <a:rPr lang="en-GB" sz="2400" dirty="0">
                <a:solidFill>
                  <a:srgbClr val="FF0000"/>
                </a:solidFill>
                <a:latin typeface="Arial" panose="020B0604020202020204" pitchFamily="34" charset="0"/>
                <a:cs typeface="Arial" panose="020B0604020202020204" pitchFamily="34" charset="0"/>
              </a:rPr>
              <a:t>NoxNumberInput : Blazor Usage Example</a:t>
            </a:r>
          </a:p>
        </p:txBody>
      </p:sp>
      <p:sp>
        <p:nvSpPr>
          <p:cNvPr id="10" name="Title 1">
            <a:extLst>
              <a:ext uri="{FF2B5EF4-FFF2-40B4-BE49-F238E27FC236}">
                <a16:creationId xmlns:a16="http://schemas.microsoft.com/office/drawing/2014/main" id="{3B249ED7-9EE6-229A-3EE6-134F0E04F4EB}"/>
              </a:ext>
            </a:extLst>
          </p:cNvPr>
          <p:cNvSpPr txBox="1">
            <a:spLocks/>
          </p:cNvSpPr>
          <p:nvPr/>
        </p:nvSpPr>
        <p:spPr>
          <a:xfrm>
            <a:off x="5415821" y="1154352"/>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(Example Blazor usage)</a:t>
            </a:r>
          </a:p>
        </p:txBody>
      </p:sp>
      <p:sp>
        <p:nvSpPr>
          <p:cNvPr id="11" name="Title 1">
            <a:extLst>
              <a:ext uri="{FF2B5EF4-FFF2-40B4-BE49-F238E27FC236}">
                <a16:creationId xmlns:a16="http://schemas.microsoft.com/office/drawing/2014/main" id="{823B0C70-2A74-0288-80E5-854F4B3A1A61}"/>
              </a:ext>
            </a:extLst>
          </p:cNvPr>
          <p:cNvSpPr txBox="1">
            <a:spLocks/>
          </p:cNvSpPr>
          <p:nvPr/>
        </p:nvSpPr>
        <p:spPr>
          <a:xfrm>
            <a:off x="5420235" y="1624662"/>
            <a:ext cx="6416041" cy="1591803"/>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2400" dirty="0">
                <a:latin typeface="Arial" panose="020B0604020202020204" pitchFamily="34" charset="0"/>
                <a:cs typeface="Arial" panose="020B0604020202020204" pitchFamily="34" charset="0"/>
              </a:rPr>
              <a:t>&lt;NoxNumberInput Value</a:t>
            </a:r>
          </a:p>
          <a:p>
            <a:pPr>
              <a:lnSpc>
                <a:spcPct val="120000"/>
              </a:lnSpc>
            </a:pPr>
            <a:r>
              <a:rPr lang="en-GB" sz="2400" dirty="0">
                <a:latin typeface="Arial" panose="020B0604020202020204" pitchFamily="34" charset="0"/>
                <a:cs typeface="Arial" panose="020B0604020202020204" pitchFamily="34" charset="0"/>
              </a:rPr>
              <a:t>="NumberVar" Label="Demo Number Input" HelpHint="Here is the related helper description for this component."/&gt;</a:t>
            </a:r>
          </a:p>
        </p:txBody>
      </p:sp>
      <p:sp>
        <p:nvSpPr>
          <p:cNvPr id="12" name="Title 1">
            <a:extLst>
              <a:ext uri="{FF2B5EF4-FFF2-40B4-BE49-F238E27FC236}">
                <a16:creationId xmlns:a16="http://schemas.microsoft.com/office/drawing/2014/main" id="{5583D20D-4DB4-D962-902C-2BA71CC9B9F1}"/>
              </a:ext>
            </a:extLst>
          </p:cNvPr>
          <p:cNvSpPr txBox="1">
            <a:spLocks/>
          </p:cNvSpPr>
          <p:nvPr/>
        </p:nvSpPr>
        <p:spPr>
          <a:xfrm>
            <a:off x="5415821" y="3955839"/>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(Resulting example focused component)</a:t>
            </a:r>
          </a:p>
        </p:txBody>
      </p:sp>
      <p:sp>
        <p:nvSpPr>
          <p:cNvPr id="3" name="Rectangle: Rounded Corners 2">
            <a:extLst>
              <a:ext uri="{FF2B5EF4-FFF2-40B4-BE49-F238E27FC236}">
                <a16:creationId xmlns:a16="http://schemas.microsoft.com/office/drawing/2014/main" id="{F72368BA-7978-5F58-5029-DE38887B46DE}"/>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92F22510-C2C0-C1BF-47D8-8F1D52090B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graphicFrame>
        <p:nvGraphicFramePr>
          <p:cNvPr id="7" name="Table 15">
            <a:extLst>
              <a:ext uri="{FF2B5EF4-FFF2-40B4-BE49-F238E27FC236}">
                <a16:creationId xmlns:a16="http://schemas.microsoft.com/office/drawing/2014/main" id="{0B0AA434-67A6-7A7D-DBFF-76BBE24E59AF}"/>
              </a:ext>
            </a:extLst>
          </p:cNvPr>
          <p:cNvGraphicFramePr>
            <a:graphicFrameLocks noGrp="1"/>
          </p:cNvGraphicFramePr>
          <p:nvPr>
            <p:extLst>
              <p:ext uri="{D42A27DB-BD31-4B8C-83A1-F6EECF244321}">
                <p14:modId xmlns:p14="http://schemas.microsoft.com/office/powerpoint/2010/main" val="996055640"/>
              </p:ext>
            </p:extLst>
          </p:nvPr>
        </p:nvGraphicFramePr>
        <p:xfrm>
          <a:off x="380999" y="1154352"/>
          <a:ext cx="4571877" cy="4895478"/>
        </p:xfrm>
        <a:graphic>
          <a:graphicData uri="http://schemas.openxmlformats.org/drawingml/2006/table">
            <a:tbl>
              <a:tblPr firstRow="1" bandRow="1">
                <a:tableStyleId>{F5AB1C69-6EDB-4FF4-983F-18BD219EF322}</a:tableStyleId>
              </a:tblPr>
              <a:tblGrid>
                <a:gridCol w="1102361">
                  <a:extLst>
                    <a:ext uri="{9D8B030D-6E8A-4147-A177-3AD203B41FA5}">
                      <a16:colId xmlns:a16="http://schemas.microsoft.com/office/drawing/2014/main" val="926139339"/>
                    </a:ext>
                  </a:extLst>
                </a:gridCol>
                <a:gridCol w="833120">
                  <a:extLst>
                    <a:ext uri="{9D8B030D-6E8A-4147-A177-3AD203B41FA5}">
                      <a16:colId xmlns:a16="http://schemas.microsoft.com/office/drawing/2014/main" val="2283033535"/>
                    </a:ext>
                  </a:extLst>
                </a:gridCol>
                <a:gridCol w="944880">
                  <a:extLst>
                    <a:ext uri="{9D8B030D-6E8A-4147-A177-3AD203B41FA5}">
                      <a16:colId xmlns:a16="http://schemas.microsoft.com/office/drawing/2014/main" val="1235751440"/>
                    </a:ext>
                  </a:extLst>
                </a:gridCol>
                <a:gridCol w="1691516">
                  <a:extLst>
                    <a:ext uri="{9D8B030D-6E8A-4147-A177-3AD203B41FA5}">
                      <a16:colId xmlns:a16="http://schemas.microsoft.com/office/drawing/2014/main" val="449936724"/>
                    </a:ext>
                  </a:extLst>
                </a:gridCol>
              </a:tblGrid>
              <a:tr h="176781">
                <a:tc>
                  <a:txBody>
                    <a:bodyPr/>
                    <a:lstStyle/>
                    <a:p>
                      <a:r>
                        <a:rPr lang="en-GB" sz="800" dirty="0"/>
                        <a:t>Property</a:t>
                      </a:r>
                    </a:p>
                  </a:txBody>
                  <a:tcPr/>
                </a:tc>
                <a:tc>
                  <a:txBody>
                    <a:bodyPr/>
                    <a:lstStyle/>
                    <a:p>
                      <a:r>
                        <a:rPr lang="en-GB" sz="800" dirty="0"/>
                        <a:t>Overridable</a:t>
                      </a:r>
                    </a:p>
                  </a:txBody>
                  <a:tcPr/>
                </a:tc>
                <a:tc>
                  <a:txBody>
                    <a:bodyPr/>
                    <a:lstStyle/>
                    <a:p>
                      <a:r>
                        <a:rPr lang="en-GB" sz="800" dirty="0"/>
                        <a:t>Mandatory</a:t>
                      </a:r>
                    </a:p>
                  </a:txBody>
                  <a:tcPr/>
                </a:tc>
                <a:tc>
                  <a:txBody>
                    <a:bodyPr/>
                    <a:lstStyle/>
                    <a:p>
                      <a:r>
                        <a:rPr lang="en-GB" sz="800" dirty="0"/>
                        <a:t>Default</a:t>
                      </a:r>
                    </a:p>
                  </a:txBody>
                  <a:tcPr/>
                </a:tc>
                <a:extLst>
                  <a:ext uri="{0D108BD9-81ED-4DB2-BD59-A6C34878D82A}">
                    <a16:rowId xmlns:a16="http://schemas.microsoft.com/office/drawing/2014/main" val="2333995018"/>
                  </a:ext>
                </a:extLst>
              </a:tr>
              <a:tr h="222958">
                <a:tc>
                  <a:txBody>
                    <a:bodyPr/>
                    <a:lstStyle/>
                    <a:p>
                      <a:r>
                        <a:rPr lang="en-GB" sz="800" dirty="0"/>
                        <a:t>Value</a:t>
                      </a:r>
                    </a:p>
                  </a:txBody>
                  <a:tcPr/>
                </a:tc>
                <a:tc>
                  <a:txBody>
                    <a:bodyPr/>
                    <a:lstStyle/>
                    <a:p>
                      <a:r>
                        <a:rPr lang="en-GB" sz="800" dirty="0"/>
                        <a:t>YES</a:t>
                      </a:r>
                    </a:p>
                  </a:txBody>
                  <a:tcPr/>
                </a:tc>
                <a:tc>
                  <a:txBody>
                    <a:bodyPr/>
                    <a:lstStyle/>
                    <a:p>
                      <a:r>
                        <a:rPr lang="en-GB" sz="800" dirty="0"/>
                        <a:t>NO</a:t>
                      </a:r>
                    </a:p>
                  </a:txBody>
                  <a:tcPr/>
                </a:tc>
                <a:tc>
                  <a:txBody>
                    <a:bodyPr/>
                    <a:lstStyle/>
                    <a:p>
                      <a:r>
                        <a:rPr lang="en-GB" sz="800" dirty="0"/>
                        <a:t>Null</a:t>
                      </a:r>
                    </a:p>
                  </a:txBody>
                  <a:tcPr/>
                </a:tc>
                <a:extLst>
                  <a:ext uri="{0D108BD9-81ED-4DB2-BD59-A6C34878D82A}">
                    <a16:rowId xmlns:a16="http://schemas.microsoft.com/office/drawing/2014/main" val="4056065726"/>
                  </a:ext>
                </a:extLst>
              </a:tr>
              <a:tr h="222958">
                <a:tc>
                  <a:txBody>
                    <a:bodyPr/>
                    <a:lstStyle/>
                    <a:p>
                      <a:r>
                        <a:rPr lang="en-GB" sz="800" dirty="0"/>
                        <a:t>Label</a:t>
                      </a:r>
                    </a:p>
                  </a:txBody>
                  <a:tcPr/>
                </a:tc>
                <a:tc>
                  <a:txBody>
                    <a:bodyPr/>
                    <a:lstStyle/>
                    <a:p>
                      <a:r>
                        <a:rPr lang="en-GB" sz="800" dirty="0"/>
                        <a:t>YES</a:t>
                      </a: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3988579522"/>
                  </a:ext>
                </a:extLst>
              </a:tr>
              <a:tr h="222958">
                <a:tc>
                  <a:txBody>
                    <a:bodyPr/>
                    <a:lstStyle/>
                    <a:p>
                      <a:r>
                        <a:rPr lang="en-GB" sz="800" dirty="0"/>
                        <a:t>Icon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21224783"/>
                  </a:ext>
                </a:extLst>
              </a:tr>
              <a:tr h="222958">
                <a:tc>
                  <a:txBody>
                    <a:bodyPr/>
                    <a:lstStyle/>
                    <a:p>
                      <a:r>
                        <a:rPr lang="en-GB" sz="800" dirty="0"/>
                        <a:t>IconPosition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Begin</a:t>
                      </a:r>
                    </a:p>
                  </a:txBody>
                  <a:tcPr/>
                </a:tc>
                <a:extLst>
                  <a:ext uri="{0D108BD9-81ED-4DB2-BD59-A6C34878D82A}">
                    <a16:rowId xmlns:a16="http://schemas.microsoft.com/office/drawing/2014/main" val="513613465"/>
                  </a:ext>
                </a:extLst>
              </a:tr>
              <a:tr h="222958">
                <a:tc>
                  <a:txBody>
                    <a:bodyPr/>
                    <a:lstStyle/>
                    <a:p>
                      <a:r>
                        <a:rPr lang="en-GB" sz="800" dirty="0"/>
                        <a:t>InputMask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1161887717"/>
                  </a:ext>
                </a:extLst>
              </a:tr>
              <a:tr h="222958">
                <a:tc>
                  <a:txBody>
                    <a:bodyPr/>
                    <a:lstStyle/>
                    <a:p>
                      <a:r>
                        <a:rPr lang="en-GB" sz="800" dirty="0"/>
                        <a:t>OutputMask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453755255"/>
                  </a:ext>
                </a:extLst>
              </a:tr>
              <a:tr h="222958">
                <a:tc>
                  <a:txBody>
                    <a:bodyPr/>
                    <a:lstStyle/>
                    <a:p>
                      <a:r>
                        <a:rPr lang="en-GB" sz="800" dirty="0"/>
                        <a:t>Regex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536340711"/>
                  </a:ext>
                </a:extLst>
              </a:tr>
              <a:tr h="222958">
                <a:tc>
                  <a:txBody>
                    <a:bodyPr/>
                    <a:lstStyle/>
                    <a:p>
                      <a:r>
                        <a:rPr lang="en-GB" sz="800" dirty="0"/>
                        <a:t>PageGroup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3201285367"/>
                  </a:ext>
                </a:extLst>
              </a:tr>
              <a:tr h="222958">
                <a:tc>
                  <a:txBody>
                    <a:bodyPr/>
                    <a:lstStyle/>
                    <a:p>
                      <a:r>
                        <a:rPr lang="en-GB" sz="800" dirty="0"/>
                        <a:t>FieldGroup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1482518999"/>
                  </a:ext>
                </a:extLst>
              </a:tr>
              <a:tr h="222958">
                <a:tc>
                  <a:txBody>
                    <a:bodyPr/>
                    <a:lstStyle/>
                    <a:p>
                      <a:r>
                        <a:rPr lang="en-GB" sz="800" dirty="0"/>
                        <a:t>InputOrder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1849464263"/>
                  </a:ext>
                </a:extLst>
              </a:tr>
              <a:tr h="222958">
                <a:tc>
                  <a:txBody>
                    <a:bodyPr/>
                    <a:lstStyle/>
                    <a:p>
                      <a:r>
                        <a:rPr lang="en-GB" sz="800" dirty="0"/>
                        <a:t>HelpHint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String.Empty</a:t>
                      </a:r>
                    </a:p>
                  </a:txBody>
                  <a:tcPr/>
                </a:tc>
                <a:extLst>
                  <a:ext uri="{0D108BD9-81ED-4DB2-BD59-A6C34878D82A}">
                    <a16:rowId xmlns:a16="http://schemas.microsoft.com/office/drawing/2014/main" val="2600599856"/>
                  </a:ext>
                </a:extLst>
              </a:tr>
              <a:tr h="222958">
                <a:tc>
                  <a:txBody>
                    <a:bodyPr/>
                    <a:lstStyle/>
                    <a:p>
                      <a:r>
                        <a:rPr lang="en-GB" sz="800" dirty="0"/>
                        <a:t>ErrorMessage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String.Empty</a:t>
                      </a:r>
                    </a:p>
                  </a:txBody>
                  <a:tcPr/>
                </a:tc>
                <a:extLst>
                  <a:ext uri="{0D108BD9-81ED-4DB2-BD59-A6C34878D82A}">
                    <a16:rowId xmlns:a16="http://schemas.microsoft.com/office/drawing/2014/main" val="2257958783"/>
                  </a:ext>
                </a:extLst>
              </a:tr>
              <a:tr h="222958">
                <a:tc>
                  <a:txBody>
                    <a:bodyPr/>
                    <a:lstStyle/>
                    <a:p>
                      <a:r>
                        <a:rPr lang="en-GB" sz="800" dirty="0"/>
                        <a:t>IsRequired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False</a:t>
                      </a:r>
                      <a:endParaRPr lang="en-GB" sz="800" dirty="0"/>
                    </a:p>
                  </a:txBody>
                  <a:tcPr/>
                </a:tc>
                <a:extLst>
                  <a:ext uri="{0D108BD9-81ED-4DB2-BD59-A6C34878D82A}">
                    <a16:rowId xmlns:a16="http://schemas.microsoft.com/office/drawing/2014/main" val="1152849028"/>
                  </a:ext>
                </a:extLst>
              </a:tr>
              <a:tr h="222958">
                <a:tc>
                  <a:txBody>
                    <a:bodyPr/>
                    <a:lstStyle/>
                    <a:p>
                      <a:r>
                        <a:rPr lang="en-GB" sz="800" dirty="0"/>
                        <a:t>IsReadonly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False</a:t>
                      </a:r>
                    </a:p>
                  </a:txBody>
                  <a:tcPr/>
                </a:tc>
                <a:extLst>
                  <a:ext uri="{0D108BD9-81ED-4DB2-BD59-A6C34878D82A}">
                    <a16:rowId xmlns:a16="http://schemas.microsoft.com/office/drawing/2014/main" val="147191627"/>
                  </a:ext>
                </a:extLst>
              </a:tr>
              <a:tr h="222958">
                <a:tc>
                  <a:txBody>
                    <a:bodyPr/>
                    <a:lstStyle/>
                    <a:p>
                      <a:r>
                        <a:rPr lang="en-GB" sz="800" dirty="0"/>
                        <a:t>DecimalDigits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0</a:t>
                      </a:r>
                    </a:p>
                  </a:txBody>
                  <a:tcPr/>
                </a:tc>
                <a:extLst>
                  <a:ext uri="{0D108BD9-81ED-4DB2-BD59-A6C34878D82A}">
                    <a16:rowId xmlns:a16="http://schemas.microsoft.com/office/drawing/2014/main" val="594314603"/>
                  </a:ext>
                </a:extLst>
              </a:tr>
              <a:tr h="222958">
                <a:tc>
                  <a:txBody>
                    <a:bodyPr/>
                    <a:lstStyle/>
                    <a:p>
                      <a:r>
                        <a:rPr lang="en-GB" sz="800" dirty="0"/>
                        <a:t>MinValue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-999999999</a:t>
                      </a:r>
                    </a:p>
                  </a:txBody>
                  <a:tcPr/>
                </a:tc>
                <a:extLst>
                  <a:ext uri="{0D108BD9-81ED-4DB2-BD59-A6C34878D82A}">
                    <a16:rowId xmlns:a16="http://schemas.microsoft.com/office/drawing/2014/main" val="336095434"/>
                  </a:ext>
                </a:extLst>
              </a:tr>
              <a:tr h="222958">
                <a:tc>
                  <a:txBody>
                    <a:bodyPr/>
                    <a:lstStyle/>
                    <a:p>
                      <a:r>
                        <a:rPr lang="en-GB" sz="800" dirty="0"/>
                        <a:t>MaxValue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999999999</a:t>
                      </a:r>
                    </a:p>
                  </a:txBody>
                  <a:tcPr/>
                </a:tc>
                <a:extLst>
                  <a:ext uri="{0D108BD9-81ED-4DB2-BD59-A6C34878D82A}">
                    <a16:rowId xmlns:a16="http://schemas.microsoft.com/office/drawing/2014/main" val="4116037797"/>
                  </a:ext>
                </a:extLst>
              </a:tr>
              <a:tr h="222958">
                <a:tc>
                  <a:txBody>
                    <a:bodyPr/>
                    <a:lstStyle/>
                    <a:p>
                      <a:r>
                        <a:rPr lang="en-GB" sz="800" dirty="0"/>
                        <a:t>IncrementValue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0</a:t>
                      </a:r>
                    </a:p>
                  </a:txBody>
                  <a:tcPr/>
                </a:tc>
                <a:extLst>
                  <a:ext uri="{0D108BD9-81ED-4DB2-BD59-A6C34878D82A}">
                    <a16:rowId xmlns:a16="http://schemas.microsoft.com/office/drawing/2014/main" val="1422139354"/>
                  </a:ext>
                </a:extLst>
              </a:tr>
              <a:tr h="222958">
                <a:tc>
                  <a:txBody>
                    <a:bodyPr/>
                    <a:lstStyle/>
                    <a:p>
                      <a:r>
                        <a:rPr lang="en-GB" sz="800" dirty="0">
                          <a:solidFill>
                            <a:srgbClr val="FF0000"/>
                          </a:solidFill>
                        </a:rPr>
                        <a:t>Event: OnClick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FF0000"/>
                          </a:solidFill>
                          <a:effectLst/>
                          <a:uLnTx/>
                          <a:uFillTx/>
                          <a:latin typeface="Calibri" panose="020F0502020204030204"/>
                          <a:ea typeface="+mn-ea"/>
                          <a:cs typeface="+mn-cs"/>
                        </a:rPr>
                        <a:t>YES</a:t>
                      </a:r>
                    </a:p>
                  </a:txBody>
                  <a:tcPr/>
                </a:tc>
                <a:tc>
                  <a:txBody>
                    <a:bodyPr/>
                    <a:lstStyle/>
                    <a:p>
                      <a:r>
                        <a:rPr lang="en-GB" sz="800" dirty="0">
                          <a:solidFill>
                            <a:srgbClr val="FF0000"/>
                          </a:solidFill>
                        </a:rPr>
                        <a:t>NO</a:t>
                      </a:r>
                    </a:p>
                  </a:txBody>
                  <a:tcPr/>
                </a:tc>
                <a:tc>
                  <a:txBody>
                    <a:bodyPr/>
                    <a:lstStyle/>
                    <a:p>
                      <a:r>
                        <a:rPr lang="en-GB" sz="800" dirty="0">
                          <a:solidFill>
                            <a:srgbClr val="FF0000"/>
                          </a:solidFill>
                        </a:rPr>
                        <a:t>Null</a:t>
                      </a:r>
                    </a:p>
                  </a:txBody>
                  <a:tcPr/>
                </a:tc>
                <a:extLst>
                  <a:ext uri="{0D108BD9-81ED-4DB2-BD59-A6C34878D82A}">
                    <a16:rowId xmlns:a16="http://schemas.microsoft.com/office/drawing/2014/main" val="601895346"/>
                  </a:ext>
                </a:extLst>
              </a:tr>
              <a:tr h="222958">
                <a:tc>
                  <a:txBody>
                    <a:bodyPr/>
                    <a:lstStyle/>
                    <a:p>
                      <a:r>
                        <a:rPr lang="en-GB" sz="800" dirty="0">
                          <a:solidFill>
                            <a:srgbClr val="FF0000"/>
                          </a:solidFill>
                        </a:rPr>
                        <a:t>Event: OnIconClick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FF0000"/>
                          </a:solidFill>
                          <a:effectLst/>
                          <a:uLnTx/>
                          <a:uFillTx/>
                          <a:latin typeface="Calibri" panose="020F0502020204030204"/>
                          <a:ea typeface="+mn-ea"/>
                          <a:cs typeface="+mn-cs"/>
                        </a:rPr>
                        <a:t>YES</a:t>
                      </a:r>
                    </a:p>
                  </a:txBody>
                  <a:tcPr/>
                </a:tc>
                <a:tc>
                  <a:txBody>
                    <a:bodyPr/>
                    <a:lstStyle/>
                    <a:p>
                      <a:r>
                        <a:rPr lang="en-GB" sz="800" dirty="0">
                          <a:solidFill>
                            <a:srgbClr val="FF0000"/>
                          </a:solidFill>
                        </a:rPr>
                        <a:t>NO</a:t>
                      </a:r>
                    </a:p>
                  </a:txBody>
                  <a:tcPr/>
                </a:tc>
                <a:tc>
                  <a:txBody>
                    <a:bodyPr/>
                    <a:lstStyle/>
                    <a:p>
                      <a:r>
                        <a:rPr lang="en-GB" sz="800" dirty="0">
                          <a:solidFill>
                            <a:srgbClr val="FF0000"/>
                          </a:solidFill>
                        </a:rPr>
                        <a:t>Null</a:t>
                      </a:r>
                    </a:p>
                  </a:txBody>
                  <a:tcPr/>
                </a:tc>
                <a:extLst>
                  <a:ext uri="{0D108BD9-81ED-4DB2-BD59-A6C34878D82A}">
                    <a16:rowId xmlns:a16="http://schemas.microsoft.com/office/drawing/2014/main" val="493780703"/>
                  </a:ext>
                </a:extLst>
              </a:tr>
              <a:tr h="222958">
                <a:tc>
                  <a:txBody>
                    <a:bodyPr/>
                    <a:lstStyle/>
                    <a:p>
                      <a:r>
                        <a:rPr lang="en-GB" sz="800" dirty="0">
                          <a:solidFill>
                            <a:srgbClr val="FF0000"/>
                          </a:solidFill>
                        </a:rPr>
                        <a:t>Event: OnChange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FF0000"/>
                          </a:solidFill>
                          <a:effectLst/>
                          <a:uLnTx/>
                          <a:uFillTx/>
                          <a:latin typeface="Calibri" panose="020F0502020204030204"/>
                          <a:ea typeface="+mn-ea"/>
                          <a:cs typeface="+mn-cs"/>
                        </a:rPr>
                        <a:t>YES</a:t>
                      </a:r>
                    </a:p>
                  </a:txBody>
                  <a:tcPr/>
                </a:tc>
                <a:tc>
                  <a:txBody>
                    <a:bodyPr/>
                    <a:lstStyle/>
                    <a:p>
                      <a:r>
                        <a:rPr lang="en-GB" sz="800" dirty="0">
                          <a:solidFill>
                            <a:srgbClr val="FF0000"/>
                          </a:solidFill>
                        </a:rPr>
                        <a:t>NO</a:t>
                      </a:r>
                    </a:p>
                  </a:txBody>
                  <a:tcPr/>
                </a:tc>
                <a:tc>
                  <a:txBody>
                    <a:bodyPr/>
                    <a:lstStyle/>
                    <a:p>
                      <a:r>
                        <a:rPr lang="en-GB" sz="800" dirty="0">
                          <a:solidFill>
                            <a:srgbClr val="FF0000"/>
                          </a:solidFill>
                        </a:rPr>
                        <a:t>Null</a:t>
                      </a:r>
                    </a:p>
                  </a:txBody>
                  <a:tcPr/>
                </a:tc>
                <a:extLst>
                  <a:ext uri="{0D108BD9-81ED-4DB2-BD59-A6C34878D82A}">
                    <a16:rowId xmlns:a16="http://schemas.microsoft.com/office/drawing/2014/main" val="3611147364"/>
                  </a:ext>
                </a:extLst>
              </a:tr>
            </a:tbl>
          </a:graphicData>
        </a:graphic>
      </p:graphicFrame>
      <p:pic>
        <p:nvPicPr>
          <p:cNvPr id="6" name="Picture 5">
            <a:extLst>
              <a:ext uri="{FF2B5EF4-FFF2-40B4-BE49-F238E27FC236}">
                <a16:creationId xmlns:a16="http://schemas.microsoft.com/office/drawing/2014/main" id="{66C60369-757C-4B02-3183-A97D67A03ED5}"/>
              </a:ext>
            </a:extLst>
          </p:cNvPr>
          <p:cNvPicPr>
            <a:picLocks noChangeAspect="1"/>
          </p:cNvPicPr>
          <p:nvPr/>
        </p:nvPicPr>
        <p:blipFill>
          <a:blip r:embed="rId4"/>
          <a:stretch>
            <a:fillRect/>
          </a:stretch>
        </p:blipFill>
        <p:spPr>
          <a:xfrm>
            <a:off x="5481637" y="4258803"/>
            <a:ext cx="5343525" cy="990600"/>
          </a:xfrm>
          <a:prstGeom prst="rect">
            <a:avLst/>
          </a:prstGeom>
        </p:spPr>
      </p:pic>
      <p:sp>
        <p:nvSpPr>
          <p:cNvPr id="5" name="Title 1">
            <a:extLst>
              <a:ext uri="{FF2B5EF4-FFF2-40B4-BE49-F238E27FC236}">
                <a16:creationId xmlns:a16="http://schemas.microsoft.com/office/drawing/2014/main" id="{B5594505-7BC3-72D2-0ED3-D3451D79DB97}"/>
              </a:ext>
            </a:extLst>
          </p:cNvPr>
          <p:cNvSpPr txBox="1">
            <a:spLocks/>
          </p:cNvSpPr>
          <p:nvPr/>
        </p:nvSpPr>
        <p:spPr>
          <a:xfrm>
            <a:off x="5415820" y="5578077"/>
            <a:ext cx="4907755" cy="68680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(Notes)</a:t>
            </a:r>
          </a:p>
          <a:p>
            <a:pPr marL="171450" indent="-171450">
              <a:lnSpc>
                <a:spcPct val="120000"/>
              </a:lnSpc>
              <a:buFont typeface="Arial" panose="020B0604020202020204" pitchFamily="34" charset="0"/>
              <a:buChar char="•"/>
            </a:pPr>
            <a:r>
              <a:rPr lang="en-GB" sz="1000" dirty="0">
                <a:solidFill>
                  <a:srgbClr val="FF0000"/>
                </a:solidFill>
                <a:latin typeface="Arial" panose="020B0604020202020204" pitchFamily="34" charset="0"/>
                <a:cs typeface="Arial" panose="020B0604020202020204" pitchFamily="34" charset="0"/>
              </a:rPr>
              <a:t>Example NumberVar input on the Value is of </a:t>
            </a:r>
            <a:r>
              <a:rPr lang="en-GB" sz="1000" dirty="0" err="1">
                <a:solidFill>
                  <a:srgbClr val="FF0000"/>
                </a:solidFill>
                <a:latin typeface="Arial" panose="020B0604020202020204" pitchFamily="34" charset="0"/>
                <a:cs typeface="Arial" panose="020B0604020202020204" pitchFamily="34" charset="0"/>
              </a:rPr>
              <a:t>Nox.Types.Number</a:t>
            </a:r>
            <a:endParaRPr lang="en-GB" sz="1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7211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9118601" cy="570057"/>
          </a:xfrm>
        </p:spPr>
        <p:txBody>
          <a:bodyPr anchor="t">
            <a:normAutofit/>
          </a:bodyPr>
          <a:lstStyle/>
          <a:p>
            <a:r>
              <a:rPr lang="en-GB" sz="2400" dirty="0">
                <a:latin typeface="Arial" panose="020B0604020202020204" pitchFamily="34" charset="0"/>
                <a:cs typeface="Arial" panose="020B0604020202020204" pitchFamily="34" charset="0"/>
              </a:rPr>
              <a:t>3.3c: </a:t>
            </a:r>
            <a:r>
              <a:rPr lang="en-GB" sz="2400" dirty="0">
                <a:solidFill>
                  <a:srgbClr val="FF0000"/>
                </a:solidFill>
                <a:latin typeface="Arial" panose="020B0604020202020204" pitchFamily="34" charset="0"/>
                <a:cs typeface="Arial" panose="020B0604020202020204" pitchFamily="34" charset="0"/>
              </a:rPr>
              <a:t>NoxNumberInput: </a:t>
            </a:r>
            <a:r>
              <a:rPr lang="en-GB" sz="2400" dirty="0" err="1">
                <a:solidFill>
                  <a:srgbClr val="FF0000"/>
                </a:solidFill>
                <a:latin typeface="Arial" panose="020B0604020202020204" pitchFamily="34" charset="0"/>
                <a:cs typeface="Arial" panose="020B0604020202020204" pitchFamily="34" charset="0"/>
              </a:rPr>
              <a:t>Nox.Solution.NoxSimpleTypeDefinition</a:t>
            </a:r>
            <a:endParaRPr lang="en-GB" sz="2400" dirty="0">
              <a:solidFill>
                <a:srgbClr val="FF0000"/>
              </a:solidFill>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2F4C982B-CDB1-DC1B-12FE-C2732C19B919}"/>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797F74BE-EED5-23ED-6714-E0A0F77742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sp>
        <p:nvSpPr>
          <p:cNvPr id="8" name="Title 1">
            <a:extLst>
              <a:ext uri="{FF2B5EF4-FFF2-40B4-BE49-F238E27FC236}">
                <a16:creationId xmlns:a16="http://schemas.microsoft.com/office/drawing/2014/main" id="{45A52E70-284F-9F01-728F-E871032897E3}"/>
              </a:ext>
            </a:extLst>
          </p:cNvPr>
          <p:cNvSpPr txBox="1">
            <a:spLocks/>
          </p:cNvSpPr>
          <p:nvPr/>
        </p:nvSpPr>
        <p:spPr>
          <a:xfrm>
            <a:off x="6372225" y="1183476"/>
            <a:ext cx="3518166" cy="30752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(IsRequired validation thrown on component)</a:t>
            </a:r>
          </a:p>
        </p:txBody>
      </p:sp>
      <p:graphicFrame>
        <p:nvGraphicFramePr>
          <p:cNvPr id="10" name="Table 15">
            <a:extLst>
              <a:ext uri="{FF2B5EF4-FFF2-40B4-BE49-F238E27FC236}">
                <a16:creationId xmlns:a16="http://schemas.microsoft.com/office/drawing/2014/main" id="{1814A35C-BE81-8F4E-7C14-51F9619D298D}"/>
              </a:ext>
            </a:extLst>
          </p:cNvPr>
          <p:cNvGraphicFramePr>
            <a:graphicFrameLocks noGrp="1"/>
          </p:cNvGraphicFramePr>
          <p:nvPr>
            <p:extLst>
              <p:ext uri="{D42A27DB-BD31-4B8C-83A1-F6EECF244321}">
                <p14:modId xmlns:p14="http://schemas.microsoft.com/office/powerpoint/2010/main" val="2833751856"/>
              </p:ext>
            </p:extLst>
          </p:nvPr>
        </p:nvGraphicFramePr>
        <p:xfrm>
          <a:off x="380999" y="1183476"/>
          <a:ext cx="5447568" cy="1981200"/>
        </p:xfrm>
        <a:graphic>
          <a:graphicData uri="http://schemas.openxmlformats.org/drawingml/2006/table">
            <a:tbl>
              <a:tblPr firstRow="1" bandRow="1">
                <a:tableStyleId>{F5AB1C69-6EDB-4FF4-983F-18BD219EF322}</a:tableStyleId>
              </a:tblPr>
              <a:tblGrid>
                <a:gridCol w="1518921">
                  <a:extLst>
                    <a:ext uri="{9D8B030D-6E8A-4147-A177-3AD203B41FA5}">
                      <a16:colId xmlns:a16="http://schemas.microsoft.com/office/drawing/2014/main" val="2812825223"/>
                    </a:ext>
                  </a:extLst>
                </a:gridCol>
                <a:gridCol w="1053592">
                  <a:extLst>
                    <a:ext uri="{9D8B030D-6E8A-4147-A177-3AD203B41FA5}">
                      <a16:colId xmlns:a16="http://schemas.microsoft.com/office/drawing/2014/main" val="926139339"/>
                    </a:ext>
                  </a:extLst>
                </a:gridCol>
                <a:gridCol w="2875055">
                  <a:extLst>
                    <a:ext uri="{9D8B030D-6E8A-4147-A177-3AD203B41FA5}">
                      <a16:colId xmlns:a16="http://schemas.microsoft.com/office/drawing/2014/main" val="558150035"/>
                    </a:ext>
                  </a:extLst>
                </a:gridCol>
              </a:tblGrid>
              <a:tr h="215486">
                <a:tc>
                  <a:txBody>
                    <a:bodyPr/>
                    <a:lstStyle/>
                    <a:p>
                      <a:r>
                        <a:rPr lang="en-GB" sz="1000" dirty="0"/>
                        <a:t>Class</a:t>
                      </a:r>
                    </a:p>
                  </a:txBody>
                  <a:tcPr/>
                </a:tc>
                <a:tc>
                  <a:txBody>
                    <a:bodyPr/>
                    <a:lstStyle/>
                    <a:p>
                      <a:r>
                        <a:rPr lang="en-GB" sz="1000" dirty="0"/>
                        <a:t>Property</a:t>
                      </a:r>
                    </a:p>
                  </a:txBody>
                  <a:tcPr/>
                </a:tc>
                <a:tc>
                  <a:txBody>
                    <a:bodyPr/>
                    <a:lstStyle/>
                    <a:p>
                      <a:r>
                        <a:rPr lang="en-GB" sz="1000" dirty="0"/>
                        <a:t>Behaviour</a:t>
                      </a:r>
                    </a:p>
                  </a:txBody>
                  <a:tcPr/>
                </a:tc>
                <a:extLst>
                  <a:ext uri="{0D108BD9-81ED-4DB2-BD59-A6C34878D82A}">
                    <a16:rowId xmlns:a16="http://schemas.microsoft.com/office/drawing/2014/main" val="2333995018"/>
                  </a:ext>
                </a:extLst>
              </a:tr>
              <a:tr h="370840">
                <a:tc>
                  <a:txBody>
                    <a:bodyPr/>
                    <a:lstStyle/>
                    <a:p>
                      <a:r>
                        <a:rPr lang="en-GB" sz="1000" dirty="0"/>
                        <a:t>NoxSimpleTypeDefinition</a:t>
                      </a:r>
                    </a:p>
                  </a:txBody>
                  <a:tcPr/>
                </a:tc>
                <a:tc>
                  <a:txBody>
                    <a:bodyPr/>
                    <a:lstStyle/>
                    <a:p>
                      <a:r>
                        <a:rPr lang="en-GB" sz="1000" dirty="0"/>
                        <a:t>Description</a:t>
                      </a:r>
                    </a:p>
                  </a:txBody>
                  <a:tcPr/>
                </a:tc>
                <a:tc>
                  <a:txBody>
                    <a:bodyPr/>
                    <a:lstStyle/>
                    <a:p>
                      <a:r>
                        <a:rPr lang="en-GB" sz="1000" dirty="0"/>
                        <a:t>Used as default </a:t>
                      </a:r>
                      <a:r>
                        <a:rPr lang="en-GB" sz="1000" dirty="0" err="1"/>
                        <a:t>TypeUserInterface.HelpHint</a:t>
                      </a:r>
                      <a:r>
                        <a:rPr lang="en-GB" sz="1000" dirty="0"/>
                        <a:t> text for component</a:t>
                      </a:r>
                    </a:p>
                  </a:txBody>
                  <a:tcPr/>
                </a:tc>
                <a:extLst>
                  <a:ext uri="{0D108BD9-81ED-4DB2-BD59-A6C34878D82A}">
                    <a16:rowId xmlns:a16="http://schemas.microsoft.com/office/drawing/2014/main" val="3988579522"/>
                  </a:ext>
                </a:extLst>
              </a:tr>
              <a:tr h="370840">
                <a:tc>
                  <a:txBody>
                    <a:bodyPr/>
                    <a:lstStyle/>
                    <a:p>
                      <a:r>
                        <a:rPr lang="en-GB" sz="1000" dirty="0"/>
                        <a:t>NoxSimpleTypeDefinition</a:t>
                      </a:r>
                    </a:p>
                  </a:txBody>
                  <a:tcPr/>
                </a:tc>
                <a:tc>
                  <a:txBody>
                    <a:bodyPr/>
                    <a:lstStyle/>
                    <a:p>
                      <a:r>
                        <a:rPr lang="en-GB" sz="1000" dirty="0"/>
                        <a:t>IsRequired</a:t>
                      </a:r>
                    </a:p>
                  </a:txBody>
                  <a:tcPr/>
                </a:tc>
                <a:tc>
                  <a:txBody>
                    <a:bodyPr/>
                    <a:lstStyle/>
                    <a:p>
                      <a:r>
                        <a:rPr lang="en-GB" sz="1000" dirty="0"/>
                        <a:t>Determines whether component value is mandatory – should throw Validation value not set when component IsRequired = True</a:t>
                      </a:r>
                      <a:endParaRPr lang="en-GB" sz="1000" dirty="0">
                        <a:solidFill>
                          <a:srgbClr val="FF0000"/>
                        </a:solidFill>
                      </a:endParaRPr>
                    </a:p>
                  </a:txBody>
                  <a:tcPr/>
                </a:tc>
                <a:extLst>
                  <a:ext uri="{0D108BD9-81ED-4DB2-BD59-A6C34878D82A}">
                    <a16:rowId xmlns:a16="http://schemas.microsoft.com/office/drawing/2014/main" val="1376163612"/>
                  </a:ext>
                </a:extLst>
              </a:tr>
              <a:tr h="370840">
                <a:tc>
                  <a:txBody>
                    <a:bodyPr/>
                    <a:lstStyle/>
                    <a:p>
                      <a:r>
                        <a:rPr lang="en-GB" sz="1000" dirty="0"/>
                        <a:t>NoxSimpleTypeDefinition</a:t>
                      </a:r>
                    </a:p>
                  </a:txBody>
                  <a:tcPr/>
                </a:tc>
                <a:tc>
                  <a:txBody>
                    <a:bodyPr/>
                    <a:lstStyle/>
                    <a:p>
                      <a:r>
                        <a:rPr lang="en-GB" sz="1000" dirty="0"/>
                        <a:t>IsReadOnly</a:t>
                      </a:r>
                    </a:p>
                  </a:txBody>
                  <a:tcPr/>
                </a:tc>
                <a:tc>
                  <a:txBody>
                    <a:bodyPr/>
                    <a:lstStyle/>
                    <a:p>
                      <a:r>
                        <a:rPr lang="en-GB" sz="1000" dirty="0">
                          <a:solidFill>
                            <a:schemeClr val="tx1"/>
                          </a:solidFill>
                        </a:rPr>
                        <a:t>Determines whether component input is allowed and used or if component has a read only display</a:t>
                      </a:r>
                    </a:p>
                  </a:txBody>
                  <a:tcPr/>
                </a:tc>
                <a:extLst>
                  <a:ext uri="{0D108BD9-81ED-4DB2-BD59-A6C34878D82A}">
                    <a16:rowId xmlns:a16="http://schemas.microsoft.com/office/drawing/2014/main" val="2588368207"/>
                  </a:ext>
                </a:extLst>
              </a:tr>
              <a:tr h="370840">
                <a:tc>
                  <a:txBody>
                    <a:bodyPr/>
                    <a:lstStyle/>
                    <a:p>
                      <a:r>
                        <a:rPr lang="en-GB" sz="1000" dirty="0"/>
                        <a:t>NoxSimpleTypeDefinition</a:t>
                      </a:r>
                    </a:p>
                  </a:txBody>
                  <a:tcPr/>
                </a:tc>
                <a:tc>
                  <a:txBody>
                    <a:bodyPr/>
                    <a:lstStyle/>
                    <a:p>
                      <a:r>
                        <a:rPr lang="en-GB" sz="1000" dirty="0"/>
                        <a:t>DefaultProperty</a:t>
                      </a:r>
                    </a:p>
                  </a:txBody>
                  <a:tcPr/>
                </a:tc>
                <a:tc>
                  <a:txBody>
                    <a:bodyPr/>
                    <a:lstStyle/>
                    <a:p>
                      <a:r>
                        <a:rPr lang="en-GB" sz="1000" dirty="0">
                          <a:solidFill>
                            <a:schemeClr val="tx1"/>
                          </a:solidFill>
                        </a:rPr>
                        <a:t>Used as default property if </a:t>
                      </a:r>
                      <a:r>
                        <a:rPr lang="en-GB" sz="1000" dirty="0" err="1">
                          <a:solidFill>
                            <a:schemeClr val="tx1"/>
                          </a:solidFill>
                        </a:rPr>
                        <a:t>Nox.Types</a:t>
                      </a:r>
                      <a:r>
                        <a:rPr lang="en-GB" sz="1000" dirty="0">
                          <a:solidFill>
                            <a:schemeClr val="tx1"/>
                          </a:solidFill>
                        </a:rPr>
                        <a:t> default property not set</a:t>
                      </a:r>
                    </a:p>
                  </a:txBody>
                  <a:tcPr/>
                </a:tc>
                <a:extLst>
                  <a:ext uri="{0D108BD9-81ED-4DB2-BD59-A6C34878D82A}">
                    <a16:rowId xmlns:a16="http://schemas.microsoft.com/office/drawing/2014/main" val="1636186734"/>
                  </a:ext>
                </a:extLst>
              </a:tr>
            </a:tbl>
          </a:graphicData>
        </a:graphic>
      </p:graphicFrame>
      <p:pic>
        <p:nvPicPr>
          <p:cNvPr id="6" name="Picture 5">
            <a:extLst>
              <a:ext uri="{FF2B5EF4-FFF2-40B4-BE49-F238E27FC236}">
                <a16:creationId xmlns:a16="http://schemas.microsoft.com/office/drawing/2014/main" id="{9BF3733B-8568-7BB9-8402-85B77F7B13DF}"/>
              </a:ext>
            </a:extLst>
          </p:cNvPr>
          <p:cNvPicPr>
            <a:picLocks noChangeAspect="1"/>
          </p:cNvPicPr>
          <p:nvPr/>
        </p:nvPicPr>
        <p:blipFill>
          <a:blip r:embed="rId4"/>
          <a:stretch>
            <a:fillRect/>
          </a:stretch>
        </p:blipFill>
        <p:spPr>
          <a:xfrm>
            <a:off x="6372225" y="1475893"/>
            <a:ext cx="5410200" cy="1000125"/>
          </a:xfrm>
          <a:prstGeom prst="rect">
            <a:avLst/>
          </a:prstGeom>
        </p:spPr>
      </p:pic>
    </p:spTree>
    <p:extLst>
      <p:ext uri="{BB962C8B-B14F-4D97-AF65-F5344CB8AC3E}">
        <p14:creationId xmlns:p14="http://schemas.microsoft.com/office/powerpoint/2010/main" val="4203069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204201" cy="570057"/>
          </a:xfrm>
        </p:spPr>
        <p:txBody>
          <a:bodyPr anchor="t">
            <a:normAutofit/>
          </a:bodyPr>
          <a:lstStyle/>
          <a:p>
            <a:r>
              <a:rPr lang="en-GB" sz="2400" dirty="0">
                <a:latin typeface="Arial" panose="020B0604020202020204" pitchFamily="34" charset="0"/>
                <a:cs typeface="Arial" panose="020B0604020202020204" pitchFamily="34" charset="0"/>
              </a:rPr>
              <a:t>3.3d: </a:t>
            </a:r>
            <a:r>
              <a:rPr lang="en-GB" sz="2400" dirty="0">
                <a:solidFill>
                  <a:srgbClr val="FF0000"/>
                </a:solidFill>
                <a:latin typeface="Arial" panose="020B0604020202020204" pitchFamily="34" charset="0"/>
                <a:cs typeface="Arial" panose="020B0604020202020204" pitchFamily="34" charset="0"/>
              </a:rPr>
              <a:t>NoxNumberInput: </a:t>
            </a:r>
            <a:r>
              <a:rPr lang="en-GB" sz="2400" dirty="0" err="1">
                <a:solidFill>
                  <a:srgbClr val="FF0000"/>
                </a:solidFill>
                <a:latin typeface="Arial" panose="020B0604020202020204" pitchFamily="34" charset="0"/>
                <a:cs typeface="Arial" panose="020B0604020202020204" pitchFamily="34" charset="0"/>
              </a:rPr>
              <a:t>Nox.Types.NumberTypeOptions</a:t>
            </a:r>
            <a:endParaRPr lang="en-GB" sz="2400" dirty="0">
              <a:solidFill>
                <a:srgbClr val="FF0000"/>
              </a:solidFill>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2D002A61-AC0F-B1A8-4591-7551518BB41A}"/>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FC4C40B6-C52B-559E-F93B-15F8F3E9F6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sp>
        <p:nvSpPr>
          <p:cNvPr id="12" name="Title 1">
            <a:extLst>
              <a:ext uri="{FF2B5EF4-FFF2-40B4-BE49-F238E27FC236}">
                <a16:creationId xmlns:a16="http://schemas.microsoft.com/office/drawing/2014/main" id="{8BB1FBFA-D4BA-9D1D-CB64-EC81EAE87B31}"/>
              </a:ext>
            </a:extLst>
          </p:cNvPr>
          <p:cNvSpPr txBox="1">
            <a:spLocks/>
          </p:cNvSpPr>
          <p:nvPr/>
        </p:nvSpPr>
        <p:spPr>
          <a:xfrm>
            <a:off x="6430576" y="1054514"/>
            <a:ext cx="5050224"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(DecimalDigits(4), IntegerDigits(9) example)</a:t>
            </a:r>
          </a:p>
        </p:txBody>
      </p:sp>
      <p:graphicFrame>
        <p:nvGraphicFramePr>
          <p:cNvPr id="13" name="Table 15">
            <a:extLst>
              <a:ext uri="{FF2B5EF4-FFF2-40B4-BE49-F238E27FC236}">
                <a16:creationId xmlns:a16="http://schemas.microsoft.com/office/drawing/2014/main" id="{C57B44F9-5427-882F-F245-C12EF73D96B4}"/>
              </a:ext>
            </a:extLst>
          </p:cNvPr>
          <p:cNvGraphicFramePr>
            <a:graphicFrameLocks noGrp="1"/>
          </p:cNvGraphicFramePr>
          <p:nvPr>
            <p:extLst>
              <p:ext uri="{D42A27DB-BD31-4B8C-83A1-F6EECF244321}">
                <p14:modId xmlns:p14="http://schemas.microsoft.com/office/powerpoint/2010/main" val="224621093"/>
              </p:ext>
            </p:extLst>
          </p:nvPr>
        </p:nvGraphicFramePr>
        <p:xfrm>
          <a:off x="448874" y="1054514"/>
          <a:ext cx="5494725" cy="1407160"/>
        </p:xfrm>
        <a:graphic>
          <a:graphicData uri="http://schemas.openxmlformats.org/drawingml/2006/table">
            <a:tbl>
              <a:tblPr firstRow="1" bandRow="1">
                <a:tableStyleId>{F5AB1C69-6EDB-4FF4-983F-18BD219EF322}</a:tableStyleId>
              </a:tblPr>
              <a:tblGrid>
                <a:gridCol w="1407358">
                  <a:extLst>
                    <a:ext uri="{9D8B030D-6E8A-4147-A177-3AD203B41FA5}">
                      <a16:colId xmlns:a16="http://schemas.microsoft.com/office/drawing/2014/main" val="1483791462"/>
                    </a:ext>
                  </a:extLst>
                </a:gridCol>
                <a:gridCol w="975822">
                  <a:extLst>
                    <a:ext uri="{9D8B030D-6E8A-4147-A177-3AD203B41FA5}">
                      <a16:colId xmlns:a16="http://schemas.microsoft.com/office/drawing/2014/main" val="926139339"/>
                    </a:ext>
                  </a:extLst>
                </a:gridCol>
                <a:gridCol w="3111545">
                  <a:extLst>
                    <a:ext uri="{9D8B030D-6E8A-4147-A177-3AD203B41FA5}">
                      <a16:colId xmlns:a16="http://schemas.microsoft.com/office/drawing/2014/main" val="558150035"/>
                    </a:ext>
                  </a:extLst>
                </a:gridCol>
              </a:tblGrid>
              <a:tr h="215486">
                <a:tc>
                  <a:txBody>
                    <a:bodyPr/>
                    <a:lstStyle/>
                    <a:p>
                      <a:r>
                        <a:rPr lang="en-GB" sz="1000" dirty="0"/>
                        <a:t>Class</a:t>
                      </a:r>
                    </a:p>
                  </a:txBody>
                  <a:tcPr/>
                </a:tc>
                <a:tc>
                  <a:txBody>
                    <a:bodyPr/>
                    <a:lstStyle/>
                    <a:p>
                      <a:r>
                        <a:rPr lang="en-GB" sz="1000" dirty="0"/>
                        <a:t>Property</a:t>
                      </a:r>
                    </a:p>
                  </a:txBody>
                  <a:tcPr/>
                </a:tc>
                <a:tc>
                  <a:txBody>
                    <a:bodyPr/>
                    <a:lstStyle/>
                    <a:p>
                      <a:r>
                        <a:rPr lang="en-GB" sz="1000" dirty="0"/>
                        <a:t>Behaviour</a:t>
                      </a:r>
                    </a:p>
                  </a:txBody>
                  <a:tcPr/>
                </a:tc>
                <a:extLst>
                  <a:ext uri="{0D108BD9-81ED-4DB2-BD59-A6C34878D82A}">
                    <a16:rowId xmlns:a16="http://schemas.microsoft.com/office/drawing/2014/main" val="2333995018"/>
                  </a:ext>
                </a:extLst>
              </a:tr>
              <a:tr h="370840">
                <a:tc>
                  <a:txBody>
                    <a:bodyPr/>
                    <a:lstStyle/>
                    <a:p>
                      <a:r>
                        <a:rPr lang="en-GB" sz="1000" dirty="0" err="1"/>
                        <a:t>NumberTypeOptions</a:t>
                      </a:r>
                      <a:endParaRPr lang="en-GB" sz="1000" dirty="0"/>
                    </a:p>
                  </a:txBody>
                  <a:tcPr/>
                </a:tc>
                <a:tc>
                  <a:txBody>
                    <a:bodyPr/>
                    <a:lstStyle/>
                    <a:p>
                      <a:r>
                        <a:rPr lang="en-GB" sz="1000" dirty="0"/>
                        <a:t>MinValue</a:t>
                      </a:r>
                    </a:p>
                  </a:txBody>
                  <a:tcPr/>
                </a:tc>
                <a:tc>
                  <a:txBody>
                    <a:bodyPr/>
                    <a:lstStyle/>
                    <a:p>
                      <a:r>
                        <a:rPr lang="en-GB" sz="1000" dirty="0"/>
                        <a:t>Minimum number value of component – can be below zero – any input below MinValue is ignored</a:t>
                      </a:r>
                    </a:p>
                  </a:txBody>
                  <a:tcPr/>
                </a:tc>
                <a:extLst>
                  <a:ext uri="{0D108BD9-81ED-4DB2-BD59-A6C34878D82A}">
                    <a16:rowId xmlns:a16="http://schemas.microsoft.com/office/drawing/2014/main" val="21224783"/>
                  </a:ext>
                </a:extLst>
              </a:tr>
              <a:tr h="370840">
                <a:tc>
                  <a:txBody>
                    <a:bodyPr/>
                    <a:lstStyle/>
                    <a:p>
                      <a:r>
                        <a:rPr lang="en-GB" sz="1000" dirty="0" err="1"/>
                        <a:t>NumberTypeOptions</a:t>
                      </a:r>
                      <a:endParaRPr lang="en-GB" sz="1000" dirty="0"/>
                    </a:p>
                  </a:txBody>
                  <a:tcPr/>
                </a:tc>
                <a:tc>
                  <a:txBody>
                    <a:bodyPr/>
                    <a:lstStyle/>
                    <a:p>
                      <a:r>
                        <a:rPr lang="en-GB" sz="1000" dirty="0"/>
                        <a:t>MaxValue</a:t>
                      </a:r>
                    </a:p>
                  </a:txBody>
                  <a:tcPr/>
                </a:tc>
                <a:tc>
                  <a:txBody>
                    <a:bodyPr/>
                    <a:lstStyle/>
                    <a:p>
                      <a:r>
                        <a:rPr lang="en-GB" sz="1000" dirty="0"/>
                        <a:t>Maximum number value of component - can be below zero – any input above MaxValue is ignored</a:t>
                      </a:r>
                    </a:p>
                  </a:txBody>
                  <a:tcPr/>
                </a:tc>
                <a:extLst>
                  <a:ext uri="{0D108BD9-81ED-4DB2-BD59-A6C34878D82A}">
                    <a16:rowId xmlns:a16="http://schemas.microsoft.com/office/drawing/2014/main" val="1161887717"/>
                  </a:ext>
                </a:extLst>
              </a:tr>
              <a:tr h="370840">
                <a:tc>
                  <a:txBody>
                    <a:bodyPr/>
                    <a:lstStyle/>
                    <a:p>
                      <a:r>
                        <a:rPr lang="en-GB" sz="1000" dirty="0" err="1"/>
                        <a:t>NumberTypeOptions</a:t>
                      </a:r>
                      <a:endParaRPr lang="en-GB" sz="1000" dirty="0"/>
                    </a:p>
                  </a:txBody>
                  <a:tcPr/>
                </a:tc>
                <a:tc>
                  <a:txBody>
                    <a:bodyPr/>
                    <a:lstStyle/>
                    <a:p>
                      <a:r>
                        <a:rPr lang="en-GB" sz="1000" dirty="0"/>
                        <a:t>DecimalDigits</a:t>
                      </a:r>
                    </a:p>
                  </a:txBody>
                  <a:tcPr/>
                </a:tc>
                <a:tc>
                  <a:txBody>
                    <a:bodyPr/>
                    <a:lstStyle/>
                    <a:p>
                      <a:r>
                        <a:rPr lang="en-GB" sz="1000" dirty="0"/>
                        <a:t>Amount of digits before the decimal place</a:t>
                      </a:r>
                    </a:p>
                  </a:txBody>
                  <a:tcPr/>
                </a:tc>
                <a:extLst>
                  <a:ext uri="{0D108BD9-81ED-4DB2-BD59-A6C34878D82A}">
                    <a16:rowId xmlns:a16="http://schemas.microsoft.com/office/drawing/2014/main" val="2763618590"/>
                  </a:ext>
                </a:extLst>
              </a:tr>
            </a:tbl>
          </a:graphicData>
        </a:graphic>
      </p:graphicFrame>
      <p:pic>
        <p:nvPicPr>
          <p:cNvPr id="6" name="Picture 5">
            <a:extLst>
              <a:ext uri="{FF2B5EF4-FFF2-40B4-BE49-F238E27FC236}">
                <a16:creationId xmlns:a16="http://schemas.microsoft.com/office/drawing/2014/main" id="{C7C1409B-F16C-2646-3CF1-756B6584411B}"/>
              </a:ext>
            </a:extLst>
          </p:cNvPr>
          <p:cNvPicPr>
            <a:picLocks noChangeAspect="1"/>
          </p:cNvPicPr>
          <p:nvPr/>
        </p:nvPicPr>
        <p:blipFill>
          <a:blip r:embed="rId4"/>
          <a:stretch>
            <a:fillRect/>
          </a:stretch>
        </p:blipFill>
        <p:spPr>
          <a:xfrm>
            <a:off x="6430576" y="1415842"/>
            <a:ext cx="5362575" cy="685800"/>
          </a:xfrm>
          <a:prstGeom prst="rect">
            <a:avLst/>
          </a:prstGeom>
        </p:spPr>
      </p:pic>
    </p:spTree>
    <p:extLst>
      <p:ext uri="{BB962C8B-B14F-4D97-AF65-F5344CB8AC3E}">
        <p14:creationId xmlns:p14="http://schemas.microsoft.com/office/powerpoint/2010/main" val="738591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204201" cy="570057"/>
          </a:xfrm>
        </p:spPr>
        <p:txBody>
          <a:bodyPr anchor="t">
            <a:normAutofit/>
          </a:bodyPr>
          <a:lstStyle/>
          <a:p>
            <a:r>
              <a:rPr lang="en-GB" sz="2400" dirty="0">
                <a:latin typeface="Arial" panose="020B0604020202020204" pitchFamily="34" charset="0"/>
                <a:cs typeface="Arial" panose="020B0604020202020204" pitchFamily="34" charset="0"/>
              </a:rPr>
              <a:t>3.3e: </a:t>
            </a:r>
            <a:r>
              <a:rPr lang="en-GB" sz="2400" dirty="0">
                <a:solidFill>
                  <a:srgbClr val="FF0000"/>
                </a:solidFill>
                <a:latin typeface="Arial" panose="020B0604020202020204" pitchFamily="34" charset="0"/>
                <a:cs typeface="Arial" panose="020B0604020202020204" pitchFamily="34" charset="0"/>
              </a:rPr>
              <a:t>NoxNumberInput: Nox.Solution.TypeUserInterface</a:t>
            </a:r>
          </a:p>
        </p:txBody>
      </p:sp>
      <p:sp>
        <p:nvSpPr>
          <p:cNvPr id="3" name="Rectangle: Rounded Corners 2">
            <a:extLst>
              <a:ext uri="{FF2B5EF4-FFF2-40B4-BE49-F238E27FC236}">
                <a16:creationId xmlns:a16="http://schemas.microsoft.com/office/drawing/2014/main" id="{7B081F5F-E679-CF9B-FE32-F49535746875}"/>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656BD286-37CF-9F65-96D4-0799DBBCAE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sp>
        <p:nvSpPr>
          <p:cNvPr id="9" name="Title 1">
            <a:extLst>
              <a:ext uri="{FF2B5EF4-FFF2-40B4-BE49-F238E27FC236}">
                <a16:creationId xmlns:a16="http://schemas.microsoft.com/office/drawing/2014/main" id="{0F438E35-451D-573E-22E6-CC62503A1839}"/>
              </a:ext>
            </a:extLst>
          </p:cNvPr>
          <p:cNvSpPr txBox="1">
            <a:spLocks/>
          </p:cNvSpPr>
          <p:nvPr/>
        </p:nvSpPr>
        <p:spPr>
          <a:xfrm>
            <a:off x="6497982" y="1110395"/>
            <a:ext cx="5506057"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(Label)</a:t>
            </a:r>
          </a:p>
        </p:txBody>
      </p:sp>
      <p:sp>
        <p:nvSpPr>
          <p:cNvPr id="11" name="Title 1">
            <a:extLst>
              <a:ext uri="{FF2B5EF4-FFF2-40B4-BE49-F238E27FC236}">
                <a16:creationId xmlns:a16="http://schemas.microsoft.com/office/drawing/2014/main" id="{45771A5A-6582-147B-BF35-D2CAE34B26B4}"/>
              </a:ext>
            </a:extLst>
          </p:cNvPr>
          <p:cNvSpPr txBox="1">
            <a:spLocks/>
          </p:cNvSpPr>
          <p:nvPr/>
        </p:nvSpPr>
        <p:spPr>
          <a:xfrm>
            <a:off x="6506775" y="2393396"/>
            <a:ext cx="1645647"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(Icon)</a:t>
            </a:r>
          </a:p>
        </p:txBody>
      </p:sp>
      <p:graphicFrame>
        <p:nvGraphicFramePr>
          <p:cNvPr id="13" name="Table 15">
            <a:extLst>
              <a:ext uri="{FF2B5EF4-FFF2-40B4-BE49-F238E27FC236}">
                <a16:creationId xmlns:a16="http://schemas.microsoft.com/office/drawing/2014/main" id="{6BB8698B-067A-DD58-2785-D22506B2ECCE}"/>
              </a:ext>
            </a:extLst>
          </p:cNvPr>
          <p:cNvGraphicFramePr>
            <a:graphicFrameLocks noGrp="1"/>
          </p:cNvGraphicFramePr>
          <p:nvPr>
            <p:extLst>
              <p:ext uri="{D42A27DB-BD31-4B8C-83A1-F6EECF244321}">
                <p14:modId xmlns:p14="http://schemas.microsoft.com/office/powerpoint/2010/main" val="1826153888"/>
              </p:ext>
            </p:extLst>
          </p:nvPr>
        </p:nvGraphicFramePr>
        <p:xfrm>
          <a:off x="380998" y="1110395"/>
          <a:ext cx="5836920" cy="4061372"/>
        </p:xfrm>
        <a:graphic>
          <a:graphicData uri="http://schemas.openxmlformats.org/drawingml/2006/table">
            <a:tbl>
              <a:tblPr firstRow="1" bandRow="1">
                <a:tableStyleId>{F5AB1C69-6EDB-4FF4-983F-18BD219EF322}</a:tableStyleId>
              </a:tblPr>
              <a:tblGrid>
                <a:gridCol w="1203962">
                  <a:extLst>
                    <a:ext uri="{9D8B030D-6E8A-4147-A177-3AD203B41FA5}">
                      <a16:colId xmlns:a16="http://schemas.microsoft.com/office/drawing/2014/main" val="1762059914"/>
                    </a:ext>
                  </a:extLst>
                </a:gridCol>
                <a:gridCol w="965200">
                  <a:extLst>
                    <a:ext uri="{9D8B030D-6E8A-4147-A177-3AD203B41FA5}">
                      <a16:colId xmlns:a16="http://schemas.microsoft.com/office/drawing/2014/main" val="926139339"/>
                    </a:ext>
                  </a:extLst>
                </a:gridCol>
                <a:gridCol w="3667758">
                  <a:extLst>
                    <a:ext uri="{9D8B030D-6E8A-4147-A177-3AD203B41FA5}">
                      <a16:colId xmlns:a16="http://schemas.microsoft.com/office/drawing/2014/main" val="558150035"/>
                    </a:ext>
                  </a:extLst>
                </a:gridCol>
              </a:tblGrid>
              <a:tr h="215794">
                <a:tc>
                  <a:txBody>
                    <a:bodyPr/>
                    <a:lstStyle/>
                    <a:p>
                      <a:r>
                        <a:rPr lang="en-GB" sz="1000" dirty="0"/>
                        <a:t>Class</a:t>
                      </a:r>
                    </a:p>
                  </a:txBody>
                  <a:tcPr/>
                </a:tc>
                <a:tc>
                  <a:txBody>
                    <a:bodyPr/>
                    <a:lstStyle/>
                    <a:p>
                      <a:r>
                        <a:rPr lang="en-GB" sz="1000" dirty="0"/>
                        <a:t>Property</a:t>
                      </a:r>
                    </a:p>
                  </a:txBody>
                  <a:tcPr/>
                </a:tc>
                <a:tc>
                  <a:txBody>
                    <a:bodyPr/>
                    <a:lstStyle/>
                    <a:p>
                      <a:r>
                        <a:rPr lang="en-GB" sz="1000" dirty="0"/>
                        <a:t>Behaviour</a:t>
                      </a:r>
                    </a:p>
                  </a:txBody>
                  <a:tcPr/>
                </a:tc>
                <a:extLst>
                  <a:ext uri="{0D108BD9-81ED-4DB2-BD59-A6C34878D82A}">
                    <a16:rowId xmlns:a16="http://schemas.microsoft.com/office/drawing/2014/main" val="2333995018"/>
                  </a:ext>
                </a:extLst>
              </a:tr>
              <a:tr h="260963">
                <a:tc>
                  <a:txBody>
                    <a:bodyPr/>
                    <a:lstStyle/>
                    <a:p>
                      <a:r>
                        <a:rPr lang="en-GB" sz="1000" dirty="0"/>
                        <a:t>TypeUserInterface</a:t>
                      </a:r>
                    </a:p>
                  </a:txBody>
                  <a:tcPr/>
                </a:tc>
                <a:tc>
                  <a:txBody>
                    <a:bodyPr/>
                    <a:lstStyle/>
                    <a:p>
                      <a:r>
                        <a:rPr lang="en-GB" sz="1000" dirty="0"/>
                        <a:t>Label</a:t>
                      </a:r>
                    </a:p>
                  </a:txBody>
                  <a:tcPr/>
                </a:tc>
                <a:tc>
                  <a:txBody>
                    <a:bodyPr/>
                    <a:lstStyle/>
                    <a:p>
                      <a:r>
                        <a:rPr lang="en-GB" sz="1000" dirty="0"/>
                        <a:t>Default Display Name of NoxTextInput component</a:t>
                      </a:r>
                    </a:p>
                  </a:txBody>
                  <a:tcPr/>
                </a:tc>
                <a:extLst>
                  <a:ext uri="{0D108BD9-81ED-4DB2-BD59-A6C34878D82A}">
                    <a16:rowId xmlns:a16="http://schemas.microsoft.com/office/drawing/2014/main" val="3988579522"/>
                  </a:ext>
                </a:extLst>
              </a:tr>
              <a:tr h="350665">
                <a:tc>
                  <a:txBody>
                    <a:bodyPr/>
                    <a:lstStyle/>
                    <a:p>
                      <a:r>
                        <a:rPr lang="en-GB" sz="1000" dirty="0"/>
                        <a:t>TypeUserInterface</a:t>
                      </a:r>
                    </a:p>
                  </a:txBody>
                  <a:tcPr/>
                </a:tc>
                <a:tc>
                  <a:txBody>
                    <a:bodyPr/>
                    <a:lstStyle/>
                    <a:p>
                      <a:r>
                        <a:rPr lang="en-GB" sz="1000" dirty="0"/>
                        <a:t>Icon</a:t>
                      </a:r>
                    </a:p>
                  </a:txBody>
                  <a:tcPr/>
                </a:tc>
                <a:tc>
                  <a:txBody>
                    <a:bodyPr/>
                    <a:lstStyle/>
                    <a:p>
                      <a:r>
                        <a:rPr lang="en-GB" sz="1000" dirty="0"/>
                        <a:t>Icon name string Reference URI (usually CSS reference) – example using MudBlazor icons "@Icons.Material.Filled.Globe"</a:t>
                      </a:r>
                    </a:p>
                  </a:txBody>
                  <a:tcPr/>
                </a:tc>
                <a:extLst>
                  <a:ext uri="{0D108BD9-81ED-4DB2-BD59-A6C34878D82A}">
                    <a16:rowId xmlns:a16="http://schemas.microsoft.com/office/drawing/2014/main" val="21224783"/>
                  </a:ext>
                </a:extLst>
              </a:tr>
              <a:tr h="350665">
                <a:tc>
                  <a:txBody>
                    <a:bodyPr/>
                    <a:lstStyle/>
                    <a:p>
                      <a:r>
                        <a:rPr lang="en-GB" sz="1000" dirty="0"/>
                        <a:t>TypeUserInterface</a:t>
                      </a:r>
                    </a:p>
                  </a:txBody>
                  <a:tcPr/>
                </a:tc>
                <a:tc>
                  <a:txBody>
                    <a:bodyPr/>
                    <a:lstStyle/>
                    <a:p>
                      <a:r>
                        <a:rPr lang="en-GB" sz="1000" dirty="0"/>
                        <a:t>IconPosition</a:t>
                      </a:r>
                    </a:p>
                  </a:txBody>
                  <a:tcPr/>
                </a:tc>
                <a:tc>
                  <a:txBody>
                    <a:bodyPr/>
                    <a:lstStyle/>
                    <a:p>
                      <a:r>
                        <a:rPr lang="en-GB" sz="1000" dirty="0"/>
                        <a:t>Sets the position of the Icon in relation to the component. Enum IconPosition(Begin, End) default is Begin</a:t>
                      </a:r>
                    </a:p>
                  </a:txBody>
                  <a:tcPr/>
                </a:tc>
                <a:extLst>
                  <a:ext uri="{0D108BD9-81ED-4DB2-BD59-A6C34878D82A}">
                    <a16:rowId xmlns:a16="http://schemas.microsoft.com/office/drawing/2014/main" val="2117867039"/>
                  </a:ext>
                </a:extLst>
              </a:tr>
              <a:tr h="386082">
                <a:tc>
                  <a:txBody>
                    <a:bodyPr/>
                    <a:lstStyle/>
                    <a:p>
                      <a:r>
                        <a:rPr lang="en-GB" sz="1000" dirty="0"/>
                        <a:t>TypeUserInterface</a:t>
                      </a:r>
                    </a:p>
                  </a:txBody>
                  <a:tcPr/>
                </a:tc>
                <a:tc>
                  <a:txBody>
                    <a:bodyPr/>
                    <a:lstStyle/>
                    <a:p>
                      <a:r>
                        <a:rPr lang="en-GB" sz="1000" dirty="0"/>
                        <a:t>InputMask</a:t>
                      </a:r>
                    </a:p>
                  </a:txBody>
                  <a:tcPr/>
                </a:tc>
                <a:tc>
                  <a:txBody>
                    <a:bodyPr/>
                    <a:lstStyle/>
                    <a:p>
                      <a:r>
                        <a:rPr lang="en-GB" sz="1000" dirty="0"/>
                        <a:t>Expression for controlling input – if input incorrect ignore input: ref: </a:t>
                      </a:r>
                      <a:r>
                        <a:rPr lang="en-GB" sz="1000" dirty="0">
                          <a:hlinkClick r:id="rId4"/>
                        </a:rPr>
                        <a:t>control-data-entry-formats-with-input-masks</a:t>
                      </a:r>
                      <a:endParaRPr lang="en-GB" sz="1000" dirty="0"/>
                    </a:p>
                  </a:txBody>
                  <a:tcPr/>
                </a:tc>
                <a:extLst>
                  <a:ext uri="{0D108BD9-81ED-4DB2-BD59-A6C34878D82A}">
                    <a16:rowId xmlns:a16="http://schemas.microsoft.com/office/drawing/2014/main" val="1161887717"/>
                  </a:ext>
                </a:extLst>
              </a:tr>
              <a:tr h="350665">
                <a:tc>
                  <a:txBody>
                    <a:bodyPr/>
                    <a:lstStyle/>
                    <a:p>
                      <a:r>
                        <a:rPr lang="en-GB" sz="1000" dirty="0"/>
                        <a:t>TypeUserInterface</a:t>
                      </a:r>
                    </a:p>
                  </a:txBody>
                  <a:tcPr/>
                </a:tc>
                <a:tc>
                  <a:txBody>
                    <a:bodyPr/>
                    <a:lstStyle/>
                    <a:p>
                      <a:r>
                        <a:rPr lang="en-GB" sz="1000" dirty="0"/>
                        <a:t>OutputMask</a:t>
                      </a:r>
                    </a:p>
                  </a:txBody>
                  <a:tcPr/>
                </a:tc>
                <a:tc>
                  <a:txBody>
                    <a:bodyPr/>
                    <a:lstStyle/>
                    <a:p>
                      <a:r>
                        <a:rPr lang="en-GB" sz="1000" dirty="0"/>
                        <a:t>Expression for controlling output – if output incorrect throw validation error </a:t>
                      </a:r>
                    </a:p>
                  </a:txBody>
                  <a:tcPr/>
                </a:tc>
                <a:extLst>
                  <a:ext uri="{0D108BD9-81ED-4DB2-BD59-A6C34878D82A}">
                    <a16:rowId xmlns:a16="http://schemas.microsoft.com/office/drawing/2014/main" val="453755255"/>
                  </a:ext>
                </a:extLst>
              </a:tr>
              <a:tr h="350665">
                <a:tc>
                  <a:txBody>
                    <a:bodyPr/>
                    <a:lstStyle/>
                    <a:p>
                      <a:r>
                        <a:rPr lang="en-GB" sz="1000" dirty="0"/>
                        <a:t>TypeUserInterface</a:t>
                      </a:r>
                    </a:p>
                  </a:txBody>
                  <a:tcPr/>
                </a:tc>
                <a:tc>
                  <a:txBody>
                    <a:bodyPr/>
                    <a:lstStyle/>
                    <a:p>
                      <a:r>
                        <a:rPr lang="en-GB" sz="1000" dirty="0"/>
                        <a:t>Regex</a:t>
                      </a:r>
                    </a:p>
                  </a:txBody>
                  <a:tcPr/>
                </a:tc>
                <a:tc>
                  <a:txBody>
                    <a:bodyPr/>
                    <a:lstStyle/>
                    <a:p>
                      <a:r>
                        <a:rPr lang="en-GB" sz="1000" dirty="0"/>
                        <a:t>Expression for validating output value</a:t>
                      </a:r>
                      <a:r>
                        <a:rPr lang="en-GB" sz="1000" dirty="0">
                          <a:solidFill>
                            <a:srgbClr val="FF0000"/>
                          </a:solidFill>
                        </a:rPr>
                        <a:t> </a:t>
                      </a:r>
                      <a:r>
                        <a:rPr lang="en-GB" sz="1000" dirty="0"/>
                        <a:t>–ref: </a:t>
                      </a:r>
                      <a:r>
                        <a:rPr lang="en-GB" sz="1000" dirty="0">
                          <a:hlinkClick r:id="rId5"/>
                        </a:rPr>
                        <a:t>regular-expression-language-quick-reference</a:t>
                      </a:r>
                      <a:endParaRPr lang="en-GB" sz="1000" dirty="0"/>
                    </a:p>
                  </a:txBody>
                  <a:tcPr/>
                </a:tc>
                <a:extLst>
                  <a:ext uri="{0D108BD9-81ED-4DB2-BD59-A6C34878D82A}">
                    <a16:rowId xmlns:a16="http://schemas.microsoft.com/office/drawing/2014/main" val="536340711"/>
                  </a:ext>
                </a:extLst>
              </a:tr>
              <a:tr h="260963">
                <a:tc>
                  <a:txBody>
                    <a:bodyPr/>
                    <a:lstStyle/>
                    <a:p>
                      <a:r>
                        <a:rPr lang="en-GB" sz="1000" dirty="0"/>
                        <a:t>TypeUserInterface</a:t>
                      </a:r>
                    </a:p>
                  </a:txBody>
                  <a:tcPr/>
                </a:tc>
                <a:tc>
                  <a:txBody>
                    <a:bodyPr/>
                    <a:lstStyle/>
                    <a:p>
                      <a:r>
                        <a:rPr lang="en-GB" sz="1000" dirty="0"/>
                        <a:t>PageGroup</a:t>
                      </a:r>
                    </a:p>
                  </a:txBody>
                  <a:tcPr/>
                </a:tc>
                <a:tc>
                  <a:txBody>
                    <a:bodyPr/>
                    <a:lstStyle/>
                    <a:p>
                      <a:r>
                        <a:rPr lang="en-GB" sz="1000" dirty="0"/>
                        <a:t>Used to associate component with a PageGroup ID</a:t>
                      </a:r>
                    </a:p>
                  </a:txBody>
                  <a:tcPr/>
                </a:tc>
                <a:extLst>
                  <a:ext uri="{0D108BD9-81ED-4DB2-BD59-A6C34878D82A}">
                    <a16:rowId xmlns:a16="http://schemas.microsoft.com/office/drawing/2014/main" val="3201285367"/>
                  </a:ext>
                </a:extLst>
              </a:tr>
              <a:tr h="260963">
                <a:tc>
                  <a:txBody>
                    <a:bodyPr/>
                    <a:lstStyle/>
                    <a:p>
                      <a:r>
                        <a:rPr lang="en-GB" sz="1000" dirty="0"/>
                        <a:t>TypeUserInterface</a:t>
                      </a:r>
                    </a:p>
                  </a:txBody>
                  <a:tcPr/>
                </a:tc>
                <a:tc>
                  <a:txBody>
                    <a:bodyPr/>
                    <a:lstStyle/>
                    <a:p>
                      <a:r>
                        <a:rPr lang="en-GB" sz="1000" dirty="0"/>
                        <a:t>FieldGroup</a:t>
                      </a:r>
                    </a:p>
                  </a:txBody>
                  <a:tcPr/>
                </a:tc>
                <a:tc>
                  <a:txBody>
                    <a:bodyPr/>
                    <a:lstStyle/>
                    <a:p>
                      <a:r>
                        <a:rPr lang="en-GB" sz="1000" dirty="0"/>
                        <a:t>Used to associate component with a FieldGroup ID</a:t>
                      </a:r>
                    </a:p>
                  </a:txBody>
                  <a:tcPr/>
                </a:tc>
                <a:extLst>
                  <a:ext uri="{0D108BD9-81ED-4DB2-BD59-A6C34878D82A}">
                    <a16:rowId xmlns:a16="http://schemas.microsoft.com/office/drawing/2014/main" val="1482518999"/>
                  </a:ext>
                </a:extLst>
              </a:tr>
              <a:tr h="260963">
                <a:tc>
                  <a:txBody>
                    <a:bodyPr/>
                    <a:lstStyle/>
                    <a:p>
                      <a:r>
                        <a:rPr lang="en-GB" sz="1000" dirty="0"/>
                        <a:t>TypeUserInterface</a:t>
                      </a:r>
                    </a:p>
                  </a:txBody>
                  <a:tcPr/>
                </a:tc>
                <a:tc>
                  <a:txBody>
                    <a:bodyPr/>
                    <a:lstStyle/>
                    <a:p>
                      <a:r>
                        <a:rPr lang="en-GB" sz="1000" dirty="0"/>
                        <a:t>InputOrder</a:t>
                      </a:r>
                    </a:p>
                  </a:txBody>
                  <a:tcPr/>
                </a:tc>
                <a:tc>
                  <a:txBody>
                    <a:bodyPr/>
                    <a:lstStyle/>
                    <a:p>
                      <a:r>
                        <a:rPr lang="en-GB" sz="1000" dirty="0"/>
                        <a:t>Used to define the sequentially focusable Tab Order of a UI component within a FieldGroup</a:t>
                      </a:r>
                    </a:p>
                  </a:txBody>
                  <a:tcPr/>
                </a:tc>
                <a:extLst>
                  <a:ext uri="{0D108BD9-81ED-4DB2-BD59-A6C34878D82A}">
                    <a16:rowId xmlns:a16="http://schemas.microsoft.com/office/drawing/2014/main" val="1849464263"/>
                  </a:ext>
                </a:extLst>
              </a:tr>
              <a:tr h="260963">
                <a:tc>
                  <a:txBody>
                    <a:bodyPr/>
                    <a:lstStyle/>
                    <a:p>
                      <a:r>
                        <a:rPr lang="en-GB" sz="1000" dirty="0"/>
                        <a:t>TypeUserInterface</a:t>
                      </a:r>
                    </a:p>
                  </a:txBody>
                  <a:tcPr/>
                </a:tc>
                <a:tc>
                  <a:txBody>
                    <a:bodyPr/>
                    <a:lstStyle/>
                    <a:p>
                      <a:r>
                        <a:rPr lang="en-GB" sz="1000" dirty="0"/>
                        <a:t>HelpHint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t>Used as default helper text for component to aid user understand the component function</a:t>
                      </a:r>
                    </a:p>
                  </a:txBody>
                  <a:tcPr/>
                </a:tc>
                <a:extLst>
                  <a:ext uri="{0D108BD9-81ED-4DB2-BD59-A6C34878D82A}">
                    <a16:rowId xmlns:a16="http://schemas.microsoft.com/office/drawing/2014/main" val="2346384749"/>
                  </a:ext>
                </a:extLst>
              </a:tr>
              <a:tr h="260963">
                <a:tc>
                  <a:txBody>
                    <a:bodyPr/>
                    <a:lstStyle/>
                    <a:p>
                      <a:r>
                        <a:rPr lang="en-GB" sz="1000" dirty="0"/>
                        <a:t>TypeUserInterface</a:t>
                      </a:r>
                    </a:p>
                  </a:txBody>
                  <a:tcPr/>
                </a:tc>
                <a:tc>
                  <a:txBody>
                    <a:bodyPr/>
                    <a:lstStyle/>
                    <a:p>
                      <a:r>
                        <a:rPr lang="en-GB" sz="1000" dirty="0"/>
                        <a:t>ErrorMessage</a:t>
                      </a:r>
                    </a:p>
                  </a:txBody>
                  <a:tcPr/>
                </a:tc>
                <a:tc>
                  <a:txBody>
                    <a:bodyPr/>
                    <a:lstStyle/>
                    <a:p>
                      <a:r>
                        <a:rPr lang="en-GB" sz="1000" dirty="0"/>
                        <a:t>Used as default error message when validation event is thrown</a:t>
                      </a:r>
                    </a:p>
                  </a:txBody>
                  <a:tcPr/>
                </a:tc>
                <a:extLst>
                  <a:ext uri="{0D108BD9-81ED-4DB2-BD59-A6C34878D82A}">
                    <a16:rowId xmlns:a16="http://schemas.microsoft.com/office/drawing/2014/main" val="3700327032"/>
                  </a:ext>
                </a:extLst>
              </a:tr>
            </a:tbl>
          </a:graphicData>
        </a:graphic>
      </p:graphicFrame>
      <p:sp>
        <p:nvSpPr>
          <p:cNvPr id="14" name="Title 1">
            <a:extLst>
              <a:ext uri="{FF2B5EF4-FFF2-40B4-BE49-F238E27FC236}">
                <a16:creationId xmlns:a16="http://schemas.microsoft.com/office/drawing/2014/main" id="{914A4B22-4776-EE7A-4693-5127D2989DBE}"/>
              </a:ext>
            </a:extLst>
          </p:cNvPr>
          <p:cNvSpPr txBox="1">
            <a:spLocks/>
          </p:cNvSpPr>
          <p:nvPr/>
        </p:nvSpPr>
        <p:spPr>
          <a:xfrm>
            <a:off x="6497982" y="3609004"/>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(HelpHint example)</a:t>
            </a:r>
          </a:p>
        </p:txBody>
      </p:sp>
      <p:sp>
        <p:nvSpPr>
          <p:cNvPr id="16" name="Title 1">
            <a:extLst>
              <a:ext uri="{FF2B5EF4-FFF2-40B4-BE49-F238E27FC236}">
                <a16:creationId xmlns:a16="http://schemas.microsoft.com/office/drawing/2014/main" id="{46A36509-8F02-E8C1-E7BA-0F60554FCD52}"/>
              </a:ext>
            </a:extLst>
          </p:cNvPr>
          <p:cNvSpPr txBox="1">
            <a:spLocks/>
          </p:cNvSpPr>
          <p:nvPr/>
        </p:nvSpPr>
        <p:spPr>
          <a:xfrm>
            <a:off x="6497982" y="5031611"/>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(ErrorMessage example)</a:t>
            </a:r>
          </a:p>
        </p:txBody>
      </p:sp>
      <p:pic>
        <p:nvPicPr>
          <p:cNvPr id="6" name="Picture 5">
            <a:extLst>
              <a:ext uri="{FF2B5EF4-FFF2-40B4-BE49-F238E27FC236}">
                <a16:creationId xmlns:a16="http://schemas.microsoft.com/office/drawing/2014/main" id="{B6552207-A120-4BD6-A534-EF5A375F9398}"/>
              </a:ext>
            </a:extLst>
          </p:cNvPr>
          <p:cNvPicPr>
            <a:picLocks noChangeAspect="1"/>
          </p:cNvPicPr>
          <p:nvPr/>
        </p:nvPicPr>
        <p:blipFill>
          <a:blip r:embed="rId6"/>
          <a:stretch>
            <a:fillRect/>
          </a:stretch>
        </p:blipFill>
        <p:spPr>
          <a:xfrm>
            <a:off x="6584010" y="1386018"/>
            <a:ext cx="5334000" cy="695325"/>
          </a:xfrm>
          <a:prstGeom prst="rect">
            <a:avLst/>
          </a:prstGeom>
        </p:spPr>
      </p:pic>
      <p:pic>
        <p:nvPicPr>
          <p:cNvPr id="8" name="Picture 7">
            <a:extLst>
              <a:ext uri="{FF2B5EF4-FFF2-40B4-BE49-F238E27FC236}">
                <a16:creationId xmlns:a16="http://schemas.microsoft.com/office/drawing/2014/main" id="{A34F222D-1E1F-7578-45C5-C164FA8C1FE1}"/>
              </a:ext>
            </a:extLst>
          </p:cNvPr>
          <p:cNvPicPr>
            <a:picLocks noChangeAspect="1"/>
          </p:cNvPicPr>
          <p:nvPr/>
        </p:nvPicPr>
        <p:blipFill>
          <a:blip r:embed="rId7"/>
          <a:stretch>
            <a:fillRect/>
          </a:stretch>
        </p:blipFill>
        <p:spPr>
          <a:xfrm>
            <a:off x="6545910" y="2656993"/>
            <a:ext cx="5372100" cy="733425"/>
          </a:xfrm>
          <a:prstGeom prst="rect">
            <a:avLst/>
          </a:prstGeom>
        </p:spPr>
      </p:pic>
      <p:pic>
        <p:nvPicPr>
          <p:cNvPr id="12" name="Picture 11">
            <a:extLst>
              <a:ext uri="{FF2B5EF4-FFF2-40B4-BE49-F238E27FC236}">
                <a16:creationId xmlns:a16="http://schemas.microsoft.com/office/drawing/2014/main" id="{A5CF7C65-1FE7-F83C-6B2F-DCF20B5D4D8F}"/>
              </a:ext>
            </a:extLst>
          </p:cNvPr>
          <p:cNvPicPr>
            <a:picLocks noChangeAspect="1"/>
          </p:cNvPicPr>
          <p:nvPr/>
        </p:nvPicPr>
        <p:blipFill>
          <a:blip r:embed="rId8"/>
          <a:stretch>
            <a:fillRect/>
          </a:stretch>
        </p:blipFill>
        <p:spPr>
          <a:xfrm>
            <a:off x="6450660" y="3869288"/>
            <a:ext cx="5467350" cy="1000125"/>
          </a:xfrm>
          <a:prstGeom prst="rect">
            <a:avLst/>
          </a:prstGeom>
        </p:spPr>
      </p:pic>
      <p:pic>
        <p:nvPicPr>
          <p:cNvPr id="15" name="Picture 14">
            <a:extLst>
              <a:ext uri="{FF2B5EF4-FFF2-40B4-BE49-F238E27FC236}">
                <a16:creationId xmlns:a16="http://schemas.microsoft.com/office/drawing/2014/main" id="{58BA0175-494C-6E95-E19F-F08E4DE4FFBB}"/>
              </a:ext>
            </a:extLst>
          </p:cNvPr>
          <p:cNvPicPr>
            <a:picLocks noChangeAspect="1"/>
          </p:cNvPicPr>
          <p:nvPr/>
        </p:nvPicPr>
        <p:blipFill>
          <a:blip r:embed="rId9"/>
          <a:stretch>
            <a:fillRect/>
          </a:stretch>
        </p:blipFill>
        <p:spPr>
          <a:xfrm>
            <a:off x="6450660" y="5324399"/>
            <a:ext cx="5410200" cy="1000125"/>
          </a:xfrm>
          <a:prstGeom prst="rect">
            <a:avLst/>
          </a:prstGeom>
        </p:spPr>
      </p:pic>
    </p:spTree>
    <p:extLst>
      <p:ext uri="{BB962C8B-B14F-4D97-AF65-F5344CB8AC3E}">
        <p14:creationId xmlns:p14="http://schemas.microsoft.com/office/powerpoint/2010/main" val="1409271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988309" cy="570057"/>
          </a:xfrm>
        </p:spPr>
        <p:txBody>
          <a:bodyPr anchor="t">
            <a:normAutofit/>
          </a:bodyPr>
          <a:lstStyle/>
          <a:p>
            <a:r>
              <a:rPr lang="en-GB" sz="2400" dirty="0">
                <a:latin typeface="Arial" panose="020B0604020202020204" pitchFamily="34" charset="0"/>
                <a:cs typeface="Arial" panose="020B0604020202020204" pitchFamily="34" charset="0"/>
              </a:rPr>
              <a:t>3.3f: </a:t>
            </a:r>
            <a:r>
              <a:rPr lang="en-GB" sz="2400" dirty="0">
                <a:solidFill>
                  <a:srgbClr val="FF0000"/>
                </a:solidFill>
                <a:latin typeface="Arial" panose="020B0604020202020204" pitchFamily="34" charset="0"/>
                <a:cs typeface="Arial" panose="020B0604020202020204" pitchFamily="34" charset="0"/>
              </a:rPr>
              <a:t>NoxNumberInput: </a:t>
            </a:r>
            <a:r>
              <a:rPr lang="en-GB" sz="2400" dirty="0" err="1">
                <a:solidFill>
                  <a:srgbClr val="FF0000"/>
                </a:solidFill>
                <a:latin typeface="Arial" panose="020B0604020202020204" pitchFamily="34" charset="0"/>
                <a:cs typeface="Arial" panose="020B0604020202020204" pitchFamily="34" charset="0"/>
              </a:rPr>
              <a:t>Nox.Solution.TypeUserInterface.Widget</a:t>
            </a:r>
            <a:endParaRPr lang="en-GB" sz="2400" dirty="0">
              <a:solidFill>
                <a:srgbClr val="FF0000"/>
              </a:solidFill>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2D002A61-AC0F-B1A8-4591-7551518BB41A}"/>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FC4C40B6-C52B-559E-F93B-15F8F3E9F6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graphicFrame>
        <p:nvGraphicFramePr>
          <p:cNvPr id="5" name="Table 15">
            <a:extLst>
              <a:ext uri="{FF2B5EF4-FFF2-40B4-BE49-F238E27FC236}">
                <a16:creationId xmlns:a16="http://schemas.microsoft.com/office/drawing/2014/main" id="{3C325459-44EF-D01C-23E1-A914EC897B1F}"/>
              </a:ext>
            </a:extLst>
          </p:cNvPr>
          <p:cNvGraphicFramePr>
            <a:graphicFrameLocks noGrp="1"/>
          </p:cNvGraphicFramePr>
          <p:nvPr>
            <p:extLst>
              <p:ext uri="{D42A27DB-BD31-4B8C-83A1-F6EECF244321}">
                <p14:modId xmlns:p14="http://schemas.microsoft.com/office/powerpoint/2010/main" val="280025868"/>
              </p:ext>
            </p:extLst>
          </p:nvPr>
        </p:nvGraphicFramePr>
        <p:xfrm>
          <a:off x="448874" y="1054514"/>
          <a:ext cx="5494725" cy="944880"/>
        </p:xfrm>
        <a:graphic>
          <a:graphicData uri="http://schemas.openxmlformats.org/drawingml/2006/table">
            <a:tbl>
              <a:tblPr firstRow="1" bandRow="1">
                <a:tableStyleId>{F5AB1C69-6EDB-4FF4-983F-18BD219EF322}</a:tableStyleId>
              </a:tblPr>
              <a:tblGrid>
                <a:gridCol w="1191590">
                  <a:extLst>
                    <a:ext uri="{9D8B030D-6E8A-4147-A177-3AD203B41FA5}">
                      <a16:colId xmlns:a16="http://schemas.microsoft.com/office/drawing/2014/main" val="1483791462"/>
                    </a:ext>
                  </a:extLst>
                </a:gridCol>
                <a:gridCol w="1191590">
                  <a:extLst>
                    <a:ext uri="{9D8B030D-6E8A-4147-A177-3AD203B41FA5}">
                      <a16:colId xmlns:a16="http://schemas.microsoft.com/office/drawing/2014/main" val="926139339"/>
                    </a:ext>
                  </a:extLst>
                </a:gridCol>
                <a:gridCol w="3111545">
                  <a:extLst>
                    <a:ext uri="{9D8B030D-6E8A-4147-A177-3AD203B41FA5}">
                      <a16:colId xmlns:a16="http://schemas.microsoft.com/office/drawing/2014/main" val="558150035"/>
                    </a:ext>
                  </a:extLst>
                </a:gridCol>
              </a:tblGrid>
              <a:tr h="215486">
                <a:tc>
                  <a:txBody>
                    <a:bodyPr/>
                    <a:lstStyle/>
                    <a:p>
                      <a:r>
                        <a:rPr lang="en-GB" sz="1000" dirty="0"/>
                        <a:t>Class</a:t>
                      </a:r>
                    </a:p>
                  </a:txBody>
                  <a:tcPr/>
                </a:tc>
                <a:tc>
                  <a:txBody>
                    <a:bodyPr/>
                    <a:lstStyle/>
                    <a:p>
                      <a:r>
                        <a:rPr lang="en-GB" sz="1000" dirty="0"/>
                        <a:t>Property</a:t>
                      </a:r>
                    </a:p>
                  </a:txBody>
                  <a:tcPr/>
                </a:tc>
                <a:tc>
                  <a:txBody>
                    <a:bodyPr/>
                    <a:lstStyle/>
                    <a:p>
                      <a:r>
                        <a:rPr lang="en-GB" sz="1000" dirty="0"/>
                        <a:t>Behaviour</a:t>
                      </a:r>
                    </a:p>
                  </a:txBody>
                  <a:tcPr/>
                </a:tc>
                <a:extLst>
                  <a:ext uri="{0D108BD9-81ED-4DB2-BD59-A6C34878D82A}">
                    <a16:rowId xmlns:a16="http://schemas.microsoft.com/office/drawing/2014/main" val="2333995018"/>
                  </a:ext>
                </a:extLst>
              </a:tr>
              <a:tr h="370840">
                <a:tc>
                  <a:txBody>
                    <a:bodyPr/>
                    <a:lstStyle/>
                    <a:p>
                      <a:r>
                        <a:rPr lang="en-GB" sz="1000" dirty="0"/>
                        <a:t>Widget</a:t>
                      </a:r>
                    </a:p>
                  </a:txBody>
                  <a:tcPr/>
                </a:tc>
                <a:tc>
                  <a:txBody>
                    <a:bodyPr/>
                    <a:lstStyle/>
                    <a:p>
                      <a:r>
                        <a:rPr lang="en-GB" sz="1000" dirty="0"/>
                        <a:t>IncrementValue</a:t>
                      </a:r>
                    </a:p>
                  </a:txBody>
                  <a:tcPr/>
                </a:tc>
                <a:tc>
                  <a:txBody>
                    <a:bodyPr/>
                    <a:lstStyle/>
                    <a:p>
                      <a:r>
                        <a:rPr lang="en-GB" sz="1000" dirty="0"/>
                        <a:t>Sets in </a:t>
                      </a:r>
                      <a:r>
                        <a:rPr lang="en-GB" sz="1000" dirty="0" err="1"/>
                        <a:t>Nox.Type.Number</a:t>
                      </a:r>
                      <a:r>
                        <a:rPr lang="en-GB" sz="1000" dirty="0"/>
                        <a:t> Increase/Decrease Incremental button action amount – if IncrementValue is zero then no need to display Incremental buttons on component</a:t>
                      </a:r>
                    </a:p>
                  </a:txBody>
                  <a:tcPr/>
                </a:tc>
                <a:extLst>
                  <a:ext uri="{0D108BD9-81ED-4DB2-BD59-A6C34878D82A}">
                    <a16:rowId xmlns:a16="http://schemas.microsoft.com/office/drawing/2014/main" val="1414113581"/>
                  </a:ext>
                </a:extLst>
              </a:tr>
            </a:tbl>
          </a:graphicData>
        </a:graphic>
      </p:graphicFrame>
    </p:spTree>
    <p:extLst>
      <p:ext uri="{BB962C8B-B14F-4D97-AF65-F5344CB8AC3E}">
        <p14:creationId xmlns:p14="http://schemas.microsoft.com/office/powerpoint/2010/main" val="2833290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4CA6452-B71A-C690-74AF-67F36E57623C}"/>
              </a:ext>
            </a:extLst>
          </p:cNvPr>
          <p:cNvSpPr/>
          <p:nvPr/>
        </p:nvSpPr>
        <p:spPr>
          <a:xfrm>
            <a:off x="0" y="0"/>
            <a:ext cx="12192000" cy="10926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336281" cy="570057"/>
          </a:xfrm>
        </p:spPr>
        <p:txBody>
          <a:bodyPr anchor="t">
            <a:normAutofit/>
          </a:bodyPr>
          <a:lstStyle/>
          <a:p>
            <a:r>
              <a:rPr lang="en-GB" sz="2400" dirty="0">
                <a:latin typeface="Arial" panose="020B0604020202020204" pitchFamily="34" charset="0"/>
                <a:cs typeface="Arial" panose="020B0604020202020204" pitchFamily="34" charset="0"/>
              </a:rPr>
              <a:t>3.4a: </a:t>
            </a:r>
            <a:r>
              <a:rPr lang="en-GB" sz="2400" dirty="0">
                <a:solidFill>
                  <a:schemeClr val="bg1"/>
                </a:solidFill>
                <a:latin typeface="Arial" panose="020B0604020202020204" pitchFamily="34" charset="0"/>
                <a:cs typeface="Arial" panose="020B0604020202020204" pitchFamily="34" charset="0"/>
              </a:rPr>
              <a:t>NoxCollectionSelectInput: Overview</a:t>
            </a:r>
          </a:p>
        </p:txBody>
      </p:sp>
      <p:sp>
        <p:nvSpPr>
          <p:cNvPr id="3" name="Rectangle: Rounded Corners 2">
            <a:extLst>
              <a:ext uri="{FF2B5EF4-FFF2-40B4-BE49-F238E27FC236}">
                <a16:creationId xmlns:a16="http://schemas.microsoft.com/office/drawing/2014/main" id="{8BFC94CA-E933-A62B-20B4-069AE689919E}"/>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15A6C17F-744E-FCEA-A575-7F819D99F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sp>
        <p:nvSpPr>
          <p:cNvPr id="5" name="Title 1">
            <a:extLst>
              <a:ext uri="{FF2B5EF4-FFF2-40B4-BE49-F238E27FC236}">
                <a16:creationId xmlns:a16="http://schemas.microsoft.com/office/drawing/2014/main" id="{C292B45C-DE47-A8BB-A2FA-0CFA84CA8DB8}"/>
              </a:ext>
            </a:extLst>
          </p:cNvPr>
          <p:cNvSpPr txBox="1">
            <a:spLocks/>
          </p:cNvSpPr>
          <p:nvPr/>
        </p:nvSpPr>
        <p:spPr>
          <a:xfrm>
            <a:off x="6377302" y="1491855"/>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(Non Focused: no entered value)</a:t>
            </a:r>
          </a:p>
        </p:txBody>
      </p:sp>
      <p:sp>
        <p:nvSpPr>
          <p:cNvPr id="6" name="Title 1">
            <a:extLst>
              <a:ext uri="{FF2B5EF4-FFF2-40B4-BE49-F238E27FC236}">
                <a16:creationId xmlns:a16="http://schemas.microsoft.com/office/drawing/2014/main" id="{78E00B86-2D23-9504-2539-BF8948DF197A}"/>
              </a:ext>
            </a:extLst>
          </p:cNvPr>
          <p:cNvSpPr txBox="1">
            <a:spLocks/>
          </p:cNvSpPr>
          <p:nvPr/>
        </p:nvSpPr>
        <p:spPr>
          <a:xfrm>
            <a:off x="6386093" y="2406151"/>
            <a:ext cx="2094053"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(Focused: Selecting value)</a:t>
            </a:r>
          </a:p>
        </p:txBody>
      </p:sp>
      <p:sp>
        <p:nvSpPr>
          <p:cNvPr id="7" name="Title 1">
            <a:extLst>
              <a:ext uri="{FF2B5EF4-FFF2-40B4-BE49-F238E27FC236}">
                <a16:creationId xmlns:a16="http://schemas.microsoft.com/office/drawing/2014/main" id="{278DC5FD-21B0-AA1C-99AA-1FB41E778825}"/>
              </a:ext>
            </a:extLst>
          </p:cNvPr>
          <p:cNvSpPr txBox="1">
            <a:spLocks/>
          </p:cNvSpPr>
          <p:nvPr/>
        </p:nvSpPr>
        <p:spPr>
          <a:xfrm>
            <a:off x="6377302" y="5499451"/>
            <a:ext cx="2094053"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(Disabled: no entered value)</a:t>
            </a:r>
          </a:p>
        </p:txBody>
      </p:sp>
      <p:sp>
        <p:nvSpPr>
          <p:cNvPr id="8" name="Title 1">
            <a:extLst>
              <a:ext uri="{FF2B5EF4-FFF2-40B4-BE49-F238E27FC236}">
                <a16:creationId xmlns:a16="http://schemas.microsoft.com/office/drawing/2014/main" id="{DECD2331-38FD-5165-0CED-C85C012FCA9A}"/>
              </a:ext>
            </a:extLst>
          </p:cNvPr>
          <p:cNvSpPr txBox="1">
            <a:spLocks/>
          </p:cNvSpPr>
          <p:nvPr/>
        </p:nvSpPr>
        <p:spPr>
          <a:xfrm>
            <a:off x="431799" y="1438107"/>
            <a:ext cx="4902201" cy="5054767"/>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800" dirty="0">
                <a:latin typeface="Arial" panose="020B0604020202020204" pitchFamily="34" charset="0"/>
                <a:cs typeface="Arial" panose="020B0604020202020204" pitchFamily="34" charset="0"/>
              </a:rPr>
              <a:t>NoxCollectionSelectInput is a Nox.UI form component used to handle, select and display list input. </a:t>
            </a:r>
          </a:p>
          <a:p>
            <a:pPr>
              <a:lnSpc>
                <a:spcPct val="120000"/>
              </a:lnSpc>
            </a:pPr>
            <a:endParaRPr lang="en-GB" sz="1800" dirty="0">
              <a:latin typeface="Arial" panose="020B0604020202020204" pitchFamily="34" charset="0"/>
              <a:cs typeface="Arial" panose="020B0604020202020204" pitchFamily="34" charset="0"/>
            </a:endParaRPr>
          </a:p>
          <a:p>
            <a:pPr>
              <a:lnSpc>
                <a:spcPct val="120000"/>
              </a:lnSpc>
            </a:pPr>
            <a:r>
              <a:rPr lang="en-GB" sz="1800" dirty="0">
                <a:latin typeface="Arial" panose="020B0604020202020204" pitchFamily="34" charset="0"/>
                <a:cs typeface="Arial" panose="020B0604020202020204" pitchFamily="34" charset="0"/>
              </a:rPr>
              <a:t>NOTE: </a:t>
            </a: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It is primarily based on MudBlazor component </a:t>
            </a:r>
            <a:r>
              <a:rPr lang="en-GB" sz="1800" dirty="0">
                <a:latin typeface="Arial" panose="020B0604020202020204" pitchFamily="34" charset="0"/>
                <a:cs typeface="Arial" panose="020B0604020202020204" pitchFamily="34" charset="0"/>
                <a:hlinkClick r:id="rId4"/>
              </a:rPr>
              <a:t>select field</a:t>
            </a:r>
            <a:endParaRPr lang="en-GB" sz="1800" dirty="0">
              <a:latin typeface="Arial" panose="020B0604020202020204" pitchFamily="34" charset="0"/>
              <a:cs typeface="Arial" panose="020B0604020202020204" pitchFamily="34" charset="0"/>
            </a:endParaRP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For now CSS used is the default MudBlazor CSS</a:t>
            </a: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Generally if a component property is null then treat as display hidden – </a:t>
            </a:r>
            <a:r>
              <a:rPr lang="en-GB" sz="1800" dirty="0" err="1">
                <a:latin typeface="Arial" panose="020B0604020202020204" pitchFamily="34" charset="0"/>
                <a:cs typeface="Arial" panose="020B0604020202020204" pitchFamily="34" charset="0"/>
              </a:rPr>
              <a:t>ie</a:t>
            </a:r>
            <a:r>
              <a:rPr lang="en-GB" sz="1800" dirty="0">
                <a:latin typeface="Arial" panose="020B0604020202020204" pitchFamily="34" charset="0"/>
                <a:cs typeface="Arial" panose="020B0604020202020204" pitchFamily="34" charset="0"/>
              </a:rPr>
              <a:t> Icon = null means hide Icon</a:t>
            </a: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This component handles single description and reference selection from a collection.</a:t>
            </a: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When item is selected the component displays a cross to clear selection.</a:t>
            </a: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Any validations are triggered by </a:t>
            </a:r>
            <a:r>
              <a:rPr lang="en-GB" sz="1800" dirty="0" err="1">
                <a:latin typeface="Arial" panose="020B0604020202020204" pitchFamily="34" charset="0"/>
                <a:cs typeface="Arial" panose="020B0604020202020204" pitchFamily="34" charset="0"/>
              </a:rPr>
              <a:t>OnChange</a:t>
            </a:r>
            <a:r>
              <a:rPr lang="en-GB" sz="1800" dirty="0">
                <a:latin typeface="Arial" panose="020B0604020202020204" pitchFamily="34" charset="0"/>
                <a:cs typeface="Arial" panose="020B0604020202020204" pitchFamily="34" charset="0"/>
              </a:rPr>
              <a:t> event by default</a:t>
            </a:r>
          </a:p>
          <a:p>
            <a:pPr>
              <a:lnSpc>
                <a:spcPct val="120000"/>
              </a:lnSpc>
            </a:pPr>
            <a:endParaRPr lang="en-GB" sz="1800" dirty="0">
              <a:latin typeface="Arial" panose="020B0604020202020204" pitchFamily="34" charset="0"/>
              <a:cs typeface="Arial" panose="020B0604020202020204" pitchFamily="34" charset="0"/>
            </a:endParaRPr>
          </a:p>
          <a:p>
            <a:pPr marL="342900" indent="-342900">
              <a:lnSpc>
                <a:spcPct val="120000"/>
              </a:lnSpc>
              <a:buFont typeface="+mj-lt"/>
              <a:buAutoNum type="arabicPeriod"/>
            </a:pPr>
            <a:endParaRPr lang="en-GB" sz="1800"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29A53A3F-C61D-314C-0D39-29626D8FD32E}"/>
              </a:ext>
            </a:extLst>
          </p:cNvPr>
          <p:cNvSpPr txBox="1">
            <a:spLocks/>
          </p:cNvSpPr>
          <p:nvPr/>
        </p:nvSpPr>
        <p:spPr>
          <a:xfrm>
            <a:off x="6377301" y="4587293"/>
            <a:ext cx="3187323"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(Focused: Post Selection - Selected value)</a:t>
            </a:r>
          </a:p>
        </p:txBody>
      </p:sp>
      <p:pic>
        <p:nvPicPr>
          <p:cNvPr id="16" name="Picture 15">
            <a:extLst>
              <a:ext uri="{FF2B5EF4-FFF2-40B4-BE49-F238E27FC236}">
                <a16:creationId xmlns:a16="http://schemas.microsoft.com/office/drawing/2014/main" id="{91975E07-746E-3183-41FF-14E9FB623803}"/>
              </a:ext>
            </a:extLst>
          </p:cNvPr>
          <p:cNvPicPr>
            <a:picLocks noChangeAspect="1"/>
          </p:cNvPicPr>
          <p:nvPr/>
        </p:nvPicPr>
        <p:blipFill>
          <a:blip r:embed="rId5"/>
          <a:stretch>
            <a:fillRect/>
          </a:stretch>
        </p:blipFill>
        <p:spPr>
          <a:xfrm>
            <a:off x="6448426" y="1707871"/>
            <a:ext cx="4355922" cy="541589"/>
          </a:xfrm>
          <a:prstGeom prst="rect">
            <a:avLst/>
          </a:prstGeom>
        </p:spPr>
      </p:pic>
      <p:pic>
        <p:nvPicPr>
          <p:cNvPr id="18" name="Picture 17">
            <a:extLst>
              <a:ext uri="{FF2B5EF4-FFF2-40B4-BE49-F238E27FC236}">
                <a16:creationId xmlns:a16="http://schemas.microsoft.com/office/drawing/2014/main" id="{020BF743-5E03-0EE0-C766-6D718CA24B10}"/>
              </a:ext>
            </a:extLst>
          </p:cNvPr>
          <p:cNvPicPr>
            <a:picLocks noChangeAspect="1"/>
          </p:cNvPicPr>
          <p:nvPr/>
        </p:nvPicPr>
        <p:blipFill>
          <a:blip r:embed="rId6"/>
          <a:stretch>
            <a:fillRect/>
          </a:stretch>
        </p:blipFill>
        <p:spPr>
          <a:xfrm>
            <a:off x="6445251" y="5735335"/>
            <a:ext cx="4317237" cy="549326"/>
          </a:xfrm>
          <a:prstGeom prst="rect">
            <a:avLst/>
          </a:prstGeom>
        </p:spPr>
      </p:pic>
      <p:pic>
        <p:nvPicPr>
          <p:cNvPr id="20" name="Picture 19">
            <a:extLst>
              <a:ext uri="{FF2B5EF4-FFF2-40B4-BE49-F238E27FC236}">
                <a16:creationId xmlns:a16="http://schemas.microsoft.com/office/drawing/2014/main" id="{423706DD-42FD-C366-3BBA-1CA79784583A}"/>
              </a:ext>
            </a:extLst>
          </p:cNvPr>
          <p:cNvPicPr>
            <a:picLocks noChangeAspect="1"/>
          </p:cNvPicPr>
          <p:nvPr/>
        </p:nvPicPr>
        <p:blipFill>
          <a:blip r:embed="rId7"/>
          <a:stretch>
            <a:fillRect/>
          </a:stretch>
        </p:blipFill>
        <p:spPr>
          <a:xfrm>
            <a:off x="6407151" y="2639896"/>
            <a:ext cx="4348185" cy="1841402"/>
          </a:xfrm>
          <a:prstGeom prst="rect">
            <a:avLst/>
          </a:prstGeom>
        </p:spPr>
      </p:pic>
      <p:pic>
        <p:nvPicPr>
          <p:cNvPr id="22" name="Picture 21">
            <a:extLst>
              <a:ext uri="{FF2B5EF4-FFF2-40B4-BE49-F238E27FC236}">
                <a16:creationId xmlns:a16="http://schemas.microsoft.com/office/drawing/2014/main" id="{2E318D23-676E-7817-1BE5-65827A29B2B2}"/>
              </a:ext>
            </a:extLst>
          </p:cNvPr>
          <p:cNvPicPr>
            <a:picLocks noChangeAspect="1"/>
          </p:cNvPicPr>
          <p:nvPr/>
        </p:nvPicPr>
        <p:blipFill>
          <a:blip r:embed="rId8"/>
          <a:stretch>
            <a:fillRect/>
          </a:stretch>
        </p:blipFill>
        <p:spPr>
          <a:xfrm>
            <a:off x="6426201" y="4869774"/>
            <a:ext cx="4332711" cy="541589"/>
          </a:xfrm>
          <a:prstGeom prst="rect">
            <a:avLst/>
          </a:prstGeom>
        </p:spPr>
      </p:pic>
    </p:spTree>
    <p:extLst>
      <p:ext uri="{BB962C8B-B14F-4D97-AF65-F5344CB8AC3E}">
        <p14:creationId xmlns:p14="http://schemas.microsoft.com/office/powerpoint/2010/main" val="3061938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549641" cy="570057"/>
          </a:xfrm>
        </p:spPr>
        <p:txBody>
          <a:bodyPr anchor="t">
            <a:normAutofit/>
          </a:bodyPr>
          <a:lstStyle/>
          <a:p>
            <a:r>
              <a:rPr lang="en-GB" sz="2400" dirty="0">
                <a:latin typeface="Arial" panose="020B0604020202020204" pitchFamily="34" charset="0"/>
                <a:cs typeface="Arial" panose="020B0604020202020204" pitchFamily="34" charset="0"/>
              </a:rPr>
              <a:t>3.4b: </a:t>
            </a:r>
            <a:r>
              <a:rPr lang="en-GB" sz="2400" dirty="0">
                <a:solidFill>
                  <a:srgbClr val="FF0000"/>
                </a:solidFill>
                <a:latin typeface="Arial" panose="020B0604020202020204" pitchFamily="34" charset="0"/>
                <a:cs typeface="Arial" panose="020B0604020202020204" pitchFamily="34" charset="0"/>
              </a:rPr>
              <a:t>NoxCollectionSelectInput: Blazor Usage Example</a:t>
            </a:r>
          </a:p>
        </p:txBody>
      </p:sp>
      <p:graphicFrame>
        <p:nvGraphicFramePr>
          <p:cNvPr id="9" name="Table 15">
            <a:extLst>
              <a:ext uri="{FF2B5EF4-FFF2-40B4-BE49-F238E27FC236}">
                <a16:creationId xmlns:a16="http://schemas.microsoft.com/office/drawing/2014/main" id="{B84CAC2B-E6DB-529E-9AF2-4ADD48D04032}"/>
              </a:ext>
            </a:extLst>
          </p:cNvPr>
          <p:cNvGraphicFramePr>
            <a:graphicFrameLocks noGrp="1"/>
          </p:cNvGraphicFramePr>
          <p:nvPr>
            <p:extLst>
              <p:ext uri="{D42A27DB-BD31-4B8C-83A1-F6EECF244321}">
                <p14:modId xmlns:p14="http://schemas.microsoft.com/office/powerpoint/2010/main" val="998196954"/>
              </p:ext>
            </p:extLst>
          </p:nvPr>
        </p:nvGraphicFramePr>
        <p:xfrm>
          <a:off x="380999" y="1154353"/>
          <a:ext cx="4571877" cy="4267200"/>
        </p:xfrm>
        <a:graphic>
          <a:graphicData uri="http://schemas.openxmlformats.org/drawingml/2006/table">
            <a:tbl>
              <a:tblPr firstRow="1" bandRow="1">
                <a:tableStyleId>{F5AB1C69-6EDB-4FF4-983F-18BD219EF322}</a:tableStyleId>
              </a:tblPr>
              <a:tblGrid>
                <a:gridCol w="1102361">
                  <a:extLst>
                    <a:ext uri="{9D8B030D-6E8A-4147-A177-3AD203B41FA5}">
                      <a16:colId xmlns:a16="http://schemas.microsoft.com/office/drawing/2014/main" val="926139339"/>
                    </a:ext>
                  </a:extLst>
                </a:gridCol>
                <a:gridCol w="833120">
                  <a:extLst>
                    <a:ext uri="{9D8B030D-6E8A-4147-A177-3AD203B41FA5}">
                      <a16:colId xmlns:a16="http://schemas.microsoft.com/office/drawing/2014/main" val="2283033535"/>
                    </a:ext>
                  </a:extLst>
                </a:gridCol>
                <a:gridCol w="944880">
                  <a:extLst>
                    <a:ext uri="{9D8B030D-6E8A-4147-A177-3AD203B41FA5}">
                      <a16:colId xmlns:a16="http://schemas.microsoft.com/office/drawing/2014/main" val="1235751440"/>
                    </a:ext>
                  </a:extLst>
                </a:gridCol>
                <a:gridCol w="1691516">
                  <a:extLst>
                    <a:ext uri="{9D8B030D-6E8A-4147-A177-3AD203B41FA5}">
                      <a16:colId xmlns:a16="http://schemas.microsoft.com/office/drawing/2014/main" val="449936724"/>
                    </a:ext>
                  </a:extLst>
                </a:gridCol>
              </a:tblGrid>
              <a:tr h="140572">
                <a:tc>
                  <a:txBody>
                    <a:bodyPr/>
                    <a:lstStyle/>
                    <a:p>
                      <a:r>
                        <a:rPr lang="en-GB" sz="800" dirty="0"/>
                        <a:t>Property</a:t>
                      </a:r>
                    </a:p>
                  </a:txBody>
                  <a:tcPr/>
                </a:tc>
                <a:tc>
                  <a:txBody>
                    <a:bodyPr/>
                    <a:lstStyle/>
                    <a:p>
                      <a:r>
                        <a:rPr lang="en-GB" sz="800" dirty="0"/>
                        <a:t>Overridable</a:t>
                      </a:r>
                    </a:p>
                  </a:txBody>
                  <a:tcPr/>
                </a:tc>
                <a:tc>
                  <a:txBody>
                    <a:bodyPr/>
                    <a:lstStyle/>
                    <a:p>
                      <a:r>
                        <a:rPr lang="en-GB" sz="800" dirty="0"/>
                        <a:t>Mandatory</a:t>
                      </a:r>
                    </a:p>
                  </a:txBody>
                  <a:tcPr/>
                </a:tc>
                <a:tc>
                  <a:txBody>
                    <a:bodyPr/>
                    <a:lstStyle/>
                    <a:p>
                      <a:r>
                        <a:rPr lang="en-GB" sz="800" dirty="0"/>
                        <a:t>Default</a:t>
                      </a:r>
                    </a:p>
                  </a:txBody>
                  <a:tcPr/>
                </a:tc>
                <a:extLst>
                  <a:ext uri="{0D108BD9-81ED-4DB2-BD59-A6C34878D82A}">
                    <a16:rowId xmlns:a16="http://schemas.microsoft.com/office/drawing/2014/main" val="2333995018"/>
                  </a:ext>
                </a:extLst>
              </a:tr>
              <a:tr h="177290">
                <a:tc>
                  <a:txBody>
                    <a:bodyPr/>
                    <a:lstStyle/>
                    <a:p>
                      <a:r>
                        <a:rPr lang="en-GB" sz="800" dirty="0"/>
                        <a:t>Value</a:t>
                      </a:r>
                    </a:p>
                  </a:txBody>
                  <a:tcPr/>
                </a:tc>
                <a:tc>
                  <a:txBody>
                    <a:bodyPr/>
                    <a:lstStyle/>
                    <a:p>
                      <a:r>
                        <a:rPr lang="en-GB" sz="800" dirty="0"/>
                        <a:t>YES</a:t>
                      </a:r>
                    </a:p>
                  </a:txBody>
                  <a:tcPr/>
                </a:tc>
                <a:tc>
                  <a:txBody>
                    <a:bodyPr/>
                    <a:lstStyle/>
                    <a:p>
                      <a:r>
                        <a:rPr lang="en-GB" sz="800" dirty="0"/>
                        <a:t>NO</a:t>
                      </a:r>
                    </a:p>
                  </a:txBody>
                  <a:tcPr/>
                </a:tc>
                <a:tc>
                  <a:txBody>
                    <a:bodyPr/>
                    <a:lstStyle/>
                    <a:p>
                      <a:r>
                        <a:rPr lang="en-GB" sz="800" dirty="0"/>
                        <a:t>Null</a:t>
                      </a:r>
                    </a:p>
                  </a:txBody>
                  <a:tcPr/>
                </a:tc>
                <a:extLst>
                  <a:ext uri="{0D108BD9-81ED-4DB2-BD59-A6C34878D82A}">
                    <a16:rowId xmlns:a16="http://schemas.microsoft.com/office/drawing/2014/main" val="4056065726"/>
                  </a:ext>
                </a:extLst>
              </a:tr>
              <a:tr h="177290">
                <a:tc>
                  <a:txBody>
                    <a:bodyPr/>
                    <a:lstStyle/>
                    <a:p>
                      <a:r>
                        <a:rPr lang="en-GB" sz="800" dirty="0"/>
                        <a:t>Label</a:t>
                      </a:r>
                    </a:p>
                  </a:txBody>
                  <a:tcPr/>
                </a:tc>
                <a:tc>
                  <a:txBody>
                    <a:bodyPr/>
                    <a:lstStyle/>
                    <a:p>
                      <a:r>
                        <a:rPr lang="en-GB" sz="800" dirty="0"/>
                        <a:t>YES</a:t>
                      </a: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3988579522"/>
                  </a:ext>
                </a:extLst>
              </a:tr>
              <a:tr h="177290">
                <a:tc>
                  <a:txBody>
                    <a:bodyPr/>
                    <a:lstStyle/>
                    <a:p>
                      <a:r>
                        <a:rPr lang="en-GB" sz="800" dirty="0"/>
                        <a:t>Icon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21224783"/>
                  </a:ext>
                </a:extLst>
              </a:tr>
              <a:tr h="177290">
                <a:tc>
                  <a:txBody>
                    <a:bodyPr/>
                    <a:lstStyle/>
                    <a:p>
                      <a:r>
                        <a:rPr lang="en-GB" sz="800" dirty="0"/>
                        <a:t>IconPosition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Begin</a:t>
                      </a:r>
                    </a:p>
                  </a:txBody>
                  <a:tcPr/>
                </a:tc>
                <a:extLst>
                  <a:ext uri="{0D108BD9-81ED-4DB2-BD59-A6C34878D82A}">
                    <a16:rowId xmlns:a16="http://schemas.microsoft.com/office/drawing/2014/main" val="513613465"/>
                  </a:ext>
                </a:extLst>
              </a:tr>
              <a:tr h="177290">
                <a:tc>
                  <a:txBody>
                    <a:bodyPr/>
                    <a:lstStyle/>
                    <a:p>
                      <a:r>
                        <a:rPr lang="en-GB" sz="800" dirty="0"/>
                        <a:t>InputMask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1161887717"/>
                  </a:ext>
                </a:extLst>
              </a:tr>
              <a:tr h="177290">
                <a:tc>
                  <a:txBody>
                    <a:bodyPr/>
                    <a:lstStyle/>
                    <a:p>
                      <a:r>
                        <a:rPr lang="en-GB" sz="800" dirty="0"/>
                        <a:t>OutputMask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453755255"/>
                  </a:ext>
                </a:extLst>
              </a:tr>
              <a:tr h="177290">
                <a:tc>
                  <a:txBody>
                    <a:bodyPr/>
                    <a:lstStyle/>
                    <a:p>
                      <a:r>
                        <a:rPr lang="en-GB" sz="800" dirty="0"/>
                        <a:t>Regex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536340711"/>
                  </a:ext>
                </a:extLst>
              </a:tr>
              <a:tr h="177290">
                <a:tc>
                  <a:txBody>
                    <a:bodyPr/>
                    <a:lstStyle/>
                    <a:p>
                      <a:r>
                        <a:rPr lang="en-GB" sz="800" dirty="0"/>
                        <a:t>PageGroup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3201285367"/>
                  </a:ext>
                </a:extLst>
              </a:tr>
              <a:tr h="177290">
                <a:tc>
                  <a:txBody>
                    <a:bodyPr/>
                    <a:lstStyle/>
                    <a:p>
                      <a:r>
                        <a:rPr lang="en-GB" sz="800" dirty="0"/>
                        <a:t>FieldGroup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1482518999"/>
                  </a:ext>
                </a:extLst>
              </a:tr>
              <a:tr h="177290">
                <a:tc>
                  <a:txBody>
                    <a:bodyPr/>
                    <a:lstStyle/>
                    <a:p>
                      <a:r>
                        <a:rPr lang="en-GB" sz="800" dirty="0"/>
                        <a:t>InputOrder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1849464263"/>
                  </a:ext>
                </a:extLst>
              </a:tr>
              <a:tr h="177290">
                <a:tc>
                  <a:txBody>
                    <a:bodyPr/>
                    <a:lstStyle/>
                    <a:p>
                      <a:r>
                        <a:rPr lang="en-GB" sz="800" dirty="0"/>
                        <a:t>HelpHint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String.Empty</a:t>
                      </a:r>
                    </a:p>
                  </a:txBody>
                  <a:tcPr/>
                </a:tc>
                <a:extLst>
                  <a:ext uri="{0D108BD9-81ED-4DB2-BD59-A6C34878D82A}">
                    <a16:rowId xmlns:a16="http://schemas.microsoft.com/office/drawing/2014/main" val="2600599856"/>
                  </a:ext>
                </a:extLst>
              </a:tr>
              <a:tr h="177290">
                <a:tc>
                  <a:txBody>
                    <a:bodyPr/>
                    <a:lstStyle/>
                    <a:p>
                      <a:r>
                        <a:rPr lang="en-GB" sz="800" dirty="0"/>
                        <a:t>ErrorMessage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String.Empty</a:t>
                      </a:r>
                    </a:p>
                  </a:txBody>
                  <a:tcPr/>
                </a:tc>
                <a:extLst>
                  <a:ext uri="{0D108BD9-81ED-4DB2-BD59-A6C34878D82A}">
                    <a16:rowId xmlns:a16="http://schemas.microsoft.com/office/drawing/2014/main" val="2257958783"/>
                  </a:ext>
                </a:extLst>
              </a:tr>
              <a:tr h="177290">
                <a:tc>
                  <a:txBody>
                    <a:bodyPr/>
                    <a:lstStyle/>
                    <a:p>
                      <a:r>
                        <a:rPr lang="en-GB" sz="800" dirty="0"/>
                        <a:t>IsRequired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False</a:t>
                      </a:r>
                      <a:endParaRPr lang="en-GB" sz="800" dirty="0"/>
                    </a:p>
                  </a:txBody>
                  <a:tcPr/>
                </a:tc>
                <a:extLst>
                  <a:ext uri="{0D108BD9-81ED-4DB2-BD59-A6C34878D82A}">
                    <a16:rowId xmlns:a16="http://schemas.microsoft.com/office/drawing/2014/main" val="1152849028"/>
                  </a:ext>
                </a:extLst>
              </a:tr>
              <a:tr h="177290">
                <a:tc>
                  <a:txBody>
                    <a:bodyPr/>
                    <a:lstStyle/>
                    <a:p>
                      <a:r>
                        <a:rPr lang="en-GB" sz="800" dirty="0"/>
                        <a:t>IsReadonly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False</a:t>
                      </a:r>
                    </a:p>
                  </a:txBody>
                  <a:tcPr/>
                </a:tc>
                <a:extLst>
                  <a:ext uri="{0D108BD9-81ED-4DB2-BD59-A6C34878D82A}">
                    <a16:rowId xmlns:a16="http://schemas.microsoft.com/office/drawing/2014/main" val="147191627"/>
                  </a:ext>
                </a:extLst>
              </a:tr>
              <a:tr h="177290">
                <a:tc>
                  <a:txBody>
                    <a:bodyPr/>
                    <a:lstStyle/>
                    <a:p>
                      <a:r>
                        <a:rPr lang="en-GB" sz="800" dirty="0"/>
                        <a:t>IsUnicode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True</a:t>
                      </a:r>
                      <a:endParaRPr lang="en-GB" sz="800" dirty="0"/>
                    </a:p>
                  </a:txBody>
                  <a:tcPr/>
                </a:tc>
                <a:extLst>
                  <a:ext uri="{0D108BD9-81ED-4DB2-BD59-A6C34878D82A}">
                    <a16:rowId xmlns:a16="http://schemas.microsoft.com/office/drawing/2014/main" val="1999380544"/>
                  </a:ext>
                </a:extLst>
              </a:tr>
              <a:tr h="177290">
                <a:tc>
                  <a:txBody>
                    <a:bodyPr/>
                    <a:lstStyle/>
                    <a:p>
                      <a:r>
                        <a:rPr lang="en-GB" sz="800" dirty="0"/>
                        <a:t>Casing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Normal</a:t>
                      </a:r>
                      <a:endParaRPr lang="en-GB" sz="800" dirty="0"/>
                    </a:p>
                  </a:txBody>
                  <a:tcPr/>
                </a:tc>
                <a:extLst>
                  <a:ext uri="{0D108BD9-81ED-4DB2-BD59-A6C34878D82A}">
                    <a16:rowId xmlns:a16="http://schemas.microsoft.com/office/drawing/2014/main" val="325292035"/>
                  </a:ext>
                </a:extLst>
              </a:tr>
              <a:tr h="177290">
                <a:tc>
                  <a:txBody>
                    <a:bodyPr/>
                    <a:lstStyle/>
                    <a:p>
                      <a:r>
                        <a:rPr lang="en-GB" sz="800" dirty="0">
                          <a:solidFill>
                            <a:srgbClr val="FF0000"/>
                          </a:solidFill>
                        </a:rPr>
                        <a:t>Event: OnClick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FF0000"/>
                          </a:solidFill>
                          <a:effectLst/>
                          <a:uLnTx/>
                          <a:uFillTx/>
                          <a:latin typeface="Calibri" panose="020F0502020204030204"/>
                          <a:ea typeface="+mn-ea"/>
                          <a:cs typeface="+mn-cs"/>
                        </a:rPr>
                        <a:t>YES</a:t>
                      </a:r>
                    </a:p>
                  </a:txBody>
                  <a:tcPr/>
                </a:tc>
                <a:tc>
                  <a:txBody>
                    <a:bodyPr/>
                    <a:lstStyle/>
                    <a:p>
                      <a:r>
                        <a:rPr lang="en-GB" sz="800" dirty="0">
                          <a:solidFill>
                            <a:srgbClr val="FF0000"/>
                          </a:solidFill>
                        </a:rPr>
                        <a:t>NO</a:t>
                      </a:r>
                    </a:p>
                  </a:txBody>
                  <a:tcPr/>
                </a:tc>
                <a:tc>
                  <a:txBody>
                    <a:bodyPr/>
                    <a:lstStyle/>
                    <a:p>
                      <a:r>
                        <a:rPr lang="en-GB" sz="800" dirty="0">
                          <a:solidFill>
                            <a:srgbClr val="FF0000"/>
                          </a:solidFill>
                        </a:rPr>
                        <a:t>Null</a:t>
                      </a:r>
                    </a:p>
                  </a:txBody>
                  <a:tcPr/>
                </a:tc>
                <a:extLst>
                  <a:ext uri="{0D108BD9-81ED-4DB2-BD59-A6C34878D82A}">
                    <a16:rowId xmlns:a16="http://schemas.microsoft.com/office/drawing/2014/main" val="2297778468"/>
                  </a:ext>
                </a:extLst>
              </a:tr>
              <a:tr h="177290">
                <a:tc>
                  <a:txBody>
                    <a:bodyPr/>
                    <a:lstStyle/>
                    <a:p>
                      <a:r>
                        <a:rPr lang="en-GB" sz="800" dirty="0">
                          <a:solidFill>
                            <a:srgbClr val="FF0000"/>
                          </a:solidFill>
                        </a:rPr>
                        <a:t>Event: OnIconClick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FF0000"/>
                          </a:solidFill>
                          <a:effectLst/>
                          <a:uLnTx/>
                          <a:uFillTx/>
                          <a:latin typeface="Calibri" panose="020F0502020204030204"/>
                          <a:ea typeface="+mn-ea"/>
                          <a:cs typeface="+mn-cs"/>
                        </a:rPr>
                        <a:t>YES</a:t>
                      </a:r>
                    </a:p>
                  </a:txBody>
                  <a:tcPr/>
                </a:tc>
                <a:tc>
                  <a:txBody>
                    <a:bodyPr/>
                    <a:lstStyle/>
                    <a:p>
                      <a:r>
                        <a:rPr lang="en-GB" sz="800" dirty="0">
                          <a:solidFill>
                            <a:srgbClr val="FF0000"/>
                          </a:solidFill>
                        </a:rPr>
                        <a:t>NO</a:t>
                      </a:r>
                    </a:p>
                  </a:txBody>
                  <a:tcPr/>
                </a:tc>
                <a:tc>
                  <a:txBody>
                    <a:bodyPr/>
                    <a:lstStyle/>
                    <a:p>
                      <a:r>
                        <a:rPr lang="en-GB" sz="800" dirty="0">
                          <a:solidFill>
                            <a:srgbClr val="FF0000"/>
                          </a:solidFill>
                        </a:rPr>
                        <a:t>Null</a:t>
                      </a:r>
                    </a:p>
                  </a:txBody>
                  <a:tcPr/>
                </a:tc>
                <a:extLst>
                  <a:ext uri="{0D108BD9-81ED-4DB2-BD59-A6C34878D82A}">
                    <a16:rowId xmlns:a16="http://schemas.microsoft.com/office/drawing/2014/main" val="912782551"/>
                  </a:ext>
                </a:extLst>
              </a:tr>
              <a:tr h="177290">
                <a:tc>
                  <a:txBody>
                    <a:bodyPr/>
                    <a:lstStyle/>
                    <a:p>
                      <a:r>
                        <a:rPr lang="en-GB" sz="800" dirty="0">
                          <a:solidFill>
                            <a:srgbClr val="FF0000"/>
                          </a:solidFill>
                        </a:rPr>
                        <a:t>Event: OnChange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FF0000"/>
                          </a:solidFill>
                          <a:effectLst/>
                          <a:uLnTx/>
                          <a:uFillTx/>
                          <a:latin typeface="Calibri" panose="020F0502020204030204"/>
                          <a:ea typeface="+mn-ea"/>
                          <a:cs typeface="+mn-cs"/>
                        </a:rPr>
                        <a:t>YES</a:t>
                      </a:r>
                    </a:p>
                  </a:txBody>
                  <a:tcPr/>
                </a:tc>
                <a:tc>
                  <a:txBody>
                    <a:bodyPr/>
                    <a:lstStyle/>
                    <a:p>
                      <a:r>
                        <a:rPr lang="en-GB" sz="800" dirty="0">
                          <a:solidFill>
                            <a:srgbClr val="FF0000"/>
                          </a:solidFill>
                        </a:rPr>
                        <a:t>NO</a:t>
                      </a:r>
                    </a:p>
                  </a:txBody>
                  <a:tcPr/>
                </a:tc>
                <a:tc>
                  <a:txBody>
                    <a:bodyPr/>
                    <a:lstStyle/>
                    <a:p>
                      <a:r>
                        <a:rPr lang="en-GB" sz="800" dirty="0">
                          <a:solidFill>
                            <a:srgbClr val="FF0000"/>
                          </a:solidFill>
                        </a:rPr>
                        <a:t>Null</a:t>
                      </a:r>
                    </a:p>
                  </a:txBody>
                  <a:tcPr/>
                </a:tc>
                <a:extLst>
                  <a:ext uri="{0D108BD9-81ED-4DB2-BD59-A6C34878D82A}">
                    <a16:rowId xmlns:a16="http://schemas.microsoft.com/office/drawing/2014/main" val="742875002"/>
                  </a:ext>
                </a:extLst>
              </a:tr>
            </a:tbl>
          </a:graphicData>
        </a:graphic>
      </p:graphicFrame>
      <p:sp>
        <p:nvSpPr>
          <p:cNvPr id="10" name="Title 1">
            <a:extLst>
              <a:ext uri="{FF2B5EF4-FFF2-40B4-BE49-F238E27FC236}">
                <a16:creationId xmlns:a16="http://schemas.microsoft.com/office/drawing/2014/main" id="{3B249ED7-9EE6-229A-3EE6-134F0E04F4EB}"/>
              </a:ext>
            </a:extLst>
          </p:cNvPr>
          <p:cNvSpPr txBox="1">
            <a:spLocks/>
          </p:cNvSpPr>
          <p:nvPr/>
        </p:nvSpPr>
        <p:spPr>
          <a:xfrm>
            <a:off x="5415821" y="1154352"/>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(Example Blazor usage)</a:t>
            </a:r>
          </a:p>
        </p:txBody>
      </p:sp>
      <p:sp>
        <p:nvSpPr>
          <p:cNvPr id="12" name="Title 1">
            <a:extLst>
              <a:ext uri="{FF2B5EF4-FFF2-40B4-BE49-F238E27FC236}">
                <a16:creationId xmlns:a16="http://schemas.microsoft.com/office/drawing/2014/main" id="{5583D20D-4DB4-D962-902C-2BA71CC9B9F1}"/>
              </a:ext>
            </a:extLst>
          </p:cNvPr>
          <p:cNvSpPr txBox="1">
            <a:spLocks/>
          </p:cNvSpPr>
          <p:nvPr/>
        </p:nvSpPr>
        <p:spPr>
          <a:xfrm>
            <a:off x="5415821" y="3955839"/>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(Resulting example focused component)</a:t>
            </a:r>
          </a:p>
        </p:txBody>
      </p:sp>
      <p:sp>
        <p:nvSpPr>
          <p:cNvPr id="3" name="Rectangle: Rounded Corners 2">
            <a:extLst>
              <a:ext uri="{FF2B5EF4-FFF2-40B4-BE49-F238E27FC236}">
                <a16:creationId xmlns:a16="http://schemas.microsoft.com/office/drawing/2014/main" id="{9673D0F8-41EC-F5FC-DAEC-80BDE6B59863}"/>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EEBCAE46-EEC1-CAF9-9412-E4D4C9AD52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sp>
        <p:nvSpPr>
          <p:cNvPr id="7" name="Title 1">
            <a:extLst>
              <a:ext uri="{FF2B5EF4-FFF2-40B4-BE49-F238E27FC236}">
                <a16:creationId xmlns:a16="http://schemas.microsoft.com/office/drawing/2014/main" id="{E832C760-0AF5-00BE-27A8-C6C27E7C4815}"/>
              </a:ext>
            </a:extLst>
          </p:cNvPr>
          <p:cNvSpPr txBox="1">
            <a:spLocks/>
          </p:cNvSpPr>
          <p:nvPr/>
        </p:nvSpPr>
        <p:spPr>
          <a:xfrm>
            <a:off x="5420235" y="1502742"/>
            <a:ext cx="6416041" cy="1961818"/>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2400" dirty="0">
                <a:latin typeface="Arial" panose="020B0604020202020204" pitchFamily="34" charset="0"/>
                <a:cs typeface="Arial" panose="020B0604020202020204" pitchFamily="34" charset="0"/>
              </a:rPr>
              <a:t>&lt;NoxCollectionSelectInput Value</a:t>
            </a:r>
          </a:p>
          <a:p>
            <a:pPr>
              <a:lnSpc>
                <a:spcPct val="120000"/>
              </a:lnSpc>
            </a:pPr>
            <a:r>
              <a:rPr lang="en-GB" sz="2400" dirty="0">
                <a:latin typeface="Arial" panose="020B0604020202020204" pitchFamily="34" charset="0"/>
                <a:cs typeface="Arial" panose="020B0604020202020204" pitchFamily="34" charset="0"/>
              </a:rPr>
              <a:t>="Collection&lt;(</a:t>
            </a:r>
            <a:r>
              <a:rPr lang="en-GB" sz="2400" dirty="0" err="1">
                <a:latin typeface="Arial" panose="020B0604020202020204" pitchFamily="34" charset="0"/>
                <a:cs typeface="Arial" panose="020B0604020202020204" pitchFamily="34" charset="0"/>
              </a:rPr>
              <a:t>Ref,Description</a:t>
            </a:r>
            <a:r>
              <a:rPr lang="en-GB" sz="2400" dirty="0">
                <a:latin typeface="Arial" panose="020B0604020202020204" pitchFamily="34" charset="0"/>
                <a:cs typeface="Arial" panose="020B0604020202020204" pitchFamily="34" charset="0"/>
              </a:rPr>
              <a:t>)&gt;" Label="Demo Collection Select Input" HelpHint="Here is the related helper description for this component."/&gt;</a:t>
            </a:r>
          </a:p>
        </p:txBody>
      </p:sp>
      <p:pic>
        <p:nvPicPr>
          <p:cNvPr id="11" name="Picture 10">
            <a:extLst>
              <a:ext uri="{FF2B5EF4-FFF2-40B4-BE49-F238E27FC236}">
                <a16:creationId xmlns:a16="http://schemas.microsoft.com/office/drawing/2014/main" id="{0467C65C-63A9-BD9A-6A34-7A9A33478CFF}"/>
              </a:ext>
            </a:extLst>
          </p:cNvPr>
          <p:cNvPicPr>
            <a:picLocks noChangeAspect="1"/>
          </p:cNvPicPr>
          <p:nvPr/>
        </p:nvPicPr>
        <p:blipFill>
          <a:blip r:embed="rId4"/>
          <a:stretch>
            <a:fillRect/>
          </a:stretch>
        </p:blipFill>
        <p:spPr>
          <a:xfrm>
            <a:off x="5486781" y="4241058"/>
            <a:ext cx="5314950" cy="914400"/>
          </a:xfrm>
          <a:prstGeom prst="rect">
            <a:avLst/>
          </a:prstGeom>
        </p:spPr>
      </p:pic>
    </p:spTree>
    <p:extLst>
      <p:ext uri="{BB962C8B-B14F-4D97-AF65-F5344CB8AC3E}">
        <p14:creationId xmlns:p14="http://schemas.microsoft.com/office/powerpoint/2010/main" val="3098342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9118601" cy="570057"/>
          </a:xfrm>
        </p:spPr>
        <p:txBody>
          <a:bodyPr anchor="t">
            <a:normAutofit fontScale="90000"/>
          </a:bodyPr>
          <a:lstStyle/>
          <a:p>
            <a:r>
              <a:rPr lang="en-GB" sz="2400" dirty="0">
                <a:latin typeface="Arial" panose="020B0604020202020204" pitchFamily="34" charset="0"/>
                <a:cs typeface="Arial" panose="020B0604020202020204" pitchFamily="34" charset="0"/>
              </a:rPr>
              <a:t>3.4c: </a:t>
            </a:r>
            <a:r>
              <a:rPr lang="en-GB" sz="2400" dirty="0">
                <a:solidFill>
                  <a:srgbClr val="FF0000"/>
                </a:solidFill>
                <a:latin typeface="Arial" panose="020B0604020202020204" pitchFamily="34" charset="0"/>
                <a:cs typeface="Arial" panose="020B0604020202020204" pitchFamily="34" charset="0"/>
              </a:rPr>
              <a:t>NoxCollectionSelectInput: </a:t>
            </a:r>
            <a:r>
              <a:rPr lang="en-GB" sz="2400" dirty="0" err="1">
                <a:solidFill>
                  <a:srgbClr val="FF0000"/>
                </a:solidFill>
                <a:latin typeface="Arial" panose="020B0604020202020204" pitchFamily="34" charset="0"/>
                <a:cs typeface="Arial" panose="020B0604020202020204" pitchFamily="34" charset="0"/>
              </a:rPr>
              <a:t>Nox.Solution.NoxSimpleTypeDefinition</a:t>
            </a:r>
            <a:endParaRPr lang="en-GB" sz="2400" dirty="0">
              <a:solidFill>
                <a:srgbClr val="FF0000"/>
              </a:solidFill>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78E00B86-2D23-9504-2539-BF8948DF197A}"/>
              </a:ext>
            </a:extLst>
          </p:cNvPr>
          <p:cNvSpPr txBox="1">
            <a:spLocks/>
          </p:cNvSpPr>
          <p:nvPr/>
        </p:nvSpPr>
        <p:spPr>
          <a:xfrm>
            <a:off x="6372225" y="1183476"/>
            <a:ext cx="3518166" cy="30752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(IsRequired validation thrown on component)</a:t>
            </a:r>
          </a:p>
        </p:txBody>
      </p:sp>
      <p:graphicFrame>
        <p:nvGraphicFramePr>
          <p:cNvPr id="9" name="Table 15">
            <a:extLst>
              <a:ext uri="{FF2B5EF4-FFF2-40B4-BE49-F238E27FC236}">
                <a16:creationId xmlns:a16="http://schemas.microsoft.com/office/drawing/2014/main" id="{1538EF8C-523A-3309-4015-6BD8C2643458}"/>
              </a:ext>
            </a:extLst>
          </p:cNvPr>
          <p:cNvGraphicFramePr>
            <a:graphicFrameLocks noGrp="1"/>
          </p:cNvGraphicFramePr>
          <p:nvPr>
            <p:extLst>
              <p:ext uri="{D42A27DB-BD31-4B8C-83A1-F6EECF244321}">
                <p14:modId xmlns:p14="http://schemas.microsoft.com/office/powerpoint/2010/main" val="604507147"/>
              </p:ext>
            </p:extLst>
          </p:nvPr>
        </p:nvGraphicFramePr>
        <p:xfrm>
          <a:off x="380999" y="1183476"/>
          <a:ext cx="5447568" cy="1981200"/>
        </p:xfrm>
        <a:graphic>
          <a:graphicData uri="http://schemas.openxmlformats.org/drawingml/2006/table">
            <a:tbl>
              <a:tblPr firstRow="1" bandRow="1">
                <a:tableStyleId>{F5AB1C69-6EDB-4FF4-983F-18BD219EF322}</a:tableStyleId>
              </a:tblPr>
              <a:tblGrid>
                <a:gridCol w="1518921">
                  <a:extLst>
                    <a:ext uri="{9D8B030D-6E8A-4147-A177-3AD203B41FA5}">
                      <a16:colId xmlns:a16="http://schemas.microsoft.com/office/drawing/2014/main" val="2812825223"/>
                    </a:ext>
                  </a:extLst>
                </a:gridCol>
                <a:gridCol w="1053592">
                  <a:extLst>
                    <a:ext uri="{9D8B030D-6E8A-4147-A177-3AD203B41FA5}">
                      <a16:colId xmlns:a16="http://schemas.microsoft.com/office/drawing/2014/main" val="926139339"/>
                    </a:ext>
                  </a:extLst>
                </a:gridCol>
                <a:gridCol w="2875055">
                  <a:extLst>
                    <a:ext uri="{9D8B030D-6E8A-4147-A177-3AD203B41FA5}">
                      <a16:colId xmlns:a16="http://schemas.microsoft.com/office/drawing/2014/main" val="558150035"/>
                    </a:ext>
                  </a:extLst>
                </a:gridCol>
              </a:tblGrid>
              <a:tr h="215486">
                <a:tc>
                  <a:txBody>
                    <a:bodyPr/>
                    <a:lstStyle/>
                    <a:p>
                      <a:r>
                        <a:rPr lang="en-GB" sz="1000" dirty="0"/>
                        <a:t>Class</a:t>
                      </a:r>
                    </a:p>
                  </a:txBody>
                  <a:tcPr/>
                </a:tc>
                <a:tc>
                  <a:txBody>
                    <a:bodyPr/>
                    <a:lstStyle/>
                    <a:p>
                      <a:r>
                        <a:rPr lang="en-GB" sz="1000" dirty="0"/>
                        <a:t>Property</a:t>
                      </a:r>
                    </a:p>
                  </a:txBody>
                  <a:tcPr/>
                </a:tc>
                <a:tc>
                  <a:txBody>
                    <a:bodyPr/>
                    <a:lstStyle/>
                    <a:p>
                      <a:r>
                        <a:rPr lang="en-GB" sz="1000" dirty="0"/>
                        <a:t>Behaviour</a:t>
                      </a:r>
                    </a:p>
                  </a:txBody>
                  <a:tcPr/>
                </a:tc>
                <a:extLst>
                  <a:ext uri="{0D108BD9-81ED-4DB2-BD59-A6C34878D82A}">
                    <a16:rowId xmlns:a16="http://schemas.microsoft.com/office/drawing/2014/main" val="2333995018"/>
                  </a:ext>
                </a:extLst>
              </a:tr>
              <a:tr h="370840">
                <a:tc>
                  <a:txBody>
                    <a:bodyPr/>
                    <a:lstStyle/>
                    <a:p>
                      <a:r>
                        <a:rPr lang="en-GB" sz="1000" dirty="0"/>
                        <a:t>NoxSimpleTypeDefinition</a:t>
                      </a:r>
                    </a:p>
                  </a:txBody>
                  <a:tcPr/>
                </a:tc>
                <a:tc>
                  <a:txBody>
                    <a:bodyPr/>
                    <a:lstStyle/>
                    <a:p>
                      <a:r>
                        <a:rPr lang="en-GB" sz="1000" dirty="0"/>
                        <a:t>Description</a:t>
                      </a:r>
                    </a:p>
                  </a:txBody>
                  <a:tcPr/>
                </a:tc>
                <a:tc>
                  <a:txBody>
                    <a:bodyPr/>
                    <a:lstStyle/>
                    <a:p>
                      <a:r>
                        <a:rPr lang="en-GB" sz="1000" dirty="0"/>
                        <a:t>Used as default </a:t>
                      </a:r>
                      <a:r>
                        <a:rPr lang="en-GB" sz="1000" dirty="0" err="1"/>
                        <a:t>TypeUserInterface.HelpHint</a:t>
                      </a:r>
                      <a:r>
                        <a:rPr lang="en-GB" sz="1000" dirty="0"/>
                        <a:t> text for component</a:t>
                      </a:r>
                    </a:p>
                  </a:txBody>
                  <a:tcPr/>
                </a:tc>
                <a:extLst>
                  <a:ext uri="{0D108BD9-81ED-4DB2-BD59-A6C34878D82A}">
                    <a16:rowId xmlns:a16="http://schemas.microsoft.com/office/drawing/2014/main" val="3988579522"/>
                  </a:ext>
                </a:extLst>
              </a:tr>
              <a:tr h="370840">
                <a:tc>
                  <a:txBody>
                    <a:bodyPr/>
                    <a:lstStyle/>
                    <a:p>
                      <a:r>
                        <a:rPr lang="en-GB" sz="1000" dirty="0"/>
                        <a:t>NoxSimpleTypeDefinition</a:t>
                      </a:r>
                    </a:p>
                  </a:txBody>
                  <a:tcPr/>
                </a:tc>
                <a:tc>
                  <a:txBody>
                    <a:bodyPr/>
                    <a:lstStyle/>
                    <a:p>
                      <a:r>
                        <a:rPr lang="en-GB" sz="1000" dirty="0"/>
                        <a:t>IsRequired</a:t>
                      </a:r>
                    </a:p>
                  </a:txBody>
                  <a:tcPr/>
                </a:tc>
                <a:tc>
                  <a:txBody>
                    <a:bodyPr/>
                    <a:lstStyle/>
                    <a:p>
                      <a:r>
                        <a:rPr lang="en-GB" sz="1000" dirty="0"/>
                        <a:t>Determines whether component value is mandatory – should throw Validation value not set when component IsRequired = True</a:t>
                      </a:r>
                      <a:endParaRPr lang="en-GB" sz="1000" dirty="0">
                        <a:solidFill>
                          <a:srgbClr val="FF0000"/>
                        </a:solidFill>
                      </a:endParaRPr>
                    </a:p>
                  </a:txBody>
                  <a:tcPr/>
                </a:tc>
                <a:extLst>
                  <a:ext uri="{0D108BD9-81ED-4DB2-BD59-A6C34878D82A}">
                    <a16:rowId xmlns:a16="http://schemas.microsoft.com/office/drawing/2014/main" val="1376163612"/>
                  </a:ext>
                </a:extLst>
              </a:tr>
              <a:tr h="370840">
                <a:tc>
                  <a:txBody>
                    <a:bodyPr/>
                    <a:lstStyle/>
                    <a:p>
                      <a:r>
                        <a:rPr lang="en-GB" sz="1000" dirty="0"/>
                        <a:t>NoxSimpleTypeDefinition</a:t>
                      </a:r>
                    </a:p>
                  </a:txBody>
                  <a:tcPr/>
                </a:tc>
                <a:tc>
                  <a:txBody>
                    <a:bodyPr/>
                    <a:lstStyle/>
                    <a:p>
                      <a:r>
                        <a:rPr lang="en-GB" sz="1000" dirty="0"/>
                        <a:t>IsReadOnly</a:t>
                      </a:r>
                    </a:p>
                  </a:txBody>
                  <a:tcPr/>
                </a:tc>
                <a:tc>
                  <a:txBody>
                    <a:bodyPr/>
                    <a:lstStyle/>
                    <a:p>
                      <a:r>
                        <a:rPr lang="en-GB" sz="1000" dirty="0">
                          <a:solidFill>
                            <a:schemeClr val="tx1"/>
                          </a:solidFill>
                        </a:rPr>
                        <a:t>Determines whether component input is allowed and used or if component has a read only display</a:t>
                      </a:r>
                    </a:p>
                  </a:txBody>
                  <a:tcPr/>
                </a:tc>
                <a:extLst>
                  <a:ext uri="{0D108BD9-81ED-4DB2-BD59-A6C34878D82A}">
                    <a16:rowId xmlns:a16="http://schemas.microsoft.com/office/drawing/2014/main" val="2588368207"/>
                  </a:ext>
                </a:extLst>
              </a:tr>
              <a:tr h="370840">
                <a:tc>
                  <a:txBody>
                    <a:bodyPr/>
                    <a:lstStyle/>
                    <a:p>
                      <a:r>
                        <a:rPr lang="en-GB" sz="1000" dirty="0"/>
                        <a:t>NoxSimpleTypeDefinition</a:t>
                      </a:r>
                    </a:p>
                  </a:txBody>
                  <a:tcPr/>
                </a:tc>
                <a:tc>
                  <a:txBody>
                    <a:bodyPr/>
                    <a:lstStyle/>
                    <a:p>
                      <a:r>
                        <a:rPr lang="en-GB" sz="1000" dirty="0"/>
                        <a:t>DefaultProperty</a:t>
                      </a:r>
                    </a:p>
                  </a:txBody>
                  <a:tcPr/>
                </a:tc>
                <a:tc>
                  <a:txBody>
                    <a:bodyPr/>
                    <a:lstStyle/>
                    <a:p>
                      <a:r>
                        <a:rPr lang="en-GB" sz="1000" dirty="0">
                          <a:solidFill>
                            <a:schemeClr val="tx1"/>
                          </a:solidFill>
                        </a:rPr>
                        <a:t>Used as default property if </a:t>
                      </a:r>
                      <a:r>
                        <a:rPr lang="en-GB" sz="1000" dirty="0" err="1">
                          <a:solidFill>
                            <a:schemeClr val="tx1"/>
                          </a:solidFill>
                        </a:rPr>
                        <a:t>Nox.Types</a:t>
                      </a:r>
                      <a:r>
                        <a:rPr lang="en-GB" sz="1000" dirty="0">
                          <a:solidFill>
                            <a:schemeClr val="tx1"/>
                          </a:solidFill>
                        </a:rPr>
                        <a:t> default property not set</a:t>
                      </a:r>
                    </a:p>
                  </a:txBody>
                  <a:tcPr/>
                </a:tc>
                <a:extLst>
                  <a:ext uri="{0D108BD9-81ED-4DB2-BD59-A6C34878D82A}">
                    <a16:rowId xmlns:a16="http://schemas.microsoft.com/office/drawing/2014/main" val="627763427"/>
                  </a:ext>
                </a:extLst>
              </a:tr>
            </a:tbl>
          </a:graphicData>
        </a:graphic>
      </p:graphicFrame>
      <p:sp>
        <p:nvSpPr>
          <p:cNvPr id="3" name="Rectangle: Rounded Corners 2">
            <a:extLst>
              <a:ext uri="{FF2B5EF4-FFF2-40B4-BE49-F238E27FC236}">
                <a16:creationId xmlns:a16="http://schemas.microsoft.com/office/drawing/2014/main" id="{589B1422-3100-8E09-AEE4-AFA59C98D629}"/>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BBD9E413-9241-ABB8-EC35-54AC9DC082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pic>
        <p:nvPicPr>
          <p:cNvPr id="7" name="Picture 6">
            <a:extLst>
              <a:ext uri="{FF2B5EF4-FFF2-40B4-BE49-F238E27FC236}">
                <a16:creationId xmlns:a16="http://schemas.microsoft.com/office/drawing/2014/main" id="{3D5B08C2-7A02-97B7-DED4-A42C7768D502}"/>
              </a:ext>
            </a:extLst>
          </p:cNvPr>
          <p:cNvPicPr>
            <a:picLocks noChangeAspect="1"/>
          </p:cNvPicPr>
          <p:nvPr/>
        </p:nvPicPr>
        <p:blipFill>
          <a:blip r:embed="rId4"/>
          <a:stretch>
            <a:fillRect/>
          </a:stretch>
        </p:blipFill>
        <p:spPr>
          <a:xfrm>
            <a:off x="6343650" y="1490999"/>
            <a:ext cx="5467350" cy="933450"/>
          </a:xfrm>
          <a:prstGeom prst="rect">
            <a:avLst/>
          </a:prstGeom>
        </p:spPr>
      </p:pic>
    </p:spTree>
    <p:extLst>
      <p:ext uri="{BB962C8B-B14F-4D97-AF65-F5344CB8AC3E}">
        <p14:creationId xmlns:p14="http://schemas.microsoft.com/office/powerpoint/2010/main" val="185204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1</a:t>
            </a:r>
            <a:r>
              <a:rPr lang="en-GB" sz="4400" dirty="0">
                <a:latin typeface="Arial" panose="020B0604020202020204" pitchFamily="34" charset="0"/>
                <a:cs typeface="Arial" panose="020B0604020202020204" pitchFamily="34" charset="0"/>
              </a:rPr>
              <a:t>.1 </a:t>
            </a:r>
            <a:r>
              <a:rPr lang="en-GB" dirty="0">
                <a:solidFill>
                  <a:srgbClr val="FF0000"/>
                </a:solidFill>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32FC0B58-635A-A394-F252-0FAAFA8F687F}"/>
              </a:ext>
            </a:extLst>
          </p:cNvPr>
          <p:cNvSpPr>
            <a:spLocks noGrp="1"/>
          </p:cNvSpPr>
          <p:nvPr>
            <p:ph idx="1"/>
          </p:nvPr>
        </p:nvSpPr>
        <p:spPr/>
        <p:txBody>
          <a:bodyPr>
            <a:normAutofit/>
          </a:bodyPr>
          <a:lstStyle/>
          <a:p>
            <a:pPr marL="0" indent="0">
              <a:buNone/>
            </a:pPr>
            <a:r>
              <a:rPr lang="en-GB" sz="2000" dirty="0"/>
              <a:t>This document is a technical requirement specification for the </a:t>
            </a:r>
            <a:r>
              <a:rPr lang="en-GB" sz="2000" dirty="0" err="1"/>
              <a:t>Nox.Ui</a:t>
            </a:r>
            <a:r>
              <a:rPr lang="en-GB" sz="2000" dirty="0"/>
              <a:t>.</a:t>
            </a:r>
          </a:p>
          <a:p>
            <a:r>
              <a:rPr lang="en-GB" sz="2000" dirty="0"/>
              <a:t>Nox.Ui is a Ui helper library project that can be added to Blazor App projects and gives access to templated Ui components. This enables developers to quickly and safely create and release Blazor Apps that have standardised Ui layout, data management, logging and support out of the box. The Nox.Ui philosophy is to use default configuration driven templates attempting to remove as many of standard concerns a Blazor App developer would have as possible. This helps developers to focus on the overall user experience rather than specific data, custom handlers and releasing projects.</a:t>
            </a:r>
          </a:p>
          <a:p>
            <a:r>
              <a:rPr lang="en-GB" sz="2000" dirty="0"/>
              <a:t>Although usually using defaulted templates optionally Nox.Ui also has the ability to display fully customised Ui layouts driven by configuration data.</a:t>
            </a:r>
          </a:p>
          <a:p>
            <a:r>
              <a:rPr lang="en-GB" sz="2000" dirty="0"/>
              <a:t>Nox.Ui components can be grouped together or used singularly as templates.</a:t>
            </a:r>
          </a:p>
          <a:p>
            <a:r>
              <a:rPr lang="en-GB" sz="2000" dirty="0"/>
              <a:t>Nox.Ui components should be data type and culture aware where possible ie: a Date input components will handle and display Date related data in the correct selected culture format.</a:t>
            </a:r>
          </a:p>
          <a:p>
            <a:pPr marL="0" indent="0">
              <a:buNone/>
            </a:pPr>
            <a:endParaRPr lang="en-GB" sz="2000" dirty="0"/>
          </a:p>
        </p:txBody>
      </p:sp>
    </p:spTree>
    <p:extLst>
      <p:ext uri="{BB962C8B-B14F-4D97-AF65-F5344CB8AC3E}">
        <p14:creationId xmlns:p14="http://schemas.microsoft.com/office/powerpoint/2010/main" val="3188486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9348217" cy="570057"/>
          </a:xfrm>
        </p:spPr>
        <p:txBody>
          <a:bodyPr anchor="t">
            <a:normAutofit fontScale="90000"/>
          </a:bodyPr>
          <a:lstStyle/>
          <a:p>
            <a:r>
              <a:rPr lang="en-GB" sz="2400" dirty="0">
                <a:latin typeface="Arial" panose="020B0604020202020204" pitchFamily="34" charset="0"/>
                <a:cs typeface="Arial" panose="020B0604020202020204" pitchFamily="34" charset="0"/>
              </a:rPr>
              <a:t>3.4d: </a:t>
            </a:r>
            <a:r>
              <a:rPr lang="en-GB" sz="2400" dirty="0">
                <a:solidFill>
                  <a:srgbClr val="FF0000"/>
                </a:solidFill>
                <a:latin typeface="Arial" panose="020B0604020202020204" pitchFamily="34" charset="0"/>
                <a:cs typeface="Arial" panose="020B0604020202020204" pitchFamily="34" charset="0"/>
              </a:rPr>
              <a:t>NoxCollectionSelectInput: </a:t>
            </a:r>
            <a:r>
              <a:rPr lang="en-GB" sz="2400" dirty="0" err="1">
                <a:solidFill>
                  <a:srgbClr val="FF0000"/>
                </a:solidFill>
                <a:latin typeface="Arial" panose="020B0604020202020204" pitchFamily="34" charset="0"/>
                <a:cs typeface="Arial" panose="020B0604020202020204" pitchFamily="34" charset="0"/>
              </a:rPr>
              <a:t>Nox.Types.CollectionSelectTypeOptions</a:t>
            </a:r>
            <a:endParaRPr lang="en-GB" sz="2400" dirty="0">
              <a:solidFill>
                <a:srgbClr val="FF0000"/>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278DC5FD-21B0-AA1C-99AA-1FB41E778825}"/>
              </a:ext>
            </a:extLst>
          </p:cNvPr>
          <p:cNvSpPr txBox="1">
            <a:spLocks/>
          </p:cNvSpPr>
          <p:nvPr/>
        </p:nvSpPr>
        <p:spPr>
          <a:xfrm>
            <a:off x="6421785" y="1060428"/>
            <a:ext cx="4205575"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(TextTypeCasing.upper example – default is TextTypeCasing.normal)</a:t>
            </a:r>
          </a:p>
        </p:txBody>
      </p:sp>
      <p:graphicFrame>
        <p:nvGraphicFramePr>
          <p:cNvPr id="9" name="Table 15">
            <a:extLst>
              <a:ext uri="{FF2B5EF4-FFF2-40B4-BE49-F238E27FC236}">
                <a16:creationId xmlns:a16="http://schemas.microsoft.com/office/drawing/2014/main" id="{05F53B38-EFCC-2AA6-3E6D-179A2196AB5A}"/>
              </a:ext>
            </a:extLst>
          </p:cNvPr>
          <p:cNvGraphicFramePr>
            <a:graphicFrameLocks noGrp="1"/>
          </p:cNvGraphicFramePr>
          <p:nvPr>
            <p:extLst>
              <p:ext uri="{D42A27DB-BD31-4B8C-83A1-F6EECF244321}">
                <p14:modId xmlns:p14="http://schemas.microsoft.com/office/powerpoint/2010/main" val="1870328044"/>
              </p:ext>
            </p:extLst>
          </p:nvPr>
        </p:nvGraphicFramePr>
        <p:xfrm>
          <a:off x="448874" y="1054514"/>
          <a:ext cx="5494725" cy="1188720"/>
        </p:xfrm>
        <a:graphic>
          <a:graphicData uri="http://schemas.openxmlformats.org/drawingml/2006/table">
            <a:tbl>
              <a:tblPr firstRow="1" bandRow="1">
                <a:tableStyleId>{F5AB1C69-6EDB-4FF4-983F-18BD219EF322}</a:tableStyleId>
              </a:tblPr>
              <a:tblGrid>
                <a:gridCol w="1191590">
                  <a:extLst>
                    <a:ext uri="{9D8B030D-6E8A-4147-A177-3AD203B41FA5}">
                      <a16:colId xmlns:a16="http://schemas.microsoft.com/office/drawing/2014/main" val="1483791462"/>
                    </a:ext>
                  </a:extLst>
                </a:gridCol>
                <a:gridCol w="1191590">
                  <a:extLst>
                    <a:ext uri="{9D8B030D-6E8A-4147-A177-3AD203B41FA5}">
                      <a16:colId xmlns:a16="http://schemas.microsoft.com/office/drawing/2014/main" val="926139339"/>
                    </a:ext>
                  </a:extLst>
                </a:gridCol>
                <a:gridCol w="3111545">
                  <a:extLst>
                    <a:ext uri="{9D8B030D-6E8A-4147-A177-3AD203B41FA5}">
                      <a16:colId xmlns:a16="http://schemas.microsoft.com/office/drawing/2014/main" val="558150035"/>
                    </a:ext>
                  </a:extLst>
                </a:gridCol>
              </a:tblGrid>
              <a:tr h="215486">
                <a:tc>
                  <a:txBody>
                    <a:bodyPr/>
                    <a:lstStyle/>
                    <a:p>
                      <a:r>
                        <a:rPr lang="en-GB" sz="1000" dirty="0"/>
                        <a:t>Class</a:t>
                      </a:r>
                    </a:p>
                  </a:txBody>
                  <a:tcPr/>
                </a:tc>
                <a:tc>
                  <a:txBody>
                    <a:bodyPr/>
                    <a:lstStyle/>
                    <a:p>
                      <a:r>
                        <a:rPr lang="en-GB" sz="1000" dirty="0"/>
                        <a:t>Property</a:t>
                      </a:r>
                    </a:p>
                  </a:txBody>
                  <a:tcPr/>
                </a:tc>
                <a:tc>
                  <a:txBody>
                    <a:bodyPr/>
                    <a:lstStyle/>
                    <a:p>
                      <a:r>
                        <a:rPr lang="en-GB" sz="1000" dirty="0"/>
                        <a:t>Behaviour</a:t>
                      </a:r>
                    </a:p>
                  </a:txBody>
                  <a:tcPr/>
                </a:tc>
                <a:extLst>
                  <a:ext uri="{0D108BD9-81ED-4DB2-BD59-A6C34878D82A}">
                    <a16:rowId xmlns:a16="http://schemas.microsoft.com/office/drawing/2014/main" val="2333995018"/>
                  </a:ext>
                </a:extLst>
              </a:tr>
              <a:tr h="370840">
                <a:tc>
                  <a:txBody>
                    <a:bodyPr/>
                    <a:lstStyle/>
                    <a:p>
                      <a:r>
                        <a:rPr lang="en-GB" sz="1000" dirty="0"/>
                        <a:t>TextTypeOptions</a:t>
                      </a:r>
                    </a:p>
                  </a:txBody>
                  <a:tcPr/>
                </a:tc>
                <a:tc>
                  <a:txBody>
                    <a:bodyPr/>
                    <a:lstStyle/>
                    <a:p>
                      <a:r>
                        <a:rPr lang="en-GB" sz="1000" dirty="0"/>
                        <a:t>IsUnicode</a:t>
                      </a:r>
                    </a:p>
                  </a:txBody>
                  <a:tcPr/>
                </a:tc>
                <a:tc>
                  <a:txBody>
                    <a:bodyPr/>
                    <a:lstStyle/>
                    <a:p>
                      <a:r>
                        <a:rPr lang="en-GB" sz="1000" dirty="0"/>
                        <a:t>Allows component to accept Unicode characters otherwise ASCII only – if IsUnicode = false then Unicode keystrokes wont be entered into value of component</a:t>
                      </a:r>
                    </a:p>
                  </a:txBody>
                  <a:tcPr/>
                </a:tc>
                <a:extLst>
                  <a:ext uri="{0D108BD9-81ED-4DB2-BD59-A6C34878D82A}">
                    <a16:rowId xmlns:a16="http://schemas.microsoft.com/office/drawing/2014/main" val="3988579522"/>
                  </a:ext>
                </a:extLst>
              </a:tr>
              <a:tr h="370840">
                <a:tc>
                  <a:txBody>
                    <a:bodyPr/>
                    <a:lstStyle/>
                    <a:p>
                      <a:r>
                        <a:rPr lang="en-GB" sz="1000" dirty="0"/>
                        <a:t>TextTypeOptions</a:t>
                      </a:r>
                    </a:p>
                  </a:txBody>
                  <a:tcPr/>
                </a:tc>
                <a:tc>
                  <a:txBody>
                    <a:bodyPr/>
                    <a:lstStyle/>
                    <a:p>
                      <a:r>
                        <a:rPr lang="en-GB" sz="1000" dirty="0"/>
                        <a:t>Casing</a:t>
                      </a:r>
                    </a:p>
                  </a:txBody>
                  <a:tcPr/>
                </a:tc>
                <a:tc>
                  <a:txBody>
                    <a:bodyPr/>
                    <a:lstStyle/>
                    <a:p>
                      <a:r>
                        <a:rPr lang="en-GB" sz="1000" dirty="0"/>
                        <a:t>Text Case – Enum TextTypeCasing (normal, lower, upper)</a:t>
                      </a:r>
                    </a:p>
                  </a:txBody>
                  <a:tcPr/>
                </a:tc>
                <a:extLst>
                  <a:ext uri="{0D108BD9-81ED-4DB2-BD59-A6C34878D82A}">
                    <a16:rowId xmlns:a16="http://schemas.microsoft.com/office/drawing/2014/main" val="1161887717"/>
                  </a:ext>
                </a:extLst>
              </a:tr>
            </a:tbl>
          </a:graphicData>
        </a:graphic>
      </p:graphicFrame>
      <p:sp>
        <p:nvSpPr>
          <p:cNvPr id="3" name="Rectangle: Rounded Corners 2">
            <a:extLst>
              <a:ext uri="{FF2B5EF4-FFF2-40B4-BE49-F238E27FC236}">
                <a16:creationId xmlns:a16="http://schemas.microsoft.com/office/drawing/2014/main" id="{C1F74DB7-549D-7123-54DF-81BA2F58CFC5}"/>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9966D38F-E9BA-9FDD-4324-059F091512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pic>
        <p:nvPicPr>
          <p:cNvPr id="6" name="Picture 5">
            <a:extLst>
              <a:ext uri="{FF2B5EF4-FFF2-40B4-BE49-F238E27FC236}">
                <a16:creationId xmlns:a16="http://schemas.microsoft.com/office/drawing/2014/main" id="{D3073365-E53B-4655-B74D-EAD2D9445F8F}"/>
              </a:ext>
            </a:extLst>
          </p:cNvPr>
          <p:cNvPicPr>
            <a:picLocks noChangeAspect="1"/>
          </p:cNvPicPr>
          <p:nvPr/>
        </p:nvPicPr>
        <p:blipFill>
          <a:blip r:embed="rId4"/>
          <a:stretch>
            <a:fillRect/>
          </a:stretch>
        </p:blipFill>
        <p:spPr>
          <a:xfrm>
            <a:off x="6428176" y="1329856"/>
            <a:ext cx="5314950" cy="2343150"/>
          </a:xfrm>
          <a:prstGeom prst="rect">
            <a:avLst/>
          </a:prstGeom>
        </p:spPr>
      </p:pic>
      <p:pic>
        <p:nvPicPr>
          <p:cNvPr id="10" name="Picture 9">
            <a:extLst>
              <a:ext uri="{FF2B5EF4-FFF2-40B4-BE49-F238E27FC236}">
                <a16:creationId xmlns:a16="http://schemas.microsoft.com/office/drawing/2014/main" id="{CF717D83-82FB-95AC-D806-EE246EF360E4}"/>
              </a:ext>
            </a:extLst>
          </p:cNvPr>
          <p:cNvPicPr>
            <a:picLocks noChangeAspect="1"/>
          </p:cNvPicPr>
          <p:nvPr/>
        </p:nvPicPr>
        <p:blipFill>
          <a:blip r:embed="rId5"/>
          <a:stretch>
            <a:fillRect/>
          </a:stretch>
        </p:blipFill>
        <p:spPr>
          <a:xfrm>
            <a:off x="6342451" y="3852872"/>
            <a:ext cx="5400675" cy="781050"/>
          </a:xfrm>
          <a:prstGeom prst="rect">
            <a:avLst/>
          </a:prstGeom>
        </p:spPr>
      </p:pic>
    </p:spTree>
    <p:extLst>
      <p:ext uri="{BB962C8B-B14F-4D97-AF65-F5344CB8AC3E}">
        <p14:creationId xmlns:p14="http://schemas.microsoft.com/office/powerpoint/2010/main" val="408476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204201" cy="570057"/>
          </a:xfrm>
        </p:spPr>
        <p:txBody>
          <a:bodyPr anchor="t">
            <a:normAutofit fontScale="90000"/>
          </a:bodyPr>
          <a:lstStyle/>
          <a:p>
            <a:r>
              <a:rPr lang="en-GB" sz="2400" dirty="0">
                <a:latin typeface="Arial" panose="020B0604020202020204" pitchFamily="34" charset="0"/>
                <a:cs typeface="Arial" panose="020B0604020202020204" pitchFamily="34" charset="0"/>
              </a:rPr>
              <a:t>3.4e: </a:t>
            </a:r>
            <a:r>
              <a:rPr lang="en-GB" sz="2400" dirty="0">
                <a:solidFill>
                  <a:srgbClr val="FF0000"/>
                </a:solidFill>
                <a:latin typeface="Arial" panose="020B0604020202020204" pitchFamily="34" charset="0"/>
                <a:cs typeface="Arial" panose="020B0604020202020204" pitchFamily="34" charset="0"/>
              </a:rPr>
              <a:t>NoxCollectionSelectInput: Nox.Solution.TypeUserInterface</a:t>
            </a:r>
          </a:p>
        </p:txBody>
      </p:sp>
      <p:sp>
        <p:nvSpPr>
          <p:cNvPr id="5" name="Title 1">
            <a:extLst>
              <a:ext uri="{FF2B5EF4-FFF2-40B4-BE49-F238E27FC236}">
                <a16:creationId xmlns:a16="http://schemas.microsoft.com/office/drawing/2014/main" id="{C292B45C-DE47-A8BB-A2FA-0CFA84CA8DB8}"/>
              </a:ext>
            </a:extLst>
          </p:cNvPr>
          <p:cNvSpPr txBox="1">
            <a:spLocks/>
          </p:cNvSpPr>
          <p:nvPr/>
        </p:nvSpPr>
        <p:spPr>
          <a:xfrm>
            <a:off x="6497982" y="1110395"/>
            <a:ext cx="5506057"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(Label)</a:t>
            </a:r>
          </a:p>
        </p:txBody>
      </p:sp>
      <p:sp>
        <p:nvSpPr>
          <p:cNvPr id="6" name="Title 1">
            <a:extLst>
              <a:ext uri="{FF2B5EF4-FFF2-40B4-BE49-F238E27FC236}">
                <a16:creationId xmlns:a16="http://schemas.microsoft.com/office/drawing/2014/main" id="{78E00B86-2D23-9504-2539-BF8948DF197A}"/>
              </a:ext>
            </a:extLst>
          </p:cNvPr>
          <p:cNvSpPr txBox="1">
            <a:spLocks/>
          </p:cNvSpPr>
          <p:nvPr/>
        </p:nvSpPr>
        <p:spPr>
          <a:xfrm>
            <a:off x="6506775" y="2393396"/>
            <a:ext cx="1645647"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(Icon)</a:t>
            </a:r>
          </a:p>
        </p:txBody>
      </p:sp>
      <p:graphicFrame>
        <p:nvGraphicFramePr>
          <p:cNvPr id="15" name="Table 15">
            <a:extLst>
              <a:ext uri="{FF2B5EF4-FFF2-40B4-BE49-F238E27FC236}">
                <a16:creationId xmlns:a16="http://schemas.microsoft.com/office/drawing/2014/main" id="{2CD06CDB-CCCB-D18D-4CEC-8A43D0AF9861}"/>
              </a:ext>
            </a:extLst>
          </p:cNvPr>
          <p:cNvGraphicFramePr>
            <a:graphicFrameLocks noGrp="1"/>
          </p:cNvGraphicFramePr>
          <p:nvPr>
            <p:extLst>
              <p:ext uri="{D42A27DB-BD31-4B8C-83A1-F6EECF244321}">
                <p14:modId xmlns:p14="http://schemas.microsoft.com/office/powerpoint/2010/main" val="505648775"/>
              </p:ext>
            </p:extLst>
          </p:nvPr>
        </p:nvGraphicFramePr>
        <p:xfrm>
          <a:off x="380998" y="1110395"/>
          <a:ext cx="5836920" cy="2872652"/>
        </p:xfrm>
        <a:graphic>
          <a:graphicData uri="http://schemas.openxmlformats.org/drawingml/2006/table">
            <a:tbl>
              <a:tblPr firstRow="1" bandRow="1">
                <a:tableStyleId>{F5AB1C69-6EDB-4FF4-983F-18BD219EF322}</a:tableStyleId>
              </a:tblPr>
              <a:tblGrid>
                <a:gridCol w="1203962">
                  <a:extLst>
                    <a:ext uri="{9D8B030D-6E8A-4147-A177-3AD203B41FA5}">
                      <a16:colId xmlns:a16="http://schemas.microsoft.com/office/drawing/2014/main" val="1762059914"/>
                    </a:ext>
                  </a:extLst>
                </a:gridCol>
                <a:gridCol w="965200">
                  <a:extLst>
                    <a:ext uri="{9D8B030D-6E8A-4147-A177-3AD203B41FA5}">
                      <a16:colId xmlns:a16="http://schemas.microsoft.com/office/drawing/2014/main" val="926139339"/>
                    </a:ext>
                  </a:extLst>
                </a:gridCol>
                <a:gridCol w="3667758">
                  <a:extLst>
                    <a:ext uri="{9D8B030D-6E8A-4147-A177-3AD203B41FA5}">
                      <a16:colId xmlns:a16="http://schemas.microsoft.com/office/drawing/2014/main" val="558150035"/>
                    </a:ext>
                  </a:extLst>
                </a:gridCol>
              </a:tblGrid>
              <a:tr h="215794">
                <a:tc>
                  <a:txBody>
                    <a:bodyPr/>
                    <a:lstStyle/>
                    <a:p>
                      <a:r>
                        <a:rPr lang="en-GB" sz="1000" dirty="0"/>
                        <a:t>Class</a:t>
                      </a:r>
                    </a:p>
                  </a:txBody>
                  <a:tcPr/>
                </a:tc>
                <a:tc>
                  <a:txBody>
                    <a:bodyPr/>
                    <a:lstStyle/>
                    <a:p>
                      <a:r>
                        <a:rPr lang="en-GB" sz="1000" dirty="0"/>
                        <a:t>Property</a:t>
                      </a:r>
                    </a:p>
                  </a:txBody>
                  <a:tcPr/>
                </a:tc>
                <a:tc>
                  <a:txBody>
                    <a:bodyPr/>
                    <a:lstStyle/>
                    <a:p>
                      <a:r>
                        <a:rPr lang="en-GB" sz="1000" dirty="0"/>
                        <a:t>Behaviour</a:t>
                      </a:r>
                    </a:p>
                  </a:txBody>
                  <a:tcPr/>
                </a:tc>
                <a:extLst>
                  <a:ext uri="{0D108BD9-81ED-4DB2-BD59-A6C34878D82A}">
                    <a16:rowId xmlns:a16="http://schemas.microsoft.com/office/drawing/2014/main" val="2333995018"/>
                  </a:ext>
                </a:extLst>
              </a:tr>
              <a:tr h="260963">
                <a:tc>
                  <a:txBody>
                    <a:bodyPr/>
                    <a:lstStyle/>
                    <a:p>
                      <a:r>
                        <a:rPr lang="en-GB" sz="1000" dirty="0"/>
                        <a:t>TypeUserInterface</a:t>
                      </a:r>
                    </a:p>
                  </a:txBody>
                  <a:tcPr/>
                </a:tc>
                <a:tc>
                  <a:txBody>
                    <a:bodyPr/>
                    <a:lstStyle/>
                    <a:p>
                      <a:r>
                        <a:rPr lang="en-GB" sz="1000" dirty="0"/>
                        <a:t>Label</a:t>
                      </a:r>
                    </a:p>
                  </a:txBody>
                  <a:tcPr/>
                </a:tc>
                <a:tc>
                  <a:txBody>
                    <a:bodyPr/>
                    <a:lstStyle/>
                    <a:p>
                      <a:r>
                        <a:rPr lang="en-GB" sz="1000" dirty="0"/>
                        <a:t>Default Display Name of NoxTextInput component</a:t>
                      </a:r>
                    </a:p>
                  </a:txBody>
                  <a:tcPr/>
                </a:tc>
                <a:extLst>
                  <a:ext uri="{0D108BD9-81ED-4DB2-BD59-A6C34878D82A}">
                    <a16:rowId xmlns:a16="http://schemas.microsoft.com/office/drawing/2014/main" val="3988579522"/>
                  </a:ext>
                </a:extLst>
              </a:tr>
              <a:tr h="350665">
                <a:tc>
                  <a:txBody>
                    <a:bodyPr/>
                    <a:lstStyle/>
                    <a:p>
                      <a:r>
                        <a:rPr lang="en-GB" sz="1000" dirty="0"/>
                        <a:t>TypeUserInterface</a:t>
                      </a:r>
                    </a:p>
                  </a:txBody>
                  <a:tcPr/>
                </a:tc>
                <a:tc>
                  <a:txBody>
                    <a:bodyPr/>
                    <a:lstStyle/>
                    <a:p>
                      <a:r>
                        <a:rPr lang="en-GB" sz="1000" dirty="0"/>
                        <a:t>Icon</a:t>
                      </a:r>
                    </a:p>
                  </a:txBody>
                  <a:tcPr/>
                </a:tc>
                <a:tc>
                  <a:txBody>
                    <a:bodyPr/>
                    <a:lstStyle/>
                    <a:p>
                      <a:r>
                        <a:rPr lang="en-GB" sz="1000" dirty="0"/>
                        <a:t>Icon name string Reference URI (usually CSS reference) – example using MudBlazor icons "@Icons.Material.Filled.Globe"</a:t>
                      </a:r>
                    </a:p>
                  </a:txBody>
                  <a:tcPr/>
                </a:tc>
                <a:extLst>
                  <a:ext uri="{0D108BD9-81ED-4DB2-BD59-A6C34878D82A}">
                    <a16:rowId xmlns:a16="http://schemas.microsoft.com/office/drawing/2014/main" val="21224783"/>
                  </a:ext>
                </a:extLst>
              </a:tr>
              <a:tr h="350665">
                <a:tc>
                  <a:txBody>
                    <a:bodyPr/>
                    <a:lstStyle/>
                    <a:p>
                      <a:r>
                        <a:rPr lang="en-GB" sz="1000" dirty="0"/>
                        <a:t>TypeUserInterface</a:t>
                      </a:r>
                    </a:p>
                  </a:txBody>
                  <a:tcPr/>
                </a:tc>
                <a:tc>
                  <a:txBody>
                    <a:bodyPr/>
                    <a:lstStyle/>
                    <a:p>
                      <a:r>
                        <a:rPr lang="en-GB" sz="1000" dirty="0"/>
                        <a:t>IconPosition</a:t>
                      </a:r>
                    </a:p>
                  </a:txBody>
                  <a:tcPr/>
                </a:tc>
                <a:tc>
                  <a:txBody>
                    <a:bodyPr/>
                    <a:lstStyle/>
                    <a:p>
                      <a:r>
                        <a:rPr lang="en-GB" sz="1000" dirty="0"/>
                        <a:t>Sets the position of the Icon in relation to the component. Enum IconPosition(Begin, End) default is Begin</a:t>
                      </a:r>
                    </a:p>
                  </a:txBody>
                  <a:tcPr/>
                </a:tc>
                <a:extLst>
                  <a:ext uri="{0D108BD9-81ED-4DB2-BD59-A6C34878D82A}">
                    <a16:rowId xmlns:a16="http://schemas.microsoft.com/office/drawing/2014/main" val="2117867039"/>
                  </a:ext>
                </a:extLst>
              </a:tr>
              <a:tr h="260963">
                <a:tc>
                  <a:txBody>
                    <a:bodyPr/>
                    <a:lstStyle/>
                    <a:p>
                      <a:r>
                        <a:rPr lang="en-GB" sz="1000" dirty="0"/>
                        <a:t>TypeUserInterface</a:t>
                      </a:r>
                    </a:p>
                  </a:txBody>
                  <a:tcPr/>
                </a:tc>
                <a:tc>
                  <a:txBody>
                    <a:bodyPr/>
                    <a:lstStyle/>
                    <a:p>
                      <a:r>
                        <a:rPr lang="en-GB" sz="1000" dirty="0"/>
                        <a:t>PageGroup</a:t>
                      </a:r>
                    </a:p>
                  </a:txBody>
                  <a:tcPr/>
                </a:tc>
                <a:tc>
                  <a:txBody>
                    <a:bodyPr/>
                    <a:lstStyle/>
                    <a:p>
                      <a:r>
                        <a:rPr lang="en-GB" sz="1000" dirty="0"/>
                        <a:t>Used to associate component with a PageGroup ID</a:t>
                      </a:r>
                    </a:p>
                  </a:txBody>
                  <a:tcPr/>
                </a:tc>
                <a:extLst>
                  <a:ext uri="{0D108BD9-81ED-4DB2-BD59-A6C34878D82A}">
                    <a16:rowId xmlns:a16="http://schemas.microsoft.com/office/drawing/2014/main" val="3201285367"/>
                  </a:ext>
                </a:extLst>
              </a:tr>
              <a:tr h="260963">
                <a:tc>
                  <a:txBody>
                    <a:bodyPr/>
                    <a:lstStyle/>
                    <a:p>
                      <a:r>
                        <a:rPr lang="en-GB" sz="1000" dirty="0"/>
                        <a:t>TypeUserInterface</a:t>
                      </a:r>
                    </a:p>
                  </a:txBody>
                  <a:tcPr/>
                </a:tc>
                <a:tc>
                  <a:txBody>
                    <a:bodyPr/>
                    <a:lstStyle/>
                    <a:p>
                      <a:r>
                        <a:rPr lang="en-GB" sz="1000" dirty="0"/>
                        <a:t>FieldGroup</a:t>
                      </a:r>
                    </a:p>
                  </a:txBody>
                  <a:tcPr/>
                </a:tc>
                <a:tc>
                  <a:txBody>
                    <a:bodyPr/>
                    <a:lstStyle/>
                    <a:p>
                      <a:r>
                        <a:rPr lang="en-GB" sz="1000" dirty="0"/>
                        <a:t>Used to associate component with a FieldGroup ID</a:t>
                      </a:r>
                    </a:p>
                  </a:txBody>
                  <a:tcPr/>
                </a:tc>
                <a:extLst>
                  <a:ext uri="{0D108BD9-81ED-4DB2-BD59-A6C34878D82A}">
                    <a16:rowId xmlns:a16="http://schemas.microsoft.com/office/drawing/2014/main" val="1482518999"/>
                  </a:ext>
                </a:extLst>
              </a:tr>
              <a:tr h="260963">
                <a:tc>
                  <a:txBody>
                    <a:bodyPr/>
                    <a:lstStyle/>
                    <a:p>
                      <a:r>
                        <a:rPr lang="en-GB" sz="1000" dirty="0"/>
                        <a:t>TypeUserInterface</a:t>
                      </a:r>
                    </a:p>
                  </a:txBody>
                  <a:tcPr/>
                </a:tc>
                <a:tc>
                  <a:txBody>
                    <a:bodyPr/>
                    <a:lstStyle/>
                    <a:p>
                      <a:r>
                        <a:rPr lang="en-GB" sz="1000" dirty="0"/>
                        <a:t>InputOrder</a:t>
                      </a:r>
                    </a:p>
                  </a:txBody>
                  <a:tcPr/>
                </a:tc>
                <a:tc>
                  <a:txBody>
                    <a:bodyPr/>
                    <a:lstStyle/>
                    <a:p>
                      <a:r>
                        <a:rPr lang="en-GB" sz="1000" dirty="0"/>
                        <a:t>Used to define the sequentially focusable Tab Order of a UI component within a FieldGroup</a:t>
                      </a:r>
                    </a:p>
                  </a:txBody>
                  <a:tcPr/>
                </a:tc>
                <a:extLst>
                  <a:ext uri="{0D108BD9-81ED-4DB2-BD59-A6C34878D82A}">
                    <a16:rowId xmlns:a16="http://schemas.microsoft.com/office/drawing/2014/main" val="1849464263"/>
                  </a:ext>
                </a:extLst>
              </a:tr>
              <a:tr h="260963">
                <a:tc>
                  <a:txBody>
                    <a:bodyPr/>
                    <a:lstStyle/>
                    <a:p>
                      <a:r>
                        <a:rPr lang="en-GB" sz="1000" dirty="0"/>
                        <a:t>TypeUserInterface</a:t>
                      </a:r>
                    </a:p>
                  </a:txBody>
                  <a:tcPr/>
                </a:tc>
                <a:tc>
                  <a:txBody>
                    <a:bodyPr/>
                    <a:lstStyle/>
                    <a:p>
                      <a:r>
                        <a:rPr lang="en-GB" sz="1000" dirty="0"/>
                        <a:t>HelpHint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t>Used as default helper text for component to aid user understand the component function</a:t>
                      </a:r>
                    </a:p>
                  </a:txBody>
                  <a:tcPr/>
                </a:tc>
                <a:extLst>
                  <a:ext uri="{0D108BD9-81ED-4DB2-BD59-A6C34878D82A}">
                    <a16:rowId xmlns:a16="http://schemas.microsoft.com/office/drawing/2014/main" val="2346384749"/>
                  </a:ext>
                </a:extLst>
              </a:tr>
              <a:tr h="260963">
                <a:tc>
                  <a:txBody>
                    <a:bodyPr/>
                    <a:lstStyle/>
                    <a:p>
                      <a:r>
                        <a:rPr lang="en-GB" sz="1000" dirty="0"/>
                        <a:t>TypeUserInterface</a:t>
                      </a:r>
                    </a:p>
                  </a:txBody>
                  <a:tcPr/>
                </a:tc>
                <a:tc>
                  <a:txBody>
                    <a:bodyPr/>
                    <a:lstStyle/>
                    <a:p>
                      <a:r>
                        <a:rPr lang="en-GB" sz="1000" dirty="0"/>
                        <a:t>ErrorMessage</a:t>
                      </a:r>
                    </a:p>
                  </a:txBody>
                  <a:tcPr/>
                </a:tc>
                <a:tc>
                  <a:txBody>
                    <a:bodyPr/>
                    <a:lstStyle/>
                    <a:p>
                      <a:r>
                        <a:rPr lang="en-GB" sz="1000" dirty="0"/>
                        <a:t>Used as default error message when validation event is thrown</a:t>
                      </a:r>
                    </a:p>
                  </a:txBody>
                  <a:tcPr/>
                </a:tc>
                <a:extLst>
                  <a:ext uri="{0D108BD9-81ED-4DB2-BD59-A6C34878D82A}">
                    <a16:rowId xmlns:a16="http://schemas.microsoft.com/office/drawing/2014/main" val="3700327032"/>
                  </a:ext>
                </a:extLst>
              </a:tr>
            </a:tbl>
          </a:graphicData>
        </a:graphic>
      </p:graphicFrame>
      <p:sp>
        <p:nvSpPr>
          <p:cNvPr id="10" name="Title 1">
            <a:extLst>
              <a:ext uri="{FF2B5EF4-FFF2-40B4-BE49-F238E27FC236}">
                <a16:creationId xmlns:a16="http://schemas.microsoft.com/office/drawing/2014/main" id="{73D9E186-8C54-8C46-9678-4351FBE069A9}"/>
              </a:ext>
            </a:extLst>
          </p:cNvPr>
          <p:cNvSpPr txBox="1">
            <a:spLocks/>
          </p:cNvSpPr>
          <p:nvPr/>
        </p:nvSpPr>
        <p:spPr>
          <a:xfrm>
            <a:off x="6497982" y="3663868"/>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(HelpHint example)</a:t>
            </a:r>
          </a:p>
        </p:txBody>
      </p:sp>
      <p:sp>
        <p:nvSpPr>
          <p:cNvPr id="3" name="Rectangle: Rounded Corners 2">
            <a:extLst>
              <a:ext uri="{FF2B5EF4-FFF2-40B4-BE49-F238E27FC236}">
                <a16:creationId xmlns:a16="http://schemas.microsoft.com/office/drawing/2014/main" id="{DA340AAD-12C4-BD40-E988-958856101788}"/>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A03960F6-9414-F2AA-F71D-F4BC904ECB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sp>
        <p:nvSpPr>
          <p:cNvPr id="9" name="Title 1">
            <a:extLst>
              <a:ext uri="{FF2B5EF4-FFF2-40B4-BE49-F238E27FC236}">
                <a16:creationId xmlns:a16="http://schemas.microsoft.com/office/drawing/2014/main" id="{67C61A3B-4DC9-12AA-DA18-AB6925FE564E}"/>
              </a:ext>
            </a:extLst>
          </p:cNvPr>
          <p:cNvSpPr txBox="1">
            <a:spLocks/>
          </p:cNvSpPr>
          <p:nvPr/>
        </p:nvSpPr>
        <p:spPr>
          <a:xfrm>
            <a:off x="6506775" y="5049899"/>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(ErrorMessage example)</a:t>
            </a:r>
          </a:p>
        </p:txBody>
      </p:sp>
      <p:pic>
        <p:nvPicPr>
          <p:cNvPr id="8" name="Picture 7">
            <a:extLst>
              <a:ext uri="{FF2B5EF4-FFF2-40B4-BE49-F238E27FC236}">
                <a16:creationId xmlns:a16="http://schemas.microsoft.com/office/drawing/2014/main" id="{17540068-C076-FB66-128B-78A2BA9BE205}"/>
              </a:ext>
            </a:extLst>
          </p:cNvPr>
          <p:cNvPicPr>
            <a:picLocks noChangeAspect="1"/>
          </p:cNvPicPr>
          <p:nvPr/>
        </p:nvPicPr>
        <p:blipFill>
          <a:blip r:embed="rId4"/>
          <a:stretch>
            <a:fillRect/>
          </a:stretch>
        </p:blipFill>
        <p:spPr>
          <a:xfrm>
            <a:off x="6497982" y="5399450"/>
            <a:ext cx="5467350" cy="933450"/>
          </a:xfrm>
          <a:prstGeom prst="rect">
            <a:avLst/>
          </a:prstGeom>
        </p:spPr>
      </p:pic>
      <p:pic>
        <p:nvPicPr>
          <p:cNvPr id="12" name="Picture 11">
            <a:extLst>
              <a:ext uri="{FF2B5EF4-FFF2-40B4-BE49-F238E27FC236}">
                <a16:creationId xmlns:a16="http://schemas.microsoft.com/office/drawing/2014/main" id="{57CE1E6B-C472-54F2-0276-7C385BB2F77A}"/>
              </a:ext>
            </a:extLst>
          </p:cNvPr>
          <p:cNvPicPr>
            <a:picLocks noChangeAspect="1"/>
          </p:cNvPicPr>
          <p:nvPr/>
        </p:nvPicPr>
        <p:blipFill>
          <a:blip r:embed="rId5"/>
          <a:stretch>
            <a:fillRect/>
          </a:stretch>
        </p:blipFill>
        <p:spPr>
          <a:xfrm>
            <a:off x="6497982" y="3928192"/>
            <a:ext cx="5419725" cy="1019175"/>
          </a:xfrm>
          <a:prstGeom prst="rect">
            <a:avLst/>
          </a:prstGeom>
        </p:spPr>
      </p:pic>
      <p:pic>
        <p:nvPicPr>
          <p:cNvPr id="14" name="Picture 13">
            <a:extLst>
              <a:ext uri="{FF2B5EF4-FFF2-40B4-BE49-F238E27FC236}">
                <a16:creationId xmlns:a16="http://schemas.microsoft.com/office/drawing/2014/main" id="{2C28DFFD-EF72-828B-8538-FF436F2D1AAF}"/>
              </a:ext>
            </a:extLst>
          </p:cNvPr>
          <p:cNvPicPr>
            <a:picLocks noChangeAspect="1"/>
          </p:cNvPicPr>
          <p:nvPr/>
        </p:nvPicPr>
        <p:blipFill>
          <a:blip r:embed="rId6"/>
          <a:stretch>
            <a:fillRect/>
          </a:stretch>
        </p:blipFill>
        <p:spPr>
          <a:xfrm>
            <a:off x="6506775" y="1377086"/>
            <a:ext cx="5419725" cy="704850"/>
          </a:xfrm>
          <a:prstGeom prst="rect">
            <a:avLst/>
          </a:prstGeom>
        </p:spPr>
      </p:pic>
      <p:pic>
        <p:nvPicPr>
          <p:cNvPr id="17" name="Picture 16">
            <a:extLst>
              <a:ext uri="{FF2B5EF4-FFF2-40B4-BE49-F238E27FC236}">
                <a16:creationId xmlns:a16="http://schemas.microsoft.com/office/drawing/2014/main" id="{77CA84FB-2896-3B22-A076-1F22971DE701}"/>
              </a:ext>
            </a:extLst>
          </p:cNvPr>
          <p:cNvPicPr>
            <a:picLocks noChangeAspect="1"/>
          </p:cNvPicPr>
          <p:nvPr/>
        </p:nvPicPr>
        <p:blipFill>
          <a:blip r:embed="rId7"/>
          <a:stretch>
            <a:fillRect/>
          </a:stretch>
        </p:blipFill>
        <p:spPr>
          <a:xfrm>
            <a:off x="6579247" y="2676767"/>
            <a:ext cx="5343525" cy="714375"/>
          </a:xfrm>
          <a:prstGeom prst="rect">
            <a:avLst/>
          </a:prstGeom>
        </p:spPr>
      </p:pic>
    </p:spTree>
    <p:extLst>
      <p:ext uri="{BB962C8B-B14F-4D97-AF65-F5344CB8AC3E}">
        <p14:creationId xmlns:p14="http://schemas.microsoft.com/office/powerpoint/2010/main" val="2889984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4CA6452-B71A-C690-74AF-67F36E57623C}"/>
              </a:ext>
            </a:extLst>
          </p:cNvPr>
          <p:cNvSpPr/>
          <p:nvPr/>
        </p:nvSpPr>
        <p:spPr>
          <a:xfrm>
            <a:off x="0" y="0"/>
            <a:ext cx="12192000" cy="10926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336281" cy="570057"/>
          </a:xfrm>
        </p:spPr>
        <p:txBody>
          <a:bodyPr anchor="t">
            <a:normAutofit/>
          </a:bodyPr>
          <a:lstStyle/>
          <a:p>
            <a:r>
              <a:rPr lang="en-GB" sz="2400" dirty="0">
                <a:latin typeface="Arial" panose="020B0604020202020204" pitchFamily="34" charset="0"/>
                <a:cs typeface="Arial" panose="020B0604020202020204" pitchFamily="34" charset="0"/>
              </a:rPr>
              <a:t>3.5a: </a:t>
            </a:r>
            <a:r>
              <a:rPr lang="en-GB" sz="2400" dirty="0">
                <a:solidFill>
                  <a:schemeClr val="bg1"/>
                </a:solidFill>
                <a:latin typeface="Arial" panose="020B0604020202020204" pitchFamily="34" charset="0"/>
                <a:cs typeface="Arial" panose="020B0604020202020204" pitchFamily="34" charset="0"/>
              </a:rPr>
              <a:t>NoxCheckboxInput: Overview</a:t>
            </a:r>
          </a:p>
        </p:txBody>
      </p:sp>
      <p:sp>
        <p:nvSpPr>
          <p:cNvPr id="3" name="Rectangle: Rounded Corners 2">
            <a:extLst>
              <a:ext uri="{FF2B5EF4-FFF2-40B4-BE49-F238E27FC236}">
                <a16:creationId xmlns:a16="http://schemas.microsoft.com/office/drawing/2014/main" id="{8BFC94CA-E933-A62B-20B4-069AE689919E}"/>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15A6C17F-744E-FCEA-A575-7F819D99F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sp>
        <p:nvSpPr>
          <p:cNvPr id="5" name="Title 1">
            <a:extLst>
              <a:ext uri="{FF2B5EF4-FFF2-40B4-BE49-F238E27FC236}">
                <a16:creationId xmlns:a16="http://schemas.microsoft.com/office/drawing/2014/main" id="{C292B45C-DE47-A8BB-A2FA-0CFA84CA8DB8}"/>
              </a:ext>
            </a:extLst>
          </p:cNvPr>
          <p:cNvSpPr txBox="1">
            <a:spLocks/>
          </p:cNvSpPr>
          <p:nvPr/>
        </p:nvSpPr>
        <p:spPr>
          <a:xfrm>
            <a:off x="6377302" y="1565007"/>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(Non Focused: no entered value)</a:t>
            </a:r>
          </a:p>
        </p:txBody>
      </p:sp>
      <p:sp>
        <p:nvSpPr>
          <p:cNvPr id="6" name="Title 1">
            <a:extLst>
              <a:ext uri="{FF2B5EF4-FFF2-40B4-BE49-F238E27FC236}">
                <a16:creationId xmlns:a16="http://schemas.microsoft.com/office/drawing/2014/main" id="{78E00B86-2D23-9504-2539-BF8948DF197A}"/>
              </a:ext>
            </a:extLst>
          </p:cNvPr>
          <p:cNvSpPr txBox="1">
            <a:spLocks/>
          </p:cNvSpPr>
          <p:nvPr/>
        </p:nvSpPr>
        <p:spPr>
          <a:xfrm>
            <a:off x="6386093" y="3064519"/>
            <a:ext cx="1645647"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(Focused: entered value)</a:t>
            </a:r>
          </a:p>
        </p:txBody>
      </p:sp>
      <p:sp>
        <p:nvSpPr>
          <p:cNvPr id="7" name="Title 1">
            <a:extLst>
              <a:ext uri="{FF2B5EF4-FFF2-40B4-BE49-F238E27FC236}">
                <a16:creationId xmlns:a16="http://schemas.microsoft.com/office/drawing/2014/main" id="{278DC5FD-21B0-AA1C-99AA-1FB41E778825}"/>
              </a:ext>
            </a:extLst>
          </p:cNvPr>
          <p:cNvSpPr txBox="1">
            <a:spLocks/>
          </p:cNvSpPr>
          <p:nvPr/>
        </p:nvSpPr>
        <p:spPr>
          <a:xfrm>
            <a:off x="6377302" y="4676491"/>
            <a:ext cx="2094053"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(Disabled: no entered value)</a:t>
            </a:r>
          </a:p>
        </p:txBody>
      </p:sp>
      <p:sp>
        <p:nvSpPr>
          <p:cNvPr id="8" name="Title 1">
            <a:extLst>
              <a:ext uri="{FF2B5EF4-FFF2-40B4-BE49-F238E27FC236}">
                <a16:creationId xmlns:a16="http://schemas.microsoft.com/office/drawing/2014/main" id="{DECD2331-38FD-5165-0CED-C85C012FCA9A}"/>
              </a:ext>
            </a:extLst>
          </p:cNvPr>
          <p:cNvSpPr txBox="1">
            <a:spLocks/>
          </p:cNvSpPr>
          <p:nvPr/>
        </p:nvSpPr>
        <p:spPr>
          <a:xfrm>
            <a:off x="431799" y="1438108"/>
            <a:ext cx="4902201" cy="473409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800" dirty="0">
                <a:latin typeface="Arial" panose="020B0604020202020204" pitchFamily="34" charset="0"/>
                <a:cs typeface="Arial" panose="020B0604020202020204" pitchFamily="34" charset="0"/>
              </a:rPr>
              <a:t>NoxCheckboxInput is a Nox.UI form component used to handle </a:t>
            </a:r>
            <a:r>
              <a:rPr lang="en-GB" sz="1800" dirty="0" err="1">
                <a:latin typeface="Arial" panose="020B0604020202020204" pitchFamily="34" charset="0"/>
                <a:cs typeface="Arial" panose="020B0604020202020204" pitchFamily="34" charset="0"/>
              </a:rPr>
              <a:t>boolean</a:t>
            </a:r>
            <a:r>
              <a:rPr lang="en-GB" sz="1800" dirty="0">
                <a:latin typeface="Arial" panose="020B0604020202020204" pitchFamily="34" charset="0"/>
                <a:cs typeface="Arial" panose="020B0604020202020204" pitchFamily="34" charset="0"/>
              </a:rPr>
              <a:t> input. </a:t>
            </a:r>
          </a:p>
          <a:p>
            <a:pPr>
              <a:lnSpc>
                <a:spcPct val="120000"/>
              </a:lnSpc>
            </a:pPr>
            <a:endParaRPr lang="en-GB" sz="1800" dirty="0">
              <a:latin typeface="Arial" panose="020B0604020202020204" pitchFamily="34" charset="0"/>
              <a:cs typeface="Arial" panose="020B0604020202020204" pitchFamily="34" charset="0"/>
            </a:endParaRPr>
          </a:p>
          <a:p>
            <a:pPr>
              <a:lnSpc>
                <a:spcPct val="120000"/>
              </a:lnSpc>
            </a:pPr>
            <a:r>
              <a:rPr lang="en-GB" sz="1800" dirty="0">
                <a:latin typeface="Arial" panose="020B0604020202020204" pitchFamily="34" charset="0"/>
                <a:cs typeface="Arial" panose="020B0604020202020204" pitchFamily="34" charset="0"/>
              </a:rPr>
              <a:t>NOTE: </a:t>
            </a: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It is primarily based on MudBlazor component </a:t>
            </a:r>
            <a:r>
              <a:rPr lang="en-GB" sz="1800" dirty="0">
                <a:latin typeface="Arial" panose="020B0604020202020204" pitchFamily="34" charset="0"/>
                <a:cs typeface="Arial" panose="020B0604020202020204" pitchFamily="34" charset="0"/>
                <a:hlinkClick r:id="rId4"/>
              </a:rPr>
              <a:t>checkbox field</a:t>
            </a:r>
            <a:endParaRPr lang="en-GB" sz="1800" dirty="0">
              <a:latin typeface="Arial" panose="020B0604020202020204" pitchFamily="34" charset="0"/>
              <a:cs typeface="Arial" panose="020B0604020202020204" pitchFamily="34" charset="0"/>
            </a:endParaRP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For now CSS used is the default MudBlazor CSS</a:t>
            </a: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Generally if a component property is null then treat as display hidden – </a:t>
            </a:r>
            <a:r>
              <a:rPr lang="en-GB" sz="1800" dirty="0" err="1">
                <a:latin typeface="Arial" panose="020B0604020202020204" pitchFamily="34" charset="0"/>
                <a:cs typeface="Arial" panose="020B0604020202020204" pitchFamily="34" charset="0"/>
              </a:rPr>
              <a:t>ie</a:t>
            </a:r>
            <a:r>
              <a:rPr lang="en-GB" sz="1800" dirty="0">
                <a:latin typeface="Arial" panose="020B0604020202020204" pitchFamily="34" charset="0"/>
                <a:cs typeface="Arial" panose="020B0604020202020204" pitchFamily="34" charset="0"/>
              </a:rPr>
              <a:t> Icon = null means hide Icon</a:t>
            </a: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Any validations are triggered by </a:t>
            </a:r>
            <a:r>
              <a:rPr lang="en-GB" sz="1800" dirty="0" err="1">
                <a:latin typeface="Arial" panose="020B0604020202020204" pitchFamily="34" charset="0"/>
                <a:cs typeface="Arial" panose="020B0604020202020204" pitchFamily="34" charset="0"/>
              </a:rPr>
              <a:t>OnChange</a:t>
            </a:r>
            <a:r>
              <a:rPr lang="en-GB" sz="1800" dirty="0">
                <a:latin typeface="Arial" panose="020B0604020202020204" pitchFamily="34" charset="0"/>
                <a:cs typeface="Arial" panose="020B0604020202020204" pitchFamily="34" charset="0"/>
              </a:rPr>
              <a:t> event by default</a:t>
            </a:r>
          </a:p>
          <a:p>
            <a:pPr marL="342900" indent="-342900">
              <a:lnSpc>
                <a:spcPct val="120000"/>
              </a:lnSpc>
              <a:buFont typeface="+mj-lt"/>
              <a:buAutoNum type="arabicPeriod"/>
            </a:pPr>
            <a:endParaRPr lang="en-GB" sz="1800" dirty="0">
              <a:latin typeface="Arial" panose="020B0604020202020204" pitchFamily="34" charset="0"/>
              <a:cs typeface="Arial" panose="020B0604020202020204" pitchFamily="34" charset="0"/>
            </a:endParaRPr>
          </a:p>
          <a:p>
            <a:pPr marL="342900" indent="-342900">
              <a:lnSpc>
                <a:spcPct val="120000"/>
              </a:lnSpc>
              <a:buFont typeface="+mj-lt"/>
              <a:buAutoNum type="arabicPeriod"/>
            </a:pPr>
            <a:endParaRPr lang="en-GB" sz="18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713C9A42-CE03-CD28-2231-6AE591066AD5}"/>
              </a:ext>
            </a:extLst>
          </p:cNvPr>
          <p:cNvPicPr>
            <a:picLocks noChangeAspect="1"/>
          </p:cNvPicPr>
          <p:nvPr/>
        </p:nvPicPr>
        <p:blipFill>
          <a:blip r:embed="rId5"/>
          <a:stretch>
            <a:fillRect/>
          </a:stretch>
        </p:blipFill>
        <p:spPr>
          <a:xfrm>
            <a:off x="6405153" y="3394857"/>
            <a:ext cx="1019175" cy="419100"/>
          </a:xfrm>
          <a:prstGeom prst="rect">
            <a:avLst/>
          </a:prstGeom>
        </p:spPr>
      </p:pic>
      <p:pic>
        <p:nvPicPr>
          <p:cNvPr id="14" name="Picture 13">
            <a:extLst>
              <a:ext uri="{FF2B5EF4-FFF2-40B4-BE49-F238E27FC236}">
                <a16:creationId xmlns:a16="http://schemas.microsoft.com/office/drawing/2014/main" id="{9869DB48-BC3F-772B-3EC8-98B619428DB7}"/>
              </a:ext>
            </a:extLst>
          </p:cNvPr>
          <p:cNvPicPr>
            <a:picLocks noChangeAspect="1"/>
          </p:cNvPicPr>
          <p:nvPr/>
        </p:nvPicPr>
        <p:blipFill>
          <a:blip r:embed="rId6"/>
          <a:stretch>
            <a:fillRect/>
          </a:stretch>
        </p:blipFill>
        <p:spPr>
          <a:xfrm>
            <a:off x="6413374" y="1838468"/>
            <a:ext cx="1009650" cy="371475"/>
          </a:xfrm>
          <a:prstGeom prst="rect">
            <a:avLst/>
          </a:prstGeom>
        </p:spPr>
      </p:pic>
      <p:pic>
        <p:nvPicPr>
          <p:cNvPr id="17" name="Picture 16">
            <a:extLst>
              <a:ext uri="{FF2B5EF4-FFF2-40B4-BE49-F238E27FC236}">
                <a16:creationId xmlns:a16="http://schemas.microsoft.com/office/drawing/2014/main" id="{A5B2C05D-4019-22F8-07FE-9F0DA5D7A010}"/>
              </a:ext>
            </a:extLst>
          </p:cNvPr>
          <p:cNvPicPr>
            <a:picLocks noChangeAspect="1"/>
          </p:cNvPicPr>
          <p:nvPr/>
        </p:nvPicPr>
        <p:blipFill>
          <a:blip r:embed="rId7"/>
          <a:stretch>
            <a:fillRect/>
          </a:stretch>
        </p:blipFill>
        <p:spPr>
          <a:xfrm>
            <a:off x="6395086" y="4999568"/>
            <a:ext cx="1019175" cy="466725"/>
          </a:xfrm>
          <a:prstGeom prst="rect">
            <a:avLst/>
          </a:prstGeom>
        </p:spPr>
      </p:pic>
    </p:spTree>
    <p:extLst>
      <p:ext uri="{BB962C8B-B14F-4D97-AF65-F5344CB8AC3E}">
        <p14:creationId xmlns:p14="http://schemas.microsoft.com/office/powerpoint/2010/main" val="2364446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549641" cy="570057"/>
          </a:xfrm>
        </p:spPr>
        <p:txBody>
          <a:bodyPr anchor="t">
            <a:normAutofit/>
          </a:bodyPr>
          <a:lstStyle/>
          <a:p>
            <a:r>
              <a:rPr lang="en-GB" sz="2400" dirty="0">
                <a:latin typeface="Arial" panose="020B0604020202020204" pitchFamily="34" charset="0"/>
                <a:cs typeface="Arial" panose="020B0604020202020204" pitchFamily="34" charset="0"/>
              </a:rPr>
              <a:t>3.5b: </a:t>
            </a:r>
            <a:r>
              <a:rPr lang="en-GB" sz="2400" dirty="0">
                <a:solidFill>
                  <a:srgbClr val="FF0000"/>
                </a:solidFill>
                <a:latin typeface="Arial" panose="020B0604020202020204" pitchFamily="34" charset="0"/>
                <a:cs typeface="Arial" panose="020B0604020202020204" pitchFamily="34" charset="0"/>
              </a:rPr>
              <a:t>NoxCheckboxInput: Blazor Usage Example</a:t>
            </a:r>
          </a:p>
        </p:txBody>
      </p:sp>
      <p:graphicFrame>
        <p:nvGraphicFramePr>
          <p:cNvPr id="9" name="Table 15">
            <a:extLst>
              <a:ext uri="{FF2B5EF4-FFF2-40B4-BE49-F238E27FC236}">
                <a16:creationId xmlns:a16="http://schemas.microsoft.com/office/drawing/2014/main" id="{B84CAC2B-E6DB-529E-9AF2-4ADD48D04032}"/>
              </a:ext>
            </a:extLst>
          </p:cNvPr>
          <p:cNvGraphicFramePr>
            <a:graphicFrameLocks noGrp="1"/>
          </p:cNvGraphicFramePr>
          <p:nvPr>
            <p:extLst>
              <p:ext uri="{D42A27DB-BD31-4B8C-83A1-F6EECF244321}">
                <p14:modId xmlns:p14="http://schemas.microsoft.com/office/powerpoint/2010/main" val="1512360255"/>
              </p:ext>
            </p:extLst>
          </p:nvPr>
        </p:nvGraphicFramePr>
        <p:xfrm>
          <a:off x="380999" y="1154353"/>
          <a:ext cx="4571877" cy="3200400"/>
        </p:xfrm>
        <a:graphic>
          <a:graphicData uri="http://schemas.openxmlformats.org/drawingml/2006/table">
            <a:tbl>
              <a:tblPr firstRow="1" bandRow="1">
                <a:tableStyleId>{F5AB1C69-6EDB-4FF4-983F-18BD219EF322}</a:tableStyleId>
              </a:tblPr>
              <a:tblGrid>
                <a:gridCol w="1102361">
                  <a:extLst>
                    <a:ext uri="{9D8B030D-6E8A-4147-A177-3AD203B41FA5}">
                      <a16:colId xmlns:a16="http://schemas.microsoft.com/office/drawing/2014/main" val="926139339"/>
                    </a:ext>
                  </a:extLst>
                </a:gridCol>
                <a:gridCol w="833120">
                  <a:extLst>
                    <a:ext uri="{9D8B030D-6E8A-4147-A177-3AD203B41FA5}">
                      <a16:colId xmlns:a16="http://schemas.microsoft.com/office/drawing/2014/main" val="2283033535"/>
                    </a:ext>
                  </a:extLst>
                </a:gridCol>
                <a:gridCol w="944880">
                  <a:extLst>
                    <a:ext uri="{9D8B030D-6E8A-4147-A177-3AD203B41FA5}">
                      <a16:colId xmlns:a16="http://schemas.microsoft.com/office/drawing/2014/main" val="1235751440"/>
                    </a:ext>
                  </a:extLst>
                </a:gridCol>
                <a:gridCol w="1691516">
                  <a:extLst>
                    <a:ext uri="{9D8B030D-6E8A-4147-A177-3AD203B41FA5}">
                      <a16:colId xmlns:a16="http://schemas.microsoft.com/office/drawing/2014/main" val="449936724"/>
                    </a:ext>
                  </a:extLst>
                </a:gridCol>
              </a:tblGrid>
              <a:tr h="125554">
                <a:tc>
                  <a:txBody>
                    <a:bodyPr/>
                    <a:lstStyle/>
                    <a:p>
                      <a:r>
                        <a:rPr lang="en-GB" sz="800" dirty="0"/>
                        <a:t>Property</a:t>
                      </a:r>
                    </a:p>
                  </a:txBody>
                  <a:tcPr/>
                </a:tc>
                <a:tc>
                  <a:txBody>
                    <a:bodyPr/>
                    <a:lstStyle/>
                    <a:p>
                      <a:r>
                        <a:rPr lang="en-GB" sz="800" dirty="0"/>
                        <a:t>Overridable</a:t>
                      </a:r>
                    </a:p>
                  </a:txBody>
                  <a:tcPr/>
                </a:tc>
                <a:tc>
                  <a:txBody>
                    <a:bodyPr/>
                    <a:lstStyle/>
                    <a:p>
                      <a:r>
                        <a:rPr lang="en-GB" sz="800" dirty="0"/>
                        <a:t>Mandatory</a:t>
                      </a:r>
                    </a:p>
                  </a:txBody>
                  <a:tcPr/>
                </a:tc>
                <a:tc>
                  <a:txBody>
                    <a:bodyPr/>
                    <a:lstStyle/>
                    <a:p>
                      <a:r>
                        <a:rPr lang="en-GB" sz="800" dirty="0"/>
                        <a:t>Default</a:t>
                      </a:r>
                    </a:p>
                  </a:txBody>
                  <a:tcPr/>
                </a:tc>
                <a:extLst>
                  <a:ext uri="{0D108BD9-81ED-4DB2-BD59-A6C34878D82A}">
                    <a16:rowId xmlns:a16="http://schemas.microsoft.com/office/drawing/2014/main" val="2333995018"/>
                  </a:ext>
                </a:extLst>
              </a:tr>
              <a:tr h="158349">
                <a:tc>
                  <a:txBody>
                    <a:bodyPr/>
                    <a:lstStyle/>
                    <a:p>
                      <a:r>
                        <a:rPr lang="en-GB" sz="800" dirty="0"/>
                        <a:t>Value</a:t>
                      </a:r>
                    </a:p>
                  </a:txBody>
                  <a:tcPr/>
                </a:tc>
                <a:tc>
                  <a:txBody>
                    <a:bodyPr/>
                    <a:lstStyle/>
                    <a:p>
                      <a:r>
                        <a:rPr lang="en-GB" sz="800" dirty="0"/>
                        <a:t>YES</a:t>
                      </a:r>
                    </a:p>
                  </a:txBody>
                  <a:tcPr/>
                </a:tc>
                <a:tc>
                  <a:txBody>
                    <a:bodyPr/>
                    <a:lstStyle/>
                    <a:p>
                      <a:r>
                        <a:rPr lang="en-GB" sz="800" dirty="0"/>
                        <a:t>NO</a:t>
                      </a:r>
                    </a:p>
                  </a:txBody>
                  <a:tcPr/>
                </a:tc>
                <a:tc>
                  <a:txBody>
                    <a:bodyPr/>
                    <a:lstStyle/>
                    <a:p>
                      <a:r>
                        <a:rPr lang="en-GB" sz="800" dirty="0"/>
                        <a:t>Null</a:t>
                      </a:r>
                    </a:p>
                  </a:txBody>
                  <a:tcPr/>
                </a:tc>
                <a:extLst>
                  <a:ext uri="{0D108BD9-81ED-4DB2-BD59-A6C34878D82A}">
                    <a16:rowId xmlns:a16="http://schemas.microsoft.com/office/drawing/2014/main" val="4056065726"/>
                  </a:ext>
                </a:extLst>
              </a:tr>
              <a:tr h="158349">
                <a:tc>
                  <a:txBody>
                    <a:bodyPr/>
                    <a:lstStyle/>
                    <a:p>
                      <a:r>
                        <a:rPr lang="en-GB" sz="800" dirty="0"/>
                        <a:t>Label</a:t>
                      </a:r>
                    </a:p>
                  </a:txBody>
                  <a:tcPr/>
                </a:tc>
                <a:tc>
                  <a:txBody>
                    <a:bodyPr/>
                    <a:lstStyle/>
                    <a:p>
                      <a:r>
                        <a:rPr lang="en-GB" sz="800" dirty="0"/>
                        <a:t>YES</a:t>
                      </a: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3988579522"/>
                  </a:ext>
                </a:extLst>
              </a:tr>
              <a:tr h="158349">
                <a:tc>
                  <a:txBody>
                    <a:bodyPr/>
                    <a:lstStyle/>
                    <a:p>
                      <a:r>
                        <a:rPr lang="en-GB" sz="800" dirty="0"/>
                        <a:t>Icon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21224783"/>
                  </a:ext>
                </a:extLst>
              </a:tr>
              <a:tr h="158349">
                <a:tc>
                  <a:txBody>
                    <a:bodyPr/>
                    <a:lstStyle/>
                    <a:p>
                      <a:r>
                        <a:rPr lang="en-GB" sz="800" dirty="0"/>
                        <a:t>IconPosition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Begin</a:t>
                      </a:r>
                    </a:p>
                  </a:txBody>
                  <a:tcPr/>
                </a:tc>
                <a:extLst>
                  <a:ext uri="{0D108BD9-81ED-4DB2-BD59-A6C34878D82A}">
                    <a16:rowId xmlns:a16="http://schemas.microsoft.com/office/drawing/2014/main" val="513613465"/>
                  </a:ext>
                </a:extLst>
              </a:tr>
              <a:tr h="158349">
                <a:tc>
                  <a:txBody>
                    <a:bodyPr/>
                    <a:lstStyle/>
                    <a:p>
                      <a:r>
                        <a:rPr lang="en-GB" sz="800" dirty="0"/>
                        <a:t>PageGroup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3201285367"/>
                  </a:ext>
                </a:extLst>
              </a:tr>
              <a:tr h="158349">
                <a:tc>
                  <a:txBody>
                    <a:bodyPr/>
                    <a:lstStyle/>
                    <a:p>
                      <a:r>
                        <a:rPr lang="en-GB" sz="800" dirty="0"/>
                        <a:t>FieldGroup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1482518999"/>
                  </a:ext>
                </a:extLst>
              </a:tr>
              <a:tr h="158349">
                <a:tc>
                  <a:txBody>
                    <a:bodyPr/>
                    <a:lstStyle/>
                    <a:p>
                      <a:r>
                        <a:rPr lang="en-GB" sz="800" dirty="0"/>
                        <a:t>InputOrder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1849464263"/>
                  </a:ext>
                </a:extLst>
              </a:tr>
              <a:tr h="158349">
                <a:tc>
                  <a:txBody>
                    <a:bodyPr/>
                    <a:lstStyle/>
                    <a:p>
                      <a:r>
                        <a:rPr lang="en-GB" sz="800" dirty="0"/>
                        <a:t>HelpHint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String.Empty</a:t>
                      </a:r>
                    </a:p>
                  </a:txBody>
                  <a:tcPr/>
                </a:tc>
                <a:extLst>
                  <a:ext uri="{0D108BD9-81ED-4DB2-BD59-A6C34878D82A}">
                    <a16:rowId xmlns:a16="http://schemas.microsoft.com/office/drawing/2014/main" val="2600599856"/>
                  </a:ext>
                </a:extLst>
              </a:tr>
              <a:tr h="158349">
                <a:tc>
                  <a:txBody>
                    <a:bodyPr/>
                    <a:lstStyle/>
                    <a:p>
                      <a:r>
                        <a:rPr lang="en-GB" sz="800" dirty="0"/>
                        <a:t>ErrorMessage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String.Empty</a:t>
                      </a:r>
                    </a:p>
                  </a:txBody>
                  <a:tcPr/>
                </a:tc>
                <a:extLst>
                  <a:ext uri="{0D108BD9-81ED-4DB2-BD59-A6C34878D82A}">
                    <a16:rowId xmlns:a16="http://schemas.microsoft.com/office/drawing/2014/main" val="2257958783"/>
                  </a:ext>
                </a:extLst>
              </a:tr>
              <a:tr h="158349">
                <a:tc>
                  <a:txBody>
                    <a:bodyPr/>
                    <a:lstStyle/>
                    <a:p>
                      <a:r>
                        <a:rPr lang="en-GB" sz="800" dirty="0"/>
                        <a:t>IsRequired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False</a:t>
                      </a:r>
                      <a:endParaRPr lang="en-GB" sz="800" dirty="0"/>
                    </a:p>
                  </a:txBody>
                  <a:tcPr/>
                </a:tc>
                <a:extLst>
                  <a:ext uri="{0D108BD9-81ED-4DB2-BD59-A6C34878D82A}">
                    <a16:rowId xmlns:a16="http://schemas.microsoft.com/office/drawing/2014/main" val="1152849028"/>
                  </a:ext>
                </a:extLst>
              </a:tr>
              <a:tr h="158349">
                <a:tc>
                  <a:txBody>
                    <a:bodyPr/>
                    <a:lstStyle/>
                    <a:p>
                      <a:r>
                        <a:rPr lang="en-GB" sz="800" dirty="0"/>
                        <a:t>IsReadonly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False</a:t>
                      </a:r>
                    </a:p>
                  </a:txBody>
                  <a:tcPr/>
                </a:tc>
                <a:extLst>
                  <a:ext uri="{0D108BD9-81ED-4DB2-BD59-A6C34878D82A}">
                    <a16:rowId xmlns:a16="http://schemas.microsoft.com/office/drawing/2014/main" val="147191627"/>
                  </a:ext>
                </a:extLst>
              </a:tr>
              <a:tr h="158349">
                <a:tc>
                  <a:txBody>
                    <a:bodyPr/>
                    <a:lstStyle/>
                    <a:p>
                      <a:r>
                        <a:rPr lang="en-GB" sz="800" dirty="0">
                          <a:solidFill>
                            <a:srgbClr val="FF0000"/>
                          </a:solidFill>
                        </a:rPr>
                        <a:t>Event: OnClick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FF0000"/>
                          </a:solidFill>
                          <a:effectLst/>
                          <a:uLnTx/>
                          <a:uFillTx/>
                          <a:latin typeface="Calibri" panose="020F0502020204030204"/>
                          <a:ea typeface="+mn-ea"/>
                          <a:cs typeface="+mn-cs"/>
                        </a:rPr>
                        <a:t>YES</a:t>
                      </a:r>
                    </a:p>
                  </a:txBody>
                  <a:tcPr/>
                </a:tc>
                <a:tc>
                  <a:txBody>
                    <a:bodyPr/>
                    <a:lstStyle/>
                    <a:p>
                      <a:r>
                        <a:rPr lang="en-GB" sz="800" dirty="0">
                          <a:solidFill>
                            <a:srgbClr val="FF0000"/>
                          </a:solidFill>
                        </a:rPr>
                        <a:t>NO</a:t>
                      </a:r>
                    </a:p>
                  </a:txBody>
                  <a:tcPr/>
                </a:tc>
                <a:tc>
                  <a:txBody>
                    <a:bodyPr/>
                    <a:lstStyle/>
                    <a:p>
                      <a:r>
                        <a:rPr lang="en-GB" sz="800" dirty="0">
                          <a:solidFill>
                            <a:srgbClr val="FF0000"/>
                          </a:solidFill>
                        </a:rPr>
                        <a:t>Null</a:t>
                      </a:r>
                    </a:p>
                  </a:txBody>
                  <a:tcPr/>
                </a:tc>
                <a:extLst>
                  <a:ext uri="{0D108BD9-81ED-4DB2-BD59-A6C34878D82A}">
                    <a16:rowId xmlns:a16="http://schemas.microsoft.com/office/drawing/2014/main" val="3970572998"/>
                  </a:ext>
                </a:extLst>
              </a:tr>
              <a:tr h="158349">
                <a:tc>
                  <a:txBody>
                    <a:bodyPr/>
                    <a:lstStyle/>
                    <a:p>
                      <a:r>
                        <a:rPr lang="en-GB" sz="800" dirty="0">
                          <a:solidFill>
                            <a:srgbClr val="FF0000"/>
                          </a:solidFill>
                        </a:rPr>
                        <a:t>Event: OnIconClick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FF0000"/>
                          </a:solidFill>
                          <a:effectLst/>
                          <a:uLnTx/>
                          <a:uFillTx/>
                          <a:latin typeface="Calibri" panose="020F0502020204030204"/>
                          <a:ea typeface="+mn-ea"/>
                          <a:cs typeface="+mn-cs"/>
                        </a:rPr>
                        <a:t>YES</a:t>
                      </a:r>
                    </a:p>
                  </a:txBody>
                  <a:tcPr/>
                </a:tc>
                <a:tc>
                  <a:txBody>
                    <a:bodyPr/>
                    <a:lstStyle/>
                    <a:p>
                      <a:r>
                        <a:rPr lang="en-GB" sz="800" dirty="0">
                          <a:solidFill>
                            <a:srgbClr val="FF0000"/>
                          </a:solidFill>
                        </a:rPr>
                        <a:t>NO</a:t>
                      </a:r>
                    </a:p>
                  </a:txBody>
                  <a:tcPr/>
                </a:tc>
                <a:tc>
                  <a:txBody>
                    <a:bodyPr/>
                    <a:lstStyle/>
                    <a:p>
                      <a:r>
                        <a:rPr lang="en-GB" sz="800" dirty="0">
                          <a:solidFill>
                            <a:srgbClr val="FF0000"/>
                          </a:solidFill>
                        </a:rPr>
                        <a:t>Null</a:t>
                      </a:r>
                    </a:p>
                  </a:txBody>
                  <a:tcPr/>
                </a:tc>
                <a:extLst>
                  <a:ext uri="{0D108BD9-81ED-4DB2-BD59-A6C34878D82A}">
                    <a16:rowId xmlns:a16="http://schemas.microsoft.com/office/drawing/2014/main" val="593637135"/>
                  </a:ext>
                </a:extLst>
              </a:tr>
              <a:tr h="158349">
                <a:tc>
                  <a:txBody>
                    <a:bodyPr/>
                    <a:lstStyle/>
                    <a:p>
                      <a:r>
                        <a:rPr lang="en-GB" sz="800" dirty="0">
                          <a:solidFill>
                            <a:srgbClr val="FF0000"/>
                          </a:solidFill>
                        </a:rPr>
                        <a:t>Event: OnChange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FF0000"/>
                          </a:solidFill>
                          <a:effectLst/>
                          <a:uLnTx/>
                          <a:uFillTx/>
                          <a:latin typeface="Calibri" panose="020F0502020204030204"/>
                          <a:ea typeface="+mn-ea"/>
                          <a:cs typeface="+mn-cs"/>
                        </a:rPr>
                        <a:t>YES</a:t>
                      </a:r>
                    </a:p>
                  </a:txBody>
                  <a:tcPr/>
                </a:tc>
                <a:tc>
                  <a:txBody>
                    <a:bodyPr/>
                    <a:lstStyle/>
                    <a:p>
                      <a:r>
                        <a:rPr lang="en-GB" sz="800" dirty="0">
                          <a:solidFill>
                            <a:srgbClr val="FF0000"/>
                          </a:solidFill>
                        </a:rPr>
                        <a:t>NO</a:t>
                      </a:r>
                    </a:p>
                  </a:txBody>
                  <a:tcPr/>
                </a:tc>
                <a:tc>
                  <a:txBody>
                    <a:bodyPr/>
                    <a:lstStyle/>
                    <a:p>
                      <a:r>
                        <a:rPr lang="en-GB" sz="800" dirty="0">
                          <a:solidFill>
                            <a:srgbClr val="FF0000"/>
                          </a:solidFill>
                        </a:rPr>
                        <a:t>Null</a:t>
                      </a:r>
                    </a:p>
                  </a:txBody>
                  <a:tcPr/>
                </a:tc>
                <a:extLst>
                  <a:ext uri="{0D108BD9-81ED-4DB2-BD59-A6C34878D82A}">
                    <a16:rowId xmlns:a16="http://schemas.microsoft.com/office/drawing/2014/main" val="245140922"/>
                  </a:ext>
                </a:extLst>
              </a:tr>
            </a:tbl>
          </a:graphicData>
        </a:graphic>
      </p:graphicFrame>
      <p:sp>
        <p:nvSpPr>
          <p:cNvPr id="10" name="Title 1">
            <a:extLst>
              <a:ext uri="{FF2B5EF4-FFF2-40B4-BE49-F238E27FC236}">
                <a16:creationId xmlns:a16="http://schemas.microsoft.com/office/drawing/2014/main" id="{3B249ED7-9EE6-229A-3EE6-134F0E04F4EB}"/>
              </a:ext>
            </a:extLst>
          </p:cNvPr>
          <p:cNvSpPr txBox="1">
            <a:spLocks/>
          </p:cNvSpPr>
          <p:nvPr/>
        </p:nvSpPr>
        <p:spPr>
          <a:xfrm>
            <a:off x="5415821" y="1154352"/>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(Example Blazor usage)</a:t>
            </a:r>
          </a:p>
        </p:txBody>
      </p:sp>
      <p:sp>
        <p:nvSpPr>
          <p:cNvPr id="12" name="Title 1">
            <a:extLst>
              <a:ext uri="{FF2B5EF4-FFF2-40B4-BE49-F238E27FC236}">
                <a16:creationId xmlns:a16="http://schemas.microsoft.com/office/drawing/2014/main" id="{5583D20D-4DB4-D962-902C-2BA71CC9B9F1}"/>
              </a:ext>
            </a:extLst>
          </p:cNvPr>
          <p:cNvSpPr txBox="1">
            <a:spLocks/>
          </p:cNvSpPr>
          <p:nvPr/>
        </p:nvSpPr>
        <p:spPr>
          <a:xfrm>
            <a:off x="5415821" y="3955839"/>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(Resulting example focused component)</a:t>
            </a:r>
          </a:p>
        </p:txBody>
      </p:sp>
      <p:sp>
        <p:nvSpPr>
          <p:cNvPr id="3" name="Rectangle: Rounded Corners 2">
            <a:extLst>
              <a:ext uri="{FF2B5EF4-FFF2-40B4-BE49-F238E27FC236}">
                <a16:creationId xmlns:a16="http://schemas.microsoft.com/office/drawing/2014/main" id="{C2C33657-48AA-21DD-FF60-92EBA273EA32}"/>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A7DA3AFE-3E43-6727-BA6C-92195ECCF3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sp>
        <p:nvSpPr>
          <p:cNvPr id="7" name="Title 1">
            <a:extLst>
              <a:ext uri="{FF2B5EF4-FFF2-40B4-BE49-F238E27FC236}">
                <a16:creationId xmlns:a16="http://schemas.microsoft.com/office/drawing/2014/main" id="{05788677-35C0-E9DB-8401-BD3DD1E8BC4B}"/>
              </a:ext>
            </a:extLst>
          </p:cNvPr>
          <p:cNvSpPr txBox="1">
            <a:spLocks/>
          </p:cNvSpPr>
          <p:nvPr/>
        </p:nvSpPr>
        <p:spPr>
          <a:xfrm>
            <a:off x="5420235" y="1502742"/>
            <a:ext cx="6416041" cy="196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2400" dirty="0">
                <a:latin typeface="Arial" panose="020B0604020202020204" pitchFamily="34" charset="0"/>
                <a:cs typeface="Arial" panose="020B0604020202020204" pitchFamily="34" charset="0"/>
              </a:rPr>
              <a:t>&lt;NoxCheckboxInput Value="BooleanVar" Label="Demo Checkbox Input" HelpHint="Here is the related helper description for this component."/&gt;</a:t>
            </a:r>
          </a:p>
        </p:txBody>
      </p:sp>
      <p:pic>
        <p:nvPicPr>
          <p:cNvPr id="6" name="Picture 5">
            <a:extLst>
              <a:ext uri="{FF2B5EF4-FFF2-40B4-BE49-F238E27FC236}">
                <a16:creationId xmlns:a16="http://schemas.microsoft.com/office/drawing/2014/main" id="{10BFB93E-8E97-49D8-2293-B283CCDE1605}"/>
              </a:ext>
            </a:extLst>
          </p:cNvPr>
          <p:cNvPicPr>
            <a:picLocks noChangeAspect="1"/>
          </p:cNvPicPr>
          <p:nvPr/>
        </p:nvPicPr>
        <p:blipFill>
          <a:blip r:embed="rId4"/>
          <a:stretch>
            <a:fillRect/>
          </a:stretch>
        </p:blipFill>
        <p:spPr>
          <a:xfrm>
            <a:off x="5415821" y="4340308"/>
            <a:ext cx="3686175" cy="752475"/>
          </a:xfrm>
          <a:prstGeom prst="rect">
            <a:avLst/>
          </a:prstGeom>
        </p:spPr>
      </p:pic>
      <p:sp>
        <p:nvSpPr>
          <p:cNvPr id="11" name="Title 1">
            <a:extLst>
              <a:ext uri="{FF2B5EF4-FFF2-40B4-BE49-F238E27FC236}">
                <a16:creationId xmlns:a16="http://schemas.microsoft.com/office/drawing/2014/main" id="{6611A06D-4C35-CE7A-EC31-48D63DDA1142}"/>
              </a:ext>
            </a:extLst>
          </p:cNvPr>
          <p:cNvSpPr txBox="1">
            <a:spLocks/>
          </p:cNvSpPr>
          <p:nvPr/>
        </p:nvSpPr>
        <p:spPr>
          <a:xfrm>
            <a:off x="5415820" y="5578077"/>
            <a:ext cx="4907755" cy="68680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(Notes)</a:t>
            </a:r>
          </a:p>
          <a:p>
            <a:pPr marL="171450" indent="-171450">
              <a:lnSpc>
                <a:spcPct val="120000"/>
              </a:lnSpc>
              <a:buFont typeface="Arial" panose="020B0604020202020204" pitchFamily="34" charset="0"/>
              <a:buChar char="•"/>
            </a:pPr>
            <a:r>
              <a:rPr lang="en-GB" sz="1000" dirty="0">
                <a:solidFill>
                  <a:srgbClr val="FF0000"/>
                </a:solidFill>
                <a:latin typeface="Arial" panose="020B0604020202020204" pitchFamily="34" charset="0"/>
                <a:cs typeface="Arial" panose="020B0604020202020204" pitchFamily="34" charset="0"/>
              </a:rPr>
              <a:t>Example BooleanVar input on the Value is of </a:t>
            </a:r>
            <a:r>
              <a:rPr lang="en-GB" sz="1000" dirty="0" err="1">
                <a:solidFill>
                  <a:srgbClr val="FF0000"/>
                </a:solidFill>
                <a:latin typeface="Arial" panose="020B0604020202020204" pitchFamily="34" charset="0"/>
                <a:cs typeface="Arial" panose="020B0604020202020204" pitchFamily="34" charset="0"/>
              </a:rPr>
              <a:t>Nox.Types.Boolean</a:t>
            </a:r>
            <a:r>
              <a:rPr lang="en-GB" sz="1000" dirty="0">
                <a:solidFill>
                  <a:srgbClr val="FF0000"/>
                </a:solidFill>
                <a:latin typeface="Arial" panose="020B0604020202020204" pitchFamily="34" charset="0"/>
                <a:cs typeface="Arial" panose="020B0604020202020204" pitchFamily="34" charset="0"/>
              </a:rPr>
              <a:t> -TBC</a:t>
            </a:r>
          </a:p>
        </p:txBody>
      </p:sp>
    </p:spTree>
    <p:extLst>
      <p:ext uri="{BB962C8B-B14F-4D97-AF65-F5344CB8AC3E}">
        <p14:creationId xmlns:p14="http://schemas.microsoft.com/office/powerpoint/2010/main" val="1835610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9118601" cy="570057"/>
          </a:xfrm>
        </p:spPr>
        <p:txBody>
          <a:bodyPr anchor="t">
            <a:normAutofit/>
          </a:bodyPr>
          <a:lstStyle/>
          <a:p>
            <a:r>
              <a:rPr lang="en-GB" sz="2400" dirty="0">
                <a:latin typeface="Arial" panose="020B0604020202020204" pitchFamily="34" charset="0"/>
                <a:cs typeface="Arial" panose="020B0604020202020204" pitchFamily="34" charset="0"/>
              </a:rPr>
              <a:t>3.5c: </a:t>
            </a:r>
            <a:r>
              <a:rPr lang="en-GB" sz="2400" dirty="0">
                <a:solidFill>
                  <a:srgbClr val="FF0000"/>
                </a:solidFill>
                <a:latin typeface="Arial" panose="020B0604020202020204" pitchFamily="34" charset="0"/>
                <a:cs typeface="Arial" panose="020B0604020202020204" pitchFamily="34" charset="0"/>
              </a:rPr>
              <a:t>NoxCheckboxInput: </a:t>
            </a:r>
            <a:r>
              <a:rPr lang="en-GB" sz="2400" dirty="0" err="1">
                <a:solidFill>
                  <a:srgbClr val="FF0000"/>
                </a:solidFill>
                <a:latin typeface="Arial" panose="020B0604020202020204" pitchFamily="34" charset="0"/>
                <a:cs typeface="Arial" panose="020B0604020202020204" pitchFamily="34" charset="0"/>
              </a:rPr>
              <a:t>Nox.Solution.NoxSimpleTypeDefinition</a:t>
            </a:r>
            <a:endParaRPr lang="en-GB" sz="2400" dirty="0">
              <a:solidFill>
                <a:srgbClr val="FF0000"/>
              </a:solidFill>
              <a:latin typeface="Arial" panose="020B0604020202020204" pitchFamily="34" charset="0"/>
              <a:cs typeface="Arial" panose="020B0604020202020204" pitchFamily="34" charset="0"/>
            </a:endParaRPr>
          </a:p>
        </p:txBody>
      </p:sp>
      <p:graphicFrame>
        <p:nvGraphicFramePr>
          <p:cNvPr id="9" name="Table 15">
            <a:extLst>
              <a:ext uri="{FF2B5EF4-FFF2-40B4-BE49-F238E27FC236}">
                <a16:creationId xmlns:a16="http://schemas.microsoft.com/office/drawing/2014/main" id="{1538EF8C-523A-3309-4015-6BD8C2643458}"/>
              </a:ext>
            </a:extLst>
          </p:cNvPr>
          <p:cNvGraphicFramePr>
            <a:graphicFrameLocks noGrp="1"/>
          </p:cNvGraphicFramePr>
          <p:nvPr>
            <p:extLst>
              <p:ext uri="{D42A27DB-BD31-4B8C-83A1-F6EECF244321}">
                <p14:modId xmlns:p14="http://schemas.microsoft.com/office/powerpoint/2010/main" val="3231213652"/>
              </p:ext>
            </p:extLst>
          </p:nvPr>
        </p:nvGraphicFramePr>
        <p:xfrm>
          <a:off x="380999" y="1183476"/>
          <a:ext cx="5447568" cy="1432560"/>
        </p:xfrm>
        <a:graphic>
          <a:graphicData uri="http://schemas.openxmlformats.org/drawingml/2006/table">
            <a:tbl>
              <a:tblPr firstRow="1" bandRow="1">
                <a:tableStyleId>{F5AB1C69-6EDB-4FF4-983F-18BD219EF322}</a:tableStyleId>
              </a:tblPr>
              <a:tblGrid>
                <a:gridCol w="1518921">
                  <a:extLst>
                    <a:ext uri="{9D8B030D-6E8A-4147-A177-3AD203B41FA5}">
                      <a16:colId xmlns:a16="http://schemas.microsoft.com/office/drawing/2014/main" val="2812825223"/>
                    </a:ext>
                  </a:extLst>
                </a:gridCol>
                <a:gridCol w="1071880">
                  <a:extLst>
                    <a:ext uri="{9D8B030D-6E8A-4147-A177-3AD203B41FA5}">
                      <a16:colId xmlns:a16="http://schemas.microsoft.com/office/drawing/2014/main" val="926139339"/>
                    </a:ext>
                  </a:extLst>
                </a:gridCol>
                <a:gridCol w="2856767">
                  <a:extLst>
                    <a:ext uri="{9D8B030D-6E8A-4147-A177-3AD203B41FA5}">
                      <a16:colId xmlns:a16="http://schemas.microsoft.com/office/drawing/2014/main" val="558150035"/>
                    </a:ext>
                  </a:extLst>
                </a:gridCol>
              </a:tblGrid>
              <a:tr h="215486">
                <a:tc>
                  <a:txBody>
                    <a:bodyPr/>
                    <a:lstStyle/>
                    <a:p>
                      <a:r>
                        <a:rPr lang="en-GB" sz="1000" dirty="0"/>
                        <a:t>Class</a:t>
                      </a:r>
                    </a:p>
                  </a:txBody>
                  <a:tcPr/>
                </a:tc>
                <a:tc>
                  <a:txBody>
                    <a:bodyPr/>
                    <a:lstStyle/>
                    <a:p>
                      <a:r>
                        <a:rPr lang="en-GB" sz="1000" dirty="0"/>
                        <a:t>Property</a:t>
                      </a:r>
                    </a:p>
                  </a:txBody>
                  <a:tcPr/>
                </a:tc>
                <a:tc>
                  <a:txBody>
                    <a:bodyPr/>
                    <a:lstStyle/>
                    <a:p>
                      <a:r>
                        <a:rPr lang="en-GB" sz="1000" dirty="0"/>
                        <a:t>Behaviour</a:t>
                      </a:r>
                    </a:p>
                  </a:txBody>
                  <a:tcPr/>
                </a:tc>
                <a:extLst>
                  <a:ext uri="{0D108BD9-81ED-4DB2-BD59-A6C34878D82A}">
                    <a16:rowId xmlns:a16="http://schemas.microsoft.com/office/drawing/2014/main" val="2333995018"/>
                  </a:ext>
                </a:extLst>
              </a:tr>
              <a:tr h="370840">
                <a:tc>
                  <a:txBody>
                    <a:bodyPr/>
                    <a:lstStyle/>
                    <a:p>
                      <a:r>
                        <a:rPr lang="en-GB" sz="1000" dirty="0"/>
                        <a:t>NoxSimpleTypeDefinition</a:t>
                      </a:r>
                    </a:p>
                  </a:txBody>
                  <a:tcPr/>
                </a:tc>
                <a:tc>
                  <a:txBody>
                    <a:bodyPr/>
                    <a:lstStyle/>
                    <a:p>
                      <a:r>
                        <a:rPr lang="en-GB" sz="1000" dirty="0"/>
                        <a:t>Description</a:t>
                      </a:r>
                    </a:p>
                  </a:txBody>
                  <a:tcPr/>
                </a:tc>
                <a:tc>
                  <a:txBody>
                    <a:bodyPr/>
                    <a:lstStyle/>
                    <a:p>
                      <a:r>
                        <a:rPr lang="en-GB" sz="1000" dirty="0"/>
                        <a:t>Used as default </a:t>
                      </a:r>
                      <a:r>
                        <a:rPr lang="en-GB" sz="1000" dirty="0" err="1"/>
                        <a:t>TypeUserInterface.HelpHint</a:t>
                      </a:r>
                      <a:r>
                        <a:rPr lang="en-GB" sz="1000" dirty="0"/>
                        <a:t> text for component</a:t>
                      </a:r>
                    </a:p>
                  </a:txBody>
                  <a:tcPr/>
                </a:tc>
                <a:extLst>
                  <a:ext uri="{0D108BD9-81ED-4DB2-BD59-A6C34878D82A}">
                    <a16:rowId xmlns:a16="http://schemas.microsoft.com/office/drawing/2014/main" val="3988579522"/>
                  </a:ext>
                </a:extLst>
              </a:tr>
              <a:tr h="370840">
                <a:tc>
                  <a:txBody>
                    <a:bodyPr/>
                    <a:lstStyle/>
                    <a:p>
                      <a:r>
                        <a:rPr lang="en-GB" sz="1000" dirty="0"/>
                        <a:t>NoxSimpleTypeDefinition</a:t>
                      </a:r>
                    </a:p>
                  </a:txBody>
                  <a:tcPr/>
                </a:tc>
                <a:tc>
                  <a:txBody>
                    <a:bodyPr/>
                    <a:lstStyle/>
                    <a:p>
                      <a:r>
                        <a:rPr lang="en-GB" sz="1000" dirty="0"/>
                        <a:t>IsReadOnly</a:t>
                      </a:r>
                    </a:p>
                  </a:txBody>
                  <a:tcPr/>
                </a:tc>
                <a:tc>
                  <a:txBody>
                    <a:bodyPr/>
                    <a:lstStyle/>
                    <a:p>
                      <a:r>
                        <a:rPr lang="en-GB" sz="1000" dirty="0">
                          <a:solidFill>
                            <a:schemeClr val="tx1"/>
                          </a:solidFill>
                        </a:rPr>
                        <a:t>Determines whether component input is allowed and used or if component has a read only display</a:t>
                      </a:r>
                    </a:p>
                  </a:txBody>
                  <a:tcPr/>
                </a:tc>
                <a:extLst>
                  <a:ext uri="{0D108BD9-81ED-4DB2-BD59-A6C34878D82A}">
                    <a16:rowId xmlns:a16="http://schemas.microsoft.com/office/drawing/2014/main" val="2588368207"/>
                  </a:ext>
                </a:extLst>
              </a:tr>
              <a:tr h="370840">
                <a:tc>
                  <a:txBody>
                    <a:bodyPr/>
                    <a:lstStyle/>
                    <a:p>
                      <a:r>
                        <a:rPr lang="en-GB" sz="1000" dirty="0"/>
                        <a:t>NoxSimpleTypeDefinition</a:t>
                      </a:r>
                    </a:p>
                  </a:txBody>
                  <a:tcPr/>
                </a:tc>
                <a:tc>
                  <a:txBody>
                    <a:bodyPr/>
                    <a:lstStyle/>
                    <a:p>
                      <a:r>
                        <a:rPr lang="en-GB" sz="1000" dirty="0"/>
                        <a:t>DefaultProperty</a:t>
                      </a:r>
                    </a:p>
                  </a:txBody>
                  <a:tcPr/>
                </a:tc>
                <a:tc>
                  <a:txBody>
                    <a:bodyPr/>
                    <a:lstStyle/>
                    <a:p>
                      <a:r>
                        <a:rPr lang="en-GB" sz="1000" dirty="0">
                          <a:solidFill>
                            <a:schemeClr val="tx1"/>
                          </a:solidFill>
                        </a:rPr>
                        <a:t>Used as default property if </a:t>
                      </a:r>
                      <a:r>
                        <a:rPr lang="en-GB" sz="1000" dirty="0" err="1">
                          <a:solidFill>
                            <a:schemeClr val="tx1"/>
                          </a:solidFill>
                        </a:rPr>
                        <a:t>Nox.Types</a:t>
                      </a:r>
                      <a:r>
                        <a:rPr lang="en-GB" sz="1000" dirty="0">
                          <a:solidFill>
                            <a:schemeClr val="tx1"/>
                          </a:solidFill>
                        </a:rPr>
                        <a:t> default property not set</a:t>
                      </a:r>
                    </a:p>
                  </a:txBody>
                  <a:tcPr/>
                </a:tc>
                <a:extLst>
                  <a:ext uri="{0D108BD9-81ED-4DB2-BD59-A6C34878D82A}">
                    <a16:rowId xmlns:a16="http://schemas.microsoft.com/office/drawing/2014/main" val="14808634"/>
                  </a:ext>
                </a:extLst>
              </a:tr>
            </a:tbl>
          </a:graphicData>
        </a:graphic>
      </p:graphicFrame>
      <p:sp>
        <p:nvSpPr>
          <p:cNvPr id="3" name="Rectangle: Rounded Corners 2">
            <a:extLst>
              <a:ext uri="{FF2B5EF4-FFF2-40B4-BE49-F238E27FC236}">
                <a16:creationId xmlns:a16="http://schemas.microsoft.com/office/drawing/2014/main" id="{B96B618E-FF87-1DC2-26E5-2E3DF2DC31E5}"/>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9B87A856-7AAD-5773-CC76-816F676D8F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spTree>
    <p:extLst>
      <p:ext uri="{BB962C8B-B14F-4D97-AF65-F5344CB8AC3E}">
        <p14:creationId xmlns:p14="http://schemas.microsoft.com/office/powerpoint/2010/main" val="625981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204201" cy="570057"/>
          </a:xfrm>
        </p:spPr>
        <p:txBody>
          <a:bodyPr anchor="t">
            <a:normAutofit/>
          </a:bodyPr>
          <a:lstStyle/>
          <a:p>
            <a:r>
              <a:rPr lang="en-GB" sz="2400" dirty="0">
                <a:latin typeface="Arial" panose="020B0604020202020204" pitchFamily="34" charset="0"/>
                <a:cs typeface="Arial" panose="020B0604020202020204" pitchFamily="34" charset="0"/>
              </a:rPr>
              <a:t>3.5d: </a:t>
            </a:r>
            <a:r>
              <a:rPr lang="en-GB" sz="2400" dirty="0">
                <a:solidFill>
                  <a:srgbClr val="FF0000"/>
                </a:solidFill>
                <a:latin typeface="Arial" panose="020B0604020202020204" pitchFamily="34" charset="0"/>
                <a:cs typeface="Arial" panose="020B0604020202020204" pitchFamily="34" charset="0"/>
              </a:rPr>
              <a:t>NoxCheckboxInput: Nox.Solution.TypeUserInterface</a:t>
            </a:r>
          </a:p>
        </p:txBody>
      </p:sp>
      <p:sp>
        <p:nvSpPr>
          <p:cNvPr id="5" name="Title 1">
            <a:extLst>
              <a:ext uri="{FF2B5EF4-FFF2-40B4-BE49-F238E27FC236}">
                <a16:creationId xmlns:a16="http://schemas.microsoft.com/office/drawing/2014/main" id="{C292B45C-DE47-A8BB-A2FA-0CFA84CA8DB8}"/>
              </a:ext>
            </a:extLst>
          </p:cNvPr>
          <p:cNvSpPr txBox="1">
            <a:spLocks/>
          </p:cNvSpPr>
          <p:nvPr/>
        </p:nvSpPr>
        <p:spPr>
          <a:xfrm>
            <a:off x="6497982" y="1110395"/>
            <a:ext cx="5506057"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(Label)</a:t>
            </a:r>
          </a:p>
        </p:txBody>
      </p:sp>
      <p:sp>
        <p:nvSpPr>
          <p:cNvPr id="6" name="Title 1">
            <a:extLst>
              <a:ext uri="{FF2B5EF4-FFF2-40B4-BE49-F238E27FC236}">
                <a16:creationId xmlns:a16="http://schemas.microsoft.com/office/drawing/2014/main" id="{78E00B86-2D23-9504-2539-BF8948DF197A}"/>
              </a:ext>
            </a:extLst>
          </p:cNvPr>
          <p:cNvSpPr txBox="1">
            <a:spLocks/>
          </p:cNvSpPr>
          <p:nvPr/>
        </p:nvSpPr>
        <p:spPr>
          <a:xfrm>
            <a:off x="6506775" y="2393396"/>
            <a:ext cx="1645647"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(Icon)</a:t>
            </a:r>
          </a:p>
        </p:txBody>
      </p:sp>
      <p:graphicFrame>
        <p:nvGraphicFramePr>
          <p:cNvPr id="15" name="Table 15">
            <a:extLst>
              <a:ext uri="{FF2B5EF4-FFF2-40B4-BE49-F238E27FC236}">
                <a16:creationId xmlns:a16="http://schemas.microsoft.com/office/drawing/2014/main" id="{2CD06CDB-CCCB-D18D-4CEC-8A43D0AF9861}"/>
              </a:ext>
            </a:extLst>
          </p:cNvPr>
          <p:cNvGraphicFramePr>
            <a:graphicFrameLocks noGrp="1"/>
          </p:cNvGraphicFramePr>
          <p:nvPr>
            <p:extLst>
              <p:ext uri="{D42A27DB-BD31-4B8C-83A1-F6EECF244321}">
                <p14:modId xmlns:p14="http://schemas.microsoft.com/office/powerpoint/2010/main" val="4283280168"/>
              </p:ext>
            </p:extLst>
          </p:nvPr>
        </p:nvGraphicFramePr>
        <p:xfrm>
          <a:off x="380998" y="1110395"/>
          <a:ext cx="5836920" cy="2872652"/>
        </p:xfrm>
        <a:graphic>
          <a:graphicData uri="http://schemas.openxmlformats.org/drawingml/2006/table">
            <a:tbl>
              <a:tblPr firstRow="1" bandRow="1">
                <a:tableStyleId>{F5AB1C69-6EDB-4FF4-983F-18BD219EF322}</a:tableStyleId>
              </a:tblPr>
              <a:tblGrid>
                <a:gridCol w="1203962">
                  <a:extLst>
                    <a:ext uri="{9D8B030D-6E8A-4147-A177-3AD203B41FA5}">
                      <a16:colId xmlns:a16="http://schemas.microsoft.com/office/drawing/2014/main" val="1762059914"/>
                    </a:ext>
                  </a:extLst>
                </a:gridCol>
                <a:gridCol w="965200">
                  <a:extLst>
                    <a:ext uri="{9D8B030D-6E8A-4147-A177-3AD203B41FA5}">
                      <a16:colId xmlns:a16="http://schemas.microsoft.com/office/drawing/2014/main" val="926139339"/>
                    </a:ext>
                  </a:extLst>
                </a:gridCol>
                <a:gridCol w="3667758">
                  <a:extLst>
                    <a:ext uri="{9D8B030D-6E8A-4147-A177-3AD203B41FA5}">
                      <a16:colId xmlns:a16="http://schemas.microsoft.com/office/drawing/2014/main" val="558150035"/>
                    </a:ext>
                  </a:extLst>
                </a:gridCol>
              </a:tblGrid>
              <a:tr h="215794">
                <a:tc>
                  <a:txBody>
                    <a:bodyPr/>
                    <a:lstStyle/>
                    <a:p>
                      <a:r>
                        <a:rPr lang="en-GB" sz="1000" dirty="0"/>
                        <a:t>Class</a:t>
                      </a:r>
                    </a:p>
                  </a:txBody>
                  <a:tcPr/>
                </a:tc>
                <a:tc>
                  <a:txBody>
                    <a:bodyPr/>
                    <a:lstStyle/>
                    <a:p>
                      <a:r>
                        <a:rPr lang="en-GB" sz="1000" dirty="0"/>
                        <a:t>Property</a:t>
                      </a:r>
                    </a:p>
                  </a:txBody>
                  <a:tcPr/>
                </a:tc>
                <a:tc>
                  <a:txBody>
                    <a:bodyPr/>
                    <a:lstStyle/>
                    <a:p>
                      <a:r>
                        <a:rPr lang="en-GB" sz="1000" dirty="0"/>
                        <a:t>Behaviour</a:t>
                      </a:r>
                    </a:p>
                  </a:txBody>
                  <a:tcPr/>
                </a:tc>
                <a:extLst>
                  <a:ext uri="{0D108BD9-81ED-4DB2-BD59-A6C34878D82A}">
                    <a16:rowId xmlns:a16="http://schemas.microsoft.com/office/drawing/2014/main" val="2333995018"/>
                  </a:ext>
                </a:extLst>
              </a:tr>
              <a:tr h="260963">
                <a:tc>
                  <a:txBody>
                    <a:bodyPr/>
                    <a:lstStyle/>
                    <a:p>
                      <a:r>
                        <a:rPr lang="en-GB" sz="1000" dirty="0"/>
                        <a:t>TypeUserInterface</a:t>
                      </a:r>
                    </a:p>
                  </a:txBody>
                  <a:tcPr/>
                </a:tc>
                <a:tc>
                  <a:txBody>
                    <a:bodyPr/>
                    <a:lstStyle/>
                    <a:p>
                      <a:r>
                        <a:rPr lang="en-GB" sz="1000" dirty="0"/>
                        <a:t>Label</a:t>
                      </a:r>
                    </a:p>
                  </a:txBody>
                  <a:tcPr/>
                </a:tc>
                <a:tc>
                  <a:txBody>
                    <a:bodyPr/>
                    <a:lstStyle/>
                    <a:p>
                      <a:r>
                        <a:rPr lang="en-GB" sz="1000" dirty="0"/>
                        <a:t>Default Display Name of NoxTextInput component</a:t>
                      </a:r>
                    </a:p>
                  </a:txBody>
                  <a:tcPr/>
                </a:tc>
                <a:extLst>
                  <a:ext uri="{0D108BD9-81ED-4DB2-BD59-A6C34878D82A}">
                    <a16:rowId xmlns:a16="http://schemas.microsoft.com/office/drawing/2014/main" val="3988579522"/>
                  </a:ext>
                </a:extLst>
              </a:tr>
              <a:tr h="350665">
                <a:tc>
                  <a:txBody>
                    <a:bodyPr/>
                    <a:lstStyle/>
                    <a:p>
                      <a:r>
                        <a:rPr lang="en-GB" sz="1000" dirty="0"/>
                        <a:t>TypeUserInterface</a:t>
                      </a:r>
                    </a:p>
                  </a:txBody>
                  <a:tcPr/>
                </a:tc>
                <a:tc>
                  <a:txBody>
                    <a:bodyPr/>
                    <a:lstStyle/>
                    <a:p>
                      <a:r>
                        <a:rPr lang="en-GB" sz="1000" dirty="0"/>
                        <a:t>Icon</a:t>
                      </a:r>
                    </a:p>
                  </a:txBody>
                  <a:tcPr/>
                </a:tc>
                <a:tc>
                  <a:txBody>
                    <a:bodyPr/>
                    <a:lstStyle/>
                    <a:p>
                      <a:r>
                        <a:rPr lang="en-GB" sz="1000" dirty="0"/>
                        <a:t>Icon name string Reference URI (usually CSS reference) – example using MudBlazor icons "@Icons.Material.Filled.Globe"</a:t>
                      </a:r>
                    </a:p>
                  </a:txBody>
                  <a:tcPr/>
                </a:tc>
                <a:extLst>
                  <a:ext uri="{0D108BD9-81ED-4DB2-BD59-A6C34878D82A}">
                    <a16:rowId xmlns:a16="http://schemas.microsoft.com/office/drawing/2014/main" val="21224783"/>
                  </a:ext>
                </a:extLst>
              </a:tr>
              <a:tr h="350665">
                <a:tc>
                  <a:txBody>
                    <a:bodyPr/>
                    <a:lstStyle/>
                    <a:p>
                      <a:r>
                        <a:rPr lang="en-GB" sz="1000" dirty="0"/>
                        <a:t>TypeUserInterface</a:t>
                      </a:r>
                    </a:p>
                  </a:txBody>
                  <a:tcPr/>
                </a:tc>
                <a:tc>
                  <a:txBody>
                    <a:bodyPr/>
                    <a:lstStyle/>
                    <a:p>
                      <a:r>
                        <a:rPr lang="en-GB" sz="1000" dirty="0"/>
                        <a:t>IconPosition</a:t>
                      </a:r>
                    </a:p>
                  </a:txBody>
                  <a:tcPr/>
                </a:tc>
                <a:tc>
                  <a:txBody>
                    <a:bodyPr/>
                    <a:lstStyle/>
                    <a:p>
                      <a:r>
                        <a:rPr lang="en-GB" sz="1000" dirty="0"/>
                        <a:t>Sets the position of the Icon in relation to the component. Enum IconPosition(Begin, End) default is Begin</a:t>
                      </a:r>
                    </a:p>
                  </a:txBody>
                  <a:tcPr/>
                </a:tc>
                <a:extLst>
                  <a:ext uri="{0D108BD9-81ED-4DB2-BD59-A6C34878D82A}">
                    <a16:rowId xmlns:a16="http://schemas.microsoft.com/office/drawing/2014/main" val="2117867039"/>
                  </a:ext>
                </a:extLst>
              </a:tr>
              <a:tr h="260963">
                <a:tc>
                  <a:txBody>
                    <a:bodyPr/>
                    <a:lstStyle/>
                    <a:p>
                      <a:r>
                        <a:rPr lang="en-GB" sz="1000" dirty="0"/>
                        <a:t>TypeUserInterface</a:t>
                      </a:r>
                    </a:p>
                  </a:txBody>
                  <a:tcPr/>
                </a:tc>
                <a:tc>
                  <a:txBody>
                    <a:bodyPr/>
                    <a:lstStyle/>
                    <a:p>
                      <a:r>
                        <a:rPr lang="en-GB" sz="1000" dirty="0"/>
                        <a:t>PageGroup</a:t>
                      </a:r>
                    </a:p>
                  </a:txBody>
                  <a:tcPr/>
                </a:tc>
                <a:tc>
                  <a:txBody>
                    <a:bodyPr/>
                    <a:lstStyle/>
                    <a:p>
                      <a:r>
                        <a:rPr lang="en-GB" sz="1000" dirty="0"/>
                        <a:t>Used to associate component with a PageGroup ID</a:t>
                      </a:r>
                    </a:p>
                  </a:txBody>
                  <a:tcPr/>
                </a:tc>
                <a:extLst>
                  <a:ext uri="{0D108BD9-81ED-4DB2-BD59-A6C34878D82A}">
                    <a16:rowId xmlns:a16="http://schemas.microsoft.com/office/drawing/2014/main" val="3201285367"/>
                  </a:ext>
                </a:extLst>
              </a:tr>
              <a:tr h="260963">
                <a:tc>
                  <a:txBody>
                    <a:bodyPr/>
                    <a:lstStyle/>
                    <a:p>
                      <a:r>
                        <a:rPr lang="en-GB" sz="1000" dirty="0"/>
                        <a:t>TypeUserInterface</a:t>
                      </a:r>
                    </a:p>
                  </a:txBody>
                  <a:tcPr/>
                </a:tc>
                <a:tc>
                  <a:txBody>
                    <a:bodyPr/>
                    <a:lstStyle/>
                    <a:p>
                      <a:r>
                        <a:rPr lang="en-GB" sz="1000" dirty="0"/>
                        <a:t>FieldGroup</a:t>
                      </a:r>
                    </a:p>
                  </a:txBody>
                  <a:tcPr/>
                </a:tc>
                <a:tc>
                  <a:txBody>
                    <a:bodyPr/>
                    <a:lstStyle/>
                    <a:p>
                      <a:r>
                        <a:rPr lang="en-GB" sz="1000" dirty="0"/>
                        <a:t>Used to associate component with a FieldGroup ID</a:t>
                      </a:r>
                    </a:p>
                  </a:txBody>
                  <a:tcPr/>
                </a:tc>
                <a:extLst>
                  <a:ext uri="{0D108BD9-81ED-4DB2-BD59-A6C34878D82A}">
                    <a16:rowId xmlns:a16="http://schemas.microsoft.com/office/drawing/2014/main" val="1482518999"/>
                  </a:ext>
                </a:extLst>
              </a:tr>
              <a:tr h="260963">
                <a:tc>
                  <a:txBody>
                    <a:bodyPr/>
                    <a:lstStyle/>
                    <a:p>
                      <a:r>
                        <a:rPr lang="en-GB" sz="1000" dirty="0"/>
                        <a:t>TypeUserInterface</a:t>
                      </a:r>
                    </a:p>
                  </a:txBody>
                  <a:tcPr/>
                </a:tc>
                <a:tc>
                  <a:txBody>
                    <a:bodyPr/>
                    <a:lstStyle/>
                    <a:p>
                      <a:r>
                        <a:rPr lang="en-GB" sz="1000" dirty="0"/>
                        <a:t>InputOrder</a:t>
                      </a:r>
                    </a:p>
                  </a:txBody>
                  <a:tcPr/>
                </a:tc>
                <a:tc>
                  <a:txBody>
                    <a:bodyPr/>
                    <a:lstStyle/>
                    <a:p>
                      <a:r>
                        <a:rPr lang="en-GB" sz="1000" dirty="0"/>
                        <a:t>Used to define the sequentially focusable Tab Order of a UI component within a FieldGroup</a:t>
                      </a:r>
                    </a:p>
                  </a:txBody>
                  <a:tcPr/>
                </a:tc>
                <a:extLst>
                  <a:ext uri="{0D108BD9-81ED-4DB2-BD59-A6C34878D82A}">
                    <a16:rowId xmlns:a16="http://schemas.microsoft.com/office/drawing/2014/main" val="1849464263"/>
                  </a:ext>
                </a:extLst>
              </a:tr>
              <a:tr h="260963">
                <a:tc>
                  <a:txBody>
                    <a:bodyPr/>
                    <a:lstStyle/>
                    <a:p>
                      <a:r>
                        <a:rPr lang="en-GB" sz="1000" dirty="0"/>
                        <a:t>TypeUserInterface</a:t>
                      </a:r>
                    </a:p>
                  </a:txBody>
                  <a:tcPr/>
                </a:tc>
                <a:tc>
                  <a:txBody>
                    <a:bodyPr/>
                    <a:lstStyle/>
                    <a:p>
                      <a:r>
                        <a:rPr lang="en-GB" sz="1000" dirty="0"/>
                        <a:t>HelpHint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t>Used as default helper text for component to aid user understand the component function</a:t>
                      </a:r>
                    </a:p>
                  </a:txBody>
                  <a:tcPr/>
                </a:tc>
                <a:extLst>
                  <a:ext uri="{0D108BD9-81ED-4DB2-BD59-A6C34878D82A}">
                    <a16:rowId xmlns:a16="http://schemas.microsoft.com/office/drawing/2014/main" val="2346384749"/>
                  </a:ext>
                </a:extLst>
              </a:tr>
              <a:tr h="260963">
                <a:tc>
                  <a:txBody>
                    <a:bodyPr/>
                    <a:lstStyle/>
                    <a:p>
                      <a:r>
                        <a:rPr lang="en-GB" sz="1000" dirty="0"/>
                        <a:t>TypeUserInterface</a:t>
                      </a:r>
                    </a:p>
                  </a:txBody>
                  <a:tcPr/>
                </a:tc>
                <a:tc>
                  <a:txBody>
                    <a:bodyPr/>
                    <a:lstStyle/>
                    <a:p>
                      <a:r>
                        <a:rPr lang="en-GB" sz="1000" dirty="0"/>
                        <a:t>ErrorMessage</a:t>
                      </a:r>
                    </a:p>
                  </a:txBody>
                  <a:tcPr/>
                </a:tc>
                <a:tc>
                  <a:txBody>
                    <a:bodyPr/>
                    <a:lstStyle/>
                    <a:p>
                      <a:r>
                        <a:rPr lang="en-GB" sz="1000" dirty="0"/>
                        <a:t>Used as default error message when validation event is thrown</a:t>
                      </a:r>
                    </a:p>
                  </a:txBody>
                  <a:tcPr/>
                </a:tc>
                <a:extLst>
                  <a:ext uri="{0D108BD9-81ED-4DB2-BD59-A6C34878D82A}">
                    <a16:rowId xmlns:a16="http://schemas.microsoft.com/office/drawing/2014/main" val="3700327032"/>
                  </a:ext>
                </a:extLst>
              </a:tr>
            </a:tbl>
          </a:graphicData>
        </a:graphic>
      </p:graphicFrame>
      <p:sp>
        <p:nvSpPr>
          <p:cNvPr id="3" name="Rectangle: Rounded Corners 2">
            <a:extLst>
              <a:ext uri="{FF2B5EF4-FFF2-40B4-BE49-F238E27FC236}">
                <a16:creationId xmlns:a16="http://schemas.microsoft.com/office/drawing/2014/main" id="{E5A29DE4-2A1E-3AB7-47CE-8BC52F384351}"/>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E0E07EF3-8C2C-2327-5BDE-51275E43E1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sp>
        <p:nvSpPr>
          <p:cNvPr id="9" name="Title 1">
            <a:extLst>
              <a:ext uri="{FF2B5EF4-FFF2-40B4-BE49-F238E27FC236}">
                <a16:creationId xmlns:a16="http://schemas.microsoft.com/office/drawing/2014/main" id="{AE9B04D7-C40B-1E92-86B0-93189601C097}"/>
              </a:ext>
            </a:extLst>
          </p:cNvPr>
          <p:cNvSpPr txBox="1">
            <a:spLocks/>
          </p:cNvSpPr>
          <p:nvPr/>
        </p:nvSpPr>
        <p:spPr>
          <a:xfrm>
            <a:off x="6497982" y="3663868"/>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(HelpHint example)</a:t>
            </a:r>
          </a:p>
        </p:txBody>
      </p:sp>
      <p:sp>
        <p:nvSpPr>
          <p:cNvPr id="11" name="Title 1">
            <a:extLst>
              <a:ext uri="{FF2B5EF4-FFF2-40B4-BE49-F238E27FC236}">
                <a16:creationId xmlns:a16="http://schemas.microsoft.com/office/drawing/2014/main" id="{A149F988-A39E-53E4-4A99-93A0C47E3D8B}"/>
              </a:ext>
            </a:extLst>
          </p:cNvPr>
          <p:cNvSpPr txBox="1">
            <a:spLocks/>
          </p:cNvSpPr>
          <p:nvPr/>
        </p:nvSpPr>
        <p:spPr>
          <a:xfrm>
            <a:off x="6506775" y="5049899"/>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(ErrorMessage example)</a:t>
            </a:r>
          </a:p>
        </p:txBody>
      </p:sp>
      <p:pic>
        <p:nvPicPr>
          <p:cNvPr id="7" name="Picture 6">
            <a:extLst>
              <a:ext uri="{FF2B5EF4-FFF2-40B4-BE49-F238E27FC236}">
                <a16:creationId xmlns:a16="http://schemas.microsoft.com/office/drawing/2014/main" id="{2FA2976A-BBAB-46A1-AA55-061505A355E8}"/>
              </a:ext>
            </a:extLst>
          </p:cNvPr>
          <p:cNvPicPr>
            <a:picLocks noChangeAspect="1"/>
          </p:cNvPicPr>
          <p:nvPr/>
        </p:nvPicPr>
        <p:blipFill>
          <a:blip r:embed="rId4"/>
          <a:stretch>
            <a:fillRect/>
          </a:stretch>
        </p:blipFill>
        <p:spPr>
          <a:xfrm>
            <a:off x="6506775" y="1448211"/>
            <a:ext cx="1009650" cy="371475"/>
          </a:xfrm>
          <a:prstGeom prst="rect">
            <a:avLst/>
          </a:prstGeom>
        </p:spPr>
      </p:pic>
      <p:pic>
        <p:nvPicPr>
          <p:cNvPr id="10" name="Picture 9">
            <a:extLst>
              <a:ext uri="{FF2B5EF4-FFF2-40B4-BE49-F238E27FC236}">
                <a16:creationId xmlns:a16="http://schemas.microsoft.com/office/drawing/2014/main" id="{A4A73AC9-F0A9-A6EE-DDCD-27A3D20D2C2D}"/>
              </a:ext>
            </a:extLst>
          </p:cNvPr>
          <p:cNvPicPr>
            <a:picLocks noChangeAspect="1"/>
          </p:cNvPicPr>
          <p:nvPr/>
        </p:nvPicPr>
        <p:blipFill>
          <a:blip r:embed="rId5"/>
          <a:stretch>
            <a:fillRect/>
          </a:stretch>
        </p:blipFill>
        <p:spPr>
          <a:xfrm>
            <a:off x="6497982" y="3942440"/>
            <a:ext cx="2028825" cy="714375"/>
          </a:xfrm>
          <a:prstGeom prst="rect">
            <a:avLst/>
          </a:prstGeom>
        </p:spPr>
      </p:pic>
      <p:pic>
        <p:nvPicPr>
          <p:cNvPr id="13" name="Picture 12">
            <a:extLst>
              <a:ext uri="{FF2B5EF4-FFF2-40B4-BE49-F238E27FC236}">
                <a16:creationId xmlns:a16="http://schemas.microsoft.com/office/drawing/2014/main" id="{826A7001-F65F-990F-ACC9-AD68C2082512}"/>
              </a:ext>
            </a:extLst>
          </p:cNvPr>
          <p:cNvPicPr>
            <a:picLocks noChangeAspect="1"/>
          </p:cNvPicPr>
          <p:nvPr/>
        </p:nvPicPr>
        <p:blipFill>
          <a:blip r:embed="rId6"/>
          <a:stretch>
            <a:fillRect/>
          </a:stretch>
        </p:blipFill>
        <p:spPr>
          <a:xfrm>
            <a:off x="6525061" y="2644536"/>
            <a:ext cx="1457325" cy="495300"/>
          </a:xfrm>
          <a:prstGeom prst="rect">
            <a:avLst/>
          </a:prstGeom>
        </p:spPr>
      </p:pic>
      <p:pic>
        <p:nvPicPr>
          <p:cNvPr id="16" name="Picture 15">
            <a:extLst>
              <a:ext uri="{FF2B5EF4-FFF2-40B4-BE49-F238E27FC236}">
                <a16:creationId xmlns:a16="http://schemas.microsoft.com/office/drawing/2014/main" id="{D7407AEA-34EA-AE37-8052-BFD7EF1CF011}"/>
              </a:ext>
            </a:extLst>
          </p:cNvPr>
          <p:cNvPicPr>
            <a:picLocks noChangeAspect="1"/>
          </p:cNvPicPr>
          <p:nvPr/>
        </p:nvPicPr>
        <p:blipFill>
          <a:blip r:embed="rId7"/>
          <a:stretch>
            <a:fillRect/>
          </a:stretch>
        </p:blipFill>
        <p:spPr>
          <a:xfrm>
            <a:off x="6506775" y="5319327"/>
            <a:ext cx="3190875" cy="723900"/>
          </a:xfrm>
          <a:prstGeom prst="rect">
            <a:avLst/>
          </a:prstGeom>
        </p:spPr>
      </p:pic>
    </p:spTree>
    <p:extLst>
      <p:ext uri="{BB962C8B-B14F-4D97-AF65-F5344CB8AC3E}">
        <p14:creationId xmlns:p14="http://schemas.microsoft.com/office/powerpoint/2010/main" val="1687522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4CA6452-B71A-C690-74AF-67F36E57623C}"/>
              </a:ext>
            </a:extLst>
          </p:cNvPr>
          <p:cNvSpPr/>
          <p:nvPr/>
        </p:nvSpPr>
        <p:spPr>
          <a:xfrm>
            <a:off x="0" y="0"/>
            <a:ext cx="12192000" cy="10926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336281" cy="570057"/>
          </a:xfrm>
        </p:spPr>
        <p:txBody>
          <a:bodyPr anchor="t">
            <a:normAutofit/>
          </a:bodyPr>
          <a:lstStyle/>
          <a:p>
            <a:r>
              <a:rPr lang="en-GB" sz="2400" dirty="0">
                <a:latin typeface="Arial" panose="020B0604020202020204" pitchFamily="34" charset="0"/>
                <a:cs typeface="Arial" panose="020B0604020202020204" pitchFamily="34" charset="0"/>
              </a:rPr>
              <a:t>3.6a: </a:t>
            </a:r>
            <a:r>
              <a:rPr lang="en-GB" sz="2400" dirty="0">
                <a:solidFill>
                  <a:schemeClr val="bg1"/>
                </a:solidFill>
                <a:latin typeface="Arial" panose="020B0604020202020204" pitchFamily="34" charset="0"/>
                <a:cs typeface="Arial" panose="020B0604020202020204" pitchFamily="34" charset="0"/>
              </a:rPr>
              <a:t>NoxButtonInput: Overview</a:t>
            </a:r>
          </a:p>
        </p:txBody>
      </p:sp>
      <p:sp>
        <p:nvSpPr>
          <p:cNvPr id="3" name="Rectangle: Rounded Corners 2">
            <a:extLst>
              <a:ext uri="{FF2B5EF4-FFF2-40B4-BE49-F238E27FC236}">
                <a16:creationId xmlns:a16="http://schemas.microsoft.com/office/drawing/2014/main" id="{8BFC94CA-E933-A62B-20B4-069AE689919E}"/>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15A6C17F-744E-FCEA-A575-7F819D99F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sp>
        <p:nvSpPr>
          <p:cNvPr id="6" name="Title 1">
            <a:extLst>
              <a:ext uri="{FF2B5EF4-FFF2-40B4-BE49-F238E27FC236}">
                <a16:creationId xmlns:a16="http://schemas.microsoft.com/office/drawing/2014/main" id="{78E00B86-2D23-9504-2539-BF8948DF197A}"/>
              </a:ext>
            </a:extLst>
          </p:cNvPr>
          <p:cNvSpPr txBox="1">
            <a:spLocks/>
          </p:cNvSpPr>
          <p:nvPr/>
        </p:nvSpPr>
        <p:spPr>
          <a:xfrm>
            <a:off x="6386093" y="1528327"/>
            <a:ext cx="1645647"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(Focused)</a:t>
            </a:r>
          </a:p>
        </p:txBody>
      </p:sp>
      <p:sp>
        <p:nvSpPr>
          <p:cNvPr id="7" name="Title 1">
            <a:extLst>
              <a:ext uri="{FF2B5EF4-FFF2-40B4-BE49-F238E27FC236}">
                <a16:creationId xmlns:a16="http://schemas.microsoft.com/office/drawing/2014/main" id="{278DC5FD-21B0-AA1C-99AA-1FB41E778825}"/>
              </a:ext>
            </a:extLst>
          </p:cNvPr>
          <p:cNvSpPr txBox="1">
            <a:spLocks/>
          </p:cNvSpPr>
          <p:nvPr/>
        </p:nvSpPr>
        <p:spPr>
          <a:xfrm>
            <a:off x="6377302" y="4127851"/>
            <a:ext cx="2094053"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(Disabled)</a:t>
            </a:r>
          </a:p>
        </p:txBody>
      </p:sp>
      <p:sp>
        <p:nvSpPr>
          <p:cNvPr id="8" name="Title 1">
            <a:extLst>
              <a:ext uri="{FF2B5EF4-FFF2-40B4-BE49-F238E27FC236}">
                <a16:creationId xmlns:a16="http://schemas.microsoft.com/office/drawing/2014/main" id="{DECD2331-38FD-5165-0CED-C85C012FCA9A}"/>
              </a:ext>
            </a:extLst>
          </p:cNvPr>
          <p:cNvSpPr txBox="1">
            <a:spLocks/>
          </p:cNvSpPr>
          <p:nvPr/>
        </p:nvSpPr>
        <p:spPr>
          <a:xfrm>
            <a:off x="431799" y="1438108"/>
            <a:ext cx="4902201" cy="483467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800" dirty="0">
                <a:latin typeface="Arial" panose="020B0604020202020204" pitchFamily="34" charset="0"/>
                <a:cs typeface="Arial" panose="020B0604020202020204" pitchFamily="34" charset="0"/>
              </a:rPr>
              <a:t>NoxButtonInput is a Nox.UI form component used to handle button action input. </a:t>
            </a:r>
          </a:p>
          <a:p>
            <a:pPr>
              <a:lnSpc>
                <a:spcPct val="120000"/>
              </a:lnSpc>
            </a:pPr>
            <a:endParaRPr lang="en-GB" sz="1800" dirty="0">
              <a:latin typeface="Arial" panose="020B0604020202020204" pitchFamily="34" charset="0"/>
              <a:cs typeface="Arial" panose="020B0604020202020204" pitchFamily="34" charset="0"/>
            </a:endParaRPr>
          </a:p>
          <a:p>
            <a:pPr>
              <a:lnSpc>
                <a:spcPct val="120000"/>
              </a:lnSpc>
            </a:pPr>
            <a:r>
              <a:rPr lang="en-GB" sz="1800" dirty="0">
                <a:latin typeface="Arial" panose="020B0604020202020204" pitchFamily="34" charset="0"/>
                <a:cs typeface="Arial" panose="020B0604020202020204" pitchFamily="34" charset="0"/>
              </a:rPr>
              <a:t>NOTE: </a:t>
            </a: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It is primarily based on MudBlazor component </a:t>
            </a:r>
            <a:r>
              <a:rPr lang="en-GB" sz="1800" dirty="0">
                <a:latin typeface="Arial" panose="020B0604020202020204" pitchFamily="34" charset="0"/>
                <a:cs typeface="Arial" panose="020B0604020202020204" pitchFamily="34" charset="0"/>
                <a:hlinkClick r:id="rId4"/>
              </a:rPr>
              <a:t>button</a:t>
            </a:r>
            <a:endParaRPr lang="en-GB" sz="1800" dirty="0">
              <a:latin typeface="Arial" panose="020B0604020202020204" pitchFamily="34" charset="0"/>
              <a:cs typeface="Arial" panose="020B0604020202020204" pitchFamily="34" charset="0"/>
            </a:endParaRP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For now CSS used is the default MudBlazor CSS</a:t>
            </a: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Generally if a component property is null then treat as display hidden – </a:t>
            </a:r>
            <a:r>
              <a:rPr lang="en-GB" sz="1800" dirty="0" err="1">
                <a:latin typeface="Arial" panose="020B0604020202020204" pitchFamily="34" charset="0"/>
                <a:cs typeface="Arial" panose="020B0604020202020204" pitchFamily="34" charset="0"/>
              </a:rPr>
              <a:t>ie</a:t>
            </a:r>
            <a:r>
              <a:rPr lang="en-GB" sz="1800" dirty="0">
                <a:latin typeface="Arial" panose="020B0604020202020204" pitchFamily="34" charset="0"/>
                <a:cs typeface="Arial" panose="020B0604020202020204" pitchFamily="34" charset="0"/>
              </a:rPr>
              <a:t> Icon = null means hide Icon</a:t>
            </a:r>
          </a:p>
          <a:p>
            <a:pPr marL="342900" indent="-342900">
              <a:lnSpc>
                <a:spcPct val="120000"/>
              </a:lnSpc>
              <a:buFont typeface="+mj-lt"/>
              <a:buAutoNum type="arabicPeriod"/>
            </a:pPr>
            <a:endParaRPr lang="en-GB" sz="18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1EE3A392-DFAA-94C0-D081-81D585F6C0E4}"/>
              </a:ext>
            </a:extLst>
          </p:cNvPr>
          <p:cNvPicPr>
            <a:picLocks noChangeAspect="1"/>
          </p:cNvPicPr>
          <p:nvPr/>
        </p:nvPicPr>
        <p:blipFill>
          <a:blip r:embed="rId5"/>
          <a:stretch>
            <a:fillRect/>
          </a:stretch>
        </p:blipFill>
        <p:spPr>
          <a:xfrm>
            <a:off x="6386093" y="1798517"/>
            <a:ext cx="1181100" cy="457200"/>
          </a:xfrm>
          <a:prstGeom prst="rect">
            <a:avLst/>
          </a:prstGeom>
        </p:spPr>
      </p:pic>
      <p:pic>
        <p:nvPicPr>
          <p:cNvPr id="12" name="Picture 11">
            <a:extLst>
              <a:ext uri="{FF2B5EF4-FFF2-40B4-BE49-F238E27FC236}">
                <a16:creationId xmlns:a16="http://schemas.microsoft.com/office/drawing/2014/main" id="{6C040463-3D41-9CB3-AAB7-591AFEBB6C6E}"/>
              </a:ext>
            </a:extLst>
          </p:cNvPr>
          <p:cNvPicPr>
            <a:picLocks noChangeAspect="1"/>
          </p:cNvPicPr>
          <p:nvPr/>
        </p:nvPicPr>
        <p:blipFill>
          <a:blip r:embed="rId6"/>
          <a:stretch>
            <a:fillRect/>
          </a:stretch>
        </p:blipFill>
        <p:spPr>
          <a:xfrm>
            <a:off x="6403496" y="4416552"/>
            <a:ext cx="1200150" cy="447675"/>
          </a:xfrm>
          <a:prstGeom prst="rect">
            <a:avLst/>
          </a:prstGeom>
        </p:spPr>
      </p:pic>
      <p:sp>
        <p:nvSpPr>
          <p:cNvPr id="13" name="Title 1">
            <a:extLst>
              <a:ext uri="{FF2B5EF4-FFF2-40B4-BE49-F238E27FC236}">
                <a16:creationId xmlns:a16="http://schemas.microsoft.com/office/drawing/2014/main" id="{998C69BF-957B-3466-033F-815241E506DA}"/>
              </a:ext>
            </a:extLst>
          </p:cNvPr>
          <p:cNvSpPr txBox="1">
            <a:spLocks/>
          </p:cNvSpPr>
          <p:nvPr/>
        </p:nvSpPr>
        <p:spPr>
          <a:xfrm>
            <a:off x="6422546" y="2784962"/>
            <a:ext cx="1645647"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(Hover)</a:t>
            </a:r>
          </a:p>
        </p:txBody>
      </p:sp>
      <p:pic>
        <p:nvPicPr>
          <p:cNvPr id="17" name="Picture 16">
            <a:extLst>
              <a:ext uri="{FF2B5EF4-FFF2-40B4-BE49-F238E27FC236}">
                <a16:creationId xmlns:a16="http://schemas.microsoft.com/office/drawing/2014/main" id="{FCBFACFD-3ED2-BC54-8792-271E756FF3EF}"/>
              </a:ext>
            </a:extLst>
          </p:cNvPr>
          <p:cNvPicPr>
            <a:picLocks noChangeAspect="1"/>
          </p:cNvPicPr>
          <p:nvPr/>
        </p:nvPicPr>
        <p:blipFill>
          <a:blip r:embed="rId7"/>
          <a:stretch>
            <a:fillRect/>
          </a:stretch>
        </p:blipFill>
        <p:spPr>
          <a:xfrm>
            <a:off x="6385970" y="3073663"/>
            <a:ext cx="1438275" cy="800100"/>
          </a:xfrm>
          <a:prstGeom prst="rect">
            <a:avLst/>
          </a:prstGeom>
        </p:spPr>
      </p:pic>
    </p:spTree>
    <p:extLst>
      <p:ext uri="{BB962C8B-B14F-4D97-AF65-F5344CB8AC3E}">
        <p14:creationId xmlns:p14="http://schemas.microsoft.com/office/powerpoint/2010/main" val="3285328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549641" cy="570057"/>
          </a:xfrm>
        </p:spPr>
        <p:txBody>
          <a:bodyPr anchor="t">
            <a:normAutofit/>
          </a:bodyPr>
          <a:lstStyle/>
          <a:p>
            <a:r>
              <a:rPr lang="en-GB" sz="2400" dirty="0">
                <a:latin typeface="Arial" panose="020B0604020202020204" pitchFamily="34" charset="0"/>
                <a:cs typeface="Arial" panose="020B0604020202020204" pitchFamily="34" charset="0"/>
              </a:rPr>
              <a:t>3.6b: </a:t>
            </a:r>
            <a:r>
              <a:rPr lang="en-GB" sz="2400" dirty="0">
                <a:solidFill>
                  <a:srgbClr val="FF0000"/>
                </a:solidFill>
                <a:latin typeface="Arial" panose="020B0604020202020204" pitchFamily="34" charset="0"/>
                <a:cs typeface="Arial" panose="020B0604020202020204" pitchFamily="34" charset="0"/>
              </a:rPr>
              <a:t>NoxButtonInput : Blazor Usage Example</a:t>
            </a:r>
          </a:p>
        </p:txBody>
      </p:sp>
      <p:graphicFrame>
        <p:nvGraphicFramePr>
          <p:cNvPr id="9" name="Table 15">
            <a:extLst>
              <a:ext uri="{FF2B5EF4-FFF2-40B4-BE49-F238E27FC236}">
                <a16:creationId xmlns:a16="http://schemas.microsoft.com/office/drawing/2014/main" id="{B84CAC2B-E6DB-529E-9AF2-4ADD48D04032}"/>
              </a:ext>
            </a:extLst>
          </p:cNvPr>
          <p:cNvGraphicFramePr>
            <a:graphicFrameLocks noGrp="1"/>
          </p:cNvGraphicFramePr>
          <p:nvPr>
            <p:extLst>
              <p:ext uri="{D42A27DB-BD31-4B8C-83A1-F6EECF244321}">
                <p14:modId xmlns:p14="http://schemas.microsoft.com/office/powerpoint/2010/main" val="3083442941"/>
              </p:ext>
            </p:extLst>
          </p:nvPr>
        </p:nvGraphicFramePr>
        <p:xfrm>
          <a:off x="380999" y="1154353"/>
          <a:ext cx="4571877" cy="2133600"/>
        </p:xfrm>
        <a:graphic>
          <a:graphicData uri="http://schemas.openxmlformats.org/drawingml/2006/table">
            <a:tbl>
              <a:tblPr firstRow="1" bandRow="1">
                <a:tableStyleId>{F5AB1C69-6EDB-4FF4-983F-18BD219EF322}</a:tableStyleId>
              </a:tblPr>
              <a:tblGrid>
                <a:gridCol w="1102361">
                  <a:extLst>
                    <a:ext uri="{9D8B030D-6E8A-4147-A177-3AD203B41FA5}">
                      <a16:colId xmlns:a16="http://schemas.microsoft.com/office/drawing/2014/main" val="926139339"/>
                    </a:ext>
                  </a:extLst>
                </a:gridCol>
                <a:gridCol w="833120">
                  <a:extLst>
                    <a:ext uri="{9D8B030D-6E8A-4147-A177-3AD203B41FA5}">
                      <a16:colId xmlns:a16="http://schemas.microsoft.com/office/drawing/2014/main" val="2283033535"/>
                    </a:ext>
                  </a:extLst>
                </a:gridCol>
                <a:gridCol w="944880">
                  <a:extLst>
                    <a:ext uri="{9D8B030D-6E8A-4147-A177-3AD203B41FA5}">
                      <a16:colId xmlns:a16="http://schemas.microsoft.com/office/drawing/2014/main" val="1235751440"/>
                    </a:ext>
                  </a:extLst>
                </a:gridCol>
                <a:gridCol w="1691516">
                  <a:extLst>
                    <a:ext uri="{9D8B030D-6E8A-4147-A177-3AD203B41FA5}">
                      <a16:colId xmlns:a16="http://schemas.microsoft.com/office/drawing/2014/main" val="449936724"/>
                    </a:ext>
                  </a:extLst>
                </a:gridCol>
              </a:tblGrid>
              <a:tr h="150828">
                <a:tc>
                  <a:txBody>
                    <a:bodyPr/>
                    <a:lstStyle/>
                    <a:p>
                      <a:r>
                        <a:rPr lang="en-GB" sz="800" dirty="0"/>
                        <a:t>Property</a:t>
                      </a:r>
                    </a:p>
                  </a:txBody>
                  <a:tcPr/>
                </a:tc>
                <a:tc>
                  <a:txBody>
                    <a:bodyPr/>
                    <a:lstStyle/>
                    <a:p>
                      <a:r>
                        <a:rPr lang="en-GB" sz="800" dirty="0"/>
                        <a:t>Overridable</a:t>
                      </a:r>
                    </a:p>
                  </a:txBody>
                  <a:tcPr/>
                </a:tc>
                <a:tc>
                  <a:txBody>
                    <a:bodyPr/>
                    <a:lstStyle/>
                    <a:p>
                      <a:r>
                        <a:rPr lang="en-GB" sz="800" dirty="0"/>
                        <a:t>Mandatory</a:t>
                      </a:r>
                    </a:p>
                  </a:txBody>
                  <a:tcPr/>
                </a:tc>
                <a:tc>
                  <a:txBody>
                    <a:bodyPr/>
                    <a:lstStyle/>
                    <a:p>
                      <a:r>
                        <a:rPr lang="en-GB" sz="800" dirty="0"/>
                        <a:t>Default</a:t>
                      </a:r>
                    </a:p>
                  </a:txBody>
                  <a:tcPr/>
                </a:tc>
                <a:extLst>
                  <a:ext uri="{0D108BD9-81ED-4DB2-BD59-A6C34878D82A}">
                    <a16:rowId xmlns:a16="http://schemas.microsoft.com/office/drawing/2014/main" val="2333995018"/>
                  </a:ext>
                </a:extLst>
              </a:tr>
              <a:tr h="190226">
                <a:tc>
                  <a:txBody>
                    <a:bodyPr/>
                    <a:lstStyle/>
                    <a:p>
                      <a:r>
                        <a:rPr lang="en-GB" sz="800" dirty="0"/>
                        <a:t>Label</a:t>
                      </a:r>
                    </a:p>
                  </a:txBody>
                  <a:tcPr/>
                </a:tc>
                <a:tc>
                  <a:txBody>
                    <a:bodyPr/>
                    <a:lstStyle/>
                    <a:p>
                      <a:r>
                        <a:rPr lang="en-GB" sz="800" dirty="0"/>
                        <a:t>YES</a:t>
                      </a: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3988579522"/>
                  </a:ext>
                </a:extLst>
              </a:tr>
              <a:tr h="190226">
                <a:tc>
                  <a:txBody>
                    <a:bodyPr/>
                    <a:lstStyle/>
                    <a:p>
                      <a:r>
                        <a:rPr lang="en-GB" sz="800" dirty="0"/>
                        <a:t>Icon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21224783"/>
                  </a:ext>
                </a:extLst>
              </a:tr>
              <a:tr h="190226">
                <a:tc>
                  <a:txBody>
                    <a:bodyPr/>
                    <a:lstStyle/>
                    <a:p>
                      <a:r>
                        <a:rPr lang="en-GB" sz="800" dirty="0"/>
                        <a:t>IconPosition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Begin</a:t>
                      </a:r>
                    </a:p>
                  </a:txBody>
                  <a:tcPr/>
                </a:tc>
                <a:extLst>
                  <a:ext uri="{0D108BD9-81ED-4DB2-BD59-A6C34878D82A}">
                    <a16:rowId xmlns:a16="http://schemas.microsoft.com/office/drawing/2014/main" val="513613465"/>
                  </a:ext>
                </a:extLst>
              </a:tr>
              <a:tr h="190226">
                <a:tc>
                  <a:txBody>
                    <a:bodyPr/>
                    <a:lstStyle/>
                    <a:p>
                      <a:r>
                        <a:rPr lang="en-GB" sz="800" dirty="0"/>
                        <a:t>PageGroup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3201285367"/>
                  </a:ext>
                </a:extLst>
              </a:tr>
              <a:tr h="190226">
                <a:tc>
                  <a:txBody>
                    <a:bodyPr/>
                    <a:lstStyle/>
                    <a:p>
                      <a:r>
                        <a:rPr lang="en-GB" sz="800" dirty="0"/>
                        <a:t>FieldGroup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1482518999"/>
                  </a:ext>
                </a:extLst>
              </a:tr>
              <a:tr h="190226">
                <a:tc>
                  <a:txBody>
                    <a:bodyPr/>
                    <a:lstStyle/>
                    <a:p>
                      <a:r>
                        <a:rPr lang="en-GB" sz="800" dirty="0"/>
                        <a:t>InputOrder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YES</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kumimoji="0" lang="en-GB" sz="800" b="0" i="0" u="none" strike="noStrike" kern="1200" cap="none" spc="0" normalizeH="0" baseline="0" noProof="0">
                          <a:ln>
                            <a:noFill/>
                          </a:ln>
                          <a:solidFill>
                            <a:prstClr val="black"/>
                          </a:solidFill>
                          <a:effectLst/>
                          <a:uLnTx/>
                          <a:uFillTx/>
                          <a:latin typeface="Calibri" panose="020F0502020204030204"/>
                          <a:ea typeface="+mn-ea"/>
                          <a:cs typeface="+mn-cs"/>
                        </a:rPr>
                        <a:t>NO</a:t>
                      </a:r>
                      <a:endParaRPr lang="en-GB" sz="800" dirty="0"/>
                    </a:p>
                  </a:txBody>
                  <a:tcPr/>
                </a:tc>
                <a:tc>
                  <a:txBody>
                    <a:bodyPr/>
                    <a:lstStyle/>
                    <a:p>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Null</a:t>
                      </a:r>
                      <a:endParaRPr lang="en-GB" sz="800" dirty="0"/>
                    </a:p>
                  </a:txBody>
                  <a:tcPr/>
                </a:tc>
                <a:extLst>
                  <a:ext uri="{0D108BD9-81ED-4DB2-BD59-A6C34878D82A}">
                    <a16:rowId xmlns:a16="http://schemas.microsoft.com/office/drawing/2014/main" val="1849464263"/>
                  </a:ext>
                </a:extLst>
              </a:tr>
              <a:tr h="190226">
                <a:tc>
                  <a:txBody>
                    <a:bodyPr/>
                    <a:lstStyle/>
                    <a:p>
                      <a:r>
                        <a:rPr lang="en-GB" sz="800" dirty="0"/>
                        <a:t>HelpHint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String.Empty</a:t>
                      </a:r>
                    </a:p>
                  </a:txBody>
                  <a:tcPr/>
                </a:tc>
                <a:extLst>
                  <a:ext uri="{0D108BD9-81ED-4DB2-BD59-A6C34878D82A}">
                    <a16:rowId xmlns:a16="http://schemas.microsoft.com/office/drawing/2014/main" val="2600599856"/>
                  </a:ext>
                </a:extLst>
              </a:tr>
              <a:tr h="190226">
                <a:tc>
                  <a:txBody>
                    <a:bodyPr/>
                    <a:lstStyle/>
                    <a:p>
                      <a:r>
                        <a:rPr lang="en-GB" sz="800" dirty="0"/>
                        <a:t>ErrorMessage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YES</a:t>
                      </a:r>
                    </a:p>
                  </a:txBody>
                  <a:tcPr/>
                </a:tc>
                <a:tc>
                  <a:txBody>
                    <a:bodyPr/>
                    <a:lstStyle/>
                    <a:p>
                      <a:r>
                        <a:rPr lang="en-GB" sz="800" dirty="0"/>
                        <a:t>NO</a:t>
                      </a:r>
                    </a:p>
                  </a:txBody>
                  <a:tcPr/>
                </a:tc>
                <a:tc>
                  <a:txBody>
                    <a:bodyPr/>
                    <a:lstStyle/>
                    <a:p>
                      <a:r>
                        <a:rPr lang="en-GB" sz="800" dirty="0"/>
                        <a:t>String.Empty</a:t>
                      </a:r>
                    </a:p>
                  </a:txBody>
                  <a:tcPr/>
                </a:tc>
                <a:extLst>
                  <a:ext uri="{0D108BD9-81ED-4DB2-BD59-A6C34878D82A}">
                    <a16:rowId xmlns:a16="http://schemas.microsoft.com/office/drawing/2014/main" val="2257958783"/>
                  </a:ext>
                </a:extLst>
              </a:tr>
              <a:tr h="190226">
                <a:tc>
                  <a:txBody>
                    <a:bodyPr/>
                    <a:lstStyle/>
                    <a:p>
                      <a:r>
                        <a:rPr lang="en-GB" sz="800" dirty="0">
                          <a:solidFill>
                            <a:srgbClr val="FF0000"/>
                          </a:solidFill>
                        </a:rPr>
                        <a:t>Event: OnClick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FF0000"/>
                          </a:solidFill>
                          <a:effectLst/>
                          <a:uLnTx/>
                          <a:uFillTx/>
                          <a:latin typeface="Calibri" panose="020F0502020204030204"/>
                          <a:ea typeface="+mn-ea"/>
                          <a:cs typeface="+mn-cs"/>
                        </a:rPr>
                        <a:t>YES</a:t>
                      </a:r>
                    </a:p>
                  </a:txBody>
                  <a:tcPr/>
                </a:tc>
                <a:tc>
                  <a:txBody>
                    <a:bodyPr/>
                    <a:lstStyle/>
                    <a:p>
                      <a:r>
                        <a:rPr lang="en-GB" sz="800" dirty="0">
                          <a:solidFill>
                            <a:srgbClr val="FF0000"/>
                          </a:solidFill>
                        </a:rPr>
                        <a:t>NO</a:t>
                      </a:r>
                    </a:p>
                  </a:txBody>
                  <a:tcPr/>
                </a:tc>
                <a:tc>
                  <a:txBody>
                    <a:bodyPr/>
                    <a:lstStyle/>
                    <a:p>
                      <a:r>
                        <a:rPr lang="en-GB" sz="800" dirty="0">
                          <a:solidFill>
                            <a:srgbClr val="FF0000"/>
                          </a:solidFill>
                        </a:rPr>
                        <a:t>Null</a:t>
                      </a:r>
                    </a:p>
                  </a:txBody>
                  <a:tcPr/>
                </a:tc>
                <a:extLst>
                  <a:ext uri="{0D108BD9-81ED-4DB2-BD59-A6C34878D82A}">
                    <a16:rowId xmlns:a16="http://schemas.microsoft.com/office/drawing/2014/main" val="2241650786"/>
                  </a:ext>
                </a:extLst>
              </a:tr>
            </a:tbl>
          </a:graphicData>
        </a:graphic>
      </p:graphicFrame>
      <p:sp>
        <p:nvSpPr>
          <p:cNvPr id="10" name="Title 1">
            <a:extLst>
              <a:ext uri="{FF2B5EF4-FFF2-40B4-BE49-F238E27FC236}">
                <a16:creationId xmlns:a16="http://schemas.microsoft.com/office/drawing/2014/main" id="{3B249ED7-9EE6-229A-3EE6-134F0E04F4EB}"/>
              </a:ext>
            </a:extLst>
          </p:cNvPr>
          <p:cNvSpPr txBox="1">
            <a:spLocks/>
          </p:cNvSpPr>
          <p:nvPr/>
        </p:nvSpPr>
        <p:spPr>
          <a:xfrm>
            <a:off x="5415821" y="1154352"/>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(Example Blazor usage)</a:t>
            </a:r>
          </a:p>
        </p:txBody>
      </p:sp>
      <p:sp>
        <p:nvSpPr>
          <p:cNvPr id="12" name="Title 1">
            <a:extLst>
              <a:ext uri="{FF2B5EF4-FFF2-40B4-BE49-F238E27FC236}">
                <a16:creationId xmlns:a16="http://schemas.microsoft.com/office/drawing/2014/main" id="{5583D20D-4DB4-D962-902C-2BA71CC9B9F1}"/>
              </a:ext>
            </a:extLst>
          </p:cNvPr>
          <p:cNvSpPr txBox="1">
            <a:spLocks/>
          </p:cNvSpPr>
          <p:nvPr/>
        </p:nvSpPr>
        <p:spPr>
          <a:xfrm>
            <a:off x="5415821" y="3955839"/>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(Resulting example focused component)</a:t>
            </a:r>
          </a:p>
        </p:txBody>
      </p:sp>
      <p:sp>
        <p:nvSpPr>
          <p:cNvPr id="3" name="Rectangle: Rounded Corners 2">
            <a:extLst>
              <a:ext uri="{FF2B5EF4-FFF2-40B4-BE49-F238E27FC236}">
                <a16:creationId xmlns:a16="http://schemas.microsoft.com/office/drawing/2014/main" id="{45D79901-ED7A-6931-D8B8-BE33D7FDB264}"/>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C8ED1E51-9394-D4CC-54AE-E3F12BAE16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sp>
        <p:nvSpPr>
          <p:cNvPr id="7" name="Title 1">
            <a:extLst>
              <a:ext uri="{FF2B5EF4-FFF2-40B4-BE49-F238E27FC236}">
                <a16:creationId xmlns:a16="http://schemas.microsoft.com/office/drawing/2014/main" id="{B65E5CCE-AB22-D629-C3F1-44D4717D9C14}"/>
              </a:ext>
            </a:extLst>
          </p:cNvPr>
          <p:cNvSpPr txBox="1">
            <a:spLocks/>
          </p:cNvSpPr>
          <p:nvPr/>
        </p:nvSpPr>
        <p:spPr>
          <a:xfrm>
            <a:off x="5420235" y="1502742"/>
            <a:ext cx="6416041" cy="196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2400" dirty="0">
                <a:latin typeface="Arial" panose="020B0604020202020204" pitchFamily="34" charset="0"/>
                <a:cs typeface="Arial" panose="020B0604020202020204" pitchFamily="34" charset="0"/>
              </a:rPr>
              <a:t>&lt;NoxButtonInput Label="Demo Button Input" HelpHint="Here is the related helper description for this component." OnClick="@EventClickHandler"/&gt;</a:t>
            </a:r>
          </a:p>
        </p:txBody>
      </p:sp>
      <p:pic>
        <p:nvPicPr>
          <p:cNvPr id="6" name="Picture 5">
            <a:extLst>
              <a:ext uri="{FF2B5EF4-FFF2-40B4-BE49-F238E27FC236}">
                <a16:creationId xmlns:a16="http://schemas.microsoft.com/office/drawing/2014/main" id="{EF7A2309-1B1D-651F-9DD3-4C7A90C94DD1}"/>
              </a:ext>
            </a:extLst>
          </p:cNvPr>
          <p:cNvPicPr>
            <a:picLocks noChangeAspect="1"/>
          </p:cNvPicPr>
          <p:nvPr/>
        </p:nvPicPr>
        <p:blipFill>
          <a:blip r:embed="rId4"/>
          <a:stretch>
            <a:fillRect/>
          </a:stretch>
        </p:blipFill>
        <p:spPr>
          <a:xfrm>
            <a:off x="5415821" y="4317258"/>
            <a:ext cx="3705225" cy="762000"/>
          </a:xfrm>
          <a:prstGeom prst="rect">
            <a:avLst/>
          </a:prstGeom>
        </p:spPr>
      </p:pic>
    </p:spTree>
    <p:extLst>
      <p:ext uri="{BB962C8B-B14F-4D97-AF65-F5344CB8AC3E}">
        <p14:creationId xmlns:p14="http://schemas.microsoft.com/office/powerpoint/2010/main" val="4241439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9118601" cy="570057"/>
          </a:xfrm>
        </p:spPr>
        <p:txBody>
          <a:bodyPr anchor="t">
            <a:normAutofit/>
          </a:bodyPr>
          <a:lstStyle/>
          <a:p>
            <a:r>
              <a:rPr lang="en-GB" sz="2400" dirty="0">
                <a:latin typeface="Arial" panose="020B0604020202020204" pitchFamily="34" charset="0"/>
                <a:cs typeface="Arial" panose="020B0604020202020204" pitchFamily="34" charset="0"/>
              </a:rPr>
              <a:t>3.6c: </a:t>
            </a:r>
            <a:r>
              <a:rPr lang="en-GB" sz="2400" dirty="0">
                <a:solidFill>
                  <a:srgbClr val="FF0000"/>
                </a:solidFill>
                <a:latin typeface="Arial" panose="020B0604020202020204" pitchFamily="34" charset="0"/>
                <a:cs typeface="Arial" panose="020B0604020202020204" pitchFamily="34" charset="0"/>
              </a:rPr>
              <a:t>NoxButtonInput: </a:t>
            </a:r>
            <a:r>
              <a:rPr lang="en-GB" sz="2400" dirty="0" err="1">
                <a:solidFill>
                  <a:srgbClr val="FF0000"/>
                </a:solidFill>
                <a:latin typeface="Arial" panose="020B0604020202020204" pitchFamily="34" charset="0"/>
                <a:cs typeface="Arial" panose="020B0604020202020204" pitchFamily="34" charset="0"/>
              </a:rPr>
              <a:t>Nox.Solution.NoxSimpleTypeDefinition</a:t>
            </a:r>
            <a:endParaRPr lang="en-GB" sz="2400" dirty="0">
              <a:solidFill>
                <a:srgbClr val="FF0000"/>
              </a:solidFill>
              <a:latin typeface="Arial" panose="020B0604020202020204" pitchFamily="34" charset="0"/>
              <a:cs typeface="Arial" panose="020B0604020202020204" pitchFamily="34" charset="0"/>
            </a:endParaRPr>
          </a:p>
        </p:txBody>
      </p:sp>
      <p:graphicFrame>
        <p:nvGraphicFramePr>
          <p:cNvPr id="9" name="Table 15">
            <a:extLst>
              <a:ext uri="{FF2B5EF4-FFF2-40B4-BE49-F238E27FC236}">
                <a16:creationId xmlns:a16="http://schemas.microsoft.com/office/drawing/2014/main" id="{1538EF8C-523A-3309-4015-6BD8C2643458}"/>
              </a:ext>
            </a:extLst>
          </p:cNvPr>
          <p:cNvGraphicFramePr>
            <a:graphicFrameLocks noGrp="1"/>
          </p:cNvGraphicFramePr>
          <p:nvPr>
            <p:extLst>
              <p:ext uri="{D42A27DB-BD31-4B8C-83A1-F6EECF244321}">
                <p14:modId xmlns:p14="http://schemas.microsoft.com/office/powerpoint/2010/main" val="253322329"/>
              </p:ext>
            </p:extLst>
          </p:nvPr>
        </p:nvGraphicFramePr>
        <p:xfrm>
          <a:off x="380999" y="1183476"/>
          <a:ext cx="5447568" cy="640080"/>
        </p:xfrm>
        <a:graphic>
          <a:graphicData uri="http://schemas.openxmlformats.org/drawingml/2006/table">
            <a:tbl>
              <a:tblPr firstRow="1" bandRow="1">
                <a:tableStyleId>{F5AB1C69-6EDB-4FF4-983F-18BD219EF322}</a:tableStyleId>
              </a:tblPr>
              <a:tblGrid>
                <a:gridCol w="1518921">
                  <a:extLst>
                    <a:ext uri="{9D8B030D-6E8A-4147-A177-3AD203B41FA5}">
                      <a16:colId xmlns:a16="http://schemas.microsoft.com/office/drawing/2014/main" val="2812825223"/>
                    </a:ext>
                  </a:extLst>
                </a:gridCol>
                <a:gridCol w="843805">
                  <a:extLst>
                    <a:ext uri="{9D8B030D-6E8A-4147-A177-3AD203B41FA5}">
                      <a16:colId xmlns:a16="http://schemas.microsoft.com/office/drawing/2014/main" val="926139339"/>
                    </a:ext>
                  </a:extLst>
                </a:gridCol>
                <a:gridCol w="3084842">
                  <a:extLst>
                    <a:ext uri="{9D8B030D-6E8A-4147-A177-3AD203B41FA5}">
                      <a16:colId xmlns:a16="http://schemas.microsoft.com/office/drawing/2014/main" val="558150035"/>
                    </a:ext>
                  </a:extLst>
                </a:gridCol>
              </a:tblGrid>
              <a:tr h="215486">
                <a:tc>
                  <a:txBody>
                    <a:bodyPr/>
                    <a:lstStyle/>
                    <a:p>
                      <a:r>
                        <a:rPr lang="en-GB" sz="1000" dirty="0"/>
                        <a:t>Class</a:t>
                      </a:r>
                    </a:p>
                  </a:txBody>
                  <a:tcPr/>
                </a:tc>
                <a:tc>
                  <a:txBody>
                    <a:bodyPr/>
                    <a:lstStyle/>
                    <a:p>
                      <a:r>
                        <a:rPr lang="en-GB" sz="1000" dirty="0"/>
                        <a:t>Property</a:t>
                      </a:r>
                    </a:p>
                  </a:txBody>
                  <a:tcPr/>
                </a:tc>
                <a:tc>
                  <a:txBody>
                    <a:bodyPr/>
                    <a:lstStyle/>
                    <a:p>
                      <a:r>
                        <a:rPr lang="en-GB" sz="1000" dirty="0"/>
                        <a:t>Behaviour</a:t>
                      </a:r>
                    </a:p>
                  </a:txBody>
                  <a:tcPr/>
                </a:tc>
                <a:extLst>
                  <a:ext uri="{0D108BD9-81ED-4DB2-BD59-A6C34878D82A}">
                    <a16:rowId xmlns:a16="http://schemas.microsoft.com/office/drawing/2014/main" val="2333995018"/>
                  </a:ext>
                </a:extLst>
              </a:tr>
              <a:tr h="370840">
                <a:tc>
                  <a:txBody>
                    <a:bodyPr/>
                    <a:lstStyle/>
                    <a:p>
                      <a:r>
                        <a:rPr lang="en-GB" sz="1000" dirty="0"/>
                        <a:t>NoxSimpleTypeDefinition</a:t>
                      </a:r>
                    </a:p>
                  </a:txBody>
                  <a:tcPr/>
                </a:tc>
                <a:tc>
                  <a:txBody>
                    <a:bodyPr/>
                    <a:lstStyle/>
                    <a:p>
                      <a:r>
                        <a:rPr lang="en-GB" sz="1000" dirty="0"/>
                        <a:t>Description</a:t>
                      </a:r>
                    </a:p>
                  </a:txBody>
                  <a:tcPr/>
                </a:tc>
                <a:tc>
                  <a:txBody>
                    <a:bodyPr/>
                    <a:lstStyle/>
                    <a:p>
                      <a:r>
                        <a:rPr lang="en-GB" sz="1000" dirty="0"/>
                        <a:t>Used as default </a:t>
                      </a:r>
                      <a:r>
                        <a:rPr lang="en-GB" sz="1000" dirty="0" err="1"/>
                        <a:t>TypeUserInterface.HelpHint</a:t>
                      </a:r>
                      <a:r>
                        <a:rPr lang="en-GB" sz="1000" dirty="0"/>
                        <a:t> text for component</a:t>
                      </a:r>
                    </a:p>
                  </a:txBody>
                  <a:tcPr/>
                </a:tc>
                <a:extLst>
                  <a:ext uri="{0D108BD9-81ED-4DB2-BD59-A6C34878D82A}">
                    <a16:rowId xmlns:a16="http://schemas.microsoft.com/office/drawing/2014/main" val="3988579522"/>
                  </a:ext>
                </a:extLst>
              </a:tr>
            </a:tbl>
          </a:graphicData>
        </a:graphic>
      </p:graphicFrame>
      <p:sp>
        <p:nvSpPr>
          <p:cNvPr id="3" name="Rectangle: Rounded Corners 2">
            <a:extLst>
              <a:ext uri="{FF2B5EF4-FFF2-40B4-BE49-F238E27FC236}">
                <a16:creationId xmlns:a16="http://schemas.microsoft.com/office/drawing/2014/main" id="{775C7619-130B-6C44-5B22-DAA3BB5E906D}"/>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424E263C-325D-6664-7614-C4DD602575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spTree>
    <p:extLst>
      <p:ext uri="{BB962C8B-B14F-4D97-AF65-F5344CB8AC3E}">
        <p14:creationId xmlns:p14="http://schemas.microsoft.com/office/powerpoint/2010/main" val="3555469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204201" cy="570057"/>
          </a:xfrm>
        </p:spPr>
        <p:txBody>
          <a:bodyPr anchor="t">
            <a:normAutofit/>
          </a:bodyPr>
          <a:lstStyle/>
          <a:p>
            <a:r>
              <a:rPr lang="en-GB" sz="2400" dirty="0">
                <a:latin typeface="Arial" panose="020B0604020202020204" pitchFamily="34" charset="0"/>
                <a:cs typeface="Arial" panose="020B0604020202020204" pitchFamily="34" charset="0"/>
              </a:rPr>
              <a:t>3.6d: </a:t>
            </a:r>
            <a:r>
              <a:rPr lang="en-GB" sz="2400" dirty="0">
                <a:solidFill>
                  <a:srgbClr val="FF0000"/>
                </a:solidFill>
                <a:latin typeface="Arial" panose="020B0604020202020204" pitchFamily="34" charset="0"/>
                <a:cs typeface="Arial" panose="020B0604020202020204" pitchFamily="34" charset="0"/>
              </a:rPr>
              <a:t>NoxButtonInput: Nox.Solution.TypeUserInterface</a:t>
            </a:r>
          </a:p>
        </p:txBody>
      </p:sp>
      <p:sp>
        <p:nvSpPr>
          <p:cNvPr id="5" name="Title 1">
            <a:extLst>
              <a:ext uri="{FF2B5EF4-FFF2-40B4-BE49-F238E27FC236}">
                <a16:creationId xmlns:a16="http://schemas.microsoft.com/office/drawing/2014/main" id="{C292B45C-DE47-A8BB-A2FA-0CFA84CA8DB8}"/>
              </a:ext>
            </a:extLst>
          </p:cNvPr>
          <p:cNvSpPr txBox="1">
            <a:spLocks/>
          </p:cNvSpPr>
          <p:nvPr/>
        </p:nvSpPr>
        <p:spPr>
          <a:xfrm>
            <a:off x="6497982" y="1110395"/>
            <a:ext cx="5506057"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(Label)</a:t>
            </a:r>
          </a:p>
        </p:txBody>
      </p:sp>
      <p:sp>
        <p:nvSpPr>
          <p:cNvPr id="6" name="Title 1">
            <a:extLst>
              <a:ext uri="{FF2B5EF4-FFF2-40B4-BE49-F238E27FC236}">
                <a16:creationId xmlns:a16="http://schemas.microsoft.com/office/drawing/2014/main" id="{78E00B86-2D23-9504-2539-BF8948DF197A}"/>
              </a:ext>
            </a:extLst>
          </p:cNvPr>
          <p:cNvSpPr txBox="1">
            <a:spLocks/>
          </p:cNvSpPr>
          <p:nvPr/>
        </p:nvSpPr>
        <p:spPr>
          <a:xfrm>
            <a:off x="6506775" y="2393396"/>
            <a:ext cx="1645647"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(Icon)</a:t>
            </a:r>
          </a:p>
        </p:txBody>
      </p:sp>
      <p:graphicFrame>
        <p:nvGraphicFramePr>
          <p:cNvPr id="15" name="Table 15">
            <a:extLst>
              <a:ext uri="{FF2B5EF4-FFF2-40B4-BE49-F238E27FC236}">
                <a16:creationId xmlns:a16="http://schemas.microsoft.com/office/drawing/2014/main" id="{2CD06CDB-CCCB-D18D-4CEC-8A43D0AF9861}"/>
              </a:ext>
            </a:extLst>
          </p:cNvPr>
          <p:cNvGraphicFramePr>
            <a:graphicFrameLocks noGrp="1"/>
          </p:cNvGraphicFramePr>
          <p:nvPr>
            <p:extLst>
              <p:ext uri="{D42A27DB-BD31-4B8C-83A1-F6EECF244321}">
                <p14:modId xmlns:p14="http://schemas.microsoft.com/office/powerpoint/2010/main" val="4002212070"/>
              </p:ext>
            </p:extLst>
          </p:nvPr>
        </p:nvGraphicFramePr>
        <p:xfrm>
          <a:off x="380998" y="1110395"/>
          <a:ext cx="5836920" cy="2872652"/>
        </p:xfrm>
        <a:graphic>
          <a:graphicData uri="http://schemas.openxmlformats.org/drawingml/2006/table">
            <a:tbl>
              <a:tblPr firstRow="1" bandRow="1">
                <a:tableStyleId>{F5AB1C69-6EDB-4FF4-983F-18BD219EF322}</a:tableStyleId>
              </a:tblPr>
              <a:tblGrid>
                <a:gridCol w="1203962">
                  <a:extLst>
                    <a:ext uri="{9D8B030D-6E8A-4147-A177-3AD203B41FA5}">
                      <a16:colId xmlns:a16="http://schemas.microsoft.com/office/drawing/2014/main" val="1762059914"/>
                    </a:ext>
                  </a:extLst>
                </a:gridCol>
                <a:gridCol w="965200">
                  <a:extLst>
                    <a:ext uri="{9D8B030D-6E8A-4147-A177-3AD203B41FA5}">
                      <a16:colId xmlns:a16="http://schemas.microsoft.com/office/drawing/2014/main" val="926139339"/>
                    </a:ext>
                  </a:extLst>
                </a:gridCol>
                <a:gridCol w="3667758">
                  <a:extLst>
                    <a:ext uri="{9D8B030D-6E8A-4147-A177-3AD203B41FA5}">
                      <a16:colId xmlns:a16="http://schemas.microsoft.com/office/drawing/2014/main" val="558150035"/>
                    </a:ext>
                  </a:extLst>
                </a:gridCol>
              </a:tblGrid>
              <a:tr h="215794">
                <a:tc>
                  <a:txBody>
                    <a:bodyPr/>
                    <a:lstStyle/>
                    <a:p>
                      <a:r>
                        <a:rPr lang="en-GB" sz="1000" dirty="0"/>
                        <a:t>Class</a:t>
                      </a:r>
                    </a:p>
                  </a:txBody>
                  <a:tcPr/>
                </a:tc>
                <a:tc>
                  <a:txBody>
                    <a:bodyPr/>
                    <a:lstStyle/>
                    <a:p>
                      <a:r>
                        <a:rPr lang="en-GB" sz="1000" dirty="0"/>
                        <a:t>Property</a:t>
                      </a:r>
                    </a:p>
                  </a:txBody>
                  <a:tcPr/>
                </a:tc>
                <a:tc>
                  <a:txBody>
                    <a:bodyPr/>
                    <a:lstStyle/>
                    <a:p>
                      <a:r>
                        <a:rPr lang="en-GB" sz="1000" dirty="0"/>
                        <a:t>Behaviour</a:t>
                      </a:r>
                    </a:p>
                  </a:txBody>
                  <a:tcPr/>
                </a:tc>
                <a:extLst>
                  <a:ext uri="{0D108BD9-81ED-4DB2-BD59-A6C34878D82A}">
                    <a16:rowId xmlns:a16="http://schemas.microsoft.com/office/drawing/2014/main" val="2333995018"/>
                  </a:ext>
                </a:extLst>
              </a:tr>
              <a:tr h="260963">
                <a:tc>
                  <a:txBody>
                    <a:bodyPr/>
                    <a:lstStyle/>
                    <a:p>
                      <a:r>
                        <a:rPr lang="en-GB" sz="1000" dirty="0"/>
                        <a:t>TypeUserInterface</a:t>
                      </a:r>
                    </a:p>
                  </a:txBody>
                  <a:tcPr/>
                </a:tc>
                <a:tc>
                  <a:txBody>
                    <a:bodyPr/>
                    <a:lstStyle/>
                    <a:p>
                      <a:r>
                        <a:rPr lang="en-GB" sz="1000" dirty="0"/>
                        <a:t>Label</a:t>
                      </a:r>
                    </a:p>
                  </a:txBody>
                  <a:tcPr/>
                </a:tc>
                <a:tc>
                  <a:txBody>
                    <a:bodyPr/>
                    <a:lstStyle/>
                    <a:p>
                      <a:r>
                        <a:rPr lang="en-GB" sz="1000" dirty="0"/>
                        <a:t>Default Display Name of NoxTextInput component</a:t>
                      </a:r>
                    </a:p>
                  </a:txBody>
                  <a:tcPr/>
                </a:tc>
                <a:extLst>
                  <a:ext uri="{0D108BD9-81ED-4DB2-BD59-A6C34878D82A}">
                    <a16:rowId xmlns:a16="http://schemas.microsoft.com/office/drawing/2014/main" val="3988579522"/>
                  </a:ext>
                </a:extLst>
              </a:tr>
              <a:tr h="350665">
                <a:tc>
                  <a:txBody>
                    <a:bodyPr/>
                    <a:lstStyle/>
                    <a:p>
                      <a:r>
                        <a:rPr lang="en-GB" sz="1000" dirty="0"/>
                        <a:t>TypeUserInterface</a:t>
                      </a:r>
                    </a:p>
                  </a:txBody>
                  <a:tcPr/>
                </a:tc>
                <a:tc>
                  <a:txBody>
                    <a:bodyPr/>
                    <a:lstStyle/>
                    <a:p>
                      <a:r>
                        <a:rPr lang="en-GB" sz="1000" dirty="0"/>
                        <a:t>Icon</a:t>
                      </a:r>
                    </a:p>
                  </a:txBody>
                  <a:tcPr/>
                </a:tc>
                <a:tc>
                  <a:txBody>
                    <a:bodyPr/>
                    <a:lstStyle/>
                    <a:p>
                      <a:r>
                        <a:rPr lang="en-GB" sz="1000" dirty="0"/>
                        <a:t>Icon name string Reference URI (usually CSS reference) – example using MudBlazor icons "@Icons.Material.Filled.Globe"</a:t>
                      </a:r>
                    </a:p>
                  </a:txBody>
                  <a:tcPr/>
                </a:tc>
                <a:extLst>
                  <a:ext uri="{0D108BD9-81ED-4DB2-BD59-A6C34878D82A}">
                    <a16:rowId xmlns:a16="http://schemas.microsoft.com/office/drawing/2014/main" val="21224783"/>
                  </a:ext>
                </a:extLst>
              </a:tr>
              <a:tr h="350665">
                <a:tc>
                  <a:txBody>
                    <a:bodyPr/>
                    <a:lstStyle/>
                    <a:p>
                      <a:r>
                        <a:rPr lang="en-GB" sz="1000" dirty="0"/>
                        <a:t>TypeUserInterface</a:t>
                      </a:r>
                    </a:p>
                  </a:txBody>
                  <a:tcPr/>
                </a:tc>
                <a:tc>
                  <a:txBody>
                    <a:bodyPr/>
                    <a:lstStyle/>
                    <a:p>
                      <a:r>
                        <a:rPr lang="en-GB" sz="1000" dirty="0"/>
                        <a:t>IconPosition</a:t>
                      </a:r>
                    </a:p>
                  </a:txBody>
                  <a:tcPr/>
                </a:tc>
                <a:tc>
                  <a:txBody>
                    <a:bodyPr/>
                    <a:lstStyle/>
                    <a:p>
                      <a:r>
                        <a:rPr lang="en-GB" sz="1000" dirty="0"/>
                        <a:t>Sets the position of the Icon in relation to the component. Enum IconPosition(Begin, End) default is Begin</a:t>
                      </a:r>
                    </a:p>
                  </a:txBody>
                  <a:tcPr/>
                </a:tc>
                <a:extLst>
                  <a:ext uri="{0D108BD9-81ED-4DB2-BD59-A6C34878D82A}">
                    <a16:rowId xmlns:a16="http://schemas.microsoft.com/office/drawing/2014/main" val="2117867039"/>
                  </a:ext>
                </a:extLst>
              </a:tr>
              <a:tr h="260963">
                <a:tc>
                  <a:txBody>
                    <a:bodyPr/>
                    <a:lstStyle/>
                    <a:p>
                      <a:r>
                        <a:rPr lang="en-GB" sz="1000" dirty="0"/>
                        <a:t>TypeUserInterface</a:t>
                      </a:r>
                    </a:p>
                  </a:txBody>
                  <a:tcPr/>
                </a:tc>
                <a:tc>
                  <a:txBody>
                    <a:bodyPr/>
                    <a:lstStyle/>
                    <a:p>
                      <a:r>
                        <a:rPr lang="en-GB" sz="1000" dirty="0"/>
                        <a:t>PageGroup</a:t>
                      </a:r>
                    </a:p>
                  </a:txBody>
                  <a:tcPr/>
                </a:tc>
                <a:tc>
                  <a:txBody>
                    <a:bodyPr/>
                    <a:lstStyle/>
                    <a:p>
                      <a:r>
                        <a:rPr lang="en-GB" sz="1000" dirty="0"/>
                        <a:t>Used to associate component with a PageGroup ID</a:t>
                      </a:r>
                    </a:p>
                  </a:txBody>
                  <a:tcPr/>
                </a:tc>
                <a:extLst>
                  <a:ext uri="{0D108BD9-81ED-4DB2-BD59-A6C34878D82A}">
                    <a16:rowId xmlns:a16="http://schemas.microsoft.com/office/drawing/2014/main" val="3201285367"/>
                  </a:ext>
                </a:extLst>
              </a:tr>
              <a:tr h="260963">
                <a:tc>
                  <a:txBody>
                    <a:bodyPr/>
                    <a:lstStyle/>
                    <a:p>
                      <a:r>
                        <a:rPr lang="en-GB" sz="1000" dirty="0"/>
                        <a:t>TypeUserInterface</a:t>
                      </a:r>
                    </a:p>
                  </a:txBody>
                  <a:tcPr/>
                </a:tc>
                <a:tc>
                  <a:txBody>
                    <a:bodyPr/>
                    <a:lstStyle/>
                    <a:p>
                      <a:r>
                        <a:rPr lang="en-GB" sz="1000" dirty="0"/>
                        <a:t>FieldGroup</a:t>
                      </a:r>
                    </a:p>
                  </a:txBody>
                  <a:tcPr/>
                </a:tc>
                <a:tc>
                  <a:txBody>
                    <a:bodyPr/>
                    <a:lstStyle/>
                    <a:p>
                      <a:r>
                        <a:rPr lang="en-GB" sz="1000" dirty="0"/>
                        <a:t>Used to associate component with a FieldGroup ID</a:t>
                      </a:r>
                    </a:p>
                  </a:txBody>
                  <a:tcPr/>
                </a:tc>
                <a:extLst>
                  <a:ext uri="{0D108BD9-81ED-4DB2-BD59-A6C34878D82A}">
                    <a16:rowId xmlns:a16="http://schemas.microsoft.com/office/drawing/2014/main" val="1482518999"/>
                  </a:ext>
                </a:extLst>
              </a:tr>
              <a:tr h="260963">
                <a:tc>
                  <a:txBody>
                    <a:bodyPr/>
                    <a:lstStyle/>
                    <a:p>
                      <a:r>
                        <a:rPr lang="en-GB" sz="1000" dirty="0"/>
                        <a:t>TypeUserInterface</a:t>
                      </a:r>
                    </a:p>
                  </a:txBody>
                  <a:tcPr/>
                </a:tc>
                <a:tc>
                  <a:txBody>
                    <a:bodyPr/>
                    <a:lstStyle/>
                    <a:p>
                      <a:r>
                        <a:rPr lang="en-GB" sz="1000" dirty="0"/>
                        <a:t>InputOrder</a:t>
                      </a:r>
                    </a:p>
                  </a:txBody>
                  <a:tcPr/>
                </a:tc>
                <a:tc>
                  <a:txBody>
                    <a:bodyPr/>
                    <a:lstStyle/>
                    <a:p>
                      <a:r>
                        <a:rPr lang="en-GB" sz="1000" dirty="0"/>
                        <a:t>Used to define the sequentially focusable Tab Order of a UI component within a FieldGroup</a:t>
                      </a:r>
                    </a:p>
                  </a:txBody>
                  <a:tcPr/>
                </a:tc>
                <a:extLst>
                  <a:ext uri="{0D108BD9-81ED-4DB2-BD59-A6C34878D82A}">
                    <a16:rowId xmlns:a16="http://schemas.microsoft.com/office/drawing/2014/main" val="1849464263"/>
                  </a:ext>
                </a:extLst>
              </a:tr>
              <a:tr h="260963">
                <a:tc>
                  <a:txBody>
                    <a:bodyPr/>
                    <a:lstStyle/>
                    <a:p>
                      <a:r>
                        <a:rPr lang="en-GB" sz="1000" dirty="0"/>
                        <a:t>TypeUserInterface</a:t>
                      </a:r>
                    </a:p>
                  </a:txBody>
                  <a:tcPr/>
                </a:tc>
                <a:tc>
                  <a:txBody>
                    <a:bodyPr/>
                    <a:lstStyle/>
                    <a:p>
                      <a:r>
                        <a:rPr lang="en-GB" sz="1000" dirty="0"/>
                        <a:t>HelpHint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t>Used as default helper text for component to aid user understand the component function</a:t>
                      </a:r>
                    </a:p>
                  </a:txBody>
                  <a:tcPr/>
                </a:tc>
                <a:extLst>
                  <a:ext uri="{0D108BD9-81ED-4DB2-BD59-A6C34878D82A}">
                    <a16:rowId xmlns:a16="http://schemas.microsoft.com/office/drawing/2014/main" val="2346384749"/>
                  </a:ext>
                </a:extLst>
              </a:tr>
              <a:tr h="260963">
                <a:tc>
                  <a:txBody>
                    <a:bodyPr/>
                    <a:lstStyle/>
                    <a:p>
                      <a:r>
                        <a:rPr lang="en-GB" sz="1000" dirty="0"/>
                        <a:t>TypeUserInterface</a:t>
                      </a:r>
                    </a:p>
                  </a:txBody>
                  <a:tcPr/>
                </a:tc>
                <a:tc>
                  <a:txBody>
                    <a:bodyPr/>
                    <a:lstStyle/>
                    <a:p>
                      <a:r>
                        <a:rPr lang="en-GB" sz="1000" dirty="0"/>
                        <a:t>ErrorMessage</a:t>
                      </a:r>
                    </a:p>
                  </a:txBody>
                  <a:tcPr/>
                </a:tc>
                <a:tc>
                  <a:txBody>
                    <a:bodyPr/>
                    <a:lstStyle/>
                    <a:p>
                      <a:r>
                        <a:rPr lang="en-GB" sz="1000" dirty="0"/>
                        <a:t>Used as default error message when validation event is thrown</a:t>
                      </a:r>
                    </a:p>
                  </a:txBody>
                  <a:tcPr/>
                </a:tc>
                <a:extLst>
                  <a:ext uri="{0D108BD9-81ED-4DB2-BD59-A6C34878D82A}">
                    <a16:rowId xmlns:a16="http://schemas.microsoft.com/office/drawing/2014/main" val="3700327032"/>
                  </a:ext>
                </a:extLst>
              </a:tr>
            </a:tbl>
          </a:graphicData>
        </a:graphic>
      </p:graphicFrame>
      <p:sp>
        <p:nvSpPr>
          <p:cNvPr id="3" name="Rectangle: Rounded Corners 2">
            <a:extLst>
              <a:ext uri="{FF2B5EF4-FFF2-40B4-BE49-F238E27FC236}">
                <a16:creationId xmlns:a16="http://schemas.microsoft.com/office/drawing/2014/main" id="{1F7DA342-F439-5658-7303-A74539DB757C}"/>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EB4E14DE-1CC2-5127-4E9D-66CAAE13D3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sp>
        <p:nvSpPr>
          <p:cNvPr id="9" name="Title 1">
            <a:extLst>
              <a:ext uri="{FF2B5EF4-FFF2-40B4-BE49-F238E27FC236}">
                <a16:creationId xmlns:a16="http://schemas.microsoft.com/office/drawing/2014/main" id="{62183AC3-0047-5BC6-E8B1-AC3CF3763ACF}"/>
              </a:ext>
            </a:extLst>
          </p:cNvPr>
          <p:cNvSpPr txBox="1">
            <a:spLocks/>
          </p:cNvSpPr>
          <p:nvPr/>
        </p:nvSpPr>
        <p:spPr>
          <a:xfrm>
            <a:off x="6497982" y="3663868"/>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(HelpHint example)</a:t>
            </a:r>
          </a:p>
        </p:txBody>
      </p:sp>
      <p:sp>
        <p:nvSpPr>
          <p:cNvPr id="11" name="Title 1">
            <a:extLst>
              <a:ext uri="{FF2B5EF4-FFF2-40B4-BE49-F238E27FC236}">
                <a16:creationId xmlns:a16="http://schemas.microsoft.com/office/drawing/2014/main" id="{B58AEFBD-5E67-1714-2348-F3751C75ED92}"/>
              </a:ext>
            </a:extLst>
          </p:cNvPr>
          <p:cNvSpPr txBox="1">
            <a:spLocks/>
          </p:cNvSpPr>
          <p:nvPr/>
        </p:nvSpPr>
        <p:spPr>
          <a:xfrm>
            <a:off x="6506775" y="5049899"/>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(ErrorMessage example)</a:t>
            </a:r>
          </a:p>
        </p:txBody>
      </p:sp>
      <p:pic>
        <p:nvPicPr>
          <p:cNvPr id="7" name="Picture 6">
            <a:extLst>
              <a:ext uri="{FF2B5EF4-FFF2-40B4-BE49-F238E27FC236}">
                <a16:creationId xmlns:a16="http://schemas.microsoft.com/office/drawing/2014/main" id="{A7D99D85-5993-D708-E3A8-A3C303F90DD6}"/>
              </a:ext>
            </a:extLst>
          </p:cNvPr>
          <p:cNvPicPr>
            <a:picLocks noChangeAspect="1"/>
          </p:cNvPicPr>
          <p:nvPr/>
        </p:nvPicPr>
        <p:blipFill>
          <a:blip r:embed="rId4"/>
          <a:stretch>
            <a:fillRect/>
          </a:stretch>
        </p:blipFill>
        <p:spPr>
          <a:xfrm>
            <a:off x="6506775" y="1383208"/>
            <a:ext cx="1181100" cy="457200"/>
          </a:xfrm>
          <a:prstGeom prst="rect">
            <a:avLst/>
          </a:prstGeom>
        </p:spPr>
      </p:pic>
      <p:pic>
        <p:nvPicPr>
          <p:cNvPr id="10" name="Picture 9">
            <a:extLst>
              <a:ext uri="{FF2B5EF4-FFF2-40B4-BE49-F238E27FC236}">
                <a16:creationId xmlns:a16="http://schemas.microsoft.com/office/drawing/2014/main" id="{2C80333D-B08C-F6DA-C42C-07C553FED6A1}"/>
              </a:ext>
            </a:extLst>
          </p:cNvPr>
          <p:cNvPicPr>
            <a:picLocks noChangeAspect="1"/>
          </p:cNvPicPr>
          <p:nvPr/>
        </p:nvPicPr>
        <p:blipFill>
          <a:blip r:embed="rId5"/>
          <a:stretch>
            <a:fillRect/>
          </a:stretch>
        </p:blipFill>
        <p:spPr>
          <a:xfrm>
            <a:off x="6506775" y="2699400"/>
            <a:ext cx="1504950" cy="476250"/>
          </a:xfrm>
          <a:prstGeom prst="rect">
            <a:avLst/>
          </a:prstGeom>
        </p:spPr>
      </p:pic>
      <p:pic>
        <p:nvPicPr>
          <p:cNvPr id="18" name="Picture 17">
            <a:extLst>
              <a:ext uri="{FF2B5EF4-FFF2-40B4-BE49-F238E27FC236}">
                <a16:creationId xmlns:a16="http://schemas.microsoft.com/office/drawing/2014/main" id="{56C17ED6-9432-7720-D95F-2AAED8B8C131}"/>
              </a:ext>
            </a:extLst>
          </p:cNvPr>
          <p:cNvPicPr>
            <a:picLocks noChangeAspect="1"/>
          </p:cNvPicPr>
          <p:nvPr/>
        </p:nvPicPr>
        <p:blipFill>
          <a:blip r:embed="rId6"/>
          <a:stretch>
            <a:fillRect/>
          </a:stretch>
        </p:blipFill>
        <p:spPr>
          <a:xfrm>
            <a:off x="6497982" y="3953353"/>
            <a:ext cx="1895475" cy="733425"/>
          </a:xfrm>
          <a:prstGeom prst="rect">
            <a:avLst/>
          </a:prstGeom>
        </p:spPr>
      </p:pic>
      <p:pic>
        <p:nvPicPr>
          <p:cNvPr id="20" name="Picture 19">
            <a:extLst>
              <a:ext uri="{FF2B5EF4-FFF2-40B4-BE49-F238E27FC236}">
                <a16:creationId xmlns:a16="http://schemas.microsoft.com/office/drawing/2014/main" id="{78AE46A5-24CE-C6A6-9EFA-2BD279E8CEA8}"/>
              </a:ext>
            </a:extLst>
          </p:cNvPr>
          <p:cNvPicPr>
            <a:picLocks noChangeAspect="1"/>
          </p:cNvPicPr>
          <p:nvPr/>
        </p:nvPicPr>
        <p:blipFill>
          <a:blip r:embed="rId7"/>
          <a:stretch>
            <a:fillRect/>
          </a:stretch>
        </p:blipFill>
        <p:spPr>
          <a:xfrm>
            <a:off x="6554400" y="5352705"/>
            <a:ext cx="2914650" cy="771525"/>
          </a:xfrm>
          <a:prstGeom prst="rect">
            <a:avLst/>
          </a:prstGeom>
        </p:spPr>
      </p:pic>
    </p:spTree>
    <p:extLst>
      <p:ext uri="{BB962C8B-B14F-4D97-AF65-F5344CB8AC3E}">
        <p14:creationId xmlns:p14="http://schemas.microsoft.com/office/powerpoint/2010/main" val="209042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1</a:t>
            </a:r>
            <a:r>
              <a:rPr lang="en-GB" sz="4400" dirty="0">
                <a:latin typeface="Arial" panose="020B0604020202020204" pitchFamily="34" charset="0"/>
                <a:cs typeface="Arial" panose="020B0604020202020204" pitchFamily="34" charset="0"/>
              </a:rPr>
              <a:t>.2 </a:t>
            </a:r>
            <a:r>
              <a:rPr lang="en-GB" dirty="0">
                <a:solidFill>
                  <a:srgbClr val="FF0000"/>
                </a:solidFill>
                <a:latin typeface="Arial" panose="020B0604020202020204" pitchFamily="34" charset="0"/>
                <a:cs typeface="Arial" panose="020B0604020202020204" pitchFamily="34" charset="0"/>
              </a:rPr>
              <a:t>Historic Issues</a:t>
            </a:r>
          </a:p>
        </p:txBody>
      </p:sp>
      <p:sp>
        <p:nvSpPr>
          <p:cNvPr id="3" name="Content Placeholder 2">
            <a:extLst>
              <a:ext uri="{FF2B5EF4-FFF2-40B4-BE49-F238E27FC236}">
                <a16:creationId xmlns:a16="http://schemas.microsoft.com/office/drawing/2014/main" id="{32FC0B58-635A-A394-F252-0FAAFA8F687F}"/>
              </a:ext>
            </a:extLst>
          </p:cNvPr>
          <p:cNvSpPr>
            <a:spLocks noGrp="1"/>
          </p:cNvSpPr>
          <p:nvPr>
            <p:ph idx="1"/>
          </p:nvPr>
        </p:nvSpPr>
        <p:spPr/>
        <p:txBody>
          <a:bodyPr/>
          <a:lstStyle/>
          <a:p>
            <a:r>
              <a:rPr lang="en-GB" dirty="0"/>
              <a:t>Inconsistent layouts and user experience</a:t>
            </a:r>
          </a:p>
          <a:p>
            <a:r>
              <a:rPr lang="en-GB" dirty="0"/>
              <a:t>Expensive to refactor changes</a:t>
            </a:r>
          </a:p>
          <a:p>
            <a:r>
              <a:rPr lang="en-GB" dirty="0"/>
              <a:t>Long lead time to implement changes</a:t>
            </a:r>
          </a:p>
          <a:p>
            <a:endParaRPr lang="en-GB" dirty="0"/>
          </a:p>
          <a:p>
            <a:pPr marL="0" indent="0">
              <a:buNone/>
            </a:pPr>
            <a:r>
              <a:rPr lang="en-GB" dirty="0"/>
              <a:t>Examples</a:t>
            </a:r>
          </a:p>
          <a:p>
            <a:r>
              <a:rPr lang="en-GB" dirty="0">
                <a:hlinkClick r:id="rId2"/>
              </a:rPr>
              <a:t>https://www.myregus.com/home</a:t>
            </a:r>
            <a:endParaRPr lang="en-GB" dirty="0"/>
          </a:p>
          <a:p>
            <a:r>
              <a:rPr lang="en-GB" dirty="0">
                <a:hlinkClick r:id="rId3"/>
              </a:rPr>
              <a:t>https://saleshub.iwgplc.com/</a:t>
            </a:r>
            <a:endParaRPr lang="en-GB" dirty="0"/>
          </a:p>
          <a:p>
            <a:r>
              <a:rPr lang="en-GB" dirty="0">
                <a:hlinkClick r:id="rId4"/>
              </a:rPr>
              <a:t>https://aca.acc.accesscontrolapp.com/centres</a:t>
            </a:r>
            <a:endParaRPr lang="en-GB" dirty="0"/>
          </a:p>
          <a:p>
            <a:pPr marL="0" indent="0">
              <a:buNone/>
            </a:pPr>
            <a:endParaRPr lang="en-GB" dirty="0"/>
          </a:p>
          <a:p>
            <a:endParaRPr lang="en-GB" dirty="0"/>
          </a:p>
        </p:txBody>
      </p:sp>
    </p:spTree>
    <p:extLst>
      <p:ext uri="{BB962C8B-B14F-4D97-AF65-F5344CB8AC3E}">
        <p14:creationId xmlns:p14="http://schemas.microsoft.com/office/powerpoint/2010/main" val="379878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1</a:t>
            </a:r>
            <a:r>
              <a:rPr lang="en-GB" sz="4400" dirty="0">
                <a:latin typeface="Arial" panose="020B0604020202020204" pitchFamily="34" charset="0"/>
                <a:cs typeface="Arial" panose="020B0604020202020204" pitchFamily="34" charset="0"/>
              </a:rPr>
              <a:t>.3 </a:t>
            </a:r>
            <a:r>
              <a:rPr lang="en-GB" dirty="0">
                <a:solidFill>
                  <a:srgbClr val="FF0000"/>
                </a:solidFill>
                <a:latin typeface="Arial" panose="020B0604020202020204" pitchFamily="34" charset="0"/>
                <a:cs typeface="Arial" panose="020B0604020202020204" pitchFamily="34" charset="0"/>
              </a:rPr>
              <a:t>Assumptions</a:t>
            </a:r>
          </a:p>
        </p:txBody>
      </p:sp>
      <p:sp>
        <p:nvSpPr>
          <p:cNvPr id="3" name="Content Placeholder 2">
            <a:extLst>
              <a:ext uri="{FF2B5EF4-FFF2-40B4-BE49-F238E27FC236}">
                <a16:creationId xmlns:a16="http://schemas.microsoft.com/office/drawing/2014/main" id="{32FC0B58-635A-A394-F252-0FAAFA8F687F}"/>
              </a:ext>
            </a:extLst>
          </p:cNvPr>
          <p:cNvSpPr>
            <a:spLocks noGrp="1"/>
          </p:cNvSpPr>
          <p:nvPr>
            <p:ph idx="1"/>
          </p:nvPr>
        </p:nvSpPr>
        <p:spPr/>
        <p:txBody>
          <a:bodyPr>
            <a:normAutofit lnSpcReduction="10000"/>
          </a:bodyPr>
          <a:lstStyle/>
          <a:p>
            <a:r>
              <a:rPr lang="en-GB" dirty="0"/>
              <a:t>Using Blazor Server as App platform</a:t>
            </a:r>
          </a:p>
          <a:p>
            <a:r>
              <a:rPr lang="en-GB" dirty="0"/>
              <a:t>Using Nox Library to help rapid and standardised App development</a:t>
            </a:r>
          </a:p>
          <a:p>
            <a:r>
              <a:rPr lang="en-GB" dirty="0"/>
              <a:t>Primarily using 3</a:t>
            </a:r>
            <a:r>
              <a:rPr lang="en-GB" baseline="30000" dirty="0"/>
              <a:t>rd</a:t>
            </a:r>
            <a:r>
              <a:rPr lang="en-GB" dirty="0"/>
              <a:t> party Blazor plugins where possible rather than creating custom </a:t>
            </a:r>
            <a:r>
              <a:rPr lang="en-GB" sz="2800" dirty="0"/>
              <a:t>components</a:t>
            </a:r>
            <a:r>
              <a:rPr lang="en-GB" dirty="0"/>
              <a:t> – ie: </a:t>
            </a:r>
            <a:r>
              <a:rPr lang="en-GB" dirty="0">
                <a:hlinkClick r:id="rId2"/>
              </a:rPr>
              <a:t>https://mudblazor.com/</a:t>
            </a:r>
            <a:endParaRPr lang="en-GB" dirty="0"/>
          </a:p>
          <a:p>
            <a:r>
              <a:rPr lang="en-GB" dirty="0"/>
              <a:t>Project development will use GitHub repository: </a:t>
            </a:r>
            <a:r>
              <a:rPr lang="en-GB" dirty="0">
                <a:hlinkClick r:id="rId3"/>
              </a:rPr>
              <a:t>https://github.com/NoxOrg</a:t>
            </a:r>
            <a:endParaRPr lang="en-GB" dirty="0"/>
          </a:p>
          <a:p>
            <a:r>
              <a:rPr lang="en-GB" dirty="0"/>
              <a:t>Ui is compatible with responsive mobile design – so that it can be displayed on desktop, tablet, mobile browsers.</a:t>
            </a:r>
          </a:p>
          <a:p>
            <a:r>
              <a:rPr lang="en-GB" dirty="0"/>
              <a:t>Project is Unit tested where possible including </a:t>
            </a:r>
            <a:r>
              <a:rPr lang="en-GB" dirty="0" err="1"/>
              <a:t>Blazor</a:t>
            </a:r>
            <a:r>
              <a:rPr lang="en-GB" dirty="0"/>
              <a:t> HTML output testing where possible.</a:t>
            </a:r>
          </a:p>
          <a:p>
            <a:endParaRPr lang="en-GB" dirty="0"/>
          </a:p>
          <a:p>
            <a:endParaRPr lang="en-GB" dirty="0"/>
          </a:p>
          <a:p>
            <a:endParaRPr lang="en-GB" dirty="0"/>
          </a:p>
        </p:txBody>
      </p:sp>
    </p:spTree>
    <p:extLst>
      <p:ext uri="{BB962C8B-B14F-4D97-AF65-F5344CB8AC3E}">
        <p14:creationId xmlns:p14="http://schemas.microsoft.com/office/powerpoint/2010/main" val="1764983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B6FC-C8B3-F0EE-A00F-EB40AECA8F0D}"/>
              </a:ext>
            </a:extLst>
          </p:cNvPr>
          <p:cNvSpPr>
            <a:spLocks noGrp="1"/>
          </p:cNvSpPr>
          <p:nvPr>
            <p:ph type="ctrTitle"/>
          </p:nvPr>
        </p:nvSpPr>
        <p:spPr>
          <a:xfrm>
            <a:off x="1018309" y="1122363"/>
            <a:ext cx="9649691" cy="2387600"/>
          </a:xfrm>
        </p:spPr>
        <p:txBody>
          <a:bodyPr anchor="t"/>
          <a:lstStyle/>
          <a:p>
            <a:pPr algn="l"/>
            <a:r>
              <a:rPr lang="en-GB" dirty="0">
                <a:latin typeface="Arial" panose="020B0604020202020204" pitchFamily="34" charset="0"/>
                <a:cs typeface="Arial" panose="020B0604020202020204" pitchFamily="34" charset="0"/>
              </a:rPr>
              <a:t>2: </a:t>
            </a:r>
            <a:r>
              <a:rPr lang="en-GB" dirty="0">
                <a:solidFill>
                  <a:schemeClr val="bg1"/>
                </a:solidFill>
                <a:latin typeface="Arial" panose="020B0604020202020204" pitchFamily="34" charset="0"/>
                <a:cs typeface="Arial" panose="020B0604020202020204" pitchFamily="34" charset="0"/>
              </a:rPr>
              <a:t>Architecture Overview</a:t>
            </a:r>
          </a:p>
        </p:txBody>
      </p:sp>
    </p:spTree>
    <p:extLst>
      <p:ext uri="{BB962C8B-B14F-4D97-AF65-F5344CB8AC3E}">
        <p14:creationId xmlns:p14="http://schemas.microsoft.com/office/powerpoint/2010/main" val="2728289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1000" y="365125"/>
            <a:ext cx="3619500" cy="570057"/>
          </a:xfrm>
        </p:spPr>
        <p:txBody>
          <a:bodyPr anchor="t">
            <a:normAutofit/>
          </a:bodyPr>
          <a:lstStyle/>
          <a:p>
            <a:r>
              <a:rPr lang="en-GB" sz="2400" dirty="0">
                <a:latin typeface="Arial" panose="020B0604020202020204" pitchFamily="34" charset="0"/>
                <a:cs typeface="Arial" panose="020B0604020202020204" pitchFamily="34" charset="0"/>
              </a:rPr>
              <a:t>2.1: </a:t>
            </a:r>
            <a:r>
              <a:rPr lang="en-GB" sz="2400" dirty="0">
                <a:solidFill>
                  <a:srgbClr val="FF0000"/>
                </a:solidFill>
                <a:latin typeface="Arial" panose="020B0604020202020204" pitchFamily="34" charset="0"/>
                <a:cs typeface="Arial" panose="020B0604020202020204" pitchFamily="34" charset="0"/>
              </a:rPr>
              <a:t>General Overview</a:t>
            </a:r>
          </a:p>
        </p:txBody>
      </p:sp>
      <p:pic>
        <p:nvPicPr>
          <p:cNvPr id="4" name="Graphic 3" descr="Browser window outline">
            <a:extLst>
              <a:ext uri="{FF2B5EF4-FFF2-40B4-BE49-F238E27FC236}">
                <a16:creationId xmlns:a16="http://schemas.microsoft.com/office/drawing/2014/main" id="{4F3A37FF-C399-7A17-E609-0153D93A3F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17815" y="947985"/>
            <a:ext cx="3253322" cy="3253322"/>
          </a:xfrm>
          <a:prstGeom prst="rect">
            <a:avLst/>
          </a:prstGeom>
        </p:spPr>
      </p:pic>
      <p:sp>
        <p:nvSpPr>
          <p:cNvPr id="5" name="Title 1">
            <a:extLst>
              <a:ext uri="{FF2B5EF4-FFF2-40B4-BE49-F238E27FC236}">
                <a16:creationId xmlns:a16="http://schemas.microsoft.com/office/drawing/2014/main" id="{94BD46D3-2328-BFF7-B068-89AA40A8D017}"/>
              </a:ext>
            </a:extLst>
          </p:cNvPr>
          <p:cNvSpPr txBox="1">
            <a:spLocks/>
          </p:cNvSpPr>
          <p:nvPr/>
        </p:nvSpPr>
        <p:spPr>
          <a:xfrm>
            <a:off x="8871750" y="1668445"/>
            <a:ext cx="1839686" cy="33578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400" dirty="0">
                <a:solidFill>
                  <a:srgbClr val="FF0000"/>
                </a:solidFill>
                <a:latin typeface="Arial" panose="020B0604020202020204" pitchFamily="34" charset="0"/>
                <a:cs typeface="Arial" panose="020B0604020202020204" pitchFamily="34" charset="0"/>
              </a:rPr>
              <a:t>Browser Blazor App</a:t>
            </a:r>
          </a:p>
        </p:txBody>
      </p:sp>
      <p:sp>
        <p:nvSpPr>
          <p:cNvPr id="7" name="Rectangle: Rounded Corners 6">
            <a:extLst>
              <a:ext uri="{FF2B5EF4-FFF2-40B4-BE49-F238E27FC236}">
                <a16:creationId xmlns:a16="http://schemas.microsoft.com/office/drawing/2014/main" id="{2243E772-0F0A-0FCC-5987-48BD722F2E46}"/>
              </a:ext>
            </a:extLst>
          </p:cNvPr>
          <p:cNvSpPr/>
          <p:nvPr/>
        </p:nvSpPr>
        <p:spPr>
          <a:xfrm>
            <a:off x="8988042" y="2206504"/>
            <a:ext cx="1390672" cy="1212868"/>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Nox.UI Control</a:t>
            </a:r>
          </a:p>
        </p:txBody>
      </p:sp>
      <p:sp>
        <p:nvSpPr>
          <p:cNvPr id="8" name="Rectangle 7">
            <a:extLst>
              <a:ext uri="{FF2B5EF4-FFF2-40B4-BE49-F238E27FC236}">
                <a16:creationId xmlns:a16="http://schemas.microsoft.com/office/drawing/2014/main" id="{A9EC4CD5-1BFB-5866-FDC5-70110008ECE4}"/>
              </a:ext>
            </a:extLst>
          </p:cNvPr>
          <p:cNvSpPr/>
          <p:nvPr/>
        </p:nvSpPr>
        <p:spPr>
          <a:xfrm>
            <a:off x="5081196" y="1949003"/>
            <a:ext cx="1542770" cy="137658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Nox.Ui</a:t>
            </a:r>
          </a:p>
          <a:p>
            <a:pPr algn="ctr"/>
            <a:r>
              <a:rPr lang="en-GB" dirty="0"/>
              <a:t>Library DLL</a:t>
            </a:r>
          </a:p>
          <a:p>
            <a:pPr algn="ctr"/>
            <a:r>
              <a:rPr lang="en-GB" sz="1200" dirty="0"/>
              <a:t>(nuget package)</a:t>
            </a:r>
          </a:p>
        </p:txBody>
      </p:sp>
      <p:pic>
        <p:nvPicPr>
          <p:cNvPr id="10" name="Graphic 9" descr="Open folder outline">
            <a:extLst>
              <a:ext uri="{FF2B5EF4-FFF2-40B4-BE49-F238E27FC236}">
                <a16:creationId xmlns:a16="http://schemas.microsoft.com/office/drawing/2014/main" id="{5EE2AEA5-EF04-90B9-EE3E-CD9E81A9B8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84346" y="1963615"/>
            <a:ext cx="914400" cy="914400"/>
          </a:xfrm>
          <a:prstGeom prst="rect">
            <a:avLst/>
          </a:prstGeom>
        </p:spPr>
      </p:pic>
      <p:sp>
        <p:nvSpPr>
          <p:cNvPr id="11" name="Title 1">
            <a:extLst>
              <a:ext uri="{FF2B5EF4-FFF2-40B4-BE49-F238E27FC236}">
                <a16:creationId xmlns:a16="http://schemas.microsoft.com/office/drawing/2014/main" id="{E909756F-91D9-95D2-5942-8CA55E4FE679}"/>
              </a:ext>
            </a:extLst>
          </p:cNvPr>
          <p:cNvSpPr txBox="1">
            <a:spLocks/>
          </p:cNvSpPr>
          <p:nvPr/>
        </p:nvSpPr>
        <p:spPr>
          <a:xfrm>
            <a:off x="942218" y="1242072"/>
            <a:ext cx="3058282" cy="81912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200" dirty="0">
                <a:solidFill>
                  <a:schemeClr val="bg1">
                    <a:lumMod val="50000"/>
                  </a:schemeClr>
                </a:solidFill>
                <a:latin typeface="Arial" panose="020B0604020202020204" pitchFamily="34" charset="0"/>
                <a:cs typeface="Arial" panose="020B0604020202020204" pitchFamily="34" charset="0"/>
              </a:rPr>
              <a:t>(Optional) </a:t>
            </a:r>
            <a:r>
              <a:rPr lang="en-GB" sz="1200" dirty="0" err="1">
                <a:solidFill>
                  <a:schemeClr val="bg1">
                    <a:lumMod val="50000"/>
                  </a:schemeClr>
                </a:solidFill>
                <a:latin typeface="Arial" panose="020B0604020202020204" pitchFamily="34" charset="0"/>
                <a:cs typeface="Arial" panose="020B0604020202020204" pitchFamily="34" charset="0"/>
              </a:rPr>
              <a:t>Blazor</a:t>
            </a:r>
            <a:r>
              <a:rPr lang="en-GB" sz="1200" dirty="0">
                <a:solidFill>
                  <a:schemeClr val="bg1">
                    <a:lumMod val="50000"/>
                  </a:schemeClr>
                </a:solidFill>
                <a:latin typeface="Arial" panose="020B0604020202020204" pitchFamily="34" charset="0"/>
                <a:cs typeface="Arial" panose="020B0604020202020204" pitchFamily="34" charset="0"/>
              </a:rPr>
              <a:t> </a:t>
            </a:r>
            <a:r>
              <a:rPr lang="en-GB" sz="1000" dirty="0">
                <a:solidFill>
                  <a:schemeClr val="bg1">
                    <a:lumMod val="50000"/>
                  </a:schemeClr>
                </a:solidFill>
                <a:latin typeface="Arial" panose="020B0604020202020204" pitchFamily="34" charset="0"/>
                <a:cs typeface="Arial" panose="020B0604020202020204" pitchFamily="34" charset="0"/>
              </a:rPr>
              <a:t>Project</a:t>
            </a:r>
            <a:r>
              <a:rPr lang="en-GB" sz="1200" dirty="0">
                <a:solidFill>
                  <a:schemeClr val="bg1">
                    <a:lumMod val="50000"/>
                  </a:schemeClr>
                </a:solidFill>
                <a:latin typeface="Arial" panose="020B0604020202020204" pitchFamily="34" charset="0"/>
                <a:cs typeface="Arial" panose="020B0604020202020204" pitchFamily="34" charset="0"/>
              </a:rPr>
              <a:t> Design Folder </a:t>
            </a:r>
          </a:p>
          <a:p>
            <a:pPr>
              <a:lnSpc>
                <a:spcPct val="120000"/>
              </a:lnSpc>
            </a:pPr>
            <a:r>
              <a:rPr lang="en-GB" sz="1200" dirty="0">
                <a:solidFill>
                  <a:schemeClr val="bg1">
                    <a:lumMod val="50000"/>
                  </a:schemeClr>
                </a:solidFill>
                <a:latin typeface="Arial" panose="020B0604020202020204" pitchFamily="34" charset="0"/>
                <a:cs typeface="Arial" panose="020B0604020202020204" pitchFamily="34" charset="0"/>
              </a:rPr>
              <a:t>Configuration .yaml(s) </a:t>
            </a:r>
          </a:p>
          <a:p>
            <a:pPr>
              <a:lnSpc>
                <a:spcPct val="120000"/>
              </a:lnSpc>
            </a:pPr>
            <a:r>
              <a:rPr lang="en-GB" sz="1200" dirty="0">
                <a:solidFill>
                  <a:schemeClr val="bg1">
                    <a:lumMod val="50000"/>
                  </a:schemeClr>
                </a:solidFill>
                <a:latin typeface="Arial" panose="020B0604020202020204" pitchFamily="34" charset="0"/>
                <a:cs typeface="Arial" panose="020B0604020202020204" pitchFamily="34" charset="0"/>
              </a:rPr>
              <a:t>(mostly default if possible)</a:t>
            </a:r>
          </a:p>
        </p:txBody>
      </p:sp>
      <p:pic>
        <p:nvPicPr>
          <p:cNvPr id="16" name="Graphic 15" descr="Paper with solid fill">
            <a:extLst>
              <a:ext uri="{FF2B5EF4-FFF2-40B4-BE49-F238E27FC236}">
                <a16:creationId xmlns:a16="http://schemas.microsoft.com/office/drawing/2014/main" id="{9452F809-667A-DA0D-0461-0F67845AC8C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1180" y="2558191"/>
            <a:ext cx="914400" cy="914400"/>
          </a:xfrm>
          <a:prstGeom prst="rect">
            <a:avLst/>
          </a:prstGeom>
        </p:spPr>
      </p:pic>
      <p:sp>
        <p:nvSpPr>
          <p:cNvPr id="17" name="Rectangle 16">
            <a:extLst>
              <a:ext uri="{FF2B5EF4-FFF2-40B4-BE49-F238E27FC236}">
                <a16:creationId xmlns:a16="http://schemas.microsoft.com/office/drawing/2014/main" id="{8E124CC8-348C-8724-5DD0-09BF3484F2CF}"/>
              </a:ext>
            </a:extLst>
          </p:cNvPr>
          <p:cNvSpPr/>
          <p:nvPr/>
        </p:nvSpPr>
        <p:spPr>
          <a:xfrm>
            <a:off x="1912304" y="2558191"/>
            <a:ext cx="511623" cy="6912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Arrow Connector 18">
            <a:extLst>
              <a:ext uri="{FF2B5EF4-FFF2-40B4-BE49-F238E27FC236}">
                <a16:creationId xmlns:a16="http://schemas.microsoft.com/office/drawing/2014/main" id="{169E216F-3A61-2EC0-3114-E748C964FADB}"/>
              </a:ext>
            </a:extLst>
          </p:cNvPr>
          <p:cNvCxnSpPr>
            <a:cxnSpLocks/>
            <a:endCxn id="8" idx="1"/>
          </p:cNvCxnSpPr>
          <p:nvPr/>
        </p:nvCxnSpPr>
        <p:spPr>
          <a:xfrm>
            <a:off x="2892669" y="2637296"/>
            <a:ext cx="2188527" cy="0"/>
          </a:xfrm>
          <a:prstGeom prst="straightConnector1">
            <a:avLst/>
          </a:prstGeom>
          <a:ln w="889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80CDF91-5A97-4F5E-B591-0434B570E247}"/>
              </a:ext>
            </a:extLst>
          </p:cNvPr>
          <p:cNvCxnSpPr>
            <a:cxnSpLocks/>
          </p:cNvCxnSpPr>
          <p:nvPr/>
        </p:nvCxnSpPr>
        <p:spPr>
          <a:xfrm>
            <a:off x="6623966" y="2637296"/>
            <a:ext cx="2188527" cy="0"/>
          </a:xfrm>
          <a:prstGeom prst="straightConnector1">
            <a:avLst/>
          </a:prstGeom>
          <a:ln w="889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Document with solid fill">
            <a:extLst>
              <a:ext uri="{FF2B5EF4-FFF2-40B4-BE49-F238E27FC236}">
                <a16:creationId xmlns:a16="http://schemas.microsoft.com/office/drawing/2014/main" id="{2531A895-410B-2E9E-5984-14513D7E6E0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16361" y="2433844"/>
            <a:ext cx="914400" cy="914400"/>
          </a:xfrm>
          <a:prstGeom prst="rect">
            <a:avLst/>
          </a:prstGeom>
        </p:spPr>
      </p:pic>
      <p:sp>
        <p:nvSpPr>
          <p:cNvPr id="25" name="Title 1">
            <a:extLst>
              <a:ext uri="{FF2B5EF4-FFF2-40B4-BE49-F238E27FC236}">
                <a16:creationId xmlns:a16="http://schemas.microsoft.com/office/drawing/2014/main" id="{9A3D3D58-C2B1-DDBE-BBB0-4625DD1A880E}"/>
              </a:ext>
            </a:extLst>
          </p:cNvPr>
          <p:cNvSpPr txBox="1">
            <a:spLocks/>
          </p:cNvSpPr>
          <p:nvPr/>
        </p:nvSpPr>
        <p:spPr>
          <a:xfrm>
            <a:off x="4723462" y="3783762"/>
            <a:ext cx="2454694" cy="208877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71450" indent="-171450">
              <a:lnSpc>
                <a:spcPct val="120000"/>
              </a:lnSpc>
              <a:buFont typeface="Arial" panose="020B0604020202020204" pitchFamily="34" charset="0"/>
              <a:buChar char="•"/>
            </a:pPr>
            <a:r>
              <a:rPr lang="en-GB" sz="1000" dirty="0">
                <a:solidFill>
                  <a:schemeClr val="bg1">
                    <a:lumMod val="50000"/>
                  </a:schemeClr>
                </a:solidFill>
                <a:latin typeface="Arial" panose="020B0604020202020204" pitchFamily="34" charset="0"/>
                <a:cs typeface="Arial" panose="020B0604020202020204" pitchFamily="34" charset="0"/>
              </a:rPr>
              <a:t>Nox.Ui provides Blazor App with an embeddable Ui templated component </a:t>
            </a:r>
          </a:p>
          <a:p>
            <a:pPr marL="171450" indent="-171450">
              <a:lnSpc>
                <a:spcPct val="120000"/>
              </a:lnSpc>
              <a:buFont typeface="Arial" panose="020B0604020202020204" pitchFamily="34" charset="0"/>
              <a:buChar char="•"/>
            </a:pPr>
            <a:r>
              <a:rPr lang="en-GB" sz="1000" dirty="0">
                <a:solidFill>
                  <a:schemeClr val="bg1">
                    <a:lumMod val="50000"/>
                  </a:schemeClr>
                </a:solidFill>
                <a:latin typeface="Arial" panose="020B0604020202020204" pitchFamily="34" charset="0"/>
                <a:cs typeface="Arial" panose="020B0604020202020204" pitchFamily="34" charset="0"/>
              </a:rPr>
              <a:t>Each Ui component has a contract handling config, events and data</a:t>
            </a:r>
          </a:p>
          <a:p>
            <a:pPr marL="171450" indent="-171450">
              <a:lnSpc>
                <a:spcPct val="120000"/>
              </a:lnSpc>
              <a:buFont typeface="Arial" panose="020B0604020202020204" pitchFamily="34" charset="0"/>
              <a:buChar char="•"/>
            </a:pPr>
            <a:r>
              <a:rPr lang="en-GB" sz="1000" dirty="0">
                <a:solidFill>
                  <a:schemeClr val="bg1">
                    <a:lumMod val="50000"/>
                  </a:schemeClr>
                </a:solidFill>
                <a:latin typeface="Arial" panose="020B0604020202020204" pitchFamily="34" charset="0"/>
                <a:cs typeface="Arial" panose="020B0604020202020204" pitchFamily="34" charset="0"/>
              </a:rPr>
              <a:t>Each Ui component is driven by template yaml – mostly the associated yaml classes are NoxSimpleTypeDefinition, TypeOptions, UserInterface</a:t>
            </a:r>
          </a:p>
        </p:txBody>
      </p:sp>
      <p:sp>
        <p:nvSpPr>
          <p:cNvPr id="27" name="TextBox 26">
            <a:extLst>
              <a:ext uri="{FF2B5EF4-FFF2-40B4-BE49-F238E27FC236}">
                <a16:creationId xmlns:a16="http://schemas.microsoft.com/office/drawing/2014/main" id="{2BC676A1-DFDC-6E36-5EB1-2DBDF8CB0B8F}"/>
              </a:ext>
            </a:extLst>
          </p:cNvPr>
          <p:cNvSpPr txBox="1"/>
          <p:nvPr/>
        </p:nvSpPr>
        <p:spPr>
          <a:xfrm>
            <a:off x="8742440" y="3783762"/>
            <a:ext cx="2610887" cy="629339"/>
          </a:xfrm>
          <a:prstGeom prst="rect">
            <a:avLst/>
          </a:prstGeom>
          <a:noFill/>
        </p:spPr>
        <p:txBody>
          <a:bodyPr wrap="square">
            <a:spAutoFit/>
          </a:bodyPr>
          <a:lstStyle/>
          <a:p>
            <a:pPr marL="171450" indent="-171450">
              <a:lnSpc>
                <a:spcPct val="120000"/>
              </a:lnSpc>
              <a:buFont typeface="Arial" panose="020B0604020202020204" pitchFamily="34" charset="0"/>
              <a:buChar char="•"/>
            </a:pPr>
            <a:r>
              <a:rPr lang="en-GB" sz="1000" dirty="0">
                <a:solidFill>
                  <a:schemeClr val="bg1">
                    <a:lumMod val="50000"/>
                  </a:schemeClr>
                </a:solidFill>
                <a:latin typeface="Arial" panose="020B0604020202020204" pitchFamily="34" charset="0"/>
                <a:cs typeface="Arial" panose="020B0604020202020204" pitchFamily="34" charset="0"/>
              </a:rPr>
              <a:t>Ui Control should handle required config, events, data, validation and translations</a:t>
            </a:r>
          </a:p>
        </p:txBody>
      </p:sp>
    </p:spTree>
    <p:extLst>
      <p:ext uri="{BB962C8B-B14F-4D97-AF65-F5344CB8AC3E}">
        <p14:creationId xmlns:p14="http://schemas.microsoft.com/office/powerpoint/2010/main" val="411034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B6FC-C8B3-F0EE-A00F-EB40AECA8F0D}"/>
              </a:ext>
            </a:extLst>
          </p:cNvPr>
          <p:cNvSpPr>
            <a:spLocks noGrp="1"/>
          </p:cNvSpPr>
          <p:nvPr>
            <p:ph type="ctrTitle"/>
          </p:nvPr>
        </p:nvSpPr>
        <p:spPr>
          <a:xfrm>
            <a:off x="1018309" y="1122363"/>
            <a:ext cx="9649691" cy="2387600"/>
          </a:xfrm>
        </p:spPr>
        <p:txBody>
          <a:bodyPr anchor="t"/>
          <a:lstStyle/>
          <a:p>
            <a:pPr algn="l"/>
            <a:r>
              <a:rPr lang="en-GB" dirty="0">
                <a:latin typeface="Arial" panose="020B0604020202020204" pitchFamily="34" charset="0"/>
                <a:cs typeface="Arial" panose="020B0604020202020204" pitchFamily="34" charset="0"/>
              </a:rPr>
              <a:t>3: </a:t>
            </a:r>
            <a:r>
              <a:rPr lang="en-GB" dirty="0">
                <a:solidFill>
                  <a:schemeClr val="bg1"/>
                </a:solidFill>
                <a:latin typeface="Arial" panose="020B0604020202020204" pitchFamily="34" charset="0"/>
                <a:cs typeface="Arial" panose="020B0604020202020204" pitchFamily="34" charset="0"/>
              </a:rPr>
              <a:t>UI Components</a:t>
            </a:r>
            <a:br>
              <a:rPr lang="en-GB" dirty="0">
                <a:solidFill>
                  <a:schemeClr val="bg1"/>
                </a:solidFill>
                <a:latin typeface="Arial" panose="020B0604020202020204" pitchFamily="34" charset="0"/>
                <a:cs typeface="Arial" panose="020B0604020202020204" pitchFamily="34" charset="0"/>
              </a:rPr>
            </a:br>
            <a:r>
              <a:rPr lang="en-GB" dirty="0">
                <a:solidFill>
                  <a:schemeClr val="bg1"/>
                </a:solidFill>
                <a:latin typeface="Arial" panose="020B0604020202020204" pitchFamily="34" charset="0"/>
                <a:cs typeface="Arial" panose="020B0604020202020204" pitchFamily="34" charset="0"/>
              </a:rPr>
              <a:t>    (based on Nox.Types)</a:t>
            </a:r>
          </a:p>
        </p:txBody>
      </p:sp>
    </p:spTree>
    <p:extLst>
      <p:ext uri="{BB962C8B-B14F-4D97-AF65-F5344CB8AC3E}">
        <p14:creationId xmlns:p14="http://schemas.microsoft.com/office/powerpoint/2010/main" val="449618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4839989-3D3A-A380-F1EB-BED658E48284}"/>
              </a:ext>
            </a:extLst>
          </p:cNvPr>
          <p:cNvSpPr/>
          <p:nvPr/>
        </p:nvSpPr>
        <p:spPr>
          <a:xfrm>
            <a:off x="0" y="0"/>
            <a:ext cx="12192000" cy="10926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0A34DFC-806A-A709-55AC-389E697BE26F}"/>
              </a:ext>
            </a:extLst>
          </p:cNvPr>
          <p:cNvSpPr>
            <a:spLocks noGrp="1"/>
          </p:cNvSpPr>
          <p:nvPr>
            <p:ph type="title"/>
          </p:nvPr>
        </p:nvSpPr>
        <p:spPr>
          <a:xfrm>
            <a:off x="380999" y="365125"/>
            <a:ext cx="8336281" cy="570057"/>
          </a:xfrm>
        </p:spPr>
        <p:txBody>
          <a:bodyPr anchor="t">
            <a:normAutofit/>
          </a:bodyPr>
          <a:lstStyle/>
          <a:p>
            <a:r>
              <a:rPr lang="en-GB" sz="2400" dirty="0">
                <a:latin typeface="Arial" panose="020B0604020202020204" pitchFamily="34" charset="0"/>
                <a:cs typeface="Arial" panose="020B0604020202020204" pitchFamily="34" charset="0"/>
              </a:rPr>
              <a:t>3.1a: </a:t>
            </a:r>
            <a:r>
              <a:rPr lang="en-GB" sz="2400" dirty="0">
                <a:solidFill>
                  <a:schemeClr val="bg1"/>
                </a:solidFill>
                <a:latin typeface="Arial" panose="020B0604020202020204" pitchFamily="34" charset="0"/>
                <a:cs typeface="Arial" panose="020B0604020202020204" pitchFamily="34" charset="0"/>
              </a:rPr>
              <a:t>NoxTextInput: Overview</a:t>
            </a:r>
          </a:p>
        </p:txBody>
      </p:sp>
      <p:sp>
        <p:nvSpPr>
          <p:cNvPr id="3" name="Rectangle: Rounded Corners 2">
            <a:extLst>
              <a:ext uri="{FF2B5EF4-FFF2-40B4-BE49-F238E27FC236}">
                <a16:creationId xmlns:a16="http://schemas.microsoft.com/office/drawing/2014/main" id="{8BFC94CA-E933-A62B-20B4-069AE689919E}"/>
              </a:ext>
            </a:extLst>
          </p:cNvPr>
          <p:cNvSpPr/>
          <p:nvPr/>
        </p:nvSpPr>
        <p:spPr>
          <a:xfrm>
            <a:off x="9649800" y="302491"/>
            <a:ext cx="2161200" cy="5274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MudBlazor   </a:t>
            </a:r>
          </a:p>
        </p:txBody>
      </p:sp>
      <p:pic>
        <p:nvPicPr>
          <p:cNvPr id="4" name="Graphic 3" descr="Checkmark with solid fill">
            <a:extLst>
              <a:ext uri="{FF2B5EF4-FFF2-40B4-BE49-F238E27FC236}">
                <a16:creationId xmlns:a16="http://schemas.microsoft.com/office/drawing/2014/main" id="{15A6C17F-744E-FCEA-A575-7F819D99F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313" y="371221"/>
            <a:ext cx="378195" cy="378195"/>
          </a:xfrm>
          <a:prstGeom prst="rect">
            <a:avLst/>
          </a:prstGeom>
        </p:spPr>
      </p:pic>
      <p:sp>
        <p:nvSpPr>
          <p:cNvPr id="5" name="Title 1">
            <a:extLst>
              <a:ext uri="{FF2B5EF4-FFF2-40B4-BE49-F238E27FC236}">
                <a16:creationId xmlns:a16="http://schemas.microsoft.com/office/drawing/2014/main" id="{C292B45C-DE47-A8BB-A2FA-0CFA84CA8DB8}"/>
              </a:ext>
            </a:extLst>
          </p:cNvPr>
          <p:cNvSpPr txBox="1">
            <a:spLocks/>
          </p:cNvSpPr>
          <p:nvPr/>
        </p:nvSpPr>
        <p:spPr>
          <a:xfrm>
            <a:off x="6377302" y="1646287"/>
            <a:ext cx="2568838"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(Non Focused: no entered value)</a:t>
            </a:r>
          </a:p>
        </p:txBody>
      </p:sp>
      <p:sp>
        <p:nvSpPr>
          <p:cNvPr id="6" name="Title 1">
            <a:extLst>
              <a:ext uri="{FF2B5EF4-FFF2-40B4-BE49-F238E27FC236}">
                <a16:creationId xmlns:a16="http://schemas.microsoft.com/office/drawing/2014/main" id="{78E00B86-2D23-9504-2539-BF8948DF197A}"/>
              </a:ext>
            </a:extLst>
          </p:cNvPr>
          <p:cNvSpPr txBox="1">
            <a:spLocks/>
          </p:cNvSpPr>
          <p:nvPr/>
        </p:nvSpPr>
        <p:spPr>
          <a:xfrm>
            <a:off x="6386093" y="3145799"/>
            <a:ext cx="1645647"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(Focused: entered value)</a:t>
            </a:r>
          </a:p>
        </p:txBody>
      </p:sp>
      <p:sp>
        <p:nvSpPr>
          <p:cNvPr id="7" name="Title 1">
            <a:extLst>
              <a:ext uri="{FF2B5EF4-FFF2-40B4-BE49-F238E27FC236}">
                <a16:creationId xmlns:a16="http://schemas.microsoft.com/office/drawing/2014/main" id="{278DC5FD-21B0-AA1C-99AA-1FB41E778825}"/>
              </a:ext>
            </a:extLst>
          </p:cNvPr>
          <p:cNvSpPr txBox="1">
            <a:spLocks/>
          </p:cNvSpPr>
          <p:nvPr/>
        </p:nvSpPr>
        <p:spPr>
          <a:xfrm>
            <a:off x="6377302" y="4757771"/>
            <a:ext cx="2094053" cy="2511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000" dirty="0">
                <a:solidFill>
                  <a:srgbClr val="FF0000"/>
                </a:solidFill>
                <a:latin typeface="Arial" panose="020B0604020202020204" pitchFamily="34" charset="0"/>
                <a:cs typeface="Arial" panose="020B0604020202020204" pitchFamily="34" charset="0"/>
              </a:rPr>
              <a:t>(Disabled: no entered value)</a:t>
            </a:r>
          </a:p>
        </p:txBody>
      </p:sp>
      <p:pic>
        <p:nvPicPr>
          <p:cNvPr id="10" name="Picture 9">
            <a:extLst>
              <a:ext uri="{FF2B5EF4-FFF2-40B4-BE49-F238E27FC236}">
                <a16:creationId xmlns:a16="http://schemas.microsoft.com/office/drawing/2014/main" id="{DA075D43-A6E8-6AF2-F284-6D22983CE495}"/>
              </a:ext>
            </a:extLst>
          </p:cNvPr>
          <p:cNvPicPr>
            <a:picLocks noChangeAspect="1"/>
          </p:cNvPicPr>
          <p:nvPr/>
        </p:nvPicPr>
        <p:blipFill>
          <a:blip r:embed="rId4"/>
          <a:stretch>
            <a:fillRect/>
          </a:stretch>
        </p:blipFill>
        <p:spPr>
          <a:xfrm>
            <a:off x="6429375" y="1948706"/>
            <a:ext cx="5381625" cy="685800"/>
          </a:xfrm>
          <a:prstGeom prst="rect">
            <a:avLst/>
          </a:prstGeom>
        </p:spPr>
      </p:pic>
      <p:pic>
        <p:nvPicPr>
          <p:cNvPr id="11" name="Picture 10">
            <a:extLst>
              <a:ext uri="{FF2B5EF4-FFF2-40B4-BE49-F238E27FC236}">
                <a16:creationId xmlns:a16="http://schemas.microsoft.com/office/drawing/2014/main" id="{5967CBF7-562E-FE3F-B895-0984234AB0D5}"/>
              </a:ext>
            </a:extLst>
          </p:cNvPr>
          <p:cNvPicPr>
            <a:picLocks noChangeAspect="1"/>
          </p:cNvPicPr>
          <p:nvPr/>
        </p:nvPicPr>
        <p:blipFill>
          <a:blip r:embed="rId5"/>
          <a:stretch>
            <a:fillRect/>
          </a:stretch>
        </p:blipFill>
        <p:spPr>
          <a:xfrm>
            <a:off x="6402526" y="3449812"/>
            <a:ext cx="5343525" cy="695325"/>
          </a:xfrm>
          <a:prstGeom prst="rect">
            <a:avLst/>
          </a:prstGeom>
        </p:spPr>
      </p:pic>
      <p:pic>
        <p:nvPicPr>
          <p:cNvPr id="13" name="Picture 12">
            <a:extLst>
              <a:ext uri="{FF2B5EF4-FFF2-40B4-BE49-F238E27FC236}">
                <a16:creationId xmlns:a16="http://schemas.microsoft.com/office/drawing/2014/main" id="{6030DCDA-5563-9D3D-57E7-4D348F2121AB}"/>
              </a:ext>
            </a:extLst>
          </p:cNvPr>
          <p:cNvPicPr>
            <a:picLocks noChangeAspect="1"/>
          </p:cNvPicPr>
          <p:nvPr/>
        </p:nvPicPr>
        <p:blipFill>
          <a:blip r:embed="rId6"/>
          <a:stretch>
            <a:fillRect/>
          </a:stretch>
        </p:blipFill>
        <p:spPr>
          <a:xfrm>
            <a:off x="6393000" y="5098525"/>
            <a:ext cx="5362575" cy="647700"/>
          </a:xfrm>
          <a:prstGeom prst="rect">
            <a:avLst/>
          </a:prstGeom>
        </p:spPr>
      </p:pic>
      <p:sp>
        <p:nvSpPr>
          <p:cNvPr id="8" name="Title 1">
            <a:extLst>
              <a:ext uri="{FF2B5EF4-FFF2-40B4-BE49-F238E27FC236}">
                <a16:creationId xmlns:a16="http://schemas.microsoft.com/office/drawing/2014/main" id="{DECD2331-38FD-5165-0CED-C85C012FCA9A}"/>
              </a:ext>
            </a:extLst>
          </p:cNvPr>
          <p:cNvSpPr txBox="1">
            <a:spLocks/>
          </p:cNvSpPr>
          <p:nvPr/>
        </p:nvSpPr>
        <p:spPr>
          <a:xfrm>
            <a:off x="431799" y="1519388"/>
            <a:ext cx="4902201" cy="3829852"/>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GB" sz="1800" dirty="0">
                <a:latin typeface="Arial" panose="020B0604020202020204" pitchFamily="34" charset="0"/>
                <a:cs typeface="Arial" panose="020B0604020202020204" pitchFamily="34" charset="0"/>
              </a:rPr>
              <a:t>NoxTextInput is a Nox.UI form component used to handle Text input. </a:t>
            </a:r>
          </a:p>
          <a:p>
            <a:pPr>
              <a:lnSpc>
                <a:spcPct val="120000"/>
              </a:lnSpc>
            </a:pPr>
            <a:endParaRPr lang="en-GB" sz="1800" dirty="0">
              <a:latin typeface="Arial" panose="020B0604020202020204" pitchFamily="34" charset="0"/>
              <a:cs typeface="Arial" panose="020B0604020202020204" pitchFamily="34" charset="0"/>
            </a:endParaRPr>
          </a:p>
          <a:p>
            <a:pPr>
              <a:lnSpc>
                <a:spcPct val="120000"/>
              </a:lnSpc>
            </a:pPr>
            <a:r>
              <a:rPr lang="en-GB" sz="1800" dirty="0">
                <a:latin typeface="Arial" panose="020B0604020202020204" pitchFamily="34" charset="0"/>
                <a:cs typeface="Arial" panose="020B0604020202020204" pitchFamily="34" charset="0"/>
              </a:rPr>
              <a:t>NOTE: </a:t>
            </a: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It is primarily based on MudBlazor component </a:t>
            </a:r>
            <a:r>
              <a:rPr lang="en-GB" sz="1800" dirty="0" err="1">
                <a:latin typeface="Arial" panose="020B0604020202020204" pitchFamily="34" charset="0"/>
                <a:cs typeface="Arial" panose="020B0604020202020204" pitchFamily="34" charset="0"/>
                <a:hlinkClick r:id="rId7"/>
              </a:rPr>
              <a:t>textfield</a:t>
            </a:r>
            <a:endParaRPr lang="en-GB" sz="1800" dirty="0">
              <a:latin typeface="Arial" panose="020B0604020202020204" pitchFamily="34" charset="0"/>
              <a:cs typeface="Arial" panose="020B0604020202020204" pitchFamily="34" charset="0"/>
            </a:endParaRP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For now CSS used is the default MudBlazor CSS</a:t>
            </a: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Generally if a component property is null then treat as display hidden – </a:t>
            </a:r>
            <a:r>
              <a:rPr lang="en-GB" sz="1800" dirty="0" err="1">
                <a:latin typeface="Arial" panose="020B0604020202020204" pitchFamily="34" charset="0"/>
                <a:cs typeface="Arial" panose="020B0604020202020204" pitchFamily="34" charset="0"/>
              </a:rPr>
              <a:t>ie</a:t>
            </a:r>
            <a:r>
              <a:rPr lang="en-GB" sz="1800" dirty="0">
                <a:latin typeface="Arial" panose="020B0604020202020204" pitchFamily="34" charset="0"/>
                <a:cs typeface="Arial" panose="020B0604020202020204" pitchFamily="34" charset="0"/>
              </a:rPr>
              <a:t> Icon = null means hide Icon</a:t>
            </a:r>
          </a:p>
          <a:p>
            <a:pPr marL="342900" indent="-342900">
              <a:lnSpc>
                <a:spcPct val="120000"/>
              </a:lnSpc>
              <a:buFont typeface="+mj-lt"/>
              <a:buAutoNum type="arabicPeriod"/>
            </a:pPr>
            <a:r>
              <a:rPr lang="en-GB" sz="1800" dirty="0">
                <a:latin typeface="Arial" panose="020B0604020202020204" pitchFamily="34" charset="0"/>
                <a:cs typeface="Arial" panose="020B0604020202020204" pitchFamily="34" charset="0"/>
              </a:rPr>
              <a:t>Any validations are triggered by </a:t>
            </a:r>
            <a:r>
              <a:rPr lang="en-GB" sz="1800" dirty="0" err="1">
                <a:latin typeface="Arial" panose="020B0604020202020204" pitchFamily="34" charset="0"/>
                <a:cs typeface="Arial" panose="020B0604020202020204" pitchFamily="34" charset="0"/>
              </a:rPr>
              <a:t>OnChange</a:t>
            </a:r>
            <a:r>
              <a:rPr lang="en-GB" sz="1800" dirty="0">
                <a:latin typeface="Arial" panose="020B0604020202020204" pitchFamily="34" charset="0"/>
                <a:cs typeface="Arial" panose="020B0604020202020204" pitchFamily="34" charset="0"/>
              </a:rPr>
              <a:t> event by default</a:t>
            </a:r>
          </a:p>
          <a:p>
            <a:pPr marL="342900" indent="-342900">
              <a:lnSpc>
                <a:spcPct val="120000"/>
              </a:lnSpc>
              <a:buFont typeface="+mj-lt"/>
              <a:buAutoNum type="arabicPeriod"/>
            </a:pPr>
            <a:endParaRPr lang="en-GB"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8712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4060</Words>
  <Application>Microsoft Office PowerPoint</Application>
  <PresentationFormat>Widescreen</PresentationFormat>
  <Paragraphs>1063</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NOX UI</vt:lpstr>
      <vt:lpstr>Index</vt:lpstr>
      <vt:lpstr>1.1 Summary</vt:lpstr>
      <vt:lpstr>1.2 Historic Issues</vt:lpstr>
      <vt:lpstr>1.3 Assumptions</vt:lpstr>
      <vt:lpstr>2: Architecture Overview</vt:lpstr>
      <vt:lpstr>2.1: General Overview</vt:lpstr>
      <vt:lpstr>3: UI Components     (based on Nox.Types)</vt:lpstr>
      <vt:lpstr>3.1a: NoxTextInput: Overview</vt:lpstr>
      <vt:lpstr>3.1b: NoxTextInput: Blazor Usage Example</vt:lpstr>
      <vt:lpstr>3.1c: NoxTextInput: Nox.Solution.NoxSimpleTypeDefinition</vt:lpstr>
      <vt:lpstr>3.1d: NoxTextInput: Nox.Types.TextTypeOptions</vt:lpstr>
      <vt:lpstr>3.1e: NoxTextInput: Nox.Solution.TypeUserInterface</vt:lpstr>
      <vt:lpstr>3.1f: NoxTextInput: Nox.Solution.TypeUserInterface.Widget</vt:lpstr>
      <vt:lpstr>3.2a: NoxMoneyInput: Overview</vt:lpstr>
      <vt:lpstr>3.2b: NoxMoneyInput : Blazor Usage Example</vt:lpstr>
      <vt:lpstr>3.2c: NoxMoneyInput: Nox.Solution.NoxSimpleTypeDefinition</vt:lpstr>
      <vt:lpstr>3.2d: NoxMoneyInput: Nox.Types.MoneyTypeOptions</vt:lpstr>
      <vt:lpstr>3.2e: NoxMoneyInput: Nox.Solution.TypeUserInterface</vt:lpstr>
      <vt:lpstr>3.2f: NoxMoneyInput: Nox.Solution.TypeUserInterface.Widget</vt:lpstr>
      <vt:lpstr>3.3a: NoxNumberInput: Overview</vt:lpstr>
      <vt:lpstr>3.3b: NoxNumberInput : Blazor Usage Example</vt:lpstr>
      <vt:lpstr>3.3c: NoxNumberInput: Nox.Solution.NoxSimpleTypeDefinition</vt:lpstr>
      <vt:lpstr>3.3d: NoxNumberInput: Nox.Types.NumberTypeOptions</vt:lpstr>
      <vt:lpstr>3.3e: NoxNumberInput: Nox.Solution.TypeUserInterface</vt:lpstr>
      <vt:lpstr>3.3f: NoxNumberInput: Nox.Solution.TypeUserInterface.Widget</vt:lpstr>
      <vt:lpstr>3.4a: NoxCollectionSelectInput: Overview</vt:lpstr>
      <vt:lpstr>3.4b: NoxCollectionSelectInput: Blazor Usage Example</vt:lpstr>
      <vt:lpstr>3.4c: NoxCollectionSelectInput: Nox.Solution.NoxSimpleTypeDefinition</vt:lpstr>
      <vt:lpstr>3.4d: NoxCollectionSelectInput: Nox.Types.CollectionSelectTypeOptions</vt:lpstr>
      <vt:lpstr>3.4e: NoxCollectionSelectInput: Nox.Solution.TypeUserInterface</vt:lpstr>
      <vt:lpstr>3.5a: NoxCheckboxInput: Overview</vt:lpstr>
      <vt:lpstr>3.5b: NoxCheckboxInput: Blazor Usage Example</vt:lpstr>
      <vt:lpstr>3.5c: NoxCheckboxInput: Nox.Solution.NoxSimpleTypeDefinition</vt:lpstr>
      <vt:lpstr>3.5d: NoxCheckboxInput: Nox.Solution.TypeUserInterface</vt:lpstr>
      <vt:lpstr>3.6a: NoxButtonInput: Overview</vt:lpstr>
      <vt:lpstr>3.6b: NoxButtonInput : Blazor Usage Example</vt:lpstr>
      <vt:lpstr>3.6c: NoxButtonInput: Nox.Solution.NoxSimpleTypeDefinition</vt:lpstr>
      <vt:lpstr>3.6d: NoxButtonInput: Nox.Solution.TypeUserInterface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2023-06-23T11:41:22Z</dcterms:created>
  <dcterms:modified xsi:type="dcterms:W3CDTF">2023-06-23T11:41:37Z</dcterms:modified>
</cp:coreProperties>
</file>