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8C3FC5"/>
    <a:srgbClr val="DD342E"/>
    <a:srgbClr val="58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0" d="100"/>
          <a:sy n="70" d="100"/>
        </p:scale>
        <p:origin x="148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7919-3E8C-4FBC-88FE-433FE7305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02409-E71A-4166-977A-EE24603A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9236-5E29-46DA-A538-23BD640B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87ED-D91A-460C-9D01-3253B3E6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AE26-8214-469B-830C-A09D5811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57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1B5F-AC4C-484E-A8D5-7EA638DE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C9CD0-E626-435A-9BA7-97A508B90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F16B-14A0-4433-89EC-2D959ACA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9A02-96F6-4ABD-B58B-EC468705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3BD5-AFC8-474A-9737-BB9B9234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2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A95A9-EA62-4A95-9B9A-8BAA78A23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BC39-FF40-4BD8-8D2E-909392798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0727-D99C-47CF-AFA6-3420726D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818B-846F-4013-AF9D-A86F3B7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17815-78A9-4077-9B1E-0E3C9203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3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33E1-8AEA-4197-8C2D-EFF1A007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40C6-3843-40E4-9826-AAE5D6AED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4431-3060-4C5F-AE43-78E1824F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6E2C2-2276-49DB-A380-4EF16FDD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A23B-22FF-4953-AE4A-5FF6014E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5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1DD-FD7E-4C88-B6F2-FF5ABB52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5A95-C579-4394-9F25-3E90801E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1E9A2-01F1-46C5-8EE7-60C2B8FD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F667-2B13-4C20-8769-6F08360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72F2-791D-46D3-8F85-B1A527F48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8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94BE-527B-492B-B737-92BF2C64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5CC6-1921-43D2-881D-F80DAA679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D3FF6-7BCC-46C0-B6E7-4C69C735C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D815B-CC05-403D-AC37-BC24FCBA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81516-1754-42EE-8BED-DB611F6B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DDF42-353C-4F73-B150-BC781EF6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7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150B-A629-4D06-8B9D-B1094F56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90138-3BD4-48C6-9D21-595A6662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1DA91-391F-44B2-97EB-7790C28A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74AA4-70F3-4935-8131-B33F884BC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AB2CC-B34D-4BDB-B177-9BBCB0943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35403-FDED-4CBD-B88E-A627366D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B8507-BDC6-47D5-B950-31F99251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A2F69-4FFD-4D5E-92EB-C731E5B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98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4A6B-A6C4-4EFF-AECA-8434F275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4241D-67AB-4C7C-AD64-D71A43C0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220E-7E4C-4B02-BACB-9C2661CD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29D04-AAC5-403F-937E-479FC4AA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69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EE39A-D4BC-40F8-9AE4-75D73BE9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8366C-5E17-4DF7-9595-FFCBDF2E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60A6-0DA8-49CA-8770-B191B767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27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4DC-CC86-42F3-953B-A8EA61AA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B37EA-17D1-48F3-9098-96A30216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1FD48-ECF3-4B2E-9513-C3F75FF18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53E3A-C329-4C5B-9835-1C021488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E6790-3DF9-40FA-B462-671D82C0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8CADA-F040-44CE-97B9-1A2DCBDD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80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D99A3-95B3-437F-B03F-91634E92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13BE6-16AE-4427-8A41-573E2503D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695F9-9A73-4445-B72F-8C7497070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84091-5C8D-4E16-B65A-FBE25828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343D-E9C5-4977-9DA2-8C785796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270A9-8295-4E57-948A-6E2B2223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34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B481E-2546-4E59-8680-53068993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B666-9556-4B3C-84F1-988E1842E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F758-F222-40D4-A5DC-487E40BA6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53A02-B74D-4E39-A7FF-687D50FB8558}" type="datetimeFigureOut">
              <a:rPr lang="en-GB" smtClean="0"/>
              <a:t>14/12/2022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C072B-4762-4570-BFF4-D1095C326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8C3E-3ADC-496C-8036-61BEE7509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5AC94-4898-4EC3-BE4E-BCC5A2F3FC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35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B573A2B-D7C7-44E3-A4AD-C3F1F69A8CB5}"/>
              </a:ext>
            </a:extLst>
          </p:cNvPr>
          <p:cNvGrpSpPr/>
          <p:nvPr/>
        </p:nvGrpSpPr>
        <p:grpSpPr>
          <a:xfrm>
            <a:off x="4177240" y="875407"/>
            <a:ext cx="3837520" cy="5107187"/>
            <a:chOff x="4454443" y="875407"/>
            <a:chExt cx="3837520" cy="5107187"/>
          </a:xfrm>
        </p:grpSpPr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0CFE3176-2A6D-4E71-947A-C5259E3B7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560" y="980268"/>
              <a:ext cx="2962732" cy="2962733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0A5DA81-7DCB-42F0-9AB6-7D0BE8FDA39F}"/>
                </a:ext>
              </a:extLst>
            </p:cNvPr>
            <p:cNvSpPr/>
            <p:nvPr/>
          </p:nvSpPr>
          <p:spPr>
            <a:xfrm>
              <a:off x="4454443" y="4472879"/>
              <a:ext cx="3834966" cy="13350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200" spc="600" dirty="0">
                  <a:latin typeface="Bierstadt" panose="020B0004020202020204" pitchFamily="34" charset="0"/>
                </a:rPr>
                <a:t>NOX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E7ECF1F-37C5-456C-B91E-CD861FCC647A}"/>
                </a:ext>
              </a:extLst>
            </p:cNvPr>
            <p:cNvGrpSpPr/>
            <p:nvPr/>
          </p:nvGrpSpPr>
          <p:grpSpPr>
            <a:xfrm>
              <a:off x="4454769" y="875407"/>
              <a:ext cx="3837194" cy="5107187"/>
              <a:chOff x="3900037" y="875407"/>
              <a:chExt cx="4391926" cy="5107187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BFC18EE-45D2-4FD9-9E71-A02A2F28BE1F}"/>
                  </a:ext>
                </a:extLst>
              </p:cNvPr>
              <p:cNvSpPr/>
              <p:nvPr/>
            </p:nvSpPr>
            <p:spPr>
              <a:xfrm>
                <a:off x="3902588" y="875407"/>
                <a:ext cx="4389375" cy="5107187"/>
              </a:xfrm>
              <a:prstGeom prst="rect">
                <a:avLst/>
              </a:prstGeom>
              <a:noFill/>
              <a:ln w="50800">
                <a:solidFill>
                  <a:srgbClr val="DD342E">
                    <a:alpha val="78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701929-BC2E-4003-9AF4-17383F1A9A30}"/>
                  </a:ext>
                </a:extLst>
              </p:cNvPr>
              <p:cNvCxnSpPr/>
              <p:nvPr/>
            </p:nvCxnSpPr>
            <p:spPr>
              <a:xfrm>
                <a:off x="3900037" y="4298179"/>
                <a:ext cx="4389372" cy="0"/>
              </a:xfrm>
              <a:prstGeom prst="line">
                <a:avLst/>
              </a:prstGeom>
              <a:ln w="25400">
                <a:solidFill>
                  <a:srgbClr val="DD342E">
                    <a:alpha val="7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60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6BB36A-4BB0-41B4-9470-C9AA0A4D942A}"/>
              </a:ext>
            </a:extLst>
          </p:cNvPr>
          <p:cNvSpPr/>
          <p:nvPr/>
        </p:nvSpPr>
        <p:spPr>
          <a:xfrm>
            <a:off x="1138800" y="1437709"/>
            <a:ext cx="9756000" cy="180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rgbClr val="00B0F0"/>
                </a:solidFill>
                <a:latin typeface="Bierstadt" panose="020B0604020202020204" pitchFamily="34" charset="0"/>
              </a:rPr>
              <a:t>Your Project</a:t>
            </a:r>
            <a:endParaRPr lang="en-GB" sz="1600" dirty="0">
              <a:solidFill>
                <a:srgbClr val="00B0F0"/>
              </a:solidFill>
              <a:latin typeface="Bierstadt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956577-5642-455E-A5BD-566EC630AE33}"/>
              </a:ext>
            </a:extLst>
          </p:cNvPr>
          <p:cNvSpPr/>
          <p:nvPr/>
        </p:nvSpPr>
        <p:spPr>
          <a:xfrm>
            <a:off x="1138800" y="3325309"/>
            <a:ext cx="9756000" cy="2482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FF5050"/>
                </a:solidFill>
                <a:latin typeface="Bierstadt" panose="020B0004020202020204" pitchFamily="34" charset="0"/>
              </a:rPr>
              <a:t>Nox.Lib</a:t>
            </a:r>
            <a:endParaRPr lang="en-GB" sz="16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4168F-3D21-4809-8F6E-F30411303255}"/>
              </a:ext>
            </a:extLst>
          </p:cNvPr>
          <p:cNvSpPr/>
          <p:nvPr/>
        </p:nvSpPr>
        <p:spPr>
          <a:xfrm>
            <a:off x="1240800" y="1561309"/>
            <a:ext cx="2518800" cy="123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Project &amp; Domain Definition</a:t>
            </a:r>
          </a:p>
          <a:p>
            <a:pPr algn="ctr"/>
            <a:endParaRPr lang="en-US" sz="1050" dirty="0"/>
          </a:p>
          <a:p>
            <a:pPr algn="ctr"/>
            <a:endParaRPr lang="en-GB" sz="1400" dirty="0">
              <a:solidFill>
                <a:srgbClr val="FFC000"/>
              </a:solidFill>
            </a:endParaRPr>
          </a:p>
          <a:p>
            <a:pPr algn="ctr"/>
            <a:r>
              <a:rPr lang="en-GB" sz="1400" dirty="0">
                <a:solidFill>
                  <a:srgbClr val="FFC000"/>
                </a:solidFill>
              </a:rPr>
              <a:t>                      </a:t>
            </a:r>
            <a:r>
              <a:rPr lang="en-GB" sz="1400" dirty="0">
                <a:solidFill>
                  <a:schemeClr val="bg1">
                    <a:lumMod val="75000"/>
                  </a:schemeClr>
                </a:solidFill>
              </a:rPr>
              <a:t>*.</a:t>
            </a:r>
            <a:r>
              <a:rPr lang="en-GB" sz="1400" dirty="0" err="1">
                <a:solidFill>
                  <a:schemeClr val="bg1">
                    <a:lumMod val="75000"/>
                  </a:schemeClr>
                </a:solidFill>
              </a:rPr>
              <a:t>nox.yaml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3E107-BBB9-45BB-8521-9FF960990EC4}"/>
              </a:ext>
            </a:extLst>
          </p:cNvPr>
          <p:cNvSpPr/>
          <p:nvPr/>
        </p:nvSpPr>
        <p:spPr>
          <a:xfrm>
            <a:off x="3861000" y="1561309"/>
            <a:ext cx="4470600" cy="1237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Your .NET code</a:t>
            </a:r>
          </a:p>
          <a:p>
            <a:pPr algn="ctr"/>
            <a:endParaRPr lang="en-US" sz="1400" dirty="0"/>
          </a:p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Your configuration, startup, types, classes, endpoints and services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Nox</a:t>
            </a: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 generates strong types for you in your IDE</a:t>
            </a:r>
          </a:p>
          <a:p>
            <a:pPr algn="ctr"/>
            <a:endParaRPr lang="en-GB" sz="1400" dirty="0">
              <a:solidFill>
                <a:srgbClr val="FFC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C9637F-A7E4-4C2C-8C2B-CD9E0A2948A8}"/>
              </a:ext>
            </a:extLst>
          </p:cNvPr>
          <p:cNvGrpSpPr/>
          <p:nvPr/>
        </p:nvGrpSpPr>
        <p:grpSpPr>
          <a:xfrm>
            <a:off x="8130000" y="1417309"/>
            <a:ext cx="2923200" cy="2936400"/>
            <a:chOff x="9410400" y="2074800"/>
            <a:chExt cx="1864800" cy="2936400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41FE93E5-31BC-40B1-ACE5-6B6603406694}"/>
                </a:ext>
              </a:extLst>
            </p:cNvPr>
            <p:cNvSpPr/>
            <p:nvPr/>
          </p:nvSpPr>
          <p:spPr>
            <a:xfrm>
              <a:off x="9410400" y="2074800"/>
              <a:ext cx="1864800" cy="1908000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Dynamic API’s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Persistence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Migrations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Messaging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ETL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Scheduling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Logging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Health checks</a:t>
              </a:r>
            </a:p>
            <a:p>
              <a:pPr marL="266700" indent="-87313">
                <a:buSzPct val="80000"/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DevOps</a:t>
              </a:r>
            </a:p>
            <a:p>
              <a:pPr marL="266700" indent="-87313">
                <a:buSzPct val="80000"/>
              </a:pPr>
              <a:r>
                <a:rPr lang="en-US" sz="1000" dirty="0">
                  <a:solidFill>
                    <a:schemeClr val="bg1">
                      <a:lumMod val="75000"/>
                    </a:schemeClr>
                  </a:solidFill>
                </a:rPr>
                <a:t>…and more</a:t>
              </a:r>
            </a:p>
            <a:p>
              <a:pPr marL="266700" indent="-87313" algn="ctr"/>
              <a:endParaRPr lang="en-GB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A0A13F-D2D7-465F-BF12-6F404E05CC1E}"/>
                </a:ext>
              </a:extLst>
            </p:cNvPr>
            <p:cNvSpPr/>
            <p:nvPr/>
          </p:nvSpPr>
          <p:spPr>
            <a:xfrm>
              <a:off x="9885600" y="3955200"/>
              <a:ext cx="916800" cy="10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9A4365-1716-4CB1-A459-41765ABD748C}"/>
              </a:ext>
            </a:extLst>
          </p:cNvPr>
          <p:cNvGrpSpPr/>
          <p:nvPr/>
        </p:nvGrpSpPr>
        <p:grpSpPr>
          <a:xfrm rot="5400000">
            <a:off x="3689401" y="2040711"/>
            <a:ext cx="406797" cy="943199"/>
            <a:chOff x="9410400" y="2074800"/>
            <a:chExt cx="1864800" cy="2936400"/>
          </a:xfrm>
        </p:grpSpPr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8AA82C5C-E3CA-47BF-B7D1-E06D97F18134}"/>
                </a:ext>
              </a:extLst>
            </p:cNvPr>
            <p:cNvSpPr/>
            <p:nvPr/>
          </p:nvSpPr>
          <p:spPr>
            <a:xfrm>
              <a:off x="9410400" y="2074800"/>
              <a:ext cx="1864800" cy="1908000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rgbClr val="FFC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DFAFF6A-A645-427C-8159-DBBCCB2AFAEA}"/>
                </a:ext>
              </a:extLst>
            </p:cNvPr>
            <p:cNvSpPr/>
            <p:nvPr/>
          </p:nvSpPr>
          <p:spPr>
            <a:xfrm>
              <a:off x="9885600" y="3955200"/>
              <a:ext cx="916800" cy="10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YAML SVG Vector Logos - Vector Logo Zone">
            <a:extLst>
              <a:ext uri="{FF2B5EF4-FFF2-40B4-BE49-F238E27FC236}">
                <a16:creationId xmlns:a16="http://schemas.microsoft.com/office/drawing/2014/main" id="{77BC82D3-2B1D-4AEB-894A-9CACCB64E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800" y="2093809"/>
            <a:ext cx="813594" cy="40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DDAA299-5586-4904-827E-2F82DA1D10CA}"/>
              </a:ext>
            </a:extLst>
          </p:cNvPr>
          <p:cNvGrpSpPr/>
          <p:nvPr/>
        </p:nvGrpSpPr>
        <p:grpSpPr>
          <a:xfrm rot="10800000">
            <a:off x="2127602" y="2464909"/>
            <a:ext cx="406797" cy="943199"/>
            <a:chOff x="9410400" y="2074800"/>
            <a:chExt cx="1864800" cy="2936400"/>
          </a:xfrm>
        </p:grpSpPr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8A0A700E-C723-4D70-B7B3-11BC979C347D}"/>
                </a:ext>
              </a:extLst>
            </p:cNvPr>
            <p:cNvSpPr/>
            <p:nvPr/>
          </p:nvSpPr>
          <p:spPr>
            <a:xfrm>
              <a:off x="9410400" y="2074800"/>
              <a:ext cx="1864800" cy="1908000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rgbClr val="FFC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EFEC74-FCEA-4921-B772-011FD584F574}"/>
                </a:ext>
              </a:extLst>
            </p:cNvPr>
            <p:cNvSpPr/>
            <p:nvPr/>
          </p:nvSpPr>
          <p:spPr>
            <a:xfrm>
              <a:off x="9885600" y="3955200"/>
              <a:ext cx="916800" cy="10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91C55-1435-4EDC-B998-26AF0BF9CE9D}"/>
              </a:ext>
            </a:extLst>
          </p:cNvPr>
          <p:cNvSpPr/>
          <p:nvPr/>
        </p:nvSpPr>
        <p:spPr>
          <a:xfrm>
            <a:off x="1138800" y="245758"/>
            <a:ext cx="9756000" cy="5725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Consumers (other microservices, front-ends, gateways &amp; listeners)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873403-9093-4024-9305-24BDF512C53D}"/>
              </a:ext>
            </a:extLst>
          </p:cNvPr>
          <p:cNvSpPr/>
          <p:nvPr/>
        </p:nvSpPr>
        <p:spPr>
          <a:xfrm>
            <a:off x="1138800" y="6039709"/>
            <a:ext cx="9756000" cy="57253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Sources (API’s, files, databases, legacy systems)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7C1893-CC9E-4C18-B255-D1048651408A}"/>
              </a:ext>
            </a:extLst>
          </p:cNvPr>
          <p:cNvSpPr/>
          <p:nvPr/>
        </p:nvSpPr>
        <p:spPr>
          <a:xfrm>
            <a:off x="1141936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REST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D7706C-E13A-4953-9B43-715C4616682C}"/>
              </a:ext>
            </a:extLst>
          </p:cNvPr>
          <p:cNvSpPr/>
          <p:nvPr/>
        </p:nvSpPr>
        <p:spPr>
          <a:xfrm>
            <a:off x="2557685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ODATA/REST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1D3125-288E-4B5A-94F0-F8EAD01B5E60}"/>
              </a:ext>
            </a:extLst>
          </p:cNvPr>
          <p:cNvSpPr/>
          <p:nvPr/>
        </p:nvSpPr>
        <p:spPr>
          <a:xfrm>
            <a:off x="3973434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gRPC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E8F420-5652-4D17-A6C0-17DCBDE3760F}"/>
              </a:ext>
            </a:extLst>
          </p:cNvPr>
          <p:cNvSpPr/>
          <p:nvPr/>
        </p:nvSpPr>
        <p:spPr>
          <a:xfrm>
            <a:off x="5389183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GraphQL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8CA698-FD97-4552-B4BA-D1FADB5F1F38}"/>
              </a:ext>
            </a:extLst>
          </p:cNvPr>
          <p:cNvSpPr/>
          <p:nvPr/>
        </p:nvSpPr>
        <p:spPr>
          <a:xfrm>
            <a:off x="6804932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Amazon SQS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975CD9-86FD-4B50-BA42-BD8B201EE79A}"/>
              </a:ext>
            </a:extLst>
          </p:cNvPr>
          <p:cNvSpPr/>
          <p:nvPr/>
        </p:nvSpPr>
        <p:spPr>
          <a:xfrm>
            <a:off x="8220681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Azure Service Bus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50A44-C4B4-47EC-A6D0-64C91DCF7319}"/>
              </a:ext>
            </a:extLst>
          </p:cNvPr>
          <p:cNvSpPr/>
          <p:nvPr/>
        </p:nvSpPr>
        <p:spPr>
          <a:xfrm>
            <a:off x="9636432" y="1023583"/>
            <a:ext cx="1258368" cy="3601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Bierstadt" panose="020B0604020202020204" pitchFamily="34" charset="0"/>
              </a:rPr>
              <a:t>RabbitMQ</a:t>
            </a:r>
            <a:endParaRPr lang="en-GB" sz="1000" dirty="0">
              <a:solidFill>
                <a:schemeClr val="bg1">
                  <a:lumMod val="75000"/>
                </a:schemeClr>
              </a:solidFill>
              <a:latin typeface="Bierstadt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93CB0-6F93-44CB-ACE1-E96E6896873A}"/>
              </a:ext>
            </a:extLst>
          </p:cNvPr>
          <p:cNvSpPr/>
          <p:nvPr/>
        </p:nvSpPr>
        <p:spPr>
          <a:xfrm>
            <a:off x="1248000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Core</a:t>
            </a:r>
          </a:p>
          <a:p>
            <a:pPr marL="85725" indent="-85725" algn="ctr"/>
            <a:endParaRPr lang="en-US" sz="800" dirty="0">
              <a:solidFill>
                <a:srgbClr val="FF5050"/>
              </a:solidFill>
              <a:latin typeface="Bierstadt" panose="020B0004020202020204" pitchFamily="34" charset="0"/>
            </a:endParaRP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Configuration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Components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Interfaces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Constants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Exceptions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Dynamic Models</a:t>
            </a:r>
          </a:p>
          <a:p>
            <a:pPr marL="85725" indent="-85725">
              <a:buSzPct val="80000"/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SzPct val="80000"/>
            </a:pP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SzPct val="80000"/>
            </a:pP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DEAC7-B30F-4557-A0B0-4A25C920EB2A}"/>
              </a:ext>
            </a:extLst>
          </p:cNvPr>
          <p:cNvSpPr/>
          <p:nvPr/>
        </p:nvSpPr>
        <p:spPr>
          <a:xfrm>
            <a:off x="2616319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Generator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Generator/Analyzer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Strong-typed Entities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CQRS Handler interfaces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 Studio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Rider</a:t>
            </a:r>
          </a:p>
          <a:p>
            <a:pPr>
              <a:buSzPct val="80000"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>
              <a:buSzPct val="80000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3A199E-CAF1-4288-8242-143463AB6EDC}"/>
              </a:ext>
            </a:extLst>
          </p:cNvPr>
          <p:cNvSpPr/>
          <p:nvPr/>
        </p:nvSpPr>
        <p:spPr>
          <a:xfrm>
            <a:off x="3984638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Data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Persistence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 Framework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Auto migrations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 for:</a:t>
            </a:r>
          </a:p>
          <a:p>
            <a:pPr marL="179388" lvl="1" indent="-93663" defTabSz="90011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Sql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 Server</a:t>
            </a:r>
          </a:p>
          <a:p>
            <a:pPr marL="179388" lvl="1" indent="-93663" defTabSz="90011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Postgress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9388" lvl="1" indent="-93663" defTabSz="90011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MySQL</a:t>
            </a:r>
          </a:p>
          <a:p>
            <a:pPr marL="179388" lvl="1" indent="-93663" defTabSz="900113">
              <a:buSzPct val="80000"/>
              <a:buFont typeface="Arial" panose="020B0604020202020204" pitchFamily="34" charset="0"/>
              <a:buChar char="•"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11FEC3-AC5E-4410-A19D-7A0C130176EE}"/>
              </a:ext>
            </a:extLst>
          </p:cNvPr>
          <p:cNvSpPr/>
          <p:nvPr/>
        </p:nvSpPr>
        <p:spPr>
          <a:xfrm>
            <a:off x="5352957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ETL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Supports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Server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Postgress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MySQL/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Oracle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CSV/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Excel/</a:t>
            </a: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Json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Parquet/Redis</a:t>
            </a:r>
          </a:p>
          <a:p>
            <a:pPr marL="85725" lvl="1">
              <a:buSzPct val="80000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…and more</a:t>
            </a:r>
          </a:p>
          <a:p>
            <a:pPr marL="85725" lvl="1">
              <a:buSzPct val="80000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lvl="1" algn="ctr">
              <a:buSzPct val="80000"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lvl="1">
              <a:buSzPct val="80000"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E34F08-39FA-4F59-B038-4FE76455BA9B}"/>
              </a:ext>
            </a:extLst>
          </p:cNvPr>
          <p:cNvSpPr/>
          <p:nvPr/>
        </p:nvSpPr>
        <p:spPr>
          <a:xfrm>
            <a:off x="6721276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Messaging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In-process events Domain events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events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Supports: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RabbitMQ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Azure Service Bus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Amazon SQS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589723-43CA-4060-BD38-EA098415B826}"/>
              </a:ext>
            </a:extLst>
          </p:cNvPr>
          <p:cNvSpPr/>
          <p:nvPr/>
        </p:nvSpPr>
        <p:spPr>
          <a:xfrm>
            <a:off x="8089595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Jobs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Recurring tasks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Cron scheduler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Job monitoring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Scale horizontally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tabLst/>
              <a:defRPr/>
            </a:pP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EEA9699-93D5-4277-B53B-200E6EC3B971}"/>
              </a:ext>
            </a:extLst>
          </p:cNvPr>
          <p:cNvSpPr/>
          <p:nvPr/>
        </p:nvSpPr>
        <p:spPr>
          <a:xfrm>
            <a:off x="9457915" y="3763309"/>
            <a:ext cx="1321685" cy="1571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API</a:t>
            </a:r>
          </a:p>
          <a:p>
            <a:pPr marL="85725" marR="0" lvl="0" indent="-8572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CRUD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Developer control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Security</a:t>
            </a: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Dynamic endpoints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OData/REST</a:t>
            </a: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gRPC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L="179388" lvl="1" indent="-93663"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bg1">
                    <a:lumMod val="75000"/>
                  </a:schemeClr>
                </a:solidFill>
                <a:latin typeface="Calibri" panose="020F0502020204030204"/>
              </a:rPr>
              <a:t>GraphQl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Calibri" panose="020F0502020204030204"/>
            </a:endParaRPr>
          </a:p>
          <a:p>
            <a:pPr marL="85725" marR="0" lvl="0" indent="-857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5050"/>
              </a:solidFill>
              <a:effectLst/>
              <a:uLnTx/>
              <a:uFillTx/>
              <a:latin typeface="Bierstadt" panose="020B0004020202020204" pitchFamily="34" charset="0"/>
              <a:ea typeface="+mn-ea"/>
              <a:cs typeface="+mn-cs"/>
            </a:endParaRPr>
          </a:p>
          <a:p>
            <a:pPr algn="ctr"/>
            <a:endParaRPr lang="en-GB" sz="1400" dirty="0">
              <a:solidFill>
                <a:srgbClr val="FF5050"/>
              </a:solidFill>
              <a:latin typeface="Bierstadt" panose="020B000402020202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CEC44D1-DE12-4EFE-9BF4-F24D76DDAFAC}"/>
              </a:ext>
            </a:extLst>
          </p:cNvPr>
          <p:cNvGrpSpPr/>
          <p:nvPr/>
        </p:nvGrpSpPr>
        <p:grpSpPr>
          <a:xfrm>
            <a:off x="7138963" y="2704909"/>
            <a:ext cx="406797" cy="943199"/>
            <a:chOff x="9410400" y="2074800"/>
            <a:chExt cx="1864800" cy="2936400"/>
          </a:xfrm>
        </p:grpSpPr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E7051320-1494-4FF1-838E-6B06E136C5FC}"/>
                </a:ext>
              </a:extLst>
            </p:cNvPr>
            <p:cNvSpPr/>
            <p:nvPr/>
          </p:nvSpPr>
          <p:spPr>
            <a:xfrm>
              <a:off x="9410400" y="2074800"/>
              <a:ext cx="1864800" cy="1908000"/>
            </a:xfrm>
            <a:prstGeom prst="up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rgbClr val="FFC000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FB317AF-D959-41F9-80F1-226654F55041}"/>
                </a:ext>
              </a:extLst>
            </p:cNvPr>
            <p:cNvSpPr/>
            <p:nvPr/>
          </p:nvSpPr>
          <p:spPr>
            <a:xfrm>
              <a:off x="9885602" y="3955200"/>
              <a:ext cx="916798" cy="1056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AD940C-5266-4D08-AA3C-B4BE3E760F59}"/>
              </a:ext>
            </a:extLst>
          </p:cNvPr>
          <p:cNvSpPr/>
          <p:nvPr/>
        </p:nvSpPr>
        <p:spPr>
          <a:xfrm>
            <a:off x="4673715" y="5422003"/>
            <a:ext cx="604789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EF Core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3B908B2-0C80-426D-9F05-F9A65F7E4147}"/>
              </a:ext>
            </a:extLst>
          </p:cNvPr>
          <p:cNvSpPr/>
          <p:nvPr/>
        </p:nvSpPr>
        <p:spPr>
          <a:xfrm>
            <a:off x="5383022" y="5422003"/>
            <a:ext cx="665856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 err="1">
                <a:solidFill>
                  <a:srgbClr val="AA72D4"/>
                </a:solidFill>
                <a:latin typeface="Bierstadt" panose="020B0004020202020204" pitchFamily="34" charset="0"/>
              </a:rPr>
              <a:t>ETLBox</a:t>
            </a:r>
            <a:endParaRPr lang="en-GB" sz="1000" spc="40" dirty="0">
              <a:solidFill>
                <a:srgbClr val="AA72D4"/>
              </a:solidFill>
              <a:latin typeface="Bierstadt" panose="020B00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FDD8DD0-9B86-4F07-B7E0-5A3816B8619E}"/>
              </a:ext>
            </a:extLst>
          </p:cNvPr>
          <p:cNvSpPr/>
          <p:nvPr/>
        </p:nvSpPr>
        <p:spPr>
          <a:xfrm>
            <a:off x="6089997" y="5422003"/>
            <a:ext cx="550295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 err="1">
                <a:solidFill>
                  <a:srgbClr val="AA72D4"/>
                </a:solidFill>
                <a:latin typeface="Bierstadt" panose="020B0004020202020204" pitchFamily="34" charset="0"/>
              </a:rPr>
              <a:t>SqlKata</a:t>
            </a:r>
            <a:endParaRPr lang="en-GB" sz="1000" spc="40" dirty="0">
              <a:solidFill>
                <a:srgbClr val="AA72D4"/>
              </a:solidFill>
              <a:latin typeface="Bierstadt" panose="020B00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DEBDC5A-E235-4E9A-8014-CAECDF7EB7A4}"/>
              </a:ext>
            </a:extLst>
          </p:cNvPr>
          <p:cNvGrpSpPr/>
          <p:nvPr/>
        </p:nvGrpSpPr>
        <p:grpSpPr>
          <a:xfrm>
            <a:off x="5813401" y="5561172"/>
            <a:ext cx="406797" cy="657337"/>
            <a:chOff x="9410400" y="2550956"/>
            <a:chExt cx="1864800" cy="2633305"/>
          </a:xfrm>
        </p:grpSpPr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AD848A95-239E-41EC-9BA6-27B6426FB651}"/>
                </a:ext>
              </a:extLst>
            </p:cNvPr>
            <p:cNvSpPr/>
            <p:nvPr/>
          </p:nvSpPr>
          <p:spPr>
            <a:xfrm>
              <a:off x="9410400" y="2550956"/>
              <a:ext cx="1864800" cy="1917029"/>
            </a:xfrm>
            <a:prstGeom prst="upArrow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50" dirty="0">
                <a:solidFill>
                  <a:srgbClr val="FFC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7AD259-395F-4396-A13E-95DF40FDADBE}"/>
                </a:ext>
              </a:extLst>
            </p:cNvPr>
            <p:cNvSpPr/>
            <p:nvPr/>
          </p:nvSpPr>
          <p:spPr>
            <a:xfrm>
              <a:off x="9885602" y="4128262"/>
              <a:ext cx="916798" cy="10559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dirty="0"/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A1B1F4C-6E85-409D-AE86-DC0A0CF3FA77}"/>
              </a:ext>
            </a:extLst>
          </p:cNvPr>
          <p:cNvSpPr/>
          <p:nvPr/>
        </p:nvSpPr>
        <p:spPr>
          <a:xfrm>
            <a:off x="6730181" y="5422003"/>
            <a:ext cx="1300288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 err="1">
                <a:solidFill>
                  <a:srgbClr val="AA72D4"/>
                </a:solidFill>
                <a:latin typeface="Bierstadt" panose="020B0004020202020204" pitchFamily="34" charset="0"/>
              </a:rPr>
              <a:t>MassTransit</a:t>
            </a:r>
            <a:endParaRPr lang="en-GB" sz="1000" spc="40" dirty="0">
              <a:solidFill>
                <a:srgbClr val="AA72D4"/>
              </a:solidFill>
              <a:latin typeface="Bierstadt" panose="020B0004020202020204" pitchFamily="34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D7A0223-26DC-43E3-ABE7-A0637217290E}"/>
              </a:ext>
            </a:extLst>
          </p:cNvPr>
          <p:cNvSpPr/>
          <p:nvPr/>
        </p:nvSpPr>
        <p:spPr>
          <a:xfrm>
            <a:off x="8101038" y="5422003"/>
            <a:ext cx="1292349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 err="1">
                <a:solidFill>
                  <a:srgbClr val="AA72D4"/>
                </a:solidFill>
                <a:latin typeface="Bierstadt" panose="020B0004020202020204" pitchFamily="34" charset="0"/>
              </a:rPr>
              <a:t>Hangfire</a:t>
            </a:r>
            <a:endParaRPr lang="en-GB" sz="1000" spc="40" dirty="0">
              <a:solidFill>
                <a:srgbClr val="AA72D4"/>
              </a:solidFill>
              <a:latin typeface="Bierstadt" panose="020B000402020202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6A977EF-690B-4296-9F21-13133931CCF6}"/>
              </a:ext>
            </a:extLst>
          </p:cNvPr>
          <p:cNvSpPr/>
          <p:nvPr/>
        </p:nvSpPr>
        <p:spPr>
          <a:xfrm>
            <a:off x="9471822" y="5422003"/>
            <a:ext cx="552493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 err="1">
                <a:solidFill>
                  <a:srgbClr val="AA72D4"/>
                </a:solidFill>
                <a:latin typeface="Bierstadt" panose="020B0004020202020204" pitchFamily="34" charset="0"/>
              </a:rPr>
              <a:t>Serilog</a:t>
            </a:r>
            <a:endParaRPr lang="en-GB" sz="1000" spc="40" dirty="0">
              <a:solidFill>
                <a:srgbClr val="AA72D4"/>
              </a:solidFill>
              <a:latin typeface="Bierstadt" panose="020B00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A54EDE8-6195-4B49-9A9A-B8F30E4935D9}"/>
              </a:ext>
            </a:extLst>
          </p:cNvPr>
          <p:cNvSpPr/>
          <p:nvPr/>
        </p:nvSpPr>
        <p:spPr>
          <a:xfrm>
            <a:off x="2266839" y="5422003"/>
            <a:ext cx="1059894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 err="1">
                <a:solidFill>
                  <a:srgbClr val="AA72D4"/>
                </a:solidFill>
                <a:latin typeface="Bierstadt" panose="020B0004020202020204" pitchFamily="34" charset="0"/>
              </a:rPr>
              <a:t>AutoMapper</a:t>
            </a:r>
            <a:endParaRPr lang="en-GB" sz="1000" spc="40" dirty="0">
              <a:solidFill>
                <a:srgbClr val="AA72D4"/>
              </a:solidFill>
              <a:latin typeface="Bierstadt" panose="020B00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6CE1222-7979-4CE9-816F-27339869A826}"/>
              </a:ext>
            </a:extLst>
          </p:cNvPr>
          <p:cNvSpPr/>
          <p:nvPr/>
        </p:nvSpPr>
        <p:spPr>
          <a:xfrm>
            <a:off x="3383527" y="5422003"/>
            <a:ext cx="1244040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 err="1">
                <a:solidFill>
                  <a:srgbClr val="AA72D4"/>
                </a:solidFill>
                <a:latin typeface="Bierstadt" panose="020B0004020202020204" pitchFamily="34" charset="0"/>
              </a:rPr>
              <a:t>FluentValidation</a:t>
            </a:r>
            <a:endParaRPr lang="en-GB" sz="1000" spc="40" dirty="0">
              <a:solidFill>
                <a:srgbClr val="AA72D4"/>
              </a:solidFill>
              <a:latin typeface="Bierstadt" panose="020B00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D8A5A3B-998D-4614-B24C-EB7D36B965EE}"/>
              </a:ext>
            </a:extLst>
          </p:cNvPr>
          <p:cNvSpPr/>
          <p:nvPr/>
        </p:nvSpPr>
        <p:spPr>
          <a:xfrm>
            <a:off x="1262325" y="5422003"/>
            <a:ext cx="967219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 err="1">
                <a:solidFill>
                  <a:srgbClr val="AA72D4"/>
                </a:solidFill>
                <a:latin typeface="Bierstadt" panose="020B0004020202020204" pitchFamily="34" charset="0"/>
              </a:rPr>
              <a:t>YamlDotNet</a:t>
            </a:r>
            <a:endParaRPr lang="en-GB" sz="1000" spc="40" dirty="0">
              <a:solidFill>
                <a:srgbClr val="AA72D4"/>
              </a:solidFill>
              <a:latin typeface="Bierstadt" panose="020B0004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F715670-551C-4FB4-A9AA-4BA888A35057}"/>
              </a:ext>
            </a:extLst>
          </p:cNvPr>
          <p:cNvSpPr/>
          <p:nvPr/>
        </p:nvSpPr>
        <p:spPr>
          <a:xfrm>
            <a:off x="10078229" y="5422003"/>
            <a:ext cx="668516" cy="234807"/>
          </a:xfrm>
          <a:prstGeom prst="roundRect">
            <a:avLst>
              <a:gd name="adj" fmla="val 118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000" spc="40" dirty="0">
                <a:solidFill>
                  <a:srgbClr val="AA72D4"/>
                </a:solidFill>
                <a:latin typeface="Bierstadt" panose="020B0004020202020204" pitchFamily="34" charset="0"/>
              </a:rPr>
              <a:t>Asp.NET</a:t>
            </a:r>
          </a:p>
        </p:txBody>
      </p:sp>
    </p:spTree>
    <p:extLst>
      <p:ext uri="{BB962C8B-B14F-4D97-AF65-F5344CB8AC3E}">
        <p14:creationId xmlns:p14="http://schemas.microsoft.com/office/powerpoint/2010/main" val="424690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191</Words>
  <Application>Microsoft Office PowerPoint</Application>
  <PresentationFormat>Widescreen</PresentationFormat>
  <Paragraphs>113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Bierstadt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Sharpe</dc:creator>
  <cp:lastModifiedBy>Andre Sharpe</cp:lastModifiedBy>
  <cp:revision>11</cp:revision>
  <dcterms:created xsi:type="dcterms:W3CDTF">2022-12-14T09:21:38Z</dcterms:created>
  <dcterms:modified xsi:type="dcterms:W3CDTF">2022-12-14T14:57:08Z</dcterms:modified>
</cp:coreProperties>
</file>