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1" r:id="rId5"/>
    <p:sldId id="262" r:id="rId6"/>
    <p:sldId id="263" r:id="rId7"/>
    <p:sldId id="264" r:id="rId8"/>
    <p:sldId id="265" r:id="rId9"/>
    <p:sldId id="266" r:id="rId10"/>
    <p:sldId id="268" r:id="rId11"/>
    <p:sldId id="269" r:id="rId12"/>
    <p:sldId id="270" r:id="rId13"/>
    <p:sldId id="259"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82B0"/>
    <a:srgbClr val="BDC7D7"/>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4"/>
    <p:restoredTop sz="96327"/>
  </p:normalViewPr>
  <p:slideViewPr>
    <p:cSldViewPr snapToGrid="0">
      <p:cViewPr varScale="1">
        <p:scale>
          <a:sx n="121" d="100"/>
          <a:sy n="121" d="100"/>
        </p:scale>
        <p:origin x="13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65EC5-E25F-AB4F-BE25-550663FA72A3}" type="datetimeFigureOut">
              <a:rPr lang="en-IL" smtClean="0"/>
              <a:t>22/02/2024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ECC05-60CE-944F-840C-0A8B9B8F8FC1}" type="slidenum">
              <a:rPr lang="en-IL" smtClean="0"/>
              <a:t>‹#›</a:t>
            </a:fld>
            <a:endParaRPr lang="en-IL"/>
          </a:p>
        </p:txBody>
      </p:sp>
    </p:spTree>
    <p:extLst>
      <p:ext uri="{BB962C8B-B14F-4D97-AF65-F5344CB8AC3E}">
        <p14:creationId xmlns:p14="http://schemas.microsoft.com/office/powerpoint/2010/main" val="201242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2</a:t>
            </a:fld>
            <a:endParaRPr lang="en-IL"/>
          </a:p>
        </p:txBody>
      </p:sp>
    </p:spTree>
    <p:extLst>
      <p:ext uri="{BB962C8B-B14F-4D97-AF65-F5344CB8AC3E}">
        <p14:creationId xmlns:p14="http://schemas.microsoft.com/office/powerpoint/2010/main" val="706166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12</a:t>
            </a:fld>
            <a:endParaRPr lang="en-IL"/>
          </a:p>
        </p:txBody>
      </p:sp>
    </p:spTree>
    <p:extLst>
      <p:ext uri="{BB962C8B-B14F-4D97-AF65-F5344CB8AC3E}">
        <p14:creationId xmlns:p14="http://schemas.microsoft.com/office/powerpoint/2010/main" val="399580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3</a:t>
            </a:fld>
            <a:endParaRPr lang="en-IL"/>
          </a:p>
        </p:txBody>
      </p:sp>
    </p:spTree>
    <p:extLst>
      <p:ext uri="{BB962C8B-B14F-4D97-AF65-F5344CB8AC3E}">
        <p14:creationId xmlns:p14="http://schemas.microsoft.com/office/powerpoint/2010/main" val="161161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4</a:t>
            </a:fld>
            <a:endParaRPr lang="en-IL"/>
          </a:p>
        </p:txBody>
      </p:sp>
    </p:spTree>
    <p:extLst>
      <p:ext uri="{BB962C8B-B14F-4D97-AF65-F5344CB8AC3E}">
        <p14:creationId xmlns:p14="http://schemas.microsoft.com/office/powerpoint/2010/main" val="398742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6</a:t>
            </a:fld>
            <a:endParaRPr lang="en-IL"/>
          </a:p>
        </p:txBody>
      </p:sp>
    </p:spTree>
    <p:extLst>
      <p:ext uri="{BB962C8B-B14F-4D97-AF65-F5344CB8AC3E}">
        <p14:creationId xmlns:p14="http://schemas.microsoft.com/office/powerpoint/2010/main" val="123662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7</a:t>
            </a:fld>
            <a:endParaRPr lang="en-IL"/>
          </a:p>
        </p:txBody>
      </p:sp>
    </p:spTree>
    <p:extLst>
      <p:ext uri="{BB962C8B-B14F-4D97-AF65-F5344CB8AC3E}">
        <p14:creationId xmlns:p14="http://schemas.microsoft.com/office/powerpoint/2010/main" val="3953311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8</a:t>
            </a:fld>
            <a:endParaRPr lang="en-IL"/>
          </a:p>
        </p:txBody>
      </p:sp>
    </p:spTree>
    <p:extLst>
      <p:ext uri="{BB962C8B-B14F-4D97-AF65-F5344CB8AC3E}">
        <p14:creationId xmlns:p14="http://schemas.microsoft.com/office/powerpoint/2010/main" val="249496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9</a:t>
            </a:fld>
            <a:endParaRPr lang="en-IL"/>
          </a:p>
        </p:txBody>
      </p:sp>
    </p:spTree>
    <p:extLst>
      <p:ext uri="{BB962C8B-B14F-4D97-AF65-F5344CB8AC3E}">
        <p14:creationId xmlns:p14="http://schemas.microsoft.com/office/powerpoint/2010/main" val="93356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10</a:t>
            </a:fld>
            <a:endParaRPr lang="en-IL"/>
          </a:p>
        </p:txBody>
      </p:sp>
    </p:spTree>
    <p:extLst>
      <p:ext uri="{BB962C8B-B14F-4D97-AF65-F5344CB8AC3E}">
        <p14:creationId xmlns:p14="http://schemas.microsoft.com/office/powerpoint/2010/main" val="3630254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מנצחים במשחק</a:t>
            </a:r>
          </a:p>
          <a:p>
            <a:pPr marL="0" marR="0" lvl="0" indent="0" algn="l" defTabSz="914400" rtl="0" eaLnBrk="1" fontAlgn="auto" latinLnBrk="0" hangingPunct="1">
              <a:lnSpc>
                <a:spcPct val="100000"/>
              </a:lnSpc>
              <a:spcBef>
                <a:spcPts val="0"/>
              </a:spcBef>
              <a:spcAft>
                <a:spcPts val="0"/>
              </a:spcAft>
              <a:buClrTx/>
              <a:buSzTx/>
              <a:buFontTx/>
              <a:buNone/>
              <a:tabLst/>
              <a:defRPr/>
            </a:pPr>
            <a:r>
              <a:rPr lang="he-IL"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חפיסת הקלפים מכילה קלף לכל שילוב אפשרי של המאפיינים הנ"ל, כך שעל כל קלף מצוירות בין אחת לשלוש צורות זהות, בצבע מסוים ועם דגם מילוי מסוים.</a:t>
            </a:r>
          </a:p>
          <a:p>
            <a:endParaRPr lang="en-IL" dirty="0"/>
          </a:p>
        </p:txBody>
      </p:sp>
      <p:sp>
        <p:nvSpPr>
          <p:cNvPr id="4" name="Slide Number Placeholder 3"/>
          <p:cNvSpPr>
            <a:spLocks noGrp="1"/>
          </p:cNvSpPr>
          <p:nvPr>
            <p:ph type="sldNum" sz="quarter" idx="5"/>
          </p:nvPr>
        </p:nvSpPr>
        <p:spPr/>
        <p:txBody>
          <a:bodyPr/>
          <a:lstStyle/>
          <a:p>
            <a:fld id="{F64ECC05-60CE-944F-840C-0A8B9B8F8FC1}" type="slidenum">
              <a:rPr lang="en-IL" smtClean="0"/>
              <a:t>11</a:t>
            </a:fld>
            <a:endParaRPr lang="en-IL"/>
          </a:p>
        </p:txBody>
      </p:sp>
    </p:spTree>
    <p:extLst>
      <p:ext uri="{BB962C8B-B14F-4D97-AF65-F5344CB8AC3E}">
        <p14:creationId xmlns:p14="http://schemas.microsoft.com/office/powerpoint/2010/main" val="253620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CCD1-E439-3412-937A-BE2CF94FA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F73ABD2-FE78-886B-376B-9F5A1A7BD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825B588-E7F4-AD36-4394-060EB97026D7}"/>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387D4A50-6E2A-0A18-4DC2-03E9F6CC1F6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1D77FD-D16F-9727-5B5F-F486091D5D6E}"/>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118685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44AA-8715-DF85-78E3-E36B7184393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CF5AED9-FF48-4B28-5728-02D5F135F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5B085A-4E34-E3FB-BD6B-3C7DF2B8939F}"/>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3AB57463-096C-3492-7731-81A3DBECCA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C82664-0A8D-8B8D-D592-52ED4A4E426E}"/>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230093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5DB73-CD87-1D8A-DAF0-99957CAFC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20D757-3446-CF1B-3C77-90BF3CF19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28F9C7E-C5CE-84B0-4993-A761EB73126E}"/>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5417C068-1127-596C-3476-6800A53C8C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391FABA-BE80-C2A4-F6BE-82DFA6506FC5}"/>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8278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8E6D-53D1-93A5-0E35-5C40A71AD65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D8AD049-0A71-62EA-341F-F07692C79F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0FC3B9C-21A7-AF3F-24D2-E4C67050438E}"/>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059563EB-2BF0-2001-14DE-E84709B526C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6E8CCD7-394F-DA7D-CCB1-ECC43833AE09}"/>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247283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CC62-3B50-38E2-6608-03AE17462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062528D-BBBC-FEE9-E6A9-077CC9B3E0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CE1CE-CC04-6D5D-3B88-E6899AF39DEB}"/>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59118285-2306-61EA-433D-22CA0C9340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71B789-C926-CD29-4E90-8ED9CFE8B603}"/>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123094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8FDE-26AE-BBED-8534-558714A8484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F9EF2BC-7F60-6610-368D-308DCF079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5877F02-0858-8231-59FD-A1DC1E101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53955CD-86D6-F3C7-9986-0C75DF6B1CD6}"/>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6" name="Footer Placeholder 5">
            <a:extLst>
              <a:ext uri="{FF2B5EF4-FFF2-40B4-BE49-F238E27FC236}">
                <a16:creationId xmlns:a16="http://schemas.microsoft.com/office/drawing/2014/main" id="{2B89F487-BF45-50CA-F616-8A0799CBDAB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783E8A4-32A8-D90C-FC19-4AC7F5D96665}"/>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35431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276C-B8DA-F162-A01C-C95F8E40129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4E4A12-EDE0-6A4F-0EB9-E9F0A9258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E5EF9-54F4-895B-C575-C83F59C814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83916E3-033E-92B9-3A15-44CA1FCCA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EEA21-A040-1741-1878-7A0F2A0ED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D4E3155-5219-B5AA-9E7C-0A1B05E72C75}"/>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8" name="Footer Placeholder 7">
            <a:extLst>
              <a:ext uri="{FF2B5EF4-FFF2-40B4-BE49-F238E27FC236}">
                <a16:creationId xmlns:a16="http://schemas.microsoft.com/office/drawing/2014/main" id="{09CFA619-EA80-6B64-164E-88257B0AE78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A5D6AFF-0870-480F-44F3-4A207879EE70}"/>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233049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60D3-B404-92E9-D89D-6668385E55E4}"/>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6B98A91-177D-1C25-9699-826D888D3620}"/>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4" name="Footer Placeholder 3">
            <a:extLst>
              <a:ext uri="{FF2B5EF4-FFF2-40B4-BE49-F238E27FC236}">
                <a16:creationId xmlns:a16="http://schemas.microsoft.com/office/drawing/2014/main" id="{5DEC9EBA-9F76-06C7-8A40-DFDDAF3A1D1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E031D068-125A-53BB-68E9-A4C75EAD710F}"/>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376542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B5BDE-3D36-219C-7163-38EF33323C46}"/>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3" name="Footer Placeholder 2">
            <a:extLst>
              <a:ext uri="{FF2B5EF4-FFF2-40B4-BE49-F238E27FC236}">
                <a16:creationId xmlns:a16="http://schemas.microsoft.com/office/drawing/2014/main" id="{A3553D4F-4B5C-C135-7D92-AB8EB27401DA}"/>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6FD42E8-55F7-72D5-8476-25D6DEF3B8FA}"/>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301630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8A63-6C45-EACB-3ECD-BE767D081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6C4E56A-39DB-A23B-27EE-243AD85A4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9C8EC60-747B-F72B-43EA-40A615F04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89F06-8DAC-E440-E6F4-4BFE98ECADD3}"/>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6" name="Footer Placeholder 5">
            <a:extLst>
              <a:ext uri="{FF2B5EF4-FFF2-40B4-BE49-F238E27FC236}">
                <a16:creationId xmlns:a16="http://schemas.microsoft.com/office/drawing/2014/main" id="{7EBFAEDD-D718-0541-2D66-262026CCBA9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023A960-1184-4DCD-3F61-992B4A171B52}"/>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1344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FA56-E281-5220-B94E-0E8AEC2C5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CA4EE76-6EC7-AD74-A623-56E2E6248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9F370CDE-B02F-31A0-5E4A-D4F5CCABB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2DD36-BE8C-E2AC-2DE0-FBB93208F72F}"/>
              </a:ext>
            </a:extLst>
          </p:cNvPr>
          <p:cNvSpPr>
            <a:spLocks noGrp="1"/>
          </p:cNvSpPr>
          <p:nvPr>
            <p:ph type="dt" sz="half" idx="10"/>
          </p:nvPr>
        </p:nvSpPr>
        <p:spPr/>
        <p:txBody>
          <a:bodyPr/>
          <a:lstStyle/>
          <a:p>
            <a:fld id="{CDE36167-BAA5-FF48-967A-0601E16C177A}" type="datetimeFigureOut">
              <a:rPr lang="en-IL" smtClean="0"/>
              <a:t>22/02/2024</a:t>
            </a:fld>
            <a:endParaRPr lang="en-IL"/>
          </a:p>
        </p:txBody>
      </p:sp>
      <p:sp>
        <p:nvSpPr>
          <p:cNvPr id="6" name="Footer Placeholder 5">
            <a:extLst>
              <a:ext uri="{FF2B5EF4-FFF2-40B4-BE49-F238E27FC236}">
                <a16:creationId xmlns:a16="http://schemas.microsoft.com/office/drawing/2014/main" id="{668CD1E5-9CB5-FE54-368B-411FADC485E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476D2F9-0C26-F2B2-DB3D-B857C2CA6CA6}"/>
              </a:ext>
            </a:extLst>
          </p:cNvPr>
          <p:cNvSpPr>
            <a:spLocks noGrp="1"/>
          </p:cNvSpPr>
          <p:nvPr>
            <p:ph type="sldNum" sz="quarter" idx="12"/>
          </p:nvPr>
        </p:nvSpPr>
        <p:spPr/>
        <p:txBody>
          <a:bodyPr/>
          <a:lstStyle/>
          <a:p>
            <a:fld id="{310C5F4A-CCB7-7B45-A925-C2B4B3F6C317}" type="slidenum">
              <a:rPr lang="en-IL" smtClean="0"/>
              <a:t>‹#›</a:t>
            </a:fld>
            <a:endParaRPr lang="en-IL"/>
          </a:p>
        </p:txBody>
      </p:sp>
    </p:spTree>
    <p:extLst>
      <p:ext uri="{BB962C8B-B14F-4D97-AF65-F5344CB8AC3E}">
        <p14:creationId xmlns:p14="http://schemas.microsoft.com/office/powerpoint/2010/main" val="374985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412A1-F38C-F66E-77E1-6AAE21576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9752922-59B9-D6E3-D66C-E3393906C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7986EF4-68C3-CFC4-CC70-359B03036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E36167-BAA5-FF48-967A-0601E16C177A}" type="datetimeFigureOut">
              <a:rPr lang="en-IL" smtClean="0"/>
              <a:t>22/02/2024</a:t>
            </a:fld>
            <a:endParaRPr lang="en-IL"/>
          </a:p>
        </p:txBody>
      </p:sp>
      <p:sp>
        <p:nvSpPr>
          <p:cNvPr id="5" name="Footer Placeholder 4">
            <a:extLst>
              <a:ext uri="{FF2B5EF4-FFF2-40B4-BE49-F238E27FC236}">
                <a16:creationId xmlns:a16="http://schemas.microsoft.com/office/drawing/2014/main" id="{E6BA9EA6-7987-C793-5977-45CD4AE09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9588A962-5170-9948-EBB9-EAFBD4169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0C5F4A-CCB7-7B45-A925-C2B4B3F6C317}" type="slidenum">
              <a:rPr lang="en-IL" smtClean="0"/>
              <a:t>‹#›</a:t>
            </a:fld>
            <a:endParaRPr lang="en-IL"/>
          </a:p>
        </p:txBody>
      </p:sp>
    </p:spTree>
    <p:extLst>
      <p:ext uri="{BB962C8B-B14F-4D97-AF65-F5344CB8AC3E}">
        <p14:creationId xmlns:p14="http://schemas.microsoft.com/office/powerpoint/2010/main" val="4778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he.wikipedia.org/wiki/%D7%9E%D7%A9%D7%97%D7%A7_%D7%A7%D7%9C%D7%A4%D7%99%D7%9D" TargetMode="External"/><Relationship Id="rId7" Type="http://schemas.openxmlformats.org/officeDocument/2006/relationships/hyperlink" Target="https://he.wikipedia.org/wiki/%D7%90%D7%9C%D7%99%D7%A4%D7%A1%D7%9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e.wikipedia.org/wiki/%D7%98%D7%99%D7%9C%D7%93%D7%94" TargetMode="External"/><Relationship Id="rId5" Type="http://schemas.openxmlformats.org/officeDocument/2006/relationships/hyperlink" Target="https://he.wikipedia.org/wiki/%D7%9E%D7%9C%D7%91%D7%9F" TargetMode="External"/><Relationship Id="rId4" Type="http://schemas.openxmlformats.org/officeDocument/2006/relationships/hyperlink" Target="https://he.wikipedia.org/wiki/%D7%9E%D7%A2%D7%95%D7%99%D7%9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749465-0447-E230-C934-6EC567AF0796}"/>
              </a:ext>
            </a:extLst>
          </p:cNvPr>
          <p:cNvPicPr>
            <a:picLocks noChangeAspect="1"/>
          </p:cNvPicPr>
          <p:nvPr/>
        </p:nvPicPr>
        <p:blipFill>
          <a:blip r:embed="rId2"/>
          <a:stretch>
            <a:fillRect/>
          </a:stretch>
        </p:blipFill>
        <p:spPr>
          <a:xfrm>
            <a:off x="2708533" y="1091648"/>
            <a:ext cx="6774933" cy="4674704"/>
          </a:xfrm>
          <a:prstGeom prst="rect">
            <a:avLst/>
          </a:prstGeom>
        </p:spPr>
      </p:pic>
      <p:sp>
        <p:nvSpPr>
          <p:cNvPr id="9" name="Freeform 8">
            <a:extLst>
              <a:ext uri="{FF2B5EF4-FFF2-40B4-BE49-F238E27FC236}">
                <a16:creationId xmlns:a16="http://schemas.microsoft.com/office/drawing/2014/main" id="{AC3EDCE4-7B83-62C4-A3FF-57145D78DD51}"/>
              </a:ext>
            </a:extLst>
          </p:cNvPr>
          <p:cNvSpPr/>
          <p:nvPr/>
        </p:nvSpPr>
        <p:spPr>
          <a:xfrm>
            <a:off x="0" y="-127687"/>
            <a:ext cx="12373232" cy="6985687"/>
          </a:xfrm>
          <a:custGeom>
            <a:avLst/>
            <a:gdLst/>
            <a:ahLst/>
            <a:cxnLst/>
            <a:rect l="l" t="t" r="r" b="b"/>
            <a:pathLst>
              <a:path w="12373232" h="6985687">
                <a:moveTo>
                  <a:pt x="7143340" y="2561378"/>
                </a:moveTo>
                <a:lnTo>
                  <a:pt x="7143340" y="2851956"/>
                </a:lnTo>
                <a:lnTo>
                  <a:pt x="7590382" y="2851956"/>
                </a:lnTo>
                <a:lnTo>
                  <a:pt x="7590382" y="4232820"/>
                </a:lnTo>
                <a:lnTo>
                  <a:pt x="7939324" y="4232820"/>
                </a:lnTo>
                <a:lnTo>
                  <a:pt x="7939324" y="2851956"/>
                </a:lnTo>
                <a:lnTo>
                  <a:pt x="8383883" y="2851956"/>
                </a:lnTo>
                <a:lnTo>
                  <a:pt x="8383883" y="2561378"/>
                </a:lnTo>
                <a:close/>
                <a:moveTo>
                  <a:pt x="5863590" y="2561378"/>
                </a:moveTo>
                <a:lnTo>
                  <a:pt x="5863590" y="4232820"/>
                </a:lnTo>
                <a:lnTo>
                  <a:pt x="6984922" y="4232820"/>
                </a:lnTo>
                <a:lnTo>
                  <a:pt x="6984922" y="3943484"/>
                </a:lnTo>
                <a:lnTo>
                  <a:pt x="6212531" y="3943484"/>
                </a:lnTo>
                <a:lnTo>
                  <a:pt x="6212531" y="3518794"/>
                </a:lnTo>
                <a:lnTo>
                  <a:pt x="6912898" y="3518794"/>
                </a:lnTo>
                <a:lnTo>
                  <a:pt x="6912898" y="3239392"/>
                </a:lnTo>
                <a:lnTo>
                  <a:pt x="6212531" y="3239392"/>
                </a:lnTo>
                <a:lnTo>
                  <a:pt x="6212531" y="2850714"/>
                </a:lnTo>
                <a:lnTo>
                  <a:pt x="6984922" y="2850714"/>
                </a:lnTo>
                <a:lnTo>
                  <a:pt x="6984922" y="2561378"/>
                </a:lnTo>
                <a:close/>
                <a:moveTo>
                  <a:pt x="4888459" y="2540268"/>
                </a:moveTo>
                <a:cubicBezTo>
                  <a:pt x="4768420" y="2540268"/>
                  <a:pt x="4662040" y="2556411"/>
                  <a:pt x="4569321" y="2588697"/>
                </a:cubicBezTo>
                <a:cubicBezTo>
                  <a:pt x="4476600" y="2620984"/>
                  <a:pt x="4403956" y="2671276"/>
                  <a:pt x="4351387" y="2739574"/>
                </a:cubicBezTo>
                <a:cubicBezTo>
                  <a:pt x="4298818" y="2807872"/>
                  <a:pt x="4272534" y="2896246"/>
                  <a:pt x="4272534" y="3004695"/>
                </a:cubicBezTo>
                <a:cubicBezTo>
                  <a:pt x="4272534" y="3105694"/>
                  <a:pt x="4295507" y="3187651"/>
                  <a:pt x="4341453" y="3250569"/>
                </a:cubicBezTo>
                <a:cubicBezTo>
                  <a:pt x="4387399" y="3313486"/>
                  <a:pt x="4452386" y="3364813"/>
                  <a:pt x="4536413" y="3404550"/>
                </a:cubicBezTo>
                <a:cubicBezTo>
                  <a:pt x="4620440" y="3444287"/>
                  <a:pt x="4719991" y="3480713"/>
                  <a:pt x="4835062" y="3513827"/>
                </a:cubicBezTo>
                <a:cubicBezTo>
                  <a:pt x="4933577" y="3541146"/>
                  <a:pt x="5010154" y="3566603"/>
                  <a:pt x="5064792" y="3590197"/>
                </a:cubicBezTo>
                <a:cubicBezTo>
                  <a:pt x="5119431" y="3613791"/>
                  <a:pt x="5157512" y="3639868"/>
                  <a:pt x="5179036" y="3668429"/>
                </a:cubicBezTo>
                <a:cubicBezTo>
                  <a:pt x="5200561" y="3696990"/>
                  <a:pt x="5211323" y="3733209"/>
                  <a:pt x="5211323" y="3777085"/>
                </a:cubicBezTo>
                <a:cubicBezTo>
                  <a:pt x="5211323" y="3822617"/>
                  <a:pt x="5198698" y="3860078"/>
                  <a:pt x="5173448" y="3889467"/>
                </a:cubicBezTo>
                <a:cubicBezTo>
                  <a:pt x="5148199" y="3918856"/>
                  <a:pt x="5113222" y="3940587"/>
                  <a:pt x="5068518" y="3954660"/>
                </a:cubicBezTo>
                <a:cubicBezTo>
                  <a:pt x="5023813" y="3968734"/>
                  <a:pt x="4972072" y="3975771"/>
                  <a:pt x="4913295" y="3975771"/>
                </a:cubicBezTo>
                <a:cubicBezTo>
                  <a:pt x="4852033" y="3975771"/>
                  <a:pt x="4797602" y="3967906"/>
                  <a:pt x="4750000" y="3952177"/>
                </a:cubicBezTo>
                <a:cubicBezTo>
                  <a:pt x="4702399" y="3936448"/>
                  <a:pt x="4664524" y="3910163"/>
                  <a:pt x="4636377" y="3873324"/>
                </a:cubicBezTo>
                <a:cubicBezTo>
                  <a:pt x="4608229" y="3836484"/>
                  <a:pt x="4593328" y="3785778"/>
                  <a:pt x="4591672" y="3721205"/>
                </a:cubicBezTo>
                <a:lnTo>
                  <a:pt x="4234039" y="3721205"/>
                </a:lnTo>
                <a:cubicBezTo>
                  <a:pt x="4234039" y="3847867"/>
                  <a:pt x="4263841" y="3950521"/>
                  <a:pt x="4323447" y="4029167"/>
                </a:cubicBezTo>
                <a:cubicBezTo>
                  <a:pt x="4383053" y="4107814"/>
                  <a:pt x="4463562" y="4165143"/>
                  <a:pt x="4564974" y="4201155"/>
                </a:cubicBezTo>
                <a:cubicBezTo>
                  <a:pt x="4666386" y="4237166"/>
                  <a:pt x="4780424" y="4255172"/>
                  <a:pt x="4907086" y="4255172"/>
                </a:cubicBezTo>
                <a:cubicBezTo>
                  <a:pt x="5032920" y="4255172"/>
                  <a:pt x="5145715" y="4238201"/>
                  <a:pt x="5245472" y="4204259"/>
                </a:cubicBezTo>
                <a:cubicBezTo>
                  <a:pt x="5345228" y="4170317"/>
                  <a:pt x="5424082" y="4116920"/>
                  <a:pt x="5482032" y="4044069"/>
                </a:cubicBezTo>
                <a:cubicBezTo>
                  <a:pt x="5539982" y="3971218"/>
                  <a:pt x="5568957" y="3875600"/>
                  <a:pt x="5568957" y="3757217"/>
                </a:cubicBezTo>
                <a:cubicBezTo>
                  <a:pt x="5568957" y="3651251"/>
                  <a:pt x="5549295" y="3565775"/>
                  <a:pt x="5509972" y="3500788"/>
                </a:cubicBezTo>
                <a:cubicBezTo>
                  <a:pt x="5470649" y="3435802"/>
                  <a:pt x="5410422" y="3382819"/>
                  <a:pt x="5329293" y="3341840"/>
                </a:cubicBezTo>
                <a:cubicBezTo>
                  <a:pt x="5248162" y="3300861"/>
                  <a:pt x="5144266" y="3261745"/>
                  <a:pt x="5017605" y="3224491"/>
                </a:cubicBezTo>
                <a:cubicBezTo>
                  <a:pt x="4911639" y="3193861"/>
                  <a:pt x="4830717" y="3166541"/>
                  <a:pt x="4774836" y="3142533"/>
                </a:cubicBezTo>
                <a:cubicBezTo>
                  <a:pt x="4718955" y="3118526"/>
                  <a:pt x="4680667" y="3093897"/>
                  <a:pt x="4659971" y="3068647"/>
                </a:cubicBezTo>
                <a:cubicBezTo>
                  <a:pt x="4639274" y="3043398"/>
                  <a:pt x="4628926" y="3014216"/>
                  <a:pt x="4628926" y="2981101"/>
                </a:cubicBezTo>
                <a:cubicBezTo>
                  <a:pt x="4628926" y="2923151"/>
                  <a:pt x="4653348" y="2880310"/>
                  <a:pt x="4702191" y="2852577"/>
                </a:cubicBezTo>
                <a:cubicBezTo>
                  <a:pt x="4751035" y="2824843"/>
                  <a:pt x="4812710" y="2810977"/>
                  <a:pt x="4887217" y="2810977"/>
                </a:cubicBezTo>
                <a:cubicBezTo>
                  <a:pt x="4962552" y="2810977"/>
                  <a:pt x="5027125" y="2828569"/>
                  <a:pt x="5080935" y="2863753"/>
                </a:cubicBezTo>
                <a:cubicBezTo>
                  <a:pt x="5134746" y="2898937"/>
                  <a:pt x="5161238" y="2952126"/>
                  <a:pt x="5160410" y="3023322"/>
                </a:cubicBezTo>
                <a:lnTo>
                  <a:pt x="5518044" y="3023322"/>
                </a:lnTo>
                <a:cubicBezTo>
                  <a:pt x="5518044" y="2913217"/>
                  <a:pt x="5489483" y="2822567"/>
                  <a:pt x="5432360" y="2751371"/>
                </a:cubicBezTo>
                <a:cubicBezTo>
                  <a:pt x="5375238" y="2680176"/>
                  <a:pt x="5298869" y="2627193"/>
                  <a:pt x="5203251" y="2592423"/>
                </a:cubicBezTo>
                <a:cubicBezTo>
                  <a:pt x="5107634" y="2557653"/>
                  <a:pt x="5002703" y="2540268"/>
                  <a:pt x="4888459" y="2540268"/>
                </a:cubicBezTo>
                <a:close/>
                <a:moveTo>
                  <a:pt x="0" y="0"/>
                </a:moveTo>
                <a:lnTo>
                  <a:pt x="12373232" y="0"/>
                </a:lnTo>
                <a:lnTo>
                  <a:pt x="12373232" y="6985687"/>
                </a:lnTo>
                <a:lnTo>
                  <a:pt x="0" y="6985687"/>
                </a:lnTo>
                <a:close/>
              </a:path>
            </a:pathLst>
          </a:custGeom>
          <a:solidFill>
            <a:srgbClr val="7C82B0"/>
          </a:solidFill>
          <a:ln w="0">
            <a:noFill/>
          </a:ln>
          <a:effectLst>
            <a:outerShdw blurRad="38100" dist="19050" dir="2700000" algn="tl" rotWithShape="0">
              <a:schemeClr val="dk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algn="ctr" defTabSz="914400" rtl="1" eaLnBrk="1" latinLnBrk="0" hangingPunct="1"/>
            <a:endParaRPr lang="en-US" sz="20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4015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לאחר השינוי: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ההסתברות לקבל סט מ-108 קלפים.</a:t>
                </a:r>
              </a:p>
              <a:p>
                <a:pPr marL="0" indent="0" algn="r" rtl="1">
                  <a:buNone/>
                </a:pPr>
                <a: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נשים לב כי עבור כל זוג קלפים ב-108 הקלפים קיים קלף אחד ב-79 הקלפים הנותרים שירכיב איתם סט חוקי. לכן:</a:t>
                </a: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1">
                                  <a:lumMod val="50000"/>
                                </a:schemeClr>
                              </a:solidFill>
                              <a:latin typeface="Cambria Math" panose="02040503050406030204" pitchFamily="18" charset="0"/>
                            </a:rPr>
                          </m:ctrlPr>
                        </m:dPr>
                        <m:e>
                          <m:eqArr>
                            <m:eqArrPr>
                              <m:ctrlPr>
                                <a:rPr lang="en-US" sz="1800" b="0" i="1" smtClean="0">
                                  <a:solidFill>
                                    <a:schemeClr val="accent1">
                                      <a:lumMod val="50000"/>
                                    </a:schemeClr>
                                  </a:solidFill>
                                  <a:latin typeface="Cambria Math" panose="02040503050406030204" pitchFamily="18" charset="0"/>
                                </a:rPr>
                              </m:ctrlPr>
                            </m:eqArrPr>
                            <m:e>
                              <m:r>
                                <a:rPr lang="he-IL" sz="1800" b="0" i="1" smtClean="0">
                                  <a:solidFill>
                                    <a:schemeClr val="accent1">
                                      <a:lumMod val="50000"/>
                                    </a:schemeClr>
                                  </a:solidFill>
                                  <a:latin typeface="Cambria Math" panose="02040503050406030204" pitchFamily="18" charset="0"/>
                                </a:rPr>
                                <m:t>108</m:t>
                              </m:r>
                            </m:e>
                            <m:e>
                              <m:r>
                                <a:rPr lang="en-US" sz="1800" b="0" i="1" smtClean="0">
                                  <a:solidFill>
                                    <a:schemeClr val="accent1">
                                      <a:lumMod val="50000"/>
                                    </a:schemeClr>
                                  </a:solidFill>
                                  <a:latin typeface="Cambria Math" panose="02040503050406030204" pitchFamily="18" charset="0"/>
                                </a:rPr>
                                <m:t>2</m:t>
                              </m:r>
                            </m:e>
                          </m:eqArr>
                        </m:e>
                      </m:d>
                      <m:r>
                        <a:rPr lang="en-US" sz="1800" b="0" i="1" smtClean="0">
                          <a:solidFill>
                            <a:schemeClr val="accent1">
                              <a:lumMod val="50000"/>
                            </a:schemeClr>
                          </a:solidFill>
                          <a:latin typeface="Cambria Math" panose="02040503050406030204" pitchFamily="18" charset="0"/>
                        </a:rPr>
                        <m:t>∙</m:t>
                      </m:r>
                      <m:f>
                        <m:fPr>
                          <m:ctrlPr>
                            <a:rPr lang="en-US" sz="1800" b="0" i="1" smtClean="0">
                              <a:solidFill>
                                <a:schemeClr val="accent1">
                                  <a:lumMod val="50000"/>
                                </a:schemeClr>
                              </a:solidFill>
                              <a:latin typeface="Cambria Math" panose="02040503050406030204" pitchFamily="18" charset="0"/>
                            </a:rPr>
                          </m:ctrlPr>
                        </m:fPr>
                        <m:num>
                          <m:r>
                            <a:rPr lang="en-US" sz="1800" b="0" i="1" smtClean="0">
                              <a:solidFill>
                                <a:schemeClr val="accent1">
                                  <a:lumMod val="50000"/>
                                </a:schemeClr>
                              </a:solidFill>
                              <a:latin typeface="Cambria Math" panose="02040503050406030204" pitchFamily="18" charset="0"/>
                            </a:rPr>
                            <m:t>1</m:t>
                          </m:r>
                        </m:num>
                        <m:den>
                          <m:r>
                            <a:rPr lang="he-IL" sz="1800" b="0" i="1" smtClean="0">
                              <a:solidFill>
                                <a:schemeClr val="accent1">
                                  <a:lumMod val="50000"/>
                                </a:schemeClr>
                              </a:solidFill>
                              <a:latin typeface="Cambria Math" panose="02040503050406030204" pitchFamily="18" charset="0"/>
                            </a:rPr>
                            <m:t>106</m:t>
                          </m:r>
                        </m:den>
                      </m:f>
                    </m:oMath>
                  </m:oMathPara>
                </a14:m>
                <a:b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br>
                <a:endParaRPr lang="en-US"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314245" y="1587276"/>
            <a:ext cx="6567904" cy="3683443"/>
          </a:xfrm>
          <a:prstGeom prst="rect">
            <a:avLst/>
          </a:prstGeom>
        </p:spPr>
      </p:pic>
      <p:pic>
        <p:nvPicPr>
          <p:cNvPr id="6" name="Picture 5">
            <a:extLst>
              <a:ext uri="{FF2B5EF4-FFF2-40B4-BE49-F238E27FC236}">
                <a16:creationId xmlns:a16="http://schemas.microsoft.com/office/drawing/2014/main" id="{7D0ADC6A-E779-6F0F-94E6-FD4B683D4A38}"/>
              </a:ext>
            </a:extLst>
          </p:cNvPr>
          <p:cNvPicPr>
            <a:picLocks noChangeAspect="1"/>
          </p:cNvPicPr>
          <p:nvPr/>
        </p:nvPicPr>
        <p:blipFill rotWithShape="1">
          <a:blip r:embed="rId4">
            <a:duotone>
              <a:schemeClr val="accent6">
                <a:shade val="45000"/>
                <a:satMod val="135000"/>
              </a:schemeClr>
              <a:prstClr val="white"/>
            </a:duotone>
          </a:blip>
          <a:srcRect t="64890" b="2544"/>
          <a:stretch/>
        </p:blipFill>
        <p:spPr>
          <a:xfrm rot="5400000">
            <a:off x="-2629045" y="2829230"/>
            <a:ext cx="6567904" cy="1199536"/>
          </a:xfrm>
          <a:prstGeom prst="rect">
            <a:avLst/>
          </a:prstGeom>
        </p:spPr>
      </p:pic>
    </p:spTree>
    <p:extLst>
      <p:ext uri="{BB962C8B-B14F-4D97-AF65-F5344CB8AC3E}">
        <p14:creationId xmlns:p14="http://schemas.microsoft.com/office/powerpoint/2010/main" val="149702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לאחר השינוי: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נשים לב כי בכל שלב במשחק אנחנו שולפים 12 קלפים ואם אנחנו לא מוצאים סט חוקי אנחנו שולפים 3 קלפים נוספים, מכיוון שסדר הבחירה של הקלפים לא משנ</a:t>
                </a: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ה לכן המספר הסטים</a:t>
                </a:r>
                <a:r>
                  <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 </a:t>
                </a: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החוקיים במשחק הוא:</a:t>
                </a:r>
                <a:endPar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108</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∙107∙106</m:t>
                          </m:r>
                        </m:num>
                        <m:den>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den>
                      </m:f>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204156</m:t>
                      </m:r>
                    </m:oMath>
                  </m:oMathPara>
                </a14:m>
                <a:endPar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l="-423"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314245" y="1587276"/>
            <a:ext cx="6567904" cy="3683443"/>
          </a:xfrm>
          <a:prstGeom prst="rect">
            <a:avLst/>
          </a:prstGeom>
        </p:spPr>
      </p:pic>
      <p:pic>
        <p:nvPicPr>
          <p:cNvPr id="6" name="Picture 5">
            <a:extLst>
              <a:ext uri="{FF2B5EF4-FFF2-40B4-BE49-F238E27FC236}">
                <a16:creationId xmlns:a16="http://schemas.microsoft.com/office/drawing/2014/main" id="{7D0ADC6A-E779-6F0F-94E6-FD4B683D4A38}"/>
              </a:ext>
            </a:extLst>
          </p:cNvPr>
          <p:cNvPicPr>
            <a:picLocks noChangeAspect="1"/>
          </p:cNvPicPr>
          <p:nvPr/>
        </p:nvPicPr>
        <p:blipFill rotWithShape="1">
          <a:blip r:embed="rId4">
            <a:duotone>
              <a:schemeClr val="accent6">
                <a:shade val="45000"/>
                <a:satMod val="135000"/>
              </a:schemeClr>
              <a:prstClr val="white"/>
            </a:duotone>
          </a:blip>
          <a:srcRect t="64890" b="2544"/>
          <a:stretch/>
        </p:blipFill>
        <p:spPr>
          <a:xfrm rot="5400000">
            <a:off x="-2629045" y="2829230"/>
            <a:ext cx="6567904" cy="1199536"/>
          </a:xfrm>
          <a:prstGeom prst="rect">
            <a:avLst/>
          </a:prstGeom>
        </p:spPr>
      </p:pic>
    </p:spTree>
    <p:extLst>
      <p:ext uri="{BB962C8B-B14F-4D97-AF65-F5344CB8AC3E}">
        <p14:creationId xmlns:p14="http://schemas.microsoft.com/office/powerpoint/2010/main" val="174449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לאחר השינוי: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ממוצע להמצאות סט חוקי ב-12 קלפים:</a:t>
                </a: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dPr>
                        <m:e>
                          <m:eqArr>
                            <m:eqArr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eqArrPr>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12</m:t>
                              </m:r>
                            </m:e>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e>
                          </m:eqArr>
                        </m:e>
                      </m:d>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m:t>
                          </m:r>
                        </m:num>
                        <m:den>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106</m:t>
                          </m:r>
                        </m:den>
                      </m:f>
                      <m:r>
                        <a:rPr lang="en-US" sz="1800" i="1">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12.452</m:t>
                      </m:r>
                    </m:oMath>
                  </m:oMathPara>
                </a14:m>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ממוצע להימצאות סט חוקי ב-15 קלפים:</a:t>
                </a: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dPr>
                        <m:e>
                          <m:eqArr>
                            <m:eqArr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eqArrPr>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15</m:t>
                              </m:r>
                            </m:e>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e>
                          </m:eqArr>
                        </m:e>
                      </m:d>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m:t>
                          </m:r>
                        </m:num>
                        <m:den>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106</m:t>
                          </m:r>
                        </m:den>
                      </m:f>
                      <m:r>
                        <a:rPr lang="en-US" sz="1800" i="1">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25.7547</m:t>
                      </m:r>
                    </m:oMath>
                  </m:oMathPara>
                </a14:m>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314245" y="1587276"/>
            <a:ext cx="6567904" cy="3683443"/>
          </a:xfrm>
          <a:prstGeom prst="rect">
            <a:avLst/>
          </a:prstGeom>
        </p:spPr>
      </p:pic>
      <p:pic>
        <p:nvPicPr>
          <p:cNvPr id="6" name="Picture 5">
            <a:extLst>
              <a:ext uri="{FF2B5EF4-FFF2-40B4-BE49-F238E27FC236}">
                <a16:creationId xmlns:a16="http://schemas.microsoft.com/office/drawing/2014/main" id="{7D0ADC6A-E779-6F0F-94E6-FD4B683D4A38}"/>
              </a:ext>
            </a:extLst>
          </p:cNvPr>
          <p:cNvPicPr>
            <a:picLocks noChangeAspect="1"/>
          </p:cNvPicPr>
          <p:nvPr/>
        </p:nvPicPr>
        <p:blipFill rotWithShape="1">
          <a:blip r:embed="rId4">
            <a:duotone>
              <a:schemeClr val="accent6">
                <a:shade val="45000"/>
                <a:satMod val="135000"/>
              </a:schemeClr>
              <a:prstClr val="white"/>
            </a:duotone>
          </a:blip>
          <a:srcRect t="64890" b="2544"/>
          <a:stretch/>
        </p:blipFill>
        <p:spPr>
          <a:xfrm rot="5400000">
            <a:off x="-2629045" y="2829230"/>
            <a:ext cx="6567904" cy="1199536"/>
          </a:xfrm>
          <a:prstGeom prst="rect">
            <a:avLst/>
          </a:prstGeom>
        </p:spPr>
      </p:pic>
    </p:spTree>
    <p:extLst>
      <p:ext uri="{BB962C8B-B14F-4D97-AF65-F5344CB8AC3E}">
        <p14:creationId xmlns:p14="http://schemas.microsoft.com/office/powerpoint/2010/main" val="176186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F84DB8-73AC-1F52-BE20-D8601F7BA299}"/>
              </a:ext>
            </a:extLst>
          </p:cNvPr>
          <p:cNvSpPr/>
          <p:nvPr/>
        </p:nvSpPr>
        <p:spPr>
          <a:xfrm>
            <a:off x="0" y="-117389"/>
            <a:ext cx="12359148"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5" name="Title 1">
            <a:extLst>
              <a:ext uri="{FF2B5EF4-FFF2-40B4-BE49-F238E27FC236}">
                <a16:creationId xmlns:a16="http://schemas.microsoft.com/office/drawing/2014/main" id="{D244752F-B467-49C9-41F3-8F9E3F1692D2}"/>
              </a:ext>
            </a:extLst>
          </p:cNvPr>
          <p:cNvSpPr>
            <a:spLocks noGrp="1"/>
          </p:cNvSpPr>
          <p:nvPr>
            <p:ph type="title"/>
          </p:nvPr>
        </p:nvSpPr>
        <p:spPr>
          <a:xfrm>
            <a:off x="838200" y="365125"/>
            <a:ext cx="10515600" cy="1325563"/>
          </a:xfrm>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לסיכום:</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Table 6">
            <a:extLst>
              <a:ext uri="{FF2B5EF4-FFF2-40B4-BE49-F238E27FC236}">
                <a16:creationId xmlns:a16="http://schemas.microsoft.com/office/drawing/2014/main" id="{233AD919-3F38-B5EF-381C-E1157098684F}"/>
              </a:ext>
            </a:extLst>
          </p:cNvPr>
          <p:cNvGraphicFramePr>
            <a:graphicFrameLocks noGrp="1"/>
          </p:cNvGraphicFramePr>
          <p:nvPr>
            <p:extLst>
              <p:ext uri="{D42A27DB-BD31-4B8C-83A1-F6EECF244321}">
                <p14:modId xmlns:p14="http://schemas.microsoft.com/office/powerpoint/2010/main" val="4048473260"/>
              </p:ext>
            </p:extLst>
          </p:nvPr>
        </p:nvGraphicFramePr>
        <p:xfrm>
          <a:off x="2238477" y="1928859"/>
          <a:ext cx="8127999" cy="2021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27283724"/>
                    </a:ext>
                  </a:extLst>
                </a:gridCol>
                <a:gridCol w="2709333">
                  <a:extLst>
                    <a:ext uri="{9D8B030D-6E8A-4147-A177-3AD203B41FA5}">
                      <a16:colId xmlns:a16="http://schemas.microsoft.com/office/drawing/2014/main" val="2814506501"/>
                    </a:ext>
                  </a:extLst>
                </a:gridCol>
                <a:gridCol w="2709333">
                  <a:extLst>
                    <a:ext uri="{9D8B030D-6E8A-4147-A177-3AD203B41FA5}">
                      <a16:colId xmlns:a16="http://schemas.microsoft.com/office/drawing/2014/main" val="3986390999"/>
                    </a:ext>
                  </a:extLst>
                </a:gridCol>
              </a:tblGrid>
              <a:tr h="370840">
                <a:tc>
                  <a:txBody>
                    <a:bodyPr/>
                    <a:lstStyle/>
                    <a:p>
                      <a:pPr marL="0" algn="ctr" defTabSz="914400" rtl="1" eaLnBrk="1" latinLnBrk="0" hangingPunct="1"/>
                      <a:endParaRPr lang="en-IL" dirty="0"/>
                    </a:p>
                  </a:txBody>
                  <a:tcPr/>
                </a:tc>
                <a:tc>
                  <a:txBody>
                    <a:bodyPr/>
                    <a:lstStyle/>
                    <a:p>
                      <a:pPr marL="0" algn="ctr" defTabSz="914400" rtl="0" eaLnBrk="1" latinLnBrk="0" hangingPunct="1"/>
                      <a:r>
                        <a:rPr lang="he-IL" dirty="0"/>
                        <a:t>סט עם 3 צבעים (המקורי)</a:t>
                      </a:r>
                      <a:endParaRPr lang="en-IL" dirty="0"/>
                    </a:p>
                  </a:txBody>
                  <a:tcPr/>
                </a:tc>
                <a:tc>
                  <a:txBody>
                    <a:bodyPr/>
                    <a:lstStyle/>
                    <a:p>
                      <a:pPr marL="0" algn="ctr" defTabSz="914400" rtl="1" eaLnBrk="1" latinLnBrk="0" hangingPunct="1"/>
                      <a:r>
                        <a:rPr lang="he-IL" dirty="0"/>
                        <a:t>סט עם 4 צבעים</a:t>
                      </a:r>
                      <a:endParaRPr lang="en-IL" dirty="0"/>
                    </a:p>
                  </a:txBody>
                  <a:tcPr/>
                </a:tc>
                <a:extLst>
                  <a:ext uri="{0D108BD9-81ED-4DB2-BD59-A6C34878D82A}">
                    <a16:rowId xmlns:a16="http://schemas.microsoft.com/office/drawing/2014/main" val="1943598397"/>
                  </a:ext>
                </a:extLst>
              </a:tr>
              <a:tr h="370840">
                <a:tc>
                  <a:txBody>
                    <a:bodyPr/>
                    <a:lstStyle/>
                    <a:p>
                      <a:pPr marL="0" algn="ctr" defTabSz="914400" rtl="1" eaLnBrk="1" latinLnBrk="0" hangingPunct="1"/>
                      <a:r>
                        <a:rPr lang="he-IL" dirty="0"/>
                        <a:t>מספר הסטים החוקיים</a:t>
                      </a:r>
                      <a:endParaRPr lang="en-IL" dirty="0"/>
                    </a:p>
                  </a:txBody>
                  <a:tcPr/>
                </a:tc>
                <a:tc>
                  <a:txBody>
                    <a:bodyPr/>
                    <a:lstStyle/>
                    <a:p>
                      <a:pPr marL="0" algn="ctr" defTabSz="914400" rtl="1" eaLnBrk="1" latinLnBrk="0" hangingPunct="1"/>
                      <a:r>
                        <a:rPr lang="he-IL" dirty="0"/>
                        <a:t>1080</a:t>
                      </a:r>
                      <a:endParaRPr lang="en-IL" dirty="0"/>
                    </a:p>
                  </a:txBody>
                  <a:tcPr/>
                </a:tc>
                <a:tc>
                  <a:txBody>
                    <a:bodyPr/>
                    <a:lstStyle/>
                    <a:p>
                      <a:pPr marL="0" algn="ctr" defTabSz="914400" rtl="0" eaLnBrk="1" latinLnBrk="0" hangingPunct="1"/>
                      <a:r>
                        <a:rPr lang="en-IL" dirty="0"/>
                        <a:t>204156</a:t>
                      </a:r>
                    </a:p>
                  </a:txBody>
                  <a:tcPr/>
                </a:tc>
                <a:extLst>
                  <a:ext uri="{0D108BD9-81ED-4DB2-BD59-A6C34878D82A}">
                    <a16:rowId xmlns:a16="http://schemas.microsoft.com/office/drawing/2014/main" val="202424726"/>
                  </a:ext>
                </a:extLst>
              </a:tr>
              <a:tr h="370840">
                <a:tc>
                  <a:txBody>
                    <a:bodyPr/>
                    <a:lstStyle/>
                    <a:p>
                      <a:pPr marL="0" algn="ctr" defTabSz="914400" rtl="1" eaLnBrk="1" latinLnBrk="0" hangingPunct="1"/>
                      <a:r>
                        <a:rPr lang="he-IL" dirty="0"/>
                        <a:t>הממוצע להמצאות של סט חוקי בין 12 קלפים</a:t>
                      </a:r>
                      <a:endParaRPr lang="en-IL" dirty="0"/>
                    </a:p>
                  </a:txBody>
                  <a:tcPr/>
                </a:tc>
                <a:tc>
                  <a:txBody>
                    <a:bodyPr/>
                    <a:lstStyle/>
                    <a:p>
                      <a:pPr marL="0" algn="ctr" defTabSz="914400" rtl="1" eaLnBrk="1" latinLnBrk="0" hangingPunct="1"/>
                      <a:r>
                        <a:rPr lang="en-US" dirty="0"/>
                        <a:t>2.78...</a:t>
                      </a:r>
                      <a:endParaRPr lang="en-IL" dirty="0"/>
                    </a:p>
                  </a:txBody>
                  <a:tcPr/>
                </a:tc>
                <a:tc>
                  <a:txBody>
                    <a:bodyPr/>
                    <a:lstStyle/>
                    <a:p>
                      <a:pPr algn="ctr"/>
                      <a:r>
                        <a:rPr lang="en-IL" dirty="0"/>
                        <a:t>12.452…</a:t>
                      </a:r>
                    </a:p>
                  </a:txBody>
                  <a:tcPr/>
                </a:tc>
                <a:extLst>
                  <a:ext uri="{0D108BD9-81ED-4DB2-BD59-A6C34878D82A}">
                    <a16:rowId xmlns:a16="http://schemas.microsoft.com/office/drawing/2014/main" val="72161908"/>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t>הממוצע להמצאות של סט חוקי בין 15 קלפים</a:t>
                      </a:r>
                      <a:endParaRPr lang="en-IL" dirty="0"/>
                    </a:p>
                  </a:txBody>
                  <a:tcPr/>
                </a:tc>
                <a:tc>
                  <a:txBody>
                    <a:bodyPr/>
                    <a:lstStyle/>
                    <a:p>
                      <a:pPr algn="ctr"/>
                      <a:r>
                        <a:rPr lang="en-IL" dirty="0"/>
                        <a:t>7.76…</a:t>
                      </a:r>
                    </a:p>
                  </a:txBody>
                  <a:tcPr/>
                </a:tc>
                <a:tc>
                  <a:txBody>
                    <a:bodyPr/>
                    <a:lstStyle/>
                    <a:p>
                      <a:pPr marL="0" algn="ctr" defTabSz="914400" rtl="0" eaLnBrk="1" latinLnBrk="0" hangingPunct="1"/>
                      <a:r>
                        <a:rPr lang="en-IL" dirty="0"/>
                        <a:t>25.754…</a:t>
                      </a:r>
                    </a:p>
                  </a:txBody>
                  <a:tcPr/>
                </a:tc>
                <a:extLst>
                  <a:ext uri="{0D108BD9-81ED-4DB2-BD59-A6C34878D82A}">
                    <a16:rowId xmlns:a16="http://schemas.microsoft.com/office/drawing/2014/main" val="3473767400"/>
                  </a:ext>
                </a:extLst>
              </a:tr>
            </a:tbl>
          </a:graphicData>
        </a:graphic>
      </p:graphicFrame>
      <p:sp>
        <p:nvSpPr>
          <p:cNvPr id="9" name="TextBox 8">
            <a:extLst>
              <a:ext uri="{FF2B5EF4-FFF2-40B4-BE49-F238E27FC236}">
                <a16:creationId xmlns:a16="http://schemas.microsoft.com/office/drawing/2014/main" id="{7E73A06F-5B73-D96D-A494-39EDF0B7A8D7}"/>
              </a:ext>
            </a:extLst>
          </p:cNvPr>
          <p:cNvSpPr txBox="1"/>
          <p:nvPr/>
        </p:nvSpPr>
        <p:spPr>
          <a:xfrm>
            <a:off x="2664543" y="4286865"/>
            <a:ext cx="6931741" cy="1200329"/>
          </a:xfrm>
          <a:prstGeom prst="rect">
            <a:avLst/>
          </a:prstGeom>
          <a:noFill/>
        </p:spPr>
        <p:txBody>
          <a:bodyPr wrap="square" rtlCol="0">
            <a:spAutoFit/>
          </a:bodyPr>
          <a:lstStyle/>
          <a:p>
            <a:pPr marL="0" algn="ctr" defTabSz="914400" rtl="0" eaLnBrk="1" latinLnBrk="0" hangingPunct="1"/>
            <a:r>
              <a:rPr lang="he-IL" dirty="0">
                <a:solidFill>
                  <a:schemeClr val="accent1">
                    <a:lumMod val="50000"/>
                  </a:schemeClr>
                </a:solidFill>
              </a:rPr>
              <a:t>החוויה של המשחק החדש: המשחק נעשה יותר קל ופחות מאתגר, היה ניתן למצוא סטים באופן מהיר יותר. אני חושבת שלא לכולם זה מתאים מי שמעדיף להפעיל יותר חשיבה יעדיף את המשחק המקורי, ומי שיעדיף יותר מהירות יעדיף את המשחק החדש.</a:t>
            </a:r>
            <a:endParaRPr lang="en-IL" dirty="0">
              <a:solidFill>
                <a:schemeClr val="accent1">
                  <a:lumMod val="50000"/>
                </a:schemeClr>
              </a:solidFill>
            </a:endParaRPr>
          </a:p>
        </p:txBody>
      </p:sp>
    </p:spTree>
    <p:extLst>
      <p:ext uri="{BB962C8B-B14F-4D97-AF65-F5344CB8AC3E}">
        <p14:creationId xmlns:p14="http://schemas.microsoft.com/office/powerpoint/2010/main" val="250529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המשחק:</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algn="r" rtl="1"/>
            <a:r>
              <a:rPr lang="he-IL" sz="1800" b="1"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סט</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 הוא </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hlinkClick r:id="rId3" tooltip="משחק קלפים">
                  <a:extLst>
                    <a:ext uri="{A12FA001-AC4F-418D-AE19-62706E023703}">
                      <ahyp:hlinkClr xmlns:ahyp="http://schemas.microsoft.com/office/drawing/2018/hyperlinkcolor" val="tx"/>
                    </a:ext>
                  </a:extLst>
                </a:hlinkClick>
              </a:rPr>
              <a:t>משחק קלפים</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 ובו יש 81 קלפים, שלכל אחד מהם ארבעה מאפיינים המתחלקים לשלוש אפשרויות שונות:</a:t>
            </a:r>
          </a:p>
          <a:p>
            <a:pPr algn="r" rtl="1">
              <a:buFont typeface="Arial" panose="020B0604020202020204" pitchFamily="34" charset="0"/>
              <a:buChar char="•"/>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צורות: </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hlinkClick r:id="rId4" tooltip="מעוין">
                  <a:extLst>
                    <a:ext uri="{A12FA001-AC4F-418D-AE19-62706E023703}">
                      <ahyp:hlinkClr xmlns:ahyp="http://schemas.microsoft.com/office/drawing/2018/hyperlinkcolor" val="tx"/>
                    </a:ext>
                  </a:extLst>
                </a:hlinkClick>
              </a:rPr>
              <a:t>מעוין</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hlinkClick r:id="rId5" tooltip="מלבן">
                  <a:extLst>
                    <a:ext uri="{A12FA001-AC4F-418D-AE19-62706E023703}">
                      <ahyp:hlinkClr xmlns:ahyp="http://schemas.microsoft.com/office/drawing/2018/hyperlinkcolor" val="tx"/>
                    </a:ext>
                  </a:extLst>
                </a:hlinkClick>
              </a:rPr>
              <a:t>מלבן</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 גל (</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hlinkClick r:id="rId6" tooltip="טילדה">
                  <a:extLst>
                    <a:ext uri="{A12FA001-AC4F-418D-AE19-62706E023703}">
                      <ahyp:hlinkClr xmlns:ahyp="http://schemas.microsoft.com/office/drawing/2018/hyperlinkcolor" val="tx"/>
                    </a:ext>
                  </a:extLst>
                </a:hlinkClick>
              </a:rPr>
              <a:t>טילדה</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 </a:t>
            </a: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hlinkClick r:id="rId7" tooltip="אליפסה">
                  <a:extLst>
                    <a:ext uri="{A12FA001-AC4F-418D-AE19-62706E023703}">
                      <ahyp:hlinkClr xmlns:ahyp="http://schemas.microsoft.com/office/drawing/2018/hyperlinkcolor" val="tx"/>
                    </a:ext>
                  </a:extLst>
                </a:hlinkClick>
              </a:rPr>
              <a:t>אליפסה</a:t>
            </a:r>
            <a:endPar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algn="r" rtl="1">
              <a:buFont typeface="Arial" panose="020B0604020202020204" pitchFamily="34" charset="0"/>
              <a:buChar char="•"/>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דגם מילוי הצורות: ריק, מפוספס, מלא</a:t>
            </a:r>
          </a:p>
          <a:p>
            <a:pPr algn="r" rtl="1">
              <a:buFont typeface="Arial" panose="020B0604020202020204" pitchFamily="34" charset="0"/>
              <a:buChar char="•"/>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צבע הצורות: אדום, ירוק, סגול</a:t>
            </a:r>
          </a:p>
          <a:p>
            <a:pPr algn="r" rtl="1">
              <a:buFont typeface="Arial" panose="020B0604020202020204" pitchFamily="34" charset="0"/>
              <a:buChar char="•"/>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מספר הצורות שעליו: 1, 2, 3</a:t>
            </a:r>
          </a:p>
        </p:txBody>
      </p:sp>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8"/>
          <a:stretch>
            <a:fillRect/>
          </a:stretch>
        </p:blipFill>
        <p:spPr>
          <a:xfrm rot="5400000">
            <a:off x="-604031" y="1587277"/>
            <a:ext cx="6567904" cy="3683443"/>
          </a:xfrm>
          <a:prstGeom prst="rect">
            <a:avLst/>
          </a:prstGeom>
        </p:spPr>
      </p:pic>
    </p:spTree>
    <p:extLst>
      <p:ext uri="{BB962C8B-B14F-4D97-AF65-F5344CB8AC3E}">
        <p14:creationId xmlns:p14="http://schemas.microsoft.com/office/powerpoint/2010/main" val="18512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מהלך המשחק:</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fontScale="62500" lnSpcReduction="20000"/>
          </a:bodyPr>
          <a:lstStyle/>
          <a:p>
            <a:pPr algn="r" rtl="1"/>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מהלך המשחק</a:t>
            </a:r>
          </a:p>
          <a:p>
            <a:pPr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מניחים 9/12 קלפים באופן גלוי, וכל המשתתפים מנסים למצוא סטים מבין הקלפים.</a:t>
            </a:r>
          </a:p>
          <a:p>
            <a:pPr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משתתף שמצא סט מכריז 'סט'.</a:t>
            </a:r>
          </a:p>
          <a:p>
            <a:pPr marL="742950" lvl="1" indent="-285750"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אם הקלפים שחשב עליהם הם אכן סט, המשתתף מקבל נקודה, מסירים את קלפי הסט ומניחים אחרים במקומם.</a:t>
            </a:r>
          </a:p>
          <a:p>
            <a:pPr marL="742950" lvl="1" indent="-285750"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אם המשתתף טעה, אין להסיר לו נקודות.</a:t>
            </a:r>
          </a:p>
          <a:p>
            <a:pPr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אם אף משתתף לא הצליח למצוא סט לאחר פרק זמן סביר, ניתן להוסיף עוד 3 קלפים (יש כאלה המוסיפים רק קלף אחד בפעם) ולחפש 'סט' ב-15 הקלפים שפרוסים כעת - דבר המשפר משמעותית את הסיכוי לקיומו של סט מתוך הקלפים הפרוסים.</a:t>
            </a:r>
          </a:p>
          <a:p>
            <a:pPr algn="r" rtl="1">
              <a:buFont typeface="+mj-lt"/>
              <a:buAutoNum type="arabicPeriod"/>
            </a:pPr>
            <a:r>
              <a:rPr lang="he-IL" b="0" i="0" u="none" strike="noStrike" dirty="0">
                <a:solidFill>
                  <a:schemeClr val="accent2">
                    <a:lumMod val="50000"/>
                  </a:schemeClr>
                </a:solidFill>
                <a:effectLst/>
                <a:latin typeface="Tahoma" panose="020B0604030504040204" pitchFamily="34" charset="0"/>
                <a:ea typeface="Tahoma" panose="020B0604030504040204" pitchFamily="34" charset="0"/>
                <a:cs typeface="Tahoma" panose="020B0604030504040204" pitchFamily="34" charset="0"/>
              </a:rPr>
              <a:t>ברגע שמוצאים סט מתוך 15 קלפים, מוציאים את 3 הקלפים שהיוו סט, וממשיכים את המשחק שוב עם 12 קלפים.</a:t>
            </a:r>
          </a:p>
          <a:p>
            <a:br>
              <a:rPr lang="he-IL" dirty="0"/>
            </a:br>
            <a:endPar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3"/>
          <a:stretch>
            <a:fillRect/>
          </a:stretch>
        </p:blipFill>
        <p:spPr>
          <a:xfrm rot="5400000">
            <a:off x="-604031" y="1587277"/>
            <a:ext cx="6567904" cy="3683443"/>
          </a:xfrm>
          <a:prstGeom prst="rect">
            <a:avLst/>
          </a:prstGeom>
        </p:spPr>
      </p:pic>
    </p:spTree>
    <p:extLst>
      <p:ext uri="{BB962C8B-B14F-4D97-AF65-F5344CB8AC3E}">
        <p14:creationId xmlns:p14="http://schemas.microsoft.com/office/powerpoint/2010/main" val="225353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שינוי במשחק:</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dirty="0">
                <a:solidFill>
                  <a:schemeClr val="accent2">
                    <a:lumMod val="50000"/>
                  </a:schemeClr>
                </a:solidFill>
              </a:rPr>
              <a:t>נוסיף למשחק 27 קלפים חדשים בצבע חדש, אפור.</a:t>
            </a:r>
          </a:p>
          <a:p>
            <a:pPr marL="0" indent="0" algn="r" rtl="1">
              <a:buNone/>
            </a:pPr>
            <a:r>
              <a:rPr lang="he-IL" sz="1800" dirty="0">
                <a:solidFill>
                  <a:schemeClr val="accent2">
                    <a:lumMod val="50000"/>
                  </a:schemeClr>
                </a:solidFill>
              </a:rPr>
              <a:t>כמו יתר הצבעים נדאג שהקלפים יהיו בכל הצורות, בכל המילויים ובכל וכילו מכל צבע וצורה, יהיו בסדר ראשון, שני ושלישי.</a:t>
            </a:r>
            <a:br>
              <a:rPr lang="he-IL" dirty="0"/>
            </a:br>
            <a:endPar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3"/>
          <a:stretch>
            <a:fillRect/>
          </a:stretch>
        </p:blipFill>
        <p:spPr>
          <a:xfrm rot="5400000">
            <a:off x="-314245" y="1587276"/>
            <a:ext cx="6567904" cy="3683443"/>
          </a:xfrm>
          <a:prstGeom prst="rect">
            <a:avLst/>
          </a:prstGeom>
        </p:spPr>
      </p:pic>
      <p:pic>
        <p:nvPicPr>
          <p:cNvPr id="6" name="Picture 5">
            <a:extLst>
              <a:ext uri="{FF2B5EF4-FFF2-40B4-BE49-F238E27FC236}">
                <a16:creationId xmlns:a16="http://schemas.microsoft.com/office/drawing/2014/main" id="{7D0ADC6A-E779-6F0F-94E6-FD4B683D4A38}"/>
              </a:ext>
            </a:extLst>
          </p:cNvPr>
          <p:cNvPicPr>
            <a:picLocks noChangeAspect="1"/>
          </p:cNvPicPr>
          <p:nvPr/>
        </p:nvPicPr>
        <p:blipFill rotWithShape="1">
          <a:blip r:embed="rId3">
            <a:duotone>
              <a:schemeClr val="accent6">
                <a:shade val="45000"/>
                <a:satMod val="135000"/>
              </a:schemeClr>
              <a:prstClr val="white"/>
            </a:duotone>
          </a:blip>
          <a:srcRect t="64890" b="2544"/>
          <a:stretch/>
        </p:blipFill>
        <p:spPr>
          <a:xfrm rot="5400000">
            <a:off x="-2629045" y="2829230"/>
            <a:ext cx="6567904" cy="1199536"/>
          </a:xfrm>
          <a:prstGeom prst="rect">
            <a:avLst/>
          </a:prstGeom>
        </p:spPr>
      </p:pic>
    </p:spTree>
    <p:extLst>
      <p:ext uri="{BB962C8B-B14F-4D97-AF65-F5344CB8AC3E}">
        <p14:creationId xmlns:p14="http://schemas.microsoft.com/office/powerpoint/2010/main" val="127267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9F17F1-1459-38A8-690E-9869342BC219}"/>
              </a:ext>
            </a:extLst>
          </p:cNvPr>
          <p:cNvSpPr/>
          <p:nvPr/>
        </p:nvSpPr>
        <p:spPr>
          <a:xfrm>
            <a:off x="-98323" y="-98323"/>
            <a:ext cx="12368981" cy="708905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solidFill>
                <a:srgbClr val="7C82B0"/>
              </a:solidFill>
            </a:endParaRPr>
          </a:p>
        </p:txBody>
      </p:sp>
      <p:sp>
        <p:nvSpPr>
          <p:cNvPr id="5" name="Rectangle 4">
            <a:extLst>
              <a:ext uri="{FF2B5EF4-FFF2-40B4-BE49-F238E27FC236}">
                <a16:creationId xmlns:a16="http://schemas.microsoft.com/office/drawing/2014/main" id="{EA442099-3F0A-391E-B2B8-A97881BC5AFE}"/>
              </a:ext>
            </a:extLst>
          </p:cNvPr>
          <p:cNvSpPr/>
          <p:nvPr/>
        </p:nvSpPr>
        <p:spPr>
          <a:xfrm>
            <a:off x="1591961" y="2305615"/>
            <a:ext cx="9008077" cy="2246769"/>
          </a:xfrm>
          <a:prstGeom prst="rect">
            <a:avLst/>
          </a:prstGeom>
          <a:noFill/>
        </p:spPr>
        <p:txBody>
          <a:bodyPr wrap="square" lIns="91440" tIns="45720" rIns="91440" bIns="45720">
            <a:spAutoFit/>
          </a:bodyPr>
          <a:lstStyle/>
          <a:p>
            <a:pPr algn="ctr"/>
            <a:r>
              <a:rPr lang="he-IL" sz="7000" b="1" dirty="0">
                <a:ln w="0"/>
                <a:solidFill>
                  <a:schemeClr val="accent1">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איך השינוי ישפיע על המשחק?</a:t>
            </a:r>
            <a:endParaRPr lang="en-US" sz="7000" b="1" cap="none" spc="0" dirty="0">
              <a:ln w="0"/>
              <a:solidFill>
                <a:schemeClr val="accent1">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791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נחזור למשחק המקורי.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ההסתברות לקבל סט מ-81 קלפים.</a:t>
                </a:r>
              </a:p>
              <a:p>
                <a:pPr marL="0" indent="0" algn="r" rtl="1">
                  <a:buNone/>
                </a:pPr>
                <a: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נשים לב כי עבור כל זוג קלפים ב-82 הקלפים קיים קלף אחד ב-79 הקלפים הנותרים שירכיב איתם סט חוקי. לכן:</a:t>
                </a: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1">
                                  <a:lumMod val="50000"/>
                                </a:schemeClr>
                              </a:solidFill>
                              <a:latin typeface="Cambria Math" panose="02040503050406030204" pitchFamily="18" charset="0"/>
                            </a:rPr>
                          </m:ctrlPr>
                        </m:dPr>
                        <m:e>
                          <m:eqArr>
                            <m:eqArrPr>
                              <m:ctrlPr>
                                <a:rPr lang="en-US" sz="1800" b="0" i="1" smtClean="0">
                                  <a:solidFill>
                                    <a:schemeClr val="accent1">
                                      <a:lumMod val="50000"/>
                                    </a:schemeClr>
                                  </a:solidFill>
                                  <a:latin typeface="Cambria Math" panose="02040503050406030204" pitchFamily="18" charset="0"/>
                                </a:rPr>
                              </m:ctrlPr>
                            </m:eqArrPr>
                            <m:e>
                              <m:r>
                                <a:rPr lang="en-US" sz="1800" b="0" i="1" smtClean="0">
                                  <a:solidFill>
                                    <a:schemeClr val="accent1">
                                      <a:lumMod val="50000"/>
                                    </a:schemeClr>
                                  </a:solidFill>
                                  <a:latin typeface="Cambria Math" panose="02040503050406030204" pitchFamily="18" charset="0"/>
                                </a:rPr>
                                <m:t>81</m:t>
                              </m:r>
                            </m:e>
                            <m:e>
                              <m:r>
                                <a:rPr lang="en-US" sz="1800" b="0" i="1" smtClean="0">
                                  <a:solidFill>
                                    <a:schemeClr val="accent1">
                                      <a:lumMod val="50000"/>
                                    </a:schemeClr>
                                  </a:solidFill>
                                  <a:latin typeface="Cambria Math" panose="02040503050406030204" pitchFamily="18" charset="0"/>
                                </a:rPr>
                                <m:t>2</m:t>
                              </m:r>
                            </m:e>
                          </m:eqArr>
                        </m:e>
                      </m:d>
                      <m:r>
                        <a:rPr lang="en-US" sz="1800" b="0" i="1" smtClean="0">
                          <a:solidFill>
                            <a:schemeClr val="accent1">
                              <a:lumMod val="50000"/>
                            </a:schemeClr>
                          </a:solidFill>
                          <a:latin typeface="Cambria Math" panose="02040503050406030204" pitchFamily="18" charset="0"/>
                        </a:rPr>
                        <m:t>∙</m:t>
                      </m:r>
                      <m:f>
                        <m:fPr>
                          <m:ctrlPr>
                            <a:rPr lang="en-US" sz="1800" b="0" i="1" smtClean="0">
                              <a:solidFill>
                                <a:schemeClr val="accent1">
                                  <a:lumMod val="50000"/>
                                </a:schemeClr>
                              </a:solidFill>
                              <a:latin typeface="Cambria Math" panose="02040503050406030204" pitchFamily="18" charset="0"/>
                            </a:rPr>
                          </m:ctrlPr>
                        </m:fPr>
                        <m:num>
                          <m:r>
                            <a:rPr lang="en-US" sz="1800" b="0" i="1" smtClean="0">
                              <a:solidFill>
                                <a:schemeClr val="accent1">
                                  <a:lumMod val="50000"/>
                                </a:schemeClr>
                              </a:solidFill>
                              <a:latin typeface="Cambria Math" panose="02040503050406030204" pitchFamily="18" charset="0"/>
                            </a:rPr>
                            <m:t>1</m:t>
                          </m:r>
                        </m:num>
                        <m:den>
                          <m:r>
                            <a:rPr lang="en-US" sz="1800" b="0" i="1" smtClean="0">
                              <a:solidFill>
                                <a:schemeClr val="accent1">
                                  <a:lumMod val="50000"/>
                                </a:schemeClr>
                              </a:solidFill>
                              <a:latin typeface="Cambria Math" panose="02040503050406030204" pitchFamily="18" charset="0"/>
                            </a:rPr>
                            <m:t>79</m:t>
                          </m:r>
                        </m:den>
                      </m:f>
                    </m:oMath>
                  </m:oMathPara>
                </a14:m>
                <a:br>
                  <a:rPr lang="he-IL"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br>
                <a:endParaRPr lang="en-US" sz="18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923845" y="1587276"/>
            <a:ext cx="6567904" cy="3683443"/>
          </a:xfrm>
          <a:prstGeom prst="rect">
            <a:avLst/>
          </a:prstGeom>
        </p:spPr>
      </p:pic>
    </p:spTree>
    <p:extLst>
      <p:ext uri="{BB962C8B-B14F-4D97-AF65-F5344CB8AC3E}">
        <p14:creationId xmlns:p14="http://schemas.microsoft.com/office/powerpoint/2010/main" val="164806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המשחק המקורי.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b="0" i="0" u="none" strike="noStrike" dirty="0">
                    <a:solidFill>
                      <a:schemeClr val="accent3">
                        <a:lumMod val="50000"/>
                      </a:schemeClr>
                    </a:solidFill>
                    <a:effectLst/>
                    <a:latin typeface="Tahoma" panose="020B0604030504040204" pitchFamily="34" charset="0"/>
                    <a:ea typeface="Tahoma" panose="020B0604030504040204" pitchFamily="34" charset="0"/>
                    <a:cs typeface="Tahoma" panose="020B0604030504040204" pitchFamily="34" charset="0"/>
                  </a:rPr>
                  <a:t>נשים לב כי בכל שלב במשחק אנחנו שולפים 12 קלפים ואם אנחנו לא מוצאים סט חוקי אנחנו שולפים 3 קלפים נוספים, מכיוון שסדר הבחירה של הקלפים לא משנ</a:t>
                </a: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ה לכן המספר הסטים</a:t>
                </a:r>
                <a:r>
                  <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 </a:t>
                </a: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החוקיים במשחק הוא:</a:t>
                </a:r>
                <a:endPar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81</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∙80∙79</m:t>
                          </m:r>
                        </m:num>
                        <m:den>
                          <m:r>
                            <a:rPr lang="he-IL"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den>
                      </m:f>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=1080</m:t>
                      </m:r>
                    </m:oMath>
                  </m:oMathPara>
                </a14:m>
                <a:endParaRPr lang="en-US"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l="-423"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923845" y="1587276"/>
            <a:ext cx="6567904" cy="3683443"/>
          </a:xfrm>
          <a:prstGeom prst="rect">
            <a:avLst/>
          </a:prstGeom>
        </p:spPr>
      </p:pic>
    </p:spTree>
    <p:extLst>
      <p:ext uri="{BB962C8B-B14F-4D97-AF65-F5344CB8AC3E}">
        <p14:creationId xmlns:p14="http://schemas.microsoft.com/office/powerpoint/2010/main" val="18295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p:txBody>
          <a:bodyPr/>
          <a:lstStyle/>
          <a:p>
            <a:pPr algn="r" defTabSz="914400" rtl="0" eaLnBrk="1" latinLnBrk="0" hangingPunct="1">
              <a:lnSpc>
                <a:spcPct val="90000"/>
              </a:lnSpc>
              <a:spcBef>
                <a:spcPct val="0"/>
              </a:spcBef>
              <a:buNone/>
            </a:pPr>
            <a:r>
              <a:rPr lang="he-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המשחק המקורי.</a:t>
            </a:r>
            <a:endParaRPr lang="en-IL"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88AF7-432A-AFAF-D98E-597B25C3FC37}"/>
                  </a:ext>
                </a:extLst>
              </p:cNvPr>
              <p:cNvSpPr>
                <a:spLocks noGrp="1"/>
              </p:cNvSpPr>
              <p:nvPr>
                <p:ph idx="1"/>
              </p:nvPr>
            </p:nvSpPr>
            <p:spPr>
              <a:xfrm>
                <a:off x="5354594" y="1825625"/>
                <a:ext cx="5999205" cy="4351338"/>
              </a:xfrm>
            </p:spPr>
            <p:txBody>
              <a:bodyPr>
                <a:normAutofit/>
              </a:bodyPr>
              <a:lstStyle/>
              <a:p>
                <a:pPr marL="0" indent="0" algn="r" rtl="1">
                  <a:buNone/>
                </a:pP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ממוצע להמצאות סט חוקי ב-12 קלפים:</a:t>
                </a: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dPr>
                        <m:e>
                          <m:eqArr>
                            <m:eqArr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eqArrPr>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12</m:t>
                              </m:r>
                            </m:e>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e>
                          </m:eqArr>
                        </m:e>
                      </m:d>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m:t>
                          </m:r>
                        </m:num>
                        <m:den>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79</m:t>
                          </m:r>
                        </m:den>
                      </m:f>
                      <m:r>
                        <a:rPr lang="en-US" sz="1800" i="1">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2.78</m:t>
                      </m:r>
                    </m:oMath>
                  </m:oMathPara>
                </a14:m>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r>
                  <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ממוצע להימצאות סט חוקי ב-15 קלפים:</a:t>
                </a:r>
              </a:p>
              <a:p>
                <a:pPr marL="0" indent="0" algn="r" rtl="1">
                  <a:buNone/>
                </a:pPr>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lgn="r" rtl="1">
                  <a:buNone/>
                </a:pPr>
                <a14:m>
                  <m:oMathPara xmlns:m="http://schemas.openxmlformats.org/officeDocument/2006/math">
                    <m:oMathParaPr>
                      <m:jc m:val="centerGroup"/>
                    </m:oMathParaPr>
                    <m:oMath xmlns:m="http://schemas.openxmlformats.org/officeDocument/2006/math">
                      <m:d>
                        <m:d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dPr>
                        <m:e>
                          <m:eqArr>
                            <m:eqArr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eqArrPr>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5</m:t>
                              </m:r>
                            </m:e>
                            <m:e>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3</m:t>
                              </m:r>
                            </m:e>
                          </m:eqArr>
                        </m:e>
                      </m:d>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f>
                        <m:fPr>
                          <m:ctrlP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ctrlPr>
                        </m:fPr>
                        <m:num>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1</m:t>
                          </m:r>
                        </m:num>
                        <m:den>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79</m:t>
                          </m:r>
                        </m:den>
                      </m:f>
                      <m:r>
                        <a:rPr lang="en-US" sz="1800" i="1">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m:t>
                      </m:r>
                      <m:r>
                        <a:rPr lang="en-US" sz="1800" b="0" i="1" smtClean="0">
                          <a:solidFill>
                            <a:schemeClr val="accent3">
                              <a:lumMod val="50000"/>
                            </a:schemeClr>
                          </a:solidFill>
                          <a:latin typeface="Cambria Math" panose="02040503050406030204" pitchFamily="18" charset="0"/>
                          <a:ea typeface="Tahoma" panose="020B0604030504040204" pitchFamily="34" charset="0"/>
                          <a:cs typeface="Tahoma" panose="020B0604030504040204" pitchFamily="34" charset="0"/>
                        </a:rPr>
                        <m:t>7.76</m:t>
                      </m:r>
                    </m:oMath>
                  </m:oMathPara>
                </a14:m>
                <a:endParaRPr lang="he-IL" sz="18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Content Placeholder 2">
                <a:extLst>
                  <a:ext uri="{FF2B5EF4-FFF2-40B4-BE49-F238E27FC236}">
                    <a16:creationId xmlns:a16="http://schemas.microsoft.com/office/drawing/2014/main" id="{8DD88AF7-432A-AFAF-D98E-597B25C3FC37}"/>
                  </a:ext>
                </a:extLst>
              </p:cNvPr>
              <p:cNvSpPr>
                <a:spLocks noGrp="1" noRot="1" noChangeAspect="1" noMove="1" noResize="1" noEditPoints="1" noAdjustHandles="1" noChangeArrowheads="1" noChangeShapeType="1" noTextEdit="1"/>
              </p:cNvSpPr>
              <p:nvPr>
                <p:ph idx="1"/>
              </p:nvPr>
            </p:nvSpPr>
            <p:spPr>
              <a:xfrm>
                <a:off x="5354594" y="1825625"/>
                <a:ext cx="5999205" cy="4351338"/>
              </a:xfrm>
              <a:blipFill>
                <a:blip r:embed="rId3"/>
                <a:stretch>
                  <a:fillRect t="-1163" r="-1057"/>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4"/>
          <a:stretch>
            <a:fillRect/>
          </a:stretch>
        </p:blipFill>
        <p:spPr>
          <a:xfrm rot="5400000">
            <a:off x="-923845" y="1587276"/>
            <a:ext cx="6567904" cy="3683443"/>
          </a:xfrm>
          <a:prstGeom prst="rect">
            <a:avLst/>
          </a:prstGeom>
        </p:spPr>
      </p:pic>
    </p:spTree>
    <p:extLst>
      <p:ext uri="{BB962C8B-B14F-4D97-AF65-F5344CB8AC3E}">
        <p14:creationId xmlns:p14="http://schemas.microsoft.com/office/powerpoint/2010/main" val="309796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A91F6-B139-D23C-45EA-1C256F2EEA52}"/>
              </a:ext>
            </a:extLst>
          </p:cNvPr>
          <p:cNvSpPr/>
          <p:nvPr/>
        </p:nvSpPr>
        <p:spPr>
          <a:xfrm>
            <a:off x="4909751" y="-117391"/>
            <a:ext cx="7282249" cy="7092778"/>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solidFill>
                <a:schemeClr val="accent2">
                  <a:lumMod val="75000"/>
                </a:schemeClr>
              </a:solidFill>
            </a:endParaRPr>
          </a:p>
        </p:txBody>
      </p:sp>
      <p:sp>
        <p:nvSpPr>
          <p:cNvPr id="2" name="Title 1">
            <a:extLst>
              <a:ext uri="{FF2B5EF4-FFF2-40B4-BE49-F238E27FC236}">
                <a16:creationId xmlns:a16="http://schemas.microsoft.com/office/drawing/2014/main" id="{B34C51A1-EF48-B38E-1874-0DB84C25E3FE}"/>
              </a:ext>
            </a:extLst>
          </p:cNvPr>
          <p:cNvSpPr>
            <a:spLocks noGrp="1"/>
          </p:cNvSpPr>
          <p:nvPr>
            <p:ph type="title"/>
          </p:nvPr>
        </p:nvSpPr>
        <p:spPr>
          <a:xfrm>
            <a:off x="5181599" y="1456505"/>
            <a:ext cx="6290187" cy="1325563"/>
          </a:xfrm>
        </p:spPr>
        <p:txBody>
          <a:bodyPr>
            <a:noAutofit/>
          </a:bodyPr>
          <a:lstStyle/>
          <a:p>
            <a:pPr algn="r" defTabSz="914400" rtl="0" eaLnBrk="1" latinLnBrk="0" hangingPunct="1">
              <a:lnSpc>
                <a:spcPct val="90000"/>
              </a:lnSpc>
              <a:spcBef>
                <a:spcPct val="0"/>
              </a:spcBef>
              <a:buNone/>
            </a:pPr>
            <a:r>
              <a:rPr lang="he-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מה קורה</a:t>
            </a:r>
            <a:br>
              <a:rPr lang="he-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br>
            <a:r>
              <a:rPr lang="he-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לאחר הוספת </a:t>
            </a:r>
            <a:br>
              <a:rPr lang="he-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br>
            <a:r>
              <a:rPr lang="he-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צבע חדש?</a:t>
            </a:r>
            <a:endParaRPr lang="en-IL" sz="7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06B2FF8-8490-50B6-C9E7-182BA541638C}"/>
              </a:ext>
            </a:extLst>
          </p:cNvPr>
          <p:cNvPicPr>
            <a:picLocks noChangeAspect="1"/>
          </p:cNvPicPr>
          <p:nvPr/>
        </p:nvPicPr>
        <p:blipFill>
          <a:blip r:embed="rId3"/>
          <a:stretch>
            <a:fillRect/>
          </a:stretch>
        </p:blipFill>
        <p:spPr>
          <a:xfrm rot="5400000">
            <a:off x="-314245" y="1587276"/>
            <a:ext cx="6567904" cy="3683443"/>
          </a:xfrm>
          <a:prstGeom prst="rect">
            <a:avLst/>
          </a:prstGeom>
        </p:spPr>
      </p:pic>
      <p:pic>
        <p:nvPicPr>
          <p:cNvPr id="6" name="Picture 5">
            <a:extLst>
              <a:ext uri="{FF2B5EF4-FFF2-40B4-BE49-F238E27FC236}">
                <a16:creationId xmlns:a16="http://schemas.microsoft.com/office/drawing/2014/main" id="{7D0ADC6A-E779-6F0F-94E6-FD4B683D4A38}"/>
              </a:ext>
            </a:extLst>
          </p:cNvPr>
          <p:cNvPicPr>
            <a:picLocks noChangeAspect="1"/>
          </p:cNvPicPr>
          <p:nvPr/>
        </p:nvPicPr>
        <p:blipFill rotWithShape="1">
          <a:blip r:embed="rId3">
            <a:duotone>
              <a:schemeClr val="accent6">
                <a:shade val="45000"/>
                <a:satMod val="135000"/>
              </a:schemeClr>
              <a:prstClr val="white"/>
            </a:duotone>
          </a:blip>
          <a:srcRect t="64890" b="2544"/>
          <a:stretch/>
        </p:blipFill>
        <p:spPr>
          <a:xfrm rot="5400000">
            <a:off x="-2629045" y="2829230"/>
            <a:ext cx="6567904" cy="1199536"/>
          </a:xfrm>
          <a:prstGeom prst="rect">
            <a:avLst/>
          </a:prstGeom>
        </p:spPr>
      </p:pic>
    </p:spTree>
    <p:extLst>
      <p:ext uri="{BB962C8B-B14F-4D97-AF65-F5344CB8AC3E}">
        <p14:creationId xmlns:p14="http://schemas.microsoft.com/office/powerpoint/2010/main" val="2873914920"/>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872</Words>
  <Application>Microsoft Macintosh PowerPoint</Application>
  <PresentationFormat>Widescreen</PresentationFormat>
  <Paragraphs>94</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Cambria Math</vt:lpstr>
      <vt:lpstr>Tahoma</vt:lpstr>
      <vt:lpstr>Office Theme</vt:lpstr>
      <vt:lpstr>PowerPoint Presentation</vt:lpstr>
      <vt:lpstr>המשחק:</vt:lpstr>
      <vt:lpstr>מהלך המשחק:</vt:lpstr>
      <vt:lpstr>שינוי במשחק:</vt:lpstr>
      <vt:lpstr>PowerPoint Presentation</vt:lpstr>
      <vt:lpstr>נחזור למשחק המקורי.</vt:lpstr>
      <vt:lpstr>המשחק המקורי.</vt:lpstr>
      <vt:lpstr>המשחק המקורי.</vt:lpstr>
      <vt:lpstr>מה קורה  לאחר הוספת  צבע חדש?</vt:lpstr>
      <vt:lpstr>לאחר השינוי:</vt:lpstr>
      <vt:lpstr>לאחר השינוי:</vt:lpstr>
      <vt:lpstr>לאחר השינוי:</vt:lpstr>
      <vt:lpstr>לסיכום: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נויה שושנה גנדלמן</dc:creator>
  <cp:lastModifiedBy>נויה שושנה גנדלמן</cp:lastModifiedBy>
  <cp:revision>3</cp:revision>
  <cp:lastPrinted>2024-02-22T09:20:28Z</cp:lastPrinted>
  <dcterms:created xsi:type="dcterms:W3CDTF">2024-02-12T15:58:52Z</dcterms:created>
  <dcterms:modified xsi:type="dcterms:W3CDTF">2024-02-22T09:22:18Z</dcterms:modified>
</cp:coreProperties>
</file>