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3"/>
    <p:sldId id="266" r:id="rId5"/>
    <p:sldId id="275" r:id="rId6"/>
    <p:sldId id="274" r:id="rId7"/>
    <p:sldId id="267" r:id="rId8"/>
    <p:sldId id="285" r:id="rId9"/>
    <p:sldId id="286" r:id="rId10"/>
    <p:sldId id="288" r:id="rId11"/>
    <p:sldId id="284" r:id="rId12"/>
    <p:sldId id="278" r:id="rId13"/>
    <p:sldId id="280" r:id="rId14"/>
    <p:sldId id="282" r:id="rId15"/>
    <p:sldId id="289" r:id="rId16"/>
    <p:sldId id="290" r:id="rId1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51" autoAdjust="0"/>
    <p:restoredTop sz="75932" autoAdjust="0"/>
  </p:normalViewPr>
  <p:slideViewPr>
    <p:cSldViewPr>
      <p:cViewPr varScale="1">
        <p:scale>
          <a:sx n="83" d="100"/>
          <a:sy n="83" d="100"/>
        </p:scale>
        <p:origin x="672" y="184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4726F-A11C-4D61-BF0B-65698CF0F72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DCAA9-ED1E-4C3F-9E90-8313220C62E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AEE9ADB-2485-4A93-AC68-657D518DF81C}" type="slidenum">
              <a:rPr lang="en-US"/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>
              <a:ea typeface="MS PGothic" charset="-128"/>
              <a:cs typeface="MS PGothic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4953239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144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6604318"/>
            <a:ext cx="9144000" cy="25368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144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9069" y="1375899"/>
            <a:ext cx="8098767" cy="1582285"/>
          </a:xfrm>
        </p:spPr>
        <p:txBody>
          <a:bodyPr/>
          <a:lstStyle>
            <a:lvl1pPr algn="ctr">
              <a:defRPr sz="540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3047" y="5198322"/>
            <a:ext cx="2317815" cy="1136550"/>
          </a:xfrm>
          <a:prstGeom prst="rect">
            <a:avLst/>
          </a:prstGeom>
          <a:noFill/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0E3208-66C9-4B29-9BEB-A13306E36DF2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67" y="290946"/>
            <a:ext cx="1941759" cy="5969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500" y="290946"/>
            <a:ext cx="5692300" cy="59693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1862A-B60D-4705-BF24-91D6572112AC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5F3209-E699-4A0F-BF28-660CDEED09C8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8236034" y="690758"/>
            <a:ext cx="184731" cy="314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4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3" y="4407179"/>
            <a:ext cx="7772757" cy="1361567"/>
          </a:xfrm>
        </p:spPr>
        <p:txBody>
          <a:bodyPr anchor="t"/>
          <a:lstStyle>
            <a:lvl1pPr algn="l">
              <a:defRPr sz="3605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083" y="2906588"/>
            <a:ext cx="7772757" cy="1500591"/>
          </a:xfrm>
        </p:spPr>
        <p:txBody>
          <a:bodyPr anchor="b"/>
          <a:lstStyle>
            <a:lvl1pPr marL="0" indent="0">
              <a:buNone/>
              <a:defRPr sz="1800"/>
            </a:lvl1pPr>
            <a:lvl2pPr marL="412115" indent="0">
              <a:buNone/>
              <a:defRPr sz="1620"/>
            </a:lvl2pPr>
            <a:lvl3pPr marL="823595" indent="0">
              <a:buNone/>
              <a:defRPr sz="1440"/>
            </a:lvl3pPr>
            <a:lvl4pPr marL="1235710" indent="0">
              <a:buNone/>
              <a:defRPr sz="1260"/>
            </a:lvl4pPr>
            <a:lvl5pPr marL="1647190" indent="0">
              <a:buNone/>
              <a:defRPr sz="1260"/>
            </a:lvl5pPr>
            <a:lvl6pPr marL="2059305" indent="0">
              <a:buNone/>
              <a:defRPr sz="1260"/>
            </a:lvl6pPr>
            <a:lvl7pPr marL="2470785" indent="0">
              <a:buNone/>
              <a:defRPr sz="1260"/>
            </a:lvl7pPr>
            <a:lvl8pPr marL="2882900" indent="0">
              <a:buNone/>
              <a:defRPr sz="1260"/>
            </a:lvl8pPr>
            <a:lvl9pPr marL="3294380" indent="0">
              <a:buNone/>
              <a:defRPr sz="126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13340B-9751-4D12-A1C3-1F91A3C3A899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500" y="1641047"/>
            <a:ext cx="3816315" cy="4619296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082" y="1641047"/>
            <a:ext cx="3817745" cy="4619296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BF72DA-B3D2-44D3-BADD-F0998C0636DC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5180"/>
            <a:ext cx="8228885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57" y="1534989"/>
            <a:ext cx="4039375" cy="639220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2115" indent="0">
              <a:buNone/>
              <a:defRPr sz="1800" b="1"/>
            </a:lvl2pPr>
            <a:lvl3pPr marL="823595" indent="0">
              <a:buNone/>
              <a:defRPr sz="1620" b="1"/>
            </a:lvl3pPr>
            <a:lvl4pPr marL="1235710" indent="0">
              <a:buNone/>
              <a:defRPr sz="1440" b="1"/>
            </a:lvl4pPr>
            <a:lvl5pPr marL="1647190" indent="0">
              <a:buNone/>
              <a:defRPr sz="1440" b="1"/>
            </a:lvl5pPr>
            <a:lvl6pPr marL="2059305" indent="0">
              <a:buNone/>
              <a:defRPr sz="1440" b="1"/>
            </a:lvl6pPr>
            <a:lvl7pPr marL="2470785" indent="0">
              <a:buNone/>
              <a:defRPr sz="1440" b="1"/>
            </a:lvl7pPr>
            <a:lvl8pPr marL="2882900" indent="0">
              <a:buNone/>
              <a:defRPr sz="1440" b="1"/>
            </a:lvl8pPr>
            <a:lvl9pPr marL="329438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7" y="2174209"/>
            <a:ext cx="4039375" cy="3951411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39" y="1534989"/>
            <a:ext cx="4040804" cy="639220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2115" indent="0">
              <a:buNone/>
              <a:defRPr sz="1800" b="1"/>
            </a:lvl2pPr>
            <a:lvl3pPr marL="823595" indent="0">
              <a:buNone/>
              <a:defRPr sz="1620" b="1"/>
            </a:lvl3pPr>
            <a:lvl4pPr marL="1235710" indent="0">
              <a:buNone/>
              <a:defRPr sz="1440" b="1"/>
            </a:lvl4pPr>
            <a:lvl5pPr marL="1647190" indent="0">
              <a:buNone/>
              <a:defRPr sz="1440" b="1"/>
            </a:lvl5pPr>
            <a:lvl6pPr marL="2059305" indent="0">
              <a:buNone/>
              <a:defRPr sz="1440" b="1"/>
            </a:lvl6pPr>
            <a:lvl7pPr marL="2470785" indent="0">
              <a:buNone/>
              <a:defRPr sz="1440" b="1"/>
            </a:lvl7pPr>
            <a:lvl8pPr marL="2882900" indent="0">
              <a:buNone/>
              <a:defRPr sz="1440" b="1"/>
            </a:lvl8pPr>
            <a:lvl9pPr marL="329438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39" y="2174209"/>
            <a:ext cx="4040804" cy="3951411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B3C46-8CE4-44D5-96D8-EF97D7288CD1}" type="datetime1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A9AB58-EA86-475A-80D9-3B8B0EE26A7E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E1B17A-2549-49CE-A5CB-BED5DE4F4DD4}" type="datetime1">
              <a:rPr lang="en-US" smtClean="0"/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3748"/>
            <a:ext cx="3008440" cy="116091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68" y="273747"/>
            <a:ext cx="5111775" cy="585187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58" y="1434663"/>
            <a:ext cx="3008440" cy="4690957"/>
          </a:xfrm>
        </p:spPr>
        <p:txBody>
          <a:bodyPr/>
          <a:lstStyle>
            <a:lvl1pPr marL="0" indent="0">
              <a:buNone/>
              <a:defRPr sz="1260"/>
            </a:lvl1pPr>
            <a:lvl2pPr marL="412115" indent="0">
              <a:buNone/>
              <a:defRPr sz="1080"/>
            </a:lvl2pPr>
            <a:lvl3pPr marL="823595" indent="0">
              <a:buNone/>
              <a:defRPr sz="900"/>
            </a:lvl3pPr>
            <a:lvl4pPr marL="1235710" indent="0">
              <a:buNone/>
              <a:defRPr sz="810"/>
            </a:lvl4pPr>
            <a:lvl5pPr marL="1647190" indent="0">
              <a:buNone/>
              <a:defRPr sz="810"/>
            </a:lvl5pPr>
            <a:lvl6pPr marL="2059305" indent="0">
              <a:buNone/>
              <a:defRPr sz="810"/>
            </a:lvl6pPr>
            <a:lvl7pPr marL="2470785" indent="0">
              <a:buNone/>
              <a:defRPr sz="810"/>
            </a:lvl7pPr>
            <a:lvl8pPr marL="2882900" indent="0">
              <a:buNone/>
              <a:defRPr sz="810"/>
            </a:lvl8pPr>
            <a:lvl9pPr marL="3294380" indent="0">
              <a:buNone/>
              <a:defRPr sz="81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6BA47-1DCC-404E-BA1D-453328984CC4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24" y="4801317"/>
            <a:ext cx="5486399" cy="5661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24" y="613422"/>
            <a:ext cx="5486399" cy="4114800"/>
          </a:xfrm>
        </p:spPr>
        <p:txBody>
          <a:bodyPr/>
          <a:lstStyle>
            <a:lvl1pPr marL="0" indent="0">
              <a:buNone/>
              <a:defRPr sz="2880"/>
            </a:lvl1pPr>
            <a:lvl2pPr marL="412115" indent="0">
              <a:buNone/>
              <a:defRPr sz="2520"/>
            </a:lvl2pPr>
            <a:lvl3pPr marL="823595" indent="0">
              <a:buNone/>
              <a:defRPr sz="2160"/>
            </a:lvl3pPr>
            <a:lvl4pPr marL="1235710" indent="0">
              <a:buNone/>
              <a:defRPr sz="1800"/>
            </a:lvl4pPr>
            <a:lvl5pPr marL="1647190" indent="0">
              <a:buNone/>
              <a:defRPr sz="1800"/>
            </a:lvl5pPr>
            <a:lvl6pPr marL="2059305" indent="0">
              <a:buNone/>
              <a:defRPr sz="1800"/>
            </a:lvl6pPr>
            <a:lvl7pPr marL="2470785" indent="0">
              <a:buNone/>
              <a:defRPr sz="1800"/>
            </a:lvl7pPr>
            <a:lvl8pPr marL="2882900" indent="0">
              <a:buNone/>
              <a:defRPr sz="1800"/>
            </a:lvl8pPr>
            <a:lvl9pPr marL="329438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24" y="5367442"/>
            <a:ext cx="5486399" cy="805475"/>
          </a:xfrm>
        </p:spPr>
        <p:txBody>
          <a:bodyPr/>
          <a:lstStyle>
            <a:lvl1pPr marL="0" indent="0">
              <a:buNone/>
              <a:defRPr sz="1260"/>
            </a:lvl1pPr>
            <a:lvl2pPr marL="412115" indent="0">
              <a:buNone/>
              <a:defRPr sz="1080"/>
            </a:lvl2pPr>
            <a:lvl3pPr marL="823595" indent="0">
              <a:buNone/>
              <a:defRPr sz="900"/>
            </a:lvl3pPr>
            <a:lvl4pPr marL="1235710" indent="0">
              <a:buNone/>
              <a:defRPr sz="810"/>
            </a:lvl4pPr>
            <a:lvl5pPr marL="1647190" indent="0">
              <a:buNone/>
              <a:defRPr sz="810"/>
            </a:lvl5pPr>
            <a:lvl6pPr marL="2059305" indent="0">
              <a:buNone/>
              <a:defRPr sz="810"/>
            </a:lvl6pPr>
            <a:lvl7pPr marL="2470785" indent="0">
              <a:buNone/>
              <a:defRPr sz="810"/>
            </a:lvl7pPr>
            <a:lvl8pPr marL="2882900" indent="0">
              <a:buNone/>
              <a:defRPr sz="810"/>
            </a:lvl8pPr>
            <a:lvl9pPr marL="3294380" indent="0">
              <a:buNone/>
              <a:defRPr sz="81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A8963-5505-4122-9BA4-239CA10AE043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499" y="290946"/>
            <a:ext cx="6518763" cy="11437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499" y="1641047"/>
            <a:ext cx="7771327" cy="46192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499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>
            <a:lvl1pPr defTabSz="913765">
              <a:defRPr sz="900">
                <a:solidFill>
                  <a:srgbClr val="003399"/>
                </a:solidFill>
              </a:defRPr>
            </a:lvl1pPr>
          </a:lstStyle>
          <a:p>
            <a:fld id="{1E407A0D-5D65-419B-A4E8-13CBEE1AC6B6}" type="datetime1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995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>
            <a:lvl1pPr algn="r" defTabSz="913765">
              <a:defRPr sz="900">
                <a:solidFill>
                  <a:srgbClr val="003399"/>
                </a:solidFill>
              </a:defRPr>
            </a:lvl1pPr>
          </a:lstStyle>
          <a:p>
            <a:fld id="{DFA00151-9FC7-4CB1-B841-F626A452D0DF}" type="slidenum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608618"/>
            <a:ext cx="9144000" cy="26084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144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5368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144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412431" y="389838"/>
            <a:ext cx="1452745" cy="71231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3765" rtl="0" eaLnBrk="1" fontAlgn="base" hangingPunct="1">
        <a:spcBef>
          <a:spcPct val="0"/>
        </a:spcBef>
        <a:spcAft>
          <a:spcPct val="0"/>
        </a:spcAft>
        <a:defRPr sz="3150" b="1">
          <a:solidFill>
            <a:srgbClr val="FF6600"/>
          </a:solidFill>
          <a:latin typeface="+mj-lt"/>
          <a:ea typeface="+mj-ea"/>
          <a:cs typeface="+mj-cs"/>
        </a:defRPr>
      </a:lvl1pPr>
      <a:lvl2pPr algn="l" defTabSz="913765" rtl="0" eaLnBrk="1" fontAlgn="base" hangingPunct="1">
        <a:spcBef>
          <a:spcPct val="0"/>
        </a:spcBef>
        <a:spcAft>
          <a:spcPct val="0"/>
        </a:spcAft>
        <a:defRPr sz="3150" b="1">
          <a:solidFill>
            <a:srgbClr val="FF6600"/>
          </a:solidFill>
          <a:latin typeface="Arial" panose="020B0604020202020204" pitchFamily="34" charset="0"/>
        </a:defRPr>
      </a:lvl2pPr>
      <a:lvl3pPr algn="l" defTabSz="913765" rtl="0" eaLnBrk="1" fontAlgn="base" hangingPunct="1">
        <a:spcBef>
          <a:spcPct val="0"/>
        </a:spcBef>
        <a:spcAft>
          <a:spcPct val="0"/>
        </a:spcAft>
        <a:defRPr sz="3150" b="1">
          <a:solidFill>
            <a:srgbClr val="FF6600"/>
          </a:solidFill>
          <a:latin typeface="Arial" panose="020B0604020202020204" pitchFamily="34" charset="0"/>
        </a:defRPr>
      </a:lvl3pPr>
      <a:lvl4pPr algn="l" defTabSz="913765" rtl="0" eaLnBrk="1" fontAlgn="base" hangingPunct="1">
        <a:spcBef>
          <a:spcPct val="0"/>
        </a:spcBef>
        <a:spcAft>
          <a:spcPct val="0"/>
        </a:spcAft>
        <a:defRPr sz="3150" b="1">
          <a:solidFill>
            <a:srgbClr val="FF6600"/>
          </a:solidFill>
          <a:latin typeface="Arial" panose="020B0604020202020204" pitchFamily="34" charset="0"/>
        </a:defRPr>
      </a:lvl4pPr>
      <a:lvl5pPr algn="l" defTabSz="913765" rtl="0" eaLnBrk="1" fontAlgn="base" hangingPunct="1">
        <a:spcBef>
          <a:spcPct val="0"/>
        </a:spcBef>
        <a:spcAft>
          <a:spcPct val="0"/>
        </a:spcAft>
        <a:defRPr sz="3150" b="1">
          <a:solidFill>
            <a:srgbClr val="FF6600"/>
          </a:solidFill>
          <a:latin typeface="Arial" panose="020B0604020202020204" pitchFamily="34" charset="0"/>
        </a:defRPr>
      </a:lvl5pPr>
      <a:lvl6pPr marL="412115" algn="l" defTabSz="913765" rtl="0" eaLnBrk="1" fontAlgn="base" hangingPunct="1">
        <a:spcBef>
          <a:spcPct val="0"/>
        </a:spcBef>
        <a:spcAft>
          <a:spcPct val="0"/>
        </a:spcAft>
        <a:defRPr sz="3150" b="1">
          <a:solidFill>
            <a:srgbClr val="FF6600"/>
          </a:solidFill>
          <a:latin typeface="Arial" panose="020B0604020202020204" pitchFamily="34" charset="0"/>
        </a:defRPr>
      </a:lvl6pPr>
      <a:lvl7pPr marL="823595" algn="l" defTabSz="913765" rtl="0" eaLnBrk="1" fontAlgn="base" hangingPunct="1">
        <a:spcBef>
          <a:spcPct val="0"/>
        </a:spcBef>
        <a:spcAft>
          <a:spcPct val="0"/>
        </a:spcAft>
        <a:defRPr sz="3150" b="1">
          <a:solidFill>
            <a:srgbClr val="FF6600"/>
          </a:solidFill>
          <a:latin typeface="Arial" panose="020B0604020202020204" pitchFamily="34" charset="0"/>
        </a:defRPr>
      </a:lvl7pPr>
      <a:lvl8pPr marL="1235710" algn="l" defTabSz="913765" rtl="0" eaLnBrk="1" fontAlgn="base" hangingPunct="1">
        <a:spcBef>
          <a:spcPct val="0"/>
        </a:spcBef>
        <a:spcAft>
          <a:spcPct val="0"/>
        </a:spcAft>
        <a:defRPr sz="3150" b="1">
          <a:solidFill>
            <a:srgbClr val="FF6600"/>
          </a:solidFill>
          <a:latin typeface="Arial" panose="020B0604020202020204" pitchFamily="34" charset="0"/>
        </a:defRPr>
      </a:lvl8pPr>
      <a:lvl9pPr marL="1647190" algn="l" defTabSz="913765" rtl="0" eaLnBrk="1" fontAlgn="base" hangingPunct="1">
        <a:spcBef>
          <a:spcPct val="0"/>
        </a:spcBef>
        <a:spcAft>
          <a:spcPct val="0"/>
        </a:spcAft>
        <a:defRPr sz="3150" b="1">
          <a:solidFill>
            <a:srgbClr val="FF6600"/>
          </a:solidFill>
          <a:latin typeface="Arial" panose="020B0604020202020204" pitchFamily="34" charset="0"/>
        </a:defRPr>
      </a:lvl9pPr>
    </p:titleStyle>
    <p:bodyStyle>
      <a:lvl1pPr algn="l" defTabSz="913765" rtl="0" eaLnBrk="1" fontAlgn="base" hangingPunct="1">
        <a:spcBef>
          <a:spcPct val="20000"/>
        </a:spcBef>
        <a:spcAft>
          <a:spcPct val="0"/>
        </a:spcAft>
        <a:defRPr sz="2250" b="1">
          <a:solidFill>
            <a:srgbClr val="003399"/>
          </a:solidFill>
          <a:latin typeface="+mn-lt"/>
          <a:ea typeface="+mn-ea"/>
          <a:cs typeface="+mn-cs"/>
        </a:defRPr>
      </a:lvl1pPr>
      <a:lvl2pPr marL="337185" indent="5715" algn="l" defTabSz="913765" rtl="0" eaLnBrk="1" fontAlgn="base" hangingPunct="1">
        <a:spcBef>
          <a:spcPct val="20000"/>
        </a:spcBef>
        <a:spcAft>
          <a:spcPct val="0"/>
        </a:spcAft>
        <a:defRPr sz="2340">
          <a:solidFill>
            <a:srgbClr val="003399"/>
          </a:solidFill>
          <a:latin typeface="+mn-lt"/>
        </a:defRPr>
      </a:lvl2pPr>
      <a:lvl3pPr marL="680720" algn="l" defTabSz="913765" rtl="0" eaLnBrk="1" fontAlgn="base" hangingPunct="1">
        <a:spcBef>
          <a:spcPct val="20000"/>
        </a:spcBef>
        <a:spcAft>
          <a:spcPct val="0"/>
        </a:spcAft>
        <a:defRPr sz="1980" b="1">
          <a:solidFill>
            <a:srgbClr val="FF6600"/>
          </a:solidFill>
          <a:latin typeface="+mn-lt"/>
        </a:defRPr>
      </a:lvl3pPr>
      <a:lvl4pPr marL="1029335" indent="5715" algn="l" defTabSz="913765" rtl="0" eaLnBrk="1" fontAlgn="base" hangingPunct="1">
        <a:spcBef>
          <a:spcPct val="20000"/>
        </a:spcBef>
        <a:spcAft>
          <a:spcPct val="0"/>
        </a:spcAft>
        <a:defRPr sz="1980" i="1">
          <a:solidFill>
            <a:srgbClr val="003399"/>
          </a:solidFill>
          <a:latin typeface="+mn-lt"/>
        </a:defRPr>
      </a:lvl4pPr>
      <a:lvl5pPr marL="1372870" algn="l" defTabSz="913765" rtl="0" eaLnBrk="1" fontAlgn="base" hangingPunct="1">
        <a:spcBef>
          <a:spcPct val="20000"/>
        </a:spcBef>
        <a:spcAft>
          <a:spcPct val="0"/>
        </a:spcAft>
        <a:defRPr sz="1800">
          <a:solidFill>
            <a:srgbClr val="003399"/>
          </a:solidFill>
          <a:latin typeface="+mn-lt"/>
        </a:defRPr>
      </a:lvl5pPr>
      <a:lvl6pPr marL="1784350" algn="l" defTabSz="913765" rtl="0" eaLnBrk="1" fontAlgn="base" hangingPunct="1">
        <a:spcBef>
          <a:spcPct val="20000"/>
        </a:spcBef>
        <a:spcAft>
          <a:spcPct val="0"/>
        </a:spcAft>
        <a:defRPr sz="1800">
          <a:solidFill>
            <a:srgbClr val="003399"/>
          </a:solidFill>
          <a:latin typeface="+mn-lt"/>
        </a:defRPr>
      </a:lvl6pPr>
      <a:lvl7pPr marL="2196465" algn="l" defTabSz="913765" rtl="0" eaLnBrk="1" fontAlgn="base" hangingPunct="1">
        <a:spcBef>
          <a:spcPct val="20000"/>
        </a:spcBef>
        <a:spcAft>
          <a:spcPct val="0"/>
        </a:spcAft>
        <a:defRPr sz="1800">
          <a:solidFill>
            <a:srgbClr val="003399"/>
          </a:solidFill>
          <a:latin typeface="+mn-lt"/>
        </a:defRPr>
      </a:lvl7pPr>
      <a:lvl8pPr marL="2607945" algn="l" defTabSz="913765" rtl="0" eaLnBrk="1" fontAlgn="base" hangingPunct="1">
        <a:spcBef>
          <a:spcPct val="20000"/>
        </a:spcBef>
        <a:spcAft>
          <a:spcPct val="0"/>
        </a:spcAft>
        <a:defRPr sz="1800">
          <a:solidFill>
            <a:srgbClr val="003399"/>
          </a:solidFill>
          <a:latin typeface="+mn-lt"/>
        </a:defRPr>
      </a:lvl8pPr>
      <a:lvl9pPr marL="3020060" algn="l" defTabSz="913765" rtl="0" eaLnBrk="1" fontAlgn="base" hangingPunct="1">
        <a:spcBef>
          <a:spcPct val="20000"/>
        </a:spcBef>
        <a:spcAft>
          <a:spcPct val="0"/>
        </a:spcAft>
        <a:defRPr sz="18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2115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3595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571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719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9305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70785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290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438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160"/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421097" y="1418406"/>
            <a:ext cx="8301807" cy="8685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3245" dirty="0">
                <a:latin typeface="+mj-lt"/>
              </a:rPr>
              <a:t>Tutorial 2: NoSQL &amp; Spark</a:t>
            </a:r>
            <a:endParaRPr lang="en-US" sz="3245" i="1" dirty="0">
              <a:solidFill>
                <a:schemeClr val="bg1"/>
              </a:solidFill>
              <a:latin typeface="+mj-lt"/>
            </a:endParaRPr>
          </a:p>
          <a:p>
            <a:pPr algn="ctr" eaLnBrk="1" hangingPunct="1"/>
            <a:endParaRPr 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160"/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09985" y="5206325"/>
            <a:ext cx="2320675" cy="1133884"/>
          </a:xfrm>
          <a:prstGeom prst="rect">
            <a:avLst/>
          </a:prstGeom>
          <a:noFill/>
        </p:spPr>
      </p:pic>
      <p:sp>
        <p:nvSpPr>
          <p:cNvPr id="2" name="Text Box 1"/>
          <p:cNvSpPr txBox="1"/>
          <p:nvPr/>
        </p:nvSpPr>
        <p:spPr>
          <a:xfrm>
            <a:off x="3315335" y="3198495"/>
            <a:ext cx="3031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Ao Zhang</a:t>
            </a:r>
            <a:endParaRPr lang="en-US" altLang="en-US"/>
          </a:p>
          <a:p>
            <a:pPr algn="ctr"/>
            <a:r>
              <a:rPr lang="en-US" altLang="en-US" i="1" dirty="0" err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aozhang</a:t>
            </a:r>
            <a:r>
              <a:rPr lang="en-US" i="1" dirty="0" err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@u.nus.edu</a:t>
            </a:r>
            <a:endParaRPr lang="en-US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2b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99" y="1641047"/>
            <a:ext cx="8441101" cy="4619296"/>
          </a:xfrm>
        </p:spPr>
        <p:txBody>
          <a:bodyPr/>
          <a:lstStyle/>
          <a:p>
            <a:r>
              <a:rPr lang="en-US" dirty="0"/>
              <a:t>In the below spark code block, please indicate which lines are transformation and which lines are action. For transformation, please also indicate whether it is a narrow transformation or wide transformation.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 1: narrow transformation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 2: narrow transformation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 3: wide transformation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 4: action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  <p:pic>
        <p:nvPicPr>
          <p:cNvPr id="5" name="Picture 1" descr="Text, let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005" y="3159760"/>
            <a:ext cx="4842510" cy="147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2c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HDFS, each chunk is replicated for three times by default. In contrast, in Spark, RDD uses lineage for reliability. What is a major problem if Spark also uses replications for reliability?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Consumes a lot of memory; memory is much more scarce than disk space</a:t>
            </a:r>
            <a:r>
              <a:rPr lang="en-SG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99" y="1641047"/>
            <a:ext cx="8441101" cy="4619296"/>
          </a:xfrm>
        </p:spPr>
        <p:txBody>
          <a:bodyPr/>
          <a:lstStyle/>
          <a:p>
            <a:r>
              <a:rPr lang="en-US" dirty="0"/>
              <a:t>Is it true that in the Spark runtime, RDD cannot reside in the hard disk?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False. RDD can also be in the disk if out of memory.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2e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99" y="1641047"/>
            <a:ext cx="8441101" cy="4619296"/>
          </a:xfrm>
        </p:spPr>
        <p:txBody>
          <a:bodyPr/>
          <a:lstStyle/>
          <a:p>
            <a:r>
              <a:rPr lang="en-US" dirty="0"/>
              <a:t>Explain how the following program can be sped up.</a:t>
            </a:r>
            <a:endParaRPr lang="en-S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2819400"/>
            <a:ext cx="56388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2e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99" y="1641047"/>
            <a:ext cx="8441101" cy="4619296"/>
          </a:xfrm>
        </p:spPr>
        <p:txBody>
          <a:bodyPr/>
          <a:lstStyle/>
          <a:p>
            <a:r>
              <a:rPr lang="en-US" dirty="0"/>
              <a:t>Explain how the following program can be sped up.</a:t>
            </a:r>
            <a:endParaRPr lang="en-S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 txBox="1"/>
          <p:nvPr/>
        </p:nvSpPr>
        <p:spPr bwMode="auto">
          <a:xfrm>
            <a:off x="550499" y="4648201"/>
            <a:ext cx="7771327" cy="16121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>
            <a:lvl1pPr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225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37185" indent="571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2340">
                <a:solidFill>
                  <a:srgbClr val="003399"/>
                </a:solidFill>
                <a:latin typeface="+mn-lt"/>
              </a:defRPr>
            </a:lvl2pPr>
            <a:lvl3pPr marL="68072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980" b="1">
                <a:solidFill>
                  <a:srgbClr val="FF6600"/>
                </a:solidFill>
                <a:latin typeface="+mn-lt"/>
              </a:defRPr>
            </a:lvl3pPr>
            <a:lvl4pPr marL="1029335" indent="571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980" i="1">
                <a:solidFill>
                  <a:srgbClr val="003399"/>
                </a:solidFill>
                <a:latin typeface="+mn-lt"/>
              </a:defRPr>
            </a:lvl4pPr>
            <a:lvl5pPr marL="137287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5pPr>
            <a:lvl6pPr marL="178435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6pPr>
            <a:lvl7pPr marL="219646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7pPr>
            <a:lvl8pPr marL="260794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8pPr>
            <a:lvl9pPr marL="302006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US" dirty="0"/>
              <a:t>Lines 4-5 are recomputing the RDD by re-reading it from file. So, we should add </a:t>
            </a:r>
            <a:r>
              <a:rPr lang="en-US" dirty="0" err="1"/>
              <a:t>info.cache</a:t>
            </a:r>
            <a:r>
              <a:rPr lang="en-US" dirty="0"/>
              <a:t>() (or </a:t>
            </a:r>
            <a:r>
              <a:rPr lang="en-US" dirty="0" err="1"/>
              <a:t>info.persist</a:t>
            </a:r>
            <a:r>
              <a:rPr lang="en-US" dirty="0"/>
              <a:t>()) before line 4, to cache the RDD in disk so it doesn’t have to be re-computed in line 5. 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28480"/>
            <a:ext cx="5638800" cy="1219200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 bwMode="auto">
          <a:xfrm>
            <a:off x="5638800" y="2590800"/>
            <a:ext cx="3732727" cy="16121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>
            <a:lvl1pPr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225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37185" indent="571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2340">
                <a:solidFill>
                  <a:srgbClr val="003399"/>
                </a:solidFill>
                <a:latin typeface="+mn-lt"/>
              </a:defRPr>
            </a:lvl2pPr>
            <a:lvl3pPr marL="68072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980" b="1">
                <a:solidFill>
                  <a:srgbClr val="FF6600"/>
                </a:solidFill>
                <a:latin typeface="+mn-lt"/>
              </a:defRPr>
            </a:lvl3pPr>
            <a:lvl4pPr marL="1029335" indent="571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980" i="1">
                <a:solidFill>
                  <a:srgbClr val="003399"/>
                </a:solidFill>
                <a:latin typeface="+mn-lt"/>
              </a:defRPr>
            </a:lvl4pPr>
            <a:lvl5pPr marL="137287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5pPr>
            <a:lvl6pPr marL="178435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6pPr>
            <a:lvl7pPr marL="219646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7pPr>
            <a:lvl8pPr marL="260794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8pPr>
            <a:lvl9pPr marL="302006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9pPr>
          </a:lstStyle>
          <a:p>
            <a:pPr>
              <a:lnSpc>
                <a:spcPts val="1520"/>
              </a:lnSpc>
            </a:pPr>
            <a:r>
              <a:rPr lang="en-US" sz="1700" b="0" dirty="0"/>
              <a:t>1: read RDD from HDFS</a:t>
            </a:r>
            <a:endParaRPr lang="en-US" sz="1700" b="0" dirty="0"/>
          </a:p>
          <a:p>
            <a:pPr>
              <a:lnSpc>
                <a:spcPts val="1520"/>
              </a:lnSpc>
            </a:pPr>
            <a:r>
              <a:rPr lang="en-US" sz="1700" b="0" dirty="0"/>
              <a:t>2: filter to lines starting with “INFO”</a:t>
            </a:r>
            <a:endParaRPr lang="en-US" sz="1700" b="0" dirty="0"/>
          </a:p>
          <a:p>
            <a:pPr>
              <a:lnSpc>
                <a:spcPts val="1520"/>
              </a:lnSpc>
            </a:pPr>
            <a:r>
              <a:rPr lang="en-US" sz="1700" b="0" dirty="0"/>
              <a:t>3: split by tab &amp; extract 2</a:t>
            </a:r>
            <a:r>
              <a:rPr lang="en-US" sz="1700" b="0" baseline="30000" dirty="0"/>
              <a:t>nd</a:t>
            </a:r>
            <a:r>
              <a:rPr lang="en-US" sz="1700" b="0" dirty="0"/>
              <a:t> chunk</a:t>
            </a:r>
            <a:endParaRPr lang="en-US" sz="1700" b="0" dirty="0"/>
          </a:p>
          <a:p>
            <a:pPr>
              <a:lnSpc>
                <a:spcPts val="1520"/>
              </a:lnSpc>
            </a:pPr>
            <a:r>
              <a:rPr lang="en-US" sz="1700" b="0" dirty="0"/>
              <a:t>4: Count no. of lines with ‘</a:t>
            </a:r>
            <a:r>
              <a:rPr lang="en-US" sz="1700" b="0" dirty="0" err="1"/>
              <a:t>hadoop</a:t>
            </a:r>
            <a:r>
              <a:rPr lang="en-US" sz="1700" b="0" dirty="0"/>
              <a:t>’</a:t>
            </a:r>
            <a:endParaRPr lang="en-US" sz="1700" b="0" dirty="0"/>
          </a:p>
          <a:p>
            <a:pPr>
              <a:lnSpc>
                <a:spcPts val="1520"/>
              </a:lnSpc>
            </a:pPr>
            <a:r>
              <a:rPr lang="en-US" sz="1700" b="0" dirty="0"/>
              <a:t>5: Count no. of lines with ‘spark’ </a:t>
            </a:r>
            <a:endParaRPr lang="en-SG" sz="17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Question 1a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499" y="1641047"/>
            <a:ext cx="7374301" cy="4619296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Compare ACID and BASE. Why do NoSQL systems choose BASE?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/>
              <a:t>ACID = Atomicity, Consistency, Isolation, and Durability 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BASE = Basically Available, Soft state, Eventually consistent 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1a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Atomicity: </a:t>
            </a:r>
            <a:r>
              <a:rPr lang="en-US" b="0" dirty="0"/>
              <a:t>Each transaction is "all or nothing” (i.e. succeed completely or fail completely).</a:t>
            </a:r>
            <a:endParaRPr lang="en-US" b="0" dirty="0"/>
          </a:p>
          <a:p>
            <a:endParaRPr lang="en-US" dirty="0"/>
          </a:p>
          <a:p>
            <a:r>
              <a:rPr lang="en-US" dirty="0"/>
              <a:t>Consistency: </a:t>
            </a:r>
            <a:r>
              <a:rPr lang="en-US" b="0" dirty="0"/>
              <a:t>Any transaction will bring the database from one valid state to another.</a:t>
            </a:r>
            <a:endParaRPr lang="en-US" b="0" dirty="0"/>
          </a:p>
          <a:p>
            <a:endParaRPr lang="en-US" dirty="0"/>
          </a:p>
          <a:p>
            <a:r>
              <a:rPr lang="en-US" dirty="0"/>
              <a:t>Isolation: </a:t>
            </a:r>
            <a:r>
              <a:rPr lang="en-US" b="0" dirty="0"/>
              <a:t>Ensures that concurrent execution of transactions leaves the database in the same state that would have been obtained if the transactions were executed sequentially.</a:t>
            </a:r>
            <a:endParaRPr lang="en-US" b="0" dirty="0"/>
          </a:p>
          <a:p>
            <a:endParaRPr lang="en-US" dirty="0"/>
          </a:p>
          <a:p>
            <a:r>
              <a:rPr lang="en-US" dirty="0"/>
              <a:t>Durability: </a:t>
            </a:r>
            <a:r>
              <a:rPr lang="en-US" b="0" dirty="0"/>
              <a:t>Once a transaction has been completed, it will remain so, even in the event of power loss, crashes, or errors.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1a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99" y="1295400"/>
            <a:ext cx="7771327" cy="5126038"/>
          </a:xfrm>
        </p:spPr>
        <p:txBody>
          <a:bodyPr>
            <a:noAutofit/>
          </a:bodyPr>
          <a:lstStyle/>
          <a:p>
            <a:r>
              <a:rPr lang="en-US" sz="2100" b="1" dirty="0"/>
              <a:t>Basically Available: </a:t>
            </a:r>
            <a:r>
              <a:rPr lang="en-US" sz="2100" b="0" dirty="0"/>
              <a:t>Reading and writing operations are available as much as possible, but without consistency guarantees (e.g. read may not get the latest updated value).</a:t>
            </a:r>
            <a:endParaRPr lang="en-US" sz="2100" b="0" dirty="0"/>
          </a:p>
          <a:p>
            <a:endParaRPr lang="en-US" sz="2100" b="0" dirty="0"/>
          </a:p>
          <a:p>
            <a:r>
              <a:rPr lang="en-US" sz="2100" b="1" dirty="0"/>
              <a:t>Soft state: </a:t>
            </a:r>
            <a:r>
              <a:rPr lang="en-US" sz="2100" b="0" dirty="0"/>
              <a:t>The state of the system is always ‘soft’ or changing with inputs, until it reaches ‘eventual consistency’. </a:t>
            </a:r>
            <a:endParaRPr lang="en-US" sz="2100" b="0" dirty="0"/>
          </a:p>
          <a:p>
            <a:endParaRPr lang="en-US" sz="2100" dirty="0"/>
          </a:p>
          <a:p>
            <a:r>
              <a:rPr lang="en-US" sz="2100" b="1" dirty="0"/>
              <a:t>Eventually consistent: </a:t>
            </a:r>
            <a:r>
              <a:rPr lang="en-US" sz="2100" b="0" dirty="0"/>
              <a:t>The system will </a:t>
            </a:r>
            <a:r>
              <a:rPr lang="en-US" sz="2100" b="0" i="1" dirty="0"/>
              <a:t>eventually</a:t>
            </a:r>
            <a:r>
              <a:rPr lang="en-US" sz="2100" b="0" dirty="0"/>
              <a:t> become consistent (e.g. multiple reads </a:t>
            </a:r>
            <a:r>
              <a:rPr lang="en-US" sz="2100" b="0" i="1" dirty="0"/>
              <a:t>eventually</a:t>
            </a:r>
            <a:r>
              <a:rPr lang="en-US" sz="2100" b="0" dirty="0"/>
              <a:t> return the same value). </a:t>
            </a:r>
            <a:r>
              <a:rPr lang="en-US" sz="2100" b="0" dirty="0">
                <a:solidFill>
                  <a:srgbClr val="FFC000"/>
                </a:solidFill>
              </a:rPr>
              <a:t> </a:t>
            </a:r>
            <a:br>
              <a:rPr lang="en-US" sz="2100" b="0" dirty="0"/>
            </a:br>
            <a:endParaRPr lang="en-US" sz="21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Solution 1a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The idea is that by giving up ACID constraints, one can </a:t>
            </a:r>
            <a:r>
              <a:rPr lang="en-US" altLang="zh-CN" dirty="0"/>
              <a:t>improve </a:t>
            </a:r>
            <a:r>
              <a:rPr lang="zh-CN" altLang="en-US" dirty="0"/>
              <a:t>performance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Question 1b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499" y="1641047"/>
            <a:ext cx="8212501" cy="4619296"/>
          </a:xfrm>
        </p:spPr>
        <p:txBody>
          <a:bodyPr/>
          <a:lstStyle/>
          <a:p>
            <a:r>
              <a:rPr lang="en-US" altLang="zh-CN" dirty="0"/>
              <a:t>What is a practical reason to prefer horizonal scalability over vertical scalability?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680085" lvl="1" indent="-342900">
              <a:buFontTx/>
              <a:buChar char="-"/>
            </a:pPr>
            <a:r>
              <a:rPr lang="en-US" altLang="zh-CN" dirty="0"/>
              <a:t>Less expensive, using commodity servers.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Question 1c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363" y="1641047"/>
            <a:ext cx="4187799" cy="4619296"/>
          </a:xfrm>
        </p:spPr>
        <p:txBody>
          <a:bodyPr/>
          <a:lstStyle/>
          <a:p>
            <a:r>
              <a:rPr lang="en-US" altLang="zh-CN" dirty="0"/>
              <a:t>In the mentioned paper, they list a suitable application for </a:t>
            </a:r>
            <a:r>
              <a:rPr lang="en-US" altLang="zh-CN" i="1" dirty="0"/>
              <a:t>key-value stores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63" y="2895600"/>
            <a:ext cx="3949700" cy="2603500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 bwMode="auto">
          <a:xfrm>
            <a:off x="4956201" y="2133600"/>
            <a:ext cx="3885663" cy="44755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>
            <a:lvl1pPr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225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37185" indent="571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2340">
                <a:solidFill>
                  <a:srgbClr val="003399"/>
                </a:solidFill>
                <a:latin typeface="+mn-lt"/>
              </a:defRPr>
            </a:lvl2pPr>
            <a:lvl3pPr marL="68072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980" b="1">
                <a:solidFill>
                  <a:srgbClr val="FF6600"/>
                </a:solidFill>
                <a:latin typeface="+mn-lt"/>
              </a:defRPr>
            </a:lvl3pPr>
            <a:lvl4pPr marL="1029335" indent="571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980" i="1">
                <a:solidFill>
                  <a:srgbClr val="003399"/>
                </a:solidFill>
                <a:latin typeface="+mn-lt"/>
              </a:defRPr>
            </a:lvl4pPr>
            <a:lvl5pPr marL="137287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5pPr>
            <a:lvl6pPr marL="178435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6pPr>
            <a:lvl7pPr marL="219646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7pPr>
            <a:lvl8pPr marL="260794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8pPr>
            <a:lvl9pPr marL="302006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US" altLang="zh-CN" kern="0" dirty="0"/>
              <a:t>And for </a:t>
            </a:r>
            <a:r>
              <a:rPr lang="en-US" altLang="zh-CN" i="1" kern="0" dirty="0"/>
              <a:t>document stores</a:t>
            </a:r>
            <a:r>
              <a:rPr lang="en-US" altLang="zh-CN" kern="0" dirty="0"/>
              <a:t>:</a:t>
            </a:r>
            <a:endParaRPr lang="en-US" altLang="zh-CN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102" y="3159919"/>
            <a:ext cx="3924300" cy="1231900"/>
          </a:xfrm>
          <a:prstGeom prst="rect">
            <a:avLst/>
          </a:prstGeom>
        </p:spPr>
      </p:pic>
      <p:sp>
        <p:nvSpPr>
          <p:cNvPr id="8" name="内容占位符 2"/>
          <p:cNvSpPr txBox="1"/>
          <p:nvPr/>
        </p:nvSpPr>
        <p:spPr bwMode="auto">
          <a:xfrm>
            <a:off x="400763" y="5499100"/>
            <a:ext cx="8441101" cy="10263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>
            <a:lvl1pPr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225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37185" indent="571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2340">
                <a:solidFill>
                  <a:srgbClr val="003399"/>
                </a:solidFill>
                <a:latin typeface="+mn-lt"/>
              </a:defRPr>
            </a:lvl2pPr>
            <a:lvl3pPr marL="68072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980" b="1">
                <a:solidFill>
                  <a:srgbClr val="FF6600"/>
                </a:solidFill>
                <a:latin typeface="+mn-lt"/>
              </a:defRPr>
            </a:lvl3pPr>
            <a:lvl4pPr marL="1029335" indent="571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980" i="1">
                <a:solidFill>
                  <a:srgbClr val="003399"/>
                </a:solidFill>
                <a:latin typeface="+mn-lt"/>
              </a:defRPr>
            </a:lvl4pPr>
            <a:lvl5pPr marL="137287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5pPr>
            <a:lvl6pPr marL="178435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6pPr>
            <a:lvl7pPr marL="219646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7pPr>
            <a:lvl8pPr marL="260794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8pPr>
            <a:lvl9pPr marL="302006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US" altLang="zh-CN" kern="0" dirty="0"/>
              <a:t>Discuss some factors that make these applications suitable for key-value stores and document stores respectively.</a:t>
            </a:r>
            <a:endParaRPr lang="en-US" altLang="zh-CN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Question 1c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400763" y="1600200"/>
            <a:ext cx="4399837" cy="49252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>
            <a:lvl1pPr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225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37185" indent="571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2340">
                <a:solidFill>
                  <a:srgbClr val="003399"/>
                </a:solidFill>
                <a:latin typeface="+mn-lt"/>
              </a:defRPr>
            </a:lvl2pPr>
            <a:lvl3pPr marL="68072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980" b="1">
                <a:solidFill>
                  <a:srgbClr val="FF6600"/>
                </a:solidFill>
                <a:latin typeface="+mn-lt"/>
              </a:defRPr>
            </a:lvl3pPr>
            <a:lvl4pPr marL="1029335" indent="571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980" i="1">
                <a:solidFill>
                  <a:srgbClr val="003399"/>
                </a:solidFill>
                <a:latin typeface="+mn-lt"/>
              </a:defRPr>
            </a:lvl4pPr>
            <a:lvl5pPr marL="137287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5pPr>
            <a:lvl6pPr marL="178435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6pPr>
            <a:lvl7pPr marL="219646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7pPr>
            <a:lvl8pPr marL="260794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8pPr>
            <a:lvl9pPr marL="302006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US" altLang="zh-CN" sz="1800" i="1" kern="0" dirty="0"/>
              <a:t>Key-value store</a:t>
            </a:r>
            <a:r>
              <a:rPr lang="en-US" altLang="zh-CN" sz="1800" kern="0" dirty="0"/>
              <a:t>: </a:t>
            </a:r>
            <a:endParaRPr lang="en-US" altLang="zh-CN" sz="1800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kern="0" dirty="0"/>
              <a:t>Improves scalability and efficiency – writing or reading user pages is faster.</a:t>
            </a:r>
            <a:endParaRPr lang="en-US" altLang="zh-CN" sz="1800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kern="0" dirty="0"/>
              <a:t>No need for complex queries or based on the content of user pages – just reads and writes.</a:t>
            </a:r>
            <a:endParaRPr lang="en-US" altLang="zh-CN" sz="1800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kern="0" dirty="0"/>
              <a:t>May be acceptable for user pages to be slightly stale – then eventual consistency is acceptable</a:t>
            </a:r>
            <a:endParaRPr lang="en-US" altLang="zh-CN" sz="1800" kern="0" dirty="0"/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4800600" y="1600200"/>
            <a:ext cx="4267200" cy="49252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>
            <a:lvl1pPr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225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37185" indent="571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2340">
                <a:solidFill>
                  <a:srgbClr val="003399"/>
                </a:solidFill>
                <a:latin typeface="+mn-lt"/>
              </a:defRPr>
            </a:lvl2pPr>
            <a:lvl3pPr marL="68072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980" b="1">
                <a:solidFill>
                  <a:srgbClr val="FF6600"/>
                </a:solidFill>
                <a:latin typeface="+mn-lt"/>
              </a:defRPr>
            </a:lvl3pPr>
            <a:lvl4pPr marL="1029335" indent="571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980" i="1">
                <a:solidFill>
                  <a:srgbClr val="003399"/>
                </a:solidFill>
                <a:latin typeface="+mn-lt"/>
              </a:defRPr>
            </a:lvl4pPr>
            <a:lvl5pPr marL="137287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5pPr>
            <a:lvl6pPr marL="178435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6pPr>
            <a:lvl7pPr marL="219646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7pPr>
            <a:lvl8pPr marL="2607945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8pPr>
            <a:lvl9pPr marL="3020060" algn="l" defTabSz="913765" rtl="0" eaLnBrk="1" fontAlgn="base" hangingPunct="1">
              <a:spcBef>
                <a:spcPct val="20000"/>
              </a:spcBef>
              <a:spcAft>
                <a:spcPct val="0"/>
              </a:spcAft>
              <a:defRPr sz="18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US" altLang="zh-CN" sz="1800" i="1" kern="0" dirty="0"/>
              <a:t>Document store</a:t>
            </a:r>
            <a:r>
              <a:rPr lang="en-US" altLang="zh-CN" sz="1800" kern="0" dirty="0"/>
              <a:t>: </a:t>
            </a:r>
            <a:endParaRPr lang="en-US" altLang="zh-CN" sz="18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kern="0" dirty="0"/>
              <a:t>Flexible schema may be beneficial (e.g. special types of vehicles may require different sets of fields)</a:t>
            </a:r>
            <a:endParaRPr lang="en-US" altLang="zh-CN" sz="18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kern="0" dirty="0"/>
              <a:t>Unlike key-value stores, document stores allow for queries based on fields of a document</a:t>
            </a:r>
            <a:endParaRPr lang="en-US" altLang="zh-CN" sz="1800" kern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Question 2a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Why Spark is more suitable for iterative processing compared to Hadoop</a:t>
            </a:r>
            <a:r>
              <a:rPr lang="en-US" altLang="zh-CN" dirty="0"/>
              <a:t>?</a:t>
            </a:r>
            <a:endParaRPr lang="en-US" altLang="zh-CN" dirty="0"/>
          </a:p>
          <a:p>
            <a:endParaRPr lang="en-US" altLang="zh-C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Spark stores most of its intermediate results in memory, making it much faster, especially for iterative processing. </a:t>
            </a:r>
            <a:endParaRPr lang="en-SG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Tutorial 4</Template>
  <TotalTime>0</TotalTime>
  <Words>3526</Words>
  <Application>WPS Presentation</Application>
  <PresentationFormat>On-screen Show (4:3)</PresentationFormat>
  <Paragraphs>166</Paragraphs>
  <Slides>14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Times</vt:lpstr>
      <vt:lpstr>DejaVu Sans</vt:lpstr>
      <vt:lpstr>MS PGothic</vt:lpstr>
      <vt:lpstr>微软雅黑</vt:lpstr>
      <vt:lpstr>宋体</vt:lpstr>
      <vt:lpstr>Arial Unicode MS</vt:lpstr>
      <vt:lpstr>Calibri</vt:lpstr>
      <vt:lpstr>文泉驿微米黑</vt:lpstr>
      <vt:lpstr>Times New Roman</vt:lpstr>
      <vt:lpstr>Blank</vt:lpstr>
      <vt:lpstr>PowerPoint 演示文稿</vt:lpstr>
      <vt:lpstr>Question 1a</vt:lpstr>
      <vt:lpstr>Solution 1a</vt:lpstr>
      <vt:lpstr>Solution 1a</vt:lpstr>
      <vt:lpstr>Solution 1a</vt:lpstr>
      <vt:lpstr>Question 1b</vt:lpstr>
      <vt:lpstr>Question 1c</vt:lpstr>
      <vt:lpstr>Question 1c</vt:lpstr>
      <vt:lpstr>Question 2a</vt:lpstr>
      <vt:lpstr>Question 2b</vt:lpstr>
      <vt:lpstr>Question 2c</vt:lpstr>
      <vt:lpstr>Question 2d</vt:lpstr>
      <vt:lpstr>Question 2e</vt:lpstr>
      <vt:lpstr>Question 2e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 Hadoop Programmer Knows</dc:title>
  <dc:creator>soc</dc:creator>
  <cp:lastModifiedBy>Zhang Ao (张傲)</cp:lastModifiedBy>
  <cp:revision>459</cp:revision>
  <dcterms:created xsi:type="dcterms:W3CDTF">2023-03-16T06:05:15Z</dcterms:created>
  <dcterms:modified xsi:type="dcterms:W3CDTF">2023-03-16T06:05:15Z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