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89" r:id="rId5"/>
    <p:sldId id="290" r:id="rId6"/>
    <p:sldId id="291" r:id="rId7"/>
    <p:sldId id="292" r:id="rId8"/>
    <p:sldId id="302" r:id="rId9"/>
    <p:sldId id="303" r:id="rId10"/>
    <p:sldId id="304" r:id="rId11"/>
    <p:sldId id="305" r:id="rId12"/>
    <p:sldId id="306" r:id="rId13"/>
    <p:sldId id="307" r:id="rId14"/>
    <p:sldId id="257" r:id="rId15"/>
    <p:sldId id="269" r:id="rId16"/>
    <p:sldId id="270" r:id="rId17"/>
    <p:sldId id="271" r:id="rId18"/>
    <p:sldId id="258" r:id="rId19"/>
    <p:sldId id="259" r:id="rId20"/>
    <p:sldId id="260" r:id="rId21"/>
    <p:sldId id="261" r:id="rId22"/>
    <p:sldId id="287" r:id="rId2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8" autoAdjust="0"/>
    <p:restoredTop sz="95807" autoAdjust="0"/>
  </p:normalViewPr>
  <p:slideViewPr>
    <p:cSldViewPr>
      <p:cViewPr varScale="1">
        <p:scale>
          <a:sx n="106" d="100"/>
          <a:sy n="106" d="100"/>
        </p:scale>
        <p:origin x="1712" y="184"/>
      </p:cViewPr>
      <p:guideLst>
        <p:guide orient="horz" pos="22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4726F-A11C-4D61-BF0B-65698CF0F72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AEE9ADB-2485-4A93-AC68-657D518DF81C}" type="slidenum">
              <a:rPr lang="en-US"/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jump even though there is no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AEE9ADB-2485-4A93-AC68-657D518DF81C}" type="slidenum">
              <a:rPr lang="en-US"/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4953239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144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6604318"/>
            <a:ext cx="9144000" cy="25368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144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899"/>
            <a:ext cx="8098767" cy="1582285"/>
          </a:xfrm>
        </p:spPr>
        <p:txBody>
          <a:bodyPr/>
          <a:lstStyle>
            <a:lvl1pPr algn="ctr">
              <a:defRPr sz="540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E3208-66C9-4B29-9BEB-A13306E36DF2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290946"/>
            <a:ext cx="1941759" cy="5969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500" y="290946"/>
            <a:ext cx="5692300" cy="5969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1862A-B60D-4705-BF24-91D6572112A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5F3209-E699-4A0F-BF28-660CDEED09C8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8236034" y="690758"/>
            <a:ext cx="184731" cy="314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4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3" y="4407179"/>
            <a:ext cx="7772757" cy="1361567"/>
          </a:xfrm>
        </p:spPr>
        <p:txBody>
          <a:bodyPr anchor="t"/>
          <a:lstStyle>
            <a:lvl1pPr algn="l">
              <a:defRPr sz="3605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3" y="2906588"/>
            <a:ext cx="7772757" cy="150059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115" indent="0">
              <a:buNone/>
              <a:defRPr sz="1620"/>
            </a:lvl2pPr>
            <a:lvl3pPr marL="823595" indent="0">
              <a:buNone/>
              <a:defRPr sz="1440"/>
            </a:lvl3pPr>
            <a:lvl4pPr marL="1235710" indent="0">
              <a:buNone/>
              <a:defRPr sz="1260"/>
            </a:lvl4pPr>
            <a:lvl5pPr marL="1647190" indent="0">
              <a:buNone/>
              <a:defRPr sz="1260"/>
            </a:lvl5pPr>
            <a:lvl6pPr marL="2059305" indent="0">
              <a:buNone/>
              <a:defRPr sz="1260"/>
            </a:lvl6pPr>
            <a:lvl7pPr marL="2470785" indent="0">
              <a:buNone/>
              <a:defRPr sz="1260"/>
            </a:lvl7pPr>
            <a:lvl8pPr marL="2882900" indent="0">
              <a:buNone/>
              <a:defRPr sz="1260"/>
            </a:lvl8pPr>
            <a:lvl9pPr marL="3294380" indent="0">
              <a:buNone/>
              <a:defRPr sz="126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13340B-9751-4D12-A1C3-1F91A3C3A899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0" y="1641047"/>
            <a:ext cx="3816315" cy="4619296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641047"/>
            <a:ext cx="3817745" cy="4619296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72DA-B3D2-44D3-BADD-F0998C0636DC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7" y="1534989"/>
            <a:ext cx="4039375" cy="639220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2115" indent="0">
              <a:buNone/>
              <a:defRPr sz="1800" b="1"/>
            </a:lvl2pPr>
            <a:lvl3pPr marL="823595" indent="0">
              <a:buNone/>
              <a:defRPr sz="1620" b="1"/>
            </a:lvl3pPr>
            <a:lvl4pPr marL="1235710" indent="0">
              <a:buNone/>
              <a:defRPr sz="1440" b="1"/>
            </a:lvl4pPr>
            <a:lvl5pPr marL="1647190" indent="0">
              <a:buNone/>
              <a:defRPr sz="1440" b="1"/>
            </a:lvl5pPr>
            <a:lvl6pPr marL="2059305" indent="0">
              <a:buNone/>
              <a:defRPr sz="1440" b="1"/>
            </a:lvl6pPr>
            <a:lvl7pPr marL="2470785" indent="0">
              <a:buNone/>
              <a:defRPr sz="1440" b="1"/>
            </a:lvl7pPr>
            <a:lvl8pPr marL="2882900" indent="0">
              <a:buNone/>
              <a:defRPr sz="1440" b="1"/>
            </a:lvl8pPr>
            <a:lvl9pPr marL="329438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" y="2174209"/>
            <a:ext cx="4039375" cy="3951411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2115" indent="0">
              <a:buNone/>
              <a:defRPr sz="1800" b="1"/>
            </a:lvl2pPr>
            <a:lvl3pPr marL="823595" indent="0">
              <a:buNone/>
              <a:defRPr sz="1620" b="1"/>
            </a:lvl3pPr>
            <a:lvl4pPr marL="1235710" indent="0">
              <a:buNone/>
              <a:defRPr sz="1440" b="1"/>
            </a:lvl4pPr>
            <a:lvl5pPr marL="1647190" indent="0">
              <a:buNone/>
              <a:defRPr sz="1440" b="1"/>
            </a:lvl5pPr>
            <a:lvl6pPr marL="2059305" indent="0">
              <a:buNone/>
              <a:defRPr sz="1440" b="1"/>
            </a:lvl6pPr>
            <a:lvl7pPr marL="2470785" indent="0">
              <a:buNone/>
              <a:defRPr sz="1440" b="1"/>
            </a:lvl7pPr>
            <a:lvl8pPr marL="2882900" indent="0">
              <a:buNone/>
              <a:defRPr sz="1440" b="1"/>
            </a:lvl8pPr>
            <a:lvl9pPr marL="329438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09"/>
            <a:ext cx="4040804" cy="3951411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B3C46-8CE4-44D5-96D8-EF97D7288CD1}" type="datetime1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9AB58-EA86-475A-80D9-3B8B0EE26A7E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1B17A-2549-49CE-A5CB-BED5DE4F4DD4}" type="datetime1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3748"/>
            <a:ext cx="3008440" cy="116091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7"/>
            <a:ext cx="5111775" cy="585187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8" y="1434663"/>
            <a:ext cx="3008440" cy="4690957"/>
          </a:xfrm>
        </p:spPr>
        <p:txBody>
          <a:bodyPr/>
          <a:lstStyle>
            <a:lvl1pPr marL="0" indent="0">
              <a:buNone/>
              <a:defRPr sz="1260"/>
            </a:lvl1pPr>
            <a:lvl2pPr marL="412115" indent="0">
              <a:buNone/>
              <a:defRPr sz="1080"/>
            </a:lvl2pPr>
            <a:lvl3pPr marL="823595" indent="0">
              <a:buNone/>
              <a:defRPr sz="900"/>
            </a:lvl3pPr>
            <a:lvl4pPr marL="1235710" indent="0">
              <a:buNone/>
              <a:defRPr sz="810"/>
            </a:lvl4pPr>
            <a:lvl5pPr marL="1647190" indent="0">
              <a:buNone/>
              <a:defRPr sz="810"/>
            </a:lvl5pPr>
            <a:lvl6pPr marL="2059305" indent="0">
              <a:buNone/>
              <a:defRPr sz="810"/>
            </a:lvl6pPr>
            <a:lvl7pPr marL="2470785" indent="0">
              <a:buNone/>
              <a:defRPr sz="810"/>
            </a:lvl7pPr>
            <a:lvl8pPr marL="2882900" indent="0">
              <a:buNone/>
              <a:defRPr sz="810"/>
            </a:lvl8pPr>
            <a:lvl9pPr marL="3294380" indent="0">
              <a:buNone/>
              <a:defRPr sz="81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6BA47-1DCC-404E-BA1D-453328984CC4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4" y="4801317"/>
            <a:ext cx="5486399" cy="5661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4" y="613422"/>
            <a:ext cx="5486399" cy="4114800"/>
          </a:xfrm>
        </p:spPr>
        <p:txBody>
          <a:bodyPr/>
          <a:lstStyle>
            <a:lvl1pPr marL="0" indent="0">
              <a:buNone/>
              <a:defRPr sz="2880"/>
            </a:lvl1pPr>
            <a:lvl2pPr marL="412115" indent="0">
              <a:buNone/>
              <a:defRPr sz="2520"/>
            </a:lvl2pPr>
            <a:lvl3pPr marL="823595" indent="0">
              <a:buNone/>
              <a:defRPr sz="2160"/>
            </a:lvl3pPr>
            <a:lvl4pPr marL="1235710" indent="0">
              <a:buNone/>
              <a:defRPr sz="1800"/>
            </a:lvl4pPr>
            <a:lvl5pPr marL="1647190" indent="0">
              <a:buNone/>
              <a:defRPr sz="1800"/>
            </a:lvl5pPr>
            <a:lvl6pPr marL="2059305" indent="0">
              <a:buNone/>
              <a:defRPr sz="1800"/>
            </a:lvl6pPr>
            <a:lvl7pPr marL="2470785" indent="0">
              <a:buNone/>
              <a:defRPr sz="1800"/>
            </a:lvl7pPr>
            <a:lvl8pPr marL="2882900" indent="0">
              <a:buNone/>
              <a:defRPr sz="1800"/>
            </a:lvl8pPr>
            <a:lvl9pPr marL="329438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4" y="5367442"/>
            <a:ext cx="5486399" cy="805475"/>
          </a:xfrm>
        </p:spPr>
        <p:txBody>
          <a:bodyPr/>
          <a:lstStyle>
            <a:lvl1pPr marL="0" indent="0">
              <a:buNone/>
              <a:defRPr sz="1260"/>
            </a:lvl1pPr>
            <a:lvl2pPr marL="412115" indent="0">
              <a:buNone/>
              <a:defRPr sz="1080"/>
            </a:lvl2pPr>
            <a:lvl3pPr marL="823595" indent="0">
              <a:buNone/>
              <a:defRPr sz="900"/>
            </a:lvl3pPr>
            <a:lvl4pPr marL="1235710" indent="0">
              <a:buNone/>
              <a:defRPr sz="810"/>
            </a:lvl4pPr>
            <a:lvl5pPr marL="1647190" indent="0">
              <a:buNone/>
              <a:defRPr sz="810"/>
            </a:lvl5pPr>
            <a:lvl6pPr marL="2059305" indent="0">
              <a:buNone/>
              <a:defRPr sz="810"/>
            </a:lvl6pPr>
            <a:lvl7pPr marL="2470785" indent="0">
              <a:buNone/>
              <a:defRPr sz="810"/>
            </a:lvl7pPr>
            <a:lvl8pPr marL="2882900" indent="0">
              <a:buNone/>
              <a:defRPr sz="810"/>
            </a:lvl8pPr>
            <a:lvl9pPr marL="3294380" indent="0">
              <a:buNone/>
              <a:defRPr sz="81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A8963-5505-4122-9BA4-239CA10AE043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290946"/>
            <a:ext cx="6518763" cy="11437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499" y="1641047"/>
            <a:ext cx="7771327" cy="46192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defTabSz="913765">
              <a:defRPr sz="900">
                <a:solidFill>
                  <a:srgbClr val="003399"/>
                </a:solidFill>
              </a:defRPr>
            </a:lvl1pPr>
          </a:lstStyle>
          <a:p>
            <a:fld id="{1E407A0D-5D65-419B-A4E8-13CBEE1AC6B6}" type="datetime1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algn="r" defTabSz="913765">
              <a:defRPr sz="900">
                <a:solidFill>
                  <a:srgbClr val="003399"/>
                </a:solidFill>
              </a:defRPr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608618"/>
            <a:ext cx="9144000" cy="26084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144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5368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144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412431" y="389838"/>
            <a:ext cx="1452745" cy="71231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2pPr>
      <a:lvl3pPr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3pPr>
      <a:lvl4pPr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4pPr>
      <a:lvl5pPr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5pPr>
      <a:lvl6pPr marL="412115"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6pPr>
      <a:lvl7pPr marL="823595"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7pPr>
      <a:lvl8pPr marL="1235710"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8pPr>
      <a:lvl9pPr marL="1647190"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9pPr>
    </p:titleStyle>
    <p:bodyStyle>
      <a:lvl1pPr algn="l" defTabSz="913765" rtl="0" eaLnBrk="1" fontAlgn="base" hangingPunct="1">
        <a:spcBef>
          <a:spcPct val="20000"/>
        </a:spcBef>
        <a:spcAft>
          <a:spcPct val="0"/>
        </a:spcAft>
        <a:defRPr sz="2250" b="1">
          <a:solidFill>
            <a:srgbClr val="003399"/>
          </a:solidFill>
          <a:latin typeface="+mn-lt"/>
          <a:ea typeface="+mn-ea"/>
          <a:cs typeface="+mn-cs"/>
        </a:defRPr>
      </a:lvl1pPr>
      <a:lvl2pPr marL="337185" indent="5715" algn="l" defTabSz="913765" rtl="0" eaLnBrk="1" fontAlgn="base" hangingPunct="1">
        <a:spcBef>
          <a:spcPct val="20000"/>
        </a:spcBef>
        <a:spcAft>
          <a:spcPct val="0"/>
        </a:spcAft>
        <a:defRPr sz="2340">
          <a:solidFill>
            <a:srgbClr val="003399"/>
          </a:solidFill>
          <a:latin typeface="+mn-lt"/>
        </a:defRPr>
      </a:lvl2pPr>
      <a:lvl3pPr marL="680720" algn="l" defTabSz="913765" rtl="0" eaLnBrk="1" fontAlgn="base" hangingPunct="1">
        <a:spcBef>
          <a:spcPct val="20000"/>
        </a:spcBef>
        <a:spcAft>
          <a:spcPct val="0"/>
        </a:spcAft>
        <a:defRPr sz="1980" b="1">
          <a:solidFill>
            <a:srgbClr val="FF6600"/>
          </a:solidFill>
          <a:latin typeface="+mn-lt"/>
        </a:defRPr>
      </a:lvl3pPr>
      <a:lvl4pPr marL="1029335" indent="5715" algn="l" defTabSz="913765" rtl="0" eaLnBrk="1" fontAlgn="base" hangingPunct="1">
        <a:spcBef>
          <a:spcPct val="20000"/>
        </a:spcBef>
        <a:spcAft>
          <a:spcPct val="0"/>
        </a:spcAft>
        <a:defRPr sz="1980" i="1">
          <a:solidFill>
            <a:srgbClr val="003399"/>
          </a:solidFill>
          <a:latin typeface="+mn-lt"/>
        </a:defRPr>
      </a:lvl4pPr>
      <a:lvl5pPr marL="1372870" algn="l" defTabSz="91376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5pPr>
      <a:lvl6pPr marL="1784350" algn="l" defTabSz="91376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6pPr>
      <a:lvl7pPr marL="2196465" algn="l" defTabSz="91376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7pPr>
      <a:lvl8pPr marL="2607945" algn="l" defTabSz="91376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8pPr>
      <a:lvl9pPr marL="3020060" algn="l" defTabSz="91376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211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359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571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719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930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7078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290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438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GI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421097" y="1418406"/>
            <a:ext cx="8301807" cy="23212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45" dirty="0">
                <a:latin typeface="+mj-lt"/>
              </a:rPr>
              <a:t>Tutorial 3: Graphs</a:t>
            </a:r>
            <a:endParaRPr lang="en-US" sz="3245" i="1" dirty="0">
              <a:solidFill>
                <a:schemeClr val="bg1"/>
              </a:solidFill>
              <a:latin typeface="+mj-lt"/>
            </a:endParaRPr>
          </a:p>
          <a:p>
            <a:pPr algn="ctr" eaLnBrk="1" hangingPunct="1"/>
            <a:endParaRPr lang="en-US" sz="3245" i="1" dirty="0">
              <a:solidFill>
                <a:schemeClr val="bg1"/>
              </a:solidFill>
              <a:latin typeface="+mj-lt"/>
            </a:endParaRPr>
          </a:p>
          <a:p>
            <a:pPr algn="ctr" eaLnBrk="1" hangingPunct="1"/>
            <a:r>
              <a:rPr lang="en-US" altLang="zh-CN" sz="3245" dirty="0">
                <a:solidFill>
                  <a:schemeClr val="bg1"/>
                </a:solidFill>
                <a:latin typeface="+mj-lt"/>
              </a:rPr>
              <a:t>Zhang </a:t>
            </a:r>
            <a:r>
              <a:rPr lang="en-US" altLang="zh-CN" sz="3245" dirty="0" err="1">
                <a:solidFill>
                  <a:schemeClr val="bg1"/>
                </a:solidFill>
                <a:latin typeface="+mj-lt"/>
              </a:rPr>
              <a:t>Ao</a:t>
            </a:r>
            <a:endParaRPr lang="en-US" altLang="zh-CN" sz="3245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160" i="1" dirty="0" err="1">
                <a:solidFill>
                  <a:schemeClr val="bg1"/>
                </a:solidFill>
                <a:latin typeface="Arial" panose="020B0604020202020204" pitchFamily="34" charset="0"/>
              </a:rPr>
              <a:t>aozhang@u.nus.edu</a:t>
            </a:r>
            <a:endParaRPr lang="en-US" sz="2160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endParaRPr 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160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09985" y="5206325"/>
            <a:ext cx="2320675" cy="1133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Solution</a:t>
            </a:r>
            <a:r>
              <a:rPr lang="en-US" dirty="0"/>
              <a:t> </a:t>
            </a:r>
            <a:r>
              <a:rPr lang="en-US" altLang="en-US" dirty="0"/>
              <a:t>2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What we need to do?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75005" y="2689225"/>
          <a:ext cx="2856865" cy="1007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810"/>
                <a:gridCol w="1456055"/>
              </a:tblGrid>
              <a:tr h="20129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3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Time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2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12:06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2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12:08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547370" y="4253230"/>
          <a:ext cx="3111500" cy="1360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4795"/>
                <a:gridCol w="929005"/>
                <a:gridCol w="647700"/>
              </a:tblGrid>
              <a:tr h="19748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Result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2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Window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Count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11:50-12:00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11:55-12:05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12:00-12:10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12:05-12:15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978910" y="4665980"/>
            <a:ext cx="762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03755" y="3772535"/>
            <a:ext cx="0" cy="3987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12" name="Table 11"/>
          <p:cNvGraphicFramePr/>
          <p:nvPr/>
        </p:nvGraphicFramePr>
        <p:xfrm>
          <a:off x="5000625" y="3968750"/>
          <a:ext cx="3609975" cy="1957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610"/>
                <a:gridCol w="1155065"/>
                <a:gridCol w="876300"/>
              </a:tblGrid>
              <a:tr h="18288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Result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Window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Count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libri" charset="0"/>
                          <a:cs typeface="Calibri" charset="0"/>
                        </a:rPr>
                        <a:t>11:50-12:00</a:t>
                      </a:r>
                      <a:endParaRPr lang="en-US" sz="1200" b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altLang="en-US" sz="1200" b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11:55-12:05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12:00-12:10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12:05-12:15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12:10-12:20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5093335" y="1600200"/>
          <a:ext cx="2441575" cy="1224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595"/>
                <a:gridCol w="1363980"/>
              </a:tblGrid>
              <a:tr h="20447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8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Time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11:54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12:13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4343400" y="2819400"/>
            <a:ext cx="1752600" cy="16764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Text Box 14"/>
          <p:cNvSpPr txBox="1"/>
          <p:nvPr/>
        </p:nvSpPr>
        <p:spPr>
          <a:xfrm>
            <a:off x="5447665" y="3306445"/>
            <a:ext cx="208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new coming data</a:t>
            </a:r>
            <a:endParaRPr lang="en-US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3044190" y="3505200"/>
            <a:ext cx="1696085" cy="26225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31870" y="3491865"/>
            <a:ext cx="208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-5min=12:03</a:t>
            </a:r>
            <a:endParaRPr lang="en-US" altLang="en-US" sz="1200"/>
          </a:p>
        </p:txBody>
      </p:sp>
      <p:sp>
        <p:nvSpPr>
          <p:cNvPr id="16" name="Rectangle 15"/>
          <p:cNvSpPr/>
          <p:nvPr/>
        </p:nvSpPr>
        <p:spPr>
          <a:xfrm>
            <a:off x="5000625" y="4403725"/>
            <a:ext cx="3522980" cy="26225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744980" y="6084570"/>
            <a:ext cx="5661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solidFill>
                  <a:srgbClr val="FF0000"/>
                </a:solidFill>
              </a:rPr>
              <a:t>find windows to update with watermark</a:t>
            </a:r>
            <a:endParaRPr lang="en-US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Solution</a:t>
            </a:r>
            <a:r>
              <a:rPr lang="en-US" dirty="0"/>
              <a:t> </a:t>
            </a:r>
            <a:r>
              <a:rPr lang="en-US" altLang="en-US" dirty="0"/>
              <a:t>2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What we need to do?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75005" y="2689225"/>
          <a:ext cx="2856865" cy="1007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810"/>
                <a:gridCol w="1456055"/>
              </a:tblGrid>
              <a:tr h="20129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3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Time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2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12:06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2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12:08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547370" y="4253230"/>
          <a:ext cx="3111500" cy="1360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4795"/>
                <a:gridCol w="929005"/>
                <a:gridCol w="647700"/>
              </a:tblGrid>
              <a:tr h="19748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Result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2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Window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Count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11:50-12:00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11:55-12:05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12:00-12:10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12:05-12:15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978910" y="4665980"/>
            <a:ext cx="762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03755" y="3772535"/>
            <a:ext cx="0" cy="3987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12" name="Table 11"/>
          <p:cNvGraphicFramePr/>
          <p:nvPr/>
        </p:nvGraphicFramePr>
        <p:xfrm>
          <a:off x="5000625" y="3968750"/>
          <a:ext cx="3609975" cy="1957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610"/>
                <a:gridCol w="1155065"/>
                <a:gridCol w="876300"/>
              </a:tblGrid>
              <a:tr h="18288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Result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Window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Count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libri" charset="0"/>
                          <a:cs typeface="Calibri" charset="0"/>
                        </a:rPr>
                        <a:t>11:50-12:00</a:t>
                      </a:r>
                      <a:endParaRPr lang="en-US" sz="1200" b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altLang="en-US" sz="1200" b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11:55-12:05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1+1 = 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12:00-12:10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2+1 = 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12:05-12:15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2+1 = 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12:10-12:20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0+1 = 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5093335" y="1600200"/>
          <a:ext cx="2441575" cy="1224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595"/>
                <a:gridCol w="1363980"/>
              </a:tblGrid>
              <a:tr h="20447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8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Time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11:54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12:13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4343400" y="2819400"/>
            <a:ext cx="1752600" cy="16764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Text Box 14"/>
          <p:cNvSpPr txBox="1"/>
          <p:nvPr/>
        </p:nvSpPr>
        <p:spPr>
          <a:xfrm>
            <a:off x="5447665" y="3306445"/>
            <a:ext cx="208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new coming data</a:t>
            </a:r>
            <a:endParaRPr lang="en-US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3044190" y="3505200"/>
            <a:ext cx="1696085" cy="26225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31870" y="3491865"/>
            <a:ext cx="208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-5min=12:03</a:t>
            </a:r>
            <a:endParaRPr lang="en-US" altLang="en-US" sz="1200"/>
          </a:p>
        </p:txBody>
      </p:sp>
      <p:sp>
        <p:nvSpPr>
          <p:cNvPr id="16" name="Rectangle 15"/>
          <p:cNvSpPr/>
          <p:nvPr/>
        </p:nvSpPr>
        <p:spPr>
          <a:xfrm>
            <a:off x="5000625" y="4403725"/>
            <a:ext cx="3522980" cy="26225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978910" y="5956935"/>
            <a:ext cx="5661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solidFill>
                  <a:srgbClr val="FF0000"/>
                </a:solidFill>
              </a:rPr>
              <a:t>update</a:t>
            </a:r>
            <a:endParaRPr lang="en-US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Problem </a:t>
            </a:r>
            <a:r>
              <a:rPr lang="en-US" altLang="en-US" dirty="0"/>
              <a:t>3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pPr marL="36195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Consider three Web pages with the following links: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pPr marL="36195" indent="0">
              <a:buNone/>
            </a:pPr>
            <a:r>
              <a:rPr lang="zh-CN" altLang="en-US" sz="2000" dirty="0"/>
              <a:t>    </a:t>
            </a:r>
            <a:r>
              <a:rPr lang="en-SG" altLang="zh-CN" sz="2000" dirty="0"/>
              <a:t>Suppose we compute PageRank with a </a:t>
            </a:r>
            <a:r>
              <a:rPr lang="el-GR" altLang="zh-CN" sz="2000" dirty="0"/>
              <a:t>β </a:t>
            </a:r>
            <a:r>
              <a:rPr lang="en-SG" altLang="zh-CN" sz="2000" dirty="0"/>
              <a:t>of 0.7 (note: we assume that the sum of the </a:t>
            </a:r>
            <a:r>
              <a:rPr lang="en-SG" altLang="zh-CN" sz="2000" dirty="0" err="1"/>
              <a:t>PageRanks</a:t>
            </a:r>
            <a:r>
              <a:rPr lang="en-SG" altLang="zh-CN" sz="2000" dirty="0"/>
              <a:t> of the three pages must be 1, to handle the problem that otherwise any multiple of a solution will also be a solution). Compute the </a:t>
            </a:r>
            <a:r>
              <a:rPr lang="en-SG" altLang="zh-CN" sz="2000" dirty="0" err="1"/>
              <a:t>PageRanks</a:t>
            </a:r>
            <a:r>
              <a:rPr lang="en-SG" altLang="zh-CN" sz="2000" dirty="0"/>
              <a:t> a, b, and c of the three pages A, B, and C, respectively.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pic>
        <p:nvPicPr>
          <p:cNvPr id="5" name="Picture 1" descr="http://www.newgradiance.com/cru/pictures/otc_pagerank2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5644" y="2049144"/>
            <a:ext cx="2230755" cy="185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z="700" smtClean="0"/>
            </a:fld>
            <a:endParaRPr lang="en-US" sz="7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215452" y="4093182"/>
                <a:ext cx="6941455" cy="178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column stochastic matrix, columns sum to 1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52" y="4093182"/>
                <a:ext cx="6941455" cy="1788160"/>
              </a:xfrm>
              <a:prstGeom prst="rect">
                <a:avLst/>
              </a:prstGeom>
              <a:blipFill rotWithShape="1">
                <a:blip r:embed="rId1"/>
                <a:stretch>
                  <a:fillRect l="-1" t="-34" r="5" b="3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667000" y="1820380"/>
                <a:ext cx="3611880" cy="176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0380"/>
                <a:ext cx="3611880" cy="1768475"/>
              </a:xfrm>
              <a:prstGeom prst="rect">
                <a:avLst/>
              </a:prstGeom>
              <a:blipFill rotWithShape="1">
                <a:blip r:embed="rId2"/>
                <a:stretch>
                  <a:fillRect t="-27" b="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/>
          <p:nvPr/>
        </p:nvGrpSpPr>
        <p:grpSpPr>
          <a:xfrm>
            <a:off x="685800" y="2098477"/>
            <a:ext cx="1752600" cy="1371600"/>
            <a:chOff x="5715000" y="1828800"/>
            <a:chExt cx="1752600" cy="13716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037509" y="2801691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6139113" y="2981042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20" idx="6"/>
              <a:endCxn id="20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176676" y="135871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4696511" y="1358715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5088838" y="1358715"/>
            <a:ext cx="405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3805834" y="2002504"/>
            <a:ext cx="3385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3362" y="2737922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3771900" y="3430419"/>
            <a:ext cx="405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195414" y="1820380"/>
            <a:ext cx="1316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535360" y="1605320"/>
            <a:ext cx="15760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Starting</a:t>
            </a:r>
            <a:r>
              <a:rPr lang="zh-CN" altLang="en-US" sz="1600" dirty="0"/>
              <a:t> </a:t>
            </a:r>
            <a:r>
              <a:rPr lang="en-US" altLang="zh-CN" sz="1600" dirty="0"/>
              <a:t>point</a:t>
            </a:r>
            <a:endParaRPr lang="en-US" altLang="zh-CN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933431" y="1754626"/>
            <a:ext cx="1151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End</a:t>
            </a:r>
            <a:r>
              <a:rPr lang="zh-CN" altLang="en-US" sz="1600" dirty="0"/>
              <a:t> </a:t>
            </a:r>
            <a:r>
              <a:rPr lang="en-US" altLang="zh-CN" sz="1600" dirty="0"/>
              <a:t>point</a:t>
            </a:r>
            <a:endParaRPr lang="en-US" altLang="zh-C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802583" y="2368641"/>
            <a:ext cx="234141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The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denominator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is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the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out-degree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of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starting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points.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0499" y="290946"/>
            <a:ext cx="6518763" cy="114371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12115"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6pPr>
            <a:lvl7pPr marL="823595"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7pPr>
            <a:lvl8pPr marL="1235710"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8pPr>
            <a:lvl9pPr marL="1647190"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kern="0" dirty="0"/>
              <a:t>PageRank </a:t>
            </a:r>
            <a:r>
              <a:rPr lang="en-US" sz="2400" kern="0" dirty="0">
                <a:ea typeface="+mj-lt"/>
                <a:cs typeface="+mj-lt"/>
              </a:rPr>
              <a:t>(without teleport)</a:t>
            </a:r>
            <a:endParaRPr lang="en-US" sz="2400" b="0" kern="0" dirty="0">
              <a:ea typeface="+mj-lt"/>
              <a:cs typeface="+mj-lt"/>
            </a:endParaRPr>
          </a:p>
          <a:p>
            <a:pPr algn="ctr"/>
            <a:endParaRPr lang="en-US" altLang="zh-CN" sz="2400" b="0" kern="0" dirty="0">
              <a:ea typeface="+mj-lt"/>
              <a:cs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z="800" smtClean="0"/>
            </a:fld>
            <a:endParaRPr lang="en-US" sz="800" smtClean="0"/>
          </a:p>
        </p:txBody>
      </p:sp>
      <p:grpSp>
        <p:nvGrpSpPr>
          <p:cNvPr id="12" name="Group 20"/>
          <p:cNvGrpSpPr/>
          <p:nvPr/>
        </p:nvGrpSpPr>
        <p:grpSpPr>
          <a:xfrm>
            <a:off x="2590800" y="1143000"/>
            <a:ext cx="1752600" cy="1371600"/>
            <a:chOff x="5715000" y="1828800"/>
            <a:chExt cx="1752600" cy="1371600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7" idx="6"/>
              <a:endCxn id="17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Curved Connector 19"/>
          <p:cNvCxnSpPr/>
          <p:nvPr/>
        </p:nvCxnSpPr>
        <p:spPr>
          <a:xfrm flipH="1" flipV="1">
            <a:off x="4114800" y="2057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308884" y="2971783"/>
                <a:ext cx="6891020" cy="224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Spider traps: all out-links are within the group</a:t>
                </a:r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Eventually spider traps absorb all importance</a:t>
                </a:r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Solution: Random teleport</a:t>
                </a:r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With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, follow a link at random</a:t>
                </a:r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With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, jump to a random page</a:t>
                </a:r>
                <a:endParaRPr lang="en-US" sz="2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84" y="2971783"/>
                <a:ext cx="6891020" cy="2245360"/>
              </a:xfrm>
              <a:prstGeom prst="rect">
                <a:avLst/>
              </a:prstGeom>
              <a:blipFill rotWithShape="1">
                <a:blip r:embed="rId1"/>
                <a:stretch>
                  <a:fillRect l="-2" t="-28" r="2" b="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z="800" smtClean="0"/>
            </a:fld>
            <a:endParaRPr lang="en-US" sz="8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240185" y="1714922"/>
                <a:ext cx="3624580" cy="72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85" y="1714922"/>
                <a:ext cx="3624580" cy="725170"/>
              </a:xfrm>
              <a:prstGeom prst="rect">
                <a:avLst/>
              </a:prstGeom>
              <a:blipFill rotWithShape="1">
                <a:blip r:embed="rId1"/>
                <a:stretch>
                  <a:fillRect l="-5" t="-58" r="5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712975" y="2811851"/>
                <a:ext cx="1688465" cy="1846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75" y="2811851"/>
                <a:ext cx="1688465" cy="1846580"/>
              </a:xfrm>
              <a:prstGeom prst="rect">
                <a:avLst/>
              </a:prstGeom>
              <a:blipFill rotWithShape="1">
                <a:blip r:embed="rId2"/>
                <a:stretch>
                  <a:fillRect l="-23" t="-4" r="23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0"/>
          <p:cNvGrpSpPr/>
          <p:nvPr/>
        </p:nvGrpSpPr>
        <p:grpSpPr>
          <a:xfrm>
            <a:off x="1893945" y="1327109"/>
            <a:ext cx="1752600" cy="1371600"/>
            <a:chOff x="5715000" y="1828800"/>
            <a:chExt cx="1752600" cy="13716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18" idx="6"/>
              <a:endCxn id="18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" name="Curved Connector 20"/>
          <p:cNvCxnSpPr/>
          <p:nvPr/>
        </p:nvCxnSpPr>
        <p:spPr>
          <a:xfrm flipH="1" flipV="1">
            <a:off x="3417945" y="2241509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30060" y="2736423"/>
            <a:ext cx="3333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8053" y="2736423"/>
            <a:ext cx="3384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6046" y="2736423"/>
            <a:ext cx="4305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543698" y="3224190"/>
            <a:ext cx="3333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43698" y="3772753"/>
            <a:ext cx="3384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543698" y="4358491"/>
            <a:ext cx="4305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5410200" y="2811851"/>
                <a:ext cx="1555115" cy="185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811851"/>
                <a:ext cx="1555115" cy="1854200"/>
              </a:xfrm>
              <a:prstGeom prst="rect">
                <a:avLst/>
              </a:prstGeom>
              <a:blipFill rotWithShape="1">
                <a:blip r:embed="rId3"/>
                <a:stretch>
                  <a:fillRect t="-4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727285" y="2736423"/>
            <a:ext cx="3333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180605" y="2756098"/>
            <a:ext cx="3384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562119" y="2736423"/>
            <a:ext cx="4305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240923" y="3224190"/>
            <a:ext cx="3333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240923" y="3772753"/>
            <a:ext cx="3384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40923" y="4358491"/>
            <a:ext cx="4305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82774" y="3772752"/>
                <a:ext cx="66802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74" y="3772752"/>
                <a:ext cx="668020" cy="398780"/>
              </a:xfrm>
              <a:prstGeom prst="rect">
                <a:avLst/>
              </a:prstGeom>
              <a:blipFill rotWithShape="1">
                <a:blip r:embed="rId4"/>
                <a:stretch>
                  <a:fillRect l="-19" t="-54" r="19" b="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568633" y="3760395"/>
                <a:ext cx="162433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)×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633" y="3760395"/>
                <a:ext cx="1624330" cy="398780"/>
              </a:xfrm>
              <a:prstGeom prst="rect">
                <a:avLst/>
              </a:prstGeom>
              <a:blipFill rotWithShape="1">
                <a:blip r:embed="rId5"/>
                <a:stretch>
                  <a:fillRect l="-35" t="-140" r="35" b="1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092729" y="3772751"/>
                <a:ext cx="64135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729" y="3772751"/>
                <a:ext cx="641350" cy="398780"/>
              </a:xfrm>
              <a:prstGeom prst="rect">
                <a:avLst/>
              </a:prstGeom>
              <a:blipFill rotWithShape="1">
                <a:blip r:embed="rId6"/>
                <a:stretch>
                  <a:fillRect l="-65" t="-54" r="65" b="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3730223" y="4829034"/>
                <a:ext cx="138303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23" y="4829034"/>
                <a:ext cx="1383030" cy="398780"/>
              </a:xfrm>
              <a:prstGeom prst="rect">
                <a:avLst/>
              </a:prstGeom>
              <a:blipFill rotWithShape="1">
                <a:blip r:embed="rId7"/>
                <a:stretch>
                  <a:fillRect l="-17" t="-124" r="17" b="1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标题 1"/>
          <p:cNvSpPr txBox="1"/>
          <p:nvPr/>
        </p:nvSpPr>
        <p:spPr>
          <a:xfrm>
            <a:off x="550499" y="290946"/>
            <a:ext cx="6518763" cy="1143717"/>
          </a:xfrm>
          <a:prstGeom prst="rect">
            <a:avLst/>
          </a:prstGeom>
        </p:spPr>
        <p:txBody>
          <a:bodyPr/>
          <a:lstStyle>
            <a:lvl1pPr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12115"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6pPr>
            <a:lvl7pPr marL="823595"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7pPr>
            <a:lvl8pPr marL="1235710"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8pPr>
            <a:lvl9pPr marL="1647190" algn="l" defTabSz="913765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rgbClr val="FF66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 kern="0" dirty="0"/>
              <a:t>PageRank (with teleport)</a:t>
            </a:r>
            <a:endParaRPr lang="en-US" altLang="zh-CN" sz="2800" kern="0" dirty="0"/>
          </a:p>
        </p:txBody>
      </p:sp>
      <p:sp>
        <p:nvSpPr>
          <p:cNvPr id="5" name="TextBox 1"/>
          <p:cNvSpPr txBox="1"/>
          <p:nvPr/>
        </p:nvSpPr>
        <p:spPr>
          <a:xfrm>
            <a:off x="978854" y="5912933"/>
            <a:ext cx="55225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C00000"/>
                </a:solidFill>
              </a:rPr>
              <a:t>Additional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constraint: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r</a:t>
            </a:r>
            <a:r>
              <a:rPr lang="en-US" altLang="zh-CN" sz="2000" baseline="-25000" dirty="0">
                <a:solidFill>
                  <a:srgbClr val="C00000"/>
                </a:solidFill>
              </a:rPr>
              <a:t>1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+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r</a:t>
            </a:r>
            <a:r>
              <a:rPr lang="en-US" altLang="zh-CN" sz="2000" baseline="-25000" dirty="0">
                <a:solidFill>
                  <a:srgbClr val="C00000"/>
                </a:solidFill>
              </a:rPr>
              <a:t>2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+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…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+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r</a:t>
            </a:r>
            <a:r>
              <a:rPr lang="en-US" altLang="zh-CN" sz="2000" baseline="-25000" dirty="0" err="1">
                <a:solidFill>
                  <a:srgbClr val="C00000"/>
                </a:solidFill>
              </a:rPr>
              <a:t>n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=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/>
              <a:t>Solution </a:t>
            </a:r>
            <a:r>
              <a:rPr lang="en-US" altLang="en-US" sz="2800" dirty="0"/>
              <a:t>3</a:t>
            </a:r>
            <a:endParaRPr lang="en-US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z="800" smtClean="0"/>
            </a:fld>
            <a:endParaRPr lang="en-US" sz="800" smtClean="0"/>
          </a:p>
        </p:txBody>
      </p:sp>
      <p:pic>
        <p:nvPicPr>
          <p:cNvPr id="5" name="Picture 4" descr="http://www.newgradiance.com/cru/pictures/otc_pagerank2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3932" y="3684590"/>
            <a:ext cx="3200400" cy="266664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295400" y="1828800"/>
                <a:ext cx="2501265" cy="1592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828800"/>
                <a:ext cx="2501265" cy="15925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267200" y="1607008"/>
                <a:ext cx="2540635" cy="1964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607008"/>
                <a:ext cx="2540635" cy="1964690"/>
              </a:xfrm>
              <a:prstGeom prst="rect">
                <a:avLst/>
              </a:prstGeom>
              <a:blipFill rotWithShape="1">
                <a:blip r:embed="rId3"/>
                <a:stretch>
                  <a:fillRect t="-23" b="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143000" y="4152018"/>
                <a:ext cx="4572000" cy="12268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52018"/>
                <a:ext cx="4572000" cy="1226820"/>
              </a:xfrm>
              <a:prstGeom prst="rect">
                <a:avLst/>
              </a:prstGeom>
              <a:blipFill rotWithShape="1">
                <a:blip r:embed="rId4"/>
                <a:stretch>
                  <a:fillRect t="-32" b="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361973" y="1432495"/>
            <a:ext cx="356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40116" y="1430492"/>
            <a:ext cx="356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00626" y="1431040"/>
            <a:ext cx="360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2474" y="1772261"/>
            <a:ext cx="356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992474" y="2340691"/>
            <a:ext cx="356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01291" y="3002914"/>
            <a:ext cx="360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354386" y="1239543"/>
            <a:ext cx="356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832529" y="1237540"/>
            <a:ext cx="356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293039" y="1238088"/>
            <a:ext cx="360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67253" y="1820301"/>
            <a:ext cx="356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984887" y="2559149"/>
            <a:ext cx="356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993704" y="3297997"/>
            <a:ext cx="360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Solution </a:t>
            </a:r>
            <a:r>
              <a:rPr lang="en-US" altLang="en-US" sz="2800" dirty="0"/>
              <a:t>3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z="800" smtClean="0"/>
            </a:fld>
            <a:endParaRPr lang="en-US" sz="8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05000" y="1524000"/>
                <a:ext cx="4255770" cy="4283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45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45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135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765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524000"/>
                <a:ext cx="4255770" cy="42837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</a:t>
            </a:r>
            <a:r>
              <a:rPr lang="en-US" altLang="en-US" dirty="0"/>
              <a:t>4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Consider three Web pages with the following links: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Suppose we compute PageRank with β=0.85. Write the equations for the </a:t>
            </a:r>
            <a:r>
              <a:rPr lang="en-US" sz="2000" dirty="0" err="1"/>
              <a:t>PageRanks</a:t>
            </a:r>
            <a:r>
              <a:rPr lang="en-US" sz="2000" dirty="0"/>
              <a:t> a, b, and c of the three pages A, B, and C, respectively.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pic>
        <p:nvPicPr>
          <p:cNvPr id="5" name="Picture 4" descr="http://www.newgradiance.com/cru/pictures/otc_pagerank3.gif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2" y="1981200"/>
            <a:ext cx="2619375" cy="17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Solution </a:t>
            </a:r>
            <a:r>
              <a:rPr lang="en-US" altLang="en-US" sz="2800" dirty="0"/>
              <a:t>4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z="800" smtClean="0"/>
            </a:fld>
            <a:endParaRPr lang="en-US" sz="8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33600" y="1429155"/>
                <a:ext cx="2184400" cy="1592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29155"/>
                <a:ext cx="2184400" cy="1592580"/>
              </a:xfrm>
              <a:prstGeom prst="rect">
                <a:avLst/>
              </a:prstGeom>
              <a:blipFill rotWithShape="1">
                <a:blip r:embed="rId1"/>
                <a:stretch>
                  <a:fillRect t="-25" b="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600200" y="3709993"/>
                <a:ext cx="6553200" cy="918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475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475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709993"/>
                <a:ext cx="6553200" cy="918845"/>
              </a:xfrm>
              <a:prstGeom prst="rect">
                <a:avLst/>
              </a:prstGeom>
              <a:blipFill rotWithShape="1">
                <a:blip r:embed="rId2"/>
                <a:stretch>
                  <a:fillRect t="-35" b="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286000" y="4868400"/>
                <a:ext cx="4572000" cy="101854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05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05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475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05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05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475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05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868400"/>
                <a:ext cx="4572000" cy="1018540"/>
              </a:xfrm>
              <a:prstGeom prst="rect">
                <a:avLst/>
              </a:prstGeom>
              <a:blipFill rotWithShape="1">
                <a:blip r:embed="rId3"/>
                <a:stretch>
                  <a:fillRect t="-48" b="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621939" y="1207363"/>
                <a:ext cx="2150110" cy="1964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39" y="1207363"/>
                <a:ext cx="2150110" cy="1964690"/>
              </a:xfrm>
              <a:prstGeom prst="rect">
                <a:avLst/>
              </a:prstGeom>
              <a:blipFill rotWithShape="1">
                <a:blip r:embed="rId4"/>
                <a:stretch>
                  <a:fillRect l="-19" t="-12" r="19" b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</a:t>
            </a:r>
            <a:r>
              <a:rPr lang="en-US" altLang="en-US" dirty="0"/>
              <a:t>1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In Spark Structured Streaming, why we need to specify a checkpoint location?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3245" dirty="0"/>
              <a:t>Thanks!</a:t>
            </a:r>
            <a:r>
              <a:rPr lang="zh-CN" altLang="en-US" sz="3245" dirty="0"/>
              <a:t> </a:t>
            </a:r>
            <a:r>
              <a:rPr lang="en-US" altLang="zh-CN" sz="3245" dirty="0"/>
              <a:t>Q</a:t>
            </a:r>
            <a:r>
              <a:rPr lang="zh-CN" altLang="en-US" sz="3245" dirty="0"/>
              <a:t> </a:t>
            </a:r>
            <a:r>
              <a:rPr lang="en-US" altLang="zh-CN" sz="3245" dirty="0"/>
              <a:t>&amp;</a:t>
            </a:r>
            <a:r>
              <a:rPr lang="zh-CN" altLang="en-US" sz="3245" dirty="0"/>
              <a:t> </a:t>
            </a:r>
            <a:r>
              <a:rPr lang="en-US" altLang="zh-CN" sz="3245" dirty="0"/>
              <a:t>A</a:t>
            </a:r>
            <a:endParaRPr lang="en-US" sz="3245" i="1" dirty="0">
              <a:solidFill>
                <a:schemeClr val="bg1"/>
              </a:solidFill>
            </a:endParaRPr>
          </a:p>
          <a:p>
            <a:pPr algn="ctr" eaLnBrk="1" hangingPunct="1"/>
            <a:endParaRPr lang="en-US" altLang="zh-CN" sz="3245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 sz="3245" dirty="0">
                <a:solidFill>
                  <a:schemeClr val="bg1"/>
                </a:solidFill>
              </a:rPr>
              <a:t>Zhang </a:t>
            </a:r>
            <a:r>
              <a:rPr lang="en-US" altLang="zh-CN" sz="3245" dirty="0" err="1">
                <a:solidFill>
                  <a:schemeClr val="bg1"/>
                </a:solidFill>
              </a:rPr>
              <a:t>Ao</a:t>
            </a:r>
            <a:endParaRPr lang="en-US" altLang="zh-CN" sz="3245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160" i="1" dirty="0" err="1">
                <a:solidFill>
                  <a:schemeClr val="bg1"/>
                </a:solidFill>
                <a:latin typeface="Arial" panose="020B0604020202020204" pitchFamily="34" charset="0"/>
              </a:rPr>
              <a:t>aozhang@u.nus.edu</a:t>
            </a:r>
            <a:endParaRPr lang="en-US" sz="2160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160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09985" y="5206325"/>
            <a:ext cx="2320675" cy="1133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Solution</a:t>
            </a:r>
            <a:r>
              <a:rPr lang="en-US" dirty="0"/>
              <a:t> </a:t>
            </a:r>
            <a:r>
              <a:rPr lang="en-US" altLang="en-US" dirty="0"/>
              <a:t>1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In Spark Structured Streaming, why we need to specify a checkpoint location?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Answer: to save the progress information of a stream query, i.e. what data has been successfully processed. Upon failure, this info is used to restart the failed query exactly where it left off.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</a:t>
            </a:r>
            <a:r>
              <a:rPr lang="en-US" altLang="en-US" dirty="0"/>
              <a:t>2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In Spark Structured Streaming, we are using below codes to collect the streaming data from sensor readings.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From 12:05 to 12:10, we have received below events: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And at 12:10 the below result table is triggered: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pic>
        <p:nvPicPr>
          <p:cNvPr id="5" name="Picture 4" descr="Text&#10;&#10;Description automatically generated with medium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2352040"/>
            <a:ext cx="6573520" cy="982345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/>
        </p:nvGraphicFramePr>
        <p:xfrm>
          <a:off x="2374900" y="3700145"/>
          <a:ext cx="2856865" cy="1007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810"/>
                <a:gridCol w="1456055"/>
              </a:tblGrid>
              <a:tr h="20129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3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Time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2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12:06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2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12:08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2374900" y="5238750"/>
          <a:ext cx="3111500" cy="1360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4795"/>
                <a:gridCol w="929005"/>
                <a:gridCol w="647700"/>
              </a:tblGrid>
              <a:tr h="19748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Result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2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Window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Count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11:50-12:00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11:55-12:05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12:00-12:10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12:05-12:15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</a:t>
            </a:r>
            <a:r>
              <a:rPr lang="en-US" altLang="en-US" dirty="0"/>
              <a:t>2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From 12:10 to 12:15, we received three more events per below: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Please provide the result table at 12:15.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2849880" y="2285365"/>
          <a:ext cx="2441575" cy="1224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595"/>
                <a:gridCol w="1363980"/>
              </a:tblGrid>
              <a:tr h="20447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8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Time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11:54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12:13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2486660" y="4546600"/>
          <a:ext cx="3609975" cy="1957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610"/>
                <a:gridCol w="1155065"/>
                <a:gridCol w="876300"/>
              </a:tblGrid>
              <a:tr h="18288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Result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Window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Count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11:50-12:00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11:55-12:05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12:00-12:10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12:05-12:15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12:10-12:20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</a:t>
            </a:r>
            <a:r>
              <a:rPr lang="en-US" altLang="en-US" dirty="0"/>
              <a:t>2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What does the code mean?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altLang="en-US" sz="2000" dirty="0"/>
              <a:t>watermark: do not process too long ago data.</a:t>
            </a:r>
            <a:endParaRPr lang="en-US" altLang="en-US" sz="2000" dirty="0"/>
          </a:p>
          <a:p>
            <a:r>
              <a:rPr lang="en-US" altLang="en-US" sz="2000" dirty="0"/>
              <a:t>The watermark will take the most recent data’s time (e.g. 12:08).</a:t>
            </a:r>
            <a:endParaRPr lang="en-US" altLang="en-US" sz="2000" dirty="0"/>
          </a:p>
          <a:p>
            <a:r>
              <a:rPr lang="en-US" altLang="en-US" sz="2000" dirty="0"/>
              <a:t>The windows before 12:08-5min=12:03 will not be updated.</a:t>
            </a:r>
            <a:endParaRPr lang="en-US" altLang="en-US" sz="2000" dirty="0"/>
          </a:p>
          <a:p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pic>
        <p:nvPicPr>
          <p:cNvPr id="5" name="Picture 4" descr="Text&#10;&#10;Description automatically generated with medium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2352040"/>
            <a:ext cx="6573520" cy="9823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15110" y="2684145"/>
            <a:ext cx="3700145" cy="22034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</a:t>
            </a:r>
            <a:r>
              <a:rPr lang="en-US" altLang="en-US" dirty="0"/>
              <a:t>2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What does the code mean?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pic>
        <p:nvPicPr>
          <p:cNvPr id="5" name="Picture 4" descr="Text&#10;&#10;Description automatically generated with medium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2352040"/>
            <a:ext cx="6573520" cy="9823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93440" y="2878455"/>
            <a:ext cx="4251325" cy="22034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2485390" y="4643755"/>
          <a:ext cx="3111500" cy="1360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4795"/>
                <a:gridCol w="929005"/>
                <a:gridCol w="647700"/>
              </a:tblGrid>
              <a:tr h="19748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Result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2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Window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Count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11:50-12:00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11:55-12:05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12:00-12:10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12:05-12:15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Solution</a:t>
            </a:r>
            <a:r>
              <a:rPr lang="en-US" dirty="0"/>
              <a:t> </a:t>
            </a:r>
            <a:r>
              <a:rPr lang="en-US" altLang="en-US" dirty="0"/>
              <a:t>2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What we need to do?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75005" y="2689225"/>
          <a:ext cx="2856865" cy="1007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810"/>
                <a:gridCol w="1456055"/>
              </a:tblGrid>
              <a:tr h="20129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3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Time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2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12:06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2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12:08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547370" y="4253230"/>
          <a:ext cx="3111500" cy="1360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4795"/>
                <a:gridCol w="929005"/>
                <a:gridCol w="647700"/>
              </a:tblGrid>
              <a:tr h="19748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Result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2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Window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Count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11:50-12:00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11:55-12:05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12:00-12:10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12:05-12:15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978910" y="4665980"/>
            <a:ext cx="762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03755" y="3772535"/>
            <a:ext cx="0" cy="3987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12" name="Table 11"/>
          <p:cNvGraphicFramePr/>
          <p:nvPr/>
        </p:nvGraphicFramePr>
        <p:xfrm>
          <a:off x="5000625" y="3968750"/>
          <a:ext cx="3609975" cy="1957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610"/>
                <a:gridCol w="1155065"/>
                <a:gridCol w="876300"/>
              </a:tblGrid>
              <a:tr h="18288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Result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Window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Count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11:50-12:00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11:55-12:05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12:00-12:10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12:05-12:15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12:10-12:20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5093335" y="1600200"/>
          <a:ext cx="2441575" cy="1224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595"/>
                <a:gridCol w="1363980"/>
              </a:tblGrid>
              <a:tr h="20447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8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Time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11:54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12:13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4343400" y="2819400"/>
            <a:ext cx="1752600" cy="16764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Text Box 14"/>
          <p:cNvSpPr txBox="1"/>
          <p:nvPr/>
        </p:nvSpPr>
        <p:spPr>
          <a:xfrm>
            <a:off x="5447665" y="3306445"/>
            <a:ext cx="208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new coming data</a:t>
            </a:r>
            <a:endParaRPr lang="en-US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Solution</a:t>
            </a:r>
            <a:r>
              <a:rPr lang="en-US" dirty="0"/>
              <a:t> </a:t>
            </a:r>
            <a:r>
              <a:rPr lang="en-US" altLang="en-US" dirty="0"/>
              <a:t>2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What we need to do?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75005" y="2689225"/>
          <a:ext cx="2856865" cy="1007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810"/>
                <a:gridCol w="1456055"/>
              </a:tblGrid>
              <a:tr h="20129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3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Time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2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12:06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2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12:08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547370" y="4253230"/>
          <a:ext cx="3111500" cy="1360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4795"/>
                <a:gridCol w="929005"/>
                <a:gridCol w="647700"/>
              </a:tblGrid>
              <a:tr h="19748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Result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2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Window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Count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11:50-12:00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11:55-12:05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12:00-12:10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12:05-12:15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978910" y="4665980"/>
            <a:ext cx="762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03755" y="3772535"/>
            <a:ext cx="0" cy="3987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12" name="Table 11"/>
          <p:cNvGraphicFramePr/>
          <p:nvPr/>
        </p:nvGraphicFramePr>
        <p:xfrm>
          <a:off x="5000625" y="3968750"/>
          <a:ext cx="3609975" cy="1957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610"/>
                <a:gridCol w="1155065"/>
                <a:gridCol w="876300"/>
              </a:tblGrid>
              <a:tr h="18288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Result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Window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Count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11:50-12:00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11:55-12:05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12:00-12:10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12:05-12:15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12:10-12:20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5093335" y="1600200"/>
          <a:ext cx="2441575" cy="1224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595"/>
                <a:gridCol w="1363980"/>
              </a:tblGrid>
              <a:tr h="20447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Table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8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sensorID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Event Time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11:54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12:02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id1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12:13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4343400" y="2819400"/>
            <a:ext cx="1752600" cy="16764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Text Box 14"/>
          <p:cNvSpPr txBox="1"/>
          <p:nvPr/>
        </p:nvSpPr>
        <p:spPr>
          <a:xfrm>
            <a:off x="5447665" y="3306445"/>
            <a:ext cx="208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new coming data</a:t>
            </a:r>
            <a:endParaRPr lang="en-US" altLang="en-US" sz="1200"/>
          </a:p>
        </p:txBody>
      </p:sp>
      <p:sp>
        <p:nvSpPr>
          <p:cNvPr id="5" name="Text Box 4"/>
          <p:cNvSpPr txBox="1"/>
          <p:nvPr/>
        </p:nvSpPr>
        <p:spPr>
          <a:xfrm>
            <a:off x="4898390" y="5956300"/>
            <a:ext cx="274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solidFill>
                  <a:srgbClr val="FF0000"/>
                </a:solidFill>
              </a:rPr>
              <a:t>copy first</a:t>
            </a:r>
            <a:endParaRPr lang="en-US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 6</Template>
  <TotalTime>0</TotalTime>
  <Words>5393</Words>
  <Application>WPS Presentation</Application>
  <PresentationFormat>On-screen Show (4:3)</PresentationFormat>
  <Paragraphs>980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Times</vt:lpstr>
      <vt:lpstr>DejaVu Sans</vt:lpstr>
      <vt:lpstr>Calibri</vt:lpstr>
      <vt:lpstr>Cambria Math</vt:lpstr>
      <vt:lpstr>DejaVu Math TeX Gyre</vt:lpstr>
      <vt:lpstr>MS Mincho</vt:lpstr>
      <vt:lpstr>微软雅黑</vt:lpstr>
      <vt:lpstr>宋体</vt:lpstr>
      <vt:lpstr>Arial Unicode MS</vt:lpstr>
      <vt:lpstr>文泉驿微米黑</vt:lpstr>
      <vt:lpstr>Gubbi</vt:lpstr>
      <vt:lpstr>Times New Roman</vt:lpstr>
      <vt:lpstr>Blank</vt:lpstr>
      <vt:lpstr>PowerPoint 演示文稿</vt:lpstr>
      <vt:lpstr>Problem 1</vt:lpstr>
      <vt:lpstr>Solution 1</vt:lpstr>
      <vt:lpstr>Problem 2</vt:lpstr>
      <vt:lpstr>Problem 2</vt:lpstr>
      <vt:lpstr>Problem 2</vt:lpstr>
      <vt:lpstr>Problem 2</vt:lpstr>
      <vt:lpstr>Solution 2</vt:lpstr>
      <vt:lpstr>Solution 2</vt:lpstr>
      <vt:lpstr>Solution 2</vt:lpstr>
      <vt:lpstr>Solution 2</vt:lpstr>
      <vt:lpstr>Problem 3</vt:lpstr>
      <vt:lpstr>PowerPoint 演示文稿</vt:lpstr>
      <vt:lpstr>PowerPoint 演示文稿</vt:lpstr>
      <vt:lpstr>PowerPoint 演示文稿</vt:lpstr>
      <vt:lpstr>Solution 3</vt:lpstr>
      <vt:lpstr>Solution 3</vt:lpstr>
      <vt:lpstr>Problem 4</vt:lpstr>
      <vt:lpstr>Solution 4</vt:lpstr>
      <vt:lpstr>PowerPoint 演示文稿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 Hadoop Programmer Knows</dc:title>
  <dc:creator>soc</dc:creator>
  <cp:lastModifiedBy>Zhang Ao (张傲)</cp:lastModifiedBy>
  <cp:revision>595</cp:revision>
  <dcterms:created xsi:type="dcterms:W3CDTF">2023-03-23T11:04:50Z</dcterms:created>
  <dcterms:modified xsi:type="dcterms:W3CDTF">2023-03-23T11:04:50Z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