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669" r:id="rId3"/>
    <p:sldId id="1390" r:id="rId5"/>
    <p:sldId id="1392" r:id="rId6"/>
    <p:sldId id="1370" r:id="rId7"/>
    <p:sldId id="1376" r:id="rId8"/>
    <p:sldId id="1378" r:id="rId9"/>
    <p:sldId id="1393" r:id="rId10"/>
    <p:sldId id="1394" r:id="rId11"/>
    <p:sldId id="1395" r:id="rId12"/>
    <p:sldId id="1375" r:id="rId13"/>
    <p:sldId id="1396" r:id="rId14"/>
    <p:sldId id="1397" r:id="rId15"/>
    <p:sldId id="1398" r:id="rId16"/>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5365" algn="l" defTabSz="914400" rtl="0" eaLnBrk="1" latinLnBrk="0" hangingPunct="1">
      <a:defRPr sz="1600" b="1" kern="1200">
        <a:solidFill>
          <a:schemeClr val="tx1"/>
        </a:solidFill>
        <a:latin typeface="Arial" panose="020B0604020202020204" pitchFamily="34" charset="0"/>
        <a:ea typeface="+mn-ea"/>
        <a:cs typeface="+mn-cs"/>
      </a:defRPr>
    </a:lvl6pPr>
    <a:lvl7pPr marL="2742565" algn="l" defTabSz="914400" rtl="0" eaLnBrk="1" latinLnBrk="0" hangingPunct="1">
      <a:defRPr sz="1600" b="1" kern="1200">
        <a:solidFill>
          <a:schemeClr val="tx1"/>
        </a:solidFill>
        <a:latin typeface="Arial" panose="020B0604020202020204" pitchFamily="34" charset="0"/>
        <a:ea typeface="+mn-ea"/>
        <a:cs typeface="+mn-cs"/>
      </a:defRPr>
    </a:lvl7pPr>
    <a:lvl8pPr marL="3199765" algn="l" defTabSz="914400" rtl="0" eaLnBrk="1" latinLnBrk="0" hangingPunct="1">
      <a:defRPr sz="1600" b="1" kern="1200">
        <a:solidFill>
          <a:schemeClr val="tx1"/>
        </a:solidFill>
        <a:latin typeface="Arial" panose="020B0604020202020204" pitchFamily="34" charset="0"/>
        <a:ea typeface="+mn-ea"/>
        <a:cs typeface="+mn-cs"/>
      </a:defRPr>
    </a:lvl8pPr>
    <a:lvl9pPr marL="3656965" algn="l" defTabSz="914400" rtl="0" eaLnBrk="1" latinLnBrk="0" hangingPunct="1">
      <a:defRPr sz="1600"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D5E1FF"/>
    <a:srgbClr val="CCFF99"/>
    <a:srgbClr val="CC99FF"/>
    <a:srgbClr val="4D6997"/>
    <a:srgbClr val="FF9933"/>
    <a:srgbClr val="000066"/>
    <a:srgbClr val="99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5" autoAdjust="0"/>
    <p:restoredTop sz="69643" autoAdjust="0"/>
  </p:normalViewPr>
  <p:slideViewPr>
    <p:cSldViewPr>
      <p:cViewPr varScale="1">
        <p:scale>
          <a:sx n="75" d="100"/>
          <a:sy n="75" d="100"/>
        </p:scale>
        <p:origin x="2936" y="176"/>
      </p:cViewPr>
      <p:guideLst>
        <p:guide orient="horz" pos="2187"/>
        <p:guide pos="2904"/>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61"/>
        <p:guide pos="232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ln>
          <a:effectLst/>
        </p:spPr>
        <p:txBody>
          <a:bodyPr vert="horz" wrap="square" lIns="96596" tIns="48297" rIns="96596" bIns="48297" numCol="1" anchor="t" anchorCtr="0" compatLnSpc="1"/>
          <a:lstStyle>
            <a:lvl1pPr defTabSz="964565">
              <a:defRPr sz="1200" b="0">
                <a:latin typeface="Arial" panose="020B0604020202020204" pitchFamily="34"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ln>
          <a:effectLst/>
        </p:spPr>
        <p:txBody>
          <a:bodyPr vert="horz" wrap="square" lIns="96596" tIns="48297" rIns="96596" bIns="48297" numCol="1" anchor="t" anchorCtr="0" compatLnSpc="1"/>
          <a:lstStyle>
            <a:lvl1pPr algn="r" defTabSz="964565">
              <a:defRPr sz="1200" b="0">
                <a:latin typeface="Arial" panose="020B0604020202020204" pitchFamily="34"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ln>
          <a:effectLst/>
        </p:spPr>
        <p:txBody>
          <a:bodyPr vert="horz" wrap="square" lIns="96596" tIns="48297" rIns="96596" bIns="48297" numCol="1" anchor="b" anchorCtr="0" compatLnSpc="1"/>
          <a:lstStyle>
            <a:lvl1pPr defTabSz="964565">
              <a:defRPr sz="1200" b="0">
                <a:latin typeface="Arial" panose="020B0604020202020204" pitchFamily="34"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ln>
          <a:effectLst/>
        </p:spPr>
        <p:txBody>
          <a:bodyPr vert="horz" wrap="square" lIns="96596" tIns="48297" rIns="96596" bIns="48297" numCol="1" anchor="b" anchorCtr="0" compatLnSpc="1"/>
          <a:lstStyle>
            <a:lvl1pPr algn="r" defTabSz="964565">
              <a:defRPr sz="1200" b="0">
                <a:latin typeface="Arial" panose="020B0604020202020204" pitchFamily="34" charset="0"/>
              </a:defRPr>
            </a:lvl1pPr>
          </a:lstStyle>
          <a:p>
            <a:pPr>
              <a:defRPr/>
            </a:pPr>
            <a:fld id="{D098A0DF-783C-49D9-9260-6806A799FD3D}"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ln>
          <a:effectLst/>
        </p:spPr>
        <p:txBody>
          <a:bodyPr vert="horz" wrap="square" lIns="96596" tIns="48297" rIns="96596" bIns="48297" numCol="1" anchor="t" anchorCtr="0" compatLnSpc="1"/>
          <a:lstStyle>
            <a:lvl1pPr defTabSz="964565" eaLnBrk="1" hangingPunct="1">
              <a:defRPr sz="1200" b="0">
                <a:latin typeface="Arial" panose="020B0604020202020204" pitchFamily="34"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ln>
          <a:effectLst/>
        </p:spPr>
        <p:txBody>
          <a:bodyPr vert="horz" wrap="square" lIns="96596" tIns="48297" rIns="96596" bIns="48297" numCol="1" anchor="t" anchorCtr="0" compatLnSpc="1"/>
          <a:lstStyle>
            <a:lvl1pPr algn="r" defTabSz="964565" eaLnBrk="1" hangingPunct="1">
              <a:defRPr sz="1200" b="0">
                <a:latin typeface="Arial" panose="020B0604020202020204" pitchFamily="34"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ln>
          <a:effectLst/>
        </p:spPr>
        <p:txBody>
          <a:bodyPr vert="horz" wrap="square" lIns="96596" tIns="48297" rIns="96596" bIns="48297"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ln>
          <a:effectLst/>
        </p:spPr>
        <p:txBody>
          <a:bodyPr vert="horz" wrap="square" lIns="96596" tIns="48297" rIns="96596" bIns="48297" numCol="1" anchor="b" anchorCtr="0" compatLnSpc="1"/>
          <a:lstStyle>
            <a:lvl1pPr defTabSz="964565" eaLnBrk="1" hangingPunct="1">
              <a:defRPr sz="1200" b="0">
                <a:latin typeface="Arial" panose="020B0604020202020204"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ln>
          <a:effectLst/>
        </p:spPr>
        <p:txBody>
          <a:bodyPr vert="horz" wrap="square" lIns="96596" tIns="48297" rIns="96596" bIns="48297" numCol="1" anchor="b" anchorCtr="0" compatLnSpc="1"/>
          <a:lstStyle>
            <a:lvl1pPr algn="r" defTabSz="964565" eaLnBrk="1" hangingPunct="1">
              <a:defRPr sz="1200" b="0">
                <a:latin typeface="Arial" panose="020B0604020202020204" pitchFamily="34" charset="0"/>
              </a:defRPr>
            </a:lvl1pPr>
          </a:lstStyle>
          <a:p>
            <a:pPr>
              <a:defRPr/>
            </a:pPr>
            <a:fld id="{A0D86A14-AC1F-4C9A-8DDE-CE6B11F31194}"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5365"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0D86A14-AC1F-4C9A-8DDE-CE6B11F3119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endParaRPr lang="en-US"/>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anose="05000000000000000000" pitchFamily="2" charset="2"/>
              <a:buNone/>
              <a:defRPr/>
            </a:lvl1pPr>
          </a:lstStyle>
          <a:p>
            <a:r>
              <a:rPr lang="en-US"/>
              <a:t>Click to edit Master subtitle style</a:t>
            </a:r>
            <a:endParaRPr lang="en-US"/>
          </a:p>
        </p:txBody>
      </p:sp>
      <p:sp>
        <p:nvSpPr>
          <p:cNvPr id="2" name="Slide Number Placeholder 1"/>
          <p:cNvSpPr>
            <a:spLocks noGrp="1"/>
          </p:cNvSpPr>
          <p:nvPr>
            <p:ph type="sldNum" sz="quarter" idx="10"/>
          </p:nvPr>
        </p:nvSpPr>
        <p:spPr/>
        <p:txBody>
          <a:bodyPr/>
          <a:lstStyle/>
          <a:p>
            <a:fld id="{95C605C4-1F5B-4B2B-8458-3FC432AF1FAC}"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3pPr>
              <a:defRPr sz="1800"/>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itle 3"/>
          <p:cNvSpPr>
            <a:spLocks noGrp="1"/>
          </p:cNvSpPr>
          <p:nvPr>
            <p:ph type="title"/>
          </p:nvPr>
        </p:nvSpPr>
        <p:spPr/>
        <p:txBody>
          <a:bodyPr/>
          <a:lstStyle/>
          <a:p>
            <a:r>
              <a:rPr lang="en-US"/>
              <a:t>Click to edit Master title style</a:t>
            </a:r>
            <a:endParaRPr lang="en-US"/>
          </a:p>
        </p:txBody>
      </p:sp>
      <p:sp>
        <p:nvSpPr>
          <p:cNvPr id="5" name="Slide Number Placeholder 4"/>
          <p:cNvSpPr>
            <a:spLocks noGrp="1"/>
          </p:cNvSpPr>
          <p:nvPr>
            <p:ph type="sldNum" sz="quarter" idx="10"/>
          </p:nvPr>
        </p:nvSpPr>
        <p:spPr/>
        <p:txBody>
          <a:bodyPr/>
          <a:lstStyle/>
          <a:p>
            <a:fld id="{95C605C4-1F5B-4B2B-8458-3FC432AF1FAC}"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1"/>
                </a:solidFill>
              </a:defRPr>
            </a:lvl1pPr>
          </a:lstStyle>
          <a:p>
            <a:r>
              <a:rPr lang="en-US" dirty="0"/>
              <a:t>Click to edit Master title style</a:t>
            </a:r>
            <a:endParaRPr lang="en-US" dirty="0"/>
          </a:p>
        </p:txBody>
      </p:sp>
      <p:sp>
        <p:nvSpPr>
          <p:cNvPr id="3" name="Slide Number Placeholder 2"/>
          <p:cNvSpPr>
            <a:spLocks noGrp="1"/>
          </p:cNvSpPr>
          <p:nvPr>
            <p:ph type="sldNum" sz="quarter" idx="10"/>
          </p:nvPr>
        </p:nvSpPr>
        <p:spPr/>
        <p:txBody>
          <a:bodyPr/>
          <a:lstStyle/>
          <a:p>
            <a:fld id="{95C605C4-1F5B-4B2B-8458-3FC432AF1FAC}"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95C605C4-1F5B-4B2B-8458-3FC432AF1FAC}"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95C605C4-1F5B-4B2B-8458-3FC432AF1FAC}"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ln>
        </p:spPr>
        <p:txBody>
          <a:bodyPr vert="horz" wrap="square" lIns="91425" tIns="45713" rIns="91425" bIns="45713" numCol="1" anchor="ctr" anchorCtr="0" compatLnSpc="1"/>
          <a:lstStyle/>
          <a:p>
            <a:pPr lvl="0"/>
            <a:r>
              <a:rPr lang="en-US" dirty="0"/>
              <a:t>Click to edit Master title style</a:t>
            </a:r>
            <a:endParaRPr lang="en-US" dirty="0"/>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ln>
        </p:spPr>
        <p:txBody>
          <a:bodyPr vert="horz" wrap="square" lIns="91425" tIns="45713" rIns="91425" bIns="45713"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bg1"/>
                </a:solidFill>
              </a:defRPr>
            </a:lvl1pPr>
          </a:lstStyle>
          <a:p>
            <a:fld id="{95C605C4-1F5B-4B2B-8458-3FC432AF1FAC}"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hf hdr="0" ftr="0" dt="0"/>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anose="020B0A04020102020204" pitchFamily="34" charset="0"/>
        </a:defRPr>
      </a:lvl2pPr>
      <a:lvl3pPr algn="l" rtl="0" eaLnBrk="0" fontAlgn="base" hangingPunct="0">
        <a:spcBef>
          <a:spcPct val="0"/>
        </a:spcBef>
        <a:spcAft>
          <a:spcPct val="0"/>
        </a:spcAft>
        <a:defRPr sz="3200">
          <a:solidFill>
            <a:schemeClr val="tx1"/>
          </a:solidFill>
          <a:latin typeface="Arial Black" panose="020B0A04020102020204" pitchFamily="34" charset="0"/>
        </a:defRPr>
      </a:lvl3pPr>
      <a:lvl4pPr algn="l" rtl="0" eaLnBrk="0" fontAlgn="base" hangingPunct="0">
        <a:spcBef>
          <a:spcPct val="0"/>
        </a:spcBef>
        <a:spcAft>
          <a:spcPct val="0"/>
        </a:spcAft>
        <a:defRPr sz="3200">
          <a:solidFill>
            <a:schemeClr val="tx1"/>
          </a:solidFill>
          <a:latin typeface="Arial Black" panose="020B0A04020102020204" pitchFamily="34" charset="0"/>
        </a:defRPr>
      </a:lvl4pPr>
      <a:lvl5pPr algn="l" rtl="0" eaLnBrk="0" fontAlgn="base" hangingPunct="0">
        <a:spcBef>
          <a:spcPct val="0"/>
        </a:spcBef>
        <a:spcAft>
          <a:spcPct val="0"/>
        </a:spcAft>
        <a:defRPr sz="3200">
          <a:solidFill>
            <a:schemeClr val="tx1"/>
          </a:solidFill>
          <a:latin typeface="Arial Black" panose="020B0A04020102020204" pitchFamily="34" charset="0"/>
        </a:defRPr>
      </a:lvl5pPr>
      <a:lvl6pPr marL="457200" algn="l" rtl="0" fontAlgn="base">
        <a:spcBef>
          <a:spcPct val="0"/>
        </a:spcBef>
        <a:spcAft>
          <a:spcPct val="0"/>
        </a:spcAft>
        <a:defRPr sz="3200">
          <a:solidFill>
            <a:srgbClr val="663300"/>
          </a:solidFill>
          <a:latin typeface="Arial Black" panose="020B0A04020102020204" pitchFamily="34" charset="0"/>
        </a:defRPr>
      </a:lvl6pPr>
      <a:lvl7pPr marL="914400" algn="l" rtl="0" fontAlgn="base">
        <a:spcBef>
          <a:spcPct val="0"/>
        </a:spcBef>
        <a:spcAft>
          <a:spcPct val="0"/>
        </a:spcAft>
        <a:defRPr sz="3200">
          <a:solidFill>
            <a:srgbClr val="663300"/>
          </a:solidFill>
          <a:latin typeface="Arial Black" panose="020B0A04020102020204" pitchFamily="34" charset="0"/>
        </a:defRPr>
      </a:lvl7pPr>
      <a:lvl8pPr marL="1371600" algn="l" rtl="0" fontAlgn="base">
        <a:spcBef>
          <a:spcPct val="0"/>
        </a:spcBef>
        <a:spcAft>
          <a:spcPct val="0"/>
        </a:spcAft>
        <a:defRPr sz="3200">
          <a:solidFill>
            <a:srgbClr val="663300"/>
          </a:solidFill>
          <a:latin typeface="Arial Black" panose="020B0A04020102020204" pitchFamily="34" charset="0"/>
        </a:defRPr>
      </a:lvl8pPr>
      <a:lvl9pPr marL="1828800" algn="l" rtl="0" fontAlgn="base">
        <a:spcBef>
          <a:spcPct val="0"/>
        </a:spcBef>
        <a:spcAft>
          <a:spcPct val="0"/>
        </a:spcAft>
        <a:defRPr sz="3200">
          <a:solidFill>
            <a:srgbClr val="663300"/>
          </a:solidFill>
          <a:latin typeface="Arial Black" panose="020B0A04020102020204" pitchFamily="34" charset="0"/>
        </a:defRPr>
      </a:lvl9pPr>
    </p:titleStyle>
    <p:bodyStyle>
      <a:lvl1pPr marL="342900" indent="-342900" algn="l" rtl="0" eaLnBrk="0" fontAlgn="base" hangingPunct="0">
        <a:spcBef>
          <a:spcPct val="25000"/>
        </a:spcBef>
        <a:spcAft>
          <a:spcPct val="25000"/>
        </a:spcAft>
        <a:buClr>
          <a:srgbClr val="5675A9"/>
        </a:buClr>
        <a:buSzPct val="75000"/>
        <a:buFont typeface="Wingdings" panose="05000000000000000000" pitchFamily="2" charset="2"/>
        <a:buChar char="¢"/>
        <a:defRPr sz="2400" baseline="0">
          <a:solidFill>
            <a:schemeClr val="bg1"/>
          </a:solidFill>
          <a:latin typeface="Gill Sans"/>
          <a:ea typeface="+mn-ea"/>
          <a:cs typeface="Gill Sans"/>
        </a:defRPr>
      </a:lvl1pPr>
      <a:lvl2pPr marL="742950" indent="-285750" algn="l" rtl="0" eaLnBrk="0" fontAlgn="base" hangingPunct="0">
        <a:spcBef>
          <a:spcPct val="10000"/>
        </a:spcBef>
        <a:spcAft>
          <a:spcPct val="10000"/>
        </a:spcAft>
        <a:buClr>
          <a:srgbClr val="5675A9"/>
        </a:buClr>
        <a:buSzPct val="75000"/>
        <a:buFont typeface="Wingdings" panose="05000000000000000000" pitchFamily="2" charset="2"/>
        <a:buChar char="l"/>
        <a:defRPr sz="2000" baseline="0">
          <a:solidFill>
            <a:schemeClr val="bg1"/>
          </a:solidFill>
          <a:latin typeface="Gill Sans"/>
          <a:cs typeface="Gill Sans"/>
        </a:defRPr>
      </a:lvl2pPr>
      <a:lvl3pPr marL="1143000" indent="-228600"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600200" indent="-228600"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400" indent="-228600"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3965" indent="-228600" algn="l" rtl="0" fontAlgn="base">
        <a:spcBef>
          <a:spcPct val="20000"/>
        </a:spcBef>
        <a:spcAft>
          <a:spcPct val="0"/>
        </a:spcAft>
        <a:buChar char="•"/>
        <a:defRPr sz="1600">
          <a:solidFill>
            <a:schemeClr val="tx2"/>
          </a:solidFill>
          <a:latin typeface="+mn-lt"/>
        </a:defRPr>
      </a:lvl6pPr>
      <a:lvl7pPr marL="2971165" indent="-228600" algn="l" rtl="0" fontAlgn="base">
        <a:spcBef>
          <a:spcPct val="20000"/>
        </a:spcBef>
        <a:spcAft>
          <a:spcPct val="0"/>
        </a:spcAft>
        <a:buChar char="•"/>
        <a:defRPr sz="1600">
          <a:solidFill>
            <a:schemeClr val="tx2"/>
          </a:solidFill>
          <a:latin typeface="+mn-lt"/>
        </a:defRPr>
      </a:lvl7pPr>
      <a:lvl8pPr marL="3428365" indent="-228600" algn="l" rtl="0" fontAlgn="base">
        <a:spcBef>
          <a:spcPct val="20000"/>
        </a:spcBef>
        <a:spcAft>
          <a:spcPct val="0"/>
        </a:spcAft>
        <a:buChar char="•"/>
        <a:defRPr sz="1600">
          <a:solidFill>
            <a:schemeClr val="tx2"/>
          </a:solidFill>
          <a:latin typeface="+mn-lt"/>
        </a:defRPr>
      </a:lvl8pPr>
      <a:lvl9pPr marL="3885565" indent="-228600"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GIF"/></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219200"/>
            <a:ext cx="8991600" cy="1371601"/>
          </a:xfrm>
          <a:prstGeom prst="rect">
            <a:avLst/>
          </a:prstGeom>
          <a:noFill/>
          <a:ln w="9525">
            <a:noFill/>
            <a:miter lim="800000"/>
          </a:ln>
        </p:spPr>
        <p:txBody>
          <a:bodyPr lIns="91425" tIns="45713" rIns="91425" bIns="45713" anchor="ctr"/>
          <a:lstStyle/>
          <a:p>
            <a:pPr algn="ctr" eaLnBrk="1" hangingPunct="1"/>
            <a:r>
              <a:rPr lang="en-SG" sz="3600" dirty="0">
                <a:solidFill>
                  <a:schemeClr val="bg2"/>
                </a:solidFill>
                <a:latin typeface="Gill Sans"/>
                <a:cs typeface="Gill Sans"/>
              </a:rPr>
              <a:t>CS4225/CS5425 Big Data Systems for Data Science</a:t>
            </a:r>
            <a:endParaRPr lang="en-US" sz="3600" dirty="0">
              <a:solidFill>
                <a:schemeClr val="bg2"/>
              </a:solidFill>
              <a:latin typeface="Gill Sans"/>
              <a:cs typeface="Gill Sans"/>
            </a:endParaRPr>
          </a:p>
        </p:txBody>
      </p:sp>
      <p:sp>
        <p:nvSpPr>
          <p:cNvPr id="11" name="Rectangle 3"/>
          <p:cNvSpPr txBox="1">
            <a:spLocks noChangeArrowheads="1"/>
          </p:cNvSpPr>
          <p:nvPr/>
        </p:nvSpPr>
        <p:spPr bwMode="auto">
          <a:xfrm>
            <a:off x="914400" y="3763177"/>
            <a:ext cx="3886200" cy="1143000"/>
          </a:xfrm>
          <a:prstGeom prst="rect">
            <a:avLst/>
          </a:prstGeom>
          <a:noFill/>
          <a:ln w="9525">
            <a:noFill/>
            <a:miter lim="800000"/>
          </a:ln>
        </p:spPr>
        <p:txBody>
          <a:bodyPr vert="horz" wrap="square" lIns="91425" tIns="45713" rIns="91425" bIns="45713" numCol="1" anchor="t" anchorCtr="0" compatLnSpc="1"/>
          <a:lstStyle/>
          <a:p>
            <a:pPr defTabSz="914400" eaLnBrk="1" hangingPunct="1">
              <a:buClr>
                <a:srgbClr val="5675A9"/>
              </a:buClr>
              <a:buSzPct val="75000"/>
              <a:defRPr/>
            </a:pPr>
            <a:r>
              <a:rPr lang="en-US" sz="2000" b="0" kern="0" dirty="0">
                <a:solidFill>
                  <a:schemeClr val="bg2"/>
                </a:solidFill>
                <a:latin typeface="Gill Sans"/>
                <a:cs typeface="Gill Sans"/>
              </a:rPr>
              <a:t>Zhang </a:t>
            </a:r>
            <a:r>
              <a:rPr lang="en-US" sz="2000" b="0" kern="0" dirty="0" err="1">
                <a:solidFill>
                  <a:schemeClr val="bg2"/>
                </a:solidFill>
                <a:latin typeface="Gill Sans"/>
                <a:cs typeface="Gill Sans"/>
              </a:rPr>
              <a:t>Ao</a:t>
            </a:r>
            <a:endParaRPr lang="en-US" sz="2000" b="0" kern="0" dirty="0">
              <a:solidFill>
                <a:schemeClr val="bg2"/>
              </a:solidFill>
              <a:latin typeface="Gill Sans"/>
              <a:cs typeface="Gill Sans"/>
            </a:endParaRPr>
          </a:p>
          <a:p>
            <a:pPr defTabSz="914400" eaLnBrk="1" hangingPunct="1">
              <a:buClr>
                <a:srgbClr val="5675A9"/>
              </a:buClr>
              <a:buSzPct val="75000"/>
              <a:defRPr/>
            </a:pPr>
            <a:r>
              <a:rPr lang="en-US" sz="2000" b="0" kern="0" dirty="0">
                <a:solidFill>
                  <a:schemeClr val="bg2"/>
                </a:solidFill>
                <a:latin typeface="Gill Sans"/>
                <a:cs typeface="Gill Sans"/>
              </a:rPr>
              <a:t>School of Computing</a:t>
            </a:r>
            <a:endParaRPr lang="en-US" sz="2000" b="0" kern="0" dirty="0">
              <a:solidFill>
                <a:schemeClr val="bg2"/>
              </a:solidFill>
              <a:latin typeface="Gill Sans"/>
              <a:cs typeface="Gill Sans"/>
            </a:endParaRPr>
          </a:p>
          <a:p>
            <a:pPr defTabSz="914400" eaLnBrk="1" hangingPunct="1">
              <a:buClr>
                <a:srgbClr val="5675A9"/>
              </a:buClr>
              <a:buSzPct val="75000"/>
              <a:defRPr/>
            </a:pPr>
            <a:r>
              <a:rPr lang="en-US" sz="2000" b="0" kern="0" dirty="0">
                <a:solidFill>
                  <a:schemeClr val="bg2"/>
                </a:solidFill>
                <a:latin typeface="Gill Sans"/>
                <a:cs typeface="Gill Sans"/>
              </a:rPr>
              <a:t>National University of Singapore</a:t>
            </a:r>
            <a:endParaRPr lang="en-US" sz="2000" b="0" kern="0" dirty="0">
              <a:solidFill>
                <a:schemeClr val="bg2"/>
              </a:solidFill>
              <a:latin typeface="Gill Sans"/>
              <a:cs typeface="Gill Sans"/>
            </a:endParaRPr>
          </a:p>
          <a:p>
            <a:pPr defTabSz="914400" eaLnBrk="1" hangingPunct="1">
              <a:buClr>
                <a:srgbClr val="5675A9"/>
              </a:buClr>
              <a:buSzPct val="75000"/>
              <a:defRPr/>
            </a:pPr>
            <a:r>
              <a:rPr lang="en-US" sz="2000" b="0" kern="0" dirty="0" err="1">
                <a:solidFill>
                  <a:schemeClr val="bg2"/>
                </a:solidFill>
                <a:latin typeface="Gill Sans"/>
                <a:cs typeface="Gill Sans"/>
              </a:rPr>
              <a:t>aozhang@u.nus.edu</a:t>
            </a:r>
            <a:endParaRPr lang="en-US" sz="2000" b="0" kern="0" dirty="0">
              <a:solidFill>
                <a:schemeClr val="bg2"/>
              </a:solidFill>
              <a:latin typeface="Gill Sans"/>
              <a:cs typeface="Gill Sans"/>
            </a:endParaRPr>
          </a:p>
        </p:txBody>
      </p:sp>
      <p:sp>
        <p:nvSpPr>
          <p:cNvPr id="7" name="Rectangle 14"/>
          <p:cNvSpPr>
            <a:spLocks noChangeArrowheads="1"/>
          </p:cNvSpPr>
          <p:nvPr/>
        </p:nvSpPr>
        <p:spPr bwMode="auto">
          <a:xfrm>
            <a:off x="76200" y="2362200"/>
            <a:ext cx="8991600" cy="914400"/>
          </a:xfrm>
          <a:prstGeom prst="rect">
            <a:avLst/>
          </a:prstGeom>
          <a:noFill/>
          <a:ln w="9525">
            <a:noFill/>
            <a:miter lim="800000"/>
          </a:ln>
        </p:spPr>
        <p:txBody>
          <a:bodyPr lIns="91425" tIns="45713" rIns="91425" bIns="45713" anchor="ctr"/>
          <a:lstStyle/>
          <a:p>
            <a:pPr algn="ctr" eaLnBrk="1" hangingPunct="1"/>
            <a:r>
              <a:rPr lang="en-US" sz="3200" b="0" dirty="0">
                <a:solidFill>
                  <a:schemeClr val="bg2"/>
                </a:solidFill>
                <a:latin typeface="Gill Sans"/>
                <a:cs typeface="Gill Sans"/>
              </a:rPr>
              <a:t>Tutorial 4 – Test Practice</a:t>
            </a:r>
            <a:endParaRPr lang="en-US" sz="3200" b="0" dirty="0">
              <a:solidFill>
                <a:schemeClr val="bg2"/>
              </a:solidFill>
              <a:latin typeface="Gill Sans"/>
              <a:cs typeface="Gill Sans"/>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24600" y="5388634"/>
            <a:ext cx="2648857" cy="1469366"/>
          </a:xfrm>
          <a:prstGeom prst="rect">
            <a:avLst/>
          </a:prstGeom>
        </p:spPr>
      </p:pic>
      <p:sp>
        <p:nvSpPr>
          <p:cNvPr id="5" name="Slide Number Placeholder 4"/>
          <p:cNvSpPr>
            <a:spLocks noGrp="1"/>
          </p:cNvSpPr>
          <p:nvPr>
            <p:ph type="sldNum" sz="quarter" idx="10"/>
          </p:nvPr>
        </p:nvSpPr>
        <p:spPr/>
        <p:txBody>
          <a:bodyPr/>
          <a:lstStyle/>
          <a:p>
            <a:fld id="{95C605C4-1F5B-4B2B-8458-3FC432AF1FAC}"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799"/>
            <a:ext cx="8458200" cy="5654675"/>
          </a:xfrm>
        </p:spPr>
        <p:txBody>
          <a:bodyPr>
            <a:normAutofit/>
          </a:bodyPr>
          <a:lstStyle/>
          <a:p>
            <a:pPr marL="0" indent="0">
              <a:buNone/>
            </a:pPr>
            <a:r>
              <a:rPr lang="en-US" sz="2000" dirty="0"/>
              <a:t>Show pseudocode for the compute() function for the PageRank with teleport (β = 0.85) over vertices algorithm in Pregel / Giraph. Set the initial PageRank value as 1/N (N is the number of vertices), Run 30 iterations and then stop. You can (if you choose) use the functions: </a:t>
            </a:r>
            <a:r>
              <a:rPr lang="en-US" sz="1800" dirty="0">
                <a:latin typeface="Courier New" panose="02070309020205020404" pitchFamily="49" charset="0"/>
                <a:cs typeface="Courier New" panose="02070309020205020404" pitchFamily="49" charset="0"/>
              </a:rPr>
              <a:t>getValue(), setValue(), getNumVertices(), getSuperStep(), getOutEdgeIterator().</a:t>
            </a:r>
            <a:endParaRPr lang="en-US" sz="1800" dirty="0">
              <a:latin typeface="Courier New" panose="02070309020205020404" pitchFamily="49" charset="0"/>
              <a:cs typeface="Courier New" panose="02070309020205020404" pitchFamily="49" charset="0"/>
            </a:endParaRP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p:txBody>
      </p:sp>
      <p:sp>
        <p:nvSpPr>
          <p:cNvPr id="3" name="Title 2"/>
          <p:cNvSpPr>
            <a:spLocks noGrp="1"/>
          </p:cNvSpPr>
          <p:nvPr>
            <p:ph type="title"/>
          </p:nvPr>
        </p:nvSpPr>
        <p:spPr/>
        <p:txBody>
          <a:bodyPr/>
          <a:lstStyle/>
          <a:p>
            <a:r>
              <a:rPr lang="en-US" dirty="0"/>
              <a:t>Q</a:t>
            </a:r>
            <a:r>
              <a:rPr lang="" altLang="en-US" dirty="0"/>
              <a:t>4</a:t>
            </a:r>
            <a:endParaRPr lang="" alt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sp>
        <p:nvSpPr>
          <p:cNvPr id="7" name="TextBox 6"/>
          <p:cNvSpPr txBox="1"/>
          <p:nvPr/>
        </p:nvSpPr>
        <p:spPr>
          <a:xfrm>
            <a:off x="650220" y="3385537"/>
            <a:ext cx="7045980" cy="2462213"/>
          </a:xfrm>
          <a:prstGeom prst="rect">
            <a:avLst/>
          </a:prstGeom>
          <a:solidFill>
            <a:schemeClr val="tx1">
              <a:lumMod val="95000"/>
            </a:schemeClr>
          </a:solidFill>
          <a:ln>
            <a:noFill/>
          </a:ln>
        </p:spPr>
        <p:txBody>
          <a:bodyPr wrap="square" rtlCol="0">
            <a:spAutoFit/>
          </a:bodyPr>
          <a:lstStyle/>
          <a:p>
            <a:r>
              <a:rPr lang="en-SG" altLang="zh-CN" sz="1400" dirty="0">
                <a:solidFill>
                  <a:srgbClr val="000000"/>
                </a:solidFill>
                <a:latin typeface="Menlo" panose="020B0609030804020204" pitchFamily="49" charset="0"/>
              </a:rPr>
              <a:t>Compute(v, messages):</a:t>
            </a:r>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a:p>
            <a:endParaRPr lang="en-SG" altLang="zh-CN" sz="1400" dirty="0">
              <a:solidFill>
                <a:srgbClr val="000000"/>
              </a:solidFill>
              <a:latin typeface="Menlo" panose="020B0609030804020204" pitchFamily="49"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799"/>
            <a:ext cx="8458200" cy="5654675"/>
          </a:xfrm>
        </p:spPr>
        <p:txBody>
          <a:bodyPr>
            <a:normAutofit/>
          </a:bodyPr>
          <a:lstStyle/>
          <a:p>
            <a:pPr marL="0" indent="0">
              <a:buNone/>
            </a:pPr>
            <a:r>
              <a:rPr lang="en-US" sz="2000" dirty="0"/>
              <a:t>Show pseudocode for the compute() function for the PageRank with teleport (β = 0.85) over vertices algorithm in Pregel / Giraph. Set the initial PageRank value as 1/N (N is the number of vertices), Run 30 iterations and then stop. You can (if you choose) use the functions: </a:t>
            </a:r>
            <a:r>
              <a:rPr lang="en-US" sz="1800" dirty="0">
                <a:latin typeface="Courier New" panose="02070309020205020404" pitchFamily="49" charset="0"/>
                <a:cs typeface="Courier New" panose="02070309020205020404" pitchFamily="49" charset="0"/>
              </a:rPr>
              <a:t>getValue(), setValue(), getNumVertices(), getSuperStep(), getOutEdgeIterator().</a:t>
            </a:r>
            <a:endParaRPr lang="en-US" sz="1800" dirty="0">
              <a:latin typeface="Courier New" panose="02070309020205020404" pitchFamily="49" charset="0"/>
              <a:cs typeface="Courier New" panose="02070309020205020404" pitchFamily="49" charset="0"/>
            </a:endParaRP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p:txBody>
      </p:sp>
      <p:sp>
        <p:nvSpPr>
          <p:cNvPr id="3" name="Title 2"/>
          <p:cNvSpPr>
            <a:spLocks noGrp="1"/>
          </p:cNvSpPr>
          <p:nvPr>
            <p:ph type="title"/>
          </p:nvPr>
        </p:nvSpPr>
        <p:spPr/>
        <p:txBody>
          <a:bodyPr/>
          <a:lstStyle/>
          <a:p>
            <a:r>
              <a:rPr lang="en-US" dirty="0"/>
              <a:t>Q</a:t>
            </a:r>
            <a:r>
              <a:rPr lang="" altLang="en-US" dirty="0"/>
              <a:t>4</a:t>
            </a:r>
            <a:endParaRPr lang="" alt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pic>
        <p:nvPicPr>
          <p:cNvPr id="5" name="Picture 4"/>
          <p:cNvPicPr>
            <a:picLocks noChangeAspect="1"/>
          </p:cNvPicPr>
          <p:nvPr/>
        </p:nvPicPr>
        <p:blipFill>
          <a:blip r:embed="rId1"/>
          <a:stretch>
            <a:fillRect/>
          </a:stretch>
        </p:blipFill>
        <p:spPr>
          <a:xfrm>
            <a:off x="947420" y="3282315"/>
            <a:ext cx="7248525" cy="280098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799"/>
            <a:ext cx="8458200" cy="5654675"/>
          </a:xfrm>
        </p:spPr>
        <p:txBody>
          <a:bodyPr>
            <a:normAutofit/>
          </a:bodyPr>
          <a:lstStyle/>
          <a:p>
            <a:pPr marL="0" indent="0">
              <a:buNone/>
            </a:pPr>
            <a:r>
              <a:rPr lang="en-US" sz="2000" dirty="0"/>
              <a:t>On a certain large Spark cluster, Rose creates a data frame named traceA, and writes the shown program to process the trace. The traceA data frame keeps the logs, and each log entry represents the log information of one web page access, including various fields: ip, the IP address of the log entry and time, the amount of time of that access.</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For the above codes, what are the potential performance bottlenecks? Please identify which lines cause the bottleneck and justify your answer.</a:t>
            </a:r>
            <a:endParaRPr lang="en-US" sz="20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p:txBody>
      </p:sp>
      <p:sp>
        <p:nvSpPr>
          <p:cNvPr id="3" name="Title 2"/>
          <p:cNvSpPr>
            <a:spLocks noGrp="1"/>
          </p:cNvSpPr>
          <p:nvPr>
            <p:ph type="title"/>
          </p:nvPr>
        </p:nvSpPr>
        <p:spPr/>
        <p:txBody>
          <a:bodyPr/>
          <a:lstStyle/>
          <a:p>
            <a:r>
              <a:rPr lang="en-US" dirty="0"/>
              <a:t>Q</a:t>
            </a:r>
            <a:r>
              <a:rPr lang="" altLang="en-US" dirty="0"/>
              <a:t>5</a:t>
            </a:r>
            <a:endParaRPr lang="" alt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pic>
        <p:nvPicPr>
          <p:cNvPr id="7" name="Picture 2" descr="Table&#10;&#10;Description automatically generated"/>
          <p:cNvPicPr>
            <a:picLocks noChangeAspect="1"/>
          </p:cNvPicPr>
          <p:nvPr/>
        </p:nvPicPr>
        <p:blipFill>
          <a:blip r:embed="rId1"/>
          <a:stretch>
            <a:fillRect/>
          </a:stretch>
        </p:blipFill>
        <p:spPr>
          <a:xfrm>
            <a:off x="1413510" y="2790508"/>
            <a:ext cx="5943600" cy="2041525"/>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458200" cy="6300470"/>
          </a:xfrm>
        </p:spPr>
        <p:txBody>
          <a:bodyPr>
            <a:normAutofit fontScale="90000" lnSpcReduction="10000"/>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Depending on whether the dataframe has been in the RAM, if not reading traceA (Line 1-3) may incur potential I/O cost</a:t>
            </a:r>
            <a:endParaRPr lang="en-US" sz="2000" dirty="0"/>
          </a:p>
          <a:p>
            <a:pPr marL="0" indent="0">
              <a:buNone/>
            </a:pPr>
            <a:r>
              <a:rPr lang="en-US" sz="2000" dirty="0"/>
              <a:t>Depending on the size of data generated from Line 3, Line 4 &amp; 5 can also be the bottleneck as both operations are wide transformation and thus require data shuffling through the network I/O. </a:t>
            </a:r>
            <a:endParaRPr lang="en-US" sz="2000" dirty="0"/>
          </a:p>
          <a:p>
            <a:pPr marL="0" indent="0">
              <a:buNone/>
            </a:pPr>
            <a:r>
              <a:rPr lang="en-US" sz="2000" dirty="0"/>
              <a:t>If the grouped data after Line 4 is highly skewed (e.g. a super big size of data for certain ip address),  Line 5 will have task straggler issue, i.e. certain tasks takes much longer time than the other tasks to complete. </a:t>
            </a:r>
            <a:endParaRPr lang="en-US" sz="2000" dirty="0"/>
          </a:p>
          <a:p>
            <a:pPr marL="0" indent="0">
              <a:buNone/>
            </a:pPr>
            <a:r>
              <a:rPr lang="en-US" sz="2000" dirty="0"/>
              <a:t>Line 7 may return too many results. We can add LIMIT to the SQL query to limit the number of results.</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p:txBody>
      </p:sp>
      <p:sp>
        <p:nvSpPr>
          <p:cNvPr id="3" name="Title 2"/>
          <p:cNvSpPr>
            <a:spLocks noGrp="1"/>
          </p:cNvSpPr>
          <p:nvPr>
            <p:ph type="title"/>
          </p:nvPr>
        </p:nvSpPr>
        <p:spPr/>
        <p:txBody>
          <a:bodyPr/>
          <a:lstStyle/>
          <a:p>
            <a:r>
              <a:rPr lang="en-US" dirty="0"/>
              <a:t>Q</a:t>
            </a:r>
            <a:r>
              <a:rPr lang="en-US" altLang="en-US" dirty="0"/>
              <a:t>5</a:t>
            </a:r>
            <a:endParaRPr lang="en-US" alt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pic>
        <p:nvPicPr>
          <p:cNvPr id="5" name="Picture 2" descr="Table&#10;&#10;Description automatically generated"/>
          <p:cNvPicPr>
            <a:picLocks noChangeAspect="1"/>
          </p:cNvPicPr>
          <p:nvPr/>
        </p:nvPicPr>
        <p:blipFill>
          <a:blip r:embed="rId1"/>
          <a:stretch>
            <a:fillRect/>
          </a:stretch>
        </p:blipFill>
        <p:spPr>
          <a:xfrm>
            <a:off x="1403985" y="734060"/>
            <a:ext cx="6412865" cy="220281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sz="2000" dirty="0"/>
              <a:t>Given the following graph, </a:t>
            </a:r>
            <a:endParaRPr sz="2000" dirty="0"/>
          </a:p>
          <a:p>
            <a:r>
              <a:rPr sz="2000" dirty="0"/>
              <a:t>1) how many dead ends are there in the graph? For each dead end (if any), please indicate the set of vertices forming the dead end.  </a:t>
            </a:r>
            <a:endParaRPr sz="2000" dirty="0"/>
          </a:p>
          <a:p>
            <a:r>
              <a:rPr sz="2000" dirty="0"/>
              <a:t>2) how many spider traps are there in the graph? For each spider trap (if any), please indicate the set of vertices forming the spider trap.</a:t>
            </a:r>
            <a:endParaRPr sz="2000" dirty="0"/>
          </a:p>
        </p:txBody>
      </p:sp>
      <p:sp>
        <p:nvSpPr>
          <p:cNvPr id="3" name="Title 2"/>
          <p:cNvSpPr>
            <a:spLocks noGrp="1"/>
          </p:cNvSpPr>
          <p:nvPr>
            <p:ph type="title"/>
          </p:nvPr>
        </p:nvSpPr>
        <p:spPr/>
        <p:txBody>
          <a:bodyPr/>
          <a:lstStyle/>
          <a:p>
            <a:r>
              <a:rPr lang="en-US" dirty="0"/>
              <a:t>Q1</a:t>
            </a: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pic>
        <p:nvPicPr>
          <p:cNvPr id="5" name="Picture 1" descr="A picture containing watch, clock&#10;&#10;Description automatically generated"/>
          <p:cNvPicPr>
            <a:picLocks noChangeAspect="1"/>
          </p:cNvPicPr>
          <p:nvPr/>
        </p:nvPicPr>
        <p:blipFill>
          <a:blip r:embed="rId1"/>
          <a:stretch>
            <a:fillRect/>
          </a:stretch>
        </p:blipFill>
        <p:spPr>
          <a:xfrm>
            <a:off x="2447290" y="3433445"/>
            <a:ext cx="3392805" cy="257365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sym typeface="+mn-ea"/>
              </a:rPr>
              <a:t>(1)</a:t>
            </a:r>
            <a:r>
              <a:rPr lang="en-US" sz="2000" dirty="0">
                <a:sym typeface="+mn-ea"/>
              </a:rPr>
              <a:t> Some pages are </a:t>
            </a:r>
            <a:r>
              <a:rPr lang="en-US" sz="2000" b="1" dirty="0">
                <a:solidFill>
                  <a:srgbClr val="0000FF"/>
                </a:solidFill>
                <a:sym typeface="+mn-ea"/>
              </a:rPr>
              <a:t>dead ends</a:t>
            </a:r>
            <a:r>
              <a:rPr lang="en-US" sz="2000" dirty="0">
                <a:sym typeface="+mn-ea"/>
              </a:rPr>
              <a:t> (have no out-links)</a:t>
            </a:r>
            <a:endParaRPr lang="en-US" sz="2000" dirty="0"/>
          </a:p>
          <a:p>
            <a:pPr lvl="1"/>
            <a:r>
              <a:rPr lang="en-US" dirty="0">
                <a:sym typeface="+mn-ea"/>
              </a:rPr>
              <a:t>Random walk has “nowhere” to go to</a:t>
            </a:r>
            <a:endParaRPr lang="en-US" dirty="0"/>
          </a:p>
          <a:p>
            <a:pPr lvl="1"/>
            <a:r>
              <a:rPr lang="en-US" dirty="0">
                <a:sym typeface="+mn-ea"/>
              </a:rPr>
              <a:t>Such pages cause importance to “leak out”</a:t>
            </a:r>
            <a:endParaRPr lang="en-US" dirty="0">
              <a:sym typeface="+mn-ea"/>
            </a:endParaRPr>
          </a:p>
          <a:p>
            <a:pPr marL="0" lvl="0" indent="0">
              <a:buNone/>
            </a:pPr>
            <a:r>
              <a:rPr lang="en-US" sz="2000" b="1" dirty="0">
                <a:sym typeface="+mn-ea"/>
              </a:rPr>
              <a:t>(2)</a:t>
            </a:r>
            <a:r>
              <a:rPr lang="en-US" sz="2000" b="1" dirty="0">
                <a:solidFill>
                  <a:srgbClr val="0000FF"/>
                </a:solidFill>
                <a:sym typeface="+mn-ea"/>
              </a:rPr>
              <a:t> </a:t>
            </a:r>
            <a:r>
              <a:rPr lang="en-US" sz="2000" dirty="0">
                <a:solidFill>
                  <a:srgbClr val="0000FF"/>
                </a:solidFill>
                <a:sym typeface="+mn-ea"/>
              </a:rPr>
              <a:t>Spider traps: </a:t>
            </a:r>
            <a:r>
              <a:rPr lang="en-US" sz="2000" dirty="0">
                <a:sym typeface="+mn-ea"/>
              </a:rPr>
              <a:t>(all out-links are within the group)</a:t>
            </a:r>
            <a:endParaRPr lang="en-US" sz="2000" dirty="0"/>
          </a:p>
          <a:p>
            <a:pPr lvl="1"/>
            <a:r>
              <a:rPr lang="en-US" dirty="0">
                <a:sym typeface="+mn-ea"/>
              </a:rPr>
              <a:t>Random walked gets “stuck” in a trap</a:t>
            </a:r>
            <a:endParaRPr lang="en-US" dirty="0"/>
          </a:p>
          <a:p>
            <a:pPr lvl="1"/>
            <a:r>
              <a:rPr lang="en-US" dirty="0">
                <a:sym typeface="+mn-ea"/>
              </a:rPr>
              <a:t>And eventually spider traps absorb all importance</a:t>
            </a:r>
            <a:endParaRPr lang="en-US" sz="2400" dirty="0"/>
          </a:p>
          <a:p>
            <a:pPr lvl="0"/>
            <a:endParaRPr dirty="0"/>
          </a:p>
        </p:txBody>
      </p:sp>
      <p:sp>
        <p:nvSpPr>
          <p:cNvPr id="3" name="Title 2"/>
          <p:cNvSpPr>
            <a:spLocks noGrp="1"/>
          </p:cNvSpPr>
          <p:nvPr>
            <p:ph type="title"/>
          </p:nvPr>
        </p:nvSpPr>
        <p:spPr/>
        <p:txBody>
          <a:bodyPr/>
          <a:lstStyle/>
          <a:p>
            <a:r>
              <a:rPr lang="en-US" dirty="0"/>
              <a:t>Q1</a:t>
            </a: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cxnSp>
        <p:nvCxnSpPr>
          <p:cNvPr id="9" name="Straight Arrow Connector 8"/>
          <p:cNvCxnSpPr>
            <a:endCxn id="24" idx="1"/>
          </p:cNvCxnSpPr>
          <p:nvPr/>
        </p:nvCxnSpPr>
        <p:spPr>
          <a:xfrm flipH="1">
            <a:off x="3618392" y="4245334"/>
            <a:ext cx="156098" cy="33206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3772760" y="4303981"/>
            <a:ext cx="754657" cy="33206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26" idx="4"/>
            <a:endCxn id="27" idx="0"/>
          </p:cNvCxnSpPr>
          <p:nvPr/>
        </p:nvCxnSpPr>
        <p:spPr>
          <a:xfrm flipH="1">
            <a:off x="4592535" y="4337409"/>
            <a:ext cx="1270" cy="4953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27" idx="2"/>
            <a:endCxn id="24" idx="5"/>
          </p:cNvCxnSpPr>
          <p:nvPr/>
        </p:nvCxnSpPr>
        <p:spPr>
          <a:xfrm flipH="1" flipV="1">
            <a:off x="3747774" y="4706967"/>
            <a:ext cx="753110" cy="21717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26" idx="6"/>
            <a:endCxn id="29" idx="2"/>
          </p:cNvCxnSpPr>
          <p:nvPr/>
        </p:nvCxnSpPr>
        <p:spPr>
          <a:xfrm flipV="1">
            <a:off x="4685245" y="4074519"/>
            <a:ext cx="481965" cy="17145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4" name="Oval 23"/>
          <p:cNvSpPr/>
          <p:nvPr/>
        </p:nvSpPr>
        <p:spPr>
          <a:xfrm>
            <a:off x="3591610" y="4551256"/>
            <a:ext cx="182880" cy="1828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b="1"/>
          </a:p>
        </p:txBody>
      </p:sp>
      <p:sp>
        <p:nvSpPr>
          <p:cNvPr id="25" name="Oval 24"/>
          <p:cNvSpPr/>
          <p:nvPr/>
        </p:nvSpPr>
        <p:spPr>
          <a:xfrm>
            <a:off x="3683050" y="4049221"/>
            <a:ext cx="182880" cy="1828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b="1"/>
          </a:p>
        </p:txBody>
      </p:sp>
      <p:sp>
        <p:nvSpPr>
          <p:cNvPr id="26" name="Oval 25"/>
          <p:cNvSpPr/>
          <p:nvPr/>
        </p:nvSpPr>
        <p:spPr>
          <a:xfrm>
            <a:off x="4502365" y="4154529"/>
            <a:ext cx="182880" cy="1828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b="1"/>
          </a:p>
        </p:txBody>
      </p:sp>
      <p:sp>
        <p:nvSpPr>
          <p:cNvPr id="27" name="Oval 26"/>
          <p:cNvSpPr/>
          <p:nvPr/>
        </p:nvSpPr>
        <p:spPr>
          <a:xfrm>
            <a:off x="4500884" y="4832697"/>
            <a:ext cx="182880" cy="18288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b="1"/>
          </a:p>
        </p:txBody>
      </p:sp>
      <p:sp>
        <p:nvSpPr>
          <p:cNvPr id="29" name="Oval 28"/>
          <p:cNvSpPr/>
          <p:nvPr/>
        </p:nvSpPr>
        <p:spPr>
          <a:xfrm>
            <a:off x="5167125" y="3983444"/>
            <a:ext cx="182880" cy="182880"/>
          </a:xfrm>
          <a:prstGeom prst="ellipse">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b="1"/>
          </a:p>
        </p:txBody>
      </p:sp>
      <p:cxnSp>
        <p:nvCxnSpPr>
          <p:cNvPr id="31" name="Straight Arrow Connector 30"/>
          <p:cNvCxnSpPr>
            <a:stCxn id="27" idx="4"/>
            <a:endCxn id="32" idx="0"/>
          </p:cNvCxnSpPr>
          <p:nvPr/>
        </p:nvCxnSpPr>
        <p:spPr>
          <a:xfrm>
            <a:off x="4592324" y="5015577"/>
            <a:ext cx="208915" cy="49149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Oval 31"/>
          <p:cNvSpPr/>
          <p:nvPr/>
        </p:nvSpPr>
        <p:spPr>
          <a:xfrm>
            <a:off x="4709925" y="5507444"/>
            <a:ext cx="182880" cy="182880"/>
          </a:xfrm>
          <a:prstGeom prst="ellipse">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b="1"/>
          </a:p>
        </p:txBody>
      </p:sp>
      <p:cxnSp>
        <p:nvCxnSpPr>
          <p:cNvPr id="33" name="Straight Arrow Connector 32"/>
          <p:cNvCxnSpPr>
            <a:stCxn id="26" idx="1"/>
            <a:endCxn id="25" idx="7"/>
          </p:cNvCxnSpPr>
          <p:nvPr/>
        </p:nvCxnSpPr>
        <p:spPr>
          <a:xfrm flipH="1" flipV="1">
            <a:off x="3838902" y="4075901"/>
            <a:ext cx="689610" cy="10541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4" name="Oval 33"/>
          <p:cNvSpPr/>
          <p:nvPr/>
        </p:nvSpPr>
        <p:spPr>
          <a:xfrm>
            <a:off x="4410925" y="5918924"/>
            <a:ext cx="182880" cy="182880"/>
          </a:xfrm>
          <a:prstGeom prst="ellipse">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b="1"/>
          </a:p>
        </p:txBody>
      </p:sp>
      <p:cxnSp>
        <p:nvCxnSpPr>
          <p:cNvPr id="45" name="Straight Arrow Connector 44"/>
          <p:cNvCxnSpPr>
            <a:stCxn id="34" idx="6"/>
          </p:cNvCxnSpPr>
          <p:nvPr/>
        </p:nvCxnSpPr>
        <p:spPr>
          <a:xfrm>
            <a:off x="4593805" y="6010364"/>
            <a:ext cx="484780" cy="914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32" idx="3"/>
            <a:endCxn id="34" idx="7"/>
          </p:cNvCxnSpPr>
          <p:nvPr/>
        </p:nvCxnSpPr>
        <p:spPr>
          <a:xfrm flipH="1">
            <a:off x="4567162" y="5663542"/>
            <a:ext cx="169545" cy="2819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1" name="Oval 50"/>
          <p:cNvSpPr/>
          <p:nvPr/>
        </p:nvSpPr>
        <p:spPr>
          <a:xfrm>
            <a:off x="5045205" y="6040844"/>
            <a:ext cx="182880" cy="182880"/>
          </a:xfrm>
          <a:prstGeom prst="ellipse">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p>
            <a:pPr algn="ctr"/>
            <a:endParaRPr lang="en-US" b="1"/>
          </a:p>
        </p:txBody>
      </p:sp>
      <p:cxnSp>
        <p:nvCxnSpPr>
          <p:cNvPr id="52" name="Straight Arrow Connector 51"/>
          <p:cNvCxnSpPr>
            <a:stCxn id="51" idx="0"/>
            <a:endCxn id="32" idx="5"/>
          </p:cNvCxnSpPr>
          <p:nvPr/>
        </p:nvCxnSpPr>
        <p:spPr>
          <a:xfrm flipH="1" flipV="1">
            <a:off x="4866135" y="5663654"/>
            <a:ext cx="270510" cy="37719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 name="TextBox 5"/>
          <p:cNvSpPr txBox="1"/>
          <p:nvPr/>
        </p:nvSpPr>
        <p:spPr>
          <a:xfrm>
            <a:off x="4580346" y="3542215"/>
            <a:ext cx="1539318" cy="438903"/>
          </a:xfrm>
          <a:prstGeom prst="rect">
            <a:avLst/>
          </a:prstGeom>
          <a:noFill/>
        </p:spPr>
        <p:txBody>
          <a:bodyPr wrap="square" rtlCol="0">
            <a:spAutoFit/>
          </a:bodyPr>
          <a:p>
            <a:r>
              <a:rPr lang="en-US" sz="2250" b="1" dirty="0">
                <a:solidFill>
                  <a:srgbClr val="0000FF"/>
                </a:solidFill>
                <a:latin typeface="+mn-lt"/>
              </a:rPr>
              <a:t>Dead end</a:t>
            </a:r>
            <a:endParaRPr lang="en-US" sz="2250" b="1" dirty="0">
              <a:solidFill>
                <a:srgbClr val="0000FF"/>
              </a:solidFill>
              <a:latin typeface="+mn-lt"/>
            </a:endParaRPr>
          </a:p>
        </p:txBody>
      </p:sp>
      <p:sp>
        <p:nvSpPr>
          <p:cNvPr id="7" name="TextBox 6"/>
          <p:cNvSpPr txBox="1"/>
          <p:nvPr/>
        </p:nvSpPr>
        <p:spPr>
          <a:xfrm rot="622290">
            <a:off x="3947604" y="6209637"/>
            <a:ext cx="1707519" cy="438903"/>
          </a:xfrm>
          <a:prstGeom prst="rect">
            <a:avLst/>
          </a:prstGeom>
          <a:noFill/>
        </p:spPr>
        <p:txBody>
          <a:bodyPr wrap="none" rtlCol="0">
            <a:spAutoFit/>
          </a:bodyPr>
          <a:p>
            <a:r>
              <a:rPr lang="en-US" sz="2250" b="1" dirty="0">
                <a:solidFill>
                  <a:srgbClr val="0000FF"/>
                </a:solidFill>
                <a:latin typeface="+mn-lt"/>
              </a:rPr>
              <a:t>Spider trap</a:t>
            </a:r>
            <a:endParaRPr lang="en-US" sz="2250" b="1" dirty="0">
              <a:solidFill>
                <a:srgbClr val="0000FF"/>
              </a:solidFill>
              <a:latin typeface="+mn-lt"/>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 altLang="en-GB" sz="2000" dirty="0"/>
              <a:t>(1) </a:t>
            </a:r>
            <a:r>
              <a:rPr lang="en-GB" sz="2000" dirty="0"/>
              <a:t>Dead ends: {G}, </a:t>
            </a:r>
            <a:endParaRPr lang="en-GB" sz="2000" dirty="0"/>
          </a:p>
          <a:p>
            <a:pPr marL="0" indent="0">
              <a:buNone/>
            </a:pPr>
            <a:r>
              <a:rPr lang="" altLang="en-GB" sz="2000" dirty="0"/>
              <a:t>(2) </a:t>
            </a:r>
            <a:r>
              <a:rPr lang="en-GB" sz="2000" dirty="0"/>
              <a:t>Spider traps: {C}, {E, F, H}, {B, C, E, F, H}, {A, B, C, E, F, H}</a:t>
            </a:r>
            <a:endParaRPr lang="en-GB" dirty="0"/>
          </a:p>
          <a:p>
            <a:pPr marL="0" indent="0">
              <a:buNone/>
            </a:pPr>
            <a:endParaRPr lang="en-GB" dirty="0"/>
          </a:p>
          <a:p>
            <a:pPr marL="0" indent="0">
              <a:buNone/>
            </a:pPr>
            <a:endParaRPr lang="en-US" dirty="0"/>
          </a:p>
        </p:txBody>
      </p:sp>
      <p:sp>
        <p:nvSpPr>
          <p:cNvPr id="3" name="Title 2"/>
          <p:cNvSpPr>
            <a:spLocks noGrp="1"/>
          </p:cNvSpPr>
          <p:nvPr>
            <p:ph type="title"/>
          </p:nvPr>
        </p:nvSpPr>
        <p:spPr/>
        <p:txBody>
          <a:bodyPr/>
          <a:lstStyle/>
          <a:p>
            <a:r>
              <a:rPr lang="en-US" dirty="0"/>
              <a:t>Q1</a:t>
            </a: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pic>
        <p:nvPicPr>
          <p:cNvPr id="5" name="Picture 1" descr="A picture containing watch, clock&#10;&#10;Description automatically generated"/>
          <p:cNvPicPr>
            <a:picLocks noChangeAspect="1"/>
          </p:cNvPicPr>
          <p:nvPr/>
        </p:nvPicPr>
        <p:blipFill>
          <a:blip r:embed="rId1"/>
          <a:stretch>
            <a:fillRect/>
          </a:stretch>
        </p:blipFill>
        <p:spPr>
          <a:xfrm>
            <a:off x="2481580" y="3059430"/>
            <a:ext cx="3392805" cy="257365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sz="2000" b="1" dirty="0"/>
              <a:t>True/False: </a:t>
            </a:r>
            <a:r>
              <a:rPr sz="2000" dirty="0"/>
              <a:t>In Topic-specific PageRank, random walker will teleport to any page with equal probability.</a:t>
            </a:r>
            <a:endParaRPr sz="2000" dirty="0"/>
          </a:p>
          <a:p>
            <a:pPr marL="0" indent="0">
              <a:buNone/>
            </a:pPr>
            <a:endParaRPr lang="en-GB" sz="2000" dirty="0"/>
          </a:p>
          <a:p>
            <a:pPr marL="0" indent="0">
              <a:buNone/>
            </a:pPr>
            <a:r>
              <a:rPr lang="en-GB" sz="2000" dirty="0">
                <a:solidFill>
                  <a:srgbClr val="FF0000"/>
                </a:solidFill>
              </a:rPr>
              <a:t>Answer: False. Random walker will only teleport to a topic-specific set of “relevant” pages.</a:t>
            </a:r>
            <a:endParaRPr lang="en-GB" sz="2000" dirty="0">
              <a:solidFill>
                <a:srgbClr val="FF0000"/>
              </a:solidFill>
            </a:endParaRPr>
          </a:p>
          <a:p>
            <a:pPr marL="0" indent="0">
              <a:buNone/>
            </a:pPr>
            <a:endParaRPr lang="en-GB" sz="2000" dirty="0">
              <a:solidFill>
                <a:srgbClr val="FF0000"/>
              </a:solidFill>
            </a:endParaRPr>
          </a:p>
        </p:txBody>
      </p:sp>
      <p:sp>
        <p:nvSpPr>
          <p:cNvPr id="3" name="Title 2"/>
          <p:cNvSpPr>
            <a:spLocks noGrp="1"/>
          </p:cNvSpPr>
          <p:nvPr>
            <p:ph type="title"/>
          </p:nvPr>
        </p:nvSpPr>
        <p:spPr/>
        <p:txBody>
          <a:bodyPr/>
          <a:lstStyle/>
          <a:p>
            <a:r>
              <a:rPr lang="en-US" dirty="0"/>
              <a:t>Q</a:t>
            </a:r>
            <a:r>
              <a:rPr lang="" altLang="en-US" dirty="0"/>
              <a:t>2</a:t>
            </a:r>
            <a:endParaRPr lang="" alt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a:t>Consider the following link topology.</a:t>
            </a:r>
            <a:endParaRPr lang="en-US" sz="2000" dirty="0"/>
          </a:p>
          <a:p>
            <a:pPr marL="0" indent="0">
              <a:buNone/>
            </a:pPr>
            <a:endParaRPr lang="" altLang="en-US" sz="2000" dirty="0"/>
          </a:p>
          <a:p>
            <a:pPr marL="0" indent="0">
              <a:buNone/>
            </a:pPr>
            <a:endParaRPr lang="" altLang="en-US" sz="2000" dirty="0"/>
          </a:p>
          <a:p>
            <a:pPr marL="0" indent="0">
              <a:buNone/>
            </a:pPr>
            <a:endParaRPr lang="" altLang="en-US" sz="2000" dirty="0"/>
          </a:p>
          <a:p>
            <a:pPr marL="0" indent="0">
              <a:buNone/>
            </a:pPr>
            <a:endParaRPr lang="" altLang="en-US" sz="2000" dirty="0"/>
          </a:p>
          <a:p>
            <a:pPr marL="0" indent="0">
              <a:buNone/>
            </a:pPr>
            <a:endParaRPr lang="" altLang="en-US" sz="2000" dirty="0"/>
          </a:p>
          <a:p>
            <a:pPr marL="0" indent="0">
              <a:buNone/>
            </a:pPr>
            <a:r>
              <a:rPr lang="" altLang="en-US" sz="2000" dirty="0"/>
              <a:t>Write down the Topic-Specific PageRank equations for the following link topology. Assume that pages selected for the teleport set are nodes 1 and 2 (where teleports go to either node with equal probability). Assume further that the teleport probability, (1 - β), is 0.3.</a:t>
            </a:r>
            <a:endParaRPr lang="" altLang="en-US" sz="2000" dirty="0"/>
          </a:p>
        </p:txBody>
      </p:sp>
      <p:sp>
        <p:nvSpPr>
          <p:cNvPr id="3" name="Title 2"/>
          <p:cNvSpPr>
            <a:spLocks noGrp="1"/>
          </p:cNvSpPr>
          <p:nvPr>
            <p:ph type="title"/>
          </p:nvPr>
        </p:nvSpPr>
        <p:spPr/>
        <p:txBody>
          <a:bodyPr/>
          <a:lstStyle/>
          <a:p>
            <a:r>
              <a:rPr lang="en-US" dirty="0"/>
              <a:t>Q3</a:t>
            </a: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pic>
        <p:nvPicPr>
          <p:cNvPr id="5" name="Picture 3" descr="http://www.newgradiance.com/cru/pictures/otc_pagerank4.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380615" y="1670050"/>
            <a:ext cx="3022600" cy="2159000"/>
          </a:xfrm>
          <a:prstGeom prst="rect">
            <a:avLst/>
          </a:prstGeom>
          <a:noFill/>
          <a:ln>
            <a:noFill/>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a:sym typeface="+mn-ea"/>
              </a:rPr>
              <a:t>Topic-specific PageRank</a:t>
            </a:r>
            <a:endParaRPr lang="en-US" sz="2000" dirty="0"/>
          </a:p>
          <a:p>
            <a:pPr marL="342900" indent="-342900">
              <a:buFont typeface="Arial" panose="020B0604020202020204" pitchFamily="34" charset="0"/>
              <a:buChar char="•"/>
            </a:pPr>
            <a:r>
              <a:rPr lang="en-US" sz="2000" dirty="0">
                <a:sym typeface="+mn-ea"/>
              </a:rPr>
              <a:t>Evaluate pages not just according to their popularity, but by how close they are to a particular topic.</a:t>
            </a:r>
            <a:endParaRPr lang="en-US" sz="2000" dirty="0"/>
          </a:p>
          <a:p>
            <a:pPr marL="342900" indent="-342900">
              <a:buFont typeface="Arial" panose="020B0604020202020204" pitchFamily="34" charset="0"/>
              <a:buChar char="•"/>
            </a:pPr>
            <a:r>
              <a:rPr lang="en-US" sz="2000" dirty="0">
                <a:sym typeface="+mn-ea"/>
              </a:rPr>
              <a:t>Given a set S</a:t>
            </a:r>
            <a:endParaRPr lang="en-US" sz="2000" dirty="0"/>
          </a:p>
          <a:p>
            <a:pPr marL="800100" lvl="1" indent="-342900">
              <a:buFont typeface="Arial" panose="020B0604020202020204" pitchFamily="34" charset="0"/>
              <a:buChar char="•"/>
            </a:pPr>
            <a:r>
              <a:rPr lang="en-US" sz="2000" dirty="0">
                <a:sym typeface="+mn-ea"/>
              </a:rPr>
              <a:t>S contains only pages that are relevant to the topic</a:t>
            </a:r>
            <a:endParaRPr lang="en-US" sz="2000" dirty="0"/>
          </a:p>
          <a:p>
            <a:pPr marL="800100" lvl="1" indent="-342900">
              <a:buFont typeface="Arial" panose="020B0604020202020204" pitchFamily="34" charset="0"/>
              <a:buChar char="•"/>
            </a:pPr>
            <a:r>
              <a:rPr lang="en-US" sz="2000" dirty="0">
                <a:sym typeface="+mn-ea"/>
              </a:rPr>
              <a:t>Each page can</a:t>
            </a:r>
            <a:r>
              <a:rPr lang="zh-CN" altLang="en-US" sz="2000" dirty="0">
                <a:sym typeface="+mn-ea"/>
              </a:rPr>
              <a:t> </a:t>
            </a:r>
            <a:r>
              <a:rPr lang="en-US" altLang="zh-CN" sz="2000" dirty="0">
                <a:sym typeface="+mn-ea"/>
              </a:rPr>
              <a:t>only</a:t>
            </a:r>
            <a:r>
              <a:rPr lang="en-US" sz="2000" dirty="0">
                <a:sym typeface="+mn-ea"/>
              </a:rPr>
              <a:t> teleport to the page in the teleport set S</a:t>
            </a:r>
            <a:endParaRPr 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p:txBody>
      </p:sp>
      <p:sp>
        <p:nvSpPr>
          <p:cNvPr id="3" name="Title 2"/>
          <p:cNvSpPr>
            <a:spLocks noGrp="1"/>
          </p:cNvSpPr>
          <p:nvPr>
            <p:ph type="title"/>
          </p:nvPr>
        </p:nvSpPr>
        <p:spPr/>
        <p:txBody>
          <a:bodyPr/>
          <a:lstStyle/>
          <a:p>
            <a:r>
              <a:rPr lang="en-US" dirty="0"/>
              <a:t>Q3</a:t>
            </a: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mc:AlternateContent xmlns:mc="http://schemas.openxmlformats.org/markup-compatibility/2006">
        <mc:Choice xmlns:a14="http://schemas.microsoft.com/office/drawing/2010/main" Requires="a14">
          <p:sp>
            <p:nvSpPr>
              <p:cNvPr id="7" name="TextBox 6"/>
              <p:cNvSpPr txBox="1"/>
              <p:nvPr/>
            </p:nvSpPr>
            <p:spPr>
              <a:xfrm>
                <a:off x="2209800" y="4572000"/>
                <a:ext cx="4282440" cy="1400810"/>
              </a:xfrm>
              <a:prstGeom prst="rect">
                <a:avLst/>
              </a:prstGeom>
              <a:noFill/>
            </p:spPr>
            <p:txBody>
              <a:bodyPr wrap="none" rtlCol="0">
                <a:spAutoFit/>
              </a:bodyPr>
              <a:p>
                <a:pPr algn="l"/>
                <a:r>
                  <a:rPr lang="en-US" sz="2000" dirty="0">
                    <a:solidFill>
                      <a:schemeClr val="bg2"/>
                    </a:solidFill>
                  </a:rPr>
                  <a:t>If </a:t>
                </a:r>
                <a14:m>
                  <m:oMath xmlns:m="http://schemas.openxmlformats.org/officeDocument/2006/math">
                    <m:r>
                      <a:rPr lang="en-US" sz="2000" b="0" i="1" smtClean="0">
                        <a:solidFill>
                          <a:schemeClr val="bg2"/>
                        </a:solidFill>
                        <a:latin typeface="Cambria Math" panose="02040503050406030204" pitchFamily="18" charset="0"/>
                      </a:rPr>
                      <m:t>𝑖</m:t>
                    </m:r>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𝑆</m:t>
                    </m:r>
                  </m:oMath>
                </a14:m>
                <a:r>
                  <a:rPr lang="en-US" sz="2000" dirty="0">
                    <a:solidFill>
                      <a:schemeClr val="bg2"/>
                    </a:solidFill>
                  </a:rPr>
                  <a:t>, </a:t>
                </a:r>
                <a14:m>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𝐴</m:t>
                        </m:r>
                      </m:e>
                      <m:sub>
                        <m:r>
                          <a:rPr lang="en-US" sz="2000" b="0" i="1" smtClean="0">
                            <a:solidFill>
                              <a:schemeClr val="bg2"/>
                            </a:solidFill>
                            <a:latin typeface="Cambria Math" panose="02040503050406030204" pitchFamily="18" charset="0"/>
                          </a:rPr>
                          <m:t>𝑖𝑗</m:t>
                        </m:r>
                      </m:sub>
                    </m:sSub>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𝛽</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𝑀</m:t>
                        </m:r>
                      </m:e>
                      <m:sub>
                        <m:r>
                          <a:rPr lang="en-US" sz="2000" b="0" i="1" smtClean="0">
                            <a:solidFill>
                              <a:schemeClr val="bg2"/>
                            </a:solidFill>
                            <a:latin typeface="Cambria Math" panose="02040503050406030204" pitchFamily="18" charset="0"/>
                          </a:rPr>
                          <m:t>𝑖𝑗</m:t>
                        </m:r>
                      </m:sub>
                    </m:sSub>
                    <m:r>
                      <a:rPr lang="en-US" sz="2000" b="0" i="1" smtClean="0">
                        <a:solidFill>
                          <a:schemeClr val="bg2"/>
                        </a:solidFill>
                        <a:latin typeface="Cambria Math" panose="02040503050406030204" pitchFamily="18" charset="0"/>
                      </a:rPr>
                      <m:t>+</m:t>
                    </m:r>
                    <m:d>
                      <m:dPr>
                        <m:ctrlPr>
                          <a:rPr lang="en-US" sz="2000" b="0" i="1" smtClean="0">
                            <a:solidFill>
                              <a:schemeClr val="bg2"/>
                            </a:solidFill>
                            <a:latin typeface="Cambria Math" panose="02040503050406030204" pitchFamily="18" charset="0"/>
                          </a:rPr>
                        </m:ctrlPr>
                      </m:dPr>
                      <m:e>
                        <m:r>
                          <a:rPr lang="en-US" sz="2000" b="0" i="1" smtClean="0">
                            <a:solidFill>
                              <a:schemeClr val="bg2"/>
                            </a:solidFill>
                            <a:latin typeface="Cambria Math" panose="02040503050406030204" pitchFamily="18" charset="0"/>
                          </a:rPr>
                          <m:t>1</m:t>
                        </m:r>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𝛽</m:t>
                        </m:r>
                      </m:e>
                    </m:d>
                    <m:r>
                      <a:rPr lang="en-US" sz="2000" b="0" i="1" smtClean="0">
                        <a:solidFill>
                          <a:schemeClr val="bg2"/>
                        </a:solidFill>
                        <a:latin typeface="Cambria Math" panose="02040503050406030204" pitchFamily="18" charset="0"/>
                      </a:rPr>
                      <m:t>/</m:t>
                    </m:r>
                    <m:d>
                      <m:dPr>
                        <m:begChr m:val="|"/>
                        <m:endChr m:val="|"/>
                        <m:ctrlPr>
                          <a:rPr lang="en-US" sz="2000" b="0" i="1" smtClean="0">
                            <a:solidFill>
                              <a:schemeClr val="bg2"/>
                            </a:solidFill>
                            <a:latin typeface="Cambria Math" panose="02040503050406030204" pitchFamily="18" charset="0"/>
                          </a:rPr>
                        </m:ctrlPr>
                      </m:dPr>
                      <m:e>
                        <m:r>
                          <a:rPr lang="en-US" sz="2000" b="0" i="1" smtClean="0">
                            <a:solidFill>
                              <a:schemeClr val="bg2"/>
                            </a:solidFill>
                            <a:latin typeface="Cambria Math" panose="02040503050406030204" pitchFamily="18" charset="0"/>
                          </a:rPr>
                          <m:t>𝑆</m:t>
                        </m:r>
                      </m:e>
                    </m:d>
                  </m:oMath>
                </a14:m>
                <a:endParaRPr lang="en-US" sz="2000" dirty="0">
                  <a:solidFill>
                    <a:schemeClr val="bg2"/>
                  </a:solidFill>
                </a:endParaRPr>
              </a:p>
              <a:p>
                <a:pPr algn="l"/>
                <a:r>
                  <a:rPr lang="en-US" sz="2000" dirty="0">
                    <a:solidFill>
                      <a:schemeClr val="bg2"/>
                    </a:solidFill>
                  </a:rPr>
                  <a:t>Otherwise </a:t>
                </a:r>
                <a14:m>
                  <m:oMath xmlns:m="http://schemas.openxmlformats.org/officeDocument/2006/math">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𝐴</m:t>
                        </m:r>
                      </m:e>
                      <m:sub>
                        <m:r>
                          <a:rPr lang="en-US" sz="2000" b="0" i="1" smtClean="0">
                            <a:solidFill>
                              <a:schemeClr val="bg2"/>
                            </a:solidFill>
                            <a:latin typeface="Cambria Math" panose="02040503050406030204" pitchFamily="18" charset="0"/>
                          </a:rPr>
                          <m:t>𝑖𝑗</m:t>
                        </m:r>
                      </m:sub>
                    </m:sSub>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𝛽</m:t>
                    </m:r>
                    <m:sSub>
                      <m:sSubPr>
                        <m:ctrlPr>
                          <a:rPr lang="en-US" sz="2000" b="0" i="1" smtClean="0">
                            <a:solidFill>
                              <a:schemeClr val="bg2"/>
                            </a:solidFill>
                            <a:latin typeface="Cambria Math" panose="02040503050406030204" pitchFamily="18" charset="0"/>
                          </a:rPr>
                        </m:ctrlPr>
                      </m:sSubPr>
                      <m:e>
                        <m:r>
                          <a:rPr lang="en-US" sz="2000" b="0" i="1" smtClean="0">
                            <a:solidFill>
                              <a:schemeClr val="bg2"/>
                            </a:solidFill>
                            <a:latin typeface="Cambria Math" panose="02040503050406030204" pitchFamily="18" charset="0"/>
                          </a:rPr>
                          <m:t>𝑀</m:t>
                        </m:r>
                      </m:e>
                      <m:sub>
                        <m:r>
                          <a:rPr lang="en-US" sz="2000" b="0" i="1" smtClean="0">
                            <a:solidFill>
                              <a:schemeClr val="bg2"/>
                            </a:solidFill>
                            <a:latin typeface="Cambria Math" panose="02040503050406030204" pitchFamily="18" charset="0"/>
                          </a:rPr>
                          <m:t>𝑖𝑗</m:t>
                        </m:r>
                      </m:sub>
                    </m:sSub>
                  </m:oMath>
                </a14:m>
                <a:endParaRPr lang="en-US" sz="2000" b="0" i="1" smtClean="0">
                  <a:solidFill>
                    <a:schemeClr val="bg2"/>
                  </a:solidFill>
                  <a:latin typeface="Cambria Math" panose="02040503050406030204" pitchFamily="18" charset="0"/>
                </a:endParaRPr>
              </a:p>
              <a:p>
                <a:pPr algn="l"/>
                <a:endParaRPr lang="en-US" sz="2000" b="0" i="1" dirty="0" smtClean="0">
                  <a:solidFill>
                    <a:schemeClr val="bg2"/>
                  </a:solidFill>
                  <a:latin typeface="Cambria Math" panose="02040503050406030204" pitchFamily="18" charset="0"/>
                </a:endParaRPr>
              </a:p>
              <a:p>
                <a:pPr algn="l"/>
                <a:r>
                  <a:rPr lang="" altLang="en-US" sz="2000" b="0" i="1" dirty="0" smtClean="0">
                    <a:solidFill>
                      <a:schemeClr val="bg2"/>
                    </a:solidFill>
                    <a:latin typeface="Cambria Math" panose="02040503050406030204" pitchFamily="18" charset="0"/>
                  </a:rPr>
                  <a:t>M </a:t>
                </a:r>
                <a:r>
                  <a:rPr lang="" altLang="en-US" sz="2000" b="0" dirty="0" smtClean="0">
                    <a:solidFill>
                      <a:schemeClr val="bg2"/>
                    </a:solidFill>
                    <a:latin typeface="Cambria Math" panose="02040503050406030204" pitchFamily="18" charset="0"/>
                  </a:rPr>
                  <a:t>is the adjacent matrix.</a:t>
                </a:r>
                <a:endParaRPr lang="" altLang="en-US" sz="2000" b="0" dirty="0" smtClean="0">
                  <a:solidFill>
                    <a:schemeClr val="bg2"/>
                  </a:solidFill>
                  <a:latin typeface="Cambria Math" panose="020405030504060302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2209800" y="4572000"/>
                <a:ext cx="4282440" cy="1400810"/>
              </a:xfrm>
              <a:prstGeom prst="rect">
                <a:avLst/>
              </a:prstGeom>
              <a:blipFill rotWithShape="1">
                <a:blip r:embed="rId1"/>
                <a:stretch>
                  <a:fillRect/>
                </a:stretch>
              </a:blipFill>
            </p:spPr>
            <p:txBody>
              <a:bodyPr/>
              <a:lstStyle/>
              <a:p>
                <a:r>
                  <a:rPr lang="en-US"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p:txBody>
      </p:sp>
      <p:sp>
        <p:nvSpPr>
          <p:cNvPr id="3" name="Title 2"/>
          <p:cNvSpPr>
            <a:spLocks noGrp="1"/>
          </p:cNvSpPr>
          <p:nvPr>
            <p:ph type="title"/>
          </p:nvPr>
        </p:nvSpPr>
        <p:spPr/>
        <p:txBody>
          <a:bodyPr/>
          <a:lstStyle/>
          <a:p>
            <a:r>
              <a:rPr lang="en-US" dirty="0"/>
              <a:t>Q3</a:t>
            </a: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pic>
        <p:nvPicPr>
          <p:cNvPr id="5" name="Picture 3" descr="http://www.newgradiance.com/cru/pictures/otc_pagerank4.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159375" y="2018665"/>
            <a:ext cx="3022600" cy="2159000"/>
          </a:xfrm>
          <a:prstGeom prst="rect">
            <a:avLst/>
          </a:prstGeom>
          <a:noFill/>
          <a:ln>
            <a:noFill/>
          </a:ln>
        </p:spPr>
      </p:pic>
      <mc:AlternateContent xmlns:mc="http://schemas.openxmlformats.org/markup-compatibility/2006">
        <mc:Choice xmlns:a14="http://schemas.microsoft.com/office/drawing/2010/main" Requires="a14">
          <p:sp>
            <p:nvSpPr>
              <p:cNvPr id="7" name="Rectangle 6"/>
              <p:cNvSpPr/>
              <p:nvPr/>
            </p:nvSpPr>
            <p:spPr>
              <a:xfrm>
                <a:off x="838200" y="1434663"/>
                <a:ext cx="4572000" cy="2144370"/>
              </a:xfrm>
              <a:prstGeom prst="rect">
                <a:avLst/>
              </a:prstGeom>
            </p:spPr>
            <p:txBody>
              <a:bodyPr>
                <a:spAutoFit/>
              </a:bodyPr>
              <a:p>
                <a14:m>
                  <m:oMathPara xmlns:m="http://schemas.openxmlformats.org/officeDocument/2006/math">
                    <m:oMathParaPr>
                      <m:jc m:val="centerGroup"/>
                    </m:oMathParaPr>
                    <m:oMath xmlns:m="http://schemas.openxmlformats.org/officeDocument/2006/math">
                      <m:r>
                        <a:rPr lang="en-US" i="1" smtClean="0">
                          <a:solidFill>
                            <a:schemeClr val="bg2"/>
                          </a:solidFill>
                          <a:latin typeface="Cambria Math" panose="02040503050406030204" pitchFamily="18" charset="0"/>
                        </a:rPr>
                        <m:t>𝑀</m:t>
                      </m:r>
                      <m:r>
                        <a:rPr lang="en-US" i="0">
                          <a:solidFill>
                            <a:schemeClr val="bg2"/>
                          </a:solidFill>
                          <a:latin typeface="Cambria Math" panose="02040503050406030204" pitchFamily="18" charset="0"/>
                        </a:rPr>
                        <m:t>=</m:t>
                      </m:r>
                      <m:d>
                        <m:dPr>
                          <m:begChr m:val="["/>
                          <m:endChr m:val="]"/>
                          <m:ctrlPr>
                            <a:rPr lang="en-US" i="1">
                              <a:solidFill>
                                <a:schemeClr val="bg2"/>
                              </a:solidFill>
                              <a:latin typeface="Cambria Math" panose="02040503050406030204" pitchFamily="18" charset="0"/>
                            </a:rPr>
                          </m:ctrlPr>
                        </m:dPr>
                        <m:e>
                          <m:m>
                            <m:mPr>
                              <m:mcs>
                                <m:mc>
                                  <m:mcPr>
                                    <m:count m:val="4"/>
                                    <m:mcJc m:val="center"/>
                                  </m:mcPr>
                                </m:mc>
                              </m:mcs>
                              <m:ctrlPr>
                                <a:rPr lang="en-US" i="1">
                                  <a:solidFill>
                                    <a:schemeClr val="bg2"/>
                                  </a:solidFill>
                                  <a:latin typeface="Cambria Math" panose="02040503050406030204" pitchFamily="18" charset="0"/>
                                </a:rPr>
                              </m:ctrlPr>
                            </m:mPr>
                            <m:mr>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1</m:t>
                                </m:r>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e>
                            </m:mr>
                            <m:mr>
                              <m:e>
                                <m:f>
                                  <m:fPr>
                                    <m:ctrlPr>
                                      <a:rPr lang="en-US" i="1">
                                        <a:solidFill>
                                          <a:schemeClr val="bg2"/>
                                        </a:solidFill>
                                        <a:latin typeface="Cambria Math" panose="02040503050406030204" pitchFamily="18" charset="0"/>
                                      </a:rPr>
                                    </m:ctrlPr>
                                  </m:fPr>
                                  <m:num>
                                    <m:r>
                                      <a:rPr lang="en-US" i="0">
                                        <a:solidFill>
                                          <a:schemeClr val="bg2"/>
                                        </a:solidFill>
                                        <a:latin typeface="Cambria Math" panose="02040503050406030204" pitchFamily="18" charset="0"/>
                                      </a:rPr>
                                      <m:t>1</m:t>
                                    </m:r>
                                  </m:num>
                                  <m:den>
                                    <m:r>
                                      <a:rPr lang="en-US" i="0">
                                        <a:solidFill>
                                          <a:schemeClr val="bg2"/>
                                        </a:solidFill>
                                        <a:latin typeface="Cambria Math" panose="02040503050406030204" pitchFamily="18" charset="0"/>
                                      </a:rPr>
                                      <m:t>2</m:t>
                                    </m:r>
                                  </m:den>
                                </m:f>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e>
                            </m:mr>
                            <m:mr>
                              <m:e>
                                <m:f>
                                  <m:fPr>
                                    <m:ctrlPr>
                                      <a:rPr lang="en-US" i="1">
                                        <a:solidFill>
                                          <a:schemeClr val="bg2"/>
                                        </a:solidFill>
                                        <a:latin typeface="Cambria Math" panose="02040503050406030204" pitchFamily="18" charset="0"/>
                                      </a:rPr>
                                    </m:ctrlPr>
                                  </m:fPr>
                                  <m:num>
                                    <m:r>
                                      <a:rPr lang="en-US" i="0">
                                        <a:solidFill>
                                          <a:schemeClr val="bg2"/>
                                        </a:solidFill>
                                        <a:latin typeface="Cambria Math" panose="02040503050406030204" pitchFamily="18" charset="0"/>
                                      </a:rPr>
                                      <m:t>1</m:t>
                                    </m:r>
                                  </m:num>
                                  <m:den>
                                    <m:r>
                                      <a:rPr lang="en-US" i="0">
                                        <a:solidFill>
                                          <a:schemeClr val="bg2"/>
                                        </a:solidFill>
                                        <a:latin typeface="Cambria Math" panose="02040503050406030204" pitchFamily="18" charset="0"/>
                                      </a:rPr>
                                      <m:t>2</m:t>
                                    </m:r>
                                  </m:den>
                                </m:f>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1</m:t>
                                </m:r>
                              </m:e>
                            </m:mr>
                            <m:mr>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1</m:t>
                                </m:r>
                              </m:e>
                              <m:e>
                                <m:r>
                                  <a:rPr lang="en-US" i="0">
                                    <a:solidFill>
                                      <a:schemeClr val="bg2"/>
                                    </a:solidFill>
                                    <a:latin typeface="Cambria Math" panose="02040503050406030204" pitchFamily="18" charset="0"/>
                                  </a:rPr>
                                  <m:t>0</m:t>
                                </m:r>
                              </m:e>
                            </m:mr>
                          </m:m>
                        </m:e>
                      </m:d>
                    </m:oMath>
                  </m:oMathPara>
                </a14:m>
                <a:endParaRPr lang="en-US" i="0" dirty="0">
                  <a:solidFill>
                    <a:schemeClr val="bg2"/>
                  </a:solidFill>
                  <a:latin typeface="Cambria Math" panose="02040503050406030204" pitchFamily="18" charset="0"/>
                </a:endParaRPr>
              </a:p>
            </p:txBody>
          </p:sp>
        </mc:Choice>
        <mc:Fallback>
          <p:sp>
            <p:nvSpPr>
              <p:cNvPr id="7" name="Rectangle 6"/>
              <p:cNvSpPr>
                <a:spLocks noRot="1" noChangeAspect="1" noMove="1" noResize="1" noEditPoints="1" noAdjustHandles="1" noChangeArrowheads="1" noChangeShapeType="1" noTextEdit="1"/>
              </p:cNvSpPr>
              <p:nvPr/>
            </p:nvSpPr>
            <p:spPr>
              <a:xfrm>
                <a:off x="838200" y="1434663"/>
                <a:ext cx="4572000" cy="2144370"/>
              </a:xfrm>
              <a:prstGeom prst="rect">
                <a:avLst/>
              </a:prstGeom>
              <a:blipFill rotWithShape="1">
                <a:blip r:embed="rId2"/>
                <a:stretch>
                  <a:fillRect t="-9" b="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1767322" y="3886200"/>
                <a:ext cx="2713755" cy="2201885"/>
              </a:xfrm>
              <a:prstGeom prst="rect">
                <a:avLst/>
              </a:prstGeom>
              <a:noFill/>
            </p:spPr>
            <p:txBody>
              <a:bodyPr wrap="none" rtlCol="0">
                <a:spAutoFit/>
              </a:bodyPr>
              <a:p>
                <a14:m>
                  <m:oMathPara xmlns:m="http://schemas.openxmlformats.org/officeDocument/2006/math">
                    <m:oMathParaPr>
                      <m:jc m:val="centerGroup"/>
                    </m:oMathParaPr>
                    <m:oMath xmlns:m="http://schemas.openxmlformats.org/officeDocument/2006/math">
                      <m:r>
                        <a:rPr lang="en-US" i="1" smtClean="0">
                          <a:solidFill>
                            <a:schemeClr val="bg2"/>
                          </a:solidFill>
                          <a:latin typeface="Cambria Math" panose="02040503050406030204" pitchFamily="18" charset="0"/>
                        </a:rPr>
                        <m:t>𝑁</m:t>
                      </m:r>
                      <m:r>
                        <a:rPr lang="en-US">
                          <a:solidFill>
                            <a:schemeClr val="bg2"/>
                          </a:solidFill>
                          <a:latin typeface="Cambria Math" panose="02040503050406030204" pitchFamily="18" charset="0"/>
                        </a:rPr>
                        <m:t>=</m:t>
                      </m:r>
                      <m:d>
                        <m:dPr>
                          <m:begChr m:val="["/>
                          <m:endChr m:val="]"/>
                          <m:ctrlPr>
                            <a:rPr lang="en-US" i="1">
                              <a:solidFill>
                                <a:schemeClr val="bg2"/>
                              </a:solidFill>
                              <a:latin typeface="Cambria Math" panose="02040503050406030204" pitchFamily="18" charset="0"/>
                            </a:rPr>
                          </m:ctrlPr>
                        </m:dPr>
                        <m:e>
                          <m:m>
                            <m:mPr>
                              <m:mcs>
                                <m:mc>
                                  <m:mcPr>
                                    <m:count m:val="4"/>
                                    <m:mcJc m:val="center"/>
                                  </m:mcPr>
                                </m:mc>
                              </m:mcs>
                              <m:ctrlPr>
                                <a:rPr lang="en-US" i="1">
                                  <a:solidFill>
                                    <a:schemeClr val="bg2"/>
                                  </a:solidFill>
                                  <a:latin typeface="Cambria Math" panose="02040503050406030204" pitchFamily="18" charset="0"/>
                                </a:rPr>
                              </m:ctrlPr>
                            </m:mPr>
                            <m:mr>
                              <m:e>
                                <m:f>
                                  <m:fPr>
                                    <m:ctrlPr>
                                      <a:rPr lang="en-US" i="1">
                                        <a:solidFill>
                                          <a:schemeClr val="bg2"/>
                                        </a:solidFill>
                                        <a:latin typeface="Cambria Math" panose="02040503050406030204" pitchFamily="18" charset="0"/>
                                      </a:rPr>
                                    </m:ctrlPr>
                                  </m:fPr>
                                  <m:num>
                                    <m:r>
                                      <a:rPr lang="en-US">
                                        <a:solidFill>
                                          <a:schemeClr val="bg2"/>
                                        </a:solidFill>
                                        <a:latin typeface="Cambria Math" panose="02040503050406030204" pitchFamily="18" charset="0"/>
                                      </a:rPr>
                                      <m:t>1</m:t>
                                    </m:r>
                                  </m:num>
                                  <m:den>
                                    <m:r>
                                      <a:rPr lang="en-US">
                                        <a:solidFill>
                                          <a:schemeClr val="bg2"/>
                                        </a:solidFill>
                                        <a:latin typeface="Cambria Math" panose="02040503050406030204" pitchFamily="18" charset="0"/>
                                      </a:rPr>
                                      <m:t>2</m:t>
                                    </m:r>
                                  </m:den>
                                </m:f>
                              </m:e>
                              <m:e>
                                <m:f>
                                  <m:fPr>
                                    <m:ctrlPr>
                                      <a:rPr lang="en-US" i="1">
                                        <a:solidFill>
                                          <a:schemeClr val="bg2"/>
                                        </a:solidFill>
                                        <a:latin typeface="Cambria Math" panose="02040503050406030204" pitchFamily="18" charset="0"/>
                                      </a:rPr>
                                    </m:ctrlPr>
                                  </m:fPr>
                                  <m:num>
                                    <m:r>
                                      <a:rPr lang="en-US">
                                        <a:solidFill>
                                          <a:schemeClr val="bg2"/>
                                        </a:solidFill>
                                        <a:latin typeface="Cambria Math" panose="02040503050406030204" pitchFamily="18" charset="0"/>
                                      </a:rPr>
                                      <m:t>1</m:t>
                                    </m:r>
                                  </m:num>
                                  <m:den>
                                    <m:r>
                                      <a:rPr lang="en-US">
                                        <a:solidFill>
                                          <a:schemeClr val="bg2"/>
                                        </a:solidFill>
                                        <a:latin typeface="Cambria Math" panose="02040503050406030204" pitchFamily="18" charset="0"/>
                                      </a:rPr>
                                      <m:t>2</m:t>
                                    </m:r>
                                  </m:den>
                                </m:f>
                              </m:e>
                              <m:e>
                                <m:f>
                                  <m:fPr>
                                    <m:ctrlPr>
                                      <a:rPr lang="en-US" i="1">
                                        <a:solidFill>
                                          <a:schemeClr val="bg2"/>
                                        </a:solidFill>
                                        <a:latin typeface="Cambria Math" panose="02040503050406030204" pitchFamily="18" charset="0"/>
                                      </a:rPr>
                                    </m:ctrlPr>
                                  </m:fPr>
                                  <m:num>
                                    <m:r>
                                      <a:rPr lang="en-US">
                                        <a:solidFill>
                                          <a:schemeClr val="bg2"/>
                                        </a:solidFill>
                                        <a:latin typeface="Cambria Math" panose="02040503050406030204" pitchFamily="18" charset="0"/>
                                      </a:rPr>
                                      <m:t>1</m:t>
                                    </m:r>
                                  </m:num>
                                  <m:den>
                                    <m:r>
                                      <a:rPr lang="en-US">
                                        <a:solidFill>
                                          <a:schemeClr val="bg2"/>
                                        </a:solidFill>
                                        <a:latin typeface="Cambria Math" panose="02040503050406030204" pitchFamily="18" charset="0"/>
                                      </a:rPr>
                                      <m:t>2</m:t>
                                    </m:r>
                                  </m:den>
                                </m:f>
                              </m:e>
                              <m:e>
                                <m:f>
                                  <m:fPr>
                                    <m:ctrlPr>
                                      <a:rPr lang="en-US" i="1">
                                        <a:solidFill>
                                          <a:schemeClr val="bg2"/>
                                        </a:solidFill>
                                        <a:latin typeface="Cambria Math" panose="02040503050406030204" pitchFamily="18" charset="0"/>
                                      </a:rPr>
                                    </m:ctrlPr>
                                  </m:fPr>
                                  <m:num>
                                    <m:r>
                                      <a:rPr lang="en-US">
                                        <a:solidFill>
                                          <a:schemeClr val="bg2"/>
                                        </a:solidFill>
                                        <a:latin typeface="Cambria Math" panose="02040503050406030204" pitchFamily="18" charset="0"/>
                                      </a:rPr>
                                      <m:t>1</m:t>
                                    </m:r>
                                  </m:num>
                                  <m:den>
                                    <m:r>
                                      <a:rPr lang="en-US">
                                        <a:solidFill>
                                          <a:schemeClr val="bg2"/>
                                        </a:solidFill>
                                        <a:latin typeface="Cambria Math" panose="02040503050406030204" pitchFamily="18" charset="0"/>
                                      </a:rPr>
                                      <m:t>2</m:t>
                                    </m:r>
                                  </m:den>
                                </m:f>
                              </m:e>
                            </m:mr>
                            <m:mr>
                              <m:e>
                                <m:f>
                                  <m:fPr>
                                    <m:ctrlPr>
                                      <a:rPr lang="en-US" i="1" smtClean="0">
                                        <a:solidFill>
                                          <a:schemeClr val="bg2"/>
                                        </a:solidFill>
                                        <a:latin typeface="Cambria Math" panose="02040503050406030204" pitchFamily="18" charset="0"/>
                                      </a:rPr>
                                    </m:ctrlPr>
                                  </m:fPr>
                                  <m:num>
                                    <m:r>
                                      <a:rPr lang="en-US">
                                        <a:solidFill>
                                          <a:schemeClr val="bg2"/>
                                        </a:solidFill>
                                        <a:latin typeface="Cambria Math" panose="02040503050406030204" pitchFamily="18" charset="0"/>
                                      </a:rPr>
                                      <m:t>1</m:t>
                                    </m:r>
                                  </m:num>
                                  <m:den>
                                    <m:r>
                                      <a:rPr lang="en-US" b="0" i="0" smtClean="0">
                                        <a:solidFill>
                                          <a:schemeClr val="bg2"/>
                                        </a:solidFill>
                                        <a:latin typeface="Cambria Math" panose="02040503050406030204" pitchFamily="18" charset="0"/>
                                      </a:rPr>
                                      <m:t>2</m:t>
                                    </m:r>
                                  </m:den>
                                </m:f>
                              </m:e>
                              <m:e>
                                <m:f>
                                  <m:fPr>
                                    <m:ctrlPr>
                                      <a:rPr lang="en-US" i="1">
                                        <a:solidFill>
                                          <a:schemeClr val="bg2"/>
                                        </a:solidFill>
                                        <a:latin typeface="Cambria Math" panose="02040503050406030204" pitchFamily="18" charset="0"/>
                                      </a:rPr>
                                    </m:ctrlPr>
                                  </m:fPr>
                                  <m:num>
                                    <m:r>
                                      <a:rPr lang="en-US">
                                        <a:solidFill>
                                          <a:schemeClr val="bg2"/>
                                        </a:solidFill>
                                        <a:latin typeface="Cambria Math" panose="02040503050406030204" pitchFamily="18" charset="0"/>
                                      </a:rPr>
                                      <m:t>1</m:t>
                                    </m:r>
                                  </m:num>
                                  <m:den>
                                    <m:r>
                                      <a:rPr lang="en-US">
                                        <a:solidFill>
                                          <a:schemeClr val="bg2"/>
                                        </a:solidFill>
                                        <a:latin typeface="Cambria Math" panose="02040503050406030204" pitchFamily="18" charset="0"/>
                                      </a:rPr>
                                      <m:t>2</m:t>
                                    </m:r>
                                  </m:den>
                                </m:f>
                              </m:e>
                              <m:e>
                                <m:f>
                                  <m:fPr>
                                    <m:ctrlPr>
                                      <a:rPr lang="en-US" i="1">
                                        <a:solidFill>
                                          <a:schemeClr val="bg2"/>
                                        </a:solidFill>
                                        <a:latin typeface="Cambria Math" panose="02040503050406030204" pitchFamily="18" charset="0"/>
                                      </a:rPr>
                                    </m:ctrlPr>
                                  </m:fPr>
                                  <m:num>
                                    <m:r>
                                      <a:rPr lang="en-US">
                                        <a:solidFill>
                                          <a:schemeClr val="bg2"/>
                                        </a:solidFill>
                                        <a:latin typeface="Cambria Math" panose="02040503050406030204" pitchFamily="18" charset="0"/>
                                      </a:rPr>
                                      <m:t>1</m:t>
                                    </m:r>
                                  </m:num>
                                  <m:den>
                                    <m:r>
                                      <a:rPr lang="en-US">
                                        <a:solidFill>
                                          <a:schemeClr val="bg2"/>
                                        </a:solidFill>
                                        <a:latin typeface="Cambria Math" panose="02040503050406030204" pitchFamily="18" charset="0"/>
                                      </a:rPr>
                                      <m:t>2</m:t>
                                    </m:r>
                                  </m:den>
                                </m:f>
                              </m:e>
                              <m:e>
                                <m:f>
                                  <m:fPr>
                                    <m:ctrlPr>
                                      <a:rPr lang="en-US" i="1">
                                        <a:solidFill>
                                          <a:schemeClr val="bg2"/>
                                        </a:solidFill>
                                        <a:latin typeface="Cambria Math" panose="02040503050406030204" pitchFamily="18" charset="0"/>
                                      </a:rPr>
                                    </m:ctrlPr>
                                  </m:fPr>
                                  <m:num>
                                    <m:r>
                                      <a:rPr lang="en-US">
                                        <a:solidFill>
                                          <a:schemeClr val="bg2"/>
                                        </a:solidFill>
                                        <a:latin typeface="Cambria Math" panose="02040503050406030204" pitchFamily="18" charset="0"/>
                                      </a:rPr>
                                      <m:t>1</m:t>
                                    </m:r>
                                  </m:num>
                                  <m:den>
                                    <m:r>
                                      <a:rPr lang="en-US">
                                        <a:solidFill>
                                          <a:schemeClr val="bg2"/>
                                        </a:solidFill>
                                        <a:latin typeface="Cambria Math" panose="02040503050406030204" pitchFamily="18" charset="0"/>
                                      </a:rPr>
                                      <m:t>2</m:t>
                                    </m:r>
                                  </m:den>
                                </m:f>
                              </m:e>
                            </m:mr>
                            <m:mr>
                              <m:e>
                                <m:r>
                                  <a:rPr lang="en-US">
                                    <a:solidFill>
                                      <a:schemeClr val="bg2"/>
                                    </a:solidFill>
                                    <a:latin typeface="Cambria Math" panose="02040503050406030204" pitchFamily="18" charset="0"/>
                                  </a:rPr>
                                  <m:t>0</m:t>
                                </m:r>
                              </m:e>
                              <m:e>
                                <m:r>
                                  <a:rPr lang="en-US">
                                    <a:solidFill>
                                      <a:schemeClr val="bg2"/>
                                    </a:solidFill>
                                    <a:latin typeface="Cambria Math" panose="02040503050406030204" pitchFamily="18" charset="0"/>
                                  </a:rPr>
                                  <m:t>0</m:t>
                                </m:r>
                              </m:e>
                              <m:e>
                                <m:r>
                                  <a:rPr lang="en-US">
                                    <a:solidFill>
                                      <a:schemeClr val="bg2"/>
                                    </a:solidFill>
                                    <a:latin typeface="Cambria Math" panose="02040503050406030204" pitchFamily="18" charset="0"/>
                                  </a:rPr>
                                  <m:t>0</m:t>
                                </m:r>
                              </m:e>
                              <m:e>
                                <m:r>
                                  <a:rPr lang="en-US">
                                    <a:solidFill>
                                      <a:schemeClr val="bg2"/>
                                    </a:solidFill>
                                    <a:latin typeface="Cambria Math" panose="02040503050406030204" pitchFamily="18" charset="0"/>
                                  </a:rPr>
                                  <m:t>0</m:t>
                                </m:r>
                              </m:e>
                            </m:mr>
                            <m:mr>
                              <m:e>
                                <m:r>
                                  <a:rPr lang="en-US">
                                    <a:solidFill>
                                      <a:schemeClr val="bg2"/>
                                    </a:solidFill>
                                    <a:latin typeface="Cambria Math" panose="02040503050406030204" pitchFamily="18" charset="0"/>
                                  </a:rPr>
                                  <m:t>0</m:t>
                                </m:r>
                              </m:e>
                              <m:e>
                                <m:r>
                                  <a:rPr lang="en-US">
                                    <a:solidFill>
                                      <a:schemeClr val="bg2"/>
                                    </a:solidFill>
                                    <a:latin typeface="Cambria Math" panose="02040503050406030204" pitchFamily="18" charset="0"/>
                                  </a:rPr>
                                  <m:t>0</m:t>
                                </m:r>
                              </m:e>
                              <m:e>
                                <m:r>
                                  <a:rPr lang="en-US">
                                    <a:solidFill>
                                      <a:schemeClr val="bg2"/>
                                    </a:solidFill>
                                    <a:latin typeface="Cambria Math" panose="02040503050406030204" pitchFamily="18" charset="0"/>
                                  </a:rPr>
                                  <m:t>0</m:t>
                                </m:r>
                              </m:e>
                              <m:e>
                                <m:r>
                                  <a:rPr lang="en-US">
                                    <a:solidFill>
                                      <a:schemeClr val="bg2"/>
                                    </a:solidFill>
                                    <a:latin typeface="Cambria Math" panose="02040503050406030204" pitchFamily="18" charset="0"/>
                                  </a:rPr>
                                  <m:t>0</m:t>
                                </m:r>
                              </m:e>
                            </m:mr>
                          </m:m>
                        </m:e>
                      </m:d>
                    </m:oMath>
                  </m:oMathPara>
                </a14:m>
                <a:endParaRPr lang="en-US" dirty="0">
                  <a:solidFill>
                    <a:schemeClr val="bg2"/>
                  </a:solidFill>
                  <a:latin typeface="Cambria Math" panose="02040503050406030204" pitchFamily="18" charset="0"/>
                  <a:cs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1767322" y="3886200"/>
                <a:ext cx="2713755" cy="2201885"/>
              </a:xfrm>
              <a:prstGeom prst="rect">
                <a:avLst/>
              </a:prstGeom>
              <a:blipFill rotWithShape="1">
                <a:blip r:embed="rId3"/>
                <a:stretch>
                  <a:fillRect l="-4" r="19" b="15"/>
                </a:stretch>
              </a:blipFill>
            </p:spPr>
            <p:txBody>
              <a:bodyPr/>
              <a:lstStyle/>
              <a:p>
                <a:r>
                  <a:rPr lang="en-US"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a:p>
            <a:pPr marL="0" indent="0">
              <a:buNone/>
            </a:pPr>
            <a:endParaRPr lang="en-US" altLang="en-US" sz="2000" dirty="0"/>
          </a:p>
        </p:txBody>
      </p:sp>
      <p:sp>
        <p:nvSpPr>
          <p:cNvPr id="3" name="Title 2"/>
          <p:cNvSpPr>
            <a:spLocks noGrp="1"/>
          </p:cNvSpPr>
          <p:nvPr>
            <p:ph type="title"/>
          </p:nvPr>
        </p:nvSpPr>
        <p:spPr/>
        <p:txBody>
          <a:bodyPr/>
          <a:lstStyle/>
          <a:p>
            <a:r>
              <a:rPr lang="en-US" dirty="0"/>
              <a:t>Q3</a:t>
            </a:r>
            <a:endParaRPr lang="en-US" dirty="0"/>
          </a:p>
        </p:txBody>
      </p:sp>
      <p:sp>
        <p:nvSpPr>
          <p:cNvPr id="4" name="Slide Number Placeholder 3"/>
          <p:cNvSpPr>
            <a:spLocks noGrp="1"/>
          </p:cNvSpPr>
          <p:nvPr>
            <p:ph type="sldNum" sz="quarter" idx="10"/>
          </p:nvPr>
        </p:nvSpPr>
        <p:spPr/>
        <p:txBody>
          <a:bodyPr/>
          <a:lstStyle/>
          <a:p>
            <a:fld id="{95C605C4-1F5B-4B2B-8458-3FC432AF1FAC}" type="slidenum">
              <a:rPr lang="en-US" smtClean="0"/>
            </a:fld>
            <a:endParaRPr lang="en-US"/>
          </a:p>
        </p:txBody>
      </p:sp>
      <p:pic>
        <p:nvPicPr>
          <p:cNvPr id="5" name="Picture 3" descr="http://www.newgradiance.com/cru/pictures/otc_pagerank4.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159375" y="2018665"/>
            <a:ext cx="3022600" cy="2159000"/>
          </a:xfrm>
          <a:prstGeom prst="rect">
            <a:avLst/>
          </a:prstGeom>
          <a:noFill/>
          <a:ln>
            <a:noFill/>
          </a:ln>
        </p:spPr>
      </p:pic>
      <mc:AlternateContent xmlns:mc="http://schemas.openxmlformats.org/markup-compatibility/2006">
        <mc:Choice xmlns:a14="http://schemas.microsoft.com/office/drawing/2010/main" Requires="a14">
          <p:sp>
            <p:nvSpPr>
              <p:cNvPr id="6" name="Rectangle 5"/>
              <p:cNvSpPr/>
              <p:nvPr/>
            </p:nvSpPr>
            <p:spPr>
              <a:xfrm>
                <a:off x="-548640" y="2018665"/>
                <a:ext cx="6934200" cy="1452962"/>
              </a:xfrm>
              <a:prstGeom prst="rect">
                <a:avLst/>
              </a:prstGeom>
            </p:spPr>
            <p:txBody>
              <a:bodyPr wrap="square">
                <a:spAutoFit/>
              </a:bodyPr>
              <a:p>
                <a14:m>
                  <m:oMathPara xmlns:m="http://schemas.openxmlformats.org/officeDocument/2006/math">
                    <m:oMathParaPr>
                      <m:jc m:val="centerGroup"/>
                    </m:oMathParaPr>
                    <m:oMath xmlns:m="http://schemas.openxmlformats.org/officeDocument/2006/math">
                      <m:r>
                        <a:rPr lang="en-US" i="1" smtClean="0">
                          <a:solidFill>
                            <a:schemeClr val="bg2"/>
                          </a:solidFill>
                          <a:latin typeface="Cambria Math" panose="02040503050406030204" pitchFamily="18" charset="0"/>
                        </a:rPr>
                        <m:t>𝐴</m:t>
                      </m:r>
                      <m:r>
                        <a:rPr lang="en-US" i="0">
                          <a:solidFill>
                            <a:schemeClr val="bg2"/>
                          </a:solidFill>
                          <a:latin typeface="Cambria Math" panose="02040503050406030204" pitchFamily="18" charset="0"/>
                        </a:rPr>
                        <m:t>=</m:t>
                      </m:r>
                      <m:r>
                        <a:rPr lang="en-US" i="1">
                          <a:solidFill>
                            <a:schemeClr val="bg2"/>
                          </a:solidFill>
                          <a:latin typeface="Cambria Math" panose="02040503050406030204" pitchFamily="18" charset="0"/>
                        </a:rPr>
                        <m:t>𝛽</m:t>
                      </m:r>
                      <m:r>
                        <a:rPr lang="en-US" i="1" smtClean="0">
                          <a:solidFill>
                            <a:schemeClr val="bg2"/>
                          </a:solidFill>
                          <a:latin typeface="Cambria Math" panose="02040503050406030204" pitchFamily="18" charset="0"/>
                        </a:rPr>
                        <m:t>𝑀</m:t>
                      </m:r>
                      <m:r>
                        <a:rPr lang="en-US" i="0">
                          <a:solidFill>
                            <a:schemeClr val="bg2"/>
                          </a:solidFill>
                          <a:latin typeface="Cambria Math" panose="02040503050406030204" pitchFamily="18" charset="0"/>
                        </a:rPr>
                        <m:t>+</m:t>
                      </m:r>
                      <m:d>
                        <m:dPr>
                          <m:ctrlPr>
                            <a:rPr lang="en-US" i="1">
                              <a:solidFill>
                                <a:schemeClr val="bg2"/>
                              </a:solidFill>
                              <a:latin typeface="Cambria Math" panose="02040503050406030204" pitchFamily="18" charset="0"/>
                            </a:rPr>
                          </m:ctrlPr>
                        </m:dPr>
                        <m:e>
                          <m:r>
                            <a:rPr lang="en-US" i="0">
                              <a:solidFill>
                                <a:schemeClr val="bg2"/>
                              </a:solidFill>
                              <a:latin typeface="Cambria Math" panose="02040503050406030204" pitchFamily="18" charset="0"/>
                            </a:rPr>
                            <m:t>1</m:t>
                          </m:r>
                          <m:r>
                            <a:rPr lang="en-US" i="0">
                              <a:solidFill>
                                <a:schemeClr val="bg2"/>
                              </a:solidFill>
                              <a:latin typeface="Cambria Math" panose="02040503050406030204" pitchFamily="18" charset="0"/>
                            </a:rPr>
                            <m:t>−</m:t>
                          </m:r>
                          <m:r>
                            <a:rPr lang="en-US" i="1">
                              <a:solidFill>
                                <a:schemeClr val="bg2"/>
                              </a:solidFill>
                              <a:latin typeface="Cambria Math" panose="02040503050406030204" pitchFamily="18" charset="0"/>
                            </a:rPr>
                            <m:t>𝛽</m:t>
                          </m:r>
                        </m:e>
                      </m:d>
                      <m:r>
                        <a:rPr lang="en-US" i="1">
                          <a:solidFill>
                            <a:schemeClr val="bg2"/>
                          </a:solidFill>
                          <a:latin typeface="Cambria Math" panose="02040503050406030204" pitchFamily="18" charset="0"/>
                        </a:rPr>
                        <m:t>𝑁</m:t>
                      </m:r>
                      <m:r>
                        <a:rPr lang="en-US" i="0">
                          <a:solidFill>
                            <a:schemeClr val="bg2"/>
                          </a:solidFill>
                          <a:latin typeface="Cambria Math" panose="02040503050406030204" pitchFamily="18" charset="0"/>
                        </a:rPr>
                        <m:t>=</m:t>
                      </m:r>
                      <m:d>
                        <m:dPr>
                          <m:begChr m:val="["/>
                          <m:endChr m:val="]"/>
                          <m:ctrlPr>
                            <a:rPr lang="en-US" i="1">
                              <a:solidFill>
                                <a:schemeClr val="bg2"/>
                              </a:solidFill>
                              <a:latin typeface="Cambria Math" panose="02040503050406030204" pitchFamily="18" charset="0"/>
                            </a:rPr>
                          </m:ctrlPr>
                        </m:dPr>
                        <m:e>
                          <m:m>
                            <m:mPr>
                              <m:mcs>
                                <m:mc>
                                  <m:mcPr>
                                    <m:count m:val="4"/>
                                    <m:mcJc m:val="center"/>
                                  </m:mcPr>
                                </m:mc>
                              </m:mcs>
                              <m:ctrlPr>
                                <a:rPr lang="en-US" i="1">
                                  <a:solidFill>
                                    <a:schemeClr val="bg2"/>
                                  </a:solidFill>
                                  <a:latin typeface="Cambria Math" panose="02040503050406030204" pitchFamily="18" charset="0"/>
                                </a:rPr>
                              </m:ctrlPr>
                            </m:mPr>
                            <m:mr>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b="0" i="0" smtClean="0">
                                    <a:solidFill>
                                      <a:schemeClr val="bg2"/>
                                    </a:solidFill>
                                    <a:latin typeface="Cambria Math" panose="02040503050406030204" pitchFamily="18" charset="0"/>
                                  </a:rPr>
                                  <m:t>15</m:t>
                                </m:r>
                              </m:e>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b="0" i="0" smtClean="0">
                                    <a:solidFill>
                                      <a:schemeClr val="bg2"/>
                                    </a:solidFill>
                                    <a:latin typeface="Cambria Math" panose="02040503050406030204" pitchFamily="18" charset="0"/>
                                  </a:rPr>
                                  <m:t>85</m:t>
                                </m:r>
                              </m:e>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b="0" i="0" smtClean="0">
                                    <a:solidFill>
                                      <a:schemeClr val="bg2"/>
                                    </a:solidFill>
                                    <a:latin typeface="Cambria Math" panose="02040503050406030204" pitchFamily="18" charset="0"/>
                                  </a:rPr>
                                  <m:t>15</m:t>
                                </m:r>
                              </m:e>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b="0" i="0" smtClean="0">
                                    <a:solidFill>
                                      <a:schemeClr val="bg2"/>
                                    </a:solidFill>
                                    <a:latin typeface="Cambria Math" panose="02040503050406030204" pitchFamily="18" charset="0"/>
                                  </a:rPr>
                                  <m:t>15</m:t>
                                </m:r>
                              </m:e>
                            </m:mr>
                            <m:mr>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b="0" i="0" smtClean="0">
                                    <a:solidFill>
                                      <a:schemeClr val="bg2"/>
                                    </a:solidFill>
                                    <a:latin typeface="Cambria Math" panose="02040503050406030204" pitchFamily="18" charset="0"/>
                                  </a:rPr>
                                  <m:t>5</m:t>
                                </m:r>
                              </m:e>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i="0">
                                    <a:solidFill>
                                      <a:schemeClr val="bg2"/>
                                    </a:solidFill>
                                    <a:latin typeface="Cambria Math" panose="02040503050406030204" pitchFamily="18" charset="0"/>
                                  </a:rPr>
                                  <m:t>1</m:t>
                                </m:r>
                                <m:r>
                                  <a:rPr lang="en-US" b="0" i="0" smtClean="0">
                                    <a:solidFill>
                                      <a:schemeClr val="bg2"/>
                                    </a:solidFill>
                                    <a:latin typeface="Cambria Math" panose="02040503050406030204" pitchFamily="18" charset="0"/>
                                  </a:rPr>
                                  <m:t>5</m:t>
                                </m:r>
                              </m:e>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i="0">
                                    <a:solidFill>
                                      <a:schemeClr val="bg2"/>
                                    </a:solidFill>
                                    <a:latin typeface="Cambria Math" panose="02040503050406030204" pitchFamily="18" charset="0"/>
                                  </a:rPr>
                                  <m:t>1</m:t>
                                </m:r>
                                <m:r>
                                  <a:rPr lang="en-US" b="0" i="0" smtClean="0">
                                    <a:solidFill>
                                      <a:schemeClr val="bg2"/>
                                    </a:solidFill>
                                    <a:latin typeface="Cambria Math" panose="02040503050406030204" pitchFamily="18" charset="0"/>
                                  </a:rPr>
                                  <m:t>5</m:t>
                                </m:r>
                              </m:e>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i="0">
                                    <a:solidFill>
                                      <a:schemeClr val="bg2"/>
                                    </a:solidFill>
                                    <a:latin typeface="Cambria Math" panose="02040503050406030204" pitchFamily="18" charset="0"/>
                                  </a:rPr>
                                  <m:t>1</m:t>
                                </m:r>
                                <m:r>
                                  <a:rPr lang="en-US" b="0" i="0" smtClean="0">
                                    <a:solidFill>
                                      <a:schemeClr val="bg2"/>
                                    </a:solidFill>
                                    <a:latin typeface="Cambria Math" panose="02040503050406030204" pitchFamily="18" charset="0"/>
                                  </a:rPr>
                                  <m:t>5</m:t>
                                </m:r>
                              </m:e>
                            </m:mr>
                            <m:mr>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i="0">
                                    <a:solidFill>
                                      <a:schemeClr val="bg2"/>
                                    </a:solidFill>
                                    <a:latin typeface="Cambria Math" panose="02040503050406030204" pitchFamily="18" charset="0"/>
                                  </a:rPr>
                                  <m:t>35</m:t>
                                </m:r>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i="0">
                                    <a:solidFill>
                                      <a:schemeClr val="bg2"/>
                                    </a:solidFill>
                                    <a:latin typeface="Cambria Math" panose="02040503050406030204" pitchFamily="18" charset="0"/>
                                  </a:rPr>
                                  <m:t>7</m:t>
                                </m:r>
                              </m:e>
                            </m:mr>
                            <m:mr>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e>
                              <m:e>
                                <m:r>
                                  <a:rPr lang="en-US" i="0">
                                    <a:solidFill>
                                      <a:schemeClr val="bg2"/>
                                    </a:solidFill>
                                    <a:latin typeface="Cambria Math" panose="02040503050406030204" pitchFamily="18" charset="0"/>
                                  </a:rPr>
                                  <m:t>0</m:t>
                                </m:r>
                                <m:r>
                                  <a:rPr lang="en-US" i="0">
                                    <a:solidFill>
                                      <a:schemeClr val="bg2"/>
                                    </a:solidFill>
                                    <a:latin typeface="Cambria Math" panose="02040503050406030204" pitchFamily="18" charset="0"/>
                                  </a:rPr>
                                  <m:t>.</m:t>
                                </m:r>
                                <m:r>
                                  <a:rPr lang="en-US" i="0">
                                    <a:solidFill>
                                      <a:schemeClr val="bg2"/>
                                    </a:solidFill>
                                    <a:latin typeface="Cambria Math" panose="02040503050406030204" pitchFamily="18" charset="0"/>
                                  </a:rPr>
                                  <m:t>7</m:t>
                                </m:r>
                              </m:e>
                              <m:e>
                                <m:r>
                                  <a:rPr lang="en-US" i="0">
                                    <a:solidFill>
                                      <a:schemeClr val="bg2"/>
                                    </a:solidFill>
                                    <a:latin typeface="Cambria Math" panose="02040503050406030204" pitchFamily="18" charset="0"/>
                                  </a:rPr>
                                  <m:t>0</m:t>
                                </m:r>
                              </m:e>
                            </m:mr>
                          </m:m>
                        </m:e>
                      </m:d>
                    </m:oMath>
                  </m:oMathPara>
                </a14:m>
                <a:endParaRPr lang="en-US" i="0" dirty="0">
                  <a:solidFill>
                    <a:schemeClr val="bg2"/>
                  </a:solidFill>
                  <a:latin typeface="Cambria Math" panose="02040503050406030204" pitchFamily="18" charset="0"/>
                  <a:cs typeface="Cambria Math" panose="02040503050406030204" pitchFamily="18" charset="0"/>
                </a:endParaRPr>
              </a:p>
            </p:txBody>
          </p:sp>
        </mc:Choice>
        <mc:Fallback>
          <p:sp>
            <p:nvSpPr>
              <p:cNvPr id="6" name="Rectangle 5"/>
              <p:cNvSpPr>
                <a:spLocks noRot="1" noChangeAspect="1" noMove="1" noResize="1" noEditPoints="1" noAdjustHandles="1" noChangeArrowheads="1" noChangeShapeType="1" noTextEdit="1"/>
              </p:cNvSpPr>
              <p:nvPr/>
            </p:nvSpPr>
            <p:spPr>
              <a:xfrm>
                <a:off x="-548640" y="2018665"/>
                <a:ext cx="6934200" cy="1452962"/>
              </a:xfrm>
              <a:prstGeom prst="rect">
                <a:avLst/>
              </a:prstGeom>
              <a:blipFill rotWithShape="1">
                <a:blip r:embed="rId2"/>
                <a:stretch>
                  <a:fillRect b="6"/>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368300" y="3325085"/>
                <a:ext cx="6017178" cy="989965"/>
              </a:xfrm>
              <a:prstGeom prst="rect">
                <a:avLst/>
              </a:prstGeom>
            </p:spPr>
            <p:txBody>
              <a:bodyPr wrap="square">
                <a:spAutoFit/>
              </a:bodyPr>
              <a:p>
                <a14:m>
                  <m:oMathPara xmlns:m="http://schemas.openxmlformats.org/officeDocument/2006/math">
                    <m:oMathParaPr>
                      <m:jc m:val="centerGroup"/>
                    </m:oMathParaPr>
                    <m:oMath xmlns:m="http://schemas.openxmlformats.org/officeDocument/2006/math">
                      <m:d>
                        <m:dPr>
                          <m:begChr m:val="["/>
                          <m:endChr m:val="]"/>
                          <m:ctrlPr>
                            <a:rPr lang="en-US" i="1">
                              <a:solidFill>
                                <a:schemeClr val="bg2"/>
                              </a:solidFill>
                              <a:latin typeface="Cambria Math" panose="02040503050406030204" pitchFamily="18" charset="0"/>
                            </a:rPr>
                          </m:ctrlPr>
                        </m:dPr>
                        <m:e>
                          <m:m>
                            <m:mPr>
                              <m:mcs>
                                <m:mc>
                                  <m:mcPr>
                                    <m:count m:val="1"/>
                                    <m:mcJc m:val="center"/>
                                  </m:mcPr>
                                </m:mc>
                              </m:mcs>
                              <m:ctrlPr>
                                <a:rPr lang="en-US" i="1">
                                  <a:solidFill>
                                    <a:schemeClr val="bg2"/>
                                  </a:solidFill>
                                  <a:latin typeface="Cambria Math" panose="02040503050406030204" pitchFamily="18" charset="0"/>
                                </a:rPr>
                              </m:ctrlPr>
                            </m:mPr>
                            <m:m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1</m:t>
                                    </m:r>
                                  </m:sub>
                                </m:sSub>
                              </m:e>
                            </m:mr>
                            <m:m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2</m:t>
                                    </m:r>
                                  </m:sub>
                                </m:sSub>
                              </m:e>
                            </m:mr>
                            <m:m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3</m:t>
                                    </m:r>
                                  </m:sub>
                                </m:sSub>
                              </m:e>
                            </m:mr>
                            <m:m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4</m:t>
                                    </m:r>
                                  </m:sub>
                                </m:sSub>
                              </m:e>
                            </m:mr>
                          </m:m>
                        </m:e>
                      </m:d>
                      <m:r>
                        <a:rPr lang="en-US" i="0">
                          <a:solidFill>
                            <a:schemeClr val="bg2"/>
                          </a:solidFill>
                          <a:latin typeface="Cambria Math" panose="02040503050406030204" pitchFamily="18" charset="0"/>
                        </a:rPr>
                        <m:t>=</m:t>
                      </m:r>
                      <m:r>
                        <a:rPr lang="en-US" i="1">
                          <a:solidFill>
                            <a:schemeClr val="bg2"/>
                          </a:solidFill>
                          <a:latin typeface="Cambria Math" panose="02040503050406030204" pitchFamily="18" charset="0"/>
                        </a:rPr>
                        <m:t>𝐴</m:t>
                      </m:r>
                      <m:r>
                        <a:rPr lang="en-US" i="0">
                          <a:solidFill>
                            <a:schemeClr val="bg2"/>
                          </a:solidFill>
                          <a:latin typeface="Cambria Math" panose="02040503050406030204" pitchFamily="18" charset="0"/>
                        </a:rPr>
                        <m:t>⋅</m:t>
                      </m:r>
                      <m:d>
                        <m:dPr>
                          <m:begChr m:val="["/>
                          <m:endChr m:val="]"/>
                          <m:ctrlPr>
                            <a:rPr lang="en-US" i="1">
                              <a:solidFill>
                                <a:schemeClr val="bg2"/>
                              </a:solidFill>
                              <a:latin typeface="Cambria Math" panose="02040503050406030204" pitchFamily="18" charset="0"/>
                            </a:rPr>
                          </m:ctrlPr>
                        </m:dPr>
                        <m:e>
                          <m:m>
                            <m:mPr>
                              <m:mcs>
                                <m:mc>
                                  <m:mcPr>
                                    <m:count m:val="1"/>
                                    <m:mcJc m:val="center"/>
                                  </m:mcPr>
                                </m:mc>
                              </m:mcs>
                              <m:ctrlPr>
                                <a:rPr lang="en-US" i="1">
                                  <a:solidFill>
                                    <a:schemeClr val="bg2"/>
                                  </a:solidFill>
                                  <a:latin typeface="Cambria Math" panose="02040503050406030204" pitchFamily="18" charset="0"/>
                                </a:rPr>
                              </m:ctrlPr>
                            </m:mPr>
                            <m:m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1</m:t>
                                    </m:r>
                                  </m:sub>
                                </m:sSub>
                              </m:e>
                            </m:mr>
                            <m:m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2</m:t>
                                    </m:r>
                                  </m:sub>
                                </m:sSub>
                              </m:e>
                            </m:mr>
                            <m:m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3</m:t>
                                    </m:r>
                                  </m:sub>
                                </m:sSub>
                              </m:e>
                            </m:mr>
                            <m:mr>
                              <m:e>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4</m:t>
                                    </m:r>
                                  </m:sub>
                                </m:sSub>
                              </m:e>
                            </m:mr>
                          </m:m>
                        </m:e>
                      </m:d>
                      <m:r>
                        <a:rPr lang="en-US" i="0">
                          <a:solidFill>
                            <a:schemeClr val="bg2"/>
                          </a:solidFill>
                          <a:latin typeface="Cambria Math" panose="02040503050406030204" pitchFamily="18" charset="0"/>
                        </a:rPr>
                        <m:t>, </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1</m:t>
                          </m:r>
                        </m:sub>
                      </m:sSub>
                      <m:r>
                        <a:rPr lang="en-US" i="0">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2</m:t>
                          </m:r>
                        </m:sub>
                      </m:sSub>
                      <m:r>
                        <a:rPr lang="en-US" i="0">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3</m:t>
                          </m:r>
                        </m:sub>
                      </m:sSub>
                      <m:r>
                        <a:rPr lang="en-US" i="0">
                          <a:solidFill>
                            <a:schemeClr val="bg2"/>
                          </a:solidFill>
                          <a:latin typeface="Cambria Math" panose="02040503050406030204" pitchFamily="18" charset="0"/>
                        </a:rPr>
                        <m:t>+</m:t>
                      </m:r>
                      <m:sSub>
                        <m:sSubPr>
                          <m:ctrlPr>
                            <a:rPr lang="en-US" i="1">
                              <a:solidFill>
                                <a:schemeClr val="bg2"/>
                              </a:solidFill>
                              <a:latin typeface="Cambria Math" panose="02040503050406030204" pitchFamily="18" charset="0"/>
                            </a:rPr>
                          </m:ctrlPr>
                        </m:sSubPr>
                        <m:e>
                          <m:r>
                            <a:rPr lang="en-US" i="1">
                              <a:solidFill>
                                <a:schemeClr val="bg2"/>
                              </a:solidFill>
                              <a:latin typeface="Cambria Math" panose="02040503050406030204" pitchFamily="18" charset="0"/>
                            </a:rPr>
                            <m:t>𝑟</m:t>
                          </m:r>
                        </m:e>
                        <m:sub>
                          <m:r>
                            <a:rPr lang="en-US" i="0">
                              <a:solidFill>
                                <a:schemeClr val="bg2"/>
                              </a:solidFill>
                              <a:latin typeface="Cambria Math" panose="02040503050406030204" pitchFamily="18" charset="0"/>
                            </a:rPr>
                            <m:t>4</m:t>
                          </m:r>
                        </m:sub>
                      </m:sSub>
                      <m:r>
                        <a:rPr lang="en-US" i="0">
                          <a:solidFill>
                            <a:schemeClr val="bg2"/>
                          </a:solidFill>
                          <a:latin typeface="Cambria Math" panose="02040503050406030204" pitchFamily="18" charset="0"/>
                        </a:rPr>
                        <m:t>=</m:t>
                      </m:r>
                      <m:r>
                        <a:rPr lang="en-US" i="0">
                          <a:solidFill>
                            <a:schemeClr val="bg2"/>
                          </a:solidFill>
                          <a:latin typeface="Cambria Math" panose="02040503050406030204" pitchFamily="18" charset="0"/>
                          <a:ea typeface="MS Mincho" charset="0"/>
                          <a:cs typeface="Cambria Math" panose="02040503050406030204" pitchFamily="18" charset="0"/>
                        </a:rPr>
                        <m:t>1</m:t>
                      </m:r>
                    </m:oMath>
                  </m:oMathPara>
                </a14:m>
                <a:endParaRPr lang="en-US" i="0" dirty="0">
                  <a:solidFill>
                    <a:schemeClr val="bg2"/>
                  </a:solidFill>
                  <a:latin typeface="Cambria Math" panose="02040503050406030204" pitchFamily="18" charset="0"/>
                  <a:ea typeface="MS Mincho" charset="0"/>
                  <a:cs typeface="Cambria Math" panose="02040503050406030204" pitchFamily="18"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368300" y="3325085"/>
                <a:ext cx="6017178" cy="989965"/>
              </a:xfrm>
              <a:prstGeom prst="rect">
                <a:avLst/>
              </a:prstGeom>
              <a:blipFill rotWithShape="1">
                <a:blip r:embed="rId3"/>
                <a:stretch>
                  <a:fillRect t="-23" r="9" b="23"/>
                </a:stretch>
              </a:blipFill>
            </p:spPr>
            <p:txBody>
              <a:bodyPr/>
              <a:lstStyle/>
              <a:p>
                <a:r>
                  <a:rPr lang="en-US"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theme/theme1.xml><?xml version="1.0" encoding="utf-8"?>
<a:theme xmlns:a="http://schemas.openxmlformats.org/drawingml/2006/main" name="Default Design">
  <a:themeElements>
    <a:clrScheme name="Custom 2">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3333FF"/>
      </a:hlink>
      <a:folHlink>
        <a:srgbClr val="000066"/>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bg1"/>
          </a:solidFill>
        </a:ln>
      </a:spPr>
      <a:bodyPr rtlCol="0" anchor="ctr"/>
      <a:lstStyle>
        <a:defPPr algn="ctr">
          <a:defRPr sz="120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70C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3850</Words>
  <Application>WPS Presentation</Application>
  <PresentationFormat>On-screen Show (4:3)</PresentationFormat>
  <Paragraphs>207</Paragraphs>
  <Slides>13</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宋体</vt:lpstr>
      <vt:lpstr>Wingdings</vt:lpstr>
      <vt:lpstr>Gill Sans</vt:lpstr>
      <vt:lpstr>Gubbi</vt:lpstr>
      <vt:lpstr>Arial Black</vt:lpstr>
      <vt:lpstr>Corbel</vt:lpstr>
      <vt:lpstr>Times New Roman</vt:lpstr>
      <vt:lpstr>Cambria Math</vt:lpstr>
      <vt:lpstr>DejaVu Math TeX Gyre</vt:lpstr>
      <vt:lpstr>Cambria Math</vt:lpstr>
      <vt:lpstr>Courier New</vt:lpstr>
      <vt:lpstr>Menlo</vt:lpstr>
      <vt:lpstr>Bitstream Vera Sans Mono</vt:lpstr>
      <vt:lpstr>微软雅黑</vt:lpstr>
      <vt:lpstr>宋体</vt:lpstr>
      <vt:lpstr>Arial Unicode MS</vt:lpstr>
      <vt:lpstr>文泉驿微米黑</vt:lpstr>
      <vt:lpstr>MS Mincho</vt:lpstr>
      <vt:lpstr>Default Design</vt:lpstr>
      <vt:lpstr>PowerPoint 演示文稿</vt:lpstr>
      <vt:lpstr>Q1</vt:lpstr>
      <vt:lpstr>Q1</vt:lpstr>
      <vt:lpstr>Q1</vt:lpstr>
      <vt:lpstr>Q1</vt:lpstr>
      <vt:lpstr>Q3</vt:lpstr>
      <vt:lpstr>Q3</vt:lpstr>
      <vt:lpstr>Q3</vt:lpstr>
      <vt:lpstr>Q3</vt:lpstr>
      <vt:lpstr>Q7</vt:lpstr>
      <vt:lpstr>Q7</vt:lpstr>
      <vt:lpstr>Q4</vt:lpstr>
      <vt:lpstr>Q5</vt:lpstr>
    </vt:vector>
  </TitlesOfParts>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 </dc:title>
  <dc:creator>Jimmy Lin</dc:creator>
  <cp:lastModifiedBy>Zhang Ao (张傲)</cp:lastModifiedBy>
  <cp:revision>9095</cp:revision>
  <cp:lastPrinted>2023-03-29T09:13:03Z</cp:lastPrinted>
  <dcterms:created xsi:type="dcterms:W3CDTF">2023-03-29T09:13:03Z</dcterms:created>
  <dcterms:modified xsi:type="dcterms:W3CDTF">2023-03-29T09:13:03Z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1033-11.1.0.9522</vt:lpwstr>
  </property>
</Properties>
</file>