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7"/>
  </p:notesMasterIdLst>
  <p:sldIdLst>
    <p:sldId id="256" r:id="rId2"/>
    <p:sldId id="398" r:id="rId3"/>
    <p:sldId id="410" r:id="rId4"/>
    <p:sldId id="412" r:id="rId5"/>
    <p:sldId id="415" r:id="rId6"/>
    <p:sldId id="418" r:id="rId7"/>
    <p:sldId id="419" r:id="rId8"/>
    <p:sldId id="420" r:id="rId9"/>
    <p:sldId id="421" r:id="rId10"/>
    <p:sldId id="422" r:id="rId11"/>
    <p:sldId id="423" r:id="rId12"/>
    <p:sldId id="424" r:id="rId13"/>
    <p:sldId id="425" r:id="rId14"/>
    <p:sldId id="426" r:id="rId15"/>
    <p:sldId id="42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FC3"/>
    <a:srgbClr val="EAF7D5"/>
    <a:srgbClr val="EAF7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33"/>
    <p:restoredTop sz="94712"/>
  </p:normalViewPr>
  <p:slideViewPr>
    <p:cSldViewPr snapToGrid="0">
      <p:cViewPr>
        <p:scale>
          <a:sx n="65" d="100"/>
          <a:sy n="65" d="100"/>
        </p:scale>
        <p:origin x="2000" y="1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C1415-054C-4B1A-9690-47B8406046BD}" type="datetimeFigureOut">
              <a:rPr lang="en-US"/>
              <a:t>2/24/23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7FC0E3-8CEC-48BC-821D-12398841F52D}" type="slidenum">
              <a:rPr lang="en-US"/>
              <a:t>‹#›</a:t>
            </a:fld>
            <a:endParaRPr lang="en-US"/>
          </a:p>
        </p:txBody>
      </p:sp>
    </p:spTree>
    <p:extLst>
      <p:ext uri="{BB962C8B-B14F-4D97-AF65-F5344CB8AC3E}">
        <p14:creationId xmlns:p14="http://schemas.microsoft.com/office/powerpoint/2010/main" val="1643407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73815-2707-4475-8F1A-B873CB631BB4}" type="datetimeFigureOut">
              <a:rPr lang="en-US" dirty="0"/>
              <a:t>2/24/23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4AFB99-0EAB-4182-AFF8-E214C82A68F6}" type="datetimeFigureOut">
              <a:rPr lang="en-US" dirty="0"/>
              <a:t>2/24/23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D3794B-289A-4A80-97D7-111025398D45}" type="datetimeFigureOut">
              <a:rPr lang="en-US" dirty="0"/>
              <a:t>2/24/23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2/24/23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6A301-0538-44EC-B09D-202E1042A48B}" type="datetimeFigureOut">
              <a:rPr lang="en-US" dirty="0"/>
              <a:t>2/24/23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89574A-8875-45EF-8EA2-3CAA0F7ABC4C}" type="datetimeFigureOut">
              <a:rPr lang="en-US" dirty="0"/>
              <a:t>2/24/23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EF4D4C-5367-4C26-9E2B-D8088D7FCA81}" type="datetimeFigureOut">
              <a:rPr lang="en-US" dirty="0"/>
              <a:t>2/24/23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2/24/23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2/24/23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60"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mj-lt"/>
                <a:cs typeface="+mj-lt"/>
              </a:rPr>
              <a:t>CS5228 Tutorial 3 – Classification &amp; Regression</a:t>
            </a:r>
          </a:p>
        </p:txBody>
      </p:sp>
      <p:sp>
        <p:nvSpPr>
          <p:cNvPr id="6" name="Subtitle 5">
            <a:extLst>
              <a:ext uri="{FF2B5EF4-FFF2-40B4-BE49-F238E27FC236}">
                <a16:creationId xmlns:a16="http://schemas.microsoft.com/office/drawing/2014/main" id="{5415B434-5C7F-0E48-8AD6-7FC9E4F85A3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90163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E403-A25A-8444-BA9B-D3BCF2662B1C}"/>
              </a:ext>
            </a:extLst>
          </p:cNvPr>
          <p:cNvSpPr>
            <a:spLocks noGrp="1"/>
          </p:cNvSpPr>
          <p:nvPr>
            <p:ph type="title"/>
          </p:nvPr>
        </p:nvSpPr>
        <p:spPr/>
        <p:txBody>
          <a:bodyPr/>
          <a:lstStyle/>
          <a:p>
            <a:r>
              <a:rPr lang="en-US" dirty="0"/>
              <a:t>3. Data Distribution and Decision Trees</a:t>
            </a:r>
          </a:p>
        </p:txBody>
      </p:sp>
      <p:sp>
        <p:nvSpPr>
          <p:cNvPr id="3" name="Content Placeholder 2">
            <a:extLst>
              <a:ext uri="{FF2B5EF4-FFF2-40B4-BE49-F238E27FC236}">
                <a16:creationId xmlns:a16="http://schemas.microsoft.com/office/drawing/2014/main" id="{C4EDF072-24EC-674A-B9A3-03DBFB073A6E}"/>
              </a:ext>
            </a:extLst>
          </p:cNvPr>
          <p:cNvSpPr>
            <a:spLocks noGrp="1"/>
          </p:cNvSpPr>
          <p:nvPr>
            <p:ph idx="1"/>
          </p:nvPr>
        </p:nvSpPr>
        <p:spPr>
          <a:xfrm>
            <a:off x="405114" y="1996633"/>
            <a:ext cx="4548851" cy="4496764"/>
          </a:xfrm>
        </p:spPr>
        <p:txBody>
          <a:bodyPr>
            <a:normAutofit/>
          </a:bodyPr>
          <a:lstStyle/>
          <a:p>
            <a:r>
              <a:rPr lang="en-US" dirty="0"/>
              <a:t>The figure below shows 3 distributions of the values for a single feature. The color and shape of the dots reflect the class label (it is a binary classification task).</a:t>
            </a:r>
          </a:p>
          <a:p>
            <a:r>
              <a:rPr lang="en-US" dirty="0"/>
              <a:t>In A, we observe what can be called a “mislabeled point” at x=60, and an “outlier” at x=95. In B, the mislabeled point is removed, while in C, the outlier is removed.</a:t>
            </a:r>
            <a:endParaRPr lang="en-SG" dirty="0"/>
          </a:p>
        </p:txBody>
      </p:sp>
      <p:pic>
        <p:nvPicPr>
          <p:cNvPr id="6" name="Picture 5">
            <a:extLst>
              <a:ext uri="{FF2B5EF4-FFF2-40B4-BE49-F238E27FC236}">
                <a16:creationId xmlns:a16="http://schemas.microsoft.com/office/drawing/2014/main" id="{D8D3AAFE-A425-D64B-AC3A-D4E6894BFE30}"/>
              </a:ext>
            </a:extLst>
          </p:cNvPr>
          <p:cNvPicPr/>
          <p:nvPr/>
        </p:nvPicPr>
        <p:blipFill>
          <a:blip r:embed="rId2"/>
          <a:stretch>
            <a:fillRect/>
          </a:stretch>
        </p:blipFill>
        <p:spPr>
          <a:xfrm>
            <a:off x="5270705" y="2201794"/>
            <a:ext cx="6307836" cy="3076262"/>
          </a:xfrm>
          <a:prstGeom prst="rect">
            <a:avLst/>
          </a:prstGeom>
        </p:spPr>
      </p:pic>
    </p:spTree>
    <p:extLst>
      <p:ext uri="{BB962C8B-B14F-4D97-AF65-F5344CB8AC3E}">
        <p14:creationId xmlns:p14="http://schemas.microsoft.com/office/powerpoint/2010/main" val="937988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E403-A25A-8444-BA9B-D3BCF2662B1C}"/>
              </a:ext>
            </a:extLst>
          </p:cNvPr>
          <p:cNvSpPr>
            <a:spLocks noGrp="1"/>
          </p:cNvSpPr>
          <p:nvPr>
            <p:ph type="title"/>
          </p:nvPr>
        </p:nvSpPr>
        <p:spPr/>
        <p:txBody>
          <a:bodyPr/>
          <a:lstStyle/>
          <a:p>
            <a:r>
              <a:rPr lang="en-US" dirty="0"/>
              <a:t>3. Data Distribution and Decision Trees</a:t>
            </a:r>
          </a:p>
        </p:txBody>
      </p:sp>
      <p:sp>
        <p:nvSpPr>
          <p:cNvPr id="3" name="Content Placeholder 2">
            <a:extLst>
              <a:ext uri="{FF2B5EF4-FFF2-40B4-BE49-F238E27FC236}">
                <a16:creationId xmlns:a16="http://schemas.microsoft.com/office/drawing/2014/main" id="{C4EDF072-24EC-674A-B9A3-03DBFB073A6E}"/>
              </a:ext>
            </a:extLst>
          </p:cNvPr>
          <p:cNvSpPr>
            <a:spLocks noGrp="1"/>
          </p:cNvSpPr>
          <p:nvPr>
            <p:ph idx="1"/>
          </p:nvPr>
        </p:nvSpPr>
        <p:spPr>
          <a:xfrm>
            <a:off x="405114" y="1996633"/>
            <a:ext cx="4548851" cy="1279002"/>
          </a:xfrm>
        </p:spPr>
        <p:txBody>
          <a:bodyPr>
            <a:normAutofit/>
          </a:bodyPr>
          <a:lstStyle/>
          <a:p>
            <a:pPr lvl="0"/>
            <a:r>
              <a:rPr lang="en-US" dirty="0"/>
              <a:t>(a) How many splits would the decision tree fitting algorithm perform in each of these cases?</a:t>
            </a:r>
            <a:endParaRPr lang="en-SG" dirty="0"/>
          </a:p>
        </p:txBody>
      </p:sp>
      <p:pic>
        <p:nvPicPr>
          <p:cNvPr id="6" name="Picture 5">
            <a:extLst>
              <a:ext uri="{FF2B5EF4-FFF2-40B4-BE49-F238E27FC236}">
                <a16:creationId xmlns:a16="http://schemas.microsoft.com/office/drawing/2014/main" id="{D8D3AAFE-A425-D64B-AC3A-D4E6894BFE30}"/>
              </a:ext>
            </a:extLst>
          </p:cNvPr>
          <p:cNvPicPr/>
          <p:nvPr/>
        </p:nvPicPr>
        <p:blipFill>
          <a:blip r:embed="rId2"/>
          <a:stretch>
            <a:fillRect/>
          </a:stretch>
        </p:blipFill>
        <p:spPr>
          <a:xfrm>
            <a:off x="5270705" y="2201794"/>
            <a:ext cx="6307836" cy="3076262"/>
          </a:xfrm>
          <a:prstGeom prst="rect">
            <a:avLst/>
          </a:prstGeom>
        </p:spPr>
      </p:pic>
      <p:sp>
        <p:nvSpPr>
          <p:cNvPr id="5" name="Content Placeholder 2">
            <a:extLst>
              <a:ext uri="{FF2B5EF4-FFF2-40B4-BE49-F238E27FC236}">
                <a16:creationId xmlns:a16="http://schemas.microsoft.com/office/drawing/2014/main" id="{7F444CFB-53CA-BB46-89C1-1BA4B646BA11}"/>
              </a:ext>
            </a:extLst>
          </p:cNvPr>
          <p:cNvSpPr txBox="1">
            <a:spLocks/>
          </p:cNvSpPr>
          <p:nvPr/>
        </p:nvSpPr>
        <p:spPr>
          <a:xfrm>
            <a:off x="405113" y="3496249"/>
            <a:ext cx="4548851" cy="127900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SG" dirty="0">
                <a:solidFill>
                  <a:srgbClr val="00B050"/>
                </a:solidFill>
              </a:rPr>
              <a:t>1 split for B and C (at around x=42)</a:t>
            </a:r>
          </a:p>
          <a:p>
            <a:r>
              <a:rPr lang="en-SG" dirty="0">
                <a:solidFill>
                  <a:srgbClr val="00B050"/>
                </a:solidFill>
              </a:rPr>
              <a:t>3 splits for A (at around x=42, x=58, x=80)</a:t>
            </a:r>
          </a:p>
        </p:txBody>
      </p:sp>
    </p:spTree>
    <p:extLst>
      <p:ext uri="{BB962C8B-B14F-4D97-AF65-F5344CB8AC3E}">
        <p14:creationId xmlns:p14="http://schemas.microsoft.com/office/powerpoint/2010/main" val="367576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E403-A25A-8444-BA9B-D3BCF2662B1C}"/>
              </a:ext>
            </a:extLst>
          </p:cNvPr>
          <p:cNvSpPr>
            <a:spLocks noGrp="1"/>
          </p:cNvSpPr>
          <p:nvPr>
            <p:ph type="title"/>
          </p:nvPr>
        </p:nvSpPr>
        <p:spPr/>
        <p:txBody>
          <a:bodyPr/>
          <a:lstStyle/>
          <a:p>
            <a:r>
              <a:rPr lang="en-US" dirty="0"/>
              <a:t>3. Data Distribution and Decision Trees</a:t>
            </a:r>
          </a:p>
        </p:txBody>
      </p:sp>
      <p:sp>
        <p:nvSpPr>
          <p:cNvPr id="3" name="Content Placeholder 2">
            <a:extLst>
              <a:ext uri="{FF2B5EF4-FFF2-40B4-BE49-F238E27FC236}">
                <a16:creationId xmlns:a16="http://schemas.microsoft.com/office/drawing/2014/main" id="{C4EDF072-24EC-674A-B9A3-03DBFB073A6E}"/>
              </a:ext>
            </a:extLst>
          </p:cNvPr>
          <p:cNvSpPr>
            <a:spLocks noGrp="1"/>
          </p:cNvSpPr>
          <p:nvPr>
            <p:ph idx="1"/>
          </p:nvPr>
        </p:nvSpPr>
        <p:spPr>
          <a:xfrm>
            <a:off x="405114" y="1996633"/>
            <a:ext cx="4548851" cy="1279002"/>
          </a:xfrm>
        </p:spPr>
        <p:txBody>
          <a:bodyPr>
            <a:normAutofit lnSpcReduction="10000"/>
          </a:bodyPr>
          <a:lstStyle/>
          <a:p>
            <a:r>
              <a:rPr lang="en-US" dirty="0"/>
              <a:t>(b) Given your previous answer, summarize how “mislabeled points” and “outliers” affect the learned decision tree in this case.</a:t>
            </a:r>
            <a:endParaRPr lang="en-SG" dirty="0"/>
          </a:p>
          <a:p>
            <a:pPr lvl="0"/>
            <a:endParaRPr lang="en-SG" dirty="0"/>
          </a:p>
        </p:txBody>
      </p:sp>
      <p:pic>
        <p:nvPicPr>
          <p:cNvPr id="6" name="Picture 5">
            <a:extLst>
              <a:ext uri="{FF2B5EF4-FFF2-40B4-BE49-F238E27FC236}">
                <a16:creationId xmlns:a16="http://schemas.microsoft.com/office/drawing/2014/main" id="{D8D3AAFE-A425-D64B-AC3A-D4E6894BFE30}"/>
              </a:ext>
            </a:extLst>
          </p:cNvPr>
          <p:cNvPicPr/>
          <p:nvPr/>
        </p:nvPicPr>
        <p:blipFill>
          <a:blip r:embed="rId2"/>
          <a:stretch>
            <a:fillRect/>
          </a:stretch>
        </p:blipFill>
        <p:spPr>
          <a:xfrm>
            <a:off x="5270705" y="2201794"/>
            <a:ext cx="6307836" cy="3076262"/>
          </a:xfrm>
          <a:prstGeom prst="rect">
            <a:avLst/>
          </a:prstGeom>
        </p:spPr>
      </p:pic>
      <p:sp>
        <p:nvSpPr>
          <p:cNvPr id="5" name="Content Placeholder 2">
            <a:extLst>
              <a:ext uri="{FF2B5EF4-FFF2-40B4-BE49-F238E27FC236}">
                <a16:creationId xmlns:a16="http://schemas.microsoft.com/office/drawing/2014/main" id="{7F444CFB-53CA-BB46-89C1-1BA4B646BA11}"/>
              </a:ext>
            </a:extLst>
          </p:cNvPr>
          <p:cNvSpPr txBox="1">
            <a:spLocks/>
          </p:cNvSpPr>
          <p:nvPr/>
        </p:nvSpPr>
        <p:spPr>
          <a:xfrm>
            <a:off x="405113" y="3496249"/>
            <a:ext cx="4548851" cy="299714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SG" dirty="0">
                <a:solidFill>
                  <a:srgbClr val="00B050"/>
                </a:solidFill>
              </a:rPr>
              <a:t>Mislabelled points corrupt the decision tree, forcing them to learn extra splits which makes their predictions more noisy and inaccurate.</a:t>
            </a:r>
          </a:p>
          <a:p>
            <a:r>
              <a:rPr lang="en-SG" dirty="0">
                <a:solidFill>
                  <a:srgbClr val="00B050"/>
                </a:solidFill>
              </a:rPr>
              <a:t>Outliers may not always cause issues: if as in this case the outliers conform to the class label of the nearest class, they do not cause any change in the learned decision tree. </a:t>
            </a:r>
          </a:p>
        </p:txBody>
      </p:sp>
    </p:spTree>
    <p:extLst>
      <p:ext uri="{BB962C8B-B14F-4D97-AF65-F5344CB8AC3E}">
        <p14:creationId xmlns:p14="http://schemas.microsoft.com/office/powerpoint/2010/main" val="69943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E403-A25A-8444-BA9B-D3BCF2662B1C}"/>
              </a:ext>
            </a:extLst>
          </p:cNvPr>
          <p:cNvSpPr>
            <a:spLocks noGrp="1"/>
          </p:cNvSpPr>
          <p:nvPr>
            <p:ph type="title"/>
          </p:nvPr>
        </p:nvSpPr>
        <p:spPr/>
        <p:txBody>
          <a:bodyPr/>
          <a:lstStyle/>
          <a:p>
            <a:r>
              <a:rPr lang="en-US" dirty="0"/>
              <a:t>4. Interpreting Decision Trees</a:t>
            </a:r>
          </a:p>
        </p:txBody>
      </p:sp>
      <p:sp>
        <p:nvSpPr>
          <p:cNvPr id="3" name="Content Placeholder 2">
            <a:extLst>
              <a:ext uri="{FF2B5EF4-FFF2-40B4-BE49-F238E27FC236}">
                <a16:creationId xmlns:a16="http://schemas.microsoft.com/office/drawing/2014/main" id="{C4EDF072-24EC-674A-B9A3-03DBFB073A6E}"/>
              </a:ext>
            </a:extLst>
          </p:cNvPr>
          <p:cNvSpPr>
            <a:spLocks noGrp="1"/>
          </p:cNvSpPr>
          <p:nvPr>
            <p:ph idx="1"/>
          </p:nvPr>
        </p:nvSpPr>
        <p:spPr>
          <a:xfrm>
            <a:off x="405114" y="1996632"/>
            <a:ext cx="4872739" cy="4580631"/>
          </a:xfrm>
        </p:spPr>
        <p:txBody>
          <a:bodyPr>
            <a:normAutofit/>
          </a:bodyPr>
          <a:lstStyle/>
          <a:p>
            <a:r>
              <a:rPr lang="en-US" dirty="0"/>
              <a:t>The Decision Tree shown below has been trained over the </a:t>
            </a:r>
            <a:r>
              <a:rPr lang="en-US" dirty="0">
                <a:latin typeface="Consolas" panose="020B0609020204030204" pitchFamily="49" charset="0"/>
                <a:cs typeface="Consolas" panose="020B0609020204030204" pitchFamily="49" charset="0"/>
              </a:rPr>
              <a:t>iris</a:t>
            </a:r>
            <a:r>
              <a:rPr lang="en-US" dirty="0"/>
              <a:t> Dataset with a maximum depth of 2. Each data sample has 4 numerical features, and labeled with 1 out of 3 classes. </a:t>
            </a:r>
          </a:p>
          <a:p>
            <a:pPr lvl="1"/>
            <a:r>
              <a:rPr lang="en-US" dirty="0">
                <a:latin typeface="Consolas" panose="020B0609020204030204" pitchFamily="49" charset="0"/>
                <a:cs typeface="Consolas" panose="020B0609020204030204" pitchFamily="49" charset="0"/>
              </a:rPr>
              <a:t>X[3] </a:t>
            </a:r>
            <a:r>
              <a:rPr lang="en-US" dirty="0"/>
              <a:t>refers to the 3</a:t>
            </a:r>
            <a:r>
              <a:rPr lang="en-US" baseline="30000" dirty="0"/>
              <a:t>rd</a:t>
            </a:r>
            <a:r>
              <a:rPr lang="en-US" dirty="0"/>
              <a:t> feature; </a:t>
            </a:r>
          </a:p>
          <a:p>
            <a:pPr lvl="1"/>
            <a:r>
              <a:rPr lang="en-US" dirty="0">
                <a:latin typeface="Consolas" panose="020B0609020204030204" pitchFamily="49" charset="0"/>
                <a:cs typeface="Consolas" panose="020B0609020204030204" pitchFamily="49" charset="0"/>
              </a:rPr>
              <a:t>samples</a:t>
            </a:r>
            <a:r>
              <a:rPr lang="en-US" dirty="0"/>
              <a:t> refers to the number of samples in a node; </a:t>
            </a:r>
          </a:p>
          <a:p>
            <a:pPr lvl="1"/>
            <a:r>
              <a:rPr lang="en-US" dirty="0">
                <a:latin typeface="Consolas" panose="020B0609020204030204" pitchFamily="49" charset="0"/>
                <a:cs typeface="Consolas" panose="020B0609020204030204" pitchFamily="49" charset="0"/>
              </a:rPr>
              <a:t>value</a:t>
            </a:r>
            <a:r>
              <a:rPr lang="en-US" dirty="0"/>
              <a:t> refers to the distribution of class labels of the samples in a node; </a:t>
            </a:r>
          </a:p>
          <a:p>
            <a:pPr lvl="1"/>
            <a:r>
              <a:rPr lang="en-US" dirty="0">
                <a:latin typeface="Consolas" panose="020B0609020204030204" pitchFamily="49" charset="0"/>
                <a:cs typeface="Consolas" panose="020B0609020204030204" pitchFamily="49" charset="0"/>
              </a:rPr>
              <a:t>class</a:t>
            </a:r>
            <a:r>
              <a:rPr lang="en-US" dirty="0"/>
              <a:t> refers to the predicted class of a node. </a:t>
            </a:r>
            <a:endParaRPr lang="en-SG" dirty="0"/>
          </a:p>
        </p:txBody>
      </p:sp>
      <p:pic>
        <p:nvPicPr>
          <p:cNvPr id="7" name="Picture 6">
            <a:extLst>
              <a:ext uri="{FF2B5EF4-FFF2-40B4-BE49-F238E27FC236}">
                <a16:creationId xmlns:a16="http://schemas.microsoft.com/office/drawing/2014/main" id="{60750225-8DE0-8F40-AA58-20AB415F2A20}"/>
              </a:ext>
            </a:extLst>
          </p:cNvPr>
          <p:cNvPicPr/>
          <p:nvPr/>
        </p:nvPicPr>
        <p:blipFill>
          <a:blip r:embed="rId2"/>
          <a:stretch>
            <a:fillRect/>
          </a:stretch>
        </p:blipFill>
        <p:spPr>
          <a:xfrm>
            <a:off x="5704158" y="1812403"/>
            <a:ext cx="6487842" cy="5000263"/>
          </a:xfrm>
          <a:prstGeom prst="rect">
            <a:avLst/>
          </a:prstGeom>
        </p:spPr>
      </p:pic>
      <p:pic>
        <p:nvPicPr>
          <p:cNvPr id="8" name="Picture 7">
            <a:extLst>
              <a:ext uri="{FF2B5EF4-FFF2-40B4-BE49-F238E27FC236}">
                <a16:creationId xmlns:a16="http://schemas.microsoft.com/office/drawing/2014/main" id="{0B5F0746-1DF8-9343-B08B-43C1B92FEAC3}"/>
              </a:ext>
            </a:extLst>
          </p:cNvPr>
          <p:cNvPicPr>
            <a:picLocks noChangeAspect="1"/>
          </p:cNvPicPr>
          <p:nvPr/>
        </p:nvPicPr>
        <p:blipFill>
          <a:blip r:embed="rId3"/>
          <a:stretch>
            <a:fillRect/>
          </a:stretch>
        </p:blipFill>
        <p:spPr>
          <a:xfrm>
            <a:off x="8261350" y="5200650"/>
            <a:ext cx="534126" cy="203200"/>
          </a:xfrm>
          <a:prstGeom prst="rect">
            <a:avLst/>
          </a:prstGeom>
        </p:spPr>
      </p:pic>
      <p:pic>
        <p:nvPicPr>
          <p:cNvPr id="9" name="Picture 8">
            <a:extLst>
              <a:ext uri="{FF2B5EF4-FFF2-40B4-BE49-F238E27FC236}">
                <a16:creationId xmlns:a16="http://schemas.microsoft.com/office/drawing/2014/main" id="{1CF113F7-1CF4-924F-8C7A-B72E896353E1}"/>
              </a:ext>
            </a:extLst>
          </p:cNvPr>
          <p:cNvPicPr>
            <a:picLocks noChangeAspect="1"/>
          </p:cNvPicPr>
          <p:nvPr/>
        </p:nvPicPr>
        <p:blipFill>
          <a:blip r:embed="rId4"/>
          <a:stretch>
            <a:fillRect/>
          </a:stretch>
        </p:blipFill>
        <p:spPr>
          <a:xfrm>
            <a:off x="10246088" y="5113337"/>
            <a:ext cx="533400" cy="188913"/>
          </a:xfrm>
          <a:prstGeom prst="rect">
            <a:avLst/>
          </a:prstGeom>
        </p:spPr>
      </p:pic>
      <p:sp>
        <p:nvSpPr>
          <p:cNvPr id="10" name="TextBox 9">
            <a:extLst>
              <a:ext uri="{FF2B5EF4-FFF2-40B4-BE49-F238E27FC236}">
                <a16:creationId xmlns:a16="http://schemas.microsoft.com/office/drawing/2014/main" id="{423C39F1-9789-D940-B97A-71925FA4AEDA}"/>
              </a:ext>
            </a:extLst>
          </p:cNvPr>
          <p:cNvSpPr txBox="1"/>
          <p:nvPr/>
        </p:nvSpPr>
        <p:spPr>
          <a:xfrm>
            <a:off x="10512788" y="2470708"/>
            <a:ext cx="553357" cy="369332"/>
          </a:xfrm>
          <a:prstGeom prst="rect">
            <a:avLst/>
          </a:prstGeom>
          <a:noFill/>
        </p:spPr>
        <p:txBody>
          <a:bodyPr wrap="none" rtlCol="0">
            <a:spAutoFit/>
          </a:bodyPr>
          <a:lstStyle/>
          <a:p>
            <a:r>
              <a:rPr lang="en-US" dirty="0">
                <a:solidFill>
                  <a:srgbClr val="00B050"/>
                </a:solidFill>
              </a:rPr>
              <a:t>split</a:t>
            </a:r>
          </a:p>
        </p:txBody>
      </p:sp>
      <p:cxnSp>
        <p:nvCxnSpPr>
          <p:cNvPr id="12" name="Straight Connector 11">
            <a:extLst>
              <a:ext uri="{FF2B5EF4-FFF2-40B4-BE49-F238E27FC236}">
                <a16:creationId xmlns:a16="http://schemas.microsoft.com/office/drawing/2014/main" id="{3EEE524B-C893-4D48-8D6B-F3C0F46BD3C2}"/>
              </a:ext>
            </a:extLst>
          </p:cNvPr>
          <p:cNvCxnSpPr>
            <a:cxnSpLocks/>
          </p:cNvCxnSpPr>
          <p:nvPr/>
        </p:nvCxnSpPr>
        <p:spPr>
          <a:xfrm flipH="1" flipV="1">
            <a:off x="9047747" y="2145059"/>
            <a:ext cx="1465041" cy="474201"/>
          </a:xfrm>
          <a:prstGeom prst="line">
            <a:avLst/>
          </a:prstGeom>
          <a:ln w="22225">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65216A8-02C1-C64F-A211-FA4DD222704D}"/>
              </a:ext>
            </a:extLst>
          </p:cNvPr>
          <p:cNvCxnSpPr>
            <a:cxnSpLocks/>
          </p:cNvCxnSpPr>
          <p:nvPr/>
        </p:nvCxnSpPr>
        <p:spPr>
          <a:xfrm flipH="1">
            <a:off x="9780268" y="2822813"/>
            <a:ext cx="817778" cy="1023634"/>
          </a:xfrm>
          <a:prstGeom prst="line">
            <a:avLst/>
          </a:prstGeom>
          <a:ln w="22225">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934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E403-A25A-8444-BA9B-D3BCF2662B1C}"/>
              </a:ext>
            </a:extLst>
          </p:cNvPr>
          <p:cNvSpPr>
            <a:spLocks noGrp="1"/>
          </p:cNvSpPr>
          <p:nvPr>
            <p:ph type="title"/>
          </p:nvPr>
        </p:nvSpPr>
        <p:spPr/>
        <p:txBody>
          <a:bodyPr/>
          <a:lstStyle/>
          <a:p>
            <a:r>
              <a:rPr lang="en-US" dirty="0"/>
              <a:t>4. Interpreting Decision Trees</a:t>
            </a:r>
          </a:p>
        </p:txBody>
      </p:sp>
      <p:sp>
        <p:nvSpPr>
          <p:cNvPr id="3" name="Content Placeholder 2">
            <a:extLst>
              <a:ext uri="{FF2B5EF4-FFF2-40B4-BE49-F238E27FC236}">
                <a16:creationId xmlns:a16="http://schemas.microsoft.com/office/drawing/2014/main" id="{C4EDF072-24EC-674A-B9A3-03DBFB073A6E}"/>
              </a:ext>
            </a:extLst>
          </p:cNvPr>
          <p:cNvSpPr>
            <a:spLocks noGrp="1"/>
          </p:cNvSpPr>
          <p:nvPr>
            <p:ph idx="1"/>
          </p:nvPr>
        </p:nvSpPr>
        <p:spPr>
          <a:xfrm>
            <a:off x="405114" y="1996633"/>
            <a:ext cx="4548851" cy="1279002"/>
          </a:xfrm>
        </p:spPr>
        <p:txBody>
          <a:bodyPr>
            <a:normAutofit lnSpcReduction="10000"/>
          </a:bodyPr>
          <a:lstStyle/>
          <a:p>
            <a:pPr lvl="0"/>
            <a:r>
              <a:rPr lang="en-US" dirty="0"/>
              <a:t>(a) Based on the learned decision tree, how would you describe the characteristics of each class in the dataset?</a:t>
            </a:r>
            <a:endParaRPr lang="en-SG" dirty="0"/>
          </a:p>
        </p:txBody>
      </p:sp>
      <p:sp>
        <p:nvSpPr>
          <p:cNvPr id="5" name="Content Placeholder 2">
            <a:extLst>
              <a:ext uri="{FF2B5EF4-FFF2-40B4-BE49-F238E27FC236}">
                <a16:creationId xmlns:a16="http://schemas.microsoft.com/office/drawing/2014/main" id="{7F444CFB-53CA-BB46-89C1-1BA4B646BA11}"/>
              </a:ext>
            </a:extLst>
          </p:cNvPr>
          <p:cNvSpPr txBox="1">
            <a:spLocks/>
          </p:cNvSpPr>
          <p:nvPr/>
        </p:nvSpPr>
        <p:spPr>
          <a:xfrm>
            <a:off x="405113" y="3496249"/>
            <a:ext cx="4548851" cy="299714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SG" dirty="0">
                <a:solidFill>
                  <a:srgbClr val="00B050"/>
                </a:solidFill>
              </a:rPr>
              <a:t>Class 0 can be perfectly identified by X[3] being &lt;= 0.8. </a:t>
            </a:r>
          </a:p>
          <a:p>
            <a:r>
              <a:rPr lang="en-SG" dirty="0">
                <a:solidFill>
                  <a:srgbClr val="00B050"/>
                </a:solidFill>
              </a:rPr>
              <a:t>Class 1 and 2 can then be mostly separated based on whether X[3] &lt;= 1.75, but not perfectly.</a:t>
            </a:r>
          </a:p>
        </p:txBody>
      </p:sp>
      <p:pic>
        <p:nvPicPr>
          <p:cNvPr id="7" name="Picture 6">
            <a:extLst>
              <a:ext uri="{FF2B5EF4-FFF2-40B4-BE49-F238E27FC236}">
                <a16:creationId xmlns:a16="http://schemas.microsoft.com/office/drawing/2014/main" id="{60750225-8DE0-8F40-AA58-20AB415F2A20}"/>
              </a:ext>
            </a:extLst>
          </p:cNvPr>
          <p:cNvPicPr/>
          <p:nvPr/>
        </p:nvPicPr>
        <p:blipFill>
          <a:blip r:embed="rId2"/>
          <a:stretch>
            <a:fillRect/>
          </a:stretch>
        </p:blipFill>
        <p:spPr>
          <a:xfrm>
            <a:off x="5704158" y="1812403"/>
            <a:ext cx="6487842" cy="5000263"/>
          </a:xfrm>
          <a:prstGeom prst="rect">
            <a:avLst/>
          </a:prstGeom>
        </p:spPr>
      </p:pic>
      <p:pic>
        <p:nvPicPr>
          <p:cNvPr id="8" name="Picture 7">
            <a:extLst>
              <a:ext uri="{FF2B5EF4-FFF2-40B4-BE49-F238E27FC236}">
                <a16:creationId xmlns:a16="http://schemas.microsoft.com/office/drawing/2014/main" id="{0B5F0746-1DF8-9343-B08B-43C1B92FEAC3}"/>
              </a:ext>
            </a:extLst>
          </p:cNvPr>
          <p:cNvPicPr>
            <a:picLocks noChangeAspect="1"/>
          </p:cNvPicPr>
          <p:nvPr/>
        </p:nvPicPr>
        <p:blipFill>
          <a:blip r:embed="rId3"/>
          <a:stretch>
            <a:fillRect/>
          </a:stretch>
        </p:blipFill>
        <p:spPr>
          <a:xfrm>
            <a:off x="8261350" y="5200650"/>
            <a:ext cx="534126" cy="203200"/>
          </a:xfrm>
          <a:prstGeom prst="rect">
            <a:avLst/>
          </a:prstGeom>
        </p:spPr>
      </p:pic>
      <p:pic>
        <p:nvPicPr>
          <p:cNvPr id="9" name="Picture 8">
            <a:extLst>
              <a:ext uri="{FF2B5EF4-FFF2-40B4-BE49-F238E27FC236}">
                <a16:creationId xmlns:a16="http://schemas.microsoft.com/office/drawing/2014/main" id="{1CF113F7-1CF4-924F-8C7A-B72E896353E1}"/>
              </a:ext>
            </a:extLst>
          </p:cNvPr>
          <p:cNvPicPr>
            <a:picLocks noChangeAspect="1"/>
          </p:cNvPicPr>
          <p:nvPr/>
        </p:nvPicPr>
        <p:blipFill>
          <a:blip r:embed="rId4"/>
          <a:stretch>
            <a:fillRect/>
          </a:stretch>
        </p:blipFill>
        <p:spPr>
          <a:xfrm>
            <a:off x="10246088" y="5113337"/>
            <a:ext cx="533400" cy="188913"/>
          </a:xfrm>
          <a:prstGeom prst="rect">
            <a:avLst/>
          </a:prstGeom>
        </p:spPr>
      </p:pic>
      <p:sp>
        <p:nvSpPr>
          <p:cNvPr id="10" name="TextBox 9">
            <a:extLst>
              <a:ext uri="{FF2B5EF4-FFF2-40B4-BE49-F238E27FC236}">
                <a16:creationId xmlns:a16="http://schemas.microsoft.com/office/drawing/2014/main" id="{AAA7D2A3-2BFB-E947-B834-D06B596E112A}"/>
              </a:ext>
            </a:extLst>
          </p:cNvPr>
          <p:cNvSpPr txBox="1"/>
          <p:nvPr/>
        </p:nvSpPr>
        <p:spPr>
          <a:xfrm>
            <a:off x="10512788" y="2470708"/>
            <a:ext cx="553357" cy="369332"/>
          </a:xfrm>
          <a:prstGeom prst="rect">
            <a:avLst/>
          </a:prstGeom>
          <a:noFill/>
        </p:spPr>
        <p:txBody>
          <a:bodyPr wrap="none" rtlCol="0">
            <a:spAutoFit/>
          </a:bodyPr>
          <a:lstStyle/>
          <a:p>
            <a:r>
              <a:rPr lang="en-US" dirty="0">
                <a:solidFill>
                  <a:srgbClr val="00B050"/>
                </a:solidFill>
              </a:rPr>
              <a:t>split</a:t>
            </a:r>
          </a:p>
        </p:txBody>
      </p:sp>
      <p:cxnSp>
        <p:nvCxnSpPr>
          <p:cNvPr id="11" name="Straight Connector 10">
            <a:extLst>
              <a:ext uri="{FF2B5EF4-FFF2-40B4-BE49-F238E27FC236}">
                <a16:creationId xmlns:a16="http://schemas.microsoft.com/office/drawing/2014/main" id="{771B39AD-4F10-304E-9CFE-BCCB8235DFBF}"/>
              </a:ext>
            </a:extLst>
          </p:cNvPr>
          <p:cNvCxnSpPr>
            <a:cxnSpLocks/>
          </p:cNvCxnSpPr>
          <p:nvPr/>
        </p:nvCxnSpPr>
        <p:spPr>
          <a:xfrm flipH="1" flipV="1">
            <a:off x="9047747" y="2145059"/>
            <a:ext cx="1465041" cy="474201"/>
          </a:xfrm>
          <a:prstGeom prst="line">
            <a:avLst/>
          </a:prstGeom>
          <a:ln w="22225">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D7B43D1-0281-1647-A5C0-64AFE37C4CF4}"/>
              </a:ext>
            </a:extLst>
          </p:cNvPr>
          <p:cNvCxnSpPr>
            <a:cxnSpLocks/>
          </p:cNvCxnSpPr>
          <p:nvPr/>
        </p:nvCxnSpPr>
        <p:spPr>
          <a:xfrm flipH="1">
            <a:off x="9780268" y="2822813"/>
            <a:ext cx="817778" cy="1023634"/>
          </a:xfrm>
          <a:prstGeom prst="line">
            <a:avLst/>
          </a:prstGeom>
          <a:ln w="22225">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54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E403-A25A-8444-BA9B-D3BCF2662B1C}"/>
              </a:ext>
            </a:extLst>
          </p:cNvPr>
          <p:cNvSpPr>
            <a:spLocks noGrp="1"/>
          </p:cNvSpPr>
          <p:nvPr>
            <p:ph type="title"/>
          </p:nvPr>
        </p:nvSpPr>
        <p:spPr/>
        <p:txBody>
          <a:bodyPr/>
          <a:lstStyle/>
          <a:p>
            <a:r>
              <a:rPr lang="en-US" dirty="0"/>
              <a:t>4. Interpreting Decision Trees</a:t>
            </a:r>
          </a:p>
        </p:txBody>
      </p:sp>
      <p:sp>
        <p:nvSpPr>
          <p:cNvPr id="3" name="Content Placeholder 2">
            <a:extLst>
              <a:ext uri="{FF2B5EF4-FFF2-40B4-BE49-F238E27FC236}">
                <a16:creationId xmlns:a16="http://schemas.microsoft.com/office/drawing/2014/main" id="{C4EDF072-24EC-674A-B9A3-03DBFB073A6E}"/>
              </a:ext>
            </a:extLst>
          </p:cNvPr>
          <p:cNvSpPr>
            <a:spLocks noGrp="1"/>
          </p:cNvSpPr>
          <p:nvPr>
            <p:ph idx="1"/>
          </p:nvPr>
        </p:nvSpPr>
        <p:spPr>
          <a:xfrm>
            <a:off x="405114" y="1996633"/>
            <a:ext cx="4548851" cy="1279002"/>
          </a:xfrm>
        </p:spPr>
        <p:txBody>
          <a:bodyPr>
            <a:normAutofit lnSpcReduction="10000"/>
          </a:bodyPr>
          <a:lstStyle/>
          <a:p>
            <a:r>
              <a:rPr lang="en-US" dirty="0"/>
              <a:t>(b) How would the decision tree change if we additionally standardized each feature before training the decision tree?</a:t>
            </a:r>
            <a:endParaRPr lang="en-SG" dirty="0"/>
          </a:p>
          <a:p>
            <a:pPr lvl="0"/>
            <a:endParaRPr lang="en-SG" dirty="0"/>
          </a:p>
        </p:txBody>
      </p:sp>
      <p:sp>
        <p:nvSpPr>
          <p:cNvPr id="5" name="Content Placeholder 2">
            <a:extLst>
              <a:ext uri="{FF2B5EF4-FFF2-40B4-BE49-F238E27FC236}">
                <a16:creationId xmlns:a16="http://schemas.microsoft.com/office/drawing/2014/main" id="{7F444CFB-53CA-BB46-89C1-1BA4B646BA11}"/>
              </a:ext>
            </a:extLst>
          </p:cNvPr>
          <p:cNvSpPr txBox="1">
            <a:spLocks/>
          </p:cNvSpPr>
          <p:nvPr/>
        </p:nvSpPr>
        <p:spPr>
          <a:xfrm>
            <a:off x="405113" y="3496249"/>
            <a:ext cx="4548851" cy="2997148"/>
          </a:xfrm>
          <a:prstGeom prst="rect">
            <a:avLst/>
          </a:prstGeom>
        </p:spPr>
        <p:txBody>
          <a:bodyPr vert="horz" lIns="45720" tIns="45720" rIns="4572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SG" dirty="0">
                <a:solidFill>
                  <a:srgbClr val="00B050"/>
                </a:solidFill>
              </a:rPr>
              <a:t>Only the split locations would change; but all other aspects of the decision tree (e.g. the split variables, and which samples go to which nodes) remain the same. </a:t>
            </a:r>
          </a:p>
          <a:p>
            <a:r>
              <a:rPr lang="en-SG" dirty="0">
                <a:solidFill>
                  <a:srgbClr val="00B050"/>
                </a:solidFill>
              </a:rPr>
              <a:t>(This is because standardizing each variable does not change the ordering of the values of each feature (and decision trees only care about the order of the values, not the values themselves))</a:t>
            </a:r>
          </a:p>
        </p:txBody>
      </p:sp>
      <p:pic>
        <p:nvPicPr>
          <p:cNvPr id="7" name="Picture 6">
            <a:extLst>
              <a:ext uri="{FF2B5EF4-FFF2-40B4-BE49-F238E27FC236}">
                <a16:creationId xmlns:a16="http://schemas.microsoft.com/office/drawing/2014/main" id="{60750225-8DE0-8F40-AA58-20AB415F2A20}"/>
              </a:ext>
            </a:extLst>
          </p:cNvPr>
          <p:cNvPicPr/>
          <p:nvPr/>
        </p:nvPicPr>
        <p:blipFill>
          <a:blip r:embed="rId2"/>
          <a:stretch>
            <a:fillRect/>
          </a:stretch>
        </p:blipFill>
        <p:spPr>
          <a:xfrm>
            <a:off x="5704158" y="1812403"/>
            <a:ext cx="6487842" cy="5000263"/>
          </a:xfrm>
          <a:prstGeom prst="rect">
            <a:avLst/>
          </a:prstGeom>
        </p:spPr>
      </p:pic>
      <p:pic>
        <p:nvPicPr>
          <p:cNvPr id="8" name="Picture 7">
            <a:extLst>
              <a:ext uri="{FF2B5EF4-FFF2-40B4-BE49-F238E27FC236}">
                <a16:creationId xmlns:a16="http://schemas.microsoft.com/office/drawing/2014/main" id="{0B5F0746-1DF8-9343-B08B-43C1B92FEAC3}"/>
              </a:ext>
            </a:extLst>
          </p:cNvPr>
          <p:cNvPicPr>
            <a:picLocks noChangeAspect="1"/>
          </p:cNvPicPr>
          <p:nvPr/>
        </p:nvPicPr>
        <p:blipFill>
          <a:blip r:embed="rId3"/>
          <a:stretch>
            <a:fillRect/>
          </a:stretch>
        </p:blipFill>
        <p:spPr>
          <a:xfrm>
            <a:off x="8261350" y="5200650"/>
            <a:ext cx="534126" cy="203200"/>
          </a:xfrm>
          <a:prstGeom prst="rect">
            <a:avLst/>
          </a:prstGeom>
        </p:spPr>
      </p:pic>
      <p:pic>
        <p:nvPicPr>
          <p:cNvPr id="9" name="Picture 8">
            <a:extLst>
              <a:ext uri="{FF2B5EF4-FFF2-40B4-BE49-F238E27FC236}">
                <a16:creationId xmlns:a16="http://schemas.microsoft.com/office/drawing/2014/main" id="{1CF113F7-1CF4-924F-8C7A-B72E896353E1}"/>
              </a:ext>
            </a:extLst>
          </p:cNvPr>
          <p:cNvPicPr>
            <a:picLocks noChangeAspect="1"/>
          </p:cNvPicPr>
          <p:nvPr/>
        </p:nvPicPr>
        <p:blipFill>
          <a:blip r:embed="rId4"/>
          <a:stretch>
            <a:fillRect/>
          </a:stretch>
        </p:blipFill>
        <p:spPr>
          <a:xfrm>
            <a:off x="10246088" y="5113337"/>
            <a:ext cx="533400" cy="188913"/>
          </a:xfrm>
          <a:prstGeom prst="rect">
            <a:avLst/>
          </a:prstGeom>
        </p:spPr>
      </p:pic>
      <p:sp>
        <p:nvSpPr>
          <p:cNvPr id="10" name="TextBox 9">
            <a:extLst>
              <a:ext uri="{FF2B5EF4-FFF2-40B4-BE49-F238E27FC236}">
                <a16:creationId xmlns:a16="http://schemas.microsoft.com/office/drawing/2014/main" id="{A1E688DE-9D1D-6241-B25E-9A832473166A}"/>
              </a:ext>
            </a:extLst>
          </p:cNvPr>
          <p:cNvSpPr txBox="1"/>
          <p:nvPr/>
        </p:nvSpPr>
        <p:spPr>
          <a:xfrm>
            <a:off x="10512788" y="2470708"/>
            <a:ext cx="553357" cy="369332"/>
          </a:xfrm>
          <a:prstGeom prst="rect">
            <a:avLst/>
          </a:prstGeom>
          <a:noFill/>
        </p:spPr>
        <p:txBody>
          <a:bodyPr wrap="none" rtlCol="0">
            <a:spAutoFit/>
          </a:bodyPr>
          <a:lstStyle/>
          <a:p>
            <a:r>
              <a:rPr lang="en-US" dirty="0">
                <a:solidFill>
                  <a:srgbClr val="00B050"/>
                </a:solidFill>
              </a:rPr>
              <a:t>split</a:t>
            </a:r>
          </a:p>
        </p:txBody>
      </p:sp>
      <p:cxnSp>
        <p:nvCxnSpPr>
          <p:cNvPr id="11" name="Straight Connector 10">
            <a:extLst>
              <a:ext uri="{FF2B5EF4-FFF2-40B4-BE49-F238E27FC236}">
                <a16:creationId xmlns:a16="http://schemas.microsoft.com/office/drawing/2014/main" id="{1D259593-960E-0745-91EB-E74B1EB2BA4B}"/>
              </a:ext>
            </a:extLst>
          </p:cNvPr>
          <p:cNvCxnSpPr>
            <a:cxnSpLocks/>
          </p:cNvCxnSpPr>
          <p:nvPr/>
        </p:nvCxnSpPr>
        <p:spPr>
          <a:xfrm flipH="1" flipV="1">
            <a:off x="9047747" y="2145059"/>
            <a:ext cx="1465041" cy="474201"/>
          </a:xfrm>
          <a:prstGeom prst="line">
            <a:avLst/>
          </a:prstGeom>
          <a:ln w="22225">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149697C-6036-0A4E-AE8D-72D72F043443}"/>
              </a:ext>
            </a:extLst>
          </p:cNvPr>
          <p:cNvCxnSpPr>
            <a:cxnSpLocks/>
          </p:cNvCxnSpPr>
          <p:nvPr/>
        </p:nvCxnSpPr>
        <p:spPr>
          <a:xfrm flipH="1">
            <a:off x="9780268" y="2822813"/>
            <a:ext cx="817778" cy="1023634"/>
          </a:xfrm>
          <a:prstGeom prst="line">
            <a:avLst/>
          </a:prstGeom>
          <a:ln w="22225">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6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1. Classification Metrics</a:t>
            </a:r>
          </a:p>
        </p:txBody>
      </p:sp>
      <p:sp>
        <p:nvSpPr>
          <p:cNvPr id="3" name="Content Placeholder 2">
            <a:extLst>
              <a:ext uri="{FF2B5EF4-FFF2-40B4-BE49-F238E27FC236}">
                <a16:creationId xmlns:a16="http://schemas.microsoft.com/office/drawing/2014/main" id="{87DC5A49-437B-40BB-9E99-C6C0EF1D8BD3}"/>
              </a:ext>
            </a:extLst>
          </p:cNvPr>
          <p:cNvSpPr>
            <a:spLocks noGrp="1"/>
          </p:cNvSpPr>
          <p:nvPr>
            <p:ph idx="1"/>
          </p:nvPr>
        </p:nvSpPr>
        <p:spPr>
          <a:xfrm>
            <a:off x="764723" y="2157985"/>
            <a:ext cx="4617767" cy="4491843"/>
          </a:xfrm>
        </p:spPr>
        <p:txBody>
          <a:bodyPr vert="horz" lIns="45720" tIns="45720" rIns="45720" bIns="45720" rtlCol="0" anchor="t">
            <a:normAutofit/>
          </a:bodyPr>
          <a:lstStyle/>
          <a:p>
            <a:r>
              <a:rPr lang="en-US" dirty="0"/>
              <a:t>Assume that you have trained a binary classifier that aims to predict if a bank customer will default on his/her credit. Your test data contained 4,000 samples and your final model yields the following confusion matrix:</a:t>
            </a:r>
            <a:endParaRPr lang="en-SG" dirty="0"/>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B8519567-DCFA-874D-A213-54770C48CA6A}"/>
              </a:ext>
            </a:extLst>
          </p:cNvPr>
          <p:cNvPicPr/>
          <p:nvPr/>
        </p:nvPicPr>
        <p:blipFill>
          <a:blip r:embed="rId2"/>
          <a:stretch>
            <a:fillRect/>
          </a:stretch>
        </p:blipFill>
        <p:spPr>
          <a:xfrm>
            <a:off x="5382490" y="1662130"/>
            <a:ext cx="5977255" cy="2580686"/>
          </a:xfrm>
          <a:prstGeom prst="rect">
            <a:avLst/>
          </a:prstGeom>
        </p:spPr>
      </p:pic>
    </p:spTree>
    <p:extLst>
      <p:ext uri="{BB962C8B-B14F-4D97-AF65-F5344CB8AC3E}">
        <p14:creationId xmlns:p14="http://schemas.microsoft.com/office/powerpoint/2010/main" val="1078426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1. Classification Metrics</a:t>
            </a:r>
          </a:p>
        </p:txBody>
      </p:sp>
      <p:sp>
        <p:nvSpPr>
          <p:cNvPr id="3" name="Content Placeholder 2">
            <a:extLst>
              <a:ext uri="{FF2B5EF4-FFF2-40B4-BE49-F238E27FC236}">
                <a16:creationId xmlns:a16="http://schemas.microsoft.com/office/drawing/2014/main" id="{87DC5A49-437B-40BB-9E99-C6C0EF1D8BD3}"/>
              </a:ext>
            </a:extLst>
          </p:cNvPr>
          <p:cNvSpPr>
            <a:spLocks noGrp="1"/>
          </p:cNvSpPr>
          <p:nvPr>
            <p:ph idx="1"/>
          </p:nvPr>
        </p:nvSpPr>
        <p:spPr>
          <a:xfrm>
            <a:off x="764723" y="2157985"/>
            <a:ext cx="4617767" cy="4491843"/>
          </a:xfrm>
        </p:spPr>
        <p:txBody>
          <a:bodyPr vert="horz" lIns="45720" tIns="45720" rIns="45720" bIns="45720" rtlCol="0" anchor="t">
            <a:normAutofit/>
          </a:bodyPr>
          <a:lstStyle/>
          <a:p>
            <a:pPr lvl="0"/>
            <a:r>
              <a:rPr lang="en-US" dirty="0"/>
              <a:t>(a) Calculate the Specificity, Sensitivity, Recall, Precision, and F1 score.</a:t>
            </a:r>
          </a:p>
          <a:p>
            <a:pPr lvl="0"/>
            <a:endParaRPr lang="en-US" dirty="0"/>
          </a:p>
          <a:p>
            <a:r>
              <a:rPr lang="en-SG" dirty="0">
                <a:solidFill>
                  <a:srgbClr val="00B050"/>
                </a:solidFill>
              </a:rPr>
              <a:t>• Specificity = 0.84</a:t>
            </a:r>
          </a:p>
          <a:p>
            <a:r>
              <a:rPr lang="en-SG" dirty="0">
                <a:solidFill>
                  <a:srgbClr val="00B050"/>
                </a:solidFill>
              </a:rPr>
              <a:t>• Sensitivity/Recall = 0.96 </a:t>
            </a:r>
          </a:p>
          <a:p>
            <a:r>
              <a:rPr lang="en-SG" dirty="0">
                <a:solidFill>
                  <a:srgbClr val="00B050"/>
                </a:solidFill>
              </a:rPr>
              <a:t>• Precision = 0.3</a:t>
            </a:r>
          </a:p>
          <a:p>
            <a:r>
              <a:rPr lang="en-SG" dirty="0">
                <a:solidFill>
                  <a:srgbClr val="00B050"/>
                </a:solidFill>
              </a:rPr>
              <a:t>• F1=0.46 </a:t>
            </a:r>
            <a:br>
              <a:rPr lang="en-US" dirty="0"/>
            </a:br>
            <a:endParaRPr lang="en-SG" dirty="0"/>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B8519567-DCFA-874D-A213-54770C48CA6A}"/>
              </a:ext>
            </a:extLst>
          </p:cNvPr>
          <p:cNvPicPr/>
          <p:nvPr/>
        </p:nvPicPr>
        <p:blipFill>
          <a:blip r:embed="rId2"/>
          <a:stretch>
            <a:fillRect/>
          </a:stretch>
        </p:blipFill>
        <p:spPr>
          <a:xfrm>
            <a:off x="5382490" y="1662130"/>
            <a:ext cx="5977255" cy="2580686"/>
          </a:xfrm>
          <a:prstGeom prst="rect">
            <a:avLst/>
          </a:prstGeom>
        </p:spPr>
      </p:pic>
    </p:spTree>
    <p:extLst>
      <p:ext uri="{BB962C8B-B14F-4D97-AF65-F5344CB8AC3E}">
        <p14:creationId xmlns:p14="http://schemas.microsoft.com/office/powerpoint/2010/main" val="162657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a:xfrm>
            <a:off x="1024128" y="585216"/>
            <a:ext cx="4576571" cy="1499616"/>
          </a:xfrm>
        </p:spPr>
        <p:txBody>
          <a:bodyPr/>
          <a:lstStyle/>
          <a:p>
            <a:r>
              <a:rPr lang="en-US" dirty="0"/>
              <a:t>1. Classification Metrics</a:t>
            </a:r>
          </a:p>
        </p:txBody>
      </p:sp>
      <p:sp>
        <p:nvSpPr>
          <p:cNvPr id="3" name="Content Placeholder 2">
            <a:extLst>
              <a:ext uri="{FF2B5EF4-FFF2-40B4-BE49-F238E27FC236}">
                <a16:creationId xmlns:a16="http://schemas.microsoft.com/office/drawing/2014/main" id="{87DC5A49-437B-40BB-9E99-C6C0EF1D8BD3}"/>
              </a:ext>
            </a:extLst>
          </p:cNvPr>
          <p:cNvSpPr>
            <a:spLocks noGrp="1"/>
          </p:cNvSpPr>
          <p:nvPr>
            <p:ph idx="1"/>
          </p:nvPr>
        </p:nvSpPr>
        <p:spPr>
          <a:xfrm>
            <a:off x="218208" y="3165901"/>
            <a:ext cx="11762509" cy="3588189"/>
          </a:xfrm>
        </p:spPr>
        <p:txBody>
          <a:bodyPr vert="horz" lIns="45720" tIns="45720" rIns="45720" bIns="45720" rtlCol="0" anchor="t">
            <a:normAutofit fontScale="92500" lnSpcReduction="20000"/>
          </a:bodyPr>
          <a:lstStyle/>
          <a:p>
            <a:pPr lvl="0"/>
            <a:r>
              <a:rPr lang="en-US" dirty="0"/>
              <a:t>(b) </a:t>
            </a:r>
            <a:r>
              <a:rPr lang="en-SG" dirty="0"/>
              <a:t>For each metric, provide a verbal interpretation of the resulting value in the context of predicting a customer’s likelihood to default on his or her credit! Discuss if we can be happy with the result, or what result might cause problems in practice! </a:t>
            </a:r>
          </a:p>
          <a:p>
            <a:r>
              <a:rPr lang="en-SG" dirty="0">
                <a:solidFill>
                  <a:srgbClr val="00B050"/>
                </a:solidFill>
              </a:rPr>
              <a:t>• Specificity: If a customer will not default, the classifier will very likely predict it correctly (with 84% probability).</a:t>
            </a:r>
          </a:p>
          <a:p>
            <a:r>
              <a:rPr lang="en-SG" dirty="0">
                <a:solidFill>
                  <a:srgbClr val="00B050"/>
                </a:solidFill>
              </a:rPr>
              <a:t>• Sensitivity/Recall: If a customer will default, the classifier will very likely predict it correctly (with 96% probability).</a:t>
            </a:r>
          </a:p>
          <a:p>
            <a:r>
              <a:rPr lang="en-SG" dirty="0">
                <a:solidFill>
                  <a:srgbClr val="00B050"/>
                </a:solidFill>
              </a:rPr>
              <a:t>• Precision: If the classifier predicts that a customer will default, it will be only correct 30% of the time</a:t>
            </a:r>
          </a:p>
          <a:p>
            <a:r>
              <a:rPr lang="en-SG" dirty="0">
                <a:solidFill>
                  <a:srgbClr val="00B050"/>
                </a:solidFill>
              </a:rPr>
              <a:t>• F1: A balanced consideration of both Recall and Precision.</a:t>
            </a:r>
          </a:p>
          <a:p>
            <a:pPr lvl="0"/>
            <a:r>
              <a:rPr lang="en-US" dirty="0">
                <a:solidFill>
                  <a:srgbClr val="00B050"/>
                </a:solidFill>
              </a:rPr>
              <a:t>Discussion: accuracy and specificity are high due to imbalanced dataset. Low precision is problematic as it may unjustifiably reject many customers.</a:t>
            </a:r>
            <a:br>
              <a:rPr lang="en-US" dirty="0"/>
            </a:br>
            <a:endParaRPr lang="en-SG" dirty="0"/>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B8519567-DCFA-874D-A213-54770C48CA6A}"/>
              </a:ext>
            </a:extLst>
          </p:cNvPr>
          <p:cNvPicPr/>
          <p:nvPr/>
        </p:nvPicPr>
        <p:blipFill>
          <a:blip r:embed="rId2"/>
          <a:stretch>
            <a:fillRect/>
          </a:stretch>
        </p:blipFill>
        <p:spPr>
          <a:xfrm>
            <a:off x="5600699" y="155448"/>
            <a:ext cx="5977255" cy="2580686"/>
          </a:xfrm>
          <a:prstGeom prst="rect">
            <a:avLst/>
          </a:prstGeom>
        </p:spPr>
      </p:pic>
    </p:spTree>
    <p:extLst>
      <p:ext uri="{BB962C8B-B14F-4D97-AF65-F5344CB8AC3E}">
        <p14:creationId xmlns:p14="http://schemas.microsoft.com/office/powerpoint/2010/main" val="44343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a:xfrm>
            <a:off x="1024128" y="585216"/>
            <a:ext cx="4253928" cy="1499616"/>
          </a:xfrm>
        </p:spPr>
        <p:txBody>
          <a:bodyPr/>
          <a:lstStyle/>
          <a:p>
            <a:r>
              <a:rPr lang="en-US" dirty="0"/>
              <a:t>1. Classification Metrics</a:t>
            </a:r>
          </a:p>
        </p:txBody>
      </p:sp>
      <p:sp>
        <p:nvSpPr>
          <p:cNvPr id="3" name="Content Placeholder 2">
            <a:extLst>
              <a:ext uri="{FF2B5EF4-FFF2-40B4-BE49-F238E27FC236}">
                <a16:creationId xmlns:a16="http://schemas.microsoft.com/office/drawing/2014/main" id="{87DC5A49-437B-40BB-9E99-C6C0EF1D8BD3}"/>
              </a:ext>
            </a:extLst>
          </p:cNvPr>
          <p:cNvSpPr>
            <a:spLocks noGrp="1"/>
          </p:cNvSpPr>
          <p:nvPr>
            <p:ph idx="1"/>
          </p:nvPr>
        </p:nvSpPr>
        <p:spPr>
          <a:xfrm>
            <a:off x="218208" y="3165901"/>
            <a:ext cx="11762509" cy="3588189"/>
          </a:xfrm>
        </p:spPr>
        <p:txBody>
          <a:bodyPr vert="horz" lIns="45720" tIns="45720" rIns="45720" bIns="45720" rtlCol="0" anchor="t">
            <a:normAutofit/>
          </a:bodyPr>
          <a:lstStyle/>
          <a:p>
            <a:pPr lvl="0"/>
            <a:r>
              <a:rPr lang="en-US" dirty="0"/>
              <a:t>(c) In imbalanced datasets, a </a:t>
            </a:r>
            <a:r>
              <a:rPr lang="en-US" i="1" dirty="0"/>
              <a:t>majority</a:t>
            </a:r>
            <a:r>
              <a:rPr lang="en-US" dirty="0"/>
              <a:t> class contains most of the samples whereas a </a:t>
            </a:r>
            <a:r>
              <a:rPr lang="en-US" i="1" dirty="0"/>
              <a:t>minority</a:t>
            </a:r>
            <a:r>
              <a:rPr lang="en-US" dirty="0"/>
              <a:t> class contains only a fraction of samples (assuming a binary classification task). List example applications where you would expect a very imbalanced dataset.</a:t>
            </a:r>
            <a:endParaRPr lang="en-SG" dirty="0"/>
          </a:p>
          <a:p>
            <a:r>
              <a:rPr lang="en-US" dirty="0">
                <a:solidFill>
                  <a:srgbClr val="00B050"/>
                </a:solidFill>
              </a:rPr>
              <a:t>• Credit card fraud</a:t>
            </a:r>
            <a:endParaRPr lang="en-SG" dirty="0">
              <a:solidFill>
                <a:srgbClr val="00B050"/>
              </a:solidFill>
            </a:endParaRPr>
          </a:p>
          <a:p>
            <a:r>
              <a:rPr lang="en-US" dirty="0">
                <a:solidFill>
                  <a:srgbClr val="00B050"/>
                </a:solidFill>
              </a:rPr>
              <a:t>• Intrusion detection</a:t>
            </a:r>
            <a:endParaRPr lang="en-SG" dirty="0">
              <a:solidFill>
                <a:srgbClr val="00B050"/>
              </a:solidFill>
            </a:endParaRPr>
          </a:p>
          <a:p>
            <a:r>
              <a:rPr lang="en-US" dirty="0">
                <a:solidFill>
                  <a:srgbClr val="00B050"/>
                </a:solidFill>
              </a:rPr>
              <a:t>• Earthquake detection system</a:t>
            </a:r>
            <a:endParaRPr lang="en-SG" dirty="0">
              <a:solidFill>
                <a:srgbClr val="00B050"/>
              </a:solidFill>
            </a:endParaRPr>
          </a:p>
          <a:p>
            <a:pPr lvl="0"/>
            <a:br>
              <a:rPr lang="en-US" dirty="0"/>
            </a:br>
            <a:endParaRPr lang="en-SG" dirty="0"/>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B8519567-DCFA-874D-A213-54770C48CA6A}"/>
              </a:ext>
            </a:extLst>
          </p:cNvPr>
          <p:cNvPicPr/>
          <p:nvPr/>
        </p:nvPicPr>
        <p:blipFill>
          <a:blip r:embed="rId2"/>
          <a:stretch>
            <a:fillRect/>
          </a:stretch>
        </p:blipFill>
        <p:spPr>
          <a:xfrm>
            <a:off x="5600699" y="155448"/>
            <a:ext cx="5977255" cy="2580686"/>
          </a:xfrm>
          <a:prstGeom prst="rect">
            <a:avLst/>
          </a:prstGeom>
        </p:spPr>
      </p:pic>
    </p:spTree>
    <p:extLst>
      <p:ext uri="{BB962C8B-B14F-4D97-AF65-F5344CB8AC3E}">
        <p14:creationId xmlns:p14="http://schemas.microsoft.com/office/powerpoint/2010/main" val="23763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a:xfrm>
            <a:off x="1024128" y="585216"/>
            <a:ext cx="4068733" cy="1499616"/>
          </a:xfrm>
        </p:spPr>
        <p:txBody>
          <a:bodyPr/>
          <a:lstStyle/>
          <a:p>
            <a:r>
              <a:rPr lang="en-US" dirty="0"/>
              <a:t>1. Classification Metrics</a:t>
            </a:r>
          </a:p>
        </p:txBody>
      </p:sp>
      <p:sp>
        <p:nvSpPr>
          <p:cNvPr id="3" name="Content Placeholder 2">
            <a:extLst>
              <a:ext uri="{FF2B5EF4-FFF2-40B4-BE49-F238E27FC236}">
                <a16:creationId xmlns:a16="http://schemas.microsoft.com/office/drawing/2014/main" id="{87DC5A49-437B-40BB-9E99-C6C0EF1D8BD3}"/>
              </a:ext>
            </a:extLst>
          </p:cNvPr>
          <p:cNvSpPr>
            <a:spLocks noGrp="1"/>
          </p:cNvSpPr>
          <p:nvPr>
            <p:ph idx="1"/>
          </p:nvPr>
        </p:nvSpPr>
        <p:spPr>
          <a:xfrm>
            <a:off x="218208" y="3165901"/>
            <a:ext cx="11762509" cy="3588189"/>
          </a:xfrm>
        </p:spPr>
        <p:txBody>
          <a:bodyPr vert="horz" lIns="45720" tIns="45720" rIns="45720" bIns="45720" rtlCol="0" anchor="t">
            <a:normAutofit lnSpcReduction="10000"/>
          </a:bodyPr>
          <a:lstStyle/>
          <a:p>
            <a:pPr lvl="0"/>
            <a:r>
              <a:rPr lang="en-US" dirty="0"/>
              <a:t>(d) While not covered in the lecture, what do you think can be done to correct imbalance (beyond picking the right metric)?</a:t>
            </a:r>
            <a:endParaRPr lang="en-SG" dirty="0"/>
          </a:p>
          <a:p>
            <a:r>
              <a:rPr lang="en-US" dirty="0"/>
              <a:t> </a:t>
            </a:r>
            <a:endParaRPr lang="en-SG" dirty="0"/>
          </a:p>
          <a:p>
            <a:r>
              <a:rPr lang="en-US" dirty="0">
                <a:solidFill>
                  <a:srgbClr val="00B050"/>
                </a:solidFill>
              </a:rPr>
              <a:t>• Collect more minority class data, if possible and/or practical</a:t>
            </a:r>
            <a:endParaRPr lang="en-SG" dirty="0">
              <a:solidFill>
                <a:srgbClr val="00B050"/>
              </a:solidFill>
            </a:endParaRPr>
          </a:p>
          <a:p>
            <a:r>
              <a:rPr lang="en-US" dirty="0">
                <a:solidFill>
                  <a:srgbClr val="00B050"/>
                </a:solidFill>
              </a:rPr>
              <a:t>• Generation of synthetic data, if possible and/or practical </a:t>
            </a:r>
            <a:endParaRPr lang="en-SG" dirty="0">
              <a:solidFill>
                <a:srgbClr val="00B050"/>
              </a:solidFill>
            </a:endParaRPr>
          </a:p>
          <a:p>
            <a:r>
              <a:rPr lang="en-US" dirty="0">
                <a:solidFill>
                  <a:srgbClr val="00B050"/>
                </a:solidFill>
              </a:rPr>
              <a:t>• </a:t>
            </a:r>
            <a:r>
              <a:rPr lang="en-US" dirty="0" err="1">
                <a:solidFill>
                  <a:srgbClr val="00B050"/>
                </a:solidFill>
              </a:rPr>
              <a:t>Undersampling</a:t>
            </a:r>
            <a:r>
              <a:rPr lang="en-US" dirty="0">
                <a:solidFill>
                  <a:srgbClr val="00B050"/>
                </a:solidFill>
              </a:rPr>
              <a:t> of majority class</a:t>
            </a:r>
            <a:endParaRPr lang="en-SG" dirty="0">
              <a:solidFill>
                <a:srgbClr val="00B050"/>
              </a:solidFill>
            </a:endParaRPr>
          </a:p>
          <a:p>
            <a:r>
              <a:rPr lang="en-US" dirty="0">
                <a:solidFill>
                  <a:srgbClr val="00B050"/>
                </a:solidFill>
              </a:rPr>
              <a:t>• Oversampling of minority class</a:t>
            </a:r>
            <a:endParaRPr lang="en-SG" dirty="0">
              <a:solidFill>
                <a:srgbClr val="00B050"/>
              </a:solidFill>
            </a:endParaRPr>
          </a:p>
          <a:p>
            <a:pPr lvl="0"/>
            <a:br>
              <a:rPr lang="en-US" dirty="0"/>
            </a:br>
            <a:endParaRPr lang="en-SG" dirty="0"/>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B8519567-DCFA-874D-A213-54770C48CA6A}"/>
              </a:ext>
            </a:extLst>
          </p:cNvPr>
          <p:cNvPicPr/>
          <p:nvPr/>
        </p:nvPicPr>
        <p:blipFill>
          <a:blip r:embed="rId2"/>
          <a:stretch>
            <a:fillRect/>
          </a:stretch>
        </p:blipFill>
        <p:spPr>
          <a:xfrm>
            <a:off x="5600699" y="155448"/>
            <a:ext cx="5977255" cy="2580686"/>
          </a:xfrm>
          <a:prstGeom prst="rect">
            <a:avLst/>
          </a:prstGeom>
        </p:spPr>
      </p:pic>
    </p:spTree>
    <p:extLst>
      <p:ext uri="{BB962C8B-B14F-4D97-AF65-F5344CB8AC3E}">
        <p14:creationId xmlns:p14="http://schemas.microsoft.com/office/powerpoint/2010/main" val="67017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E403-A25A-8444-BA9B-D3BCF2662B1C}"/>
              </a:ext>
            </a:extLst>
          </p:cNvPr>
          <p:cNvSpPr>
            <a:spLocks noGrp="1"/>
          </p:cNvSpPr>
          <p:nvPr>
            <p:ph type="title"/>
          </p:nvPr>
        </p:nvSpPr>
        <p:spPr/>
        <p:txBody>
          <a:bodyPr/>
          <a:lstStyle/>
          <a:p>
            <a:r>
              <a:rPr lang="en-US" dirty="0"/>
              <a:t>2. Assessing Classification Errors</a:t>
            </a:r>
          </a:p>
        </p:txBody>
      </p:sp>
      <p:sp>
        <p:nvSpPr>
          <p:cNvPr id="3" name="Content Placeholder 2">
            <a:extLst>
              <a:ext uri="{FF2B5EF4-FFF2-40B4-BE49-F238E27FC236}">
                <a16:creationId xmlns:a16="http://schemas.microsoft.com/office/drawing/2014/main" id="{C4EDF072-24EC-674A-B9A3-03DBFB073A6E}"/>
              </a:ext>
            </a:extLst>
          </p:cNvPr>
          <p:cNvSpPr>
            <a:spLocks noGrp="1"/>
          </p:cNvSpPr>
          <p:nvPr>
            <p:ph idx="1"/>
          </p:nvPr>
        </p:nvSpPr>
        <p:spPr>
          <a:xfrm>
            <a:off x="910310" y="1996633"/>
            <a:ext cx="9720073" cy="2864734"/>
          </a:xfrm>
        </p:spPr>
        <p:txBody>
          <a:bodyPr/>
          <a:lstStyle/>
          <a:p>
            <a:r>
              <a:rPr lang="en-US" dirty="0"/>
              <a:t>(a) In binary classification, we can make 2 types of errors:</a:t>
            </a:r>
            <a:endParaRPr lang="en-SG" dirty="0"/>
          </a:p>
          <a:p>
            <a:pPr lvl="0"/>
            <a:r>
              <a:rPr lang="en-US" b="1" dirty="0"/>
              <a:t>False Positives</a:t>
            </a:r>
            <a:r>
              <a:rPr lang="en-US" dirty="0"/>
              <a:t> (FP), also called Type I Error</a:t>
            </a:r>
            <a:endParaRPr lang="en-SG" dirty="0"/>
          </a:p>
          <a:p>
            <a:pPr lvl="0"/>
            <a:r>
              <a:rPr lang="en-US" b="1" dirty="0"/>
              <a:t>False Negatives</a:t>
            </a:r>
            <a:r>
              <a:rPr lang="en-US" dirty="0"/>
              <a:t> (FN), also called Type II Error</a:t>
            </a:r>
            <a:endParaRPr lang="en-SG" dirty="0"/>
          </a:p>
          <a:p>
            <a:r>
              <a:rPr lang="en-US" dirty="0"/>
              <a:t>In many cases these two types of errors are not equally problematic.</a:t>
            </a:r>
            <a:endParaRPr lang="en-SG" dirty="0"/>
          </a:p>
          <a:p>
            <a:pPr lvl="0"/>
            <a:r>
              <a:rPr lang="en-US" dirty="0"/>
              <a:t>List 1 example application where False Positives are more problematic than False Negatives, and vice versa. Provide a brief explanation!</a:t>
            </a:r>
            <a:endParaRPr lang="en-SG" dirty="0"/>
          </a:p>
          <a:p>
            <a:endParaRPr lang="en-US" dirty="0"/>
          </a:p>
          <a:p>
            <a:endParaRPr lang="en-US" dirty="0"/>
          </a:p>
        </p:txBody>
      </p:sp>
      <p:sp>
        <p:nvSpPr>
          <p:cNvPr id="5" name="Content Placeholder 2">
            <a:extLst>
              <a:ext uri="{FF2B5EF4-FFF2-40B4-BE49-F238E27FC236}">
                <a16:creationId xmlns:a16="http://schemas.microsoft.com/office/drawing/2014/main" id="{A0C4ED3B-755E-F444-A275-2F959DBAC6F2}"/>
              </a:ext>
            </a:extLst>
          </p:cNvPr>
          <p:cNvSpPr txBox="1">
            <a:spLocks/>
          </p:cNvSpPr>
          <p:nvPr/>
        </p:nvSpPr>
        <p:spPr>
          <a:xfrm>
            <a:off x="910309" y="4761054"/>
            <a:ext cx="9720073" cy="2096946"/>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b="1" dirty="0">
                <a:solidFill>
                  <a:srgbClr val="00B050"/>
                </a:solidFill>
              </a:rPr>
              <a:t>Spam detector</a:t>
            </a:r>
            <a:r>
              <a:rPr lang="en-US" dirty="0">
                <a:solidFill>
                  <a:srgbClr val="00B050"/>
                </a:solidFill>
              </a:rPr>
              <a:t>: false positives lead to real emails being detected as spam, which can lead to users missing important emails. False negatives just lead to an additional spam message that gets through to the user.</a:t>
            </a:r>
          </a:p>
          <a:p>
            <a:r>
              <a:rPr lang="en-US" b="1" dirty="0">
                <a:solidFill>
                  <a:srgbClr val="00B050"/>
                </a:solidFill>
              </a:rPr>
              <a:t>Flagging defective products for manual review</a:t>
            </a:r>
            <a:r>
              <a:rPr lang="en-US" dirty="0">
                <a:solidFill>
                  <a:srgbClr val="00B050"/>
                </a:solidFill>
              </a:rPr>
              <a:t>: false negatives can lead to defective products being shipped out, while false positives just increase the amount of manual review that needs to be done.</a:t>
            </a:r>
          </a:p>
          <a:p>
            <a:endParaRPr lang="en-US" dirty="0">
              <a:solidFill>
                <a:srgbClr val="00B050"/>
              </a:solidFill>
            </a:endParaRPr>
          </a:p>
        </p:txBody>
      </p:sp>
    </p:spTree>
    <p:extLst>
      <p:ext uri="{BB962C8B-B14F-4D97-AF65-F5344CB8AC3E}">
        <p14:creationId xmlns:p14="http://schemas.microsoft.com/office/powerpoint/2010/main" val="28545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E403-A25A-8444-BA9B-D3BCF2662B1C}"/>
              </a:ext>
            </a:extLst>
          </p:cNvPr>
          <p:cNvSpPr>
            <a:spLocks noGrp="1"/>
          </p:cNvSpPr>
          <p:nvPr>
            <p:ph type="title"/>
          </p:nvPr>
        </p:nvSpPr>
        <p:spPr/>
        <p:txBody>
          <a:bodyPr/>
          <a:lstStyle/>
          <a:p>
            <a:r>
              <a:rPr lang="en-US" dirty="0"/>
              <a:t>2. Assessing Classification Errors</a:t>
            </a:r>
          </a:p>
        </p:txBody>
      </p:sp>
      <p:sp>
        <p:nvSpPr>
          <p:cNvPr id="3" name="Content Placeholder 2">
            <a:extLst>
              <a:ext uri="{FF2B5EF4-FFF2-40B4-BE49-F238E27FC236}">
                <a16:creationId xmlns:a16="http://schemas.microsoft.com/office/drawing/2014/main" id="{C4EDF072-24EC-674A-B9A3-03DBFB073A6E}"/>
              </a:ext>
            </a:extLst>
          </p:cNvPr>
          <p:cNvSpPr>
            <a:spLocks noGrp="1"/>
          </p:cNvSpPr>
          <p:nvPr>
            <p:ph idx="1"/>
          </p:nvPr>
        </p:nvSpPr>
        <p:spPr>
          <a:xfrm>
            <a:off x="910310" y="1996633"/>
            <a:ext cx="9720073" cy="2864734"/>
          </a:xfrm>
        </p:spPr>
        <p:txBody>
          <a:bodyPr/>
          <a:lstStyle/>
          <a:p>
            <a:pPr lvl="0"/>
            <a:r>
              <a:rPr lang="en-US" dirty="0"/>
              <a:t>(b) Say you trained a binary sentiment classifier that classifies social media posts (e.g., tweets) into ”negative” and ”positive”. Your datasets for training and testing were balanced and sufficiently large. Let’s assume that the F1 score of your classifier is 0.85. How would you assess if this is a good result?</a:t>
            </a:r>
            <a:endParaRPr lang="en-SG" dirty="0"/>
          </a:p>
          <a:p>
            <a:endParaRPr lang="en-US" dirty="0"/>
          </a:p>
          <a:p>
            <a:endParaRPr lang="en-US" dirty="0"/>
          </a:p>
        </p:txBody>
      </p:sp>
      <p:sp>
        <p:nvSpPr>
          <p:cNvPr id="5" name="Content Placeholder 2">
            <a:extLst>
              <a:ext uri="{FF2B5EF4-FFF2-40B4-BE49-F238E27FC236}">
                <a16:creationId xmlns:a16="http://schemas.microsoft.com/office/drawing/2014/main" id="{A0C4ED3B-755E-F444-A275-2F959DBAC6F2}"/>
              </a:ext>
            </a:extLst>
          </p:cNvPr>
          <p:cNvSpPr txBox="1">
            <a:spLocks/>
          </p:cNvSpPr>
          <p:nvPr/>
        </p:nvSpPr>
        <p:spPr>
          <a:xfrm>
            <a:off x="910309" y="3808071"/>
            <a:ext cx="9720073" cy="3049929"/>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SG" dirty="0">
                <a:solidFill>
                  <a:srgbClr val="00B050"/>
                </a:solidFill>
              </a:rPr>
              <a:t>• A ”random guesser” would get an F1 score of around 0.5, so the classifier is certainly much better than that</a:t>
            </a:r>
          </a:p>
          <a:p>
            <a:r>
              <a:rPr lang="en-SG" dirty="0">
                <a:solidFill>
                  <a:srgbClr val="00B050"/>
                </a:solidFill>
              </a:rPr>
              <a:t>• Compare the classifier with the “next-best alternative”: e.g. the existing solution the classifier is aiming to replace</a:t>
            </a:r>
          </a:p>
          <a:p>
            <a:r>
              <a:rPr lang="en-SG" dirty="0">
                <a:solidFill>
                  <a:srgbClr val="00B050"/>
                </a:solidFill>
              </a:rPr>
              <a:t>• While an F1 score 1.0 is the theoretical upper bound, in practice the goal is often below that. This is particularly true for such subjective use cases like sentiment analysis where different people might give different sentiments to the same tweet. For example, if people agreed on tweets’ sentiments in 90% of the cases, then the classifier is rather close to this number.</a:t>
            </a:r>
            <a:endParaRPr lang="en-US" dirty="0">
              <a:solidFill>
                <a:srgbClr val="00B050"/>
              </a:solidFill>
            </a:endParaRPr>
          </a:p>
        </p:txBody>
      </p:sp>
    </p:spTree>
    <p:extLst>
      <p:ext uri="{BB962C8B-B14F-4D97-AF65-F5344CB8AC3E}">
        <p14:creationId xmlns:p14="http://schemas.microsoft.com/office/powerpoint/2010/main" val="382086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E403-A25A-8444-BA9B-D3BCF2662B1C}"/>
              </a:ext>
            </a:extLst>
          </p:cNvPr>
          <p:cNvSpPr>
            <a:spLocks noGrp="1"/>
          </p:cNvSpPr>
          <p:nvPr>
            <p:ph type="title"/>
          </p:nvPr>
        </p:nvSpPr>
        <p:spPr/>
        <p:txBody>
          <a:bodyPr/>
          <a:lstStyle/>
          <a:p>
            <a:r>
              <a:rPr lang="en-US" dirty="0"/>
              <a:t>2. Assessing Classification Errors</a:t>
            </a:r>
          </a:p>
        </p:txBody>
      </p:sp>
      <p:sp>
        <p:nvSpPr>
          <p:cNvPr id="3" name="Content Placeholder 2">
            <a:extLst>
              <a:ext uri="{FF2B5EF4-FFF2-40B4-BE49-F238E27FC236}">
                <a16:creationId xmlns:a16="http://schemas.microsoft.com/office/drawing/2014/main" id="{C4EDF072-24EC-674A-B9A3-03DBFB073A6E}"/>
              </a:ext>
            </a:extLst>
          </p:cNvPr>
          <p:cNvSpPr>
            <a:spLocks noGrp="1"/>
          </p:cNvSpPr>
          <p:nvPr>
            <p:ph idx="1"/>
          </p:nvPr>
        </p:nvSpPr>
        <p:spPr>
          <a:xfrm>
            <a:off x="910310" y="1996633"/>
            <a:ext cx="9720073" cy="2864734"/>
          </a:xfrm>
        </p:spPr>
        <p:txBody>
          <a:bodyPr/>
          <a:lstStyle/>
          <a:p>
            <a:pPr lvl="0"/>
            <a:r>
              <a:rPr lang="en-SG" dirty="0"/>
              <a:t>(c) Say you trained a classifier that identifies whether an image contains a Car, Boat, or Plane, and the F1-score is very high, say, 0.99. Your datasets for training and testing were balanced and sufficiently large. What might be a reason why the classifier would suddenly perform poorly in practice?</a:t>
            </a:r>
            <a:endParaRPr lang="en-US" dirty="0"/>
          </a:p>
          <a:p>
            <a:endParaRPr lang="en-US" dirty="0"/>
          </a:p>
        </p:txBody>
      </p:sp>
      <p:sp>
        <p:nvSpPr>
          <p:cNvPr id="5" name="Content Placeholder 2">
            <a:extLst>
              <a:ext uri="{FF2B5EF4-FFF2-40B4-BE49-F238E27FC236}">
                <a16:creationId xmlns:a16="http://schemas.microsoft.com/office/drawing/2014/main" id="{A0C4ED3B-755E-F444-A275-2F959DBAC6F2}"/>
              </a:ext>
            </a:extLst>
          </p:cNvPr>
          <p:cNvSpPr txBox="1">
            <a:spLocks/>
          </p:cNvSpPr>
          <p:nvPr/>
        </p:nvSpPr>
        <p:spPr>
          <a:xfrm>
            <a:off x="910309" y="3808071"/>
            <a:ext cx="9720073" cy="304992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0"/>
            <a:r>
              <a:rPr lang="en-US" dirty="0">
                <a:solidFill>
                  <a:srgbClr val="00B050"/>
                </a:solidFill>
              </a:rPr>
              <a:t>• The dataset may not be representative enough of the situations faced in practice.</a:t>
            </a:r>
            <a:endParaRPr lang="en-SG" dirty="0">
              <a:solidFill>
                <a:srgbClr val="00B050"/>
              </a:solidFill>
            </a:endParaRPr>
          </a:p>
          <a:p>
            <a:r>
              <a:rPr lang="en-SG" dirty="0">
                <a:solidFill>
                  <a:srgbClr val="00B050"/>
                </a:solidFill>
              </a:rPr>
              <a:t>• Example: a ”bad” dataset for vehicle classification could contain only images with planes in the sky, boats on the open sea, and cars on roads. In this case, the classifier might identify planes because of the blue/grey background (sky), and make mistakes in practice when different backgrounds are present.</a:t>
            </a:r>
            <a:endParaRPr lang="en-US" dirty="0">
              <a:solidFill>
                <a:srgbClr val="00B050"/>
              </a:solidFill>
            </a:endParaRPr>
          </a:p>
        </p:txBody>
      </p:sp>
    </p:spTree>
    <p:extLst>
      <p:ext uri="{BB962C8B-B14F-4D97-AF65-F5344CB8AC3E}">
        <p14:creationId xmlns:p14="http://schemas.microsoft.com/office/powerpoint/2010/main" val="298321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3678</TotalTime>
  <Words>1351</Words>
  <Application>Microsoft Macintosh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Consolas</vt:lpstr>
      <vt:lpstr>Tw Cen MT</vt:lpstr>
      <vt:lpstr>Tw Cen MT Condensed</vt:lpstr>
      <vt:lpstr>Wingdings 3</vt:lpstr>
      <vt:lpstr>Integral</vt:lpstr>
      <vt:lpstr>CS5228 Tutorial 3 – Classification &amp; Regression</vt:lpstr>
      <vt:lpstr>1. Classification Metrics</vt:lpstr>
      <vt:lpstr>1. Classification Metrics</vt:lpstr>
      <vt:lpstr>1. Classification Metrics</vt:lpstr>
      <vt:lpstr>1. Classification Metrics</vt:lpstr>
      <vt:lpstr>1. Classification Metrics</vt:lpstr>
      <vt:lpstr>2. Assessing Classification Errors</vt:lpstr>
      <vt:lpstr>2. Assessing Classification Errors</vt:lpstr>
      <vt:lpstr>2. Assessing Classification Errors</vt:lpstr>
      <vt:lpstr>3. Data Distribution and Decision Trees</vt:lpstr>
      <vt:lpstr>3. Data Distribution and Decision Trees</vt:lpstr>
      <vt:lpstr>3. Data Distribution and Decision Trees</vt:lpstr>
      <vt:lpstr>4. Interpreting Decision Trees</vt:lpstr>
      <vt:lpstr>4. Interpreting Decision Trees</vt:lpstr>
      <vt:lpstr>4. Interpreting Decision Trees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Bryan Hooi Kuen-Yew</cp:lastModifiedBy>
  <cp:revision>307</cp:revision>
  <dcterms:created xsi:type="dcterms:W3CDTF">2020-01-13T13:52:43Z</dcterms:created>
  <dcterms:modified xsi:type="dcterms:W3CDTF">2023-02-23T17:08:20Z</dcterms:modified>
</cp:coreProperties>
</file>