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8"/>
  </p:notesMasterIdLst>
  <p:sldIdLst>
    <p:sldId id="256" r:id="rId2"/>
    <p:sldId id="398" r:id="rId3"/>
    <p:sldId id="412" r:id="rId4"/>
    <p:sldId id="413" r:id="rId5"/>
    <p:sldId id="425" r:id="rId6"/>
    <p:sldId id="426" r:id="rId7"/>
    <p:sldId id="414" r:id="rId8"/>
    <p:sldId id="416" r:id="rId9"/>
    <p:sldId id="417" r:id="rId10"/>
    <p:sldId id="418" r:id="rId11"/>
    <p:sldId id="419" r:id="rId12"/>
    <p:sldId id="420" r:id="rId13"/>
    <p:sldId id="421" r:id="rId14"/>
    <p:sldId id="422" r:id="rId15"/>
    <p:sldId id="423" r:id="rId16"/>
    <p:sldId id="42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FC3"/>
    <a:srgbClr val="EAF7D5"/>
    <a:srgbClr val="EAF7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p:restoredTop sz="94648"/>
  </p:normalViewPr>
  <p:slideViewPr>
    <p:cSldViewPr snapToGrid="0">
      <p:cViewPr varScale="1">
        <p:scale>
          <a:sx n="120" d="100"/>
          <a:sy n="120" d="100"/>
        </p:scale>
        <p:origin x="18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C1415-054C-4B1A-9690-47B8406046BD}" type="datetimeFigureOut">
              <a:rPr lang="en-US"/>
              <a:t>3/24/23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FC0E3-8CEC-48BC-821D-12398841F52D}" type="slidenum">
              <a:rPr lang="en-US"/>
              <a:t>‹#›</a:t>
            </a:fld>
            <a:endParaRPr lang="en-US"/>
          </a:p>
        </p:txBody>
      </p:sp>
    </p:spTree>
    <p:extLst>
      <p:ext uri="{BB962C8B-B14F-4D97-AF65-F5344CB8AC3E}">
        <p14:creationId xmlns:p14="http://schemas.microsoft.com/office/powerpoint/2010/main" val="1643407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FC0E3-8CEC-48BC-821D-12398841F52D}" type="slidenum">
              <a:rPr lang="en-US" smtClean="0"/>
              <a:t>1</a:t>
            </a:fld>
            <a:endParaRPr lang="en-US"/>
          </a:p>
        </p:txBody>
      </p:sp>
    </p:spTree>
    <p:extLst>
      <p:ext uri="{BB962C8B-B14F-4D97-AF65-F5344CB8AC3E}">
        <p14:creationId xmlns:p14="http://schemas.microsoft.com/office/powerpoint/2010/main" val="83634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dirty="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FB99-0EAB-4182-AFF8-E214C82A68F6}" type="datetimeFigureOut">
              <a:rPr lang="en-US" dirty="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dirty="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dirty="0"/>
              <a:t>3/24/23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dirty="0"/>
              <a:t>3/24/23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t>3/24/23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3/24/23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60"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www.who.int/news-room/fact-sheets/detail/cardiovascular-diseases-(cv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ea typeface="+mj-lt"/>
                <a:cs typeface="+mj-lt"/>
              </a:rPr>
              <a:t>CS5228 Tutorial 4 – </a:t>
            </a:r>
            <a:br>
              <a:rPr lang="en-US" dirty="0">
                <a:ea typeface="+mj-lt"/>
                <a:cs typeface="+mj-lt"/>
              </a:rPr>
            </a:br>
            <a:r>
              <a:rPr lang="en-US" dirty="0">
                <a:ea typeface="+mj-lt"/>
                <a:cs typeface="+mj-lt"/>
              </a:rPr>
              <a:t>Logistic Regression &amp; </a:t>
            </a:r>
            <a:br>
              <a:rPr lang="en-US" dirty="0">
                <a:ea typeface="+mj-lt"/>
                <a:cs typeface="+mj-lt"/>
              </a:rPr>
            </a:br>
            <a:r>
              <a:rPr lang="en-US" dirty="0">
                <a:ea typeface="+mj-lt"/>
                <a:cs typeface="+mj-lt"/>
              </a:rPr>
              <a:t>Recommender Systems</a:t>
            </a:r>
          </a:p>
        </p:txBody>
      </p:sp>
      <p:sp>
        <p:nvSpPr>
          <p:cNvPr id="6" name="Subtitle 5">
            <a:extLst>
              <a:ext uri="{FF2B5EF4-FFF2-40B4-BE49-F238E27FC236}">
                <a16:creationId xmlns:a16="http://schemas.microsoft.com/office/drawing/2014/main" id="{5415B434-5C7F-0E48-8AD6-7FC9E4F85A3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0163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Logistic Regression</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3">
            <a:extLst>
              <a:ext uri="{FF2B5EF4-FFF2-40B4-BE49-F238E27FC236}">
                <a16:creationId xmlns:a16="http://schemas.microsoft.com/office/drawing/2014/main" id="{D475536A-903E-1F4E-AA6B-E4B487705648}"/>
              </a:ext>
            </a:extLst>
          </p:cNvPr>
          <p:cNvSpPr>
            <a:spLocks noChangeArrowheads="1"/>
          </p:cNvSpPr>
          <p:nvPr/>
        </p:nvSpPr>
        <p:spPr bwMode="auto">
          <a:xfrm>
            <a:off x="601884" y="1949223"/>
            <a:ext cx="68926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200" b="1" dirty="0">
                <a:solidFill>
                  <a:srgbClr val="000000"/>
                </a:solidFill>
                <a:latin typeface="Tw Cen MT" panose="020B0602020104020603" pitchFamily="34" charset="77"/>
                <a:ea typeface="Helvetica Neue" panose="02000503000000020004" pitchFamily="2" charset="0"/>
              </a:rPr>
              <a:t>1e) </a:t>
            </a:r>
            <a:r>
              <a:rPr lang="en-US" altLang="en-US" sz="2200" dirty="0">
                <a:solidFill>
                  <a:srgbClr val="000000"/>
                </a:solidFill>
                <a:latin typeface="Tw Cen MT" panose="020B0602020104020603" pitchFamily="34" charset="77"/>
                <a:ea typeface="Helvetica Neue" panose="02000503000000020004" pitchFamily="2" charset="0"/>
              </a:rPr>
              <a:t>The results for logistic regression on this new set of features is as follows. </a:t>
            </a:r>
            <a:endParaRPr kumimoji="0" lang="en-US" altLang="en-US" sz="2200" i="0" u="none" strike="noStrike" cap="none" normalizeH="0" baseline="0" dirty="0">
              <a:ln>
                <a:noFill/>
              </a:ln>
              <a:solidFill>
                <a:schemeClr val="tx1"/>
              </a:solidFill>
              <a:effectLst/>
              <a:latin typeface="Tw Cen MT" panose="020B0602020104020603" pitchFamily="34" charset="77"/>
            </a:endParaRPr>
          </a:p>
        </p:txBody>
      </p:sp>
      <p:sp>
        <p:nvSpPr>
          <p:cNvPr id="8" name="Rectangle 13">
            <a:extLst>
              <a:ext uri="{FF2B5EF4-FFF2-40B4-BE49-F238E27FC236}">
                <a16:creationId xmlns:a16="http://schemas.microsoft.com/office/drawing/2014/main" id="{CF72D13C-DC75-BA48-976D-D272AA078C94}"/>
              </a:ext>
            </a:extLst>
          </p:cNvPr>
          <p:cNvSpPr>
            <a:spLocks noChangeArrowheads="1"/>
          </p:cNvSpPr>
          <p:nvPr/>
        </p:nvSpPr>
        <p:spPr bwMode="auto">
          <a:xfrm>
            <a:off x="601883" y="3254123"/>
            <a:ext cx="689264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SG" sz="2200" dirty="0"/>
              <a:t>The following plots show the points and decision boundaries for the two models. Comment on the difference between the two models and their performance.</a:t>
            </a:r>
          </a:p>
        </p:txBody>
      </p:sp>
      <p:pic>
        <p:nvPicPr>
          <p:cNvPr id="11" name="Picture 10">
            <a:extLst>
              <a:ext uri="{FF2B5EF4-FFF2-40B4-BE49-F238E27FC236}">
                <a16:creationId xmlns:a16="http://schemas.microsoft.com/office/drawing/2014/main" id="{09253673-0F56-8844-AE49-C15BF395F776}"/>
              </a:ext>
            </a:extLst>
          </p:cNvPr>
          <p:cNvPicPr>
            <a:picLocks noChangeAspect="1"/>
          </p:cNvPicPr>
          <p:nvPr/>
        </p:nvPicPr>
        <p:blipFill>
          <a:blip r:embed="rId2"/>
          <a:stretch>
            <a:fillRect/>
          </a:stretch>
        </p:blipFill>
        <p:spPr>
          <a:xfrm>
            <a:off x="1192192" y="2678667"/>
            <a:ext cx="10126696" cy="657803"/>
          </a:xfrm>
          <a:prstGeom prst="rect">
            <a:avLst/>
          </a:prstGeom>
        </p:spPr>
      </p:pic>
      <p:pic>
        <p:nvPicPr>
          <p:cNvPr id="21" name="Picture 20">
            <a:extLst>
              <a:ext uri="{FF2B5EF4-FFF2-40B4-BE49-F238E27FC236}">
                <a16:creationId xmlns:a16="http://schemas.microsoft.com/office/drawing/2014/main" id="{76AB67BB-52C1-3B47-BF6C-F0B43F3663C1}"/>
              </a:ext>
            </a:extLst>
          </p:cNvPr>
          <p:cNvPicPr>
            <a:picLocks noChangeAspect="1"/>
          </p:cNvPicPr>
          <p:nvPr/>
        </p:nvPicPr>
        <p:blipFill>
          <a:blip r:embed="rId3"/>
          <a:stretch>
            <a:fillRect/>
          </a:stretch>
        </p:blipFill>
        <p:spPr>
          <a:xfrm>
            <a:off x="8124622" y="1330571"/>
            <a:ext cx="3824364" cy="2678952"/>
          </a:xfrm>
          <a:prstGeom prst="rect">
            <a:avLst/>
          </a:prstGeom>
        </p:spPr>
      </p:pic>
      <p:pic>
        <p:nvPicPr>
          <p:cNvPr id="22" name="Picture 21">
            <a:extLst>
              <a:ext uri="{FF2B5EF4-FFF2-40B4-BE49-F238E27FC236}">
                <a16:creationId xmlns:a16="http://schemas.microsoft.com/office/drawing/2014/main" id="{194C2155-290B-F348-B2DB-F6D98175A967}"/>
              </a:ext>
            </a:extLst>
          </p:cNvPr>
          <p:cNvPicPr>
            <a:picLocks noChangeAspect="1"/>
          </p:cNvPicPr>
          <p:nvPr/>
        </p:nvPicPr>
        <p:blipFill>
          <a:blip r:embed="rId4"/>
          <a:stretch>
            <a:fillRect/>
          </a:stretch>
        </p:blipFill>
        <p:spPr>
          <a:xfrm>
            <a:off x="8124622" y="4043191"/>
            <a:ext cx="3824364" cy="2647902"/>
          </a:xfrm>
          <a:prstGeom prst="rect">
            <a:avLst/>
          </a:prstGeom>
        </p:spPr>
      </p:pic>
      <p:pic>
        <p:nvPicPr>
          <p:cNvPr id="23" name="Picture 22">
            <a:extLst>
              <a:ext uri="{FF2B5EF4-FFF2-40B4-BE49-F238E27FC236}">
                <a16:creationId xmlns:a16="http://schemas.microsoft.com/office/drawing/2014/main" id="{CACFA613-825A-1743-99BC-E3F6516AD4D2}"/>
              </a:ext>
            </a:extLst>
          </p:cNvPr>
          <p:cNvPicPr/>
          <p:nvPr/>
        </p:nvPicPr>
        <p:blipFill>
          <a:blip r:embed="rId5"/>
          <a:stretch>
            <a:fillRect/>
          </a:stretch>
        </p:blipFill>
        <p:spPr>
          <a:xfrm>
            <a:off x="8262620" y="1236524"/>
            <a:ext cx="3929380" cy="123190"/>
          </a:xfrm>
          <a:prstGeom prst="rect">
            <a:avLst/>
          </a:prstGeom>
        </p:spPr>
      </p:pic>
      <p:sp>
        <p:nvSpPr>
          <p:cNvPr id="24" name="Rectangle 13">
            <a:extLst>
              <a:ext uri="{FF2B5EF4-FFF2-40B4-BE49-F238E27FC236}">
                <a16:creationId xmlns:a16="http://schemas.microsoft.com/office/drawing/2014/main" id="{4E546CE7-68B3-AF48-BBEA-2A54FF2B7CB7}"/>
              </a:ext>
            </a:extLst>
          </p:cNvPr>
          <p:cNvSpPr>
            <a:spLocks noChangeArrowheads="1"/>
          </p:cNvSpPr>
          <p:nvPr/>
        </p:nvSpPr>
        <p:spPr bwMode="auto">
          <a:xfrm>
            <a:off x="393539" y="4441953"/>
            <a:ext cx="773108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SG" sz="2000" dirty="0">
                <a:solidFill>
                  <a:srgbClr val="00B050"/>
                </a:solidFill>
              </a:rPr>
              <a:t>Due to the increased flexibility of the 2</a:t>
            </a:r>
            <a:r>
              <a:rPr lang="en-SG" sz="2000" baseline="30000" dirty="0">
                <a:solidFill>
                  <a:srgbClr val="00B050"/>
                </a:solidFill>
              </a:rPr>
              <a:t>nd</a:t>
            </a:r>
            <a:r>
              <a:rPr lang="en-SG" sz="2000" dirty="0">
                <a:solidFill>
                  <a:srgbClr val="00B050"/>
                </a:solidFill>
              </a:rPr>
              <a:t> model, it is able to fit the training dataset more closely, increasing the training accuracy. However, this has overfit the data, causing the test accuracy to decrease.</a:t>
            </a:r>
          </a:p>
          <a:p>
            <a:r>
              <a:rPr lang="en-SG" sz="2000" dirty="0">
                <a:solidFill>
                  <a:srgbClr val="00B050"/>
                </a:solidFill>
              </a:rPr>
              <a:t>From the plots, the data is very noisy, and a linear decision boundary is fairly reasonable. There is little additional gain from the more flexible model, and it seems to overfit in the purple regions at the bottom left / right.</a:t>
            </a:r>
          </a:p>
        </p:txBody>
      </p:sp>
      <p:sp>
        <p:nvSpPr>
          <p:cNvPr id="3" name="Rectangle 2">
            <a:extLst>
              <a:ext uri="{FF2B5EF4-FFF2-40B4-BE49-F238E27FC236}">
                <a16:creationId xmlns:a16="http://schemas.microsoft.com/office/drawing/2014/main" id="{DEF7D72B-4DE8-0350-843D-40507CFA31AC}"/>
              </a:ext>
            </a:extLst>
          </p:cNvPr>
          <p:cNvSpPr/>
          <p:nvPr/>
        </p:nvSpPr>
        <p:spPr>
          <a:xfrm>
            <a:off x="8505371" y="5626120"/>
            <a:ext cx="1698171" cy="64666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 name="Rectangle 4">
            <a:extLst>
              <a:ext uri="{FF2B5EF4-FFF2-40B4-BE49-F238E27FC236}">
                <a16:creationId xmlns:a16="http://schemas.microsoft.com/office/drawing/2014/main" id="{FCC041D2-2EF1-8708-0A46-318298BF1249}"/>
              </a:ext>
            </a:extLst>
          </p:cNvPr>
          <p:cNvSpPr/>
          <p:nvPr/>
        </p:nvSpPr>
        <p:spPr>
          <a:xfrm>
            <a:off x="10744200" y="4754878"/>
            <a:ext cx="990775" cy="151790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9833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Recommender Systems</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3">
            <a:extLst>
              <a:ext uri="{FF2B5EF4-FFF2-40B4-BE49-F238E27FC236}">
                <a16:creationId xmlns:a16="http://schemas.microsoft.com/office/drawing/2014/main" id="{D475536A-903E-1F4E-AA6B-E4B487705648}"/>
              </a:ext>
            </a:extLst>
          </p:cNvPr>
          <p:cNvSpPr>
            <a:spLocks noChangeArrowheads="1"/>
          </p:cNvSpPr>
          <p:nvPr/>
        </p:nvSpPr>
        <p:spPr bwMode="auto">
          <a:xfrm>
            <a:off x="601884" y="1972464"/>
            <a:ext cx="1111169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a:t>Reviews are helpful in our daily lives for deciding which restaurants, hotels, products, services etc. we should buy. However, fake reviews (purchased by the business, or even by competitors) have become a common issue which can mislead customers.</a:t>
            </a:r>
            <a:endParaRPr lang="en-SG" sz="2200" dirty="0"/>
          </a:p>
          <a:p>
            <a:r>
              <a:rPr lang="en-US" sz="2200" dirty="0"/>
              <a:t> </a:t>
            </a:r>
            <a:endParaRPr lang="en-SG" sz="2200" dirty="0"/>
          </a:p>
          <a:p>
            <a:r>
              <a:rPr lang="en-US" sz="2200" b="1" dirty="0"/>
              <a:t>2a) </a:t>
            </a:r>
            <a:r>
              <a:rPr lang="en-US" sz="2200" dirty="0"/>
              <a:t>What are some indicators that a product has fake reviews, that you have found useful in your experience?</a:t>
            </a:r>
            <a:endParaRPr lang="en-SG" sz="2200" dirty="0"/>
          </a:p>
        </p:txBody>
      </p:sp>
      <p:sp>
        <p:nvSpPr>
          <p:cNvPr id="24" name="Rectangle 13">
            <a:extLst>
              <a:ext uri="{FF2B5EF4-FFF2-40B4-BE49-F238E27FC236}">
                <a16:creationId xmlns:a16="http://schemas.microsoft.com/office/drawing/2014/main" id="{4E546CE7-68B3-AF48-BBEA-2A54FF2B7CB7}"/>
              </a:ext>
            </a:extLst>
          </p:cNvPr>
          <p:cNvSpPr>
            <a:spLocks noChangeArrowheads="1"/>
          </p:cNvSpPr>
          <p:nvPr/>
        </p:nvSpPr>
        <p:spPr bwMode="auto">
          <a:xfrm>
            <a:off x="341291" y="4096122"/>
            <a:ext cx="865786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buFont typeface="Arial" panose="020B0604020202020204" pitchFamily="34" charset="0"/>
              <a:buChar char="•"/>
            </a:pPr>
            <a:r>
              <a:rPr lang="en-US" sz="2000" dirty="0">
                <a:solidFill>
                  <a:srgbClr val="00B050"/>
                </a:solidFill>
              </a:rPr>
              <a:t>Look for reviews mentioning receiving free product in exchange for ratings (indicating financial incentives which can lead to bias)</a:t>
            </a:r>
            <a:endParaRPr lang="en-SG" sz="2000" dirty="0">
              <a:solidFill>
                <a:srgbClr val="00B050"/>
              </a:solidFill>
            </a:endParaRPr>
          </a:p>
          <a:p>
            <a:pPr marL="285750" lvl="0" indent="-285750">
              <a:buFont typeface="Arial" panose="020B0604020202020204" pitchFamily="34" charset="0"/>
              <a:buChar char="•"/>
            </a:pPr>
            <a:r>
              <a:rPr lang="en-US" sz="2000" dirty="0">
                <a:solidFill>
                  <a:srgbClr val="00B050"/>
                </a:solidFill>
              </a:rPr>
              <a:t>Uninformative, overly generic, or exaggerated reviews (more likely to be purchased)</a:t>
            </a:r>
            <a:endParaRPr lang="en-SG" sz="2000" dirty="0">
              <a:solidFill>
                <a:srgbClr val="00B050"/>
              </a:solidFill>
            </a:endParaRPr>
          </a:p>
          <a:p>
            <a:pPr marL="285750" lvl="0" indent="-285750">
              <a:buFont typeface="Arial" panose="020B0604020202020204" pitchFamily="34" charset="0"/>
              <a:buChar char="•"/>
            </a:pPr>
            <a:r>
              <a:rPr lang="en-US" sz="2000" dirty="0">
                <a:solidFill>
                  <a:srgbClr val="00B050"/>
                </a:solidFill>
              </a:rPr>
              <a:t>Large number of similar (highly positive / negative) reviews in a short period of time</a:t>
            </a:r>
            <a:endParaRPr lang="en-SG" sz="2000" dirty="0">
              <a:solidFill>
                <a:srgbClr val="00B050"/>
              </a:solidFill>
            </a:endParaRPr>
          </a:p>
          <a:p>
            <a:pPr marL="285750" lvl="0" indent="-285750">
              <a:buFont typeface="Arial" panose="020B0604020202020204" pitchFamily="34" charset="0"/>
              <a:buChar char="•"/>
            </a:pPr>
            <a:r>
              <a:rPr lang="en-US" sz="2000" dirty="0">
                <a:solidFill>
                  <a:srgbClr val="00B050"/>
                </a:solidFill>
              </a:rPr>
              <a:t>Lack of “helpfulness” votes, if available</a:t>
            </a:r>
            <a:endParaRPr lang="en-SG" sz="2000" dirty="0">
              <a:solidFill>
                <a:srgbClr val="00B050"/>
              </a:solidFill>
            </a:endParaRPr>
          </a:p>
          <a:p>
            <a:pPr marL="285750" lvl="0" indent="-285750">
              <a:buFont typeface="Arial" panose="020B0604020202020204" pitchFamily="34" charset="0"/>
              <a:buChar char="•"/>
            </a:pPr>
            <a:r>
              <a:rPr lang="en-US" sz="2000" dirty="0">
                <a:solidFill>
                  <a:srgbClr val="00B050"/>
                </a:solidFill>
              </a:rPr>
              <a:t>Reviewer history (lack of profile information, or new reviewer), if available</a:t>
            </a:r>
            <a:endParaRPr lang="en-SG" sz="2000" dirty="0">
              <a:solidFill>
                <a:srgbClr val="00B050"/>
              </a:solidFill>
            </a:endParaRPr>
          </a:p>
        </p:txBody>
      </p:sp>
      <p:pic>
        <p:nvPicPr>
          <p:cNvPr id="3" name="Picture 2">
            <a:extLst>
              <a:ext uri="{FF2B5EF4-FFF2-40B4-BE49-F238E27FC236}">
                <a16:creationId xmlns:a16="http://schemas.microsoft.com/office/drawing/2014/main" id="{06CF1A9C-89AE-6E4B-BE17-27FF61B19206}"/>
              </a:ext>
            </a:extLst>
          </p:cNvPr>
          <p:cNvPicPr>
            <a:picLocks noChangeAspect="1"/>
          </p:cNvPicPr>
          <p:nvPr/>
        </p:nvPicPr>
        <p:blipFill>
          <a:blip r:embed="rId2"/>
          <a:stretch>
            <a:fillRect/>
          </a:stretch>
        </p:blipFill>
        <p:spPr>
          <a:xfrm>
            <a:off x="8999155" y="4391170"/>
            <a:ext cx="2921000" cy="2184400"/>
          </a:xfrm>
          <a:prstGeom prst="rect">
            <a:avLst/>
          </a:prstGeom>
        </p:spPr>
      </p:pic>
    </p:spTree>
    <p:extLst>
      <p:ext uri="{BB962C8B-B14F-4D97-AF65-F5344CB8AC3E}">
        <p14:creationId xmlns:p14="http://schemas.microsoft.com/office/powerpoint/2010/main" val="412043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Recommender Systems</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3">
            <a:extLst>
              <a:ext uri="{FF2B5EF4-FFF2-40B4-BE49-F238E27FC236}">
                <a16:creationId xmlns:a16="http://schemas.microsoft.com/office/drawing/2014/main" id="{D475536A-903E-1F4E-AA6B-E4B487705648}"/>
              </a:ext>
            </a:extLst>
          </p:cNvPr>
          <p:cNvSpPr>
            <a:spLocks noChangeArrowheads="1"/>
          </p:cNvSpPr>
          <p:nvPr/>
        </p:nvSpPr>
        <p:spPr bwMode="auto">
          <a:xfrm>
            <a:off x="808459" y="2670047"/>
            <a:ext cx="111116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SG" sz="2200" b="1" dirty="0"/>
              <a:t>2b)</a:t>
            </a:r>
            <a:r>
              <a:rPr lang="en-SG" sz="2200" dirty="0"/>
              <a:t> In practice, this can be challenging. Some of the following are genuine TripAdvisor reviews, while the rest are written by paid </a:t>
            </a:r>
            <a:r>
              <a:rPr lang="en-SG" sz="2200" dirty="0" err="1"/>
              <a:t>crowdworkers</a:t>
            </a:r>
            <a:r>
              <a:rPr lang="en-SG" sz="2200" dirty="0"/>
              <a:t> in Amazon Mechanical Turk. Which of the following do you think are genuine?</a:t>
            </a:r>
          </a:p>
        </p:txBody>
      </p:sp>
      <p:pic>
        <p:nvPicPr>
          <p:cNvPr id="8" name="Picture 7">
            <a:extLst>
              <a:ext uri="{FF2B5EF4-FFF2-40B4-BE49-F238E27FC236}">
                <a16:creationId xmlns:a16="http://schemas.microsoft.com/office/drawing/2014/main" id="{310F8448-0149-EA4A-A696-D9E968C7F74E}"/>
              </a:ext>
            </a:extLst>
          </p:cNvPr>
          <p:cNvPicPr>
            <a:picLocks noChangeAspect="1"/>
          </p:cNvPicPr>
          <p:nvPr/>
        </p:nvPicPr>
        <p:blipFill>
          <a:blip r:embed="rId2"/>
          <a:stretch>
            <a:fillRect/>
          </a:stretch>
        </p:blipFill>
        <p:spPr>
          <a:xfrm>
            <a:off x="8999155" y="4391170"/>
            <a:ext cx="2921000" cy="2184400"/>
          </a:xfrm>
          <a:prstGeom prst="rect">
            <a:avLst/>
          </a:prstGeom>
        </p:spPr>
      </p:pic>
    </p:spTree>
    <p:extLst>
      <p:ext uri="{BB962C8B-B14F-4D97-AF65-F5344CB8AC3E}">
        <p14:creationId xmlns:p14="http://schemas.microsoft.com/office/powerpoint/2010/main" val="426553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Recommender Systems</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88726591-7173-F244-AC8A-1FDA453A44B6}"/>
              </a:ext>
            </a:extLst>
          </p:cNvPr>
          <p:cNvSpPr/>
          <p:nvPr/>
        </p:nvSpPr>
        <p:spPr>
          <a:xfrm>
            <a:off x="246927" y="1975637"/>
            <a:ext cx="5702460" cy="4770537"/>
          </a:xfrm>
          <a:prstGeom prst="rect">
            <a:avLst/>
          </a:prstGeom>
        </p:spPr>
        <p:txBody>
          <a:bodyPr wrap="square">
            <a:spAutoFit/>
          </a:bodyPr>
          <a:lstStyle/>
          <a:p>
            <a:pPr algn="ctr">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solidFill>
                  <a:srgbClr val="000000"/>
                </a:solidFill>
                <a:latin typeface="Calibri" panose="020F0502020204030204" pitchFamily="34" charset="0"/>
                <a:ea typeface="Arial Unicode MS" panose="020B0604020202020204" pitchFamily="34" charset="-128"/>
              </a:rPr>
              <a:t>1. The best service!!! The staff here was incredible. You never had to lift a finger. The room was huge as hotel rooms go. The view was phenomenal. Location great. What a great weekend. We did stop for a drink at the Palm Restaurant and unfortunately, it closes at 11 p.m. Too bad!!! The Lobby Lounge is open later but drinks costs twice as much as the bar at the Palm.</a:t>
            </a:r>
            <a:br>
              <a:rPr lang="en-US" sz="1600" dirty="0">
                <a:solidFill>
                  <a:srgbClr val="000000"/>
                </a:solidFill>
                <a:latin typeface="Calibri" panose="020F0502020204030204" pitchFamily="34" charset="0"/>
                <a:ea typeface="Arial Unicode MS" panose="020B0604020202020204" pitchFamily="34" charset="-128"/>
              </a:rPr>
            </a:br>
            <a:endParaRPr lang="en-SG" sz="1600" dirty="0">
              <a:latin typeface="Times New Roman" panose="02020603050405020304" pitchFamily="18" charset="0"/>
              <a:ea typeface="Times New Roman" panose="02020603050405020304" pitchFamily="18" charset="0"/>
            </a:endParaRPr>
          </a:p>
          <a:p>
            <a:pPr algn="ctr">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solidFill>
                  <a:srgbClr val="000000"/>
                </a:solidFill>
                <a:latin typeface="Calibri" panose="020F0502020204030204" pitchFamily="34" charset="0"/>
                <a:ea typeface="Arial Unicode MS" panose="020B0604020202020204" pitchFamily="34" charset="-128"/>
              </a:rPr>
              <a:t>2. The Swissotel Chicago is a delight to visit. Located in downtown Chicago this hotel has nine different styles of room accommodations to serve </a:t>
            </a:r>
            <a:r>
              <a:rPr lang="en-US" sz="1600" dirty="0" err="1">
                <a:solidFill>
                  <a:srgbClr val="000000"/>
                </a:solidFill>
                <a:latin typeface="Calibri" panose="020F0502020204030204" pitchFamily="34" charset="0"/>
                <a:ea typeface="Arial Unicode MS" panose="020B0604020202020204" pitchFamily="34" charset="-128"/>
              </a:rPr>
              <a:t>everyones</a:t>
            </a:r>
            <a:r>
              <a:rPr lang="en-US" sz="1600" dirty="0">
                <a:solidFill>
                  <a:srgbClr val="000000"/>
                </a:solidFill>
                <a:latin typeface="Calibri" panose="020F0502020204030204" pitchFamily="34" charset="0"/>
                <a:ea typeface="Arial Unicode MS" panose="020B0604020202020204" pitchFamily="34" charset="-128"/>
              </a:rPr>
              <a:t> taste. They have children friendly rooms as well as the exquisite presidential suite. Rooms have exceptional views of downtown Chicago. This hotel also has a penthouse fitness center and pool for entertainment. Other places to stop by to eat is the Palms, Geneva and the Lobby Lounge.</a:t>
            </a:r>
            <a:br>
              <a:rPr lang="en-US" sz="1600" dirty="0">
                <a:solidFill>
                  <a:srgbClr val="000000"/>
                </a:solidFill>
                <a:latin typeface="Calibri" panose="020F0502020204030204" pitchFamily="34" charset="0"/>
                <a:ea typeface="Arial Unicode MS" panose="020B0604020202020204" pitchFamily="34" charset="-128"/>
              </a:rPr>
            </a:br>
            <a:endParaRPr lang="en-SG" sz="1600" dirty="0">
              <a:latin typeface="Times New Roman" panose="02020603050405020304" pitchFamily="18" charset="0"/>
              <a:ea typeface="Times New Roman" panose="02020603050405020304" pitchFamily="18" charset="0"/>
            </a:endParaRPr>
          </a:p>
          <a:p>
            <a:r>
              <a:rPr lang="en-US" sz="1600" dirty="0">
                <a:solidFill>
                  <a:srgbClr val="000000"/>
                </a:solidFill>
                <a:latin typeface="Calibri" panose="020F0502020204030204" pitchFamily="34" charset="0"/>
                <a:ea typeface="Arial Unicode MS" panose="020B0604020202020204" pitchFamily="34" charset="-128"/>
              </a:rPr>
              <a:t>3. The Swissotel Chicago is a very mediocre hotel, the service is always poor, and the room service food always comes cold, unless it’s supposed to be cold than it comes warm. I would rather stay at a super 8 than this place again.</a:t>
            </a:r>
            <a:r>
              <a:rPr lang="en-SG" sz="1600" dirty="0"/>
              <a:t> </a:t>
            </a:r>
            <a:endParaRPr lang="en-US" sz="1600" dirty="0"/>
          </a:p>
        </p:txBody>
      </p:sp>
      <p:sp>
        <p:nvSpPr>
          <p:cNvPr id="5" name="Rectangle 4">
            <a:extLst>
              <a:ext uri="{FF2B5EF4-FFF2-40B4-BE49-F238E27FC236}">
                <a16:creationId xmlns:a16="http://schemas.microsoft.com/office/drawing/2014/main" id="{EF35A59C-A3A5-8F46-B30A-64C0D29B3D5F}"/>
              </a:ext>
            </a:extLst>
          </p:cNvPr>
          <p:cNvSpPr/>
          <p:nvPr/>
        </p:nvSpPr>
        <p:spPr>
          <a:xfrm>
            <a:off x="6096000" y="2153345"/>
            <a:ext cx="6096000" cy="4524315"/>
          </a:xfrm>
          <a:prstGeom prst="rect">
            <a:avLst/>
          </a:prstGeom>
        </p:spPr>
        <p:txBody>
          <a:bodyPr>
            <a:spAutoFit/>
          </a:bodyPr>
          <a:lstStyle/>
          <a:p>
            <a:pPr algn="ctr">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solidFill>
                  <a:srgbClr val="000000"/>
                </a:solidFill>
                <a:latin typeface="Calibri" panose="020F0502020204030204" pitchFamily="34" charset="0"/>
                <a:ea typeface="Arial Unicode MS" panose="020B0604020202020204" pitchFamily="34" charset="-128"/>
              </a:rPr>
              <a:t>4. I received the type of room that I had reserved. Cleanliness seems to be an issue with the maid staff. The carpet had debris and the bathroom needed attention. Room service was adequate but not great. The walls seem to be paper then as I heard one neighbor’s TV for most of the night and the other neighbor’s late enjoyment.</a:t>
            </a:r>
            <a:br>
              <a:rPr lang="en-US" sz="1600" dirty="0">
                <a:solidFill>
                  <a:srgbClr val="000000"/>
                </a:solidFill>
                <a:latin typeface="Calibri" panose="020F0502020204030204" pitchFamily="34" charset="0"/>
                <a:ea typeface="Arial Unicode MS" panose="020B0604020202020204" pitchFamily="34" charset="-128"/>
              </a:rPr>
            </a:br>
            <a:endParaRPr lang="en-SG" sz="1600" dirty="0">
              <a:latin typeface="Times New Roman" panose="02020603050405020304" pitchFamily="18" charset="0"/>
              <a:ea typeface="Times New Roman" panose="02020603050405020304" pitchFamily="18" charset="0"/>
            </a:endParaRPr>
          </a:p>
          <a:p>
            <a:pPr algn="ctr">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solidFill>
                  <a:srgbClr val="000000"/>
                </a:solidFill>
                <a:latin typeface="Calibri" panose="020F0502020204030204" pitchFamily="34" charset="0"/>
                <a:ea typeface="Arial Unicode MS" panose="020B0604020202020204" pitchFamily="34" charset="-128"/>
              </a:rPr>
              <a:t>5. Overall I had a VERY Bad experience when hosting a meeting for company, but when my parents came in from out of town and wanted to stay at the Swissotel, I thought we should give them another try. Turns out my first impression was correct, this is the LEAST friendly hotel I’ve ever been in! Even the concierge was rude and disagreeable. I could go on and on, but instead I’ll just say GO SOMEWHERE ELSE!</a:t>
            </a:r>
            <a:br>
              <a:rPr lang="en-US" sz="1600" dirty="0">
                <a:solidFill>
                  <a:srgbClr val="000000"/>
                </a:solidFill>
                <a:latin typeface="Calibri" panose="020F0502020204030204" pitchFamily="34" charset="0"/>
                <a:ea typeface="Arial Unicode MS" panose="020B0604020202020204" pitchFamily="34" charset="-128"/>
              </a:rPr>
            </a:br>
            <a:endParaRPr lang="en-SG" sz="1600" dirty="0">
              <a:latin typeface="Times New Roman" panose="02020603050405020304" pitchFamily="18" charset="0"/>
              <a:ea typeface="Times New Roman" panose="02020603050405020304" pitchFamily="18" charset="0"/>
            </a:endParaRPr>
          </a:p>
          <a:p>
            <a:pPr algn="ctr">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600" dirty="0">
                <a:solidFill>
                  <a:srgbClr val="000000"/>
                </a:solidFill>
                <a:latin typeface="Calibri" panose="020F0502020204030204" pitchFamily="34" charset="0"/>
                <a:ea typeface="Arial Unicode MS" panose="020B0604020202020204" pitchFamily="34" charset="-128"/>
              </a:rPr>
              <a:t>6. My boyfriend and I were amazed by the breathtaking view of Lake Michigan! We are from Texas so the view of the city was very important to us. We had no problems at this hotel... rooms, service, location were top notch.</a:t>
            </a:r>
            <a:endParaRPr lang="en-SG" sz="1600" dirty="0">
              <a:latin typeface="Times New Roman" panose="02020603050405020304" pitchFamily="18" charset="0"/>
              <a:ea typeface="Times New Roman" panose="02020603050405020304" pitchFamily="18" charset="0"/>
            </a:endParaRPr>
          </a:p>
          <a:p>
            <a:pPr>
              <a:spcAft>
                <a:spcPts val="0"/>
              </a:spcAft>
            </a:pPr>
            <a:r>
              <a:rPr lang="en-SG" sz="1600" dirty="0">
                <a:solidFill>
                  <a:srgbClr val="00B050"/>
                </a:solidFill>
                <a:latin typeface="Helvetica Neue" panose="02000503000000020004" pitchFamily="2" charset="0"/>
                <a:ea typeface="Times New Roman" panose="02020603050405020304" pitchFamily="18" charset="0"/>
              </a:rPr>
              <a:t> </a:t>
            </a:r>
            <a:endParaRPr lang="en-SG" sz="16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A65802A9-A324-DE4B-B9AD-87CC143CE41F}"/>
              </a:ext>
            </a:extLst>
          </p:cNvPr>
          <p:cNvSpPr/>
          <p:nvPr/>
        </p:nvSpPr>
        <p:spPr>
          <a:xfrm>
            <a:off x="246927" y="3680508"/>
            <a:ext cx="5702460" cy="3065665"/>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3075D-977B-F343-B3F1-C7BDFBF60315}"/>
              </a:ext>
            </a:extLst>
          </p:cNvPr>
          <p:cNvSpPr/>
          <p:nvPr/>
        </p:nvSpPr>
        <p:spPr>
          <a:xfrm>
            <a:off x="6095999" y="2084832"/>
            <a:ext cx="6011119" cy="1423637"/>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6953BDA-1206-394E-AF04-DFCC9E56226B}"/>
              </a:ext>
            </a:extLst>
          </p:cNvPr>
          <p:cNvSpPr txBox="1"/>
          <p:nvPr/>
        </p:nvSpPr>
        <p:spPr>
          <a:xfrm>
            <a:off x="6142369" y="1715500"/>
            <a:ext cx="621837" cy="369332"/>
          </a:xfrm>
          <a:prstGeom prst="rect">
            <a:avLst/>
          </a:prstGeom>
          <a:noFill/>
        </p:spPr>
        <p:txBody>
          <a:bodyPr wrap="none" rtlCol="0">
            <a:spAutoFit/>
          </a:bodyPr>
          <a:lstStyle/>
          <a:p>
            <a:r>
              <a:rPr lang="en-US" dirty="0">
                <a:solidFill>
                  <a:srgbClr val="00B050"/>
                </a:solidFill>
              </a:rPr>
              <a:t>Fake</a:t>
            </a:r>
          </a:p>
        </p:txBody>
      </p:sp>
    </p:spTree>
    <p:extLst>
      <p:ext uri="{BB962C8B-B14F-4D97-AF65-F5344CB8AC3E}">
        <p14:creationId xmlns:p14="http://schemas.microsoft.com/office/powerpoint/2010/main" val="110697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Recommender Systems</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3">
            <a:extLst>
              <a:ext uri="{FF2B5EF4-FFF2-40B4-BE49-F238E27FC236}">
                <a16:creationId xmlns:a16="http://schemas.microsoft.com/office/drawing/2014/main" id="{D475536A-903E-1F4E-AA6B-E4B487705648}"/>
              </a:ext>
            </a:extLst>
          </p:cNvPr>
          <p:cNvSpPr>
            <a:spLocks noChangeArrowheads="1"/>
          </p:cNvSpPr>
          <p:nvPr/>
        </p:nvSpPr>
        <p:spPr bwMode="auto">
          <a:xfrm>
            <a:off x="808459" y="2083839"/>
            <a:ext cx="1111169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b="1" dirty="0"/>
              <a:t>2c)</a:t>
            </a:r>
            <a:r>
              <a:rPr lang="en-US" sz="2200" dirty="0"/>
              <a:t> In the lecture, we came across 2 basic problems when building recommendation systems: </a:t>
            </a:r>
            <a:r>
              <a:rPr lang="en-US" sz="2200" b="1" dirty="0"/>
              <a:t>popularity bias</a:t>
            </a:r>
            <a:r>
              <a:rPr lang="en-US" sz="2200" dirty="0"/>
              <a:t> and </a:t>
            </a:r>
            <a:r>
              <a:rPr lang="en-US" sz="2200" b="1" dirty="0"/>
              <a:t>cold-start problem</a:t>
            </a:r>
            <a:r>
              <a:rPr lang="en-US" sz="2200" dirty="0"/>
              <a:t>. Briefly describe both problems in your own words.</a:t>
            </a:r>
            <a:endParaRPr lang="en-SG" sz="2200" dirty="0"/>
          </a:p>
        </p:txBody>
      </p:sp>
      <p:sp>
        <p:nvSpPr>
          <p:cNvPr id="6" name="Rectangle 13">
            <a:extLst>
              <a:ext uri="{FF2B5EF4-FFF2-40B4-BE49-F238E27FC236}">
                <a16:creationId xmlns:a16="http://schemas.microsoft.com/office/drawing/2014/main" id="{BCB2A3CF-3B57-254A-B2FE-A2C0C9384E84}"/>
              </a:ext>
            </a:extLst>
          </p:cNvPr>
          <p:cNvSpPr>
            <a:spLocks noChangeArrowheads="1"/>
          </p:cNvSpPr>
          <p:nvPr/>
        </p:nvSpPr>
        <p:spPr bwMode="auto">
          <a:xfrm>
            <a:off x="808459" y="3445395"/>
            <a:ext cx="1111169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a:solidFill>
                  <a:srgbClr val="00B050"/>
                </a:solidFill>
              </a:rPr>
              <a:t>• Popularity bias: only a small subset of items gets regularly recommended (”rich get richer”)</a:t>
            </a:r>
            <a:endParaRPr lang="en-SG" sz="2200" dirty="0">
              <a:solidFill>
                <a:srgbClr val="00B050"/>
              </a:solidFill>
            </a:endParaRPr>
          </a:p>
          <a:p>
            <a:r>
              <a:rPr lang="en-US" sz="2200" dirty="0">
                <a:solidFill>
                  <a:srgbClr val="00B050"/>
                </a:solidFill>
              </a:rPr>
              <a:t>• Cold-start: when a new </a:t>
            </a:r>
            <a:r>
              <a:rPr lang="en-US" sz="2200" i="1" dirty="0">
                <a:solidFill>
                  <a:srgbClr val="00B050"/>
                </a:solidFill>
              </a:rPr>
              <a:t>user</a:t>
            </a:r>
            <a:r>
              <a:rPr lang="en-US" sz="2200" dirty="0">
                <a:solidFill>
                  <a:srgbClr val="00B050"/>
                </a:solidFill>
              </a:rPr>
              <a:t> joins the platform, no or not much information about that user is available to provide proper personalized information. The same could be true for a new </a:t>
            </a:r>
            <a:r>
              <a:rPr lang="en-US" sz="2200" i="1" dirty="0">
                <a:solidFill>
                  <a:srgbClr val="00B050"/>
                </a:solidFill>
              </a:rPr>
              <a:t>item</a:t>
            </a:r>
            <a:r>
              <a:rPr lang="en-US" sz="2200" dirty="0">
                <a:solidFill>
                  <a:srgbClr val="00B050"/>
                </a:solidFill>
              </a:rPr>
              <a:t> but possibly, item-item similarity can be used to make (halfway decent) recommendations.</a:t>
            </a:r>
            <a:endParaRPr lang="en-SG" sz="2200" dirty="0">
              <a:solidFill>
                <a:srgbClr val="00B050"/>
              </a:solidFill>
            </a:endParaRPr>
          </a:p>
        </p:txBody>
      </p:sp>
    </p:spTree>
    <p:extLst>
      <p:ext uri="{BB962C8B-B14F-4D97-AF65-F5344CB8AC3E}">
        <p14:creationId xmlns:p14="http://schemas.microsoft.com/office/powerpoint/2010/main" val="318753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Recommender Systems</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3">
            <a:extLst>
              <a:ext uri="{FF2B5EF4-FFF2-40B4-BE49-F238E27FC236}">
                <a16:creationId xmlns:a16="http://schemas.microsoft.com/office/drawing/2014/main" id="{D475536A-903E-1F4E-AA6B-E4B487705648}"/>
              </a:ext>
            </a:extLst>
          </p:cNvPr>
          <p:cNvSpPr>
            <a:spLocks noChangeArrowheads="1"/>
          </p:cNvSpPr>
          <p:nvPr/>
        </p:nvSpPr>
        <p:spPr bwMode="auto">
          <a:xfrm>
            <a:off x="808459" y="1978233"/>
            <a:ext cx="1111169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b="1" dirty="0"/>
              <a:t>2d) </a:t>
            </a:r>
            <a:r>
              <a:rPr lang="en-US" sz="2200" dirty="0"/>
              <a:t>Content-based recommender systems represent items as features vectors (item profiles) to calculate distances/similarities between them.</a:t>
            </a:r>
            <a:endParaRPr lang="en-SG" sz="2200" dirty="0"/>
          </a:p>
          <a:p>
            <a:r>
              <a:rPr lang="en-US" sz="2200" dirty="0"/>
              <a:t>For the following 3 categories of items, what are arguably useful information to create an item profile to allow for meaningful recommendations:</a:t>
            </a:r>
            <a:endParaRPr lang="en-SG" sz="2200" dirty="0"/>
          </a:p>
          <a:p>
            <a:r>
              <a:rPr lang="en-US" sz="2200" dirty="0"/>
              <a:t>• Electronic devices (e.g., phone, cameras, laptops) </a:t>
            </a:r>
            <a:endParaRPr lang="en-SG" sz="2200" dirty="0"/>
          </a:p>
          <a:p>
            <a:r>
              <a:rPr lang="en-US" sz="2200" dirty="0"/>
              <a:t>• Property/Housing</a:t>
            </a:r>
            <a:endParaRPr lang="en-SG" sz="2200" dirty="0"/>
          </a:p>
          <a:p>
            <a:r>
              <a:rPr lang="en-US" sz="2200" dirty="0"/>
              <a:t>• News articles</a:t>
            </a:r>
            <a:endParaRPr lang="en-SG" sz="2200" dirty="0"/>
          </a:p>
        </p:txBody>
      </p:sp>
      <p:sp>
        <p:nvSpPr>
          <p:cNvPr id="6" name="Rectangle 13">
            <a:extLst>
              <a:ext uri="{FF2B5EF4-FFF2-40B4-BE49-F238E27FC236}">
                <a16:creationId xmlns:a16="http://schemas.microsoft.com/office/drawing/2014/main" id="{BCB2A3CF-3B57-254A-B2FE-A2C0C9384E84}"/>
              </a:ext>
            </a:extLst>
          </p:cNvPr>
          <p:cNvSpPr>
            <a:spLocks noChangeArrowheads="1"/>
          </p:cNvSpPr>
          <p:nvPr/>
        </p:nvSpPr>
        <p:spPr bwMode="auto">
          <a:xfrm>
            <a:off x="808459" y="5049933"/>
            <a:ext cx="111116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a:solidFill>
                  <a:srgbClr val="00B050"/>
                </a:solidFill>
              </a:rPr>
              <a:t>• Electronic devices: technical features, price</a:t>
            </a:r>
            <a:endParaRPr lang="en-SG" sz="2200" dirty="0">
              <a:solidFill>
                <a:srgbClr val="00B050"/>
              </a:solidFill>
            </a:endParaRPr>
          </a:p>
          <a:p>
            <a:r>
              <a:rPr lang="en-US" sz="2200" dirty="0">
                <a:solidFill>
                  <a:srgbClr val="00B050"/>
                </a:solidFill>
              </a:rPr>
              <a:t>• Property/Housing: area size, floor height, age, location</a:t>
            </a:r>
            <a:endParaRPr lang="en-SG" sz="2200" dirty="0">
              <a:solidFill>
                <a:srgbClr val="00B050"/>
              </a:solidFill>
            </a:endParaRPr>
          </a:p>
          <a:p>
            <a:r>
              <a:rPr lang="en-US" sz="2200" dirty="0">
                <a:solidFill>
                  <a:srgbClr val="00B050"/>
                </a:solidFill>
              </a:rPr>
              <a:t>• News articles: source, text features</a:t>
            </a:r>
            <a:endParaRPr lang="en-SG" sz="2200" dirty="0">
              <a:solidFill>
                <a:srgbClr val="00B050"/>
              </a:solidFill>
            </a:endParaRPr>
          </a:p>
        </p:txBody>
      </p:sp>
    </p:spTree>
    <p:extLst>
      <p:ext uri="{BB962C8B-B14F-4D97-AF65-F5344CB8AC3E}">
        <p14:creationId xmlns:p14="http://schemas.microsoft.com/office/powerpoint/2010/main" val="261431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2. Recommender Systems</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3">
            <a:extLst>
              <a:ext uri="{FF2B5EF4-FFF2-40B4-BE49-F238E27FC236}">
                <a16:creationId xmlns:a16="http://schemas.microsoft.com/office/drawing/2014/main" id="{D475536A-903E-1F4E-AA6B-E4B487705648}"/>
              </a:ext>
            </a:extLst>
          </p:cNvPr>
          <p:cNvSpPr>
            <a:spLocks noChangeArrowheads="1"/>
          </p:cNvSpPr>
          <p:nvPr/>
        </p:nvSpPr>
        <p:spPr bwMode="auto">
          <a:xfrm>
            <a:off x="681137" y="2116049"/>
            <a:ext cx="111116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b="1" dirty="0"/>
              <a:t>2e) </a:t>
            </a:r>
            <a:r>
              <a:rPr lang="en-US" sz="2200" dirty="0"/>
              <a:t>Considering your answers in (d), what do you think are the most important difference(s) between these categories in terms of how you might expect content-based recommender systems to perform? (This is an open question).</a:t>
            </a:r>
            <a:endParaRPr lang="en-SG" sz="2200" dirty="0"/>
          </a:p>
        </p:txBody>
      </p:sp>
      <p:sp>
        <p:nvSpPr>
          <p:cNvPr id="6" name="Rectangle 13">
            <a:extLst>
              <a:ext uri="{FF2B5EF4-FFF2-40B4-BE49-F238E27FC236}">
                <a16:creationId xmlns:a16="http://schemas.microsoft.com/office/drawing/2014/main" id="{BCB2A3CF-3B57-254A-B2FE-A2C0C9384E84}"/>
              </a:ext>
            </a:extLst>
          </p:cNvPr>
          <p:cNvSpPr>
            <a:spLocks noChangeArrowheads="1"/>
          </p:cNvSpPr>
          <p:nvPr/>
        </p:nvSpPr>
        <p:spPr bwMode="auto">
          <a:xfrm>
            <a:off x="426494" y="3671113"/>
            <a:ext cx="1111169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200" dirty="0">
                <a:solidFill>
                  <a:srgbClr val="00B050"/>
                </a:solidFill>
              </a:rPr>
              <a:t>In some categories, we have relatively </a:t>
            </a:r>
            <a:r>
              <a:rPr lang="en-US" sz="2200" b="1" dirty="0">
                <a:solidFill>
                  <a:srgbClr val="00B050"/>
                </a:solidFill>
              </a:rPr>
              <a:t>informative</a:t>
            </a:r>
            <a:r>
              <a:rPr lang="en-US" sz="2200" dirty="0">
                <a:solidFill>
                  <a:srgbClr val="00B050"/>
                </a:solidFill>
              </a:rPr>
              <a:t> </a:t>
            </a:r>
            <a:r>
              <a:rPr lang="en-US" sz="2200" b="1" dirty="0">
                <a:solidFill>
                  <a:srgbClr val="00B050"/>
                </a:solidFill>
              </a:rPr>
              <a:t>features</a:t>
            </a:r>
            <a:r>
              <a:rPr lang="en-US" sz="2200" dirty="0">
                <a:solidFill>
                  <a:srgbClr val="00B050"/>
                </a:solidFill>
              </a:rPr>
              <a:t> which could relate to product quality in a stronger way: e.g. technical features of electronic devices, and features of property like location and area size which are highly informative. </a:t>
            </a:r>
          </a:p>
          <a:p>
            <a:pPr marL="342900" indent="-342900">
              <a:buFont typeface="Arial" panose="020B0604020202020204" pitchFamily="34" charset="0"/>
              <a:buChar char="•"/>
            </a:pPr>
            <a:r>
              <a:rPr lang="en-US" sz="2200" dirty="0">
                <a:solidFill>
                  <a:srgbClr val="00B050"/>
                </a:solidFill>
              </a:rPr>
              <a:t>In other categories, features may be </a:t>
            </a:r>
            <a:r>
              <a:rPr lang="en-US" sz="2200" b="1" dirty="0">
                <a:solidFill>
                  <a:srgbClr val="00B050"/>
                </a:solidFill>
              </a:rPr>
              <a:t>less informative</a:t>
            </a:r>
            <a:r>
              <a:rPr lang="en-US" sz="2200" dirty="0">
                <a:solidFill>
                  <a:srgbClr val="00B050"/>
                </a:solidFill>
              </a:rPr>
              <a:t>, or the quality may be highly </a:t>
            </a:r>
            <a:r>
              <a:rPr lang="en-US" sz="2200" b="1" dirty="0">
                <a:solidFill>
                  <a:srgbClr val="00B050"/>
                </a:solidFill>
              </a:rPr>
              <a:t>subjective</a:t>
            </a:r>
            <a:r>
              <a:rPr lang="en-US" sz="2200" dirty="0">
                <a:solidFill>
                  <a:srgbClr val="00B050"/>
                </a:solidFill>
              </a:rPr>
              <a:t>, e.g. news articles, making it difficult for content-based recommendation systems to perform well. </a:t>
            </a:r>
          </a:p>
          <a:p>
            <a:pPr marL="342900" indent="-342900">
              <a:buFont typeface="Arial" panose="020B0604020202020204" pitchFamily="34" charset="0"/>
              <a:buChar char="•"/>
            </a:pPr>
            <a:r>
              <a:rPr lang="en-US" sz="2200" dirty="0">
                <a:solidFill>
                  <a:srgbClr val="00B050"/>
                </a:solidFill>
              </a:rPr>
              <a:t>In the latter case, we would expect to have to rely more on collaborative filtering rather than content. </a:t>
            </a:r>
            <a:endParaRPr lang="en-SG" sz="2200" dirty="0">
              <a:solidFill>
                <a:srgbClr val="00B050"/>
              </a:solidFill>
            </a:endParaRPr>
          </a:p>
        </p:txBody>
      </p:sp>
    </p:spTree>
    <p:extLst>
      <p:ext uri="{BB962C8B-B14F-4D97-AF65-F5344CB8AC3E}">
        <p14:creationId xmlns:p14="http://schemas.microsoft.com/office/powerpoint/2010/main" val="98054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Logistic Regression</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764724" y="2157985"/>
            <a:ext cx="3983922" cy="3827179"/>
          </a:xfrm>
        </p:spPr>
        <p:txBody>
          <a:bodyPr vert="horz" lIns="45720" tIns="45720" rIns="45720" bIns="45720" rtlCol="0" anchor="t">
            <a:normAutofit/>
          </a:bodyPr>
          <a:lstStyle/>
          <a:p>
            <a:r>
              <a:rPr lang="en-SG" dirty="0"/>
              <a:t>Cardiovascular disease (CVD) is the leading cause of death globally, representing about 32% of global deaths</a:t>
            </a:r>
            <a:r>
              <a:rPr lang="en-SG" baseline="30000" dirty="0"/>
              <a:t>1</a:t>
            </a:r>
            <a:r>
              <a:rPr lang="en-SG" dirty="0"/>
              <a:t>. We will use a “Heart Failure Prediction Dataset”</a:t>
            </a:r>
            <a:r>
              <a:rPr lang="en-SG" baseline="30000" dirty="0"/>
              <a:t>2</a:t>
            </a:r>
            <a:r>
              <a:rPr lang="en-SG" dirty="0"/>
              <a:t>, a dataset with 1,190 observations, and 11 common clinical features. </a:t>
            </a:r>
            <a:br>
              <a:rPr lang="en-SG" dirty="0"/>
            </a:br>
            <a:r>
              <a:rPr lang="en-SG" dirty="0"/>
              <a:t>(Optional: the </a:t>
            </a:r>
            <a:r>
              <a:rPr lang="en-SG" dirty="0" err="1"/>
              <a:t>Jupyter</a:t>
            </a:r>
            <a:r>
              <a:rPr lang="en-SG" dirty="0"/>
              <a:t> notebook for the analysis in this question can be found in the class Canvas under tutorials). </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9B5CDA5B-2D2F-AB45-8B0B-CA1F6970475B}"/>
              </a:ext>
            </a:extLst>
          </p:cNvPr>
          <p:cNvSpPr txBox="1"/>
          <p:nvPr/>
        </p:nvSpPr>
        <p:spPr>
          <a:xfrm>
            <a:off x="517774" y="6119336"/>
            <a:ext cx="6108980" cy="738664"/>
          </a:xfrm>
          <a:prstGeom prst="rect">
            <a:avLst/>
          </a:prstGeom>
          <a:noFill/>
        </p:spPr>
        <p:txBody>
          <a:bodyPr wrap="none" rtlCol="0">
            <a:spAutoFit/>
          </a:bodyPr>
          <a:lstStyle/>
          <a:p>
            <a:r>
              <a:rPr lang="en-SG" sz="1400" u="sng" dirty="0">
                <a:hlinkClick r:id="rId2"/>
              </a:rPr>
              <a:t>https://www.who.int/news-room/fact-sheets/detail/cardiovascular-diseases-(cvds)</a:t>
            </a:r>
            <a:r>
              <a:rPr lang="en-SG" sz="1400" dirty="0"/>
              <a:t> </a:t>
            </a:r>
          </a:p>
          <a:p>
            <a:r>
              <a:rPr lang="en-SG" sz="1400" u="sng" dirty="0">
                <a:hlinkClick r:id="rId3"/>
              </a:rPr>
              <a:t>https://www.kaggle.com/datasets/fedesoriano/heart-failure-prediction</a:t>
            </a:r>
            <a:endParaRPr lang="en-SG" sz="1400" dirty="0"/>
          </a:p>
          <a:p>
            <a:endParaRPr lang="en-US" sz="1400" dirty="0"/>
          </a:p>
        </p:txBody>
      </p:sp>
      <p:pic>
        <p:nvPicPr>
          <p:cNvPr id="7" name="Picture 6">
            <a:extLst>
              <a:ext uri="{FF2B5EF4-FFF2-40B4-BE49-F238E27FC236}">
                <a16:creationId xmlns:a16="http://schemas.microsoft.com/office/drawing/2014/main" id="{B0C52832-4DAC-2941-A917-D4BA1B812BFE}"/>
              </a:ext>
            </a:extLst>
          </p:cNvPr>
          <p:cNvPicPr/>
          <p:nvPr/>
        </p:nvPicPr>
        <p:blipFill>
          <a:blip r:embed="rId4"/>
          <a:stretch>
            <a:fillRect/>
          </a:stretch>
        </p:blipFill>
        <p:spPr>
          <a:xfrm>
            <a:off x="5033356" y="2157985"/>
            <a:ext cx="6691746" cy="3667991"/>
          </a:xfrm>
          <a:prstGeom prst="rect">
            <a:avLst/>
          </a:prstGeom>
        </p:spPr>
      </p:pic>
    </p:spTree>
    <p:extLst>
      <p:ext uri="{BB962C8B-B14F-4D97-AF65-F5344CB8AC3E}">
        <p14:creationId xmlns:p14="http://schemas.microsoft.com/office/powerpoint/2010/main" val="107842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Logistic Regression</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764723" y="2157985"/>
            <a:ext cx="10925049" cy="3961351"/>
          </a:xfrm>
        </p:spPr>
        <p:txBody>
          <a:bodyPr vert="horz" lIns="45720" tIns="45720" rIns="45720" bIns="45720" rtlCol="0" anchor="t">
            <a:normAutofit fontScale="92500"/>
          </a:bodyPr>
          <a:lstStyle/>
          <a:p>
            <a:r>
              <a:rPr lang="en-SG" dirty="0"/>
              <a:t>For simplicity and visualization, we will focus on only 2 features, age (in years) and maximum heart rate, denoted Age and </a:t>
            </a:r>
            <a:r>
              <a:rPr lang="en-SG" dirty="0" err="1"/>
              <a:t>MaxHR</a:t>
            </a:r>
            <a:r>
              <a:rPr lang="en-SG" dirty="0"/>
              <a:t> respectively. We first split the data, then fit a simple logistic regression model:</a:t>
            </a:r>
            <a:br>
              <a:rPr lang="en-SG" dirty="0"/>
            </a:br>
            <a:br>
              <a:rPr lang="en-SG" dirty="0"/>
            </a:br>
            <a:br>
              <a:rPr lang="en-SG" dirty="0"/>
            </a:br>
            <a:br>
              <a:rPr lang="en-SG" dirty="0"/>
            </a:br>
            <a:br>
              <a:rPr lang="en-SG" dirty="0"/>
            </a:br>
            <a:br>
              <a:rPr lang="en-SG" dirty="0"/>
            </a:br>
            <a:br>
              <a:rPr lang="en-SG" dirty="0"/>
            </a:br>
            <a:br>
              <a:rPr lang="en-SG" dirty="0"/>
            </a:br>
            <a:br>
              <a:rPr lang="en-SG" dirty="0"/>
            </a:br>
            <a:br>
              <a:rPr lang="en-SG" dirty="0"/>
            </a:br>
            <a:endParaRPr lang="en-SG" dirty="0"/>
          </a:p>
          <a:p>
            <a:r>
              <a:rPr lang="en-SG" b="1" dirty="0"/>
              <a:t>1a) </a:t>
            </a:r>
            <a:r>
              <a:rPr lang="en-SG" dirty="0"/>
              <a:t>Interpret the coefficients and comment on the accuracy achieved.</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541151C7-BF90-3C4D-A317-170BBBBCB9F4}"/>
              </a:ext>
            </a:extLst>
          </p:cNvPr>
          <p:cNvPicPr>
            <a:picLocks noChangeAspect="1"/>
          </p:cNvPicPr>
          <p:nvPr/>
        </p:nvPicPr>
        <p:blipFill>
          <a:blip r:embed="rId2"/>
          <a:stretch>
            <a:fillRect/>
          </a:stretch>
        </p:blipFill>
        <p:spPr>
          <a:xfrm>
            <a:off x="1640339" y="3042507"/>
            <a:ext cx="8726128" cy="2400618"/>
          </a:xfrm>
          <a:prstGeom prst="rect">
            <a:avLst/>
          </a:prstGeom>
        </p:spPr>
      </p:pic>
    </p:spTree>
    <p:extLst>
      <p:ext uri="{BB962C8B-B14F-4D97-AF65-F5344CB8AC3E}">
        <p14:creationId xmlns:p14="http://schemas.microsoft.com/office/powerpoint/2010/main" val="403051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Logistic Regression</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764723" y="2157986"/>
            <a:ext cx="10925049" cy="589166"/>
          </a:xfrm>
        </p:spPr>
        <p:txBody>
          <a:bodyPr vert="horz" lIns="45720" tIns="45720" rIns="45720" bIns="45720" rtlCol="0" anchor="t">
            <a:normAutofit/>
          </a:bodyPr>
          <a:lstStyle/>
          <a:p>
            <a:r>
              <a:rPr lang="en-SG" b="1" dirty="0"/>
              <a:t>1a) </a:t>
            </a:r>
            <a:r>
              <a:rPr lang="en-SG" dirty="0"/>
              <a:t>Interpret the coefficients and comment on the accuracy achieved.</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541151C7-BF90-3C4D-A317-170BBBBCB9F4}"/>
              </a:ext>
            </a:extLst>
          </p:cNvPr>
          <p:cNvPicPr>
            <a:picLocks noChangeAspect="1"/>
          </p:cNvPicPr>
          <p:nvPr/>
        </p:nvPicPr>
        <p:blipFill rotWithShape="1">
          <a:blip r:embed="rId2"/>
          <a:srcRect t="70463"/>
          <a:stretch/>
        </p:blipFill>
        <p:spPr>
          <a:xfrm>
            <a:off x="1521100" y="2747151"/>
            <a:ext cx="8726128" cy="709079"/>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EE106F7-D71B-4B41-BA01-B89A8FFFCDAD}"/>
                  </a:ext>
                </a:extLst>
              </p:cNvPr>
              <p:cNvSpPr txBox="1">
                <a:spLocks/>
              </p:cNvSpPr>
              <p:nvPr/>
            </p:nvSpPr>
            <p:spPr>
              <a:xfrm>
                <a:off x="764723" y="3653651"/>
                <a:ext cx="10925049" cy="2805022"/>
              </a:xfrm>
              <a:prstGeom prst="rect">
                <a:avLst/>
              </a:prstGeom>
            </p:spPr>
            <p:txBody>
              <a:bodyPr vert="horz" lIns="45720" tIns="45720" rIns="4572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en-SG" sz="2200" b="1" dirty="0">
                    <a:solidFill>
                      <a:srgbClr val="00B050"/>
                    </a:solidFill>
                  </a:rPr>
                  <a:t>Higher age leads to higher heart disease risk </a:t>
                </a:r>
                <a:r>
                  <a:rPr lang="en-SG" sz="2200" dirty="0">
                    <a:solidFill>
                      <a:srgbClr val="00B050"/>
                    </a:solidFill>
                  </a:rPr>
                  <a:t>(specifically, since 1/0.277 ≈ 36, an increase in 36 years corresponds to an increase in the log-odds ratio of heart disease by 1).</a:t>
                </a:r>
              </a:p>
              <a:p>
                <a:pPr lvl="2"/>
                <a:r>
                  <a:rPr lang="en-SG" sz="1800" dirty="0">
                    <a:solidFill>
                      <a:srgbClr val="00B050"/>
                    </a:solidFill>
                  </a:rPr>
                  <a:t>(Note: the logistic regression model predicts the positive class with probability </a:t>
                </a:r>
                <a14:m>
                  <m:oMath xmlns:m="http://schemas.openxmlformats.org/officeDocument/2006/math">
                    <m:acc>
                      <m:accPr>
                        <m:chr m:val="̂"/>
                        <m:ctrlPr>
                          <a:rPr lang="en-US" sz="1800" i="1">
                            <a:solidFill>
                              <a:srgbClr val="00B050"/>
                            </a:solidFill>
                            <a:latin typeface="Cambria Math" panose="02040503050406030204" pitchFamily="18" charset="0"/>
                          </a:rPr>
                        </m:ctrlPr>
                      </m:accPr>
                      <m:e>
                        <m:r>
                          <a:rPr lang="en-US" sz="1800" i="1">
                            <a:solidFill>
                              <a:srgbClr val="00B050"/>
                            </a:solidFill>
                            <a:latin typeface="Cambria Math" charset="0"/>
                          </a:rPr>
                          <m:t>𝑦</m:t>
                        </m:r>
                      </m:e>
                    </m:acc>
                  </m:oMath>
                </a14:m>
                <a:r>
                  <a:rPr lang="en-SG" sz="1800" dirty="0">
                    <a:solidFill>
                      <a:srgbClr val="00B050"/>
                    </a:solidFill>
                  </a:rPr>
                  <a:t> , and the logit or “log-odds ratio” refers to log(</a:t>
                </a:r>
                <a14:m>
                  <m:oMath xmlns:m="http://schemas.openxmlformats.org/officeDocument/2006/math">
                    <m:acc>
                      <m:accPr>
                        <m:chr m:val="̂"/>
                        <m:ctrlPr>
                          <a:rPr lang="en-US" sz="1800" i="1">
                            <a:solidFill>
                              <a:srgbClr val="00B050"/>
                            </a:solidFill>
                            <a:latin typeface="Cambria Math" panose="02040503050406030204" pitchFamily="18" charset="0"/>
                          </a:rPr>
                        </m:ctrlPr>
                      </m:accPr>
                      <m:e>
                        <m:r>
                          <a:rPr lang="en-US" sz="1800" i="1">
                            <a:solidFill>
                              <a:srgbClr val="00B050"/>
                            </a:solidFill>
                            <a:latin typeface="Cambria Math" charset="0"/>
                          </a:rPr>
                          <m:t>𝑦</m:t>
                        </m:r>
                      </m:e>
                    </m:acc>
                    <m:r>
                      <a:rPr lang="en-US" sz="1800" i="1">
                        <a:solidFill>
                          <a:srgbClr val="00B050"/>
                        </a:solidFill>
                        <a:latin typeface="Cambria Math" panose="02040503050406030204" pitchFamily="18" charset="0"/>
                      </a:rPr>
                      <m:t> </m:t>
                    </m:r>
                  </m:oMath>
                </a14:m>
                <a:r>
                  <a:rPr lang="en-SG" sz="1800" dirty="0">
                    <a:solidFill>
                      <a:srgbClr val="00B050"/>
                    </a:solidFill>
                  </a:rPr>
                  <a:t>/(1-</a:t>
                </a:r>
                <a:r>
                  <a:rPr lang="en-US" sz="1800" dirty="0">
                    <a:solidFill>
                      <a:srgbClr val="00B050"/>
                    </a:solidFill>
                  </a:rPr>
                  <a:t> </a:t>
                </a:r>
                <a14:m>
                  <m:oMath xmlns:m="http://schemas.openxmlformats.org/officeDocument/2006/math">
                    <m:acc>
                      <m:accPr>
                        <m:chr m:val="̂"/>
                        <m:ctrlPr>
                          <a:rPr lang="en-US" sz="1800" i="1">
                            <a:solidFill>
                              <a:srgbClr val="00B050"/>
                            </a:solidFill>
                            <a:latin typeface="Cambria Math" panose="02040503050406030204" pitchFamily="18" charset="0"/>
                          </a:rPr>
                        </m:ctrlPr>
                      </m:accPr>
                      <m:e>
                        <m:r>
                          <a:rPr lang="en-US" sz="1800" i="1">
                            <a:solidFill>
                              <a:srgbClr val="00B050"/>
                            </a:solidFill>
                            <a:latin typeface="Cambria Math" charset="0"/>
                          </a:rPr>
                          <m:t>𝑦</m:t>
                        </m:r>
                      </m:e>
                    </m:acc>
                  </m:oMath>
                </a14:m>
                <a:r>
                  <a:rPr lang="en-SG" sz="1800" dirty="0">
                    <a:solidFill>
                      <a:srgbClr val="00B050"/>
                    </a:solidFill>
                  </a:rPr>
                  <a:t>)). Logistic regression assumes this to be a linear function of the parameters, i.e. </a:t>
                </a:r>
                <a14:m>
                  <m:oMath xmlns:m="http://schemas.openxmlformats.org/officeDocument/2006/math">
                    <m:r>
                      <a:rPr lang="en-US" sz="1800" i="1">
                        <a:solidFill>
                          <a:srgbClr val="00B050"/>
                        </a:solidFill>
                        <a:latin typeface="Cambria Math" charset="0"/>
                      </a:rPr>
                      <m:t>𝑥</m:t>
                    </m:r>
                    <m:r>
                      <a:rPr lang="en-US" sz="1800" i="1">
                        <a:solidFill>
                          <a:srgbClr val="00B050"/>
                        </a:solidFill>
                        <a:latin typeface="Cambria Math" charset="0"/>
                        <a:ea typeface="Cambria Math" charset="0"/>
                        <a:cs typeface="Cambria Math" charset="0"/>
                      </a:rPr>
                      <m:t>⋅</m:t>
                    </m:r>
                    <m:r>
                      <a:rPr lang="en-US" sz="1800" i="1">
                        <a:solidFill>
                          <a:srgbClr val="00B050"/>
                        </a:solidFill>
                        <a:latin typeface="Cambria Math" charset="0"/>
                        <a:ea typeface="Cambria Math" charset="0"/>
                        <a:cs typeface="Cambria Math" charset="0"/>
                      </a:rPr>
                      <m:t>𝑤</m:t>
                    </m:r>
                    <m:r>
                      <a:rPr lang="en-US" sz="1800" b="0" i="1" smtClean="0">
                        <a:solidFill>
                          <a:srgbClr val="00B050"/>
                        </a:solidFill>
                        <a:latin typeface="Cambria Math" panose="02040503050406030204" pitchFamily="18" charset="0"/>
                        <a:ea typeface="Cambria Math" charset="0"/>
                        <a:cs typeface="Cambria Math" charset="0"/>
                      </a:rPr>
                      <m:t>+</m:t>
                    </m:r>
                    <m:r>
                      <a:rPr lang="en-US" sz="1800" b="0" i="1" smtClean="0">
                        <a:solidFill>
                          <a:srgbClr val="00B050"/>
                        </a:solidFill>
                        <a:latin typeface="Cambria Math" panose="02040503050406030204" pitchFamily="18" charset="0"/>
                        <a:ea typeface="Cambria Math" charset="0"/>
                        <a:cs typeface="Cambria Math" charset="0"/>
                      </a:rPr>
                      <m:t>𝑏</m:t>
                    </m:r>
                  </m:oMath>
                </a14:m>
                <a:r>
                  <a:rPr lang="en-SG" sz="1800" dirty="0">
                    <a:solidFill>
                      <a:srgbClr val="00B050"/>
                    </a:solidFill>
                  </a:rPr>
                  <a:t>)</a:t>
                </a:r>
              </a:p>
            </p:txBody>
          </p:sp>
        </mc:Choice>
        <mc:Fallback xmlns="">
          <p:sp>
            <p:nvSpPr>
              <p:cNvPr id="7" name="Content Placeholder 2">
                <a:extLst>
                  <a:ext uri="{FF2B5EF4-FFF2-40B4-BE49-F238E27FC236}">
                    <a16:creationId xmlns:a16="http://schemas.microsoft.com/office/drawing/2014/main" id="{AEE106F7-D71B-4B41-BA01-B89A8FFFCDAD}"/>
                  </a:ext>
                </a:extLst>
              </p:cNvPr>
              <p:cNvSpPr txBox="1">
                <a:spLocks noRot="1" noChangeAspect="1" noMove="1" noResize="1" noEditPoints="1" noAdjustHandles="1" noChangeArrowheads="1" noChangeShapeType="1" noTextEdit="1"/>
              </p:cNvSpPr>
              <p:nvPr/>
            </p:nvSpPr>
            <p:spPr>
              <a:xfrm>
                <a:off x="764723" y="3653651"/>
                <a:ext cx="10925049" cy="2805022"/>
              </a:xfrm>
              <a:prstGeom prst="rect">
                <a:avLst/>
              </a:prstGeom>
              <a:blipFill>
                <a:blip r:embed="rId3"/>
                <a:stretch>
                  <a:fillRect t="-2703" r="-1278"/>
                </a:stretch>
              </a:blipFill>
            </p:spPr>
            <p:txBody>
              <a:bodyPr/>
              <a:lstStyle/>
              <a:p>
                <a:r>
                  <a:rPr lang="en-CN">
                    <a:noFill/>
                  </a:rPr>
                  <a:t> </a:t>
                </a:r>
              </a:p>
            </p:txBody>
          </p:sp>
        </mc:Fallback>
      </mc:AlternateContent>
      <p:sp>
        <p:nvSpPr>
          <p:cNvPr id="5" name="Rectangle 4">
            <a:extLst>
              <a:ext uri="{FF2B5EF4-FFF2-40B4-BE49-F238E27FC236}">
                <a16:creationId xmlns:a16="http://schemas.microsoft.com/office/drawing/2014/main" id="{7B48D958-C3D1-2601-B8EE-87F31667AE88}"/>
              </a:ext>
            </a:extLst>
          </p:cNvPr>
          <p:cNvSpPr/>
          <p:nvPr/>
        </p:nvSpPr>
        <p:spPr>
          <a:xfrm>
            <a:off x="5039833" y="2747151"/>
            <a:ext cx="1056167" cy="25123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9701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Logistic Regression</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764723" y="2157986"/>
            <a:ext cx="10925049" cy="589166"/>
          </a:xfrm>
        </p:spPr>
        <p:txBody>
          <a:bodyPr vert="horz" lIns="45720" tIns="45720" rIns="45720" bIns="45720" rtlCol="0" anchor="t">
            <a:normAutofit/>
          </a:bodyPr>
          <a:lstStyle/>
          <a:p>
            <a:r>
              <a:rPr lang="en-SG" b="1" dirty="0"/>
              <a:t>1a) </a:t>
            </a:r>
            <a:r>
              <a:rPr lang="en-SG" dirty="0"/>
              <a:t>Interpret the coefficients and comment on the accuracy achieved.</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541151C7-BF90-3C4D-A317-170BBBBCB9F4}"/>
              </a:ext>
            </a:extLst>
          </p:cNvPr>
          <p:cNvPicPr>
            <a:picLocks noChangeAspect="1"/>
          </p:cNvPicPr>
          <p:nvPr/>
        </p:nvPicPr>
        <p:blipFill rotWithShape="1">
          <a:blip r:embed="rId2"/>
          <a:srcRect t="70463"/>
          <a:stretch/>
        </p:blipFill>
        <p:spPr>
          <a:xfrm>
            <a:off x="1521100" y="2747151"/>
            <a:ext cx="8726128" cy="709079"/>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EE106F7-D71B-4B41-BA01-B89A8FFFCDAD}"/>
                  </a:ext>
                </a:extLst>
              </p:cNvPr>
              <p:cNvSpPr txBox="1">
                <a:spLocks/>
              </p:cNvSpPr>
              <p:nvPr/>
            </p:nvSpPr>
            <p:spPr>
              <a:xfrm>
                <a:off x="764723" y="3653651"/>
                <a:ext cx="10925049" cy="2805022"/>
              </a:xfrm>
              <a:prstGeom prst="rect">
                <a:avLst/>
              </a:prstGeom>
            </p:spPr>
            <p:txBody>
              <a:bodyPr vert="horz" lIns="45720" tIns="45720" rIns="4572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en-SG" sz="2200" b="1" dirty="0">
                    <a:solidFill>
                      <a:srgbClr val="00B050"/>
                    </a:solidFill>
                  </a:rPr>
                  <a:t>Higher age leads to higher heart disease risk </a:t>
                </a:r>
                <a:r>
                  <a:rPr lang="en-SG" sz="2200" dirty="0">
                    <a:solidFill>
                      <a:srgbClr val="00B050"/>
                    </a:solidFill>
                  </a:rPr>
                  <a:t>(specifically, since 1/0.277 ≈ 36, an increase in 36 years corresponds to an increase in the log-odds ratio of heart disease by 1).</a:t>
                </a:r>
              </a:p>
              <a:p>
                <a:pPr lvl="2"/>
                <a:r>
                  <a:rPr lang="en-SG" sz="1800" dirty="0">
                    <a:solidFill>
                      <a:srgbClr val="00B050"/>
                    </a:solidFill>
                  </a:rPr>
                  <a:t>(Note: the logistic regression model predicts the positive class with probability </a:t>
                </a:r>
                <a14:m>
                  <m:oMath xmlns:m="http://schemas.openxmlformats.org/officeDocument/2006/math">
                    <m:acc>
                      <m:accPr>
                        <m:chr m:val="̂"/>
                        <m:ctrlPr>
                          <a:rPr lang="en-US" sz="1800" i="1">
                            <a:solidFill>
                              <a:srgbClr val="00B050"/>
                            </a:solidFill>
                            <a:latin typeface="Cambria Math" panose="02040503050406030204" pitchFamily="18" charset="0"/>
                          </a:rPr>
                        </m:ctrlPr>
                      </m:accPr>
                      <m:e>
                        <m:r>
                          <a:rPr lang="en-US" sz="1800" i="1">
                            <a:solidFill>
                              <a:srgbClr val="00B050"/>
                            </a:solidFill>
                            <a:latin typeface="Cambria Math" charset="0"/>
                          </a:rPr>
                          <m:t>𝑦</m:t>
                        </m:r>
                      </m:e>
                    </m:acc>
                  </m:oMath>
                </a14:m>
                <a:r>
                  <a:rPr lang="en-SG" sz="1800" dirty="0">
                    <a:solidFill>
                      <a:srgbClr val="00B050"/>
                    </a:solidFill>
                  </a:rPr>
                  <a:t> , and the logit or “log-odds ratio” refers to log(</a:t>
                </a:r>
                <a14:m>
                  <m:oMath xmlns:m="http://schemas.openxmlformats.org/officeDocument/2006/math">
                    <m:acc>
                      <m:accPr>
                        <m:chr m:val="̂"/>
                        <m:ctrlPr>
                          <a:rPr lang="en-US" sz="1800" i="1">
                            <a:solidFill>
                              <a:srgbClr val="00B050"/>
                            </a:solidFill>
                            <a:latin typeface="Cambria Math" panose="02040503050406030204" pitchFamily="18" charset="0"/>
                          </a:rPr>
                        </m:ctrlPr>
                      </m:accPr>
                      <m:e>
                        <m:r>
                          <a:rPr lang="en-US" sz="1800" i="1">
                            <a:solidFill>
                              <a:srgbClr val="00B050"/>
                            </a:solidFill>
                            <a:latin typeface="Cambria Math" charset="0"/>
                          </a:rPr>
                          <m:t>𝑦</m:t>
                        </m:r>
                      </m:e>
                    </m:acc>
                    <m:r>
                      <a:rPr lang="en-US" sz="1800" i="1">
                        <a:solidFill>
                          <a:srgbClr val="00B050"/>
                        </a:solidFill>
                        <a:latin typeface="Cambria Math" panose="02040503050406030204" pitchFamily="18" charset="0"/>
                      </a:rPr>
                      <m:t> </m:t>
                    </m:r>
                  </m:oMath>
                </a14:m>
                <a:r>
                  <a:rPr lang="en-SG" sz="1800" dirty="0">
                    <a:solidFill>
                      <a:srgbClr val="00B050"/>
                    </a:solidFill>
                  </a:rPr>
                  <a:t>/(1-</a:t>
                </a:r>
                <a:r>
                  <a:rPr lang="en-US" sz="1800" dirty="0">
                    <a:solidFill>
                      <a:srgbClr val="00B050"/>
                    </a:solidFill>
                  </a:rPr>
                  <a:t> </a:t>
                </a:r>
                <a14:m>
                  <m:oMath xmlns:m="http://schemas.openxmlformats.org/officeDocument/2006/math">
                    <m:acc>
                      <m:accPr>
                        <m:chr m:val="̂"/>
                        <m:ctrlPr>
                          <a:rPr lang="en-US" sz="1800" i="1">
                            <a:solidFill>
                              <a:srgbClr val="00B050"/>
                            </a:solidFill>
                            <a:latin typeface="Cambria Math" panose="02040503050406030204" pitchFamily="18" charset="0"/>
                          </a:rPr>
                        </m:ctrlPr>
                      </m:accPr>
                      <m:e>
                        <m:r>
                          <a:rPr lang="en-US" sz="1800" i="1">
                            <a:solidFill>
                              <a:srgbClr val="00B050"/>
                            </a:solidFill>
                            <a:latin typeface="Cambria Math" charset="0"/>
                          </a:rPr>
                          <m:t>𝑦</m:t>
                        </m:r>
                      </m:e>
                    </m:acc>
                  </m:oMath>
                </a14:m>
                <a:r>
                  <a:rPr lang="en-SG" sz="1800" dirty="0">
                    <a:solidFill>
                      <a:srgbClr val="00B050"/>
                    </a:solidFill>
                  </a:rPr>
                  <a:t>)). Logistic regression assumes this to be a linear function of the parameters, i.e. </a:t>
                </a:r>
                <a14:m>
                  <m:oMath xmlns:m="http://schemas.openxmlformats.org/officeDocument/2006/math">
                    <m:r>
                      <a:rPr lang="en-US" sz="1800" i="1">
                        <a:solidFill>
                          <a:srgbClr val="00B050"/>
                        </a:solidFill>
                        <a:latin typeface="Cambria Math" charset="0"/>
                      </a:rPr>
                      <m:t>𝑥</m:t>
                    </m:r>
                    <m:r>
                      <a:rPr lang="en-US" sz="1800" i="1">
                        <a:solidFill>
                          <a:srgbClr val="00B050"/>
                        </a:solidFill>
                        <a:latin typeface="Cambria Math" charset="0"/>
                        <a:ea typeface="Cambria Math" charset="0"/>
                        <a:cs typeface="Cambria Math" charset="0"/>
                      </a:rPr>
                      <m:t>⋅</m:t>
                    </m:r>
                    <m:r>
                      <a:rPr lang="en-US" sz="1800" i="1">
                        <a:solidFill>
                          <a:srgbClr val="00B050"/>
                        </a:solidFill>
                        <a:latin typeface="Cambria Math" charset="0"/>
                        <a:ea typeface="Cambria Math" charset="0"/>
                        <a:cs typeface="Cambria Math" charset="0"/>
                      </a:rPr>
                      <m:t>𝑤</m:t>
                    </m:r>
                    <m:r>
                      <a:rPr lang="en-US" sz="1800" b="0" i="1" smtClean="0">
                        <a:solidFill>
                          <a:srgbClr val="00B050"/>
                        </a:solidFill>
                        <a:latin typeface="Cambria Math" panose="02040503050406030204" pitchFamily="18" charset="0"/>
                        <a:ea typeface="Cambria Math" charset="0"/>
                        <a:cs typeface="Cambria Math" charset="0"/>
                      </a:rPr>
                      <m:t>+</m:t>
                    </m:r>
                    <m:r>
                      <a:rPr lang="en-US" sz="1800" b="0" i="1" smtClean="0">
                        <a:solidFill>
                          <a:srgbClr val="00B050"/>
                        </a:solidFill>
                        <a:latin typeface="Cambria Math" panose="02040503050406030204" pitchFamily="18" charset="0"/>
                        <a:ea typeface="Cambria Math" charset="0"/>
                        <a:cs typeface="Cambria Math" charset="0"/>
                      </a:rPr>
                      <m:t>𝑏</m:t>
                    </m:r>
                  </m:oMath>
                </a14:m>
                <a:r>
                  <a:rPr lang="en-SG" sz="1800" dirty="0">
                    <a:solidFill>
                      <a:srgbClr val="00B050"/>
                    </a:solidFill>
                  </a:rPr>
                  <a:t>) </a:t>
                </a:r>
              </a:p>
              <a:p>
                <a:pPr lvl="1"/>
                <a:r>
                  <a:rPr lang="en-SG" sz="2200" b="1" dirty="0">
                    <a:solidFill>
                      <a:srgbClr val="00B050"/>
                    </a:solidFill>
                  </a:rPr>
                  <a:t>Lower max heart rate leads to higher heart disease risk </a:t>
                </a:r>
                <a:r>
                  <a:rPr lang="en-SG" sz="2200" dirty="0">
                    <a:solidFill>
                      <a:srgbClr val="00B050"/>
                    </a:solidFill>
                  </a:rPr>
                  <a:t>(since 1/0.0335 ≈ 30, a decrease in 30 corresponds to an increase in the log-odds ratio of heart disease by 1).</a:t>
                </a:r>
              </a:p>
            </p:txBody>
          </p:sp>
        </mc:Choice>
        <mc:Fallback xmlns="">
          <p:sp>
            <p:nvSpPr>
              <p:cNvPr id="7" name="Content Placeholder 2">
                <a:extLst>
                  <a:ext uri="{FF2B5EF4-FFF2-40B4-BE49-F238E27FC236}">
                    <a16:creationId xmlns:a16="http://schemas.microsoft.com/office/drawing/2014/main" id="{AEE106F7-D71B-4B41-BA01-B89A8FFFCDAD}"/>
                  </a:ext>
                </a:extLst>
              </p:cNvPr>
              <p:cNvSpPr txBox="1">
                <a:spLocks noRot="1" noChangeAspect="1" noMove="1" noResize="1" noEditPoints="1" noAdjustHandles="1" noChangeArrowheads="1" noChangeShapeType="1" noTextEdit="1"/>
              </p:cNvSpPr>
              <p:nvPr/>
            </p:nvSpPr>
            <p:spPr>
              <a:xfrm>
                <a:off x="764723" y="3653651"/>
                <a:ext cx="10925049" cy="2805022"/>
              </a:xfrm>
              <a:prstGeom prst="rect">
                <a:avLst/>
              </a:prstGeom>
              <a:blipFill>
                <a:blip r:embed="rId3"/>
                <a:stretch>
                  <a:fillRect t="-2703" r="-1278"/>
                </a:stretch>
              </a:blipFill>
            </p:spPr>
            <p:txBody>
              <a:bodyPr/>
              <a:lstStyle/>
              <a:p>
                <a:r>
                  <a:rPr lang="en-CN">
                    <a:noFill/>
                  </a:rPr>
                  <a:t> </a:t>
                </a:r>
              </a:p>
            </p:txBody>
          </p:sp>
        </mc:Fallback>
      </mc:AlternateContent>
      <p:sp>
        <p:nvSpPr>
          <p:cNvPr id="5" name="Rectangle 4">
            <a:extLst>
              <a:ext uri="{FF2B5EF4-FFF2-40B4-BE49-F238E27FC236}">
                <a16:creationId xmlns:a16="http://schemas.microsoft.com/office/drawing/2014/main" id="{9FE32740-4918-6CA7-0D9B-061723B16CED}"/>
              </a:ext>
            </a:extLst>
          </p:cNvPr>
          <p:cNvSpPr/>
          <p:nvPr/>
        </p:nvSpPr>
        <p:spPr>
          <a:xfrm>
            <a:off x="6096000" y="2747150"/>
            <a:ext cx="1219200" cy="24418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Rectangle 5">
            <a:extLst>
              <a:ext uri="{FF2B5EF4-FFF2-40B4-BE49-F238E27FC236}">
                <a16:creationId xmlns:a16="http://schemas.microsoft.com/office/drawing/2014/main" id="{C94D64CB-0C81-218B-06E6-1F15CC4013D3}"/>
              </a:ext>
            </a:extLst>
          </p:cNvPr>
          <p:cNvSpPr/>
          <p:nvPr/>
        </p:nvSpPr>
        <p:spPr>
          <a:xfrm>
            <a:off x="764723" y="3653651"/>
            <a:ext cx="11049906" cy="1251486"/>
          </a:xfrm>
          <a:prstGeom prst="rect">
            <a:avLst/>
          </a:prstGeom>
          <a:solidFill>
            <a:schemeClr val="bg1">
              <a:alpha val="816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35686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Logistic Regression</a:t>
            </a:r>
          </a:p>
        </p:txBody>
      </p:sp>
      <p:sp>
        <p:nvSpPr>
          <p:cNvPr id="3" name="Content Placeholder 2">
            <a:extLst>
              <a:ext uri="{FF2B5EF4-FFF2-40B4-BE49-F238E27FC236}">
                <a16:creationId xmlns:a16="http://schemas.microsoft.com/office/drawing/2014/main" id="{87DC5A49-437B-40BB-9E99-C6C0EF1D8BD3}"/>
              </a:ext>
            </a:extLst>
          </p:cNvPr>
          <p:cNvSpPr>
            <a:spLocks noGrp="1"/>
          </p:cNvSpPr>
          <p:nvPr>
            <p:ph idx="1"/>
          </p:nvPr>
        </p:nvSpPr>
        <p:spPr>
          <a:xfrm>
            <a:off x="764723" y="2157986"/>
            <a:ext cx="10925049" cy="589166"/>
          </a:xfrm>
        </p:spPr>
        <p:txBody>
          <a:bodyPr vert="horz" lIns="45720" tIns="45720" rIns="45720" bIns="45720" rtlCol="0" anchor="t">
            <a:normAutofit/>
          </a:bodyPr>
          <a:lstStyle/>
          <a:p>
            <a:r>
              <a:rPr lang="en-SG" b="1" dirty="0"/>
              <a:t>1a) </a:t>
            </a:r>
            <a:r>
              <a:rPr lang="en-SG" dirty="0"/>
              <a:t>Interpret the coefficients and comment on the accuracy achieved.</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541151C7-BF90-3C4D-A317-170BBBBCB9F4}"/>
              </a:ext>
            </a:extLst>
          </p:cNvPr>
          <p:cNvPicPr>
            <a:picLocks noChangeAspect="1"/>
          </p:cNvPicPr>
          <p:nvPr/>
        </p:nvPicPr>
        <p:blipFill rotWithShape="1">
          <a:blip r:embed="rId2"/>
          <a:srcRect t="70463"/>
          <a:stretch/>
        </p:blipFill>
        <p:spPr>
          <a:xfrm>
            <a:off x="1521100" y="2747151"/>
            <a:ext cx="8726128" cy="709079"/>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EE106F7-D71B-4B41-BA01-B89A8FFFCDAD}"/>
                  </a:ext>
                </a:extLst>
              </p:cNvPr>
              <p:cNvSpPr txBox="1">
                <a:spLocks/>
              </p:cNvSpPr>
              <p:nvPr/>
            </p:nvSpPr>
            <p:spPr>
              <a:xfrm>
                <a:off x="764723" y="3653651"/>
                <a:ext cx="10925049" cy="2805022"/>
              </a:xfrm>
              <a:prstGeom prst="rect">
                <a:avLst/>
              </a:prstGeom>
            </p:spPr>
            <p:txBody>
              <a:bodyPr vert="horz" lIns="45720" tIns="45720" rIns="4572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en-SG" sz="2200" b="1" dirty="0">
                    <a:solidFill>
                      <a:srgbClr val="00B050"/>
                    </a:solidFill>
                  </a:rPr>
                  <a:t>Higher age leads to higher heart disease risk </a:t>
                </a:r>
                <a:r>
                  <a:rPr lang="en-SG" sz="2200" dirty="0">
                    <a:solidFill>
                      <a:srgbClr val="00B050"/>
                    </a:solidFill>
                  </a:rPr>
                  <a:t>(specifically, since 1/0.277 ≈ 36, an increase in 36 years corresponds to an increase in the log-odds ratio of heart disease by 1).</a:t>
                </a:r>
              </a:p>
              <a:p>
                <a:pPr lvl="2"/>
                <a:r>
                  <a:rPr lang="en-SG" sz="1800" dirty="0">
                    <a:solidFill>
                      <a:srgbClr val="00B050"/>
                    </a:solidFill>
                  </a:rPr>
                  <a:t>(Note: the logistic regression model predicts the positive class with probability </a:t>
                </a:r>
                <a14:m>
                  <m:oMath xmlns:m="http://schemas.openxmlformats.org/officeDocument/2006/math">
                    <m:acc>
                      <m:accPr>
                        <m:chr m:val="̂"/>
                        <m:ctrlPr>
                          <a:rPr lang="en-US" sz="1800" i="1">
                            <a:solidFill>
                              <a:srgbClr val="00B050"/>
                            </a:solidFill>
                            <a:latin typeface="Cambria Math" panose="02040503050406030204" pitchFamily="18" charset="0"/>
                          </a:rPr>
                        </m:ctrlPr>
                      </m:accPr>
                      <m:e>
                        <m:r>
                          <a:rPr lang="en-US" sz="1800" i="1">
                            <a:solidFill>
                              <a:srgbClr val="00B050"/>
                            </a:solidFill>
                            <a:latin typeface="Cambria Math" charset="0"/>
                          </a:rPr>
                          <m:t>𝑦</m:t>
                        </m:r>
                      </m:e>
                    </m:acc>
                  </m:oMath>
                </a14:m>
                <a:r>
                  <a:rPr lang="en-SG" sz="1800" dirty="0">
                    <a:solidFill>
                      <a:srgbClr val="00B050"/>
                    </a:solidFill>
                  </a:rPr>
                  <a:t> , and the logit or “log-odds ratio” refers to log(</a:t>
                </a:r>
                <a14:m>
                  <m:oMath xmlns:m="http://schemas.openxmlformats.org/officeDocument/2006/math">
                    <m:acc>
                      <m:accPr>
                        <m:chr m:val="̂"/>
                        <m:ctrlPr>
                          <a:rPr lang="en-US" sz="1800" i="1">
                            <a:solidFill>
                              <a:srgbClr val="00B050"/>
                            </a:solidFill>
                            <a:latin typeface="Cambria Math" panose="02040503050406030204" pitchFamily="18" charset="0"/>
                          </a:rPr>
                        </m:ctrlPr>
                      </m:accPr>
                      <m:e>
                        <m:r>
                          <a:rPr lang="en-US" sz="1800" i="1">
                            <a:solidFill>
                              <a:srgbClr val="00B050"/>
                            </a:solidFill>
                            <a:latin typeface="Cambria Math" charset="0"/>
                          </a:rPr>
                          <m:t>𝑦</m:t>
                        </m:r>
                      </m:e>
                    </m:acc>
                    <m:r>
                      <a:rPr lang="en-US" sz="1800" i="1">
                        <a:solidFill>
                          <a:srgbClr val="00B050"/>
                        </a:solidFill>
                        <a:latin typeface="Cambria Math" panose="02040503050406030204" pitchFamily="18" charset="0"/>
                      </a:rPr>
                      <m:t> </m:t>
                    </m:r>
                  </m:oMath>
                </a14:m>
                <a:r>
                  <a:rPr lang="en-SG" sz="1800" dirty="0">
                    <a:solidFill>
                      <a:srgbClr val="00B050"/>
                    </a:solidFill>
                  </a:rPr>
                  <a:t>/(1-</a:t>
                </a:r>
                <a:r>
                  <a:rPr lang="en-US" sz="1800" dirty="0">
                    <a:solidFill>
                      <a:srgbClr val="00B050"/>
                    </a:solidFill>
                  </a:rPr>
                  <a:t> </a:t>
                </a:r>
                <a14:m>
                  <m:oMath xmlns:m="http://schemas.openxmlformats.org/officeDocument/2006/math">
                    <m:acc>
                      <m:accPr>
                        <m:chr m:val="̂"/>
                        <m:ctrlPr>
                          <a:rPr lang="en-US" sz="1800" i="1">
                            <a:solidFill>
                              <a:srgbClr val="00B050"/>
                            </a:solidFill>
                            <a:latin typeface="Cambria Math" panose="02040503050406030204" pitchFamily="18" charset="0"/>
                          </a:rPr>
                        </m:ctrlPr>
                      </m:accPr>
                      <m:e>
                        <m:r>
                          <a:rPr lang="en-US" sz="1800" i="1">
                            <a:solidFill>
                              <a:srgbClr val="00B050"/>
                            </a:solidFill>
                            <a:latin typeface="Cambria Math" charset="0"/>
                          </a:rPr>
                          <m:t>𝑦</m:t>
                        </m:r>
                      </m:e>
                    </m:acc>
                  </m:oMath>
                </a14:m>
                <a:r>
                  <a:rPr lang="en-SG" sz="1800" dirty="0">
                    <a:solidFill>
                      <a:srgbClr val="00B050"/>
                    </a:solidFill>
                  </a:rPr>
                  <a:t>)). Logistic regression assumes this to be a linear function of the parameters, i.e. </a:t>
                </a:r>
                <a14:m>
                  <m:oMath xmlns:m="http://schemas.openxmlformats.org/officeDocument/2006/math">
                    <m:r>
                      <a:rPr lang="en-US" sz="1800" i="1">
                        <a:solidFill>
                          <a:srgbClr val="00B050"/>
                        </a:solidFill>
                        <a:latin typeface="Cambria Math" charset="0"/>
                      </a:rPr>
                      <m:t>𝑥</m:t>
                    </m:r>
                    <m:r>
                      <a:rPr lang="en-US" sz="1800" i="1">
                        <a:solidFill>
                          <a:srgbClr val="00B050"/>
                        </a:solidFill>
                        <a:latin typeface="Cambria Math" charset="0"/>
                        <a:ea typeface="Cambria Math" charset="0"/>
                        <a:cs typeface="Cambria Math" charset="0"/>
                      </a:rPr>
                      <m:t>⋅</m:t>
                    </m:r>
                    <m:r>
                      <a:rPr lang="en-US" sz="1800" i="1">
                        <a:solidFill>
                          <a:srgbClr val="00B050"/>
                        </a:solidFill>
                        <a:latin typeface="Cambria Math" charset="0"/>
                        <a:ea typeface="Cambria Math" charset="0"/>
                        <a:cs typeface="Cambria Math" charset="0"/>
                      </a:rPr>
                      <m:t>𝑤</m:t>
                    </m:r>
                    <m:r>
                      <a:rPr lang="en-US" sz="1800" b="0" i="1" smtClean="0">
                        <a:solidFill>
                          <a:srgbClr val="00B050"/>
                        </a:solidFill>
                        <a:latin typeface="Cambria Math" panose="02040503050406030204" pitchFamily="18" charset="0"/>
                        <a:ea typeface="Cambria Math" charset="0"/>
                        <a:cs typeface="Cambria Math" charset="0"/>
                      </a:rPr>
                      <m:t>+</m:t>
                    </m:r>
                    <m:r>
                      <a:rPr lang="en-US" sz="1800" b="0" i="1" smtClean="0">
                        <a:solidFill>
                          <a:srgbClr val="00B050"/>
                        </a:solidFill>
                        <a:latin typeface="Cambria Math" panose="02040503050406030204" pitchFamily="18" charset="0"/>
                        <a:ea typeface="Cambria Math" charset="0"/>
                        <a:cs typeface="Cambria Math" charset="0"/>
                      </a:rPr>
                      <m:t>𝑏</m:t>
                    </m:r>
                  </m:oMath>
                </a14:m>
                <a:r>
                  <a:rPr lang="en-SG" sz="1800" dirty="0">
                    <a:solidFill>
                      <a:srgbClr val="00B050"/>
                    </a:solidFill>
                  </a:rPr>
                  <a:t>) </a:t>
                </a:r>
              </a:p>
              <a:p>
                <a:pPr lvl="1"/>
                <a:r>
                  <a:rPr lang="en-SG" sz="2200" b="1" dirty="0">
                    <a:solidFill>
                      <a:srgbClr val="00B050"/>
                    </a:solidFill>
                  </a:rPr>
                  <a:t>Lower max heart rate leads to higher heart disease risk </a:t>
                </a:r>
                <a:r>
                  <a:rPr lang="en-SG" sz="2200" dirty="0">
                    <a:solidFill>
                      <a:srgbClr val="00B050"/>
                    </a:solidFill>
                  </a:rPr>
                  <a:t>(since 1/0.0335 ≈ 30, a decrease in 30 corresponds to an increase in the log-odds ratio of heart disease by 1).</a:t>
                </a:r>
              </a:p>
              <a:p>
                <a:pPr lvl="1"/>
                <a:r>
                  <a:rPr lang="en-SG" sz="2200" b="1" dirty="0">
                    <a:solidFill>
                      <a:srgbClr val="00B050"/>
                    </a:solidFill>
                  </a:rPr>
                  <a:t>The accuracy achieved is quite low</a:t>
                </a:r>
                <a:r>
                  <a:rPr lang="en-SG" sz="2200" dirty="0">
                    <a:solidFill>
                      <a:srgbClr val="00B050"/>
                    </a:solidFill>
                  </a:rPr>
                  <a:t>, which is not surprising since we are using a very limited set of only 2 features. The training and test accuracy are close, suggesting that not much overfitting is happening (also not surprising since this is a simple model with only 2 features).</a:t>
                </a:r>
              </a:p>
            </p:txBody>
          </p:sp>
        </mc:Choice>
        <mc:Fallback xmlns="">
          <p:sp>
            <p:nvSpPr>
              <p:cNvPr id="7" name="Content Placeholder 2">
                <a:extLst>
                  <a:ext uri="{FF2B5EF4-FFF2-40B4-BE49-F238E27FC236}">
                    <a16:creationId xmlns:a16="http://schemas.microsoft.com/office/drawing/2014/main" id="{AEE106F7-D71B-4B41-BA01-B89A8FFFCDAD}"/>
                  </a:ext>
                </a:extLst>
              </p:cNvPr>
              <p:cNvSpPr txBox="1">
                <a:spLocks noRot="1" noChangeAspect="1" noMove="1" noResize="1" noEditPoints="1" noAdjustHandles="1" noChangeArrowheads="1" noChangeShapeType="1" noTextEdit="1"/>
              </p:cNvSpPr>
              <p:nvPr/>
            </p:nvSpPr>
            <p:spPr>
              <a:xfrm>
                <a:off x="764723" y="3653651"/>
                <a:ext cx="10925049" cy="2805022"/>
              </a:xfrm>
              <a:prstGeom prst="rect">
                <a:avLst/>
              </a:prstGeom>
              <a:blipFill>
                <a:blip r:embed="rId3"/>
                <a:stretch>
                  <a:fillRect t="-3167" r="-1279" b="-8597"/>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9FE32740-4918-6CA7-0D9B-061723B16CED}"/>
              </a:ext>
            </a:extLst>
          </p:cNvPr>
          <p:cNvSpPr/>
          <p:nvPr/>
        </p:nvSpPr>
        <p:spPr>
          <a:xfrm>
            <a:off x="1521100" y="2991330"/>
            <a:ext cx="3471814" cy="4024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Rectangle 5">
            <a:extLst>
              <a:ext uri="{FF2B5EF4-FFF2-40B4-BE49-F238E27FC236}">
                <a16:creationId xmlns:a16="http://schemas.microsoft.com/office/drawing/2014/main" id="{C94D64CB-0C81-218B-06E6-1F15CC4013D3}"/>
              </a:ext>
            </a:extLst>
          </p:cNvPr>
          <p:cNvSpPr/>
          <p:nvPr/>
        </p:nvSpPr>
        <p:spPr>
          <a:xfrm>
            <a:off x="764723" y="3653650"/>
            <a:ext cx="11049906" cy="1876277"/>
          </a:xfrm>
          <a:prstGeom prst="rect">
            <a:avLst/>
          </a:prstGeom>
          <a:solidFill>
            <a:schemeClr val="bg1">
              <a:alpha val="816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56764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Logistic Regression</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Content Placeholder 2">
            <a:extLst>
              <a:ext uri="{FF2B5EF4-FFF2-40B4-BE49-F238E27FC236}">
                <a16:creationId xmlns:a16="http://schemas.microsoft.com/office/drawing/2014/main" id="{AEE106F7-D71B-4B41-BA01-B89A8FFFCDAD}"/>
              </a:ext>
            </a:extLst>
          </p:cNvPr>
          <p:cNvSpPr txBox="1">
            <a:spLocks/>
          </p:cNvSpPr>
          <p:nvPr/>
        </p:nvSpPr>
        <p:spPr>
          <a:xfrm>
            <a:off x="723182" y="5163224"/>
            <a:ext cx="10925049" cy="1750774"/>
          </a:xfrm>
          <a:prstGeom prst="rect">
            <a:avLst/>
          </a:prstGeom>
        </p:spPr>
        <p:txBody>
          <a:bodyPr vert="horz" lIns="45720" tIns="45720" rIns="4572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r>
              <a:rPr lang="en-US" sz="2200" dirty="0">
                <a:solidFill>
                  <a:srgbClr val="00B050"/>
                </a:solidFill>
                <a:latin typeface="Tw Cen MT" panose="020B0602020104020603" pitchFamily="34" charset="77"/>
              </a:rPr>
              <a:t>An increase of one standard deviation of </a:t>
            </a:r>
            <a:r>
              <a:rPr lang="en-US" sz="2200" dirty="0">
                <a:solidFill>
                  <a:srgbClr val="00B050"/>
                </a:solidFill>
                <a:latin typeface="Tw Cen MT" panose="020B0602020104020603" pitchFamily="34" charset="77"/>
                <a:cs typeface="Consolas" panose="020B0609020204030204" pitchFamily="49" charset="0"/>
              </a:rPr>
              <a:t>Age</a:t>
            </a:r>
            <a:r>
              <a:rPr lang="en-US" sz="2200" dirty="0">
                <a:solidFill>
                  <a:srgbClr val="00B050"/>
                </a:solidFill>
                <a:latin typeface="Tw Cen MT" panose="020B0602020104020603" pitchFamily="34" charset="77"/>
              </a:rPr>
              <a:t> corresponds to 0.259 </a:t>
            </a:r>
            <a:r>
              <a:rPr lang="en-US" sz="2200" b="1" dirty="0">
                <a:solidFill>
                  <a:srgbClr val="00B050"/>
                </a:solidFill>
                <a:latin typeface="Tw Cen MT" panose="020B0602020104020603" pitchFamily="34" charset="77"/>
              </a:rPr>
              <a:t>increase</a:t>
            </a:r>
            <a:r>
              <a:rPr lang="en-US" sz="2200" dirty="0">
                <a:solidFill>
                  <a:srgbClr val="00B050"/>
                </a:solidFill>
                <a:latin typeface="Tw Cen MT" panose="020B0602020104020603" pitchFamily="34" charset="77"/>
              </a:rPr>
              <a:t> in the log-odds of heart disease</a:t>
            </a:r>
            <a:endParaRPr lang="en-SG" sz="2200" dirty="0">
              <a:solidFill>
                <a:srgbClr val="00B050"/>
              </a:solidFill>
              <a:latin typeface="Tw Cen MT" panose="020B0602020104020603" pitchFamily="34" charset="77"/>
            </a:endParaRPr>
          </a:p>
          <a:p>
            <a:pPr lvl="1"/>
            <a:r>
              <a:rPr lang="en-US" sz="2200" dirty="0">
                <a:solidFill>
                  <a:srgbClr val="00B050"/>
                </a:solidFill>
                <a:latin typeface="Tw Cen MT" panose="020B0602020104020603" pitchFamily="34" charset="77"/>
              </a:rPr>
              <a:t>An increase of one standard deviation of </a:t>
            </a:r>
            <a:r>
              <a:rPr lang="en-US" sz="2200" dirty="0" err="1">
                <a:solidFill>
                  <a:srgbClr val="00B050"/>
                </a:solidFill>
                <a:latin typeface="Tw Cen MT" panose="020B0602020104020603" pitchFamily="34" charset="77"/>
                <a:cs typeface="Consolas" panose="020B0609020204030204" pitchFamily="49" charset="0"/>
              </a:rPr>
              <a:t>MaxHR</a:t>
            </a:r>
            <a:r>
              <a:rPr lang="en-US" sz="2200" dirty="0">
                <a:solidFill>
                  <a:srgbClr val="00B050"/>
                </a:solidFill>
                <a:latin typeface="Tw Cen MT" panose="020B0602020104020603" pitchFamily="34" charset="77"/>
              </a:rPr>
              <a:t> corresponds to 0.852 </a:t>
            </a:r>
            <a:r>
              <a:rPr lang="en-US" sz="2200" b="1" dirty="0">
                <a:solidFill>
                  <a:srgbClr val="00B050"/>
                </a:solidFill>
                <a:latin typeface="Tw Cen MT" panose="020B0602020104020603" pitchFamily="34" charset="77"/>
              </a:rPr>
              <a:t>decrease</a:t>
            </a:r>
            <a:r>
              <a:rPr lang="en-US" sz="2200" dirty="0">
                <a:solidFill>
                  <a:srgbClr val="00B050"/>
                </a:solidFill>
                <a:latin typeface="Tw Cen MT" panose="020B0602020104020603" pitchFamily="34" charset="77"/>
              </a:rPr>
              <a:t> in the log-odds of heart disease.</a:t>
            </a:r>
            <a:endParaRPr lang="en-SG" sz="2200" dirty="0">
              <a:solidFill>
                <a:srgbClr val="00B050"/>
              </a:solidFill>
              <a:latin typeface="Tw Cen MT" panose="020B0602020104020603" pitchFamily="34" charset="77"/>
            </a:endParaRPr>
          </a:p>
        </p:txBody>
      </p:sp>
      <p:pic>
        <p:nvPicPr>
          <p:cNvPr id="1036" name="Picture 6">
            <a:extLst>
              <a:ext uri="{FF2B5EF4-FFF2-40B4-BE49-F238E27FC236}">
                <a16:creationId xmlns:a16="http://schemas.microsoft.com/office/drawing/2014/main" id="{209897CF-A704-7C45-9147-E9E4A4FBF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104" y="2223043"/>
            <a:ext cx="9799218" cy="96317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3">
            <a:extLst>
              <a:ext uri="{FF2B5EF4-FFF2-40B4-BE49-F238E27FC236}">
                <a16:creationId xmlns:a16="http://schemas.microsoft.com/office/drawing/2014/main" id="{D475536A-903E-1F4E-AA6B-E4B487705648}"/>
              </a:ext>
            </a:extLst>
          </p:cNvPr>
          <p:cNvSpPr>
            <a:spLocks noChangeArrowheads="1"/>
          </p:cNvSpPr>
          <p:nvPr/>
        </p:nvSpPr>
        <p:spPr bwMode="auto">
          <a:xfrm>
            <a:off x="815782" y="1728084"/>
            <a:ext cx="592578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Tw Cen MT" panose="020B0602020104020603" pitchFamily="34" charset="77"/>
                <a:ea typeface="Helvetica Neue" panose="02000503000000020004" pitchFamily="2" charset="0"/>
              </a:rPr>
              <a:t>1b) </a:t>
            </a:r>
            <a:r>
              <a:rPr kumimoji="0" lang="en-US" altLang="en-US" sz="2200" b="0" i="0" u="none" strike="noStrike" cap="none" normalizeH="0" baseline="0" dirty="0">
                <a:ln>
                  <a:noFill/>
                </a:ln>
                <a:solidFill>
                  <a:srgbClr val="000000"/>
                </a:solidFill>
                <a:effectLst/>
                <a:latin typeface="Tw Cen MT" panose="020B0602020104020603" pitchFamily="34" charset="77"/>
                <a:ea typeface="Helvetica Neue" panose="02000503000000020004" pitchFamily="2" charset="0"/>
              </a:rPr>
              <a:t>Let us now standardize the features, as follows:</a:t>
            </a:r>
            <a:endParaRPr kumimoji="0" lang="en-US" altLang="en-US" sz="2200" b="0" i="0" u="none" strike="noStrike" cap="none" normalizeH="0" baseline="0" dirty="0">
              <a:ln>
                <a:noFill/>
              </a:ln>
              <a:solidFill>
                <a:schemeClr val="tx1"/>
              </a:solidFill>
              <a:effectLst/>
              <a:latin typeface="Tw Cen MT" panose="020B0602020104020603" pitchFamily="34" charset="7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w Cen MT" panose="020B0602020104020603" pitchFamily="34" charset="77"/>
            </a:endParaRPr>
          </a:p>
        </p:txBody>
      </p:sp>
      <p:sp>
        <p:nvSpPr>
          <p:cNvPr id="16" name="Rectangle 14">
            <a:extLst>
              <a:ext uri="{FF2B5EF4-FFF2-40B4-BE49-F238E27FC236}">
                <a16:creationId xmlns:a16="http://schemas.microsoft.com/office/drawing/2014/main" id="{0BC87CD8-32AB-E142-B953-8D554E0E9B05}"/>
              </a:ext>
            </a:extLst>
          </p:cNvPr>
          <p:cNvSpPr>
            <a:spLocks noChangeArrowheads="1"/>
          </p:cNvSpPr>
          <p:nvPr/>
        </p:nvSpPr>
        <p:spPr bwMode="auto">
          <a:xfrm>
            <a:off x="815782" y="3016417"/>
            <a:ext cx="980823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w Cen MT" panose="020B0602020104020603" pitchFamily="34" charset="77"/>
                <a:ea typeface="Helvetica Neue" panose="02000503000000020004" pitchFamily="2" charset="0"/>
              </a:rPr>
              <a:t>We then re-run logistic regression as before. </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2200" dirty="0">
                <a:solidFill>
                  <a:srgbClr val="000000"/>
                </a:solidFill>
                <a:latin typeface="Tw Cen MT" panose="020B0602020104020603" pitchFamily="34" charset="77"/>
                <a:ea typeface="Helvetica Neue" panose="02000503000000020004" pitchFamily="2" charset="0"/>
              </a:rPr>
            </a:br>
            <a:endParaRPr lang="en-US" altLang="en-US" sz="2200" dirty="0">
              <a:solidFill>
                <a:srgbClr val="000000"/>
              </a:solidFill>
              <a:latin typeface="Tw Cen MT" panose="020B0602020104020603" pitchFamily="34" charset="77"/>
              <a:ea typeface="Helvetica Neue" panose="020005030000000200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00"/>
              </a:solidFill>
              <a:latin typeface="Tw Cen MT" panose="020B0602020104020603" pitchFamily="34" charset="77"/>
              <a:ea typeface="Helvetica Neue" panose="020005030000000200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Tw Cen MT" panose="020B0602020104020603" pitchFamily="34" charset="77"/>
                <a:ea typeface="Helvetica Neue" panose="02000503000000020004" pitchFamily="2" charset="0"/>
              </a:rPr>
              <a:t>N</a:t>
            </a:r>
            <a:r>
              <a:rPr lang="en-US" altLang="en-US" sz="2200" dirty="0">
                <a:solidFill>
                  <a:srgbClr val="000000"/>
                </a:solidFill>
                <a:latin typeface="Tw Cen MT" panose="020B0602020104020603" pitchFamily="34" charset="77"/>
                <a:ea typeface="Helvetica Neue" panose="02000503000000020004" pitchFamily="2" charset="0"/>
              </a:rPr>
              <a:t>otice that the coefficients have greatly changed. Explain your interpretation of these new coefficients. </a:t>
            </a:r>
            <a:endParaRPr lang="en-US" altLang="en-US" sz="2200" dirty="0">
              <a:latin typeface="Tw Cen MT" panose="020B0602020104020603" pitchFamily="34" charset="77"/>
            </a:endParaRPr>
          </a:p>
        </p:txBody>
      </p:sp>
      <p:pic>
        <p:nvPicPr>
          <p:cNvPr id="24" name="Picture 23">
            <a:extLst>
              <a:ext uri="{FF2B5EF4-FFF2-40B4-BE49-F238E27FC236}">
                <a16:creationId xmlns:a16="http://schemas.microsoft.com/office/drawing/2014/main" id="{137302A7-E447-7D49-89B9-3229065461DD}"/>
              </a:ext>
            </a:extLst>
          </p:cNvPr>
          <p:cNvPicPr>
            <a:picLocks noChangeAspect="1"/>
          </p:cNvPicPr>
          <p:nvPr/>
        </p:nvPicPr>
        <p:blipFill>
          <a:blip r:embed="rId3"/>
          <a:stretch>
            <a:fillRect/>
          </a:stretch>
        </p:blipFill>
        <p:spPr>
          <a:xfrm>
            <a:off x="1024128" y="3523874"/>
            <a:ext cx="9173168" cy="840874"/>
          </a:xfrm>
          <a:prstGeom prst="rect">
            <a:avLst/>
          </a:prstGeom>
        </p:spPr>
      </p:pic>
    </p:spTree>
    <p:extLst>
      <p:ext uri="{BB962C8B-B14F-4D97-AF65-F5344CB8AC3E}">
        <p14:creationId xmlns:p14="http://schemas.microsoft.com/office/powerpoint/2010/main" val="19779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Logistic Regression</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Content Placeholder 2">
            <a:extLst>
              <a:ext uri="{FF2B5EF4-FFF2-40B4-BE49-F238E27FC236}">
                <a16:creationId xmlns:a16="http://schemas.microsoft.com/office/drawing/2014/main" id="{AEE106F7-D71B-4B41-BA01-B89A8FFFCDAD}"/>
              </a:ext>
            </a:extLst>
          </p:cNvPr>
          <p:cNvSpPr txBox="1">
            <a:spLocks/>
          </p:cNvSpPr>
          <p:nvPr/>
        </p:nvSpPr>
        <p:spPr>
          <a:xfrm>
            <a:off x="815782" y="4169663"/>
            <a:ext cx="10925049" cy="2813785"/>
          </a:xfrm>
          <a:prstGeom prst="rect">
            <a:avLst/>
          </a:prstGeom>
        </p:spPr>
        <p:txBody>
          <a:bodyPr vert="horz" lIns="45720" tIns="45720" rIns="4572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dirty="0">
                <a:solidFill>
                  <a:srgbClr val="00B050"/>
                </a:solidFill>
              </a:rPr>
              <a:t>As mentioned in lecture, </a:t>
            </a:r>
            <a:r>
              <a:rPr lang="en-SG" dirty="0" err="1">
                <a:solidFill>
                  <a:srgbClr val="00B050"/>
                </a:solidFill>
              </a:rPr>
              <a:t>scikit</a:t>
            </a:r>
            <a:r>
              <a:rPr lang="en-SG" dirty="0">
                <a:solidFill>
                  <a:srgbClr val="00B050"/>
                </a:solidFill>
              </a:rPr>
              <a:t>-learn logistic regression uses L2 regularization by default (with a default “inverse penalty” parameter of C=1). </a:t>
            </a:r>
          </a:p>
          <a:p>
            <a:r>
              <a:rPr lang="en-SG" dirty="0">
                <a:solidFill>
                  <a:srgbClr val="00B050"/>
                </a:solidFill>
              </a:rPr>
              <a:t>As such, the two versions of logistic regression (with and without standardization) are not equivalent as they apply different regularization penalties from one another.</a:t>
            </a:r>
          </a:p>
        </p:txBody>
      </p:sp>
      <p:sp>
        <p:nvSpPr>
          <p:cNvPr id="15" name="Rectangle 13">
            <a:extLst>
              <a:ext uri="{FF2B5EF4-FFF2-40B4-BE49-F238E27FC236}">
                <a16:creationId xmlns:a16="http://schemas.microsoft.com/office/drawing/2014/main" id="{D475536A-903E-1F4E-AA6B-E4B487705648}"/>
              </a:ext>
            </a:extLst>
          </p:cNvPr>
          <p:cNvSpPr>
            <a:spLocks noChangeArrowheads="1"/>
          </p:cNvSpPr>
          <p:nvPr/>
        </p:nvSpPr>
        <p:spPr bwMode="auto">
          <a:xfrm>
            <a:off x="815782" y="2084832"/>
            <a:ext cx="1092317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200" b="1" dirty="0">
                <a:solidFill>
                  <a:srgbClr val="000000"/>
                </a:solidFill>
                <a:latin typeface="Tw Cen MT" panose="020B0602020104020603" pitchFamily="34" charset="77"/>
                <a:ea typeface="Helvetica Neue" panose="02000503000000020004" pitchFamily="2" charset="0"/>
              </a:rPr>
              <a:t>1c) </a:t>
            </a:r>
            <a:r>
              <a:rPr lang="en-US" altLang="en-US" sz="2200" dirty="0">
                <a:solidFill>
                  <a:srgbClr val="000000"/>
                </a:solidFill>
                <a:latin typeface="Tw Cen MT" panose="020B0602020104020603" pitchFamily="34" charset="77"/>
                <a:ea typeface="Helvetica Neue" panose="02000503000000020004" pitchFamily="2" charset="0"/>
              </a:rPr>
              <a:t>Notice that the accuracy has changed slightly as a result of the standardization, from 0.6907 to 0.6921. Recall that during lecture we discussed that logistic regression is invariant to scaling of the features (since any scaling of the features can be “undone” by the opposite scaling to the coefficients). In this case, why does the accuracy change? </a:t>
            </a:r>
            <a:endParaRPr kumimoji="0" lang="en-US" altLang="en-US" sz="2200" i="0" u="none" strike="noStrike" cap="none" normalizeH="0" baseline="0" dirty="0">
              <a:ln>
                <a:noFill/>
              </a:ln>
              <a:solidFill>
                <a:schemeClr val="tx1"/>
              </a:solidFill>
              <a:effectLst/>
              <a:latin typeface="Tw Cen MT" panose="020B0602020104020603" pitchFamily="34" charset="77"/>
            </a:endParaRPr>
          </a:p>
        </p:txBody>
      </p:sp>
      <p:pic>
        <p:nvPicPr>
          <p:cNvPr id="8" name="Picture 7">
            <a:extLst>
              <a:ext uri="{FF2B5EF4-FFF2-40B4-BE49-F238E27FC236}">
                <a16:creationId xmlns:a16="http://schemas.microsoft.com/office/drawing/2014/main" id="{AD921ED3-3036-8C55-797B-B3D4EAAFF744}"/>
              </a:ext>
            </a:extLst>
          </p:cNvPr>
          <p:cNvPicPr>
            <a:picLocks noChangeAspect="1"/>
          </p:cNvPicPr>
          <p:nvPr/>
        </p:nvPicPr>
        <p:blipFill>
          <a:blip r:embed="rId2"/>
          <a:stretch>
            <a:fillRect/>
          </a:stretch>
        </p:blipFill>
        <p:spPr>
          <a:xfrm>
            <a:off x="5930517" y="204779"/>
            <a:ext cx="5808436" cy="1770746"/>
          </a:xfrm>
          <a:prstGeom prst="rect">
            <a:avLst/>
          </a:prstGeom>
        </p:spPr>
      </p:pic>
      <p:sp>
        <p:nvSpPr>
          <p:cNvPr id="9" name="Rectangle 8">
            <a:extLst>
              <a:ext uri="{FF2B5EF4-FFF2-40B4-BE49-F238E27FC236}">
                <a16:creationId xmlns:a16="http://schemas.microsoft.com/office/drawing/2014/main" id="{96250AB7-0E3E-3C2E-3077-574F86F1C394}"/>
              </a:ext>
            </a:extLst>
          </p:cNvPr>
          <p:cNvSpPr/>
          <p:nvPr/>
        </p:nvSpPr>
        <p:spPr>
          <a:xfrm>
            <a:off x="10043886" y="235832"/>
            <a:ext cx="1123986" cy="4024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9005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66D0-1C50-4207-8FEF-B70DC0E7E069}"/>
              </a:ext>
            </a:extLst>
          </p:cNvPr>
          <p:cNvSpPr>
            <a:spLocks noGrp="1"/>
          </p:cNvSpPr>
          <p:nvPr>
            <p:ph type="title"/>
          </p:nvPr>
        </p:nvSpPr>
        <p:spPr/>
        <p:txBody>
          <a:bodyPr/>
          <a:lstStyle/>
          <a:p>
            <a:r>
              <a:rPr lang="en-US" dirty="0"/>
              <a:t>1. Logistic Regression</a:t>
            </a:r>
          </a:p>
        </p:txBody>
      </p:sp>
      <p:sp>
        <p:nvSpPr>
          <p:cNvPr id="4" name="Rectangle 2">
            <a:extLst>
              <a:ext uri="{FF2B5EF4-FFF2-40B4-BE49-F238E27FC236}">
                <a16:creationId xmlns:a16="http://schemas.microsoft.com/office/drawing/2014/main" id="{62EF22E5-F88D-4D41-A8EC-19EA4962CD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Content Placeholder 2">
            <a:extLst>
              <a:ext uri="{FF2B5EF4-FFF2-40B4-BE49-F238E27FC236}">
                <a16:creationId xmlns:a16="http://schemas.microsoft.com/office/drawing/2014/main" id="{AEE106F7-D71B-4B41-BA01-B89A8FFFCDAD}"/>
              </a:ext>
            </a:extLst>
          </p:cNvPr>
          <p:cNvSpPr txBox="1">
            <a:spLocks/>
          </p:cNvSpPr>
          <p:nvPr/>
        </p:nvSpPr>
        <p:spPr>
          <a:xfrm>
            <a:off x="769480" y="4245541"/>
            <a:ext cx="10925049" cy="2577733"/>
          </a:xfrm>
          <a:prstGeom prst="rect">
            <a:avLst/>
          </a:prstGeom>
        </p:spPr>
        <p:txBody>
          <a:bodyPr vert="horz" lIns="45720" tIns="45720" rIns="4572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SG" sz="2000" dirty="0" err="1">
                <a:solidFill>
                  <a:srgbClr val="00B050"/>
                </a:solidFill>
              </a:rPr>
              <a:t>X_train</a:t>
            </a:r>
            <a:r>
              <a:rPr lang="en-SG" sz="2000" dirty="0">
                <a:solidFill>
                  <a:srgbClr val="00B050"/>
                </a:solidFill>
              </a:rPr>
              <a:t> has 2 columns: call the variables u and v. Polynomials of degree up to 4 include:</a:t>
            </a:r>
          </a:p>
          <a:p>
            <a:pPr algn="ctr"/>
            <a:r>
              <a:rPr lang="en-SG" sz="2000" dirty="0">
                <a:solidFill>
                  <a:srgbClr val="00B050"/>
                </a:solidFill>
              </a:rPr>
              <a:t>u, v, </a:t>
            </a:r>
          </a:p>
          <a:p>
            <a:pPr algn="ctr"/>
            <a:r>
              <a:rPr lang="en-SG" sz="2000" dirty="0">
                <a:solidFill>
                  <a:srgbClr val="00B050"/>
                </a:solidFill>
              </a:rPr>
              <a:t>u</a:t>
            </a:r>
            <a:r>
              <a:rPr lang="en-SG" sz="2000" baseline="30000" dirty="0">
                <a:solidFill>
                  <a:srgbClr val="00B050"/>
                </a:solidFill>
              </a:rPr>
              <a:t>2</a:t>
            </a:r>
            <a:r>
              <a:rPr lang="en-SG" sz="2000" dirty="0">
                <a:solidFill>
                  <a:srgbClr val="00B050"/>
                </a:solidFill>
              </a:rPr>
              <a:t>, </a:t>
            </a:r>
            <a:r>
              <a:rPr lang="en-SG" sz="2000" dirty="0" err="1">
                <a:solidFill>
                  <a:srgbClr val="00B050"/>
                </a:solidFill>
              </a:rPr>
              <a:t>uv</a:t>
            </a:r>
            <a:r>
              <a:rPr lang="en-SG" sz="2000" dirty="0">
                <a:solidFill>
                  <a:srgbClr val="00B050"/>
                </a:solidFill>
              </a:rPr>
              <a:t>, v</a:t>
            </a:r>
            <a:r>
              <a:rPr lang="en-SG" sz="2000" baseline="30000" dirty="0">
                <a:solidFill>
                  <a:srgbClr val="00B050"/>
                </a:solidFill>
              </a:rPr>
              <a:t>2</a:t>
            </a:r>
            <a:r>
              <a:rPr lang="en-SG" sz="2000" dirty="0">
                <a:solidFill>
                  <a:srgbClr val="00B050"/>
                </a:solidFill>
              </a:rPr>
              <a:t>,</a:t>
            </a:r>
          </a:p>
          <a:p>
            <a:pPr algn="ctr"/>
            <a:r>
              <a:rPr lang="en-SG" sz="2000" dirty="0">
                <a:solidFill>
                  <a:srgbClr val="00B050"/>
                </a:solidFill>
              </a:rPr>
              <a:t>u</a:t>
            </a:r>
            <a:r>
              <a:rPr lang="en-SG" sz="2000" baseline="30000" dirty="0">
                <a:solidFill>
                  <a:srgbClr val="00B050"/>
                </a:solidFill>
              </a:rPr>
              <a:t>3</a:t>
            </a:r>
            <a:r>
              <a:rPr lang="en-SG" sz="2000" dirty="0">
                <a:solidFill>
                  <a:srgbClr val="00B050"/>
                </a:solidFill>
              </a:rPr>
              <a:t>, u</a:t>
            </a:r>
            <a:r>
              <a:rPr lang="en-SG" sz="2000" baseline="30000" dirty="0">
                <a:solidFill>
                  <a:srgbClr val="00B050"/>
                </a:solidFill>
              </a:rPr>
              <a:t>2</a:t>
            </a:r>
            <a:r>
              <a:rPr lang="en-SG" sz="2000" dirty="0">
                <a:solidFill>
                  <a:srgbClr val="00B050"/>
                </a:solidFill>
              </a:rPr>
              <a:t>v, uv</a:t>
            </a:r>
            <a:r>
              <a:rPr lang="en-SG" sz="2000" baseline="30000" dirty="0">
                <a:solidFill>
                  <a:srgbClr val="00B050"/>
                </a:solidFill>
              </a:rPr>
              <a:t>2</a:t>
            </a:r>
            <a:r>
              <a:rPr lang="en-SG" sz="2000" dirty="0">
                <a:solidFill>
                  <a:srgbClr val="00B050"/>
                </a:solidFill>
              </a:rPr>
              <a:t>, v</a:t>
            </a:r>
            <a:r>
              <a:rPr lang="en-SG" sz="2000" baseline="30000" dirty="0">
                <a:solidFill>
                  <a:srgbClr val="00B050"/>
                </a:solidFill>
              </a:rPr>
              <a:t>3</a:t>
            </a:r>
            <a:r>
              <a:rPr lang="en-SG" sz="2000" dirty="0">
                <a:solidFill>
                  <a:srgbClr val="00B050"/>
                </a:solidFill>
              </a:rPr>
              <a:t>,</a:t>
            </a:r>
          </a:p>
          <a:p>
            <a:pPr algn="ctr"/>
            <a:r>
              <a:rPr lang="en-SG" sz="2000" dirty="0">
                <a:solidFill>
                  <a:srgbClr val="00B050"/>
                </a:solidFill>
              </a:rPr>
              <a:t>u</a:t>
            </a:r>
            <a:r>
              <a:rPr lang="en-SG" sz="2000" baseline="30000" dirty="0">
                <a:solidFill>
                  <a:srgbClr val="00B050"/>
                </a:solidFill>
              </a:rPr>
              <a:t>4</a:t>
            </a:r>
            <a:r>
              <a:rPr lang="en-SG" sz="2000" dirty="0">
                <a:solidFill>
                  <a:srgbClr val="00B050"/>
                </a:solidFill>
              </a:rPr>
              <a:t>, u</a:t>
            </a:r>
            <a:r>
              <a:rPr lang="en-SG" sz="2000" baseline="30000" dirty="0">
                <a:solidFill>
                  <a:srgbClr val="00B050"/>
                </a:solidFill>
              </a:rPr>
              <a:t>3</a:t>
            </a:r>
            <a:r>
              <a:rPr lang="en-SG" sz="2000" dirty="0">
                <a:solidFill>
                  <a:srgbClr val="00B050"/>
                </a:solidFill>
              </a:rPr>
              <a:t>v, u</a:t>
            </a:r>
            <a:r>
              <a:rPr lang="en-SG" sz="2000" baseline="30000" dirty="0">
                <a:solidFill>
                  <a:srgbClr val="00B050"/>
                </a:solidFill>
              </a:rPr>
              <a:t>2</a:t>
            </a:r>
            <a:r>
              <a:rPr lang="en-SG" sz="2000" dirty="0">
                <a:solidFill>
                  <a:srgbClr val="00B050"/>
                </a:solidFill>
              </a:rPr>
              <a:t>v</a:t>
            </a:r>
            <a:r>
              <a:rPr lang="en-SG" sz="2000" baseline="30000" dirty="0">
                <a:solidFill>
                  <a:srgbClr val="00B050"/>
                </a:solidFill>
              </a:rPr>
              <a:t>2</a:t>
            </a:r>
            <a:r>
              <a:rPr lang="en-SG" sz="2000" dirty="0">
                <a:solidFill>
                  <a:srgbClr val="00B050"/>
                </a:solidFill>
              </a:rPr>
              <a:t>, uv</a:t>
            </a:r>
            <a:r>
              <a:rPr lang="en-SG" sz="2000" baseline="30000" dirty="0">
                <a:solidFill>
                  <a:srgbClr val="00B050"/>
                </a:solidFill>
              </a:rPr>
              <a:t>3</a:t>
            </a:r>
            <a:r>
              <a:rPr lang="en-SG" sz="2000" dirty="0">
                <a:solidFill>
                  <a:srgbClr val="00B050"/>
                </a:solidFill>
              </a:rPr>
              <a:t>, v</a:t>
            </a:r>
            <a:r>
              <a:rPr lang="en-SG" sz="2000" baseline="30000" dirty="0">
                <a:solidFill>
                  <a:srgbClr val="00B050"/>
                </a:solidFill>
              </a:rPr>
              <a:t>4</a:t>
            </a:r>
            <a:endParaRPr lang="en-SG" sz="2000" dirty="0">
              <a:solidFill>
                <a:srgbClr val="00B050"/>
              </a:solidFill>
            </a:endParaRPr>
          </a:p>
          <a:p>
            <a:r>
              <a:rPr lang="en-SG" sz="2000" dirty="0">
                <a:solidFill>
                  <a:srgbClr val="00B050"/>
                </a:solidFill>
              </a:rPr>
              <a:t>(note that “1” is not present since we set </a:t>
            </a:r>
            <a:r>
              <a:rPr lang="en-SG" sz="2000" dirty="0" err="1">
                <a:solidFill>
                  <a:srgbClr val="00B050"/>
                </a:solidFill>
                <a:latin typeface="Consolas" panose="020B0609020204030204" pitchFamily="49" charset="0"/>
                <a:cs typeface="Consolas" panose="020B0609020204030204" pitchFamily="49" charset="0"/>
              </a:rPr>
              <a:t>include_bias</a:t>
            </a:r>
            <a:r>
              <a:rPr lang="en-SG" sz="2000" dirty="0">
                <a:solidFill>
                  <a:srgbClr val="00B050"/>
                </a:solidFill>
                <a:latin typeface="Consolas" panose="020B0609020204030204" pitchFamily="49" charset="0"/>
                <a:cs typeface="Consolas" panose="020B0609020204030204" pitchFamily="49" charset="0"/>
              </a:rPr>
              <a:t>=False</a:t>
            </a:r>
            <a:r>
              <a:rPr lang="en-SG" sz="2000" dirty="0">
                <a:solidFill>
                  <a:srgbClr val="00B050"/>
                </a:solidFill>
              </a:rPr>
              <a:t>) </a:t>
            </a:r>
          </a:p>
        </p:txBody>
      </p:sp>
      <p:sp>
        <p:nvSpPr>
          <p:cNvPr id="15" name="Rectangle 13">
            <a:extLst>
              <a:ext uri="{FF2B5EF4-FFF2-40B4-BE49-F238E27FC236}">
                <a16:creationId xmlns:a16="http://schemas.microsoft.com/office/drawing/2014/main" id="{D475536A-903E-1F4E-AA6B-E4B487705648}"/>
              </a:ext>
            </a:extLst>
          </p:cNvPr>
          <p:cNvSpPr>
            <a:spLocks noChangeArrowheads="1"/>
          </p:cNvSpPr>
          <p:nvPr/>
        </p:nvSpPr>
        <p:spPr bwMode="auto">
          <a:xfrm>
            <a:off x="815782" y="1949223"/>
            <a:ext cx="1092317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200" b="1" dirty="0">
                <a:solidFill>
                  <a:srgbClr val="000000"/>
                </a:solidFill>
                <a:latin typeface="Tw Cen MT" panose="020B0602020104020603" pitchFamily="34" charset="77"/>
                <a:ea typeface="Helvetica Neue" panose="02000503000000020004" pitchFamily="2" charset="0"/>
              </a:rPr>
              <a:t>1d) </a:t>
            </a:r>
            <a:r>
              <a:rPr lang="en-US" altLang="en-US" sz="2200" dirty="0">
                <a:solidFill>
                  <a:srgbClr val="000000"/>
                </a:solidFill>
                <a:latin typeface="Tw Cen MT" panose="020B0602020104020603" pitchFamily="34" charset="77"/>
                <a:ea typeface="Helvetica Neue" panose="02000503000000020004" pitchFamily="2" charset="0"/>
              </a:rPr>
              <a:t>To allow for a more flexible model, we can use polynomial features, which allow interactions between the two variables up to a certain limit of the degree, as follows:</a:t>
            </a:r>
            <a:endParaRPr kumimoji="0" lang="en-US" altLang="en-US" sz="2200" i="0" u="none" strike="noStrike" cap="none" normalizeH="0" baseline="0" dirty="0">
              <a:ln>
                <a:noFill/>
              </a:ln>
              <a:solidFill>
                <a:schemeClr val="tx1"/>
              </a:solidFill>
              <a:effectLst/>
              <a:latin typeface="Tw Cen MT" panose="020B0602020104020603" pitchFamily="34" charset="77"/>
            </a:endParaRPr>
          </a:p>
        </p:txBody>
      </p:sp>
      <p:pic>
        <p:nvPicPr>
          <p:cNvPr id="6" name="Picture 5">
            <a:extLst>
              <a:ext uri="{FF2B5EF4-FFF2-40B4-BE49-F238E27FC236}">
                <a16:creationId xmlns:a16="http://schemas.microsoft.com/office/drawing/2014/main" id="{68871AB0-74AE-9B40-A943-377C8A967C8F}"/>
              </a:ext>
            </a:extLst>
          </p:cNvPr>
          <p:cNvPicPr>
            <a:picLocks noChangeAspect="1"/>
          </p:cNvPicPr>
          <p:nvPr/>
        </p:nvPicPr>
        <p:blipFill>
          <a:blip r:embed="rId2"/>
          <a:stretch>
            <a:fillRect/>
          </a:stretch>
        </p:blipFill>
        <p:spPr>
          <a:xfrm>
            <a:off x="1306974" y="2737813"/>
            <a:ext cx="9746198" cy="1047508"/>
          </a:xfrm>
          <a:prstGeom prst="rect">
            <a:avLst/>
          </a:prstGeom>
        </p:spPr>
      </p:pic>
      <p:sp>
        <p:nvSpPr>
          <p:cNvPr id="8" name="Rectangle 13">
            <a:extLst>
              <a:ext uri="{FF2B5EF4-FFF2-40B4-BE49-F238E27FC236}">
                <a16:creationId xmlns:a16="http://schemas.microsoft.com/office/drawing/2014/main" id="{CF72D13C-DC75-BA48-976D-D272AA078C94}"/>
              </a:ext>
            </a:extLst>
          </p:cNvPr>
          <p:cNvSpPr>
            <a:spLocks noChangeArrowheads="1"/>
          </p:cNvSpPr>
          <p:nvPr/>
        </p:nvSpPr>
        <p:spPr bwMode="auto">
          <a:xfrm>
            <a:off x="815782" y="3785321"/>
            <a:ext cx="1092317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SG" sz="2200" dirty="0"/>
              <a:t>X_train4 and X_test4 contain 14 columns. Explain why that is the case. </a:t>
            </a:r>
          </a:p>
        </p:txBody>
      </p:sp>
      <p:pic>
        <p:nvPicPr>
          <p:cNvPr id="11" name="Picture 10">
            <a:extLst>
              <a:ext uri="{FF2B5EF4-FFF2-40B4-BE49-F238E27FC236}">
                <a16:creationId xmlns:a16="http://schemas.microsoft.com/office/drawing/2014/main" id="{1061FAC0-197B-7717-1B1E-C1D74633BB3E}"/>
              </a:ext>
            </a:extLst>
          </p:cNvPr>
          <p:cNvPicPr>
            <a:picLocks noChangeAspect="1"/>
          </p:cNvPicPr>
          <p:nvPr/>
        </p:nvPicPr>
        <p:blipFill>
          <a:blip r:embed="rId3"/>
          <a:stretch>
            <a:fillRect/>
          </a:stretch>
        </p:blipFill>
        <p:spPr>
          <a:xfrm>
            <a:off x="8838977" y="4867657"/>
            <a:ext cx="2438400" cy="1333500"/>
          </a:xfrm>
          <a:prstGeom prst="rect">
            <a:avLst/>
          </a:prstGeom>
        </p:spPr>
      </p:pic>
    </p:spTree>
    <p:extLst>
      <p:ext uri="{BB962C8B-B14F-4D97-AF65-F5344CB8AC3E}">
        <p14:creationId xmlns:p14="http://schemas.microsoft.com/office/powerpoint/2010/main" val="205942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4091</TotalTime>
  <Words>2065</Words>
  <Application>Microsoft Macintosh PowerPoint</Application>
  <PresentationFormat>Widescreen</PresentationFormat>
  <Paragraphs>88</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Cambria Math</vt:lpstr>
      <vt:lpstr>Consolas</vt:lpstr>
      <vt:lpstr>Helvetica Neue</vt:lpstr>
      <vt:lpstr>Times New Roman</vt:lpstr>
      <vt:lpstr>Tw Cen MT</vt:lpstr>
      <vt:lpstr>Tw Cen MT Condensed</vt:lpstr>
      <vt:lpstr>Wingdings 3</vt:lpstr>
      <vt:lpstr>Integral</vt:lpstr>
      <vt:lpstr>CS5228 Tutorial 4 –  Logistic Regression &amp;  Recommender Systems</vt:lpstr>
      <vt:lpstr>1. Logistic Regression</vt:lpstr>
      <vt:lpstr>1. Logistic Regression</vt:lpstr>
      <vt:lpstr>1. Logistic Regression</vt:lpstr>
      <vt:lpstr>1. Logistic Regression</vt:lpstr>
      <vt:lpstr>1. Logistic Regression</vt:lpstr>
      <vt:lpstr>1. Logistic Regression</vt:lpstr>
      <vt:lpstr>1. Logistic Regression</vt:lpstr>
      <vt:lpstr>1. Logistic Regression</vt:lpstr>
      <vt:lpstr>1. Logistic Regression</vt:lpstr>
      <vt:lpstr>2. Recommender Systems</vt:lpstr>
      <vt:lpstr>2. Recommender Systems</vt:lpstr>
      <vt:lpstr>2. Recommender Systems</vt:lpstr>
      <vt:lpstr>2. Recommender Systems</vt:lpstr>
      <vt:lpstr>2. Recommender Systems</vt:lpstr>
      <vt:lpstr>2. Recommender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Xiaoxin He</cp:lastModifiedBy>
  <cp:revision>344</cp:revision>
  <dcterms:created xsi:type="dcterms:W3CDTF">2020-01-13T13:52:43Z</dcterms:created>
  <dcterms:modified xsi:type="dcterms:W3CDTF">2023-03-24T12:25:13Z</dcterms:modified>
</cp:coreProperties>
</file>