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4"/>
  </p:notesMasterIdLst>
  <p:sldIdLst>
    <p:sldId id="256" r:id="rId2"/>
    <p:sldId id="398" r:id="rId3"/>
    <p:sldId id="427" r:id="rId4"/>
    <p:sldId id="412" r:id="rId5"/>
    <p:sldId id="429" r:id="rId6"/>
    <p:sldId id="430" r:id="rId7"/>
    <p:sldId id="432" r:id="rId8"/>
    <p:sldId id="431" r:id="rId9"/>
    <p:sldId id="413" r:id="rId10"/>
    <p:sldId id="433" r:id="rId11"/>
    <p:sldId id="434" r:id="rId12"/>
    <p:sldId id="43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FC3"/>
    <a:srgbClr val="EAF7D5"/>
    <a:srgbClr val="EAF7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0"/>
    <p:restoredTop sz="94645"/>
  </p:normalViewPr>
  <p:slideViewPr>
    <p:cSldViewPr snapToGrid="0">
      <p:cViewPr varScale="1">
        <p:scale>
          <a:sx n="123" d="100"/>
          <a:sy n="123"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C1415-054C-4B1A-9690-47B8406046BD}" type="datetimeFigureOut">
              <a:rPr lang="en-US"/>
              <a:t>3/31/23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FC0E3-8CEC-48BC-821D-12398841F52D}" type="slidenum">
              <a:rPr lang="en-US"/>
              <a:t>‹#›</a:t>
            </a:fld>
            <a:endParaRPr lang="en-US"/>
          </a:p>
        </p:txBody>
      </p:sp>
    </p:spTree>
    <p:extLst>
      <p:ext uri="{BB962C8B-B14F-4D97-AF65-F5344CB8AC3E}">
        <p14:creationId xmlns:p14="http://schemas.microsoft.com/office/powerpoint/2010/main" val="1643407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FC0E3-8CEC-48BC-821D-12398841F52D}" type="slidenum">
              <a:rPr lang="en-US" smtClean="0"/>
              <a:t>1</a:t>
            </a:fld>
            <a:endParaRPr lang="en-US"/>
          </a:p>
        </p:txBody>
      </p:sp>
    </p:spTree>
    <p:extLst>
      <p:ext uri="{BB962C8B-B14F-4D97-AF65-F5344CB8AC3E}">
        <p14:creationId xmlns:p14="http://schemas.microsoft.com/office/powerpoint/2010/main" val="83634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dirty="0"/>
              <a:t>3/31/23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dirty="0"/>
              <a:t>3/31/23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dirty="0"/>
              <a:t>3/31/23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dirty="0"/>
              <a:t>3/31/23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dirty="0"/>
              <a:t>3/31/23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3/31/23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3/31/23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60"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etworkx.org/documentation/stable/tutorial.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a typeface="+mj-lt"/>
                <a:cs typeface="+mj-lt"/>
              </a:rPr>
              <a:t>CS5228 Tutorial 5 – Graphs</a:t>
            </a:r>
          </a:p>
        </p:txBody>
      </p:sp>
      <p:sp>
        <p:nvSpPr>
          <p:cNvPr id="6" name="Subtitle 5">
            <a:extLst>
              <a:ext uri="{FF2B5EF4-FFF2-40B4-BE49-F238E27FC236}">
                <a16:creationId xmlns:a16="http://schemas.microsoft.com/office/drawing/2014/main" id="{5415B434-5C7F-0E48-8AD6-7FC9E4F85A3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016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Centrality Measures on an MRT Map</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764723" y="2157986"/>
            <a:ext cx="10925049" cy="1182622"/>
          </a:xfrm>
        </p:spPr>
        <p:txBody>
          <a:bodyPr vert="horz" lIns="45720" tIns="45720" rIns="45720" bIns="45720" rtlCol="0" anchor="t">
            <a:normAutofit/>
          </a:bodyPr>
          <a:lstStyle/>
          <a:p>
            <a:r>
              <a:rPr lang="en-SG" b="1" dirty="0"/>
              <a:t>2e) </a:t>
            </a:r>
            <a:r>
              <a:rPr lang="en-SG" dirty="0"/>
              <a:t>Most likely, the suitability of the centrality measures in the previous question’s scenarios are likely to be over-simplifications. For each of your scenarios, discuss one practical limitation of using that centrality measure in the scenarios you have come up with.</a:t>
            </a:r>
          </a:p>
          <a:p>
            <a:endParaRPr lang="en-SG"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Content Placeholder 2">
            <a:extLst>
              <a:ext uri="{FF2B5EF4-FFF2-40B4-BE49-F238E27FC236}">
                <a16:creationId xmlns:a16="http://schemas.microsoft.com/office/drawing/2014/main" id="{AEE106F7-D71B-4B41-BA01-B89A8FFFCDAD}"/>
              </a:ext>
            </a:extLst>
          </p:cNvPr>
          <p:cNvSpPr txBox="1">
            <a:spLocks/>
          </p:cNvSpPr>
          <p:nvPr/>
        </p:nvSpPr>
        <p:spPr>
          <a:xfrm>
            <a:off x="764723" y="3653651"/>
            <a:ext cx="10525069" cy="2805022"/>
          </a:xfrm>
          <a:prstGeom prst="rect">
            <a:avLst/>
          </a:prstGeom>
        </p:spPr>
        <p:txBody>
          <a:bodyPr vert="horz" lIns="45720" tIns="45720" rIns="4572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sz="2400" dirty="0">
                <a:solidFill>
                  <a:srgbClr val="00B050"/>
                </a:solidFill>
              </a:rPr>
              <a:t> </a:t>
            </a:r>
          </a:p>
          <a:p>
            <a:pPr lvl="1"/>
            <a:r>
              <a:rPr lang="en-SG" sz="2000" dirty="0">
                <a:solidFill>
                  <a:srgbClr val="00B050"/>
                </a:solidFill>
              </a:rPr>
              <a:t>Closeness: this only considers the case of a single hospital / facility. </a:t>
            </a:r>
          </a:p>
          <a:p>
            <a:pPr lvl="1"/>
            <a:r>
              <a:rPr lang="en-SG" sz="2000" dirty="0">
                <a:solidFill>
                  <a:srgbClr val="00B050"/>
                </a:solidFill>
              </a:rPr>
              <a:t>Betweenness: assumes that each rider has a randomly sampled origin and destination, which is a definite oversimplification. Weighting based on ridership statistics would be more accurate.</a:t>
            </a:r>
          </a:p>
        </p:txBody>
      </p:sp>
    </p:spTree>
    <p:extLst>
      <p:ext uri="{BB962C8B-B14F-4D97-AF65-F5344CB8AC3E}">
        <p14:creationId xmlns:p14="http://schemas.microsoft.com/office/powerpoint/2010/main" val="15220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Centrality Measures on an MRT Map</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326975" y="1696530"/>
            <a:ext cx="11684916" cy="4392544"/>
          </a:xfrm>
        </p:spPr>
        <p:txBody>
          <a:bodyPr vert="horz" lIns="45720" tIns="45720" rIns="45720" bIns="45720" rtlCol="0" anchor="t">
            <a:normAutofit/>
          </a:bodyPr>
          <a:lstStyle/>
          <a:p>
            <a:endParaRPr lang="en-SG" dirty="0"/>
          </a:p>
          <a:p>
            <a:r>
              <a:rPr lang="en-SG" b="1" dirty="0"/>
              <a:t>2f)</a:t>
            </a:r>
            <a:r>
              <a:rPr lang="en-SG" dirty="0"/>
              <a:t> We can run the Girvan-Newman algorithm to obtain “communities” of the nodes in this MRT map. The Girvan-Newman Algorithm iteratively removes a minimum set of edges until the graph breaks into 2 components. Edge with the highest Edge Betweenness Centrality are removed first:</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8" name="Picture 17">
            <a:extLst>
              <a:ext uri="{FF2B5EF4-FFF2-40B4-BE49-F238E27FC236}">
                <a16:creationId xmlns:a16="http://schemas.microsoft.com/office/drawing/2014/main" id="{16701771-F525-6641-A917-C8C791F5F323}"/>
              </a:ext>
            </a:extLst>
          </p:cNvPr>
          <p:cNvPicPr/>
          <p:nvPr/>
        </p:nvPicPr>
        <p:blipFill>
          <a:blip r:embed="rId2"/>
          <a:stretch>
            <a:fillRect/>
          </a:stretch>
        </p:blipFill>
        <p:spPr>
          <a:xfrm>
            <a:off x="2157984" y="3196147"/>
            <a:ext cx="6925055" cy="3661854"/>
          </a:xfrm>
          <a:prstGeom prst="rect">
            <a:avLst/>
          </a:prstGeom>
        </p:spPr>
      </p:pic>
    </p:spTree>
    <p:extLst>
      <p:ext uri="{BB962C8B-B14F-4D97-AF65-F5344CB8AC3E}">
        <p14:creationId xmlns:p14="http://schemas.microsoft.com/office/powerpoint/2010/main" val="164986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Centrality Measures on an MRT Map</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326975" y="1696530"/>
            <a:ext cx="11684916" cy="4392544"/>
          </a:xfrm>
        </p:spPr>
        <p:txBody>
          <a:bodyPr vert="horz" lIns="45720" tIns="45720" rIns="45720" bIns="45720" rtlCol="0" anchor="t">
            <a:normAutofit/>
          </a:bodyPr>
          <a:lstStyle/>
          <a:p>
            <a:endParaRPr lang="en-SG" dirty="0"/>
          </a:p>
          <a:p>
            <a:r>
              <a:rPr lang="en-SG" b="1" dirty="0"/>
              <a:t>2f)</a:t>
            </a:r>
            <a:r>
              <a:rPr lang="en-SG" dirty="0"/>
              <a:t> Do you think these communities make sense? We can see some rather sparse and large clusters (e.g. green) and some tightly connected and smaller clusters (e.g. black). Why do you think this is the case?</a:t>
            </a:r>
          </a:p>
          <a:p>
            <a:endParaRPr lang="en-SG"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8" name="Picture 17">
            <a:extLst>
              <a:ext uri="{FF2B5EF4-FFF2-40B4-BE49-F238E27FC236}">
                <a16:creationId xmlns:a16="http://schemas.microsoft.com/office/drawing/2014/main" id="{16701771-F525-6641-A917-C8C791F5F323}"/>
              </a:ext>
            </a:extLst>
          </p:cNvPr>
          <p:cNvPicPr/>
          <p:nvPr/>
        </p:nvPicPr>
        <p:blipFill>
          <a:blip r:embed="rId2"/>
          <a:stretch>
            <a:fillRect/>
          </a:stretch>
        </p:blipFill>
        <p:spPr>
          <a:xfrm>
            <a:off x="4138231" y="2913889"/>
            <a:ext cx="7627049" cy="3837622"/>
          </a:xfrm>
          <a:prstGeom prst="rect">
            <a:avLst/>
          </a:prstGeom>
        </p:spPr>
      </p:pic>
      <p:sp>
        <p:nvSpPr>
          <p:cNvPr id="6" name="Content Placeholder 2">
            <a:extLst>
              <a:ext uri="{FF2B5EF4-FFF2-40B4-BE49-F238E27FC236}">
                <a16:creationId xmlns:a16="http://schemas.microsoft.com/office/drawing/2014/main" id="{CA6FED14-85A9-6B41-B7C5-238672E62B98}"/>
              </a:ext>
            </a:extLst>
          </p:cNvPr>
          <p:cNvSpPr txBox="1">
            <a:spLocks/>
          </p:cNvSpPr>
          <p:nvPr/>
        </p:nvSpPr>
        <p:spPr>
          <a:xfrm>
            <a:off x="479375" y="3302190"/>
            <a:ext cx="3658856" cy="2939283"/>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dirty="0">
                <a:solidFill>
                  <a:srgbClr val="00B050"/>
                </a:solidFill>
              </a:rPr>
              <a:t>Generally, regions in the outskirts have less shortest paths going through them, so their betweenness score is lower, and are less likely to be cut. This results in smaller communities in the dense central region, and larger communities in the outskirts.</a:t>
            </a:r>
          </a:p>
        </p:txBody>
      </p:sp>
    </p:spTree>
    <p:extLst>
      <p:ext uri="{BB962C8B-B14F-4D97-AF65-F5344CB8AC3E}">
        <p14:creationId xmlns:p14="http://schemas.microsoft.com/office/powerpoint/2010/main" val="310296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Centrality Measures on a directed graph</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764724" y="2157985"/>
            <a:ext cx="3983922" cy="3827179"/>
          </a:xfrm>
        </p:spPr>
        <p:txBody>
          <a:bodyPr vert="horz" lIns="45720" tIns="45720" rIns="45720" bIns="45720" rtlCol="0" anchor="t">
            <a:normAutofit/>
          </a:bodyPr>
          <a:lstStyle/>
          <a:p>
            <a:r>
              <a:rPr lang="en-SG" dirty="0"/>
              <a:t>The centrality of a node in a graph is a way of measuring its importance among all other nodes </a:t>
            </a:r>
            <a:r>
              <a:rPr lang="en-SG" dirty="0" err="1"/>
              <a:t>w.r.t</a:t>
            </a:r>
            <a:r>
              <a:rPr lang="en-SG" dirty="0"/>
              <a:t>. the graph structure. Figure 1 shows a directed graph G.</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46588EB-BC52-954F-A859-A32F74223161}"/>
              </a:ext>
            </a:extLst>
          </p:cNvPr>
          <p:cNvPicPr/>
          <p:nvPr/>
        </p:nvPicPr>
        <p:blipFill>
          <a:blip r:embed="rId2"/>
          <a:stretch>
            <a:fillRect/>
          </a:stretch>
        </p:blipFill>
        <p:spPr>
          <a:xfrm>
            <a:off x="6061133" y="1837285"/>
            <a:ext cx="5337694" cy="4511559"/>
          </a:xfrm>
          <a:prstGeom prst="rect">
            <a:avLst/>
          </a:prstGeom>
        </p:spPr>
      </p:pic>
    </p:spTree>
    <p:extLst>
      <p:ext uri="{BB962C8B-B14F-4D97-AF65-F5344CB8AC3E}">
        <p14:creationId xmlns:p14="http://schemas.microsoft.com/office/powerpoint/2010/main" val="107842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Centrality Measures on a directed graph</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621792" y="2157985"/>
            <a:ext cx="4730496" cy="4608575"/>
          </a:xfrm>
        </p:spPr>
        <p:txBody>
          <a:bodyPr vert="horz" lIns="45720" tIns="45720" rIns="45720" bIns="45720" rtlCol="0" anchor="t">
            <a:normAutofit fontScale="77500" lnSpcReduction="20000"/>
          </a:bodyPr>
          <a:lstStyle/>
          <a:p>
            <a:r>
              <a:rPr lang="en-US" sz="2800" b="1" dirty="0"/>
              <a:t>1a) </a:t>
            </a:r>
            <a:r>
              <a:rPr lang="en-US" sz="2800" dirty="0"/>
              <a:t>Simply by eye-balling graph G try to identify the nodes with the highest score according to the 4 centrality measures:</a:t>
            </a:r>
            <a:endParaRPr lang="en-SG" sz="2800" dirty="0"/>
          </a:p>
          <a:p>
            <a:pPr lvl="1"/>
            <a:r>
              <a:rPr lang="en-US" sz="2800" dirty="0"/>
              <a:t>Out-degree</a:t>
            </a:r>
            <a:endParaRPr lang="en-SG" sz="2800" dirty="0"/>
          </a:p>
          <a:p>
            <a:pPr lvl="1"/>
            <a:r>
              <a:rPr lang="en-US" sz="2800" dirty="0"/>
              <a:t>In-degree</a:t>
            </a:r>
            <a:endParaRPr lang="en-SG" sz="2800" dirty="0"/>
          </a:p>
          <a:p>
            <a:pPr lvl="1"/>
            <a:r>
              <a:rPr lang="en-US" sz="2800" dirty="0"/>
              <a:t>Closeness</a:t>
            </a:r>
            <a:endParaRPr lang="en-SG" sz="2800" dirty="0"/>
          </a:p>
          <a:p>
            <a:pPr lvl="1"/>
            <a:r>
              <a:rPr lang="en-US" sz="2800" dirty="0"/>
              <a:t>Betweenness</a:t>
            </a:r>
            <a:endParaRPr lang="en-SG" sz="2400" dirty="0"/>
          </a:p>
          <a:p>
            <a:pPr lvl="1"/>
            <a:r>
              <a:rPr lang="en-US" sz="2400" dirty="0">
                <a:solidFill>
                  <a:srgbClr val="00B050"/>
                </a:solidFill>
              </a:rPr>
              <a:t>Out-degree: 10 (the only node with more than 1 outgoing edge)</a:t>
            </a:r>
            <a:endParaRPr lang="en-SG" sz="2400" dirty="0">
              <a:solidFill>
                <a:srgbClr val="00B050"/>
              </a:solidFill>
            </a:endParaRPr>
          </a:p>
          <a:p>
            <a:pPr lvl="1"/>
            <a:r>
              <a:rPr lang="en-US" sz="2400" dirty="0">
                <a:solidFill>
                  <a:srgbClr val="00B050"/>
                </a:solidFill>
              </a:rPr>
              <a:t>In-degree: 3 (the node with most in-coming edges)</a:t>
            </a:r>
            <a:endParaRPr lang="en-SG" sz="2400" dirty="0">
              <a:solidFill>
                <a:srgbClr val="00B050"/>
              </a:solidFill>
            </a:endParaRPr>
          </a:p>
          <a:p>
            <a:pPr lvl="1"/>
            <a:r>
              <a:rPr lang="en-US" sz="2400" dirty="0">
                <a:solidFill>
                  <a:srgbClr val="00B050"/>
                </a:solidFill>
              </a:rPr>
              <a:t>Closeness: 4 (Merging point of 2 subgraphs, [4,5,6,7] and [1,2,3,8,9,10]), making it the easiest to reach on average)</a:t>
            </a:r>
          </a:p>
          <a:p>
            <a:pPr lvl="1"/>
            <a:r>
              <a:rPr lang="en-US" sz="2400" dirty="0">
                <a:solidFill>
                  <a:srgbClr val="00B050"/>
                </a:solidFill>
              </a:rPr>
              <a:t>Betweenness: 3 (benefits from its high in-degree and central position in the graph)</a:t>
            </a:r>
            <a:endParaRPr lang="en-SG" sz="2400"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46588EB-BC52-954F-A859-A32F74223161}"/>
              </a:ext>
            </a:extLst>
          </p:cNvPr>
          <p:cNvPicPr/>
          <p:nvPr/>
        </p:nvPicPr>
        <p:blipFill>
          <a:blip r:embed="rId2"/>
          <a:stretch>
            <a:fillRect/>
          </a:stretch>
        </p:blipFill>
        <p:spPr>
          <a:xfrm>
            <a:off x="6061133" y="1837285"/>
            <a:ext cx="5337694" cy="4511559"/>
          </a:xfrm>
          <a:prstGeom prst="rect">
            <a:avLst/>
          </a:prstGeom>
        </p:spPr>
      </p:pic>
    </p:spTree>
    <p:extLst>
      <p:ext uri="{BB962C8B-B14F-4D97-AF65-F5344CB8AC3E}">
        <p14:creationId xmlns:p14="http://schemas.microsoft.com/office/powerpoint/2010/main" val="1651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Centrality Measures on an MRT Map</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1469975" y="1794304"/>
            <a:ext cx="10344073" cy="4232423"/>
          </a:xfrm>
        </p:spPr>
        <p:txBody>
          <a:bodyPr vert="horz" lIns="45720" tIns="45720" rIns="45720" bIns="45720" rtlCol="0" anchor="t">
            <a:normAutofit/>
          </a:bodyPr>
          <a:lstStyle/>
          <a:p>
            <a:r>
              <a:rPr lang="en-SG" dirty="0"/>
              <a:t>We have a dataset of MRT stations, which are nodes stored in a pandas </a:t>
            </a:r>
            <a:r>
              <a:rPr lang="en-SG" dirty="0" err="1"/>
              <a:t>dataframe</a:t>
            </a:r>
            <a:r>
              <a:rPr lang="en-SG" dirty="0"/>
              <a:t> (the </a:t>
            </a:r>
            <a:r>
              <a:rPr lang="en-SG" dirty="0" err="1"/>
              <a:t>Jupyter</a:t>
            </a:r>
            <a:r>
              <a:rPr lang="en-SG" dirty="0"/>
              <a:t> notebook can be found on Canvas).</a:t>
            </a:r>
            <a:br>
              <a:rPr lang="en-SG" dirty="0"/>
            </a:br>
            <a:br>
              <a:rPr lang="en-SG" dirty="0"/>
            </a:br>
            <a:br>
              <a:rPr lang="en-SG" dirty="0"/>
            </a:br>
            <a:br>
              <a:rPr lang="en-SG" dirty="0"/>
            </a:br>
            <a:br>
              <a:rPr lang="en-SG" dirty="0"/>
            </a:br>
            <a:endParaRPr lang="en-SG" dirty="0"/>
          </a:p>
          <a:p>
            <a:pPr marL="0" indent="0">
              <a:buNone/>
            </a:pPr>
            <a:br>
              <a:rPr lang="en-SG" dirty="0"/>
            </a:br>
            <a:r>
              <a:rPr lang="en-SG" dirty="0"/>
              <a:t>We also have the connections between them, which are edges in a separate </a:t>
            </a:r>
            <a:r>
              <a:rPr lang="en-SG" dirty="0" err="1"/>
              <a:t>dataframe</a:t>
            </a:r>
            <a:r>
              <a:rPr lang="en-SG" dirty="0"/>
              <a:t>:</a:t>
            </a:r>
          </a:p>
          <a:p>
            <a:endParaRPr lang="en-SG"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1B5C2FF5-500C-7A4E-AB43-52637C84707E}"/>
              </a:ext>
            </a:extLst>
          </p:cNvPr>
          <p:cNvPicPr/>
          <p:nvPr/>
        </p:nvPicPr>
        <p:blipFill>
          <a:blip r:embed="rId2"/>
          <a:stretch>
            <a:fillRect/>
          </a:stretch>
        </p:blipFill>
        <p:spPr>
          <a:xfrm>
            <a:off x="3202328" y="2447958"/>
            <a:ext cx="4356713" cy="1916778"/>
          </a:xfrm>
          <a:prstGeom prst="rect">
            <a:avLst/>
          </a:prstGeom>
        </p:spPr>
      </p:pic>
      <p:pic>
        <p:nvPicPr>
          <p:cNvPr id="7" name="Picture 6">
            <a:extLst>
              <a:ext uri="{FF2B5EF4-FFF2-40B4-BE49-F238E27FC236}">
                <a16:creationId xmlns:a16="http://schemas.microsoft.com/office/drawing/2014/main" id="{E1AB1E83-EB73-7543-9887-90C083D078B5}"/>
              </a:ext>
            </a:extLst>
          </p:cNvPr>
          <p:cNvPicPr/>
          <p:nvPr/>
        </p:nvPicPr>
        <p:blipFill>
          <a:blip r:embed="rId3"/>
          <a:stretch>
            <a:fillRect/>
          </a:stretch>
        </p:blipFill>
        <p:spPr>
          <a:xfrm>
            <a:off x="3202328" y="4900907"/>
            <a:ext cx="4600552" cy="1956816"/>
          </a:xfrm>
          <a:prstGeom prst="rect">
            <a:avLst/>
          </a:prstGeom>
        </p:spPr>
      </p:pic>
    </p:spTree>
    <p:extLst>
      <p:ext uri="{BB962C8B-B14F-4D97-AF65-F5344CB8AC3E}">
        <p14:creationId xmlns:p14="http://schemas.microsoft.com/office/powerpoint/2010/main" val="403051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3C15C0C-CD73-1845-B943-D11CEB065468}"/>
              </a:ext>
            </a:extLst>
          </p:cNvPr>
          <p:cNvPicPr/>
          <p:nvPr/>
        </p:nvPicPr>
        <p:blipFill>
          <a:blip r:embed="rId2"/>
          <a:stretch>
            <a:fillRect/>
          </a:stretch>
        </p:blipFill>
        <p:spPr>
          <a:xfrm>
            <a:off x="2340864" y="3202242"/>
            <a:ext cx="7461503" cy="3661854"/>
          </a:xfrm>
          <a:prstGeom prst="rect">
            <a:avLst/>
          </a:prstGeom>
        </p:spPr>
      </p:pic>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Centrality Measures on an MRT Map</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326976" y="1696530"/>
            <a:ext cx="11500788" cy="4392544"/>
          </a:xfrm>
        </p:spPr>
        <p:txBody>
          <a:bodyPr vert="horz" lIns="45720" tIns="45720" rIns="45720" bIns="45720" rtlCol="0" anchor="t">
            <a:normAutofit/>
          </a:bodyPr>
          <a:lstStyle/>
          <a:p>
            <a:r>
              <a:rPr lang="en-SG" dirty="0">
                <a:hlinkClick r:id="rId3"/>
              </a:rPr>
              <a:t>NetworkX</a:t>
            </a:r>
            <a:r>
              <a:rPr lang="en-SG" dirty="0"/>
              <a:t> is a powerful and useful package with a wide variety of graph-related functions. Next, we convert our graph to a </a:t>
            </a:r>
            <a:r>
              <a:rPr lang="en-SG" dirty="0" err="1"/>
              <a:t>networkx</a:t>
            </a:r>
            <a:r>
              <a:rPr lang="en-SG" dirty="0"/>
              <a:t> graph:</a:t>
            </a:r>
          </a:p>
          <a:p>
            <a:pPr marL="0" indent="0">
              <a:buNone/>
            </a:pPr>
            <a:br>
              <a:rPr lang="en-SG" dirty="0"/>
            </a:br>
            <a:r>
              <a:rPr lang="en-SG" dirty="0"/>
              <a:t>Then we visualize the graph using “spring layout” in </a:t>
            </a:r>
            <a:r>
              <a:rPr lang="en-SG" dirty="0" err="1"/>
              <a:t>networkx</a:t>
            </a:r>
            <a:r>
              <a:rPr lang="en-SG" dirty="0"/>
              <a:t> (initialized at their actual latitude/longitude coordinates). </a:t>
            </a:r>
          </a:p>
          <a:p>
            <a:endParaRPr lang="en-SG"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0BEF556C-6951-BD4E-822C-B9822B9A6E54}"/>
              </a:ext>
            </a:extLst>
          </p:cNvPr>
          <p:cNvPicPr/>
          <p:nvPr/>
        </p:nvPicPr>
        <p:blipFill>
          <a:blip r:embed="rId4"/>
          <a:stretch>
            <a:fillRect/>
          </a:stretch>
        </p:blipFill>
        <p:spPr>
          <a:xfrm>
            <a:off x="5216652" y="2038917"/>
            <a:ext cx="5943600" cy="776605"/>
          </a:xfrm>
          <a:prstGeom prst="rect">
            <a:avLst/>
          </a:prstGeom>
        </p:spPr>
      </p:pic>
    </p:spTree>
    <p:extLst>
      <p:ext uri="{BB962C8B-B14F-4D97-AF65-F5344CB8AC3E}">
        <p14:creationId xmlns:p14="http://schemas.microsoft.com/office/powerpoint/2010/main" val="60852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F4DE72-8EA8-3748-8B78-7B7560123BF5}"/>
              </a:ext>
            </a:extLst>
          </p:cNvPr>
          <p:cNvPicPr/>
          <p:nvPr/>
        </p:nvPicPr>
        <p:blipFill>
          <a:blip r:embed="rId2"/>
          <a:stretch>
            <a:fillRect/>
          </a:stretch>
        </p:blipFill>
        <p:spPr>
          <a:xfrm>
            <a:off x="2355272" y="3064569"/>
            <a:ext cx="7425336" cy="3819576"/>
          </a:xfrm>
          <a:prstGeom prst="rect">
            <a:avLst/>
          </a:prstGeom>
        </p:spPr>
      </p:pic>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Centrality Measures on an MRT Map</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326975" y="1696530"/>
            <a:ext cx="11684916" cy="4392544"/>
          </a:xfrm>
        </p:spPr>
        <p:txBody>
          <a:bodyPr vert="horz" lIns="45720" tIns="45720" rIns="45720" bIns="45720" rtlCol="0" anchor="t">
            <a:normAutofit/>
          </a:bodyPr>
          <a:lstStyle/>
          <a:p>
            <a:endParaRPr lang="en-SG" dirty="0"/>
          </a:p>
          <a:p>
            <a:r>
              <a:rPr lang="en-SG" b="1" dirty="0"/>
              <a:t>2a) </a:t>
            </a:r>
            <a:r>
              <a:rPr lang="en-SG" dirty="0"/>
              <a:t>We have 3 centrality measures: degree, closeness, betweenness. For one measure, the top 5 highest centrality stations are as follows. Which measure is it? </a:t>
            </a:r>
            <a:endParaRPr lang="en-SG" b="1"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1E6A10C2-A170-0C45-93A4-69827E1EA50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07701" y="3196146"/>
            <a:ext cx="1181072" cy="1454156"/>
          </a:xfrm>
          <a:prstGeom prst="rect">
            <a:avLst/>
          </a:prstGeom>
        </p:spPr>
      </p:pic>
      <p:sp>
        <p:nvSpPr>
          <p:cNvPr id="5" name="TextBox 4">
            <a:extLst>
              <a:ext uri="{FF2B5EF4-FFF2-40B4-BE49-F238E27FC236}">
                <a16:creationId xmlns:a16="http://schemas.microsoft.com/office/drawing/2014/main" id="{60D38891-B8F1-E442-82D1-389DD1AB4374}"/>
              </a:ext>
            </a:extLst>
          </p:cNvPr>
          <p:cNvSpPr txBox="1"/>
          <p:nvPr/>
        </p:nvSpPr>
        <p:spPr>
          <a:xfrm>
            <a:off x="2355273" y="2879903"/>
            <a:ext cx="1488677" cy="369332"/>
          </a:xfrm>
          <a:prstGeom prst="rect">
            <a:avLst/>
          </a:prstGeom>
          <a:noFill/>
        </p:spPr>
        <p:txBody>
          <a:bodyPr wrap="none" rtlCol="0">
            <a:spAutoFit/>
          </a:bodyPr>
          <a:lstStyle/>
          <a:p>
            <a:r>
              <a:rPr lang="en-US" dirty="0"/>
              <a:t>Top 5 stations:</a:t>
            </a:r>
          </a:p>
        </p:txBody>
      </p:sp>
      <p:sp>
        <p:nvSpPr>
          <p:cNvPr id="11" name="Rectangle 10">
            <a:extLst>
              <a:ext uri="{FF2B5EF4-FFF2-40B4-BE49-F238E27FC236}">
                <a16:creationId xmlns:a16="http://schemas.microsoft.com/office/drawing/2014/main" id="{662944FA-CC03-F446-B2BC-314C94E66BE0}"/>
              </a:ext>
            </a:extLst>
          </p:cNvPr>
          <p:cNvSpPr/>
          <p:nvPr/>
        </p:nvSpPr>
        <p:spPr>
          <a:xfrm>
            <a:off x="5415822" y="5823982"/>
            <a:ext cx="591266" cy="17875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4C5CE9-FD5A-E746-A6D4-C4D5B35952EF}"/>
              </a:ext>
            </a:extLst>
          </p:cNvPr>
          <p:cNvSpPr/>
          <p:nvPr/>
        </p:nvSpPr>
        <p:spPr>
          <a:xfrm>
            <a:off x="5698189" y="5518168"/>
            <a:ext cx="826363" cy="17875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C325BB-390A-3243-8C39-45A31E0ADC55}"/>
              </a:ext>
            </a:extLst>
          </p:cNvPr>
          <p:cNvSpPr/>
          <p:nvPr/>
        </p:nvSpPr>
        <p:spPr>
          <a:xfrm>
            <a:off x="6582428" y="5013490"/>
            <a:ext cx="434282" cy="1617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211785-6A38-E74E-8FDC-A6E5A9FE8B12}"/>
              </a:ext>
            </a:extLst>
          </p:cNvPr>
          <p:cNvSpPr/>
          <p:nvPr/>
        </p:nvSpPr>
        <p:spPr>
          <a:xfrm>
            <a:off x="6404368" y="5238502"/>
            <a:ext cx="495015" cy="1617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915FE9-5DDA-F548-9BFD-BBFD39952789}"/>
              </a:ext>
            </a:extLst>
          </p:cNvPr>
          <p:cNvSpPr/>
          <p:nvPr/>
        </p:nvSpPr>
        <p:spPr>
          <a:xfrm>
            <a:off x="7016709" y="5013490"/>
            <a:ext cx="495015" cy="1617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AEB27F-7566-764F-A9AA-DF835F943D39}"/>
              </a:ext>
            </a:extLst>
          </p:cNvPr>
          <p:cNvSpPr/>
          <p:nvPr/>
        </p:nvSpPr>
        <p:spPr>
          <a:xfrm>
            <a:off x="123989" y="5966162"/>
            <a:ext cx="4913375" cy="923330"/>
          </a:xfrm>
          <a:prstGeom prst="rect">
            <a:avLst/>
          </a:prstGeom>
        </p:spPr>
        <p:txBody>
          <a:bodyPr wrap="square">
            <a:spAutoFit/>
          </a:bodyPr>
          <a:lstStyle/>
          <a:p>
            <a:r>
              <a:rPr lang="en-US" dirty="0">
                <a:solidFill>
                  <a:srgbClr val="00B050"/>
                </a:solidFill>
              </a:rPr>
              <a:t>Betweenness. The nodes tend to be near the center and also “bridge nodes” connecting regions of the graph, thus lying on many shortest paths.</a:t>
            </a:r>
            <a:endParaRPr lang="en-US" dirty="0"/>
          </a:p>
        </p:txBody>
      </p:sp>
    </p:spTree>
    <p:extLst>
      <p:ext uri="{BB962C8B-B14F-4D97-AF65-F5344CB8AC3E}">
        <p14:creationId xmlns:p14="http://schemas.microsoft.com/office/powerpoint/2010/main" val="24294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F4DE72-8EA8-3748-8B78-7B7560123BF5}"/>
              </a:ext>
            </a:extLst>
          </p:cNvPr>
          <p:cNvPicPr/>
          <p:nvPr/>
        </p:nvPicPr>
        <p:blipFill>
          <a:blip r:embed="rId2"/>
          <a:stretch>
            <a:fillRect/>
          </a:stretch>
        </p:blipFill>
        <p:spPr>
          <a:xfrm>
            <a:off x="2355272" y="3064569"/>
            <a:ext cx="7425336" cy="3819576"/>
          </a:xfrm>
          <a:prstGeom prst="rect">
            <a:avLst/>
          </a:prstGeom>
        </p:spPr>
      </p:pic>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Centrality Measures on an MRT Map</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326975" y="1696530"/>
            <a:ext cx="11684916" cy="4392544"/>
          </a:xfrm>
        </p:spPr>
        <p:txBody>
          <a:bodyPr vert="horz" lIns="45720" tIns="45720" rIns="45720" bIns="45720" rtlCol="0" anchor="t">
            <a:normAutofit/>
          </a:bodyPr>
          <a:lstStyle/>
          <a:p>
            <a:endParaRPr lang="en-SG" dirty="0"/>
          </a:p>
          <a:p>
            <a:r>
              <a:rPr lang="en-SG" b="1" dirty="0"/>
              <a:t>2b) </a:t>
            </a:r>
            <a:r>
              <a:rPr lang="en-SG" dirty="0"/>
              <a:t>For the next centrality measure, the top 5 highest centrality stations are as follows. Which centrality measure is it? </a:t>
            </a:r>
            <a:endParaRPr lang="en-SG" b="1"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60D38891-B8F1-E442-82D1-389DD1AB4374}"/>
              </a:ext>
            </a:extLst>
          </p:cNvPr>
          <p:cNvSpPr txBox="1"/>
          <p:nvPr/>
        </p:nvSpPr>
        <p:spPr>
          <a:xfrm>
            <a:off x="2355273" y="2879903"/>
            <a:ext cx="1488677" cy="369332"/>
          </a:xfrm>
          <a:prstGeom prst="rect">
            <a:avLst/>
          </a:prstGeom>
          <a:noFill/>
        </p:spPr>
        <p:txBody>
          <a:bodyPr wrap="none" rtlCol="0">
            <a:spAutoFit/>
          </a:bodyPr>
          <a:lstStyle/>
          <a:p>
            <a:r>
              <a:rPr lang="en-US" dirty="0"/>
              <a:t>Top 5 stations:</a:t>
            </a:r>
          </a:p>
        </p:txBody>
      </p:sp>
      <p:sp>
        <p:nvSpPr>
          <p:cNvPr id="11" name="Rectangle 10">
            <a:extLst>
              <a:ext uri="{FF2B5EF4-FFF2-40B4-BE49-F238E27FC236}">
                <a16:creationId xmlns:a16="http://schemas.microsoft.com/office/drawing/2014/main" id="{662944FA-CC03-F446-B2BC-314C94E66BE0}"/>
              </a:ext>
            </a:extLst>
          </p:cNvPr>
          <p:cNvSpPr/>
          <p:nvPr/>
        </p:nvSpPr>
        <p:spPr>
          <a:xfrm>
            <a:off x="6582428" y="5839937"/>
            <a:ext cx="591266" cy="17875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4C5CE9-FD5A-E746-A6D4-C4D5B35952EF}"/>
              </a:ext>
            </a:extLst>
          </p:cNvPr>
          <p:cNvSpPr/>
          <p:nvPr/>
        </p:nvSpPr>
        <p:spPr>
          <a:xfrm>
            <a:off x="6386388" y="5769555"/>
            <a:ext cx="512996" cy="11755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C325BB-390A-3243-8C39-45A31E0ADC55}"/>
              </a:ext>
            </a:extLst>
          </p:cNvPr>
          <p:cNvSpPr/>
          <p:nvPr/>
        </p:nvSpPr>
        <p:spPr>
          <a:xfrm>
            <a:off x="6187227" y="5571146"/>
            <a:ext cx="434282" cy="1617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211785-6A38-E74E-8FDC-A6E5A9FE8B12}"/>
              </a:ext>
            </a:extLst>
          </p:cNvPr>
          <p:cNvSpPr/>
          <p:nvPr/>
        </p:nvSpPr>
        <p:spPr>
          <a:xfrm>
            <a:off x="6404368" y="5238502"/>
            <a:ext cx="495015" cy="1617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4B1A4C2-F244-E242-BDC3-055F21DF2A2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72512" y="3249234"/>
            <a:ext cx="1097280" cy="1408109"/>
          </a:xfrm>
          <a:prstGeom prst="rect">
            <a:avLst/>
          </a:prstGeom>
        </p:spPr>
      </p:pic>
      <p:sp>
        <p:nvSpPr>
          <p:cNvPr id="18" name="Rectangle 17">
            <a:extLst>
              <a:ext uri="{FF2B5EF4-FFF2-40B4-BE49-F238E27FC236}">
                <a16:creationId xmlns:a16="http://schemas.microsoft.com/office/drawing/2014/main" id="{C6C99A41-EEA0-4D45-A71C-27B607C428FA}"/>
              </a:ext>
            </a:extLst>
          </p:cNvPr>
          <p:cNvSpPr/>
          <p:nvPr/>
        </p:nvSpPr>
        <p:spPr>
          <a:xfrm>
            <a:off x="5774858" y="5563139"/>
            <a:ext cx="807570" cy="13603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960C62-2DF9-4C48-AEB8-7B2E390B063D}"/>
              </a:ext>
            </a:extLst>
          </p:cNvPr>
          <p:cNvSpPr/>
          <p:nvPr/>
        </p:nvSpPr>
        <p:spPr>
          <a:xfrm>
            <a:off x="326975" y="5969925"/>
            <a:ext cx="4024170" cy="923330"/>
          </a:xfrm>
          <a:prstGeom prst="rect">
            <a:avLst/>
          </a:prstGeom>
        </p:spPr>
        <p:txBody>
          <a:bodyPr wrap="square">
            <a:spAutoFit/>
          </a:bodyPr>
          <a:lstStyle/>
          <a:p>
            <a:r>
              <a:rPr lang="en-US" dirty="0">
                <a:solidFill>
                  <a:srgbClr val="00B050"/>
                </a:solidFill>
              </a:rPr>
              <a:t>Closeness. The nodes are all in the central region of the graph, thus having shorter distances to every other node.</a:t>
            </a:r>
          </a:p>
        </p:txBody>
      </p:sp>
    </p:spTree>
    <p:extLst>
      <p:ext uri="{BB962C8B-B14F-4D97-AF65-F5344CB8AC3E}">
        <p14:creationId xmlns:p14="http://schemas.microsoft.com/office/powerpoint/2010/main" val="223585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F4DE72-8EA8-3748-8B78-7B7560123BF5}"/>
              </a:ext>
            </a:extLst>
          </p:cNvPr>
          <p:cNvPicPr/>
          <p:nvPr/>
        </p:nvPicPr>
        <p:blipFill>
          <a:blip r:embed="rId2"/>
          <a:stretch>
            <a:fillRect/>
          </a:stretch>
        </p:blipFill>
        <p:spPr>
          <a:xfrm>
            <a:off x="2355272" y="3064569"/>
            <a:ext cx="7425336" cy="3819576"/>
          </a:xfrm>
          <a:prstGeom prst="rect">
            <a:avLst/>
          </a:prstGeom>
        </p:spPr>
      </p:pic>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Centrality Measures on an MRT Map</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326975" y="1696530"/>
            <a:ext cx="11684916" cy="4392544"/>
          </a:xfrm>
        </p:spPr>
        <p:txBody>
          <a:bodyPr vert="horz" lIns="45720" tIns="45720" rIns="45720" bIns="45720" rtlCol="0" anchor="t">
            <a:normAutofit/>
          </a:bodyPr>
          <a:lstStyle/>
          <a:p>
            <a:endParaRPr lang="en-SG" dirty="0"/>
          </a:p>
          <a:p>
            <a:r>
              <a:rPr lang="en-SG" b="1" dirty="0"/>
              <a:t>2c)</a:t>
            </a:r>
            <a:r>
              <a:rPr lang="en-SG" dirty="0"/>
              <a:t> Finally, the last centrality measure (which can be determined by elimination) is as follows: </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60D38891-B8F1-E442-82D1-389DD1AB4374}"/>
              </a:ext>
            </a:extLst>
          </p:cNvPr>
          <p:cNvSpPr txBox="1"/>
          <p:nvPr/>
        </p:nvSpPr>
        <p:spPr>
          <a:xfrm>
            <a:off x="2355273" y="2879903"/>
            <a:ext cx="1488677" cy="369332"/>
          </a:xfrm>
          <a:prstGeom prst="rect">
            <a:avLst/>
          </a:prstGeom>
          <a:noFill/>
        </p:spPr>
        <p:txBody>
          <a:bodyPr wrap="none" rtlCol="0">
            <a:spAutoFit/>
          </a:bodyPr>
          <a:lstStyle/>
          <a:p>
            <a:r>
              <a:rPr lang="en-US" dirty="0"/>
              <a:t>Top 5 stations:</a:t>
            </a:r>
          </a:p>
        </p:txBody>
      </p:sp>
      <p:sp>
        <p:nvSpPr>
          <p:cNvPr id="11" name="Rectangle 10">
            <a:extLst>
              <a:ext uri="{FF2B5EF4-FFF2-40B4-BE49-F238E27FC236}">
                <a16:creationId xmlns:a16="http://schemas.microsoft.com/office/drawing/2014/main" id="{662944FA-CC03-F446-B2BC-314C94E66BE0}"/>
              </a:ext>
            </a:extLst>
          </p:cNvPr>
          <p:cNvSpPr/>
          <p:nvPr/>
        </p:nvSpPr>
        <p:spPr>
          <a:xfrm>
            <a:off x="5415822" y="5823982"/>
            <a:ext cx="591266" cy="17875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4C5CE9-FD5A-E746-A6D4-C4D5B35952EF}"/>
              </a:ext>
            </a:extLst>
          </p:cNvPr>
          <p:cNvSpPr/>
          <p:nvPr/>
        </p:nvSpPr>
        <p:spPr>
          <a:xfrm>
            <a:off x="6464880" y="6242691"/>
            <a:ext cx="551830" cy="1503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211785-6A38-E74E-8FDC-A6E5A9FE8B12}"/>
              </a:ext>
            </a:extLst>
          </p:cNvPr>
          <p:cNvSpPr/>
          <p:nvPr/>
        </p:nvSpPr>
        <p:spPr>
          <a:xfrm>
            <a:off x="7264216" y="5470432"/>
            <a:ext cx="616672" cy="16320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915FE9-5DDA-F548-9BFD-BBFD39952789}"/>
              </a:ext>
            </a:extLst>
          </p:cNvPr>
          <p:cNvSpPr/>
          <p:nvPr/>
        </p:nvSpPr>
        <p:spPr>
          <a:xfrm>
            <a:off x="6552061" y="6068264"/>
            <a:ext cx="495015" cy="1617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FD2D377-497B-0045-8E23-F7955730FE8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81607" y="3249235"/>
            <a:ext cx="983395" cy="1473236"/>
          </a:xfrm>
          <a:prstGeom prst="rect">
            <a:avLst/>
          </a:prstGeom>
        </p:spPr>
      </p:pic>
      <p:sp>
        <p:nvSpPr>
          <p:cNvPr id="17" name="Rectangle 16">
            <a:extLst>
              <a:ext uri="{FF2B5EF4-FFF2-40B4-BE49-F238E27FC236}">
                <a16:creationId xmlns:a16="http://schemas.microsoft.com/office/drawing/2014/main" id="{C4B06A1E-352E-D347-BCEE-06BA0AF8044A}"/>
              </a:ext>
            </a:extLst>
          </p:cNvPr>
          <p:cNvSpPr/>
          <p:nvPr/>
        </p:nvSpPr>
        <p:spPr>
          <a:xfrm>
            <a:off x="6582428" y="5839937"/>
            <a:ext cx="591266" cy="17875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6F964C-BF44-F746-BBA1-F8B516AF9C56}"/>
              </a:ext>
            </a:extLst>
          </p:cNvPr>
          <p:cNvSpPr/>
          <p:nvPr/>
        </p:nvSpPr>
        <p:spPr>
          <a:xfrm>
            <a:off x="418115" y="6149114"/>
            <a:ext cx="2483581" cy="646331"/>
          </a:xfrm>
          <a:prstGeom prst="rect">
            <a:avLst/>
          </a:prstGeom>
        </p:spPr>
        <p:txBody>
          <a:bodyPr wrap="square">
            <a:spAutoFit/>
          </a:bodyPr>
          <a:lstStyle/>
          <a:p>
            <a:r>
              <a:rPr lang="en-US" dirty="0">
                <a:solidFill>
                  <a:srgbClr val="00B050"/>
                </a:solidFill>
              </a:rPr>
              <a:t>Degree. The nodes have degree at least 4.</a:t>
            </a:r>
          </a:p>
        </p:txBody>
      </p:sp>
    </p:spTree>
    <p:extLst>
      <p:ext uri="{BB962C8B-B14F-4D97-AF65-F5344CB8AC3E}">
        <p14:creationId xmlns:p14="http://schemas.microsoft.com/office/powerpoint/2010/main" val="409662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Centrality Measures on an MRT Map</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764723" y="2157986"/>
            <a:ext cx="10925049" cy="1182622"/>
          </a:xfrm>
        </p:spPr>
        <p:txBody>
          <a:bodyPr vert="horz" lIns="45720" tIns="45720" rIns="45720" bIns="45720" rtlCol="0" anchor="t">
            <a:normAutofit/>
          </a:bodyPr>
          <a:lstStyle/>
          <a:p>
            <a:r>
              <a:rPr lang="en-SG" b="1" dirty="0"/>
              <a:t>2d) </a:t>
            </a:r>
            <a:r>
              <a:rPr lang="en-SG" dirty="0"/>
              <a:t>For each of closeness and betweenness, come up with 1 concrete application scenario utilizing that centrality measure on the MRT graph, and discuss why that centrality measure is suitable. </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Content Placeholder 2">
            <a:extLst>
              <a:ext uri="{FF2B5EF4-FFF2-40B4-BE49-F238E27FC236}">
                <a16:creationId xmlns:a16="http://schemas.microsoft.com/office/drawing/2014/main" id="{AEE106F7-D71B-4B41-BA01-B89A8FFFCDAD}"/>
              </a:ext>
            </a:extLst>
          </p:cNvPr>
          <p:cNvSpPr txBox="1">
            <a:spLocks/>
          </p:cNvSpPr>
          <p:nvPr/>
        </p:nvSpPr>
        <p:spPr>
          <a:xfrm>
            <a:off x="764723" y="3653651"/>
            <a:ext cx="10925049" cy="2805022"/>
          </a:xfrm>
          <a:prstGeom prst="rect">
            <a:avLst/>
          </a:prstGeom>
        </p:spPr>
        <p:txBody>
          <a:bodyPr vert="horz" lIns="45720" tIns="45720" rIns="4572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SG" sz="2000" dirty="0">
                <a:solidFill>
                  <a:srgbClr val="00B050"/>
                </a:solidFill>
              </a:rPr>
              <a:t>Closeness: MRT stations with the highest closeness are those that on average can be reached the fastest from any other MRT station. For example, if we wanted to build a </a:t>
            </a:r>
            <a:r>
              <a:rPr lang="en-SG" sz="2000" b="1" dirty="0">
                <a:solidFill>
                  <a:srgbClr val="00B050"/>
                </a:solidFill>
              </a:rPr>
              <a:t>hospital (or other similar facility)</a:t>
            </a:r>
            <a:r>
              <a:rPr lang="en-SG" sz="2000" dirty="0">
                <a:solidFill>
                  <a:srgbClr val="00B050"/>
                </a:solidFill>
              </a:rPr>
              <a:t>, it makes sense to locate it on an MRT station with high closeness, so that it can be reached quickly from any other station.</a:t>
            </a:r>
          </a:p>
          <a:p>
            <a:pPr lvl="1"/>
            <a:r>
              <a:rPr lang="en-SG" sz="2000" dirty="0">
                <a:solidFill>
                  <a:srgbClr val="00B050"/>
                </a:solidFill>
              </a:rPr>
              <a:t>Betweenness: MRT stations with high betweenness are those that get passed most often when travelling from an origin to a destination MRT station (along shortest paths). As such, </a:t>
            </a:r>
            <a:r>
              <a:rPr lang="en-SG" sz="2000" b="1" dirty="0">
                <a:solidFill>
                  <a:srgbClr val="00B050"/>
                </a:solidFill>
              </a:rPr>
              <a:t>interruptions at these stations should be particularly avoided / quickly fixed.</a:t>
            </a:r>
            <a:endParaRPr lang="en-SG" sz="2000" dirty="0">
              <a:solidFill>
                <a:srgbClr val="00B050"/>
              </a:solidFill>
            </a:endParaRPr>
          </a:p>
          <a:p>
            <a:pPr marL="128016" lvl="1" indent="0">
              <a:buNone/>
            </a:pPr>
            <a:endParaRPr lang="en-SG" sz="1800" dirty="0">
              <a:solidFill>
                <a:srgbClr val="00B050"/>
              </a:solidFill>
            </a:endParaRPr>
          </a:p>
        </p:txBody>
      </p:sp>
    </p:spTree>
    <p:extLst>
      <p:ext uri="{BB962C8B-B14F-4D97-AF65-F5344CB8AC3E}">
        <p14:creationId xmlns:p14="http://schemas.microsoft.com/office/powerpoint/2010/main" val="39701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4233</TotalTime>
  <Words>854</Words>
  <Application>Microsoft Macintosh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Tw Cen MT</vt:lpstr>
      <vt:lpstr>Tw Cen MT Condensed</vt:lpstr>
      <vt:lpstr>Wingdings 3</vt:lpstr>
      <vt:lpstr>Integral</vt:lpstr>
      <vt:lpstr>CS5228 Tutorial 5 – Graphs</vt:lpstr>
      <vt:lpstr>1. Centrality Measures on a directed graph</vt:lpstr>
      <vt:lpstr>1. Centrality Measures on a directed graph</vt:lpstr>
      <vt:lpstr>2. Centrality Measures on an MRT Map</vt:lpstr>
      <vt:lpstr>2. Centrality Measures on an MRT Map</vt:lpstr>
      <vt:lpstr>2. Centrality Measures on an MRT Map</vt:lpstr>
      <vt:lpstr>2. Centrality Measures on an MRT Map</vt:lpstr>
      <vt:lpstr>2. Centrality Measures on an MRT Map</vt:lpstr>
      <vt:lpstr>2. Centrality Measures on an MRT Map</vt:lpstr>
      <vt:lpstr>2. Centrality Measures on an MRT Map</vt:lpstr>
      <vt:lpstr>2. Centrality Measures on an MRT Map</vt:lpstr>
      <vt:lpstr>2. Centrality Measures on an MRT Map</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Bryan Hooi Kuen-Yew</cp:lastModifiedBy>
  <cp:revision>371</cp:revision>
  <dcterms:created xsi:type="dcterms:W3CDTF">2020-01-13T13:52:43Z</dcterms:created>
  <dcterms:modified xsi:type="dcterms:W3CDTF">2023-03-31T10:09:47Z</dcterms:modified>
</cp:coreProperties>
</file>