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69" r:id="rId2"/>
    <p:sldId id="926" r:id="rId3"/>
    <p:sldId id="903" r:id="rId4"/>
    <p:sldId id="899" r:id="rId5"/>
    <p:sldId id="898" r:id="rId6"/>
    <p:sldId id="922" r:id="rId7"/>
    <p:sldId id="900" r:id="rId8"/>
    <p:sldId id="901" r:id="rId9"/>
    <p:sldId id="902" r:id="rId10"/>
    <p:sldId id="911" r:id="rId11"/>
    <p:sldId id="904" r:id="rId12"/>
    <p:sldId id="918" r:id="rId13"/>
    <p:sldId id="907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99"/>
    <a:srgbClr val="FF9933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CB7AD-B130-4F02-97D4-FB3924BB1645}" v="7" dt="2023-02-22T02:56:59.3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9" autoAdjust="0"/>
    <p:restoredTop sz="84550" autoAdjust="0"/>
  </p:normalViewPr>
  <p:slideViewPr>
    <p:cSldViewPr>
      <p:cViewPr varScale="1">
        <p:scale>
          <a:sx n="82" d="100"/>
          <a:sy n="82" d="100"/>
        </p:scale>
        <p:origin x="20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 Xin" userId="4bcebb4d-661a-4357-8715-2999a08aa140" providerId="ADAL" clId="{B0FCB7AD-B130-4F02-97D4-FB3924BB1645}"/>
    <pc:docChg chg="undo custSel delSld modSld">
      <pc:chgData name="Ai Xin" userId="4bcebb4d-661a-4357-8715-2999a08aa140" providerId="ADAL" clId="{B0FCB7AD-B130-4F02-97D4-FB3924BB1645}" dt="2023-02-27T00:45:10.927" v="522" actId="20577"/>
      <pc:docMkLst>
        <pc:docMk/>
      </pc:docMkLst>
      <pc:sldChg chg="modSp mod modNotesTx">
        <pc:chgData name="Ai Xin" userId="4bcebb4d-661a-4357-8715-2999a08aa140" providerId="ADAL" clId="{B0FCB7AD-B130-4F02-97D4-FB3924BB1645}" dt="2023-02-22T03:09:13.190" v="483" actId="20577"/>
        <pc:sldMkLst>
          <pc:docMk/>
          <pc:sldMk cId="3422528084" sldId="669"/>
        </pc:sldMkLst>
        <pc:spChg chg="mod">
          <ac:chgData name="Ai Xin" userId="4bcebb4d-661a-4357-8715-2999a08aa140" providerId="ADAL" clId="{B0FCB7AD-B130-4F02-97D4-FB3924BB1645}" dt="2023-02-22T03:09:13.190" v="483" actId="20577"/>
          <ac:spMkLst>
            <pc:docMk/>
            <pc:sldMk cId="3422528084" sldId="669"/>
            <ac:spMk id="7" creationId="{00000000-0000-0000-0000-000000000000}"/>
          </ac:spMkLst>
        </pc:spChg>
        <pc:spChg chg="mod">
          <ac:chgData name="Ai Xin" userId="4bcebb4d-661a-4357-8715-2999a08aa140" providerId="ADAL" clId="{B0FCB7AD-B130-4F02-97D4-FB3924BB1645}" dt="2023-02-22T02:40:23.972" v="14" actId="20577"/>
          <ac:spMkLst>
            <pc:docMk/>
            <pc:sldMk cId="3422528084" sldId="669"/>
            <ac:spMk id="11" creationId="{00000000-0000-0000-0000-000000000000}"/>
          </ac:spMkLst>
        </pc:spChg>
      </pc:sldChg>
      <pc:sldChg chg="addSp delSp modSp mod modNotesTx">
        <pc:chgData name="Ai Xin" userId="4bcebb4d-661a-4357-8715-2999a08aa140" providerId="ADAL" clId="{B0FCB7AD-B130-4F02-97D4-FB3924BB1645}" dt="2023-02-22T02:57:18.782" v="275" actId="255"/>
        <pc:sldMkLst>
          <pc:docMk/>
          <pc:sldMk cId="2691440349" sldId="899"/>
        </pc:sldMkLst>
        <pc:spChg chg="mod">
          <ac:chgData name="Ai Xin" userId="4bcebb4d-661a-4357-8715-2999a08aa140" providerId="ADAL" clId="{B0FCB7AD-B130-4F02-97D4-FB3924BB1645}" dt="2023-02-22T02:54:39.302" v="176" actId="20577"/>
          <ac:spMkLst>
            <pc:docMk/>
            <pc:sldMk cId="2691440349" sldId="899"/>
            <ac:spMk id="3" creationId="{00000000-0000-0000-0000-000000000000}"/>
          </ac:spMkLst>
        </pc:spChg>
        <pc:spChg chg="add mod">
          <ac:chgData name="Ai Xin" userId="4bcebb4d-661a-4357-8715-2999a08aa140" providerId="ADAL" clId="{B0FCB7AD-B130-4F02-97D4-FB3924BB1645}" dt="2023-02-22T02:55:34.078" v="197" actId="1076"/>
          <ac:spMkLst>
            <pc:docMk/>
            <pc:sldMk cId="2691440349" sldId="899"/>
            <ac:spMk id="9" creationId="{6FD1072C-E729-E512-EB38-6D4809BA84DF}"/>
          </ac:spMkLst>
        </pc:spChg>
        <pc:spChg chg="add mod">
          <ac:chgData name="Ai Xin" userId="4bcebb4d-661a-4357-8715-2999a08aa140" providerId="ADAL" clId="{B0FCB7AD-B130-4F02-97D4-FB3924BB1645}" dt="2023-02-22T02:55:48.277" v="206" actId="1076"/>
          <ac:spMkLst>
            <pc:docMk/>
            <pc:sldMk cId="2691440349" sldId="899"/>
            <ac:spMk id="10" creationId="{0C2F2192-7718-9C5F-E67C-F8C24B3D7695}"/>
          </ac:spMkLst>
        </pc:spChg>
        <pc:spChg chg="add mod">
          <ac:chgData name="Ai Xin" userId="4bcebb4d-661a-4357-8715-2999a08aa140" providerId="ADAL" clId="{B0FCB7AD-B130-4F02-97D4-FB3924BB1645}" dt="2023-02-22T02:56:00.861" v="218" actId="1076"/>
          <ac:spMkLst>
            <pc:docMk/>
            <pc:sldMk cId="2691440349" sldId="899"/>
            <ac:spMk id="11" creationId="{42902DC3-A7E5-E25D-B21C-840591C04078}"/>
          </ac:spMkLst>
        </pc:spChg>
        <pc:spChg chg="add mod">
          <ac:chgData name="Ai Xin" userId="4bcebb4d-661a-4357-8715-2999a08aa140" providerId="ADAL" clId="{B0FCB7AD-B130-4F02-97D4-FB3924BB1645}" dt="2023-02-22T02:56:24.255" v="242" actId="255"/>
          <ac:spMkLst>
            <pc:docMk/>
            <pc:sldMk cId="2691440349" sldId="899"/>
            <ac:spMk id="12" creationId="{9602D385-C82D-C3CB-AA9C-F9ACE27C711B}"/>
          </ac:spMkLst>
        </pc:spChg>
        <pc:spChg chg="add mod">
          <ac:chgData name="Ai Xin" userId="4bcebb4d-661a-4357-8715-2999a08aa140" providerId="ADAL" clId="{B0FCB7AD-B130-4F02-97D4-FB3924BB1645}" dt="2023-02-22T02:56:56.373" v="259" actId="1076"/>
          <ac:spMkLst>
            <pc:docMk/>
            <pc:sldMk cId="2691440349" sldId="899"/>
            <ac:spMk id="13" creationId="{38FE4FBE-75EF-81F9-22D6-A162C1E822F9}"/>
          </ac:spMkLst>
        </pc:spChg>
        <pc:spChg chg="add mod">
          <ac:chgData name="Ai Xin" userId="4bcebb4d-661a-4357-8715-2999a08aa140" providerId="ADAL" clId="{B0FCB7AD-B130-4F02-97D4-FB3924BB1645}" dt="2023-02-22T02:57:18.782" v="275" actId="255"/>
          <ac:spMkLst>
            <pc:docMk/>
            <pc:sldMk cId="2691440349" sldId="899"/>
            <ac:spMk id="14" creationId="{D425E353-09F0-26CD-BD7D-5F571AD4455B}"/>
          </ac:spMkLst>
        </pc:spChg>
        <pc:graphicFrameChg chg="add del mod modGraphic">
          <ac:chgData name="Ai Xin" userId="4bcebb4d-661a-4357-8715-2999a08aa140" providerId="ADAL" clId="{B0FCB7AD-B130-4F02-97D4-FB3924BB1645}" dt="2023-02-22T02:50:25.673" v="171" actId="478"/>
          <ac:graphicFrameMkLst>
            <pc:docMk/>
            <pc:sldMk cId="2691440349" sldId="899"/>
            <ac:graphicFrameMk id="4" creationId="{E2CD76A3-3B64-EDD0-FE20-AE5964FE46E6}"/>
          </ac:graphicFrameMkLst>
        </pc:graphicFrameChg>
        <pc:picChg chg="del">
          <ac:chgData name="Ai Xin" userId="4bcebb4d-661a-4357-8715-2999a08aa140" providerId="ADAL" clId="{B0FCB7AD-B130-4F02-97D4-FB3924BB1645}" dt="2023-02-22T02:54:32.712" v="172" actId="478"/>
          <ac:picMkLst>
            <pc:docMk/>
            <pc:sldMk cId="2691440349" sldId="899"/>
            <ac:picMk id="6" creationId="{00000000-0000-0000-0000-000000000000}"/>
          </ac:picMkLst>
        </pc:picChg>
        <pc:picChg chg="add mod">
          <ac:chgData name="Ai Xin" userId="4bcebb4d-661a-4357-8715-2999a08aa140" providerId="ADAL" clId="{B0FCB7AD-B130-4F02-97D4-FB3924BB1645}" dt="2023-02-22T02:54:41.157" v="177" actId="1076"/>
          <ac:picMkLst>
            <pc:docMk/>
            <pc:sldMk cId="2691440349" sldId="899"/>
            <ac:picMk id="8" creationId="{E4C11145-DEB2-47E2-2175-1AEBDDAFE0E0}"/>
          </ac:picMkLst>
        </pc:picChg>
      </pc:sldChg>
      <pc:sldChg chg="modSp mod">
        <pc:chgData name="Ai Xin" userId="4bcebb4d-661a-4357-8715-2999a08aa140" providerId="ADAL" clId="{B0FCB7AD-B130-4F02-97D4-FB3924BB1645}" dt="2023-02-22T03:00:56.643" v="302" actId="20577"/>
        <pc:sldMkLst>
          <pc:docMk/>
          <pc:sldMk cId="3434951812" sldId="900"/>
        </pc:sldMkLst>
        <pc:spChg chg="mod">
          <ac:chgData name="Ai Xin" userId="4bcebb4d-661a-4357-8715-2999a08aa140" providerId="ADAL" clId="{B0FCB7AD-B130-4F02-97D4-FB3924BB1645}" dt="2023-02-22T03:00:56.643" v="302" actId="20577"/>
          <ac:spMkLst>
            <pc:docMk/>
            <pc:sldMk cId="3434951812" sldId="900"/>
            <ac:spMk id="3" creationId="{00000000-0000-0000-0000-000000000000}"/>
          </ac:spMkLst>
        </pc:spChg>
      </pc:sldChg>
      <pc:sldChg chg="modNotesTx">
        <pc:chgData name="Ai Xin" userId="4bcebb4d-661a-4357-8715-2999a08aa140" providerId="ADAL" clId="{B0FCB7AD-B130-4F02-97D4-FB3924BB1645}" dt="2023-02-22T03:01:14.502" v="303" actId="20577"/>
        <pc:sldMkLst>
          <pc:docMk/>
          <pc:sldMk cId="1344825581" sldId="901"/>
        </pc:sldMkLst>
      </pc:sldChg>
      <pc:sldChg chg="modSp mod modNotesTx">
        <pc:chgData name="Ai Xin" userId="4bcebb4d-661a-4357-8715-2999a08aa140" providerId="ADAL" clId="{B0FCB7AD-B130-4F02-97D4-FB3924BB1645}" dt="2023-02-27T00:45:10.927" v="522" actId="20577"/>
        <pc:sldMkLst>
          <pc:docMk/>
          <pc:sldMk cId="4115881665" sldId="902"/>
        </pc:sldMkLst>
        <pc:spChg chg="mod">
          <ac:chgData name="Ai Xin" userId="4bcebb4d-661a-4357-8715-2999a08aa140" providerId="ADAL" clId="{B0FCB7AD-B130-4F02-97D4-FB3924BB1645}" dt="2023-02-27T00:45:10.927" v="522" actId="20577"/>
          <ac:spMkLst>
            <pc:docMk/>
            <pc:sldMk cId="4115881665" sldId="902"/>
            <ac:spMk id="3" creationId="{00000000-0000-0000-0000-000000000000}"/>
          </ac:spMkLst>
        </pc:spChg>
      </pc:sldChg>
      <pc:sldChg chg="addSp delSp modSp mod">
        <pc:chgData name="Ai Xin" userId="4bcebb4d-661a-4357-8715-2999a08aa140" providerId="ADAL" clId="{B0FCB7AD-B130-4F02-97D4-FB3924BB1645}" dt="2023-02-22T03:19:09.061" v="487" actId="20577"/>
        <pc:sldMkLst>
          <pc:docMk/>
          <pc:sldMk cId="2675919723" sldId="903"/>
        </pc:sldMkLst>
        <pc:spChg chg="mod">
          <ac:chgData name="Ai Xin" userId="4bcebb4d-661a-4357-8715-2999a08aa140" providerId="ADAL" clId="{B0FCB7AD-B130-4F02-97D4-FB3924BB1645}" dt="2023-02-22T03:19:09.061" v="487" actId="20577"/>
          <ac:spMkLst>
            <pc:docMk/>
            <pc:sldMk cId="2675919723" sldId="903"/>
            <ac:spMk id="3" creationId="{00000000-0000-0000-0000-000000000000}"/>
          </ac:spMkLst>
        </pc:spChg>
        <pc:graphicFrameChg chg="add del mod">
          <ac:chgData name="Ai Xin" userId="4bcebb4d-661a-4357-8715-2999a08aa140" providerId="ADAL" clId="{B0FCB7AD-B130-4F02-97D4-FB3924BB1645}" dt="2023-02-22T02:41:39.782" v="19" actId="478"/>
          <ac:graphicFrameMkLst>
            <pc:docMk/>
            <pc:sldMk cId="2675919723" sldId="903"/>
            <ac:graphicFrameMk id="5" creationId="{DEDC88D8-F91F-5EF1-64D5-CA94691CB517}"/>
          </ac:graphicFrameMkLst>
        </pc:graphicFrameChg>
      </pc:sldChg>
      <pc:sldChg chg="modSp mod modNotesTx">
        <pc:chgData name="Ai Xin" userId="4bcebb4d-661a-4357-8715-2999a08aa140" providerId="ADAL" clId="{B0FCB7AD-B130-4F02-97D4-FB3924BB1645}" dt="2023-02-22T03:04:20.629" v="314" actId="20577"/>
        <pc:sldMkLst>
          <pc:docMk/>
          <pc:sldMk cId="1041466112" sldId="904"/>
        </pc:sldMkLst>
        <pc:spChg chg="mod">
          <ac:chgData name="Ai Xin" userId="4bcebb4d-661a-4357-8715-2999a08aa140" providerId="ADAL" clId="{B0FCB7AD-B130-4F02-97D4-FB3924BB1645}" dt="2023-02-22T03:04:07.109" v="313" actId="27636"/>
          <ac:spMkLst>
            <pc:docMk/>
            <pc:sldMk cId="1041466112" sldId="904"/>
            <ac:spMk id="3" creationId="{00000000-0000-0000-0000-000000000000}"/>
          </ac:spMkLst>
        </pc:spChg>
      </pc:sldChg>
      <pc:sldChg chg="modSp mod modNotesTx">
        <pc:chgData name="Ai Xin" userId="4bcebb4d-661a-4357-8715-2999a08aa140" providerId="ADAL" clId="{B0FCB7AD-B130-4F02-97D4-FB3924BB1645}" dt="2023-02-22T03:08:44.375" v="444" actId="20577"/>
        <pc:sldMkLst>
          <pc:docMk/>
          <pc:sldMk cId="2389432110" sldId="907"/>
        </pc:sldMkLst>
        <pc:spChg chg="mod">
          <ac:chgData name="Ai Xin" userId="4bcebb4d-661a-4357-8715-2999a08aa140" providerId="ADAL" clId="{B0FCB7AD-B130-4F02-97D4-FB3924BB1645}" dt="2023-02-22T03:08:44.375" v="444" actId="20577"/>
          <ac:spMkLst>
            <pc:docMk/>
            <pc:sldMk cId="2389432110" sldId="907"/>
            <ac:spMk id="3" creationId="{00000000-0000-0000-0000-000000000000}"/>
          </ac:spMkLst>
        </pc:spChg>
      </pc:sldChg>
      <pc:sldChg chg="del">
        <pc:chgData name="Ai Xin" userId="4bcebb4d-661a-4357-8715-2999a08aa140" providerId="ADAL" clId="{B0FCB7AD-B130-4F02-97D4-FB3924BB1645}" dt="2023-02-22T02:46:59.291" v="144" actId="47"/>
        <pc:sldMkLst>
          <pc:docMk/>
          <pc:sldMk cId="932872895" sldId="908"/>
        </pc:sldMkLst>
      </pc:sldChg>
      <pc:sldChg chg="del">
        <pc:chgData name="Ai Xin" userId="4bcebb4d-661a-4357-8715-2999a08aa140" providerId="ADAL" clId="{B0FCB7AD-B130-4F02-97D4-FB3924BB1645}" dt="2023-02-22T02:40:39.931" v="16" actId="47"/>
        <pc:sldMkLst>
          <pc:docMk/>
          <pc:sldMk cId="2572569432" sldId="909"/>
        </pc:sldMkLst>
      </pc:sldChg>
      <pc:sldChg chg="addSp modSp mod">
        <pc:chgData name="Ai Xin" userId="4bcebb4d-661a-4357-8715-2999a08aa140" providerId="ADAL" clId="{B0FCB7AD-B130-4F02-97D4-FB3924BB1645}" dt="2023-02-22T03:07:19.485" v="322" actId="1076"/>
        <pc:sldMkLst>
          <pc:docMk/>
          <pc:sldMk cId="3410545388" sldId="911"/>
        </pc:sldMkLst>
        <pc:spChg chg="mod">
          <ac:chgData name="Ai Xin" userId="4bcebb4d-661a-4357-8715-2999a08aa140" providerId="ADAL" clId="{B0FCB7AD-B130-4F02-97D4-FB3924BB1645}" dt="2023-02-22T03:07:17.120" v="320" actId="1076"/>
          <ac:spMkLst>
            <pc:docMk/>
            <pc:sldMk cId="3410545388" sldId="911"/>
            <ac:spMk id="2" creationId="{00000000-0000-0000-0000-000000000000}"/>
          </ac:spMkLst>
        </pc:spChg>
        <pc:picChg chg="add mod">
          <ac:chgData name="Ai Xin" userId="4bcebb4d-661a-4357-8715-2999a08aa140" providerId="ADAL" clId="{B0FCB7AD-B130-4F02-97D4-FB3924BB1645}" dt="2023-02-22T03:07:19.485" v="322" actId="1076"/>
          <ac:picMkLst>
            <pc:docMk/>
            <pc:sldMk cId="3410545388" sldId="911"/>
            <ac:picMk id="6" creationId="{C38635E4-DF55-F005-3BC0-3D4791845ADD}"/>
          </ac:picMkLst>
        </pc:picChg>
      </pc:sldChg>
      <pc:sldChg chg="del">
        <pc:chgData name="Ai Xin" userId="4bcebb4d-661a-4357-8715-2999a08aa140" providerId="ADAL" clId="{B0FCB7AD-B130-4F02-97D4-FB3924BB1645}" dt="2023-02-22T02:46:36.263" v="143" actId="47"/>
        <pc:sldMkLst>
          <pc:docMk/>
          <pc:sldMk cId="1492416538" sldId="916"/>
        </pc:sldMkLst>
      </pc:sldChg>
      <pc:sldChg chg="del">
        <pc:chgData name="Ai Xin" userId="4bcebb4d-661a-4357-8715-2999a08aa140" providerId="ADAL" clId="{B0FCB7AD-B130-4F02-97D4-FB3924BB1645}" dt="2023-02-22T02:46:34.350" v="142" actId="47"/>
        <pc:sldMkLst>
          <pc:docMk/>
          <pc:sldMk cId="1080125213" sldId="917"/>
        </pc:sldMkLst>
      </pc:sldChg>
      <pc:sldChg chg="modSp mod">
        <pc:chgData name="Ai Xin" userId="4bcebb4d-661a-4357-8715-2999a08aa140" providerId="ADAL" clId="{B0FCB7AD-B130-4F02-97D4-FB3924BB1645}" dt="2023-02-22T02:45:53.240" v="141" actId="20577"/>
        <pc:sldMkLst>
          <pc:docMk/>
          <pc:sldMk cId="2284465473" sldId="922"/>
        </pc:sldMkLst>
        <pc:spChg chg="mod">
          <ac:chgData name="Ai Xin" userId="4bcebb4d-661a-4357-8715-2999a08aa140" providerId="ADAL" clId="{B0FCB7AD-B130-4F02-97D4-FB3924BB1645}" dt="2023-02-22T02:45:53.240" v="141" actId="20577"/>
          <ac:spMkLst>
            <pc:docMk/>
            <pc:sldMk cId="2284465473" sldId="922"/>
            <ac:spMk id="2" creationId="{00000000-0000-0000-0000-000000000000}"/>
          </ac:spMkLst>
        </pc:spChg>
      </pc:sldChg>
      <pc:sldChg chg="del">
        <pc:chgData name="Ai Xin" userId="4bcebb4d-661a-4357-8715-2999a08aa140" providerId="ADAL" clId="{B0FCB7AD-B130-4F02-97D4-FB3924BB1645}" dt="2023-02-22T02:40:42.146" v="17" actId="47"/>
        <pc:sldMkLst>
          <pc:docMk/>
          <pc:sldMk cId="3390906829" sldId="923"/>
        </pc:sldMkLst>
      </pc:sldChg>
      <pc:sldChg chg="del">
        <pc:chgData name="Ai Xin" userId="4bcebb4d-661a-4357-8715-2999a08aa140" providerId="ADAL" clId="{B0FCB7AD-B130-4F02-97D4-FB3924BB1645}" dt="2023-02-22T02:45:10.571" v="134" actId="47"/>
        <pc:sldMkLst>
          <pc:docMk/>
          <pc:sldMk cId="1991697058" sldId="925"/>
        </pc:sldMkLst>
      </pc:sldChg>
      <pc:sldChg chg="del">
        <pc:chgData name="Ai Xin" userId="4bcebb4d-661a-4357-8715-2999a08aa140" providerId="ADAL" clId="{B0FCB7AD-B130-4F02-97D4-FB3924BB1645}" dt="2023-02-22T03:02:08.748" v="305" actId="47"/>
        <pc:sldMkLst>
          <pc:docMk/>
          <pc:sldMk cId="557860693" sldId="9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8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28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about Ai Xin.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0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17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43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47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4035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5C605C4-1F5B-4B2B-8458-3FC432AF1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7" r:id="rId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ixin@comp.nus.edu.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>
                <a:solidFill>
                  <a:schemeClr val="bg2"/>
                </a:solidFill>
                <a:latin typeface="Gill Sans"/>
                <a:cs typeface="Gill Sans"/>
              </a:rPr>
              <a:t>CS4225/CS5425 Big Data Systems for Data Science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14400" y="3763177"/>
            <a:ext cx="388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 Xin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School of  Computing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National University of Singapore</a:t>
            </a:r>
          </a:p>
          <a:p>
            <a:pPr defTabSz="914259" eaLnBrk="1" hangingPunct="1">
              <a:buClr>
                <a:srgbClr val="5675A9"/>
              </a:buClr>
              <a:buSzPct val="75000"/>
              <a:defRPr/>
            </a:pPr>
            <a:r>
              <a:rPr lang="en-US" sz="2000" b="0" kern="0" dirty="0">
                <a:solidFill>
                  <a:schemeClr val="bg2"/>
                </a:solidFill>
                <a:latin typeface="Gill Sans"/>
                <a:cs typeface="Gill Sans"/>
              </a:rPr>
              <a:t>aixin@comp.nus.edu.sg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Intro for 2</a:t>
            </a:r>
            <a:r>
              <a:rPr lang="en-US" sz="3200" b="0" baseline="30000" dirty="0">
                <a:solidFill>
                  <a:schemeClr val="bg2"/>
                </a:solidFill>
                <a:latin typeface="Gill Sans"/>
                <a:cs typeface="Gill Sans"/>
              </a:rPr>
              <a:t>nd</a:t>
            </a:r>
            <a:r>
              <a:rPr lang="en-US" sz="3200" b="0" dirty="0">
                <a:solidFill>
                  <a:schemeClr val="bg2"/>
                </a:solidFill>
                <a:latin typeface="Gill Sans"/>
                <a:cs typeface="Gill Sans"/>
              </a:rPr>
              <a:t> Half of Semester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388634"/>
            <a:ext cx="2648857" cy="14693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66800"/>
            <a:ext cx="4038600" cy="5105400"/>
          </a:xfrm>
        </p:spPr>
        <p:txBody>
          <a:bodyPr>
            <a:normAutofit/>
          </a:bodyPr>
          <a:lstStyle/>
          <a:p>
            <a:r>
              <a:rPr lang="en-US" b="1" dirty="0"/>
              <a:t>Individual</a:t>
            </a:r>
            <a:r>
              <a:rPr lang="en-US" dirty="0"/>
              <a:t> assignments</a:t>
            </a:r>
          </a:p>
          <a:p>
            <a:r>
              <a:rPr lang="en-US" dirty="0"/>
              <a:t>Hadoop/Spark Resources</a:t>
            </a:r>
          </a:p>
          <a:p>
            <a:pPr lvl="1"/>
            <a:r>
              <a:rPr lang="en-US" dirty="0"/>
              <a:t>on your local machine</a:t>
            </a:r>
          </a:p>
          <a:p>
            <a:pPr lvl="1"/>
            <a:r>
              <a:rPr lang="en-US" dirty="0"/>
              <a:t>on computing cluster </a:t>
            </a:r>
          </a:p>
          <a:p>
            <a:r>
              <a:rPr lang="en-US" dirty="0"/>
              <a:t>My expectations</a:t>
            </a:r>
          </a:p>
          <a:p>
            <a:pPr lvl="1"/>
            <a:r>
              <a:rPr lang="en-US" dirty="0"/>
              <a:t>Self-learning is important.</a:t>
            </a:r>
          </a:p>
          <a:p>
            <a:pPr lvl="2"/>
            <a:r>
              <a:rPr lang="en-US" dirty="0"/>
              <a:t>This course does </a:t>
            </a:r>
            <a:r>
              <a:rPr lang="en-US" i="1" dirty="0"/>
              <a:t>not</a:t>
            </a:r>
            <a:r>
              <a:rPr lang="en-US" dirty="0"/>
              <a:t> teach programming.</a:t>
            </a:r>
          </a:p>
          <a:p>
            <a:pPr lvl="2"/>
            <a:r>
              <a:rPr lang="en-US" dirty="0"/>
              <a:t>You’re expected to pick up Hadoop/Spark with the provided materials and other online materials.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US" dirty="0"/>
              <a:t>Coding Assignments (</a:t>
            </a:r>
            <a:r>
              <a:rPr lang="en-US" dirty="0" err="1"/>
              <a:t>cont</a:t>
            </a:r>
            <a:r>
              <a:rPr lang="en-US" dirty="0"/>
              <a:t>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635E4-DF55-F005-3BC0-3D479184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681" y="1539875"/>
            <a:ext cx="392437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538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Midterm (</a:t>
            </a:r>
            <a:r>
              <a:rPr lang="en-US" altLang="en-US" dirty="0">
                <a:solidFill>
                  <a:srgbClr val="FF0000"/>
                </a:solidFill>
              </a:rPr>
              <a:t>25%</a:t>
            </a:r>
            <a:r>
              <a:rPr lang="en-US" altLang="en-US" dirty="0"/>
              <a:t>) + Week13 test (</a:t>
            </a:r>
            <a:r>
              <a:rPr lang="en-US" altLang="en-US" dirty="0">
                <a:solidFill>
                  <a:srgbClr val="FF0000"/>
                </a:solidFill>
              </a:rPr>
              <a:t>25%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Midterm: 14-15:30</a:t>
            </a:r>
            <a:r>
              <a:rPr lang="en-SG" altLang="en-US" dirty="0"/>
              <a:t>pm March 18, Saturday.</a:t>
            </a:r>
          </a:p>
          <a:p>
            <a:pPr lvl="2"/>
            <a:r>
              <a:rPr lang="en-US" altLang="en-US" dirty="0"/>
              <a:t>For both Grp L1 &amp; L2.</a:t>
            </a:r>
          </a:p>
          <a:p>
            <a:pPr lvl="2"/>
            <a:r>
              <a:rPr lang="en-US" altLang="en-US" dirty="0"/>
              <a:t>Venue: </a:t>
            </a:r>
            <a:r>
              <a:rPr lang="en-US" dirty="0"/>
              <a:t>UTOWN AUDITORIUM 1/2</a:t>
            </a:r>
            <a:r>
              <a:rPr lang="en-US" altLang="en-US" dirty="0"/>
              <a:t>.</a:t>
            </a:r>
            <a:endParaRPr lang="en-SG" altLang="en-US" dirty="0"/>
          </a:p>
          <a:p>
            <a:pPr lvl="1"/>
            <a:r>
              <a:rPr lang="en-US" altLang="en-US" dirty="0"/>
              <a:t>W</a:t>
            </a:r>
            <a:r>
              <a:rPr lang="en-SG" altLang="en-US" dirty="0"/>
              <a:t>eek 13 test: </a:t>
            </a:r>
            <a:r>
              <a:rPr lang="en-US" altLang="en-US" dirty="0"/>
              <a:t>Apr 13 Thu</a:t>
            </a:r>
          </a:p>
          <a:p>
            <a:pPr lvl="2"/>
            <a:r>
              <a:rPr lang="en-US" b="1" u="sng" dirty="0"/>
              <a:t>Grp L1</a:t>
            </a:r>
            <a:r>
              <a:rPr lang="en-US" dirty="0"/>
              <a:t>: 630pm-8pm; </a:t>
            </a:r>
            <a:r>
              <a:rPr lang="en-US" b="1" u="sng" dirty="0"/>
              <a:t>Grp L2</a:t>
            </a:r>
            <a:r>
              <a:rPr lang="en-US" dirty="0"/>
              <a:t>: 5pm-630pm</a:t>
            </a:r>
          </a:p>
          <a:p>
            <a:pPr lvl="2"/>
            <a:r>
              <a:rPr lang="en-US" altLang="en-US" dirty="0"/>
              <a:t>Venue: </a:t>
            </a:r>
            <a:r>
              <a:rPr lang="en-US" dirty="0"/>
              <a:t>UTOWN AUDITORIUM 2</a:t>
            </a:r>
          </a:p>
          <a:p>
            <a:pPr lvl="1"/>
            <a:r>
              <a:rPr lang="en-US" altLang="en-US" dirty="0"/>
              <a:t>Held in person; open book + notes, but no electronics usage</a:t>
            </a:r>
          </a:p>
          <a:p>
            <a:r>
              <a:rPr lang="en-US" altLang="en-US" dirty="0"/>
              <a:t>Focus is on understanding and application, not facts / memorization</a:t>
            </a:r>
          </a:p>
          <a:p>
            <a:r>
              <a:rPr lang="en-US" altLang="en-US" dirty="0"/>
              <a:t>Example questions</a:t>
            </a:r>
            <a:endParaRPr lang="en-SG" altLang="en-US" dirty="0"/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Integrative: </a:t>
            </a:r>
            <a:r>
              <a:rPr lang="en-SG" altLang="en-US" dirty="0"/>
              <a:t>Require you to combine knowledge from different chapters of the textbook</a:t>
            </a:r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“Application”: </a:t>
            </a:r>
            <a:r>
              <a:rPr lang="en-SG" altLang="en-US" dirty="0"/>
              <a:t>Require you to apply your knowledge of fundamental concepts to reasonably practical scenarios.</a:t>
            </a:r>
          </a:p>
          <a:p>
            <a:pPr lvl="1"/>
            <a:r>
              <a:rPr lang="en-SG" altLang="en-US" dirty="0">
                <a:solidFill>
                  <a:srgbClr val="FF0000"/>
                </a:solidFill>
              </a:rPr>
              <a:t>“Why not”: </a:t>
            </a:r>
            <a:r>
              <a:rPr lang="en-SG" altLang="en-US" dirty="0"/>
              <a:t>Example, Tommy proposed a solution A to solve problem B in the lecture. Tell me what is the problem with solution A and how to overcome this problem</a:t>
            </a:r>
          </a:p>
          <a:p>
            <a:r>
              <a:rPr lang="en-US" dirty="0"/>
              <a:t>Examples will be given during tutorial sessions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61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Zero‐tolerance for plagiarism</a:t>
            </a:r>
          </a:p>
          <a:p>
            <a:r>
              <a:rPr lang="en-SG" dirty="0"/>
              <a:t>Plagiarism resources</a:t>
            </a:r>
          </a:p>
          <a:p>
            <a:pPr lvl="1"/>
            <a:r>
              <a:rPr lang="en-SG" dirty="0"/>
              <a:t>http://www.cdtl.nus.edu.sg/ug/resources/plagiarism.htm</a:t>
            </a:r>
          </a:p>
          <a:p>
            <a:r>
              <a:rPr lang="en-SG" dirty="0"/>
              <a:t>Plagiarism prevention</a:t>
            </a:r>
          </a:p>
          <a:p>
            <a:pPr lvl="1"/>
            <a:r>
              <a:rPr lang="en-SG" dirty="0"/>
              <a:t>http://cit.nus.edu.sg/plagiarism‐prevention/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Course Policies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240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materials are available at </a:t>
            </a:r>
            <a:r>
              <a:rPr lang="en-SG" altLang="en-US" dirty="0"/>
              <a:t>course site in </a:t>
            </a:r>
            <a:r>
              <a:rPr lang="en-US" altLang="en-US" dirty="0"/>
              <a:t>Canvas</a:t>
            </a:r>
            <a:r>
              <a:rPr lang="en-SG" altLang="en-US" dirty="0"/>
              <a:t>.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Files: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Lecture notes, assignments, lab exercises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Canvas Discussion: </a:t>
            </a:r>
          </a:p>
          <a:p>
            <a:pPr lvl="2">
              <a:defRPr/>
            </a:pPr>
            <a:r>
              <a:rPr lang="en-US" dirty="0"/>
              <a:t>We have an especially big class this semester. So,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if you have questions of general interest, it is recommended to ask them on the Canvas Discussion as your question may help other students as well. </a:t>
            </a:r>
          </a:p>
          <a:p>
            <a:pPr lvl="2">
              <a:defRPr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But if you prefer asking over email, you can email me or TAs but do expect some delays on replying emails. </a:t>
            </a:r>
          </a:p>
          <a:p>
            <a:r>
              <a:rPr lang="en-US" altLang="en-US" dirty="0"/>
              <a:t>Feedback and comments are always open.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21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Ai XIN</a:t>
            </a:r>
          </a:p>
          <a:p>
            <a:r>
              <a:rPr lang="en-US" altLang="en-US" dirty="0"/>
              <a:t>Office: COM3 #</a:t>
            </a:r>
            <a:r>
              <a:rPr lang="en-US" altLang="zh-CN" dirty="0"/>
              <a:t>B1</a:t>
            </a:r>
            <a:r>
              <a:rPr lang="en-US" altLang="en-US" dirty="0"/>
              <a:t>-24</a:t>
            </a:r>
          </a:p>
          <a:p>
            <a:r>
              <a:rPr lang="en-US" altLang="en-US" dirty="0"/>
              <a:t>Phone: 660 16657</a:t>
            </a:r>
          </a:p>
          <a:p>
            <a:r>
              <a:rPr lang="en-US" altLang="en-US" dirty="0"/>
              <a:t>Email: </a:t>
            </a:r>
            <a:r>
              <a:rPr lang="en-US" altLang="en-US" dirty="0">
                <a:hlinkClick r:id="rId3"/>
              </a:rPr>
              <a:t>aixin</a:t>
            </a:r>
            <a:r>
              <a:rPr lang="en-US" altLang="en-US" dirty="0">
                <a:solidFill>
                  <a:srgbClr val="FF0000"/>
                </a:solidFill>
                <a:hlinkClick r:id="rId3"/>
              </a:rPr>
              <a:t>@comp.nus.edu.sg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Consultation: </a:t>
            </a:r>
          </a:p>
          <a:p>
            <a:pPr lvl="1"/>
            <a:r>
              <a:rPr lang="en-US" altLang="en-US" dirty="0"/>
              <a:t>By appointment through email</a:t>
            </a:r>
          </a:p>
          <a:p>
            <a:r>
              <a:rPr lang="en-US" altLang="en-US" dirty="0"/>
              <a:t>My research interests: Machine Learning and Deep Learning, Data Analytics and </a:t>
            </a:r>
            <a:r>
              <a:rPr lang="en-US" altLang="en-US"/>
              <a:t>Big Data</a:t>
            </a:r>
            <a:endParaRPr lang="en-US" altLang="en-US" dirty="0"/>
          </a:p>
          <a:p>
            <a:r>
              <a:rPr lang="en-US" altLang="en-US" dirty="0"/>
              <a:t>Industrial experiences: BHP Marketing Asia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Ai Xin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rtificial Intelligence and Data | NUS Advanced Computing for Executives  (ACE)">
            <a:extLst>
              <a:ext uri="{FF2B5EF4-FFF2-40B4-BE49-F238E27FC236}">
                <a16:creationId xmlns:a16="http://schemas.microsoft.com/office/drawing/2014/main" id="{767332FC-6D53-48EC-97E7-AA24DB96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497" y="2286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2761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Responsibility</a:t>
            </a:r>
          </a:p>
          <a:p>
            <a:pPr lvl="1"/>
            <a:r>
              <a:rPr lang="en-US" altLang="en-US" dirty="0"/>
              <a:t>Tutorials</a:t>
            </a:r>
            <a:endParaRPr lang="en-SG" altLang="en-US" dirty="0"/>
          </a:p>
          <a:p>
            <a:pPr lvl="1"/>
            <a:r>
              <a:rPr lang="en-SG" altLang="en-US" dirty="0"/>
              <a:t>Coding Assignment</a:t>
            </a:r>
          </a:p>
          <a:p>
            <a:r>
              <a:rPr lang="en-US" altLang="en-US" dirty="0"/>
              <a:t>We are fortunate to have the following great </a:t>
            </a:r>
            <a:r>
              <a:rPr lang="en-US" altLang="en-US" dirty="0" err="1"/>
              <a:t>TAs.</a:t>
            </a:r>
            <a:endParaRPr lang="en-US" altLang="en-US" dirty="0"/>
          </a:p>
          <a:p>
            <a:pPr lvl="1"/>
            <a:r>
              <a:rPr lang="en-US" altLang="en-US" dirty="0"/>
              <a:t>Tutorials and Canvas Discussion</a:t>
            </a:r>
          </a:p>
          <a:p>
            <a:pPr lvl="2"/>
            <a:r>
              <a:rPr lang="en-US" altLang="en-US" dirty="0"/>
              <a:t>Zhang Ao</a:t>
            </a:r>
          </a:p>
          <a:p>
            <a:pPr lvl="2"/>
            <a:r>
              <a:rPr lang="en-US" altLang="en-US" dirty="0"/>
              <a:t>Lau Chee Loong, Desmond</a:t>
            </a:r>
          </a:p>
          <a:p>
            <a:pPr lvl="1"/>
            <a:r>
              <a:rPr lang="en-US" altLang="en-US"/>
              <a:t>Coding Assignment</a:t>
            </a:r>
            <a:endParaRPr lang="en-US" altLang="en-US" dirty="0"/>
          </a:p>
          <a:p>
            <a:pPr lvl="2"/>
            <a:r>
              <a:rPr lang="en-US" sz="1600" dirty="0"/>
              <a:t>Group 1 (TA: CHEN XIHAO) 70 students</a:t>
            </a:r>
          </a:p>
          <a:p>
            <a:pPr lvl="2"/>
            <a:r>
              <a:rPr lang="en-US" sz="1600" dirty="0"/>
              <a:t>Group 2 (TA: CHEN JIQING) 70 students</a:t>
            </a:r>
          </a:p>
          <a:p>
            <a:pPr lvl="2"/>
            <a:r>
              <a:rPr lang="en-US" sz="1600" dirty="0"/>
              <a:t>Group 3 (TA: Lim Jun Heng Edward) 70 students</a:t>
            </a:r>
          </a:p>
          <a:p>
            <a:pPr lvl="2"/>
            <a:r>
              <a:rPr lang="en-US" sz="1600" dirty="0"/>
              <a:t>Group 4 (TA: QUEK ZHI HENG) 70 students</a:t>
            </a:r>
          </a:p>
          <a:p>
            <a:pPr lvl="2"/>
            <a:r>
              <a:rPr lang="en-US" sz="1600" dirty="0"/>
              <a:t>Group 5 (TA: Chew Cheng Yap) 69 students</a:t>
            </a:r>
          </a:p>
          <a:p>
            <a:pPr lvl="2"/>
            <a:r>
              <a:rPr lang="en-US" sz="1600" dirty="0"/>
              <a:t>Group 6 (TA: Glenn Lim Jun Wei) 70 students</a:t>
            </a:r>
          </a:p>
          <a:p>
            <a:pPr lvl="2"/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97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300"/>
            <a:ext cx="8686800" cy="1028700"/>
          </a:xfrm>
        </p:spPr>
        <p:txBody>
          <a:bodyPr/>
          <a:lstStyle/>
          <a:p>
            <a:r>
              <a:rPr lang="en-US" altLang="en-US" dirty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599"/>
            <a:ext cx="8458200" cy="54864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11145-DEB2-47E2-2175-1AEBDDAF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" y="1143000"/>
            <a:ext cx="8943975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D1072C-E729-E512-EB38-6D4809BA84DF}"/>
              </a:ext>
            </a:extLst>
          </p:cNvPr>
          <p:cNvSpPr txBox="1"/>
          <p:nvPr/>
        </p:nvSpPr>
        <p:spPr>
          <a:xfrm>
            <a:off x="3674924" y="3886200"/>
            <a:ext cx="98296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b="0" dirty="0">
                <a:solidFill>
                  <a:schemeClr val="bg1"/>
                </a:solidFill>
              </a:rPr>
              <a:t>Delta Lake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2D385-C82D-C3CB-AA9C-F9ACE27C711B}"/>
              </a:ext>
            </a:extLst>
          </p:cNvPr>
          <p:cNvSpPr txBox="1"/>
          <p:nvPr/>
        </p:nvSpPr>
        <p:spPr>
          <a:xfrm>
            <a:off x="5943600" y="3457414"/>
            <a:ext cx="1563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0" dirty="0">
                <a:solidFill>
                  <a:schemeClr val="bg1"/>
                </a:solidFill>
              </a:rPr>
              <a:t>Tut: NoSQL + Spark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E4FBE-75EF-81F9-22D6-A162C1E822F9}"/>
              </a:ext>
            </a:extLst>
          </p:cNvPr>
          <p:cNvSpPr txBox="1"/>
          <p:nvPr/>
        </p:nvSpPr>
        <p:spPr>
          <a:xfrm>
            <a:off x="6248400" y="3886200"/>
            <a:ext cx="11408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b="0" dirty="0">
                <a:solidFill>
                  <a:schemeClr val="bg1"/>
                </a:solidFill>
              </a:rPr>
              <a:t>Test Practice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5E353-09F0-26CD-BD7D-5F571AD4455B}"/>
              </a:ext>
            </a:extLst>
          </p:cNvPr>
          <p:cNvSpPr txBox="1"/>
          <p:nvPr/>
        </p:nvSpPr>
        <p:spPr>
          <a:xfrm>
            <a:off x="6611475" y="3686013"/>
            <a:ext cx="947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0" dirty="0">
                <a:solidFill>
                  <a:schemeClr val="bg1"/>
                </a:solidFill>
              </a:rPr>
              <a:t>+ Streaming</a:t>
            </a:r>
          </a:p>
        </p:txBody>
      </p:sp>
    </p:spTree>
    <p:extLst>
      <p:ext uri="{BB962C8B-B14F-4D97-AF65-F5344CB8AC3E}">
        <p14:creationId xmlns:p14="http://schemas.microsoft.com/office/powerpoint/2010/main" val="269144034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altLang="en-US" dirty="0"/>
              <a:t>2 assignments (25% each)</a:t>
            </a:r>
          </a:p>
          <a:p>
            <a:r>
              <a:rPr lang="en-SG" altLang="en-US" dirty="0"/>
              <a:t>Midterm (25%) + Week 13 test (25%) – </a:t>
            </a:r>
            <a:r>
              <a:rPr lang="en-SG" altLang="en-US" dirty="0">
                <a:solidFill>
                  <a:srgbClr val="FF0000"/>
                </a:solidFill>
              </a:rPr>
              <a:t>held in-person</a:t>
            </a:r>
            <a:r>
              <a:rPr lang="en-SG" altLang="en-US" dirty="0"/>
              <a:t>. </a:t>
            </a:r>
            <a:r>
              <a:rPr lang="en-SG" altLang="en-US" b="1" dirty="0"/>
              <a:t>Please make sure you can come in-person for the tests.</a:t>
            </a:r>
          </a:p>
          <a:p>
            <a:pPr lvl="1"/>
            <a:r>
              <a:rPr lang="en-US" altLang="en-US" dirty="0"/>
              <a:t>Midterm: 14-15:30</a:t>
            </a:r>
            <a:r>
              <a:rPr lang="en-SG" altLang="en-US" dirty="0"/>
              <a:t>pm March 18, Saturday.</a:t>
            </a:r>
          </a:p>
          <a:p>
            <a:pPr lvl="2"/>
            <a:r>
              <a:rPr lang="en-US" altLang="en-US" dirty="0"/>
              <a:t>For both Grp L1 &amp; L2.</a:t>
            </a:r>
          </a:p>
          <a:p>
            <a:pPr lvl="2"/>
            <a:r>
              <a:rPr lang="en-US" altLang="en-US" dirty="0"/>
              <a:t>Venue: </a:t>
            </a:r>
            <a:r>
              <a:rPr lang="en-US" dirty="0"/>
              <a:t>UTOWN AUDITORIUM 1/2</a:t>
            </a:r>
            <a:r>
              <a:rPr lang="en-US" altLang="en-US" dirty="0"/>
              <a:t>.</a:t>
            </a:r>
            <a:endParaRPr lang="en-SG" altLang="en-US" dirty="0"/>
          </a:p>
          <a:p>
            <a:pPr lvl="1"/>
            <a:r>
              <a:rPr lang="en-US" altLang="en-US" dirty="0"/>
              <a:t>W</a:t>
            </a:r>
            <a:r>
              <a:rPr lang="en-SG" altLang="en-US" dirty="0"/>
              <a:t>eek 13 test: </a:t>
            </a:r>
            <a:r>
              <a:rPr lang="en-US" altLang="en-US" dirty="0"/>
              <a:t>Apr 13 Thu</a:t>
            </a:r>
          </a:p>
          <a:p>
            <a:pPr lvl="2"/>
            <a:r>
              <a:rPr lang="en-US" b="1" u="sng" dirty="0"/>
              <a:t>Grp L1</a:t>
            </a:r>
            <a:r>
              <a:rPr lang="en-US" dirty="0"/>
              <a:t>: 630pm-8pm; </a:t>
            </a:r>
            <a:r>
              <a:rPr lang="en-US" b="1" u="sng" dirty="0"/>
              <a:t>Grp L2</a:t>
            </a:r>
            <a:r>
              <a:rPr lang="en-US" dirty="0"/>
              <a:t>: 5pm-630pm</a:t>
            </a:r>
          </a:p>
          <a:p>
            <a:r>
              <a:rPr lang="en-SG" altLang="en-US" dirty="0"/>
              <a:t>(No marks for attendance)</a:t>
            </a:r>
          </a:p>
          <a:p>
            <a:r>
              <a:rPr lang="en-SG" altLang="en-US" dirty="0"/>
              <a:t>(Note: all in-lecture poll / quizzes are ungraded)</a:t>
            </a:r>
          </a:p>
          <a:p>
            <a:endParaRPr lang="en-SG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198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In-person lecture </a:t>
            </a:r>
          </a:p>
          <a:p>
            <a:r>
              <a:rPr lang="en-US" dirty="0"/>
              <a:t>Two groups:</a:t>
            </a:r>
          </a:p>
          <a:p>
            <a:pPr lvl="1"/>
            <a:r>
              <a:rPr lang="en-US" dirty="0"/>
              <a:t>Grp L1: Thu 18:30-20:30 </a:t>
            </a:r>
            <a:r>
              <a:rPr lang="en-SG" dirty="0"/>
              <a:t>I3-AUD</a:t>
            </a:r>
            <a:endParaRPr lang="en-US" dirty="0"/>
          </a:p>
          <a:p>
            <a:pPr lvl="1"/>
            <a:r>
              <a:rPr lang="en-US" dirty="0"/>
              <a:t>Grp L2: Thu 14:00-16:00 LT15</a:t>
            </a:r>
          </a:p>
          <a:p>
            <a:r>
              <a:rPr lang="en-US" altLang="en-US" dirty="0"/>
              <a:t>B</a:t>
            </a:r>
            <a:r>
              <a:rPr lang="en-SG" altLang="en-US" dirty="0" err="1"/>
              <a:t>ingsheng</a:t>
            </a:r>
            <a:r>
              <a:rPr lang="en-SG" altLang="en-US" dirty="0"/>
              <a:t> for the first half, Ai Xin for the 2nd half</a:t>
            </a:r>
          </a:p>
          <a:p>
            <a:r>
              <a:rPr lang="en-US" dirty="0"/>
              <a:t>Video recording will be given by CSIT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54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Reference textbooks</a:t>
            </a:r>
          </a:p>
          <a:p>
            <a:pPr lvl="1"/>
            <a:r>
              <a:rPr lang="en-US" dirty="0"/>
              <a:t>Jure </a:t>
            </a:r>
            <a:r>
              <a:rPr lang="en-US" dirty="0" err="1"/>
              <a:t>Leskovec</a:t>
            </a:r>
            <a:r>
              <a:rPr lang="en-US" dirty="0"/>
              <a:t>, Anand Rajaraman, and Jeffrey David Ullman. 2020. Mining of Massive Datasets (3rd ed.). Cambridge University Press. </a:t>
            </a:r>
            <a:r>
              <a:rPr lang="en-US" dirty="0">
                <a:hlinkClick r:id="rId3"/>
              </a:rPr>
              <a:t>http://www.mmds.org/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Jules S. </a:t>
            </a:r>
            <a:r>
              <a:rPr lang="en-US" dirty="0" err="1"/>
              <a:t>Damji</a:t>
            </a:r>
            <a:r>
              <a:rPr lang="en-US" dirty="0"/>
              <a:t>, Brooke </a:t>
            </a:r>
            <a:r>
              <a:rPr lang="en-US" dirty="0" err="1"/>
              <a:t>Wenig</a:t>
            </a:r>
            <a:r>
              <a:rPr lang="en-US" dirty="0"/>
              <a:t>, Tathagata Das &amp; Denny Lee, “Learning Spark: Lightning-Fast Data Analytics”</a:t>
            </a:r>
          </a:p>
          <a:p>
            <a:pPr lvl="1"/>
            <a:r>
              <a:rPr lang="en-US" dirty="0"/>
              <a:t>Bill Chambers, </a:t>
            </a:r>
            <a:r>
              <a:rPr lang="en-US" dirty="0" err="1"/>
              <a:t>Matei</a:t>
            </a:r>
            <a:r>
              <a:rPr lang="en-US" dirty="0"/>
              <a:t> </a:t>
            </a:r>
            <a:r>
              <a:rPr lang="en-US" dirty="0" err="1"/>
              <a:t>Zaharia</a:t>
            </a:r>
            <a:r>
              <a:rPr lang="en-US" dirty="0"/>
              <a:t>, “Spark: The Definitive Guide”</a:t>
            </a:r>
          </a:p>
          <a:p>
            <a:pPr lvl="1"/>
            <a:r>
              <a:rPr lang="en-US" dirty="0"/>
              <a:t>Martin </a:t>
            </a:r>
            <a:r>
              <a:rPr lang="en-US" dirty="0" err="1"/>
              <a:t>Kleppmann</a:t>
            </a:r>
            <a:r>
              <a:rPr lang="en-US" dirty="0"/>
              <a:t>, “Designing Data-Intensive Applications”</a:t>
            </a:r>
          </a:p>
          <a:p>
            <a:pPr lvl="1"/>
            <a:endParaRPr lang="en-US" dirty="0"/>
          </a:p>
          <a:p>
            <a:r>
              <a:rPr lang="en-US" dirty="0"/>
              <a:t>Study materials</a:t>
            </a:r>
          </a:p>
          <a:p>
            <a:pPr lvl="1"/>
            <a:r>
              <a:rPr lang="en-US" dirty="0"/>
              <a:t>Related chapters in the reference textbooks +</a:t>
            </a:r>
          </a:p>
          <a:p>
            <a:pPr lvl="1"/>
            <a:r>
              <a:rPr lang="en-US" dirty="0"/>
              <a:t>The related technical papers/articles </a:t>
            </a:r>
            <a:r>
              <a:rPr lang="en-US" dirty="0">
                <a:solidFill>
                  <a:srgbClr val="FF0000"/>
                </a:solidFill>
              </a:rPr>
              <a:t>(for the state of the art)</a:t>
            </a:r>
          </a:p>
          <a:p>
            <a:r>
              <a:rPr lang="en-US" dirty="0"/>
              <a:t>Only content discussed in class can appear on tests. Content appearing in the </a:t>
            </a:r>
            <a:r>
              <a:rPr lang="en-US" dirty="0" err="1"/>
              <a:t>powerpoint</a:t>
            </a:r>
            <a:r>
              <a:rPr lang="en-US" dirty="0"/>
              <a:t> notes will not appear on tests.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518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altLang="en-US" dirty="0"/>
              <a:t>Starts from Week 4</a:t>
            </a:r>
          </a:p>
          <a:p>
            <a:r>
              <a:rPr lang="en-SG" altLang="en-US" dirty="0"/>
              <a:t>Tutorials are not counted for final grade</a:t>
            </a:r>
          </a:p>
          <a:p>
            <a:r>
              <a:rPr lang="en-SG" altLang="en-US" dirty="0"/>
              <a:t>All tutorial questions will be available on the course website before the tutorial</a:t>
            </a:r>
          </a:p>
          <a:p>
            <a:r>
              <a:rPr lang="en-SG" altLang="en-US" dirty="0"/>
              <a:t>Recommended to attempt questions before tutorial</a:t>
            </a:r>
          </a:p>
          <a:p>
            <a:r>
              <a:rPr lang="en-SG" altLang="en-US" dirty="0"/>
              <a:t>Some questions are samples for tests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255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Two coding assignments on Hadoop and Spark (</a:t>
            </a:r>
            <a:r>
              <a:rPr lang="en-US" altLang="en-US" dirty="0">
                <a:solidFill>
                  <a:srgbClr val="FF0000"/>
                </a:solidFill>
              </a:rPr>
              <a:t>50% total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Sufficient materials will be given to help you do the required set up</a:t>
            </a:r>
          </a:p>
          <a:p>
            <a:pPr lvl="1"/>
            <a:r>
              <a:rPr lang="en-US" altLang="en-US" dirty="0"/>
              <a:t>Assignment 1 is in Java</a:t>
            </a:r>
          </a:p>
          <a:p>
            <a:pPr lvl="1"/>
            <a:r>
              <a:rPr lang="en-US" altLang="en-US" dirty="0"/>
              <a:t>Assignment 2 is flexible – you can use Java, Scala or Python</a:t>
            </a:r>
          </a:p>
          <a:p>
            <a:pPr marL="457129" lvl="1" indent="0">
              <a:buNone/>
            </a:pPr>
            <a:endParaRPr lang="en-US" altLang="en-US" dirty="0"/>
          </a:p>
          <a:p>
            <a:r>
              <a:rPr lang="en-US" altLang="en-US" dirty="0"/>
              <a:t>Submission </a:t>
            </a:r>
            <a:r>
              <a:rPr lang="en-US" dirty="0"/>
              <a:t>on </a:t>
            </a:r>
            <a:r>
              <a:rPr lang="en-US" altLang="en-US" dirty="0"/>
              <a:t>Canvas</a:t>
            </a:r>
          </a:p>
          <a:p>
            <a:r>
              <a:rPr lang="en-US" altLang="en-US" dirty="0"/>
              <a:t>Deadline</a:t>
            </a:r>
          </a:p>
          <a:p>
            <a:pPr lvl="1"/>
            <a:r>
              <a:rPr lang="en-US" altLang="en-US" dirty="0"/>
              <a:t>Assignment 1: </a:t>
            </a:r>
            <a:r>
              <a:rPr lang="en-US" altLang="en-US" dirty="0">
                <a:solidFill>
                  <a:srgbClr val="FF0000"/>
                </a:solidFill>
              </a:rPr>
              <a:t>Mar 05, 2023, Sunday 11:59pm (extended)</a:t>
            </a:r>
          </a:p>
          <a:p>
            <a:pPr lvl="1"/>
            <a:r>
              <a:rPr lang="en-US" altLang="en-US" dirty="0"/>
              <a:t>Assignment 2: </a:t>
            </a:r>
            <a:r>
              <a:rPr lang="en-US" altLang="en-US" dirty="0">
                <a:solidFill>
                  <a:srgbClr val="FF0000"/>
                </a:solidFill>
              </a:rPr>
              <a:t>Apr 3, 2023, Mon 11:59pm.</a:t>
            </a:r>
          </a:p>
          <a:p>
            <a:r>
              <a:rPr lang="en-US" altLang="en-US" dirty="0"/>
              <a:t>Assignment documents will be available on Canvas.</a:t>
            </a:r>
            <a:endParaRPr lang="en-SG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605C4-1F5B-4B2B-8458-3FC432AF1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16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3333FF"/>
      </a:hlink>
      <a:folHlink>
        <a:srgbClr val="000066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58588</TotalTime>
  <Words>927</Words>
  <Application>Microsoft Office PowerPoint</Application>
  <PresentationFormat>On-screen Show (4:3)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</vt:lpstr>
      <vt:lpstr>Arial</vt:lpstr>
      <vt:lpstr>Arial Black</vt:lpstr>
      <vt:lpstr>Wingdings</vt:lpstr>
      <vt:lpstr>Default Design</vt:lpstr>
      <vt:lpstr>PowerPoint Presentation</vt:lpstr>
      <vt:lpstr>About Ai Xin</vt:lpstr>
      <vt:lpstr>Teaching Assistants</vt:lpstr>
      <vt:lpstr>Schedule</vt:lpstr>
      <vt:lpstr>Assessment</vt:lpstr>
      <vt:lpstr>Lecture</vt:lpstr>
      <vt:lpstr>Lectures</vt:lpstr>
      <vt:lpstr>Tutorials</vt:lpstr>
      <vt:lpstr>Coding Assignments</vt:lpstr>
      <vt:lpstr>Coding Assignments (cont’)</vt:lpstr>
      <vt:lpstr>Test</vt:lpstr>
      <vt:lpstr>Course Policies</vt:lpstr>
      <vt:lpstr>Take-away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</dc:title>
  <dc:creator>Jimmy Lin</dc:creator>
  <cp:lastModifiedBy>Ai Xin</cp:lastModifiedBy>
  <cp:revision>8511</cp:revision>
  <cp:lastPrinted>2022-08-12T17:32:14Z</cp:lastPrinted>
  <dcterms:created xsi:type="dcterms:W3CDTF">2012-08-31T06:36:49Z</dcterms:created>
  <dcterms:modified xsi:type="dcterms:W3CDTF">2023-02-27T00:45:13Z</dcterms:modified>
</cp:coreProperties>
</file>