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9" r:id="rId2"/>
    <p:sldId id="265" r:id="rId3"/>
    <p:sldId id="293" r:id="rId4"/>
    <p:sldId id="298" r:id="rId5"/>
    <p:sldId id="296" r:id="rId6"/>
    <p:sldId id="297" r:id="rId7"/>
    <p:sldId id="258" r:id="rId8"/>
    <p:sldId id="300" r:id="rId9"/>
    <p:sldId id="259" r:id="rId10"/>
    <p:sldId id="268" r:id="rId11"/>
    <p:sldId id="292" r:id="rId12"/>
    <p:sldId id="271" r:id="rId13"/>
    <p:sldId id="291" r:id="rId14"/>
    <p:sldId id="262" r:id="rId15"/>
    <p:sldId id="272" r:id="rId16"/>
    <p:sldId id="273" r:id="rId17"/>
    <p:sldId id="263" r:id="rId18"/>
    <p:sldId id="267" r:id="rId1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75226" autoAdjust="0"/>
  </p:normalViewPr>
  <p:slideViewPr>
    <p:cSldViewPr snapToGrid="0">
      <p:cViewPr varScale="1">
        <p:scale>
          <a:sx n="63" d="100"/>
          <a:sy n="63" d="100"/>
        </p:scale>
        <p:origin x="1219"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F8F3D-0E50-4999-BF45-15305D06C0D9}" type="datetimeFigureOut">
              <a:rPr lang="en-IL" smtClean="0"/>
              <a:t>06/30/2022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69920-42EC-48B5-AC34-E5FBB106C0C0}" type="slidenum">
              <a:rPr lang="en-IL" smtClean="0"/>
              <a:t>‹#›</a:t>
            </a:fld>
            <a:endParaRPr lang="en-IL"/>
          </a:p>
        </p:txBody>
      </p:sp>
    </p:spTree>
    <p:extLst>
      <p:ext uri="{BB962C8B-B14F-4D97-AF65-F5344CB8AC3E}">
        <p14:creationId xmlns:p14="http://schemas.microsoft.com/office/powerpoint/2010/main" val="2813338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gn="r" rtl="1">
              <a:buFont typeface="Wingdings" panose="05000000000000000000" pitchFamily="2" charset="2"/>
              <a:buChar char="ß"/>
            </a:pPr>
            <a:r>
              <a:rPr lang="he-IL" dirty="0">
                <a:sym typeface="Wingdings" panose="05000000000000000000" pitchFamily="2" charset="2"/>
              </a:rPr>
              <a:t>מילות פתיחה</a:t>
            </a:r>
          </a:p>
          <a:p>
            <a:pPr marL="171450" indent="-171450" algn="r" rtl="1">
              <a:buFont typeface="Wingdings" panose="05000000000000000000" pitchFamily="2" charset="2"/>
              <a:buChar char="ß"/>
            </a:pPr>
            <a:r>
              <a:rPr lang="he-IL" dirty="0">
                <a:sym typeface="Wingdings" panose="05000000000000000000" pitchFamily="2" charset="2"/>
              </a:rPr>
              <a:t>נושא הפרויקט – פרויקט הגמר שלנו עוסק ביישום של אלגוריתמי אופטימיזציה מבוזרת ובפרט יישום של אלגוריתם </a:t>
            </a:r>
            <a:r>
              <a:rPr lang="en-US" dirty="0">
                <a:sym typeface="Wingdings" panose="05000000000000000000" pitchFamily="2" charset="2"/>
              </a:rPr>
              <a:t>MAXSUM</a:t>
            </a:r>
            <a:r>
              <a:rPr lang="he-IL" dirty="0">
                <a:sym typeface="Wingdings" panose="05000000000000000000" pitchFamily="2" charset="2"/>
              </a:rPr>
              <a:t>, במערכות מרובות סוכנים מונחות שירות. </a:t>
            </a:r>
          </a:p>
          <a:p>
            <a:pPr marL="171450" indent="-171450" algn="r" rtl="1">
              <a:buFont typeface="Wingdings" panose="05000000000000000000" pitchFamily="2" charset="2"/>
              <a:buChar char="ß"/>
            </a:pPr>
            <a:r>
              <a:rPr lang="he-IL" dirty="0">
                <a:sym typeface="Wingdings" panose="05000000000000000000" pitchFamily="2" charset="2"/>
              </a:rPr>
              <a:t>מטרתו העיקרית של הפרויקט הינה לחקור כיצד אלגוריתם </a:t>
            </a:r>
            <a:r>
              <a:rPr lang="en-US" dirty="0">
                <a:sym typeface="Wingdings" panose="05000000000000000000" pitchFamily="2" charset="2"/>
              </a:rPr>
              <a:t>MAXSUM</a:t>
            </a:r>
            <a:r>
              <a:rPr lang="he-IL" dirty="0">
                <a:sym typeface="Wingdings" panose="05000000000000000000" pitchFamily="2" charset="2"/>
              </a:rPr>
              <a:t> מתפקד בבעיות מסוג זה, שילוב שלא נעשה כמותו בעבר.</a:t>
            </a:r>
          </a:p>
          <a:p>
            <a:pPr marL="171450" indent="-171450" algn="r" rtl="1">
              <a:buFont typeface="Wingdings" panose="05000000000000000000" pitchFamily="2" charset="2"/>
              <a:buChar char="ß"/>
            </a:pPr>
            <a:endParaRPr lang="he-IL" dirty="0"/>
          </a:p>
          <a:p>
            <a:pPr marL="0" indent="0" algn="r" rtl="1">
              <a:buNone/>
            </a:pPr>
            <a:endParaRPr lang="he-IL" dirty="0"/>
          </a:p>
          <a:p>
            <a:pPr algn="r" rtl="1"/>
            <a:endParaRPr lang="he-IL" dirty="0"/>
          </a:p>
        </p:txBody>
      </p:sp>
      <p:sp>
        <p:nvSpPr>
          <p:cNvPr id="4" name="מציין מיקום של מספר שקופית 3"/>
          <p:cNvSpPr>
            <a:spLocks noGrp="1"/>
          </p:cNvSpPr>
          <p:nvPr>
            <p:ph type="sldNum" sz="quarter" idx="5"/>
          </p:nvPr>
        </p:nvSpPr>
        <p:spPr/>
        <p:txBody>
          <a:bodyPr/>
          <a:lstStyle/>
          <a:p>
            <a:fld id="{7F6BFD80-535F-404F-8E41-BA3D32D9D2BE}" type="slidenum">
              <a:rPr lang="he-IL" smtClean="0"/>
              <a:t>1</a:t>
            </a:fld>
            <a:endParaRPr lang="he-IL"/>
          </a:p>
        </p:txBody>
      </p:sp>
    </p:spTree>
    <p:extLst>
      <p:ext uri="{BB962C8B-B14F-4D97-AF65-F5344CB8AC3E}">
        <p14:creationId xmlns:p14="http://schemas.microsoft.com/office/powerpoint/2010/main" val="2757946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b="1" dirty="0"/>
              <a:t>הפתרון לבעיית הסימטריה הוא </a:t>
            </a:r>
            <a:r>
              <a:rPr lang="en-US" b="1" dirty="0"/>
              <a:t>FUNCTIOM META REASONING</a:t>
            </a:r>
            <a:r>
              <a:rPr lang="he-IL" b="1" dirty="0"/>
              <a:t> –</a:t>
            </a:r>
          </a:p>
          <a:p>
            <a:pPr algn="r" rtl="1"/>
            <a:r>
              <a:rPr lang="he-IL" dirty="0"/>
              <a:t>ננתק חלק מהסוכנים מהגרף, כלומר נבחר תת קבוצה של יחידות רפואיות </a:t>
            </a:r>
            <a:r>
              <a:rPr lang="he-IL" b="1" dirty="0"/>
              <a:t>שרק אם </a:t>
            </a:r>
            <a:r>
              <a:rPr lang="he-IL" dirty="0"/>
              <a:t>כולן יגיעו וישתפו פעולה, אני אקבל את מה שאני צריכה.</a:t>
            </a:r>
          </a:p>
          <a:p>
            <a:pPr algn="r" rtl="1"/>
            <a:r>
              <a:rPr lang="he-IL" dirty="0"/>
              <a:t>מהשקפים הקודמים עולה ששתי יחידות רפואיות מספיקות לי בהנחה ששתיהן מגיעות.</a:t>
            </a:r>
          </a:p>
          <a:p>
            <a:pPr algn="r" rtl="1"/>
            <a:endParaRPr lang="he-IL" dirty="0"/>
          </a:p>
        </p:txBody>
      </p:sp>
      <p:sp>
        <p:nvSpPr>
          <p:cNvPr id="4" name="מציין מיקום של מספר שקופית 3"/>
          <p:cNvSpPr>
            <a:spLocks noGrp="1"/>
          </p:cNvSpPr>
          <p:nvPr>
            <p:ph type="sldNum" sz="quarter" idx="5"/>
          </p:nvPr>
        </p:nvSpPr>
        <p:spPr/>
        <p:txBody>
          <a:bodyPr/>
          <a:lstStyle/>
          <a:p>
            <a:fld id="{FAB69920-42EC-48B5-AC34-E5FBB106C0C0}" type="slidenum">
              <a:rPr lang="en-IL" smtClean="0"/>
              <a:t>12</a:t>
            </a:fld>
            <a:endParaRPr lang="en-IL"/>
          </a:p>
        </p:txBody>
      </p:sp>
    </p:spTree>
    <p:extLst>
      <p:ext uri="{BB962C8B-B14F-4D97-AF65-F5344CB8AC3E}">
        <p14:creationId xmlns:p14="http://schemas.microsoft.com/office/powerpoint/2010/main" val="1478116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b="1" dirty="0"/>
              <a:t>מימשנו </a:t>
            </a:r>
            <a:r>
              <a:rPr lang="en-US" b="1" dirty="0"/>
              <a:t>MAXSUM</a:t>
            </a:r>
            <a:r>
              <a:rPr lang="he-IL" b="1" dirty="0"/>
              <a:t> בשתי דרכים: </a:t>
            </a:r>
          </a:p>
          <a:p>
            <a:pPr algn="r" rtl="1"/>
            <a:r>
              <a:rPr lang="he-IL" b="1" dirty="0"/>
              <a:t>1. וואן שוט </a:t>
            </a:r>
            <a:r>
              <a:rPr lang="he-IL" dirty="0"/>
              <a:t>– מחשבים את </a:t>
            </a:r>
            <a:r>
              <a:rPr lang="he-IL" dirty="0" err="1"/>
              <a:t>הלו"ז</a:t>
            </a:r>
            <a:r>
              <a:rPr lang="he-IL" dirty="0"/>
              <a:t> בפעם אחת.</a:t>
            </a:r>
          </a:p>
          <a:p>
            <a:pPr algn="r" rtl="1"/>
            <a:r>
              <a:rPr lang="he-IL" b="1" dirty="0"/>
              <a:t>2. אינקרמנטלי </a:t>
            </a:r>
            <a:r>
              <a:rPr lang="he-IL" dirty="0"/>
              <a:t>– בונים את </a:t>
            </a:r>
            <a:r>
              <a:rPr lang="he-IL" dirty="0" err="1"/>
              <a:t>הלו"ז</a:t>
            </a:r>
            <a:r>
              <a:rPr lang="he-IL" dirty="0"/>
              <a:t> בשלבים.</a:t>
            </a:r>
          </a:p>
          <a:p>
            <a:pPr algn="r" rtl="1"/>
            <a:endParaRPr lang="he-IL" dirty="0"/>
          </a:p>
          <a:p>
            <a:pPr algn="r" rtl="1"/>
            <a:r>
              <a:rPr lang="he-IL" b="1" dirty="0"/>
              <a:t>עבור כל אחת מהגרסאות עשינו שלושה ניסויים:</a:t>
            </a:r>
          </a:p>
          <a:p>
            <a:pPr marL="228600" indent="-228600" algn="r" rtl="1">
              <a:buAutoNum type="arabicPeriod"/>
            </a:pPr>
            <a:r>
              <a:rPr lang="he-IL" dirty="0"/>
              <a:t>ללא טיפול של בעיית הסימטריה – נצפה לראות תועלת נמוכה וזמני ריצה ארוכים.</a:t>
            </a:r>
          </a:p>
          <a:p>
            <a:pPr marL="228600" indent="-228600" algn="r" rtl="1">
              <a:buAutoNum type="arabicPeriod"/>
            </a:pPr>
            <a:r>
              <a:rPr lang="he-IL" dirty="0"/>
              <a:t>לאחר טיפול של בעיית הסימטריה – נצפה לראות תועלת גבוהה יותר וזמני ריצה קצרים יותר. </a:t>
            </a:r>
          </a:p>
          <a:p>
            <a:pPr marL="228600" indent="-228600" algn="r" rtl="1">
              <a:buAutoNum type="arabicPeriod"/>
            </a:pPr>
            <a:r>
              <a:rPr lang="he-IL" dirty="0"/>
              <a:t>הוספת אלמנט </a:t>
            </a:r>
            <a:r>
              <a:rPr lang="he-IL" dirty="0" err="1"/>
              <a:t>רנדומי</a:t>
            </a:r>
            <a:r>
              <a:rPr lang="he-IL" dirty="0"/>
              <a:t> כדי להימנע ממינימום לוקאלי וכדי להגדיל </a:t>
            </a:r>
            <a:r>
              <a:rPr lang="en-US" dirty="0"/>
              <a:t>EXPLORATION</a:t>
            </a:r>
            <a:r>
              <a:rPr lang="he-IL" dirty="0"/>
              <a:t>.</a:t>
            </a:r>
          </a:p>
          <a:p>
            <a:pPr algn="r" rtl="1"/>
            <a:endParaRPr lang="he-IL" dirty="0"/>
          </a:p>
        </p:txBody>
      </p:sp>
      <p:sp>
        <p:nvSpPr>
          <p:cNvPr id="4" name="מציין מיקום של מספר שקופית 3"/>
          <p:cNvSpPr>
            <a:spLocks noGrp="1"/>
          </p:cNvSpPr>
          <p:nvPr>
            <p:ph type="sldNum" sz="quarter" idx="5"/>
          </p:nvPr>
        </p:nvSpPr>
        <p:spPr/>
        <p:txBody>
          <a:bodyPr/>
          <a:lstStyle/>
          <a:p>
            <a:fld id="{FAB69920-42EC-48B5-AC34-E5FBB106C0C0}" type="slidenum">
              <a:rPr lang="en-IL" smtClean="0"/>
              <a:t>13</a:t>
            </a:fld>
            <a:endParaRPr lang="en-IL"/>
          </a:p>
        </p:txBody>
      </p:sp>
    </p:spTree>
    <p:extLst>
      <p:ext uri="{BB962C8B-B14F-4D97-AF65-F5344CB8AC3E}">
        <p14:creationId xmlns:p14="http://schemas.microsoft.com/office/powerpoint/2010/main" val="119743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r" rtl="1">
              <a:buFont typeface="Arial" panose="020B0604020202020204" pitchFamily="34" charset="0"/>
              <a:buNone/>
            </a:pPr>
            <a:r>
              <a:rPr lang="he-IL" b="1" dirty="0"/>
              <a:t>סיכום – דקה</a:t>
            </a:r>
          </a:p>
          <a:p>
            <a:pPr marL="0" indent="0" algn="r" rtl="1">
              <a:buFont typeface="Arial" panose="020B0604020202020204" pitchFamily="34" charset="0"/>
              <a:buNone/>
            </a:pPr>
            <a:endParaRPr lang="he-IL" b="1" dirty="0"/>
          </a:p>
          <a:p>
            <a:pPr marL="171450" indent="-171450" algn="r" rtl="1">
              <a:buFont typeface="Arial" panose="020B0604020202020204" pitchFamily="34" charset="0"/>
              <a:buChar char="•"/>
            </a:pPr>
            <a:r>
              <a:rPr lang="he-IL" dirty="0"/>
              <a:t>חקרנו קבוצה של בעיות מבוזרות שנקראות "בעיות מונחות שירות", אשר בהן יש הפרדה ברורה בין שני סוגים של סוכנים.</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he-IL" dirty="0"/>
              <a:t>ניסינו לפתור בעיות מסוג זה על ידי אלגוריתם מבוזר שנקרא </a:t>
            </a:r>
            <a:r>
              <a:rPr lang="en-US" dirty="0"/>
              <a:t>MAXSUM</a:t>
            </a:r>
            <a:r>
              <a:rPr lang="he-IL" dirty="0"/>
              <a:t>.</a:t>
            </a:r>
          </a:p>
          <a:p>
            <a:pPr marL="0" indent="0" algn="r" rtl="1">
              <a:buFont typeface="Arial" panose="020B0604020202020204" pitchFamily="34" charset="0"/>
              <a:buNone/>
            </a:pPr>
            <a:r>
              <a:rPr lang="he-IL" dirty="0"/>
              <a:t>קיימים אלגוריתמים מבוזרים רבים אבל החלטנו לחקור דווקא את </a:t>
            </a:r>
            <a:r>
              <a:rPr lang="en-US" dirty="0"/>
              <a:t>MAXSUM</a:t>
            </a:r>
            <a:r>
              <a:rPr lang="he-IL" dirty="0"/>
              <a:t> - מטבעו </a:t>
            </a:r>
            <a:r>
              <a:rPr lang="en-US" dirty="0"/>
              <a:t>MAXSUM</a:t>
            </a:r>
            <a:r>
              <a:rPr lang="he-IL" dirty="0"/>
              <a:t> רץ על גרף דו צדדי, דבר שמאפשר לנו </a:t>
            </a:r>
            <a:r>
              <a:rPr lang="he-IL" dirty="0" err="1"/>
              <a:t>למדל</a:t>
            </a:r>
            <a:r>
              <a:rPr lang="he-IL" dirty="0"/>
              <a:t> מקבלי שירות מצד אחד של הגרף ונותני שירות מצד אחר.</a:t>
            </a:r>
          </a:p>
          <a:p>
            <a:pPr marL="0" indent="0" algn="r" rtl="1">
              <a:buFont typeface="Arial" panose="020B0604020202020204" pitchFamily="34" charset="0"/>
              <a:buNone/>
            </a:pPr>
            <a:r>
              <a:rPr lang="he-IL" dirty="0"/>
              <a:t>לכן, בחירה ב</a:t>
            </a:r>
            <a:r>
              <a:rPr lang="en-US" dirty="0"/>
              <a:t>MAXSUM</a:t>
            </a:r>
            <a:r>
              <a:rPr lang="he-IL" dirty="0"/>
              <a:t> לפתרון בעיות מסוג זה הייתה בחירה טבעית ומתבקשת, והייתה ציפייה ש</a:t>
            </a:r>
            <a:r>
              <a:rPr lang="en-US" dirty="0"/>
              <a:t>MAXSUM</a:t>
            </a:r>
            <a:r>
              <a:rPr lang="he-IL" dirty="0"/>
              <a:t> יעבוד טוב. </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he-IL" dirty="0"/>
              <a:t>אף על פי כן, במהלך הפרויקט עלו אתגרים רבים ממימוש האלגוריתם בבעיות מסוג זה שגרמו ל</a:t>
            </a:r>
            <a:r>
              <a:rPr lang="en-US" dirty="0"/>
              <a:t>MAXSUM</a:t>
            </a:r>
            <a:r>
              <a:rPr lang="he-IL" dirty="0"/>
              <a:t> להתנהג בצורה לא טובה. כל המאמצים שלנו להפיק מ</a:t>
            </a:r>
            <a:r>
              <a:rPr lang="en-US" dirty="0"/>
              <a:t>MAXSUM</a:t>
            </a:r>
            <a:r>
              <a:rPr lang="he-IL" dirty="0"/>
              <a:t> את המקסימום, לא הצליחו לגרום לאלגוריתם להפיק פתרונות טובים יותר ביחס לאלגוריתמים אחרים שהדוקטורנטים של המנחה שלנו כתבו. </a:t>
            </a:r>
          </a:p>
          <a:p>
            <a:pPr algn="r" rtl="1"/>
            <a:endParaRPr lang="he-IL" dirty="0"/>
          </a:p>
          <a:p>
            <a:pPr algn="r" rtl="1"/>
            <a:endParaRPr lang="he-IL" dirty="0"/>
          </a:p>
        </p:txBody>
      </p:sp>
      <p:sp>
        <p:nvSpPr>
          <p:cNvPr id="4" name="מציין מיקום של מספר שקופית 3"/>
          <p:cNvSpPr>
            <a:spLocks noGrp="1"/>
          </p:cNvSpPr>
          <p:nvPr>
            <p:ph type="sldNum" sz="quarter" idx="5"/>
          </p:nvPr>
        </p:nvSpPr>
        <p:spPr/>
        <p:txBody>
          <a:bodyPr/>
          <a:lstStyle/>
          <a:p>
            <a:fld id="{FAB69920-42EC-48B5-AC34-E5FBB106C0C0}" type="slidenum">
              <a:rPr lang="en-IL" smtClean="0"/>
              <a:t>17</a:t>
            </a:fld>
            <a:endParaRPr lang="en-IL"/>
          </a:p>
        </p:txBody>
      </p:sp>
    </p:spTree>
    <p:extLst>
      <p:ext uri="{BB962C8B-B14F-4D97-AF65-F5344CB8AC3E}">
        <p14:creationId xmlns:p14="http://schemas.microsoft.com/office/powerpoint/2010/main" val="2143632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gn="r" rtl="1">
              <a:buFont typeface="Arial" panose="020B0604020202020204" pitchFamily="34" charset="0"/>
              <a:buChar char="•"/>
            </a:pPr>
            <a:r>
              <a:rPr lang="he-IL" dirty="0"/>
              <a:t>לכל יחידה רפואית יש לוח זמנים שמציין לאילו אירועים רבי נפגעים היא מספקת שירות ובאיזה סדר.</a:t>
            </a:r>
          </a:p>
          <a:p>
            <a:pPr marL="171450" indent="-171450" algn="r" rtl="1">
              <a:buFont typeface="Arial" panose="020B0604020202020204" pitchFamily="34" charset="0"/>
              <a:buChar char="•"/>
            </a:pPr>
            <a:r>
              <a:rPr lang="he-IL" dirty="0"/>
              <a:t>לכל אירוע רב נפגעים יש ליסט של כל היחידות הרפואיות שמגיעות אליו. </a:t>
            </a:r>
          </a:p>
          <a:p>
            <a:pPr marL="171450" indent="-171450" algn="r" rtl="1">
              <a:buFont typeface="Arial" panose="020B0604020202020204" pitchFamily="34" charset="0"/>
              <a:buChar char="•"/>
            </a:pPr>
            <a:r>
              <a:rPr lang="he-IL" b="1" dirty="0"/>
              <a:t>דגש: הבעיה היא סטטית</a:t>
            </a:r>
          </a:p>
        </p:txBody>
      </p:sp>
      <p:sp>
        <p:nvSpPr>
          <p:cNvPr id="4" name="מציין מיקום של מספר שקופית 3"/>
          <p:cNvSpPr>
            <a:spLocks noGrp="1"/>
          </p:cNvSpPr>
          <p:nvPr>
            <p:ph type="sldNum" sz="quarter" idx="5"/>
          </p:nvPr>
        </p:nvSpPr>
        <p:spPr/>
        <p:txBody>
          <a:bodyPr/>
          <a:lstStyle/>
          <a:p>
            <a:fld id="{FAB69920-42EC-48B5-AC34-E5FBB106C0C0}" type="slidenum">
              <a:rPr lang="en-IL" smtClean="0"/>
              <a:t>4</a:t>
            </a:fld>
            <a:endParaRPr lang="en-IL"/>
          </a:p>
        </p:txBody>
      </p:sp>
    </p:spTree>
    <p:extLst>
      <p:ext uri="{BB962C8B-B14F-4D97-AF65-F5344CB8AC3E}">
        <p14:creationId xmlns:p14="http://schemas.microsoft.com/office/powerpoint/2010/main" val="3461796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וזה ההבדל העיקרי בין בעיות קלאסיות, צנטרליסטיות, אשר נפתרות במקום אחד, ובהן אנחנו מסתכלים מנקודת מבט המשקיפה מבחוץ, כמו ישות שרואה ויודעת </a:t>
            </a:r>
            <a:r>
              <a:rPr lang="he-IL" dirty="0" err="1"/>
              <a:t>הכל</a:t>
            </a:r>
            <a:r>
              <a:rPr lang="he-IL" dirty="0"/>
              <a:t>. </a:t>
            </a:r>
          </a:p>
        </p:txBody>
      </p:sp>
      <p:sp>
        <p:nvSpPr>
          <p:cNvPr id="4" name="מציין מיקום של מספר שקופית 3"/>
          <p:cNvSpPr>
            <a:spLocks noGrp="1"/>
          </p:cNvSpPr>
          <p:nvPr>
            <p:ph type="sldNum" sz="quarter" idx="5"/>
          </p:nvPr>
        </p:nvSpPr>
        <p:spPr/>
        <p:txBody>
          <a:bodyPr/>
          <a:lstStyle/>
          <a:p>
            <a:fld id="{FAB69920-42EC-48B5-AC34-E5FBB106C0C0}" type="slidenum">
              <a:rPr lang="en-IL" smtClean="0"/>
              <a:t>5</a:t>
            </a:fld>
            <a:endParaRPr lang="en-IL"/>
          </a:p>
        </p:txBody>
      </p:sp>
    </p:spTree>
    <p:extLst>
      <p:ext uri="{BB962C8B-B14F-4D97-AF65-F5344CB8AC3E}">
        <p14:creationId xmlns:p14="http://schemas.microsoft.com/office/powerpoint/2010/main" val="425236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FAB69920-42EC-48B5-AC34-E5FBB106C0C0}" type="slidenum">
              <a:rPr lang="en-IL" smtClean="0"/>
              <a:t>6</a:t>
            </a:fld>
            <a:endParaRPr lang="en-IL"/>
          </a:p>
        </p:txBody>
      </p:sp>
    </p:spTree>
    <p:extLst>
      <p:ext uri="{BB962C8B-B14F-4D97-AF65-F5344CB8AC3E}">
        <p14:creationId xmlns:p14="http://schemas.microsoft.com/office/powerpoint/2010/main" val="41794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dirty="0"/>
              <a:t>הבעיה היא בעיית </a:t>
            </a:r>
            <a:r>
              <a:rPr lang="en-US" b="1" dirty="0"/>
              <a:t>NP</a:t>
            </a:r>
            <a:r>
              <a:rPr lang="he-IL" b="1" dirty="0"/>
              <a:t> קשה ומבוזרת בטבע שלה ולכן:</a:t>
            </a:r>
          </a:p>
          <a:p>
            <a:pPr algn="r" rtl="1"/>
            <a:endParaRPr lang="he-IL" b="1" dirty="0"/>
          </a:p>
          <a:p>
            <a:pPr marL="171450" indent="-171450" algn="r" rtl="1">
              <a:buFont typeface="Arial" panose="020B0604020202020204" pitchFamily="34" charset="0"/>
              <a:buChar char="•"/>
            </a:pPr>
            <a:r>
              <a:rPr lang="he-IL" dirty="0"/>
              <a:t>לא ניתן לפתור אותה על ידי אלגוריתם שלם שמבטיח פתרון אופטימלי בזמן סביר. </a:t>
            </a:r>
          </a:p>
          <a:p>
            <a:pPr marL="171450" indent="-171450" algn="r" rtl="1">
              <a:buFont typeface="Arial" panose="020B0604020202020204" pitchFamily="34" charset="0"/>
              <a:buChar char="•"/>
            </a:pPr>
            <a:r>
              <a:rPr lang="he-IL" dirty="0"/>
              <a:t>פתירתה בצורה מבוזרת תבטיח שמירה על הפרטיות של הסוכנים.</a:t>
            </a:r>
          </a:p>
          <a:p>
            <a:pPr marL="171450" indent="-171450" algn="r" rtl="1">
              <a:buFont typeface="Arial" panose="020B0604020202020204" pitchFamily="34" charset="0"/>
              <a:buChar char="•"/>
            </a:pPr>
            <a:r>
              <a:rPr lang="he-IL" dirty="0"/>
              <a:t>כמו כן, היעלמות של סוכנים, איחורים או שגיאות לא קריטיות לפונקציונליות של המערכת כאשר היא מבוזרת.</a:t>
            </a:r>
          </a:p>
          <a:p>
            <a:pPr marL="171450" indent="-171450" algn="r" rtl="1">
              <a:buFont typeface="Arial" panose="020B0604020202020204" pitchFamily="34" charset="0"/>
              <a:buChar char="•"/>
            </a:pPr>
            <a:endParaRPr lang="he-IL" dirty="0"/>
          </a:p>
          <a:p>
            <a:pPr marL="0" indent="0" algn="r" rtl="1">
              <a:buFont typeface="Arial" panose="020B0604020202020204" pitchFamily="34" charset="0"/>
              <a:buNone/>
            </a:pPr>
            <a:endParaRPr lang="he-IL" dirty="0"/>
          </a:p>
        </p:txBody>
      </p:sp>
      <p:sp>
        <p:nvSpPr>
          <p:cNvPr id="4" name="Slide Number Placeholder 3"/>
          <p:cNvSpPr>
            <a:spLocks noGrp="1"/>
          </p:cNvSpPr>
          <p:nvPr>
            <p:ph type="sldNum" sz="quarter" idx="5"/>
          </p:nvPr>
        </p:nvSpPr>
        <p:spPr/>
        <p:txBody>
          <a:bodyPr/>
          <a:lstStyle/>
          <a:p>
            <a:fld id="{FAB69920-42EC-48B5-AC34-E5FBB106C0C0}" type="slidenum">
              <a:rPr lang="en-IL" smtClean="0"/>
              <a:t>7</a:t>
            </a:fld>
            <a:endParaRPr lang="en-IL"/>
          </a:p>
        </p:txBody>
      </p:sp>
    </p:spTree>
    <p:extLst>
      <p:ext uri="{BB962C8B-B14F-4D97-AF65-F5344CB8AC3E}">
        <p14:creationId xmlns:p14="http://schemas.microsoft.com/office/powerpoint/2010/main" val="175905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כולנו מכירים תכנות דינאמי, אז במקום לשלוח הודעות לכיוון שורש העץ, כלומר לכיוון יחיד,</a:t>
            </a:r>
          </a:p>
          <a:p>
            <a:pPr algn="r" rtl="1"/>
            <a:r>
              <a:rPr lang="he-IL" dirty="0"/>
              <a:t>נעשה תכנות דינאמי לכל הכיוונים – כלומר, נשלח הודעות לכל הכיוונים משל לכך שכל קודקוד הינו שורש של העץ שלו. </a:t>
            </a:r>
          </a:p>
          <a:p>
            <a:pPr algn="r" rtl="1"/>
            <a:r>
              <a:rPr lang="he-IL" dirty="0"/>
              <a:t>בעצים הוא מפיק פתרון אופטימלי, ובמעגלים עולות כל מיני בעיות. </a:t>
            </a:r>
          </a:p>
        </p:txBody>
      </p:sp>
      <p:sp>
        <p:nvSpPr>
          <p:cNvPr id="4" name="מציין מיקום של מספר שקופית 3"/>
          <p:cNvSpPr>
            <a:spLocks noGrp="1"/>
          </p:cNvSpPr>
          <p:nvPr>
            <p:ph type="sldNum" sz="quarter" idx="5"/>
          </p:nvPr>
        </p:nvSpPr>
        <p:spPr/>
        <p:txBody>
          <a:bodyPr/>
          <a:lstStyle/>
          <a:p>
            <a:fld id="{FAB69920-42EC-48B5-AC34-E5FBB106C0C0}" type="slidenum">
              <a:rPr lang="en-IL" smtClean="0"/>
              <a:t>8</a:t>
            </a:fld>
            <a:endParaRPr lang="en-IL"/>
          </a:p>
        </p:txBody>
      </p:sp>
    </p:spTree>
    <p:extLst>
      <p:ext uri="{BB962C8B-B14F-4D97-AF65-F5344CB8AC3E}">
        <p14:creationId xmlns:p14="http://schemas.microsoft.com/office/powerpoint/2010/main" val="129091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b="1" dirty="0"/>
              <a:t>עם מה התחלנו?</a:t>
            </a:r>
          </a:p>
          <a:p>
            <a:pPr marL="171450" indent="-171450" algn="r" rtl="1">
              <a:buFont typeface="Arial" panose="020B0604020202020204" pitchFamily="34" charset="0"/>
              <a:buChar char="•"/>
            </a:pPr>
            <a:r>
              <a:rPr lang="he-IL" b="0" dirty="0"/>
              <a:t>קיבלנו סימולטור שנוצר על ידי דוקטורנטית במחלקה. הסימולטור מקבל כקלט פרמטרים שבאמצעותם הוא מגריל בעיה מונחית שירות וכן באמצעות איזה אלגוריתם מבוזר אנחנו מעוניינים לפתור את הבעיה, ופולט כפלט את הפתרון שנמצא. </a:t>
            </a:r>
          </a:p>
          <a:p>
            <a:pPr marL="171450" indent="-171450" algn="r" rtl="1">
              <a:buFont typeface="Arial" panose="020B0604020202020204" pitchFamily="34" charset="0"/>
              <a:buChar char="•"/>
            </a:pPr>
            <a:r>
              <a:rPr lang="he-IL" b="0" dirty="0"/>
              <a:t>בנוסף לסימולטור שמדמה סביבה של בעיות מונחות שירות ומגריל כאלו, קיבלנו את התוצאות של אלגוריתמים מבוזרים אחרים שמוטמעים כבר בסימולטור למספר בעיות. </a:t>
            </a:r>
          </a:p>
          <a:p>
            <a:pPr algn="r" rtl="1"/>
            <a:endParaRPr lang="he-IL" dirty="0"/>
          </a:p>
          <a:p>
            <a:pPr algn="r" rtl="1"/>
            <a:r>
              <a:rPr lang="he-IL" b="1" dirty="0"/>
              <a:t>מה עשינו?</a:t>
            </a:r>
          </a:p>
          <a:p>
            <a:pPr marL="171450" indent="-171450" algn="r" rtl="1">
              <a:buFont typeface="Arial" panose="020B0604020202020204" pitchFamily="34" charset="0"/>
              <a:buChar char="•"/>
            </a:pPr>
            <a:r>
              <a:rPr lang="he-IL" b="0" dirty="0"/>
              <a:t>קודם כל, יצרנו סביבה מבוזרת בסימולטור כתשתית לתקשורת בין הסוכנים.</a:t>
            </a:r>
          </a:p>
          <a:p>
            <a:pPr marL="171450" indent="-171450" algn="r" rtl="1">
              <a:buFont typeface="Arial" panose="020B0604020202020204" pitchFamily="34" charset="0"/>
              <a:buChar char="•"/>
            </a:pPr>
            <a:r>
              <a:rPr lang="he-IL" b="0" dirty="0"/>
              <a:t>הטמענו אלגוריתם מבוזר שנקרא </a:t>
            </a:r>
            <a:r>
              <a:rPr lang="en-US" b="0" dirty="0"/>
              <a:t>MAXSUM</a:t>
            </a:r>
            <a:r>
              <a:rPr lang="he-IL" b="0" dirty="0"/>
              <a:t>, שהוא הגרסה המבוזרת של אלגוריתם הקירוב המפורסם </a:t>
            </a:r>
            <a:r>
              <a:rPr lang="en-US" b="0" dirty="0"/>
              <a:t>BELIEF PROPARGATION</a:t>
            </a:r>
            <a:r>
              <a:rPr lang="he-IL" b="0" dirty="0"/>
              <a:t>, ועשינו זאת בשתי דרכים שונות. </a:t>
            </a:r>
          </a:p>
          <a:p>
            <a:pPr marL="171450" indent="-171450" algn="r" rtl="1">
              <a:buFont typeface="Arial" panose="020B0604020202020204" pitchFamily="34" charset="0"/>
              <a:buChar char="•"/>
            </a:pPr>
            <a:r>
              <a:rPr lang="he-IL" b="0" dirty="0"/>
              <a:t>בחנו את ביצועי </a:t>
            </a:r>
            <a:r>
              <a:rPr lang="en-US" b="0" dirty="0"/>
              <a:t>MAXSUM</a:t>
            </a:r>
            <a:r>
              <a:rPr lang="he-IL" b="0" dirty="0"/>
              <a:t> על בעיות מונחות שירות, והשווינו אותו לביצועי אלגוריתמים מבוזרים אחרים שכבר הוטמעו בסימולטור.</a:t>
            </a:r>
          </a:p>
        </p:txBody>
      </p:sp>
      <p:sp>
        <p:nvSpPr>
          <p:cNvPr id="4" name="מציין מיקום של מספר שקופית 3"/>
          <p:cNvSpPr>
            <a:spLocks noGrp="1"/>
          </p:cNvSpPr>
          <p:nvPr>
            <p:ph type="sldNum" sz="quarter" idx="5"/>
          </p:nvPr>
        </p:nvSpPr>
        <p:spPr/>
        <p:txBody>
          <a:bodyPr/>
          <a:lstStyle/>
          <a:p>
            <a:fld id="{FAB69920-42EC-48B5-AC34-E5FBB106C0C0}" type="slidenum">
              <a:rPr lang="en-IL" smtClean="0"/>
              <a:t>9</a:t>
            </a:fld>
            <a:endParaRPr lang="en-IL"/>
          </a:p>
        </p:txBody>
      </p:sp>
    </p:spTree>
    <p:extLst>
      <p:ext uri="{BB962C8B-B14F-4D97-AF65-F5344CB8AC3E}">
        <p14:creationId xmlns:p14="http://schemas.microsoft.com/office/powerpoint/2010/main" val="234356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800" b="1" dirty="0"/>
              <a:t>5 דקות</a:t>
            </a:r>
            <a:r>
              <a:rPr lang="he-IL" b="1" dirty="0"/>
              <a:t> </a:t>
            </a:r>
          </a:p>
          <a:p>
            <a:pPr algn="r" rtl="1"/>
            <a:endParaRPr lang="he-IL" dirty="0"/>
          </a:p>
          <a:p>
            <a:pPr algn="r" rtl="1"/>
            <a:r>
              <a:rPr lang="he-IL" dirty="0"/>
              <a:t>בואו נניח שיש אירוע רב נפגעים שזקוק ל-100 יחידות שירות, וקיימות שלוש יחידות רפואיות שונות שיכולות לספק לו שירות (נמצאות במרחק סביר ממנו, ובעלות יכולות נדרשות).</a:t>
            </a:r>
          </a:p>
          <a:p>
            <a:pPr algn="r" rtl="1"/>
            <a:endParaRPr lang="he-IL" dirty="0"/>
          </a:p>
          <a:p>
            <a:pPr algn="r" rtl="1"/>
            <a:r>
              <a:rPr lang="he-IL" b="1" dirty="0"/>
              <a:t>איך מקס </a:t>
            </a:r>
            <a:r>
              <a:rPr lang="he-IL" b="1" dirty="0" err="1"/>
              <a:t>סאם</a:t>
            </a:r>
            <a:r>
              <a:rPr lang="he-IL" b="1" dirty="0"/>
              <a:t> עובד?</a:t>
            </a:r>
          </a:p>
          <a:p>
            <a:pPr algn="r" rtl="1"/>
            <a:r>
              <a:rPr lang="he-IL" dirty="0"/>
              <a:t>מקס </a:t>
            </a:r>
            <a:r>
              <a:rPr lang="he-IL" dirty="0" err="1"/>
              <a:t>סאם</a:t>
            </a:r>
            <a:r>
              <a:rPr lang="he-IL" dirty="0"/>
              <a:t> הוא אלגוריתם שעובד בצורה של החלפת הודעות בין סוכנים שהם נותני שירות לבין סוכנים שהם מקבלי שירות ולהפך (לא נשלחות הודעות בין סוכנים מאותה הקבוצה). </a:t>
            </a:r>
          </a:p>
          <a:p>
            <a:pPr marL="171450" indent="-171450" algn="r" rtl="1">
              <a:buFont typeface="Arial" panose="020B0604020202020204" pitchFamily="34" charset="0"/>
              <a:buChar char="•"/>
            </a:pPr>
            <a:r>
              <a:rPr lang="he-IL" dirty="0"/>
              <a:t>הודעה מחושבת בצורה הבאה – אם אני שולחת הודעה ליחידה הרפואית הראשונה, אני בוחנת את כל הקומבינציות האפשריות של שאר היחידות הרפואיות, וכמה תועלת אני משיגה מכל קומבינציה. בסופו של דבר אני אבחר את הקומבינציה שנותנת לי </a:t>
            </a:r>
            <a:r>
              <a:rPr lang="en-US" dirty="0"/>
              <a:t>MAXSUM</a:t>
            </a:r>
            <a:r>
              <a:rPr lang="he-IL" dirty="0"/>
              <a:t> ואליה אני אצרף את התועלת השולית של היחידה הרפואית לה אני שולחת את ההודעה. </a:t>
            </a:r>
          </a:p>
          <a:p>
            <a:pPr marL="171450" indent="-171450" algn="r" rtl="1">
              <a:buFont typeface="Arial" panose="020B0604020202020204" pitchFamily="34" charset="0"/>
              <a:buChar char="•"/>
            </a:pPr>
            <a:r>
              <a:rPr lang="he-IL" dirty="0"/>
              <a:t>כלומר, כאשר אירוע רב הנפגעים רוצה לשלוח ליחידה רפואית מסוימת הודעה "אני צריך ממך כך וכך", הוא מניח </a:t>
            </a:r>
            <a:r>
              <a:rPr lang="he-IL" b="1" dirty="0"/>
              <a:t>אופטימליות</a:t>
            </a:r>
            <a:r>
              <a:rPr lang="he-IL" dirty="0"/>
              <a:t> -  מניח שכל שאר היחידות הרפואיות שיכולות לספק לו שירות, אכן מגיעות. וזה לאו דווקא מה שקורה הלכה למעשה, היחידות הרפואיות הן סוכנים אוטונומיים שיכולים להחליט ללכת לספק שירות עבור מישהו אחר. </a:t>
            </a:r>
          </a:p>
          <a:p>
            <a:pPr marL="171450" indent="-171450" algn="r" rtl="1">
              <a:buFont typeface="Arial" panose="020B0604020202020204" pitchFamily="34" charset="0"/>
              <a:buChar char="•"/>
            </a:pPr>
            <a:endParaRPr lang="he-IL" dirty="0"/>
          </a:p>
          <a:p>
            <a:pPr marL="0" indent="0" algn="r" rtl="1">
              <a:buFont typeface="Arial" panose="020B0604020202020204" pitchFamily="34" charset="0"/>
              <a:buNone/>
            </a:pPr>
            <a:r>
              <a:rPr lang="he-IL" b="1" dirty="0"/>
              <a:t>לסיכום</a:t>
            </a:r>
            <a:r>
              <a:rPr lang="he-IL" dirty="0"/>
              <a:t>:</a:t>
            </a:r>
          </a:p>
          <a:p>
            <a:pPr marL="0" indent="0" algn="r" rtl="1">
              <a:buFont typeface="Arial" panose="020B0604020202020204" pitchFamily="34" charset="0"/>
              <a:buNone/>
            </a:pPr>
            <a:r>
              <a:rPr lang="he-IL" dirty="0"/>
              <a:t>כמו אלגוריתם </a:t>
            </a:r>
            <a:r>
              <a:rPr lang="en-US" dirty="0"/>
              <a:t>DPOP</a:t>
            </a:r>
            <a:r>
              <a:rPr lang="he-IL" dirty="0"/>
              <a:t> שעובד לכל הכיוונים, ובכך מתבטא החוסר שלמות שלו, כי כל צומת מתנהג כאילו יש לו בן אחד. אז בעץ זה אופטימלי, ובמעגלים יש בעיות. </a:t>
            </a:r>
          </a:p>
          <a:p>
            <a:pPr marL="171450" indent="-171450" algn="r" rtl="1">
              <a:buFont typeface="Arial" panose="020B0604020202020204" pitchFamily="34" charset="0"/>
              <a:buChar char="•"/>
            </a:pPr>
            <a:endParaRPr lang="he-IL" dirty="0"/>
          </a:p>
          <a:p>
            <a:pPr algn="r" rtl="1"/>
            <a:r>
              <a:rPr lang="he-IL" dirty="0"/>
              <a:t> </a:t>
            </a:r>
          </a:p>
          <a:p>
            <a:pPr algn="r" rtl="1"/>
            <a:endParaRPr lang="he-IL" dirty="0"/>
          </a:p>
          <a:p>
            <a:pPr algn="r" rtl="1"/>
            <a:endParaRPr lang="en-IL" dirty="0"/>
          </a:p>
        </p:txBody>
      </p:sp>
      <p:sp>
        <p:nvSpPr>
          <p:cNvPr id="4" name="Slide Number Placeholder 3"/>
          <p:cNvSpPr>
            <a:spLocks noGrp="1"/>
          </p:cNvSpPr>
          <p:nvPr>
            <p:ph type="sldNum" sz="quarter" idx="5"/>
          </p:nvPr>
        </p:nvSpPr>
        <p:spPr/>
        <p:txBody>
          <a:bodyPr/>
          <a:lstStyle/>
          <a:p>
            <a:fld id="{FAB69920-42EC-48B5-AC34-E5FBB106C0C0}" type="slidenum">
              <a:rPr lang="en-IL" smtClean="0"/>
              <a:t>10</a:t>
            </a:fld>
            <a:endParaRPr lang="en-IL"/>
          </a:p>
        </p:txBody>
      </p:sp>
    </p:spTree>
    <p:extLst>
      <p:ext uri="{BB962C8B-B14F-4D97-AF65-F5344CB8AC3E}">
        <p14:creationId xmlns:p14="http://schemas.microsoft.com/office/powerpoint/2010/main" val="31437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אחד האתגרים שעולים ממימוש אלגוריתם </a:t>
            </a:r>
            <a:r>
              <a:rPr lang="en-US" dirty="0"/>
              <a:t>MAXSUM</a:t>
            </a:r>
            <a:r>
              <a:rPr lang="he-IL" dirty="0"/>
              <a:t> בבעיות מונחות שירות, הוא אתגר הסימטריה. </a:t>
            </a:r>
          </a:p>
          <a:p>
            <a:pPr algn="r" rtl="1"/>
            <a:endParaRPr lang="he-IL" dirty="0"/>
          </a:p>
          <a:p>
            <a:pPr algn="r" rtl="1"/>
            <a:r>
              <a:rPr lang="he-IL" dirty="0"/>
              <a:t>בואו נניח שיש לנו את אותו המקרה כמו מקודם, רק הפעם אירוע רב הנפגעים זקוק ל-80 יחידות תועלת. </a:t>
            </a:r>
          </a:p>
        </p:txBody>
      </p:sp>
      <p:sp>
        <p:nvSpPr>
          <p:cNvPr id="4" name="מציין מיקום של מספר שקופית 3"/>
          <p:cNvSpPr>
            <a:spLocks noGrp="1"/>
          </p:cNvSpPr>
          <p:nvPr>
            <p:ph type="sldNum" sz="quarter" idx="5"/>
          </p:nvPr>
        </p:nvSpPr>
        <p:spPr/>
        <p:txBody>
          <a:bodyPr/>
          <a:lstStyle/>
          <a:p>
            <a:fld id="{FAB69920-42EC-48B5-AC34-E5FBB106C0C0}" type="slidenum">
              <a:rPr lang="en-IL" smtClean="0"/>
              <a:t>11</a:t>
            </a:fld>
            <a:endParaRPr lang="en-IL"/>
          </a:p>
        </p:txBody>
      </p:sp>
    </p:spTree>
    <p:extLst>
      <p:ext uri="{BB962C8B-B14F-4D97-AF65-F5344CB8AC3E}">
        <p14:creationId xmlns:p14="http://schemas.microsoft.com/office/powerpoint/2010/main" val="3769222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2DA3-5940-1403-B4F4-8401DFBF3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C729D6E-8749-B7E0-83A3-AD7F77191E37}"/>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28DD8CD-2EA6-4287-4099-6E607CCB3A29}"/>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5" name="Footer Placeholder 4">
            <a:extLst>
              <a:ext uri="{FF2B5EF4-FFF2-40B4-BE49-F238E27FC236}">
                <a16:creationId xmlns:a16="http://schemas.microsoft.com/office/drawing/2014/main" id="{8ABCE19F-BC8C-08D9-99DE-424B2835ED8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0D5B37C-858D-B4F4-07B3-342B84A1EB68}"/>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133782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AD8A-6477-25AC-67A6-65C85E8D7CF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DA8F6C6-87C8-4ABF-04FA-36B88407E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45471F8-2206-3B0A-7648-3E8D2191CFE0}"/>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5" name="Footer Placeholder 4">
            <a:extLst>
              <a:ext uri="{FF2B5EF4-FFF2-40B4-BE49-F238E27FC236}">
                <a16:creationId xmlns:a16="http://schemas.microsoft.com/office/drawing/2014/main" id="{DE192B66-7AB5-D643-EC59-21E3EDB0A18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CA12B08-D873-0EA5-B7A3-A3F7A1002CD4}"/>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368928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40DAAE-0AFC-0590-6609-DFB0538CFF1D}"/>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5E02429-C9C8-559C-F1A9-D163A199061F}"/>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E79947A-436B-B8CA-D06B-4E0A8484B685}"/>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5" name="Footer Placeholder 4">
            <a:extLst>
              <a:ext uri="{FF2B5EF4-FFF2-40B4-BE49-F238E27FC236}">
                <a16:creationId xmlns:a16="http://schemas.microsoft.com/office/drawing/2014/main" id="{16B9F716-AD3F-DAEA-4D41-C276779C83E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94ADE0E-5269-D4E2-0386-852583D15290}"/>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392808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A91A-8343-2F19-6A14-9F5195872A6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6BC4143-12A0-C081-4A8C-8172862F3A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11830C-AC87-363E-4B7A-D15030796A8D}"/>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5" name="Footer Placeholder 4">
            <a:extLst>
              <a:ext uri="{FF2B5EF4-FFF2-40B4-BE49-F238E27FC236}">
                <a16:creationId xmlns:a16="http://schemas.microsoft.com/office/drawing/2014/main" id="{CC801132-6C1F-F33E-C700-B9347278A20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0AE7009-BC22-ADCC-0666-15A46D5979DC}"/>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338466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1F06-67E1-FA25-81B6-27425921CB8B}"/>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A4E396B-B7C7-C3B5-C042-76792DC857F6}"/>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BF68B0-7FDF-F7E7-9DFA-D968FDE0E6F4}"/>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5" name="Footer Placeholder 4">
            <a:extLst>
              <a:ext uri="{FF2B5EF4-FFF2-40B4-BE49-F238E27FC236}">
                <a16:creationId xmlns:a16="http://schemas.microsoft.com/office/drawing/2014/main" id="{C57D5582-E2DA-2C3E-1FB9-D0E9EDCB0B2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78DE61D-6FAC-16AF-99F9-E49083404815}"/>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54473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676A-0575-E618-E09D-4A203ABABC6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C4DC7DC-C7A3-31EA-9BCD-2845A9669C8B}"/>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8866C28-0AEA-BC80-5C7D-E7FA5198A23F}"/>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BD676B2-C265-B567-A33E-12EDD2849B3C}"/>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6" name="Footer Placeholder 5">
            <a:extLst>
              <a:ext uri="{FF2B5EF4-FFF2-40B4-BE49-F238E27FC236}">
                <a16:creationId xmlns:a16="http://schemas.microsoft.com/office/drawing/2014/main" id="{ECCA72A2-52A3-896A-FFFB-09BAE5AFB3F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87C2630-2E0F-FE65-3711-F7CC5C9635E5}"/>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392441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1D07-9395-00F0-0A39-F2AA7EC73C8C}"/>
              </a:ext>
            </a:extLst>
          </p:cNvPr>
          <p:cNvSpPr>
            <a:spLocks noGrp="1"/>
          </p:cNvSpPr>
          <p:nvPr>
            <p:ph type="title"/>
          </p:nvPr>
        </p:nvSpPr>
        <p:spPr>
          <a:xfrm>
            <a:off x="839789"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6FE2629-38FC-29C0-7859-DB8E92CF8101}"/>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A7A24-0946-6EEF-5564-1F4DAC7303B7}"/>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3284109-5A8B-CEC0-A189-1A85ECFB4680}"/>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2BDB2-6179-4772-AEB7-3E537EAE1949}"/>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D00D0AFE-D49D-92C5-F273-0457040700A9}"/>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8" name="Footer Placeholder 7">
            <a:extLst>
              <a:ext uri="{FF2B5EF4-FFF2-40B4-BE49-F238E27FC236}">
                <a16:creationId xmlns:a16="http://schemas.microsoft.com/office/drawing/2014/main" id="{1D459C99-761B-F81A-5FD4-AC71CEA037CB}"/>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02B6FDF-85A0-1016-3404-A58058FF8631}"/>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191235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C4C0-FB1D-7410-ABD8-8C1BF56BC13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22D18264-AD98-9DEA-4CE7-2E7E3169C689}"/>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4" name="Footer Placeholder 3">
            <a:extLst>
              <a:ext uri="{FF2B5EF4-FFF2-40B4-BE49-F238E27FC236}">
                <a16:creationId xmlns:a16="http://schemas.microsoft.com/office/drawing/2014/main" id="{A65BA206-9603-7DF6-68A0-38E0F0FBFAA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2040387-8AB8-7663-92C0-91A5AD3B2647}"/>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409495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1023B-8484-46D5-05AF-89510F359163}"/>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3" name="Footer Placeholder 2">
            <a:extLst>
              <a:ext uri="{FF2B5EF4-FFF2-40B4-BE49-F238E27FC236}">
                <a16:creationId xmlns:a16="http://schemas.microsoft.com/office/drawing/2014/main" id="{0BEA8441-529A-0A0A-2109-7018EA482EB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BE3981DA-4500-229E-3A46-E99F0013A4E2}"/>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184551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AD37-406E-4E39-8841-FDF17EF1049E}"/>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6298BC8-121B-5711-7775-4C115E20B48E}"/>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F0861A1-C5C1-5D86-9B29-ED53514E4427}"/>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2AB1147E-C8FD-4A65-7219-29F2F3A81010}"/>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6" name="Footer Placeholder 5">
            <a:extLst>
              <a:ext uri="{FF2B5EF4-FFF2-40B4-BE49-F238E27FC236}">
                <a16:creationId xmlns:a16="http://schemas.microsoft.com/office/drawing/2014/main" id="{A5CCACE8-82DF-7E04-E738-7315833AA07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4912086-7692-CAAB-405A-E39DBA45D5F7}"/>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269720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AA6A-8F15-C359-848E-B73CDD50084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C1514C0-1F07-E641-E5FC-FE1D28C6293F}"/>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L"/>
          </a:p>
        </p:txBody>
      </p:sp>
      <p:sp>
        <p:nvSpPr>
          <p:cNvPr id="4" name="Text Placeholder 3">
            <a:extLst>
              <a:ext uri="{FF2B5EF4-FFF2-40B4-BE49-F238E27FC236}">
                <a16:creationId xmlns:a16="http://schemas.microsoft.com/office/drawing/2014/main" id="{CC9D1564-BD32-2B78-43CD-967743C84296}"/>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45CCDCB4-84E1-6B89-CCFF-BA750CEBE238}"/>
              </a:ext>
            </a:extLst>
          </p:cNvPr>
          <p:cNvSpPr>
            <a:spLocks noGrp="1"/>
          </p:cNvSpPr>
          <p:nvPr>
            <p:ph type="dt" sz="half" idx="10"/>
          </p:nvPr>
        </p:nvSpPr>
        <p:spPr/>
        <p:txBody>
          <a:bodyPr/>
          <a:lstStyle/>
          <a:p>
            <a:fld id="{84F61384-4918-46A5-9748-7FAC9731D7DA}" type="datetimeFigureOut">
              <a:rPr lang="en-IL" smtClean="0"/>
              <a:t>06/30/2022</a:t>
            </a:fld>
            <a:endParaRPr lang="en-IL"/>
          </a:p>
        </p:txBody>
      </p:sp>
      <p:sp>
        <p:nvSpPr>
          <p:cNvPr id="6" name="Footer Placeholder 5">
            <a:extLst>
              <a:ext uri="{FF2B5EF4-FFF2-40B4-BE49-F238E27FC236}">
                <a16:creationId xmlns:a16="http://schemas.microsoft.com/office/drawing/2014/main" id="{EAB3809D-7C88-B05D-465C-CFBD64C63F0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7EC96A6-2DA6-7065-54BF-A84B05A34409}"/>
              </a:ext>
            </a:extLst>
          </p:cNvPr>
          <p:cNvSpPr>
            <a:spLocks noGrp="1"/>
          </p:cNvSpPr>
          <p:nvPr>
            <p:ph type="sldNum" sz="quarter" idx="12"/>
          </p:nvPr>
        </p:nvSpPr>
        <p:spPr/>
        <p:txBody>
          <a:bodyPr/>
          <a:lstStyle/>
          <a:p>
            <a:fld id="{F788B934-D5A5-4549-9F0E-246C897BA95A}" type="slidenum">
              <a:rPr lang="en-IL" smtClean="0"/>
              <a:t>‹#›</a:t>
            </a:fld>
            <a:endParaRPr lang="en-IL"/>
          </a:p>
        </p:txBody>
      </p:sp>
    </p:spTree>
    <p:extLst>
      <p:ext uri="{BB962C8B-B14F-4D97-AF65-F5344CB8AC3E}">
        <p14:creationId xmlns:p14="http://schemas.microsoft.com/office/powerpoint/2010/main" val="203191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FB2CC-A429-6C46-CCCF-308621C20A79}"/>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4BD5CE4-ED67-CB89-7D8E-AD55A6F75A6D}"/>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A3B58A9-065A-F4A3-ABF8-712474DC156E}"/>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61384-4918-46A5-9748-7FAC9731D7DA}" type="datetimeFigureOut">
              <a:rPr lang="en-IL" smtClean="0"/>
              <a:t>06/30/2022</a:t>
            </a:fld>
            <a:endParaRPr lang="en-IL"/>
          </a:p>
        </p:txBody>
      </p:sp>
      <p:sp>
        <p:nvSpPr>
          <p:cNvPr id="5" name="Footer Placeholder 4">
            <a:extLst>
              <a:ext uri="{FF2B5EF4-FFF2-40B4-BE49-F238E27FC236}">
                <a16:creationId xmlns:a16="http://schemas.microsoft.com/office/drawing/2014/main" id="{F9A20648-9BF0-7B5B-831F-8A99C0B5F760}"/>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BC45F00-3F0D-03BA-F98F-19227FD65E06}"/>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8B934-D5A5-4549-9F0E-246C897BA95A}" type="slidenum">
              <a:rPr lang="en-IL" smtClean="0"/>
              <a:t>‹#›</a:t>
            </a:fld>
            <a:endParaRPr lang="en-IL"/>
          </a:p>
        </p:txBody>
      </p:sp>
    </p:spTree>
    <p:extLst>
      <p:ext uri="{BB962C8B-B14F-4D97-AF65-F5344CB8AC3E}">
        <p14:creationId xmlns:p14="http://schemas.microsoft.com/office/powerpoint/2010/main" val="3517572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IL"/>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38.png"/><Relationship Id="rId3" Type="http://schemas.openxmlformats.org/officeDocument/2006/relationships/image" Target="../media/image16.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30.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39.svg"/></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10.png"/><Relationship Id="rId12" Type="http://schemas.openxmlformats.org/officeDocument/2006/relationships/image" Target="../media/image31.svg"/><Relationship Id="rId17" Type="http://schemas.openxmlformats.org/officeDocument/2006/relationships/image" Target="../media/image42.png"/><Relationship Id="rId2" Type="http://schemas.openxmlformats.org/officeDocument/2006/relationships/notesSlide" Target="../notesSlides/notesSlide9.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30.png"/><Relationship Id="rId5" Type="http://schemas.openxmlformats.org/officeDocument/2006/relationships/image" Target="../media/image8.png"/><Relationship Id="rId15" Type="http://schemas.openxmlformats.org/officeDocument/2006/relationships/image" Target="../media/image40.png"/><Relationship Id="rId10" Type="http://schemas.openxmlformats.org/officeDocument/2006/relationships/image" Target="../media/image1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39.sv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38.png"/><Relationship Id="rId3" Type="http://schemas.openxmlformats.org/officeDocument/2006/relationships/image" Target="../media/image16.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30.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39.sv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1.svg"/><Relationship Id="rId3" Type="http://schemas.openxmlformats.org/officeDocument/2006/relationships/image" Target="../media/image14.jpg"/><Relationship Id="rId7" Type="http://schemas.openxmlformats.org/officeDocument/2006/relationships/image" Target="../media/image17.sv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hyperlink" Target="https://pumpsandiron.com/group-fitness-schedule/" TargetMode="External"/><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15.png"/><Relationship Id="rId9" Type="http://schemas.openxmlformats.org/officeDocument/2006/relationships/hyperlink" Target="https://pixabay.com/illustrations/list-icon-symbol-paper-sign-flat-2389219/" TargetMode="External"/><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20.svg"/><Relationship Id="rId2" Type="http://schemas.openxmlformats.org/officeDocument/2006/relationships/notesSlide" Target="../notesSlides/notesSlide4.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11.svg"/><Relationship Id="rId3" Type="http://schemas.openxmlformats.org/officeDocument/2006/relationships/image" Target="../media/image14.jp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image" Target="../media/image9.svg"/><Relationship Id="rId20" Type="http://schemas.openxmlformats.org/officeDocument/2006/relationships/image" Target="../media/image13.svg"/><Relationship Id="rId1" Type="http://schemas.openxmlformats.org/officeDocument/2006/relationships/slideLayout" Target="../slideLayouts/slideLayout6.xml"/><Relationship Id="rId6" Type="http://schemas.openxmlformats.org/officeDocument/2006/relationships/image" Target="../media/image27.svg"/><Relationship Id="rId11" Type="http://schemas.openxmlformats.org/officeDocument/2006/relationships/image" Target="../media/image32.jpeg"/><Relationship Id="rId5" Type="http://schemas.openxmlformats.org/officeDocument/2006/relationships/image" Target="../media/image26.png"/><Relationship Id="rId15" Type="http://schemas.openxmlformats.org/officeDocument/2006/relationships/image" Target="../media/image8.png"/><Relationship Id="rId10" Type="http://schemas.openxmlformats.org/officeDocument/2006/relationships/image" Target="../media/image31.svg"/><Relationship Id="rId19" Type="http://schemas.openxmlformats.org/officeDocument/2006/relationships/image" Target="../media/image12.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svg"/></Relationships>
</file>

<file path=ppt/slides/_rels/slide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7C64-2872-76E4-A5F2-D94305B0D378}"/>
              </a:ext>
            </a:extLst>
          </p:cNvPr>
          <p:cNvSpPr>
            <a:spLocks noGrp="1"/>
          </p:cNvSpPr>
          <p:nvPr>
            <p:ph type="title"/>
          </p:nvPr>
        </p:nvSpPr>
        <p:spPr>
          <a:xfrm>
            <a:off x="261401" y="2367846"/>
            <a:ext cx="11669198" cy="3217186"/>
          </a:xfrm>
        </p:spPr>
        <p:txBody>
          <a:bodyPr>
            <a:normAutofit fontScale="90000"/>
          </a:bodyPr>
          <a:lstStyle/>
          <a:p>
            <a:pPr algn="ctr"/>
            <a:r>
              <a:rPr lang="he-IL" b="1" dirty="0">
                <a:solidFill>
                  <a:srgbClr val="274477"/>
                </a:solidFill>
                <a:latin typeface="Arial" panose="020B0604020202020204" pitchFamily="34" charset="0"/>
                <a:cs typeface="Arial" panose="020B0604020202020204" pitchFamily="34" charset="0"/>
              </a:rPr>
              <a:t>יישומים של אלגוריתמי אופטימיזציה מבוזרת במערכות</a:t>
            </a:r>
            <a:br>
              <a:rPr lang="he-IL" b="1" dirty="0">
                <a:solidFill>
                  <a:srgbClr val="274477"/>
                </a:solidFill>
                <a:latin typeface="Arial" panose="020B0604020202020204" pitchFamily="34" charset="0"/>
                <a:cs typeface="Arial" panose="020B0604020202020204" pitchFamily="34" charset="0"/>
              </a:rPr>
            </a:br>
            <a:r>
              <a:rPr lang="he-IL" b="1" dirty="0">
                <a:solidFill>
                  <a:srgbClr val="274477"/>
                </a:solidFill>
                <a:latin typeface="Arial" panose="020B0604020202020204" pitchFamily="34" charset="0"/>
                <a:cs typeface="Arial" panose="020B0604020202020204" pitchFamily="34" charset="0"/>
              </a:rPr>
              <a:t>מרובות סוכנים, מונחות שירות</a:t>
            </a:r>
            <a:br>
              <a:rPr lang="en-GB" b="1" dirty="0">
                <a:solidFill>
                  <a:srgbClr val="274477"/>
                </a:solidFill>
                <a:latin typeface="Arial" panose="020B0604020202020204" pitchFamily="34" charset="0"/>
                <a:cs typeface="Arial" panose="020B0604020202020204" pitchFamily="34" charset="0"/>
              </a:rPr>
            </a:br>
            <a:br>
              <a:rPr lang="en-US" b="1" dirty="0">
                <a:solidFill>
                  <a:srgbClr val="274477"/>
                </a:solidFill>
                <a:latin typeface="Arial" panose="020B0604020202020204" pitchFamily="34" charset="0"/>
                <a:cs typeface="Arial" panose="020B0604020202020204" pitchFamily="34" charset="0"/>
              </a:rPr>
            </a:br>
            <a:r>
              <a:rPr lang="en-US" b="1" dirty="0">
                <a:solidFill>
                  <a:srgbClr val="274477"/>
                </a:solidFill>
                <a:latin typeface="Arial" panose="020B0604020202020204" pitchFamily="34" charset="0"/>
                <a:cs typeface="Arial" panose="020B0604020202020204" pitchFamily="34" charset="0"/>
              </a:rPr>
              <a:t>Applications of distributed optimization algorithms in multi agent service-oriented  systems</a:t>
            </a:r>
            <a:br>
              <a:rPr lang="en-US" b="1" dirty="0">
                <a:solidFill>
                  <a:srgbClr val="274477"/>
                </a:solidFill>
                <a:latin typeface="Arial" panose="020B0604020202020204" pitchFamily="34" charset="0"/>
                <a:cs typeface="Arial" panose="020B0604020202020204" pitchFamily="34" charset="0"/>
              </a:rPr>
            </a:br>
            <a:br>
              <a:rPr lang="en-US" b="1" dirty="0">
                <a:solidFill>
                  <a:srgbClr val="274477"/>
                </a:solidFill>
                <a:latin typeface="Arial" panose="020B0604020202020204" pitchFamily="34" charset="0"/>
                <a:cs typeface="Arial" panose="020B0604020202020204" pitchFamily="34" charset="0"/>
              </a:rPr>
            </a:br>
            <a:endParaRPr lang="en-IL" dirty="0"/>
          </a:p>
        </p:txBody>
      </p:sp>
      <p:sp>
        <p:nvSpPr>
          <p:cNvPr id="8" name="מציין מיקום של מספר שקופית 7">
            <a:extLst>
              <a:ext uri="{FF2B5EF4-FFF2-40B4-BE49-F238E27FC236}">
                <a16:creationId xmlns:a16="http://schemas.microsoft.com/office/drawing/2014/main" id="{9E42D2F7-A1F1-30D9-4483-9C423F0C66D6}"/>
              </a:ext>
            </a:extLst>
          </p:cNvPr>
          <p:cNvSpPr>
            <a:spLocks noGrp="1"/>
          </p:cNvSpPr>
          <p:nvPr>
            <p:ph type="sldNum" sz="quarter" idx="12"/>
          </p:nvPr>
        </p:nvSpPr>
        <p:spPr/>
        <p:txBody>
          <a:bodyPr/>
          <a:lstStyle/>
          <a:p>
            <a:fld id="{DAF22AC9-109E-4E4D-92F9-530E51D9A3A2}" type="slidenum">
              <a:rPr lang="he-IL" smtClean="0"/>
              <a:t>1</a:t>
            </a:fld>
            <a:endParaRPr lang="he-IL" dirty="0"/>
          </a:p>
        </p:txBody>
      </p:sp>
      <p:sp>
        <p:nvSpPr>
          <p:cNvPr id="14" name="מלבן 13" descr="בלוק הדגשה ימין">
            <a:extLst>
              <a:ext uri="{FF2B5EF4-FFF2-40B4-BE49-F238E27FC236}">
                <a16:creationId xmlns:a16="http://schemas.microsoft.com/office/drawing/2014/main" id="{FFB98169-ECAC-484C-AFA0-8753D5ED8880}"/>
              </a:ext>
              <a:ext uri="{C183D7F6-B498-43B3-948B-1728B52AA6E4}">
                <adec:decorative xmlns:adec="http://schemas.microsoft.com/office/drawing/2017/decorative" val="1"/>
              </a:ext>
            </a:extLst>
          </p:cNvPr>
          <p:cNvSpPr/>
          <p:nvPr/>
        </p:nvSpPr>
        <p:spPr>
          <a:xfrm>
            <a:off x="0" y="5297144"/>
            <a:ext cx="12192000" cy="2878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Subtitle 2">
            <a:extLst>
              <a:ext uri="{FF2B5EF4-FFF2-40B4-BE49-F238E27FC236}">
                <a16:creationId xmlns:a16="http://schemas.microsoft.com/office/drawing/2014/main" id="{42DA4ACA-3B1D-CBDE-4F35-B1FBE3DFB499}"/>
              </a:ext>
            </a:extLst>
          </p:cNvPr>
          <p:cNvSpPr txBox="1">
            <a:spLocks/>
          </p:cNvSpPr>
          <p:nvPr/>
        </p:nvSpPr>
        <p:spPr>
          <a:xfrm>
            <a:off x="3710444" y="5816291"/>
            <a:ext cx="4386809" cy="1080120"/>
          </a:xfrm>
          <a:prstGeom prst="rect">
            <a:avLst/>
          </a:prstGeom>
        </p:spPr>
        <p:txBody>
          <a:bodyPr vert="horz" lIns="91440" tIns="45720" rIns="91440" bIns="45720" rtlCol="1">
            <a:normAutofit fontScale="70000" lnSpcReduction="2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GB" sz="2000" b="1" dirty="0">
                <a:solidFill>
                  <a:srgbClr val="0070C0"/>
                </a:solidFill>
                <a:latin typeface="Arial" panose="020B0604020202020204" pitchFamily="34" charset="0"/>
                <a:cs typeface="Arial" panose="020B0604020202020204" pitchFamily="34" charset="0"/>
              </a:rPr>
              <a:t>Project team members: </a:t>
            </a:r>
            <a:r>
              <a:rPr lang="en-GB" sz="2000" b="1" dirty="0">
                <a:latin typeface="Arial" panose="020B0604020202020204" pitchFamily="34" charset="0"/>
                <a:cs typeface="Arial" panose="020B0604020202020204" pitchFamily="34" charset="0"/>
              </a:rPr>
              <a:t>Tomer Kigel , Noy Kasher</a:t>
            </a:r>
            <a:endParaRPr lang="he-IL" sz="2000" dirty="0">
              <a:latin typeface="Arial" panose="020B0604020202020204" pitchFamily="34" charset="0"/>
              <a:cs typeface="Arial" panose="020B0604020202020204" pitchFamily="34" charset="0"/>
            </a:endParaRPr>
          </a:p>
          <a:p>
            <a:pPr marL="0" indent="0" algn="ctr" rtl="0">
              <a:lnSpc>
                <a:spcPct val="150000"/>
              </a:lnSpc>
              <a:buNone/>
            </a:pPr>
            <a:r>
              <a:rPr lang="en-GB" sz="2000" b="1" dirty="0">
                <a:solidFill>
                  <a:srgbClr val="0070C0"/>
                </a:solidFill>
                <a:latin typeface="Arial" panose="020B0604020202020204" pitchFamily="34" charset="0"/>
                <a:cs typeface="Arial" panose="020B0604020202020204" pitchFamily="34" charset="0"/>
              </a:rPr>
              <a:t>Academic Supervision: </a:t>
            </a:r>
            <a:r>
              <a:rPr lang="en-GB" sz="2000" b="1" dirty="0">
                <a:latin typeface="Arial" panose="020B0604020202020204" pitchFamily="34" charset="0"/>
                <a:cs typeface="Arial" panose="020B0604020202020204" pitchFamily="34" charset="0"/>
              </a:rPr>
              <a:t>Prof. Roie Zivan</a:t>
            </a:r>
            <a:endParaRPr lang="he-IL" sz="2000" dirty="0">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0C4F8D2E-68E0-5A99-D82E-980ED411DEF0}"/>
              </a:ext>
            </a:extLst>
          </p:cNvPr>
          <p:cNvSpPr txBox="1">
            <a:spLocks/>
          </p:cNvSpPr>
          <p:nvPr/>
        </p:nvSpPr>
        <p:spPr>
          <a:xfrm>
            <a:off x="0" y="0"/>
            <a:ext cx="12192000" cy="1080120"/>
          </a:xfrm>
          <a:prstGeom prst="rect">
            <a:avLst/>
          </a:prstGeom>
        </p:spPr>
        <p:txBody>
          <a:bodyPr vert="horz" lIns="91440" tIns="45720" rIns="91440" bIns="45720" rtlCol="1">
            <a:normAutofit/>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he-IL" sz="2000" b="1" i="1" dirty="0">
                <a:latin typeface="Arial" panose="020B0604020202020204" pitchFamily="34" charset="0"/>
                <a:cs typeface="Arial" panose="020B0604020202020204" pitchFamily="34" charset="0"/>
              </a:rPr>
              <a:t>אוניברסיטת בן גוריון בנגב                                </a:t>
            </a:r>
            <a:r>
              <a:rPr lang="en-GB" sz="2000" b="1" i="1" dirty="0">
                <a:latin typeface="Arial" panose="020B0604020202020204" pitchFamily="34" charset="0"/>
                <a:cs typeface="Arial" panose="020B0604020202020204" pitchFamily="34" charset="0"/>
              </a:rPr>
              <a:t>   </a:t>
            </a:r>
            <a:r>
              <a:rPr lang="he-IL" sz="2000" b="1" i="1" dirty="0">
                <a:latin typeface="Arial" panose="020B0604020202020204" pitchFamily="34" charset="0"/>
                <a:cs typeface="Arial" panose="020B0604020202020204" pitchFamily="34" charset="0"/>
              </a:rPr>
              <a:t> </a:t>
            </a:r>
            <a:r>
              <a:rPr lang="en-GB" sz="2000" b="1" i="1" dirty="0">
                <a:latin typeface="Arial" panose="020B0604020202020204" pitchFamily="34" charset="0"/>
                <a:cs typeface="Arial" panose="020B0604020202020204" pitchFamily="34" charset="0"/>
              </a:rPr>
              <a:t>         </a:t>
            </a:r>
            <a:r>
              <a:rPr lang="he-IL" sz="2000" b="1" i="1" dirty="0">
                <a:latin typeface="Arial" panose="020B0604020202020204" pitchFamily="34" charset="0"/>
                <a:cs typeface="Arial" panose="020B0604020202020204" pitchFamily="34" charset="0"/>
              </a:rPr>
              <a:t>המחלקה להנדסת תעשייה וניהול</a:t>
            </a:r>
            <a:endParaRPr lang="en-GB" sz="2000" b="1" i="1" dirty="0">
              <a:latin typeface="Arial" panose="020B0604020202020204" pitchFamily="34" charset="0"/>
              <a:cs typeface="Arial" panose="020B0604020202020204" pitchFamily="34" charset="0"/>
            </a:endParaRPr>
          </a:p>
          <a:p>
            <a:pPr marL="0" indent="0" algn="ctr">
              <a:lnSpc>
                <a:spcPct val="150000"/>
              </a:lnSpc>
              <a:buNone/>
            </a:pPr>
            <a:r>
              <a:rPr lang="en-GB" sz="2000" b="1" i="1" dirty="0">
                <a:latin typeface="Arial" panose="020B0604020202020204" pitchFamily="34" charset="0"/>
                <a:cs typeface="Arial" panose="020B0604020202020204" pitchFamily="34" charset="0"/>
              </a:rPr>
              <a:t>Faculty of Industrial engineering                         Ben Gurion University of the Negev</a:t>
            </a:r>
            <a:endParaRPr lang="he-IL" sz="2000" b="1" i="1" dirty="0">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0EF8917E-8A2B-2897-C11F-AD2968B3C22F}"/>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solidFill>
                  <a:srgbClr val="0070C0"/>
                </a:solidFill>
                <a:latin typeface="Arial" panose="020B0604020202020204" pitchFamily="34" charset="0"/>
                <a:cs typeface="Arial" panose="020B0604020202020204" pitchFamily="34" charset="0"/>
              </a:rPr>
              <a:t>1</a:t>
            </a:r>
            <a:endParaRPr lang="he-I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44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01C9-B950-0D40-91A5-B7BA37B9A99E}"/>
              </a:ext>
            </a:extLst>
          </p:cNvPr>
          <p:cNvSpPr>
            <a:spLocks noGrp="1"/>
          </p:cNvSpPr>
          <p:nvPr>
            <p:ph type="title"/>
          </p:nvPr>
        </p:nvSpPr>
        <p:spPr>
          <a:xfrm>
            <a:off x="3529839" y="14726"/>
            <a:ext cx="4792578" cy="1325563"/>
          </a:xfrm>
        </p:spPr>
        <p:txBody>
          <a:bodyPr/>
          <a:lstStyle/>
          <a:p>
            <a:r>
              <a:rPr lang="en-GB" b="1" dirty="0"/>
              <a:t>Max-Sum</a:t>
            </a:r>
            <a:r>
              <a:rPr lang="en-US" b="1" dirty="0"/>
              <a:t> Algorithm</a:t>
            </a:r>
            <a:endParaRPr lang="en-IL" b="1" dirty="0"/>
          </a:p>
        </p:txBody>
      </p:sp>
      <p:grpSp>
        <p:nvGrpSpPr>
          <p:cNvPr id="33" name="קבוצה 32">
            <a:extLst>
              <a:ext uri="{FF2B5EF4-FFF2-40B4-BE49-F238E27FC236}">
                <a16:creationId xmlns:a16="http://schemas.microsoft.com/office/drawing/2014/main" id="{13E3F2F3-4DE4-09EB-C7AB-5E4D6A67DB42}"/>
              </a:ext>
            </a:extLst>
          </p:cNvPr>
          <p:cNvGrpSpPr/>
          <p:nvPr/>
        </p:nvGrpSpPr>
        <p:grpSpPr>
          <a:xfrm>
            <a:off x="3639641" y="1709541"/>
            <a:ext cx="4912718" cy="3699760"/>
            <a:chOff x="6732954" y="1198711"/>
            <a:chExt cx="4912718" cy="3699760"/>
          </a:xfrm>
        </p:grpSpPr>
        <p:sp>
          <p:nvSpPr>
            <p:cNvPr id="7" name="TextBox 6">
              <a:extLst>
                <a:ext uri="{FF2B5EF4-FFF2-40B4-BE49-F238E27FC236}">
                  <a16:creationId xmlns:a16="http://schemas.microsoft.com/office/drawing/2014/main" id="{78EF862B-DBC3-E1DC-1C71-8D25C08CDC14}"/>
                </a:ext>
              </a:extLst>
            </p:cNvPr>
            <p:cNvSpPr txBox="1"/>
            <p:nvPr/>
          </p:nvSpPr>
          <p:spPr>
            <a:xfrm>
              <a:off x="6732954" y="1198711"/>
              <a:ext cx="1427131" cy="461665"/>
            </a:xfrm>
            <a:prstGeom prst="rect">
              <a:avLst/>
            </a:prstGeom>
            <a:noFill/>
          </p:spPr>
          <p:txBody>
            <a:bodyPr wrap="square" rtlCol="0">
              <a:spAutoFit/>
            </a:bodyPr>
            <a:lstStyle/>
            <a:p>
              <a:r>
                <a:rPr lang="en-GB" sz="2400" b="1" dirty="0"/>
                <a:t>Providers</a:t>
              </a:r>
              <a:endParaRPr lang="en-IL" sz="2400" b="1" dirty="0"/>
            </a:p>
          </p:txBody>
        </p:sp>
        <p:sp>
          <p:nvSpPr>
            <p:cNvPr id="8" name="TextBox 7">
              <a:extLst>
                <a:ext uri="{FF2B5EF4-FFF2-40B4-BE49-F238E27FC236}">
                  <a16:creationId xmlns:a16="http://schemas.microsoft.com/office/drawing/2014/main" id="{BF569E1A-8163-BAF4-CC7A-8B0AE7A0A9C9}"/>
                </a:ext>
              </a:extLst>
            </p:cNvPr>
            <p:cNvSpPr txBox="1"/>
            <p:nvPr/>
          </p:nvSpPr>
          <p:spPr>
            <a:xfrm>
              <a:off x="9645481" y="1245948"/>
              <a:ext cx="1558441" cy="461665"/>
            </a:xfrm>
            <a:prstGeom prst="rect">
              <a:avLst/>
            </a:prstGeom>
            <a:noFill/>
          </p:spPr>
          <p:txBody>
            <a:bodyPr wrap="square" rtlCol="0">
              <a:spAutoFit/>
            </a:bodyPr>
            <a:lstStyle/>
            <a:p>
              <a:r>
                <a:rPr lang="en-GB" sz="2400" b="1" dirty="0"/>
                <a:t>Requester</a:t>
              </a:r>
              <a:endParaRPr lang="en-IL" sz="2400" b="1" dirty="0"/>
            </a:p>
          </p:txBody>
        </p:sp>
        <p:pic>
          <p:nvPicPr>
            <p:cNvPr id="10" name="גרפיקה 9" descr="אמבולנס">
              <a:extLst>
                <a:ext uri="{FF2B5EF4-FFF2-40B4-BE49-F238E27FC236}">
                  <a16:creationId xmlns:a16="http://schemas.microsoft.com/office/drawing/2014/main" id="{1261AAC7-14B8-F021-9811-FCD0002772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1617" y="1604688"/>
              <a:ext cx="989808" cy="989808"/>
            </a:xfrm>
            <a:prstGeom prst="rect">
              <a:avLst/>
            </a:prstGeom>
          </p:spPr>
        </p:pic>
        <p:grpSp>
          <p:nvGrpSpPr>
            <p:cNvPr id="12" name="קבוצה 11">
              <a:extLst>
                <a:ext uri="{FF2B5EF4-FFF2-40B4-BE49-F238E27FC236}">
                  <a16:creationId xmlns:a16="http://schemas.microsoft.com/office/drawing/2014/main" id="{FC3A1899-437A-29E2-020C-0974C63F51F1}"/>
                </a:ext>
              </a:extLst>
            </p:cNvPr>
            <p:cNvGrpSpPr/>
            <p:nvPr/>
          </p:nvGrpSpPr>
          <p:grpSpPr>
            <a:xfrm>
              <a:off x="9879257" y="2883550"/>
              <a:ext cx="1088437" cy="1084530"/>
              <a:chOff x="5076825" y="2743551"/>
              <a:chExt cx="1282219" cy="1166909"/>
            </a:xfrm>
          </p:grpSpPr>
          <p:sp>
            <p:nvSpPr>
              <p:cNvPr id="13" name="פיצוץ: 8 נקודות 12">
                <a:extLst>
                  <a:ext uri="{FF2B5EF4-FFF2-40B4-BE49-F238E27FC236}">
                    <a16:creationId xmlns:a16="http://schemas.microsoft.com/office/drawing/2014/main" id="{6392DA55-2C90-388B-0E6A-45541ADED75C}"/>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גרפיקה 13" descr="קלע עם מילוי מלא">
                <a:extLst>
                  <a:ext uri="{FF2B5EF4-FFF2-40B4-BE49-F238E27FC236}">
                    <a16:creationId xmlns:a16="http://schemas.microsoft.com/office/drawing/2014/main" id="{E1B57382-4191-2F2D-48A8-FAEEFFF3B23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6825" y="2968216"/>
                <a:ext cx="552450" cy="552450"/>
              </a:xfrm>
              <a:prstGeom prst="rect">
                <a:avLst/>
              </a:prstGeom>
            </p:spPr>
          </p:pic>
          <p:pic>
            <p:nvPicPr>
              <p:cNvPr id="15" name="גרפיקה 14" descr="קלע עם מילוי מלא">
                <a:extLst>
                  <a:ext uri="{FF2B5EF4-FFF2-40B4-BE49-F238E27FC236}">
                    <a16:creationId xmlns:a16="http://schemas.microsoft.com/office/drawing/2014/main" id="{CC5E5AD2-7322-074B-D770-21B6FD22767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3155" y="2968216"/>
                <a:ext cx="552450" cy="552450"/>
              </a:xfrm>
              <a:prstGeom prst="rect">
                <a:avLst/>
              </a:prstGeom>
            </p:spPr>
          </p:pic>
          <p:pic>
            <p:nvPicPr>
              <p:cNvPr id="16" name="גרפיקה 15" descr="קלע עם מילוי מלא">
                <a:extLst>
                  <a:ext uri="{FF2B5EF4-FFF2-40B4-BE49-F238E27FC236}">
                    <a16:creationId xmlns:a16="http://schemas.microsoft.com/office/drawing/2014/main" id="{8B9609C5-6967-4E28-AAA6-C06293832CD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06594" y="2977741"/>
                <a:ext cx="552450" cy="552450"/>
              </a:xfrm>
              <a:prstGeom prst="rect">
                <a:avLst/>
              </a:prstGeom>
            </p:spPr>
          </p:pic>
        </p:grpSp>
        <p:pic>
          <p:nvPicPr>
            <p:cNvPr id="17" name="גרפיקה 16" descr="אמבולנס">
              <a:extLst>
                <a:ext uri="{FF2B5EF4-FFF2-40B4-BE49-F238E27FC236}">
                  <a16:creationId xmlns:a16="http://schemas.microsoft.com/office/drawing/2014/main" id="{2955E68E-F662-3DF8-DCFA-927C2336EB5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35657" y="2727372"/>
              <a:ext cx="1021728" cy="1021728"/>
            </a:xfrm>
            <a:prstGeom prst="rect">
              <a:avLst/>
            </a:prstGeom>
          </p:spPr>
        </p:pic>
        <p:pic>
          <p:nvPicPr>
            <p:cNvPr id="18" name="גרפיקה 17" descr="אופנוע">
              <a:extLst>
                <a:ext uri="{FF2B5EF4-FFF2-40B4-BE49-F238E27FC236}">
                  <a16:creationId xmlns:a16="http://schemas.microsoft.com/office/drawing/2014/main" id="{AFC7091E-E6C6-5DE0-5F44-E7AC238581E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82917" y="3971264"/>
              <a:ext cx="927207" cy="927207"/>
            </a:xfrm>
            <a:prstGeom prst="rect">
              <a:avLst/>
            </a:prstGeom>
          </p:spPr>
        </p:pic>
        <p:cxnSp>
          <p:nvCxnSpPr>
            <p:cNvPr id="6" name="מחבר ישר 5">
              <a:extLst>
                <a:ext uri="{FF2B5EF4-FFF2-40B4-BE49-F238E27FC236}">
                  <a16:creationId xmlns:a16="http://schemas.microsoft.com/office/drawing/2014/main" id="{B94D62D1-BF98-DC28-ED86-144B4EAB1603}"/>
                </a:ext>
              </a:extLst>
            </p:cNvPr>
            <p:cNvCxnSpPr>
              <a:cxnSpLocks/>
              <a:stCxn id="14" idx="0"/>
              <a:endCxn id="10" idx="3"/>
            </p:cNvCxnSpPr>
            <p:nvPr/>
          </p:nvCxnSpPr>
          <p:spPr>
            <a:xfrm flipH="1" flipV="1">
              <a:off x="7941425" y="2099592"/>
              <a:ext cx="2172311" cy="992763"/>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מחבר ישר 19">
              <a:extLst>
                <a:ext uri="{FF2B5EF4-FFF2-40B4-BE49-F238E27FC236}">
                  <a16:creationId xmlns:a16="http://schemas.microsoft.com/office/drawing/2014/main" id="{E4BD3B75-3ADC-E65B-54E5-55091E81FADC}"/>
                </a:ext>
              </a:extLst>
            </p:cNvPr>
            <p:cNvCxnSpPr>
              <a:cxnSpLocks/>
              <a:stCxn id="14" idx="1"/>
              <a:endCxn id="17" idx="3"/>
            </p:cNvCxnSpPr>
            <p:nvPr/>
          </p:nvCxnSpPr>
          <p:spPr>
            <a:xfrm flipH="1" flipV="1">
              <a:off x="7957385" y="3238236"/>
              <a:ext cx="1921872" cy="110844"/>
            </a:xfrm>
            <a:prstGeom prst="line">
              <a:avLst/>
            </a:prstGeom>
            <a:ln w="76200"/>
          </p:spPr>
          <p:style>
            <a:lnRef idx="1">
              <a:schemeClr val="dk1"/>
            </a:lnRef>
            <a:fillRef idx="0">
              <a:schemeClr val="dk1"/>
            </a:fillRef>
            <a:effectRef idx="0">
              <a:schemeClr val="dk1"/>
            </a:effectRef>
            <a:fontRef idx="minor">
              <a:schemeClr val="tx1"/>
            </a:fontRef>
          </p:style>
        </p:cxnSp>
        <p:cxnSp>
          <p:nvCxnSpPr>
            <p:cNvPr id="23" name="מחבר ישר 22">
              <a:extLst>
                <a:ext uri="{FF2B5EF4-FFF2-40B4-BE49-F238E27FC236}">
                  <a16:creationId xmlns:a16="http://schemas.microsoft.com/office/drawing/2014/main" id="{B00EAE30-17D8-56C1-5419-FE1E90BDDE69}"/>
                </a:ext>
              </a:extLst>
            </p:cNvPr>
            <p:cNvCxnSpPr>
              <a:cxnSpLocks/>
              <a:stCxn id="14" idx="2"/>
              <a:endCxn id="18" idx="3"/>
            </p:cNvCxnSpPr>
            <p:nvPr/>
          </p:nvCxnSpPr>
          <p:spPr>
            <a:xfrm flipH="1">
              <a:off x="7910124" y="3605804"/>
              <a:ext cx="2203612" cy="829064"/>
            </a:xfrm>
            <a:prstGeom prst="line">
              <a:avLst/>
            </a:prstGeom>
            <a:ln w="76200"/>
          </p:spPr>
          <p:style>
            <a:lnRef idx="1">
              <a:schemeClr val="dk1"/>
            </a:lnRef>
            <a:fillRef idx="0">
              <a:schemeClr val="dk1"/>
            </a:fillRef>
            <a:effectRef idx="0">
              <a:schemeClr val="dk1"/>
            </a:effectRef>
            <a:fontRef idx="minor">
              <a:schemeClr val="tx1"/>
            </a:fontRef>
          </p:style>
        </p:cxnSp>
        <p:sp>
          <p:nvSpPr>
            <p:cNvPr id="32" name="TextBox 7">
              <a:extLst>
                <a:ext uri="{FF2B5EF4-FFF2-40B4-BE49-F238E27FC236}">
                  <a16:creationId xmlns:a16="http://schemas.microsoft.com/office/drawing/2014/main" id="{753C6520-5EB7-5FAF-35C8-871BA3D59655}"/>
                </a:ext>
              </a:extLst>
            </p:cNvPr>
            <p:cNvSpPr txBox="1"/>
            <p:nvPr/>
          </p:nvSpPr>
          <p:spPr>
            <a:xfrm>
              <a:off x="9351799" y="4019368"/>
              <a:ext cx="2293873" cy="830997"/>
            </a:xfrm>
            <a:prstGeom prst="rect">
              <a:avLst/>
            </a:prstGeom>
            <a:noFill/>
          </p:spPr>
          <p:txBody>
            <a:bodyPr wrap="square" rtlCol="0">
              <a:spAutoFit/>
            </a:bodyPr>
            <a:lstStyle/>
            <a:p>
              <a:pPr algn="ctr"/>
              <a:r>
                <a:rPr lang="en-GB" sz="2400" dirty="0"/>
                <a:t>Required Utility: 100</a:t>
              </a:r>
              <a:endParaRPr lang="en-IL" sz="2400" dirty="0"/>
            </a:p>
          </p:txBody>
        </p:sp>
      </p:grpSp>
      <p:cxnSp>
        <p:nvCxnSpPr>
          <p:cNvPr id="35" name="מחבר חץ ישר 34">
            <a:extLst>
              <a:ext uri="{FF2B5EF4-FFF2-40B4-BE49-F238E27FC236}">
                <a16:creationId xmlns:a16="http://schemas.microsoft.com/office/drawing/2014/main" id="{349969AE-C3AF-6776-698D-9891EB5FA996}"/>
              </a:ext>
            </a:extLst>
          </p:cNvPr>
          <p:cNvCxnSpPr/>
          <p:nvPr/>
        </p:nvCxnSpPr>
        <p:spPr>
          <a:xfrm flipH="1" flipV="1">
            <a:off x="5757404" y="2756427"/>
            <a:ext cx="1076633" cy="49490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6">
            <a:extLst>
              <a:ext uri="{FF2B5EF4-FFF2-40B4-BE49-F238E27FC236}">
                <a16:creationId xmlns:a16="http://schemas.microsoft.com/office/drawing/2014/main" id="{8FFE9CE1-F42E-2BE8-1F48-F4DE9C94EEB6}"/>
              </a:ext>
            </a:extLst>
          </p:cNvPr>
          <p:cNvSpPr txBox="1"/>
          <p:nvPr/>
        </p:nvSpPr>
        <p:spPr>
          <a:xfrm>
            <a:off x="9214555" y="2442382"/>
            <a:ext cx="562567" cy="461665"/>
          </a:xfrm>
          <a:prstGeom prst="rect">
            <a:avLst/>
          </a:prstGeom>
          <a:noFill/>
        </p:spPr>
        <p:txBody>
          <a:bodyPr wrap="square" rtlCol="0">
            <a:spAutoFit/>
          </a:bodyPr>
          <a:lstStyle/>
          <a:p>
            <a:r>
              <a:rPr lang="he-IL" sz="2400" b="1" dirty="0">
                <a:solidFill>
                  <a:srgbClr val="00B0F0"/>
                </a:solidFill>
                <a:latin typeface="Calibri" panose="020F0502020204030204" pitchFamily="34" charset="0"/>
                <a:cs typeface="Calibri" panose="020F0502020204030204" pitchFamily="34" charset="0"/>
              </a:rPr>
              <a:t>20</a:t>
            </a:r>
            <a:endParaRPr lang="en-IL" sz="2400" b="1" dirty="0">
              <a:solidFill>
                <a:srgbClr val="00B0F0"/>
              </a:solidFill>
              <a:latin typeface="Calibri" panose="020F0502020204030204" pitchFamily="34" charset="0"/>
              <a:cs typeface="Calibri" panose="020F0502020204030204" pitchFamily="34" charset="0"/>
            </a:endParaRPr>
          </a:p>
        </p:txBody>
      </p:sp>
      <p:graphicFrame>
        <p:nvGraphicFramePr>
          <p:cNvPr id="38" name="טבלה 38">
            <a:extLst>
              <a:ext uri="{FF2B5EF4-FFF2-40B4-BE49-F238E27FC236}">
                <a16:creationId xmlns:a16="http://schemas.microsoft.com/office/drawing/2014/main" id="{C0A616F9-93A9-3049-A269-958A2DDA3314}"/>
              </a:ext>
            </a:extLst>
          </p:cNvPr>
          <p:cNvGraphicFramePr>
            <a:graphicFrameLocks noGrp="1"/>
          </p:cNvGraphicFramePr>
          <p:nvPr>
            <p:extLst>
              <p:ext uri="{D42A27DB-BD31-4B8C-83A1-F6EECF244321}">
                <p14:modId xmlns:p14="http://schemas.microsoft.com/office/powerpoint/2010/main" val="2479605803"/>
              </p:ext>
            </p:extLst>
          </p:nvPr>
        </p:nvGraphicFramePr>
        <p:xfrm>
          <a:off x="269762" y="1794885"/>
          <a:ext cx="6261744" cy="3808183"/>
        </p:xfrm>
        <a:graphic>
          <a:graphicData uri="http://schemas.openxmlformats.org/drawingml/2006/table">
            <a:tbl>
              <a:tblPr rtl="1" firstRow="1" bandRow="1">
                <a:tableStyleId>{5C22544A-7EE6-4342-B048-85BDC9FD1C3A}</a:tableStyleId>
              </a:tblPr>
              <a:tblGrid>
                <a:gridCol w="1565048">
                  <a:extLst>
                    <a:ext uri="{9D8B030D-6E8A-4147-A177-3AD203B41FA5}">
                      <a16:colId xmlns:a16="http://schemas.microsoft.com/office/drawing/2014/main" val="1865312021"/>
                    </a:ext>
                  </a:extLst>
                </a:gridCol>
                <a:gridCol w="1565048">
                  <a:extLst>
                    <a:ext uri="{9D8B030D-6E8A-4147-A177-3AD203B41FA5}">
                      <a16:colId xmlns:a16="http://schemas.microsoft.com/office/drawing/2014/main" val="588085242"/>
                    </a:ext>
                  </a:extLst>
                </a:gridCol>
                <a:gridCol w="1565048">
                  <a:extLst>
                    <a:ext uri="{9D8B030D-6E8A-4147-A177-3AD203B41FA5}">
                      <a16:colId xmlns:a16="http://schemas.microsoft.com/office/drawing/2014/main" val="2768411550"/>
                    </a:ext>
                  </a:extLst>
                </a:gridCol>
                <a:gridCol w="1566600">
                  <a:extLst>
                    <a:ext uri="{9D8B030D-6E8A-4147-A177-3AD203B41FA5}">
                      <a16:colId xmlns:a16="http://schemas.microsoft.com/office/drawing/2014/main" val="2812779104"/>
                    </a:ext>
                  </a:extLst>
                </a:gridCol>
              </a:tblGrid>
              <a:tr h="1204347">
                <a:tc>
                  <a:txBody>
                    <a:bodyPr/>
                    <a:lstStyle/>
                    <a:p>
                      <a:pPr algn="ctr" rtl="1"/>
                      <a:r>
                        <a:rPr lang="en-US" dirty="0"/>
                        <a:t>Contribution of </a:t>
                      </a:r>
                      <a:endParaRPr lang="he-IL" dirty="0"/>
                    </a:p>
                  </a:txBody>
                  <a:tcPr/>
                </a:tc>
                <a:tc>
                  <a:txBody>
                    <a:bodyPr/>
                    <a:lstStyle/>
                    <a:p>
                      <a:pPr algn="ctr" rtl="1"/>
                      <a:endParaRPr lang="en-GB" sz="1800" b="1" dirty="0"/>
                    </a:p>
                    <a:p>
                      <a:pPr algn="ctr" rtl="1"/>
                      <a:r>
                        <a:rPr lang="en-GB" sz="1800" b="1" dirty="0"/>
                        <a:t>Utility</a:t>
                      </a:r>
                    </a:p>
                    <a:p>
                      <a:pPr algn="ctr" rtl="1"/>
                      <a:endParaRPr lang="he-IL" dirty="0"/>
                    </a:p>
                  </a:txBody>
                  <a:tcPr/>
                </a:tc>
                <a:tc>
                  <a:txBody>
                    <a:bodyPr/>
                    <a:lstStyle/>
                    <a:p>
                      <a:pPr algn="ctr" rtl="1"/>
                      <a:endParaRPr lang="he-IL" dirty="0"/>
                    </a:p>
                  </a:txBody>
                  <a:tcPr/>
                </a:tc>
                <a:tc>
                  <a:txBody>
                    <a:bodyPr/>
                    <a:lstStyle/>
                    <a:p>
                      <a:pPr algn="ctr" rtl="1"/>
                      <a:endParaRPr lang="he-IL" dirty="0"/>
                    </a:p>
                  </a:txBody>
                  <a:tcPr/>
                </a:tc>
                <a:extLst>
                  <a:ext uri="{0D108BD9-81ED-4DB2-BD59-A6C34878D82A}">
                    <a16:rowId xmlns:a16="http://schemas.microsoft.com/office/drawing/2014/main" val="447558210"/>
                  </a:ext>
                </a:extLst>
              </a:tr>
              <a:tr h="600878">
                <a:tc>
                  <a:txBody>
                    <a:bodyPr/>
                    <a:lstStyle/>
                    <a:p>
                      <a:pPr algn="ctr" rtl="1"/>
                      <a:r>
                        <a:rPr lang="he-IL" sz="2000" dirty="0">
                          <a:latin typeface="Calibri" panose="020F0502020204030204" pitchFamily="34" charset="0"/>
                          <a:cs typeface="Calibri" panose="020F0502020204030204" pitchFamily="34" charset="0"/>
                        </a:rPr>
                        <a:t>20</a:t>
                      </a:r>
                    </a:p>
                  </a:txBody>
                  <a:tcPr/>
                </a:tc>
                <a:tc>
                  <a:txBody>
                    <a:bodyPr/>
                    <a:lstStyle/>
                    <a:p>
                      <a:pPr algn="ctr" rtl="1"/>
                      <a:r>
                        <a:rPr lang="he-IL" sz="2000" dirty="0">
                          <a:latin typeface="Calibri" panose="020F0502020204030204" pitchFamily="34" charset="0"/>
                          <a:cs typeface="Calibri" panose="020F0502020204030204" pitchFamily="34" charset="0"/>
                        </a:rPr>
                        <a:t>80</a:t>
                      </a:r>
                    </a:p>
                  </a:txBody>
                  <a:tcPr/>
                </a:tc>
                <a:tc>
                  <a:txBody>
                    <a:bodyPr/>
                    <a:lstStyle/>
                    <a:p>
                      <a:pPr algn="ctr" rtl="1"/>
                      <a:r>
                        <a:rPr lang="en-US" sz="2000" dirty="0">
                          <a:latin typeface="Calibri" panose="020F0502020204030204" pitchFamily="34" charset="0"/>
                          <a:cs typeface="Calibri" panose="020F0502020204030204" pitchFamily="34" charset="0"/>
                        </a:rPr>
                        <a:t>Arriving</a:t>
                      </a:r>
                      <a:endParaRPr lang="he-IL" sz="2000" dirty="0">
                        <a:latin typeface="Calibri" panose="020F0502020204030204" pitchFamily="34" charset="0"/>
                        <a:cs typeface="Calibri" panose="020F0502020204030204" pitchFamily="34" charset="0"/>
                      </a:endParaRPr>
                    </a:p>
                  </a:txBody>
                  <a:tcPr/>
                </a:tc>
                <a:tc>
                  <a:txBody>
                    <a:bodyPr/>
                    <a:lstStyle/>
                    <a:p>
                      <a:pPr algn="ctr" rtl="1"/>
                      <a:r>
                        <a:rPr lang="en-US" sz="2000" dirty="0">
                          <a:latin typeface="Calibri" panose="020F0502020204030204" pitchFamily="34" charset="0"/>
                          <a:cs typeface="Calibri" panose="020F0502020204030204" pitchFamily="34" charset="0"/>
                        </a:rPr>
                        <a:t>Arriving </a:t>
                      </a:r>
                      <a:endParaRPr lang="he-IL"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41797430"/>
                  </a:ext>
                </a:extLst>
              </a:tr>
              <a:tr h="600878">
                <a:tc>
                  <a:txBody>
                    <a:bodyPr/>
                    <a:lstStyle/>
                    <a:p>
                      <a:pPr algn="ctr" rtl="1"/>
                      <a:r>
                        <a:rPr lang="he-IL" sz="2000" dirty="0">
                          <a:latin typeface="Calibri" panose="020F0502020204030204" pitchFamily="34" charset="0"/>
                          <a:cs typeface="Calibri" panose="020F0502020204030204" pitchFamily="34" charset="0"/>
                        </a:rPr>
                        <a:t>30</a:t>
                      </a:r>
                    </a:p>
                  </a:txBody>
                  <a:tcPr/>
                </a:tc>
                <a:tc>
                  <a:txBody>
                    <a:bodyPr/>
                    <a:lstStyle/>
                    <a:p>
                      <a:pPr algn="ctr" rtl="1"/>
                      <a:r>
                        <a:rPr lang="he-IL" sz="2000" dirty="0">
                          <a:latin typeface="Calibri" panose="020F0502020204030204" pitchFamily="34" charset="0"/>
                          <a:cs typeface="Calibri" panose="020F0502020204030204" pitchFamily="34" charset="0"/>
                        </a:rPr>
                        <a:t>40</a:t>
                      </a:r>
                    </a:p>
                  </a:txBody>
                  <a:tcPr/>
                </a:tc>
                <a:tc>
                  <a:txBody>
                    <a:bodyPr/>
                    <a:lstStyle/>
                    <a:p>
                      <a:pPr algn="ctr" rtl="1"/>
                      <a:r>
                        <a:rPr lang="en-US" sz="2000" dirty="0">
                          <a:latin typeface="Calibri" panose="020F0502020204030204" pitchFamily="34" charset="0"/>
                          <a:cs typeface="Calibri" panose="020F0502020204030204" pitchFamily="34" charset="0"/>
                        </a:rPr>
                        <a:t>NOT Arriving</a:t>
                      </a:r>
                      <a:endParaRPr lang="he-IL" sz="2000" dirty="0">
                        <a:latin typeface="Calibri" panose="020F0502020204030204" pitchFamily="34" charset="0"/>
                        <a:cs typeface="Calibri" panose="020F0502020204030204" pitchFamily="34" charset="0"/>
                      </a:endParaRPr>
                    </a:p>
                  </a:txBody>
                  <a:tcPr/>
                </a:tc>
                <a:tc>
                  <a:txBody>
                    <a:bodyPr/>
                    <a:lstStyle/>
                    <a:p>
                      <a:pPr algn="ctr" rtl="1"/>
                      <a:r>
                        <a:rPr lang="en-US" sz="2000" dirty="0">
                          <a:latin typeface="Calibri" panose="020F0502020204030204" pitchFamily="34" charset="0"/>
                          <a:cs typeface="Calibri" panose="020F0502020204030204" pitchFamily="34" charset="0"/>
                        </a:rPr>
                        <a:t>Arriving</a:t>
                      </a:r>
                      <a:endParaRPr lang="he-IL"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57459697"/>
                  </a:ext>
                </a:extLst>
              </a:tr>
              <a:tr h="600878">
                <a:tc>
                  <a:txBody>
                    <a:bodyPr/>
                    <a:lstStyle/>
                    <a:p>
                      <a:pPr algn="ctr" rtl="1"/>
                      <a:r>
                        <a:rPr lang="he-IL" sz="2000" dirty="0">
                          <a:latin typeface="Calibri" panose="020F0502020204030204" pitchFamily="34" charset="0"/>
                          <a:cs typeface="Calibri" panose="020F0502020204030204" pitchFamily="34" charset="0"/>
                        </a:rPr>
                        <a:t>35</a:t>
                      </a:r>
                    </a:p>
                  </a:txBody>
                  <a:tcPr/>
                </a:tc>
                <a:tc>
                  <a:txBody>
                    <a:bodyPr/>
                    <a:lstStyle/>
                    <a:p>
                      <a:pPr algn="ctr" rtl="1"/>
                      <a:r>
                        <a:rPr lang="he-IL" sz="2000" dirty="0">
                          <a:latin typeface="Calibri" panose="020F0502020204030204" pitchFamily="34" charset="0"/>
                          <a:cs typeface="Calibri" panose="020F0502020204030204" pitchFamily="34" charset="0"/>
                        </a:rPr>
                        <a:t>30</a:t>
                      </a:r>
                    </a:p>
                  </a:txBody>
                  <a:tcPr/>
                </a:tc>
                <a:tc>
                  <a:txBody>
                    <a:bodyPr/>
                    <a:lstStyle/>
                    <a:p>
                      <a:pPr algn="ctr" rtl="1"/>
                      <a:r>
                        <a:rPr lang="en-US" sz="2000" dirty="0">
                          <a:latin typeface="Calibri" panose="020F0502020204030204" pitchFamily="34" charset="0"/>
                          <a:cs typeface="Calibri" panose="020F0502020204030204" pitchFamily="34" charset="0"/>
                        </a:rPr>
                        <a:t>Arriving</a:t>
                      </a:r>
                      <a:endParaRPr lang="he-IL" sz="2000" dirty="0">
                        <a:latin typeface="Calibri" panose="020F0502020204030204" pitchFamily="34" charset="0"/>
                        <a:cs typeface="Calibri" panose="020F0502020204030204" pitchFamily="34" charset="0"/>
                      </a:endParaRPr>
                    </a:p>
                  </a:txBody>
                  <a:tcPr/>
                </a:tc>
                <a:tc>
                  <a:txBody>
                    <a:bodyPr/>
                    <a:lstStyle/>
                    <a:p>
                      <a:pPr marL="0" marR="0" lvl="0" indent="0" algn="ctr" defTabSz="914411" rtl="1"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NOT Arriving</a:t>
                      </a:r>
                      <a:endParaRPr lang="he-IL" sz="2000" dirty="0">
                        <a:latin typeface="Calibri" panose="020F0502020204030204" pitchFamily="34" charset="0"/>
                        <a:cs typeface="Calibri" panose="020F0502020204030204" pitchFamily="34" charset="0"/>
                      </a:endParaRPr>
                    </a:p>
                    <a:p>
                      <a:pPr algn="ctr" rtl="1"/>
                      <a:endParaRPr lang="he-IL"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3892077"/>
                  </a:ext>
                </a:extLst>
              </a:tr>
              <a:tr h="600878">
                <a:tc>
                  <a:txBody>
                    <a:bodyPr/>
                    <a:lstStyle/>
                    <a:p>
                      <a:pPr algn="ctr" rtl="1"/>
                      <a:r>
                        <a:rPr lang="he-IL" sz="2000" dirty="0">
                          <a:latin typeface="Calibri" panose="020F0502020204030204" pitchFamily="34" charset="0"/>
                          <a:cs typeface="Calibri" panose="020F0502020204030204" pitchFamily="34" charset="0"/>
                        </a:rPr>
                        <a:t>35</a:t>
                      </a:r>
                    </a:p>
                  </a:txBody>
                  <a:tcPr/>
                </a:tc>
                <a:tc>
                  <a:txBody>
                    <a:bodyPr/>
                    <a:lstStyle/>
                    <a:p>
                      <a:pPr algn="ctr" rtl="1"/>
                      <a:r>
                        <a:rPr lang="he-IL" sz="2000" dirty="0">
                          <a:latin typeface="Calibri" panose="020F0502020204030204" pitchFamily="34" charset="0"/>
                          <a:cs typeface="Calibri" panose="020F0502020204030204" pitchFamily="34" charset="0"/>
                        </a:rPr>
                        <a:t>0</a:t>
                      </a:r>
                    </a:p>
                  </a:txBody>
                  <a:tcPr/>
                </a:tc>
                <a:tc>
                  <a:txBody>
                    <a:bodyPr/>
                    <a:lstStyle/>
                    <a:p>
                      <a:pPr marL="0" marR="0" lvl="0" indent="0" algn="ctr" defTabSz="914411" rtl="1"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NOT Arriving</a:t>
                      </a:r>
                      <a:endParaRPr lang="he-IL" sz="2000" dirty="0">
                        <a:latin typeface="Calibri" panose="020F0502020204030204" pitchFamily="34" charset="0"/>
                        <a:cs typeface="Calibri" panose="020F0502020204030204" pitchFamily="34" charset="0"/>
                      </a:endParaRPr>
                    </a:p>
                    <a:p>
                      <a:pPr algn="ctr" rtl="1"/>
                      <a:endParaRPr lang="he-IL" sz="2000" dirty="0">
                        <a:latin typeface="Calibri" panose="020F0502020204030204" pitchFamily="34" charset="0"/>
                        <a:cs typeface="Calibri" panose="020F0502020204030204" pitchFamily="34" charset="0"/>
                      </a:endParaRPr>
                    </a:p>
                  </a:txBody>
                  <a:tcPr/>
                </a:tc>
                <a:tc>
                  <a:txBody>
                    <a:bodyPr/>
                    <a:lstStyle/>
                    <a:p>
                      <a:pPr marL="0" marR="0" lvl="0" indent="0" algn="ctr" defTabSz="914411" rtl="1"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NOT Arriving</a:t>
                      </a:r>
                      <a:endParaRPr lang="he-IL" sz="2000" dirty="0">
                        <a:latin typeface="Calibri" panose="020F0502020204030204" pitchFamily="34" charset="0"/>
                        <a:cs typeface="Calibri" panose="020F0502020204030204" pitchFamily="34" charset="0"/>
                      </a:endParaRPr>
                    </a:p>
                    <a:p>
                      <a:pPr algn="ctr" rtl="1"/>
                      <a:endParaRPr lang="he-IL"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45450016"/>
                  </a:ext>
                </a:extLst>
              </a:tr>
            </a:tbl>
          </a:graphicData>
        </a:graphic>
      </p:graphicFrame>
      <p:grpSp>
        <p:nvGrpSpPr>
          <p:cNvPr id="43" name="קבוצה 42">
            <a:extLst>
              <a:ext uri="{FF2B5EF4-FFF2-40B4-BE49-F238E27FC236}">
                <a16:creationId xmlns:a16="http://schemas.microsoft.com/office/drawing/2014/main" id="{82C246C4-7F9A-7526-5806-8EA2167D45A5}"/>
              </a:ext>
            </a:extLst>
          </p:cNvPr>
          <p:cNvGrpSpPr/>
          <p:nvPr/>
        </p:nvGrpSpPr>
        <p:grpSpPr>
          <a:xfrm>
            <a:off x="465022" y="1834836"/>
            <a:ext cx="5779752" cy="1333282"/>
            <a:chOff x="465022" y="1834836"/>
            <a:chExt cx="5779752" cy="1333282"/>
          </a:xfrm>
        </p:grpSpPr>
        <p:pic>
          <p:nvPicPr>
            <p:cNvPr id="40" name="גרפיקה 39" descr="אמבולנס">
              <a:extLst>
                <a:ext uri="{FF2B5EF4-FFF2-40B4-BE49-F238E27FC236}">
                  <a16:creationId xmlns:a16="http://schemas.microsoft.com/office/drawing/2014/main" id="{64176FB4-9963-D788-6318-38B4DBD4AC1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5022" y="1834836"/>
              <a:ext cx="1021728" cy="1021728"/>
            </a:xfrm>
            <a:prstGeom prst="rect">
              <a:avLst/>
            </a:prstGeom>
          </p:spPr>
        </p:pic>
        <p:pic>
          <p:nvPicPr>
            <p:cNvPr id="41" name="גרפיקה 40" descr="אופנוע">
              <a:extLst>
                <a:ext uri="{FF2B5EF4-FFF2-40B4-BE49-F238E27FC236}">
                  <a16:creationId xmlns:a16="http://schemas.microsoft.com/office/drawing/2014/main" id="{87072D4E-8061-92C1-5DE5-989F92E68B8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74104" y="1929357"/>
              <a:ext cx="927207" cy="927207"/>
            </a:xfrm>
            <a:prstGeom prst="rect">
              <a:avLst/>
            </a:prstGeom>
          </p:spPr>
        </p:pic>
        <p:pic>
          <p:nvPicPr>
            <p:cNvPr id="42" name="גרפיקה 41" descr="אמבולנס">
              <a:extLst>
                <a:ext uri="{FF2B5EF4-FFF2-40B4-BE49-F238E27FC236}">
                  <a16:creationId xmlns:a16="http://schemas.microsoft.com/office/drawing/2014/main" id="{1AEEAB1C-BD9A-7EE4-3048-C9D839DED2C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4966" y="2178310"/>
              <a:ext cx="989808" cy="989808"/>
            </a:xfrm>
            <a:prstGeom prst="rect">
              <a:avLst/>
            </a:prstGeom>
          </p:spPr>
        </p:pic>
      </p:grpSp>
      <p:sp>
        <p:nvSpPr>
          <p:cNvPr id="45" name="אליפסה 44">
            <a:extLst>
              <a:ext uri="{FF2B5EF4-FFF2-40B4-BE49-F238E27FC236}">
                <a16:creationId xmlns:a16="http://schemas.microsoft.com/office/drawing/2014/main" id="{CD2E0D51-08B5-A436-FA0D-ED7C920A3BEF}"/>
              </a:ext>
            </a:extLst>
          </p:cNvPr>
          <p:cNvSpPr/>
          <p:nvPr/>
        </p:nvSpPr>
        <p:spPr>
          <a:xfrm>
            <a:off x="258024" y="2904046"/>
            <a:ext cx="6521420" cy="70328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4" name="אליפסה 43">
            <a:extLst>
              <a:ext uri="{FF2B5EF4-FFF2-40B4-BE49-F238E27FC236}">
                <a16:creationId xmlns:a16="http://schemas.microsoft.com/office/drawing/2014/main" id="{FE460B37-BFE2-91F2-A414-7F26AFFD52D3}"/>
              </a:ext>
            </a:extLst>
          </p:cNvPr>
          <p:cNvSpPr/>
          <p:nvPr/>
        </p:nvSpPr>
        <p:spPr>
          <a:xfrm>
            <a:off x="5416345" y="2987835"/>
            <a:ext cx="689846" cy="51206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Subtitle 2">
            <a:extLst>
              <a:ext uri="{FF2B5EF4-FFF2-40B4-BE49-F238E27FC236}">
                <a16:creationId xmlns:a16="http://schemas.microsoft.com/office/drawing/2014/main" id="{DFB9D906-7779-0E1D-3D3B-F82D31CEF2A6}"/>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14</a:t>
            </a:r>
            <a:endParaRPr lang="he-I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26" presetClass="emph" presetSubtype="0" fill="hold" nodeType="withEffect">
                                  <p:stCondLst>
                                    <p:cond delay="600"/>
                                  </p:stCondLst>
                                  <p:childTnLst>
                                    <p:animEffect transition="out" filter="fade">
                                      <p:cBhvr>
                                        <p:cTn id="12" dur="500" tmFilter="0, 0; .2, .5; .8, .5; 1, 0"/>
                                        <p:tgtEl>
                                          <p:spTgt spid="35"/>
                                        </p:tgtEl>
                                      </p:cBhvr>
                                    </p:animEffect>
                                    <p:animScale>
                                      <p:cBhvr>
                                        <p:cTn id="13" dur="250" autoRev="1" fill="hold"/>
                                        <p:tgtEl>
                                          <p:spTgt spid="35"/>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1000" fill="hold"/>
                                        <p:tgtEl>
                                          <p:spTgt spid="33"/>
                                        </p:tgtEl>
                                        <p:attrNameLst>
                                          <p:attrName>ppt_x</p:attrName>
                                          <p:attrName>ppt_y</p:attrName>
                                        </p:attrNameLst>
                                      </p:cBhvr>
                                    </p:animMotion>
                                  </p:childTnLst>
                                </p:cTn>
                              </p:par>
                              <p:par>
                                <p:cTn id="18" presetID="63" presetClass="path" presetSubtype="0" accel="50000" decel="50000" fill="hold" nodeType="withEffect">
                                  <p:stCondLst>
                                    <p:cond delay="0"/>
                                  </p:stCondLst>
                                  <p:childTnLst>
                                    <p:animMotion origin="layout" path="M 0 0 L 0.25 0 E" pathEditMode="relative" ptsTypes="">
                                      <p:cBhvr>
                                        <p:cTn id="19" dur="1000" fill="hold"/>
                                        <p:tgtEl>
                                          <p:spTgt spid="35"/>
                                        </p:tgtEl>
                                        <p:attrNameLst>
                                          <p:attrName>ppt_x</p:attrName>
                                          <p:attrName>ppt_y</p:attrName>
                                        </p:attrNameLst>
                                      </p:cBhvr>
                                    </p:animMotion>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60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par>
                          <p:cTn id="29" fill="hold">
                            <p:stCondLst>
                              <p:cond delay="11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5"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01C9-B950-0D40-91A5-B7BA37B9A99E}"/>
              </a:ext>
            </a:extLst>
          </p:cNvPr>
          <p:cNvSpPr>
            <a:spLocks noGrp="1"/>
          </p:cNvSpPr>
          <p:nvPr>
            <p:ph type="title"/>
          </p:nvPr>
        </p:nvSpPr>
        <p:spPr>
          <a:xfrm>
            <a:off x="3396673" y="-16780"/>
            <a:ext cx="5435636" cy="1325563"/>
          </a:xfrm>
        </p:spPr>
        <p:txBody>
          <a:bodyPr/>
          <a:lstStyle/>
          <a:p>
            <a:r>
              <a:rPr lang="en-GB" b="1" dirty="0"/>
              <a:t>Challenges – Symmetry</a:t>
            </a:r>
            <a:endParaRPr lang="en-IL" b="1" dirty="0"/>
          </a:p>
        </p:txBody>
      </p:sp>
      <p:grpSp>
        <p:nvGrpSpPr>
          <p:cNvPr id="7" name="קבוצה 6">
            <a:extLst>
              <a:ext uri="{FF2B5EF4-FFF2-40B4-BE49-F238E27FC236}">
                <a16:creationId xmlns:a16="http://schemas.microsoft.com/office/drawing/2014/main" id="{AB77FF60-4E6F-2624-394C-4B2AC110ABBA}"/>
              </a:ext>
            </a:extLst>
          </p:cNvPr>
          <p:cNvGrpSpPr/>
          <p:nvPr/>
        </p:nvGrpSpPr>
        <p:grpSpPr>
          <a:xfrm>
            <a:off x="6602297" y="1772386"/>
            <a:ext cx="4912718" cy="3699760"/>
            <a:chOff x="6732954" y="1198711"/>
            <a:chExt cx="4912718" cy="3699760"/>
          </a:xfrm>
        </p:grpSpPr>
        <p:sp>
          <p:nvSpPr>
            <p:cNvPr id="11" name="TextBox 6">
              <a:extLst>
                <a:ext uri="{FF2B5EF4-FFF2-40B4-BE49-F238E27FC236}">
                  <a16:creationId xmlns:a16="http://schemas.microsoft.com/office/drawing/2014/main" id="{3A52B2E3-CBE6-D4A7-A608-493E6050FF30}"/>
                </a:ext>
              </a:extLst>
            </p:cNvPr>
            <p:cNvSpPr txBox="1"/>
            <p:nvPr/>
          </p:nvSpPr>
          <p:spPr>
            <a:xfrm>
              <a:off x="6732954" y="1198711"/>
              <a:ext cx="1427131" cy="461665"/>
            </a:xfrm>
            <a:prstGeom prst="rect">
              <a:avLst/>
            </a:prstGeom>
            <a:noFill/>
          </p:spPr>
          <p:txBody>
            <a:bodyPr wrap="square" rtlCol="0">
              <a:spAutoFit/>
            </a:bodyPr>
            <a:lstStyle/>
            <a:p>
              <a:r>
                <a:rPr lang="en-GB" sz="2400" b="1" dirty="0"/>
                <a:t>Providers</a:t>
              </a:r>
              <a:endParaRPr lang="en-IL" sz="2400" b="1" dirty="0"/>
            </a:p>
          </p:txBody>
        </p:sp>
        <p:sp>
          <p:nvSpPr>
            <p:cNvPr id="12" name="TextBox 7">
              <a:extLst>
                <a:ext uri="{FF2B5EF4-FFF2-40B4-BE49-F238E27FC236}">
                  <a16:creationId xmlns:a16="http://schemas.microsoft.com/office/drawing/2014/main" id="{6E6A8C76-432D-8FD4-110E-367AB38E4F49}"/>
                </a:ext>
              </a:extLst>
            </p:cNvPr>
            <p:cNvSpPr txBox="1"/>
            <p:nvPr/>
          </p:nvSpPr>
          <p:spPr>
            <a:xfrm>
              <a:off x="9645481" y="1245948"/>
              <a:ext cx="1558441" cy="461665"/>
            </a:xfrm>
            <a:prstGeom prst="rect">
              <a:avLst/>
            </a:prstGeom>
            <a:noFill/>
          </p:spPr>
          <p:txBody>
            <a:bodyPr wrap="square" rtlCol="0">
              <a:spAutoFit/>
            </a:bodyPr>
            <a:lstStyle/>
            <a:p>
              <a:r>
                <a:rPr lang="en-GB" sz="2400" b="1" dirty="0"/>
                <a:t>Requester</a:t>
              </a:r>
              <a:endParaRPr lang="en-IL" sz="2400" b="1" dirty="0"/>
            </a:p>
          </p:txBody>
        </p:sp>
        <p:pic>
          <p:nvPicPr>
            <p:cNvPr id="13" name="גרפיקה 12" descr="אמבולנס">
              <a:extLst>
                <a:ext uri="{FF2B5EF4-FFF2-40B4-BE49-F238E27FC236}">
                  <a16:creationId xmlns:a16="http://schemas.microsoft.com/office/drawing/2014/main" id="{0296A157-C17F-376D-1428-05DF8561D41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1617" y="1604688"/>
              <a:ext cx="989808" cy="989808"/>
            </a:xfrm>
            <a:prstGeom prst="rect">
              <a:avLst/>
            </a:prstGeom>
          </p:spPr>
        </p:pic>
        <p:grpSp>
          <p:nvGrpSpPr>
            <p:cNvPr id="14" name="קבוצה 13">
              <a:extLst>
                <a:ext uri="{FF2B5EF4-FFF2-40B4-BE49-F238E27FC236}">
                  <a16:creationId xmlns:a16="http://schemas.microsoft.com/office/drawing/2014/main" id="{99F8179B-7C5A-A27B-1C8C-7DE0DD57A29D}"/>
                </a:ext>
              </a:extLst>
            </p:cNvPr>
            <p:cNvGrpSpPr/>
            <p:nvPr/>
          </p:nvGrpSpPr>
          <p:grpSpPr>
            <a:xfrm>
              <a:off x="9879257" y="2883550"/>
              <a:ext cx="1088437" cy="1084530"/>
              <a:chOff x="5076825" y="2743551"/>
              <a:chExt cx="1282219" cy="1166909"/>
            </a:xfrm>
          </p:grpSpPr>
          <p:sp>
            <p:nvSpPr>
              <p:cNvPr id="21" name="פיצוץ: 8 נקודות 20">
                <a:extLst>
                  <a:ext uri="{FF2B5EF4-FFF2-40B4-BE49-F238E27FC236}">
                    <a16:creationId xmlns:a16="http://schemas.microsoft.com/office/drawing/2014/main" id="{4C221B5A-7603-F0F2-B63E-7468F5FD079D}"/>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2" name="גרפיקה 21" descr="קלע עם מילוי מלא">
                <a:extLst>
                  <a:ext uri="{FF2B5EF4-FFF2-40B4-BE49-F238E27FC236}">
                    <a16:creationId xmlns:a16="http://schemas.microsoft.com/office/drawing/2014/main" id="{2037ED94-DB90-FDEE-1E80-C294E52196A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6825" y="2968216"/>
                <a:ext cx="552450" cy="552450"/>
              </a:xfrm>
              <a:prstGeom prst="rect">
                <a:avLst/>
              </a:prstGeom>
            </p:spPr>
          </p:pic>
          <p:pic>
            <p:nvPicPr>
              <p:cNvPr id="24" name="גרפיקה 23" descr="קלע עם מילוי מלא">
                <a:extLst>
                  <a:ext uri="{FF2B5EF4-FFF2-40B4-BE49-F238E27FC236}">
                    <a16:creationId xmlns:a16="http://schemas.microsoft.com/office/drawing/2014/main" id="{3703CA21-F6C3-5FD7-3CA5-5C93234F4D1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3155" y="2968216"/>
                <a:ext cx="552450" cy="552450"/>
              </a:xfrm>
              <a:prstGeom prst="rect">
                <a:avLst/>
              </a:prstGeom>
            </p:spPr>
          </p:pic>
          <p:pic>
            <p:nvPicPr>
              <p:cNvPr id="25" name="גרפיקה 24" descr="קלע עם מילוי מלא">
                <a:extLst>
                  <a:ext uri="{FF2B5EF4-FFF2-40B4-BE49-F238E27FC236}">
                    <a16:creationId xmlns:a16="http://schemas.microsoft.com/office/drawing/2014/main" id="{B6D1FB68-3488-38DF-F411-420E2191A68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06594" y="2977741"/>
                <a:ext cx="552450" cy="552450"/>
              </a:xfrm>
              <a:prstGeom prst="rect">
                <a:avLst/>
              </a:prstGeom>
            </p:spPr>
          </p:pic>
        </p:grpSp>
        <p:pic>
          <p:nvPicPr>
            <p:cNvPr id="15" name="גרפיקה 14" descr="אמבולנס">
              <a:extLst>
                <a:ext uri="{FF2B5EF4-FFF2-40B4-BE49-F238E27FC236}">
                  <a16:creationId xmlns:a16="http://schemas.microsoft.com/office/drawing/2014/main" id="{714E6DBB-B622-EF3C-0899-8EF5898318F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35657" y="2727372"/>
              <a:ext cx="1021728" cy="1021728"/>
            </a:xfrm>
            <a:prstGeom prst="rect">
              <a:avLst/>
            </a:prstGeom>
          </p:spPr>
        </p:pic>
        <p:pic>
          <p:nvPicPr>
            <p:cNvPr id="16" name="גרפיקה 15" descr="אופנוע">
              <a:extLst>
                <a:ext uri="{FF2B5EF4-FFF2-40B4-BE49-F238E27FC236}">
                  <a16:creationId xmlns:a16="http://schemas.microsoft.com/office/drawing/2014/main" id="{235E4E11-0598-BF9B-D957-89E145CC9709}"/>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82917" y="3971264"/>
              <a:ext cx="927207" cy="927207"/>
            </a:xfrm>
            <a:prstGeom prst="rect">
              <a:avLst/>
            </a:prstGeom>
          </p:spPr>
        </p:pic>
        <p:cxnSp>
          <p:nvCxnSpPr>
            <p:cNvPr id="17" name="מחבר ישר 16">
              <a:extLst>
                <a:ext uri="{FF2B5EF4-FFF2-40B4-BE49-F238E27FC236}">
                  <a16:creationId xmlns:a16="http://schemas.microsoft.com/office/drawing/2014/main" id="{8EA6E77D-7A91-A00F-DD30-451AA4B40248}"/>
                </a:ext>
              </a:extLst>
            </p:cNvPr>
            <p:cNvCxnSpPr>
              <a:cxnSpLocks/>
              <a:stCxn id="22" idx="0"/>
              <a:endCxn id="13" idx="3"/>
            </p:cNvCxnSpPr>
            <p:nvPr/>
          </p:nvCxnSpPr>
          <p:spPr>
            <a:xfrm flipH="1" flipV="1">
              <a:off x="7941425" y="2099592"/>
              <a:ext cx="2172311" cy="992763"/>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מחבר ישר 17">
              <a:extLst>
                <a:ext uri="{FF2B5EF4-FFF2-40B4-BE49-F238E27FC236}">
                  <a16:creationId xmlns:a16="http://schemas.microsoft.com/office/drawing/2014/main" id="{DC6FBE4A-7ED5-CC4F-22DA-B47FC8AE1091}"/>
                </a:ext>
              </a:extLst>
            </p:cNvPr>
            <p:cNvCxnSpPr>
              <a:cxnSpLocks/>
              <a:stCxn id="22" idx="1"/>
              <a:endCxn id="15" idx="3"/>
            </p:cNvCxnSpPr>
            <p:nvPr/>
          </p:nvCxnSpPr>
          <p:spPr>
            <a:xfrm flipH="1" flipV="1">
              <a:off x="7957385" y="3238236"/>
              <a:ext cx="1921872" cy="110844"/>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מחבר ישר 18">
              <a:extLst>
                <a:ext uri="{FF2B5EF4-FFF2-40B4-BE49-F238E27FC236}">
                  <a16:creationId xmlns:a16="http://schemas.microsoft.com/office/drawing/2014/main" id="{28CDD925-B232-4136-5E5C-E597ED863AB7}"/>
                </a:ext>
              </a:extLst>
            </p:cNvPr>
            <p:cNvCxnSpPr>
              <a:cxnSpLocks/>
              <a:stCxn id="22" idx="2"/>
              <a:endCxn id="16" idx="3"/>
            </p:cNvCxnSpPr>
            <p:nvPr/>
          </p:nvCxnSpPr>
          <p:spPr>
            <a:xfrm flipH="1">
              <a:off x="7910124" y="3605804"/>
              <a:ext cx="2203612" cy="829064"/>
            </a:xfrm>
            <a:prstGeom prst="line">
              <a:avLst/>
            </a:prstGeom>
            <a:ln w="76200"/>
          </p:spPr>
          <p:style>
            <a:lnRef idx="1">
              <a:schemeClr val="dk1"/>
            </a:lnRef>
            <a:fillRef idx="0">
              <a:schemeClr val="dk1"/>
            </a:fillRef>
            <a:effectRef idx="0">
              <a:schemeClr val="dk1"/>
            </a:effectRef>
            <a:fontRef idx="minor">
              <a:schemeClr val="tx1"/>
            </a:fontRef>
          </p:style>
        </p:cxnSp>
        <p:sp>
          <p:nvSpPr>
            <p:cNvPr id="20" name="TextBox 7">
              <a:extLst>
                <a:ext uri="{FF2B5EF4-FFF2-40B4-BE49-F238E27FC236}">
                  <a16:creationId xmlns:a16="http://schemas.microsoft.com/office/drawing/2014/main" id="{7BB2C632-7C8D-2E85-E5ED-7F664692440C}"/>
                </a:ext>
              </a:extLst>
            </p:cNvPr>
            <p:cNvSpPr txBox="1"/>
            <p:nvPr/>
          </p:nvSpPr>
          <p:spPr>
            <a:xfrm>
              <a:off x="9351799" y="4019368"/>
              <a:ext cx="2293873" cy="830997"/>
            </a:xfrm>
            <a:prstGeom prst="rect">
              <a:avLst/>
            </a:prstGeom>
            <a:noFill/>
          </p:spPr>
          <p:txBody>
            <a:bodyPr wrap="square" rtlCol="0">
              <a:spAutoFit/>
            </a:bodyPr>
            <a:lstStyle/>
            <a:p>
              <a:pPr algn="ctr"/>
              <a:r>
                <a:rPr lang="en-GB" sz="2400" dirty="0"/>
                <a:t>Required Utility: </a:t>
              </a:r>
              <a:r>
                <a:rPr lang="he-IL" sz="2400" dirty="0"/>
                <a:t>80</a:t>
              </a:r>
              <a:endParaRPr lang="en-IL" sz="2400" dirty="0"/>
            </a:p>
          </p:txBody>
        </p:sp>
      </p:grpSp>
      <p:cxnSp>
        <p:nvCxnSpPr>
          <p:cNvPr id="31" name="מחבר חץ ישר 30">
            <a:extLst>
              <a:ext uri="{FF2B5EF4-FFF2-40B4-BE49-F238E27FC236}">
                <a16:creationId xmlns:a16="http://schemas.microsoft.com/office/drawing/2014/main" id="{E1B554AC-5DE8-207C-6F13-A5D81C2216D5}"/>
              </a:ext>
            </a:extLst>
          </p:cNvPr>
          <p:cNvCxnSpPr/>
          <p:nvPr/>
        </p:nvCxnSpPr>
        <p:spPr>
          <a:xfrm flipH="1" flipV="1">
            <a:off x="8485369" y="2673267"/>
            <a:ext cx="1076633" cy="49490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6">
            <a:extLst>
              <a:ext uri="{FF2B5EF4-FFF2-40B4-BE49-F238E27FC236}">
                <a16:creationId xmlns:a16="http://schemas.microsoft.com/office/drawing/2014/main" id="{D58E6070-6BE9-DCA1-DAFE-EC712C2FC40D}"/>
              </a:ext>
            </a:extLst>
          </p:cNvPr>
          <p:cNvSpPr txBox="1"/>
          <p:nvPr/>
        </p:nvSpPr>
        <p:spPr>
          <a:xfrm>
            <a:off x="8971473" y="2493209"/>
            <a:ext cx="534045" cy="461665"/>
          </a:xfrm>
          <a:prstGeom prst="rect">
            <a:avLst/>
          </a:prstGeom>
          <a:noFill/>
        </p:spPr>
        <p:txBody>
          <a:bodyPr wrap="square" rtlCol="0">
            <a:spAutoFit/>
          </a:bodyPr>
          <a:lstStyle/>
          <a:p>
            <a:r>
              <a:rPr lang="he-IL" sz="2400" b="1" dirty="0">
                <a:solidFill>
                  <a:srgbClr val="00B0F0"/>
                </a:solidFill>
                <a:latin typeface="Calibri" panose="020F0502020204030204" pitchFamily="34" charset="0"/>
                <a:cs typeface="Calibri" panose="020F0502020204030204" pitchFamily="34" charset="0"/>
              </a:rPr>
              <a:t>0</a:t>
            </a:r>
            <a:endParaRPr lang="en-IL" sz="2400" b="1" dirty="0">
              <a:solidFill>
                <a:srgbClr val="00B0F0"/>
              </a:solidFill>
              <a:latin typeface="Calibri" panose="020F0502020204030204" pitchFamily="34" charset="0"/>
              <a:cs typeface="Calibri" panose="020F0502020204030204" pitchFamily="34" charset="0"/>
            </a:endParaRPr>
          </a:p>
        </p:txBody>
      </p:sp>
      <p:sp>
        <p:nvSpPr>
          <p:cNvPr id="35" name="Subtitle 2">
            <a:extLst>
              <a:ext uri="{FF2B5EF4-FFF2-40B4-BE49-F238E27FC236}">
                <a16:creationId xmlns:a16="http://schemas.microsoft.com/office/drawing/2014/main" id="{136BB58B-6DD5-880B-39EE-7A445D919878}"/>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15</a:t>
            </a:r>
            <a:endParaRPr lang="he-IL" sz="2000" dirty="0">
              <a:latin typeface="Arial" panose="020B060402020202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057951DE-26A6-F0F3-34B5-BF2E818F78C1}"/>
              </a:ext>
            </a:extLst>
          </p:cNvPr>
          <p:cNvPicPr>
            <a:picLocks noChangeAspect="1"/>
          </p:cNvPicPr>
          <p:nvPr/>
        </p:nvPicPr>
        <p:blipFill>
          <a:blip r:embed="rId15"/>
          <a:stretch>
            <a:fillRect/>
          </a:stretch>
        </p:blipFill>
        <p:spPr>
          <a:xfrm>
            <a:off x="101612" y="139743"/>
            <a:ext cx="3396503" cy="2141545"/>
          </a:xfrm>
          <a:prstGeom prst="rect">
            <a:avLst/>
          </a:prstGeom>
        </p:spPr>
      </p:pic>
      <p:pic>
        <p:nvPicPr>
          <p:cNvPr id="6" name="תמונה 5">
            <a:extLst>
              <a:ext uri="{FF2B5EF4-FFF2-40B4-BE49-F238E27FC236}">
                <a16:creationId xmlns:a16="http://schemas.microsoft.com/office/drawing/2014/main" id="{3C9B7A7A-8227-12B9-0E29-6D5988CBE6E0}"/>
              </a:ext>
            </a:extLst>
          </p:cNvPr>
          <p:cNvPicPr>
            <a:picLocks noChangeAspect="1"/>
          </p:cNvPicPr>
          <p:nvPr/>
        </p:nvPicPr>
        <p:blipFill>
          <a:blip r:embed="rId16"/>
          <a:stretch>
            <a:fillRect/>
          </a:stretch>
        </p:blipFill>
        <p:spPr>
          <a:xfrm>
            <a:off x="161024" y="2234051"/>
            <a:ext cx="3329489" cy="2088724"/>
          </a:xfrm>
          <a:prstGeom prst="rect">
            <a:avLst/>
          </a:prstGeom>
        </p:spPr>
      </p:pic>
      <p:pic>
        <p:nvPicPr>
          <p:cNvPr id="9" name="תמונה 8">
            <a:extLst>
              <a:ext uri="{FF2B5EF4-FFF2-40B4-BE49-F238E27FC236}">
                <a16:creationId xmlns:a16="http://schemas.microsoft.com/office/drawing/2014/main" id="{8530E5F0-5B27-CF9F-6265-61FC7B745D1E}"/>
              </a:ext>
            </a:extLst>
          </p:cNvPr>
          <p:cNvPicPr>
            <a:picLocks noChangeAspect="1"/>
          </p:cNvPicPr>
          <p:nvPr/>
        </p:nvPicPr>
        <p:blipFill>
          <a:blip r:embed="rId17"/>
          <a:stretch>
            <a:fillRect/>
          </a:stretch>
        </p:blipFill>
        <p:spPr>
          <a:xfrm>
            <a:off x="190624" y="4309011"/>
            <a:ext cx="3329490" cy="2110771"/>
          </a:xfrm>
          <a:prstGeom prst="rect">
            <a:avLst/>
          </a:prstGeom>
        </p:spPr>
      </p:pic>
      <p:pic>
        <p:nvPicPr>
          <p:cNvPr id="36" name="תמונה 35">
            <a:extLst>
              <a:ext uri="{FF2B5EF4-FFF2-40B4-BE49-F238E27FC236}">
                <a16:creationId xmlns:a16="http://schemas.microsoft.com/office/drawing/2014/main" id="{8E4F1105-0697-364D-15FF-B72EFD3AD341}"/>
              </a:ext>
            </a:extLst>
          </p:cNvPr>
          <p:cNvPicPr>
            <a:picLocks noChangeAspect="1"/>
          </p:cNvPicPr>
          <p:nvPr/>
        </p:nvPicPr>
        <p:blipFill>
          <a:blip r:embed="rId18"/>
          <a:stretch>
            <a:fillRect/>
          </a:stretch>
        </p:blipFill>
        <p:spPr>
          <a:xfrm>
            <a:off x="4214281" y="4515309"/>
            <a:ext cx="1616089" cy="1682202"/>
          </a:xfrm>
          <a:prstGeom prst="rect">
            <a:avLst/>
          </a:prstGeom>
        </p:spPr>
      </p:pic>
      <p:cxnSp>
        <p:nvCxnSpPr>
          <p:cNvPr id="37" name="מחבר חץ ישר 36">
            <a:extLst>
              <a:ext uri="{FF2B5EF4-FFF2-40B4-BE49-F238E27FC236}">
                <a16:creationId xmlns:a16="http://schemas.microsoft.com/office/drawing/2014/main" id="{F5FA9153-8B30-3EFC-0605-0FEF43C6243E}"/>
              </a:ext>
            </a:extLst>
          </p:cNvPr>
          <p:cNvCxnSpPr>
            <a:cxnSpLocks/>
          </p:cNvCxnSpPr>
          <p:nvPr/>
        </p:nvCxnSpPr>
        <p:spPr>
          <a:xfrm flipH="1" flipV="1">
            <a:off x="7994017" y="3635216"/>
            <a:ext cx="1282666" cy="6308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6">
            <a:extLst>
              <a:ext uri="{FF2B5EF4-FFF2-40B4-BE49-F238E27FC236}">
                <a16:creationId xmlns:a16="http://schemas.microsoft.com/office/drawing/2014/main" id="{22CB61E8-6888-8A2D-D505-FCD143FAD537}"/>
              </a:ext>
            </a:extLst>
          </p:cNvPr>
          <p:cNvSpPr txBox="1"/>
          <p:nvPr/>
        </p:nvSpPr>
        <p:spPr>
          <a:xfrm>
            <a:off x="8444649" y="3237947"/>
            <a:ext cx="534045" cy="461665"/>
          </a:xfrm>
          <a:prstGeom prst="rect">
            <a:avLst/>
          </a:prstGeom>
          <a:noFill/>
          <a:ln>
            <a:noFill/>
          </a:ln>
        </p:spPr>
        <p:txBody>
          <a:bodyPr wrap="square" rtlCol="0">
            <a:spAutoFit/>
          </a:bodyPr>
          <a:lstStyle/>
          <a:p>
            <a:r>
              <a:rPr lang="he-IL" sz="2400" b="1" dirty="0">
                <a:solidFill>
                  <a:srgbClr val="00B050"/>
                </a:solidFill>
                <a:latin typeface="Calibri" panose="020F0502020204030204" pitchFamily="34" charset="0"/>
                <a:cs typeface="Calibri" panose="020F0502020204030204" pitchFamily="34" charset="0"/>
              </a:rPr>
              <a:t>0</a:t>
            </a:r>
            <a:endParaRPr lang="en-IL" sz="2400" b="1" dirty="0">
              <a:solidFill>
                <a:srgbClr val="00B050"/>
              </a:solidFill>
              <a:latin typeface="Calibri" panose="020F0502020204030204" pitchFamily="34" charset="0"/>
              <a:cs typeface="Calibri" panose="020F0502020204030204" pitchFamily="34" charset="0"/>
            </a:endParaRPr>
          </a:p>
        </p:txBody>
      </p:sp>
      <p:cxnSp>
        <p:nvCxnSpPr>
          <p:cNvPr id="39" name="מחבר חץ ישר 38">
            <a:extLst>
              <a:ext uri="{FF2B5EF4-FFF2-40B4-BE49-F238E27FC236}">
                <a16:creationId xmlns:a16="http://schemas.microsoft.com/office/drawing/2014/main" id="{3D8F2051-E53A-20D0-5A72-6D694CA1667C}"/>
              </a:ext>
            </a:extLst>
          </p:cNvPr>
          <p:cNvCxnSpPr>
            <a:cxnSpLocks/>
          </p:cNvCxnSpPr>
          <p:nvPr/>
        </p:nvCxnSpPr>
        <p:spPr>
          <a:xfrm flipH="1">
            <a:off x="8190724" y="4157716"/>
            <a:ext cx="1200171" cy="50253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6">
            <a:extLst>
              <a:ext uri="{FF2B5EF4-FFF2-40B4-BE49-F238E27FC236}">
                <a16:creationId xmlns:a16="http://schemas.microsoft.com/office/drawing/2014/main" id="{A6A40FFE-7750-C204-81DC-F7C385DC2BD0}"/>
              </a:ext>
            </a:extLst>
          </p:cNvPr>
          <p:cNvSpPr txBox="1"/>
          <p:nvPr/>
        </p:nvSpPr>
        <p:spPr>
          <a:xfrm>
            <a:off x="8620943" y="3949470"/>
            <a:ext cx="534045" cy="461665"/>
          </a:xfrm>
          <a:prstGeom prst="rect">
            <a:avLst/>
          </a:prstGeom>
          <a:noFill/>
        </p:spPr>
        <p:txBody>
          <a:bodyPr wrap="square" rtlCol="0">
            <a:spAutoFit/>
          </a:bodyPr>
          <a:lstStyle/>
          <a:p>
            <a:r>
              <a:rPr lang="he-IL" sz="2400" b="1" dirty="0">
                <a:solidFill>
                  <a:srgbClr val="FFC000"/>
                </a:solidFill>
                <a:latin typeface="Calibri" panose="020F0502020204030204" pitchFamily="34" charset="0"/>
                <a:cs typeface="Calibri" panose="020F0502020204030204" pitchFamily="34" charset="0"/>
              </a:rPr>
              <a:t>0</a:t>
            </a:r>
            <a:endParaRPr lang="en-IL" sz="2400" b="1"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604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01C9-B950-0D40-91A5-B7BA37B9A99E}"/>
              </a:ext>
            </a:extLst>
          </p:cNvPr>
          <p:cNvSpPr>
            <a:spLocks noGrp="1"/>
          </p:cNvSpPr>
          <p:nvPr>
            <p:ph type="title"/>
          </p:nvPr>
        </p:nvSpPr>
        <p:spPr>
          <a:xfrm>
            <a:off x="838200" y="-198516"/>
            <a:ext cx="10515600" cy="1325563"/>
          </a:xfrm>
        </p:spPr>
        <p:txBody>
          <a:bodyPr/>
          <a:lstStyle/>
          <a:p>
            <a:pPr algn="ctr"/>
            <a:r>
              <a:rPr lang="en-GB" b="1" dirty="0"/>
              <a:t>A solution to symmetry (FMR)</a:t>
            </a:r>
            <a:endParaRPr lang="en-IL" b="1" dirty="0"/>
          </a:p>
        </p:txBody>
      </p:sp>
      <p:grpSp>
        <p:nvGrpSpPr>
          <p:cNvPr id="43" name="קבוצה 42">
            <a:extLst>
              <a:ext uri="{FF2B5EF4-FFF2-40B4-BE49-F238E27FC236}">
                <a16:creationId xmlns:a16="http://schemas.microsoft.com/office/drawing/2014/main" id="{6DD48487-62D6-867B-2E48-5CDE3BCF26FD}"/>
              </a:ext>
            </a:extLst>
          </p:cNvPr>
          <p:cNvGrpSpPr/>
          <p:nvPr/>
        </p:nvGrpSpPr>
        <p:grpSpPr>
          <a:xfrm>
            <a:off x="6709459" y="1788528"/>
            <a:ext cx="4912718" cy="3699760"/>
            <a:chOff x="6732954" y="1198711"/>
            <a:chExt cx="4912718" cy="3699760"/>
          </a:xfrm>
        </p:grpSpPr>
        <p:sp>
          <p:nvSpPr>
            <p:cNvPr id="44" name="TextBox 6">
              <a:extLst>
                <a:ext uri="{FF2B5EF4-FFF2-40B4-BE49-F238E27FC236}">
                  <a16:creationId xmlns:a16="http://schemas.microsoft.com/office/drawing/2014/main" id="{2D5CE734-28CB-2811-E5AD-548F1F07E086}"/>
                </a:ext>
              </a:extLst>
            </p:cNvPr>
            <p:cNvSpPr txBox="1"/>
            <p:nvPr/>
          </p:nvSpPr>
          <p:spPr>
            <a:xfrm>
              <a:off x="6732954" y="1198711"/>
              <a:ext cx="1427131" cy="461665"/>
            </a:xfrm>
            <a:prstGeom prst="rect">
              <a:avLst/>
            </a:prstGeom>
            <a:noFill/>
          </p:spPr>
          <p:txBody>
            <a:bodyPr wrap="square" rtlCol="0">
              <a:spAutoFit/>
            </a:bodyPr>
            <a:lstStyle/>
            <a:p>
              <a:r>
                <a:rPr lang="en-GB" sz="2400" b="1" dirty="0"/>
                <a:t>Providers</a:t>
              </a:r>
              <a:endParaRPr lang="en-IL" sz="2400" b="1" dirty="0"/>
            </a:p>
          </p:txBody>
        </p:sp>
        <p:sp>
          <p:nvSpPr>
            <p:cNvPr id="45" name="TextBox 7">
              <a:extLst>
                <a:ext uri="{FF2B5EF4-FFF2-40B4-BE49-F238E27FC236}">
                  <a16:creationId xmlns:a16="http://schemas.microsoft.com/office/drawing/2014/main" id="{2230B60E-E7AB-B5BF-2F01-EF96A8E05636}"/>
                </a:ext>
              </a:extLst>
            </p:cNvPr>
            <p:cNvSpPr txBox="1"/>
            <p:nvPr/>
          </p:nvSpPr>
          <p:spPr>
            <a:xfrm>
              <a:off x="9645481" y="1245948"/>
              <a:ext cx="1558441" cy="461665"/>
            </a:xfrm>
            <a:prstGeom prst="rect">
              <a:avLst/>
            </a:prstGeom>
            <a:noFill/>
          </p:spPr>
          <p:txBody>
            <a:bodyPr wrap="square" rtlCol="0">
              <a:spAutoFit/>
            </a:bodyPr>
            <a:lstStyle/>
            <a:p>
              <a:r>
                <a:rPr lang="en-GB" sz="2400" b="1" dirty="0"/>
                <a:t>Requester</a:t>
              </a:r>
              <a:endParaRPr lang="en-IL" sz="2400" b="1" dirty="0"/>
            </a:p>
          </p:txBody>
        </p:sp>
        <p:pic>
          <p:nvPicPr>
            <p:cNvPr id="46" name="גרפיקה 45" descr="אמבולנס">
              <a:extLst>
                <a:ext uri="{FF2B5EF4-FFF2-40B4-BE49-F238E27FC236}">
                  <a16:creationId xmlns:a16="http://schemas.microsoft.com/office/drawing/2014/main" id="{9828D976-3327-C1D7-5D42-D7FC7F5E4AC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1617" y="1604688"/>
              <a:ext cx="989808" cy="989808"/>
            </a:xfrm>
            <a:prstGeom prst="rect">
              <a:avLst/>
            </a:prstGeom>
          </p:spPr>
        </p:pic>
        <p:grpSp>
          <p:nvGrpSpPr>
            <p:cNvPr id="47" name="קבוצה 46">
              <a:extLst>
                <a:ext uri="{FF2B5EF4-FFF2-40B4-BE49-F238E27FC236}">
                  <a16:creationId xmlns:a16="http://schemas.microsoft.com/office/drawing/2014/main" id="{CC02BF41-2B1E-CE26-2662-722948999890}"/>
                </a:ext>
              </a:extLst>
            </p:cNvPr>
            <p:cNvGrpSpPr/>
            <p:nvPr/>
          </p:nvGrpSpPr>
          <p:grpSpPr>
            <a:xfrm>
              <a:off x="9879257" y="2883550"/>
              <a:ext cx="1088437" cy="1084530"/>
              <a:chOff x="5076825" y="2743551"/>
              <a:chExt cx="1282219" cy="1166909"/>
            </a:xfrm>
          </p:grpSpPr>
          <p:sp>
            <p:nvSpPr>
              <p:cNvPr id="54" name="פיצוץ: 8 נקודות 53">
                <a:extLst>
                  <a:ext uri="{FF2B5EF4-FFF2-40B4-BE49-F238E27FC236}">
                    <a16:creationId xmlns:a16="http://schemas.microsoft.com/office/drawing/2014/main" id="{DC3010D8-82E3-AAAD-CF54-801957F13C81}"/>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גרפיקה 54" descr="קלע עם מילוי מלא">
                <a:extLst>
                  <a:ext uri="{FF2B5EF4-FFF2-40B4-BE49-F238E27FC236}">
                    <a16:creationId xmlns:a16="http://schemas.microsoft.com/office/drawing/2014/main" id="{90746EFA-A715-B687-9969-CA3BB454AD7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6825" y="2968216"/>
                <a:ext cx="552450" cy="552450"/>
              </a:xfrm>
              <a:prstGeom prst="rect">
                <a:avLst/>
              </a:prstGeom>
            </p:spPr>
          </p:pic>
          <p:pic>
            <p:nvPicPr>
              <p:cNvPr id="56" name="גרפיקה 55" descr="קלע עם מילוי מלא">
                <a:extLst>
                  <a:ext uri="{FF2B5EF4-FFF2-40B4-BE49-F238E27FC236}">
                    <a16:creationId xmlns:a16="http://schemas.microsoft.com/office/drawing/2014/main" id="{F936B7F2-AE4D-DBDF-CA76-DAD2D2354CD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3155" y="2968216"/>
                <a:ext cx="552450" cy="552450"/>
              </a:xfrm>
              <a:prstGeom prst="rect">
                <a:avLst/>
              </a:prstGeom>
            </p:spPr>
          </p:pic>
          <p:pic>
            <p:nvPicPr>
              <p:cNvPr id="60" name="גרפיקה 59" descr="קלע עם מילוי מלא">
                <a:extLst>
                  <a:ext uri="{FF2B5EF4-FFF2-40B4-BE49-F238E27FC236}">
                    <a16:creationId xmlns:a16="http://schemas.microsoft.com/office/drawing/2014/main" id="{4FC7B182-D204-7763-05DB-27F2F419B0B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06594" y="2977741"/>
                <a:ext cx="552450" cy="552450"/>
              </a:xfrm>
              <a:prstGeom prst="rect">
                <a:avLst/>
              </a:prstGeom>
            </p:spPr>
          </p:pic>
        </p:grpSp>
        <p:pic>
          <p:nvPicPr>
            <p:cNvPr id="48" name="גרפיקה 47" descr="אמבולנס">
              <a:extLst>
                <a:ext uri="{FF2B5EF4-FFF2-40B4-BE49-F238E27FC236}">
                  <a16:creationId xmlns:a16="http://schemas.microsoft.com/office/drawing/2014/main" id="{F10CC739-247B-F107-FC28-E3CABC352C8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35657" y="2727372"/>
              <a:ext cx="1021728" cy="1021728"/>
            </a:xfrm>
            <a:prstGeom prst="rect">
              <a:avLst/>
            </a:prstGeom>
          </p:spPr>
        </p:pic>
        <p:pic>
          <p:nvPicPr>
            <p:cNvPr id="49" name="גרפיקה 48" descr="אופנוע">
              <a:extLst>
                <a:ext uri="{FF2B5EF4-FFF2-40B4-BE49-F238E27FC236}">
                  <a16:creationId xmlns:a16="http://schemas.microsoft.com/office/drawing/2014/main" id="{C543047D-E3AC-78FD-D9EE-CB400DB9CBE4}"/>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82917" y="3971264"/>
              <a:ext cx="927207" cy="927207"/>
            </a:xfrm>
            <a:prstGeom prst="rect">
              <a:avLst/>
            </a:prstGeom>
          </p:spPr>
        </p:pic>
        <p:cxnSp>
          <p:nvCxnSpPr>
            <p:cNvPr id="50" name="מחבר ישר 49">
              <a:extLst>
                <a:ext uri="{FF2B5EF4-FFF2-40B4-BE49-F238E27FC236}">
                  <a16:creationId xmlns:a16="http://schemas.microsoft.com/office/drawing/2014/main" id="{6413BF81-F62A-0B04-54CF-1D7D3FD0B3C1}"/>
                </a:ext>
              </a:extLst>
            </p:cNvPr>
            <p:cNvCxnSpPr>
              <a:cxnSpLocks/>
              <a:stCxn id="55" idx="0"/>
              <a:endCxn id="46" idx="3"/>
            </p:cNvCxnSpPr>
            <p:nvPr/>
          </p:nvCxnSpPr>
          <p:spPr>
            <a:xfrm flipH="1" flipV="1">
              <a:off x="7941425" y="2099592"/>
              <a:ext cx="2172311" cy="992763"/>
            </a:xfrm>
            <a:prstGeom prst="line">
              <a:avLst/>
            </a:prstGeom>
            <a:ln w="76200"/>
          </p:spPr>
          <p:style>
            <a:lnRef idx="1">
              <a:schemeClr val="dk1"/>
            </a:lnRef>
            <a:fillRef idx="0">
              <a:schemeClr val="dk1"/>
            </a:fillRef>
            <a:effectRef idx="0">
              <a:schemeClr val="dk1"/>
            </a:effectRef>
            <a:fontRef idx="minor">
              <a:schemeClr val="tx1"/>
            </a:fontRef>
          </p:style>
        </p:cxnSp>
        <p:cxnSp>
          <p:nvCxnSpPr>
            <p:cNvPr id="51" name="מחבר ישר 50">
              <a:extLst>
                <a:ext uri="{FF2B5EF4-FFF2-40B4-BE49-F238E27FC236}">
                  <a16:creationId xmlns:a16="http://schemas.microsoft.com/office/drawing/2014/main" id="{8F98DEDA-DC12-D86E-1AD4-070B2E6CF830}"/>
                </a:ext>
              </a:extLst>
            </p:cNvPr>
            <p:cNvCxnSpPr>
              <a:cxnSpLocks/>
              <a:stCxn id="55" idx="1"/>
              <a:endCxn id="48" idx="3"/>
            </p:cNvCxnSpPr>
            <p:nvPr/>
          </p:nvCxnSpPr>
          <p:spPr>
            <a:xfrm flipH="1" flipV="1">
              <a:off x="7957385" y="3238236"/>
              <a:ext cx="1921872" cy="110844"/>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מחבר ישר 51">
              <a:extLst>
                <a:ext uri="{FF2B5EF4-FFF2-40B4-BE49-F238E27FC236}">
                  <a16:creationId xmlns:a16="http://schemas.microsoft.com/office/drawing/2014/main" id="{422BF62B-C2D8-678B-D06B-3F65F4E4304F}"/>
                </a:ext>
              </a:extLst>
            </p:cNvPr>
            <p:cNvCxnSpPr>
              <a:cxnSpLocks/>
              <a:stCxn id="55" idx="2"/>
              <a:endCxn id="49" idx="3"/>
            </p:cNvCxnSpPr>
            <p:nvPr/>
          </p:nvCxnSpPr>
          <p:spPr>
            <a:xfrm flipH="1">
              <a:off x="7910124" y="3605804"/>
              <a:ext cx="2203612" cy="829064"/>
            </a:xfrm>
            <a:prstGeom prst="line">
              <a:avLst/>
            </a:prstGeom>
            <a:ln w="76200"/>
          </p:spPr>
          <p:style>
            <a:lnRef idx="1">
              <a:schemeClr val="dk1"/>
            </a:lnRef>
            <a:fillRef idx="0">
              <a:schemeClr val="dk1"/>
            </a:fillRef>
            <a:effectRef idx="0">
              <a:schemeClr val="dk1"/>
            </a:effectRef>
            <a:fontRef idx="minor">
              <a:schemeClr val="tx1"/>
            </a:fontRef>
          </p:style>
        </p:cxnSp>
        <p:sp>
          <p:nvSpPr>
            <p:cNvPr id="53" name="TextBox 7">
              <a:extLst>
                <a:ext uri="{FF2B5EF4-FFF2-40B4-BE49-F238E27FC236}">
                  <a16:creationId xmlns:a16="http://schemas.microsoft.com/office/drawing/2014/main" id="{D5216836-7CCD-37C4-7406-687152A01246}"/>
                </a:ext>
              </a:extLst>
            </p:cNvPr>
            <p:cNvSpPr txBox="1"/>
            <p:nvPr/>
          </p:nvSpPr>
          <p:spPr>
            <a:xfrm>
              <a:off x="9351799" y="4019368"/>
              <a:ext cx="2293873" cy="830997"/>
            </a:xfrm>
            <a:prstGeom prst="rect">
              <a:avLst/>
            </a:prstGeom>
            <a:noFill/>
          </p:spPr>
          <p:txBody>
            <a:bodyPr wrap="square" rtlCol="0">
              <a:spAutoFit/>
            </a:bodyPr>
            <a:lstStyle/>
            <a:p>
              <a:pPr algn="ctr"/>
              <a:r>
                <a:rPr lang="en-GB" sz="2400" dirty="0"/>
                <a:t>Required Utility: </a:t>
              </a:r>
              <a:r>
                <a:rPr lang="he-IL" sz="2400" dirty="0"/>
                <a:t>80</a:t>
              </a:r>
              <a:endParaRPr lang="en-IL" sz="2400" dirty="0"/>
            </a:p>
          </p:txBody>
        </p:sp>
      </p:grpSp>
      <p:grpSp>
        <p:nvGrpSpPr>
          <p:cNvPr id="3" name="קבוצה 2">
            <a:extLst>
              <a:ext uri="{FF2B5EF4-FFF2-40B4-BE49-F238E27FC236}">
                <a16:creationId xmlns:a16="http://schemas.microsoft.com/office/drawing/2014/main" id="{2958735E-0671-23A0-5A9B-88FA46B9A9C2}"/>
              </a:ext>
            </a:extLst>
          </p:cNvPr>
          <p:cNvGrpSpPr/>
          <p:nvPr/>
        </p:nvGrpSpPr>
        <p:grpSpPr>
          <a:xfrm>
            <a:off x="8393813" y="4453198"/>
            <a:ext cx="526840" cy="519779"/>
            <a:chOff x="8393813" y="4453198"/>
            <a:chExt cx="526840" cy="519779"/>
          </a:xfrm>
        </p:grpSpPr>
        <p:cxnSp>
          <p:nvCxnSpPr>
            <p:cNvPr id="23" name="Straight Connector 22">
              <a:extLst>
                <a:ext uri="{FF2B5EF4-FFF2-40B4-BE49-F238E27FC236}">
                  <a16:creationId xmlns:a16="http://schemas.microsoft.com/office/drawing/2014/main" id="{94BA98C6-A3A5-FAD5-F1A4-F2D19EF48BFF}"/>
                </a:ext>
              </a:extLst>
            </p:cNvPr>
            <p:cNvCxnSpPr>
              <a:cxnSpLocks/>
            </p:cNvCxnSpPr>
            <p:nvPr/>
          </p:nvCxnSpPr>
          <p:spPr>
            <a:xfrm>
              <a:off x="8393813" y="4453198"/>
              <a:ext cx="526840" cy="5197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CE1EC2E-1C82-C381-6F7F-CA19ABE9B987}"/>
                </a:ext>
              </a:extLst>
            </p:cNvPr>
            <p:cNvCxnSpPr>
              <a:cxnSpLocks/>
            </p:cNvCxnSpPr>
            <p:nvPr/>
          </p:nvCxnSpPr>
          <p:spPr>
            <a:xfrm flipH="1">
              <a:off x="8423225" y="4461983"/>
              <a:ext cx="468015" cy="5109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77" name="טבלה 38">
            <a:extLst>
              <a:ext uri="{FF2B5EF4-FFF2-40B4-BE49-F238E27FC236}">
                <a16:creationId xmlns:a16="http://schemas.microsoft.com/office/drawing/2014/main" id="{E9458B28-FB4E-BFEA-DF32-7EF5D6AEFECF}"/>
              </a:ext>
            </a:extLst>
          </p:cNvPr>
          <p:cNvGraphicFramePr>
            <a:graphicFrameLocks noGrp="1"/>
          </p:cNvGraphicFramePr>
          <p:nvPr>
            <p:extLst>
              <p:ext uri="{D42A27DB-BD31-4B8C-83A1-F6EECF244321}">
                <p14:modId xmlns:p14="http://schemas.microsoft.com/office/powerpoint/2010/main" val="89713282"/>
              </p:ext>
            </p:extLst>
          </p:nvPr>
        </p:nvGraphicFramePr>
        <p:xfrm>
          <a:off x="231161" y="1653578"/>
          <a:ext cx="6261744" cy="3808183"/>
        </p:xfrm>
        <a:graphic>
          <a:graphicData uri="http://schemas.openxmlformats.org/drawingml/2006/table">
            <a:tbl>
              <a:tblPr rtl="1" firstRow="1" bandRow="1">
                <a:tableStyleId>{5C22544A-7EE6-4342-B048-85BDC9FD1C3A}</a:tableStyleId>
              </a:tblPr>
              <a:tblGrid>
                <a:gridCol w="1565048">
                  <a:extLst>
                    <a:ext uri="{9D8B030D-6E8A-4147-A177-3AD203B41FA5}">
                      <a16:colId xmlns:a16="http://schemas.microsoft.com/office/drawing/2014/main" val="1865312021"/>
                    </a:ext>
                  </a:extLst>
                </a:gridCol>
                <a:gridCol w="1565048">
                  <a:extLst>
                    <a:ext uri="{9D8B030D-6E8A-4147-A177-3AD203B41FA5}">
                      <a16:colId xmlns:a16="http://schemas.microsoft.com/office/drawing/2014/main" val="588085242"/>
                    </a:ext>
                  </a:extLst>
                </a:gridCol>
                <a:gridCol w="1565048">
                  <a:extLst>
                    <a:ext uri="{9D8B030D-6E8A-4147-A177-3AD203B41FA5}">
                      <a16:colId xmlns:a16="http://schemas.microsoft.com/office/drawing/2014/main" val="2768411550"/>
                    </a:ext>
                  </a:extLst>
                </a:gridCol>
                <a:gridCol w="1566600">
                  <a:extLst>
                    <a:ext uri="{9D8B030D-6E8A-4147-A177-3AD203B41FA5}">
                      <a16:colId xmlns:a16="http://schemas.microsoft.com/office/drawing/2014/main" val="2812779104"/>
                    </a:ext>
                  </a:extLst>
                </a:gridCol>
              </a:tblGrid>
              <a:tr h="1204347">
                <a:tc>
                  <a:txBody>
                    <a:bodyPr/>
                    <a:lstStyle/>
                    <a:p>
                      <a:pPr algn="ctr" rtl="1"/>
                      <a:r>
                        <a:rPr lang="en-US" dirty="0"/>
                        <a:t>Contribution of </a:t>
                      </a:r>
                      <a:endParaRPr lang="he-IL" dirty="0"/>
                    </a:p>
                  </a:txBody>
                  <a:tcPr/>
                </a:tc>
                <a:tc>
                  <a:txBody>
                    <a:bodyPr/>
                    <a:lstStyle/>
                    <a:p>
                      <a:pPr algn="ctr" rtl="1"/>
                      <a:endParaRPr lang="en-GB" sz="1800" b="1" dirty="0"/>
                    </a:p>
                    <a:p>
                      <a:pPr algn="ctr" rtl="1"/>
                      <a:r>
                        <a:rPr lang="en-GB" sz="1800" b="1" dirty="0"/>
                        <a:t>Utility</a:t>
                      </a:r>
                    </a:p>
                    <a:p>
                      <a:pPr algn="ctr" rtl="1"/>
                      <a:endParaRPr lang="he-IL" dirty="0"/>
                    </a:p>
                  </a:txBody>
                  <a:tcPr/>
                </a:tc>
                <a:tc>
                  <a:txBody>
                    <a:bodyPr/>
                    <a:lstStyle/>
                    <a:p>
                      <a:pPr algn="ctr" rtl="1"/>
                      <a:endParaRPr lang="he-IL" dirty="0"/>
                    </a:p>
                  </a:txBody>
                  <a:tcPr/>
                </a:tc>
                <a:tc>
                  <a:txBody>
                    <a:bodyPr/>
                    <a:lstStyle/>
                    <a:p>
                      <a:pPr algn="ctr" rtl="1"/>
                      <a:endParaRPr lang="he-IL" dirty="0"/>
                    </a:p>
                  </a:txBody>
                  <a:tcPr/>
                </a:tc>
                <a:extLst>
                  <a:ext uri="{0D108BD9-81ED-4DB2-BD59-A6C34878D82A}">
                    <a16:rowId xmlns:a16="http://schemas.microsoft.com/office/drawing/2014/main" val="447558210"/>
                  </a:ext>
                </a:extLst>
              </a:tr>
              <a:tr h="600878">
                <a:tc>
                  <a:txBody>
                    <a:bodyPr/>
                    <a:lstStyle/>
                    <a:p>
                      <a:pPr algn="ctr" rtl="1"/>
                      <a:r>
                        <a:rPr lang="he-IL" sz="2000" dirty="0">
                          <a:latin typeface="Calibri" panose="020F0502020204030204" pitchFamily="34" charset="0"/>
                          <a:cs typeface="Calibri" panose="020F0502020204030204" pitchFamily="34" charset="0"/>
                        </a:rPr>
                        <a:t>40</a:t>
                      </a:r>
                    </a:p>
                  </a:txBody>
                  <a:tcPr/>
                </a:tc>
                <a:tc>
                  <a:txBody>
                    <a:bodyPr/>
                    <a:lstStyle/>
                    <a:p>
                      <a:pPr algn="ctr" rtl="1"/>
                      <a:r>
                        <a:rPr lang="he-IL" sz="2000" dirty="0">
                          <a:latin typeface="Calibri" panose="020F0502020204030204" pitchFamily="34" charset="0"/>
                          <a:cs typeface="Calibri" panose="020F0502020204030204" pitchFamily="34" charset="0"/>
                        </a:rPr>
                        <a:t>40</a:t>
                      </a:r>
                    </a:p>
                  </a:txBody>
                  <a:tcPr/>
                </a:tc>
                <a:tc>
                  <a:txBody>
                    <a:bodyPr/>
                    <a:lstStyle/>
                    <a:p>
                      <a:pPr algn="ctr" rtl="1"/>
                      <a:r>
                        <a:rPr lang="en-US" sz="2000" dirty="0">
                          <a:latin typeface="Calibri" panose="020F0502020204030204" pitchFamily="34" charset="0"/>
                          <a:cs typeface="Calibri" panose="020F0502020204030204" pitchFamily="34" charset="0"/>
                        </a:rPr>
                        <a:t>Arriving</a:t>
                      </a:r>
                      <a:endParaRPr lang="he-IL" sz="2000" dirty="0">
                        <a:latin typeface="Calibri" panose="020F0502020204030204" pitchFamily="34" charset="0"/>
                        <a:cs typeface="Calibri" panose="020F0502020204030204" pitchFamily="34" charset="0"/>
                      </a:endParaRPr>
                    </a:p>
                  </a:txBody>
                  <a:tcPr/>
                </a:tc>
                <a:tc>
                  <a:txBody>
                    <a:bodyPr/>
                    <a:lstStyle/>
                    <a:p>
                      <a:pPr algn="ctr" rtl="1"/>
                      <a:r>
                        <a:rPr lang="en-US" sz="2000" dirty="0">
                          <a:latin typeface="Calibri" panose="020F0502020204030204" pitchFamily="34" charset="0"/>
                          <a:cs typeface="Calibri" panose="020F0502020204030204" pitchFamily="34" charset="0"/>
                        </a:rPr>
                        <a:t>Arriving </a:t>
                      </a:r>
                      <a:endParaRPr lang="he-IL"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41797430"/>
                  </a:ext>
                </a:extLst>
              </a:tr>
              <a:tr h="600878">
                <a:tc>
                  <a:txBody>
                    <a:bodyPr/>
                    <a:lstStyle/>
                    <a:p>
                      <a:pPr algn="ctr" rtl="1"/>
                      <a:r>
                        <a:rPr lang="he-IL" sz="2000" dirty="0">
                          <a:latin typeface="Calibri" panose="020F0502020204030204" pitchFamily="34" charset="0"/>
                          <a:cs typeface="Calibri" panose="020F0502020204030204" pitchFamily="34" charset="0"/>
                        </a:rPr>
                        <a:t>20</a:t>
                      </a:r>
                    </a:p>
                  </a:txBody>
                  <a:tcPr/>
                </a:tc>
                <a:tc>
                  <a:txBody>
                    <a:bodyPr/>
                    <a:lstStyle/>
                    <a:p>
                      <a:pPr algn="ctr" rtl="1"/>
                      <a:r>
                        <a:rPr lang="he-IL" sz="2000" dirty="0">
                          <a:latin typeface="Calibri" panose="020F0502020204030204" pitchFamily="34" charset="0"/>
                          <a:cs typeface="Calibri" panose="020F0502020204030204" pitchFamily="34" charset="0"/>
                        </a:rPr>
                        <a:t>40</a:t>
                      </a:r>
                    </a:p>
                  </a:txBody>
                  <a:tcPr/>
                </a:tc>
                <a:tc>
                  <a:txBody>
                    <a:bodyPr/>
                    <a:lstStyle/>
                    <a:p>
                      <a:pPr algn="ctr" rtl="1"/>
                      <a:r>
                        <a:rPr lang="en-US" sz="2000" dirty="0">
                          <a:latin typeface="Calibri" panose="020F0502020204030204" pitchFamily="34" charset="0"/>
                          <a:cs typeface="Calibri" panose="020F0502020204030204" pitchFamily="34" charset="0"/>
                        </a:rPr>
                        <a:t>NOT Arriving</a:t>
                      </a:r>
                      <a:endParaRPr lang="he-IL" sz="2000" dirty="0">
                        <a:latin typeface="Calibri" panose="020F0502020204030204" pitchFamily="34" charset="0"/>
                        <a:cs typeface="Calibri" panose="020F0502020204030204" pitchFamily="34" charset="0"/>
                      </a:endParaRPr>
                    </a:p>
                  </a:txBody>
                  <a:tcPr/>
                </a:tc>
                <a:tc>
                  <a:txBody>
                    <a:bodyPr/>
                    <a:lstStyle/>
                    <a:p>
                      <a:pPr algn="ctr" rtl="1"/>
                      <a:r>
                        <a:rPr lang="en-US" sz="2000" dirty="0">
                          <a:latin typeface="Calibri" panose="020F0502020204030204" pitchFamily="34" charset="0"/>
                          <a:cs typeface="Calibri" panose="020F0502020204030204" pitchFamily="34" charset="0"/>
                        </a:rPr>
                        <a:t>Arriving</a:t>
                      </a:r>
                      <a:endParaRPr lang="he-IL"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57459697"/>
                  </a:ext>
                </a:extLst>
              </a:tr>
              <a:tr h="600878">
                <a:tc>
                  <a:txBody>
                    <a:bodyPr/>
                    <a:lstStyle/>
                    <a:p>
                      <a:pPr algn="ctr" rtl="1"/>
                      <a:r>
                        <a:rPr lang="he-IL" sz="2000" dirty="0">
                          <a:latin typeface="Calibri" panose="020F0502020204030204" pitchFamily="34" charset="0"/>
                          <a:cs typeface="Calibri" panose="020F0502020204030204" pitchFamily="34" charset="0"/>
                        </a:rPr>
                        <a:t>50</a:t>
                      </a:r>
                    </a:p>
                  </a:txBody>
                  <a:tcPr/>
                </a:tc>
                <a:tc>
                  <a:txBody>
                    <a:bodyPr/>
                    <a:lstStyle/>
                    <a:p>
                      <a:pPr algn="ctr" rtl="1"/>
                      <a:r>
                        <a:rPr lang="he-IL" sz="2000" dirty="0">
                          <a:latin typeface="Calibri" panose="020F0502020204030204" pitchFamily="34" charset="0"/>
                          <a:cs typeface="Calibri" panose="020F0502020204030204" pitchFamily="34" charset="0"/>
                        </a:rPr>
                        <a:t>0</a:t>
                      </a:r>
                    </a:p>
                  </a:txBody>
                  <a:tcPr/>
                </a:tc>
                <a:tc>
                  <a:txBody>
                    <a:bodyPr/>
                    <a:lstStyle/>
                    <a:p>
                      <a:pPr algn="ctr" rtl="1"/>
                      <a:r>
                        <a:rPr lang="en-US" sz="2000" dirty="0">
                          <a:latin typeface="Calibri" panose="020F0502020204030204" pitchFamily="34" charset="0"/>
                          <a:cs typeface="Calibri" panose="020F0502020204030204" pitchFamily="34" charset="0"/>
                        </a:rPr>
                        <a:t>Arriving</a:t>
                      </a:r>
                      <a:endParaRPr lang="he-IL" sz="2000" dirty="0">
                        <a:latin typeface="Calibri" panose="020F0502020204030204" pitchFamily="34" charset="0"/>
                        <a:cs typeface="Calibri" panose="020F0502020204030204" pitchFamily="34" charset="0"/>
                      </a:endParaRPr>
                    </a:p>
                  </a:txBody>
                  <a:tcPr/>
                </a:tc>
                <a:tc>
                  <a:txBody>
                    <a:bodyPr/>
                    <a:lstStyle/>
                    <a:p>
                      <a:pPr marL="0" marR="0" lvl="0" indent="0" algn="ctr" defTabSz="914411" rtl="1"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NOT Arriving</a:t>
                      </a:r>
                      <a:endParaRPr lang="he-IL" sz="2000" dirty="0">
                        <a:latin typeface="Calibri" panose="020F0502020204030204" pitchFamily="34" charset="0"/>
                        <a:cs typeface="Calibri" panose="020F0502020204030204" pitchFamily="34" charset="0"/>
                      </a:endParaRPr>
                    </a:p>
                    <a:p>
                      <a:pPr algn="ctr" rtl="1"/>
                      <a:endParaRPr lang="he-IL"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3892077"/>
                  </a:ext>
                </a:extLst>
              </a:tr>
              <a:tr h="600878">
                <a:tc>
                  <a:txBody>
                    <a:bodyPr/>
                    <a:lstStyle/>
                    <a:p>
                      <a:pPr algn="ctr" rtl="1"/>
                      <a:r>
                        <a:rPr lang="he-IL" sz="2000" dirty="0">
                          <a:latin typeface="Calibri" panose="020F0502020204030204" pitchFamily="34" charset="0"/>
                          <a:cs typeface="Calibri" panose="020F0502020204030204" pitchFamily="34" charset="0"/>
                        </a:rPr>
                        <a:t>50</a:t>
                      </a:r>
                    </a:p>
                  </a:txBody>
                  <a:tcPr/>
                </a:tc>
                <a:tc>
                  <a:txBody>
                    <a:bodyPr/>
                    <a:lstStyle/>
                    <a:p>
                      <a:pPr algn="ctr" rtl="1"/>
                      <a:r>
                        <a:rPr lang="he-IL" sz="2000" dirty="0">
                          <a:latin typeface="Calibri" panose="020F0502020204030204" pitchFamily="34" charset="0"/>
                          <a:cs typeface="Calibri" panose="020F0502020204030204" pitchFamily="34" charset="0"/>
                        </a:rPr>
                        <a:t>0</a:t>
                      </a:r>
                    </a:p>
                  </a:txBody>
                  <a:tcPr/>
                </a:tc>
                <a:tc>
                  <a:txBody>
                    <a:bodyPr/>
                    <a:lstStyle/>
                    <a:p>
                      <a:pPr marL="0" marR="0" lvl="0" indent="0" algn="ctr" defTabSz="914411" rtl="1"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NOT Arriving</a:t>
                      </a:r>
                      <a:endParaRPr lang="he-IL" sz="2000" dirty="0">
                        <a:latin typeface="Calibri" panose="020F0502020204030204" pitchFamily="34" charset="0"/>
                        <a:cs typeface="Calibri" panose="020F0502020204030204" pitchFamily="34" charset="0"/>
                      </a:endParaRPr>
                    </a:p>
                    <a:p>
                      <a:pPr algn="ctr" rtl="1"/>
                      <a:endParaRPr lang="he-IL" sz="2000" dirty="0">
                        <a:latin typeface="Calibri" panose="020F0502020204030204" pitchFamily="34" charset="0"/>
                        <a:cs typeface="Calibri" panose="020F0502020204030204" pitchFamily="34" charset="0"/>
                      </a:endParaRPr>
                    </a:p>
                  </a:txBody>
                  <a:tcPr/>
                </a:tc>
                <a:tc>
                  <a:txBody>
                    <a:bodyPr/>
                    <a:lstStyle/>
                    <a:p>
                      <a:pPr marL="0" marR="0" lvl="0" indent="0" algn="ctr" defTabSz="914411" rtl="1"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NOT Arriving</a:t>
                      </a:r>
                      <a:endParaRPr lang="he-IL" sz="2000" dirty="0">
                        <a:latin typeface="Calibri" panose="020F0502020204030204" pitchFamily="34" charset="0"/>
                        <a:cs typeface="Calibri" panose="020F0502020204030204" pitchFamily="34" charset="0"/>
                      </a:endParaRPr>
                    </a:p>
                    <a:p>
                      <a:pPr algn="ctr" rtl="1"/>
                      <a:endParaRPr lang="he-IL"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45450016"/>
                  </a:ext>
                </a:extLst>
              </a:tr>
            </a:tbl>
          </a:graphicData>
        </a:graphic>
      </p:graphicFrame>
      <p:grpSp>
        <p:nvGrpSpPr>
          <p:cNvPr id="78" name="קבוצה 77">
            <a:extLst>
              <a:ext uri="{FF2B5EF4-FFF2-40B4-BE49-F238E27FC236}">
                <a16:creationId xmlns:a16="http://schemas.microsoft.com/office/drawing/2014/main" id="{A76FD777-6A9D-51A5-FF94-7EFA17B24295}"/>
              </a:ext>
            </a:extLst>
          </p:cNvPr>
          <p:cNvGrpSpPr/>
          <p:nvPr/>
        </p:nvGrpSpPr>
        <p:grpSpPr>
          <a:xfrm>
            <a:off x="426421" y="1693529"/>
            <a:ext cx="5779752" cy="1333282"/>
            <a:chOff x="465022" y="1834836"/>
            <a:chExt cx="5779752" cy="1333282"/>
          </a:xfrm>
        </p:grpSpPr>
        <p:pic>
          <p:nvPicPr>
            <p:cNvPr id="79" name="גרפיקה 78" descr="אמבולנס">
              <a:extLst>
                <a:ext uri="{FF2B5EF4-FFF2-40B4-BE49-F238E27FC236}">
                  <a16:creationId xmlns:a16="http://schemas.microsoft.com/office/drawing/2014/main" id="{07589D42-0758-02A6-37F7-3729B0C74BB8}"/>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5022" y="1834836"/>
              <a:ext cx="1021728" cy="1021728"/>
            </a:xfrm>
            <a:prstGeom prst="rect">
              <a:avLst/>
            </a:prstGeom>
          </p:spPr>
        </p:pic>
        <p:pic>
          <p:nvPicPr>
            <p:cNvPr id="80" name="גרפיקה 79" descr="אופנוע">
              <a:extLst>
                <a:ext uri="{FF2B5EF4-FFF2-40B4-BE49-F238E27FC236}">
                  <a16:creationId xmlns:a16="http://schemas.microsoft.com/office/drawing/2014/main" id="{4D905BC9-5554-F54C-95D8-F6C266CC4901}"/>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74104" y="1929357"/>
              <a:ext cx="927207" cy="927207"/>
            </a:xfrm>
            <a:prstGeom prst="rect">
              <a:avLst/>
            </a:prstGeom>
          </p:spPr>
        </p:pic>
        <p:pic>
          <p:nvPicPr>
            <p:cNvPr id="81" name="גרפיקה 80" descr="אמבולנס">
              <a:extLst>
                <a:ext uri="{FF2B5EF4-FFF2-40B4-BE49-F238E27FC236}">
                  <a16:creationId xmlns:a16="http://schemas.microsoft.com/office/drawing/2014/main" id="{E8EC5920-37AE-B57E-56AC-1FA3253828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4966" y="2178310"/>
              <a:ext cx="989808" cy="989808"/>
            </a:xfrm>
            <a:prstGeom prst="rect">
              <a:avLst/>
            </a:prstGeom>
          </p:spPr>
        </p:pic>
      </p:grpSp>
      <p:sp>
        <p:nvSpPr>
          <p:cNvPr id="59" name="Rectangle 58">
            <a:extLst>
              <a:ext uri="{FF2B5EF4-FFF2-40B4-BE49-F238E27FC236}">
                <a16:creationId xmlns:a16="http://schemas.microsoft.com/office/drawing/2014/main" id="{26ADF967-9961-D006-28C5-7FA64774FC4A}"/>
              </a:ext>
            </a:extLst>
          </p:cNvPr>
          <p:cNvSpPr/>
          <p:nvPr/>
        </p:nvSpPr>
        <p:spPr>
          <a:xfrm>
            <a:off x="1786339" y="1653578"/>
            <a:ext cx="1583681" cy="378660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89" name="מחבר חץ ישר 88">
            <a:extLst>
              <a:ext uri="{FF2B5EF4-FFF2-40B4-BE49-F238E27FC236}">
                <a16:creationId xmlns:a16="http://schemas.microsoft.com/office/drawing/2014/main" id="{3C6212FB-222D-5E09-F00A-07766BE9EACC}"/>
              </a:ext>
            </a:extLst>
          </p:cNvPr>
          <p:cNvCxnSpPr>
            <a:cxnSpLocks/>
          </p:cNvCxnSpPr>
          <p:nvPr/>
        </p:nvCxnSpPr>
        <p:spPr>
          <a:xfrm flipH="1" flipV="1">
            <a:off x="8371854" y="2596863"/>
            <a:ext cx="1435226" cy="66083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F65C5AF-808C-3CBD-0D8C-8125F4DB24AF}"/>
              </a:ext>
            </a:extLst>
          </p:cNvPr>
          <p:cNvSpPr/>
          <p:nvPr/>
        </p:nvSpPr>
        <p:spPr>
          <a:xfrm>
            <a:off x="231160" y="3460778"/>
            <a:ext cx="6261743" cy="60322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2" name="Rectangle 56">
            <a:extLst>
              <a:ext uri="{FF2B5EF4-FFF2-40B4-BE49-F238E27FC236}">
                <a16:creationId xmlns:a16="http://schemas.microsoft.com/office/drawing/2014/main" id="{6F91497C-A058-CABC-1102-4A4936598384}"/>
              </a:ext>
            </a:extLst>
          </p:cNvPr>
          <p:cNvSpPr/>
          <p:nvPr/>
        </p:nvSpPr>
        <p:spPr>
          <a:xfrm>
            <a:off x="210445" y="4738118"/>
            <a:ext cx="6261743" cy="7020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3" name="אליפסה 92">
            <a:extLst>
              <a:ext uri="{FF2B5EF4-FFF2-40B4-BE49-F238E27FC236}">
                <a16:creationId xmlns:a16="http://schemas.microsoft.com/office/drawing/2014/main" id="{2A5F8C01-646F-E4B6-E5A7-31F9CEAD37EB}"/>
              </a:ext>
            </a:extLst>
          </p:cNvPr>
          <p:cNvSpPr/>
          <p:nvPr/>
        </p:nvSpPr>
        <p:spPr>
          <a:xfrm>
            <a:off x="171474" y="2828869"/>
            <a:ext cx="6261744" cy="560507"/>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4" name="אליפסה 93">
            <a:extLst>
              <a:ext uri="{FF2B5EF4-FFF2-40B4-BE49-F238E27FC236}">
                <a16:creationId xmlns:a16="http://schemas.microsoft.com/office/drawing/2014/main" id="{DDA2FCF2-6668-6028-8DB2-28EE29B59661}"/>
              </a:ext>
            </a:extLst>
          </p:cNvPr>
          <p:cNvSpPr/>
          <p:nvPr/>
        </p:nvSpPr>
        <p:spPr>
          <a:xfrm>
            <a:off x="5366346" y="2831358"/>
            <a:ext cx="689846" cy="5120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TextBox 6">
            <a:extLst>
              <a:ext uri="{FF2B5EF4-FFF2-40B4-BE49-F238E27FC236}">
                <a16:creationId xmlns:a16="http://schemas.microsoft.com/office/drawing/2014/main" id="{E229A2D3-B6E9-12CC-D149-B43815AE9F27}"/>
              </a:ext>
            </a:extLst>
          </p:cNvPr>
          <p:cNvSpPr txBox="1"/>
          <p:nvPr/>
        </p:nvSpPr>
        <p:spPr>
          <a:xfrm>
            <a:off x="8988435" y="2432633"/>
            <a:ext cx="534045" cy="461665"/>
          </a:xfrm>
          <a:prstGeom prst="rect">
            <a:avLst/>
          </a:prstGeom>
          <a:noFill/>
        </p:spPr>
        <p:txBody>
          <a:bodyPr wrap="square" rtlCol="0">
            <a:spAutoFit/>
          </a:bodyPr>
          <a:lstStyle/>
          <a:p>
            <a:r>
              <a:rPr lang="he-IL" sz="2400" b="1" dirty="0">
                <a:solidFill>
                  <a:srgbClr val="00B0F0"/>
                </a:solidFill>
                <a:latin typeface="Calibri" panose="020F0502020204030204" pitchFamily="34" charset="0"/>
                <a:cs typeface="Calibri" panose="020F0502020204030204" pitchFamily="34" charset="0"/>
              </a:rPr>
              <a:t>40</a:t>
            </a:r>
            <a:endParaRPr lang="en-IL" sz="2400" b="1" dirty="0">
              <a:solidFill>
                <a:srgbClr val="00B0F0"/>
              </a:solidFill>
              <a:latin typeface="Calibri" panose="020F0502020204030204" pitchFamily="34" charset="0"/>
              <a:cs typeface="Calibri" panose="020F0502020204030204" pitchFamily="34" charset="0"/>
            </a:endParaRPr>
          </a:p>
        </p:txBody>
      </p:sp>
      <p:sp>
        <p:nvSpPr>
          <p:cNvPr id="33" name="Subtitle 2">
            <a:extLst>
              <a:ext uri="{FF2B5EF4-FFF2-40B4-BE49-F238E27FC236}">
                <a16:creationId xmlns:a16="http://schemas.microsoft.com/office/drawing/2014/main" id="{C076928F-4DD6-BF41-22B4-EC6E914C4B84}"/>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18</a:t>
            </a:r>
            <a:endParaRPr lang="he-I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0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fade">
                                      <p:cBhvr>
                                        <p:cTn id="30" dur="500"/>
                                        <p:tgtEl>
                                          <p:spTgt spid="9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7" grpId="0" animBg="1"/>
      <p:bldP spid="92" grpId="0" animBg="1"/>
      <p:bldP spid="93" grpId="0" animBg="1"/>
      <p:bldP spid="94" grpId="0" animBg="1"/>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E2EA6-ACA1-BA8C-F01A-C1165A8EFA31}"/>
              </a:ext>
            </a:extLst>
          </p:cNvPr>
          <p:cNvSpPr>
            <a:spLocks noGrp="1"/>
          </p:cNvSpPr>
          <p:nvPr>
            <p:ph type="title"/>
          </p:nvPr>
        </p:nvSpPr>
        <p:spPr>
          <a:xfrm>
            <a:off x="838200" y="1327675"/>
            <a:ext cx="10515600" cy="1325563"/>
          </a:xfrm>
        </p:spPr>
        <p:txBody>
          <a:bodyPr/>
          <a:lstStyle/>
          <a:p>
            <a:pPr algn="ctr"/>
            <a:r>
              <a:rPr lang="en-US" b="1" dirty="0"/>
              <a:t>Experiments</a:t>
            </a:r>
            <a:endParaRPr lang="en-IL" b="1" dirty="0"/>
          </a:p>
        </p:txBody>
      </p:sp>
      <p:cxnSp>
        <p:nvCxnSpPr>
          <p:cNvPr id="6" name="מחבר חץ ישר 5">
            <a:extLst>
              <a:ext uri="{FF2B5EF4-FFF2-40B4-BE49-F238E27FC236}">
                <a16:creationId xmlns:a16="http://schemas.microsoft.com/office/drawing/2014/main" id="{B5239E17-EA0F-EE6C-91CC-307641608E69}"/>
              </a:ext>
            </a:extLst>
          </p:cNvPr>
          <p:cNvCxnSpPr>
            <a:cxnSpLocks/>
            <a:endCxn id="12" idx="0"/>
          </p:cNvCxnSpPr>
          <p:nvPr/>
        </p:nvCxnSpPr>
        <p:spPr>
          <a:xfrm flipH="1">
            <a:off x="3226470" y="2456477"/>
            <a:ext cx="1457868" cy="115816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a:extLst>
              <a:ext uri="{FF2B5EF4-FFF2-40B4-BE49-F238E27FC236}">
                <a16:creationId xmlns:a16="http://schemas.microsoft.com/office/drawing/2014/main" id="{0249BD75-2CBC-19B4-4978-9CF135BE4D0C}"/>
              </a:ext>
            </a:extLst>
          </p:cNvPr>
          <p:cNvCxnSpPr>
            <a:cxnSpLocks/>
            <a:endCxn id="13" idx="0"/>
          </p:cNvCxnSpPr>
          <p:nvPr/>
        </p:nvCxnSpPr>
        <p:spPr>
          <a:xfrm>
            <a:off x="7376934" y="2456469"/>
            <a:ext cx="1698225" cy="111186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AEC15382-6C87-E612-8239-622AE22EB18C}"/>
              </a:ext>
            </a:extLst>
          </p:cNvPr>
          <p:cNvSpPr txBox="1">
            <a:spLocks/>
          </p:cNvSpPr>
          <p:nvPr/>
        </p:nvSpPr>
        <p:spPr>
          <a:xfrm>
            <a:off x="1436734" y="3614637"/>
            <a:ext cx="3579471" cy="778397"/>
          </a:xfrm>
          <a:prstGeom prst="rect">
            <a:avLst/>
          </a:prstGeom>
        </p:spPr>
        <p:txBody>
          <a:bodyPr vert="horz" lIns="91440" tIns="45720" rIns="91440" bIns="45720" rtlCol="0" anchor="ctr">
            <a:norm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One-Shot Max-Sum</a:t>
            </a:r>
            <a:endParaRPr lang="en-IL" sz="2800" b="1" dirty="0"/>
          </a:p>
        </p:txBody>
      </p:sp>
      <p:sp>
        <p:nvSpPr>
          <p:cNvPr id="13" name="Title 1">
            <a:extLst>
              <a:ext uri="{FF2B5EF4-FFF2-40B4-BE49-F238E27FC236}">
                <a16:creationId xmlns:a16="http://schemas.microsoft.com/office/drawing/2014/main" id="{C2E828D6-A98D-1B08-F9D1-F43F5EEB7A96}"/>
              </a:ext>
            </a:extLst>
          </p:cNvPr>
          <p:cNvSpPr txBox="1">
            <a:spLocks/>
          </p:cNvSpPr>
          <p:nvPr/>
        </p:nvSpPr>
        <p:spPr>
          <a:xfrm>
            <a:off x="7285423" y="3568331"/>
            <a:ext cx="3579471" cy="778397"/>
          </a:xfrm>
          <a:prstGeom prst="rect">
            <a:avLst/>
          </a:prstGeom>
        </p:spPr>
        <p:txBody>
          <a:bodyPr vert="horz" lIns="91440" tIns="45720" rIns="91440" bIns="45720" rtlCol="0" anchor="ctr">
            <a:norm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Incremental Max-Sum</a:t>
            </a:r>
            <a:endParaRPr lang="en-IL" sz="2800" b="1" dirty="0"/>
          </a:p>
        </p:txBody>
      </p:sp>
      <p:grpSp>
        <p:nvGrpSpPr>
          <p:cNvPr id="41" name="קבוצה 40">
            <a:extLst>
              <a:ext uri="{FF2B5EF4-FFF2-40B4-BE49-F238E27FC236}">
                <a16:creationId xmlns:a16="http://schemas.microsoft.com/office/drawing/2014/main" id="{AA149ECE-4307-3860-CB39-49C4C2FA3A83}"/>
              </a:ext>
            </a:extLst>
          </p:cNvPr>
          <p:cNvGrpSpPr/>
          <p:nvPr/>
        </p:nvGrpSpPr>
        <p:grpSpPr>
          <a:xfrm>
            <a:off x="6183604" y="4216111"/>
            <a:ext cx="6392560" cy="1762967"/>
            <a:chOff x="225221" y="3428999"/>
            <a:chExt cx="7125527" cy="2195391"/>
          </a:xfrm>
        </p:grpSpPr>
        <p:cxnSp>
          <p:nvCxnSpPr>
            <p:cNvPr id="14" name="מחבר חץ ישר 13">
              <a:extLst>
                <a:ext uri="{FF2B5EF4-FFF2-40B4-BE49-F238E27FC236}">
                  <a16:creationId xmlns:a16="http://schemas.microsoft.com/office/drawing/2014/main" id="{ACF29774-6620-20B6-6326-97228AF6FC32}"/>
                </a:ext>
              </a:extLst>
            </p:cNvPr>
            <p:cNvCxnSpPr>
              <a:cxnSpLocks/>
              <a:endCxn id="29" idx="0"/>
            </p:cNvCxnSpPr>
            <p:nvPr/>
          </p:nvCxnSpPr>
          <p:spPr>
            <a:xfrm flipH="1">
              <a:off x="1887437" y="3428999"/>
              <a:ext cx="717350" cy="85785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FD0007E9-A144-9883-1EBF-112C90333D14}"/>
                </a:ext>
              </a:extLst>
            </p:cNvPr>
            <p:cNvCxnSpPr>
              <a:cxnSpLocks/>
            </p:cNvCxnSpPr>
            <p:nvPr/>
          </p:nvCxnSpPr>
          <p:spPr>
            <a:xfrm>
              <a:off x="3712512" y="3428999"/>
              <a:ext cx="0" cy="141699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a:extLst>
                <a:ext uri="{FF2B5EF4-FFF2-40B4-BE49-F238E27FC236}">
                  <a16:creationId xmlns:a16="http://schemas.microsoft.com/office/drawing/2014/main" id="{48D2F1BF-5A08-6B58-064A-10A80DCE0395}"/>
                </a:ext>
              </a:extLst>
            </p:cNvPr>
            <p:cNvCxnSpPr>
              <a:cxnSpLocks/>
              <a:endCxn id="31" idx="0"/>
            </p:cNvCxnSpPr>
            <p:nvPr/>
          </p:nvCxnSpPr>
          <p:spPr>
            <a:xfrm>
              <a:off x="4756220" y="3488658"/>
              <a:ext cx="1329274" cy="85785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456885AA-8985-D5C1-3BD7-C1AE611326EA}"/>
                </a:ext>
              </a:extLst>
            </p:cNvPr>
            <p:cNvSpPr txBox="1">
              <a:spLocks/>
            </p:cNvSpPr>
            <p:nvPr/>
          </p:nvSpPr>
          <p:spPr>
            <a:xfrm>
              <a:off x="225221" y="4286853"/>
              <a:ext cx="3324430" cy="778397"/>
            </a:xfrm>
            <a:prstGeom prst="rect">
              <a:avLst/>
            </a:prstGeom>
          </p:spPr>
          <p:txBody>
            <a:bodyPr vert="horz" lIns="91440" tIns="45720" rIns="91440" bIns="45720" rtlCol="0" anchor="ctr">
              <a:normAutofit fontScale="92500"/>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1. Without Symmetry fix</a:t>
              </a:r>
              <a:endParaRPr lang="en-IL" sz="2400" dirty="0"/>
            </a:p>
          </p:txBody>
        </p:sp>
        <p:sp>
          <p:nvSpPr>
            <p:cNvPr id="30" name="Title 1">
              <a:extLst>
                <a:ext uri="{FF2B5EF4-FFF2-40B4-BE49-F238E27FC236}">
                  <a16:creationId xmlns:a16="http://schemas.microsoft.com/office/drawing/2014/main" id="{BCFA55AC-ED40-706F-9CCD-026DCC1473C1}"/>
                </a:ext>
              </a:extLst>
            </p:cNvPr>
            <p:cNvSpPr txBox="1">
              <a:spLocks/>
            </p:cNvSpPr>
            <p:nvPr/>
          </p:nvSpPr>
          <p:spPr>
            <a:xfrm>
              <a:off x="2185681" y="4845993"/>
              <a:ext cx="3204608" cy="778397"/>
            </a:xfrm>
            <a:prstGeom prst="rect">
              <a:avLst/>
            </a:prstGeom>
          </p:spPr>
          <p:txBody>
            <a:bodyPr vert="horz" lIns="91440" tIns="45720" rIns="91440" bIns="45720" rtlCol="0" anchor="ctr">
              <a:norm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2. With Symmetry fix</a:t>
              </a:r>
              <a:endParaRPr lang="en-IL" sz="2400" dirty="0"/>
            </a:p>
          </p:txBody>
        </p:sp>
        <p:sp>
          <p:nvSpPr>
            <p:cNvPr id="31" name="Title 1">
              <a:extLst>
                <a:ext uri="{FF2B5EF4-FFF2-40B4-BE49-F238E27FC236}">
                  <a16:creationId xmlns:a16="http://schemas.microsoft.com/office/drawing/2014/main" id="{9460E3A5-ED79-EC81-1C94-BA06D5E394AE}"/>
                </a:ext>
              </a:extLst>
            </p:cNvPr>
            <p:cNvSpPr txBox="1">
              <a:spLocks/>
            </p:cNvSpPr>
            <p:nvPr/>
          </p:nvSpPr>
          <p:spPr>
            <a:xfrm>
              <a:off x="4820238" y="4346511"/>
              <a:ext cx="2530510" cy="718738"/>
            </a:xfrm>
            <a:prstGeom prst="rect">
              <a:avLst/>
            </a:prstGeom>
          </p:spPr>
          <p:txBody>
            <a:bodyPr vert="horz" lIns="91440" tIns="45720" rIns="91440" bIns="45720" rtlCol="0" anchor="ctr">
              <a:normAutofit fontScale="92500" lnSpcReduction="20000"/>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3. With Randomness</a:t>
              </a:r>
              <a:endParaRPr lang="en-IL" sz="2400" dirty="0"/>
            </a:p>
          </p:txBody>
        </p:sp>
      </p:grpSp>
      <p:grpSp>
        <p:nvGrpSpPr>
          <p:cNvPr id="69" name="קבוצה 68">
            <a:extLst>
              <a:ext uri="{FF2B5EF4-FFF2-40B4-BE49-F238E27FC236}">
                <a16:creationId xmlns:a16="http://schemas.microsoft.com/office/drawing/2014/main" id="{688C8BE3-5728-C13A-2F94-B2FDA95CEEC2}"/>
              </a:ext>
            </a:extLst>
          </p:cNvPr>
          <p:cNvGrpSpPr/>
          <p:nvPr/>
        </p:nvGrpSpPr>
        <p:grpSpPr>
          <a:xfrm>
            <a:off x="-72199" y="4216111"/>
            <a:ext cx="6392560" cy="1795329"/>
            <a:chOff x="225221" y="3388699"/>
            <a:chExt cx="7125527" cy="2235691"/>
          </a:xfrm>
        </p:grpSpPr>
        <p:cxnSp>
          <p:nvCxnSpPr>
            <p:cNvPr id="70" name="מחבר חץ ישר 69">
              <a:extLst>
                <a:ext uri="{FF2B5EF4-FFF2-40B4-BE49-F238E27FC236}">
                  <a16:creationId xmlns:a16="http://schemas.microsoft.com/office/drawing/2014/main" id="{1E0D9CB8-D18D-F5EE-3F0F-926E0780214D}"/>
                </a:ext>
              </a:extLst>
            </p:cNvPr>
            <p:cNvCxnSpPr>
              <a:cxnSpLocks/>
              <a:endCxn id="73" idx="0"/>
            </p:cNvCxnSpPr>
            <p:nvPr/>
          </p:nvCxnSpPr>
          <p:spPr>
            <a:xfrm flipH="1">
              <a:off x="1887437" y="3428999"/>
              <a:ext cx="717350" cy="85785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C5AC124D-C70A-7ABD-F91B-AD9654D10E50}"/>
                </a:ext>
              </a:extLst>
            </p:cNvPr>
            <p:cNvCxnSpPr>
              <a:cxnSpLocks/>
            </p:cNvCxnSpPr>
            <p:nvPr/>
          </p:nvCxnSpPr>
          <p:spPr>
            <a:xfrm>
              <a:off x="3712512" y="3428999"/>
              <a:ext cx="0" cy="141699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B782D8C2-EB12-887F-90DF-AB0DC1FED419}"/>
                </a:ext>
              </a:extLst>
            </p:cNvPr>
            <p:cNvCxnSpPr>
              <a:cxnSpLocks/>
              <a:endCxn id="75" idx="0"/>
            </p:cNvCxnSpPr>
            <p:nvPr/>
          </p:nvCxnSpPr>
          <p:spPr>
            <a:xfrm>
              <a:off x="4756219" y="3388699"/>
              <a:ext cx="992225" cy="85785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Title 1">
              <a:extLst>
                <a:ext uri="{FF2B5EF4-FFF2-40B4-BE49-F238E27FC236}">
                  <a16:creationId xmlns:a16="http://schemas.microsoft.com/office/drawing/2014/main" id="{EBE80F51-150F-EBE8-6663-B273D0E458C7}"/>
                </a:ext>
              </a:extLst>
            </p:cNvPr>
            <p:cNvSpPr txBox="1">
              <a:spLocks/>
            </p:cNvSpPr>
            <p:nvPr/>
          </p:nvSpPr>
          <p:spPr>
            <a:xfrm>
              <a:off x="225221" y="4286852"/>
              <a:ext cx="3324430" cy="778397"/>
            </a:xfrm>
            <a:prstGeom prst="rect">
              <a:avLst/>
            </a:prstGeom>
          </p:spPr>
          <p:txBody>
            <a:bodyPr vert="horz" lIns="91440" tIns="45720" rIns="91440" bIns="45720" rtlCol="0" anchor="ctr">
              <a:normAutofit fontScale="92500"/>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1. Without Symmetry fix</a:t>
              </a:r>
              <a:endParaRPr lang="en-IL" sz="2400" dirty="0"/>
            </a:p>
          </p:txBody>
        </p:sp>
        <p:sp>
          <p:nvSpPr>
            <p:cNvPr id="74" name="Title 1">
              <a:extLst>
                <a:ext uri="{FF2B5EF4-FFF2-40B4-BE49-F238E27FC236}">
                  <a16:creationId xmlns:a16="http://schemas.microsoft.com/office/drawing/2014/main" id="{8A14A727-177E-B85B-1A13-289C1B1D7380}"/>
                </a:ext>
              </a:extLst>
            </p:cNvPr>
            <p:cNvSpPr txBox="1">
              <a:spLocks/>
            </p:cNvSpPr>
            <p:nvPr/>
          </p:nvSpPr>
          <p:spPr>
            <a:xfrm>
              <a:off x="2185681" y="4845993"/>
              <a:ext cx="3204608" cy="778397"/>
            </a:xfrm>
            <a:prstGeom prst="rect">
              <a:avLst/>
            </a:prstGeom>
          </p:spPr>
          <p:txBody>
            <a:bodyPr vert="horz" lIns="91440" tIns="45720" rIns="91440" bIns="45720" rtlCol="0" anchor="ctr">
              <a:norm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2. With Symmetry fix</a:t>
              </a:r>
              <a:endParaRPr lang="en-IL" sz="2400" dirty="0"/>
            </a:p>
          </p:txBody>
        </p:sp>
        <p:sp>
          <p:nvSpPr>
            <p:cNvPr id="75" name="Title 1">
              <a:extLst>
                <a:ext uri="{FF2B5EF4-FFF2-40B4-BE49-F238E27FC236}">
                  <a16:creationId xmlns:a16="http://schemas.microsoft.com/office/drawing/2014/main" id="{2769C9B8-F9E1-E721-D9B4-02CB31CAB3E0}"/>
                </a:ext>
              </a:extLst>
            </p:cNvPr>
            <p:cNvSpPr txBox="1">
              <a:spLocks/>
            </p:cNvSpPr>
            <p:nvPr/>
          </p:nvSpPr>
          <p:spPr>
            <a:xfrm>
              <a:off x="4146140" y="4246553"/>
              <a:ext cx="3204608" cy="778397"/>
            </a:xfrm>
            <a:prstGeom prst="rect">
              <a:avLst/>
            </a:prstGeom>
          </p:spPr>
          <p:txBody>
            <a:bodyPr vert="horz" lIns="91440" tIns="45720" rIns="91440" bIns="45720" rtlCol="0" anchor="ctr">
              <a:norm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3. With Randomness</a:t>
              </a:r>
              <a:endParaRPr lang="en-IL" sz="2400" dirty="0"/>
            </a:p>
          </p:txBody>
        </p:sp>
      </p:grpSp>
      <p:pic>
        <p:nvPicPr>
          <p:cNvPr id="4098" name="Picture 2" descr="21 SEO Experiments + Their Surprising Test Results (2021 Update)">
            <a:extLst>
              <a:ext uri="{FF2B5EF4-FFF2-40B4-BE49-F238E27FC236}">
                <a16:creationId xmlns:a16="http://schemas.microsoft.com/office/drawing/2014/main" id="{93093FC6-50E1-5B96-99E7-B8B5091F7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01" y="506567"/>
            <a:ext cx="3457134" cy="2141920"/>
          </a:xfrm>
          <a:prstGeom prst="rect">
            <a:avLst/>
          </a:prstGeom>
          <a:noFill/>
          <a:extLst>
            <a:ext uri="{909E8E84-426E-40DD-AFC4-6F175D3DCCD1}">
              <a14:hiddenFill xmlns:a14="http://schemas.microsoft.com/office/drawing/2010/main">
                <a:solidFill>
                  <a:srgbClr val="FFFFFF"/>
                </a:solidFill>
              </a14:hiddenFill>
            </a:ext>
          </a:extLst>
        </p:spPr>
      </p:pic>
      <p:sp>
        <p:nvSpPr>
          <p:cNvPr id="83" name="Subtitle 2">
            <a:extLst>
              <a:ext uri="{FF2B5EF4-FFF2-40B4-BE49-F238E27FC236}">
                <a16:creationId xmlns:a16="http://schemas.microsoft.com/office/drawing/2014/main" id="{0BD77C7C-1817-C6EF-86D1-7CA1E5C4501D}"/>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19</a:t>
            </a:r>
            <a:endParaRPr lang="he-IL" sz="2000" dirty="0">
              <a:latin typeface="Arial" panose="020B0604020202020204" pitchFamily="34" charset="0"/>
              <a:cs typeface="Arial" panose="020B0604020202020204" pitchFamily="34" charset="0"/>
            </a:endParaRPr>
          </a:p>
        </p:txBody>
      </p:sp>
      <p:pic>
        <p:nvPicPr>
          <p:cNvPr id="24" name="תמונה 23">
            <a:extLst>
              <a:ext uri="{FF2B5EF4-FFF2-40B4-BE49-F238E27FC236}">
                <a16:creationId xmlns:a16="http://schemas.microsoft.com/office/drawing/2014/main" id="{DCE9B3C7-0D40-441B-8018-3CB1DB43E147}"/>
              </a:ext>
            </a:extLst>
          </p:cNvPr>
          <p:cNvPicPr>
            <a:picLocks noChangeAspect="1"/>
          </p:cNvPicPr>
          <p:nvPr/>
        </p:nvPicPr>
        <p:blipFill rotWithShape="1">
          <a:blip r:embed="rId4"/>
          <a:srcRect t="22844"/>
          <a:stretch/>
        </p:blipFill>
        <p:spPr>
          <a:xfrm>
            <a:off x="8411446" y="923065"/>
            <a:ext cx="3411466" cy="1642644"/>
          </a:xfrm>
          <a:prstGeom prst="rect">
            <a:avLst/>
          </a:prstGeom>
        </p:spPr>
      </p:pic>
      <p:sp>
        <p:nvSpPr>
          <p:cNvPr id="25" name="TextBox 6">
            <a:extLst>
              <a:ext uri="{FF2B5EF4-FFF2-40B4-BE49-F238E27FC236}">
                <a16:creationId xmlns:a16="http://schemas.microsoft.com/office/drawing/2014/main" id="{99726E32-350E-B66B-84CD-9321E08FE67B}"/>
              </a:ext>
            </a:extLst>
          </p:cNvPr>
          <p:cNvSpPr txBox="1"/>
          <p:nvPr/>
        </p:nvSpPr>
        <p:spPr>
          <a:xfrm>
            <a:off x="8128466" y="536094"/>
            <a:ext cx="1893384" cy="369332"/>
          </a:xfrm>
          <a:prstGeom prst="rect">
            <a:avLst/>
          </a:prstGeom>
          <a:noFill/>
        </p:spPr>
        <p:txBody>
          <a:bodyPr wrap="square" rtlCol="0">
            <a:spAutoFit/>
          </a:bodyPr>
          <a:lstStyle/>
          <a:p>
            <a:r>
              <a:rPr lang="en-GB" dirty="0"/>
              <a:t>10 Providers</a:t>
            </a:r>
            <a:endParaRPr lang="en-IL" dirty="0"/>
          </a:p>
        </p:txBody>
      </p:sp>
      <p:sp>
        <p:nvSpPr>
          <p:cNvPr id="26" name="TextBox 7">
            <a:extLst>
              <a:ext uri="{FF2B5EF4-FFF2-40B4-BE49-F238E27FC236}">
                <a16:creationId xmlns:a16="http://schemas.microsoft.com/office/drawing/2014/main" id="{84C38C4C-EB8F-1801-3D3D-04410BC367B4}"/>
              </a:ext>
            </a:extLst>
          </p:cNvPr>
          <p:cNvSpPr txBox="1"/>
          <p:nvPr/>
        </p:nvSpPr>
        <p:spPr>
          <a:xfrm>
            <a:off x="10629106" y="549174"/>
            <a:ext cx="2387611" cy="369332"/>
          </a:xfrm>
          <a:prstGeom prst="rect">
            <a:avLst/>
          </a:prstGeom>
          <a:noFill/>
        </p:spPr>
        <p:txBody>
          <a:bodyPr wrap="square" rtlCol="0">
            <a:spAutoFit/>
          </a:bodyPr>
          <a:lstStyle/>
          <a:p>
            <a:r>
              <a:rPr lang="en-GB" dirty="0"/>
              <a:t>15 Requesters</a:t>
            </a:r>
            <a:endParaRPr lang="en-IL" dirty="0"/>
          </a:p>
        </p:txBody>
      </p:sp>
    </p:spTree>
    <p:extLst>
      <p:ext uri="{BB962C8B-B14F-4D97-AF65-F5344CB8AC3E}">
        <p14:creationId xmlns:p14="http://schemas.microsoft.com/office/powerpoint/2010/main" val="358251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2A59FA-9453-7220-41B7-3BC05889165C}"/>
              </a:ext>
            </a:extLst>
          </p:cNvPr>
          <p:cNvSpPr txBox="1"/>
          <p:nvPr/>
        </p:nvSpPr>
        <p:spPr>
          <a:xfrm>
            <a:off x="2616435" y="438653"/>
            <a:ext cx="9331725" cy="523220"/>
          </a:xfrm>
          <a:prstGeom prst="rect">
            <a:avLst/>
          </a:prstGeom>
          <a:noFill/>
        </p:spPr>
        <p:txBody>
          <a:bodyPr wrap="square" rtlCol="0">
            <a:spAutoFit/>
          </a:bodyPr>
          <a:lstStyle/>
          <a:p>
            <a:r>
              <a:rPr lang="en-GB" sz="2800" dirty="0"/>
              <a:t>One-shot implementations of Max</a:t>
            </a:r>
            <a:r>
              <a:rPr lang="en-US" sz="2800" dirty="0"/>
              <a:t>-S</a:t>
            </a:r>
            <a:r>
              <a:rPr lang="en-GB" sz="2800" dirty="0"/>
              <a:t>um</a:t>
            </a:r>
            <a:endParaRPr lang="en-IL" sz="2800" dirty="0"/>
          </a:p>
        </p:txBody>
      </p:sp>
      <p:sp>
        <p:nvSpPr>
          <p:cNvPr id="7" name="Subtitle 2">
            <a:extLst>
              <a:ext uri="{FF2B5EF4-FFF2-40B4-BE49-F238E27FC236}">
                <a16:creationId xmlns:a16="http://schemas.microsoft.com/office/drawing/2014/main" id="{3983FD13-19D9-B1C4-8560-2D7BFB79C228}"/>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20</a:t>
            </a:r>
            <a:endParaRPr lang="he-IL" sz="2000" dirty="0">
              <a:latin typeface="Arial" panose="020B060402020202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CCADB2D5-7A21-7CE7-234D-7694A1B45AE1}"/>
              </a:ext>
            </a:extLst>
          </p:cNvPr>
          <p:cNvPicPr>
            <a:picLocks noChangeAspect="1"/>
          </p:cNvPicPr>
          <p:nvPr/>
        </p:nvPicPr>
        <p:blipFill>
          <a:blip r:embed="rId2"/>
          <a:stretch>
            <a:fillRect/>
          </a:stretch>
        </p:blipFill>
        <p:spPr>
          <a:xfrm>
            <a:off x="1936243" y="1573532"/>
            <a:ext cx="7866333" cy="4421708"/>
          </a:xfrm>
          <a:prstGeom prst="rect">
            <a:avLst/>
          </a:prstGeom>
        </p:spPr>
      </p:pic>
      <p:sp>
        <p:nvSpPr>
          <p:cNvPr id="19" name="Title 1">
            <a:extLst>
              <a:ext uri="{FF2B5EF4-FFF2-40B4-BE49-F238E27FC236}">
                <a16:creationId xmlns:a16="http://schemas.microsoft.com/office/drawing/2014/main" id="{F3275A1F-BCCE-370C-C9B6-BF42C2D099F9}"/>
              </a:ext>
            </a:extLst>
          </p:cNvPr>
          <p:cNvSpPr>
            <a:spLocks noGrp="1"/>
          </p:cNvSpPr>
          <p:nvPr>
            <p:ph type="title"/>
          </p:nvPr>
        </p:nvSpPr>
        <p:spPr>
          <a:xfrm>
            <a:off x="506796" y="13098"/>
            <a:ext cx="10515600" cy="1325563"/>
          </a:xfrm>
        </p:spPr>
        <p:txBody>
          <a:bodyPr/>
          <a:lstStyle/>
          <a:p>
            <a:r>
              <a:rPr lang="en-GB" b="1" dirty="0"/>
              <a:t>Results</a:t>
            </a:r>
            <a:r>
              <a:rPr lang="en-GB" dirty="0"/>
              <a:t> -</a:t>
            </a:r>
            <a:endParaRPr lang="en-IL" dirty="0"/>
          </a:p>
        </p:txBody>
      </p:sp>
      <p:pic>
        <p:nvPicPr>
          <p:cNvPr id="14" name="תמונה 13">
            <a:extLst>
              <a:ext uri="{FF2B5EF4-FFF2-40B4-BE49-F238E27FC236}">
                <a16:creationId xmlns:a16="http://schemas.microsoft.com/office/drawing/2014/main" id="{A95D9DC7-887F-0BFB-9957-1EC8766D661F}"/>
              </a:ext>
            </a:extLst>
          </p:cNvPr>
          <p:cNvPicPr>
            <a:picLocks noChangeAspect="1"/>
          </p:cNvPicPr>
          <p:nvPr/>
        </p:nvPicPr>
        <p:blipFill>
          <a:blip r:embed="rId3"/>
          <a:stretch>
            <a:fillRect/>
          </a:stretch>
        </p:blipFill>
        <p:spPr>
          <a:xfrm>
            <a:off x="1989855" y="1608258"/>
            <a:ext cx="7656704" cy="4421707"/>
          </a:xfrm>
          <a:prstGeom prst="rect">
            <a:avLst/>
          </a:prstGeom>
        </p:spPr>
      </p:pic>
      <p:pic>
        <p:nvPicPr>
          <p:cNvPr id="16" name="תמונה 15">
            <a:extLst>
              <a:ext uri="{FF2B5EF4-FFF2-40B4-BE49-F238E27FC236}">
                <a16:creationId xmlns:a16="http://schemas.microsoft.com/office/drawing/2014/main" id="{428DC6CC-3F38-3E30-4BBE-7CD3F8AAAC84}"/>
              </a:ext>
            </a:extLst>
          </p:cNvPr>
          <p:cNvPicPr>
            <a:picLocks noChangeAspect="1"/>
          </p:cNvPicPr>
          <p:nvPr/>
        </p:nvPicPr>
        <p:blipFill>
          <a:blip r:embed="rId4"/>
          <a:stretch>
            <a:fillRect/>
          </a:stretch>
        </p:blipFill>
        <p:spPr>
          <a:xfrm>
            <a:off x="2038157" y="1689282"/>
            <a:ext cx="7351755" cy="4238990"/>
          </a:xfrm>
          <a:prstGeom prst="rect">
            <a:avLst/>
          </a:prstGeom>
        </p:spPr>
      </p:pic>
    </p:spTree>
    <p:extLst>
      <p:ext uri="{BB962C8B-B14F-4D97-AF65-F5344CB8AC3E}">
        <p14:creationId xmlns:p14="http://schemas.microsoft.com/office/powerpoint/2010/main" val="39996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EEC2-CA85-9E0E-9264-FE12C5753BEC}"/>
              </a:ext>
            </a:extLst>
          </p:cNvPr>
          <p:cNvSpPr>
            <a:spLocks noGrp="1"/>
          </p:cNvSpPr>
          <p:nvPr>
            <p:ph type="title"/>
          </p:nvPr>
        </p:nvSpPr>
        <p:spPr>
          <a:xfrm>
            <a:off x="506796" y="13098"/>
            <a:ext cx="10515600" cy="1325563"/>
          </a:xfrm>
        </p:spPr>
        <p:txBody>
          <a:bodyPr/>
          <a:lstStyle/>
          <a:p>
            <a:r>
              <a:rPr lang="en-GB" b="1" dirty="0"/>
              <a:t>Results</a:t>
            </a:r>
            <a:r>
              <a:rPr lang="en-GB" dirty="0"/>
              <a:t> -</a:t>
            </a:r>
            <a:endParaRPr lang="en-IL" dirty="0"/>
          </a:p>
        </p:txBody>
      </p:sp>
      <p:sp>
        <p:nvSpPr>
          <p:cNvPr id="3" name="TextBox 2">
            <a:extLst>
              <a:ext uri="{FF2B5EF4-FFF2-40B4-BE49-F238E27FC236}">
                <a16:creationId xmlns:a16="http://schemas.microsoft.com/office/drawing/2014/main" id="{7814E6A1-B8DF-7005-133C-661308BABDFC}"/>
              </a:ext>
            </a:extLst>
          </p:cNvPr>
          <p:cNvSpPr txBox="1"/>
          <p:nvPr/>
        </p:nvSpPr>
        <p:spPr>
          <a:xfrm>
            <a:off x="2640819" y="414269"/>
            <a:ext cx="9331725" cy="523220"/>
          </a:xfrm>
          <a:prstGeom prst="rect">
            <a:avLst/>
          </a:prstGeom>
          <a:noFill/>
        </p:spPr>
        <p:txBody>
          <a:bodyPr wrap="square" rtlCol="0">
            <a:spAutoFit/>
          </a:bodyPr>
          <a:lstStyle/>
          <a:p>
            <a:r>
              <a:rPr lang="en-GB" sz="2800" dirty="0"/>
              <a:t>Incremental implementations of MaxSum</a:t>
            </a:r>
            <a:endParaRPr lang="en-IL" sz="2800" dirty="0"/>
          </a:p>
        </p:txBody>
      </p:sp>
      <p:sp>
        <p:nvSpPr>
          <p:cNvPr id="6" name="Subtitle 2">
            <a:extLst>
              <a:ext uri="{FF2B5EF4-FFF2-40B4-BE49-F238E27FC236}">
                <a16:creationId xmlns:a16="http://schemas.microsoft.com/office/drawing/2014/main" id="{BAC7EC24-860E-1CE1-02B5-8D578E96FBE0}"/>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21</a:t>
            </a:r>
            <a:endParaRPr lang="he-IL" sz="2000" dirty="0">
              <a:latin typeface="Arial" panose="020B0604020202020204" pitchFamily="34" charset="0"/>
              <a:cs typeface="Arial" panose="020B0604020202020204" pitchFamily="34" charset="0"/>
            </a:endParaRPr>
          </a:p>
        </p:txBody>
      </p:sp>
      <p:pic>
        <p:nvPicPr>
          <p:cNvPr id="15" name="תמונה 14">
            <a:extLst>
              <a:ext uri="{FF2B5EF4-FFF2-40B4-BE49-F238E27FC236}">
                <a16:creationId xmlns:a16="http://schemas.microsoft.com/office/drawing/2014/main" id="{B5C2FFF9-511E-11A3-21DA-558532AE2484}"/>
              </a:ext>
            </a:extLst>
          </p:cNvPr>
          <p:cNvPicPr>
            <a:picLocks noChangeAspect="1"/>
          </p:cNvPicPr>
          <p:nvPr/>
        </p:nvPicPr>
        <p:blipFill>
          <a:blip r:embed="rId2"/>
          <a:stretch>
            <a:fillRect/>
          </a:stretch>
        </p:blipFill>
        <p:spPr>
          <a:xfrm>
            <a:off x="2356096" y="1954178"/>
            <a:ext cx="6816999" cy="3940628"/>
          </a:xfrm>
          <a:prstGeom prst="rect">
            <a:avLst/>
          </a:prstGeom>
        </p:spPr>
      </p:pic>
      <p:pic>
        <p:nvPicPr>
          <p:cNvPr id="17" name="תמונה 16">
            <a:extLst>
              <a:ext uri="{FF2B5EF4-FFF2-40B4-BE49-F238E27FC236}">
                <a16:creationId xmlns:a16="http://schemas.microsoft.com/office/drawing/2014/main" id="{3FE56324-3B8E-C66B-5EA6-67404CA090C2}"/>
              </a:ext>
            </a:extLst>
          </p:cNvPr>
          <p:cNvPicPr>
            <a:picLocks noChangeAspect="1"/>
          </p:cNvPicPr>
          <p:nvPr/>
        </p:nvPicPr>
        <p:blipFill>
          <a:blip r:embed="rId3"/>
          <a:stretch>
            <a:fillRect/>
          </a:stretch>
        </p:blipFill>
        <p:spPr>
          <a:xfrm>
            <a:off x="2385471" y="2034267"/>
            <a:ext cx="6787624" cy="3780449"/>
          </a:xfrm>
          <a:prstGeom prst="rect">
            <a:avLst/>
          </a:prstGeom>
        </p:spPr>
      </p:pic>
      <p:pic>
        <p:nvPicPr>
          <p:cNvPr id="19" name="תמונה 18">
            <a:extLst>
              <a:ext uri="{FF2B5EF4-FFF2-40B4-BE49-F238E27FC236}">
                <a16:creationId xmlns:a16="http://schemas.microsoft.com/office/drawing/2014/main" id="{3D611364-0A6D-906B-A9E4-C5ECC58843C6}"/>
              </a:ext>
            </a:extLst>
          </p:cNvPr>
          <p:cNvPicPr>
            <a:picLocks noChangeAspect="1"/>
          </p:cNvPicPr>
          <p:nvPr/>
        </p:nvPicPr>
        <p:blipFill>
          <a:blip r:embed="rId4"/>
          <a:stretch>
            <a:fillRect/>
          </a:stretch>
        </p:blipFill>
        <p:spPr>
          <a:xfrm>
            <a:off x="2940312" y="1837497"/>
            <a:ext cx="6239008" cy="3670004"/>
          </a:xfrm>
          <a:prstGeom prst="rect">
            <a:avLst/>
          </a:prstGeom>
        </p:spPr>
      </p:pic>
    </p:spTree>
    <p:extLst>
      <p:ext uri="{BB962C8B-B14F-4D97-AF65-F5344CB8AC3E}">
        <p14:creationId xmlns:p14="http://schemas.microsoft.com/office/powerpoint/2010/main" val="195894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A56C-3098-0A62-B7C7-246F0988B2AF}"/>
              </a:ext>
            </a:extLst>
          </p:cNvPr>
          <p:cNvSpPr>
            <a:spLocks noGrp="1"/>
          </p:cNvSpPr>
          <p:nvPr>
            <p:ph type="title"/>
          </p:nvPr>
        </p:nvSpPr>
        <p:spPr>
          <a:xfrm>
            <a:off x="392183" y="103316"/>
            <a:ext cx="10515600" cy="1325563"/>
          </a:xfrm>
        </p:spPr>
        <p:txBody>
          <a:bodyPr/>
          <a:lstStyle/>
          <a:p>
            <a:r>
              <a:rPr lang="en-GB" b="1" dirty="0"/>
              <a:t>Results</a:t>
            </a:r>
            <a:r>
              <a:rPr lang="en-GB" dirty="0"/>
              <a:t> -</a:t>
            </a:r>
            <a:endParaRPr lang="en-IL" dirty="0"/>
          </a:p>
        </p:txBody>
      </p:sp>
      <p:sp>
        <p:nvSpPr>
          <p:cNvPr id="5" name="TextBox 4">
            <a:extLst>
              <a:ext uri="{FF2B5EF4-FFF2-40B4-BE49-F238E27FC236}">
                <a16:creationId xmlns:a16="http://schemas.microsoft.com/office/drawing/2014/main" id="{A2D50B3D-ED34-C895-66A4-852610631D1A}"/>
              </a:ext>
            </a:extLst>
          </p:cNvPr>
          <p:cNvSpPr txBox="1"/>
          <p:nvPr/>
        </p:nvSpPr>
        <p:spPr>
          <a:xfrm>
            <a:off x="2565154" y="535264"/>
            <a:ext cx="5474468" cy="461665"/>
          </a:xfrm>
          <a:prstGeom prst="rect">
            <a:avLst/>
          </a:prstGeom>
          <a:noFill/>
        </p:spPr>
        <p:txBody>
          <a:bodyPr wrap="square">
            <a:spAutoFit/>
          </a:bodyPr>
          <a:lstStyle/>
          <a:p>
            <a:r>
              <a:rPr lang="en-GB" sz="2400" dirty="0"/>
              <a:t>Other algorithms compared to Max-Sum</a:t>
            </a:r>
            <a:endParaRPr lang="en-IL" sz="2400" dirty="0"/>
          </a:p>
        </p:txBody>
      </p:sp>
      <p:sp>
        <p:nvSpPr>
          <p:cNvPr id="6" name="Subtitle 2">
            <a:extLst>
              <a:ext uri="{FF2B5EF4-FFF2-40B4-BE49-F238E27FC236}">
                <a16:creationId xmlns:a16="http://schemas.microsoft.com/office/drawing/2014/main" id="{47A7D283-A49C-D569-0D0C-AA57AE785AA7}"/>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22</a:t>
            </a:r>
            <a:endParaRPr lang="he-IL" sz="2000" dirty="0">
              <a:latin typeface="Arial" panose="020B0604020202020204" pitchFamily="34" charset="0"/>
              <a:cs typeface="Arial" panose="020B0604020202020204" pitchFamily="34" charset="0"/>
            </a:endParaRPr>
          </a:p>
        </p:txBody>
      </p:sp>
      <p:pic>
        <p:nvPicPr>
          <p:cNvPr id="10" name="תמונה 9">
            <a:extLst>
              <a:ext uri="{FF2B5EF4-FFF2-40B4-BE49-F238E27FC236}">
                <a16:creationId xmlns:a16="http://schemas.microsoft.com/office/drawing/2014/main" id="{10A88C95-DFF8-E0AE-8F13-5217EEA01583}"/>
              </a:ext>
            </a:extLst>
          </p:cNvPr>
          <p:cNvPicPr>
            <a:picLocks noChangeAspect="1"/>
          </p:cNvPicPr>
          <p:nvPr/>
        </p:nvPicPr>
        <p:blipFill rotWithShape="1">
          <a:blip r:embed="rId2"/>
          <a:srcRect r="30281" b="2854"/>
          <a:stretch/>
        </p:blipFill>
        <p:spPr>
          <a:xfrm>
            <a:off x="101613" y="1482852"/>
            <a:ext cx="4927083" cy="3784351"/>
          </a:xfrm>
          <a:prstGeom prst="rect">
            <a:avLst/>
          </a:prstGeom>
        </p:spPr>
      </p:pic>
      <p:pic>
        <p:nvPicPr>
          <p:cNvPr id="14" name="תמונה 13">
            <a:extLst>
              <a:ext uri="{FF2B5EF4-FFF2-40B4-BE49-F238E27FC236}">
                <a16:creationId xmlns:a16="http://schemas.microsoft.com/office/drawing/2014/main" id="{BA15E1A0-8109-6C52-97BC-A90FE270C051}"/>
              </a:ext>
            </a:extLst>
          </p:cNvPr>
          <p:cNvPicPr>
            <a:picLocks noChangeAspect="1"/>
          </p:cNvPicPr>
          <p:nvPr/>
        </p:nvPicPr>
        <p:blipFill>
          <a:blip r:embed="rId3"/>
          <a:stretch>
            <a:fillRect/>
          </a:stretch>
        </p:blipFill>
        <p:spPr>
          <a:xfrm>
            <a:off x="5356502" y="1360413"/>
            <a:ext cx="6733885" cy="3906790"/>
          </a:xfrm>
          <a:prstGeom prst="rect">
            <a:avLst/>
          </a:prstGeom>
        </p:spPr>
      </p:pic>
      <p:pic>
        <p:nvPicPr>
          <p:cNvPr id="18" name="תמונה 17">
            <a:extLst>
              <a:ext uri="{FF2B5EF4-FFF2-40B4-BE49-F238E27FC236}">
                <a16:creationId xmlns:a16="http://schemas.microsoft.com/office/drawing/2014/main" id="{FC9EC0FC-70D3-1E6B-857E-E3C9A5D50383}"/>
              </a:ext>
            </a:extLst>
          </p:cNvPr>
          <p:cNvPicPr>
            <a:picLocks noChangeAspect="1"/>
          </p:cNvPicPr>
          <p:nvPr/>
        </p:nvPicPr>
        <p:blipFill>
          <a:blip r:embed="rId4"/>
          <a:stretch>
            <a:fillRect/>
          </a:stretch>
        </p:blipFill>
        <p:spPr>
          <a:xfrm>
            <a:off x="1403965" y="5375148"/>
            <a:ext cx="3019846" cy="1228896"/>
          </a:xfrm>
          <a:prstGeom prst="rect">
            <a:avLst/>
          </a:prstGeom>
        </p:spPr>
      </p:pic>
    </p:spTree>
    <p:extLst>
      <p:ext uri="{BB962C8B-B14F-4D97-AF65-F5344CB8AC3E}">
        <p14:creationId xmlns:p14="http://schemas.microsoft.com/office/powerpoint/2010/main" val="5566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EEC2-CA85-9E0E-9264-FE12C5753BEC}"/>
              </a:ext>
            </a:extLst>
          </p:cNvPr>
          <p:cNvSpPr>
            <a:spLocks noGrp="1"/>
          </p:cNvSpPr>
          <p:nvPr>
            <p:ph type="title"/>
          </p:nvPr>
        </p:nvSpPr>
        <p:spPr/>
        <p:txBody>
          <a:bodyPr/>
          <a:lstStyle/>
          <a:p>
            <a:r>
              <a:rPr lang="en-GB" b="1" dirty="0"/>
              <a:t>Summery</a:t>
            </a:r>
            <a:endParaRPr lang="en-IL" b="1" dirty="0"/>
          </a:p>
        </p:txBody>
      </p:sp>
      <p:sp>
        <p:nvSpPr>
          <p:cNvPr id="3" name="Content Placeholder 2">
            <a:extLst>
              <a:ext uri="{FF2B5EF4-FFF2-40B4-BE49-F238E27FC236}">
                <a16:creationId xmlns:a16="http://schemas.microsoft.com/office/drawing/2014/main" id="{9747915C-2C91-24E7-CE5B-BD25EB731796}"/>
              </a:ext>
            </a:extLst>
          </p:cNvPr>
          <p:cNvSpPr>
            <a:spLocks noGrp="1"/>
          </p:cNvSpPr>
          <p:nvPr>
            <p:ph idx="1"/>
          </p:nvPr>
        </p:nvSpPr>
        <p:spPr>
          <a:xfrm>
            <a:off x="625642" y="1825624"/>
            <a:ext cx="8451123" cy="4373469"/>
          </a:xfrm>
        </p:spPr>
        <p:txBody>
          <a:bodyPr/>
          <a:lstStyle/>
          <a:p>
            <a:r>
              <a:rPr lang="en-US" dirty="0"/>
              <a:t>We researched </a:t>
            </a:r>
            <a:r>
              <a:rPr lang="en-US" b="1" dirty="0"/>
              <a:t>Service Oriented Problems</a:t>
            </a:r>
            <a:r>
              <a:rPr lang="en-US" dirty="0"/>
              <a:t>, where there are two types of agents.</a:t>
            </a:r>
          </a:p>
          <a:p>
            <a:r>
              <a:rPr lang="en-US" dirty="0"/>
              <a:t>We tried solving them by a distributed algorithm named </a:t>
            </a:r>
            <a:r>
              <a:rPr lang="en-US" b="1" dirty="0"/>
              <a:t>Max-Sum</a:t>
            </a:r>
            <a:r>
              <a:rPr lang="en-US" dirty="0"/>
              <a:t>.</a:t>
            </a:r>
            <a:endParaRPr lang="he-IL" dirty="0"/>
          </a:p>
          <a:p>
            <a:r>
              <a:rPr lang="en-GB" dirty="0"/>
              <a:t>The overall utility achieved is way lower compared to counterpart algorithms.</a:t>
            </a:r>
          </a:p>
          <a:p>
            <a:r>
              <a:rPr lang="en-GB" dirty="0"/>
              <a:t>Max-Sum is </a:t>
            </a:r>
            <a:r>
              <a:rPr lang="en-GB" b="1" dirty="0"/>
              <a:t>not</a:t>
            </a:r>
            <a:r>
              <a:rPr lang="en-GB" dirty="0"/>
              <a:t> suitable for solving Service Oriented Problems efficiently.</a:t>
            </a:r>
          </a:p>
          <a:p>
            <a:pPr marL="0" indent="0">
              <a:buNone/>
            </a:pPr>
            <a:endParaRPr lang="en-GB" dirty="0"/>
          </a:p>
          <a:p>
            <a:endParaRPr lang="en-GB" dirty="0"/>
          </a:p>
          <a:p>
            <a:endParaRPr lang="en-IL" dirty="0"/>
          </a:p>
        </p:txBody>
      </p:sp>
      <p:pic>
        <p:nvPicPr>
          <p:cNvPr id="2050" name="Picture 2" descr="Belief, concept, conclusion, consideration, idea, opinion, thought icon -  Download on Iconfinder">
            <a:extLst>
              <a:ext uri="{FF2B5EF4-FFF2-40B4-BE49-F238E27FC236}">
                <a16:creationId xmlns:a16="http://schemas.microsoft.com/office/drawing/2014/main" id="{6D23953F-168C-DF3E-A641-461A68531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576" y="1233488"/>
            <a:ext cx="3901401" cy="390140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509E67BC-C1C7-B896-D626-9CB1549782E7}"/>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23</a:t>
            </a:r>
            <a:endParaRPr lang="he-I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0DEC-AE49-3B1D-1E95-5C72CA24423F}"/>
              </a:ext>
            </a:extLst>
          </p:cNvPr>
          <p:cNvSpPr>
            <a:spLocks noGrp="1"/>
          </p:cNvSpPr>
          <p:nvPr>
            <p:ph type="title"/>
          </p:nvPr>
        </p:nvSpPr>
        <p:spPr/>
        <p:txBody>
          <a:bodyPr/>
          <a:lstStyle/>
          <a:p>
            <a:r>
              <a:rPr lang="en-GB" b="1" dirty="0"/>
              <a:t>Acknowledgments</a:t>
            </a:r>
            <a:endParaRPr lang="en-IL" b="1" dirty="0"/>
          </a:p>
        </p:txBody>
      </p:sp>
      <p:sp>
        <p:nvSpPr>
          <p:cNvPr id="3" name="Content Placeholder 2">
            <a:extLst>
              <a:ext uri="{FF2B5EF4-FFF2-40B4-BE49-F238E27FC236}">
                <a16:creationId xmlns:a16="http://schemas.microsoft.com/office/drawing/2014/main" id="{DDCC1289-DDE3-DFFF-6DE2-4EBA8EAEA853}"/>
              </a:ext>
            </a:extLst>
          </p:cNvPr>
          <p:cNvSpPr>
            <a:spLocks noGrp="1"/>
          </p:cNvSpPr>
          <p:nvPr>
            <p:ph idx="1"/>
          </p:nvPr>
        </p:nvSpPr>
        <p:spPr/>
        <p:txBody>
          <a:bodyPr/>
          <a:lstStyle/>
          <a:p>
            <a:r>
              <a:rPr lang="en-GB" dirty="0"/>
              <a:t>We would like to thank Prof. Roie Zivan for his guidance, assistance and supervision.</a:t>
            </a:r>
          </a:p>
          <a:p>
            <a:r>
              <a:rPr lang="en-GB" dirty="0"/>
              <a:t>Thanks to Mrs. Maya Lavie for her cooperation and assistance.</a:t>
            </a:r>
          </a:p>
          <a:p>
            <a:r>
              <a:rPr lang="en-GB" dirty="0"/>
              <a:t>Thanks to Mrs. Tehila Caspi for her cooperation and assistance as well.</a:t>
            </a:r>
          </a:p>
          <a:p>
            <a:r>
              <a:rPr lang="en-GB" dirty="0"/>
              <a:t>Thanks to Mr. </a:t>
            </a:r>
            <a:r>
              <a:rPr lang="en-US" i="0" dirty="0">
                <a:solidFill>
                  <a:srgbClr val="202124"/>
                </a:solidFill>
                <a:effectLst/>
                <a:cs typeface="Arial" panose="020B0604020202020204" pitchFamily="34" charset="0"/>
              </a:rPr>
              <a:t>Arseni Pertzovskiy for his guidance.</a:t>
            </a:r>
            <a:endParaRPr lang="en-US" i="0" dirty="0">
              <a:solidFill>
                <a:srgbClr val="5F6368"/>
              </a:solidFill>
              <a:effectLst/>
              <a:cs typeface="Arial" panose="020B0604020202020204" pitchFamily="34" charset="0"/>
            </a:endParaRPr>
          </a:p>
          <a:p>
            <a:endParaRPr lang="en-GB" dirty="0"/>
          </a:p>
          <a:p>
            <a:pPr marL="0" indent="0">
              <a:buNone/>
            </a:pPr>
            <a:r>
              <a:rPr lang="en-GB" sz="4400" dirty="0">
                <a:solidFill>
                  <a:srgbClr val="0070C0"/>
                </a:solidFill>
              </a:rPr>
              <a:t>Questions?</a:t>
            </a:r>
            <a:endParaRPr lang="en-IL" sz="4400" dirty="0">
              <a:solidFill>
                <a:srgbClr val="0070C0"/>
              </a:solidFill>
            </a:endParaRPr>
          </a:p>
        </p:txBody>
      </p:sp>
      <p:sp>
        <p:nvSpPr>
          <p:cNvPr id="4" name="Subtitle 2">
            <a:extLst>
              <a:ext uri="{FF2B5EF4-FFF2-40B4-BE49-F238E27FC236}">
                <a16:creationId xmlns:a16="http://schemas.microsoft.com/office/drawing/2014/main" id="{EC7F5405-635A-CC64-3A66-F3A1159BC144}"/>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24</a:t>
            </a:r>
            <a:endParaRPr lang="he-I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81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004E-74BF-610F-DE4A-B735358E3A43}"/>
              </a:ext>
            </a:extLst>
          </p:cNvPr>
          <p:cNvSpPr>
            <a:spLocks noGrp="1"/>
          </p:cNvSpPr>
          <p:nvPr>
            <p:ph type="title"/>
          </p:nvPr>
        </p:nvSpPr>
        <p:spPr>
          <a:xfrm>
            <a:off x="433137" y="188092"/>
            <a:ext cx="10515600" cy="1325563"/>
          </a:xfrm>
        </p:spPr>
        <p:txBody>
          <a:bodyPr/>
          <a:lstStyle/>
          <a:p>
            <a:r>
              <a:rPr lang="en-GB" b="1" dirty="0"/>
              <a:t>Table of contents</a:t>
            </a:r>
            <a:endParaRPr lang="en-IL" b="1" dirty="0"/>
          </a:p>
        </p:txBody>
      </p:sp>
      <p:sp>
        <p:nvSpPr>
          <p:cNvPr id="3" name="Content Placeholder 2">
            <a:extLst>
              <a:ext uri="{FF2B5EF4-FFF2-40B4-BE49-F238E27FC236}">
                <a16:creationId xmlns:a16="http://schemas.microsoft.com/office/drawing/2014/main" id="{B6B1894D-35EB-0B9E-7AFB-185E11346AF8}"/>
              </a:ext>
            </a:extLst>
          </p:cNvPr>
          <p:cNvSpPr>
            <a:spLocks noGrp="1"/>
          </p:cNvSpPr>
          <p:nvPr>
            <p:ph idx="1"/>
          </p:nvPr>
        </p:nvSpPr>
        <p:spPr>
          <a:xfrm>
            <a:off x="880217" y="1529697"/>
            <a:ext cx="10764142" cy="4672903"/>
          </a:xfrm>
        </p:spPr>
        <p:txBody>
          <a:bodyPr>
            <a:normAutofit/>
          </a:bodyPr>
          <a:lstStyle/>
          <a:p>
            <a:pPr marL="514350" indent="-514350">
              <a:buFont typeface="+mj-lt"/>
              <a:buAutoNum type="arabicPeriod"/>
            </a:pPr>
            <a:r>
              <a:rPr lang="en-US" dirty="0">
                <a:cs typeface="Arial" panose="020B0604020202020204" pitchFamily="34" charset="0"/>
              </a:rPr>
              <a:t>Main Page</a:t>
            </a:r>
            <a:endParaRPr lang="en-IL" dirty="0"/>
          </a:p>
          <a:p>
            <a:pPr marL="514350" indent="-514350">
              <a:buFont typeface="+mj-lt"/>
              <a:buAutoNum type="arabicPeriod"/>
            </a:pPr>
            <a:r>
              <a:rPr lang="en-GB" dirty="0"/>
              <a:t>The Problem</a:t>
            </a:r>
            <a:endParaRPr lang="en-IL" dirty="0"/>
          </a:p>
          <a:p>
            <a:pPr marL="514350" indent="-514350">
              <a:buFont typeface="+mj-lt"/>
              <a:buAutoNum type="arabicPeriod"/>
            </a:pPr>
            <a:r>
              <a:rPr lang="en-GB" dirty="0"/>
              <a:t>The Solution</a:t>
            </a:r>
            <a:endParaRPr lang="en-IL" dirty="0"/>
          </a:p>
          <a:p>
            <a:pPr marL="514350" indent="-514350">
              <a:buFont typeface="+mj-lt"/>
              <a:buAutoNum type="arabicPeriod"/>
            </a:pPr>
            <a:r>
              <a:rPr lang="en-GB" dirty="0"/>
              <a:t>Motivation</a:t>
            </a:r>
            <a:endParaRPr lang="en-IL" dirty="0"/>
          </a:p>
          <a:p>
            <a:pPr marL="514350" indent="-514350">
              <a:buFont typeface="+mj-lt"/>
              <a:buAutoNum type="arabicPeriod"/>
            </a:pPr>
            <a:r>
              <a:rPr lang="en-GB" dirty="0"/>
              <a:t>Road Map</a:t>
            </a:r>
            <a:endParaRPr lang="en-IL" dirty="0"/>
          </a:p>
          <a:p>
            <a:pPr marL="514350" indent="-514350">
              <a:buFont typeface="+mj-lt"/>
              <a:buAutoNum type="arabicPeriod"/>
            </a:pPr>
            <a:r>
              <a:rPr lang="en-GB" dirty="0"/>
              <a:t>Implementation</a:t>
            </a:r>
          </a:p>
          <a:p>
            <a:pPr marL="514350" indent="-514350">
              <a:buFont typeface="+mj-lt"/>
              <a:buAutoNum type="arabicPeriod"/>
            </a:pPr>
            <a:r>
              <a:rPr lang="en-GB" dirty="0"/>
              <a:t>Results</a:t>
            </a:r>
            <a:endParaRPr lang="en-IL" dirty="0"/>
          </a:p>
          <a:p>
            <a:pPr marL="514350" indent="-514350">
              <a:buFont typeface="+mj-lt"/>
              <a:buAutoNum type="arabicPeriod"/>
            </a:pPr>
            <a:r>
              <a:rPr lang="en-GB" dirty="0"/>
              <a:t>Conclusions</a:t>
            </a:r>
            <a:endParaRPr lang="en-IL" dirty="0"/>
          </a:p>
          <a:p>
            <a:pPr marL="514350" indent="-514350">
              <a:buFont typeface="+mj-lt"/>
              <a:buAutoNum type="arabicPeriod"/>
            </a:pPr>
            <a:r>
              <a:rPr lang="en-GB" dirty="0"/>
              <a:t>Acknowledgments</a:t>
            </a:r>
            <a:endParaRPr lang="en-IL" dirty="0"/>
          </a:p>
          <a:p>
            <a:endParaRPr lang="en-IL" dirty="0"/>
          </a:p>
        </p:txBody>
      </p:sp>
      <p:sp>
        <p:nvSpPr>
          <p:cNvPr id="4" name="Subtitle 2">
            <a:extLst>
              <a:ext uri="{FF2B5EF4-FFF2-40B4-BE49-F238E27FC236}">
                <a16:creationId xmlns:a16="http://schemas.microsoft.com/office/drawing/2014/main" id="{9EBAE6DC-FB84-F874-5AE4-BF9857B30365}"/>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solidFill>
                  <a:srgbClr val="0070C0"/>
                </a:solidFill>
                <a:latin typeface="Arial" panose="020B0604020202020204" pitchFamily="34" charset="0"/>
                <a:cs typeface="Arial" panose="020B0604020202020204" pitchFamily="34" charset="0"/>
              </a:rPr>
              <a:t>2</a:t>
            </a:r>
            <a:endParaRPr lang="he-I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95311849-7FC4-4F21-4BC6-F4DD9F89AB0D}"/>
              </a:ext>
            </a:extLst>
          </p:cNvPr>
          <p:cNvPicPr>
            <a:picLocks noChangeAspect="1"/>
          </p:cNvPicPr>
          <p:nvPr/>
        </p:nvPicPr>
        <p:blipFill rotWithShape="1">
          <a:blip r:embed="rId2">
            <a:alphaModFix amt="77000"/>
          </a:blip>
          <a:srcRect l="13541" t="2805"/>
          <a:stretch/>
        </p:blipFill>
        <p:spPr>
          <a:xfrm>
            <a:off x="0" y="857616"/>
            <a:ext cx="12192000" cy="6000384"/>
          </a:xfrm>
          <a:prstGeom prst="rect">
            <a:avLst/>
          </a:prstGeom>
          <a:effectLst>
            <a:reflection endPos="65000" dist="50800" dir="5400000" sy="-100000" algn="bl" rotWithShape="0"/>
          </a:effectLst>
        </p:spPr>
      </p:pic>
      <p:sp>
        <p:nvSpPr>
          <p:cNvPr id="6" name="Title 1">
            <a:extLst>
              <a:ext uri="{FF2B5EF4-FFF2-40B4-BE49-F238E27FC236}">
                <a16:creationId xmlns:a16="http://schemas.microsoft.com/office/drawing/2014/main" id="{6195F91E-4A6E-F675-7EDE-F939BB9D8C6F}"/>
              </a:ext>
            </a:extLst>
          </p:cNvPr>
          <p:cNvSpPr>
            <a:spLocks noGrp="1"/>
          </p:cNvSpPr>
          <p:nvPr>
            <p:ph type="title"/>
          </p:nvPr>
        </p:nvSpPr>
        <p:spPr>
          <a:xfrm>
            <a:off x="2959380" y="-145634"/>
            <a:ext cx="6506330" cy="1325563"/>
          </a:xfrm>
        </p:spPr>
        <p:txBody>
          <a:bodyPr>
            <a:normAutofit/>
          </a:bodyPr>
          <a:lstStyle/>
          <a:p>
            <a:r>
              <a:rPr lang="en-GB" b="1" dirty="0"/>
              <a:t>Service Oriented Problems</a:t>
            </a:r>
            <a:endParaRPr lang="en-IL" b="1" dirty="0"/>
          </a:p>
        </p:txBody>
      </p:sp>
      <p:pic>
        <p:nvPicPr>
          <p:cNvPr id="7" name="גרפיקה 6" descr="אמבולנס">
            <a:extLst>
              <a:ext uri="{FF2B5EF4-FFF2-40B4-BE49-F238E27FC236}">
                <a16:creationId xmlns:a16="http://schemas.microsoft.com/office/drawing/2014/main" id="{15A79EF3-A0E4-8475-1A65-52A9A73440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9254" y="1904819"/>
            <a:ext cx="875346" cy="875346"/>
          </a:xfrm>
          <a:prstGeom prst="rect">
            <a:avLst/>
          </a:prstGeom>
        </p:spPr>
      </p:pic>
      <p:pic>
        <p:nvPicPr>
          <p:cNvPr id="8" name="גרפיקה 7" descr="אמבולנס">
            <a:extLst>
              <a:ext uri="{FF2B5EF4-FFF2-40B4-BE49-F238E27FC236}">
                <a16:creationId xmlns:a16="http://schemas.microsoft.com/office/drawing/2014/main" id="{7F7D2E14-56BE-D93B-7C5A-E1CEFF4927A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55720" y="4915854"/>
            <a:ext cx="875346" cy="875346"/>
          </a:xfrm>
          <a:prstGeom prst="rect">
            <a:avLst/>
          </a:prstGeom>
        </p:spPr>
      </p:pic>
      <p:pic>
        <p:nvPicPr>
          <p:cNvPr id="10" name="גרפיקה 9" descr="אמבולנס">
            <a:extLst>
              <a:ext uri="{FF2B5EF4-FFF2-40B4-BE49-F238E27FC236}">
                <a16:creationId xmlns:a16="http://schemas.microsoft.com/office/drawing/2014/main" id="{70A90395-1CB8-F02A-D56C-4290E61E601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6475" y="1058887"/>
            <a:ext cx="875346" cy="875346"/>
          </a:xfrm>
          <a:prstGeom prst="rect">
            <a:avLst/>
          </a:prstGeom>
        </p:spPr>
      </p:pic>
      <p:pic>
        <p:nvPicPr>
          <p:cNvPr id="12" name="גרפיקה 11" descr="אמבולנס">
            <a:extLst>
              <a:ext uri="{FF2B5EF4-FFF2-40B4-BE49-F238E27FC236}">
                <a16:creationId xmlns:a16="http://schemas.microsoft.com/office/drawing/2014/main" id="{DD8DC92C-1764-3F66-61D9-E9EA92ED13B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22573" y="3131884"/>
            <a:ext cx="875346" cy="875346"/>
          </a:xfrm>
          <a:prstGeom prst="rect">
            <a:avLst/>
          </a:prstGeom>
        </p:spPr>
      </p:pic>
      <p:pic>
        <p:nvPicPr>
          <p:cNvPr id="13" name="גרפיקה 12" descr="אמבולנס">
            <a:extLst>
              <a:ext uri="{FF2B5EF4-FFF2-40B4-BE49-F238E27FC236}">
                <a16:creationId xmlns:a16="http://schemas.microsoft.com/office/drawing/2014/main" id="{10F98FDC-D3A7-4343-284E-DDCF1C7DC57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2450" y="2885252"/>
            <a:ext cx="875346" cy="875346"/>
          </a:xfrm>
          <a:prstGeom prst="rect">
            <a:avLst/>
          </a:prstGeom>
        </p:spPr>
      </p:pic>
      <p:pic>
        <p:nvPicPr>
          <p:cNvPr id="14" name="גרפיקה 13" descr="אמבולנס">
            <a:extLst>
              <a:ext uri="{FF2B5EF4-FFF2-40B4-BE49-F238E27FC236}">
                <a16:creationId xmlns:a16="http://schemas.microsoft.com/office/drawing/2014/main" id="{068F6B83-D6D7-2D71-479B-9A526A7E305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45923" y="2524015"/>
            <a:ext cx="875346" cy="875346"/>
          </a:xfrm>
          <a:prstGeom prst="rect">
            <a:avLst/>
          </a:prstGeom>
        </p:spPr>
      </p:pic>
      <p:grpSp>
        <p:nvGrpSpPr>
          <p:cNvPr id="17" name="קבוצה 16">
            <a:extLst>
              <a:ext uri="{FF2B5EF4-FFF2-40B4-BE49-F238E27FC236}">
                <a16:creationId xmlns:a16="http://schemas.microsoft.com/office/drawing/2014/main" id="{B3503C89-3CE2-66CC-0919-CF01D3D7944A}"/>
              </a:ext>
            </a:extLst>
          </p:cNvPr>
          <p:cNvGrpSpPr/>
          <p:nvPr/>
        </p:nvGrpSpPr>
        <p:grpSpPr>
          <a:xfrm>
            <a:off x="4507474" y="2575593"/>
            <a:ext cx="875346" cy="875346"/>
            <a:chOff x="4514633" y="2618799"/>
            <a:chExt cx="875346" cy="875346"/>
          </a:xfrm>
        </p:grpSpPr>
        <p:sp>
          <p:nvSpPr>
            <p:cNvPr id="16" name="מלבן 15">
              <a:extLst>
                <a:ext uri="{FF2B5EF4-FFF2-40B4-BE49-F238E27FC236}">
                  <a16:creationId xmlns:a16="http://schemas.microsoft.com/office/drawing/2014/main" id="{47E36CA7-43D2-3714-F5CD-E78A99806B8F}"/>
                </a:ext>
              </a:extLst>
            </p:cNvPr>
            <p:cNvSpPr/>
            <p:nvPr/>
          </p:nvSpPr>
          <p:spPr>
            <a:xfrm>
              <a:off x="4633705" y="2725905"/>
              <a:ext cx="661954" cy="66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גרפיקה 8" descr="אופנוע">
              <a:extLst>
                <a:ext uri="{FF2B5EF4-FFF2-40B4-BE49-F238E27FC236}">
                  <a16:creationId xmlns:a16="http://schemas.microsoft.com/office/drawing/2014/main" id="{BB3FA76B-8814-0E5B-6CFA-1B4798C9E1A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14633" y="2618799"/>
              <a:ext cx="875346" cy="875346"/>
            </a:xfrm>
            <a:prstGeom prst="rect">
              <a:avLst/>
            </a:prstGeom>
          </p:spPr>
        </p:pic>
      </p:grpSp>
      <p:grpSp>
        <p:nvGrpSpPr>
          <p:cNvPr id="18" name="קבוצה 17">
            <a:extLst>
              <a:ext uri="{FF2B5EF4-FFF2-40B4-BE49-F238E27FC236}">
                <a16:creationId xmlns:a16="http://schemas.microsoft.com/office/drawing/2014/main" id="{CA513F39-0660-4E0F-A870-53CC60E5CD3C}"/>
              </a:ext>
            </a:extLst>
          </p:cNvPr>
          <p:cNvGrpSpPr/>
          <p:nvPr/>
        </p:nvGrpSpPr>
        <p:grpSpPr>
          <a:xfrm>
            <a:off x="1331129" y="5286009"/>
            <a:ext cx="875346" cy="875346"/>
            <a:chOff x="4514633" y="2618799"/>
            <a:chExt cx="875346" cy="875346"/>
          </a:xfrm>
        </p:grpSpPr>
        <p:sp>
          <p:nvSpPr>
            <p:cNvPr id="19" name="מלבן 18">
              <a:extLst>
                <a:ext uri="{FF2B5EF4-FFF2-40B4-BE49-F238E27FC236}">
                  <a16:creationId xmlns:a16="http://schemas.microsoft.com/office/drawing/2014/main" id="{99C610EA-BC95-4CC7-7596-DFF5C36B1657}"/>
                </a:ext>
              </a:extLst>
            </p:cNvPr>
            <p:cNvSpPr/>
            <p:nvPr/>
          </p:nvSpPr>
          <p:spPr>
            <a:xfrm>
              <a:off x="4633705" y="2725905"/>
              <a:ext cx="661954" cy="66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0" name="גרפיקה 19" descr="אופנוע">
              <a:extLst>
                <a:ext uri="{FF2B5EF4-FFF2-40B4-BE49-F238E27FC236}">
                  <a16:creationId xmlns:a16="http://schemas.microsoft.com/office/drawing/2014/main" id="{66E2D962-E0AF-E18A-D99B-0F991E28DBE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14633" y="2618799"/>
              <a:ext cx="875346" cy="875346"/>
            </a:xfrm>
            <a:prstGeom prst="rect">
              <a:avLst/>
            </a:prstGeom>
          </p:spPr>
        </p:pic>
      </p:grpSp>
      <p:grpSp>
        <p:nvGrpSpPr>
          <p:cNvPr id="21" name="קבוצה 20">
            <a:extLst>
              <a:ext uri="{FF2B5EF4-FFF2-40B4-BE49-F238E27FC236}">
                <a16:creationId xmlns:a16="http://schemas.microsoft.com/office/drawing/2014/main" id="{2032A174-1F8C-C4A6-69C3-0BF765AED92B}"/>
              </a:ext>
            </a:extLst>
          </p:cNvPr>
          <p:cNvGrpSpPr/>
          <p:nvPr/>
        </p:nvGrpSpPr>
        <p:grpSpPr>
          <a:xfrm rot="21311976">
            <a:off x="9015704" y="3993611"/>
            <a:ext cx="875346" cy="875346"/>
            <a:chOff x="4514633" y="2618799"/>
            <a:chExt cx="875346" cy="875346"/>
          </a:xfrm>
        </p:grpSpPr>
        <p:sp>
          <p:nvSpPr>
            <p:cNvPr id="22" name="מלבן 21">
              <a:extLst>
                <a:ext uri="{FF2B5EF4-FFF2-40B4-BE49-F238E27FC236}">
                  <a16:creationId xmlns:a16="http://schemas.microsoft.com/office/drawing/2014/main" id="{8660A554-20FE-7C44-3DDF-77E888C31B6F}"/>
                </a:ext>
              </a:extLst>
            </p:cNvPr>
            <p:cNvSpPr/>
            <p:nvPr/>
          </p:nvSpPr>
          <p:spPr>
            <a:xfrm>
              <a:off x="4633705" y="2725905"/>
              <a:ext cx="661954" cy="66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3" name="גרפיקה 22" descr="אופנוע">
              <a:extLst>
                <a:ext uri="{FF2B5EF4-FFF2-40B4-BE49-F238E27FC236}">
                  <a16:creationId xmlns:a16="http://schemas.microsoft.com/office/drawing/2014/main" id="{0D9CFC76-B366-B82D-D766-4B66F28B249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14633" y="2618799"/>
              <a:ext cx="875346" cy="875346"/>
            </a:xfrm>
            <a:prstGeom prst="rect">
              <a:avLst/>
            </a:prstGeom>
          </p:spPr>
        </p:pic>
      </p:grpSp>
      <p:grpSp>
        <p:nvGrpSpPr>
          <p:cNvPr id="24" name="קבוצה 23">
            <a:extLst>
              <a:ext uri="{FF2B5EF4-FFF2-40B4-BE49-F238E27FC236}">
                <a16:creationId xmlns:a16="http://schemas.microsoft.com/office/drawing/2014/main" id="{734365D2-4D1B-36A2-2EBF-6B9B94D932F8}"/>
              </a:ext>
            </a:extLst>
          </p:cNvPr>
          <p:cNvGrpSpPr/>
          <p:nvPr/>
        </p:nvGrpSpPr>
        <p:grpSpPr>
          <a:xfrm>
            <a:off x="10508254" y="4915854"/>
            <a:ext cx="1088437" cy="1084530"/>
            <a:chOff x="5076825" y="2743551"/>
            <a:chExt cx="1282219" cy="1166909"/>
          </a:xfrm>
        </p:grpSpPr>
        <p:sp>
          <p:nvSpPr>
            <p:cNvPr id="25" name="פיצוץ: 8 נקודות 24">
              <a:extLst>
                <a:ext uri="{FF2B5EF4-FFF2-40B4-BE49-F238E27FC236}">
                  <a16:creationId xmlns:a16="http://schemas.microsoft.com/office/drawing/2014/main" id="{E13AEE40-B38E-A204-C952-605EB49136F5}"/>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6" name="גרפיקה 25" descr="קלע עם מילוי מלא">
              <a:extLst>
                <a:ext uri="{FF2B5EF4-FFF2-40B4-BE49-F238E27FC236}">
                  <a16:creationId xmlns:a16="http://schemas.microsoft.com/office/drawing/2014/main" id="{DBDD769F-1863-1A60-7322-BF1A33A6FCF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76825" y="2968216"/>
              <a:ext cx="552450" cy="552450"/>
            </a:xfrm>
            <a:prstGeom prst="rect">
              <a:avLst/>
            </a:prstGeom>
          </p:spPr>
        </p:pic>
        <p:pic>
          <p:nvPicPr>
            <p:cNvPr id="27" name="גרפיקה 26" descr="קלע עם מילוי מלא">
              <a:extLst>
                <a:ext uri="{FF2B5EF4-FFF2-40B4-BE49-F238E27FC236}">
                  <a16:creationId xmlns:a16="http://schemas.microsoft.com/office/drawing/2014/main" id="{ABA3E8EA-A13E-66D6-D7F3-E2689E7E7F8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155" y="2968216"/>
              <a:ext cx="552450" cy="552450"/>
            </a:xfrm>
            <a:prstGeom prst="rect">
              <a:avLst/>
            </a:prstGeom>
          </p:spPr>
        </p:pic>
        <p:pic>
          <p:nvPicPr>
            <p:cNvPr id="28" name="גרפיקה 27" descr="קלע עם מילוי מלא">
              <a:extLst>
                <a:ext uri="{FF2B5EF4-FFF2-40B4-BE49-F238E27FC236}">
                  <a16:creationId xmlns:a16="http://schemas.microsoft.com/office/drawing/2014/main" id="{CF32F194-365C-20E8-0DFE-5D160445754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06594" y="2977741"/>
              <a:ext cx="552450" cy="552450"/>
            </a:xfrm>
            <a:prstGeom prst="rect">
              <a:avLst/>
            </a:prstGeom>
          </p:spPr>
        </p:pic>
      </p:grpSp>
      <p:grpSp>
        <p:nvGrpSpPr>
          <p:cNvPr id="29" name="קבוצה 28">
            <a:extLst>
              <a:ext uri="{FF2B5EF4-FFF2-40B4-BE49-F238E27FC236}">
                <a16:creationId xmlns:a16="http://schemas.microsoft.com/office/drawing/2014/main" id="{E085A35B-96E5-2492-C573-2FA1FF1141F5}"/>
              </a:ext>
            </a:extLst>
          </p:cNvPr>
          <p:cNvGrpSpPr/>
          <p:nvPr/>
        </p:nvGrpSpPr>
        <p:grpSpPr>
          <a:xfrm>
            <a:off x="159665" y="1535765"/>
            <a:ext cx="1088437" cy="1084530"/>
            <a:chOff x="5076825" y="2743551"/>
            <a:chExt cx="1282219" cy="1166909"/>
          </a:xfrm>
        </p:grpSpPr>
        <p:sp>
          <p:nvSpPr>
            <p:cNvPr id="30" name="פיצוץ: 8 נקודות 29">
              <a:extLst>
                <a:ext uri="{FF2B5EF4-FFF2-40B4-BE49-F238E27FC236}">
                  <a16:creationId xmlns:a16="http://schemas.microsoft.com/office/drawing/2014/main" id="{E402CBDC-ABE0-D394-44C1-7479796A7ABF}"/>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1" name="גרפיקה 30" descr="קלע עם מילוי מלא">
              <a:extLst>
                <a:ext uri="{FF2B5EF4-FFF2-40B4-BE49-F238E27FC236}">
                  <a16:creationId xmlns:a16="http://schemas.microsoft.com/office/drawing/2014/main" id="{ADC2DC69-FD34-7157-68FB-41A05FF1334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76825" y="2968216"/>
              <a:ext cx="552450" cy="552450"/>
            </a:xfrm>
            <a:prstGeom prst="rect">
              <a:avLst/>
            </a:prstGeom>
          </p:spPr>
        </p:pic>
        <p:pic>
          <p:nvPicPr>
            <p:cNvPr id="32" name="גרפיקה 31" descr="קלע עם מילוי מלא">
              <a:extLst>
                <a:ext uri="{FF2B5EF4-FFF2-40B4-BE49-F238E27FC236}">
                  <a16:creationId xmlns:a16="http://schemas.microsoft.com/office/drawing/2014/main" id="{3DD38868-9990-6736-060B-5650F5FD44B8}"/>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155" y="2968216"/>
              <a:ext cx="552450" cy="552450"/>
            </a:xfrm>
            <a:prstGeom prst="rect">
              <a:avLst/>
            </a:prstGeom>
          </p:spPr>
        </p:pic>
        <p:pic>
          <p:nvPicPr>
            <p:cNvPr id="33" name="גרפיקה 32" descr="קלע עם מילוי מלא">
              <a:extLst>
                <a:ext uri="{FF2B5EF4-FFF2-40B4-BE49-F238E27FC236}">
                  <a16:creationId xmlns:a16="http://schemas.microsoft.com/office/drawing/2014/main" id="{8D88D4DA-0C08-FDF8-E75B-43B8C98046C8}"/>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06594" y="2977741"/>
              <a:ext cx="552450" cy="552450"/>
            </a:xfrm>
            <a:prstGeom prst="rect">
              <a:avLst/>
            </a:prstGeom>
          </p:spPr>
        </p:pic>
      </p:grpSp>
      <p:grpSp>
        <p:nvGrpSpPr>
          <p:cNvPr id="34" name="קבוצה 33">
            <a:extLst>
              <a:ext uri="{FF2B5EF4-FFF2-40B4-BE49-F238E27FC236}">
                <a16:creationId xmlns:a16="http://schemas.microsoft.com/office/drawing/2014/main" id="{5A1D97CA-D9EF-16D9-611B-B9BB40BBB1B2}"/>
              </a:ext>
            </a:extLst>
          </p:cNvPr>
          <p:cNvGrpSpPr/>
          <p:nvPr/>
        </p:nvGrpSpPr>
        <p:grpSpPr>
          <a:xfrm>
            <a:off x="5947843" y="5619090"/>
            <a:ext cx="1088437" cy="1084530"/>
            <a:chOff x="5076825" y="2743551"/>
            <a:chExt cx="1282219" cy="1166909"/>
          </a:xfrm>
        </p:grpSpPr>
        <p:sp>
          <p:nvSpPr>
            <p:cNvPr id="35" name="פיצוץ: 8 נקודות 34">
              <a:extLst>
                <a:ext uri="{FF2B5EF4-FFF2-40B4-BE49-F238E27FC236}">
                  <a16:creationId xmlns:a16="http://schemas.microsoft.com/office/drawing/2014/main" id="{D93B5CEB-F159-7BF9-E1E6-6A563909736D}"/>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6" name="גרפיקה 35" descr="קלע עם מילוי מלא">
              <a:extLst>
                <a:ext uri="{FF2B5EF4-FFF2-40B4-BE49-F238E27FC236}">
                  <a16:creationId xmlns:a16="http://schemas.microsoft.com/office/drawing/2014/main" id="{7AE3C770-A5EB-C695-B2C0-8249A214E7D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76825" y="2968216"/>
              <a:ext cx="552450" cy="552450"/>
            </a:xfrm>
            <a:prstGeom prst="rect">
              <a:avLst/>
            </a:prstGeom>
          </p:spPr>
        </p:pic>
        <p:pic>
          <p:nvPicPr>
            <p:cNvPr id="37" name="גרפיקה 36" descr="קלע עם מילוי מלא">
              <a:extLst>
                <a:ext uri="{FF2B5EF4-FFF2-40B4-BE49-F238E27FC236}">
                  <a16:creationId xmlns:a16="http://schemas.microsoft.com/office/drawing/2014/main" id="{1955C71E-3DBE-1BC0-862E-E7D0AB21A9E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155" y="2968216"/>
              <a:ext cx="552450" cy="552450"/>
            </a:xfrm>
            <a:prstGeom prst="rect">
              <a:avLst/>
            </a:prstGeom>
          </p:spPr>
        </p:pic>
        <p:pic>
          <p:nvPicPr>
            <p:cNvPr id="38" name="גרפיקה 37" descr="קלע עם מילוי מלא">
              <a:extLst>
                <a:ext uri="{FF2B5EF4-FFF2-40B4-BE49-F238E27FC236}">
                  <a16:creationId xmlns:a16="http://schemas.microsoft.com/office/drawing/2014/main" id="{C4F29F98-0B98-A606-64B2-A672A8ECB05B}"/>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06594" y="2977741"/>
              <a:ext cx="552450" cy="552450"/>
            </a:xfrm>
            <a:prstGeom prst="rect">
              <a:avLst/>
            </a:prstGeom>
          </p:spPr>
        </p:pic>
      </p:grpSp>
      <p:grpSp>
        <p:nvGrpSpPr>
          <p:cNvPr id="39" name="קבוצה 38">
            <a:extLst>
              <a:ext uri="{FF2B5EF4-FFF2-40B4-BE49-F238E27FC236}">
                <a16:creationId xmlns:a16="http://schemas.microsoft.com/office/drawing/2014/main" id="{5F07F442-C1E4-5840-54F3-8F24EA720F13}"/>
              </a:ext>
            </a:extLst>
          </p:cNvPr>
          <p:cNvGrpSpPr/>
          <p:nvPr/>
        </p:nvGrpSpPr>
        <p:grpSpPr>
          <a:xfrm>
            <a:off x="6910161" y="3345718"/>
            <a:ext cx="1088437" cy="1084530"/>
            <a:chOff x="5076825" y="2743551"/>
            <a:chExt cx="1282219" cy="1166909"/>
          </a:xfrm>
        </p:grpSpPr>
        <p:sp>
          <p:nvSpPr>
            <p:cNvPr id="40" name="פיצוץ: 8 נקודות 39">
              <a:extLst>
                <a:ext uri="{FF2B5EF4-FFF2-40B4-BE49-F238E27FC236}">
                  <a16:creationId xmlns:a16="http://schemas.microsoft.com/office/drawing/2014/main" id="{0228F27C-0D3B-9263-BDA0-E9EFBFDE6B38}"/>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1" name="גרפיקה 40" descr="קלע עם מילוי מלא">
              <a:extLst>
                <a:ext uri="{FF2B5EF4-FFF2-40B4-BE49-F238E27FC236}">
                  <a16:creationId xmlns:a16="http://schemas.microsoft.com/office/drawing/2014/main" id="{DD739824-B0EF-42B6-7D9B-88C0D88E642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76825" y="2968216"/>
              <a:ext cx="552450" cy="552450"/>
            </a:xfrm>
            <a:prstGeom prst="rect">
              <a:avLst/>
            </a:prstGeom>
          </p:spPr>
        </p:pic>
        <p:pic>
          <p:nvPicPr>
            <p:cNvPr id="42" name="גרפיקה 41" descr="קלע עם מילוי מלא">
              <a:extLst>
                <a:ext uri="{FF2B5EF4-FFF2-40B4-BE49-F238E27FC236}">
                  <a16:creationId xmlns:a16="http://schemas.microsoft.com/office/drawing/2014/main" id="{7D9D1444-E6EA-667C-5E01-87B983AE1A6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155" y="2968216"/>
              <a:ext cx="552450" cy="552450"/>
            </a:xfrm>
            <a:prstGeom prst="rect">
              <a:avLst/>
            </a:prstGeom>
          </p:spPr>
        </p:pic>
        <p:pic>
          <p:nvPicPr>
            <p:cNvPr id="43" name="גרפיקה 42" descr="קלע עם מילוי מלא">
              <a:extLst>
                <a:ext uri="{FF2B5EF4-FFF2-40B4-BE49-F238E27FC236}">
                  <a16:creationId xmlns:a16="http://schemas.microsoft.com/office/drawing/2014/main" id="{7CCE948A-8430-716A-9476-4858BB1FDF2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06594" y="2977741"/>
              <a:ext cx="552450" cy="552450"/>
            </a:xfrm>
            <a:prstGeom prst="rect">
              <a:avLst/>
            </a:prstGeom>
          </p:spPr>
        </p:pic>
      </p:grpSp>
      <p:grpSp>
        <p:nvGrpSpPr>
          <p:cNvPr id="44" name="קבוצה 43">
            <a:extLst>
              <a:ext uri="{FF2B5EF4-FFF2-40B4-BE49-F238E27FC236}">
                <a16:creationId xmlns:a16="http://schemas.microsoft.com/office/drawing/2014/main" id="{3C17EB8B-5765-5BEA-60B2-BB4BDD6D381C}"/>
              </a:ext>
            </a:extLst>
          </p:cNvPr>
          <p:cNvGrpSpPr/>
          <p:nvPr/>
        </p:nvGrpSpPr>
        <p:grpSpPr>
          <a:xfrm>
            <a:off x="9381923" y="879557"/>
            <a:ext cx="1088437" cy="1084530"/>
            <a:chOff x="5076825" y="2743551"/>
            <a:chExt cx="1282219" cy="1166909"/>
          </a:xfrm>
        </p:grpSpPr>
        <p:sp>
          <p:nvSpPr>
            <p:cNvPr id="45" name="פיצוץ: 8 נקודות 44">
              <a:extLst>
                <a:ext uri="{FF2B5EF4-FFF2-40B4-BE49-F238E27FC236}">
                  <a16:creationId xmlns:a16="http://schemas.microsoft.com/office/drawing/2014/main" id="{D3C55A9E-AA85-EB54-48AA-4C5C1AAD1C00}"/>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6" name="גרפיקה 45" descr="קלע עם מילוי מלא">
              <a:extLst>
                <a:ext uri="{FF2B5EF4-FFF2-40B4-BE49-F238E27FC236}">
                  <a16:creationId xmlns:a16="http://schemas.microsoft.com/office/drawing/2014/main" id="{40275120-9247-0F54-6F32-436A7C36E3E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76825" y="2968216"/>
              <a:ext cx="552450" cy="552450"/>
            </a:xfrm>
            <a:prstGeom prst="rect">
              <a:avLst/>
            </a:prstGeom>
          </p:spPr>
        </p:pic>
        <p:pic>
          <p:nvPicPr>
            <p:cNvPr id="47" name="גרפיקה 46" descr="קלע עם מילוי מלא">
              <a:extLst>
                <a:ext uri="{FF2B5EF4-FFF2-40B4-BE49-F238E27FC236}">
                  <a16:creationId xmlns:a16="http://schemas.microsoft.com/office/drawing/2014/main" id="{1450B39E-392F-77A8-2F4E-916AE1A99C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155" y="2968216"/>
              <a:ext cx="552450" cy="552450"/>
            </a:xfrm>
            <a:prstGeom prst="rect">
              <a:avLst/>
            </a:prstGeom>
          </p:spPr>
        </p:pic>
        <p:pic>
          <p:nvPicPr>
            <p:cNvPr id="48" name="גרפיקה 47" descr="קלע עם מילוי מלא">
              <a:extLst>
                <a:ext uri="{FF2B5EF4-FFF2-40B4-BE49-F238E27FC236}">
                  <a16:creationId xmlns:a16="http://schemas.microsoft.com/office/drawing/2014/main" id="{E9AC163D-AA8A-8A21-F3C3-50A17BDE668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06594" y="2977741"/>
              <a:ext cx="552450" cy="552450"/>
            </a:xfrm>
            <a:prstGeom prst="rect">
              <a:avLst/>
            </a:prstGeom>
          </p:spPr>
        </p:pic>
      </p:grpSp>
      <p:grpSp>
        <p:nvGrpSpPr>
          <p:cNvPr id="49" name="קבוצה 48">
            <a:extLst>
              <a:ext uri="{FF2B5EF4-FFF2-40B4-BE49-F238E27FC236}">
                <a16:creationId xmlns:a16="http://schemas.microsoft.com/office/drawing/2014/main" id="{9456DAA9-EEAB-DDD1-5486-CCF63D14222E}"/>
              </a:ext>
            </a:extLst>
          </p:cNvPr>
          <p:cNvGrpSpPr/>
          <p:nvPr/>
        </p:nvGrpSpPr>
        <p:grpSpPr>
          <a:xfrm>
            <a:off x="5160034" y="925486"/>
            <a:ext cx="1088437" cy="1084530"/>
            <a:chOff x="5076825" y="2743551"/>
            <a:chExt cx="1282219" cy="1166909"/>
          </a:xfrm>
        </p:grpSpPr>
        <p:sp>
          <p:nvSpPr>
            <p:cNvPr id="50" name="פיצוץ: 8 נקודות 49">
              <a:extLst>
                <a:ext uri="{FF2B5EF4-FFF2-40B4-BE49-F238E27FC236}">
                  <a16:creationId xmlns:a16="http://schemas.microsoft.com/office/drawing/2014/main" id="{D46DF2AB-3E81-48FA-DBAF-2126BD3BA202}"/>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1" name="גרפיקה 50" descr="קלע עם מילוי מלא">
              <a:extLst>
                <a:ext uri="{FF2B5EF4-FFF2-40B4-BE49-F238E27FC236}">
                  <a16:creationId xmlns:a16="http://schemas.microsoft.com/office/drawing/2014/main" id="{3858DA2E-E4DB-1421-3D00-E04D449184C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76825" y="2968216"/>
              <a:ext cx="552450" cy="552450"/>
            </a:xfrm>
            <a:prstGeom prst="rect">
              <a:avLst/>
            </a:prstGeom>
          </p:spPr>
        </p:pic>
        <p:pic>
          <p:nvPicPr>
            <p:cNvPr id="52" name="גרפיקה 51" descr="קלע עם מילוי מלא">
              <a:extLst>
                <a:ext uri="{FF2B5EF4-FFF2-40B4-BE49-F238E27FC236}">
                  <a16:creationId xmlns:a16="http://schemas.microsoft.com/office/drawing/2014/main" id="{3910A2E6-675E-32E4-3EF5-6621492695E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155" y="2968216"/>
              <a:ext cx="552450" cy="552450"/>
            </a:xfrm>
            <a:prstGeom prst="rect">
              <a:avLst/>
            </a:prstGeom>
          </p:spPr>
        </p:pic>
        <p:pic>
          <p:nvPicPr>
            <p:cNvPr id="53" name="גרפיקה 52" descr="קלע עם מילוי מלא">
              <a:extLst>
                <a:ext uri="{FF2B5EF4-FFF2-40B4-BE49-F238E27FC236}">
                  <a16:creationId xmlns:a16="http://schemas.microsoft.com/office/drawing/2014/main" id="{EA3E0D08-95F6-2DF6-0A56-EDA892607684}"/>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06594" y="2977741"/>
              <a:ext cx="552450" cy="552450"/>
            </a:xfrm>
            <a:prstGeom prst="rect">
              <a:avLst/>
            </a:prstGeom>
          </p:spPr>
        </p:pic>
      </p:grpSp>
      <p:grpSp>
        <p:nvGrpSpPr>
          <p:cNvPr id="96" name="קבוצה 95">
            <a:extLst>
              <a:ext uri="{FF2B5EF4-FFF2-40B4-BE49-F238E27FC236}">
                <a16:creationId xmlns:a16="http://schemas.microsoft.com/office/drawing/2014/main" id="{89AC7DFB-4F6E-09E6-1B48-023B6922C8D7}"/>
              </a:ext>
            </a:extLst>
          </p:cNvPr>
          <p:cNvGrpSpPr/>
          <p:nvPr/>
        </p:nvGrpSpPr>
        <p:grpSpPr>
          <a:xfrm>
            <a:off x="1013623" y="1391016"/>
            <a:ext cx="10209769" cy="4693604"/>
            <a:chOff x="1013623" y="1391016"/>
            <a:chExt cx="10209769" cy="4693604"/>
          </a:xfrm>
        </p:grpSpPr>
        <p:cxnSp>
          <p:nvCxnSpPr>
            <p:cNvPr id="55" name="מחבר חץ ישר 54">
              <a:extLst>
                <a:ext uri="{FF2B5EF4-FFF2-40B4-BE49-F238E27FC236}">
                  <a16:creationId xmlns:a16="http://schemas.microsoft.com/office/drawing/2014/main" id="{156FF8A5-A25E-57D9-8552-2CF02459D2DE}"/>
                </a:ext>
              </a:extLst>
            </p:cNvPr>
            <p:cNvCxnSpPr>
              <a:cxnSpLocks/>
              <a:stCxn id="23" idx="3"/>
              <a:endCxn id="26" idx="0"/>
            </p:cNvCxnSpPr>
            <p:nvPr/>
          </p:nvCxnSpPr>
          <p:spPr>
            <a:xfrm>
              <a:off x="9889515" y="4394657"/>
              <a:ext cx="853218" cy="73000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מחבר חץ ישר 63">
              <a:extLst>
                <a:ext uri="{FF2B5EF4-FFF2-40B4-BE49-F238E27FC236}">
                  <a16:creationId xmlns:a16="http://schemas.microsoft.com/office/drawing/2014/main" id="{ECA68299-772E-2DEE-83D1-9F7841C9911E}"/>
                </a:ext>
              </a:extLst>
            </p:cNvPr>
            <p:cNvCxnSpPr>
              <a:cxnSpLocks/>
              <a:stCxn id="8" idx="3"/>
              <a:endCxn id="36" idx="0"/>
            </p:cNvCxnSpPr>
            <p:nvPr/>
          </p:nvCxnSpPr>
          <p:spPr>
            <a:xfrm>
              <a:off x="5431066" y="5353527"/>
              <a:ext cx="751256" cy="47436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06287232-923C-F792-AE9A-DBC313B45897}"/>
                </a:ext>
              </a:extLst>
            </p:cNvPr>
            <p:cNvCxnSpPr>
              <a:cxnSpLocks/>
              <a:stCxn id="13" idx="0"/>
              <a:endCxn id="33" idx="2"/>
            </p:cNvCxnSpPr>
            <p:nvPr/>
          </p:nvCxnSpPr>
          <p:spPr>
            <a:xfrm flipH="1" flipV="1">
              <a:off x="1013623" y="2266871"/>
              <a:ext cx="366500" cy="61838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B6B649E6-9FFD-E297-5FDE-4D647960E8F9}"/>
                </a:ext>
              </a:extLst>
            </p:cNvPr>
            <p:cNvCxnSpPr>
              <a:cxnSpLocks/>
              <a:endCxn id="50" idx="2"/>
            </p:cNvCxnSpPr>
            <p:nvPr/>
          </p:nvCxnSpPr>
          <p:spPr>
            <a:xfrm flipV="1">
              <a:off x="5177808" y="2010016"/>
              <a:ext cx="429165" cy="72445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מחבר חץ ישר 73">
              <a:extLst>
                <a:ext uri="{FF2B5EF4-FFF2-40B4-BE49-F238E27FC236}">
                  <a16:creationId xmlns:a16="http://schemas.microsoft.com/office/drawing/2014/main" id="{9EB387F8-595F-D73F-B554-C7FE209C0D6D}"/>
                </a:ext>
              </a:extLst>
            </p:cNvPr>
            <p:cNvCxnSpPr>
              <a:cxnSpLocks/>
              <a:stCxn id="7" idx="3"/>
              <a:endCxn id="46" idx="2"/>
            </p:cNvCxnSpPr>
            <p:nvPr/>
          </p:nvCxnSpPr>
          <p:spPr>
            <a:xfrm flipV="1">
              <a:off x="9364600" y="1601811"/>
              <a:ext cx="251802" cy="74068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מחבר חץ ישר 76">
              <a:extLst>
                <a:ext uri="{FF2B5EF4-FFF2-40B4-BE49-F238E27FC236}">
                  <a16:creationId xmlns:a16="http://schemas.microsoft.com/office/drawing/2014/main" id="{D9869EF6-B08B-F74C-3BC1-8684C45B317E}"/>
                </a:ext>
              </a:extLst>
            </p:cNvPr>
            <p:cNvCxnSpPr>
              <a:cxnSpLocks/>
              <a:stCxn id="14" idx="3"/>
              <a:endCxn id="25" idx="0"/>
            </p:cNvCxnSpPr>
            <p:nvPr/>
          </p:nvCxnSpPr>
          <p:spPr>
            <a:xfrm>
              <a:off x="10821269" y="2961688"/>
              <a:ext cx="402123" cy="195416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97259800-CC53-84D5-6829-2A6F9F3688F9}"/>
                </a:ext>
              </a:extLst>
            </p:cNvPr>
            <p:cNvCxnSpPr>
              <a:cxnSpLocks/>
              <a:stCxn id="20" idx="3"/>
              <a:endCxn id="36" idx="1"/>
            </p:cNvCxnSpPr>
            <p:nvPr/>
          </p:nvCxnSpPr>
          <p:spPr>
            <a:xfrm>
              <a:off x="2206475" y="5723682"/>
              <a:ext cx="3741368" cy="36093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מחבר חץ ישר 85">
              <a:extLst>
                <a:ext uri="{FF2B5EF4-FFF2-40B4-BE49-F238E27FC236}">
                  <a16:creationId xmlns:a16="http://schemas.microsoft.com/office/drawing/2014/main" id="{C13069C0-D72C-9F14-C368-05912E2318D1}"/>
                </a:ext>
              </a:extLst>
            </p:cNvPr>
            <p:cNvCxnSpPr>
              <a:cxnSpLocks/>
              <a:stCxn id="10" idx="3"/>
              <a:endCxn id="51" idx="1"/>
            </p:cNvCxnSpPr>
            <p:nvPr/>
          </p:nvCxnSpPr>
          <p:spPr>
            <a:xfrm flipV="1">
              <a:off x="3081821" y="1391016"/>
              <a:ext cx="2078213" cy="10554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מחבר חץ ישר 88">
              <a:extLst>
                <a:ext uri="{FF2B5EF4-FFF2-40B4-BE49-F238E27FC236}">
                  <a16:creationId xmlns:a16="http://schemas.microsoft.com/office/drawing/2014/main" id="{3044395B-AC6D-BD65-366B-BAFFF499148E}"/>
                </a:ext>
              </a:extLst>
            </p:cNvPr>
            <p:cNvCxnSpPr>
              <a:cxnSpLocks/>
              <a:stCxn id="12" idx="3"/>
              <a:endCxn id="41" idx="1"/>
            </p:cNvCxnSpPr>
            <p:nvPr/>
          </p:nvCxnSpPr>
          <p:spPr>
            <a:xfrm>
              <a:off x="3197919" y="3569557"/>
              <a:ext cx="3712242" cy="2416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קבוצה 135">
            <a:extLst>
              <a:ext uri="{FF2B5EF4-FFF2-40B4-BE49-F238E27FC236}">
                <a16:creationId xmlns:a16="http://schemas.microsoft.com/office/drawing/2014/main" id="{F67F603B-51FB-C063-0039-6B78EA103FCB}"/>
              </a:ext>
            </a:extLst>
          </p:cNvPr>
          <p:cNvGrpSpPr/>
          <p:nvPr/>
        </p:nvGrpSpPr>
        <p:grpSpPr>
          <a:xfrm>
            <a:off x="807074" y="993475"/>
            <a:ext cx="10142512" cy="5241085"/>
            <a:chOff x="807074" y="993475"/>
            <a:chExt cx="10142512" cy="5241085"/>
          </a:xfrm>
        </p:grpSpPr>
        <p:sp>
          <p:nvSpPr>
            <p:cNvPr id="101" name="אליפסה 100">
              <a:extLst>
                <a:ext uri="{FF2B5EF4-FFF2-40B4-BE49-F238E27FC236}">
                  <a16:creationId xmlns:a16="http://schemas.microsoft.com/office/drawing/2014/main" id="{84853B22-65A1-58F0-957A-EEF3288A3E61}"/>
                </a:ext>
              </a:extLst>
            </p:cNvPr>
            <p:cNvSpPr/>
            <p:nvPr/>
          </p:nvSpPr>
          <p:spPr>
            <a:xfrm>
              <a:off x="8358652" y="1911039"/>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8" name="אליפסה 127">
              <a:extLst>
                <a:ext uri="{FF2B5EF4-FFF2-40B4-BE49-F238E27FC236}">
                  <a16:creationId xmlns:a16="http://schemas.microsoft.com/office/drawing/2014/main" id="{4F9C76AA-1271-D143-FB43-9E1CFFED094A}"/>
                </a:ext>
              </a:extLst>
            </p:cNvPr>
            <p:cNvSpPr/>
            <p:nvPr/>
          </p:nvSpPr>
          <p:spPr>
            <a:xfrm>
              <a:off x="807074" y="2843731"/>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9" name="אליפסה 128">
              <a:extLst>
                <a:ext uri="{FF2B5EF4-FFF2-40B4-BE49-F238E27FC236}">
                  <a16:creationId xmlns:a16="http://schemas.microsoft.com/office/drawing/2014/main" id="{B02365BD-2DC7-6D78-E748-748263FA5353}"/>
                </a:ext>
              </a:extLst>
            </p:cNvPr>
            <p:cNvSpPr/>
            <p:nvPr/>
          </p:nvSpPr>
          <p:spPr>
            <a:xfrm>
              <a:off x="2079945" y="993475"/>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0" name="אליפסה 129">
              <a:extLst>
                <a:ext uri="{FF2B5EF4-FFF2-40B4-BE49-F238E27FC236}">
                  <a16:creationId xmlns:a16="http://schemas.microsoft.com/office/drawing/2014/main" id="{8B6095C3-BCD5-2949-0DA7-3FAD9CFD2976}"/>
                </a:ext>
              </a:extLst>
            </p:cNvPr>
            <p:cNvSpPr/>
            <p:nvPr/>
          </p:nvSpPr>
          <p:spPr>
            <a:xfrm>
              <a:off x="1212562" y="5286009"/>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1" name="אליפסה 130">
              <a:extLst>
                <a:ext uri="{FF2B5EF4-FFF2-40B4-BE49-F238E27FC236}">
                  <a16:creationId xmlns:a16="http://schemas.microsoft.com/office/drawing/2014/main" id="{839D1809-8729-A36F-8016-0DB698E3542C}"/>
                </a:ext>
              </a:extLst>
            </p:cNvPr>
            <p:cNvSpPr/>
            <p:nvPr/>
          </p:nvSpPr>
          <p:spPr>
            <a:xfrm>
              <a:off x="9903580" y="2493061"/>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2" name="אליפסה 131">
              <a:extLst>
                <a:ext uri="{FF2B5EF4-FFF2-40B4-BE49-F238E27FC236}">
                  <a16:creationId xmlns:a16="http://schemas.microsoft.com/office/drawing/2014/main" id="{8D36DD20-EFCF-FD72-32A3-163190747E0B}"/>
                </a:ext>
              </a:extLst>
            </p:cNvPr>
            <p:cNvSpPr/>
            <p:nvPr/>
          </p:nvSpPr>
          <p:spPr>
            <a:xfrm>
              <a:off x="8938764" y="3987616"/>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3" name="אליפסה 132">
              <a:extLst>
                <a:ext uri="{FF2B5EF4-FFF2-40B4-BE49-F238E27FC236}">
                  <a16:creationId xmlns:a16="http://schemas.microsoft.com/office/drawing/2014/main" id="{893ACBED-9C3F-1A48-FE4C-16D63CF110D4}"/>
                </a:ext>
              </a:extLst>
            </p:cNvPr>
            <p:cNvSpPr/>
            <p:nvPr/>
          </p:nvSpPr>
          <p:spPr>
            <a:xfrm>
              <a:off x="4456232" y="4845493"/>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4" name="אליפסה 133">
              <a:extLst>
                <a:ext uri="{FF2B5EF4-FFF2-40B4-BE49-F238E27FC236}">
                  <a16:creationId xmlns:a16="http://schemas.microsoft.com/office/drawing/2014/main" id="{43F961AD-488C-2CAA-CC57-79BCE0B28B61}"/>
                </a:ext>
              </a:extLst>
            </p:cNvPr>
            <p:cNvSpPr/>
            <p:nvPr/>
          </p:nvSpPr>
          <p:spPr>
            <a:xfrm>
              <a:off x="4409778" y="2617158"/>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5" name="אליפסה 134">
              <a:extLst>
                <a:ext uri="{FF2B5EF4-FFF2-40B4-BE49-F238E27FC236}">
                  <a16:creationId xmlns:a16="http://schemas.microsoft.com/office/drawing/2014/main" id="{CDE7B457-A20C-E518-DB06-FDEC33006F60}"/>
                </a:ext>
              </a:extLst>
            </p:cNvPr>
            <p:cNvSpPr/>
            <p:nvPr/>
          </p:nvSpPr>
          <p:spPr>
            <a:xfrm>
              <a:off x="2204889" y="3093641"/>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143" name="קבוצה 142">
            <a:extLst>
              <a:ext uri="{FF2B5EF4-FFF2-40B4-BE49-F238E27FC236}">
                <a16:creationId xmlns:a16="http://schemas.microsoft.com/office/drawing/2014/main" id="{41229911-7009-0D09-05C9-BA05A11E4429}"/>
              </a:ext>
            </a:extLst>
          </p:cNvPr>
          <p:cNvGrpSpPr/>
          <p:nvPr/>
        </p:nvGrpSpPr>
        <p:grpSpPr>
          <a:xfrm>
            <a:off x="88728" y="816940"/>
            <a:ext cx="11529350" cy="5902307"/>
            <a:chOff x="-328700" y="945035"/>
            <a:chExt cx="11529350" cy="5902307"/>
          </a:xfrm>
        </p:grpSpPr>
        <p:sp>
          <p:nvSpPr>
            <p:cNvPr id="137" name="אליפסה 136">
              <a:extLst>
                <a:ext uri="{FF2B5EF4-FFF2-40B4-BE49-F238E27FC236}">
                  <a16:creationId xmlns:a16="http://schemas.microsoft.com/office/drawing/2014/main" id="{78C7BF4F-BB1E-0DE7-E3C0-38D1E00BF4CE}"/>
                </a:ext>
              </a:extLst>
            </p:cNvPr>
            <p:cNvSpPr/>
            <p:nvPr/>
          </p:nvSpPr>
          <p:spPr>
            <a:xfrm>
              <a:off x="4694058" y="1038120"/>
              <a:ext cx="1184110" cy="10725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8" name="אליפסה 137">
              <a:extLst>
                <a:ext uri="{FF2B5EF4-FFF2-40B4-BE49-F238E27FC236}">
                  <a16:creationId xmlns:a16="http://schemas.microsoft.com/office/drawing/2014/main" id="{C489BEC9-321A-85AA-168A-AB2FBCAF6182}"/>
                </a:ext>
              </a:extLst>
            </p:cNvPr>
            <p:cNvSpPr/>
            <p:nvPr/>
          </p:nvSpPr>
          <p:spPr>
            <a:xfrm>
              <a:off x="9995089" y="4985190"/>
              <a:ext cx="1205561" cy="114328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9" name="אליפסה 138">
              <a:extLst>
                <a:ext uri="{FF2B5EF4-FFF2-40B4-BE49-F238E27FC236}">
                  <a16:creationId xmlns:a16="http://schemas.microsoft.com/office/drawing/2014/main" id="{B435BBD6-FCAA-6BFB-933E-A76F8893B112}"/>
                </a:ext>
              </a:extLst>
            </p:cNvPr>
            <p:cNvSpPr/>
            <p:nvPr/>
          </p:nvSpPr>
          <p:spPr>
            <a:xfrm>
              <a:off x="-328700" y="1666368"/>
              <a:ext cx="1249580" cy="1123543"/>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0" name="אליפסה 139">
              <a:extLst>
                <a:ext uri="{FF2B5EF4-FFF2-40B4-BE49-F238E27FC236}">
                  <a16:creationId xmlns:a16="http://schemas.microsoft.com/office/drawing/2014/main" id="{9B84DBD2-BDFE-C19F-6555-5A808F2F1DF8}"/>
                </a:ext>
              </a:extLst>
            </p:cNvPr>
            <p:cNvSpPr/>
            <p:nvPr/>
          </p:nvSpPr>
          <p:spPr>
            <a:xfrm>
              <a:off x="5468763" y="5755608"/>
              <a:ext cx="1194341" cy="109173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1" name="אליפסה 140">
              <a:extLst>
                <a:ext uri="{FF2B5EF4-FFF2-40B4-BE49-F238E27FC236}">
                  <a16:creationId xmlns:a16="http://schemas.microsoft.com/office/drawing/2014/main" id="{A65030A8-D3FA-A0B7-9328-1ECBDB627C23}"/>
                </a:ext>
              </a:extLst>
            </p:cNvPr>
            <p:cNvSpPr/>
            <p:nvPr/>
          </p:nvSpPr>
          <p:spPr>
            <a:xfrm>
              <a:off x="8906714" y="945035"/>
              <a:ext cx="1184111" cy="1055761"/>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2" name="אליפסה 141">
              <a:extLst>
                <a:ext uri="{FF2B5EF4-FFF2-40B4-BE49-F238E27FC236}">
                  <a16:creationId xmlns:a16="http://schemas.microsoft.com/office/drawing/2014/main" id="{054D932C-179D-5F68-BCE0-4FA6E61309AB}"/>
                </a:ext>
              </a:extLst>
            </p:cNvPr>
            <p:cNvSpPr/>
            <p:nvPr/>
          </p:nvSpPr>
          <p:spPr>
            <a:xfrm>
              <a:off x="6404584" y="3418227"/>
              <a:ext cx="1249753" cy="114392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225" name="קבוצה 224">
            <a:extLst>
              <a:ext uri="{FF2B5EF4-FFF2-40B4-BE49-F238E27FC236}">
                <a16:creationId xmlns:a16="http://schemas.microsoft.com/office/drawing/2014/main" id="{C4FE4942-60CA-A91B-E67E-11BBED051F46}"/>
              </a:ext>
            </a:extLst>
          </p:cNvPr>
          <p:cNvGrpSpPr/>
          <p:nvPr/>
        </p:nvGrpSpPr>
        <p:grpSpPr>
          <a:xfrm>
            <a:off x="271725" y="1446278"/>
            <a:ext cx="10743573" cy="4727102"/>
            <a:chOff x="271725" y="1446278"/>
            <a:chExt cx="10743573" cy="4727102"/>
          </a:xfrm>
        </p:grpSpPr>
        <p:cxnSp>
          <p:nvCxnSpPr>
            <p:cNvPr id="144" name="מחבר ישר 143">
              <a:extLst>
                <a:ext uri="{FF2B5EF4-FFF2-40B4-BE49-F238E27FC236}">
                  <a16:creationId xmlns:a16="http://schemas.microsoft.com/office/drawing/2014/main" id="{B51012DC-DDA4-6E30-9589-058FA2675A0D}"/>
                </a:ext>
              </a:extLst>
            </p:cNvPr>
            <p:cNvCxnSpPr>
              <a:cxnSpLocks/>
              <a:stCxn id="129" idx="3"/>
              <a:endCxn id="139" idx="6"/>
            </p:cNvCxnSpPr>
            <p:nvPr/>
          </p:nvCxnSpPr>
          <p:spPr>
            <a:xfrm flipH="1">
              <a:off x="1338308" y="1803114"/>
              <a:ext cx="894821" cy="29693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מחבר ישר 150">
              <a:extLst>
                <a:ext uri="{FF2B5EF4-FFF2-40B4-BE49-F238E27FC236}">
                  <a16:creationId xmlns:a16="http://schemas.microsoft.com/office/drawing/2014/main" id="{7872E772-08C5-A5BB-8716-F09B9E7CA3CB}"/>
                </a:ext>
              </a:extLst>
            </p:cNvPr>
            <p:cNvCxnSpPr>
              <a:cxnSpLocks/>
              <a:stCxn id="137" idx="2"/>
              <a:endCxn id="129" idx="6"/>
            </p:cNvCxnSpPr>
            <p:nvPr/>
          </p:nvCxnSpPr>
          <p:spPr>
            <a:xfrm flipH="1">
              <a:off x="3125951" y="1446278"/>
              <a:ext cx="1985535" cy="214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מחבר ישר 155">
              <a:extLst>
                <a:ext uri="{FF2B5EF4-FFF2-40B4-BE49-F238E27FC236}">
                  <a16:creationId xmlns:a16="http://schemas.microsoft.com/office/drawing/2014/main" id="{9BE34C46-4DC7-88D4-A7D7-89CB87EB65C3}"/>
                </a:ext>
              </a:extLst>
            </p:cNvPr>
            <p:cNvCxnSpPr>
              <a:cxnSpLocks/>
              <a:stCxn id="137" idx="4"/>
              <a:endCxn id="134" idx="7"/>
            </p:cNvCxnSpPr>
            <p:nvPr/>
          </p:nvCxnSpPr>
          <p:spPr>
            <a:xfrm flipH="1">
              <a:off x="5302600" y="1982531"/>
              <a:ext cx="400941" cy="7735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מחבר ישר 158">
              <a:extLst>
                <a:ext uri="{FF2B5EF4-FFF2-40B4-BE49-F238E27FC236}">
                  <a16:creationId xmlns:a16="http://schemas.microsoft.com/office/drawing/2014/main" id="{E7368D43-271E-D492-9FDB-8EA85AF72C91}"/>
                </a:ext>
              </a:extLst>
            </p:cNvPr>
            <p:cNvCxnSpPr>
              <a:cxnSpLocks/>
              <a:endCxn id="128" idx="1"/>
            </p:cNvCxnSpPr>
            <p:nvPr/>
          </p:nvCxnSpPr>
          <p:spPr>
            <a:xfrm>
              <a:off x="759086" y="2623780"/>
              <a:ext cx="201172" cy="3588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מחבר ישר 161">
              <a:extLst>
                <a:ext uri="{FF2B5EF4-FFF2-40B4-BE49-F238E27FC236}">
                  <a16:creationId xmlns:a16="http://schemas.microsoft.com/office/drawing/2014/main" id="{79FB5AE3-299B-690C-C398-B0018013BEE8}"/>
                </a:ext>
              </a:extLst>
            </p:cNvPr>
            <p:cNvCxnSpPr>
              <a:cxnSpLocks/>
              <a:stCxn id="140" idx="2"/>
              <a:endCxn id="130" idx="6"/>
            </p:cNvCxnSpPr>
            <p:nvPr/>
          </p:nvCxnSpPr>
          <p:spPr>
            <a:xfrm flipH="1" flipV="1">
              <a:off x="2258568" y="5760285"/>
              <a:ext cx="3627623" cy="41309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מחבר ישר 165">
              <a:extLst>
                <a:ext uri="{FF2B5EF4-FFF2-40B4-BE49-F238E27FC236}">
                  <a16:creationId xmlns:a16="http://schemas.microsoft.com/office/drawing/2014/main" id="{C8AFF1EB-E5B4-ADFA-3502-2612E2F672B8}"/>
                </a:ext>
              </a:extLst>
            </p:cNvPr>
            <p:cNvCxnSpPr>
              <a:cxnSpLocks/>
              <a:stCxn id="140" idx="1"/>
              <a:endCxn id="133" idx="6"/>
            </p:cNvCxnSpPr>
            <p:nvPr/>
          </p:nvCxnSpPr>
          <p:spPr>
            <a:xfrm flipH="1" flipV="1">
              <a:off x="5502238" y="5319769"/>
              <a:ext cx="558860" cy="46762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מחבר ישר 168">
              <a:extLst>
                <a:ext uri="{FF2B5EF4-FFF2-40B4-BE49-F238E27FC236}">
                  <a16:creationId xmlns:a16="http://schemas.microsoft.com/office/drawing/2014/main" id="{CAC1118E-56DB-501F-F046-7809F4B46268}"/>
                </a:ext>
              </a:extLst>
            </p:cNvPr>
            <p:cNvCxnSpPr>
              <a:cxnSpLocks/>
              <a:stCxn id="142" idx="2"/>
              <a:endCxn id="135" idx="6"/>
            </p:cNvCxnSpPr>
            <p:nvPr/>
          </p:nvCxnSpPr>
          <p:spPr>
            <a:xfrm flipH="1" flipV="1">
              <a:off x="3250895" y="3567917"/>
              <a:ext cx="3571117" cy="29417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מחבר ישר 171">
              <a:extLst>
                <a:ext uri="{FF2B5EF4-FFF2-40B4-BE49-F238E27FC236}">
                  <a16:creationId xmlns:a16="http://schemas.microsoft.com/office/drawing/2014/main" id="{6ABA7DAA-8D12-06B3-9BE1-9BEDDAD932B1}"/>
                </a:ext>
              </a:extLst>
            </p:cNvPr>
            <p:cNvCxnSpPr>
              <a:cxnSpLocks/>
              <a:stCxn id="138" idx="1"/>
              <a:endCxn id="132" idx="5"/>
            </p:cNvCxnSpPr>
            <p:nvPr/>
          </p:nvCxnSpPr>
          <p:spPr>
            <a:xfrm flipH="1" flipV="1">
              <a:off x="9831586" y="4797255"/>
              <a:ext cx="757481" cy="2272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מחבר ישר 174">
              <a:extLst>
                <a:ext uri="{FF2B5EF4-FFF2-40B4-BE49-F238E27FC236}">
                  <a16:creationId xmlns:a16="http://schemas.microsoft.com/office/drawing/2014/main" id="{F232730F-2967-0690-1365-4E3AC085E18A}"/>
                </a:ext>
              </a:extLst>
            </p:cNvPr>
            <p:cNvCxnSpPr>
              <a:cxnSpLocks/>
              <a:stCxn id="138" idx="0"/>
              <a:endCxn id="131" idx="5"/>
            </p:cNvCxnSpPr>
            <p:nvPr/>
          </p:nvCxnSpPr>
          <p:spPr>
            <a:xfrm flipH="1" flipV="1">
              <a:off x="10796402" y="3302700"/>
              <a:ext cx="218896" cy="155439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מחבר ישר 177">
              <a:extLst>
                <a:ext uri="{FF2B5EF4-FFF2-40B4-BE49-F238E27FC236}">
                  <a16:creationId xmlns:a16="http://schemas.microsoft.com/office/drawing/2014/main" id="{436974C3-0681-5CE3-E972-D98CB44A36A1}"/>
                </a:ext>
              </a:extLst>
            </p:cNvPr>
            <p:cNvCxnSpPr>
              <a:cxnSpLocks/>
              <a:stCxn id="101" idx="7"/>
              <a:endCxn id="141" idx="3"/>
            </p:cNvCxnSpPr>
            <p:nvPr/>
          </p:nvCxnSpPr>
          <p:spPr>
            <a:xfrm flipV="1">
              <a:off x="9251474" y="1718088"/>
              <a:ext cx="246077" cy="3318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מחבר ישר 180">
              <a:extLst>
                <a:ext uri="{FF2B5EF4-FFF2-40B4-BE49-F238E27FC236}">
                  <a16:creationId xmlns:a16="http://schemas.microsoft.com/office/drawing/2014/main" id="{108A385E-FD1B-705C-6EA2-CF4A82DB6779}"/>
                </a:ext>
              </a:extLst>
            </p:cNvPr>
            <p:cNvCxnSpPr>
              <a:cxnSpLocks/>
              <a:stCxn id="139" idx="5"/>
              <a:endCxn id="135" idx="1"/>
            </p:cNvCxnSpPr>
            <p:nvPr/>
          </p:nvCxnSpPr>
          <p:spPr>
            <a:xfrm>
              <a:off x="1155311" y="2497277"/>
              <a:ext cx="1202762" cy="7352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מחבר ישר 186">
              <a:extLst>
                <a:ext uri="{FF2B5EF4-FFF2-40B4-BE49-F238E27FC236}">
                  <a16:creationId xmlns:a16="http://schemas.microsoft.com/office/drawing/2014/main" id="{C185BFC1-3835-2EFE-2770-FE7B06DEBA2B}"/>
                </a:ext>
              </a:extLst>
            </p:cNvPr>
            <p:cNvCxnSpPr>
              <a:cxnSpLocks/>
              <a:stCxn id="137" idx="3"/>
              <a:endCxn id="135" idx="7"/>
            </p:cNvCxnSpPr>
            <p:nvPr/>
          </p:nvCxnSpPr>
          <p:spPr>
            <a:xfrm flipH="1">
              <a:off x="3097711" y="1825466"/>
              <a:ext cx="2187184" cy="140708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מחבר ישר 189">
              <a:extLst>
                <a:ext uri="{FF2B5EF4-FFF2-40B4-BE49-F238E27FC236}">
                  <a16:creationId xmlns:a16="http://schemas.microsoft.com/office/drawing/2014/main" id="{5B42593D-D26B-5BC3-6643-94AC6462D14A}"/>
                </a:ext>
              </a:extLst>
            </p:cNvPr>
            <p:cNvCxnSpPr>
              <a:cxnSpLocks/>
              <a:stCxn id="131" idx="0"/>
              <a:endCxn id="141" idx="5"/>
            </p:cNvCxnSpPr>
            <p:nvPr/>
          </p:nvCxnSpPr>
          <p:spPr>
            <a:xfrm flipH="1" flipV="1">
              <a:off x="10334844" y="1718088"/>
              <a:ext cx="91739" cy="7749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מחבר ישר 192">
              <a:extLst>
                <a:ext uri="{FF2B5EF4-FFF2-40B4-BE49-F238E27FC236}">
                  <a16:creationId xmlns:a16="http://schemas.microsoft.com/office/drawing/2014/main" id="{5F87993E-EDAE-06E3-174A-8F57380C5A1F}"/>
                </a:ext>
              </a:extLst>
            </p:cNvPr>
            <p:cNvCxnSpPr>
              <a:cxnSpLocks/>
              <a:stCxn id="141" idx="4"/>
              <a:endCxn id="23" idx="0"/>
            </p:cNvCxnSpPr>
            <p:nvPr/>
          </p:nvCxnSpPr>
          <p:spPr>
            <a:xfrm flipH="1">
              <a:off x="9416750" y="1872701"/>
              <a:ext cx="499448" cy="212244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מחבר ישר 205">
              <a:extLst>
                <a:ext uri="{FF2B5EF4-FFF2-40B4-BE49-F238E27FC236}">
                  <a16:creationId xmlns:a16="http://schemas.microsoft.com/office/drawing/2014/main" id="{EB234302-8063-4DF1-2177-527958D05770}"/>
                </a:ext>
              </a:extLst>
            </p:cNvPr>
            <p:cNvCxnSpPr>
              <a:cxnSpLocks/>
              <a:stCxn id="101" idx="3"/>
              <a:endCxn id="142" idx="7"/>
            </p:cNvCxnSpPr>
            <p:nvPr/>
          </p:nvCxnSpPr>
          <p:spPr>
            <a:xfrm flipH="1">
              <a:off x="7888743" y="2720678"/>
              <a:ext cx="623093" cy="73697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מחבר ישר 208">
              <a:extLst>
                <a:ext uri="{FF2B5EF4-FFF2-40B4-BE49-F238E27FC236}">
                  <a16:creationId xmlns:a16="http://schemas.microsoft.com/office/drawing/2014/main" id="{56C550AF-9013-C72A-BC7F-AEF5D5A937B4}"/>
                </a:ext>
              </a:extLst>
            </p:cNvPr>
            <p:cNvCxnSpPr>
              <a:cxnSpLocks/>
              <a:stCxn id="142" idx="3"/>
              <a:endCxn id="133" idx="7"/>
            </p:cNvCxnSpPr>
            <p:nvPr/>
          </p:nvCxnSpPr>
          <p:spPr>
            <a:xfrm flipH="1">
              <a:off x="5349054" y="4266534"/>
              <a:ext cx="1655980" cy="7178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מחבר ישר 211">
              <a:extLst>
                <a:ext uri="{FF2B5EF4-FFF2-40B4-BE49-F238E27FC236}">
                  <a16:creationId xmlns:a16="http://schemas.microsoft.com/office/drawing/2014/main" id="{A9BFF918-1786-0929-DDEC-386973C6BA58}"/>
                </a:ext>
              </a:extLst>
            </p:cNvPr>
            <p:cNvCxnSpPr>
              <a:cxnSpLocks/>
              <a:stCxn id="139" idx="3"/>
              <a:endCxn id="130" idx="1"/>
            </p:cNvCxnSpPr>
            <p:nvPr/>
          </p:nvCxnSpPr>
          <p:spPr>
            <a:xfrm>
              <a:off x="271725" y="2497277"/>
              <a:ext cx="1094021" cy="292764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מחבר ישר 214">
              <a:extLst>
                <a:ext uri="{FF2B5EF4-FFF2-40B4-BE49-F238E27FC236}">
                  <a16:creationId xmlns:a16="http://schemas.microsoft.com/office/drawing/2014/main" id="{9FF0F369-5E98-D5CB-C307-3B82F65B923C}"/>
                </a:ext>
              </a:extLst>
            </p:cNvPr>
            <p:cNvCxnSpPr>
              <a:cxnSpLocks/>
              <a:stCxn id="142" idx="1"/>
              <a:endCxn id="134" idx="6"/>
            </p:cNvCxnSpPr>
            <p:nvPr/>
          </p:nvCxnSpPr>
          <p:spPr>
            <a:xfrm flipH="1" flipV="1">
              <a:off x="5455784" y="3091434"/>
              <a:ext cx="1549250" cy="36622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מחבר ישר 217">
              <a:extLst>
                <a:ext uri="{FF2B5EF4-FFF2-40B4-BE49-F238E27FC236}">
                  <a16:creationId xmlns:a16="http://schemas.microsoft.com/office/drawing/2014/main" id="{8A42D1FA-D308-A108-5DB5-89234F48D251}"/>
                </a:ext>
              </a:extLst>
            </p:cNvPr>
            <p:cNvCxnSpPr>
              <a:cxnSpLocks/>
              <a:stCxn id="132" idx="2"/>
              <a:endCxn id="142" idx="5"/>
            </p:cNvCxnSpPr>
            <p:nvPr/>
          </p:nvCxnSpPr>
          <p:spPr>
            <a:xfrm flipH="1" flipV="1">
              <a:off x="7888743" y="4266534"/>
              <a:ext cx="1050021" cy="19535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מחבר ישר 221">
              <a:extLst>
                <a:ext uri="{FF2B5EF4-FFF2-40B4-BE49-F238E27FC236}">
                  <a16:creationId xmlns:a16="http://schemas.microsoft.com/office/drawing/2014/main" id="{CBFA2833-91A2-FE03-EF81-6912C3B9353A}"/>
                </a:ext>
              </a:extLst>
            </p:cNvPr>
            <p:cNvCxnSpPr>
              <a:cxnSpLocks/>
              <a:stCxn id="132" idx="3"/>
              <a:endCxn id="140" idx="7"/>
            </p:cNvCxnSpPr>
            <p:nvPr/>
          </p:nvCxnSpPr>
          <p:spPr>
            <a:xfrm flipH="1">
              <a:off x="6905625" y="4797255"/>
              <a:ext cx="2186323" cy="9901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597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500" fill="hold"/>
                                        <p:tgtEl>
                                          <p:spTgt spid="49"/>
                                        </p:tgtEl>
                                        <p:attrNameLst>
                                          <p:attrName>ppt_x</p:attrName>
                                        </p:attrNameLst>
                                      </p:cBhvr>
                                      <p:tavLst>
                                        <p:tav tm="0">
                                          <p:val>
                                            <p:strVal val="#ppt_x"/>
                                          </p:val>
                                        </p:tav>
                                        <p:tav tm="100000">
                                          <p:val>
                                            <p:strVal val="#ppt_x"/>
                                          </p:val>
                                        </p:tav>
                                      </p:tavLst>
                                    </p:anim>
                                    <p:anim calcmode="lin" valueType="num">
                                      <p:cBhvr additive="base">
                                        <p:cTn id="58" dur="500" fill="hold"/>
                                        <p:tgtEl>
                                          <p:spTgt spid="49"/>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ppt_x"/>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childTnLst>
                                </p:cTn>
                              </p:par>
                              <p:par>
                                <p:cTn id="79" presetID="26" presetClass="emph" presetSubtype="0" fill="hold" nodeType="withEffect">
                                  <p:stCondLst>
                                    <p:cond delay="300"/>
                                  </p:stCondLst>
                                  <p:childTnLst>
                                    <p:animEffect transition="out" filter="fade">
                                      <p:cBhvr>
                                        <p:cTn id="80" dur="600" tmFilter="0, 0; .2, .5; .8, .5; 1, 0"/>
                                        <p:tgtEl>
                                          <p:spTgt spid="96"/>
                                        </p:tgtEl>
                                      </p:cBhvr>
                                    </p:animEffect>
                                    <p:animScale>
                                      <p:cBhvr>
                                        <p:cTn id="81" dur="300" autoRev="1" fill="hold"/>
                                        <p:tgtEl>
                                          <p:spTgt spid="96"/>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96"/>
                                        </p:tgtEl>
                                      </p:cBhvr>
                                    </p:animEffect>
                                    <p:set>
                                      <p:cBhvr>
                                        <p:cTn id="86" dur="1" fill="hold">
                                          <p:stCondLst>
                                            <p:cond delay="499"/>
                                          </p:stCondLst>
                                        </p:cTn>
                                        <p:tgtEl>
                                          <p:spTgt spid="9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5"/>
                                        </p:tgtEl>
                                      </p:cBhvr>
                                    </p:animEffect>
                                    <p:set>
                                      <p:cBhvr>
                                        <p:cTn id="89" dur="1" fill="hold">
                                          <p:stCondLst>
                                            <p:cond delay="499"/>
                                          </p:stCondLst>
                                        </p:cTn>
                                        <p:tgtEl>
                                          <p:spTgt spid="5"/>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36"/>
                                        </p:tgtEl>
                                        <p:attrNameLst>
                                          <p:attrName>style.visibility</p:attrName>
                                        </p:attrNameLst>
                                      </p:cBhvr>
                                      <p:to>
                                        <p:strVal val="visible"/>
                                      </p:to>
                                    </p:set>
                                    <p:animEffect transition="in" filter="fade">
                                      <p:cBhvr>
                                        <p:cTn id="94" dur="500"/>
                                        <p:tgtEl>
                                          <p:spTgt spid="1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43"/>
                                        </p:tgtEl>
                                        <p:attrNameLst>
                                          <p:attrName>style.visibility</p:attrName>
                                        </p:attrNameLst>
                                      </p:cBhvr>
                                      <p:to>
                                        <p:strVal val="visible"/>
                                      </p:to>
                                    </p:set>
                                    <p:animEffect transition="in" filter="fade">
                                      <p:cBhvr>
                                        <p:cTn id="99" dur="500"/>
                                        <p:tgtEl>
                                          <p:spTgt spid="14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25"/>
                                        </p:tgtEl>
                                        <p:attrNameLst>
                                          <p:attrName>style.visibility</p:attrName>
                                        </p:attrNameLst>
                                      </p:cBhvr>
                                      <p:to>
                                        <p:strVal val="visible"/>
                                      </p:to>
                                    </p:set>
                                    <p:animEffect transition="in" filter="fade">
                                      <p:cBhvr>
                                        <p:cTn id="10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8E15-4C0D-5708-6FB4-7235720CD1B2}"/>
              </a:ext>
            </a:extLst>
          </p:cNvPr>
          <p:cNvSpPr>
            <a:spLocks noGrp="1"/>
          </p:cNvSpPr>
          <p:nvPr>
            <p:ph type="title"/>
          </p:nvPr>
        </p:nvSpPr>
        <p:spPr>
          <a:xfrm>
            <a:off x="4581896" y="284213"/>
            <a:ext cx="3028208" cy="1325563"/>
          </a:xfrm>
        </p:spPr>
        <p:txBody>
          <a:bodyPr/>
          <a:lstStyle/>
          <a:p>
            <a:r>
              <a:rPr lang="en-GB" b="1" dirty="0"/>
              <a:t>The Solution</a:t>
            </a:r>
            <a:endParaRPr lang="en-IL" b="1" dirty="0"/>
          </a:p>
        </p:txBody>
      </p:sp>
      <p:grpSp>
        <p:nvGrpSpPr>
          <p:cNvPr id="7" name="קבוצה 6">
            <a:extLst>
              <a:ext uri="{FF2B5EF4-FFF2-40B4-BE49-F238E27FC236}">
                <a16:creationId xmlns:a16="http://schemas.microsoft.com/office/drawing/2014/main" id="{51E77694-AD58-E568-B55C-71BEC713E53D}"/>
              </a:ext>
            </a:extLst>
          </p:cNvPr>
          <p:cNvGrpSpPr/>
          <p:nvPr/>
        </p:nvGrpSpPr>
        <p:grpSpPr>
          <a:xfrm>
            <a:off x="1671370" y="1356759"/>
            <a:ext cx="3494791" cy="4258378"/>
            <a:chOff x="1671370" y="1356759"/>
            <a:chExt cx="3494791" cy="4258378"/>
          </a:xfrm>
        </p:grpSpPr>
        <p:grpSp>
          <p:nvGrpSpPr>
            <p:cNvPr id="4" name="קבוצה 3">
              <a:extLst>
                <a:ext uri="{FF2B5EF4-FFF2-40B4-BE49-F238E27FC236}">
                  <a16:creationId xmlns:a16="http://schemas.microsoft.com/office/drawing/2014/main" id="{115B78D7-51CD-852A-F0EF-F925652ADA1D}"/>
                </a:ext>
              </a:extLst>
            </p:cNvPr>
            <p:cNvGrpSpPr/>
            <p:nvPr/>
          </p:nvGrpSpPr>
          <p:grpSpPr>
            <a:xfrm>
              <a:off x="1671370" y="1356759"/>
              <a:ext cx="3494791" cy="4258378"/>
              <a:chOff x="1671370" y="1356759"/>
              <a:chExt cx="3494791" cy="4258378"/>
            </a:xfrm>
          </p:grpSpPr>
          <p:pic>
            <p:nvPicPr>
              <p:cNvPr id="3" name="Picture 2">
                <a:extLst>
                  <a:ext uri="{FF2B5EF4-FFF2-40B4-BE49-F238E27FC236}">
                    <a16:creationId xmlns:a16="http://schemas.microsoft.com/office/drawing/2014/main" id="{750C38FD-F586-2E97-51E6-D3E4C1471DA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166234" y="3001416"/>
                <a:ext cx="2415662" cy="1532603"/>
              </a:xfrm>
              <a:prstGeom prst="rect">
                <a:avLst/>
              </a:prstGeom>
            </p:spPr>
          </p:pic>
          <p:sp>
            <p:nvSpPr>
              <p:cNvPr id="8" name="TextBox 7">
                <a:extLst>
                  <a:ext uri="{FF2B5EF4-FFF2-40B4-BE49-F238E27FC236}">
                    <a16:creationId xmlns:a16="http://schemas.microsoft.com/office/drawing/2014/main" id="{F1227A1B-6BCE-3243-343F-1F5E7BB9CF37}"/>
                  </a:ext>
                </a:extLst>
              </p:cNvPr>
              <p:cNvSpPr txBox="1">
                <a:spLocks/>
              </p:cNvSpPr>
              <p:nvPr/>
            </p:nvSpPr>
            <p:spPr>
              <a:xfrm>
                <a:off x="1671370" y="4661030"/>
                <a:ext cx="3494791" cy="954107"/>
              </a:xfrm>
              <a:prstGeom prst="rect">
                <a:avLst/>
              </a:prstGeom>
              <a:noFill/>
            </p:spPr>
            <p:txBody>
              <a:bodyPr wrap="square" rtlCol="0">
                <a:spAutoFit/>
              </a:bodyPr>
              <a:lstStyle/>
              <a:p>
                <a:pPr algn="ctr" rtl="1"/>
                <a:r>
                  <a:rPr lang="en-US" sz="2000" u="sng" dirty="0"/>
                  <a:t>Each provider has a Schedule</a:t>
                </a:r>
                <a:endParaRPr lang="he-IL" sz="2000" u="sng" dirty="0"/>
              </a:p>
              <a:p>
                <a:pPr algn="ctr" rtl="1"/>
                <a:r>
                  <a:rPr lang="en-US" dirty="0"/>
                  <a:t>which requesters does he serve and in what order (and time)</a:t>
                </a:r>
                <a:endParaRPr lang="en-IL" dirty="0"/>
              </a:p>
            </p:txBody>
          </p:sp>
          <p:sp>
            <p:nvSpPr>
              <p:cNvPr id="20" name="TextBox 19">
                <a:extLst>
                  <a:ext uri="{FF2B5EF4-FFF2-40B4-BE49-F238E27FC236}">
                    <a16:creationId xmlns:a16="http://schemas.microsoft.com/office/drawing/2014/main" id="{1FA38501-FEE3-8B54-DBA2-9B2CA233FF3A}"/>
                  </a:ext>
                </a:extLst>
              </p:cNvPr>
              <p:cNvSpPr txBox="1">
                <a:spLocks/>
              </p:cNvSpPr>
              <p:nvPr/>
            </p:nvSpPr>
            <p:spPr>
              <a:xfrm>
                <a:off x="1904661" y="1356759"/>
                <a:ext cx="3028208" cy="461665"/>
              </a:xfrm>
              <a:prstGeom prst="rect">
                <a:avLst/>
              </a:prstGeom>
              <a:noFill/>
            </p:spPr>
            <p:txBody>
              <a:bodyPr wrap="square" rtlCol="0">
                <a:spAutoFit/>
              </a:bodyPr>
              <a:lstStyle/>
              <a:p>
                <a:pPr algn="ctr" rtl="1"/>
                <a:r>
                  <a:rPr lang="en-US" sz="2400" dirty="0"/>
                  <a:t>Service providers</a:t>
                </a:r>
                <a:endParaRPr lang="en-IL" sz="2400" dirty="0"/>
              </a:p>
            </p:txBody>
          </p:sp>
        </p:grpSp>
        <p:pic>
          <p:nvPicPr>
            <p:cNvPr id="23" name="גרפיקה 22" descr="אמבולנס">
              <a:extLst>
                <a:ext uri="{FF2B5EF4-FFF2-40B4-BE49-F238E27FC236}">
                  <a16:creationId xmlns:a16="http://schemas.microsoft.com/office/drawing/2014/main" id="{2760557C-AC31-6900-898A-C5D3567F0C1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22207" y="1888281"/>
              <a:ext cx="989808" cy="989808"/>
            </a:xfrm>
            <a:prstGeom prst="rect">
              <a:avLst/>
            </a:prstGeom>
          </p:spPr>
        </p:pic>
      </p:grpSp>
      <p:grpSp>
        <p:nvGrpSpPr>
          <p:cNvPr id="9" name="קבוצה 8">
            <a:extLst>
              <a:ext uri="{FF2B5EF4-FFF2-40B4-BE49-F238E27FC236}">
                <a16:creationId xmlns:a16="http://schemas.microsoft.com/office/drawing/2014/main" id="{51F372F1-B102-5C05-79BF-6894C2BE5BD1}"/>
              </a:ext>
            </a:extLst>
          </p:cNvPr>
          <p:cNvGrpSpPr/>
          <p:nvPr/>
        </p:nvGrpSpPr>
        <p:grpSpPr>
          <a:xfrm>
            <a:off x="6096000" y="1356759"/>
            <a:ext cx="4076215" cy="4174692"/>
            <a:chOff x="6096000" y="1356759"/>
            <a:chExt cx="4076215" cy="4174692"/>
          </a:xfrm>
        </p:grpSpPr>
        <p:grpSp>
          <p:nvGrpSpPr>
            <p:cNvPr id="5" name="קבוצה 4">
              <a:extLst>
                <a:ext uri="{FF2B5EF4-FFF2-40B4-BE49-F238E27FC236}">
                  <a16:creationId xmlns:a16="http://schemas.microsoft.com/office/drawing/2014/main" id="{9D251259-4AF8-371A-7923-82A72D1F5377}"/>
                </a:ext>
              </a:extLst>
            </p:cNvPr>
            <p:cNvGrpSpPr/>
            <p:nvPr/>
          </p:nvGrpSpPr>
          <p:grpSpPr>
            <a:xfrm>
              <a:off x="6096000" y="1356759"/>
              <a:ext cx="4076215" cy="4174692"/>
              <a:chOff x="6117475" y="1440444"/>
              <a:chExt cx="4076215" cy="4174692"/>
            </a:xfrm>
          </p:grpSpPr>
          <p:sp>
            <p:nvSpPr>
              <p:cNvPr id="6" name="TextBox 5">
                <a:extLst>
                  <a:ext uri="{FF2B5EF4-FFF2-40B4-BE49-F238E27FC236}">
                    <a16:creationId xmlns:a16="http://schemas.microsoft.com/office/drawing/2014/main" id="{CA4F673B-F0E3-C117-F64E-258058E11E50}"/>
                  </a:ext>
                </a:extLst>
              </p:cNvPr>
              <p:cNvSpPr txBox="1"/>
              <p:nvPr/>
            </p:nvSpPr>
            <p:spPr>
              <a:xfrm>
                <a:off x="6699358" y="1440444"/>
                <a:ext cx="2912448" cy="461665"/>
              </a:xfrm>
              <a:prstGeom prst="rect">
                <a:avLst/>
              </a:prstGeom>
              <a:noFill/>
            </p:spPr>
            <p:txBody>
              <a:bodyPr wrap="square" rtlCol="0">
                <a:spAutoFit/>
              </a:bodyPr>
              <a:lstStyle/>
              <a:p>
                <a:pPr algn="ctr"/>
                <a:r>
                  <a:rPr lang="en-US" sz="2400" dirty="0"/>
                  <a:t>Service requesters</a:t>
                </a:r>
                <a:endParaRPr lang="en-IL" sz="2400" dirty="0"/>
              </a:p>
            </p:txBody>
          </p:sp>
          <p:pic>
            <p:nvPicPr>
              <p:cNvPr id="13" name="Picture 12">
                <a:extLst>
                  <a:ext uri="{FF2B5EF4-FFF2-40B4-BE49-F238E27FC236}">
                    <a16:creationId xmlns:a16="http://schemas.microsoft.com/office/drawing/2014/main" id="{132BB99E-E125-BE26-F7F5-09914263A94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417337" y="3029472"/>
                <a:ext cx="1476490" cy="1476490"/>
              </a:xfrm>
              <a:prstGeom prst="rect">
                <a:avLst/>
              </a:prstGeom>
            </p:spPr>
          </p:pic>
          <p:sp>
            <p:nvSpPr>
              <p:cNvPr id="14" name="TextBox 13">
                <a:extLst>
                  <a:ext uri="{FF2B5EF4-FFF2-40B4-BE49-F238E27FC236}">
                    <a16:creationId xmlns:a16="http://schemas.microsoft.com/office/drawing/2014/main" id="{EA150D83-F889-E144-1596-FCB9002A730B}"/>
                  </a:ext>
                </a:extLst>
              </p:cNvPr>
              <p:cNvSpPr txBox="1"/>
              <p:nvPr/>
            </p:nvSpPr>
            <p:spPr>
              <a:xfrm>
                <a:off x="6117475" y="4661029"/>
                <a:ext cx="4076215" cy="954107"/>
              </a:xfrm>
              <a:prstGeom prst="rect">
                <a:avLst/>
              </a:prstGeom>
              <a:noFill/>
            </p:spPr>
            <p:txBody>
              <a:bodyPr wrap="square" rtlCol="0">
                <a:spAutoFit/>
              </a:bodyPr>
              <a:lstStyle/>
              <a:p>
                <a:pPr algn="ctr"/>
                <a:r>
                  <a:rPr lang="en-US" sz="2000" u="sng" dirty="0"/>
                  <a:t>Each requester has a list of providers</a:t>
                </a:r>
              </a:p>
              <a:p>
                <a:pPr algn="ctr"/>
                <a:r>
                  <a:rPr lang="en-US" dirty="0"/>
                  <a:t>Which provider arrives at which time and with which abilities</a:t>
                </a:r>
                <a:endParaRPr lang="en-IL" dirty="0"/>
              </a:p>
            </p:txBody>
          </p:sp>
        </p:grpSp>
        <p:grpSp>
          <p:nvGrpSpPr>
            <p:cNvPr id="24" name="קבוצה 23">
              <a:extLst>
                <a:ext uri="{FF2B5EF4-FFF2-40B4-BE49-F238E27FC236}">
                  <a16:creationId xmlns:a16="http://schemas.microsoft.com/office/drawing/2014/main" id="{8A70D33D-6BDE-B943-8CFE-C0A270377C19}"/>
                </a:ext>
              </a:extLst>
            </p:cNvPr>
            <p:cNvGrpSpPr/>
            <p:nvPr/>
          </p:nvGrpSpPr>
          <p:grpSpPr>
            <a:xfrm>
              <a:off x="7589888" y="1861671"/>
              <a:ext cx="1088437" cy="1084530"/>
              <a:chOff x="5076825" y="2743551"/>
              <a:chExt cx="1282219" cy="1166909"/>
            </a:xfrm>
          </p:grpSpPr>
          <p:sp>
            <p:nvSpPr>
              <p:cNvPr id="25" name="פיצוץ: 8 נקודות 24">
                <a:extLst>
                  <a:ext uri="{FF2B5EF4-FFF2-40B4-BE49-F238E27FC236}">
                    <a16:creationId xmlns:a16="http://schemas.microsoft.com/office/drawing/2014/main" id="{0FBA7D06-3B70-6EF5-29F4-0E41D34D51AB}"/>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6" name="גרפיקה 25" descr="קלע עם מילוי מלא">
                <a:extLst>
                  <a:ext uri="{FF2B5EF4-FFF2-40B4-BE49-F238E27FC236}">
                    <a16:creationId xmlns:a16="http://schemas.microsoft.com/office/drawing/2014/main" id="{64F61DBB-42D9-0378-C0B2-5DBFB8AD4A9A}"/>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76825" y="2968216"/>
                <a:ext cx="552450" cy="552450"/>
              </a:xfrm>
              <a:prstGeom prst="rect">
                <a:avLst/>
              </a:prstGeom>
            </p:spPr>
          </p:pic>
          <p:pic>
            <p:nvPicPr>
              <p:cNvPr id="27" name="גרפיקה 26" descr="קלע עם מילוי מלא">
                <a:extLst>
                  <a:ext uri="{FF2B5EF4-FFF2-40B4-BE49-F238E27FC236}">
                    <a16:creationId xmlns:a16="http://schemas.microsoft.com/office/drawing/2014/main" id="{79FACC57-AEA6-1AD7-D63B-5D758F0CEBA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43155" y="2968216"/>
                <a:ext cx="552450" cy="552450"/>
              </a:xfrm>
              <a:prstGeom prst="rect">
                <a:avLst/>
              </a:prstGeom>
            </p:spPr>
          </p:pic>
          <p:pic>
            <p:nvPicPr>
              <p:cNvPr id="28" name="גרפיקה 27" descr="קלע עם מילוי מלא">
                <a:extLst>
                  <a:ext uri="{FF2B5EF4-FFF2-40B4-BE49-F238E27FC236}">
                    <a16:creationId xmlns:a16="http://schemas.microsoft.com/office/drawing/2014/main" id="{7B10FF39-BE22-41DE-C09F-C9A83E63C41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06594" y="2977741"/>
                <a:ext cx="552450" cy="552450"/>
              </a:xfrm>
              <a:prstGeom prst="rect">
                <a:avLst/>
              </a:prstGeom>
            </p:spPr>
          </p:pic>
        </p:grpSp>
      </p:grpSp>
      <p:sp>
        <p:nvSpPr>
          <p:cNvPr id="19" name="TextBox 6">
            <a:extLst>
              <a:ext uri="{FF2B5EF4-FFF2-40B4-BE49-F238E27FC236}">
                <a16:creationId xmlns:a16="http://schemas.microsoft.com/office/drawing/2014/main" id="{1D8882EE-33ED-4A7B-F663-8B42C805C009}"/>
              </a:ext>
            </a:extLst>
          </p:cNvPr>
          <p:cNvSpPr txBox="1"/>
          <p:nvPr/>
        </p:nvSpPr>
        <p:spPr>
          <a:xfrm>
            <a:off x="503133" y="5744677"/>
            <a:ext cx="3408882" cy="369332"/>
          </a:xfrm>
          <a:prstGeom prst="rect">
            <a:avLst/>
          </a:prstGeom>
          <a:noFill/>
        </p:spPr>
        <p:txBody>
          <a:bodyPr wrap="none" rtlCol="0">
            <a:spAutoFit/>
          </a:bodyPr>
          <a:lstStyle/>
          <a:p>
            <a:r>
              <a:rPr lang="en-US" b="1" dirty="0"/>
              <a:t>Assumption: The problem is static</a:t>
            </a:r>
            <a:endParaRPr lang="en-IL" b="1" dirty="0"/>
          </a:p>
        </p:txBody>
      </p:sp>
      <p:sp>
        <p:nvSpPr>
          <p:cNvPr id="21" name="Subtitle 2">
            <a:extLst>
              <a:ext uri="{FF2B5EF4-FFF2-40B4-BE49-F238E27FC236}">
                <a16:creationId xmlns:a16="http://schemas.microsoft.com/office/drawing/2014/main" id="{92F87872-5785-8A8D-BA62-A489C9B96587}"/>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10</a:t>
            </a:r>
            <a:endParaRPr lang="he-I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8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גרפיקה 59" descr="גבר עם מילוי מלא">
            <a:extLst>
              <a:ext uri="{FF2B5EF4-FFF2-40B4-BE49-F238E27FC236}">
                <a16:creationId xmlns:a16="http://schemas.microsoft.com/office/drawing/2014/main" id="{3C59D26B-06E4-C0B8-B45B-349DA4724D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6991" y="4338188"/>
            <a:ext cx="2276856" cy="2276856"/>
          </a:xfrm>
          <a:prstGeom prst="rect">
            <a:avLst/>
          </a:prstGeom>
        </p:spPr>
      </p:pic>
      <p:sp>
        <p:nvSpPr>
          <p:cNvPr id="61" name="Title 1">
            <a:extLst>
              <a:ext uri="{FF2B5EF4-FFF2-40B4-BE49-F238E27FC236}">
                <a16:creationId xmlns:a16="http://schemas.microsoft.com/office/drawing/2014/main" id="{B86A448F-BDF2-C31D-BAF6-040E6DD75C13}"/>
              </a:ext>
            </a:extLst>
          </p:cNvPr>
          <p:cNvSpPr>
            <a:spLocks noGrp="1"/>
          </p:cNvSpPr>
          <p:nvPr>
            <p:ph type="title"/>
          </p:nvPr>
        </p:nvSpPr>
        <p:spPr>
          <a:xfrm>
            <a:off x="475622" y="261244"/>
            <a:ext cx="10515600" cy="1325563"/>
          </a:xfrm>
        </p:spPr>
        <p:txBody>
          <a:bodyPr/>
          <a:lstStyle/>
          <a:p>
            <a:r>
              <a:rPr lang="en-GB" b="1" dirty="0"/>
              <a:t>Centralize Problems</a:t>
            </a:r>
            <a:endParaRPr lang="en-IL" b="1" dirty="0"/>
          </a:p>
        </p:txBody>
      </p:sp>
      <p:sp>
        <p:nvSpPr>
          <p:cNvPr id="5" name="Subtitle 2">
            <a:extLst>
              <a:ext uri="{FF2B5EF4-FFF2-40B4-BE49-F238E27FC236}">
                <a16:creationId xmlns:a16="http://schemas.microsoft.com/office/drawing/2014/main" id="{37C503D7-7B41-DA4F-4FA4-C0049DF9A100}"/>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solidFill>
                  <a:srgbClr val="0070C0"/>
                </a:solidFill>
                <a:latin typeface="Arial" panose="020B0604020202020204" pitchFamily="34" charset="0"/>
                <a:cs typeface="Arial" panose="020B0604020202020204" pitchFamily="34" charset="0"/>
              </a:rPr>
              <a:t>5</a:t>
            </a:r>
            <a:endParaRPr lang="he-IL" sz="2000" dirty="0">
              <a:latin typeface="Arial" panose="020B0604020202020204" pitchFamily="34" charset="0"/>
              <a:cs typeface="Arial" panose="020B0604020202020204" pitchFamily="34" charset="0"/>
            </a:endParaRPr>
          </a:p>
        </p:txBody>
      </p:sp>
      <p:pic>
        <p:nvPicPr>
          <p:cNvPr id="6" name="תמונה 5">
            <a:extLst>
              <a:ext uri="{FF2B5EF4-FFF2-40B4-BE49-F238E27FC236}">
                <a16:creationId xmlns:a16="http://schemas.microsoft.com/office/drawing/2014/main" id="{F3F7A75B-3A62-EBF7-5E31-E2694626E798}"/>
              </a:ext>
            </a:extLst>
          </p:cNvPr>
          <p:cNvPicPr>
            <a:picLocks noChangeAspect="1"/>
          </p:cNvPicPr>
          <p:nvPr/>
        </p:nvPicPr>
        <p:blipFill>
          <a:blip r:embed="rId5"/>
          <a:stretch>
            <a:fillRect/>
          </a:stretch>
        </p:blipFill>
        <p:spPr>
          <a:xfrm>
            <a:off x="1414499" y="1586807"/>
            <a:ext cx="5371487" cy="2680393"/>
          </a:xfrm>
          <a:prstGeom prst="rect">
            <a:avLst/>
          </a:prstGeom>
          <a:ln w="57150">
            <a:solidFill>
              <a:srgbClr val="FFC000"/>
            </a:solidFill>
          </a:ln>
        </p:spPr>
      </p:pic>
      <p:pic>
        <p:nvPicPr>
          <p:cNvPr id="3" name="תמונה 2">
            <a:extLst>
              <a:ext uri="{FF2B5EF4-FFF2-40B4-BE49-F238E27FC236}">
                <a16:creationId xmlns:a16="http://schemas.microsoft.com/office/drawing/2014/main" id="{49653E62-6612-8A31-20F6-281A873BDBA3}"/>
              </a:ext>
            </a:extLst>
          </p:cNvPr>
          <p:cNvPicPr>
            <a:picLocks noChangeAspect="1"/>
          </p:cNvPicPr>
          <p:nvPr/>
        </p:nvPicPr>
        <p:blipFill>
          <a:blip r:embed="rId6"/>
          <a:stretch>
            <a:fillRect/>
          </a:stretch>
        </p:blipFill>
        <p:spPr>
          <a:xfrm>
            <a:off x="6301551" y="1584365"/>
            <a:ext cx="5414827" cy="2680393"/>
          </a:xfrm>
          <a:prstGeom prst="rect">
            <a:avLst/>
          </a:prstGeom>
          <a:ln w="57150">
            <a:solidFill>
              <a:srgbClr val="FF0000"/>
            </a:solidFill>
          </a:ln>
        </p:spPr>
      </p:pic>
      <p:sp>
        <p:nvSpPr>
          <p:cNvPr id="4" name="חץ: מכופף 3">
            <a:extLst>
              <a:ext uri="{FF2B5EF4-FFF2-40B4-BE49-F238E27FC236}">
                <a16:creationId xmlns:a16="http://schemas.microsoft.com/office/drawing/2014/main" id="{F51DE59C-67BB-CFEB-095A-610D8F029853}"/>
              </a:ext>
            </a:extLst>
          </p:cNvPr>
          <p:cNvSpPr/>
          <p:nvPr/>
        </p:nvSpPr>
        <p:spPr>
          <a:xfrm rot="16200000" flipV="1">
            <a:off x="7049433" y="4493405"/>
            <a:ext cx="1208592" cy="1267967"/>
          </a:xfrm>
          <a:prstGeom prst="bentArrow">
            <a:avLst>
              <a:gd name="adj1" fmla="val 13827"/>
              <a:gd name="adj2" fmla="val 22978"/>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pic>
        <p:nvPicPr>
          <p:cNvPr id="8" name="גרפיקה 7" descr="מחשב עם מילוי מלא">
            <a:extLst>
              <a:ext uri="{FF2B5EF4-FFF2-40B4-BE49-F238E27FC236}">
                <a16:creationId xmlns:a16="http://schemas.microsoft.com/office/drawing/2014/main" id="{56F145F9-59F3-0CE6-A4C6-1D4B52C012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97648" y="4754880"/>
            <a:ext cx="1402080" cy="1402080"/>
          </a:xfrm>
          <a:prstGeom prst="rect">
            <a:avLst/>
          </a:prstGeom>
        </p:spPr>
      </p:pic>
      <p:sp>
        <p:nvSpPr>
          <p:cNvPr id="12" name="חץ: מכופף 11">
            <a:extLst>
              <a:ext uri="{FF2B5EF4-FFF2-40B4-BE49-F238E27FC236}">
                <a16:creationId xmlns:a16="http://schemas.microsoft.com/office/drawing/2014/main" id="{B492AFC4-7B3C-1FB8-5B31-9FDABADB68A5}"/>
              </a:ext>
            </a:extLst>
          </p:cNvPr>
          <p:cNvSpPr/>
          <p:nvPr/>
        </p:nvSpPr>
        <p:spPr>
          <a:xfrm rot="10800000" flipH="1">
            <a:off x="3505643" y="4639938"/>
            <a:ext cx="1267968" cy="1105225"/>
          </a:xfrm>
          <a:prstGeom prst="bentArrow">
            <a:avLst>
              <a:gd name="adj1" fmla="val 13827"/>
              <a:gd name="adj2" fmla="val 22978"/>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Tree>
    <p:extLst>
      <p:ext uri="{BB962C8B-B14F-4D97-AF65-F5344CB8AC3E}">
        <p14:creationId xmlns:p14="http://schemas.microsoft.com/office/powerpoint/2010/main" val="138204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nodeType="clickEffect">
                                  <p:stCondLst>
                                    <p:cond delay="400"/>
                                  </p:stCondLst>
                                  <p:childTnLst>
                                    <p:animMotion origin="layout" path="M 1.875E-6 -1.85185E-6 L -0.06094 0.00023 " pathEditMode="relative" rAng="0" ptsTypes="AA">
                                      <p:cBhvr>
                                        <p:cTn id="17" dur="700" fill="hold"/>
                                        <p:tgtEl>
                                          <p:spTgt spid="6"/>
                                        </p:tgtEl>
                                        <p:attrNameLst>
                                          <p:attrName>ppt_x</p:attrName>
                                          <p:attrName>ppt_y</p:attrName>
                                        </p:attrNameLst>
                                      </p:cBhvr>
                                      <p:rCtr x="-3047" y="0"/>
                                    </p:animMotion>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300"/>
                                        <p:tgtEl>
                                          <p:spTgt spid="12"/>
                                        </p:tgtEl>
                                      </p:cBhvr>
                                    </p:animEffect>
                                  </p:childTnLst>
                                </p:cTn>
                              </p:par>
                            </p:childTnLst>
                          </p:cTn>
                        </p:par>
                        <p:par>
                          <p:cTn id="22" fill="hold">
                            <p:stCondLst>
                              <p:cond delay="1400"/>
                            </p:stCondLst>
                            <p:childTnLst>
                              <p:par>
                                <p:cTn id="23" presetID="10"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300"/>
                                        <p:tgtEl>
                                          <p:spTgt spid="8"/>
                                        </p:tgtEl>
                                      </p:cBhvr>
                                    </p:animEffect>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300"/>
                                        <p:tgtEl>
                                          <p:spTgt spid="4"/>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95311849-7FC4-4F21-4BC6-F4DD9F89AB0D}"/>
              </a:ext>
            </a:extLst>
          </p:cNvPr>
          <p:cNvPicPr>
            <a:picLocks noChangeAspect="1"/>
          </p:cNvPicPr>
          <p:nvPr/>
        </p:nvPicPr>
        <p:blipFill rotWithShape="1">
          <a:blip r:embed="rId3">
            <a:alphaModFix amt="77000"/>
          </a:blip>
          <a:srcRect l="13541" t="2805"/>
          <a:stretch/>
        </p:blipFill>
        <p:spPr>
          <a:xfrm>
            <a:off x="0" y="857616"/>
            <a:ext cx="12192000" cy="6000384"/>
          </a:xfrm>
          <a:prstGeom prst="rect">
            <a:avLst/>
          </a:prstGeom>
          <a:effectLst>
            <a:reflection endPos="65000" dist="50800" dir="5400000" sy="-100000" algn="bl" rotWithShape="0"/>
          </a:effectLst>
        </p:spPr>
      </p:pic>
      <p:sp>
        <p:nvSpPr>
          <p:cNvPr id="6" name="Title 1">
            <a:extLst>
              <a:ext uri="{FF2B5EF4-FFF2-40B4-BE49-F238E27FC236}">
                <a16:creationId xmlns:a16="http://schemas.microsoft.com/office/drawing/2014/main" id="{6195F91E-4A6E-F675-7EDE-F939BB9D8C6F}"/>
              </a:ext>
            </a:extLst>
          </p:cNvPr>
          <p:cNvSpPr>
            <a:spLocks noGrp="1"/>
          </p:cNvSpPr>
          <p:nvPr>
            <p:ph type="title"/>
          </p:nvPr>
        </p:nvSpPr>
        <p:spPr>
          <a:xfrm>
            <a:off x="2959380" y="-145634"/>
            <a:ext cx="6506330" cy="1325563"/>
          </a:xfrm>
        </p:spPr>
        <p:txBody>
          <a:bodyPr>
            <a:normAutofit/>
          </a:bodyPr>
          <a:lstStyle/>
          <a:p>
            <a:r>
              <a:rPr lang="en-GB" b="1" dirty="0"/>
              <a:t>Service Oriented Problems</a:t>
            </a:r>
            <a:endParaRPr lang="en-IL" b="1" dirty="0"/>
          </a:p>
        </p:txBody>
      </p:sp>
      <p:pic>
        <p:nvPicPr>
          <p:cNvPr id="7" name="גרפיקה 6" descr="אמבולנס">
            <a:extLst>
              <a:ext uri="{FF2B5EF4-FFF2-40B4-BE49-F238E27FC236}">
                <a16:creationId xmlns:a16="http://schemas.microsoft.com/office/drawing/2014/main" id="{15A79EF3-A0E4-8475-1A65-52A9A73440A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9254" y="1904819"/>
            <a:ext cx="875346" cy="875346"/>
          </a:xfrm>
          <a:prstGeom prst="rect">
            <a:avLst/>
          </a:prstGeom>
        </p:spPr>
      </p:pic>
      <p:pic>
        <p:nvPicPr>
          <p:cNvPr id="8" name="גרפיקה 7" descr="אמבולנס">
            <a:extLst>
              <a:ext uri="{FF2B5EF4-FFF2-40B4-BE49-F238E27FC236}">
                <a16:creationId xmlns:a16="http://schemas.microsoft.com/office/drawing/2014/main" id="{7F7D2E14-56BE-D93B-7C5A-E1CEFF4927A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55720" y="4915854"/>
            <a:ext cx="875346" cy="875346"/>
          </a:xfrm>
          <a:prstGeom prst="rect">
            <a:avLst/>
          </a:prstGeom>
        </p:spPr>
      </p:pic>
      <p:pic>
        <p:nvPicPr>
          <p:cNvPr id="10" name="גרפיקה 9" descr="אמבולנס">
            <a:extLst>
              <a:ext uri="{FF2B5EF4-FFF2-40B4-BE49-F238E27FC236}">
                <a16:creationId xmlns:a16="http://schemas.microsoft.com/office/drawing/2014/main" id="{70A90395-1CB8-F02A-D56C-4290E61E601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06475" y="1058887"/>
            <a:ext cx="875346" cy="875346"/>
          </a:xfrm>
          <a:prstGeom prst="rect">
            <a:avLst/>
          </a:prstGeom>
        </p:spPr>
      </p:pic>
      <p:pic>
        <p:nvPicPr>
          <p:cNvPr id="12" name="גרפיקה 11" descr="אמבולנס">
            <a:extLst>
              <a:ext uri="{FF2B5EF4-FFF2-40B4-BE49-F238E27FC236}">
                <a16:creationId xmlns:a16="http://schemas.microsoft.com/office/drawing/2014/main" id="{DD8DC92C-1764-3F66-61D9-E9EA92ED13B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22573" y="3131884"/>
            <a:ext cx="875346" cy="875346"/>
          </a:xfrm>
          <a:prstGeom prst="rect">
            <a:avLst/>
          </a:prstGeom>
        </p:spPr>
      </p:pic>
      <p:pic>
        <p:nvPicPr>
          <p:cNvPr id="13" name="גרפיקה 12" descr="אמבולנס">
            <a:extLst>
              <a:ext uri="{FF2B5EF4-FFF2-40B4-BE49-F238E27FC236}">
                <a16:creationId xmlns:a16="http://schemas.microsoft.com/office/drawing/2014/main" id="{10F98FDC-D3A7-4343-284E-DDCF1C7DC5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450" y="2885252"/>
            <a:ext cx="875346" cy="875346"/>
          </a:xfrm>
          <a:prstGeom prst="rect">
            <a:avLst/>
          </a:prstGeom>
        </p:spPr>
      </p:pic>
      <p:pic>
        <p:nvPicPr>
          <p:cNvPr id="14" name="גרפיקה 13" descr="אמבולנס">
            <a:extLst>
              <a:ext uri="{FF2B5EF4-FFF2-40B4-BE49-F238E27FC236}">
                <a16:creationId xmlns:a16="http://schemas.microsoft.com/office/drawing/2014/main" id="{068F6B83-D6D7-2D71-479B-9A526A7E305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45923" y="2524015"/>
            <a:ext cx="875346" cy="875346"/>
          </a:xfrm>
          <a:prstGeom prst="rect">
            <a:avLst/>
          </a:prstGeom>
        </p:spPr>
      </p:pic>
      <p:grpSp>
        <p:nvGrpSpPr>
          <p:cNvPr id="17" name="קבוצה 16">
            <a:extLst>
              <a:ext uri="{FF2B5EF4-FFF2-40B4-BE49-F238E27FC236}">
                <a16:creationId xmlns:a16="http://schemas.microsoft.com/office/drawing/2014/main" id="{B3503C89-3CE2-66CC-0919-CF01D3D7944A}"/>
              </a:ext>
            </a:extLst>
          </p:cNvPr>
          <p:cNvGrpSpPr/>
          <p:nvPr/>
        </p:nvGrpSpPr>
        <p:grpSpPr>
          <a:xfrm>
            <a:off x="4507474" y="2575593"/>
            <a:ext cx="875346" cy="875346"/>
            <a:chOff x="4514633" y="2618799"/>
            <a:chExt cx="875346" cy="875346"/>
          </a:xfrm>
        </p:grpSpPr>
        <p:sp>
          <p:nvSpPr>
            <p:cNvPr id="16" name="מלבן 15">
              <a:extLst>
                <a:ext uri="{FF2B5EF4-FFF2-40B4-BE49-F238E27FC236}">
                  <a16:creationId xmlns:a16="http://schemas.microsoft.com/office/drawing/2014/main" id="{47E36CA7-43D2-3714-F5CD-E78A99806B8F}"/>
                </a:ext>
              </a:extLst>
            </p:cNvPr>
            <p:cNvSpPr/>
            <p:nvPr/>
          </p:nvSpPr>
          <p:spPr>
            <a:xfrm>
              <a:off x="4633705" y="2725905"/>
              <a:ext cx="661954" cy="66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גרפיקה 8" descr="אופנוע">
              <a:extLst>
                <a:ext uri="{FF2B5EF4-FFF2-40B4-BE49-F238E27FC236}">
                  <a16:creationId xmlns:a16="http://schemas.microsoft.com/office/drawing/2014/main" id="{BB3FA76B-8814-0E5B-6CFA-1B4798C9E1A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14633" y="2618799"/>
              <a:ext cx="875346" cy="875346"/>
            </a:xfrm>
            <a:prstGeom prst="rect">
              <a:avLst/>
            </a:prstGeom>
          </p:spPr>
        </p:pic>
      </p:grpSp>
      <p:grpSp>
        <p:nvGrpSpPr>
          <p:cNvPr id="18" name="קבוצה 17">
            <a:extLst>
              <a:ext uri="{FF2B5EF4-FFF2-40B4-BE49-F238E27FC236}">
                <a16:creationId xmlns:a16="http://schemas.microsoft.com/office/drawing/2014/main" id="{CA513F39-0660-4E0F-A870-53CC60E5CD3C}"/>
              </a:ext>
            </a:extLst>
          </p:cNvPr>
          <p:cNvGrpSpPr/>
          <p:nvPr/>
        </p:nvGrpSpPr>
        <p:grpSpPr>
          <a:xfrm>
            <a:off x="1331129" y="5286009"/>
            <a:ext cx="875346" cy="875346"/>
            <a:chOff x="4514633" y="2618799"/>
            <a:chExt cx="875346" cy="875346"/>
          </a:xfrm>
        </p:grpSpPr>
        <p:sp>
          <p:nvSpPr>
            <p:cNvPr id="19" name="מלבן 18">
              <a:extLst>
                <a:ext uri="{FF2B5EF4-FFF2-40B4-BE49-F238E27FC236}">
                  <a16:creationId xmlns:a16="http://schemas.microsoft.com/office/drawing/2014/main" id="{99C610EA-BC95-4CC7-7596-DFF5C36B1657}"/>
                </a:ext>
              </a:extLst>
            </p:cNvPr>
            <p:cNvSpPr/>
            <p:nvPr/>
          </p:nvSpPr>
          <p:spPr>
            <a:xfrm>
              <a:off x="4633705" y="2725905"/>
              <a:ext cx="661954" cy="66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0" name="גרפיקה 19" descr="אופנוע">
              <a:extLst>
                <a:ext uri="{FF2B5EF4-FFF2-40B4-BE49-F238E27FC236}">
                  <a16:creationId xmlns:a16="http://schemas.microsoft.com/office/drawing/2014/main" id="{66E2D962-E0AF-E18A-D99B-0F991E28DBE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14633" y="2618799"/>
              <a:ext cx="875346" cy="875346"/>
            </a:xfrm>
            <a:prstGeom prst="rect">
              <a:avLst/>
            </a:prstGeom>
          </p:spPr>
        </p:pic>
      </p:grpSp>
      <p:grpSp>
        <p:nvGrpSpPr>
          <p:cNvPr id="21" name="קבוצה 20">
            <a:extLst>
              <a:ext uri="{FF2B5EF4-FFF2-40B4-BE49-F238E27FC236}">
                <a16:creationId xmlns:a16="http://schemas.microsoft.com/office/drawing/2014/main" id="{2032A174-1F8C-C4A6-69C3-0BF765AED92B}"/>
              </a:ext>
            </a:extLst>
          </p:cNvPr>
          <p:cNvGrpSpPr/>
          <p:nvPr/>
        </p:nvGrpSpPr>
        <p:grpSpPr>
          <a:xfrm rot="21311976">
            <a:off x="9015704" y="3993611"/>
            <a:ext cx="875346" cy="875346"/>
            <a:chOff x="4514633" y="2618799"/>
            <a:chExt cx="875346" cy="875346"/>
          </a:xfrm>
        </p:grpSpPr>
        <p:sp>
          <p:nvSpPr>
            <p:cNvPr id="22" name="מלבן 21">
              <a:extLst>
                <a:ext uri="{FF2B5EF4-FFF2-40B4-BE49-F238E27FC236}">
                  <a16:creationId xmlns:a16="http://schemas.microsoft.com/office/drawing/2014/main" id="{8660A554-20FE-7C44-3DDF-77E888C31B6F}"/>
                </a:ext>
              </a:extLst>
            </p:cNvPr>
            <p:cNvSpPr/>
            <p:nvPr/>
          </p:nvSpPr>
          <p:spPr>
            <a:xfrm>
              <a:off x="4633705" y="2725905"/>
              <a:ext cx="661954" cy="66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3" name="גרפיקה 22" descr="אופנוע">
              <a:extLst>
                <a:ext uri="{FF2B5EF4-FFF2-40B4-BE49-F238E27FC236}">
                  <a16:creationId xmlns:a16="http://schemas.microsoft.com/office/drawing/2014/main" id="{0D9CFC76-B366-B82D-D766-4B66F28B249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14633" y="2618799"/>
              <a:ext cx="875346" cy="875346"/>
            </a:xfrm>
            <a:prstGeom prst="rect">
              <a:avLst/>
            </a:prstGeom>
          </p:spPr>
        </p:pic>
      </p:grpSp>
      <p:grpSp>
        <p:nvGrpSpPr>
          <p:cNvPr id="24" name="קבוצה 23">
            <a:extLst>
              <a:ext uri="{FF2B5EF4-FFF2-40B4-BE49-F238E27FC236}">
                <a16:creationId xmlns:a16="http://schemas.microsoft.com/office/drawing/2014/main" id="{734365D2-4D1B-36A2-2EBF-6B9B94D932F8}"/>
              </a:ext>
            </a:extLst>
          </p:cNvPr>
          <p:cNvGrpSpPr/>
          <p:nvPr/>
        </p:nvGrpSpPr>
        <p:grpSpPr>
          <a:xfrm>
            <a:off x="10508254" y="4915854"/>
            <a:ext cx="1088437" cy="1084530"/>
            <a:chOff x="5076825" y="2743551"/>
            <a:chExt cx="1282219" cy="1166909"/>
          </a:xfrm>
        </p:grpSpPr>
        <p:sp>
          <p:nvSpPr>
            <p:cNvPr id="25" name="פיצוץ: 8 נקודות 24">
              <a:extLst>
                <a:ext uri="{FF2B5EF4-FFF2-40B4-BE49-F238E27FC236}">
                  <a16:creationId xmlns:a16="http://schemas.microsoft.com/office/drawing/2014/main" id="{E13AEE40-B38E-A204-C952-605EB49136F5}"/>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6" name="גרפיקה 25" descr="קלע עם מילוי מלא">
              <a:extLst>
                <a:ext uri="{FF2B5EF4-FFF2-40B4-BE49-F238E27FC236}">
                  <a16:creationId xmlns:a16="http://schemas.microsoft.com/office/drawing/2014/main" id="{DBDD769F-1863-1A60-7322-BF1A33A6FCF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76825" y="2968216"/>
              <a:ext cx="552450" cy="552450"/>
            </a:xfrm>
            <a:prstGeom prst="rect">
              <a:avLst/>
            </a:prstGeom>
          </p:spPr>
        </p:pic>
        <p:pic>
          <p:nvPicPr>
            <p:cNvPr id="27" name="גרפיקה 26" descr="קלע עם מילוי מלא">
              <a:extLst>
                <a:ext uri="{FF2B5EF4-FFF2-40B4-BE49-F238E27FC236}">
                  <a16:creationId xmlns:a16="http://schemas.microsoft.com/office/drawing/2014/main" id="{ABA3E8EA-A13E-66D6-D7F3-E2689E7E7F8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43155" y="2968216"/>
              <a:ext cx="552450" cy="552450"/>
            </a:xfrm>
            <a:prstGeom prst="rect">
              <a:avLst/>
            </a:prstGeom>
          </p:spPr>
        </p:pic>
        <p:pic>
          <p:nvPicPr>
            <p:cNvPr id="28" name="גרפיקה 27" descr="קלע עם מילוי מלא">
              <a:extLst>
                <a:ext uri="{FF2B5EF4-FFF2-40B4-BE49-F238E27FC236}">
                  <a16:creationId xmlns:a16="http://schemas.microsoft.com/office/drawing/2014/main" id="{CF32F194-365C-20E8-0DFE-5D160445754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06594" y="2977741"/>
              <a:ext cx="552450" cy="552450"/>
            </a:xfrm>
            <a:prstGeom prst="rect">
              <a:avLst/>
            </a:prstGeom>
          </p:spPr>
        </p:pic>
      </p:grpSp>
      <p:grpSp>
        <p:nvGrpSpPr>
          <p:cNvPr id="34" name="קבוצה 33">
            <a:extLst>
              <a:ext uri="{FF2B5EF4-FFF2-40B4-BE49-F238E27FC236}">
                <a16:creationId xmlns:a16="http://schemas.microsoft.com/office/drawing/2014/main" id="{5A1D97CA-D9EF-16D9-611B-B9BB40BBB1B2}"/>
              </a:ext>
            </a:extLst>
          </p:cNvPr>
          <p:cNvGrpSpPr/>
          <p:nvPr/>
        </p:nvGrpSpPr>
        <p:grpSpPr>
          <a:xfrm>
            <a:off x="5947843" y="5619090"/>
            <a:ext cx="1088437" cy="1084530"/>
            <a:chOff x="5076825" y="2743551"/>
            <a:chExt cx="1282219" cy="1166909"/>
          </a:xfrm>
        </p:grpSpPr>
        <p:sp>
          <p:nvSpPr>
            <p:cNvPr id="35" name="פיצוץ: 8 נקודות 34">
              <a:extLst>
                <a:ext uri="{FF2B5EF4-FFF2-40B4-BE49-F238E27FC236}">
                  <a16:creationId xmlns:a16="http://schemas.microsoft.com/office/drawing/2014/main" id="{D93B5CEB-F159-7BF9-E1E6-6A563909736D}"/>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6" name="גרפיקה 35" descr="קלע עם מילוי מלא">
              <a:extLst>
                <a:ext uri="{FF2B5EF4-FFF2-40B4-BE49-F238E27FC236}">
                  <a16:creationId xmlns:a16="http://schemas.microsoft.com/office/drawing/2014/main" id="{7AE3C770-A5EB-C695-B2C0-8249A214E7D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76825" y="2968216"/>
              <a:ext cx="552450" cy="552450"/>
            </a:xfrm>
            <a:prstGeom prst="rect">
              <a:avLst/>
            </a:prstGeom>
          </p:spPr>
        </p:pic>
        <p:pic>
          <p:nvPicPr>
            <p:cNvPr id="37" name="גרפיקה 36" descr="קלע עם מילוי מלא">
              <a:extLst>
                <a:ext uri="{FF2B5EF4-FFF2-40B4-BE49-F238E27FC236}">
                  <a16:creationId xmlns:a16="http://schemas.microsoft.com/office/drawing/2014/main" id="{1955C71E-3DBE-1BC0-862E-E7D0AB21A9E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43155" y="2968216"/>
              <a:ext cx="552450" cy="552450"/>
            </a:xfrm>
            <a:prstGeom prst="rect">
              <a:avLst/>
            </a:prstGeom>
          </p:spPr>
        </p:pic>
        <p:pic>
          <p:nvPicPr>
            <p:cNvPr id="38" name="גרפיקה 37" descr="קלע עם מילוי מלא">
              <a:extLst>
                <a:ext uri="{FF2B5EF4-FFF2-40B4-BE49-F238E27FC236}">
                  <a16:creationId xmlns:a16="http://schemas.microsoft.com/office/drawing/2014/main" id="{C4F29F98-0B98-A606-64B2-A672A8ECB05B}"/>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06594" y="2977741"/>
              <a:ext cx="552450" cy="552450"/>
            </a:xfrm>
            <a:prstGeom prst="rect">
              <a:avLst/>
            </a:prstGeom>
          </p:spPr>
        </p:pic>
      </p:grpSp>
      <p:grpSp>
        <p:nvGrpSpPr>
          <p:cNvPr id="44" name="קבוצה 43">
            <a:extLst>
              <a:ext uri="{FF2B5EF4-FFF2-40B4-BE49-F238E27FC236}">
                <a16:creationId xmlns:a16="http://schemas.microsoft.com/office/drawing/2014/main" id="{3C17EB8B-5765-5BEA-60B2-BB4BDD6D381C}"/>
              </a:ext>
            </a:extLst>
          </p:cNvPr>
          <p:cNvGrpSpPr/>
          <p:nvPr/>
        </p:nvGrpSpPr>
        <p:grpSpPr>
          <a:xfrm>
            <a:off x="9381923" y="879557"/>
            <a:ext cx="1088437" cy="1084530"/>
            <a:chOff x="5076825" y="2743551"/>
            <a:chExt cx="1282219" cy="1166909"/>
          </a:xfrm>
        </p:grpSpPr>
        <p:sp>
          <p:nvSpPr>
            <p:cNvPr id="45" name="פיצוץ: 8 נקודות 44">
              <a:extLst>
                <a:ext uri="{FF2B5EF4-FFF2-40B4-BE49-F238E27FC236}">
                  <a16:creationId xmlns:a16="http://schemas.microsoft.com/office/drawing/2014/main" id="{D3C55A9E-AA85-EB54-48AA-4C5C1AAD1C00}"/>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6" name="גרפיקה 45" descr="קלע עם מילוי מלא">
              <a:extLst>
                <a:ext uri="{FF2B5EF4-FFF2-40B4-BE49-F238E27FC236}">
                  <a16:creationId xmlns:a16="http://schemas.microsoft.com/office/drawing/2014/main" id="{40275120-9247-0F54-6F32-436A7C36E3E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76825" y="2968216"/>
              <a:ext cx="552450" cy="552450"/>
            </a:xfrm>
            <a:prstGeom prst="rect">
              <a:avLst/>
            </a:prstGeom>
          </p:spPr>
        </p:pic>
        <p:pic>
          <p:nvPicPr>
            <p:cNvPr id="47" name="גרפיקה 46" descr="קלע עם מילוי מלא">
              <a:extLst>
                <a:ext uri="{FF2B5EF4-FFF2-40B4-BE49-F238E27FC236}">
                  <a16:creationId xmlns:a16="http://schemas.microsoft.com/office/drawing/2014/main" id="{1450B39E-392F-77A8-2F4E-916AE1A99C1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43155" y="2968216"/>
              <a:ext cx="552450" cy="552450"/>
            </a:xfrm>
            <a:prstGeom prst="rect">
              <a:avLst/>
            </a:prstGeom>
          </p:spPr>
        </p:pic>
        <p:pic>
          <p:nvPicPr>
            <p:cNvPr id="48" name="גרפיקה 47" descr="קלע עם מילוי מלא">
              <a:extLst>
                <a:ext uri="{FF2B5EF4-FFF2-40B4-BE49-F238E27FC236}">
                  <a16:creationId xmlns:a16="http://schemas.microsoft.com/office/drawing/2014/main" id="{E9AC163D-AA8A-8A21-F3C3-50A17BDE668D}"/>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06594" y="2977741"/>
              <a:ext cx="552450" cy="552450"/>
            </a:xfrm>
            <a:prstGeom prst="rect">
              <a:avLst/>
            </a:prstGeom>
          </p:spPr>
        </p:pic>
      </p:grpSp>
      <p:grpSp>
        <p:nvGrpSpPr>
          <p:cNvPr id="2" name="קבוצה 1">
            <a:extLst>
              <a:ext uri="{FF2B5EF4-FFF2-40B4-BE49-F238E27FC236}">
                <a16:creationId xmlns:a16="http://schemas.microsoft.com/office/drawing/2014/main" id="{C68572B5-CCD8-685D-7BC9-EC7E3BF3F472}"/>
              </a:ext>
            </a:extLst>
          </p:cNvPr>
          <p:cNvGrpSpPr/>
          <p:nvPr/>
        </p:nvGrpSpPr>
        <p:grpSpPr>
          <a:xfrm>
            <a:off x="172544" y="925486"/>
            <a:ext cx="7826054" cy="3504762"/>
            <a:chOff x="172544" y="925486"/>
            <a:chExt cx="7826054" cy="3504762"/>
          </a:xfrm>
        </p:grpSpPr>
        <p:grpSp>
          <p:nvGrpSpPr>
            <p:cNvPr id="29" name="קבוצה 28">
              <a:extLst>
                <a:ext uri="{FF2B5EF4-FFF2-40B4-BE49-F238E27FC236}">
                  <a16:creationId xmlns:a16="http://schemas.microsoft.com/office/drawing/2014/main" id="{E085A35B-96E5-2492-C573-2FA1FF1141F5}"/>
                </a:ext>
              </a:extLst>
            </p:cNvPr>
            <p:cNvGrpSpPr/>
            <p:nvPr/>
          </p:nvGrpSpPr>
          <p:grpSpPr>
            <a:xfrm>
              <a:off x="172544" y="1584117"/>
              <a:ext cx="1088437" cy="1084530"/>
              <a:chOff x="5076825" y="2743551"/>
              <a:chExt cx="1282219" cy="1166909"/>
            </a:xfrm>
          </p:grpSpPr>
          <p:sp>
            <p:nvSpPr>
              <p:cNvPr id="30" name="פיצוץ: 8 נקודות 29">
                <a:extLst>
                  <a:ext uri="{FF2B5EF4-FFF2-40B4-BE49-F238E27FC236}">
                    <a16:creationId xmlns:a16="http://schemas.microsoft.com/office/drawing/2014/main" id="{E402CBDC-ABE0-D394-44C1-7479796A7ABF}"/>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1" name="גרפיקה 30" descr="קלע עם מילוי מלא">
                <a:extLst>
                  <a:ext uri="{FF2B5EF4-FFF2-40B4-BE49-F238E27FC236}">
                    <a16:creationId xmlns:a16="http://schemas.microsoft.com/office/drawing/2014/main" id="{ADC2DC69-FD34-7157-68FB-41A05FF1334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76825" y="2968216"/>
                <a:ext cx="552450" cy="552450"/>
              </a:xfrm>
              <a:prstGeom prst="rect">
                <a:avLst/>
              </a:prstGeom>
            </p:spPr>
          </p:pic>
          <p:pic>
            <p:nvPicPr>
              <p:cNvPr id="32" name="גרפיקה 31" descr="קלע עם מילוי מלא">
                <a:extLst>
                  <a:ext uri="{FF2B5EF4-FFF2-40B4-BE49-F238E27FC236}">
                    <a16:creationId xmlns:a16="http://schemas.microsoft.com/office/drawing/2014/main" id="{3DD38868-9990-6736-060B-5650F5FD44B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43155" y="2968216"/>
                <a:ext cx="552450" cy="552450"/>
              </a:xfrm>
              <a:prstGeom prst="rect">
                <a:avLst/>
              </a:prstGeom>
            </p:spPr>
          </p:pic>
          <p:pic>
            <p:nvPicPr>
              <p:cNvPr id="33" name="גרפיקה 32" descr="קלע עם מילוי מלא">
                <a:extLst>
                  <a:ext uri="{FF2B5EF4-FFF2-40B4-BE49-F238E27FC236}">
                    <a16:creationId xmlns:a16="http://schemas.microsoft.com/office/drawing/2014/main" id="{8D88D4DA-0C08-FDF8-E75B-43B8C98046C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06594" y="2977741"/>
                <a:ext cx="552450" cy="552450"/>
              </a:xfrm>
              <a:prstGeom prst="rect">
                <a:avLst/>
              </a:prstGeom>
            </p:spPr>
          </p:pic>
        </p:grpSp>
        <p:grpSp>
          <p:nvGrpSpPr>
            <p:cNvPr id="39" name="קבוצה 38">
              <a:extLst>
                <a:ext uri="{FF2B5EF4-FFF2-40B4-BE49-F238E27FC236}">
                  <a16:creationId xmlns:a16="http://schemas.microsoft.com/office/drawing/2014/main" id="{5F07F442-C1E4-5840-54F3-8F24EA720F13}"/>
                </a:ext>
              </a:extLst>
            </p:cNvPr>
            <p:cNvGrpSpPr/>
            <p:nvPr/>
          </p:nvGrpSpPr>
          <p:grpSpPr>
            <a:xfrm>
              <a:off x="6910161" y="3345718"/>
              <a:ext cx="1088437" cy="1084530"/>
              <a:chOff x="5076825" y="2743551"/>
              <a:chExt cx="1282219" cy="1166909"/>
            </a:xfrm>
          </p:grpSpPr>
          <p:sp>
            <p:nvSpPr>
              <p:cNvPr id="40" name="פיצוץ: 8 נקודות 39">
                <a:extLst>
                  <a:ext uri="{FF2B5EF4-FFF2-40B4-BE49-F238E27FC236}">
                    <a16:creationId xmlns:a16="http://schemas.microsoft.com/office/drawing/2014/main" id="{0228F27C-0D3B-9263-BDA0-E9EFBFDE6B38}"/>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1" name="גרפיקה 40" descr="קלע עם מילוי מלא">
                <a:extLst>
                  <a:ext uri="{FF2B5EF4-FFF2-40B4-BE49-F238E27FC236}">
                    <a16:creationId xmlns:a16="http://schemas.microsoft.com/office/drawing/2014/main" id="{DD739824-B0EF-42B6-7D9B-88C0D88E642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76825" y="2968216"/>
                <a:ext cx="552450" cy="552450"/>
              </a:xfrm>
              <a:prstGeom prst="rect">
                <a:avLst/>
              </a:prstGeom>
            </p:spPr>
          </p:pic>
          <p:pic>
            <p:nvPicPr>
              <p:cNvPr id="42" name="גרפיקה 41" descr="קלע עם מילוי מלא">
                <a:extLst>
                  <a:ext uri="{FF2B5EF4-FFF2-40B4-BE49-F238E27FC236}">
                    <a16:creationId xmlns:a16="http://schemas.microsoft.com/office/drawing/2014/main" id="{7D9D1444-E6EA-667C-5E01-87B983AE1A6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43155" y="2968216"/>
                <a:ext cx="552450" cy="552450"/>
              </a:xfrm>
              <a:prstGeom prst="rect">
                <a:avLst/>
              </a:prstGeom>
            </p:spPr>
          </p:pic>
          <p:pic>
            <p:nvPicPr>
              <p:cNvPr id="43" name="גרפיקה 42" descr="קלע עם מילוי מלא">
                <a:extLst>
                  <a:ext uri="{FF2B5EF4-FFF2-40B4-BE49-F238E27FC236}">
                    <a16:creationId xmlns:a16="http://schemas.microsoft.com/office/drawing/2014/main" id="{7CCE948A-8430-716A-9476-4858BB1FDF2E}"/>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06594" y="2977741"/>
                <a:ext cx="552450" cy="552450"/>
              </a:xfrm>
              <a:prstGeom prst="rect">
                <a:avLst/>
              </a:prstGeom>
            </p:spPr>
          </p:pic>
        </p:grpSp>
        <p:grpSp>
          <p:nvGrpSpPr>
            <p:cNvPr id="49" name="קבוצה 48">
              <a:extLst>
                <a:ext uri="{FF2B5EF4-FFF2-40B4-BE49-F238E27FC236}">
                  <a16:creationId xmlns:a16="http://schemas.microsoft.com/office/drawing/2014/main" id="{9456DAA9-EEAB-DDD1-5486-CCF63D14222E}"/>
                </a:ext>
              </a:extLst>
            </p:cNvPr>
            <p:cNvGrpSpPr/>
            <p:nvPr/>
          </p:nvGrpSpPr>
          <p:grpSpPr>
            <a:xfrm>
              <a:off x="5160034" y="925486"/>
              <a:ext cx="1088437" cy="1084530"/>
              <a:chOff x="5076825" y="2743551"/>
              <a:chExt cx="1282219" cy="1166909"/>
            </a:xfrm>
          </p:grpSpPr>
          <p:sp>
            <p:nvSpPr>
              <p:cNvPr id="50" name="פיצוץ: 8 נקודות 49">
                <a:extLst>
                  <a:ext uri="{FF2B5EF4-FFF2-40B4-BE49-F238E27FC236}">
                    <a16:creationId xmlns:a16="http://schemas.microsoft.com/office/drawing/2014/main" id="{D46DF2AB-3E81-48FA-DBAF-2126BD3BA202}"/>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1" name="גרפיקה 50" descr="קלע עם מילוי מלא">
                <a:extLst>
                  <a:ext uri="{FF2B5EF4-FFF2-40B4-BE49-F238E27FC236}">
                    <a16:creationId xmlns:a16="http://schemas.microsoft.com/office/drawing/2014/main" id="{3858DA2E-E4DB-1421-3D00-E04D449184C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76825" y="2968216"/>
                <a:ext cx="552450" cy="552450"/>
              </a:xfrm>
              <a:prstGeom prst="rect">
                <a:avLst/>
              </a:prstGeom>
            </p:spPr>
          </p:pic>
          <p:pic>
            <p:nvPicPr>
              <p:cNvPr id="52" name="גרפיקה 51" descr="קלע עם מילוי מלא">
                <a:extLst>
                  <a:ext uri="{FF2B5EF4-FFF2-40B4-BE49-F238E27FC236}">
                    <a16:creationId xmlns:a16="http://schemas.microsoft.com/office/drawing/2014/main" id="{3910A2E6-675E-32E4-3EF5-6621492695E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43155" y="2968216"/>
                <a:ext cx="552450" cy="552450"/>
              </a:xfrm>
              <a:prstGeom prst="rect">
                <a:avLst/>
              </a:prstGeom>
            </p:spPr>
          </p:pic>
          <p:pic>
            <p:nvPicPr>
              <p:cNvPr id="53" name="גרפיקה 52" descr="קלע עם מילוי מלא">
                <a:extLst>
                  <a:ext uri="{FF2B5EF4-FFF2-40B4-BE49-F238E27FC236}">
                    <a16:creationId xmlns:a16="http://schemas.microsoft.com/office/drawing/2014/main" id="{EA3E0D08-95F6-2DF6-0A56-EDA89260768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06594" y="2977741"/>
                <a:ext cx="552450" cy="552450"/>
              </a:xfrm>
              <a:prstGeom prst="rect">
                <a:avLst/>
              </a:prstGeom>
            </p:spPr>
          </p:pic>
        </p:grpSp>
      </p:grpSp>
      <p:grpSp>
        <p:nvGrpSpPr>
          <p:cNvPr id="136" name="קבוצה 135">
            <a:extLst>
              <a:ext uri="{FF2B5EF4-FFF2-40B4-BE49-F238E27FC236}">
                <a16:creationId xmlns:a16="http://schemas.microsoft.com/office/drawing/2014/main" id="{F67F603B-51FB-C063-0039-6B78EA103FCB}"/>
              </a:ext>
            </a:extLst>
          </p:cNvPr>
          <p:cNvGrpSpPr/>
          <p:nvPr/>
        </p:nvGrpSpPr>
        <p:grpSpPr>
          <a:xfrm>
            <a:off x="807074" y="993475"/>
            <a:ext cx="10142512" cy="5241085"/>
            <a:chOff x="807074" y="993475"/>
            <a:chExt cx="10142512" cy="5241085"/>
          </a:xfrm>
        </p:grpSpPr>
        <p:sp>
          <p:nvSpPr>
            <p:cNvPr id="101" name="אליפסה 100">
              <a:extLst>
                <a:ext uri="{FF2B5EF4-FFF2-40B4-BE49-F238E27FC236}">
                  <a16:creationId xmlns:a16="http://schemas.microsoft.com/office/drawing/2014/main" id="{84853B22-65A1-58F0-957A-EEF3288A3E61}"/>
                </a:ext>
              </a:extLst>
            </p:cNvPr>
            <p:cNvSpPr/>
            <p:nvPr/>
          </p:nvSpPr>
          <p:spPr>
            <a:xfrm>
              <a:off x="8358652" y="1911039"/>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8" name="אליפסה 127">
              <a:extLst>
                <a:ext uri="{FF2B5EF4-FFF2-40B4-BE49-F238E27FC236}">
                  <a16:creationId xmlns:a16="http://schemas.microsoft.com/office/drawing/2014/main" id="{4F9C76AA-1271-D143-FB43-9E1CFFED094A}"/>
                </a:ext>
              </a:extLst>
            </p:cNvPr>
            <p:cNvSpPr/>
            <p:nvPr/>
          </p:nvSpPr>
          <p:spPr>
            <a:xfrm>
              <a:off x="807074" y="2843731"/>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9" name="אליפסה 128">
              <a:extLst>
                <a:ext uri="{FF2B5EF4-FFF2-40B4-BE49-F238E27FC236}">
                  <a16:creationId xmlns:a16="http://schemas.microsoft.com/office/drawing/2014/main" id="{B02365BD-2DC7-6D78-E748-748263FA5353}"/>
                </a:ext>
              </a:extLst>
            </p:cNvPr>
            <p:cNvSpPr/>
            <p:nvPr/>
          </p:nvSpPr>
          <p:spPr>
            <a:xfrm>
              <a:off x="2079945" y="993475"/>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0" name="אליפסה 129">
              <a:extLst>
                <a:ext uri="{FF2B5EF4-FFF2-40B4-BE49-F238E27FC236}">
                  <a16:creationId xmlns:a16="http://schemas.microsoft.com/office/drawing/2014/main" id="{8B6095C3-BCD5-2949-0DA7-3FAD9CFD2976}"/>
                </a:ext>
              </a:extLst>
            </p:cNvPr>
            <p:cNvSpPr/>
            <p:nvPr/>
          </p:nvSpPr>
          <p:spPr>
            <a:xfrm>
              <a:off x="1212562" y="5286009"/>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1" name="אליפסה 130">
              <a:extLst>
                <a:ext uri="{FF2B5EF4-FFF2-40B4-BE49-F238E27FC236}">
                  <a16:creationId xmlns:a16="http://schemas.microsoft.com/office/drawing/2014/main" id="{839D1809-8729-A36F-8016-0DB698E3542C}"/>
                </a:ext>
              </a:extLst>
            </p:cNvPr>
            <p:cNvSpPr/>
            <p:nvPr/>
          </p:nvSpPr>
          <p:spPr>
            <a:xfrm>
              <a:off x="9903580" y="2493061"/>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2" name="אליפסה 131">
              <a:extLst>
                <a:ext uri="{FF2B5EF4-FFF2-40B4-BE49-F238E27FC236}">
                  <a16:creationId xmlns:a16="http://schemas.microsoft.com/office/drawing/2014/main" id="{8D36DD20-EFCF-FD72-32A3-163190747E0B}"/>
                </a:ext>
              </a:extLst>
            </p:cNvPr>
            <p:cNvSpPr/>
            <p:nvPr/>
          </p:nvSpPr>
          <p:spPr>
            <a:xfrm>
              <a:off x="8938764" y="3987616"/>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3" name="אליפסה 132">
              <a:extLst>
                <a:ext uri="{FF2B5EF4-FFF2-40B4-BE49-F238E27FC236}">
                  <a16:creationId xmlns:a16="http://schemas.microsoft.com/office/drawing/2014/main" id="{893ACBED-9C3F-1A48-FE4C-16D63CF110D4}"/>
                </a:ext>
              </a:extLst>
            </p:cNvPr>
            <p:cNvSpPr/>
            <p:nvPr/>
          </p:nvSpPr>
          <p:spPr>
            <a:xfrm>
              <a:off x="4456232" y="4845493"/>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4" name="אליפסה 133">
              <a:extLst>
                <a:ext uri="{FF2B5EF4-FFF2-40B4-BE49-F238E27FC236}">
                  <a16:creationId xmlns:a16="http://schemas.microsoft.com/office/drawing/2014/main" id="{43F961AD-488C-2CAA-CC57-79BCE0B28B61}"/>
                </a:ext>
              </a:extLst>
            </p:cNvPr>
            <p:cNvSpPr/>
            <p:nvPr/>
          </p:nvSpPr>
          <p:spPr>
            <a:xfrm>
              <a:off x="4409778" y="2617158"/>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5" name="אליפסה 134">
              <a:extLst>
                <a:ext uri="{FF2B5EF4-FFF2-40B4-BE49-F238E27FC236}">
                  <a16:creationId xmlns:a16="http://schemas.microsoft.com/office/drawing/2014/main" id="{CDE7B457-A20C-E518-DB06-FDEC33006F60}"/>
                </a:ext>
              </a:extLst>
            </p:cNvPr>
            <p:cNvSpPr/>
            <p:nvPr/>
          </p:nvSpPr>
          <p:spPr>
            <a:xfrm>
              <a:off x="2204889" y="3093641"/>
              <a:ext cx="1046006" cy="948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143" name="קבוצה 142">
            <a:extLst>
              <a:ext uri="{FF2B5EF4-FFF2-40B4-BE49-F238E27FC236}">
                <a16:creationId xmlns:a16="http://schemas.microsoft.com/office/drawing/2014/main" id="{41229911-7009-0D09-05C9-BA05A11E4429}"/>
              </a:ext>
            </a:extLst>
          </p:cNvPr>
          <p:cNvGrpSpPr/>
          <p:nvPr/>
        </p:nvGrpSpPr>
        <p:grpSpPr>
          <a:xfrm>
            <a:off x="88728" y="816940"/>
            <a:ext cx="11529350" cy="5902307"/>
            <a:chOff x="-328700" y="945035"/>
            <a:chExt cx="11529350" cy="5902307"/>
          </a:xfrm>
        </p:grpSpPr>
        <p:sp>
          <p:nvSpPr>
            <p:cNvPr id="137" name="אליפסה 136">
              <a:extLst>
                <a:ext uri="{FF2B5EF4-FFF2-40B4-BE49-F238E27FC236}">
                  <a16:creationId xmlns:a16="http://schemas.microsoft.com/office/drawing/2014/main" id="{78C7BF4F-BB1E-0DE7-E3C0-38D1E00BF4CE}"/>
                </a:ext>
              </a:extLst>
            </p:cNvPr>
            <p:cNvSpPr/>
            <p:nvPr/>
          </p:nvSpPr>
          <p:spPr>
            <a:xfrm>
              <a:off x="4694058" y="1038120"/>
              <a:ext cx="1184110" cy="10725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8" name="אליפסה 137">
              <a:extLst>
                <a:ext uri="{FF2B5EF4-FFF2-40B4-BE49-F238E27FC236}">
                  <a16:creationId xmlns:a16="http://schemas.microsoft.com/office/drawing/2014/main" id="{C489BEC9-321A-85AA-168A-AB2FBCAF6182}"/>
                </a:ext>
              </a:extLst>
            </p:cNvPr>
            <p:cNvSpPr/>
            <p:nvPr/>
          </p:nvSpPr>
          <p:spPr>
            <a:xfrm>
              <a:off x="9995089" y="4985190"/>
              <a:ext cx="1205561" cy="114328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9" name="אליפסה 138">
              <a:extLst>
                <a:ext uri="{FF2B5EF4-FFF2-40B4-BE49-F238E27FC236}">
                  <a16:creationId xmlns:a16="http://schemas.microsoft.com/office/drawing/2014/main" id="{B435BBD6-FCAA-6BFB-933E-A76F8893B112}"/>
                </a:ext>
              </a:extLst>
            </p:cNvPr>
            <p:cNvSpPr/>
            <p:nvPr/>
          </p:nvSpPr>
          <p:spPr>
            <a:xfrm>
              <a:off x="-328700" y="1666368"/>
              <a:ext cx="1249580" cy="1123543"/>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0" name="אליפסה 139">
              <a:extLst>
                <a:ext uri="{FF2B5EF4-FFF2-40B4-BE49-F238E27FC236}">
                  <a16:creationId xmlns:a16="http://schemas.microsoft.com/office/drawing/2014/main" id="{9B84DBD2-BDFE-C19F-6555-5A808F2F1DF8}"/>
                </a:ext>
              </a:extLst>
            </p:cNvPr>
            <p:cNvSpPr/>
            <p:nvPr/>
          </p:nvSpPr>
          <p:spPr>
            <a:xfrm>
              <a:off x="5468763" y="5755608"/>
              <a:ext cx="1194341" cy="109173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1" name="אליפסה 140">
              <a:extLst>
                <a:ext uri="{FF2B5EF4-FFF2-40B4-BE49-F238E27FC236}">
                  <a16:creationId xmlns:a16="http://schemas.microsoft.com/office/drawing/2014/main" id="{A65030A8-D3FA-A0B7-9328-1ECBDB627C23}"/>
                </a:ext>
              </a:extLst>
            </p:cNvPr>
            <p:cNvSpPr/>
            <p:nvPr/>
          </p:nvSpPr>
          <p:spPr>
            <a:xfrm>
              <a:off x="8906714" y="945035"/>
              <a:ext cx="1184111" cy="1055761"/>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2" name="אליפסה 141">
              <a:extLst>
                <a:ext uri="{FF2B5EF4-FFF2-40B4-BE49-F238E27FC236}">
                  <a16:creationId xmlns:a16="http://schemas.microsoft.com/office/drawing/2014/main" id="{054D932C-179D-5F68-BCE0-4FA6E61309AB}"/>
                </a:ext>
              </a:extLst>
            </p:cNvPr>
            <p:cNvSpPr/>
            <p:nvPr/>
          </p:nvSpPr>
          <p:spPr>
            <a:xfrm>
              <a:off x="6404584" y="3418227"/>
              <a:ext cx="1249753" cy="114392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225" name="קבוצה 224">
            <a:extLst>
              <a:ext uri="{FF2B5EF4-FFF2-40B4-BE49-F238E27FC236}">
                <a16:creationId xmlns:a16="http://schemas.microsoft.com/office/drawing/2014/main" id="{C4FE4942-60CA-A91B-E67E-11BBED051F46}"/>
              </a:ext>
            </a:extLst>
          </p:cNvPr>
          <p:cNvGrpSpPr/>
          <p:nvPr/>
        </p:nvGrpSpPr>
        <p:grpSpPr>
          <a:xfrm>
            <a:off x="271725" y="1446278"/>
            <a:ext cx="10743573" cy="4727102"/>
            <a:chOff x="271725" y="1446278"/>
            <a:chExt cx="10743573" cy="4727102"/>
          </a:xfrm>
        </p:grpSpPr>
        <p:cxnSp>
          <p:nvCxnSpPr>
            <p:cNvPr id="144" name="מחבר ישר 143">
              <a:extLst>
                <a:ext uri="{FF2B5EF4-FFF2-40B4-BE49-F238E27FC236}">
                  <a16:creationId xmlns:a16="http://schemas.microsoft.com/office/drawing/2014/main" id="{B51012DC-DDA4-6E30-9589-058FA2675A0D}"/>
                </a:ext>
              </a:extLst>
            </p:cNvPr>
            <p:cNvCxnSpPr>
              <a:cxnSpLocks/>
              <a:stCxn id="129" idx="3"/>
              <a:endCxn id="139" idx="6"/>
            </p:cNvCxnSpPr>
            <p:nvPr/>
          </p:nvCxnSpPr>
          <p:spPr>
            <a:xfrm flipH="1">
              <a:off x="1338308" y="1803114"/>
              <a:ext cx="894821" cy="29693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מחבר ישר 150">
              <a:extLst>
                <a:ext uri="{FF2B5EF4-FFF2-40B4-BE49-F238E27FC236}">
                  <a16:creationId xmlns:a16="http://schemas.microsoft.com/office/drawing/2014/main" id="{7872E772-08C5-A5BB-8716-F09B9E7CA3CB}"/>
                </a:ext>
              </a:extLst>
            </p:cNvPr>
            <p:cNvCxnSpPr>
              <a:cxnSpLocks/>
              <a:stCxn id="137" idx="2"/>
              <a:endCxn id="129" idx="6"/>
            </p:cNvCxnSpPr>
            <p:nvPr/>
          </p:nvCxnSpPr>
          <p:spPr>
            <a:xfrm flipH="1">
              <a:off x="3125951" y="1446278"/>
              <a:ext cx="1985535" cy="214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מחבר ישר 155">
              <a:extLst>
                <a:ext uri="{FF2B5EF4-FFF2-40B4-BE49-F238E27FC236}">
                  <a16:creationId xmlns:a16="http://schemas.microsoft.com/office/drawing/2014/main" id="{9BE34C46-4DC7-88D4-A7D7-89CB87EB65C3}"/>
                </a:ext>
              </a:extLst>
            </p:cNvPr>
            <p:cNvCxnSpPr>
              <a:cxnSpLocks/>
              <a:stCxn id="137" idx="4"/>
              <a:endCxn id="134" idx="7"/>
            </p:cNvCxnSpPr>
            <p:nvPr/>
          </p:nvCxnSpPr>
          <p:spPr>
            <a:xfrm flipH="1">
              <a:off x="5302600" y="1982531"/>
              <a:ext cx="400941" cy="7735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מחבר ישר 158">
              <a:extLst>
                <a:ext uri="{FF2B5EF4-FFF2-40B4-BE49-F238E27FC236}">
                  <a16:creationId xmlns:a16="http://schemas.microsoft.com/office/drawing/2014/main" id="{E7368D43-271E-D492-9FDB-8EA85AF72C91}"/>
                </a:ext>
              </a:extLst>
            </p:cNvPr>
            <p:cNvCxnSpPr>
              <a:cxnSpLocks/>
              <a:endCxn id="128" idx="1"/>
            </p:cNvCxnSpPr>
            <p:nvPr/>
          </p:nvCxnSpPr>
          <p:spPr>
            <a:xfrm>
              <a:off x="759086" y="2623780"/>
              <a:ext cx="201172" cy="3588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מחבר ישר 161">
              <a:extLst>
                <a:ext uri="{FF2B5EF4-FFF2-40B4-BE49-F238E27FC236}">
                  <a16:creationId xmlns:a16="http://schemas.microsoft.com/office/drawing/2014/main" id="{79FB5AE3-299B-690C-C398-B0018013BEE8}"/>
                </a:ext>
              </a:extLst>
            </p:cNvPr>
            <p:cNvCxnSpPr>
              <a:cxnSpLocks/>
              <a:stCxn id="140" idx="2"/>
              <a:endCxn id="130" idx="6"/>
            </p:cNvCxnSpPr>
            <p:nvPr/>
          </p:nvCxnSpPr>
          <p:spPr>
            <a:xfrm flipH="1" flipV="1">
              <a:off x="2258568" y="5760285"/>
              <a:ext cx="3627623" cy="41309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מחבר ישר 165">
              <a:extLst>
                <a:ext uri="{FF2B5EF4-FFF2-40B4-BE49-F238E27FC236}">
                  <a16:creationId xmlns:a16="http://schemas.microsoft.com/office/drawing/2014/main" id="{C8AFF1EB-E5B4-ADFA-3502-2612E2F672B8}"/>
                </a:ext>
              </a:extLst>
            </p:cNvPr>
            <p:cNvCxnSpPr>
              <a:cxnSpLocks/>
              <a:stCxn id="140" idx="1"/>
              <a:endCxn id="133" idx="6"/>
            </p:cNvCxnSpPr>
            <p:nvPr/>
          </p:nvCxnSpPr>
          <p:spPr>
            <a:xfrm flipH="1" flipV="1">
              <a:off x="5502238" y="5319769"/>
              <a:ext cx="558860" cy="46762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מחבר ישר 168">
              <a:extLst>
                <a:ext uri="{FF2B5EF4-FFF2-40B4-BE49-F238E27FC236}">
                  <a16:creationId xmlns:a16="http://schemas.microsoft.com/office/drawing/2014/main" id="{CAC1118E-56DB-501F-F046-7809F4B46268}"/>
                </a:ext>
              </a:extLst>
            </p:cNvPr>
            <p:cNvCxnSpPr>
              <a:cxnSpLocks/>
              <a:stCxn id="142" idx="2"/>
              <a:endCxn id="135" idx="6"/>
            </p:cNvCxnSpPr>
            <p:nvPr/>
          </p:nvCxnSpPr>
          <p:spPr>
            <a:xfrm flipH="1" flipV="1">
              <a:off x="3250895" y="3567917"/>
              <a:ext cx="3571117" cy="29417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מחבר ישר 171">
              <a:extLst>
                <a:ext uri="{FF2B5EF4-FFF2-40B4-BE49-F238E27FC236}">
                  <a16:creationId xmlns:a16="http://schemas.microsoft.com/office/drawing/2014/main" id="{6ABA7DAA-8D12-06B3-9BE1-9BEDDAD932B1}"/>
                </a:ext>
              </a:extLst>
            </p:cNvPr>
            <p:cNvCxnSpPr>
              <a:cxnSpLocks/>
              <a:stCxn id="138" idx="1"/>
              <a:endCxn id="132" idx="5"/>
            </p:cNvCxnSpPr>
            <p:nvPr/>
          </p:nvCxnSpPr>
          <p:spPr>
            <a:xfrm flipH="1" flipV="1">
              <a:off x="9831586" y="4797255"/>
              <a:ext cx="757481" cy="2272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מחבר ישר 174">
              <a:extLst>
                <a:ext uri="{FF2B5EF4-FFF2-40B4-BE49-F238E27FC236}">
                  <a16:creationId xmlns:a16="http://schemas.microsoft.com/office/drawing/2014/main" id="{F232730F-2967-0690-1365-4E3AC085E18A}"/>
                </a:ext>
              </a:extLst>
            </p:cNvPr>
            <p:cNvCxnSpPr>
              <a:cxnSpLocks/>
              <a:stCxn id="138" idx="0"/>
              <a:endCxn id="131" idx="5"/>
            </p:cNvCxnSpPr>
            <p:nvPr/>
          </p:nvCxnSpPr>
          <p:spPr>
            <a:xfrm flipH="1" flipV="1">
              <a:off x="10796402" y="3302700"/>
              <a:ext cx="218896" cy="155439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מחבר ישר 177">
              <a:extLst>
                <a:ext uri="{FF2B5EF4-FFF2-40B4-BE49-F238E27FC236}">
                  <a16:creationId xmlns:a16="http://schemas.microsoft.com/office/drawing/2014/main" id="{436974C3-0681-5CE3-E972-D98CB44A36A1}"/>
                </a:ext>
              </a:extLst>
            </p:cNvPr>
            <p:cNvCxnSpPr>
              <a:cxnSpLocks/>
              <a:stCxn id="101" idx="7"/>
              <a:endCxn id="141" idx="3"/>
            </p:cNvCxnSpPr>
            <p:nvPr/>
          </p:nvCxnSpPr>
          <p:spPr>
            <a:xfrm flipV="1">
              <a:off x="9251474" y="1718088"/>
              <a:ext cx="246077" cy="3318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מחבר ישר 180">
              <a:extLst>
                <a:ext uri="{FF2B5EF4-FFF2-40B4-BE49-F238E27FC236}">
                  <a16:creationId xmlns:a16="http://schemas.microsoft.com/office/drawing/2014/main" id="{108A385E-FD1B-705C-6EA2-CF4A82DB6779}"/>
                </a:ext>
              </a:extLst>
            </p:cNvPr>
            <p:cNvCxnSpPr>
              <a:cxnSpLocks/>
              <a:stCxn id="139" idx="5"/>
              <a:endCxn id="135" idx="1"/>
            </p:cNvCxnSpPr>
            <p:nvPr/>
          </p:nvCxnSpPr>
          <p:spPr>
            <a:xfrm>
              <a:off x="1155311" y="2497277"/>
              <a:ext cx="1202762" cy="7352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מחבר ישר 186">
              <a:extLst>
                <a:ext uri="{FF2B5EF4-FFF2-40B4-BE49-F238E27FC236}">
                  <a16:creationId xmlns:a16="http://schemas.microsoft.com/office/drawing/2014/main" id="{C185BFC1-3835-2EFE-2770-FE7B06DEBA2B}"/>
                </a:ext>
              </a:extLst>
            </p:cNvPr>
            <p:cNvCxnSpPr>
              <a:cxnSpLocks/>
              <a:stCxn id="137" idx="3"/>
              <a:endCxn id="135" idx="7"/>
            </p:cNvCxnSpPr>
            <p:nvPr/>
          </p:nvCxnSpPr>
          <p:spPr>
            <a:xfrm flipH="1">
              <a:off x="3097711" y="1825466"/>
              <a:ext cx="2187184" cy="140708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מחבר ישר 189">
              <a:extLst>
                <a:ext uri="{FF2B5EF4-FFF2-40B4-BE49-F238E27FC236}">
                  <a16:creationId xmlns:a16="http://schemas.microsoft.com/office/drawing/2014/main" id="{5B42593D-D26B-5BC3-6643-94AC6462D14A}"/>
                </a:ext>
              </a:extLst>
            </p:cNvPr>
            <p:cNvCxnSpPr>
              <a:cxnSpLocks/>
              <a:stCxn id="131" idx="0"/>
              <a:endCxn id="141" idx="5"/>
            </p:cNvCxnSpPr>
            <p:nvPr/>
          </p:nvCxnSpPr>
          <p:spPr>
            <a:xfrm flipH="1" flipV="1">
              <a:off x="10334844" y="1718088"/>
              <a:ext cx="91739" cy="7749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מחבר ישר 192">
              <a:extLst>
                <a:ext uri="{FF2B5EF4-FFF2-40B4-BE49-F238E27FC236}">
                  <a16:creationId xmlns:a16="http://schemas.microsoft.com/office/drawing/2014/main" id="{5F87993E-EDAE-06E3-174A-8F57380C5A1F}"/>
                </a:ext>
              </a:extLst>
            </p:cNvPr>
            <p:cNvCxnSpPr>
              <a:cxnSpLocks/>
              <a:stCxn id="141" idx="4"/>
              <a:endCxn id="23" idx="0"/>
            </p:cNvCxnSpPr>
            <p:nvPr/>
          </p:nvCxnSpPr>
          <p:spPr>
            <a:xfrm flipH="1">
              <a:off x="9416750" y="1872701"/>
              <a:ext cx="499448" cy="212244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מחבר ישר 205">
              <a:extLst>
                <a:ext uri="{FF2B5EF4-FFF2-40B4-BE49-F238E27FC236}">
                  <a16:creationId xmlns:a16="http://schemas.microsoft.com/office/drawing/2014/main" id="{EB234302-8063-4DF1-2177-527958D05770}"/>
                </a:ext>
              </a:extLst>
            </p:cNvPr>
            <p:cNvCxnSpPr>
              <a:cxnSpLocks/>
              <a:stCxn id="101" idx="3"/>
              <a:endCxn id="142" idx="7"/>
            </p:cNvCxnSpPr>
            <p:nvPr/>
          </p:nvCxnSpPr>
          <p:spPr>
            <a:xfrm flipH="1">
              <a:off x="7888743" y="2720678"/>
              <a:ext cx="623093" cy="73697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מחבר ישר 208">
              <a:extLst>
                <a:ext uri="{FF2B5EF4-FFF2-40B4-BE49-F238E27FC236}">
                  <a16:creationId xmlns:a16="http://schemas.microsoft.com/office/drawing/2014/main" id="{56C550AF-9013-C72A-BC7F-AEF5D5A937B4}"/>
                </a:ext>
              </a:extLst>
            </p:cNvPr>
            <p:cNvCxnSpPr>
              <a:cxnSpLocks/>
              <a:stCxn id="142" idx="3"/>
              <a:endCxn id="133" idx="7"/>
            </p:cNvCxnSpPr>
            <p:nvPr/>
          </p:nvCxnSpPr>
          <p:spPr>
            <a:xfrm flipH="1">
              <a:off x="5349054" y="4266534"/>
              <a:ext cx="1655980" cy="7178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מחבר ישר 211">
              <a:extLst>
                <a:ext uri="{FF2B5EF4-FFF2-40B4-BE49-F238E27FC236}">
                  <a16:creationId xmlns:a16="http://schemas.microsoft.com/office/drawing/2014/main" id="{A9BFF918-1786-0929-DDEC-386973C6BA58}"/>
                </a:ext>
              </a:extLst>
            </p:cNvPr>
            <p:cNvCxnSpPr>
              <a:cxnSpLocks/>
              <a:stCxn id="139" idx="3"/>
              <a:endCxn id="130" idx="1"/>
            </p:cNvCxnSpPr>
            <p:nvPr/>
          </p:nvCxnSpPr>
          <p:spPr>
            <a:xfrm>
              <a:off x="271725" y="2497277"/>
              <a:ext cx="1094021" cy="292764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מחבר ישר 214">
              <a:extLst>
                <a:ext uri="{FF2B5EF4-FFF2-40B4-BE49-F238E27FC236}">
                  <a16:creationId xmlns:a16="http://schemas.microsoft.com/office/drawing/2014/main" id="{9FF0F369-5E98-D5CB-C307-3B82F65B923C}"/>
                </a:ext>
              </a:extLst>
            </p:cNvPr>
            <p:cNvCxnSpPr>
              <a:cxnSpLocks/>
              <a:stCxn id="142" idx="1"/>
              <a:endCxn id="134" idx="6"/>
            </p:cNvCxnSpPr>
            <p:nvPr/>
          </p:nvCxnSpPr>
          <p:spPr>
            <a:xfrm flipH="1" flipV="1">
              <a:off x="5455784" y="3091434"/>
              <a:ext cx="1549250" cy="36622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מחבר ישר 217">
              <a:extLst>
                <a:ext uri="{FF2B5EF4-FFF2-40B4-BE49-F238E27FC236}">
                  <a16:creationId xmlns:a16="http://schemas.microsoft.com/office/drawing/2014/main" id="{8A42D1FA-D308-A108-5DB5-89234F48D251}"/>
                </a:ext>
              </a:extLst>
            </p:cNvPr>
            <p:cNvCxnSpPr>
              <a:cxnSpLocks/>
              <a:stCxn id="132" idx="2"/>
              <a:endCxn id="142" idx="5"/>
            </p:cNvCxnSpPr>
            <p:nvPr/>
          </p:nvCxnSpPr>
          <p:spPr>
            <a:xfrm flipH="1" flipV="1">
              <a:off x="7888743" y="4266534"/>
              <a:ext cx="1050021" cy="19535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מחבר ישר 221">
              <a:extLst>
                <a:ext uri="{FF2B5EF4-FFF2-40B4-BE49-F238E27FC236}">
                  <a16:creationId xmlns:a16="http://schemas.microsoft.com/office/drawing/2014/main" id="{CBFA2833-91A2-FE03-EF81-6912C3B9353A}"/>
                </a:ext>
              </a:extLst>
            </p:cNvPr>
            <p:cNvCxnSpPr>
              <a:cxnSpLocks/>
              <a:stCxn id="132" idx="3"/>
              <a:endCxn id="140" idx="7"/>
            </p:cNvCxnSpPr>
            <p:nvPr/>
          </p:nvCxnSpPr>
          <p:spPr>
            <a:xfrm flipH="1">
              <a:off x="6905625" y="4797255"/>
              <a:ext cx="2186323" cy="9901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8" name="גרפיקה 97" descr="גבר עם מילוי מלא">
            <a:extLst>
              <a:ext uri="{FF2B5EF4-FFF2-40B4-BE49-F238E27FC236}">
                <a16:creationId xmlns:a16="http://schemas.microsoft.com/office/drawing/2014/main" id="{287D0FF8-84B2-4E03-2B18-DD379C3D0BD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663627" y="3282218"/>
            <a:ext cx="1148030" cy="1148030"/>
          </a:xfrm>
          <a:prstGeom prst="rect">
            <a:avLst/>
          </a:prstGeom>
        </p:spPr>
      </p:pic>
      <p:grpSp>
        <p:nvGrpSpPr>
          <p:cNvPr id="54" name="קבוצה 53">
            <a:extLst>
              <a:ext uri="{FF2B5EF4-FFF2-40B4-BE49-F238E27FC236}">
                <a16:creationId xmlns:a16="http://schemas.microsoft.com/office/drawing/2014/main" id="{E301A876-B805-3B07-E8F3-25CB7F66B50A}"/>
              </a:ext>
            </a:extLst>
          </p:cNvPr>
          <p:cNvGrpSpPr/>
          <p:nvPr/>
        </p:nvGrpSpPr>
        <p:grpSpPr>
          <a:xfrm>
            <a:off x="1383152" y="1983392"/>
            <a:ext cx="4257694" cy="1999288"/>
            <a:chOff x="1383152" y="1983392"/>
            <a:chExt cx="4257694" cy="1999288"/>
          </a:xfrm>
        </p:grpSpPr>
        <p:cxnSp>
          <p:nvCxnSpPr>
            <p:cNvPr id="100" name="מחבר חץ ישר 99">
              <a:extLst>
                <a:ext uri="{FF2B5EF4-FFF2-40B4-BE49-F238E27FC236}">
                  <a16:creationId xmlns:a16="http://schemas.microsoft.com/office/drawing/2014/main" id="{3E1E3925-D443-C430-8094-4082A5E94B07}"/>
                </a:ext>
              </a:extLst>
            </p:cNvPr>
            <p:cNvCxnSpPr>
              <a:cxnSpLocks/>
            </p:cNvCxnSpPr>
            <p:nvPr/>
          </p:nvCxnSpPr>
          <p:spPr>
            <a:xfrm flipV="1">
              <a:off x="3348034" y="1983392"/>
              <a:ext cx="1322681" cy="796773"/>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מחבר חץ ישר 101">
              <a:extLst>
                <a:ext uri="{FF2B5EF4-FFF2-40B4-BE49-F238E27FC236}">
                  <a16:creationId xmlns:a16="http://schemas.microsoft.com/office/drawing/2014/main" id="{5958DF68-8AB1-23C8-5B03-29BB2730383B}"/>
                </a:ext>
              </a:extLst>
            </p:cNvPr>
            <p:cNvCxnSpPr>
              <a:cxnSpLocks/>
            </p:cNvCxnSpPr>
            <p:nvPr/>
          </p:nvCxnSpPr>
          <p:spPr>
            <a:xfrm>
              <a:off x="1383152" y="2388779"/>
              <a:ext cx="1150053" cy="651309"/>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מחבר חץ ישר 103">
              <a:extLst>
                <a:ext uri="{FF2B5EF4-FFF2-40B4-BE49-F238E27FC236}">
                  <a16:creationId xmlns:a16="http://schemas.microsoft.com/office/drawing/2014/main" id="{1D78F59B-7D93-6A6A-29E1-644A97143D30}"/>
                </a:ext>
              </a:extLst>
            </p:cNvPr>
            <p:cNvCxnSpPr>
              <a:cxnSpLocks/>
            </p:cNvCxnSpPr>
            <p:nvPr/>
          </p:nvCxnSpPr>
          <p:spPr>
            <a:xfrm>
              <a:off x="4048398" y="3857912"/>
              <a:ext cx="1592448" cy="124768"/>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06" name="מחבר חץ ישר 105">
            <a:extLst>
              <a:ext uri="{FF2B5EF4-FFF2-40B4-BE49-F238E27FC236}">
                <a16:creationId xmlns:a16="http://schemas.microsoft.com/office/drawing/2014/main" id="{BF7550E3-4B97-606D-8F4D-59663E966A51}"/>
              </a:ext>
            </a:extLst>
          </p:cNvPr>
          <p:cNvCxnSpPr>
            <a:cxnSpLocks/>
          </p:cNvCxnSpPr>
          <p:nvPr/>
        </p:nvCxnSpPr>
        <p:spPr>
          <a:xfrm flipV="1">
            <a:off x="3289618" y="1210498"/>
            <a:ext cx="1617341" cy="1010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מחבר חץ ישר 108">
            <a:extLst>
              <a:ext uri="{FF2B5EF4-FFF2-40B4-BE49-F238E27FC236}">
                <a16:creationId xmlns:a16="http://schemas.microsoft.com/office/drawing/2014/main" id="{57E00415-A20C-B122-67C4-8C22C1813670}"/>
              </a:ext>
            </a:extLst>
          </p:cNvPr>
          <p:cNvCxnSpPr>
            <a:cxnSpLocks/>
          </p:cNvCxnSpPr>
          <p:nvPr/>
        </p:nvCxnSpPr>
        <p:spPr>
          <a:xfrm flipV="1">
            <a:off x="1335974" y="1617478"/>
            <a:ext cx="771067" cy="2520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מחבר חץ ישר 110">
            <a:extLst>
              <a:ext uri="{FF2B5EF4-FFF2-40B4-BE49-F238E27FC236}">
                <a16:creationId xmlns:a16="http://schemas.microsoft.com/office/drawing/2014/main" id="{53B16ECE-EBF9-1247-C1FA-374BABB6F756}"/>
              </a:ext>
            </a:extLst>
          </p:cNvPr>
          <p:cNvCxnSpPr>
            <a:cxnSpLocks/>
          </p:cNvCxnSpPr>
          <p:nvPr/>
        </p:nvCxnSpPr>
        <p:spPr>
          <a:xfrm>
            <a:off x="238851" y="3204542"/>
            <a:ext cx="652055" cy="165255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מחבר חץ ישר 114">
            <a:extLst>
              <a:ext uri="{FF2B5EF4-FFF2-40B4-BE49-F238E27FC236}">
                <a16:creationId xmlns:a16="http://schemas.microsoft.com/office/drawing/2014/main" id="{F64F5DA6-2A1C-7AA9-8EB7-A5AAF3B6E483}"/>
              </a:ext>
            </a:extLst>
          </p:cNvPr>
          <p:cNvCxnSpPr>
            <a:cxnSpLocks/>
          </p:cNvCxnSpPr>
          <p:nvPr/>
        </p:nvCxnSpPr>
        <p:spPr>
          <a:xfrm>
            <a:off x="2907105" y="6054250"/>
            <a:ext cx="1895477" cy="22342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מחבר חץ ישר 117">
            <a:extLst>
              <a:ext uri="{FF2B5EF4-FFF2-40B4-BE49-F238E27FC236}">
                <a16:creationId xmlns:a16="http://schemas.microsoft.com/office/drawing/2014/main" id="{13FE5E9E-82BD-D54E-7C8A-54E454BFE9A7}"/>
              </a:ext>
            </a:extLst>
          </p:cNvPr>
          <p:cNvCxnSpPr>
            <a:cxnSpLocks/>
          </p:cNvCxnSpPr>
          <p:nvPr/>
        </p:nvCxnSpPr>
        <p:spPr>
          <a:xfrm flipV="1">
            <a:off x="7444333" y="5073807"/>
            <a:ext cx="1725261" cy="75249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מחבר חץ ישר 119">
            <a:extLst>
              <a:ext uri="{FF2B5EF4-FFF2-40B4-BE49-F238E27FC236}">
                <a16:creationId xmlns:a16="http://schemas.microsoft.com/office/drawing/2014/main" id="{B3BEC162-64BA-9AD6-0A88-C4F082FE7055}"/>
              </a:ext>
            </a:extLst>
          </p:cNvPr>
          <p:cNvCxnSpPr>
            <a:cxnSpLocks/>
          </p:cNvCxnSpPr>
          <p:nvPr/>
        </p:nvCxnSpPr>
        <p:spPr>
          <a:xfrm flipV="1">
            <a:off x="5576688" y="4456956"/>
            <a:ext cx="1539249" cy="71084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מחבר חץ ישר 121">
            <a:extLst>
              <a:ext uri="{FF2B5EF4-FFF2-40B4-BE49-F238E27FC236}">
                <a16:creationId xmlns:a16="http://schemas.microsoft.com/office/drawing/2014/main" id="{AE20E758-3DBD-3E96-FBE4-371D0937AADB}"/>
              </a:ext>
            </a:extLst>
          </p:cNvPr>
          <p:cNvCxnSpPr>
            <a:cxnSpLocks/>
          </p:cNvCxnSpPr>
          <p:nvPr/>
        </p:nvCxnSpPr>
        <p:spPr>
          <a:xfrm>
            <a:off x="5605242" y="2923242"/>
            <a:ext cx="1346380" cy="2898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מחבר חץ ישר 123">
            <a:extLst>
              <a:ext uri="{FF2B5EF4-FFF2-40B4-BE49-F238E27FC236}">
                <a16:creationId xmlns:a16="http://schemas.microsoft.com/office/drawing/2014/main" id="{9DB47589-5178-36ED-73F0-5B3A6F5D66EB}"/>
              </a:ext>
            </a:extLst>
          </p:cNvPr>
          <p:cNvCxnSpPr>
            <a:cxnSpLocks/>
          </p:cNvCxnSpPr>
          <p:nvPr/>
        </p:nvCxnSpPr>
        <p:spPr>
          <a:xfrm flipV="1">
            <a:off x="7694185" y="2641033"/>
            <a:ext cx="638392" cy="67689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מחבר חץ ישר 125">
            <a:extLst>
              <a:ext uri="{FF2B5EF4-FFF2-40B4-BE49-F238E27FC236}">
                <a16:creationId xmlns:a16="http://schemas.microsoft.com/office/drawing/2014/main" id="{F1FEA567-B21E-1C94-9B85-93CB015DB0F5}"/>
              </a:ext>
            </a:extLst>
          </p:cNvPr>
          <p:cNvCxnSpPr>
            <a:cxnSpLocks/>
          </p:cNvCxnSpPr>
          <p:nvPr/>
        </p:nvCxnSpPr>
        <p:spPr>
          <a:xfrm flipV="1">
            <a:off x="8987499" y="1539534"/>
            <a:ext cx="364609" cy="47048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מחבר חץ ישר 144">
            <a:extLst>
              <a:ext uri="{FF2B5EF4-FFF2-40B4-BE49-F238E27FC236}">
                <a16:creationId xmlns:a16="http://schemas.microsoft.com/office/drawing/2014/main" id="{46211390-011A-8525-685D-819D3186049B}"/>
              </a:ext>
            </a:extLst>
          </p:cNvPr>
          <p:cNvCxnSpPr>
            <a:cxnSpLocks/>
          </p:cNvCxnSpPr>
          <p:nvPr/>
        </p:nvCxnSpPr>
        <p:spPr>
          <a:xfrm flipV="1">
            <a:off x="9309552" y="2262470"/>
            <a:ext cx="326907" cy="139437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מחבר חץ ישר 145">
            <a:extLst>
              <a:ext uri="{FF2B5EF4-FFF2-40B4-BE49-F238E27FC236}">
                <a16:creationId xmlns:a16="http://schemas.microsoft.com/office/drawing/2014/main" id="{FF64DDBC-82AF-95EC-837A-2C8381C5477C}"/>
              </a:ext>
            </a:extLst>
          </p:cNvPr>
          <p:cNvCxnSpPr>
            <a:cxnSpLocks/>
          </p:cNvCxnSpPr>
          <p:nvPr/>
        </p:nvCxnSpPr>
        <p:spPr>
          <a:xfrm flipH="1" flipV="1">
            <a:off x="10983790" y="3382710"/>
            <a:ext cx="180139" cy="127299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מחבר חץ ישר 146">
            <a:extLst>
              <a:ext uri="{FF2B5EF4-FFF2-40B4-BE49-F238E27FC236}">
                <a16:creationId xmlns:a16="http://schemas.microsoft.com/office/drawing/2014/main" id="{F389E528-3872-E20A-4C07-3CE97CC19656}"/>
              </a:ext>
            </a:extLst>
          </p:cNvPr>
          <p:cNvCxnSpPr>
            <a:cxnSpLocks/>
          </p:cNvCxnSpPr>
          <p:nvPr/>
        </p:nvCxnSpPr>
        <p:spPr>
          <a:xfrm flipH="1" flipV="1">
            <a:off x="10578240" y="1682298"/>
            <a:ext cx="64205" cy="70648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מחבר חץ ישר 147">
            <a:extLst>
              <a:ext uri="{FF2B5EF4-FFF2-40B4-BE49-F238E27FC236}">
                <a16:creationId xmlns:a16="http://schemas.microsoft.com/office/drawing/2014/main" id="{13D6FA93-722D-556A-CF21-24EACD4CEECA}"/>
              </a:ext>
            </a:extLst>
          </p:cNvPr>
          <p:cNvCxnSpPr>
            <a:cxnSpLocks/>
          </p:cNvCxnSpPr>
          <p:nvPr/>
        </p:nvCxnSpPr>
        <p:spPr>
          <a:xfrm flipH="1" flipV="1">
            <a:off x="9807623" y="5022538"/>
            <a:ext cx="602563" cy="1831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מחבר חץ ישר 148">
            <a:extLst>
              <a:ext uri="{FF2B5EF4-FFF2-40B4-BE49-F238E27FC236}">
                <a16:creationId xmlns:a16="http://schemas.microsoft.com/office/drawing/2014/main" id="{B1FB9F98-0C0F-5871-9BFA-01BE0DAD8987}"/>
              </a:ext>
            </a:extLst>
          </p:cNvPr>
          <p:cNvCxnSpPr>
            <a:cxnSpLocks/>
          </p:cNvCxnSpPr>
          <p:nvPr/>
        </p:nvCxnSpPr>
        <p:spPr>
          <a:xfrm flipH="1" flipV="1">
            <a:off x="8004054" y="4511128"/>
            <a:ext cx="834555" cy="18097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מחבר חץ ישר 149">
            <a:extLst>
              <a:ext uri="{FF2B5EF4-FFF2-40B4-BE49-F238E27FC236}">
                <a16:creationId xmlns:a16="http://schemas.microsoft.com/office/drawing/2014/main" id="{DDDE692F-1666-907D-FAF2-BDA42DBB5006}"/>
              </a:ext>
            </a:extLst>
          </p:cNvPr>
          <p:cNvCxnSpPr>
            <a:cxnSpLocks/>
          </p:cNvCxnSpPr>
          <p:nvPr/>
        </p:nvCxnSpPr>
        <p:spPr>
          <a:xfrm flipV="1">
            <a:off x="5568447" y="2049646"/>
            <a:ext cx="341259" cy="74301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61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par>
                                <p:cTn id="47" presetID="10" presetClass="entr" presetSubtype="0" fill="hold" nodeType="withEffect">
                                  <p:stCondLst>
                                    <p:cond delay="0"/>
                                  </p:stCondLst>
                                  <p:childTnLst>
                                    <p:set>
                                      <p:cBhvr>
                                        <p:cTn id="48" dur="1" fill="hold">
                                          <p:stCondLst>
                                            <p:cond delay="0"/>
                                          </p:stCondLst>
                                        </p:cTn>
                                        <p:tgtEl>
                                          <p:spTgt spid="136"/>
                                        </p:tgtEl>
                                        <p:attrNameLst>
                                          <p:attrName>style.visibility</p:attrName>
                                        </p:attrNameLst>
                                      </p:cBhvr>
                                      <p:to>
                                        <p:strVal val="visible"/>
                                      </p:to>
                                    </p:set>
                                    <p:animEffect transition="in" filter="fade">
                                      <p:cBhvr>
                                        <p:cTn id="49" dur="500"/>
                                        <p:tgtEl>
                                          <p:spTgt spid="136"/>
                                        </p:tgtEl>
                                      </p:cBhvr>
                                    </p:animEffect>
                                  </p:childTnLst>
                                </p:cTn>
                              </p:par>
                              <p:par>
                                <p:cTn id="50" presetID="10" presetClass="entr" presetSubtype="0" fill="hold" nodeType="with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fade">
                                      <p:cBhvr>
                                        <p:cTn id="52" dur="500"/>
                                        <p:tgtEl>
                                          <p:spTgt spid="143"/>
                                        </p:tgtEl>
                                      </p:cBhvr>
                                    </p:animEffect>
                                  </p:childTnLst>
                                </p:cTn>
                              </p:par>
                              <p:par>
                                <p:cTn id="53" presetID="10" presetClass="entr" presetSubtype="0" fill="hold" nodeType="withEffect">
                                  <p:stCondLst>
                                    <p:cond delay="0"/>
                                  </p:stCondLst>
                                  <p:childTnLst>
                                    <p:set>
                                      <p:cBhvr>
                                        <p:cTn id="54" dur="1" fill="hold">
                                          <p:stCondLst>
                                            <p:cond delay="0"/>
                                          </p:stCondLst>
                                        </p:cTn>
                                        <p:tgtEl>
                                          <p:spTgt spid="225"/>
                                        </p:tgtEl>
                                        <p:attrNameLst>
                                          <p:attrName>style.visibility</p:attrName>
                                        </p:attrNameLst>
                                      </p:cBhvr>
                                      <p:to>
                                        <p:strVal val="visible"/>
                                      </p:to>
                                    </p:set>
                                    <p:animEffect transition="in" filter="fade">
                                      <p:cBhvr>
                                        <p:cTn id="55" dur="500"/>
                                        <p:tgtEl>
                                          <p:spTgt spid="225"/>
                                        </p:tgtEl>
                                      </p:cBhvr>
                                    </p:animEffect>
                                  </p:childTnLst>
                                </p:cTn>
                              </p:par>
                              <p:par>
                                <p:cTn id="56" presetID="10" presetClass="entr" presetSubtype="0" fill="hold" nodeType="with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par>
                          <p:cTn id="59" fill="hold">
                            <p:stCondLst>
                              <p:cond delay="500"/>
                            </p:stCondLst>
                            <p:childTnLst>
                              <p:par>
                                <p:cTn id="60" presetID="10" presetClass="entr" presetSubtype="0" fill="hold" nodeType="afterEffect">
                                  <p:stCondLst>
                                    <p:cond delay="600"/>
                                  </p:stCondLst>
                                  <p:childTnLst>
                                    <p:set>
                                      <p:cBhvr>
                                        <p:cTn id="61" dur="1" fill="hold">
                                          <p:stCondLst>
                                            <p:cond delay="0"/>
                                          </p:stCondLst>
                                        </p:cTn>
                                        <p:tgtEl>
                                          <p:spTgt spid="98"/>
                                        </p:tgtEl>
                                        <p:attrNameLst>
                                          <p:attrName>style.visibility</p:attrName>
                                        </p:attrNameLst>
                                      </p:cBhvr>
                                      <p:to>
                                        <p:strVal val="visible"/>
                                      </p:to>
                                    </p:set>
                                    <p:animEffect transition="in" filter="fade">
                                      <p:cBhvr>
                                        <p:cTn id="62" dur="500"/>
                                        <p:tgtEl>
                                          <p:spTgt spid="98"/>
                                        </p:tgtEl>
                                      </p:cBhvr>
                                    </p:animEffect>
                                  </p:childTnLst>
                                </p:cTn>
                              </p:par>
                            </p:childTnLst>
                          </p:cTn>
                        </p:par>
                        <p:par>
                          <p:cTn id="63" fill="hold">
                            <p:stCondLst>
                              <p:cond delay="1600"/>
                            </p:stCondLst>
                            <p:childTnLst>
                              <p:par>
                                <p:cTn id="64" presetID="26" presetClass="emph" presetSubtype="0" fill="hold" nodeType="afterEffect">
                                  <p:stCondLst>
                                    <p:cond delay="400"/>
                                  </p:stCondLst>
                                  <p:childTnLst>
                                    <p:animEffect transition="out" filter="fade">
                                      <p:cBhvr>
                                        <p:cTn id="65" dur="900" tmFilter="0, 0; .2, .5; .8, .5; 1, 0"/>
                                        <p:tgtEl>
                                          <p:spTgt spid="98"/>
                                        </p:tgtEl>
                                      </p:cBhvr>
                                    </p:animEffect>
                                    <p:animScale>
                                      <p:cBhvr>
                                        <p:cTn id="66" dur="450" autoRev="1" fill="hold"/>
                                        <p:tgtEl>
                                          <p:spTgt spid="98"/>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32" presetClass="emph" presetSubtype="0" fill="hold" nodeType="clickEffect">
                                  <p:stCondLst>
                                    <p:cond delay="0"/>
                                  </p:stCondLst>
                                  <p:childTnLst>
                                    <p:animRot by="120000">
                                      <p:cBhvr>
                                        <p:cTn id="70" dur="100" fill="hold">
                                          <p:stCondLst>
                                            <p:cond delay="0"/>
                                          </p:stCondLst>
                                        </p:cTn>
                                        <p:tgtEl>
                                          <p:spTgt spid="2"/>
                                        </p:tgtEl>
                                        <p:attrNameLst>
                                          <p:attrName>r</p:attrName>
                                        </p:attrNameLst>
                                      </p:cBhvr>
                                    </p:animRot>
                                    <p:animRot by="-240000">
                                      <p:cBhvr>
                                        <p:cTn id="71" dur="200" fill="hold">
                                          <p:stCondLst>
                                            <p:cond delay="200"/>
                                          </p:stCondLst>
                                        </p:cTn>
                                        <p:tgtEl>
                                          <p:spTgt spid="2"/>
                                        </p:tgtEl>
                                        <p:attrNameLst>
                                          <p:attrName>r</p:attrName>
                                        </p:attrNameLst>
                                      </p:cBhvr>
                                    </p:animRot>
                                    <p:animRot by="240000">
                                      <p:cBhvr>
                                        <p:cTn id="72" dur="200" fill="hold">
                                          <p:stCondLst>
                                            <p:cond delay="400"/>
                                          </p:stCondLst>
                                        </p:cTn>
                                        <p:tgtEl>
                                          <p:spTgt spid="2"/>
                                        </p:tgtEl>
                                        <p:attrNameLst>
                                          <p:attrName>r</p:attrName>
                                        </p:attrNameLst>
                                      </p:cBhvr>
                                    </p:animRot>
                                    <p:animRot by="-240000">
                                      <p:cBhvr>
                                        <p:cTn id="73" dur="200" fill="hold">
                                          <p:stCondLst>
                                            <p:cond delay="600"/>
                                          </p:stCondLst>
                                        </p:cTn>
                                        <p:tgtEl>
                                          <p:spTgt spid="2"/>
                                        </p:tgtEl>
                                        <p:attrNameLst>
                                          <p:attrName>r</p:attrName>
                                        </p:attrNameLst>
                                      </p:cBhvr>
                                    </p:animRot>
                                    <p:animRot by="120000">
                                      <p:cBhvr>
                                        <p:cTn id="74" dur="200" fill="hold">
                                          <p:stCondLst>
                                            <p:cond delay="800"/>
                                          </p:stCondLst>
                                        </p:cTn>
                                        <p:tgtEl>
                                          <p:spTgt spid="2"/>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06"/>
                                        </p:tgtEl>
                                        <p:attrNameLst>
                                          <p:attrName>style.visibility</p:attrName>
                                        </p:attrNameLst>
                                      </p:cBhvr>
                                      <p:to>
                                        <p:strVal val="visible"/>
                                      </p:to>
                                    </p:set>
                                    <p:animEffect transition="in" filter="fade">
                                      <p:cBhvr>
                                        <p:cTn id="84" dur="500"/>
                                        <p:tgtEl>
                                          <p:spTgt spid="106"/>
                                        </p:tgtEl>
                                      </p:cBhvr>
                                    </p:animEffect>
                                  </p:childTnLst>
                                </p:cTn>
                              </p:par>
                              <p:par>
                                <p:cTn id="85" presetID="10" presetClass="entr" presetSubtype="0" fill="hold" nodeType="withEffect">
                                  <p:stCondLst>
                                    <p:cond delay="0"/>
                                  </p:stCondLst>
                                  <p:childTnLst>
                                    <p:set>
                                      <p:cBhvr>
                                        <p:cTn id="86" dur="1" fill="hold">
                                          <p:stCondLst>
                                            <p:cond delay="0"/>
                                          </p:stCondLst>
                                        </p:cTn>
                                        <p:tgtEl>
                                          <p:spTgt spid="109"/>
                                        </p:tgtEl>
                                        <p:attrNameLst>
                                          <p:attrName>style.visibility</p:attrName>
                                        </p:attrNameLst>
                                      </p:cBhvr>
                                      <p:to>
                                        <p:strVal val="visible"/>
                                      </p:to>
                                    </p:set>
                                    <p:animEffect transition="in" filter="fade">
                                      <p:cBhvr>
                                        <p:cTn id="87" dur="500"/>
                                        <p:tgtEl>
                                          <p:spTgt spid="109"/>
                                        </p:tgtEl>
                                      </p:cBhvr>
                                    </p:animEffect>
                                  </p:childTnLst>
                                </p:cTn>
                              </p:par>
                              <p:par>
                                <p:cTn id="88" presetID="10" presetClass="entr" presetSubtype="0" fill="hold" nodeType="with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fade">
                                      <p:cBhvr>
                                        <p:cTn id="90" dur="500"/>
                                        <p:tgtEl>
                                          <p:spTgt spid="111"/>
                                        </p:tgtEl>
                                      </p:cBhvr>
                                    </p:animEffect>
                                  </p:childTnLst>
                                </p:cTn>
                              </p:par>
                              <p:par>
                                <p:cTn id="91" presetID="10" presetClass="entr" presetSubtype="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animEffect transition="in" filter="fade">
                                      <p:cBhvr>
                                        <p:cTn id="93" dur="500"/>
                                        <p:tgtEl>
                                          <p:spTgt spid="115"/>
                                        </p:tgtEl>
                                      </p:cBhvr>
                                    </p:animEffect>
                                  </p:childTnLst>
                                </p:cTn>
                              </p:par>
                              <p:par>
                                <p:cTn id="94" presetID="10" presetClass="entr" presetSubtype="0" fill="hold" nodeType="withEffect">
                                  <p:stCondLst>
                                    <p:cond delay="0"/>
                                  </p:stCondLst>
                                  <p:childTnLst>
                                    <p:set>
                                      <p:cBhvr>
                                        <p:cTn id="95" dur="1" fill="hold">
                                          <p:stCondLst>
                                            <p:cond delay="0"/>
                                          </p:stCondLst>
                                        </p:cTn>
                                        <p:tgtEl>
                                          <p:spTgt spid="118"/>
                                        </p:tgtEl>
                                        <p:attrNameLst>
                                          <p:attrName>style.visibility</p:attrName>
                                        </p:attrNameLst>
                                      </p:cBhvr>
                                      <p:to>
                                        <p:strVal val="visible"/>
                                      </p:to>
                                    </p:set>
                                    <p:animEffect transition="in" filter="fade">
                                      <p:cBhvr>
                                        <p:cTn id="96" dur="500"/>
                                        <p:tgtEl>
                                          <p:spTgt spid="118"/>
                                        </p:tgtEl>
                                      </p:cBhvr>
                                    </p:animEffect>
                                  </p:childTnLst>
                                </p:cTn>
                              </p:par>
                              <p:par>
                                <p:cTn id="97" presetID="10" presetClass="entr" presetSubtype="0" fill="hold" nodeType="withEffect">
                                  <p:stCondLst>
                                    <p:cond delay="0"/>
                                  </p:stCondLst>
                                  <p:childTnLst>
                                    <p:set>
                                      <p:cBhvr>
                                        <p:cTn id="98" dur="1" fill="hold">
                                          <p:stCondLst>
                                            <p:cond delay="0"/>
                                          </p:stCondLst>
                                        </p:cTn>
                                        <p:tgtEl>
                                          <p:spTgt spid="120"/>
                                        </p:tgtEl>
                                        <p:attrNameLst>
                                          <p:attrName>style.visibility</p:attrName>
                                        </p:attrNameLst>
                                      </p:cBhvr>
                                      <p:to>
                                        <p:strVal val="visible"/>
                                      </p:to>
                                    </p:set>
                                    <p:animEffect transition="in" filter="fade">
                                      <p:cBhvr>
                                        <p:cTn id="99" dur="500"/>
                                        <p:tgtEl>
                                          <p:spTgt spid="120"/>
                                        </p:tgtEl>
                                      </p:cBhvr>
                                    </p:animEffect>
                                  </p:childTnLst>
                                </p:cTn>
                              </p:par>
                              <p:par>
                                <p:cTn id="100" presetID="10" presetClass="entr" presetSubtype="0" fill="hold" nodeType="withEffect">
                                  <p:stCondLst>
                                    <p:cond delay="0"/>
                                  </p:stCondLst>
                                  <p:childTnLst>
                                    <p:set>
                                      <p:cBhvr>
                                        <p:cTn id="101" dur="1" fill="hold">
                                          <p:stCondLst>
                                            <p:cond delay="0"/>
                                          </p:stCondLst>
                                        </p:cTn>
                                        <p:tgtEl>
                                          <p:spTgt spid="122"/>
                                        </p:tgtEl>
                                        <p:attrNameLst>
                                          <p:attrName>style.visibility</p:attrName>
                                        </p:attrNameLst>
                                      </p:cBhvr>
                                      <p:to>
                                        <p:strVal val="visible"/>
                                      </p:to>
                                    </p:set>
                                    <p:animEffect transition="in" filter="fade">
                                      <p:cBhvr>
                                        <p:cTn id="102" dur="500"/>
                                        <p:tgtEl>
                                          <p:spTgt spid="122"/>
                                        </p:tgtEl>
                                      </p:cBhvr>
                                    </p:animEffect>
                                  </p:childTnLst>
                                </p:cTn>
                              </p:par>
                              <p:par>
                                <p:cTn id="103" presetID="10" presetClass="entr" presetSubtype="0" fill="hold" nodeType="withEffect">
                                  <p:stCondLst>
                                    <p:cond delay="0"/>
                                  </p:stCondLst>
                                  <p:childTnLst>
                                    <p:set>
                                      <p:cBhvr>
                                        <p:cTn id="104" dur="1" fill="hold">
                                          <p:stCondLst>
                                            <p:cond delay="0"/>
                                          </p:stCondLst>
                                        </p:cTn>
                                        <p:tgtEl>
                                          <p:spTgt spid="124"/>
                                        </p:tgtEl>
                                        <p:attrNameLst>
                                          <p:attrName>style.visibility</p:attrName>
                                        </p:attrNameLst>
                                      </p:cBhvr>
                                      <p:to>
                                        <p:strVal val="visible"/>
                                      </p:to>
                                    </p:set>
                                    <p:animEffect transition="in" filter="fade">
                                      <p:cBhvr>
                                        <p:cTn id="105" dur="500"/>
                                        <p:tgtEl>
                                          <p:spTgt spid="124"/>
                                        </p:tgtEl>
                                      </p:cBhvr>
                                    </p:animEffect>
                                  </p:childTnLst>
                                </p:cTn>
                              </p:par>
                              <p:par>
                                <p:cTn id="106" presetID="10" presetClass="entr" presetSubtype="0" fill="hold" nodeType="withEffect">
                                  <p:stCondLst>
                                    <p:cond delay="0"/>
                                  </p:stCondLst>
                                  <p:childTnLst>
                                    <p:set>
                                      <p:cBhvr>
                                        <p:cTn id="107" dur="1" fill="hold">
                                          <p:stCondLst>
                                            <p:cond delay="0"/>
                                          </p:stCondLst>
                                        </p:cTn>
                                        <p:tgtEl>
                                          <p:spTgt spid="126"/>
                                        </p:tgtEl>
                                        <p:attrNameLst>
                                          <p:attrName>style.visibility</p:attrName>
                                        </p:attrNameLst>
                                      </p:cBhvr>
                                      <p:to>
                                        <p:strVal val="visible"/>
                                      </p:to>
                                    </p:set>
                                    <p:animEffect transition="in" filter="fade">
                                      <p:cBhvr>
                                        <p:cTn id="108" dur="500"/>
                                        <p:tgtEl>
                                          <p:spTgt spid="126"/>
                                        </p:tgtEl>
                                      </p:cBhvr>
                                    </p:animEffect>
                                  </p:childTnLst>
                                </p:cTn>
                              </p:par>
                              <p:par>
                                <p:cTn id="109" presetID="10" presetClass="entr" presetSubtype="0" fill="hold" nodeType="withEffect">
                                  <p:stCondLst>
                                    <p:cond delay="0"/>
                                  </p:stCondLst>
                                  <p:childTnLst>
                                    <p:set>
                                      <p:cBhvr>
                                        <p:cTn id="110" dur="1" fill="hold">
                                          <p:stCondLst>
                                            <p:cond delay="0"/>
                                          </p:stCondLst>
                                        </p:cTn>
                                        <p:tgtEl>
                                          <p:spTgt spid="145"/>
                                        </p:tgtEl>
                                        <p:attrNameLst>
                                          <p:attrName>style.visibility</p:attrName>
                                        </p:attrNameLst>
                                      </p:cBhvr>
                                      <p:to>
                                        <p:strVal val="visible"/>
                                      </p:to>
                                    </p:set>
                                    <p:animEffect transition="in" filter="fade">
                                      <p:cBhvr>
                                        <p:cTn id="111" dur="500"/>
                                        <p:tgtEl>
                                          <p:spTgt spid="145"/>
                                        </p:tgtEl>
                                      </p:cBhvr>
                                    </p:animEffect>
                                  </p:childTnLst>
                                </p:cTn>
                              </p:par>
                              <p:par>
                                <p:cTn id="112" presetID="10" presetClass="entr" presetSubtype="0" fill="hold" nodeType="withEffect">
                                  <p:stCondLst>
                                    <p:cond delay="0"/>
                                  </p:stCondLst>
                                  <p:childTnLst>
                                    <p:set>
                                      <p:cBhvr>
                                        <p:cTn id="113" dur="1" fill="hold">
                                          <p:stCondLst>
                                            <p:cond delay="0"/>
                                          </p:stCondLst>
                                        </p:cTn>
                                        <p:tgtEl>
                                          <p:spTgt spid="146"/>
                                        </p:tgtEl>
                                        <p:attrNameLst>
                                          <p:attrName>style.visibility</p:attrName>
                                        </p:attrNameLst>
                                      </p:cBhvr>
                                      <p:to>
                                        <p:strVal val="visible"/>
                                      </p:to>
                                    </p:set>
                                    <p:animEffect transition="in" filter="fade">
                                      <p:cBhvr>
                                        <p:cTn id="114" dur="500"/>
                                        <p:tgtEl>
                                          <p:spTgt spid="146"/>
                                        </p:tgtEl>
                                      </p:cBhvr>
                                    </p:animEffect>
                                  </p:childTnLst>
                                </p:cTn>
                              </p:par>
                              <p:par>
                                <p:cTn id="115" presetID="10" presetClass="entr" presetSubtype="0" fill="hold" nodeType="withEffect">
                                  <p:stCondLst>
                                    <p:cond delay="0"/>
                                  </p:stCondLst>
                                  <p:childTnLst>
                                    <p:set>
                                      <p:cBhvr>
                                        <p:cTn id="116" dur="1" fill="hold">
                                          <p:stCondLst>
                                            <p:cond delay="0"/>
                                          </p:stCondLst>
                                        </p:cTn>
                                        <p:tgtEl>
                                          <p:spTgt spid="147"/>
                                        </p:tgtEl>
                                        <p:attrNameLst>
                                          <p:attrName>style.visibility</p:attrName>
                                        </p:attrNameLst>
                                      </p:cBhvr>
                                      <p:to>
                                        <p:strVal val="visible"/>
                                      </p:to>
                                    </p:set>
                                    <p:animEffect transition="in" filter="fade">
                                      <p:cBhvr>
                                        <p:cTn id="117" dur="500"/>
                                        <p:tgtEl>
                                          <p:spTgt spid="147"/>
                                        </p:tgtEl>
                                      </p:cBhvr>
                                    </p:animEffect>
                                  </p:childTnLst>
                                </p:cTn>
                              </p:par>
                              <p:par>
                                <p:cTn id="118" presetID="10" presetClass="entr" presetSubtype="0" fill="hold" nodeType="withEffect">
                                  <p:stCondLst>
                                    <p:cond delay="0"/>
                                  </p:stCondLst>
                                  <p:childTnLst>
                                    <p:set>
                                      <p:cBhvr>
                                        <p:cTn id="119" dur="1" fill="hold">
                                          <p:stCondLst>
                                            <p:cond delay="0"/>
                                          </p:stCondLst>
                                        </p:cTn>
                                        <p:tgtEl>
                                          <p:spTgt spid="148"/>
                                        </p:tgtEl>
                                        <p:attrNameLst>
                                          <p:attrName>style.visibility</p:attrName>
                                        </p:attrNameLst>
                                      </p:cBhvr>
                                      <p:to>
                                        <p:strVal val="visible"/>
                                      </p:to>
                                    </p:set>
                                    <p:animEffect transition="in" filter="fade">
                                      <p:cBhvr>
                                        <p:cTn id="120" dur="500"/>
                                        <p:tgtEl>
                                          <p:spTgt spid="148"/>
                                        </p:tgtEl>
                                      </p:cBhvr>
                                    </p:animEffect>
                                  </p:childTnLst>
                                </p:cTn>
                              </p:par>
                              <p:par>
                                <p:cTn id="121" presetID="10" presetClass="entr" presetSubtype="0" fill="hold" nodeType="withEffect">
                                  <p:stCondLst>
                                    <p:cond delay="0"/>
                                  </p:stCondLst>
                                  <p:childTnLst>
                                    <p:set>
                                      <p:cBhvr>
                                        <p:cTn id="122" dur="1" fill="hold">
                                          <p:stCondLst>
                                            <p:cond delay="0"/>
                                          </p:stCondLst>
                                        </p:cTn>
                                        <p:tgtEl>
                                          <p:spTgt spid="149"/>
                                        </p:tgtEl>
                                        <p:attrNameLst>
                                          <p:attrName>style.visibility</p:attrName>
                                        </p:attrNameLst>
                                      </p:cBhvr>
                                      <p:to>
                                        <p:strVal val="visible"/>
                                      </p:to>
                                    </p:set>
                                    <p:animEffect transition="in" filter="fade">
                                      <p:cBhvr>
                                        <p:cTn id="123" dur="500"/>
                                        <p:tgtEl>
                                          <p:spTgt spid="149"/>
                                        </p:tgtEl>
                                      </p:cBhvr>
                                    </p:animEffect>
                                  </p:childTnLst>
                                </p:cTn>
                              </p:par>
                              <p:par>
                                <p:cTn id="124" presetID="10" presetClass="entr" presetSubtype="0" fill="hold" nodeType="withEffect">
                                  <p:stCondLst>
                                    <p:cond delay="0"/>
                                  </p:stCondLst>
                                  <p:childTnLst>
                                    <p:set>
                                      <p:cBhvr>
                                        <p:cTn id="125" dur="1" fill="hold">
                                          <p:stCondLst>
                                            <p:cond delay="0"/>
                                          </p:stCondLst>
                                        </p:cTn>
                                        <p:tgtEl>
                                          <p:spTgt spid="150"/>
                                        </p:tgtEl>
                                        <p:attrNameLst>
                                          <p:attrName>style.visibility</p:attrName>
                                        </p:attrNameLst>
                                      </p:cBhvr>
                                      <p:to>
                                        <p:strVal val="visible"/>
                                      </p:to>
                                    </p:set>
                                    <p:animEffect transition="in" filter="fade">
                                      <p:cBhvr>
                                        <p:cTn id="126"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3B81-C219-D1ED-A762-66326719B965}"/>
              </a:ext>
            </a:extLst>
          </p:cNvPr>
          <p:cNvSpPr>
            <a:spLocks noGrp="1"/>
          </p:cNvSpPr>
          <p:nvPr>
            <p:ph type="title"/>
          </p:nvPr>
        </p:nvSpPr>
        <p:spPr>
          <a:xfrm>
            <a:off x="4672804" y="293429"/>
            <a:ext cx="2781206" cy="1325563"/>
          </a:xfrm>
        </p:spPr>
        <p:txBody>
          <a:bodyPr/>
          <a:lstStyle/>
          <a:p>
            <a:r>
              <a:rPr lang="en-GB" b="1" dirty="0"/>
              <a:t>Motivation</a:t>
            </a:r>
            <a:endParaRPr lang="en-IL" b="1" dirty="0"/>
          </a:p>
        </p:txBody>
      </p:sp>
      <p:sp>
        <p:nvSpPr>
          <p:cNvPr id="63" name="Subtitle 2">
            <a:extLst>
              <a:ext uri="{FF2B5EF4-FFF2-40B4-BE49-F238E27FC236}">
                <a16:creationId xmlns:a16="http://schemas.microsoft.com/office/drawing/2014/main" id="{99E3A14C-669E-C1BC-12B9-1E9FD901E65D}"/>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latin typeface="Arial" panose="020B0604020202020204" pitchFamily="34" charset="0"/>
                <a:cs typeface="Arial" panose="020B0604020202020204" pitchFamily="34" charset="0"/>
              </a:rPr>
              <a:t>11</a:t>
            </a:r>
            <a:endParaRPr lang="he-IL" sz="2000" dirty="0">
              <a:latin typeface="Arial" panose="020B0604020202020204" pitchFamily="34" charset="0"/>
              <a:cs typeface="Arial" panose="020B0604020202020204" pitchFamily="34" charset="0"/>
            </a:endParaRPr>
          </a:p>
        </p:txBody>
      </p:sp>
      <p:grpSp>
        <p:nvGrpSpPr>
          <p:cNvPr id="5" name="קבוצה 4">
            <a:extLst>
              <a:ext uri="{FF2B5EF4-FFF2-40B4-BE49-F238E27FC236}">
                <a16:creationId xmlns:a16="http://schemas.microsoft.com/office/drawing/2014/main" id="{E574DCA5-7E29-A18F-B93C-33DD79BC7194}"/>
              </a:ext>
            </a:extLst>
          </p:cNvPr>
          <p:cNvGrpSpPr/>
          <p:nvPr/>
        </p:nvGrpSpPr>
        <p:grpSpPr>
          <a:xfrm>
            <a:off x="992054" y="1704862"/>
            <a:ext cx="2846391" cy="2846391"/>
            <a:chOff x="992054" y="1704862"/>
            <a:chExt cx="2846391" cy="2846391"/>
          </a:xfrm>
        </p:grpSpPr>
        <p:sp>
          <p:nvSpPr>
            <p:cNvPr id="21" name="אליפסה 20">
              <a:extLst>
                <a:ext uri="{FF2B5EF4-FFF2-40B4-BE49-F238E27FC236}">
                  <a16:creationId xmlns:a16="http://schemas.microsoft.com/office/drawing/2014/main" id="{6EA5EDAC-177B-BFA6-FAD4-8D2982AC5711}"/>
                </a:ext>
              </a:extLst>
            </p:cNvPr>
            <p:cNvSpPr/>
            <p:nvPr/>
          </p:nvSpPr>
          <p:spPr>
            <a:xfrm>
              <a:off x="992054" y="1704862"/>
              <a:ext cx="2846391" cy="2846391"/>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he-IL" dirty="0"/>
            </a:p>
          </p:txBody>
        </p:sp>
        <p:sp>
          <p:nvSpPr>
            <p:cNvPr id="28" name="תיבת טקסט 27">
              <a:extLst>
                <a:ext uri="{FF2B5EF4-FFF2-40B4-BE49-F238E27FC236}">
                  <a16:creationId xmlns:a16="http://schemas.microsoft.com/office/drawing/2014/main" id="{5703A30E-041C-D7BF-EE7A-B2DE7ADCFAB6}"/>
                </a:ext>
              </a:extLst>
            </p:cNvPr>
            <p:cNvSpPr txBox="1"/>
            <p:nvPr/>
          </p:nvSpPr>
          <p:spPr>
            <a:xfrm>
              <a:off x="1553901" y="2835536"/>
              <a:ext cx="1987951" cy="584775"/>
            </a:xfrm>
            <a:prstGeom prst="rect">
              <a:avLst/>
            </a:prstGeom>
            <a:noFill/>
          </p:spPr>
          <p:txBody>
            <a:bodyPr wrap="square">
              <a:spAutoFit/>
            </a:bodyPr>
            <a:lstStyle/>
            <a:p>
              <a:r>
                <a:rPr lang="en-US" sz="3200" b="1" dirty="0"/>
                <a:t>NP-hard</a:t>
              </a:r>
              <a:endParaRPr lang="he-IL" sz="3200" dirty="0"/>
            </a:p>
          </p:txBody>
        </p:sp>
      </p:grpSp>
      <p:grpSp>
        <p:nvGrpSpPr>
          <p:cNvPr id="29" name="קבוצה 28">
            <a:extLst>
              <a:ext uri="{FF2B5EF4-FFF2-40B4-BE49-F238E27FC236}">
                <a16:creationId xmlns:a16="http://schemas.microsoft.com/office/drawing/2014/main" id="{998A0E05-09D7-3E8A-2133-B8CB0A043B59}"/>
              </a:ext>
            </a:extLst>
          </p:cNvPr>
          <p:cNvGrpSpPr/>
          <p:nvPr/>
        </p:nvGrpSpPr>
        <p:grpSpPr>
          <a:xfrm>
            <a:off x="4672804" y="1728011"/>
            <a:ext cx="2846391" cy="2846391"/>
            <a:chOff x="992054" y="1704862"/>
            <a:chExt cx="2846391" cy="2846391"/>
          </a:xfrm>
        </p:grpSpPr>
        <p:sp>
          <p:nvSpPr>
            <p:cNvPr id="32" name="אליפסה 31">
              <a:extLst>
                <a:ext uri="{FF2B5EF4-FFF2-40B4-BE49-F238E27FC236}">
                  <a16:creationId xmlns:a16="http://schemas.microsoft.com/office/drawing/2014/main" id="{970A26B0-352E-C9AC-0D4B-798F51C35AD1}"/>
                </a:ext>
              </a:extLst>
            </p:cNvPr>
            <p:cNvSpPr/>
            <p:nvPr/>
          </p:nvSpPr>
          <p:spPr>
            <a:xfrm>
              <a:off x="992054" y="1704862"/>
              <a:ext cx="2846391" cy="2846391"/>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he-IL" dirty="0"/>
            </a:p>
          </p:txBody>
        </p:sp>
        <p:sp>
          <p:nvSpPr>
            <p:cNvPr id="33" name="תיבת טקסט 32">
              <a:extLst>
                <a:ext uri="{FF2B5EF4-FFF2-40B4-BE49-F238E27FC236}">
                  <a16:creationId xmlns:a16="http://schemas.microsoft.com/office/drawing/2014/main" id="{F9832DAA-0131-D119-5F1E-748AD4932469}"/>
                </a:ext>
              </a:extLst>
            </p:cNvPr>
            <p:cNvSpPr txBox="1"/>
            <p:nvPr/>
          </p:nvSpPr>
          <p:spPr>
            <a:xfrm>
              <a:off x="1294636" y="2600869"/>
              <a:ext cx="2176041" cy="1077218"/>
            </a:xfrm>
            <a:prstGeom prst="rect">
              <a:avLst/>
            </a:prstGeom>
            <a:noFill/>
          </p:spPr>
          <p:txBody>
            <a:bodyPr wrap="square">
              <a:spAutoFit/>
            </a:bodyPr>
            <a:lstStyle/>
            <a:p>
              <a:pPr algn="ctr"/>
              <a:r>
                <a:rPr lang="en-US" sz="3200" b="1" dirty="0"/>
                <a:t>Distributed</a:t>
              </a:r>
            </a:p>
            <a:p>
              <a:pPr algn="ctr"/>
              <a:r>
                <a:rPr lang="en-US" sz="3200" b="1" dirty="0"/>
                <a:t>By nature</a:t>
              </a:r>
              <a:endParaRPr lang="he-IL" sz="3200" dirty="0"/>
            </a:p>
          </p:txBody>
        </p:sp>
      </p:grpSp>
      <p:sp>
        <p:nvSpPr>
          <p:cNvPr id="36" name="אליפסה 35">
            <a:extLst>
              <a:ext uri="{FF2B5EF4-FFF2-40B4-BE49-F238E27FC236}">
                <a16:creationId xmlns:a16="http://schemas.microsoft.com/office/drawing/2014/main" id="{0E2823CB-FE87-F52D-9F66-DD2699A79725}"/>
              </a:ext>
            </a:extLst>
          </p:cNvPr>
          <p:cNvSpPr/>
          <p:nvPr/>
        </p:nvSpPr>
        <p:spPr>
          <a:xfrm>
            <a:off x="8353554" y="1728011"/>
            <a:ext cx="2846391" cy="2846391"/>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he-IL" dirty="0"/>
          </a:p>
        </p:txBody>
      </p:sp>
      <p:sp>
        <p:nvSpPr>
          <p:cNvPr id="38" name="תיבת טקסט 37">
            <a:extLst>
              <a:ext uri="{FF2B5EF4-FFF2-40B4-BE49-F238E27FC236}">
                <a16:creationId xmlns:a16="http://schemas.microsoft.com/office/drawing/2014/main" id="{E1DC185E-04F6-32A4-87D2-0238C7A850FA}"/>
              </a:ext>
            </a:extLst>
          </p:cNvPr>
          <p:cNvSpPr txBox="1"/>
          <p:nvPr/>
        </p:nvSpPr>
        <p:spPr>
          <a:xfrm>
            <a:off x="8897632" y="2879105"/>
            <a:ext cx="1987951" cy="584775"/>
          </a:xfrm>
          <a:prstGeom prst="rect">
            <a:avLst/>
          </a:prstGeom>
          <a:noFill/>
        </p:spPr>
        <p:txBody>
          <a:bodyPr wrap="square">
            <a:spAutoFit/>
          </a:bodyPr>
          <a:lstStyle/>
          <a:p>
            <a:r>
              <a:rPr lang="en-US" sz="3200" b="1" dirty="0"/>
              <a:t>Bipartite</a:t>
            </a:r>
            <a:endParaRPr lang="he-IL" sz="3200" dirty="0"/>
          </a:p>
        </p:txBody>
      </p:sp>
      <p:pic>
        <p:nvPicPr>
          <p:cNvPr id="39" name="תמונה 38">
            <a:extLst>
              <a:ext uri="{FF2B5EF4-FFF2-40B4-BE49-F238E27FC236}">
                <a16:creationId xmlns:a16="http://schemas.microsoft.com/office/drawing/2014/main" id="{8EE1C2E5-652E-8CE1-2C40-F3BA007F0859}"/>
              </a:ext>
            </a:extLst>
          </p:cNvPr>
          <p:cNvPicPr>
            <a:picLocks noChangeAspect="1"/>
          </p:cNvPicPr>
          <p:nvPr/>
        </p:nvPicPr>
        <p:blipFill>
          <a:blip r:embed="rId4"/>
          <a:stretch>
            <a:fillRect/>
          </a:stretch>
        </p:blipFill>
        <p:spPr>
          <a:xfrm>
            <a:off x="1019509" y="1718486"/>
            <a:ext cx="2846391" cy="2846391"/>
          </a:xfrm>
          <a:prstGeom prst="flowChartConnector">
            <a:avLst/>
          </a:prstGeom>
        </p:spPr>
      </p:pic>
      <p:grpSp>
        <p:nvGrpSpPr>
          <p:cNvPr id="40" name="קבוצה 39">
            <a:extLst>
              <a:ext uri="{FF2B5EF4-FFF2-40B4-BE49-F238E27FC236}">
                <a16:creationId xmlns:a16="http://schemas.microsoft.com/office/drawing/2014/main" id="{76BC9D38-444F-C6FC-8A7D-0C3BDDB30A48}"/>
              </a:ext>
            </a:extLst>
          </p:cNvPr>
          <p:cNvGrpSpPr/>
          <p:nvPr/>
        </p:nvGrpSpPr>
        <p:grpSpPr>
          <a:xfrm>
            <a:off x="3908668" y="3127923"/>
            <a:ext cx="2376573" cy="2912653"/>
            <a:chOff x="4425984" y="3128849"/>
            <a:chExt cx="3074939" cy="3375359"/>
          </a:xfrm>
        </p:grpSpPr>
        <p:pic>
          <p:nvPicPr>
            <p:cNvPr id="41" name="גרפיקה 40" descr="אש עם מילוי מלא">
              <a:extLst>
                <a:ext uri="{FF2B5EF4-FFF2-40B4-BE49-F238E27FC236}">
                  <a16:creationId xmlns:a16="http://schemas.microsoft.com/office/drawing/2014/main" id="{7A18FFF3-B9B4-A3BD-E228-651F8256CA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11948" y="3335152"/>
              <a:ext cx="794877" cy="794877"/>
            </a:xfrm>
            <a:prstGeom prst="rect">
              <a:avLst/>
            </a:prstGeom>
          </p:spPr>
        </p:pic>
        <p:pic>
          <p:nvPicPr>
            <p:cNvPr id="42" name="גרפיקה 41" descr="אש עם מילוי מלא">
              <a:extLst>
                <a:ext uri="{FF2B5EF4-FFF2-40B4-BE49-F238E27FC236}">
                  <a16:creationId xmlns:a16="http://schemas.microsoft.com/office/drawing/2014/main" id="{800A5766-E696-ECA8-FBC1-943CF4F822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19680" y="3424296"/>
              <a:ext cx="948869" cy="948869"/>
            </a:xfrm>
            <a:prstGeom prst="rect">
              <a:avLst/>
            </a:prstGeom>
          </p:spPr>
        </p:pic>
        <p:pic>
          <p:nvPicPr>
            <p:cNvPr id="44" name="גרפיקה 43" descr="אש עם מילוי מלא">
              <a:extLst>
                <a:ext uri="{FF2B5EF4-FFF2-40B4-BE49-F238E27FC236}">
                  <a16:creationId xmlns:a16="http://schemas.microsoft.com/office/drawing/2014/main" id="{00611232-DA13-CAF7-8740-E3DF0B1072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80591" y="3128849"/>
              <a:ext cx="1163271" cy="1163271"/>
            </a:xfrm>
            <a:prstGeom prst="rect">
              <a:avLst/>
            </a:prstGeom>
          </p:spPr>
        </p:pic>
        <p:pic>
          <p:nvPicPr>
            <p:cNvPr id="45" name="גרפיקה 44" descr="אמבולנס">
              <a:extLst>
                <a:ext uri="{FF2B5EF4-FFF2-40B4-BE49-F238E27FC236}">
                  <a16:creationId xmlns:a16="http://schemas.microsoft.com/office/drawing/2014/main" id="{1C17C47E-BC79-0CE3-0276-68C9A502AE4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04594" y="3732590"/>
              <a:ext cx="1602453" cy="1602453"/>
            </a:xfrm>
            <a:prstGeom prst="rect">
              <a:avLst/>
            </a:prstGeom>
          </p:spPr>
        </p:pic>
        <p:pic>
          <p:nvPicPr>
            <p:cNvPr id="46" name="גרפיקה 45" descr="אש עם מילוי מלא">
              <a:extLst>
                <a:ext uri="{FF2B5EF4-FFF2-40B4-BE49-F238E27FC236}">
                  <a16:creationId xmlns:a16="http://schemas.microsoft.com/office/drawing/2014/main" id="{77CFC1BD-390D-DB2F-4236-959FC192DB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5984" y="3719853"/>
              <a:ext cx="1472487" cy="1472486"/>
            </a:xfrm>
            <a:prstGeom prst="rect">
              <a:avLst/>
            </a:prstGeom>
          </p:spPr>
        </p:pic>
        <p:pic>
          <p:nvPicPr>
            <p:cNvPr id="47" name="Picture 6" descr="55 Don't care ideas | emoticons emojis, funny emoticons, smiley emoji">
              <a:extLst>
                <a:ext uri="{FF2B5EF4-FFF2-40B4-BE49-F238E27FC236}">
                  <a16:creationId xmlns:a16="http://schemas.microsoft.com/office/drawing/2014/main" id="{21A62FC8-F54A-FF11-F03B-792B7D891A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98470" y="4894502"/>
              <a:ext cx="1602453" cy="160970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תמונה 50">
            <a:extLst>
              <a:ext uri="{FF2B5EF4-FFF2-40B4-BE49-F238E27FC236}">
                <a16:creationId xmlns:a16="http://schemas.microsoft.com/office/drawing/2014/main" id="{C3E18F64-152E-546E-BBB9-A5218E403105}"/>
              </a:ext>
            </a:extLst>
          </p:cNvPr>
          <p:cNvPicPr>
            <a:picLocks noChangeAspect="1"/>
          </p:cNvPicPr>
          <p:nvPr/>
        </p:nvPicPr>
        <p:blipFill rotWithShape="1">
          <a:blip r:embed="rId12"/>
          <a:srcRect l="25063"/>
          <a:stretch/>
        </p:blipFill>
        <p:spPr>
          <a:xfrm>
            <a:off x="6414081" y="3524693"/>
            <a:ext cx="1707066" cy="2446346"/>
          </a:xfrm>
          <a:prstGeom prst="rect">
            <a:avLst/>
          </a:prstGeom>
          <a:ln>
            <a:noFill/>
          </a:ln>
          <a:effectLst>
            <a:softEdge rad="112500"/>
          </a:effectLst>
        </p:spPr>
      </p:pic>
      <p:grpSp>
        <p:nvGrpSpPr>
          <p:cNvPr id="82" name="קבוצה 81">
            <a:extLst>
              <a:ext uri="{FF2B5EF4-FFF2-40B4-BE49-F238E27FC236}">
                <a16:creationId xmlns:a16="http://schemas.microsoft.com/office/drawing/2014/main" id="{4C91196B-E31C-2727-C47F-4B1CDF5427C8}"/>
              </a:ext>
            </a:extLst>
          </p:cNvPr>
          <p:cNvGrpSpPr/>
          <p:nvPr/>
        </p:nvGrpSpPr>
        <p:grpSpPr>
          <a:xfrm>
            <a:off x="8583289" y="2283795"/>
            <a:ext cx="2386919" cy="1734822"/>
            <a:chOff x="8557502" y="2199247"/>
            <a:chExt cx="2386919" cy="1734822"/>
          </a:xfrm>
        </p:grpSpPr>
        <p:pic>
          <p:nvPicPr>
            <p:cNvPr id="58" name="גרפיקה 57" descr="אמבולנס">
              <a:extLst>
                <a:ext uri="{FF2B5EF4-FFF2-40B4-BE49-F238E27FC236}">
                  <a16:creationId xmlns:a16="http://schemas.microsoft.com/office/drawing/2014/main" id="{97C40C92-7083-D65E-923D-E336601373F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57502" y="2288712"/>
              <a:ext cx="590393" cy="590393"/>
            </a:xfrm>
            <a:prstGeom prst="rect">
              <a:avLst/>
            </a:prstGeom>
          </p:spPr>
        </p:pic>
        <p:pic>
          <p:nvPicPr>
            <p:cNvPr id="59" name="גרפיקה 58" descr="אופנוע">
              <a:extLst>
                <a:ext uri="{FF2B5EF4-FFF2-40B4-BE49-F238E27FC236}">
                  <a16:creationId xmlns:a16="http://schemas.microsoft.com/office/drawing/2014/main" id="{FC66F1A5-0BE0-C55E-17FE-60CEDDECAAA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557502" y="2790615"/>
              <a:ext cx="590393" cy="590393"/>
            </a:xfrm>
            <a:prstGeom prst="rect">
              <a:avLst/>
            </a:prstGeom>
          </p:spPr>
        </p:pic>
        <p:pic>
          <p:nvPicPr>
            <p:cNvPr id="60" name="גרפיקה 59" descr="אמבולנס">
              <a:extLst>
                <a:ext uri="{FF2B5EF4-FFF2-40B4-BE49-F238E27FC236}">
                  <a16:creationId xmlns:a16="http://schemas.microsoft.com/office/drawing/2014/main" id="{DC400FB2-0730-E4FB-CA0B-7BCE7DD6D1E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95342" y="3343676"/>
              <a:ext cx="590393" cy="590393"/>
            </a:xfrm>
            <a:prstGeom prst="rect">
              <a:avLst/>
            </a:prstGeom>
          </p:spPr>
        </p:pic>
        <p:grpSp>
          <p:nvGrpSpPr>
            <p:cNvPr id="61" name="קבוצה 60">
              <a:extLst>
                <a:ext uri="{FF2B5EF4-FFF2-40B4-BE49-F238E27FC236}">
                  <a16:creationId xmlns:a16="http://schemas.microsoft.com/office/drawing/2014/main" id="{2124E62C-9B8B-BEC6-D9C5-389A19477300}"/>
                </a:ext>
              </a:extLst>
            </p:cNvPr>
            <p:cNvGrpSpPr/>
            <p:nvPr/>
          </p:nvGrpSpPr>
          <p:grpSpPr>
            <a:xfrm>
              <a:off x="10138640" y="2199247"/>
              <a:ext cx="774075" cy="775397"/>
              <a:chOff x="5076825" y="2743551"/>
              <a:chExt cx="1282219" cy="1166909"/>
            </a:xfrm>
          </p:grpSpPr>
          <p:sp>
            <p:nvSpPr>
              <p:cNvPr id="62" name="פיצוץ: 8 נקודות 61">
                <a:extLst>
                  <a:ext uri="{FF2B5EF4-FFF2-40B4-BE49-F238E27FC236}">
                    <a16:creationId xmlns:a16="http://schemas.microsoft.com/office/drawing/2014/main" id="{4FA5789B-B09B-80A9-BD83-0BFD5986616C}"/>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4" name="גרפיקה 63" descr="קלע עם מילוי מלא">
                <a:extLst>
                  <a:ext uri="{FF2B5EF4-FFF2-40B4-BE49-F238E27FC236}">
                    <a16:creationId xmlns:a16="http://schemas.microsoft.com/office/drawing/2014/main" id="{AC97A756-872C-4B72-B714-C0D5FE2620A2}"/>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076825" y="2968216"/>
                <a:ext cx="552450" cy="552450"/>
              </a:xfrm>
              <a:prstGeom prst="rect">
                <a:avLst/>
              </a:prstGeom>
            </p:spPr>
          </p:pic>
          <p:pic>
            <p:nvPicPr>
              <p:cNvPr id="65" name="גרפיקה 64" descr="קלע עם מילוי מלא">
                <a:extLst>
                  <a:ext uri="{FF2B5EF4-FFF2-40B4-BE49-F238E27FC236}">
                    <a16:creationId xmlns:a16="http://schemas.microsoft.com/office/drawing/2014/main" id="{C2565528-8157-EF50-467C-F984023D6A0B}"/>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43155" y="2968216"/>
                <a:ext cx="552450" cy="552450"/>
              </a:xfrm>
              <a:prstGeom prst="rect">
                <a:avLst/>
              </a:prstGeom>
            </p:spPr>
          </p:pic>
          <p:pic>
            <p:nvPicPr>
              <p:cNvPr id="66" name="גרפיקה 65" descr="קלע עם מילוי מלא">
                <a:extLst>
                  <a:ext uri="{FF2B5EF4-FFF2-40B4-BE49-F238E27FC236}">
                    <a16:creationId xmlns:a16="http://schemas.microsoft.com/office/drawing/2014/main" id="{BAC2004B-B4E9-9CF3-88E9-091AB0EB120A}"/>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806594" y="2977741"/>
                <a:ext cx="552450" cy="552450"/>
              </a:xfrm>
              <a:prstGeom prst="rect">
                <a:avLst/>
              </a:prstGeom>
            </p:spPr>
          </p:pic>
        </p:grpSp>
        <p:grpSp>
          <p:nvGrpSpPr>
            <p:cNvPr id="67" name="קבוצה 66">
              <a:extLst>
                <a:ext uri="{FF2B5EF4-FFF2-40B4-BE49-F238E27FC236}">
                  <a16:creationId xmlns:a16="http://schemas.microsoft.com/office/drawing/2014/main" id="{DD8A1828-BF4B-8353-F9E3-3F7FD0785EBC}"/>
                </a:ext>
              </a:extLst>
            </p:cNvPr>
            <p:cNvGrpSpPr/>
            <p:nvPr/>
          </p:nvGrpSpPr>
          <p:grpSpPr>
            <a:xfrm>
              <a:off x="10170346" y="3057134"/>
              <a:ext cx="774075" cy="775397"/>
              <a:chOff x="5076825" y="2743551"/>
              <a:chExt cx="1282219" cy="1166909"/>
            </a:xfrm>
          </p:grpSpPr>
          <p:sp>
            <p:nvSpPr>
              <p:cNvPr id="68" name="פיצוץ: 8 נקודות 67">
                <a:extLst>
                  <a:ext uri="{FF2B5EF4-FFF2-40B4-BE49-F238E27FC236}">
                    <a16:creationId xmlns:a16="http://schemas.microsoft.com/office/drawing/2014/main" id="{E7540404-7832-65DC-A399-BCD381CFF552}"/>
                  </a:ext>
                </a:extLst>
              </p:cNvPr>
              <p:cNvSpPr/>
              <p:nvPr/>
            </p:nvSpPr>
            <p:spPr>
              <a:xfrm>
                <a:off x="5159272" y="2743551"/>
                <a:ext cx="1130439" cy="1166909"/>
              </a:xfrm>
              <a:prstGeom prst="irregularSeal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9" name="גרפיקה 68" descr="קלע עם מילוי מלא">
                <a:extLst>
                  <a:ext uri="{FF2B5EF4-FFF2-40B4-BE49-F238E27FC236}">
                    <a16:creationId xmlns:a16="http://schemas.microsoft.com/office/drawing/2014/main" id="{CD845504-0BA2-1FD9-6D35-AD87BFFFC936}"/>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076825" y="2968216"/>
                <a:ext cx="552450" cy="552450"/>
              </a:xfrm>
              <a:prstGeom prst="rect">
                <a:avLst/>
              </a:prstGeom>
            </p:spPr>
          </p:pic>
          <p:pic>
            <p:nvPicPr>
              <p:cNvPr id="70" name="גרפיקה 69" descr="קלע עם מילוי מלא">
                <a:extLst>
                  <a:ext uri="{FF2B5EF4-FFF2-40B4-BE49-F238E27FC236}">
                    <a16:creationId xmlns:a16="http://schemas.microsoft.com/office/drawing/2014/main" id="{CABFE24D-586F-DFDE-A227-EC044D9093B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43155" y="2968216"/>
                <a:ext cx="552450" cy="552450"/>
              </a:xfrm>
              <a:prstGeom prst="rect">
                <a:avLst/>
              </a:prstGeom>
            </p:spPr>
          </p:pic>
          <p:pic>
            <p:nvPicPr>
              <p:cNvPr id="71" name="גרפיקה 70" descr="קלע עם מילוי מלא">
                <a:extLst>
                  <a:ext uri="{FF2B5EF4-FFF2-40B4-BE49-F238E27FC236}">
                    <a16:creationId xmlns:a16="http://schemas.microsoft.com/office/drawing/2014/main" id="{4FBA51A1-A4A5-4563-7D60-564806F1E9FA}"/>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806594" y="2977741"/>
                <a:ext cx="552450" cy="552450"/>
              </a:xfrm>
              <a:prstGeom prst="rect">
                <a:avLst/>
              </a:prstGeom>
            </p:spPr>
          </p:pic>
        </p:grpSp>
        <p:cxnSp>
          <p:nvCxnSpPr>
            <p:cNvPr id="72" name="מחבר ישר 71">
              <a:extLst>
                <a:ext uri="{FF2B5EF4-FFF2-40B4-BE49-F238E27FC236}">
                  <a16:creationId xmlns:a16="http://schemas.microsoft.com/office/drawing/2014/main" id="{AA79E4A0-851C-4CE5-08E2-BEA34B31D76D}"/>
                </a:ext>
              </a:extLst>
            </p:cNvPr>
            <p:cNvCxnSpPr>
              <a:cxnSpLocks/>
              <a:stCxn id="64" idx="1"/>
              <a:endCxn id="58" idx="3"/>
            </p:cNvCxnSpPr>
            <p:nvPr/>
          </p:nvCxnSpPr>
          <p:spPr>
            <a:xfrm flipH="1">
              <a:off x="9147895" y="2532082"/>
              <a:ext cx="990745" cy="51827"/>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מחבר ישר 72">
              <a:extLst>
                <a:ext uri="{FF2B5EF4-FFF2-40B4-BE49-F238E27FC236}">
                  <a16:creationId xmlns:a16="http://schemas.microsoft.com/office/drawing/2014/main" id="{2F8D210D-4641-9686-D825-B6B6A85BC82E}"/>
                </a:ext>
              </a:extLst>
            </p:cNvPr>
            <p:cNvCxnSpPr>
              <a:cxnSpLocks/>
              <a:stCxn id="69" idx="1"/>
              <a:endCxn id="58" idx="3"/>
            </p:cNvCxnSpPr>
            <p:nvPr/>
          </p:nvCxnSpPr>
          <p:spPr>
            <a:xfrm flipH="1" flipV="1">
              <a:off x="9147895" y="2583909"/>
              <a:ext cx="1022451" cy="80606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מחבר ישר 73">
              <a:extLst>
                <a:ext uri="{FF2B5EF4-FFF2-40B4-BE49-F238E27FC236}">
                  <a16:creationId xmlns:a16="http://schemas.microsoft.com/office/drawing/2014/main" id="{10DBFA54-E58B-5FFE-7DCB-E32B4E51F46E}"/>
                </a:ext>
              </a:extLst>
            </p:cNvPr>
            <p:cNvCxnSpPr>
              <a:cxnSpLocks/>
              <a:stCxn id="64" idx="1"/>
            </p:cNvCxnSpPr>
            <p:nvPr/>
          </p:nvCxnSpPr>
          <p:spPr>
            <a:xfrm flipH="1">
              <a:off x="9147895" y="2532082"/>
              <a:ext cx="990745" cy="553729"/>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מחבר ישר 74">
              <a:extLst>
                <a:ext uri="{FF2B5EF4-FFF2-40B4-BE49-F238E27FC236}">
                  <a16:creationId xmlns:a16="http://schemas.microsoft.com/office/drawing/2014/main" id="{7D202668-17FF-7A06-8A83-DE720E0D0E4C}"/>
                </a:ext>
              </a:extLst>
            </p:cNvPr>
            <p:cNvCxnSpPr>
              <a:cxnSpLocks/>
              <a:stCxn id="69" idx="1"/>
              <a:endCxn id="59" idx="3"/>
            </p:cNvCxnSpPr>
            <p:nvPr/>
          </p:nvCxnSpPr>
          <p:spPr>
            <a:xfrm flipH="1" flipV="1">
              <a:off x="9147895" y="3085812"/>
              <a:ext cx="1022451" cy="304157"/>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מחבר ישר 77">
              <a:extLst>
                <a:ext uri="{FF2B5EF4-FFF2-40B4-BE49-F238E27FC236}">
                  <a16:creationId xmlns:a16="http://schemas.microsoft.com/office/drawing/2014/main" id="{D97A1171-C19D-F66F-55E3-87B3D761BB04}"/>
                </a:ext>
              </a:extLst>
            </p:cNvPr>
            <p:cNvCxnSpPr>
              <a:cxnSpLocks/>
              <a:endCxn id="60" idx="3"/>
            </p:cNvCxnSpPr>
            <p:nvPr/>
          </p:nvCxnSpPr>
          <p:spPr>
            <a:xfrm flipH="1">
              <a:off x="9185735" y="3389092"/>
              <a:ext cx="970972" cy="24978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361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8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animBg="1"/>
      <p:bldP spid="38" grpId="0"/>
      <p:bldP spid="3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C4DE1E-22A7-B370-018F-D0983F9626E4}"/>
              </a:ext>
            </a:extLst>
          </p:cNvPr>
          <p:cNvSpPr>
            <a:spLocks noGrp="1"/>
          </p:cNvSpPr>
          <p:nvPr>
            <p:ph type="title"/>
          </p:nvPr>
        </p:nvSpPr>
        <p:spPr>
          <a:xfrm>
            <a:off x="1147823" y="85085"/>
            <a:ext cx="9896353" cy="1325563"/>
          </a:xfrm>
        </p:spPr>
        <p:txBody>
          <a:bodyPr>
            <a:normAutofit/>
          </a:bodyPr>
          <a:lstStyle/>
          <a:p>
            <a:pPr algn="ctr"/>
            <a:r>
              <a:rPr lang="en-GB" sz="6000" dirty="0"/>
              <a:t>Max-Sum</a:t>
            </a:r>
            <a:endParaRPr lang="en-IL" dirty="0"/>
          </a:p>
        </p:txBody>
      </p:sp>
      <p:pic>
        <p:nvPicPr>
          <p:cNvPr id="1026" name="Picture 2" descr="A Brief Introduction to Dynamic Programming - DEV Community">
            <a:extLst>
              <a:ext uri="{FF2B5EF4-FFF2-40B4-BE49-F238E27FC236}">
                <a16:creationId xmlns:a16="http://schemas.microsoft.com/office/drawing/2014/main" id="{F2680D73-E3D2-8ACB-89B1-0D339844E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27" y="1237028"/>
            <a:ext cx="10999433" cy="4619762"/>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קבוצה 33">
            <a:extLst>
              <a:ext uri="{FF2B5EF4-FFF2-40B4-BE49-F238E27FC236}">
                <a16:creationId xmlns:a16="http://schemas.microsoft.com/office/drawing/2014/main" id="{E448BDEF-B6FC-03A8-81F8-8CFD29C4B0E8}"/>
              </a:ext>
            </a:extLst>
          </p:cNvPr>
          <p:cNvGrpSpPr/>
          <p:nvPr/>
        </p:nvGrpSpPr>
        <p:grpSpPr>
          <a:xfrm>
            <a:off x="1714624" y="1756352"/>
            <a:ext cx="7610460" cy="3092639"/>
            <a:chOff x="1703408" y="1689818"/>
            <a:chExt cx="7610460" cy="3092639"/>
          </a:xfrm>
        </p:grpSpPr>
        <p:cxnSp>
          <p:nvCxnSpPr>
            <p:cNvPr id="5" name="מחבר ישר 4">
              <a:extLst>
                <a:ext uri="{FF2B5EF4-FFF2-40B4-BE49-F238E27FC236}">
                  <a16:creationId xmlns:a16="http://schemas.microsoft.com/office/drawing/2014/main" id="{AB0654D7-13BC-E72F-9416-B7E45C1C6FA0}"/>
                </a:ext>
              </a:extLst>
            </p:cNvPr>
            <p:cNvCxnSpPr>
              <a:cxnSpLocks/>
            </p:cNvCxnSpPr>
            <p:nvPr/>
          </p:nvCxnSpPr>
          <p:spPr>
            <a:xfrm flipH="1">
              <a:off x="1703408" y="4116421"/>
              <a:ext cx="461058" cy="66603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מחבר ישר 7">
              <a:extLst>
                <a:ext uri="{FF2B5EF4-FFF2-40B4-BE49-F238E27FC236}">
                  <a16:creationId xmlns:a16="http://schemas.microsoft.com/office/drawing/2014/main" id="{7B2FD66F-E4DF-790E-D64D-9FA19F421177}"/>
                </a:ext>
              </a:extLst>
            </p:cNvPr>
            <p:cNvCxnSpPr>
              <a:cxnSpLocks/>
            </p:cNvCxnSpPr>
            <p:nvPr/>
          </p:nvCxnSpPr>
          <p:spPr>
            <a:xfrm flipH="1">
              <a:off x="2293717" y="3287204"/>
              <a:ext cx="623103" cy="57922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מחבר ישר 9">
              <a:extLst>
                <a:ext uri="{FF2B5EF4-FFF2-40B4-BE49-F238E27FC236}">
                  <a16:creationId xmlns:a16="http://schemas.microsoft.com/office/drawing/2014/main" id="{17C6ED02-0476-6308-FEC0-B7BE73B7B818}"/>
                </a:ext>
              </a:extLst>
            </p:cNvPr>
            <p:cNvCxnSpPr>
              <a:cxnSpLocks/>
            </p:cNvCxnSpPr>
            <p:nvPr/>
          </p:nvCxnSpPr>
          <p:spPr>
            <a:xfrm flipH="1">
              <a:off x="3277565" y="2350250"/>
              <a:ext cx="924045" cy="691838"/>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מחבר ישר 13">
              <a:extLst>
                <a:ext uri="{FF2B5EF4-FFF2-40B4-BE49-F238E27FC236}">
                  <a16:creationId xmlns:a16="http://schemas.microsoft.com/office/drawing/2014/main" id="{F141DEFF-F327-6626-617E-ED3988C77F1E}"/>
                </a:ext>
              </a:extLst>
            </p:cNvPr>
            <p:cNvCxnSpPr>
              <a:cxnSpLocks/>
            </p:cNvCxnSpPr>
            <p:nvPr/>
          </p:nvCxnSpPr>
          <p:spPr>
            <a:xfrm flipH="1">
              <a:off x="4590593" y="1689818"/>
              <a:ext cx="1429472" cy="582763"/>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מחבר ישר 15">
              <a:extLst>
                <a:ext uri="{FF2B5EF4-FFF2-40B4-BE49-F238E27FC236}">
                  <a16:creationId xmlns:a16="http://schemas.microsoft.com/office/drawing/2014/main" id="{A55E9763-621F-FBF2-C8D3-F91E7E421D27}"/>
                </a:ext>
              </a:extLst>
            </p:cNvPr>
            <p:cNvCxnSpPr>
              <a:cxnSpLocks/>
            </p:cNvCxnSpPr>
            <p:nvPr/>
          </p:nvCxnSpPr>
          <p:spPr>
            <a:xfrm>
              <a:off x="2916820" y="4194031"/>
              <a:ext cx="360745" cy="58842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מחבר ישר 18">
              <a:extLst>
                <a:ext uri="{FF2B5EF4-FFF2-40B4-BE49-F238E27FC236}">
                  <a16:creationId xmlns:a16="http://schemas.microsoft.com/office/drawing/2014/main" id="{173CBC43-BC4D-41A8-2978-607A0EF4DA67}"/>
                </a:ext>
              </a:extLst>
            </p:cNvPr>
            <p:cNvCxnSpPr>
              <a:cxnSpLocks/>
            </p:cNvCxnSpPr>
            <p:nvPr/>
          </p:nvCxnSpPr>
          <p:spPr>
            <a:xfrm>
              <a:off x="3739587" y="3393264"/>
              <a:ext cx="589345" cy="58842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מחבר ישר 20">
              <a:extLst>
                <a:ext uri="{FF2B5EF4-FFF2-40B4-BE49-F238E27FC236}">
                  <a16:creationId xmlns:a16="http://schemas.microsoft.com/office/drawing/2014/main" id="{F4DB5E37-0C8C-9080-E1F6-15EBF8A15447}"/>
                </a:ext>
              </a:extLst>
            </p:cNvPr>
            <p:cNvCxnSpPr>
              <a:cxnSpLocks/>
            </p:cNvCxnSpPr>
            <p:nvPr/>
          </p:nvCxnSpPr>
          <p:spPr>
            <a:xfrm>
              <a:off x="5901693" y="3527995"/>
              <a:ext cx="589345" cy="58842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מחבר ישר 21">
              <a:extLst>
                <a:ext uri="{FF2B5EF4-FFF2-40B4-BE49-F238E27FC236}">
                  <a16:creationId xmlns:a16="http://schemas.microsoft.com/office/drawing/2014/main" id="{9313DE6C-B568-F5E5-049A-8F280D8F0CAA}"/>
                </a:ext>
              </a:extLst>
            </p:cNvPr>
            <p:cNvCxnSpPr>
              <a:cxnSpLocks/>
            </p:cNvCxnSpPr>
            <p:nvPr/>
          </p:nvCxnSpPr>
          <p:spPr>
            <a:xfrm flipH="1">
              <a:off x="4908467" y="3429000"/>
              <a:ext cx="396863" cy="57922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מחבר ישר 23">
              <a:extLst>
                <a:ext uri="{FF2B5EF4-FFF2-40B4-BE49-F238E27FC236}">
                  <a16:creationId xmlns:a16="http://schemas.microsoft.com/office/drawing/2014/main" id="{7A00D8A5-E2C4-8B06-E66D-E33024B8A1AB}"/>
                </a:ext>
              </a:extLst>
            </p:cNvPr>
            <p:cNvCxnSpPr>
              <a:cxnSpLocks/>
            </p:cNvCxnSpPr>
            <p:nvPr/>
          </p:nvCxnSpPr>
          <p:spPr>
            <a:xfrm flipH="1">
              <a:off x="6886672" y="3507408"/>
              <a:ext cx="396863" cy="57922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מחבר ישר 24">
              <a:extLst>
                <a:ext uri="{FF2B5EF4-FFF2-40B4-BE49-F238E27FC236}">
                  <a16:creationId xmlns:a16="http://schemas.microsoft.com/office/drawing/2014/main" id="{063DF5D2-02D8-023A-4291-D6F7E754DF4B}"/>
                </a:ext>
              </a:extLst>
            </p:cNvPr>
            <p:cNvCxnSpPr>
              <a:cxnSpLocks/>
            </p:cNvCxnSpPr>
            <p:nvPr/>
          </p:nvCxnSpPr>
          <p:spPr>
            <a:xfrm flipH="1">
              <a:off x="7488708" y="2641560"/>
              <a:ext cx="501684" cy="524617"/>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מחבר ישר 27">
              <a:extLst>
                <a:ext uri="{FF2B5EF4-FFF2-40B4-BE49-F238E27FC236}">
                  <a16:creationId xmlns:a16="http://schemas.microsoft.com/office/drawing/2014/main" id="{5168B56A-EE91-1081-F24A-11CCA6CA03E4}"/>
                </a:ext>
              </a:extLst>
            </p:cNvPr>
            <p:cNvCxnSpPr>
              <a:cxnSpLocks/>
            </p:cNvCxnSpPr>
            <p:nvPr/>
          </p:nvCxnSpPr>
          <p:spPr>
            <a:xfrm>
              <a:off x="7960541" y="3507933"/>
              <a:ext cx="387408" cy="500293"/>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מחבר ישר 30">
              <a:extLst>
                <a:ext uri="{FF2B5EF4-FFF2-40B4-BE49-F238E27FC236}">
                  <a16:creationId xmlns:a16="http://schemas.microsoft.com/office/drawing/2014/main" id="{E6DCDD37-C83B-E31C-C3C7-F0B881E412D4}"/>
                </a:ext>
              </a:extLst>
            </p:cNvPr>
            <p:cNvCxnSpPr>
              <a:cxnSpLocks/>
            </p:cNvCxnSpPr>
            <p:nvPr/>
          </p:nvCxnSpPr>
          <p:spPr>
            <a:xfrm>
              <a:off x="8755442" y="2680111"/>
              <a:ext cx="558426" cy="500293"/>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מחבר ישר 32">
              <a:extLst>
                <a:ext uri="{FF2B5EF4-FFF2-40B4-BE49-F238E27FC236}">
                  <a16:creationId xmlns:a16="http://schemas.microsoft.com/office/drawing/2014/main" id="{ED0EB04B-8FEB-C022-F32D-F09237175AEB}"/>
                </a:ext>
              </a:extLst>
            </p:cNvPr>
            <p:cNvCxnSpPr>
              <a:cxnSpLocks/>
            </p:cNvCxnSpPr>
            <p:nvPr/>
          </p:nvCxnSpPr>
          <p:spPr>
            <a:xfrm>
              <a:off x="6886672" y="1730767"/>
              <a:ext cx="1472534" cy="569037"/>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קבוצה 70">
            <a:extLst>
              <a:ext uri="{FF2B5EF4-FFF2-40B4-BE49-F238E27FC236}">
                <a16:creationId xmlns:a16="http://schemas.microsoft.com/office/drawing/2014/main" id="{92514F53-8F3B-DDD2-B54E-C469E4CE094F}"/>
              </a:ext>
            </a:extLst>
          </p:cNvPr>
          <p:cNvGrpSpPr/>
          <p:nvPr/>
        </p:nvGrpSpPr>
        <p:grpSpPr>
          <a:xfrm>
            <a:off x="1624380" y="1927804"/>
            <a:ext cx="7677667" cy="2921187"/>
            <a:chOff x="1624380" y="1927804"/>
            <a:chExt cx="7677667" cy="2921187"/>
          </a:xfrm>
        </p:grpSpPr>
        <p:grpSp>
          <p:nvGrpSpPr>
            <p:cNvPr id="43" name="קבוצה 42">
              <a:extLst>
                <a:ext uri="{FF2B5EF4-FFF2-40B4-BE49-F238E27FC236}">
                  <a16:creationId xmlns:a16="http://schemas.microsoft.com/office/drawing/2014/main" id="{110F312E-8C59-0F91-2D23-428B99474270}"/>
                </a:ext>
              </a:extLst>
            </p:cNvPr>
            <p:cNvGrpSpPr/>
            <p:nvPr/>
          </p:nvGrpSpPr>
          <p:grpSpPr>
            <a:xfrm>
              <a:off x="3446335" y="1927804"/>
              <a:ext cx="2546005" cy="1249948"/>
              <a:chOff x="3446335" y="1927804"/>
              <a:chExt cx="2546005" cy="1249948"/>
            </a:xfrm>
          </p:grpSpPr>
          <p:cxnSp>
            <p:nvCxnSpPr>
              <p:cNvPr id="36" name="מחבר ישר 35">
                <a:extLst>
                  <a:ext uri="{FF2B5EF4-FFF2-40B4-BE49-F238E27FC236}">
                    <a16:creationId xmlns:a16="http://schemas.microsoft.com/office/drawing/2014/main" id="{FAA2DD70-2A14-03A2-6F80-EDDAB0E57E77}"/>
                  </a:ext>
                </a:extLst>
              </p:cNvPr>
              <p:cNvCxnSpPr>
                <a:cxnSpLocks/>
              </p:cNvCxnSpPr>
              <p:nvPr/>
            </p:nvCxnSpPr>
            <p:spPr>
              <a:xfrm flipV="1">
                <a:off x="4757304" y="1927804"/>
                <a:ext cx="1235036" cy="492735"/>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מחבר ישר 37">
                <a:extLst>
                  <a:ext uri="{FF2B5EF4-FFF2-40B4-BE49-F238E27FC236}">
                    <a16:creationId xmlns:a16="http://schemas.microsoft.com/office/drawing/2014/main" id="{8F21BB16-CFC5-743C-308A-32EB475ED505}"/>
                  </a:ext>
                </a:extLst>
              </p:cNvPr>
              <p:cNvCxnSpPr>
                <a:cxnSpLocks/>
              </p:cNvCxnSpPr>
              <p:nvPr/>
            </p:nvCxnSpPr>
            <p:spPr>
              <a:xfrm>
                <a:off x="4936163" y="2657810"/>
                <a:ext cx="832180" cy="519942"/>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מחבר ישר 40">
                <a:extLst>
                  <a:ext uri="{FF2B5EF4-FFF2-40B4-BE49-F238E27FC236}">
                    <a16:creationId xmlns:a16="http://schemas.microsoft.com/office/drawing/2014/main" id="{10664A20-0C59-17F7-9A2C-AA0D321B1338}"/>
                  </a:ext>
                </a:extLst>
              </p:cNvPr>
              <p:cNvCxnSpPr>
                <a:cxnSpLocks/>
              </p:cNvCxnSpPr>
              <p:nvPr/>
            </p:nvCxnSpPr>
            <p:spPr>
              <a:xfrm flipH="1">
                <a:off x="3446335" y="2560298"/>
                <a:ext cx="818366" cy="617454"/>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0" name="מחבר ישר 49">
              <a:extLst>
                <a:ext uri="{FF2B5EF4-FFF2-40B4-BE49-F238E27FC236}">
                  <a16:creationId xmlns:a16="http://schemas.microsoft.com/office/drawing/2014/main" id="{2E04B5A9-6977-5864-3294-C6065DBEFCB6}"/>
                </a:ext>
              </a:extLst>
            </p:cNvPr>
            <p:cNvCxnSpPr>
              <a:cxnSpLocks/>
            </p:cNvCxnSpPr>
            <p:nvPr/>
          </p:nvCxnSpPr>
          <p:spPr>
            <a:xfrm>
              <a:off x="6014949" y="3322320"/>
              <a:ext cx="458252" cy="696293"/>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מחבר ישר 51">
              <a:extLst>
                <a:ext uri="{FF2B5EF4-FFF2-40B4-BE49-F238E27FC236}">
                  <a16:creationId xmlns:a16="http://schemas.microsoft.com/office/drawing/2014/main" id="{FB3E3909-5566-F733-35FC-7F66C959C3D4}"/>
                </a:ext>
              </a:extLst>
            </p:cNvPr>
            <p:cNvCxnSpPr>
              <a:cxnSpLocks/>
            </p:cNvCxnSpPr>
            <p:nvPr/>
          </p:nvCxnSpPr>
          <p:spPr>
            <a:xfrm flipH="1">
              <a:off x="4730159" y="3405577"/>
              <a:ext cx="504230" cy="61303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מחבר ישר 53">
              <a:extLst>
                <a:ext uri="{FF2B5EF4-FFF2-40B4-BE49-F238E27FC236}">
                  <a16:creationId xmlns:a16="http://schemas.microsoft.com/office/drawing/2014/main" id="{6EEE4898-D670-53D0-A26B-F22F12DAD471}"/>
                </a:ext>
              </a:extLst>
            </p:cNvPr>
            <p:cNvCxnSpPr>
              <a:cxnSpLocks/>
            </p:cNvCxnSpPr>
            <p:nvPr/>
          </p:nvCxnSpPr>
          <p:spPr>
            <a:xfrm flipH="1">
              <a:off x="2411458" y="3322320"/>
              <a:ext cx="516956" cy="597552"/>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מחבר ישר 55">
              <a:extLst>
                <a:ext uri="{FF2B5EF4-FFF2-40B4-BE49-F238E27FC236}">
                  <a16:creationId xmlns:a16="http://schemas.microsoft.com/office/drawing/2014/main" id="{C24903D6-9D3D-6FC5-6D83-57D10F07C9A0}"/>
                </a:ext>
              </a:extLst>
            </p:cNvPr>
            <p:cNvCxnSpPr>
              <a:cxnSpLocks/>
            </p:cNvCxnSpPr>
            <p:nvPr/>
          </p:nvCxnSpPr>
          <p:spPr>
            <a:xfrm flipH="1">
              <a:off x="1624380" y="4018613"/>
              <a:ext cx="516956" cy="7462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מחבר ישר 57">
              <a:extLst>
                <a:ext uri="{FF2B5EF4-FFF2-40B4-BE49-F238E27FC236}">
                  <a16:creationId xmlns:a16="http://schemas.microsoft.com/office/drawing/2014/main" id="{03B2A3C3-149E-C938-180C-7734EC25BDDB}"/>
                </a:ext>
              </a:extLst>
            </p:cNvPr>
            <p:cNvCxnSpPr>
              <a:cxnSpLocks/>
            </p:cNvCxnSpPr>
            <p:nvPr/>
          </p:nvCxnSpPr>
          <p:spPr>
            <a:xfrm>
              <a:off x="2849361" y="4178147"/>
              <a:ext cx="586386" cy="670844"/>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מחבר ישר 60">
              <a:extLst>
                <a:ext uri="{FF2B5EF4-FFF2-40B4-BE49-F238E27FC236}">
                  <a16:creationId xmlns:a16="http://schemas.microsoft.com/office/drawing/2014/main" id="{A463DA98-EBDB-F5A9-7D50-D80C2F63FB13}"/>
                </a:ext>
              </a:extLst>
            </p:cNvPr>
            <p:cNvCxnSpPr>
              <a:cxnSpLocks/>
            </p:cNvCxnSpPr>
            <p:nvPr/>
          </p:nvCxnSpPr>
          <p:spPr>
            <a:xfrm>
              <a:off x="3726848" y="3484147"/>
              <a:ext cx="501913" cy="49619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מחבר ישר 62">
              <a:extLst>
                <a:ext uri="{FF2B5EF4-FFF2-40B4-BE49-F238E27FC236}">
                  <a16:creationId xmlns:a16="http://schemas.microsoft.com/office/drawing/2014/main" id="{8F19A0AE-5939-2423-6E29-190AE4AA06CE}"/>
                </a:ext>
              </a:extLst>
            </p:cNvPr>
            <p:cNvCxnSpPr>
              <a:cxnSpLocks/>
            </p:cNvCxnSpPr>
            <p:nvPr/>
          </p:nvCxnSpPr>
          <p:spPr>
            <a:xfrm>
              <a:off x="8009704" y="3655529"/>
              <a:ext cx="501913" cy="496196"/>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מחבר ישר 63">
              <a:extLst>
                <a:ext uri="{FF2B5EF4-FFF2-40B4-BE49-F238E27FC236}">
                  <a16:creationId xmlns:a16="http://schemas.microsoft.com/office/drawing/2014/main" id="{29153E05-2C9F-EFE0-5F9A-B1C44899C26B}"/>
                </a:ext>
              </a:extLst>
            </p:cNvPr>
            <p:cNvCxnSpPr>
              <a:cxnSpLocks/>
            </p:cNvCxnSpPr>
            <p:nvPr/>
          </p:nvCxnSpPr>
          <p:spPr>
            <a:xfrm>
              <a:off x="8775711" y="2657810"/>
              <a:ext cx="526336" cy="428147"/>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מחבר ישר 65">
              <a:extLst>
                <a:ext uri="{FF2B5EF4-FFF2-40B4-BE49-F238E27FC236}">
                  <a16:creationId xmlns:a16="http://schemas.microsoft.com/office/drawing/2014/main" id="{39EB45D3-D6CE-8B02-04FA-4FC294265EE6}"/>
                </a:ext>
              </a:extLst>
            </p:cNvPr>
            <p:cNvCxnSpPr>
              <a:cxnSpLocks/>
            </p:cNvCxnSpPr>
            <p:nvPr/>
          </p:nvCxnSpPr>
          <p:spPr>
            <a:xfrm flipH="1">
              <a:off x="6817584" y="3475896"/>
              <a:ext cx="470665" cy="641712"/>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מחבר ישר 67">
              <a:extLst>
                <a:ext uri="{FF2B5EF4-FFF2-40B4-BE49-F238E27FC236}">
                  <a16:creationId xmlns:a16="http://schemas.microsoft.com/office/drawing/2014/main" id="{28979FE5-31BA-1389-F90C-07773F47756D}"/>
                </a:ext>
              </a:extLst>
            </p:cNvPr>
            <p:cNvCxnSpPr>
              <a:cxnSpLocks/>
            </p:cNvCxnSpPr>
            <p:nvPr/>
          </p:nvCxnSpPr>
          <p:spPr>
            <a:xfrm flipH="1">
              <a:off x="7442409" y="2690835"/>
              <a:ext cx="559304" cy="500905"/>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מחבר ישר 69">
              <a:extLst>
                <a:ext uri="{FF2B5EF4-FFF2-40B4-BE49-F238E27FC236}">
                  <a16:creationId xmlns:a16="http://schemas.microsoft.com/office/drawing/2014/main" id="{F04CA320-4CDD-8D48-8E65-865E549EEA9B}"/>
                </a:ext>
              </a:extLst>
            </p:cNvPr>
            <p:cNvCxnSpPr>
              <a:cxnSpLocks/>
            </p:cNvCxnSpPr>
            <p:nvPr/>
          </p:nvCxnSpPr>
          <p:spPr>
            <a:xfrm>
              <a:off x="7054663" y="1992062"/>
              <a:ext cx="976632" cy="374847"/>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141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down)">
                                      <p:cBhvr>
                                        <p:cTn id="15" dur="500"/>
                                        <p:tgtEl>
                                          <p:spTgt spid="34"/>
                                        </p:tgtEl>
                                      </p:cBhvr>
                                    </p:animEffect>
                                  </p:childTnLst>
                                </p:cTn>
                              </p:par>
                            </p:childTnLst>
                          </p:cTn>
                        </p:par>
                        <p:par>
                          <p:cTn id="16" fill="hold">
                            <p:stCondLst>
                              <p:cond delay="500"/>
                            </p:stCondLst>
                            <p:childTnLst>
                              <p:par>
                                <p:cTn id="17" presetID="22" presetClass="exit" presetSubtype="4" fill="hold" nodeType="afterEffect">
                                  <p:stCondLst>
                                    <p:cond delay="100"/>
                                  </p:stCondLst>
                                  <p:childTnLst>
                                    <p:animEffect transition="out" filter="wipe(down)">
                                      <p:cBhvr>
                                        <p:cTn id="18" dur="400"/>
                                        <p:tgtEl>
                                          <p:spTgt spid="34"/>
                                        </p:tgtEl>
                                      </p:cBhvr>
                                    </p:animEffect>
                                    <p:set>
                                      <p:cBhvr>
                                        <p:cTn id="19" dur="1" fill="hold">
                                          <p:stCondLst>
                                            <p:cond delay="399"/>
                                          </p:stCondLst>
                                        </p:cTn>
                                        <p:tgtEl>
                                          <p:spTgt spid="3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cenic Roads Wallpapers - Top Free Scenic Roads Backgrounds -  WallpaperAccess">
            <a:extLst>
              <a:ext uri="{FF2B5EF4-FFF2-40B4-BE49-F238E27FC236}">
                <a16:creationId xmlns:a16="http://schemas.microsoft.com/office/drawing/2014/main" id="{EC74F3A0-D5DA-6B37-EB1C-270A12F83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DE041A61-E04D-DDFD-4802-85B1486EBC64}"/>
              </a:ext>
            </a:extLst>
          </p:cNvPr>
          <p:cNvSpPr/>
          <p:nvPr/>
        </p:nvSpPr>
        <p:spPr>
          <a:xfrm>
            <a:off x="1033062" y="1243786"/>
            <a:ext cx="10125875" cy="43704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8" name="TextBox 7">
            <a:extLst>
              <a:ext uri="{FF2B5EF4-FFF2-40B4-BE49-F238E27FC236}">
                <a16:creationId xmlns:a16="http://schemas.microsoft.com/office/drawing/2014/main" id="{F1227A1B-6BCE-3243-343F-1F5E7BB9CF37}"/>
              </a:ext>
            </a:extLst>
          </p:cNvPr>
          <p:cNvSpPr txBox="1"/>
          <p:nvPr/>
        </p:nvSpPr>
        <p:spPr>
          <a:xfrm>
            <a:off x="1054081" y="2663306"/>
            <a:ext cx="4789946" cy="3785652"/>
          </a:xfrm>
          <a:prstGeom prst="rect">
            <a:avLst/>
          </a:prstGeom>
          <a:noFill/>
        </p:spPr>
        <p:txBody>
          <a:bodyPr wrap="square" rtlCol="0">
            <a:spAutoFit/>
          </a:bodyPr>
          <a:lstStyle/>
          <a:p>
            <a:pPr marL="285750" indent="-285750">
              <a:buFont typeface="Arial" panose="020B0604020202020204" pitchFamily="34" charset="0"/>
              <a:buChar char="•"/>
            </a:pPr>
            <a:r>
              <a:rPr lang="en-GB" sz="2400" dirty="0"/>
              <a:t>A generator that can create service oriented problems. </a:t>
            </a:r>
          </a:p>
          <a:p>
            <a:pPr marL="285750" indent="-285750">
              <a:buFont typeface="Arial" panose="020B0604020202020204" pitchFamily="34" charset="0"/>
              <a:buChar char="•"/>
            </a:pPr>
            <a:r>
              <a:rPr lang="en-GB" sz="2400" dirty="0"/>
              <a:t>Results of solutions to different problems the generator produced using other distributed algorithms.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285750" indent="-285750" algn="ctr">
              <a:buFont typeface="Arial" panose="020B0604020202020204" pitchFamily="34" charset="0"/>
              <a:buChar char="•"/>
            </a:pPr>
            <a:endParaRPr lang="en-IL" sz="2400" dirty="0"/>
          </a:p>
        </p:txBody>
      </p:sp>
      <p:sp>
        <p:nvSpPr>
          <p:cNvPr id="20" name="TextBox 19">
            <a:extLst>
              <a:ext uri="{FF2B5EF4-FFF2-40B4-BE49-F238E27FC236}">
                <a16:creationId xmlns:a16="http://schemas.microsoft.com/office/drawing/2014/main" id="{1FA38501-FEE3-8B54-DBA2-9B2CA233FF3A}"/>
              </a:ext>
            </a:extLst>
          </p:cNvPr>
          <p:cNvSpPr txBox="1"/>
          <p:nvPr/>
        </p:nvSpPr>
        <p:spPr>
          <a:xfrm>
            <a:off x="1539231" y="2038662"/>
            <a:ext cx="3819646" cy="461665"/>
          </a:xfrm>
          <a:prstGeom prst="rect">
            <a:avLst/>
          </a:prstGeom>
          <a:noFill/>
        </p:spPr>
        <p:txBody>
          <a:bodyPr wrap="square" rtlCol="0">
            <a:spAutoFit/>
          </a:bodyPr>
          <a:lstStyle/>
          <a:p>
            <a:pPr algn="ctr" rtl="1"/>
            <a:r>
              <a:rPr lang="en-US" sz="2400" u="sng" dirty="0"/>
              <a:t>What we have started with:</a:t>
            </a:r>
            <a:endParaRPr lang="en-IL" sz="2400" u="sng" dirty="0"/>
          </a:p>
        </p:txBody>
      </p:sp>
      <p:sp>
        <p:nvSpPr>
          <p:cNvPr id="7" name="TextBox 6">
            <a:extLst>
              <a:ext uri="{FF2B5EF4-FFF2-40B4-BE49-F238E27FC236}">
                <a16:creationId xmlns:a16="http://schemas.microsoft.com/office/drawing/2014/main" id="{07126A4C-FEF2-E974-DB99-8198DBC876AD}"/>
              </a:ext>
            </a:extLst>
          </p:cNvPr>
          <p:cNvSpPr txBox="1"/>
          <p:nvPr/>
        </p:nvSpPr>
        <p:spPr>
          <a:xfrm>
            <a:off x="6612385" y="2064047"/>
            <a:ext cx="4020601" cy="461665"/>
          </a:xfrm>
          <a:prstGeom prst="rect">
            <a:avLst/>
          </a:prstGeom>
          <a:noFill/>
        </p:spPr>
        <p:txBody>
          <a:bodyPr wrap="square" rtlCol="0">
            <a:spAutoFit/>
          </a:bodyPr>
          <a:lstStyle/>
          <a:p>
            <a:pPr algn="ctr" rtl="1"/>
            <a:r>
              <a:rPr lang="en-US" sz="2400" u="sng" dirty="0"/>
              <a:t>What we have achieved:</a:t>
            </a:r>
            <a:endParaRPr lang="en-IL" sz="2400" u="sng" dirty="0"/>
          </a:p>
        </p:txBody>
      </p:sp>
      <p:sp>
        <p:nvSpPr>
          <p:cNvPr id="10" name="TextBox 9">
            <a:extLst>
              <a:ext uri="{FF2B5EF4-FFF2-40B4-BE49-F238E27FC236}">
                <a16:creationId xmlns:a16="http://schemas.microsoft.com/office/drawing/2014/main" id="{7DA1F252-69B7-4D44-64B9-D089338E3FCF}"/>
              </a:ext>
            </a:extLst>
          </p:cNvPr>
          <p:cNvSpPr txBox="1"/>
          <p:nvPr/>
        </p:nvSpPr>
        <p:spPr>
          <a:xfrm>
            <a:off x="5984808" y="2614609"/>
            <a:ext cx="5314910" cy="4462760"/>
          </a:xfrm>
          <a:prstGeom prst="rect">
            <a:avLst/>
          </a:prstGeom>
          <a:noFill/>
        </p:spPr>
        <p:txBody>
          <a:bodyPr wrap="square" rtlCol="0">
            <a:spAutoFit/>
          </a:bodyPr>
          <a:lstStyle/>
          <a:p>
            <a:pPr marL="285750" indent="-285750">
              <a:buFont typeface="Arial" panose="020B0604020202020204" pitchFamily="34" charset="0"/>
              <a:buChar char="•"/>
            </a:pPr>
            <a:r>
              <a:rPr lang="en-GB" sz="2400" dirty="0"/>
              <a:t>Built a distributed environment</a:t>
            </a:r>
            <a:r>
              <a:rPr lang="en-US" sz="2400" dirty="0"/>
              <a:t>.</a:t>
            </a:r>
            <a:endParaRPr lang="en-GB" sz="2400" dirty="0"/>
          </a:p>
          <a:p>
            <a:pPr marL="285750" indent="-285750">
              <a:buFont typeface="Arial" panose="020B0604020202020204" pitchFamily="34" charset="0"/>
              <a:buChar char="•"/>
            </a:pPr>
            <a:r>
              <a:rPr lang="en-GB" sz="2400" dirty="0"/>
              <a:t>Implemented Max</a:t>
            </a:r>
            <a:r>
              <a:rPr lang="he-IL" sz="2400" dirty="0"/>
              <a:t>-</a:t>
            </a:r>
            <a:r>
              <a:rPr lang="en-GB" sz="2400" dirty="0"/>
              <a:t>Sum, a version of Belief propagation </a:t>
            </a:r>
            <a:r>
              <a:rPr lang="en-GB" sz="2400" b="1" dirty="0"/>
              <a:t>[Pearl, 1982], </a:t>
            </a:r>
            <a:r>
              <a:rPr lang="en-GB" sz="2400" dirty="0"/>
              <a:t>in two different ways.</a:t>
            </a:r>
          </a:p>
          <a:p>
            <a:pPr marL="285750" indent="-285750">
              <a:buFont typeface="Arial" panose="020B0604020202020204" pitchFamily="34" charset="0"/>
              <a:buChar char="•"/>
            </a:pPr>
            <a:r>
              <a:rPr lang="en-GB" sz="2400" dirty="0"/>
              <a:t>Test</a:t>
            </a:r>
            <a:r>
              <a:rPr lang="en-US" sz="2400" dirty="0"/>
              <a:t>ed</a:t>
            </a:r>
            <a:r>
              <a:rPr lang="en-GB" sz="2400" dirty="0"/>
              <a:t> and compared Max-Sum’s performance to other algorithms.</a:t>
            </a:r>
          </a:p>
          <a:p>
            <a:endParaRPr lang="en-GB" sz="2400" dirty="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285750" indent="-285750" algn="ctr">
              <a:buFont typeface="Arial" panose="020B0604020202020204" pitchFamily="34" charset="0"/>
              <a:buChar char="•"/>
            </a:pPr>
            <a:endParaRPr lang="en-IL" sz="2000" dirty="0"/>
          </a:p>
        </p:txBody>
      </p:sp>
      <p:sp>
        <p:nvSpPr>
          <p:cNvPr id="2" name="Title 1">
            <a:extLst>
              <a:ext uri="{FF2B5EF4-FFF2-40B4-BE49-F238E27FC236}">
                <a16:creationId xmlns:a16="http://schemas.microsoft.com/office/drawing/2014/main" id="{814E2236-7B35-1439-49E4-210EC20505CD}"/>
              </a:ext>
            </a:extLst>
          </p:cNvPr>
          <p:cNvSpPr>
            <a:spLocks noGrp="1"/>
          </p:cNvSpPr>
          <p:nvPr>
            <p:ph type="title"/>
          </p:nvPr>
        </p:nvSpPr>
        <p:spPr>
          <a:xfrm>
            <a:off x="4286897" y="1116750"/>
            <a:ext cx="3477424" cy="1325563"/>
          </a:xfrm>
        </p:spPr>
        <p:txBody>
          <a:bodyPr/>
          <a:lstStyle/>
          <a:p>
            <a:pPr algn="ctr"/>
            <a:r>
              <a:rPr lang="en-GB" b="1" dirty="0"/>
              <a:t>Road Map</a:t>
            </a:r>
            <a:endParaRPr lang="en-IL" b="1" dirty="0"/>
          </a:p>
        </p:txBody>
      </p:sp>
      <p:sp>
        <p:nvSpPr>
          <p:cNvPr id="11" name="Subtitle 2">
            <a:extLst>
              <a:ext uri="{FF2B5EF4-FFF2-40B4-BE49-F238E27FC236}">
                <a16:creationId xmlns:a16="http://schemas.microsoft.com/office/drawing/2014/main" id="{E784EEAE-D613-7A9B-6F78-A2792CF089A7}"/>
              </a:ext>
            </a:extLst>
          </p:cNvPr>
          <p:cNvSpPr txBox="1">
            <a:spLocks/>
          </p:cNvSpPr>
          <p:nvPr/>
        </p:nvSpPr>
        <p:spPr>
          <a:xfrm>
            <a:off x="101613" y="6230112"/>
            <a:ext cx="581140" cy="491364"/>
          </a:xfrm>
          <a:prstGeom prst="rect">
            <a:avLst/>
          </a:prstGeom>
        </p:spPr>
        <p:txBody>
          <a:bodyPr vert="horz" lIns="91440" tIns="45720" rIns="91440" bIns="45720" rtlCol="1">
            <a:normAutofit lnSpcReduction="10000"/>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rtl="0">
              <a:lnSpc>
                <a:spcPct val="150000"/>
              </a:lnSpc>
              <a:buNone/>
            </a:pPr>
            <a:r>
              <a:rPr lang="en-US" sz="2000" b="1" dirty="0">
                <a:solidFill>
                  <a:srgbClr val="00B0F0"/>
                </a:solidFill>
                <a:latin typeface="Arial" panose="020B0604020202020204" pitchFamily="34" charset="0"/>
                <a:cs typeface="Arial" panose="020B0604020202020204" pitchFamily="34" charset="0"/>
              </a:rPr>
              <a:t>13</a:t>
            </a:r>
            <a:endParaRPr lang="he-IL"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417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500"/>
                                        <p:tgtEl>
                                          <p:spTgt spid="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500"/>
                                        <p:tgtEl>
                                          <p:spTgt spid="10">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fade">
                                      <p:cBhvr>
                                        <p:cTn id="32" dur="500"/>
                                        <p:tgtEl>
                                          <p:spTgt spid="10">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fade">
                                      <p:cBhvr>
                                        <p:cTn id="3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5095</TotalTime>
  <Words>1323</Words>
  <Application>Microsoft Office PowerPoint</Application>
  <PresentationFormat>מסך רחב</PresentationFormat>
  <Paragraphs>220</Paragraphs>
  <Slides>18</Slides>
  <Notes>12</Notes>
  <HiddenSlides>1</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18</vt:i4>
      </vt:variant>
    </vt:vector>
  </HeadingPairs>
  <TitlesOfParts>
    <vt:vector size="24" baseType="lpstr">
      <vt:lpstr>Arial</vt:lpstr>
      <vt:lpstr>Calibri</vt:lpstr>
      <vt:lpstr>Calibri Light</vt:lpstr>
      <vt:lpstr>Tahoma</vt:lpstr>
      <vt:lpstr>Wingdings</vt:lpstr>
      <vt:lpstr>Office Theme</vt:lpstr>
      <vt:lpstr>יישומים של אלגוריתמי אופטימיזציה מבוזרת במערכות מרובות סוכנים, מונחות שירות  Applications of distributed optimization algorithms in multi agent service-oriented  systems  </vt:lpstr>
      <vt:lpstr>Table of contents</vt:lpstr>
      <vt:lpstr>Service Oriented Problems</vt:lpstr>
      <vt:lpstr>The Solution</vt:lpstr>
      <vt:lpstr>Centralize Problems</vt:lpstr>
      <vt:lpstr>Service Oriented Problems</vt:lpstr>
      <vt:lpstr>Motivation</vt:lpstr>
      <vt:lpstr>Max-Sum</vt:lpstr>
      <vt:lpstr>Road Map</vt:lpstr>
      <vt:lpstr>Max-Sum Algorithm</vt:lpstr>
      <vt:lpstr>Challenges – Symmetry</vt:lpstr>
      <vt:lpstr>A solution to symmetry (FMR)</vt:lpstr>
      <vt:lpstr>Experiments</vt:lpstr>
      <vt:lpstr>Results -</vt:lpstr>
      <vt:lpstr>Results -</vt:lpstr>
      <vt:lpstr>Results -</vt:lpstr>
      <vt:lpstr>Summery</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Tomer</dc:creator>
  <cp:lastModifiedBy>נוי כשר</cp:lastModifiedBy>
  <cp:revision>34</cp:revision>
  <dcterms:created xsi:type="dcterms:W3CDTF">2022-06-20T12:57:24Z</dcterms:created>
  <dcterms:modified xsi:type="dcterms:W3CDTF">2022-06-30T16:22:30Z</dcterms:modified>
</cp:coreProperties>
</file>