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
  </p:notesMasterIdLst>
  <p:sldIdLst>
    <p:sldId id="428" r:id="rId2"/>
    <p:sldId id="429"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B6404-5342-459B-A95A-626959139111}" v="3" dt="2024-02-21T06:49:56.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67" autoAdjust="0"/>
  </p:normalViewPr>
  <p:slideViewPr>
    <p:cSldViewPr snapToGrid="0">
      <p:cViewPr varScale="1">
        <p:scale>
          <a:sx n="91" d="100"/>
          <a:sy n="91" d="100"/>
        </p:scale>
        <p:origin x="22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ZAKI Manato" userId="d64e5933-2bfb-46ea-b4e0-5848f381612e" providerId="ADAL" clId="{564B6404-5342-459B-A95A-626959139111}"/>
    <pc:docChg chg="custSel modSld">
      <pc:chgData name="NOZAKI Manato" userId="d64e5933-2bfb-46ea-b4e0-5848f381612e" providerId="ADAL" clId="{564B6404-5342-459B-A95A-626959139111}" dt="2024-02-21T06:51:34.441" v="241" actId="1076"/>
      <pc:docMkLst>
        <pc:docMk/>
      </pc:docMkLst>
      <pc:sldChg chg="addSp delSp modSp mod modNotesTx">
        <pc:chgData name="NOZAKI Manato" userId="d64e5933-2bfb-46ea-b4e0-5848f381612e" providerId="ADAL" clId="{564B6404-5342-459B-A95A-626959139111}" dt="2024-02-21T06:51:34.441" v="241" actId="1076"/>
        <pc:sldMkLst>
          <pc:docMk/>
          <pc:sldMk cId="907470122" sldId="428"/>
        </pc:sldMkLst>
        <pc:spChg chg="mod">
          <ac:chgData name="NOZAKI Manato" userId="d64e5933-2bfb-46ea-b4e0-5848f381612e" providerId="ADAL" clId="{564B6404-5342-459B-A95A-626959139111}" dt="2024-02-21T06:48:11.953" v="56" actId="20577"/>
          <ac:spMkLst>
            <pc:docMk/>
            <pc:sldMk cId="907470122" sldId="428"/>
            <ac:spMk id="9" creationId="{7B786999-360D-DBDF-AA53-89737ED6DB76}"/>
          </ac:spMkLst>
        </pc:spChg>
        <pc:spChg chg="mod">
          <ac:chgData name="NOZAKI Manato" userId="d64e5933-2bfb-46ea-b4e0-5848f381612e" providerId="ADAL" clId="{564B6404-5342-459B-A95A-626959139111}" dt="2024-02-21T06:48:15.275" v="65" actId="20577"/>
          <ac:spMkLst>
            <pc:docMk/>
            <pc:sldMk cId="907470122" sldId="428"/>
            <ac:spMk id="10" creationId="{65B195C7-6271-E43B-2FBB-C9D0D720E9A7}"/>
          </ac:spMkLst>
        </pc:spChg>
        <pc:spChg chg="mod">
          <ac:chgData name="NOZAKI Manato" userId="d64e5933-2bfb-46ea-b4e0-5848f381612e" providerId="ADAL" clId="{564B6404-5342-459B-A95A-626959139111}" dt="2024-02-21T06:48:19.402" v="74" actId="20577"/>
          <ac:spMkLst>
            <pc:docMk/>
            <pc:sldMk cId="907470122" sldId="428"/>
            <ac:spMk id="11" creationId="{DE8068E3-29A0-A383-FD91-0BFC756CB5DE}"/>
          </ac:spMkLst>
        </pc:spChg>
        <pc:spChg chg="mod">
          <ac:chgData name="NOZAKI Manato" userId="d64e5933-2bfb-46ea-b4e0-5848f381612e" providerId="ADAL" clId="{564B6404-5342-459B-A95A-626959139111}" dt="2024-02-21T06:48:23.210" v="83" actId="20577"/>
          <ac:spMkLst>
            <pc:docMk/>
            <pc:sldMk cId="907470122" sldId="428"/>
            <ac:spMk id="12" creationId="{224CEA1F-BD87-2423-2847-83647463DA04}"/>
          </ac:spMkLst>
        </pc:spChg>
        <pc:spChg chg="mod">
          <ac:chgData name="NOZAKI Manato" userId="d64e5933-2bfb-46ea-b4e0-5848f381612e" providerId="ADAL" clId="{564B6404-5342-459B-A95A-626959139111}" dt="2024-02-21T06:49:23.758" v="108" actId="1076"/>
          <ac:spMkLst>
            <pc:docMk/>
            <pc:sldMk cId="907470122" sldId="428"/>
            <ac:spMk id="14" creationId="{38DDA235-CC10-E8CC-488C-86BEDDF0FB76}"/>
          </ac:spMkLst>
        </pc:spChg>
        <pc:spChg chg="add mod">
          <ac:chgData name="NOZAKI Manato" userId="d64e5933-2bfb-46ea-b4e0-5848f381612e" providerId="ADAL" clId="{564B6404-5342-459B-A95A-626959139111}" dt="2024-02-21T06:49:17.463" v="107" actId="1076"/>
          <ac:spMkLst>
            <pc:docMk/>
            <pc:sldMk cId="907470122" sldId="428"/>
            <ac:spMk id="17" creationId="{A66B801F-CA03-9D12-01AF-1905253D11BA}"/>
          </ac:spMkLst>
        </pc:spChg>
        <pc:spChg chg="add mod">
          <ac:chgData name="NOZAKI Manato" userId="d64e5933-2bfb-46ea-b4e0-5848f381612e" providerId="ADAL" clId="{564B6404-5342-459B-A95A-626959139111}" dt="2024-02-21T06:51:13.397" v="240" actId="1076"/>
          <ac:spMkLst>
            <pc:docMk/>
            <pc:sldMk cId="907470122" sldId="428"/>
            <ac:spMk id="31" creationId="{56A8A434-03C9-E68D-DDEC-C40750DFD958}"/>
          </ac:spMkLst>
        </pc:spChg>
        <pc:spChg chg="add mod">
          <ac:chgData name="NOZAKI Manato" userId="d64e5933-2bfb-46ea-b4e0-5848f381612e" providerId="ADAL" clId="{564B6404-5342-459B-A95A-626959139111}" dt="2024-02-21T06:51:34.441" v="241" actId="1076"/>
          <ac:spMkLst>
            <pc:docMk/>
            <pc:sldMk cId="907470122" sldId="428"/>
            <ac:spMk id="32" creationId="{DFE74E42-7800-98BE-490C-724C65E9BD87}"/>
          </ac:spMkLst>
        </pc:spChg>
        <pc:picChg chg="mod">
          <ac:chgData name="NOZAKI Manato" userId="d64e5933-2bfb-46ea-b4e0-5848f381612e" providerId="ADAL" clId="{564B6404-5342-459B-A95A-626959139111}" dt="2024-02-21T06:46:41.404" v="20" actId="1076"/>
          <ac:picMkLst>
            <pc:docMk/>
            <pc:sldMk cId="907470122" sldId="428"/>
            <ac:picMk id="13" creationId="{7F21BEDA-A77F-02DA-2477-CAC078302A31}"/>
          </ac:picMkLst>
        </pc:picChg>
        <pc:picChg chg="mod">
          <ac:chgData name="NOZAKI Manato" userId="d64e5933-2bfb-46ea-b4e0-5848f381612e" providerId="ADAL" clId="{564B6404-5342-459B-A95A-626959139111}" dt="2024-02-21T06:45:58.790" v="6" actId="1076"/>
          <ac:picMkLst>
            <pc:docMk/>
            <pc:sldMk cId="907470122" sldId="428"/>
            <ac:picMk id="16" creationId="{869040E0-5CCF-FAE1-98B8-3C6189BADE49}"/>
          </ac:picMkLst>
        </pc:picChg>
        <pc:picChg chg="mod">
          <ac:chgData name="NOZAKI Manato" userId="d64e5933-2bfb-46ea-b4e0-5848f381612e" providerId="ADAL" clId="{564B6404-5342-459B-A95A-626959139111}" dt="2024-02-21T06:45:54.135" v="5" actId="1076"/>
          <ac:picMkLst>
            <pc:docMk/>
            <pc:sldMk cId="907470122" sldId="428"/>
            <ac:picMk id="18" creationId="{14F38100-A112-E105-05DB-ABE84B805C0C}"/>
          </ac:picMkLst>
        </pc:picChg>
        <pc:picChg chg="mod">
          <ac:chgData name="NOZAKI Manato" userId="d64e5933-2bfb-46ea-b4e0-5848f381612e" providerId="ADAL" clId="{564B6404-5342-459B-A95A-626959139111}" dt="2024-02-21T06:46:45.389" v="21" actId="1076"/>
          <ac:picMkLst>
            <pc:docMk/>
            <pc:sldMk cId="907470122" sldId="428"/>
            <ac:picMk id="26" creationId="{9C669359-3357-3477-917C-D9F6FB438766}"/>
          </ac:picMkLst>
        </pc:picChg>
        <pc:cxnChg chg="add mod">
          <ac:chgData name="NOZAKI Manato" userId="d64e5933-2bfb-46ea-b4e0-5848f381612e" providerId="ADAL" clId="{564B6404-5342-459B-A95A-626959139111}" dt="2024-02-21T06:48:11.790" v="55" actId="20577"/>
          <ac:cxnSpMkLst>
            <pc:docMk/>
            <pc:sldMk cId="907470122" sldId="428"/>
            <ac:cxnSpMk id="4" creationId="{D59D342F-0675-AAAA-20AB-95650BE2542C}"/>
          </ac:cxnSpMkLst>
        </pc:cxnChg>
        <pc:cxnChg chg="del mod">
          <ac:chgData name="NOZAKI Manato" userId="d64e5933-2bfb-46ea-b4e0-5848f381612e" providerId="ADAL" clId="{564B6404-5342-459B-A95A-626959139111}" dt="2024-02-21T06:46:49.837" v="22" actId="478"/>
          <ac:cxnSpMkLst>
            <pc:docMk/>
            <pc:sldMk cId="907470122" sldId="428"/>
            <ac:cxnSpMk id="20" creationId="{3CDC8FA3-1229-9A18-BFF7-C46065B2C12E}"/>
          </ac:cxnSpMkLst>
        </pc:cxnChg>
        <pc:cxnChg chg="mod">
          <ac:chgData name="NOZAKI Manato" userId="d64e5933-2bfb-46ea-b4e0-5848f381612e" providerId="ADAL" clId="{564B6404-5342-459B-A95A-626959139111}" dt="2024-02-21T06:46:41.404" v="20" actId="1076"/>
          <ac:cxnSpMkLst>
            <pc:docMk/>
            <pc:sldMk cId="907470122" sldId="428"/>
            <ac:cxnSpMk id="22" creationId="{ABF8CF28-1A5A-1903-AEAC-971E33A2926F}"/>
          </ac:cxnSpMkLst>
        </pc:cxnChg>
        <pc:cxnChg chg="add mod">
          <ac:chgData name="NOZAKI Manato" userId="d64e5933-2bfb-46ea-b4e0-5848f381612e" providerId="ADAL" clId="{564B6404-5342-459B-A95A-626959139111}" dt="2024-02-21T06:47:01.516" v="25" actId="14100"/>
          <ac:cxnSpMkLst>
            <pc:docMk/>
            <pc:sldMk cId="907470122" sldId="428"/>
            <ac:cxnSpMk id="27" creationId="{A0DCC0E5-6BF7-3A09-B0FA-FF6E0EC6EC05}"/>
          </ac:cxnSpMkLst>
        </pc:cxnChg>
        <pc:cxnChg chg="mod">
          <ac:chgData name="NOZAKI Manato" userId="d64e5933-2bfb-46ea-b4e0-5848f381612e" providerId="ADAL" clId="{564B6404-5342-459B-A95A-626959139111}" dt="2024-02-21T06:46:45.389" v="21" actId="1076"/>
          <ac:cxnSpMkLst>
            <pc:docMk/>
            <pc:sldMk cId="907470122" sldId="428"/>
            <ac:cxnSpMk id="28" creationId="{0FA3C14D-8226-83EF-F113-8AE1F0D6EAB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E90F-4890-455E-BCA0-AB8548F186E6}" type="datetimeFigureOut">
              <a:rPr kumimoji="1" lang="ja-JP" altLang="en-US" smtClean="0"/>
              <a:t>2024/2/21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200F6-2E0A-491B-8C0C-4349BE55A169}" type="slidenum">
              <a:rPr kumimoji="1" lang="ja-JP" altLang="en-US" smtClean="0"/>
              <a:t>‹#›</a:t>
            </a:fld>
            <a:endParaRPr kumimoji="1" lang="ja-JP" altLang="en-US"/>
          </a:p>
        </p:txBody>
      </p:sp>
    </p:spTree>
    <p:extLst>
      <p:ext uri="{BB962C8B-B14F-4D97-AF65-F5344CB8AC3E}">
        <p14:creationId xmlns:p14="http://schemas.microsoft.com/office/powerpoint/2010/main" val="21087751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foveated imaging</a:t>
            </a:r>
            <a:r>
              <a:rPr kumimoji="1" lang="ja-JP" altLang="en-US" dirty="0"/>
              <a:t>処理の原理について説明します。</a:t>
            </a:r>
            <a:endParaRPr kumimoji="1" lang="en-US" altLang="ja-JP" dirty="0"/>
          </a:p>
          <a:p>
            <a:r>
              <a:rPr kumimoji="1" lang="ja-JP" altLang="en-US" dirty="0"/>
              <a:t>まず、マスク画像を生成します。次に元の画像からガウシアンぼかし画像を作ります。</a:t>
            </a:r>
            <a:endParaRPr kumimoji="1" lang="en-US" altLang="ja-JP" dirty="0"/>
          </a:p>
          <a:p>
            <a:r>
              <a:rPr kumimoji="1" lang="ja-JP" altLang="en-US" dirty="0"/>
              <a:t>元画像とばかし画像をマスク画像に従って重ね合わせをし、中心窩画像を作ります。</a:t>
            </a:r>
            <a:endParaRPr kumimoji="1" lang="en-US" altLang="ja-JP" dirty="0"/>
          </a:p>
          <a:p>
            <a:r>
              <a:rPr kumimoji="1" lang="ja-JP" altLang="en-US" dirty="0"/>
              <a:t>ガウシアンフィルタは画像の高周波成分を除去できるため、伝送ボットレートを削減することが可能です。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a:t>
            </a:fld>
            <a:endParaRPr kumimoji="1" lang="ja-JP" altLang="en-US"/>
          </a:p>
        </p:txBody>
      </p:sp>
    </p:spTree>
    <p:extLst>
      <p:ext uri="{BB962C8B-B14F-4D97-AF65-F5344CB8AC3E}">
        <p14:creationId xmlns:p14="http://schemas.microsoft.com/office/powerpoint/2010/main" val="300076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53182-4D03-62F4-91CD-54E34F16D7A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843276-E661-6BC5-5F0F-1FBDACE7A3CA}"/>
              </a:ext>
            </a:extLst>
          </p:cNvPr>
          <p:cNvSpPr>
            <a:spLocks noGrp="1" noRot="1" noChangeAspect="1"/>
          </p:cNvSpPr>
          <p:nvPr>
            <p:ph type="sldImg"/>
          </p:nvPr>
        </p:nvSpPr>
        <p:spPr>
          <a:xfrm>
            <a:off x="1371600" y="1143000"/>
            <a:ext cx="4114800" cy="3086100"/>
          </a:xfrm>
        </p:spPr>
      </p:sp>
      <p:sp>
        <p:nvSpPr>
          <p:cNvPr id="3" name="ノート プレースホルダー 2">
            <a:extLst>
              <a:ext uri="{FF2B5EF4-FFF2-40B4-BE49-F238E27FC236}">
                <a16:creationId xmlns:a16="http://schemas.microsoft.com/office/drawing/2014/main" id="{A95B8C7F-4947-0191-17E7-81F571B564DA}"/>
              </a:ext>
            </a:extLst>
          </p:cNvPr>
          <p:cNvSpPr>
            <a:spLocks noGrp="1"/>
          </p:cNvSpPr>
          <p:nvPr>
            <p:ph type="body" idx="1"/>
          </p:nvPr>
        </p:nvSpPr>
        <p:spPr/>
        <p:txBody>
          <a:bodyPr/>
          <a:lstStyle/>
          <a:p>
            <a:r>
              <a:rPr kumimoji="1" lang="en-US" altLang="ja-JP" dirty="0"/>
              <a:t>foveated imaging</a:t>
            </a:r>
            <a:r>
              <a:rPr kumimoji="1" lang="ja-JP" altLang="en-US" dirty="0"/>
              <a:t>処理の原理について説明します。</a:t>
            </a:r>
            <a:endParaRPr kumimoji="1" lang="en-US" altLang="ja-JP" dirty="0"/>
          </a:p>
          <a:p>
            <a:r>
              <a:rPr kumimoji="1" lang="ja-JP" altLang="en-US" dirty="0"/>
              <a:t>元の画像からガウシアンぼかしを作り、</a:t>
            </a:r>
            <a:r>
              <a:rPr kumimoji="1" lang="ja-JP" altLang="en-US" b="0" i="0" dirty="0">
                <a:solidFill>
                  <a:srgbClr val="333333"/>
                </a:solidFill>
                <a:effectLst/>
                <a:latin typeface="ヒラギノ角ゴ Pro W3"/>
              </a:rPr>
              <a:t>元</a:t>
            </a:r>
            <a:r>
              <a:rPr lang="ja-JP" altLang="en-US" b="0" i="0" dirty="0">
                <a:solidFill>
                  <a:srgbClr val="333333"/>
                </a:solidFill>
                <a:effectLst/>
                <a:latin typeface="ヒラギノ角ゴ Pro W3"/>
              </a:rPr>
              <a:t>画像とぼかし画像を次のようなマスク画像に従って重ね合わせをし、中心窩画像を作ります。</a:t>
            </a:r>
            <a:endParaRPr lang="en-US" altLang="ja-JP" b="0" i="0" dirty="0">
              <a:solidFill>
                <a:srgbClr val="333333"/>
              </a:solidFill>
              <a:effectLst/>
              <a:latin typeface="ヒラギノ角ゴ Pro W3"/>
            </a:endParaRPr>
          </a:p>
          <a:p>
            <a:r>
              <a:rPr kumimoji="1" lang="ja-JP" altLang="en-US" b="0" i="0" dirty="0">
                <a:solidFill>
                  <a:srgbClr val="333333"/>
                </a:solidFill>
                <a:effectLst/>
                <a:latin typeface="ヒラギノ角ゴ Pro W3"/>
              </a:rPr>
              <a:t>ガウシアンフィルタは画像の高周波成分を除去できるため、伝送ビットレートを削減することが可能です。</a:t>
            </a:r>
            <a:endParaRPr kumimoji="1" lang="en-US" altLang="ja-JP" dirty="0"/>
          </a:p>
        </p:txBody>
      </p:sp>
      <p:sp>
        <p:nvSpPr>
          <p:cNvPr id="4" name="スライド番号プレースホルダー 3">
            <a:extLst>
              <a:ext uri="{FF2B5EF4-FFF2-40B4-BE49-F238E27FC236}">
                <a16:creationId xmlns:a16="http://schemas.microsoft.com/office/drawing/2014/main" id="{D5B8049E-A843-5A3B-B9CC-CF77FD4394FC}"/>
              </a:ext>
            </a:extLst>
          </p:cNvPr>
          <p:cNvSpPr>
            <a:spLocks noGrp="1"/>
          </p:cNvSpPr>
          <p:nvPr>
            <p:ph type="sldNum" sz="quarter" idx="5"/>
          </p:nvPr>
        </p:nvSpPr>
        <p:spPr/>
        <p:txBody>
          <a:bodyPr/>
          <a:lstStyle/>
          <a:p>
            <a:fld id="{8C798CCE-147C-534A-9963-0B40C26CAADE}" type="slidenum">
              <a:rPr kumimoji="1" lang="ja-JP" altLang="en-US" smtClean="0"/>
              <a:t>2</a:t>
            </a:fld>
            <a:endParaRPr kumimoji="1" lang="ja-JP" altLang="en-US"/>
          </a:p>
        </p:txBody>
      </p:sp>
    </p:spTree>
    <p:extLst>
      <p:ext uri="{BB962C8B-B14F-4D97-AF65-F5344CB8AC3E}">
        <p14:creationId xmlns:p14="http://schemas.microsoft.com/office/powerpoint/2010/main" val="117616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135854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66627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952729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yutech">
    <p:spTree>
      <p:nvGrpSpPr>
        <p:cNvPr id="1" name=""/>
        <p:cNvGrpSpPr/>
        <p:nvPr/>
      </p:nvGrpSpPr>
      <p:grpSpPr>
        <a:xfrm>
          <a:off x="0" y="0"/>
          <a:ext cx="0" cy="0"/>
          <a:chOff x="0" y="0"/>
          <a:chExt cx="0" cy="0"/>
        </a:xfrm>
      </p:grpSpPr>
      <p:grpSp>
        <p:nvGrpSpPr>
          <p:cNvPr id="2" name="グループ化 2"/>
          <p:cNvGrpSpPr>
            <a:grpSpLocks/>
          </p:cNvGrpSpPr>
          <p:nvPr userDrawn="1"/>
        </p:nvGrpSpPr>
        <p:grpSpPr bwMode="auto">
          <a:xfrm>
            <a:off x="0" y="0"/>
            <a:ext cx="9144000" cy="558800"/>
            <a:chOff x="0" y="0"/>
            <a:chExt cx="9144000" cy="558887"/>
          </a:xfrm>
        </p:grpSpPr>
        <p:sp>
          <p:nvSpPr>
            <p:cNvPr id="3" name="正方形/長方形 3"/>
            <p:cNvSpPr>
              <a:spLocks noChangeArrowheads="1"/>
            </p:cNvSpPr>
            <p:nvPr/>
          </p:nvSpPr>
          <p:spPr bwMode="auto">
            <a:xfrm>
              <a:off x="0" y="0"/>
              <a:ext cx="9144000" cy="549361"/>
            </a:xfrm>
            <a:prstGeom prst="rect">
              <a:avLst/>
            </a:prstGeom>
            <a:solidFill>
              <a:srgbClr val="2E75B6"/>
            </a:solidFill>
            <a:ln w="12700" algn="ctr">
              <a:solidFill>
                <a:srgbClr val="41719C"/>
              </a:solidFill>
              <a:miter lim="800000"/>
              <a:headEnd/>
              <a:tailEnd/>
            </a:ln>
          </p:spPr>
          <p:txBody>
            <a:bodyPr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kumimoji="0" lang="ja-JP" altLang="en-US" sz="1350">
                <a:solidFill>
                  <a:srgbClr val="FFFFFF"/>
                </a:solidFill>
                <a:latin typeface="Calibri" panose="020F0502020204030204" pitchFamily="34" charset="0"/>
              </a:endParaRPr>
            </a:p>
          </p:txBody>
        </p:sp>
        <p:pic>
          <p:nvPicPr>
            <p:cNvPr id="4" name="図 4" descr="logo_E1.gif"/>
            <p:cNvPicPr>
              <a:picLocks noChangeAspect="1"/>
            </p:cNvPicPr>
            <p:nvPr/>
          </p:nvPicPr>
          <p:blipFill>
            <a:blip r:embed="rId2" cstate="print">
              <a:lum bright="100000" contrast="-100000"/>
              <a:extLst>
                <a:ext uri="{28A0092B-C50C-407E-A947-70E740481C1C}">
                  <a14:useLocalDpi xmlns:a14="http://schemas.microsoft.com/office/drawing/2010/main" val="0"/>
                </a:ext>
              </a:extLst>
            </a:blip>
            <a:srcRect/>
            <a:stretch>
              <a:fillRect/>
            </a:stretch>
          </p:blipFill>
          <p:spPr bwMode="auto">
            <a:xfrm>
              <a:off x="842442" y="52049"/>
              <a:ext cx="1584176" cy="48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5" descr="symbol_4.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4624"/>
              <a:ext cx="422054"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6" descr="mark_m.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8818" y="0"/>
              <a:ext cx="745182" cy="5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スライド番号プレースホルダー 5"/>
          <p:cNvSpPr>
            <a:spLocks noGrp="1"/>
          </p:cNvSpPr>
          <p:nvPr>
            <p:ph type="sldNum" sz="quarter" idx="12"/>
          </p:nvPr>
        </p:nvSpPr>
        <p:spPr>
          <a:xfrm>
            <a:off x="7308304" y="44773"/>
            <a:ext cx="1193946" cy="459728"/>
          </a:xfrm>
          <a:prstGeom prst="rect">
            <a:avLst/>
          </a:prstGeom>
        </p:spPr>
        <p:txBody>
          <a:bodyPr/>
          <a:lstStyle>
            <a:lvl1pPr>
              <a:defRPr sz="2100">
                <a:solidFill>
                  <a:schemeClr val="bg1"/>
                </a:solidFill>
              </a:defRPr>
            </a:lvl1pPr>
          </a:lstStyle>
          <a:p>
            <a:pPr>
              <a:defRPr/>
            </a:pPr>
            <a:r>
              <a:rPr lang="en-US" altLang="ja-JP"/>
              <a:t>No.</a:t>
            </a:r>
            <a:fld id="{2DA4E89E-DD4C-42BB-8C96-1B183FF5CF33}" type="slidenum">
              <a:rPr lang="ja-JP" altLang="en-US" smtClean="0"/>
              <a:pPr>
                <a:defRPr/>
              </a:pPr>
              <a:t>‹#›</a:t>
            </a:fld>
            <a:endParaRPr lang="en-US" altLang="ja-JP"/>
          </a:p>
        </p:txBody>
      </p:sp>
    </p:spTree>
    <p:extLst>
      <p:ext uri="{BB962C8B-B14F-4D97-AF65-F5344CB8AC3E}">
        <p14:creationId xmlns:p14="http://schemas.microsoft.com/office/powerpoint/2010/main" val="292880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351474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79697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366813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340429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41680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154489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68456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57EEFB-48CB-4F8A-A08A-954ECC6B0E80}" type="datetimeFigureOut">
              <a:rPr kumimoji="1" lang="ja-JP" altLang="en-US" smtClean="0"/>
              <a:t>2024/2/21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34957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7EEFB-48CB-4F8A-A08A-954ECC6B0E80}" type="datetimeFigureOut">
              <a:rPr kumimoji="1" lang="ja-JP" altLang="en-US" smtClean="0"/>
              <a:t>2024/2/21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FB4544-1571-42C5-9987-AFEA4031003C}" type="slidenum">
              <a:rPr kumimoji="1" lang="ja-JP" altLang="en-US" smtClean="0"/>
              <a:t>‹#›</a:t>
            </a:fld>
            <a:endParaRPr kumimoji="1" lang="ja-JP" altLang="en-US"/>
          </a:p>
        </p:txBody>
      </p:sp>
    </p:spTree>
    <p:extLst>
      <p:ext uri="{BB962C8B-B14F-4D97-AF65-F5344CB8AC3E}">
        <p14:creationId xmlns:p14="http://schemas.microsoft.com/office/powerpoint/2010/main" val="3268899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D5A5E03-62BC-7C8A-4CAD-4DC5055A8CBC}"/>
              </a:ext>
            </a:extLst>
          </p:cNvPr>
          <p:cNvSpPr txBox="1"/>
          <p:nvPr/>
        </p:nvSpPr>
        <p:spPr>
          <a:xfrm>
            <a:off x="781991" y="814596"/>
            <a:ext cx="6280887" cy="646331"/>
          </a:xfrm>
          <a:prstGeom prst="rect">
            <a:avLst/>
          </a:prstGeom>
          <a:noFill/>
        </p:spPr>
        <p:txBody>
          <a:bodyPr wrap="none" rtlCol="0">
            <a:spAutoFit/>
          </a:bodyPr>
          <a:lstStyle/>
          <a:p>
            <a:r>
              <a:rPr lang="en-US" altLang="ja-JP" sz="3600">
                <a:latin typeface="+mn-ea"/>
              </a:rPr>
              <a:t>Foveated Imaging</a:t>
            </a:r>
            <a:r>
              <a:rPr lang="ja-JP" altLang="en-US" sz="3600">
                <a:latin typeface="+mn-ea"/>
              </a:rPr>
              <a:t>処理の原理</a:t>
            </a:r>
          </a:p>
        </p:txBody>
      </p:sp>
      <p:pic>
        <p:nvPicPr>
          <p:cNvPr id="13" name="図 12">
            <a:extLst>
              <a:ext uri="{FF2B5EF4-FFF2-40B4-BE49-F238E27FC236}">
                <a16:creationId xmlns:a16="http://schemas.microsoft.com/office/drawing/2014/main" id="{7F21BEDA-A77F-02DA-2477-CAC078302A31}"/>
              </a:ext>
            </a:extLst>
          </p:cNvPr>
          <p:cNvPicPr>
            <a:picLocks noChangeAspect="1"/>
          </p:cNvPicPr>
          <p:nvPr/>
        </p:nvPicPr>
        <p:blipFill>
          <a:blip r:embed="rId3"/>
          <a:stretch>
            <a:fillRect/>
          </a:stretch>
        </p:blipFill>
        <p:spPr>
          <a:xfrm>
            <a:off x="3694117" y="3314263"/>
            <a:ext cx="1755766" cy="1170511"/>
          </a:xfrm>
          <a:prstGeom prst="rect">
            <a:avLst/>
          </a:prstGeom>
        </p:spPr>
      </p:pic>
      <p:pic>
        <p:nvPicPr>
          <p:cNvPr id="16" name="図 15">
            <a:extLst>
              <a:ext uri="{FF2B5EF4-FFF2-40B4-BE49-F238E27FC236}">
                <a16:creationId xmlns:a16="http://schemas.microsoft.com/office/drawing/2014/main" id="{869040E0-5CCF-FAE1-98B8-3C6189BADE49}"/>
              </a:ext>
            </a:extLst>
          </p:cNvPr>
          <p:cNvPicPr>
            <a:picLocks noChangeAspect="1"/>
          </p:cNvPicPr>
          <p:nvPr/>
        </p:nvPicPr>
        <p:blipFill>
          <a:blip r:embed="rId4"/>
          <a:stretch>
            <a:fillRect/>
          </a:stretch>
        </p:blipFill>
        <p:spPr>
          <a:xfrm>
            <a:off x="468547" y="1849172"/>
            <a:ext cx="1755768" cy="1170512"/>
          </a:xfrm>
          <a:prstGeom prst="rect">
            <a:avLst/>
          </a:prstGeom>
        </p:spPr>
      </p:pic>
      <p:pic>
        <p:nvPicPr>
          <p:cNvPr id="18" name="図 17">
            <a:extLst>
              <a:ext uri="{FF2B5EF4-FFF2-40B4-BE49-F238E27FC236}">
                <a16:creationId xmlns:a16="http://schemas.microsoft.com/office/drawing/2014/main" id="{14F38100-A112-E105-05DB-ABE84B805C0C}"/>
              </a:ext>
            </a:extLst>
          </p:cNvPr>
          <p:cNvPicPr>
            <a:picLocks noChangeAspect="1"/>
          </p:cNvPicPr>
          <p:nvPr/>
        </p:nvPicPr>
        <p:blipFill>
          <a:blip r:embed="rId5"/>
          <a:stretch>
            <a:fillRect/>
          </a:stretch>
        </p:blipFill>
        <p:spPr>
          <a:xfrm>
            <a:off x="452963" y="4303301"/>
            <a:ext cx="1755768" cy="1170512"/>
          </a:xfrm>
          <a:prstGeom prst="rect">
            <a:avLst/>
          </a:prstGeom>
        </p:spPr>
      </p:pic>
      <p:cxnSp>
        <p:nvCxnSpPr>
          <p:cNvPr id="22" name="コネクタ: カギ線 21">
            <a:extLst>
              <a:ext uri="{FF2B5EF4-FFF2-40B4-BE49-F238E27FC236}">
                <a16:creationId xmlns:a16="http://schemas.microsoft.com/office/drawing/2014/main" id="{ABF8CF28-1A5A-1903-AEAC-971E33A2926F}"/>
              </a:ext>
            </a:extLst>
          </p:cNvPr>
          <p:cNvCxnSpPr>
            <a:cxnSpLocks/>
            <a:stCxn id="18" idx="3"/>
            <a:endCxn id="13" idx="1"/>
          </p:cNvCxnSpPr>
          <p:nvPr/>
        </p:nvCxnSpPr>
        <p:spPr>
          <a:xfrm flipV="1">
            <a:off x="2208731" y="3899519"/>
            <a:ext cx="1485386" cy="98903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C669359-3357-3477-917C-D9F6FB438766}"/>
              </a:ext>
            </a:extLst>
          </p:cNvPr>
          <p:cNvPicPr>
            <a:picLocks noChangeAspect="1"/>
          </p:cNvPicPr>
          <p:nvPr/>
        </p:nvPicPr>
        <p:blipFill>
          <a:blip r:embed="rId6"/>
          <a:stretch>
            <a:fillRect/>
          </a:stretch>
        </p:blipFill>
        <p:spPr>
          <a:xfrm>
            <a:off x="6900973" y="3314262"/>
            <a:ext cx="1755766" cy="1170511"/>
          </a:xfrm>
          <a:prstGeom prst="rect">
            <a:avLst/>
          </a:prstGeom>
        </p:spPr>
      </p:pic>
      <p:cxnSp>
        <p:nvCxnSpPr>
          <p:cNvPr id="28" name="直線矢印コネクタ 27">
            <a:extLst>
              <a:ext uri="{FF2B5EF4-FFF2-40B4-BE49-F238E27FC236}">
                <a16:creationId xmlns:a16="http://schemas.microsoft.com/office/drawing/2014/main" id="{0FA3C14D-8226-83EF-F113-8AE1F0D6EABF}"/>
              </a:ext>
            </a:extLst>
          </p:cNvPr>
          <p:cNvCxnSpPr>
            <a:cxnSpLocks/>
            <a:stCxn id="13" idx="3"/>
            <a:endCxn id="26" idx="1"/>
          </p:cNvCxnSpPr>
          <p:nvPr/>
        </p:nvCxnSpPr>
        <p:spPr>
          <a:xfrm flipV="1">
            <a:off x="5449883" y="3899518"/>
            <a:ext cx="145109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B786999-360D-DBDF-AA53-89737ED6DB76}"/>
              </a:ext>
            </a:extLst>
          </p:cNvPr>
          <p:cNvSpPr txBox="1"/>
          <p:nvPr/>
        </p:nvSpPr>
        <p:spPr>
          <a:xfrm>
            <a:off x="769823" y="3128089"/>
            <a:ext cx="1122057" cy="461665"/>
          </a:xfrm>
          <a:prstGeom prst="rect">
            <a:avLst/>
          </a:prstGeom>
          <a:noFill/>
        </p:spPr>
        <p:txBody>
          <a:bodyPr wrap="square" rtlCol="0">
            <a:spAutoFit/>
          </a:bodyPr>
          <a:lstStyle/>
          <a:p>
            <a:r>
              <a:rPr lang="ja-JP" altLang="en-US" sz="2400" dirty="0"/>
              <a:t>元画像</a:t>
            </a:r>
          </a:p>
        </p:txBody>
      </p:sp>
      <p:sp>
        <p:nvSpPr>
          <p:cNvPr id="10" name="テキスト ボックス 9">
            <a:extLst>
              <a:ext uri="{FF2B5EF4-FFF2-40B4-BE49-F238E27FC236}">
                <a16:creationId xmlns:a16="http://schemas.microsoft.com/office/drawing/2014/main" id="{65B195C7-6271-E43B-2FBB-C9D0D720E9A7}"/>
              </a:ext>
            </a:extLst>
          </p:cNvPr>
          <p:cNvSpPr txBox="1"/>
          <p:nvPr/>
        </p:nvSpPr>
        <p:spPr>
          <a:xfrm>
            <a:off x="492226" y="5627905"/>
            <a:ext cx="1708410" cy="830997"/>
          </a:xfrm>
          <a:prstGeom prst="rect">
            <a:avLst/>
          </a:prstGeom>
          <a:noFill/>
        </p:spPr>
        <p:txBody>
          <a:bodyPr wrap="square" rtlCol="0">
            <a:spAutoFit/>
          </a:bodyPr>
          <a:lstStyle/>
          <a:p>
            <a:r>
              <a:rPr lang="ja-JP" altLang="en-US" sz="2400" dirty="0"/>
              <a:t>ガウシアンぼかし画像</a:t>
            </a:r>
          </a:p>
        </p:txBody>
      </p:sp>
      <p:sp>
        <p:nvSpPr>
          <p:cNvPr id="11" name="テキスト ボックス 10">
            <a:extLst>
              <a:ext uri="{FF2B5EF4-FFF2-40B4-BE49-F238E27FC236}">
                <a16:creationId xmlns:a16="http://schemas.microsoft.com/office/drawing/2014/main" id="{DE8068E3-29A0-A383-FD91-0BFC756CB5DE}"/>
              </a:ext>
            </a:extLst>
          </p:cNvPr>
          <p:cNvSpPr txBox="1"/>
          <p:nvPr/>
        </p:nvSpPr>
        <p:spPr>
          <a:xfrm>
            <a:off x="3684388" y="4577880"/>
            <a:ext cx="1755766" cy="461665"/>
          </a:xfrm>
          <a:prstGeom prst="rect">
            <a:avLst/>
          </a:prstGeom>
          <a:noFill/>
        </p:spPr>
        <p:txBody>
          <a:bodyPr wrap="square" rtlCol="0">
            <a:spAutoFit/>
          </a:bodyPr>
          <a:lstStyle/>
          <a:p>
            <a:r>
              <a:rPr lang="ja-JP" altLang="en-US" sz="2400" dirty="0"/>
              <a:t>マスク画像</a:t>
            </a:r>
          </a:p>
        </p:txBody>
      </p:sp>
      <p:sp>
        <p:nvSpPr>
          <p:cNvPr id="12" name="テキスト ボックス 11">
            <a:extLst>
              <a:ext uri="{FF2B5EF4-FFF2-40B4-BE49-F238E27FC236}">
                <a16:creationId xmlns:a16="http://schemas.microsoft.com/office/drawing/2014/main" id="{224CEA1F-BD87-2423-2847-83647463DA04}"/>
              </a:ext>
            </a:extLst>
          </p:cNvPr>
          <p:cNvSpPr txBox="1"/>
          <p:nvPr/>
        </p:nvSpPr>
        <p:spPr>
          <a:xfrm>
            <a:off x="6915811" y="4577879"/>
            <a:ext cx="1755766" cy="461665"/>
          </a:xfrm>
          <a:prstGeom prst="rect">
            <a:avLst/>
          </a:prstGeom>
          <a:noFill/>
        </p:spPr>
        <p:txBody>
          <a:bodyPr wrap="square" rtlCol="0">
            <a:spAutoFit/>
          </a:bodyPr>
          <a:lstStyle/>
          <a:p>
            <a:r>
              <a:rPr lang="ja-JP" altLang="en-US" sz="2400" dirty="0"/>
              <a:t>中心窩画像</a:t>
            </a:r>
          </a:p>
        </p:txBody>
      </p:sp>
      <p:sp>
        <p:nvSpPr>
          <p:cNvPr id="14" name="テキスト ボックス 13">
            <a:extLst>
              <a:ext uri="{FF2B5EF4-FFF2-40B4-BE49-F238E27FC236}">
                <a16:creationId xmlns:a16="http://schemas.microsoft.com/office/drawing/2014/main" id="{38DDA235-CC10-E8CC-488C-86BEDDF0FB76}"/>
              </a:ext>
            </a:extLst>
          </p:cNvPr>
          <p:cNvSpPr txBox="1"/>
          <p:nvPr/>
        </p:nvSpPr>
        <p:spPr>
          <a:xfrm>
            <a:off x="2815940" y="5670340"/>
            <a:ext cx="6328060" cy="1200329"/>
          </a:xfrm>
          <a:prstGeom prst="rect">
            <a:avLst/>
          </a:prstGeom>
          <a:noFill/>
        </p:spPr>
        <p:txBody>
          <a:bodyPr wrap="square">
            <a:spAutoFit/>
          </a:bodyPr>
          <a:lstStyle/>
          <a:p>
            <a:r>
              <a:rPr lang="ja-JP" altLang="en-US" sz="2400" dirty="0">
                <a:solidFill>
                  <a:srgbClr val="333333"/>
                </a:solidFill>
                <a:latin typeface="ヒラギノ角ゴ Pro W3"/>
              </a:rPr>
              <a:t>ガウシアンフィルタは画像の高周波成分を除去できるため、伝送ビットレートを削減することが可能</a:t>
            </a:r>
            <a:endParaRPr lang="en-US" altLang="ja-JP" sz="2400" dirty="0"/>
          </a:p>
        </p:txBody>
      </p:sp>
      <p:sp>
        <p:nvSpPr>
          <p:cNvPr id="8" name="スライド番号プレースホルダー 1">
            <a:extLst>
              <a:ext uri="{FF2B5EF4-FFF2-40B4-BE49-F238E27FC236}">
                <a16:creationId xmlns:a16="http://schemas.microsoft.com/office/drawing/2014/main" id="{7D38D0BB-AFE8-D981-3364-8205143B7AFB}"/>
              </a:ext>
            </a:extLst>
          </p:cNvPr>
          <p:cNvSpPr>
            <a:spLocks noGrp="1"/>
          </p:cNvSpPr>
          <p:nvPr>
            <p:ph type="sldNum" sz="quarter" idx="12"/>
          </p:nvPr>
        </p:nvSpPr>
        <p:spPr/>
        <p:txBody>
          <a:bodyPr/>
          <a:lstStyle/>
          <a:p>
            <a:pPr>
              <a:defRPr/>
            </a:pPr>
            <a:r>
              <a:rPr lang="en-US" altLang="ja-JP" dirty="0"/>
              <a:t>NO.8</a:t>
            </a:r>
          </a:p>
        </p:txBody>
      </p:sp>
      <p:pic>
        <p:nvPicPr>
          <p:cNvPr id="24" name="図 23">
            <a:extLst>
              <a:ext uri="{FF2B5EF4-FFF2-40B4-BE49-F238E27FC236}">
                <a16:creationId xmlns:a16="http://schemas.microsoft.com/office/drawing/2014/main" id="{A6B3A7F3-E25A-03B9-1037-2537FDCF55A7}"/>
              </a:ext>
            </a:extLst>
          </p:cNvPr>
          <p:cNvPicPr>
            <a:picLocks noChangeAspect="1"/>
          </p:cNvPicPr>
          <p:nvPr/>
        </p:nvPicPr>
        <p:blipFill>
          <a:blip r:embed="rId7"/>
          <a:stretch>
            <a:fillRect/>
          </a:stretch>
        </p:blipFill>
        <p:spPr>
          <a:xfrm>
            <a:off x="197252" y="887803"/>
            <a:ext cx="542591" cy="499915"/>
          </a:xfrm>
          <a:prstGeom prst="rect">
            <a:avLst/>
          </a:prstGeom>
        </p:spPr>
      </p:pic>
      <p:cxnSp>
        <p:nvCxnSpPr>
          <p:cNvPr id="4" name="直線矢印コネクタ 3">
            <a:extLst>
              <a:ext uri="{FF2B5EF4-FFF2-40B4-BE49-F238E27FC236}">
                <a16:creationId xmlns:a16="http://schemas.microsoft.com/office/drawing/2014/main" id="{D59D342F-0675-AAAA-20AB-95650BE2542C}"/>
              </a:ext>
            </a:extLst>
          </p:cNvPr>
          <p:cNvCxnSpPr>
            <a:stCxn id="9" idx="2"/>
            <a:endCxn id="18" idx="0"/>
          </p:cNvCxnSpPr>
          <p:nvPr/>
        </p:nvCxnSpPr>
        <p:spPr>
          <a:xfrm flipH="1">
            <a:off x="1330847" y="3589754"/>
            <a:ext cx="5" cy="713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A66B801F-CA03-9D12-01AF-1905253D11BA}"/>
              </a:ext>
            </a:extLst>
          </p:cNvPr>
          <p:cNvSpPr txBox="1"/>
          <p:nvPr/>
        </p:nvSpPr>
        <p:spPr>
          <a:xfrm>
            <a:off x="3094672" y="4932302"/>
            <a:ext cx="2954655" cy="461665"/>
          </a:xfrm>
          <a:prstGeom prst="rect">
            <a:avLst/>
          </a:prstGeom>
          <a:noFill/>
        </p:spPr>
        <p:txBody>
          <a:bodyPr wrap="none" rtlCol="0">
            <a:spAutoFit/>
          </a:bodyPr>
          <a:lstStyle/>
          <a:p>
            <a:r>
              <a:rPr kumimoji="1" lang="ja-JP" altLang="en-US" sz="2400" dirty="0"/>
              <a:t>①マスク画像の生成</a:t>
            </a:r>
          </a:p>
        </p:txBody>
      </p:sp>
      <p:cxnSp>
        <p:nvCxnSpPr>
          <p:cNvPr id="27" name="コネクタ: カギ線 26">
            <a:extLst>
              <a:ext uri="{FF2B5EF4-FFF2-40B4-BE49-F238E27FC236}">
                <a16:creationId xmlns:a16="http://schemas.microsoft.com/office/drawing/2014/main" id="{A0DCC0E5-6BF7-3A09-B0FA-FF6E0EC6EC05}"/>
              </a:ext>
            </a:extLst>
          </p:cNvPr>
          <p:cNvCxnSpPr>
            <a:cxnSpLocks/>
            <a:stCxn id="16" idx="3"/>
            <a:endCxn id="13" idx="1"/>
          </p:cNvCxnSpPr>
          <p:nvPr/>
        </p:nvCxnSpPr>
        <p:spPr>
          <a:xfrm>
            <a:off x="2224315" y="2434428"/>
            <a:ext cx="1469802" cy="1465091"/>
          </a:xfrm>
          <a:prstGeom prst="bentConnector3">
            <a:avLst>
              <a:gd name="adj1" fmla="val 49285"/>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テキスト ボックス 30">
            <a:extLst>
              <a:ext uri="{FF2B5EF4-FFF2-40B4-BE49-F238E27FC236}">
                <a16:creationId xmlns:a16="http://schemas.microsoft.com/office/drawing/2014/main" id="{56A8A434-03C9-E68D-DDEC-C40750DFD958}"/>
              </a:ext>
            </a:extLst>
          </p:cNvPr>
          <p:cNvSpPr txBox="1"/>
          <p:nvPr/>
        </p:nvSpPr>
        <p:spPr>
          <a:xfrm>
            <a:off x="35927" y="3668684"/>
            <a:ext cx="2954655" cy="461665"/>
          </a:xfrm>
          <a:prstGeom prst="rect">
            <a:avLst/>
          </a:prstGeom>
          <a:noFill/>
        </p:spPr>
        <p:txBody>
          <a:bodyPr wrap="none" rtlCol="0">
            <a:spAutoFit/>
          </a:bodyPr>
          <a:lstStyle/>
          <a:p>
            <a:r>
              <a:rPr kumimoji="1" lang="ja-JP" altLang="en-US" sz="2400" dirty="0"/>
              <a:t>②ぼかし画像の生成</a:t>
            </a:r>
          </a:p>
        </p:txBody>
      </p:sp>
      <p:sp>
        <p:nvSpPr>
          <p:cNvPr id="32" name="テキスト ボックス 31">
            <a:extLst>
              <a:ext uri="{FF2B5EF4-FFF2-40B4-BE49-F238E27FC236}">
                <a16:creationId xmlns:a16="http://schemas.microsoft.com/office/drawing/2014/main" id="{DFE74E42-7800-98BE-490C-724C65E9BD87}"/>
              </a:ext>
            </a:extLst>
          </p:cNvPr>
          <p:cNvSpPr txBox="1"/>
          <p:nvPr/>
        </p:nvSpPr>
        <p:spPr>
          <a:xfrm>
            <a:off x="3117778" y="2242710"/>
            <a:ext cx="5724644" cy="830997"/>
          </a:xfrm>
          <a:prstGeom prst="rect">
            <a:avLst/>
          </a:prstGeom>
          <a:noFill/>
        </p:spPr>
        <p:txBody>
          <a:bodyPr wrap="none" rtlCol="0">
            <a:spAutoFit/>
          </a:bodyPr>
          <a:lstStyle/>
          <a:p>
            <a:r>
              <a:rPr kumimoji="1" lang="ja-JP" altLang="en-US" sz="2400" dirty="0"/>
              <a:t>③マスク画像に従って重ね合わせを行い</a:t>
            </a:r>
            <a:endParaRPr kumimoji="1" lang="en-US" altLang="ja-JP" sz="2400" dirty="0"/>
          </a:p>
          <a:p>
            <a:r>
              <a:rPr kumimoji="1" lang="ja-JP" altLang="en-US" sz="2400" dirty="0"/>
              <a:t>　中心窩画像を生成</a:t>
            </a:r>
          </a:p>
        </p:txBody>
      </p:sp>
    </p:spTree>
    <p:extLst>
      <p:ext uri="{BB962C8B-B14F-4D97-AF65-F5344CB8AC3E}">
        <p14:creationId xmlns:p14="http://schemas.microsoft.com/office/powerpoint/2010/main" val="90747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159B-EBF3-1FBB-1574-D25CBC1EAB13}"/>
            </a:ext>
          </a:extLst>
        </p:cNvPr>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700556F-0083-0AE9-5ED5-C7367056AE3C}"/>
              </a:ext>
            </a:extLst>
          </p:cNvPr>
          <p:cNvSpPr txBox="1"/>
          <p:nvPr/>
        </p:nvSpPr>
        <p:spPr>
          <a:xfrm>
            <a:off x="781991" y="814596"/>
            <a:ext cx="6280887" cy="646331"/>
          </a:xfrm>
          <a:prstGeom prst="rect">
            <a:avLst/>
          </a:prstGeom>
          <a:noFill/>
        </p:spPr>
        <p:txBody>
          <a:bodyPr wrap="none" rtlCol="0">
            <a:spAutoFit/>
          </a:bodyPr>
          <a:lstStyle/>
          <a:p>
            <a:r>
              <a:rPr lang="en-US" altLang="ja-JP" sz="3600">
                <a:latin typeface="+mn-ea"/>
              </a:rPr>
              <a:t>Foveated Imaging</a:t>
            </a:r>
            <a:r>
              <a:rPr lang="ja-JP" altLang="en-US" sz="3600">
                <a:latin typeface="+mn-ea"/>
              </a:rPr>
              <a:t>処理の原理</a:t>
            </a:r>
          </a:p>
        </p:txBody>
      </p:sp>
      <p:sp>
        <p:nvSpPr>
          <p:cNvPr id="8" name="スライド番号プレースホルダー 1">
            <a:extLst>
              <a:ext uri="{FF2B5EF4-FFF2-40B4-BE49-F238E27FC236}">
                <a16:creationId xmlns:a16="http://schemas.microsoft.com/office/drawing/2014/main" id="{C4800BD3-3FFB-690D-5C52-C73C01AF996F}"/>
              </a:ext>
            </a:extLst>
          </p:cNvPr>
          <p:cNvSpPr>
            <a:spLocks noGrp="1"/>
          </p:cNvSpPr>
          <p:nvPr>
            <p:ph type="sldNum" sz="quarter" idx="12"/>
          </p:nvPr>
        </p:nvSpPr>
        <p:spPr/>
        <p:txBody>
          <a:bodyPr/>
          <a:lstStyle/>
          <a:p>
            <a:pPr>
              <a:defRPr/>
            </a:pPr>
            <a:r>
              <a:rPr lang="en-US" altLang="ja-JP" dirty="0"/>
              <a:t>NO.8</a:t>
            </a:r>
          </a:p>
        </p:txBody>
      </p:sp>
      <p:pic>
        <p:nvPicPr>
          <p:cNvPr id="24" name="図 23">
            <a:extLst>
              <a:ext uri="{FF2B5EF4-FFF2-40B4-BE49-F238E27FC236}">
                <a16:creationId xmlns:a16="http://schemas.microsoft.com/office/drawing/2014/main" id="{4F835063-6E8F-F248-025B-72E42BF8AF66}"/>
              </a:ext>
            </a:extLst>
          </p:cNvPr>
          <p:cNvPicPr>
            <a:picLocks noChangeAspect="1"/>
          </p:cNvPicPr>
          <p:nvPr/>
        </p:nvPicPr>
        <p:blipFill>
          <a:blip r:embed="rId3"/>
          <a:stretch>
            <a:fillRect/>
          </a:stretch>
        </p:blipFill>
        <p:spPr>
          <a:xfrm>
            <a:off x="197252" y="887803"/>
            <a:ext cx="542591" cy="499915"/>
          </a:xfrm>
          <a:prstGeom prst="rect">
            <a:avLst/>
          </a:prstGeom>
        </p:spPr>
      </p:pic>
      <p:pic>
        <p:nvPicPr>
          <p:cNvPr id="3" name="図 2">
            <a:extLst>
              <a:ext uri="{FF2B5EF4-FFF2-40B4-BE49-F238E27FC236}">
                <a16:creationId xmlns:a16="http://schemas.microsoft.com/office/drawing/2014/main" id="{15EDFF87-CC25-3418-EE65-50FAB791639C}"/>
              </a:ext>
            </a:extLst>
          </p:cNvPr>
          <p:cNvPicPr>
            <a:picLocks noChangeAspect="1"/>
          </p:cNvPicPr>
          <p:nvPr/>
        </p:nvPicPr>
        <p:blipFill>
          <a:blip r:embed="rId4"/>
          <a:stretch>
            <a:fillRect/>
          </a:stretch>
        </p:blipFill>
        <p:spPr>
          <a:xfrm>
            <a:off x="532719" y="2330914"/>
            <a:ext cx="1755766" cy="1170511"/>
          </a:xfrm>
          <a:prstGeom prst="rect">
            <a:avLst/>
          </a:prstGeom>
        </p:spPr>
      </p:pic>
      <p:sp>
        <p:nvSpPr>
          <p:cNvPr id="4" name="テキスト ボックス 3">
            <a:extLst>
              <a:ext uri="{FF2B5EF4-FFF2-40B4-BE49-F238E27FC236}">
                <a16:creationId xmlns:a16="http://schemas.microsoft.com/office/drawing/2014/main" id="{0807967F-D89F-468F-F915-D865E3E96759}"/>
              </a:ext>
            </a:extLst>
          </p:cNvPr>
          <p:cNvSpPr txBox="1"/>
          <p:nvPr/>
        </p:nvSpPr>
        <p:spPr>
          <a:xfrm>
            <a:off x="-61335" y="1790277"/>
            <a:ext cx="2943870" cy="461665"/>
          </a:xfrm>
          <a:prstGeom prst="rect">
            <a:avLst/>
          </a:prstGeom>
          <a:noFill/>
        </p:spPr>
        <p:txBody>
          <a:bodyPr wrap="square" rtlCol="0">
            <a:spAutoFit/>
          </a:bodyPr>
          <a:lstStyle/>
          <a:p>
            <a:r>
              <a:rPr kumimoji="1" lang="ja-JP" altLang="en-US" sz="2400" dirty="0"/>
              <a:t>①マスク画像を生成</a:t>
            </a:r>
          </a:p>
        </p:txBody>
      </p:sp>
      <p:pic>
        <p:nvPicPr>
          <p:cNvPr id="17" name="図 16">
            <a:extLst>
              <a:ext uri="{FF2B5EF4-FFF2-40B4-BE49-F238E27FC236}">
                <a16:creationId xmlns:a16="http://schemas.microsoft.com/office/drawing/2014/main" id="{9237CF3A-7D58-8F7E-091A-56D8E366DB49}"/>
              </a:ext>
            </a:extLst>
          </p:cNvPr>
          <p:cNvPicPr>
            <a:picLocks noChangeAspect="1"/>
          </p:cNvPicPr>
          <p:nvPr/>
        </p:nvPicPr>
        <p:blipFill>
          <a:blip r:embed="rId5"/>
          <a:stretch>
            <a:fillRect/>
          </a:stretch>
        </p:blipFill>
        <p:spPr>
          <a:xfrm>
            <a:off x="3459684" y="2330913"/>
            <a:ext cx="1755768" cy="1170512"/>
          </a:xfrm>
          <a:prstGeom prst="rect">
            <a:avLst/>
          </a:prstGeom>
        </p:spPr>
      </p:pic>
      <p:sp>
        <p:nvSpPr>
          <p:cNvPr id="19" name="テキスト ボックス 18">
            <a:extLst>
              <a:ext uri="{FF2B5EF4-FFF2-40B4-BE49-F238E27FC236}">
                <a16:creationId xmlns:a16="http://schemas.microsoft.com/office/drawing/2014/main" id="{7ADF2E81-6F9F-A303-FAB3-817C8CC222F3}"/>
              </a:ext>
            </a:extLst>
          </p:cNvPr>
          <p:cNvSpPr txBox="1"/>
          <p:nvPr/>
        </p:nvSpPr>
        <p:spPr>
          <a:xfrm>
            <a:off x="3384544" y="1783197"/>
            <a:ext cx="6426925" cy="461665"/>
          </a:xfrm>
          <a:prstGeom prst="rect">
            <a:avLst/>
          </a:prstGeom>
          <a:noFill/>
        </p:spPr>
        <p:txBody>
          <a:bodyPr wrap="square" rtlCol="0">
            <a:spAutoFit/>
          </a:bodyPr>
          <a:lstStyle/>
          <a:p>
            <a:r>
              <a:rPr kumimoji="1" lang="ja-JP" altLang="en-US" sz="2400" dirty="0"/>
              <a:t>②ガウシアンぼかし画像を生成</a:t>
            </a:r>
          </a:p>
        </p:txBody>
      </p:sp>
      <p:pic>
        <p:nvPicPr>
          <p:cNvPr id="21" name="図 20">
            <a:extLst>
              <a:ext uri="{FF2B5EF4-FFF2-40B4-BE49-F238E27FC236}">
                <a16:creationId xmlns:a16="http://schemas.microsoft.com/office/drawing/2014/main" id="{B4369761-FC77-4EBE-AC9A-DB16CC98362A}"/>
              </a:ext>
            </a:extLst>
          </p:cNvPr>
          <p:cNvPicPr>
            <a:picLocks noChangeAspect="1"/>
          </p:cNvPicPr>
          <p:nvPr/>
        </p:nvPicPr>
        <p:blipFill>
          <a:blip r:embed="rId6"/>
          <a:stretch>
            <a:fillRect/>
          </a:stretch>
        </p:blipFill>
        <p:spPr>
          <a:xfrm>
            <a:off x="6691024" y="2330913"/>
            <a:ext cx="1755768" cy="1170512"/>
          </a:xfrm>
          <a:prstGeom prst="rect">
            <a:avLst/>
          </a:prstGeom>
        </p:spPr>
      </p:pic>
      <p:cxnSp>
        <p:nvCxnSpPr>
          <p:cNvPr id="25" name="直線矢印コネクタ 24">
            <a:extLst>
              <a:ext uri="{FF2B5EF4-FFF2-40B4-BE49-F238E27FC236}">
                <a16:creationId xmlns:a16="http://schemas.microsoft.com/office/drawing/2014/main" id="{F323E24A-23BE-A206-C50E-A583F263DA6A}"/>
              </a:ext>
            </a:extLst>
          </p:cNvPr>
          <p:cNvCxnSpPr>
            <a:stCxn id="17" idx="3"/>
            <a:endCxn id="21" idx="1"/>
          </p:cNvCxnSpPr>
          <p:nvPr/>
        </p:nvCxnSpPr>
        <p:spPr>
          <a:xfrm>
            <a:off x="5215452" y="2916169"/>
            <a:ext cx="1475572"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27" name="図 26">
            <a:extLst>
              <a:ext uri="{FF2B5EF4-FFF2-40B4-BE49-F238E27FC236}">
                <a16:creationId xmlns:a16="http://schemas.microsoft.com/office/drawing/2014/main" id="{626D8F83-5752-EB1A-BF24-D1893F0411F7}"/>
              </a:ext>
            </a:extLst>
          </p:cNvPr>
          <p:cNvPicPr>
            <a:picLocks noChangeAspect="1"/>
          </p:cNvPicPr>
          <p:nvPr/>
        </p:nvPicPr>
        <p:blipFill>
          <a:blip r:embed="rId7"/>
          <a:stretch>
            <a:fillRect/>
          </a:stretch>
        </p:blipFill>
        <p:spPr>
          <a:xfrm>
            <a:off x="3354844" y="4907556"/>
            <a:ext cx="1755766" cy="1170511"/>
          </a:xfrm>
          <a:prstGeom prst="rect">
            <a:avLst/>
          </a:prstGeom>
        </p:spPr>
      </p:pic>
      <p:sp>
        <p:nvSpPr>
          <p:cNvPr id="39" name="テキスト ボックス 38">
            <a:extLst>
              <a:ext uri="{FF2B5EF4-FFF2-40B4-BE49-F238E27FC236}">
                <a16:creationId xmlns:a16="http://schemas.microsoft.com/office/drawing/2014/main" id="{20EECE62-EF64-B594-0A37-73CDB2A97E15}"/>
              </a:ext>
            </a:extLst>
          </p:cNvPr>
          <p:cNvSpPr txBox="1"/>
          <p:nvPr/>
        </p:nvSpPr>
        <p:spPr>
          <a:xfrm>
            <a:off x="548826" y="3526979"/>
            <a:ext cx="1723549" cy="461665"/>
          </a:xfrm>
          <a:prstGeom prst="rect">
            <a:avLst/>
          </a:prstGeom>
          <a:noFill/>
        </p:spPr>
        <p:txBody>
          <a:bodyPr wrap="none" rtlCol="0">
            <a:spAutoFit/>
          </a:bodyPr>
          <a:lstStyle/>
          <a:p>
            <a:r>
              <a:rPr kumimoji="1" lang="ja-JP" altLang="en-US" sz="2400" dirty="0"/>
              <a:t>マスク画像</a:t>
            </a:r>
          </a:p>
        </p:txBody>
      </p:sp>
      <p:sp>
        <p:nvSpPr>
          <p:cNvPr id="40" name="テキスト ボックス 39">
            <a:extLst>
              <a:ext uri="{FF2B5EF4-FFF2-40B4-BE49-F238E27FC236}">
                <a16:creationId xmlns:a16="http://schemas.microsoft.com/office/drawing/2014/main" id="{BC84553F-47E8-4FED-DD71-1B2983B9C38D}"/>
              </a:ext>
            </a:extLst>
          </p:cNvPr>
          <p:cNvSpPr txBox="1"/>
          <p:nvPr/>
        </p:nvSpPr>
        <p:spPr>
          <a:xfrm>
            <a:off x="3678729" y="3527624"/>
            <a:ext cx="1107996" cy="461665"/>
          </a:xfrm>
          <a:prstGeom prst="rect">
            <a:avLst/>
          </a:prstGeom>
          <a:noFill/>
        </p:spPr>
        <p:txBody>
          <a:bodyPr wrap="none" rtlCol="0">
            <a:spAutoFit/>
          </a:bodyPr>
          <a:lstStyle/>
          <a:p>
            <a:r>
              <a:rPr kumimoji="1" lang="ja-JP" altLang="en-US" sz="2400" dirty="0"/>
              <a:t>元画像</a:t>
            </a:r>
          </a:p>
        </p:txBody>
      </p:sp>
      <p:sp>
        <p:nvSpPr>
          <p:cNvPr id="41" name="テキスト ボックス 40">
            <a:extLst>
              <a:ext uri="{FF2B5EF4-FFF2-40B4-BE49-F238E27FC236}">
                <a16:creationId xmlns:a16="http://schemas.microsoft.com/office/drawing/2014/main" id="{30469698-85AC-8E01-11C3-4F53F4309141}"/>
              </a:ext>
            </a:extLst>
          </p:cNvPr>
          <p:cNvSpPr txBox="1"/>
          <p:nvPr/>
        </p:nvSpPr>
        <p:spPr>
          <a:xfrm>
            <a:off x="5807818" y="3526979"/>
            <a:ext cx="3336182" cy="461665"/>
          </a:xfrm>
          <a:prstGeom prst="rect">
            <a:avLst/>
          </a:prstGeom>
          <a:noFill/>
        </p:spPr>
        <p:txBody>
          <a:bodyPr wrap="square" rtlCol="0">
            <a:spAutoFit/>
          </a:bodyPr>
          <a:lstStyle/>
          <a:p>
            <a:r>
              <a:rPr kumimoji="1" lang="ja-JP" altLang="en-US" sz="2400" dirty="0"/>
              <a:t>ガウシアンぼかし画像</a:t>
            </a:r>
          </a:p>
        </p:txBody>
      </p:sp>
      <p:sp>
        <p:nvSpPr>
          <p:cNvPr id="42" name="テキスト ボックス 41">
            <a:extLst>
              <a:ext uri="{FF2B5EF4-FFF2-40B4-BE49-F238E27FC236}">
                <a16:creationId xmlns:a16="http://schemas.microsoft.com/office/drawing/2014/main" id="{66645FC8-82A5-375E-A2FD-FB94913DA194}"/>
              </a:ext>
            </a:extLst>
          </p:cNvPr>
          <p:cNvSpPr txBox="1"/>
          <p:nvPr/>
        </p:nvSpPr>
        <p:spPr>
          <a:xfrm>
            <a:off x="3387061" y="6137004"/>
            <a:ext cx="1723549" cy="461665"/>
          </a:xfrm>
          <a:prstGeom prst="rect">
            <a:avLst/>
          </a:prstGeom>
          <a:noFill/>
        </p:spPr>
        <p:txBody>
          <a:bodyPr wrap="none" rtlCol="0">
            <a:spAutoFit/>
          </a:bodyPr>
          <a:lstStyle/>
          <a:p>
            <a:r>
              <a:rPr kumimoji="1" lang="ja-JP" altLang="en-US" sz="2400" dirty="0"/>
              <a:t>中心窩画像</a:t>
            </a:r>
          </a:p>
        </p:txBody>
      </p:sp>
      <p:sp>
        <p:nvSpPr>
          <p:cNvPr id="43" name="テキスト ボックス 42">
            <a:extLst>
              <a:ext uri="{FF2B5EF4-FFF2-40B4-BE49-F238E27FC236}">
                <a16:creationId xmlns:a16="http://schemas.microsoft.com/office/drawing/2014/main" id="{383D0D9C-EFCA-DBC3-83C4-3A7643AAAB34}"/>
              </a:ext>
            </a:extLst>
          </p:cNvPr>
          <p:cNvSpPr txBox="1"/>
          <p:nvPr/>
        </p:nvSpPr>
        <p:spPr>
          <a:xfrm>
            <a:off x="5110610" y="4903281"/>
            <a:ext cx="4392502" cy="1569660"/>
          </a:xfrm>
          <a:prstGeom prst="rect">
            <a:avLst/>
          </a:prstGeom>
          <a:noFill/>
        </p:spPr>
        <p:txBody>
          <a:bodyPr wrap="square">
            <a:spAutoFit/>
          </a:bodyPr>
          <a:lstStyle/>
          <a:p>
            <a:r>
              <a:rPr kumimoji="1" lang="ja-JP" altLang="en-US" sz="2400" b="0" i="0" dirty="0">
                <a:solidFill>
                  <a:srgbClr val="333333"/>
                </a:solidFill>
                <a:effectLst/>
                <a:latin typeface="ヒラギノ角ゴ Pro W3"/>
              </a:rPr>
              <a:t>ガウシアン</a:t>
            </a:r>
            <a:r>
              <a:rPr kumimoji="1" lang="ja-JP" altLang="en-US" sz="2400" dirty="0">
                <a:solidFill>
                  <a:srgbClr val="333333"/>
                </a:solidFill>
                <a:latin typeface="ヒラギノ角ゴ Pro W3"/>
              </a:rPr>
              <a:t>フィルタ</a:t>
            </a:r>
            <a:r>
              <a:rPr kumimoji="1" lang="ja-JP" altLang="en-US" sz="2400" b="0" i="0" dirty="0">
                <a:solidFill>
                  <a:srgbClr val="333333"/>
                </a:solidFill>
                <a:effectLst/>
                <a:latin typeface="ヒラギノ角ゴ Pro W3"/>
              </a:rPr>
              <a:t>は</a:t>
            </a:r>
            <a:endParaRPr kumimoji="1" lang="en-US" altLang="ja-JP" sz="2400" b="0" i="0" dirty="0">
              <a:solidFill>
                <a:srgbClr val="333333"/>
              </a:solidFill>
              <a:effectLst/>
              <a:latin typeface="ヒラギノ角ゴ Pro W3"/>
            </a:endParaRPr>
          </a:p>
          <a:p>
            <a:r>
              <a:rPr kumimoji="1" lang="ja-JP" altLang="en-US" sz="2400" b="0" i="0" dirty="0">
                <a:solidFill>
                  <a:srgbClr val="333333"/>
                </a:solidFill>
                <a:effectLst/>
                <a:latin typeface="ヒラギノ角ゴ Pro W3"/>
              </a:rPr>
              <a:t>画像の高周波成分を除去できるため、伝送ビットレートを削減することが可能</a:t>
            </a:r>
            <a:endParaRPr kumimoji="1" lang="en-US" altLang="ja-JP" sz="2400" dirty="0"/>
          </a:p>
        </p:txBody>
      </p:sp>
      <p:cxnSp>
        <p:nvCxnSpPr>
          <p:cNvPr id="49" name="直線矢印コネクタ 48">
            <a:extLst>
              <a:ext uri="{FF2B5EF4-FFF2-40B4-BE49-F238E27FC236}">
                <a16:creationId xmlns:a16="http://schemas.microsoft.com/office/drawing/2014/main" id="{95E8D644-E323-B530-2D7F-A632D9622E11}"/>
              </a:ext>
            </a:extLst>
          </p:cNvPr>
          <p:cNvCxnSpPr>
            <a:cxnSpLocks/>
            <a:stCxn id="40" idx="2"/>
            <a:endCxn id="27" idx="0"/>
          </p:cNvCxnSpPr>
          <p:nvPr/>
        </p:nvCxnSpPr>
        <p:spPr>
          <a:xfrm>
            <a:off x="4232727" y="3989289"/>
            <a:ext cx="0" cy="91826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3B215A8D-B78D-1F37-C491-DCEA2B8FDDF3}"/>
              </a:ext>
            </a:extLst>
          </p:cNvPr>
          <p:cNvCxnSpPr>
            <a:cxnSpLocks/>
            <a:stCxn id="41" idx="2"/>
            <a:endCxn id="27" idx="0"/>
          </p:cNvCxnSpPr>
          <p:nvPr/>
        </p:nvCxnSpPr>
        <p:spPr>
          <a:xfrm rot="5400000">
            <a:off x="5394862" y="2826509"/>
            <a:ext cx="918912" cy="3243182"/>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66" name="コネクタ: カギ線 65">
            <a:extLst>
              <a:ext uri="{FF2B5EF4-FFF2-40B4-BE49-F238E27FC236}">
                <a16:creationId xmlns:a16="http://schemas.microsoft.com/office/drawing/2014/main" id="{CE236C2A-372A-F312-E1CF-A07FC26214BD}"/>
              </a:ext>
            </a:extLst>
          </p:cNvPr>
          <p:cNvCxnSpPr>
            <a:stCxn id="39" idx="2"/>
            <a:endCxn id="27" idx="0"/>
          </p:cNvCxnSpPr>
          <p:nvPr/>
        </p:nvCxnSpPr>
        <p:spPr>
          <a:xfrm rot="16200000" flipH="1">
            <a:off x="2362208" y="3037037"/>
            <a:ext cx="918912" cy="2822126"/>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69" name="テキスト ボックス 68">
            <a:extLst>
              <a:ext uri="{FF2B5EF4-FFF2-40B4-BE49-F238E27FC236}">
                <a16:creationId xmlns:a16="http://schemas.microsoft.com/office/drawing/2014/main" id="{9468BA11-2753-677D-A69D-E4D72AC13326}"/>
              </a:ext>
            </a:extLst>
          </p:cNvPr>
          <p:cNvSpPr txBox="1"/>
          <p:nvPr/>
        </p:nvSpPr>
        <p:spPr>
          <a:xfrm>
            <a:off x="0" y="4903281"/>
            <a:ext cx="3354843" cy="1200329"/>
          </a:xfrm>
          <a:prstGeom prst="rect">
            <a:avLst/>
          </a:prstGeom>
          <a:noFill/>
        </p:spPr>
        <p:txBody>
          <a:bodyPr wrap="square" rtlCol="0">
            <a:spAutoFit/>
          </a:bodyPr>
          <a:lstStyle/>
          <a:p>
            <a:r>
              <a:rPr kumimoji="1" lang="ja-JP" altLang="en-US" sz="2400" dirty="0"/>
              <a:t>③マスク画像に従って</a:t>
            </a:r>
            <a:endParaRPr kumimoji="1" lang="en-US" altLang="ja-JP" sz="2400" dirty="0"/>
          </a:p>
          <a:p>
            <a:r>
              <a:rPr kumimoji="1" lang="ja-JP" altLang="en-US" sz="2400" dirty="0"/>
              <a:t>重ね合わせを行い、</a:t>
            </a:r>
            <a:endParaRPr kumimoji="1" lang="en-US" altLang="ja-JP" sz="2400" dirty="0"/>
          </a:p>
          <a:p>
            <a:r>
              <a:rPr kumimoji="1" lang="ja-JP" altLang="en-US" sz="2400" dirty="0"/>
              <a:t>中心窩画像を生成</a:t>
            </a:r>
          </a:p>
        </p:txBody>
      </p:sp>
      <p:cxnSp>
        <p:nvCxnSpPr>
          <p:cNvPr id="80" name="直線矢印コネクタ 79">
            <a:extLst>
              <a:ext uri="{FF2B5EF4-FFF2-40B4-BE49-F238E27FC236}">
                <a16:creationId xmlns:a16="http://schemas.microsoft.com/office/drawing/2014/main" id="{C4E70690-5607-56DF-CD96-65968DE629F7}"/>
              </a:ext>
            </a:extLst>
          </p:cNvPr>
          <p:cNvCxnSpPr/>
          <p:nvPr/>
        </p:nvCxnSpPr>
        <p:spPr>
          <a:xfrm>
            <a:off x="1410600" y="4448100"/>
            <a:ext cx="1323891"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82" name="直線矢印コネクタ 81">
            <a:extLst>
              <a:ext uri="{FF2B5EF4-FFF2-40B4-BE49-F238E27FC236}">
                <a16:creationId xmlns:a16="http://schemas.microsoft.com/office/drawing/2014/main" id="{DAE05408-BB2E-9CEC-F899-88E1572B94FF}"/>
              </a:ext>
            </a:extLst>
          </p:cNvPr>
          <p:cNvCxnSpPr/>
          <p:nvPr/>
        </p:nvCxnSpPr>
        <p:spPr>
          <a:xfrm flipH="1">
            <a:off x="6061166" y="4448100"/>
            <a:ext cx="1414743"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289759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250</Words>
  <Application>Microsoft Office PowerPoint</Application>
  <PresentationFormat>画面に合わせる (4:3)</PresentationFormat>
  <Paragraphs>33</Paragraphs>
  <Slides>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ヒラギノ角ゴ Pro W3</vt:lpstr>
      <vt:lpstr>游ゴシック</vt:lpstr>
      <vt:lpstr>Aptos</vt:lpstr>
      <vt:lpstr>Aptos Display</vt:lpstr>
      <vt:lpstr>Arial</vt:lpstr>
      <vt:lpstr>Calibri</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愛斗 野崎</dc:creator>
  <cp:lastModifiedBy>愛斗 野崎</cp:lastModifiedBy>
  <cp:revision>1</cp:revision>
  <dcterms:created xsi:type="dcterms:W3CDTF">2024-02-21T05:58:22Z</dcterms:created>
  <dcterms:modified xsi:type="dcterms:W3CDTF">2024-02-21T06:51:45Z</dcterms:modified>
</cp:coreProperties>
</file>