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28"/>
  </p:notesMasterIdLst>
  <p:sldIdLst>
    <p:sldId id="376" r:id="rId2"/>
    <p:sldId id="417" r:id="rId3"/>
    <p:sldId id="418" r:id="rId4"/>
    <p:sldId id="439" r:id="rId5"/>
    <p:sldId id="398" r:id="rId6"/>
    <p:sldId id="397" r:id="rId7"/>
    <p:sldId id="403" r:id="rId8"/>
    <p:sldId id="382" r:id="rId9"/>
    <p:sldId id="428" r:id="rId10"/>
    <p:sldId id="419" r:id="rId11"/>
    <p:sldId id="431" r:id="rId12"/>
    <p:sldId id="412" r:id="rId13"/>
    <p:sldId id="407" r:id="rId14"/>
    <p:sldId id="429" r:id="rId15"/>
    <p:sldId id="437" r:id="rId16"/>
    <p:sldId id="434" r:id="rId17"/>
    <p:sldId id="408" r:id="rId18"/>
    <p:sldId id="435" r:id="rId19"/>
    <p:sldId id="409" r:id="rId20"/>
    <p:sldId id="426" r:id="rId21"/>
    <p:sldId id="424" r:id="rId22"/>
    <p:sldId id="427" r:id="rId23"/>
    <p:sldId id="433" r:id="rId24"/>
    <p:sldId id="410" r:id="rId25"/>
    <p:sldId id="438" r:id="rId26"/>
    <p:sldId id="38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5D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D233B1-EA2B-432C-9B19-9F86B26E2C78}" v="16" dt="2024-03-13T05:19:43.4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290" autoAdjust="0"/>
  </p:normalViewPr>
  <p:slideViewPr>
    <p:cSldViewPr snapToGrid="0">
      <p:cViewPr varScale="1">
        <p:scale>
          <a:sx n="97" d="100"/>
          <a:sy n="97" d="100"/>
        </p:scale>
        <p:origin x="112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ZAKI Manato" userId="d64e5933-2bfb-46ea-b4e0-5848f381612e" providerId="ADAL" clId="{E0A14E16-54C0-4233-8AFA-D4FA2CA45D55}"/>
    <pc:docChg chg="custSel delSld modSld">
      <pc:chgData name="NOZAKI Manato" userId="d64e5933-2bfb-46ea-b4e0-5848f381612e" providerId="ADAL" clId="{E0A14E16-54C0-4233-8AFA-D4FA2CA45D55}" dt="2024-02-22T03:30:39.512" v="55" actId="20577"/>
      <pc:docMkLst>
        <pc:docMk/>
      </pc:docMkLst>
      <pc:sldChg chg="modNotesTx">
        <pc:chgData name="NOZAKI Manato" userId="d64e5933-2bfb-46ea-b4e0-5848f381612e" providerId="ADAL" clId="{E0A14E16-54C0-4233-8AFA-D4FA2CA45D55}" dt="2024-02-22T02:54:44.549" v="7" actId="20577"/>
        <pc:sldMkLst>
          <pc:docMk/>
          <pc:sldMk cId="1850268081" sldId="397"/>
        </pc:sldMkLst>
      </pc:sldChg>
      <pc:sldChg chg="modNotesTx">
        <pc:chgData name="NOZAKI Manato" userId="d64e5933-2bfb-46ea-b4e0-5848f381612e" providerId="ADAL" clId="{E0A14E16-54C0-4233-8AFA-D4FA2CA45D55}" dt="2024-02-22T03:30:39.512" v="55" actId="20577"/>
        <pc:sldMkLst>
          <pc:docMk/>
          <pc:sldMk cId="907470122" sldId="428"/>
        </pc:sldMkLst>
      </pc:sldChg>
      <pc:sldChg chg="addSp delSp modSp mod">
        <pc:chgData name="NOZAKI Manato" userId="d64e5933-2bfb-46ea-b4e0-5848f381612e" providerId="ADAL" clId="{E0A14E16-54C0-4233-8AFA-D4FA2CA45D55}" dt="2024-02-20T06:58:13.461" v="5" actId="1076"/>
        <pc:sldMkLst>
          <pc:docMk/>
          <pc:sldMk cId="1731367921" sldId="435"/>
        </pc:sldMkLst>
        <pc:graphicFrameChg chg="add mod">
          <ac:chgData name="NOZAKI Manato" userId="d64e5933-2bfb-46ea-b4e0-5848f381612e" providerId="ADAL" clId="{E0A14E16-54C0-4233-8AFA-D4FA2CA45D55}" dt="2024-02-20T06:58:05.966" v="2"/>
          <ac:graphicFrameMkLst>
            <pc:docMk/>
            <pc:sldMk cId="1731367921" sldId="435"/>
            <ac:graphicFrameMk id="11" creationId="{066CA376-AFC6-2C83-9151-7D6FE9840BBA}"/>
          </ac:graphicFrameMkLst>
        </pc:graphicFrameChg>
        <pc:picChg chg="del">
          <ac:chgData name="NOZAKI Manato" userId="d64e5933-2bfb-46ea-b4e0-5848f381612e" providerId="ADAL" clId="{E0A14E16-54C0-4233-8AFA-D4FA2CA45D55}" dt="2024-02-20T06:58:05.269" v="1" actId="478"/>
          <ac:picMkLst>
            <pc:docMk/>
            <pc:sldMk cId="1731367921" sldId="435"/>
            <ac:picMk id="8" creationId="{4C1C07BD-5FA0-DA8B-1981-EE9699F2ACCF}"/>
          </ac:picMkLst>
        </pc:picChg>
        <pc:picChg chg="add mod">
          <ac:chgData name="NOZAKI Manato" userId="d64e5933-2bfb-46ea-b4e0-5848f381612e" providerId="ADAL" clId="{E0A14E16-54C0-4233-8AFA-D4FA2CA45D55}" dt="2024-02-20T06:58:13.461" v="5" actId="1076"/>
          <ac:picMkLst>
            <pc:docMk/>
            <pc:sldMk cId="1731367921" sldId="435"/>
            <ac:picMk id="13" creationId="{5BC7486D-3640-4C2E-9AB7-9FFFF50F4C52}"/>
          </ac:picMkLst>
        </pc:picChg>
      </pc:sldChg>
      <pc:sldChg chg="del">
        <pc:chgData name="NOZAKI Manato" userId="d64e5933-2bfb-46ea-b4e0-5848f381612e" providerId="ADAL" clId="{E0A14E16-54C0-4233-8AFA-D4FA2CA45D55}" dt="2024-02-20T06:39:40.150" v="0" actId="47"/>
        <pc:sldMkLst>
          <pc:docMk/>
          <pc:sldMk cId="436355017" sldId="436"/>
        </pc:sldMkLst>
      </pc:sldChg>
      <pc:sldChg chg="mod modShow">
        <pc:chgData name="NOZAKI Manato" userId="d64e5933-2bfb-46ea-b4e0-5848f381612e" providerId="ADAL" clId="{E0A14E16-54C0-4233-8AFA-D4FA2CA45D55}" dt="2024-02-20T07:28:41.944" v="6" actId="729"/>
        <pc:sldMkLst>
          <pc:docMk/>
          <pc:sldMk cId="960166211" sldId="438"/>
        </pc:sldMkLst>
      </pc:sldChg>
    </pc:docChg>
  </pc:docChgLst>
  <pc:docChgLst>
    <pc:chgData name="NOZAKI Manato" userId="d64e5933-2bfb-46ea-b4e0-5848f381612e" providerId="ADAL" clId="{CBD233B1-EA2B-432C-9B19-9F86B26E2C78}"/>
    <pc:docChg chg="undo redo custSel addSld delSld modSld">
      <pc:chgData name="NOZAKI Manato" userId="d64e5933-2bfb-46ea-b4e0-5848f381612e" providerId="ADAL" clId="{CBD233B1-EA2B-432C-9B19-9F86B26E2C78}" dt="2024-03-13T05:20:33.889" v="1179" actId="20577"/>
      <pc:docMkLst>
        <pc:docMk/>
      </pc:docMkLst>
      <pc:sldChg chg="modSp mod">
        <pc:chgData name="NOZAKI Manato" userId="d64e5933-2bfb-46ea-b4e0-5848f381612e" providerId="ADAL" clId="{CBD233B1-EA2B-432C-9B19-9F86B26E2C78}" dt="2024-03-13T05:20:33.889" v="1179" actId="20577"/>
        <pc:sldMkLst>
          <pc:docMk/>
          <pc:sldMk cId="2629897128" sldId="376"/>
        </pc:sldMkLst>
        <pc:spChg chg="mod">
          <ac:chgData name="NOZAKI Manato" userId="d64e5933-2bfb-46ea-b4e0-5848f381612e" providerId="ADAL" clId="{CBD233B1-EA2B-432C-9B19-9F86B26E2C78}" dt="2024-03-13T05:20:33.889" v="1179" actId="20577"/>
          <ac:spMkLst>
            <pc:docMk/>
            <pc:sldMk cId="2629897128" sldId="376"/>
            <ac:spMk id="3" creationId="{F876F23F-2ECD-A343-82B5-97EF65216366}"/>
          </ac:spMkLst>
        </pc:spChg>
        <pc:spChg chg="mod">
          <ac:chgData name="NOZAKI Manato" userId="d64e5933-2bfb-46ea-b4e0-5848f381612e" providerId="ADAL" clId="{CBD233B1-EA2B-432C-9B19-9F86B26E2C78}" dt="2024-03-13T05:19:43.292" v="1045"/>
          <ac:spMkLst>
            <pc:docMk/>
            <pc:sldMk cId="2629897128" sldId="376"/>
            <ac:spMk id="4" creationId="{927AC10D-C247-C74E-A09F-3E604A1CEAEE}"/>
          </ac:spMkLst>
        </pc:spChg>
        <pc:spChg chg="mod">
          <ac:chgData name="NOZAKI Manato" userId="d64e5933-2bfb-46ea-b4e0-5848f381612e" providerId="ADAL" clId="{CBD233B1-EA2B-432C-9B19-9F86B26E2C78}" dt="2024-03-13T05:19:43.473" v="1046"/>
          <ac:spMkLst>
            <pc:docMk/>
            <pc:sldMk cId="2629897128" sldId="376"/>
            <ac:spMk id="5" creationId="{F015068E-C35B-BC40-B1D8-F780CF11B21A}"/>
          </ac:spMkLst>
        </pc:spChg>
      </pc:sldChg>
      <pc:sldChg chg="addSp delSp modSp mod modNotesTx">
        <pc:chgData name="NOZAKI Manato" userId="d64e5933-2bfb-46ea-b4e0-5848f381612e" providerId="ADAL" clId="{CBD233B1-EA2B-432C-9B19-9F86B26E2C78}" dt="2024-02-21T05:44:01.439" v="561" actId="20577"/>
        <pc:sldMkLst>
          <pc:docMk/>
          <pc:sldMk cId="16907775" sldId="382"/>
        </pc:sldMkLst>
        <pc:spChg chg="mod">
          <ac:chgData name="NOZAKI Manato" userId="d64e5933-2bfb-46ea-b4e0-5848f381612e" providerId="ADAL" clId="{CBD233B1-EA2B-432C-9B19-9F86B26E2C78}" dt="2024-02-21T03:38:27.859" v="442" actId="20577"/>
          <ac:spMkLst>
            <pc:docMk/>
            <pc:sldMk cId="16907775" sldId="382"/>
            <ac:spMk id="2" creationId="{F6E221B2-F28B-D543-8953-BF8CF0A82F2C}"/>
          </ac:spMkLst>
        </pc:spChg>
        <pc:spChg chg="mod">
          <ac:chgData name="NOZAKI Manato" userId="d64e5933-2bfb-46ea-b4e0-5848f381612e" providerId="ADAL" clId="{CBD233B1-EA2B-432C-9B19-9F86B26E2C78}" dt="2024-02-20T14:35:18.850" v="97" actId="14100"/>
          <ac:spMkLst>
            <pc:docMk/>
            <pc:sldMk cId="16907775" sldId="382"/>
            <ac:spMk id="25" creationId="{DC160833-F82D-C1F0-8457-D44DADF9DA62}"/>
          </ac:spMkLst>
        </pc:spChg>
        <pc:spChg chg="del">
          <ac:chgData name="NOZAKI Manato" userId="d64e5933-2bfb-46ea-b4e0-5848f381612e" providerId="ADAL" clId="{CBD233B1-EA2B-432C-9B19-9F86B26E2C78}" dt="2024-02-20T14:34:27.932" v="81" actId="478"/>
          <ac:spMkLst>
            <pc:docMk/>
            <pc:sldMk cId="16907775" sldId="382"/>
            <ac:spMk id="27" creationId="{A30FFD7C-CAA8-461A-3EBE-0F8070D1DD83}"/>
          </ac:spMkLst>
        </pc:spChg>
        <pc:spChg chg="add del mod">
          <ac:chgData name="NOZAKI Manato" userId="d64e5933-2bfb-46ea-b4e0-5848f381612e" providerId="ADAL" clId="{CBD233B1-EA2B-432C-9B19-9F86B26E2C78}" dt="2024-02-20T14:35:24.777" v="101" actId="20577"/>
          <ac:spMkLst>
            <pc:docMk/>
            <pc:sldMk cId="16907775" sldId="382"/>
            <ac:spMk id="29" creationId="{FA9CBA72-3FF4-CA97-E7F1-BAA64959760F}"/>
          </ac:spMkLst>
        </pc:spChg>
        <pc:spChg chg="mod">
          <ac:chgData name="NOZAKI Manato" userId="d64e5933-2bfb-46ea-b4e0-5848f381612e" providerId="ADAL" clId="{CBD233B1-EA2B-432C-9B19-9F86B26E2C78}" dt="2024-02-20T14:35:18.370" v="96" actId="14100"/>
          <ac:spMkLst>
            <pc:docMk/>
            <pc:sldMk cId="16907775" sldId="382"/>
            <ac:spMk id="30" creationId="{0A7B0331-8E2B-0D18-D6E6-75062E999B44}"/>
          </ac:spMkLst>
        </pc:spChg>
      </pc:sldChg>
      <pc:sldChg chg="modSp mod modNotesTx">
        <pc:chgData name="NOZAKI Manato" userId="d64e5933-2bfb-46ea-b4e0-5848f381612e" providerId="ADAL" clId="{CBD233B1-EA2B-432C-9B19-9F86B26E2C78}" dt="2024-02-21T03:00:58.218" v="418" actId="20577"/>
        <pc:sldMkLst>
          <pc:docMk/>
          <pc:sldMk cId="1742788632" sldId="386"/>
        </pc:sldMkLst>
        <pc:spChg chg="mod">
          <ac:chgData name="NOZAKI Manato" userId="d64e5933-2bfb-46ea-b4e0-5848f381612e" providerId="ADAL" clId="{CBD233B1-EA2B-432C-9B19-9F86B26E2C78}" dt="2024-02-20T14:17:49.410" v="0" actId="20577"/>
          <ac:spMkLst>
            <pc:docMk/>
            <pc:sldMk cId="1742788632" sldId="386"/>
            <ac:spMk id="3" creationId="{7FBF4468-53FF-6F45-8787-EDFA5ED277BB}"/>
          </ac:spMkLst>
        </pc:spChg>
      </pc:sldChg>
      <pc:sldChg chg="modSp mod">
        <pc:chgData name="NOZAKI Manato" userId="d64e5933-2bfb-46ea-b4e0-5848f381612e" providerId="ADAL" clId="{CBD233B1-EA2B-432C-9B19-9F86B26E2C78}" dt="2024-02-21T03:38:13.480" v="438" actId="20577"/>
        <pc:sldMkLst>
          <pc:docMk/>
          <pc:sldMk cId="1850268081" sldId="397"/>
        </pc:sldMkLst>
        <pc:spChg chg="mod">
          <ac:chgData name="NOZAKI Manato" userId="d64e5933-2bfb-46ea-b4e0-5848f381612e" providerId="ADAL" clId="{CBD233B1-EA2B-432C-9B19-9F86B26E2C78}" dt="2024-02-21T03:38:13.480" v="438" actId="20577"/>
          <ac:spMkLst>
            <pc:docMk/>
            <pc:sldMk cId="1850268081" sldId="397"/>
            <ac:spMk id="2" creationId="{F6E221B2-F28B-D543-8953-BF8CF0A82F2C}"/>
          </ac:spMkLst>
        </pc:spChg>
      </pc:sldChg>
      <pc:sldChg chg="modSp mod">
        <pc:chgData name="NOZAKI Manato" userId="d64e5933-2bfb-46ea-b4e0-5848f381612e" providerId="ADAL" clId="{CBD233B1-EA2B-432C-9B19-9F86B26E2C78}" dt="2024-02-21T03:38:09.230" v="436" actId="20577"/>
        <pc:sldMkLst>
          <pc:docMk/>
          <pc:sldMk cId="609671922" sldId="398"/>
        </pc:sldMkLst>
        <pc:spChg chg="mod">
          <ac:chgData name="NOZAKI Manato" userId="d64e5933-2bfb-46ea-b4e0-5848f381612e" providerId="ADAL" clId="{CBD233B1-EA2B-432C-9B19-9F86B26E2C78}" dt="2024-02-21T03:38:09.230" v="436" actId="20577"/>
          <ac:spMkLst>
            <pc:docMk/>
            <pc:sldMk cId="609671922" sldId="398"/>
            <ac:spMk id="2" creationId="{F6E221B2-F28B-D543-8953-BF8CF0A82F2C}"/>
          </ac:spMkLst>
        </pc:spChg>
      </pc:sldChg>
      <pc:sldChg chg="modSp mod">
        <pc:chgData name="NOZAKI Manato" userId="d64e5933-2bfb-46ea-b4e0-5848f381612e" providerId="ADAL" clId="{CBD233B1-EA2B-432C-9B19-9F86B26E2C78}" dt="2024-02-21T03:38:24.819" v="440" actId="20577"/>
        <pc:sldMkLst>
          <pc:docMk/>
          <pc:sldMk cId="4203430642" sldId="403"/>
        </pc:sldMkLst>
        <pc:spChg chg="mod">
          <ac:chgData name="NOZAKI Manato" userId="d64e5933-2bfb-46ea-b4e0-5848f381612e" providerId="ADAL" clId="{CBD233B1-EA2B-432C-9B19-9F86B26E2C78}" dt="2024-02-21T03:38:24.819" v="440" actId="20577"/>
          <ac:spMkLst>
            <pc:docMk/>
            <pc:sldMk cId="4203430642" sldId="403"/>
            <ac:spMk id="8" creationId="{1C5B90BB-904E-DDE0-99FF-65E1968EEE77}"/>
          </ac:spMkLst>
        </pc:spChg>
      </pc:sldChg>
      <pc:sldChg chg="modSp mod modNotesTx">
        <pc:chgData name="NOZAKI Manato" userId="d64e5933-2bfb-46ea-b4e0-5848f381612e" providerId="ADAL" clId="{CBD233B1-EA2B-432C-9B19-9F86B26E2C78}" dt="2024-02-21T03:38:41.021" v="453" actId="20577"/>
        <pc:sldMkLst>
          <pc:docMk/>
          <pc:sldMk cId="2327870408" sldId="407"/>
        </pc:sldMkLst>
        <pc:spChg chg="mod">
          <ac:chgData name="NOZAKI Manato" userId="d64e5933-2bfb-46ea-b4e0-5848f381612e" providerId="ADAL" clId="{CBD233B1-EA2B-432C-9B19-9F86B26E2C78}" dt="2024-02-21T03:38:41.021" v="453" actId="20577"/>
          <ac:spMkLst>
            <pc:docMk/>
            <pc:sldMk cId="2327870408" sldId="407"/>
            <ac:spMk id="9" creationId="{5D3DDFEB-F668-46F1-CFFF-F65A45823ACE}"/>
          </ac:spMkLst>
        </pc:spChg>
      </pc:sldChg>
      <pc:sldChg chg="modSp mod modNotesTx">
        <pc:chgData name="NOZAKI Manato" userId="d64e5933-2bfb-46ea-b4e0-5848f381612e" providerId="ADAL" clId="{CBD233B1-EA2B-432C-9B19-9F86B26E2C78}" dt="2024-02-21T03:38:56.876" v="461" actId="20577"/>
        <pc:sldMkLst>
          <pc:docMk/>
          <pc:sldMk cId="3758956569" sldId="408"/>
        </pc:sldMkLst>
        <pc:spChg chg="mod">
          <ac:chgData name="NOZAKI Manato" userId="d64e5933-2bfb-46ea-b4e0-5848f381612e" providerId="ADAL" clId="{CBD233B1-EA2B-432C-9B19-9F86B26E2C78}" dt="2024-02-21T03:38:56.876" v="461" actId="20577"/>
          <ac:spMkLst>
            <pc:docMk/>
            <pc:sldMk cId="3758956569" sldId="408"/>
            <ac:spMk id="9" creationId="{5D3DDFEB-F668-46F1-CFFF-F65A45823ACE}"/>
          </ac:spMkLst>
        </pc:spChg>
      </pc:sldChg>
      <pc:sldChg chg="modSp mod modNotesTx">
        <pc:chgData name="NOZAKI Manato" userId="d64e5933-2bfb-46ea-b4e0-5848f381612e" providerId="ADAL" clId="{CBD233B1-EA2B-432C-9B19-9F86B26E2C78}" dt="2024-02-21T03:39:01.140" v="465" actId="20577"/>
        <pc:sldMkLst>
          <pc:docMk/>
          <pc:sldMk cId="2799345271" sldId="409"/>
        </pc:sldMkLst>
        <pc:spChg chg="mod">
          <ac:chgData name="NOZAKI Manato" userId="d64e5933-2bfb-46ea-b4e0-5848f381612e" providerId="ADAL" clId="{CBD233B1-EA2B-432C-9B19-9F86B26E2C78}" dt="2024-02-21T03:39:01.140" v="465" actId="20577"/>
          <ac:spMkLst>
            <pc:docMk/>
            <pc:sldMk cId="2799345271" sldId="409"/>
            <ac:spMk id="9" creationId="{5D3DDFEB-F668-46F1-CFFF-F65A45823ACE}"/>
          </ac:spMkLst>
        </pc:spChg>
      </pc:sldChg>
      <pc:sldChg chg="modSp mod modNotesTx">
        <pc:chgData name="NOZAKI Manato" userId="d64e5933-2bfb-46ea-b4e0-5848f381612e" providerId="ADAL" clId="{CBD233B1-EA2B-432C-9B19-9F86B26E2C78}" dt="2024-02-21T03:39:16.017" v="479" actId="20577"/>
        <pc:sldMkLst>
          <pc:docMk/>
          <pc:sldMk cId="639586057" sldId="410"/>
        </pc:sldMkLst>
        <pc:spChg chg="mod">
          <ac:chgData name="NOZAKI Manato" userId="d64e5933-2bfb-46ea-b4e0-5848f381612e" providerId="ADAL" clId="{CBD233B1-EA2B-432C-9B19-9F86B26E2C78}" dt="2024-02-21T02:50:07.774" v="343" actId="20577"/>
          <ac:spMkLst>
            <pc:docMk/>
            <pc:sldMk cId="639586057" sldId="410"/>
            <ac:spMk id="8" creationId="{945E5CF7-A84D-D0D1-F654-2EA544BD692F}"/>
          </ac:spMkLst>
        </pc:spChg>
        <pc:spChg chg="mod">
          <ac:chgData name="NOZAKI Manato" userId="d64e5933-2bfb-46ea-b4e0-5848f381612e" providerId="ADAL" clId="{CBD233B1-EA2B-432C-9B19-9F86B26E2C78}" dt="2024-02-21T03:39:16.017" v="479" actId="20577"/>
          <ac:spMkLst>
            <pc:docMk/>
            <pc:sldMk cId="639586057" sldId="410"/>
            <ac:spMk id="9" creationId="{5D3DDFEB-F668-46F1-CFFF-F65A45823ACE}"/>
          </ac:spMkLst>
        </pc:spChg>
      </pc:sldChg>
      <pc:sldChg chg="modSp mod">
        <pc:chgData name="NOZAKI Manato" userId="d64e5933-2bfb-46ea-b4e0-5848f381612e" providerId="ADAL" clId="{CBD233B1-EA2B-432C-9B19-9F86B26E2C78}" dt="2024-02-21T03:38:38.106" v="451" actId="20577"/>
        <pc:sldMkLst>
          <pc:docMk/>
          <pc:sldMk cId="417110110" sldId="412"/>
        </pc:sldMkLst>
        <pc:spChg chg="mod">
          <ac:chgData name="NOZAKI Manato" userId="d64e5933-2bfb-46ea-b4e0-5848f381612e" providerId="ADAL" clId="{CBD233B1-EA2B-432C-9B19-9F86B26E2C78}" dt="2024-02-21T03:38:38.106" v="451" actId="20577"/>
          <ac:spMkLst>
            <pc:docMk/>
            <pc:sldMk cId="417110110" sldId="412"/>
            <ac:spMk id="9" creationId="{5D3DDFEB-F668-46F1-CFFF-F65A45823ACE}"/>
          </ac:spMkLst>
        </pc:spChg>
      </pc:sldChg>
      <pc:sldChg chg="modSp">
        <pc:chgData name="NOZAKI Manato" userId="d64e5933-2bfb-46ea-b4e0-5848f381612e" providerId="ADAL" clId="{CBD233B1-EA2B-432C-9B19-9F86B26E2C78}" dt="2024-03-13T05:19:42.164" v="1038"/>
        <pc:sldMkLst>
          <pc:docMk/>
          <pc:sldMk cId="71779415" sldId="417"/>
        </pc:sldMkLst>
        <pc:spChg chg="mod">
          <ac:chgData name="NOZAKI Manato" userId="d64e5933-2bfb-46ea-b4e0-5848f381612e" providerId="ADAL" clId="{CBD233B1-EA2B-432C-9B19-9F86B26E2C78}" dt="2024-03-13T05:19:42.164" v="1038"/>
          <ac:spMkLst>
            <pc:docMk/>
            <pc:sldMk cId="71779415" sldId="417"/>
            <ac:spMk id="10" creationId="{E156A3D1-E33C-0967-E6DD-6163D8A7BFB1}"/>
          </ac:spMkLst>
        </pc:spChg>
      </pc:sldChg>
      <pc:sldChg chg="modSp mod">
        <pc:chgData name="NOZAKI Manato" userId="d64e5933-2bfb-46ea-b4e0-5848f381612e" providerId="ADAL" clId="{CBD233B1-EA2B-432C-9B19-9F86B26E2C78}" dt="2024-03-13T05:19:41.938" v="1037"/>
        <pc:sldMkLst>
          <pc:docMk/>
          <pc:sldMk cId="2814499495" sldId="418"/>
        </pc:sldMkLst>
        <pc:spChg chg="mod">
          <ac:chgData name="NOZAKI Manato" userId="d64e5933-2bfb-46ea-b4e0-5848f381612e" providerId="ADAL" clId="{CBD233B1-EA2B-432C-9B19-9F86B26E2C78}" dt="2024-03-13T05:19:41.938" v="1037"/>
          <ac:spMkLst>
            <pc:docMk/>
            <pc:sldMk cId="2814499495" sldId="418"/>
            <ac:spMk id="19" creationId="{9874FE3B-FD4E-C747-F020-5217E1A8CA6F}"/>
          </ac:spMkLst>
        </pc:spChg>
        <pc:spChg chg="mod">
          <ac:chgData name="NOZAKI Manato" userId="d64e5933-2bfb-46ea-b4e0-5848f381612e" providerId="ADAL" clId="{CBD233B1-EA2B-432C-9B19-9F86B26E2C78}" dt="2024-03-13T05:19:41.289" v="1035" actId="1076"/>
          <ac:spMkLst>
            <pc:docMk/>
            <pc:sldMk cId="2814499495" sldId="418"/>
            <ac:spMk id="22" creationId="{EA893162-CA04-CC47-CAEF-1D64495E86C7}"/>
          </ac:spMkLst>
        </pc:spChg>
        <pc:spChg chg="mod">
          <ac:chgData name="NOZAKI Manato" userId="d64e5933-2bfb-46ea-b4e0-5848f381612e" providerId="ADAL" clId="{CBD233B1-EA2B-432C-9B19-9F86B26E2C78}" dt="2024-03-13T05:19:41.104" v="1034" actId="14100"/>
          <ac:spMkLst>
            <pc:docMk/>
            <pc:sldMk cId="2814499495" sldId="418"/>
            <ac:spMk id="24" creationId="{8B59E9E6-9BAB-A994-6768-E97F091FAB94}"/>
          </ac:spMkLst>
        </pc:spChg>
        <pc:spChg chg="mod">
          <ac:chgData name="NOZAKI Manato" userId="d64e5933-2bfb-46ea-b4e0-5848f381612e" providerId="ADAL" clId="{CBD233B1-EA2B-432C-9B19-9F86B26E2C78}" dt="2024-03-13T05:19:40.932" v="1033"/>
          <ac:spMkLst>
            <pc:docMk/>
            <pc:sldMk cId="2814499495" sldId="418"/>
            <ac:spMk id="25" creationId="{82E76EEF-2698-D985-2A56-8BF5B3181630}"/>
          </ac:spMkLst>
        </pc:spChg>
      </pc:sldChg>
      <pc:sldChg chg="modSp mod modNotesTx">
        <pc:chgData name="NOZAKI Manato" userId="d64e5933-2bfb-46ea-b4e0-5848f381612e" providerId="ADAL" clId="{CBD233B1-EA2B-432C-9B19-9F86B26E2C78}" dt="2024-02-21T03:38:32.544" v="446" actId="20577"/>
        <pc:sldMkLst>
          <pc:docMk/>
          <pc:sldMk cId="2509849203" sldId="419"/>
        </pc:sldMkLst>
        <pc:spChg chg="mod">
          <ac:chgData name="NOZAKI Manato" userId="d64e5933-2bfb-46ea-b4e0-5848f381612e" providerId="ADAL" clId="{CBD233B1-EA2B-432C-9B19-9F86B26E2C78}" dt="2024-02-21T03:38:32.544" v="446" actId="20577"/>
          <ac:spMkLst>
            <pc:docMk/>
            <pc:sldMk cId="2509849203" sldId="419"/>
            <ac:spMk id="9" creationId="{3CB54354-DE3B-1593-F36E-DBEC8E0E7D7A}"/>
          </ac:spMkLst>
        </pc:spChg>
        <pc:spChg chg="mod">
          <ac:chgData name="NOZAKI Manato" userId="d64e5933-2bfb-46ea-b4e0-5848f381612e" providerId="ADAL" clId="{CBD233B1-EA2B-432C-9B19-9F86B26E2C78}" dt="2024-02-20T14:37:55.854" v="177" actId="20577"/>
          <ac:spMkLst>
            <pc:docMk/>
            <pc:sldMk cId="2509849203" sldId="419"/>
            <ac:spMk id="13" creationId="{71F4C5C1-AF32-6596-6EF8-74D496A6C0A7}"/>
          </ac:spMkLst>
        </pc:spChg>
      </pc:sldChg>
      <pc:sldChg chg="modSp mod">
        <pc:chgData name="NOZAKI Manato" userId="d64e5933-2bfb-46ea-b4e0-5848f381612e" providerId="ADAL" clId="{CBD233B1-EA2B-432C-9B19-9F86B26E2C78}" dt="2024-02-21T03:39:06.569" v="469" actId="20577"/>
        <pc:sldMkLst>
          <pc:docMk/>
          <pc:sldMk cId="3046557678" sldId="424"/>
        </pc:sldMkLst>
        <pc:spChg chg="mod">
          <ac:chgData name="NOZAKI Manato" userId="d64e5933-2bfb-46ea-b4e0-5848f381612e" providerId="ADAL" clId="{CBD233B1-EA2B-432C-9B19-9F86B26E2C78}" dt="2024-02-21T03:39:06.569" v="469" actId="20577"/>
          <ac:spMkLst>
            <pc:docMk/>
            <pc:sldMk cId="3046557678" sldId="424"/>
            <ac:spMk id="20" creationId="{3DC0B844-723F-FBC7-92A2-50DB1D661A97}"/>
          </ac:spMkLst>
        </pc:spChg>
      </pc:sldChg>
      <pc:sldChg chg="modSp mod">
        <pc:chgData name="NOZAKI Manato" userId="d64e5933-2bfb-46ea-b4e0-5848f381612e" providerId="ADAL" clId="{CBD233B1-EA2B-432C-9B19-9F86B26E2C78}" dt="2024-02-21T03:39:04.081" v="467" actId="20577"/>
        <pc:sldMkLst>
          <pc:docMk/>
          <pc:sldMk cId="2629205044" sldId="426"/>
        </pc:sldMkLst>
        <pc:spChg chg="mod">
          <ac:chgData name="NOZAKI Manato" userId="d64e5933-2bfb-46ea-b4e0-5848f381612e" providerId="ADAL" clId="{CBD233B1-EA2B-432C-9B19-9F86B26E2C78}" dt="2024-02-21T03:39:04.081" v="467" actId="20577"/>
          <ac:spMkLst>
            <pc:docMk/>
            <pc:sldMk cId="2629205044" sldId="426"/>
            <ac:spMk id="17" creationId="{94A768CD-0D79-C149-C1E1-BE6BD8C2E10B}"/>
          </ac:spMkLst>
        </pc:spChg>
      </pc:sldChg>
      <pc:sldChg chg="modSp mod modNotesTx">
        <pc:chgData name="NOZAKI Manato" userId="d64e5933-2bfb-46ea-b4e0-5848f381612e" providerId="ADAL" clId="{CBD233B1-EA2B-432C-9B19-9F86B26E2C78}" dt="2024-02-21T03:39:09.884" v="473" actId="20577"/>
        <pc:sldMkLst>
          <pc:docMk/>
          <pc:sldMk cId="608133850" sldId="427"/>
        </pc:sldMkLst>
        <pc:spChg chg="mod">
          <ac:chgData name="NOZAKI Manato" userId="d64e5933-2bfb-46ea-b4e0-5848f381612e" providerId="ADAL" clId="{CBD233B1-EA2B-432C-9B19-9F86B26E2C78}" dt="2024-02-21T03:39:09.884" v="473" actId="20577"/>
          <ac:spMkLst>
            <pc:docMk/>
            <pc:sldMk cId="608133850" sldId="427"/>
            <ac:spMk id="10" creationId="{AF394043-F94E-8ED9-3086-2F0B36B9D0F4}"/>
          </ac:spMkLst>
        </pc:spChg>
      </pc:sldChg>
      <pc:sldChg chg="addSp modSp add del mod modNotesTx">
        <pc:chgData name="NOZAKI Manato" userId="d64e5933-2bfb-46ea-b4e0-5848f381612e" providerId="ADAL" clId="{CBD233B1-EA2B-432C-9B19-9F86B26E2C78}" dt="2024-02-21T06:53:18.046" v="965" actId="1076"/>
        <pc:sldMkLst>
          <pc:docMk/>
          <pc:sldMk cId="907470122" sldId="428"/>
        </pc:sldMkLst>
        <pc:spChg chg="mod">
          <ac:chgData name="NOZAKI Manato" userId="d64e5933-2bfb-46ea-b4e0-5848f381612e" providerId="ADAL" clId="{CBD233B1-EA2B-432C-9B19-9F86B26E2C78}" dt="2024-02-21T03:38:30.297" v="444" actId="20577"/>
          <ac:spMkLst>
            <pc:docMk/>
            <pc:sldMk cId="907470122" sldId="428"/>
            <ac:spMk id="8" creationId="{7D38D0BB-AFE8-D981-3364-8205143B7AFB}"/>
          </ac:spMkLst>
        </pc:spChg>
        <pc:spChg chg="mod">
          <ac:chgData name="NOZAKI Manato" userId="d64e5933-2bfb-46ea-b4e0-5848f381612e" providerId="ADAL" clId="{CBD233B1-EA2B-432C-9B19-9F86B26E2C78}" dt="2024-02-20T14:36:03.462" v="116" actId="20577"/>
          <ac:spMkLst>
            <pc:docMk/>
            <pc:sldMk cId="907470122" sldId="428"/>
            <ac:spMk id="9" creationId="{7B786999-360D-DBDF-AA53-89737ED6DB76}"/>
          </ac:spMkLst>
        </pc:spChg>
        <pc:spChg chg="mod">
          <ac:chgData name="NOZAKI Manato" userId="d64e5933-2bfb-46ea-b4e0-5848f381612e" providerId="ADAL" clId="{CBD233B1-EA2B-432C-9B19-9F86B26E2C78}" dt="2024-02-20T14:36:12.732" v="134" actId="20577"/>
          <ac:spMkLst>
            <pc:docMk/>
            <pc:sldMk cId="907470122" sldId="428"/>
            <ac:spMk id="10" creationId="{65B195C7-6271-E43B-2FBB-C9D0D720E9A7}"/>
          </ac:spMkLst>
        </pc:spChg>
        <pc:spChg chg="mod">
          <ac:chgData name="NOZAKI Manato" userId="d64e5933-2bfb-46ea-b4e0-5848f381612e" providerId="ADAL" clId="{CBD233B1-EA2B-432C-9B19-9F86B26E2C78}" dt="2024-02-20T14:36:07.738" v="125" actId="20577"/>
          <ac:spMkLst>
            <pc:docMk/>
            <pc:sldMk cId="907470122" sldId="428"/>
            <ac:spMk id="11" creationId="{DE8068E3-29A0-A383-FD91-0BFC756CB5DE}"/>
          </ac:spMkLst>
        </pc:spChg>
        <pc:spChg chg="mod">
          <ac:chgData name="NOZAKI Manato" userId="d64e5933-2bfb-46ea-b4e0-5848f381612e" providerId="ADAL" clId="{CBD233B1-EA2B-432C-9B19-9F86B26E2C78}" dt="2024-02-21T02:51:02.627" v="351" actId="20577"/>
          <ac:spMkLst>
            <pc:docMk/>
            <pc:sldMk cId="907470122" sldId="428"/>
            <ac:spMk id="12" creationId="{224CEA1F-BD87-2423-2847-83647463DA04}"/>
          </ac:spMkLst>
        </pc:spChg>
        <pc:spChg chg="mod">
          <ac:chgData name="NOZAKI Manato" userId="d64e5933-2bfb-46ea-b4e0-5848f381612e" providerId="ADAL" clId="{CBD233B1-EA2B-432C-9B19-9F86B26E2C78}" dt="2024-02-21T06:53:18.046" v="965" actId="1076"/>
          <ac:spMkLst>
            <pc:docMk/>
            <pc:sldMk cId="907470122" sldId="428"/>
            <ac:spMk id="17" creationId="{A66B801F-CA03-9D12-01AF-1905253D11BA}"/>
          </ac:spMkLst>
        </pc:spChg>
        <pc:picChg chg="mod">
          <ac:chgData name="NOZAKI Manato" userId="d64e5933-2bfb-46ea-b4e0-5848f381612e" providerId="ADAL" clId="{CBD233B1-EA2B-432C-9B19-9F86B26E2C78}" dt="2024-02-21T05:44:47.331" v="571" actId="1076"/>
          <ac:picMkLst>
            <pc:docMk/>
            <pc:sldMk cId="907470122" sldId="428"/>
            <ac:picMk id="13" creationId="{7F21BEDA-A77F-02DA-2477-CAC078302A31}"/>
          </ac:picMkLst>
        </pc:picChg>
        <pc:picChg chg="mod">
          <ac:chgData name="NOZAKI Manato" userId="d64e5933-2bfb-46ea-b4e0-5848f381612e" providerId="ADAL" clId="{CBD233B1-EA2B-432C-9B19-9F86B26E2C78}" dt="2024-02-21T05:45:02.473" v="574" actId="14100"/>
          <ac:picMkLst>
            <pc:docMk/>
            <pc:sldMk cId="907470122" sldId="428"/>
            <ac:picMk id="16" creationId="{869040E0-5CCF-FAE1-98B8-3C6189BADE49}"/>
          </ac:picMkLst>
        </pc:picChg>
        <pc:picChg chg="mod">
          <ac:chgData name="NOZAKI Manato" userId="d64e5933-2bfb-46ea-b4e0-5848f381612e" providerId="ADAL" clId="{CBD233B1-EA2B-432C-9B19-9F86B26E2C78}" dt="2024-02-21T05:45:12.482" v="576" actId="1076"/>
          <ac:picMkLst>
            <pc:docMk/>
            <pc:sldMk cId="907470122" sldId="428"/>
            <ac:picMk id="18" creationId="{14F38100-A112-E105-05DB-ABE84B805C0C}"/>
          </ac:picMkLst>
        </pc:picChg>
        <pc:picChg chg="mod">
          <ac:chgData name="NOZAKI Manato" userId="d64e5933-2bfb-46ea-b4e0-5848f381612e" providerId="ADAL" clId="{CBD233B1-EA2B-432C-9B19-9F86B26E2C78}" dt="2024-02-21T05:44:57.541" v="573" actId="1076"/>
          <ac:picMkLst>
            <pc:docMk/>
            <pc:sldMk cId="907470122" sldId="428"/>
            <ac:picMk id="26" creationId="{9C669359-3357-3477-917C-D9F6FB438766}"/>
          </ac:picMkLst>
        </pc:picChg>
        <pc:cxnChg chg="mod">
          <ac:chgData name="NOZAKI Manato" userId="d64e5933-2bfb-46ea-b4e0-5848f381612e" providerId="ADAL" clId="{CBD233B1-EA2B-432C-9B19-9F86B26E2C78}" dt="2024-02-21T06:53:12.235" v="964" actId="1582"/>
          <ac:cxnSpMkLst>
            <pc:docMk/>
            <pc:sldMk cId="907470122" sldId="428"/>
            <ac:cxnSpMk id="4" creationId="{D59D342F-0675-AAAA-20AB-95650BE2542C}"/>
          </ac:cxnSpMkLst>
        </pc:cxnChg>
        <pc:cxnChg chg="mod">
          <ac:chgData name="NOZAKI Manato" userId="d64e5933-2bfb-46ea-b4e0-5848f381612e" providerId="ADAL" clId="{CBD233B1-EA2B-432C-9B19-9F86B26E2C78}" dt="2024-02-21T05:45:02.473" v="574" actId="14100"/>
          <ac:cxnSpMkLst>
            <pc:docMk/>
            <pc:sldMk cId="907470122" sldId="428"/>
            <ac:cxnSpMk id="20" creationId="{3CDC8FA3-1229-9A18-BFF7-C46065B2C12E}"/>
          </ac:cxnSpMkLst>
        </pc:cxnChg>
        <pc:cxnChg chg="mod">
          <ac:chgData name="NOZAKI Manato" userId="d64e5933-2bfb-46ea-b4e0-5848f381612e" providerId="ADAL" clId="{CBD233B1-EA2B-432C-9B19-9F86B26E2C78}" dt="2024-02-21T06:52:48.809" v="961" actId="1582"/>
          <ac:cxnSpMkLst>
            <pc:docMk/>
            <pc:sldMk cId="907470122" sldId="428"/>
            <ac:cxnSpMk id="22" creationId="{ABF8CF28-1A5A-1903-AEAC-971E33A2926F}"/>
          </ac:cxnSpMkLst>
        </pc:cxnChg>
        <pc:cxnChg chg="mod">
          <ac:chgData name="NOZAKI Manato" userId="d64e5933-2bfb-46ea-b4e0-5848f381612e" providerId="ADAL" clId="{CBD233B1-EA2B-432C-9B19-9F86B26E2C78}" dt="2024-02-21T06:52:56.875" v="962" actId="14100"/>
          <ac:cxnSpMkLst>
            <pc:docMk/>
            <pc:sldMk cId="907470122" sldId="428"/>
            <ac:cxnSpMk id="27" creationId="{A0DCC0E5-6BF7-3A09-B0FA-FF6E0EC6EC05}"/>
          </ac:cxnSpMkLst>
        </pc:cxnChg>
        <pc:cxnChg chg="mod">
          <ac:chgData name="NOZAKI Manato" userId="d64e5933-2bfb-46ea-b4e0-5848f381612e" providerId="ADAL" clId="{CBD233B1-EA2B-432C-9B19-9F86B26E2C78}" dt="2024-02-21T06:53:02.606" v="963" actId="1582"/>
          <ac:cxnSpMkLst>
            <pc:docMk/>
            <pc:sldMk cId="907470122" sldId="428"/>
            <ac:cxnSpMk id="28" creationId="{0FA3C14D-8226-83EF-F113-8AE1F0D6EABF}"/>
          </ac:cxnSpMkLst>
        </pc:cxnChg>
        <pc:cxnChg chg="add mod">
          <ac:chgData name="NOZAKI Manato" userId="d64e5933-2bfb-46ea-b4e0-5848f381612e" providerId="ADAL" clId="{CBD233B1-EA2B-432C-9B19-9F86B26E2C78}" dt="2024-02-21T06:12:39.551" v="580" actId="17032"/>
          <ac:cxnSpMkLst>
            <pc:docMk/>
            <pc:sldMk cId="907470122" sldId="428"/>
            <ac:cxnSpMk id="38" creationId="{C23D024B-61FC-0CFE-AB7D-00AED911C8B0}"/>
          </ac:cxnSpMkLst>
        </pc:cxnChg>
      </pc:sldChg>
      <pc:sldChg chg="modSp mod">
        <pc:chgData name="NOZAKI Manato" userId="d64e5933-2bfb-46ea-b4e0-5848f381612e" providerId="ADAL" clId="{CBD233B1-EA2B-432C-9B19-9F86B26E2C78}" dt="2024-02-21T03:38:47.552" v="455" actId="20577"/>
        <pc:sldMkLst>
          <pc:docMk/>
          <pc:sldMk cId="2873741750" sldId="429"/>
        </pc:sldMkLst>
        <pc:spChg chg="mod">
          <ac:chgData name="NOZAKI Manato" userId="d64e5933-2bfb-46ea-b4e0-5848f381612e" providerId="ADAL" clId="{CBD233B1-EA2B-432C-9B19-9F86B26E2C78}" dt="2024-02-21T03:38:47.552" v="455" actId="20577"/>
          <ac:spMkLst>
            <pc:docMk/>
            <pc:sldMk cId="2873741750" sldId="429"/>
            <ac:spMk id="14" creationId="{2AD54FFC-35ED-33C7-E863-AB4FF384C900}"/>
          </ac:spMkLst>
        </pc:spChg>
      </pc:sldChg>
      <pc:sldChg chg="modSp mod modNotesTx">
        <pc:chgData name="NOZAKI Manato" userId="d64e5933-2bfb-46ea-b4e0-5848f381612e" providerId="ADAL" clId="{CBD233B1-EA2B-432C-9B19-9F86B26E2C78}" dt="2024-02-21T03:38:35.226" v="449" actId="20577"/>
        <pc:sldMkLst>
          <pc:docMk/>
          <pc:sldMk cId="2053748917" sldId="431"/>
        </pc:sldMkLst>
        <pc:spChg chg="mod">
          <ac:chgData name="NOZAKI Manato" userId="d64e5933-2bfb-46ea-b4e0-5848f381612e" providerId="ADAL" clId="{CBD233B1-EA2B-432C-9B19-9F86B26E2C78}" dt="2024-02-21T03:38:35.226" v="449" actId="20577"/>
          <ac:spMkLst>
            <pc:docMk/>
            <pc:sldMk cId="2053748917" sldId="431"/>
            <ac:spMk id="9" creationId="{5D3DDFEB-F668-46F1-CFFF-F65A45823ACE}"/>
          </ac:spMkLst>
        </pc:spChg>
      </pc:sldChg>
      <pc:sldChg chg="modSp mod">
        <pc:chgData name="NOZAKI Manato" userId="d64e5933-2bfb-46ea-b4e0-5848f381612e" providerId="ADAL" clId="{CBD233B1-EA2B-432C-9B19-9F86B26E2C78}" dt="2024-02-21T03:39:13.412" v="477" actId="20577"/>
        <pc:sldMkLst>
          <pc:docMk/>
          <pc:sldMk cId="2261197984" sldId="433"/>
        </pc:sldMkLst>
        <pc:spChg chg="mod">
          <ac:chgData name="NOZAKI Manato" userId="d64e5933-2bfb-46ea-b4e0-5848f381612e" providerId="ADAL" clId="{CBD233B1-EA2B-432C-9B19-9F86B26E2C78}" dt="2024-02-21T03:39:13.412" v="477" actId="20577"/>
          <ac:spMkLst>
            <pc:docMk/>
            <pc:sldMk cId="2261197984" sldId="433"/>
            <ac:spMk id="9" creationId="{1A88B167-92D4-D063-9536-F370CFFB743B}"/>
          </ac:spMkLst>
        </pc:spChg>
      </pc:sldChg>
      <pc:sldChg chg="addSp delSp modSp mod modNotesTx">
        <pc:chgData name="NOZAKI Manato" userId="d64e5933-2bfb-46ea-b4e0-5848f381612e" providerId="ADAL" clId="{CBD233B1-EA2B-432C-9B19-9F86B26E2C78}" dt="2024-02-26T00:55:26.689" v="1003" actId="20577"/>
        <pc:sldMkLst>
          <pc:docMk/>
          <pc:sldMk cId="1909638429" sldId="434"/>
        </pc:sldMkLst>
        <pc:spChg chg="mod">
          <ac:chgData name="NOZAKI Manato" userId="d64e5933-2bfb-46ea-b4e0-5848f381612e" providerId="ADAL" clId="{CBD233B1-EA2B-432C-9B19-9F86B26E2C78}" dt="2024-02-21T06:59:51.043" v="982" actId="20577"/>
          <ac:spMkLst>
            <pc:docMk/>
            <pc:sldMk cId="1909638429" sldId="434"/>
            <ac:spMk id="7" creationId="{CC0762B9-79B8-7A25-F190-2F6C63A2756E}"/>
          </ac:spMkLst>
        </pc:spChg>
        <pc:spChg chg="mod">
          <ac:chgData name="NOZAKI Manato" userId="d64e5933-2bfb-46ea-b4e0-5848f381612e" providerId="ADAL" clId="{CBD233B1-EA2B-432C-9B19-9F86B26E2C78}" dt="2024-02-26T00:55:26.689" v="1003" actId="20577"/>
          <ac:spMkLst>
            <pc:docMk/>
            <pc:sldMk cId="1909638429" sldId="434"/>
            <ac:spMk id="10" creationId="{FA19D112-13ED-B9A4-F2AD-765DC19B7EC7}"/>
          </ac:spMkLst>
        </pc:spChg>
        <pc:spChg chg="mod">
          <ac:chgData name="NOZAKI Manato" userId="d64e5933-2bfb-46ea-b4e0-5848f381612e" providerId="ADAL" clId="{CBD233B1-EA2B-432C-9B19-9F86B26E2C78}" dt="2024-02-21T03:41:30.777" v="497" actId="1076"/>
          <ac:spMkLst>
            <pc:docMk/>
            <pc:sldMk cId="1909638429" sldId="434"/>
            <ac:spMk id="11" creationId="{0B1395D7-40A0-A0F9-D93E-26357C1C6D8C}"/>
          </ac:spMkLst>
        </pc:spChg>
        <pc:spChg chg="mod">
          <ac:chgData name="NOZAKI Manato" userId="d64e5933-2bfb-46ea-b4e0-5848f381612e" providerId="ADAL" clId="{CBD233B1-EA2B-432C-9B19-9F86B26E2C78}" dt="2024-02-21T03:38:53.864" v="459" actId="20577"/>
          <ac:spMkLst>
            <pc:docMk/>
            <pc:sldMk cId="1909638429" sldId="434"/>
            <ac:spMk id="21" creationId="{FD10F29D-5D51-D97F-42B5-6F1F166572B5}"/>
          </ac:spMkLst>
        </pc:spChg>
        <pc:graphicFrameChg chg="add mod">
          <ac:chgData name="NOZAKI Manato" userId="d64e5933-2bfb-46ea-b4e0-5848f381612e" providerId="ADAL" clId="{CBD233B1-EA2B-432C-9B19-9F86B26E2C78}" dt="2024-02-21T03:41:05.710" v="482"/>
          <ac:graphicFrameMkLst>
            <pc:docMk/>
            <pc:sldMk cId="1909638429" sldId="434"/>
            <ac:graphicFrameMk id="8" creationId="{82A3367C-471A-9856-AC6E-E8673D4DC426}"/>
          </ac:graphicFrameMkLst>
        </pc:graphicFrameChg>
        <pc:picChg chg="del">
          <ac:chgData name="NOZAKI Manato" userId="d64e5933-2bfb-46ea-b4e0-5848f381612e" providerId="ADAL" clId="{CBD233B1-EA2B-432C-9B19-9F86B26E2C78}" dt="2024-02-21T03:41:19.044" v="487" actId="478"/>
          <ac:picMkLst>
            <pc:docMk/>
            <pc:sldMk cId="1909638429" sldId="434"/>
            <ac:picMk id="12" creationId="{D7DE2BCA-675D-39FF-7CEF-B8B48D3C6EDF}"/>
          </ac:picMkLst>
        </pc:picChg>
        <pc:picChg chg="add mod">
          <ac:chgData name="NOZAKI Manato" userId="d64e5933-2bfb-46ea-b4e0-5848f381612e" providerId="ADAL" clId="{CBD233B1-EA2B-432C-9B19-9F86B26E2C78}" dt="2024-02-21T03:41:21.774" v="488" actId="1076"/>
          <ac:picMkLst>
            <pc:docMk/>
            <pc:sldMk cId="1909638429" sldId="434"/>
            <ac:picMk id="14" creationId="{B62B569F-CD51-01F7-E7B5-E59B7194B44A}"/>
          </ac:picMkLst>
        </pc:picChg>
      </pc:sldChg>
      <pc:sldChg chg="modSp mod modNotesTx">
        <pc:chgData name="NOZAKI Manato" userId="d64e5933-2bfb-46ea-b4e0-5848f381612e" providerId="ADAL" clId="{CBD233B1-EA2B-432C-9B19-9F86B26E2C78}" dt="2024-02-21T03:38:58.833" v="463" actId="20577"/>
        <pc:sldMkLst>
          <pc:docMk/>
          <pc:sldMk cId="1731367921" sldId="435"/>
        </pc:sldMkLst>
        <pc:spChg chg="mod">
          <ac:chgData name="NOZAKI Manato" userId="d64e5933-2bfb-46ea-b4e0-5848f381612e" providerId="ADAL" clId="{CBD233B1-EA2B-432C-9B19-9F86B26E2C78}" dt="2024-02-21T03:38:58.833" v="463" actId="20577"/>
          <ac:spMkLst>
            <pc:docMk/>
            <pc:sldMk cId="1731367921" sldId="435"/>
            <ac:spMk id="10" creationId="{4BECE817-24A0-F52D-DFC9-AEFE1602B9FD}"/>
          </ac:spMkLst>
        </pc:spChg>
      </pc:sldChg>
      <pc:sldChg chg="modSp mod">
        <pc:chgData name="NOZAKI Manato" userId="d64e5933-2bfb-46ea-b4e0-5848f381612e" providerId="ADAL" clId="{CBD233B1-EA2B-432C-9B19-9F86B26E2C78}" dt="2024-02-21T03:38:50.458" v="457" actId="20577"/>
        <pc:sldMkLst>
          <pc:docMk/>
          <pc:sldMk cId="3979308599" sldId="437"/>
        </pc:sldMkLst>
        <pc:spChg chg="mod">
          <ac:chgData name="NOZAKI Manato" userId="d64e5933-2bfb-46ea-b4e0-5848f381612e" providerId="ADAL" clId="{CBD233B1-EA2B-432C-9B19-9F86B26E2C78}" dt="2024-02-21T03:38:50.458" v="457" actId="20577"/>
          <ac:spMkLst>
            <pc:docMk/>
            <pc:sldMk cId="3979308599" sldId="437"/>
            <ac:spMk id="9" creationId="{5D3DDFEB-F668-46F1-CFFF-F65A45823ACE}"/>
          </ac:spMkLst>
        </pc:spChg>
      </pc:sldChg>
      <pc:sldChg chg="modSp mod modShow">
        <pc:chgData name="NOZAKI Manato" userId="d64e5933-2bfb-46ea-b4e0-5848f381612e" providerId="ADAL" clId="{CBD233B1-EA2B-432C-9B19-9F86B26E2C78}" dt="2024-02-21T03:39:18.374" v="481" actId="20577"/>
        <pc:sldMkLst>
          <pc:docMk/>
          <pc:sldMk cId="960166211" sldId="438"/>
        </pc:sldMkLst>
        <pc:spChg chg="mod">
          <ac:chgData name="NOZAKI Manato" userId="d64e5933-2bfb-46ea-b4e0-5848f381612e" providerId="ADAL" clId="{CBD233B1-EA2B-432C-9B19-9F86B26E2C78}" dt="2024-02-21T03:39:18.374" v="481" actId="20577"/>
          <ac:spMkLst>
            <pc:docMk/>
            <pc:sldMk cId="960166211" sldId="438"/>
            <ac:spMk id="9" creationId="{0F10E3DD-68C9-3DAC-5115-BC6A2B2DF04C}"/>
          </ac:spMkLst>
        </pc:spChg>
      </pc:sldChg>
      <pc:sldChg chg="modSp mod modNotesTx">
        <pc:chgData name="NOZAKI Manato" userId="d64e5933-2bfb-46ea-b4e0-5848f381612e" providerId="ADAL" clId="{CBD233B1-EA2B-432C-9B19-9F86B26E2C78}" dt="2024-02-21T03:38:02.862" v="434" actId="20577"/>
        <pc:sldMkLst>
          <pc:docMk/>
          <pc:sldMk cId="3159594671" sldId="439"/>
        </pc:sldMkLst>
        <pc:spChg chg="mod">
          <ac:chgData name="NOZAKI Manato" userId="d64e5933-2bfb-46ea-b4e0-5848f381612e" providerId="ADAL" clId="{CBD233B1-EA2B-432C-9B19-9F86B26E2C78}" dt="2024-02-21T03:38:02.862" v="434" actId="20577"/>
          <ac:spMkLst>
            <pc:docMk/>
            <pc:sldMk cId="3159594671" sldId="439"/>
            <ac:spMk id="9" creationId="{AF5DA602-169A-4E48-FFAB-06A6C6EE0C8D}"/>
          </ac:spMkLst>
        </pc:spChg>
      </pc:sldChg>
      <pc:sldChg chg="add del modNotesTx">
        <pc:chgData name="NOZAKI Manato" userId="d64e5933-2bfb-46ea-b4e0-5848f381612e" providerId="ADAL" clId="{CBD233B1-EA2B-432C-9B19-9F86B26E2C78}" dt="2024-02-21T06:52:26.102" v="958" actId="47"/>
        <pc:sldMkLst>
          <pc:docMk/>
          <pc:sldMk cId="1982897598" sldId="440"/>
        </pc:sldMkLst>
      </pc:sldChg>
    </pc:docChg>
  </pc:docChgLst>
  <pc:docChgLst>
    <pc:chgData name="NOZAKI Manato" userId="d64e5933-2bfb-46ea-b4e0-5848f381612e" providerId="ADAL" clId="{907EC573-F835-4DA9-8732-E9F11A35F9F5}"/>
    <pc:docChg chg="undo custSel modSld">
      <pc:chgData name="NOZAKI Manato" userId="d64e5933-2bfb-46ea-b4e0-5848f381612e" providerId="ADAL" clId="{907EC573-F835-4DA9-8732-E9F11A35F9F5}" dt="2024-02-26T06:16:34.664" v="85" actId="20577"/>
      <pc:docMkLst>
        <pc:docMk/>
      </pc:docMkLst>
      <pc:sldChg chg="modSp mod">
        <pc:chgData name="NOZAKI Manato" userId="d64e5933-2bfb-46ea-b4e0-5848f381612e" providerId="ADAL" clId="{907EC573-F835-4DA9-8732-E9F11A35F9F5}" dt="2024-02-26T05:43:45.262" v="26" actId="20577"/>
        <pc:sldMkLst>
          <pc:docMk/>
          <pc:sldMk cId="2629897128" sldId="376"/>
        </pc:sldMkLst>
        <pc:spChg chg="mod">
          <ac:chgData name="NOZAKI Manato" userId="d64e5933-2bfb-46ea-b4e0-5848f381612e" providerId="ADAL" clId="{907EC573-F835-4DA9-8732-E9F11A35F9F5}" dt="2024-02-26T05:43:45.262" v="26" actId="20577"/>
          <ac:spMkLst>
            <pc:docMk/>
            <pc:sldMk cId="2629897128" sldId="376"/>
            <ac:spMk id="5" creationId="{F015068E-C35B-BC40-B1D8-F780CF11B21A}"/>
          </ac:spMkLst>
        </pc:spChg>
      </pc:sldChg>
      <pc:sldChg chg="modSp mod">
        <pc:chgData name="NOZAKI Manato" userId="d64e5933-2bfb-46ea-b4e0-5848f381612e" providerId="ADAL" clId="{907EC573-F835-4DA9-8732-E9F11A35F9F5}" dt="2024-02-26T06:16:34.664" v="85" actId="20577"/>
        <pc:sldMkLst>
          <pc:docMk/>
          <pc:sldMk cId="1742788632" sldId="386"/>
        </pc:sldMkLst>
        <pc:spChg chg="mod">
          <ac:chgData name="NOZAKI Manato" userId="d64e5933-2bfb-46ea-b4e0-5848f381612e" providerId="ADAL" clId="{907EC573-F835-4DA9-8732-E9F11A35F9F5}" dt="2024-02-26T06:16:34.664" v="85" actId="20577"/>
          <ac:spMkLst>
            <pc:docMk/>
            <pc:sldMk cId="1742788632" sldId="386"/>
            <ac:spMk id="3" creationId="{7FBF4468-53FF-6F45-8787-EDFA5ED277BB}"/>
          </ac:spMkLst>
        </pc:spChg>
      </pc:sldChg>
      <pc:sldChg chg="modSp mod">
        <pc:chgData name="NOZAKI Manato" userId="d64e5933-2bfb-46ea-b4e0-5848f381612e" providerId="ADAL" clId="{907EC573-F835-4DA9-8732-E9F11A35F9F5}" dt="2024-02-26T05:55:43.264" v="33" actId="113"/>
        <pc:sldMkLst>
          <pc:docMk/>
          <pc:sldMk cId="1850268081" sldId="397"/>
        </pc:sldMkLst>
        <pc:spChg chg="mod">
          <ac:chgData name="NOZAKI Manato" userId="d64e5933-2bfb-46ea-b4e0-5848f381612e" providerId="ADAL" clId="{907EC573-F835-4DA9-8732-E9F11A35F9F5}" dt="2024-02-26T05:55:43.264" v="33" actId="113"/>
          <ac:spMkLst>
            <pc:docMk/>
            <pc:sldMk cId="1850268081" sldId="397"/>
            <ac:spMk id="29" creationId="{447BB161-A86E-05C9-9ADF-471884AE3473}"/>
          </ac:spMkLst>
        </pc:spChg>
      </pc:sldChg>
      <pc:sldChg chg="modSp mod">
        <pc:chgData name="NOZAKI Manato" userId="d64e5933-2bfb-46ea-b4e0-5848f381612e" providerId="ADAL" clId="{907EC573-F835-4DA9-8732-E9F11A35F9F5}" dt="2024-02-26T05:22:33.961" v="10" actId="1076"/>
        <pc:sldMkLst>
          <pc:docMk/>
          <pc:sldMk cId="2799345271" sldId="409"/>
        </pc:sldMkLst>
        <pc:spChg chg="mod">
          <ac:chgData name="NOZAKI Manato" userId="d64e5933-2bfb-46ea-b4e0-5848f381612e" providerId="ADAL" clId="{907EC573-F835-4DA9-8732-E9F11A35F9F5}" dt="2024-02-26T05:22:33.961" v="10" actId="1076"/>
          <ac:spMkLst>
            <pc:docMk/>
            <pc:sldMk cId="2799345271" sldId="409"/>
            <ac:spMk id="10" creationId="{D6BFC7D0-0BEF-C764-425A-5128EC349D76}"/>
          </ac:spMkLst>
        </pc:spChg>
      </pc:sldChg>
      <pc:sldChg chg="addSp delSp modSp mod modNotesTx">
        <pc:chgData name="NOZAKI Manato" userId="d64e5933-2bfb-46ea-b4e0-5848f381612e" providerId="ADAL" clId="{907EC573-F835-4DA9-8732-E9F11A35F9F5}" dt="2024-02-26T05:58:51.139" v="62" actId="20577"/>
        <pc:sldMkLst>
          <pc:docMk/>
          <pc:sldMk cId="639586057" sldId="410"/>
        </pc:sldMkLst>
        <pc:spChg chg="mod">
          <ac:chgData name="NOZAKI Manato" userId="d64e5933-2bfb-46ea-b4e0-5848f381612e" providerId="ADAL" clId="{907EC573-F835-4DA9-8732-E9F11A35F9F5}" dt="2024-02-26T05:58:48.620" v="52" actId="20577"/>
          <ac:spMkLst>
            <pc:docMk/>
            <pc:sldMk cId="639586057" sldId="410"/>
            <ac:spMk id="7" creationId="{059130B2-A111-C59B-F3F3-27552BF28B08}"/>
          </ac:spMkLst>
        </pc:spChg>
        <pc:spChg chg="mod">
          <ac:chgData name="NOZAKI Manato" userId="d64e5933-2bfb-46ea-b4e0-5848f381612e" providerId="ADAL" clId="{907EC573-F835-4DA9-8732-E9F11A35F9F5}" dt="2024-02-26T05:58:50.311" v="59" actId="1076"/>
          <ac:spMkLst>
            <pc:docMk/>
            <pc:sldMk cId="639586057" sldId="410"/>
            <ac:spMk id="8" creationId="{945E5CF7-A84D-D0D1-F654-2EA544BD692F}"/>
          </ac:spMkLst>
        </pc:spChg>
        <pc:spChg chg="add del">
          <ac:chgData name="NOZAKI Manato" userId="d64e5933-2bfb-46ea-b4e0-5848f381612e" providerId="ADAL" clId="{907EC573-F835-4DA9-8732-E9F11A35F9F5}" dt="2024-02-26T05:58:48.787" v="53" actId="478"/>
          <ac:spMkLst>
            <pc:docMk/>
            <pc:sldMk cId="639586057" sldId="410"/>
            <ac:spMk id="10" creationId="{D6BFC7D0-0BEF-C764-425A-5128EC349D76}"/>
          </ac:spMkLst>
        </pc:spChg>
        <pc:spChg chg="add del">
          <ac:chgData name="NOZAKI Manato" userId="d64e5933-2bfb-46ea-b4e0-5848f381612e" providerId="ADAL" clId="{907EC573-F835-4DA9-8732-E9F11A35F9F5}" dt="2024-02-26T05:58:50.505" v="60" actId="478"/>
          <ac:spMkLst>
            <pc:docMk/>
            <pc:sldMk cId="639586057" sldId="410"/>
            <ac:spMk id="11" creationId="{81B5D008-5EA1-B75D-CF14-98E3ED807AE9}"/>
          </ac:spMkLst>
        </pc:spChg>
        <pc:spChg chg="add del mod">
          <ac:chgData name="NOZAKI Manato" userId="d64e5933-2bfb-46ea-b4e0-5848f381612e" providerId="ADAL" clId="{907EC573-F835-4DA9-8732-E9F11A35F9F5}" dt="2024-02-26T05:58:50.672" v="61" actId="478"/>
          <ac:spMkLst>
            <pc:docMk/>
            <pc:sldMk cId="639586057" sldId="410"/>
            <ac:spMk id="12" creationId="{7EE294A2-3336-B625-F1D2-D0264ADCB421}"/>
          </ac:spMkLst>
        </pc:spChg>
      </pc:sldChg>
      <pc:sldChg chg="modSp mod">
        <pc:chgData name="NOZAKI Manato" userId="d64e5933-2bfb-46ea-b4e0-5848f381612e" providerId="ADAL" clId="{907EC573-F835-4DA9-8732-E9F11A35F9F5}" dt="2024-02-26T05:33:44.935" v="14" actId="113"/>
        <pc:sldMkLst>
          <pc:docMk/>
          <pc:sldMk cId="3046557678" sldId="424"/>
        </pc:sldMkLst>
        <pc:spChg chg="mod">
          <ac:chgData name="NOZAKI Manato" userId="d64e5933-2bfb-46ea-b4e0-5848f381612e" providerId="ADAL" clId="{907EC573-F835-4DA9-8732-E9F11A35F9F5}" dt="2024-02-26T05:33:44.935" v="14" actId="113"/>
          <ac:spMkLst>
            <pc:docMk/>
            <pc:sldMk cId="3046557678" sldId="424"/>
            <ac:spMk id="19" creationId="{62F62483-4158-5AB7-D952-016BA2F49EF8}"/>
          </ac:spMkLst>
        </pc:spChg>
      </pc:sldChg>
      <pc:sldChg chg="modSp mod">
        <pc:chgData name="NOZAKI Manato" userId="d64e5933-2bfb-46ea-b4e0-5848f381612e" providerId="ADAL" clId="{907EC573-F835-4DA9-8732-E9F11A35F9F5}" dt="2024-02-26T05:33:53.181" v="16" actId="113"/>
        <pc:sldMkLst>
          <pc:docMk/>
          <pc:sldMk cId="2629205044" sldId="426"/>
        </pc:sldMkLst>
        <pc:spChg chg="mod">
          <ac:chgData name="NOZAKI Manato" userId="d64e5933-2bfb-46ea-b4e0-5848f381612e" providerId="ADAL" clId="{907EC573-F835-4DA9-8732-E9F11A35F9F5}" dt="2024-02-26T05:33:53.181" v="16" actId="113"/>
          <ac:spMkLst>
            <pc:docMk/>
            <pc:sldMk cId="2629205044" sldId="426"/>
            <ac:spMk id="14" creationId="{104016FB-7F0A-2430-585D-B729BE974545}"/>
          </ac:spMkLst>
        </pc:spChg>
      </pc:sldChg>
      <pc:sldChg chg="modSp mod">
        <pc:chgData name="NOZAKI Manato" userId="d64e5933-2bfb-46ea-b4e0-5848f381612e" providerId="ADAL" clId="{907EC573-F835-4DA9-8732-E9F11A35F9F5}" dt="2024-02-26T05:33:29.207" v="12" actId="113"/>
        <pc:sldMkLst>
          <pc:docMk/>
          <pc:sldMk cId="2261197984" sldId="433"/>
        </pc:sldMkLst>
        <pc:spChg chg="mod">
          <ac:chgData name="NOZAKI Manato" userId="d64e5933-2bfb-46ea-b4e0-5848f381612e" providerId="ADAL" clId="{907EC573-F835-4DA9-8732-E9F11A35F9F5}" dt="2024-02-26T05:33:29.207" v="12" actId="113"/>
          <ac:spMkLst>
            <pc:docMk/>
            <pc:sldMk cId="2261197984" sldId="433"/>
            <ac:spMk id="8" creationId="{62E878EC-E21C-8645-19CB-4D1124654A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94A7D-A043-C249-8A3D-15786886E1E2}" type="datetimeFigureOut">
              <a:rPr kumimoji="1" lang="ja-JP" altLang="en-US" smtClean="0"/>
              <a:t>2024/3/13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98CCE-147C-534A-9963-0B40C26CAADE}" type="slidenum">
              <a:rPr kumimoji="1" lang="ja-JP" altLang="en-US" smtClean="0"/>
              <a:t>‹#›</a:t>
            </a:fld>
            <a:endParaRPr kumimoji="1" lang="ja-JP" altLang="en-US"/>
          </a:p>
        </p:txBody>
      </p:sp>
    </p:spTree>
    <p:extLst>
      <p:ext uri="{BB962C8B-B14F-4D97-AF65-F5344CB8AC3E}">
        <p14:creationId xmlns:p14="http://schemas.microsoft.com/office/powerpoint/2010/main" val="2302708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ただいまより、張研究室</a:t>
            </a:r>
            <a:r>
              <a:rPr kumimoji="1" lang="en-US" altLang="ja-JP"/>
              <a:t>B4</a:t>
            </a:r>
            <a:r>
              <a:rPr kumimoji="1" lang="ja-JP" altLang="en-US"/>
              <a:t>野崎の発表を始めます。研究テーマは、視野特性に基づく</a:t>
            </a:r>
            <a:r>
              <a:rPr kumimoji="1" lang="en-US" altLang="ja-JP"/>
              <a:t>foveated imaging</a:t>
            </a:r>
            <a:r>
              <a:rPr kumimoji="1" lang="ja-JP" altLang="en-US"/>
              <a:t>処理の検討です。</a:t>
            </a:r>
          </a:p>
        </p:txBody>
      </p:sp>
      <p:sp>
        <p:nvSpPr>
          <p:cNvPr id="4" name="スライド番号プレースホルダー 3"/>
          <p:cNvSpPr>
            <a:spLocks noGrp="1"/>
          </p:cNvSpPr>
          <p:nvPr>
            <p:ph type="sldNum" sz="quarter" idx="10"/>
          </p:nvPr>
        </p:nvSpPr>
        <p:spPr/>
        <p:txBody>
          <a:bodyPr/>
          <a:lstStyle/>
          <a:p>
            <a:fld id="{8C798CCE-147C-534A-9963-0B40C26CAADE}" type="slidenum">
              <a:rPr kumimoji="1" lang="ja-JP" altLang="en-US" smtClean="0"/>
              <a:t>1</a:t>
            </a:fld>
            <a:endParaRPr kumimoji="1" lang="ja-JP" altLang="en-US"/>
          </a:p>
        </p:txBody>
      </p:sp>
    </p:spTree>
    <p:extLst>
      <p:ext uri="{BB962C8B-B14F-4D97-AF65-F5344CB8AC3E}">
        <p14:creationId xmlns:p14="http://schemas.microsoft.com/office/powerpoint/2010/main" val="2060276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r>
              <a:rPr kumimoji="1" lang="ja-JP" altLang="en-US" sz="1200" dirty="0"/>
              <a:t>有効視野領域を複数の層に分けて、段階的に解像度を落としていくようにしました。</a:t>
            </a:r>
            <a:endParaRPr kumimoji="1" lang="en-US" altLang="ja-JP" sz="1200" dirty="0"/>
          </a:p>
          <a:p>
            <a:pPr marL="0" indent="0">
              <a:buFont typeface="Arial" panose="020B0604020202020204" pitchFamily="34" charset="0"/>
              <a:buNone/>
            </a:pPr>
            <a:r>
              <a:rPr kumimoji="1" lang="ja-JP" altLang="en-US" sz="1200" dirty="0"/>
              <a:t>また、マスク画像を右の画像のように</a:t>
            </a:r>
            <a:endParaRPr kumimoji="1" lang="en-US" altLang="ja-JP" sz="1200" dirty="0"/>
          </a:p>
          <a:p>
            <a:pPr marL="342900" indent="-342900">
              <a:buFont typeface="Arial" panose="020B0604020202020204" pitchFamily="34" charset="0"/>
              <a:buChar char="•"/>
            </a:pPr>
            <a:r>
              <a:rPr kumimoji="1" lang="ja-JP" altLang="en-US" sz="1200" dirty="0"/>
              <a:t>円形マスク</a:t>
            </a:r>
            <a:endParaRPr kumimoji="1" lang="en-US" altLang="ja-JP" sz="1200" dirty="0"/>
          </a:p>
          <a:p>
            <a:pPr marL="342900" indent="-342900">
              <a:buFont typeface="Arial" panose="020B0604020202020204" pitchFamily="34" charset="0"/>
              <a:buChar char="•"/>
            </a:pPr>
            <a:r>
              <a:rPr kumimoji="1" lang="ja-JP" altLang="en-US" sz="1200" dirty="0"/>
              <a:t>楕円マスク</a:t>
            </a:r>
            <a:endParaRPr kumimoji="1" lang="en-US" altLang="ja-JP" sz="1200" dirty="0"/>
          </a:p>
          <a:p>
            <a:pPr marL="342900" indent="-342900">
              <a:buFont typeface="Arial" panose="020B0604020202020204" pitchFamily="34" charset="0"/>
              <a:buChar char="•"/>
            </a:pPr>
            <a:r>
              <a:rPr kumimoji="1" lang="ja-JP" altLang="en-US" sz="1200" dirty="0"/>
              <a:t>視野特性に基づく楕円マスク</a:t>
            </a:r>
            <a:endParaRPr kumimoji="1" lang="en-US" altLang="ja-JP" sz="1200" dirty="0"/>
          </a:p>
          <a:p>
            <a:r>
              <a:rPr kumimoji="1" lang="ja-JP" altLang="en-US" sz="1200" dirty="0"/>
              <a:t>を製作しました</a:t>
            </a:r>
            <a:endParaRPr kumimoji="1" lang="en-US" altLang="ja-JP" sz="1200" dirty="0"/>
          </a:p>
          <a:p>
            <a:r>
              <a:rPr kumimoji="1" lang="ja-JP" altLang="en-US" sz="1200" dirty="0"/>
              <a:t>また、このマスク画像を使って、</a:t>
            </a:r>
            <a:r>
              <a:rPr kumimoji="1" lang="en-US" altLang="ja-JP" sz="1200" dirty="0"/>
              <a:t>4</a:t>
            </a:r>
            <a:r>
              <a:rPr kumimoji="1" lang="ja-JP" altLang="en-US" sz="1200" dirty="0"/>
              <a:t>種類の中心窩映像を作り、検証しました。</a:t>
            </a:r>
            <a:endParaRPr kumimoji="1"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10</a:t>
            </a:fld>
            <a:endParaRPr kumimoji="1" lang="ja-JP" altLang="en-US"/>
          </a:p>
        </p:txBody>
      </p:sp>
    </p:spTree>
    <p:extLst>
      <p:ext uri="{BB962C8B-B14F-4D97-AF65-F5344CB8AC3E}">
        <p14:creationId xmlns:p14="http://schemas.microsoft.com/office/powerpoint/2010/main" val="1832390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実験で用いた検証映像の特徴について説明します。</a:t>
            </a:r>
            <a:endParaRPr kumimoji="1" lang="en-US" altLang="ja-JP" dirty="0"/>
          </a:p>
          <a:p>
            <a:r>
              <a:rPr kumimoji="1" lang="ja-JP" altLang="en-US" dirty="0"/>
              <a:t>４種類の映像はすべてフル</a:t>
            </a:r>
            <a:r>
              <a:rPr kumimoji="1" lang="en-US" altLang="ja-JP" dirty="0"/>
              <a:t>HD</a:t>
            </a:r>
            <a:r>
              <a:rPr kumimoji="1" lang="ja-JP" altLang="en-US" dirty="0"/>
              <a:t>の解像度でドローンによる空中の飛行映像を使いました。</a:t>
            </a:r>
            <a:endParaRPr kumimoji="1" lang="en-US" altLang="ja-JP" dirty="0"/>
          </a:p>
          <a:p>
            <a:r>
              <a:rPr kumimoji="1" lang="ja-JP" altLang="en-US" dirty="0"/>
              <a:t>サンプル</a:t>
            </a:r>
            <a:r>
              <a:rPr kumimoji="1" lang="en-US" altLang="ja-JP" dirty="0"/>
              <a:t>2</a:t>
            </a:r>
            <a:r>
              <a:rPr kumimoji="1" lang="ja-JP" altLang="en-US"/>
              <a:t>と３</a:t>
            </a:r>
            <a:r>
              <a:rPr kumimoji="1" lang="ja-JP" altLang="en-US" dirty="0"/>
              <a:t>の映像</a:t>
            </a:r>
            <a:r>
              <a:rPr kumimoji="1" lang="ja-JP" altLang="en-US"/>
              <a:t>が特に映像内に高周波成分を多く含んでおり、</a:t>
            </a:r>
            <a:r>
              <a:rPr kumimoji="1" lang="ja-JP" altLang="en-US" dirty="0"/>
              <a:t>伝送ビットレート</a:t>
            </a:r>
            <a:r>
              <a:rPr kumimoji="1" lang="ja-JP" altLang="en-US"/>
              <a:t>が高い映像です。</a:t>
            </a:r>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11</a:t>
            </a:fld>
            <a:endParaRPr kumimoji="1" lang="ja-JP" altLang="en-US"/>
          </a:p>
        </p:txBody>
      </p:sp>
    </p:spTree>
    <p:extLst>
      <p:ext uri="{BB962C8B-B14F-4D97-AF65-F5344CB8AC3E}">
        <p14:creationId xmlns:p14="http://schemas.microsoft.com/office/powerpoint/2010/main" val="4475403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実験は大きく分けて視覚品質に差がないかの検証、伝送ビットレートの軽減の検証、処理速度の検証を行います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12</a:t>
            </a:fld>
            <a:endParaRPr kumimoji="1" lang="ja-JP" altLang="en-US"/>
          </a:p>
        </p:txBody>
      </p:sp>
    </p:spTree>
    <p:extLst>
      <p:ext uri="{BB962C8B-B14F-4D97-AF65-F5344CB8AC3E}">
        <p14:creationId xmlns:p14="http://schemas.microsoft.com/office/powerpoint/2010/main" val="2143986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視覚品質に差がないかの検証の実験</a:t>
            </a:r>
            <a:r>
              <a:rPr kumimoji="1" lang="en-US" altLang="ja-JP" dirty="0"/>
              <a:t>1</a:t>
            </a:r>
            <a:r>
              <a:rPr kumimoji="1" lang="ja-JP" altLang="en-US" dirty="0"/>
              <a:t>カーネルサイズの同定実験では</a:t>
            </a:r>
            <a:r>
              <a:rPr kumimoji="1" lang="en-US" altLang="ja-JP" dirty="0"/>
              <a:t>DCR</a:t>
            </a:r>
            <a:r>
              <a:rPr kumimoji="1" lang="ja-JP" altLang="en-US" dirty="0"/>
              <a:t>法を用いて、</a:t>
            </a:r>
            <a:endParaRPr kumimoji="1" lang="en-US" altLang="ja-JP" dirty="0"/>
          </a:p>
          <a:p>
            <a:r>
              <a:rPr lang="ja-JP" altLang="en-US" sz="1200" b="0" dirty="0">
                <a:solidFill>
                  <a:srgbClr val="374151"/>
                </a:solidFill>
                <a:effectLst/>
                <a:latin typeface="Söhne"/>
              </a:rPr>
              <a:t>ガウシアンフィルタのカーネルサイズを変更した映像の劣化度を評価します。</a:t>
            </a:r>
            <a:endParaRPr lang="en-US" altLang="ja-JP" sz="1200" b="0" dirty="0">
              <a:solidFill>
                <a:srgbClr val="374151"/>
              </a:solidFill>
              <a:effectLst/>
              <a:latin typeface="Söhne"/>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13</a:t>
            </a:fld>
            <a:endParaRPr kumimoji="1" lang="ja-JP" altLang="en-US"/>
          </a:p>
        </p:txBody>
      </p:sp>
    </p:spTree>
    <p:extLst>
      <p:ext uri="{BB962C8B-B14F-4D97-AF65-F5344CB8AC3E}">
        <p14:creationId xmlns:p14="http://schemas.microsoft.com/office/powerpoint/2010/main" val="1659947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DCR</a:t>
            </a:r>
            <a:r>
              <a:rPr kumimoji="1" lang="ja-JP" altLang="en-US" dirty="0"/>
              <a:t>法とはビデオ品質の評価に使用される主観的品質評価方法です。</a:t>
            </a:r>
            <a:endParaRPr kumimoji="1" lang="en-US" altLang="ja-JP" dirty="0"/>
          </a:p>
          <a:p>
            <a:r>
              <a:rPr kumimoji="1" lang="ja-JP" altLang="en-US" dirty="0"/>
              <a:t>この方法は、図のように評価対象の映像を基準映像と比較し、その劣化の程度を評価します。</a:t>
            </a:r>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14</a:t>
            </a:fld>
            <a:endParaRPr kumimoji="1" lang="ja-JP" altLang="en-US"/>
          </a:p>
        </p:txBody>
      </p:sp>
    </p:spTree>
    <p:extLst>
      <p:ext uri="{BB962C8B-B14F-4D97-AF65-F5344CB8AC3E}">
        <p14:creationId xmlns:p14="http://schemas.microsoft.com/office/powerpoint/2010/main" val="1251445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評価者には劣化度を以下のような</a:t>
            </a:r>
            <a:r>
              <a:rPr kumimoji="1" lang="en-US" altLang="ja-JP" dirty="0"/>
              <a:t>5</a:t>
            </a:r>
            <a:r>
              <a:rPr kumimoji="1" lang="ja-JP" altLang="en-US" dirty="0"/>
              <a:t>段階で評価してもらい、その結果から最適なカーネルサイズを同定します。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この評価プロセスにおいては、円形マスクのモデルを使用し、</a:t>
            </a:r>
            <a:r>
              <a:rPr lang="ja-JP" altLang="en-US" sz="1200" dirty="0"/>
              <a:t>評価者は画面の中心を注視してもらい、基準映像と比べて映像全体の劣化があったのかを評価します</a:t>
            </a:r>
            <a:endParaRPr lang="en-US" altLang="ja-JP" sz="1200"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15</a:t>
            </a:fld>
            <a:endParaRPr kumimoji="1" lang="ja-JP" altLang="en-US"/>
          </a:p>
        </p:txBody>
      </p:sp>
    </p:spTree>
    <p:extLst>
      <p:ext uri="{BB962C8B-B14F-4D97-AF65-F5344CB8AC3E}">
        <p14:creationId xmlns:p14="http://schemas.microsoft.com/office/powerpoint/2010/main" val="2361313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研究室の学生１０名に評価してもらいました。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表２は各カーネルサイズの平均値の結果です。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n-ea"/>
              </a:rPr>
              <a:t>DCR</a:t>
            </a:r>
            <a:r>
              <a:rPr kumimoji="1" lang="ja-JP" altLang="en-US" sz="1200" dirty="0">
                <a:latin typeface="+mn-ea"/>
              </a:rPr>
              <a:t>法</a:t>
            </a:r>
            <a:r>
              <a:rPr kumimoji="1" lang="ja-JP" altLang="en-US" sz="1200" dirty="0"/>
              <a:t>では、</a:t>
            </a:r>
            <a:r>
              <a:rPr kumimoji="1" lang="ja-JP" altLang="en-US" sz="1200" dirty="0">
                <a:latin typeface="+mn-ea"/>
              </a:rPr>
              <a:t>平均値が</a:t>
            </a:r>
            <a:r>
              <a:rPr kumimoji="1" lang="en-US" altLang="ja-JP" sz="1200" dirty="0">
                <a:latin typeface="+mn-ea"/>
              </a:rPr>
              <a:t>3.5</a:t>
            </a:r>
            <a:r>
              <a:rPr lang="ja-JP" altLang="en-US" sz="1200" b="0" i="0" dirty="0">
                <a:solidFill>
                  <a:srgbClr val="222222"/>
                </a:solidFill>
                <a:effectLst/>
                <a:latin typeface="+mn-ea"/>
              </a:rPr>
              <a:t>を「許容限」としており、カーネルサイズが</a:t>
            </a:r>
            <a:r>
              <a:rPr lang="en-US" altLang="ja-JP" sz="1200" b="0" i="0" dirty="0">
                <a:solidFill>
                  <a:srgbClr val="222222"/>
                </a:solidFill>
                <a:effectLst/>
                <a:latin typeface="+mn-ea"/>
              </a:rPr>
              <a:t>13</a:t>
            </a:r>
            <a:r>
              <a:rPr lang="ja-JP" altLang="en-US" sz="1200" b="0" i="0" dirty="0">
                <a:solidFill>
                  <a:srgbClr val="222222"/>
                </a:solidFill>
                <a:effectLst/>
                <a:latin typeface="+mn-ea"/>
              </a:rPr>
              <a:t>と</a:t>
            </a:r>
            <a:r>
              <a:rPr lang="en-US" altLang="ja-JP" sz="1200" b="0" i="0" dirty="0">
                <a:solidFill>
                  <a:srgbClr val="222222"/>
                </a:solidFill>
                <a:effectLst/>
                <a:latin typeface="+mn-ea"/>
              </a:rPr>
              <a:t>15</a:t>
            </a:r>
            <a:r>
              <a:rPr lang="ja-JP" altLang="en-US" sz="1200" b="0" i="0" dirty="0">
                <a:solidFill>
                  <a:srgbClr val="222222"/>
                </a:solidFill>
                <a:effectLst/>
                <a:latin typeface="+mn-ea"/>
              </a:rPr>
              <a:t>の</a:t>
            </a:r>
            <a:r>
              <a:rPr lang="ja-JP" altLang="en-US" sz="1200" dirty="0">
                <a:solidFill>
                  <a:srgbClr val="222222"/>
                </a:solidFill>
                <a:latin typeface="+mn-ea"/>
              </a:rPr>
              <a:t>映像が超えていました</a:t>
            </a:r>
            <a:endParaRPr lang="en-US" altLang="ja-JP" sz="1200" dirty="0">
              <a:solidFill>
                <a:srgbClr val="222222"/>
              </a:solidFill>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b="0" i="0" dirty="0">
                <a:solidFill>
                  <a:srgbClr val="222222"/>
                </a:solidFill>
                <a:effectLst/>
                <a:latin typeface="+mn-ea"/>
              </a:rPr>
              <a:t>表３はカーネルサイズが</a:t>
            </a:r>
            <a:r>
              <a:rPr lang="en-US" altLang="ja-JP" sz="1200" b="0" i="0" dirty="0">
                <a:solidFill>
                  <a:srgbClr val="222222"/>
                </a:solidFill>
                <a:effectLst/>
                <a:latin typeface="+mn-ea"/>
              </a:rPr>
              <a:t>13</a:t>
            </a:r>
            <a:r>
              <a:rPr lang="ja-JP" altLang="en-US" sz="1200" b="0" i="0" dirty="0">
                <a:solidFill>
                  <a:srgbClr val="222222"/>
                </a:solidFill>
                <a:effectLst/>
                <a:latin typeface="+mn-ea"/>
              </a:rPr>
              <a:t>のときのそれぞれの映像の平均値の結果です。</a:t>
            </a:r>
            <a:endParaRPr lang="en-US" altLang="ja-JP" sz="1200" b="0" i="0" dirty="0">
              <a:solidFill>
                <a:srgbClr val="222222"/>
              </a:solidFill>
              <a:effectLst/>
              <a:latin typeface="+mn-ea"/>
            </a:endParaRPr>
          </a:p>
          <a:p>
            <a:r>
              <a:rPr kumimoji="1" lang="ja-JP" altLang="en-US" sz="1200" dirty="0">
                <a:latin typeface="+mn-ea"/>
              </a:rPr>
              <a:t>すべての映像で平均値が</a:t>
            </a:r>
            <a:r>
              <a:rPr kumimoji="1" lang="en-US" altLang="ja-JP" sz="1200" dirty="0">
                <a:latin typeface="+mn-ea"/>
              </a:rPr>
              <a:t>3.5</a:t>
            </a:r>
            <a:r>
              <a:rPr kumimoji="1" lang="ja-JP" altLang="en-US" sz="1200" dirty="0">
                <a:latin typeface="+mn-ea"/>
              </a:rPr>
              <a:t>を超えていたため、パラメータを</a:t>
            </a:r>
            <a:r>
              <a:rPr kumimoji="1" lang="en-US" altLang="ja-JP" sz="1200" dirty="0">
                <a:latin typeface="+mn-ea"/>
              </a:rPr>
              <a:t>13</a:t>
            </a:r>
            <a:r>
              <a:rPr kumimoji="1" lang="ja-JP" altLang="en-US" sz="1200" dirty="0">
                <a:latin typeface="+mn-ea"/>
              </a:rPr>
              <a:t>と設定し、以降の実験を行いました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b="0" i="0" dirty="0">
              <a:solidFill>
                <a:srgbClr val="222222"/>
              </a:solidFill>
              <a:effectLst/>
              <a:latin typeface="+mn-ea"/>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16</a:t>
            </a:fld>
            <a:endParaRPr kumimoji="1" lang="ja-JP" altLang="en-US"/>
          </a:p>
        </p:txBody>
      </p:sp>
    </p:spTree>
    <p:extLst>
      <p:ext uri="{BB962C8B-B14F-4D97-AF65-F5344CB8AC3E}">
        <p14:creationId xmlns:p14="http://schemas.microsoft.com/office/powerpoint/2010/main" val="38901574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latin typeface="+mn-ea"/>
              </a:rPr>
              <a:t>実験２では</a:t>
            </a:r>
            <a:r>
              <a:rPr lang="en-US" altLang="ja-JP" sz="1200" dirty="0">
                <a:latin typeface="+mn-ea"/>
              </a:rPr>
              <a:t>DCR</a:t>
            </a:r>
            <a:r>
              <a:rPr lang="ja-JP" altLang="en-US" sz="1200" dirty="0">
                <a:latin typeface="+mn-ea"/>
              </a:rPr>
              <a:t>法</a:t>
            </a:r>
            <a:r>
              <a:rPr lang="ja-JP" altLang="en-US" sz="1200" dirty="0"/>
              <a:t>を用いて、円形領域と楕円領域で違いがなく、視覚品質が保たれていることを検証します。</a:t>
            </a:r>
            <a:endParaRPr lang="en-US" altLang="ja-JP" sz="1200" dirty="0"/>
          </a:p>
          <a:p>
            <a:r>
              <a:rPr kumimoji="1" lang="ja-JP" altLang="en-US" dirty="0"/>
              <a:t>基準映像のところを円形モデルの映像を使い、映像</a:t>
            </a:r>
            <a:r>
              <a:rPr kumimoji="1" lang="en-US" altLang="ja-JP" dirty="0"/>
              <a:t>A</a:t>
            </a:r>
            <a:r>
              <a:rPr kumimoji="1" lang="ja-JP" altLang="en-US" dirty="0"/>
              <a:t>、</a:t>
            </a:r>
            <a:r>
              <a:rPr kumimoji="1" lang="en-US" altLang="ja-JP" dirty="0"/>
              <a:t>B</a:t>
            </a:r>
            <a:r>
              <a:rPr kumimoji="1" lang="ja-JP" altLang="en-US" dirty="0"/>
              <a:t>のところに楕円モデル、視野特性に基づく楕円モデルをつかって比較します。</a:t>
            </a:r>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17</a:t>
            </a:fld>
            <a:endParaRPr kumimoji="1" lang="ja-JP" altLang="en-US"/>
          </a:p>
        </p:txBody>
      </p:sp>
    </p:spTree>
    <p:extLst>
      <p:ext uri="{BB962C8B-B14F-4D97-AF65-F5344CB8AC3E}">
        <p14:creationId xmlns:p14="http://schemas.microsoft.com/office/powerpoint/2010/main" val="26725786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374151"/>
                </a:solidFill>
                <a:effectLst/>
                <a:latin typeface="Söhne"/>
              </a:rPr>
              <a:t>実験</a:t>
            </a:r>
            <a:r>
              <a:rPr lang="en-US" altLang="ja-JP" b="0" i="0" dirty="0">
                <a:solidFill>
                  <a:srgbClr val="374151"/>
                </a:solidFill>
                <a:effectLst/>
                <a:latin typeface="Söhne"/>
              </a:rPr>
              <a:t>2</a:t>
            </a:r>
            <a:r>
              <a:rPr lang="ja-JP" altLang="en-US" b="0" i="0" dirty="0">
                <a:solidFill>
                  <a:srgbClr val="374151"/>
                </a:solidFill>
                <a:effectLst/>
                <a:latin typeface="Söhne"/>
              </a:rPr>
              <a:t>で得られた楕円の平均値は</a:t>
            </a:r>
            <a:r>
              <a:rPr lang="en-US" altLang="ja-JP" b="0" i="0" dirty="0">
                <a:solidFill>
                  <a:srgbClr val="374151"/>
                </a:solidFill>
                <a:effectLst/>
                <a:latin typeface="Söhne"/>
              </a:rPr>
              <a:t>4.83</a:t>
            </a:r>
            <a:r>
              <a:rPr lang="ja-JP" altLang="en-US" b="0" i="0" dirty="0">
                <a:solidFill>
                  <a:srgbClr val="374151"/>
                </a:solidFill>
                <a:effectLst/>
                <a:latin typeface="Söhne"/>
              </a:rPr>
              <a:t>であり、視野特性に基づく楕円の平均値は</a:t>
            </a:r>
            <a:r>
              <a:rPr lang="en-US" altLang="ja-JP" b="0" i="0" dirty="0">
                <a:solidFill>
                  <a:srgbClr val="374151"/>
                </a:solidFill>
                <a:effectLst/>
                <a:latin typeface="Söhne"/>
              </a:rPr>
              <a:t>4.78</a:t>
            </a:r>
            <a:r>
              <a:rPr lang="ja-JP" altLang="en-US" b="0" i="0" dirty="0">
                <a:solidFill>
                  <a:srgbClr val="374151"/>
                </a:solidFill>
                <a:effectLst/>
                <a:latin typeface="Söhne"/>
              </a:rPr>
              <a:t>でした。</a:t>
            </a:r>
            <a:endParaRPr lang="en-US" altLang="ja-JP" b="0" i="0" dirty="0">
              <a:solidFill>
                <a:srgbClr val="374151"/>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latin typeface="+mn-ea"/>
              </a:rPr>
              <a:t>どちらとも</a:t>
            </a:r>
            <a:r>
              <a:rPr lang="ja-JP" altLang="en-US" sz="1200" b="0" i="0" dirty="0">
                <a:solidFill>
                  <a:srgbClr val="222222"/>
                </a:solidFill>
                <a:effectLst/>
                <a:latin typeface="+mn-ea"/>
              </a:rPr>
              <a:t>、平均値が</a:t>
            </a:r>
            <a:r>
              <a:rPr lang="en-US" altLang="ja-JP" sz="1200" b="0" i="0" dirty="0">
                <a:solidFill>
                  <a:srgbClr val="222222"/>
                </a:solidFill>
                <a:effectLst/>
                <a:latin typeface="+mn-ea"/>
              </a:rPr>
              <a:t>4.5</a:t>
            </a:r>
            <a:r>
              <a:rPr lang="ja-JP" altLang="en-US" sz="1200" b="0" i="0" dirty="0">
                <a:solidFill>
                  <a:srgbClr val="222222"/>
                </a:solidFill>
                <a:effectLst/>
                <a:latin typeface="+mn-ea"/>
              </a:rPr>
              <a:t>の「検知限」を超えており、円形領域</a:t>
            </a:r>
            <a:r>
              <a:rPr lang="ja-JP" altLang="en-US" sz="1200" dirty="0">
                <a:solidFill>
                  <a:srgbClr val="222222"/>
                </a:solidFill>
                <a:latin typeface="+mn-ea"/>
              </a:rPr>
              <a:t>と比較して</a:t>
            </a:r>
            <a:r>
              <a:rPr lang="ja-JP" altLang="en-US" sz="1200" b="0" i="0" dirty="0">
                <a:solidFill>
                  <a:srgbClr val="222222"/>
                </a:solidFill>
                <a:effectLst/>
                <a:latin typeface="+mn-ea"/>
              </a:rPr>
              <a:t>視覚品質が保たれていると考えられます</a:t>
            </a:r>
            <a:endParaRPr kumimoji="1" lang="ja-JP" altLang="en-US" sz="1200" dirty="0">
              <a:latin typeface="+mn-ea"/>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18</a:t>
            </a:fld>
            <a:endParaRPr kumimoji="1" lang="ja-JP" altLang="en-US"/>
          </a:p>
        </p:txBody>
      </p:sp>
    </p:spTree>
    <p:extLst>
      <p:ext uri="{BB962C8B-B14F-4D97-AF65-F5344CB8AC3E}">
        <p14:creationId xmlns:p14="http://schemas.microsoft.com/office/powerpoint/2010/main" val="1936600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a:t>
            </a:r>
            <a:r>
              <a:rPr kumimoji="1" lang="en-US" altLang="ja-JP" dirty="0"/>
              <a:t>3</a:t>
            </a:r>
            <a:r>
              <a:rPr kumimoji="1" lang="ja-JP" altLang="en-US" dirty="0"/>
              <a:t>では伝送ビットレートの比較をフル解像度、円、楕円、視野特性に基づく楕円の</a:t>
            </a:r>
            <a:r>
              <a:rPr kumimoji="1" lang="en-US" altLang="ja-JP" dirty="0"/>
              <a:t>4</a:t>
            </a:r>
            <a:r>
              <a:rPr kumimoji="1" lang="ja-JP" altLang="en-US" dirty="0"/>
              <a:t>つで比較します。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19</a:t>
            </a:fld>
            <a:endParaRPr kumimoji="1" lang="ja-JP" altLang="en-US"/>
          </a:p>
        </p:txBody>
      </p:sp>
    </p:spTree>
    <p:extLst>
      <p:ext uri="{BB962C8B-B14F-4D97-AF65-F5344CB8AC3E}">
        <p14:creationId xmlns:p14="http://schemas.microsoft.com/office/powerpoint/2010/main" val="591315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ドローンの長距離遠隔操縦や、災害時の危険な現場での遠隔操縦など遠隔地にある機器を遠隔操作したいという需要が高まってきています</a:t>
            </a:r>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a:t>
            </a:fld>
            <a:endParaRPr kumimoji="1" lang="ja-JP" altLang="en-US"/>
          </a:p>
        </p:txBody>
      </p:sp>
    </p:spTree>
    <p:extLst>
      <p:ext uri="{BB962C8B-B14F-4D97-AF65-F5344CB8AC3E}">
        <p14:creationId xmlns:p14="http://schemas.microsoft.com/office/powerpoint/2010/main" val="3727055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実験３の結果です。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a:t>
            </a:r>
            <a:r>
              <a:rPr kumimoji="1" lang="en-US" altLang="ja-JP" dirty="0"/>
              <a:t>5</a:t>
            </a:r>
            <a:r>
              <a:rPr kumimoji="1" lang="ja-JP" altLang="en-US" dirty="0"/>
              <a:t>は</a:t>
            </a:r>
            <a:r>
              <a:rPr kumimoji="1" lang="en-US" altLang="ja-JP" dirty="0"/>
              <a:t>Sample1</a:t>
            </a:r>
            <a:r>
              <a:rPr kumimoji="1" lang="ja-JP" altLang="en-US" dirty="0"/>
              <a:t>高原の伝送ビットレートと削減率の結果です。円形と視野特性に基づく楕円を比較すると</a:t>
            </a:r>
            <a:r>
              <a:rPr kumimoji="1" lang="en-US" altLang="ja-JP" dirty="0"/>
              <a:t>3.6%</a:t>
            </a:r>
            <a:r>
              <a:rPr kumimoji="1" lang="ja-JP" altLang="en-US" dirty="0"/>
              <a:t>削減率が向上できました。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a:t>
            </a:r>
            <a:r>
              <a:rPr kumimoji="1" lang="en-US" altLang="ja-JP" dirty="0"/>
              <a:t>6</a:t>
            </a:r>
            <a:r>
              <a:rPr kumimoji="1" lang="ja-JP" altLang="en-US" dirty="0"/>
              <a:t>は</a:t>
            </a:r>
            <a:r>
              <a:rPr kumimoji="1" lang="en-US" altLang="ja-JP" dirty="0"/>
              <a:t>Sample2</a:t>
            </a:r>
            <a:r>
              <a:rPr kumimoji="1" lang="ja-JP" altLang="en-US" dirty="0"/>
              <a:t>もりの伝送ビットレートと削減率の結果です。円形と視野特性に基づく楕円を比較すると</a:t>
            </a:r>
            <a:r>
              <a:rPr kumimoji="1" lang="en-US" altLang="ja-JP" dirty="0"/>
              <a:t>3.3%</a:t>
            </a:r>
            <a:r>
              <a:rPr kumimoji="1" lang="ja-JP" altLang="en-US" dirty="0"/>
              <a:t>削減率が向上できました。</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20</a:t>
            </a:fld>
            <a:endParaRPr kumimoji="1" lang="ja-JP" altLang="en-US"/>
          </a:p>
        </p:txBody>
      </p:sp>
    </p:spTree>
    <p:extLst>
      <p:ext uri="{BB962C8B-B14F-4D97-AF65-F5344CB8AC3E}">
        <p14:creationId xmlns:p14="http://schemas.microsoft.com/office/powerpoint/2010/main" val="353186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a:t>
            </a:r>
            <a:r>
              <a:rPr kumimoji="1" lang="en-US" altLang="ja-JP" dirty="0"/>
              <a:t>7</a:t>
            </a:r>
            <a:r>
              <a:rPr kumimoji="1" lang="ja-JP" altLang="en-US" dirty="0"/>
              <a:t>は</a:t>
            </a:r>
            <a:r>
              <a:rPr kumimoji="1" lang="en-US" altLang="ja-JP" dirty="0"/>
              <a:t>Sample3</a:t>
            </a:r>
            <a:r>
              <a:rPr kumimoji="1" lang="ja-JP" altLang="en-US" dirty="0"/>
              <a:t>夜景の伝送ビットレートと削減率の結果です。円形と視野特性に基づく楕円を比較すると</a:t>
            </a:r>
            <a:r>
              <a:rPr kumimoji="1" lang="en-US" altLang="ja-JP" dirty="0"/>
              <a:t>7.4%</a:t>
            </a:r>
            <a:r>
              <a:rPr kumimoji="1" lang="ja-JP" altLang="en-US" dirty="0"/>
              <a:t>削減率が向上できました。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a:t>
            </a:r>
            <a:r>
              <a:rPr kumimoji="1" lang="en-US" altLang="ja-JP" dirty="0"/>
              <a:t>8</a:t>
            </a:r>
            <a:r>
              <a:rPr kumimoji="1" lang="ja-JP" altLang="en-US" dirty="0"/>
              <a:t>は</a:t>
            </a:r>
            <a:r>
              <a:rPr kumimoji="1" lang="en-US" altLang="ja-JP" dirty="0"/>
              <a:t>Sample4</a:t>
            </a:r>
            <a:r>
              <a:rPr kumimoji="1" lang="ja-JP" altLang="en-US" dirty="0"/>
              <a:t>岩山の伝送ビットレートと削減率の結果です。円形と視野特性に基づく楕円を比較すると</a:t>
            </a:r>
            <a:r>
              <a:rPr kumimoji="1" lang="en-US" altLang="ja-JP" dirty="0"/>
              <a:t>1.0%</a:t>
            </a:r>
            <a:r>
              <a:rPr kumimoji="1" lang="ja-JP" altLang="en-US" dirty="0"/>
              <a:t>削減率が向上できました。</a:t>
            </a:r>
            <a:endParaRPr kumimoji="1" lang="en-US" altLang="ja-JP" dirty="0"/>
          </a:p>
          <a:p>
            <a:endParaRPr kumimoji="1" lang="ja-JP"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以上のことから、</a:t>
            </a:r>
            <a:r>
              <a:rPr kumimoji="1" lang="ja-JP" altLang="en-US" sz="1200" dirty="0"/>
              <a:t>円形よりも</a:t>
            </a:r>
            <a:r>
              <a:rPr lang="ja-JP" altLang="en-US" sz="1200" dirty="0"/>
              <a:t>視野特性に基づく楕円にすることで、伝送ビットレートが削減できると考えられます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21</a:t>
            </a:fld>
            <a:endParaRPr kumimoji="1" lang="ja-JP" altLang="en-US"/>
          </a:p>
        </p:txBody>
      </p:sp>
    </p:spTree>
    <p:extLst>
      <p:ext uri="{BB962C8B-B14F-4D97-AF65-F5344CB8AC3E}">
        <p14:creationId xmlns:p14="http://schemas.microsoft.com/office/powerpoint/2010/main" val="404997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実験４では</a:t>
            </a:r>
            <a:r>
              <a:rPr lang="en-US" altLang="ja-JP" sz="1200" dirty="0">
                <a:solidFill>
                  <a:prstClr val="black"/>
                </a:solidFill>
                <a:latin typeface="+mn-ea"/>
              </a:rPr>
              <a:t>Foveated</a:t>
            </a:r>
            <a:r>
              <a:rPr lang="ja-JP" altLang="en-US" sz="1200" dirty="0">
                <a:solidFill>
                  <a:prstClr val="black"/>
                </a:solidFill>
                <a:latin typeface="+mn-ea"/>
              </a:rPr>
              <a:t> </a:t>
            </a:r>
            <a:r>
              <a:rPr lang="en-US" altLang="ja-JP" sz="1200" dirty="0">
                <a:solidFill>
                  <a:prstClr val="black"/>
                </a:solidFill>
                <a:latin typeface="+mn-ea"/>
              </a:rPr>
              <a:t>imaging</a:t>
            </a:r>
            <a:r>
              <a:rPr lang="ja-JP" altLang="en-US" sz="1200" dirty="0">
                <a:solidFill>
                  <a:prstClr val="black"/>
                </a:solidFill>
                <a:latin typeface="+mn-ea"/>
              </a:rPr>
              <a:t>処理</a:t>
            </a:r>
            <a:r>
              <a:rPr lang="ja-JP" altLang="en-US" sz="1200" dirty="0">
                <a:solidFill>
                  <a:prstClr val="black"/>
                </a:solidFill>
                <a:latin typeface="Calibri" panose="020F0502020204030204"/>
                <a:ea typeface="游ゴシック" panose="020B0400000000000000" pitchFamily="50" charset="-128"/>
              </a:rPr>
              <a:t>の処理時間</a:t>
            </a:r>
            <a:r>
              <a:rPr kumimoji="0"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の比較を</a:t>
            </a:r>
            <a:endParaRPr kumimoji="0"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円モデル</a:t>
            </a:r>
            <a:r>
              <a:rPr kumimoji="0" lang="en-US" altLang="ja-JP"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0" lang="ja-JP" altLang="en-US"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楕円モデル</a:t>
            </a:r>
            <a:r>
              <a:rPr kumimoji="0" lang="en-US" altLang="ja-JP" sz="12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0"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視野特性に基づく楕円モデルで行います。</a:t>
            </a:r>
            <a:endParaRPr kumimoji="0"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実行環境は</a:t>
            </a:r>
            <a:r>
              <a:rPr kumimoji="0"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CPU</a:t>
            </a:r>
            <a:r>
              <a:rPr kumimoji="0"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とメモリが</a:t>
            </a:r>
            <a:r>
              <a:rPr kumimoji="0"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16GB</a:t>
            </a:r>
            <a:r>
              <a:rPr kumimoji="0" lang="ja-JP" altLang="en-US"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の環境で実行しました</a:t>
            </a:r>
            <a:endParaRPr kumimoji="0" lang="en-US" altLang="ja-JP" sz="12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22</a:t>
            </a:fld>
            <a:endParaRPr kumimoji="1" lang="ja-JP" altLang="en-US"/>
          </a:p>
        </p:txBody>
      </p:sp>
    </p:spTree>
    <p:extLst>
      <p:ext uri="{BB962C8B-B14F-4D97-AF65-F5344CB8AC3E}">
        <p14:creationId xmlns:p14="http://schemas.microsoft.com/office/powerpoint/2010/main" val="1384620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実験結果が以下の表です。</a:t>
            </a:r>
            <a:endParaRPr kumimoji="1" lang="en-US" altLang="ja-JP" dirty="0"/>
          </a:p>
          <a:p>
            <a:r>
              <a:rPr kumimoji="1" lang="ja-JP" altLang="en-US" dirty="0"/>
              <a:t>処理時間は円形と比較して楕円は</a:t>
            </a:r>
            <a:r>
              <a:rPr kumimoji="1" lang="en-US" altLang="ja-JP" dirty="0"/>
              <a:t>1.7</a:t>
            </a:r>
            <a:r>
              <a:rPr kumimoji="1" lang="ja-JP" altLang="en-US" dirty="0"/>
              <a:t>倍、視野特性に基づく楕円は</a:t>
            </a:r>
            <a:r>
              <a:rPr kumimoji="1" lang="en-US" altLang="ja-JP" dirty="0"/>
              <a:t>2.87</a:t>
            </a:r>
            <a:r>
              <a:rPr kumimoji="1" lang="ja-JP" altLang="en-US" dirty="0"/>
              <a:t>倍増加しました。</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また、映像のデータ量が大きいほど、処理にかかる時間が多くなることがわかりました。</a:t>
            </a:r>
            <a:endParaRPr kumimoji="1" lang="en-US" altLang="ja-JP" dirty="0"/>
          </a:p>
          <a:p>
            <a:r>
              <a:rPr kumimoji="1" lang="ja-JP" altLang="en-US" dirty="0"/>
              <a:t>処理時間の大部分はマスク画像の生成に時間がかかっており、</a:t>
            </a:r>
            <a:endParaRPr kumimoji="1" lang="en-US" altLang="ja-JP" dirty="0"/>
          </a:p>
          <a:p>
            <a:r>
              <a:rPr kumimoji="1" lang="ja-JP" altLang="en-US" dirty="0"/>
              <a:t>円形は半径の１つのパラメータだけですが、楕円は垂直軸半径、水平軸半径の２つのパラメータで</a:t>
            </a:r>
            <a:endParaRPr kumimoji="1" lang="en-US" altLang="ja-JP" dirty="0"/>
          </a:p>
          <a:p>
            <a:r>
              <a:rPr kumimoji="1" lang="ja-JP" altLang="en-US" dirty="0"/>
              <a:t>視野特性に基づく楕円は上垂直軸半径と下垂直軸半径、水平軸半径の３つのパラメータが必要なため、</a:t>
            </a:r>
            <a:endParaRPr kumimoji="1" lang="en-US" altLang="ja-JP" dirty="0"/>
          </a:p>
          <a:p>
            <a:r>
              <a:rPr kumimoji="1" lang="ja-JP" altLang="en-US" dirty="0"/>
              <a:t>処理時間が長くなると考えています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23</a:t>
            </a:fld>
            <a:endParaRPr kumimoji="1" lang="ja-JP" altLang="en-US"/>
          </a:p>
        </p:txBody>
      </p:sp>
    </p:spTree>
    <p:extLst>
      <p:ext uri="{BB962C8B-B14F-4D97-AF65-F5344CB8AC3E}">
        <p14:creationId xmlns:p14="http://schemas.microsoft.com/office/powerpoint/2010/main" val="23792712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結論は視野特性に基づく楕円で</a:t>
            </a:r>
            <a:r>
              <a:rPr lang="en-US" altLang="ja-JP" sz="1200" dirty="0"/>
              <a:t>Foveated</a:t>
            </a:r>
            <a:r>
              <a:rPr lang="ja-JP" altLang="en-US" sz="1200" dirty="0"/>
              <a:t> </a:t>
            </a:r>
            <a:r>
              <a:rPr lang="en-US" altLang="ja-JP" sz="1200" dirty="0"/>
              <a:t>Imaging</a:t>
            </a:r>
            <a:r>
              <a:rPr lang="ja-JP" altLang="en-US" sz="1200" dirty="0"/>
              <a:t>処理をしても視覚品質が保たれていること、</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円から視野特性に基づく楕円にすることで、伝送ビットレートが円形と比較して</a:t>
            </a:r>
            <a:r>
              <a:rPr lang="en-US" altLang="ja-JP" sz="1200" dirty="0">
                <a:latin typeface="+mn-ea"/>
              </a:rPr>
              <a:t>1%</a:t>
            </a:r>
            <a:r>
              <a:rPr lang="ja-JP" altLang="en-US" sz="1200" dirty="0">
                <a:latin typeface="+mn-ea"/>
              </a:rPr>
              <a:t>～</a:t>
            </a:r>
            <a:r>
              <a:rPr lang="en-US" altLang="ja-JP" sz="1200" dirty="0">
                <a:latin typeface="+mn-ea"/>
              </a:rPr>
              <a:t>7.4%</a:t>
            </a:r>
            <a:r>
              <a:rPr lang="ja-JP" altLang="en-US" sz="1200" dirty="0">
                <a:latin typeface="+mn-ea"/>
              </a:rPr>
              <a:t>削減できる</a:t>
            </a:r>
            <a:r>
              <a:rPr lang="ja-JP" altLang="en-US" sz="1200" dirty="0"/>
              <a:t>こと、</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処理時間は円形と比較して視野特性に基づく楕円は</a:t>
            </a:r>
            <a:r>
              <a:rPr kumimoji="1" lang="en-US" altLang="ja-JP" sz="1200" dirty="0"/>
              <a:t>2.87</a:t>
            </a:r>
            <a:r>
              <a:rPr kumimoji="1" lang="ja-JP" altLang="en-US" sz="1200" dirty="0"/>
              <a:t>倍増加することがわかりました。</a:t>
            </a:r>
            <a:endParaRPr kumimoji="1"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この３つの結果から、</a:t>
            </a:r>
            <a:r>
              <a:rPr kumimoji="1" lang="ja-JP" altLang="en-US" sz="1200" dirty="0"/>
              <a:t>処理時間は増加するが、</a:t>
            </a:r>
            <a:r>
              <a:rPr lang="ja-JP" altLang="en-US" sz="1200" dirty="0"/>
              <a:t>視覚品質を維持したまま、既存の</a:t>
            </a:r>
            <a:r>
              <a:rPr lang="en-US" altLang="ja-JP" sz="1200" dirty="0"/>
              <a:t>Foveated Imaging</a:t>
            </a:r>
            <a:r>
              <a:rPr lang="ja-JP" altLang="en-US" sz="1200" dirty="0"/>
              <a:t>処理よりも伝送ビットレートを削減できることが分かりました。</a:t>
            </a:r>
            <a:endParaRPr lang="en-US" altLang="ja-JP" sz="1200" dirty="0"/>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24</a:t>
            </a:fld>
            <a:endParaRPr kumimoji="1" lang="ja-JP" altLang="en-US"/>
          </a:p>
        </p:txBody>
      </p:sp>
    </p:spTree>
    <p:extLst>
      <p:ext uri="{BB962C8B-B14F-4D97-AF65-F5344CB8AC3E}">
        <p14:creationId xmlns:p14="http://schemas.microsoft.com/office/powerpoint/2010/main" val="1807427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今後の課題は処理時間の高速化と</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今回は固定の注視点を用いて評価しており、リアルタイムで視聴者の注視点情報を取得して動作するシステムの構築が必要です。</a:t>
            </a:r>
          </a:p>
          <a:p>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25</a:t>
            </a:fld>
            <a:endParaRPr kumimoji="1" lang="ja-JP" altLang="en-US"/>
          </a:p>
        </p:txBody>
      </p:sp>
    </p:spTree>
    <p:extLst>
      <p:ext uri="{BB962C8B-B14F-4D97-AF65-F5344CB8AC3E}">
        <p14:creationId xmlns:p14="http://schemas.microsoft.com/office/powerpoint/2010/main" val="7788747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リアルタイム処理では、処理する映像のフレームレートを維持することが重要です。</a:t>
            </a:r>
            <a:r>
              <a:rPr lang="en-US" altLang="ja-JP" b="0" i="0" dirty="0">
                <a:solidFill>
                  <a:srgbClr val="374151"/>
                </a:solidFill>
                <a:effectLst/>
                <a:latin typeface="Söhne"/>
              </a:rPr>
              <a:t>30fps</a:t>
            </a:r>
            <a:r>
              <a:rPr lang="ja-JP" altLang="en-US" b="0" i="0" dirty="0">
                <a:solidFill>
                  <a:srgbClr val="374151"/>
                </a:solidFill>
                <a:effectLst/>
                <a:latin typeface="Söhne"/>
              </a:rPr>
              <a:t>（フレーム</a:t>
            </a:r>
            <a:r>
              <a:rPr lang="en-US" altLang="ja-JP" b="0" i="0" dirty="0">
                <a:solidFill>
                  <a:srgbClr val="374151"/>
                </a:solidFill>
                <a:effectLst/>
                <a:latin typeface="Söhne"/>
              </a:rPr>
              <a:t>/</a:t>
            </a:r>
            <a:r>
              <a:rPr lang="ja-JP" altLang="en-US" b="0" i="0" dirty="0">
                <a:solidFill>
                  <a:srgbClr val="374151"/>
                </a:solidFill>
                <a:effectLst/>
                <a:latin typeface="Söhne"/>
              </a:rPr>
              <a:t>秒）で映像を処理する場合、</a:t>
            </a:r>
            <a:r>
              <a:rPr lang="en-US" altLang="ja-JP" b="0" i="0" dirty="0">
                <a:solidFill>
                  <a:srgbClr val="374151"/>
                </a:solidFill>
                <a:effectLst/>
                <a:latin typeface="Söhne"/>
              </a:rPr>
              <a:t>1</a:t>
            </a:r>
            <a:r>
              <a:rPr lang="ja-JP" altLang="en-US" b="0" i="0" dirty="0">
                <a:solidFill>
                  <a:srgbClr val="374151"/>
                </a:solidFill>
                <a:effectLst/>
                <a:latin typeface="Söhne"/>
              </a:rPr>
              <a:t>フレームを処理するのに</a:t>
            </a:r>
            <a:r>
              <a:rPr lang="en-US" altLang="ja-JP" b="0" i="0" dirty="0">
                <a:solidFill>
                  <a:srgbClr val="374151"/>
                </a:solidFill>
                <a:effectLst/>
                <a:latin typeface="Söhne"/>
              </a:rPr>
              <a:t>33.33</a:t>
            </a:r>
            <a:r>
              <a:rPr lang="ja-JP" altLang="en-US" b="0" i="0" dirty="0">
                <a:solidFill>
                  <a:srgbClr val="374151"/>
                </a:solidFill>
                <a:effectLst/>
                <a:latin typeface="Söhne"/>
              </a:rPr>
              <a:t>ミリ秒（</a:t>
            </a:r>
            <a:r>
              <a:rPr lang="en-US" altLang="ja-JP" b="0" i="0" dirty="0">
                <a:solidFill>
                  <a:srgbClr val="374151"/>
                </a:solidFill>
                <a:effectLst/>
                <a:latin typeface="Söhne"/>
              </a:rPr>
              <a:t>1000</a:t>
            </a:r>
            <a:r>
              <a:rPr lang="ja-JP" altLang="en-US" b="0" i="0" dirty="0">
                <a:solidFill>
                  <a:srgbClr val="374151"/>
                </a:solidFill>
                <a:effectLst/>
                <a:latin typeface="Söhne"/>
              </a:rPr>
              <a:t>ミリ秒</a:t>
            </a:r>
            <a:r>
              <a:rPr lang="en-US" altLang="ja-JP" b="0" i="0" dirty="0">
                <a:solidFill>
                  <a:srgbClr val="374151"/>
                </a:solidFill>
                <a:effectLst/>
                <a:latin typeface="Söhne"/>
              </a:rPr>
              <a:t>/30</a:t>
            </a:r>
            <a:r>
              <a:rPr lang="ja-JP" altLang="en-US" b="0" i="0" dirty="0">
                <a:solidFill>
                  <a:srgbClr val="374151"/>
                </a:solidFill>
                <a:effectLst/>
                <a:latin typeface="Söhne"/>
              </a:rPr>
              <a:t>）より短い時間が必要です。</a:t>
            </a:r>
            <a:endParaRPr lang="en-US" altLang="ja-JP" b="0" i="0" dirty="0">
              <a:solidFill>
                <a:srgbClr val="374151"/>
              </a:solidFill>
              <a:effectLst/>
              <a:latin typeface="Söhne"/>
            </a:endParaRPr>
          </a:p>
          <a:p>
            <a:r>
              <a:rPr lang="ja-JP" altLang="en-US" b="0" i="0" dirty="0">
                <a:solidFill>
                  <a:srgbClr val="374151"/>
                </a:solidFill>
                <a:effectLst/>
                <a:latin typeface="Söhne"/>
              </a:rPr>
              <a:t>フル</a:t>
            </a:r>
            <a:r>
              <a:rPr lang="en-US" altLang="ja-JP" b="0" i="0" dirty="0">
                <a:solidFill>
                  <a:srgbClr val="374151"/>
                </a:solidFill>
                <a:effectLst/>
                <a:latin typeface="Söhne"/>
              </a:rPr>
              <a:t>HD</a:t>
            </a:r>
            <a:r>
              <a:rPr lang="ja-JP" altLang="en-US" b="0" i="0" dirty="0">
                <a:solidFill>
                  <a:srgbClr val="374151"/>
                </a:solidFill>
                <a:effectLst/>
                <a:latin typeface="Söhne"/>
              </a:rPr>
              <a:t>（</a:t>
            </a:r>
            <a:r>
              <a:rPr lang="en-US" altLang="ja-JP" b="0" i="0" dirty="0">
                <a:solidFill>
                  <a:srgbClr val="374151"/>
                </a:solidFill>
                <a:effectLst/>
                <a:latin typeface="Söhne"/>
              </a:rPr>
              <a:t>1080p</a:t>
            </a:r>
            <a:r>
              <a:rPr lang="ja-JP" altLang="en-US" b="0" i="0" dirty="0">
                <a:solidFill>
                  <a:srgbClr val="374151"/>
                </a:solidFill>
                <a:effectLst/>
                <a:latin typeface="Söhne"/>
              </a:rPr>
              <a:t>）の映像の場合、良質な映像を得るためには、およそ</a:t>
            </a:r>
            <a:r>
              <a:rPr lang="en-US" altLang="ja-JP" b="0" i="0" dirty="0">
                <a:solidFill>
                  <a:srgbClr val="374151"/>
                </a:solidFill>
                <a:effectLst/>
                <a:latin typeface="Söhne"/>
              </a:rPr>
              <a:t>5Mbps</a:t>
            </a:r>
            <a:r>
              <a:rPr lang="ja-JP" altLang="en-US" b="0" i="0" dirty="0">
                <a:solidFill>
                  <a:srgbClr val="374151"/>
                </a:solidFill>
                <a:effectLst/>
                <a:latin typeface="Söhne"/>
              </a:rPr>
              <a:t>から</a:t>
            </a:r>
            <a:r>
              <a:rPr lang="en-US" altLang="ja-JP" b="0" i="0" dirty="0">
                <a:solidFill>
                  <a:srgbClr val="374151"/>
                </a:solidFill>
                <a:effectLst/>
                <a:latin typeface="Söhne"/>
              </a:rPr>
              <a:t>10Mbps</a:t>
            </a:r>
            <a:r>
              <a:rPr lang="ja-JP" altLang="en-US" b="0" i="0" dirty="0">
                <a:solidFill>
                  <a:srgbClr val="374151"/>
                </a:solidFill>
                <a:effectLst/>
                <a:latin typeface="Söhne"/>
              </a:rPr>
              <a:t>のビットレートが一般的です。</a:t>
            </a:r>
            <a:endParaRPr lang="en-US" altLang="ja-JP" b="0" i="0" dirty="0">
              <a:solidFill>
                <a:srgbClr val="374151"/>
              </a:solidFill>
              <a:effectLst/>
              <a:latin typeface="Söhne"/>
            </a:endParaRPr>
          </a:p>
          <a:p>
            <a:r>
              <a:rPr lang="ja-JP" altLang="en-US" b="0" i="0" dirty="0">
                <a:solidFill>
                  <a:srgbClr val="374151"/>
                </a:solidFill>
                <a:effectLst/>
                <a:latin typeface="Söhne"/>
              </a:rPr>
              <a:t>元のフレームとぼかしフレームを混合するときに、フレーム内のピクセル値が変更され、圧縮時に高いビットレートが必要になることがあるからだと考えられます。</a:t>
            </a:r>
            <a:endParaRPr kumimoji="1" lang="en-US" altLang="ja-JP" b="0" i="0" dirty="0">
              <a:solidFill>
                <a:srgbClr val="374151"/>
              </a:solidFill>
              <a:effectLst/>
              <a:latin typeface="Söhne"/>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26</a:t>
            </a:fld>
            <a:endParaRPr kumimoji="1" lang="ja-JP" altLang="en-US"/>
          </a:p>
        </p:txBody>
      </p:sp>
    </p:spTree>
    <p:extLst>
      <p:ext uri="{BB962C8B-B14F-4D97-AF65-F5344CB8AC3E}">
        <p14:creationId xmlns:p14="http://schemas.microsoft.com/office/powerpoint/2010/main" val="3870593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このような遠隔操作システムでは、遠隔操作時の臨場感向上のために伝送する映像を高画質化したいという要望があります。</a:t>
            </a:r>
            <a:endParaRPr kumimoji="1" lang="en-US" altLang="ja-JP" dirty="0"/>
          </a:p>
          <a:p>
            <a:r>
              <a:rPr kumimoji="1" lang="ja-JP" altLang="en-US" dirty="0"/>
              <a:t>しかし、現行システムではネットワーク帯域を削減するため、画像を縮小する、フレームレートを削減するなど、画像全体を一律で画質劣化させる方法で伝送ビットレートを削減しています。</a:t>
            </a:r>
            <a:endParaRPr kumimoji="1" lang="en-US" altLang="ja-JP" dirty="0"/>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endParaRPr lang="en-US" altLang="ja-JP" b="0" i="0" dirty="0">
              <a:solidFill>
                <a:srgbClr val="374151"/>
              </a:solidFill>
              <a:effectLst/>
              <a:latin typeface="Söhne"/>
            </a:endParaRPr>
          </a:p>
          <a:p>
            <a:r>
              <a:rPr lang="ja-JP" altLang="en-US" b="0" i="0" dirty="0">
                <a:solidFill>
                  <a:srgbClr val="374151"/>
                </a:solidFill>
                <a:effectLst/>
                <a:latin typeface="Söhne"/>
              </a:rPr>
              <a:t>伝送ビットレートとは、単位時間当たりに伝送されるデータ量の指標です。</a:t>
            </a:r>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3</a:t>
            </a:fld>
            <a:endParaRPr kumimoji="1" lang="ja-JP" altLang="en-US"/>
          </a:p>
        </p:txBody>
      </p:sp>
    </p:spTree>
    <p:extLst>
      <p:ext uri="{BB962C8B-B14F-4D97-AF65-F5344CB8AC3E}">
        <p14:creationId xmlns:p14="http://schemas.microsoft.com/office/powerpoint/2010/main" val="190853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9BFF0-EE9D-9768-E44B-EE9DDD758D8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2F76E4-2C04-08AE-707E-F5DF211F7C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A1089BB-1378-FF07-865A-72FA215B1EA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0D0D0D"/>
                </a:solidFill>
                <a:effectLst/>
                <a:latin typeface="Söhne"/>
              </a:rPr>
              <a:t>伝送ビットレートは、</a:t>
            </a:r>
            <a:r>
              <a:rPr lang="ja-JP" altLang="en-US" sz="1200" b="0" i="0" dirty="0">
                <a:solidFill>
                  <a:srgbClr val="0D0D0D"/>
                </a:solidFill>
                <a:effectLst/>
                <a:latin typeface="+mn-ea"/>
              </a:rPr>
              <a:t>デジタルデータ伝送において、単位時間当たりに伝送されるビット数</a:t>
            </a:r>
            <a:r>
              <a:rPr lang="ja-JP" altLang="en-US" sz="1200" dirty="0">
                <a:solidFill>
                  <a:srgbClr val="0D0D0D"/>
                </a:solidFill>
                <a:latin typeface="+mn-ea"/>
              </a:rPr>
              <a:t>を意味します。</a:t>
            </a:r>
            <a:endParaRPr lang="en-US" altLang="ja-JP" b="0" i="0" dirty="0">
              <a:solidFill>
                <a:srgbClr val="0D0D0D"/>
              </a:solidFill>
              <a:effectLst/>
              <a:latin typeface="Söhne"/>
            </a:endParaRPr>
          </a:p>
          <a:p>
            <a:r>
              <a:rPr lang="ja-JP" altLang="en-US" b="0" i="0" dirty="0">
                <a:solidFill>
                  <a:srgbClr val="0D0D0D"/>
                </a:solidFill>
                <a:effectLst/>
                <a:latin typeface="Söhne"/>
              </a:rPr>
              <a:t>伝送ビットレートが高ければ、動画の品質は向上しますが、それに伴い、より多くのネットワークの帯域幅を必要とします。</a:t>
            </a:r>
            <a:endParaRPr lang="en-US" altLang="ja-JP" b="0" i="0" dirty="0">
              <a:solidFill>
                <a:srgbClr val="0D0D0D"/>
              </a:solidFill>
              <a:effectLst/>
              <a:latin typeface="Söhne"/>
            </a:endParaRPr>
          </a:p>
          <a:p>
            <a:r>
              <a:rPr lang="ja-JP" altLang="en-US" b="0" i="0" dirty="0">
                <a:solidFill>
                  <a:srgbClr val="0D0D0D"/>
                </a:solidFill>
                <a:effectLst/>
                <a:latin typeface="Söhne"/>
              </a:rPr>
              <a:t>特に、遠隔地への映像伝送は、ネットワークの帯域幅に制限があるため、困難に直面します。</a:t>
            </a:r>
            <a:endParaRPr kumimoji="1" lang="en-US" altLang="ja-JP" dirty="0"/>
          </a:p>
        </p:txBody>
      </p:sp>
      <p:sp>
        <p:nvSpPr>
          <p:cNvPr id="4" name="スライド番号プレースホルダー 3">
            <a:extLst>
              <a:ext uri="{FF2B5EF4-FFF2-40B4-BE49-F238E27FC236}">
                <a16:creationId xmlns:a16="http://schemas.microsoft.com/office/drawing/2014/main" id="{599FB99A-C7BD-2766-5ED7-5EE2A2C87397}"/>
              </a:ext>
            </a:extLst>
          </p:cNvPr>
          <p:cNvSpPr>
            <a:spLocks noGrp="1"/>
          </p:cNvSpPr>
          <p:nvPr>
            <p:ph type="sldNum" sz="quarter" idx="5"/>
          </p:nvPr>
        </p:nvSpPr>
        <p:spPr/>
        <p:txBody>
          <a:bodyPr/>
          <a:lstStyle/>
          <a:p>
            <a:fld id="{8C798CCE-147C-534A-9963-0B40C26CAADE}" type="slidenum">
              <a:rPr kumimoji="1" lang="ja-JP" altLang="en-US" smtClean="0"/>
              <a:t>4</a:t>
            </a:fld>
            <a:endParaRPr kumimoji="1" lang="ja-JP" altLang="en-US"/>
          </a:p>
        </p:txBody>
      </p:sp>
    </p:spTree>
    <p:extLst>
      <p:ext uri="{BB962C8B-B14F-4D97-AF65-F5344CB8AC3E}">
        <p14:creationId xmlns:p14="http://schemas.microsoft.com/office/powerpoint/2010/main" val="37639874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solidFill>
                  <a:srgbClr val="374151"/>
                </a:solidFill>
                <a:effectLst/>
                <a:latin typeface="Söhne"/>
              </a:rPr>
              <a:t>そうした問題を解決するために、</a:t>
            </a:r>
            <a:r>
              <a:rPr lang="en-US" altLang="ja-JP" b="0" i="0" dirty="0">
                <a:solidFill>
                  <a:srgbClr val="374151"/>
                </a:solidFill>
                <a:effectLst/>
                <a:latin typeface="Söhne"/>
              </a:rPr>
              <a:t>Foveated Imaging</a:t>
            </a:r>
            <a:r>
              <a:rPr lang="ja-JP" altLang="en-US" b="0" i="0" dirty="0">
                <a:solidFill>
                  <a:srgbClr val="374151"/>
                </a:solidFill>
                <a:effectLst/>
                <a:latin typeface="Söhne"/>
              </a:rPr>
              <a:t>処理という技術があります。</a:t>
            </a:r>
            <a:endParaRPr lang="en-US" altLang="ja-JP" b="0" i="0" dirty="0">
              <a:solidFill>
                <a:srgbClr val="374151"/>
              </a:solidFill>
              <a:effectLst/>
              <a:latin typeface="Söhne"/>
            </a:endParaRPr>
          </a:p>
          <a:p>
            <a:r>
              <a:rPr lang="en-US" altLang="ja-JP" b="0" i="0" dirty="0">
                <a:solidFill>
                  <a:srgbClr val="374151"/>
                </a:solidFill>
                <a:effectLst/>
                <a:latin typeface="Söhne"/>
              </a:rPr>
              <a:t>Foveated Imaging</a:t>
            </a:r>
            <a:r>
              <a:rPr lang="ja-JP" altLang="en-US" b="0" i="0" dirty="0">
                <a:solidFill>
                  <a:srgbClr val="374151"/>
                </a:solidFill>
                <a:effectLst/>
                <a:latin typeface="Söhne"/>
              </a:rPr>
              <a:t>処理は、視力が最も強い場所である中心窩に高解像度の映像を表示し、周辺部に低解像度の映像を表示する技術です。</a:t>
            </a:r>
            <a:endParaRPr lang="en-US" altLang="ja-JP" b="0" i="0" dirty="0">
              <a:solidFill>
                <a:srgbClr val="374151"/>
              </a:solidFill>
              <a:effectLst/>
              <a:latin typeface="Söhne"/>
            </a:endParaRPr>
          </a:p>
          <a:p>
            <a:r>
              <a:rPr lang="ja-JP" altLang="en-US" dirty="0"/>
              <a:t>人間の視力は中心窩から偏心度が大きくなるほど感度が低下するので映像の簡略化に気づかず，</a:t>
            </a:r>
            <a:endParaRPr lang="en-US" altLang="ja-JP" dirty="0"/>
          </a:p>
          <a:p>
            <a:r>
              <a:rPr lang="ja-JP" altLang="en-US" dirty="0"/>
              <a:t>見た目としては高解像度を維持したまま、伝送ビットレートを削減することが可能です。</a:t>
            </a:r>
            <a:endParaRPr lang="en-US" altLang="ja-JP" b="0" i="0" dirty="0">
              <a:solidFill>
                <a:srgbClr val="374151"/>
              </a:solidFill>
              <a:effectLst/>
              <a:latin typeface="Söhne"/>
            </a:endParaRPr>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5</a:t>
            </a:fld>
            <a:endParaRPr kumimoji="1" lang="ja-JP" altLang="en-US"/>
          </a:p>
        </p:txBody>
      </p:sp>
    </p:spTree>
    <p:extLst>
      <p:ext uri="{BB962C8B-B14F-4D97-AF65-F5344CB8AC3E}">
        <p14:creationId xmlns:p14="http://schemas.microsoft.com/office/powerpoint/2010/main" val="2535894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中心視野は弁別視野と有効視野に分けることができます。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グラフの</a:t>
            </a:r>
            <a:r>
              <a:rPr kumimoji="1" lang="en-US" altLang="ja-JP" dirty="0"/>
              <a:t>(a)</a:t>
            </a:r>
            <a:r>
              <a:rPr kumimoji="1" lang="ja-JP" altLang="en-US" dirty="0"/>
              <a:t>の領域は弁別視野といい、視力などの視機能が最も優れている中心窩領域です。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グラフの</a:t>
            </a:r>
            <a:r>
              <a:rPr kumimoji="1" lang="en-US" altLang="ja-JP" dirty="0"/>
              <a:t>(b)</a:t>
            </a:r>
            <a:r>
              <a:rPr kumimoji="1" lang="ja-JP" altLang="en-US" dirty="0"/>
              <a:t>の領域は有効視野といい、弁別視野と周辺視野の間の領域です。</a:t>
            </a:r>
            <a:endParaRPr kumimoji="1" lang="en-US" altLang="ja-JP" dirty="0"/>
          </a:p>
          <a:p>
            <a:endParaRPr kumimoji="1" lang="en-US" altLang="ja-JP" dirty="0"/>
          </a:p>
          <a:p>
            <a:r>
              <a:rPr kumimoji="1" lang="ja-JP" altLang="en-US" dirty="0"/>
              <a:t>また、最近の研究では同じ偏心度において縦軸よりも横軸のほうが視力が高いこと、さらに下方視野のほうが上方視野よりも視力が優れていることが示されています。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6</a:t>
            </a:fld>
            <a:endParaRPr kumimoji="1" lang="ja-JP" altLang="en-US"/>
          </a:p>
        </p:txBody>
      </p:sp>
    </p:spTree>
    <p:extLst>
      <p:ext uri="{BB962C8B-B14F-4D97-AF65-F5344CB8AC3E}">
        <p14:creationId xmlns:p14="http://schemas.microsoft.com/office/powerpoint/2010/main" val="2404947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現在</a:t>
            </a:r>
            <a:r>
              <a:rPr kumimoji="1" lang="ja-JP" altLang="en-US" dirty="0"/>
              <a:t>の</a:t>
            </a:r>
            <a:r>
              <a:rPr kumimoji="1" lang="en-US" altLang="ja-JP" dirty="0"/>
              <a:t>foveated imaging</a:t>
            </a:r>
            <a:r>
              <a:rPr kumimoji="1" lang="ja-JP" altLang="en-US" sz="1200" dirty="0"/>
              <a:t>処理</a:t>
            </a:r>
            <a:r>
              <a:rPr kumimoji="1" lang="ja-JP" altLang="en-US" dirty="0"/>
              <a:t>のほとんどは、図を見てもわかる通り、非対称性を考慮せず、円形領域で画像処理をしています。</a:t>
            </a:r>
            <a:endParaRPr kumimoji="1" lang="en-US" altLang="ja-JP" dirty="0"/>
          </a:p>
          <a:p>
            <a:r>
              <a:rPr lang="ja-JP" altLang="en-US" b="0" i="0" dirty="0">
                <a:solidFill>
                  <a:srgbClr val="374151"/>
                </a:solidFill>
                <a:effectLst/>
                <a:latin typeface="Söhne"/>
              </a:rPr>
              <a:t>人間の視野特性を考慮すると、弁別視野は円形であり、有効視野は楕円形です。このため、実際には不要な領域も高解像度で画像処理されています。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7</a:t>
            </a:fld>
            <a:endParaRPr kumimoji="1" lang="ja-JP" altLang="en-US"/>
          </a:p>
        </p:txBody>
      </p:sp>
    </p:spTree>
    <p:extLst>
      <p:ext uri="{BB962C8B-B14F-4D97-AF65-F5344CB8AC3E}">
        <p14:creationId xmlns:p14="http://schemas.microsoft.com/office/powerpoint/2010/main" val="25171914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既存の</a:t>
            </a:r>
            <a:r>
              <a:rPr kumimoji="1" lang="en-US" altLang="ja-JP" dirty="0"/>
              <a:t>Foveated imaging</a:t>
            </a:r>
            <a:r>
              <a:rPr kumimoji="1" lang="ja-JP" altLang="en-US" dirty="0"/>
              <a:t>処理の問題から</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本研究では弁別視野は円形で有効視野は楕円形で画像処理することで視覚品質を保ったまま、伝送ビットレートを削減できることを検討します。</a:t>
            </a:r>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8</a:t>
            </a:fld>
            <a:endParaRPr kumimoji="1" lang="ja-JP" altLang="en-US"/>
          </a:p>
        </p:txBody>
      </p:sp>
    </p:spTree>
    <p:extLst>
      <p:ext uri="{BB962C8B-B14F-4D97-AF65-F5344CB8AC3E}">
        <p14:creationId xmlns:p14="http://schemas.microsoft.com/office/powerpoint/2010/main" val="258941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1371600" y="1143000"/>
            <a:ext cx="4114800" cy="3086100"/>
          </a:xfrm>
        </p:spPr>
      </p:sp>
      <p:sp>
        <p:nvSpPr>
          <p:cNvPr id="3" name="ノート プレースホルダー 2"/>
          <p:cNvSpPr>
            <a:spLocks noGrp="1"/>
          </p:cNvSpPr>
          <p:nvPr>
            <p:ph type="body" idx="1"/>
          </p:nvPr>
        </p:nvSpPr>
        <p:spPr/>
        <p:txBody>
          <a:bodyPr/>
          <a:lstStyle/>
          <a:p>
            <a:r>
              <a:rPr kumimoji="1" lang="en-US" altLang="ja-JP" dirty="0"/>
              <a:t>foveated imaging</a:t>
            </a:r>
            <a:r>
              <a:rPr kumimoji="1" lang="ja-JP" altLang="en-US" dirty="0"/>
              <a:t>処理の原理について説明します。</a:t>
            </a:r>
            <a:endParaRPr kumimoji="1" lang="en-US" altLang="ja-JP" dirty="0"/>
          </a:p>
          <a:p>
            <a:r>
              <a:rPr kumimoji="1" lang="ja-JP" altLang="en-US" dirty="0"/>
              <a:t>まず、①でマスク画像を生成します。次に②で元の画像からガウシアンぼかし画像を作ります。</a:t>
            </a:r>
            <a:endParaRPr kumimoji="1" lang="en-US" altLang="ja-JP" dirty="0"/>
          </a:p>
          <a:p>
            <a:r>
              <a:rPr kumimoji="1" lang="ja-JP" altLang="en-US"/>
              <a:t>最後に③で元画像</a:t>
            </a:r>
            <a:r>
              <a:rPr kumimoji="1" lang="ja-JP" altLang="en-US" dirty="0"/>
              <a:t>とばかし画像をマスク画像に従って重ね合わせをし、中心窩画像を作ります。</a:t>
            </a:r>
            <a:endParaRPr kumimoji="1" lang="en-US" altLang="ja-JP" dirty="0"/>
          </a:p>
          <a:p>
            <a:r>
              <a:rPr kumimoji="1" lang="ja-JP" altLang="en-US" dirty="0"/>
              <a:t>ガウシアンフィルタは画像の高周波成分を除去できるため、伝送ボットレートを削減することが可能です。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8C798CCE-147C-534A-9963-0B40C26CAADE}" type="slidenum">
              <a:rPr kumimoji="1" lang="ja-JP" altLang="en-US" smtClean="0"/>
              <a:t>9</a:t>
            </a:fld>
            <a:endParaRPr kumimoji="1" lang="ja-JP" altLang="en-US"/>
          </a:p>
        </p:txBody>
      </p:sp>
    </p:spTree>
    <p:extLst>
      <p:ext uri="{BB962C8B-B14F-4D97-AF65-F5344CB8AC3E}">
        <p14:creationId xmlns:p14="http://schemas.microsoft.com/office/powerpoint/2010/main" val="30007626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a:p>
        </p:txBody>
      </p:sp>
      <p:sp>
        <p:nvSpPr>
          <p:cNvPr id="4" name="Date Placeholder 3"/>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17911359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257658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1971169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yutech">
    <p:spTree>
      <p:nvGrpSpPr>
        <p:cNvPr id="1" name=""/>
        <p:cNvGrpSpPr/>
        <p:nvPr/>
      </p:nvGrpSpPr>
      <p:grpSpPr>
        <a:xfrm>
          <a:off x="0" y="0"/>
          <a:ext cx="0" cy="0"/>
          <a:chOff x="0" y="0"/>
          <a:chExt cx="0" cy="0"/>
        </a:xfrm>
      </p:grpSpPr>
      <p:grpSp>
        <p:nvGrpSpPr>
          <p:cNvPr id="2" name="グループ化 2"/>
          <p:cNvGrpSpPr>
            <a:grpSpLocks/>
          </p:cNvGrpSpPr>
          <p:nvPr userDrawn="1"/>
        </p:nvGrpSpPr>
        <p:grpSpPr bwMode="auto">
          <a:xfrm>
            <a:off x="0" y="0"/>
            <a:ext cx="9144000" cy="558800"/>
            <a:chOff x="0" y="0"/>
            <a:chExt cx="9144000" cy="558887"/>
          </a:xfrm>
        </p:grpSpPr>
        <p:sp>
          <p:nvSpPr>
            <p:cNvPr id="3" name="正方形/長方形 3"/>
            <p:cNvSpPr>
              <a:spLocks noChangeArrowheads="1"/>
            </p:cNvSpPr>
            <p:nvPr/>
          </p:nvSpPr>
          <p:spPr bwMode="auto">
            <a:xfrm>
              <a:off x="0" y="0"/>
              <a:ext cx="9144000" cy="549361"/>
            </a:xfrm>
            <a:prstGeom prst="rect">
              <a:avLst/>
            </a:prstGeom>
            <a:solidFill>
              <a:srgbClr val="2E75B6"/>
            </a:solidFill>
            <a:ln w="12700" algn="ctr">
              <a:solidFill>
                <a:srgbClr val="41719C"/>
              </a:solidFill>
              <a:miter lim="800000"/>
              <a:headEnd/>
              <a:tailEnd/>
            </a:ln>
          </p:spPr>
          <p:txBody>
            <a:bodyPr anchor="ctr"/>
            <a:lstStyle>
              <a:lvl1pPr>
                <a:defRPr kumimoji="1">
                  <a:solidFill>
                    <a:schemeClr val="tx1"/>
                  </a:solidFill>
                  <a:latin typeface="Arial" panose="020B0604020202020204" pitchFamily="34" charset="0"/>
                  <a:ea typeface="ＭＳ Ｐゴシック" panose="020B0600070205080204" pitchFamily="50" charset="-128"/>
                </a:defRPr>
              </a:lvl1pPr>
              <a:lvl2pPr marL="742950" indent="-285750">
                <a:defRPr kumimoji="1">
                  <a:solidFill>
                    <a:schemeClr val="tx1"/>
                  </a:solidFill>
                  <a:latin typeface="Arial" panose="020B0604020202020204" pitchFamily="34" charset="0"/>
                  <a:ea typeface="ＭＳ Ｐゴシック" panose="020B0600070205080204" pitchFamily="50" charset="-128"/>
                </a:defRPr>
              </a:lvl2pPr>
              <a:lvl3pPr marL="1143000" indent="-228600">
                <a:defRPr kumimoji="1">
                  <a:solidFill>
                    <a:schemeClr val="tx1"/>
                  </a:solidFill>
                  <a:latin typeface="Arial" panose="020B0604020202020204" pitchFamily="34" charset="0"/>
                  <a:ea typeface="ＭＳ Ｐゴシック" panose="020B0600070205080204" pitchFamily="50" charset="-128"/>
                </a:defRPr>
              </a:lvl3pPr>
              <a:lvl4pPr marL="1600200" indent="-228600">
                <a:defRPr kumimoji="1">
                  <a:solidFill>
                    <a:schemeClr val="tx1"/>
                  </a:solidFill>
                  <a:latin typeface="Arial" panose="020B0604020202020204" pitchFamily="34" charset="0"/>
                  <a:ea typeface="ＭＳ Ｐゴシック" panose="020B0600070205080204" pitchFamily="50" charset="-128"/>
                </a:defRPr>
              </a:lvl4pPr>
              <a:lvl5pPr marL="2057400" indent="-22860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defRPr/>
              </a:pPr>
              <a:endParaRPr kumimoji="0" lang="ja-JP" altLang="en-US" sz="1350">
                <a:solidFill>
                  <a:srgbClr val="FFFFFF"/>
                </a:solidFill>
                <a:latin typeface="Calibri" panose="020F0502020204030204" pitchFamily="34" charset="0"/>
              </a:endParaRPr>
            </a:p>
          </p:txBody>
        </p:sp>
        <p:pic>
          <p:nvPicPr>
            <p:cNvPr id="4" name="図 4" descr="logo_E1.gif"/>
            <p:cNvPicPr>
              <a:picLocks noChangeAspect="1"/>
            </p:cNvPicPr>
            <p:nvPr/>
          </p:nvPicPr>
          <p:blipFill>
            <a:blip r:embed="rId2" cstate="print">
              <a:lum bright="100000" contrast="-100000"/>
              <a:extLst>
                <a:ext uri="{28A0092B-C50C-407E-A947-70E740481C1C}">
                  <a14:useLocalDpi xmlns:a14="http://schemas.microsoft.com/office/drawing/2010/main" val="0"/>
                </a:ext>
              </a:extLst>
            </a:blip>
            <a:srcRect/>
            <a:stretch>
              <a:fillRect/>
            </a:stretch>
          </p:blipFill>
          <p:spPr bwMode="auto">
            <a:xfrm>
              <a:off x="842442" y="52049"/>
              <a:ext cx="1584176" cy="481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図 5" descr="symbol_4.gif"/>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44624"/>
              <a:ext cx="422054" cy="476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図 6" descr="mark_m.gi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98818" y="0"/>
              <a:ext cx="745182" cy="55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スライド番号プレースホルダー 5"/>
          <p:cNvSpPr>
            <a:spLocks noGrp="1"/>
          </p:cNvSpPr>
          <p:nvPr>
            <p:ph type="sldNum" sz="quarter" idx="12"/>
          </p:nvPr>
        </p:nvSpPr>
        <p:spPr>
          <a:xfrm>
            <a:off x="7308304" y="44773"/>
            <a:ext cx="1193946" cy="459728"/>
          </a:xfrm>
          <a:prstGeom prst="rect">
            <a:avLst/>
          </a:prstGeom>
        </p:spPr>
        <p:txBody>
          <a:bodyPr/>
          <a:lstStyle>
            <a:lvl1pPr>
              <a:defRPr sz="2100">
                <a:solidFill>
                  <a:schemeClr val="bg1"/>
                </a:solidFill>
              </a:defRPr>
            </a:lvl1pPr>
          </a:lstStyle>
          <a:p>
            <a:pPr>
              <a:defRPr/>
            </a:pPr>
            <a:r>
              <a:rPr lang="en-US" altLang="ja-JP"/>
              <a:t>No.</a:t>
            </a:r>
            <a:fld id="{2DA4E89E-DD4C-42BB-8C96-1B183FF5CF33}" type="slidenum">
              <a:rPr lang="ja-JP" altLang="en-US" smtClean="0"/>
              <a:pPr>
                <a:defRPr/>
              </a:pPr>
              <a:t>‹#›</a:t>
            </a:fld>
            <a:endParaRPr lang="en-US" altLang="ja-JP"/>
          </a:p>
        </p:txBody>
      </p:sp>
    </p:spTree>
    <p:extLst>
      <p:ext uri="{BB962C8B-B14F-4D97-AF65-F5344CB8AC3E}">
        <p14:creationId xmlns:p14="http://schemas.microsoft.com/office/powerpoint/2010/main" val="572678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3600333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2800098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Date Placeholder 4"/>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2777422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7" name="Date Placeholder 6"/>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4257850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Date Placeholder 2"/>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1961813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3681044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408026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4867674-881B-7C42-B1F5-7FC067994615}" type="datetimeFigureOut">
              <a:rPr kumimoji="1" lang="ja-JP" altLang="en-US" smtClean="0"/>
              <a:t>2024/3/13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20442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867674-881B-7C42-B1F5-7FC067994615}" type="datetimeFigureOut">
              <a:rPr kumimoji="1" lang="ja-JP" altLang="en-US" smtClean="0"/>
              <a:t>2024/3/13</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CD4102-A13C-2848-924F-796C75F64AC6}" type="slidenum">
              <a:rPr kumimoji="1" lang="ja-JP" altLang="en-US" smtClean="0"/>
              <a:t>‹#›</a:t>
            </a:fld>
            <a:endParaRPr kumimoji="1" lang="ja-JP" altLang="en-US"/>
          </a:p>
        </p:txBody>
      </p:sp>
    </p:spTree>
    <p:extLst>
      <p:ext uri="{BB962C8B-B14F-4D97-AF65-F5344CB8AC3E}">
        <p14:creationId xmlns:p14="http://schemas.microsoft.com/office/powerpoint/2010/main" val="9268572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876F23F-2ECD-A343-82B5-97EF65216366}"/>
              </a:ext>
            </a:extLst>
          </p:cNvPr>
          <p:cNvSpPr txBox="1"/>
          <p:nvPr/>
        </p:nvSpPr>
        <p:spPr>
          <a:xfrm>
            <a:off x="553009" y="2355908"/>
            <a:ext cx="8482835" cy="1446550"/>
          </a:xfrm>
          <a:prstGeom prst="rect">
            <a:avLst/>
          </a:prstGeom>
          <a:noFill/>
        </p:spPr>
        <p:txBody>
          <a:bodyPr wrap="square" rtlCol="0">
            <a:spAutoFit/>
          </a:bodyPr>
          <a:lstStyle/>
          <a:p>
            <a:pPr algn="ctr"/>
            <a:r>
              <a:rPr lang="ja-JP" altLang="en-US" sz="4400" b="1" dirty="0">
                <a:latin typeface="+mn-ea"/>
              </a:rPr>
              <a:t>視野特性に基づく</a:t>
            </a:r>
            <a:endParaRPr lang="en-US" altLang="ja-JP" sz="4400" b="1">
              <a:latin typeface="+mn-ea"/>
            </a:endParaRPr>
          </a:p>
          <a:p>
            <a:pPr algn="ctr"/>
            <a:r>
              <a:rPr lang="en-US" altLang="ja-JP" sz="4400" b="1">
                <a:latin typeface="+mn-ea"/>
              </a:rPr>
              <a:t>Foveated </a:t>
            </a:r>
            <a:r>
              <a:rPr lang="en-US" altLang="ja-JP" sz="4400" b="1" dirty="0">
                <a:latin typeface="+mn-ea"/>
              </a:rPr>
              <a:t>Imaging</a:t>
            </a:r>
            <a:r>
              <a:rPr lang="ja-JP" altLang="en-US" sz="4400" b="1" dirty="0">
                <a:latin typeface="+mn-ea"/>
              </a:rPr>
              <a:t>処理の検討</a:t>
            </a:r>
          </a:p>
        </p:txBody>
      </p:sp>
      <p:sp>
        <p:nvSpPr>
          <p:cNvPr id="4" name="テキスト ボックス 3">
            <a:extLst>
              <a:ext uri="{FF2B5EF4-FFF2-40B4-BE49-F238E27FC236}">
                <a16:creationId xmlns:a16="http://schemas.microsoft.com/office/drawing/2014/main" id="{927AC10D-C247-C74E-A09F-3E604A1CEAEE}"/>
              </a:ext>
            </a:extLst>
          </p:cNvPr>
          <p:cNvSpPr txBox="1"/>
          <p:nvPr/>
        </p:nvSpPr>
        <p:spPr>
          <a:xfrm>
            <a:off x="2495149" y="5195536"/>
            <a:ext cx="4219425" cy="523220"/>
          </a:xfrm>
          <a:prstGeom prst="rect">
            <a:avLst/>
          </a:prstGeom>
          <a:noFill/>
        </p:spPr>
        <p:txBody>
          <a:bodyPr wrap="none" rtlCol="0">
            <a:spAutoFit/>
          </a:bodyPr>
          <a:lstStyle/>
          <a:p>
            <a:r>
              <a:rPr lang="ja-JP" altLang="en-US" sz="2800" dirty="0">
                <a:latin typeface="+mn-ea"/>
              </a:rPr>
              <a:t>張研究室　</a:t>
            </a:r>
            <a:r>
              <a:rPr lang="en-US" altLang="ja-JP" sz="2800" dirty="0">
                <a:latin typeface="+mn-ea"/>
              </a:rPr>
              <a:t>B4</a:t>
            </a:r>
            <a:r>
              <a:rPr lang="ja-JP" altLang="en-US" sz="2800" dirty="0">
                <a:latin typeface="+mn-ea"/>
              </a:rPr>
              <a:t>　野崎愛斗</a:t>
            </a:r>
          </a:p>
        </p:txBody>
      </p:sp>
      <p:sp>
        <p:nvSpPr>
          <p:cNvPr id="5" name="テキスト ボックス 4">
            <a:extLst>
              <a:ext uri="{FF2B5EF4-FFF2-40B4-BE49-F238E27FC236}">
                <a16:creationId xmlns:a16="http://schemas.microsoft.com/office/drawing/2014/main" id="{F015068E-C35B-BC40-B1D8-F780CF11B21A}"/>
              </a:ext>
            </a:extLst>
          </p:cNvPr>
          <p:cNvSpPr txBox="1"/>
          <p:nvPr/>
        </p:nvSpPr>
        <p:spPr>
          <a:xfrm>
            <a:off x="2495149" y="5815961"/>
            <a:ext cx="4134465" cy="523220"/>
          </a:xfrm>
          <a:prstGeom prst="rect">
            <a:avLst/>
          </a:prstGeom>
          <a:noFill/>
        </p:spPr>
        <p:txBody>
          <a:bodyPr wrap="none" rtlCol="0">
            <a:spAutoFit/>
          </a:bodyPr>
          <a:lstStyle/>
          <a:p>
            <a:r>
              <a:rPr lang="ja-JP" altLang="en-US" sz="2800"/>
              <a:t>指導教員　張力峰　教授</a:t>
            </a:r>
            <a:endParaRPr lang="ja-JP" altLang="en-US" sz="2800" dirty="0"/>
          </a:p>
        </p:txBody>
      </p:sp>
    </p:spTree>
    <p:extLst>
      <p:ext uri="{BB962C8B-B14F-4D97-AF65-F5344CB8AC3E}">
        <p14:creationId xmlns:p14="http://schemas.microsoft.com/office/powerpoint/2010/main" val="2629897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FD5A5E03-62BC-7C8A-4CAD-4DC5055A8CBC}"/>
              </a:ext>
            </a:extLst>
          </p:cNvPr>
          <p:cNvSpPr txBox="1"/>
          <p:nvPr/>
        </p:nvSpPr>
        <p:spPr>
          <a:xfrm>
            <a:off x="781989" y="814594"/>
            <a:ext cx="2031325" cy="646331"/>
          </a:xfrm>
          <a:prstGeom prst="rect">
            <a:avLst/>
          </a:prstGeom>
          <a:noFill/>
        </p:spPr>
        <p:txBody>
          <a:bodyPr wrap="none" rtlCol="0">
            <a:spAutoFit/>
          </a:bodyPr>
          <a:lstStyle/>
          <a:p>
            <a:r>
              <a:rPr lang="ja-JP" altLang="en-US" sz="3600">
                <a:latin typeface="+mn-ea"/>
              </a:rPr>
              <a:t>提案手法</a:t>
            </a:r>
          </a:p>
        </p:txBody>
      </p:sp>
      <p:sp>
        <p:nvSpPr>
          <p:cNvPr id="13" name="テキスト ボックス 12">
            <a:extLst>
              <a:ext uri="{FF2B5EF4-FFF2-40B4-BE49-F238E27FC236}">
                <a16:creationId xmlns:a16="http://schemas.microsoft.com/office/drawing/2014/main" id="{71F4C5C1-AF32-6596-6EF8-74D496A6C0A7}"/>
              </a:ext>
            </a:extLst>
          </p:cNvPr>
          <p:cNvSpPr txBox="1"/>
          <p:nvPr/>
        </p:nvSpPr>
        <p:spPr>
          <a:xfrm>
            <a:off x="264639" y="2674829"/>
            <a:ext cx="5251905" cy="3046988"/>
          </a:xfrm>
          <a:prstGeom prst="rect">
            <a:avLst/>
          </a:prstGeom>
          <a:noFill/>
        </p:spPr>
        <p:txBody>
          <a:bodyPr wrap="square" rtlCol="0">
            <a:spAutoFit/>
          </a:bodyPr>
          <a:lstStyle/>
          <a:p>
            <a:r>
              <a:rPr kumimoji="1" lang="ja-JP" altLang="en-US" sz="2400" dirty="0"/>
              <a:t>有効視野領域を段階的に解像度を落としていくようにし、</a:t>
            </a:r>
            <a:endParaRPr kumimoji="1" lang="en-US" altLang="ja-JP" sz="2400" dirty="0"/>
          </a:p>
          <a:p>
            <a:pPr marL="342900" indent="-342900">
              <a:buFont typeface="Arial" panose="020B0604020202020204" pitchFamily="34" charset="0"/>
              <a:buChar char="•"/>
            </a:pPr>
            <a:r>
              <a:rPr kumimoji="1" lang="ja-JP" altLang="en-US" sz="2400" dirty="0"/>
              <a:t>円形マスク</a:t>
            </a:r>
            <a:endParaRPr kumimoji="1" lang="en-US" altLang="ja-JP" sz="2400" dirty="0"/>
          </a:p>
          <a:p>
            <a:pPr marL="342900" indent="-342900">
              <a:buFont typeface="Arial" panose="020B0604020202020204" pitchFamily="34" charset="0"/>
              <a:buChar char="•"/>
            </a:pPr>
            <a:r>
              <a:rPr kumimoji="1" lang="ja-JP" altLang="en-US" sz="2400" dirty="0"/>
              <a:t>楕円マスク</a:t>
            </a:r>
            <a:endParaRPr kumimoji="1" lang="en-US" altLang="ja-JP" sz="2400" dirty="0"/>
          </a:p>
          <a:p>
            <a:pPr marL="342900" indent="-342900">
              <a:buFont typeface="Arial" panose="020B0604020202020204" pitchFamily="34" charset="0"/>
              <a:buChar char="•"/>
            </a:pPr>
            <a:r>
              <a:rPr kumimoji="1" lang="ja-JP" altLang="en-US" sz="2400" dirty="0"/>
              <a:t>視野特性に基づく楕円マスク</a:t>
            </a:r>
            <a:endParaRPr kumimoji="1" lang="en-US" altLang="ja-JP" sz="2400" dirty="0"/>
          </a:p>
          <a:p>
            <a:r>
              <a:rPr kumimoji="1" lang="ja-JP" altLang="en-US" sz="2400" dirty="0"/>
              <a:t>を製作した</a:t>
            </a:r>
          </a:p>
          <a:p>
            <a:r>
              <a:rPr kumimoji="1" lang="ja-JP" altLang="en-US" sz="2400" dirty="0"/>
              <a:t>４種類の中心窩映像を使って、検証した</a:t>
            </a:r>
            <a:endParaRPr kumimoji="1" lang="en-US" altLang="ja-JP" sz="2400" dirty="0"/>
          </a:p>
        </p:txBody>
      </p:sp>
      <p:sp>
        <p:nvSpPr>
          <p:cNvPr id="9" name="スライド番号プレースホルダー 1">
            <a:extLst>
              <a:ext uri="{FF2B5EF4-FFF2-40B4-BE49-F238E27FC236}">
                <a16:creationId xmlns:a16="http://schemas.microsoft.com/office/drawing/2014/main" id="{3CB54354-DE3B-1593-F36E-DBEC8E0E7D7A}"/>
              </a:ext>
            </a:extLst>
          </p:cNvPr>
          <p:cNvSpPr>
            <a:spLocks noGrp="1"/>
          </p:cNvSpPr>
          <p:nvPr>
            <p:ph type="sldNum" sz="quarter" idx="12"/>
          </p:nvPr>
        </p:nvSpPr>
        <p:spPr>
          <a:xfrm>
            <a:off x="7308304" y="44773"/>
            <a:ext cx="1193946" cy="459728"/>
          </a:xfrm>
        </p:spPr>
        <p:txBody>
          <a:bodyPr/>
          <a:lstStyle/>
          <a:p>
            <a:pPr>
              <a:defRPr/>
            </a:pPr>
            <a:r>
              <a:rPr lang="en-US" altLang="ja-JP" dirty="0"/>
              <a:t>NO.9</a:t>
            </a:r>
          </a:p>
        </p:txBody>
      </p:sp>
      <p:pic>
        <p:nvPicPr>
          <p:cNvPr id="8" name="図 7">
            <a:extLst>
              <a:ext uri="{FF2B5EF4-FFF2-40B4-BE49-F238E27FC236}">
                <a16:creationId xmlns:a16="http://schemas.microsoft.com/office/drawing/2014/main" id="{F16FA29E-C7F6-53B4-2D49-7FD4360F2798}"/>
              </a:ext>
            </a:extLst>
          </p:cNvPr>
          <p:cNvPicPr>
            <a:picLocks noChangeAspect="1"/>
          </p:cNvPicPr>
          <p:nvPr/>
        </p:nvPicPr>
        <p:blipFill>
          <a:blip r:embed="rId3"/>
          <a:stretch>
            <a:fillRect/>
          </a:stretch>
        </p:blipFill>
        <p:spPr>
          <a:xfrm>
            <a:off x="5837222" y="1094158"/>
            <a:ext cx="3042138" cy="1604296"/>
          </a:xfrm>
          <a:prstGeom prst="rect">
            <a:avLst/>
          </a:prstGeom>
        </p:spPr>
      </p:pic>
      <p:pic>
        <p:nvPicPr>
          <p:cNvPr id="10" name="図 9">
            <a:extLst>
              <a:ext uri="{FF2B5EF4-FFF2-40B4-BE49-F238E27FC236}">
                <a16:creationId xmlns:a16="http://schemas.microsoft.com/office/drawing/2014/main" id="{6F55C766-8756-578B-C582-BE7408BCEA43}"/>
              </a:ext>
            </a:extLst>
          </p:cNvPr>
          <p:cNvPicPr>
            <a:picLocks noChangeAspect="1"/>
          </p:cNvPicPr>
          <p:nvPr/>
        </p:nvPicPr>
        <p:blipFill>
          <a:blip r:embed="rId4"/>
          <a:stretch>
            <a:fillRect/>
          </a:stretch>
        </p:blipFill>
        <p:spPr>
          <a:xfrm>
            <a:off x="5837222" y="3026843"/>
            <a:ext cx="3042138" cy="1604296"/>
          </a:xfrm>
          <a:prstGeom prst="rect">
            <a:avLst/>
          </a:prstGeom>
        </p:spPr>
      </p:pic>
      <p:pic>
        <p:nvPicPr>
          <p:cNvPr id="11" name="図 10">
            <a:extLst>
              <a:ext uri="{FF2B5EF4-FFF2-40B4-BE49-F238E27FC236}">
                <a16:creationId xmlns:a16="http://schemas.microsoft.com/office/drawing/2014/main" id="{63902320-9075-06A1-63D9-142FFA33985F}"/>
              </a:ext>
            </a:extLst>
          </p:cNvPr>
          <p:cNvPicPr>
            <a:picLocks noChangeAspect="1"/>
          </p:cNvPicPr>
          <p:nvPr/>
        </p:nvPicPr>
        <p:blipFill>
          <a:blip r:embed="rId5"/>
          <a:stretch>
            <a:fillRect/>
          </a:stretch>
        </p:blipFill>
        <p:spPr>
          <a:xfrm>
            <a:off x="5858490" y="4959528"/>
            <a:ext cx="3042138" cy="1604296"/>
          </a:xfrm>
          <a:prstGeom prst="rect">
            <a:avLst/>
          </a:prstGeom>
        </p:spPr>
      </p:pic>
    </p:spTree>
    <p:extLst>
      <p:ext uri="{BB962C8B-B14F-4D97-AF65-F5344CB8AC3E}">
        <p14:creationId xmlns:p14="http://schemas.microsoft.com/office/powerpoint/2010/main" val="2509849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6EF3CFC-01BA-A5A4-5AFA-2D60AAD0C27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5AE192C9-E659-2DB0-2637-1DF8D6925F8B}"/>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1707F9F-64E3-3D79-5BA2-19ACD85B6553}"/>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46228F3-E7F7-F542-6F4D-C5CA66E0E799}"/>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379F5DEA-9C9B-E30B-C242-C34E2AABABA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814594"/>
            <a:ext cx="4801314" cy="646331"/>
          </a:xfrm>
          <a:prstGeom prst="rect">
            <a:avLst/>
          </a:prstGeom>
          <a:noFill/>
        </p:spPr>
        <p:txBody>
          <a:bodyPr wrap="none" rtlCol="0">
            <a:spAutoFit/>
          </a:bodyPr>
          <a:lstStyle/>
          <a:p>
            <a:r>
              <a:rPr lang="ja-JP" altLang="en-US" sz="3600" dirty="0">
                <a:latin typeface="+mn-ea"/>
              </a:rPr>
              <a:t>実験で用いた検証映像</a:t>
            </a:r>
            <a:endParaRPr lang="en-US" altLang="ja-JP" sz="3600" dirty="0"/>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a:t>NO.</a:t>
            </a:r>
            <a:r>
              <a:rPr lang="en-US" altLang="ja-JP" dirty="0"/>
              <a:t>10</a:t>
            </a:r>
            <a:endParaRPr lang="en-US" altLang="ja-JP"/>
          </a:p>
        </p:txBody>
      </p:sp>
      <p:pic>
        <p:nvPicPr>
          <p:cNvPr id="8" name="図 7">
            <a:extLst>
              <a:ext uri="{FF2B5EF4-FFF2-40B4-BE49-F238E27FC236}">
                <a16:creationId xmlns:a16="http://schemas.microsoft.com/office/drawing/2014/main" id="{D003A4D3-6873-0603-DC12-712EFAB7AB90}"/>
              </a:ext>
            </a:extLst>
          </p:cNvPr>
          <p:cNvPicPr>
            <a:picLocks noChangeAspect="1"/>
          </p:cNvPicPr>
          <p:nvPr/>
        </p:nvPicPr>
        <p:blipFill>
          <a:blip r:embed="rId3"/>
          <a:stretch>
            <a:fillRect/>
          </a:stretch>
        </p:blipFill>
        <p:spPr>
          <a:xfrm>
            <a:off x="1050782" y="1660306"/>
            <a:ext cx="3000794" cy="1667108"/>
          </a:xfrm>
          <a:prstGeom prst="rect">
            <a:avLst/>
          </a:prstGeom>
        </p:spPr>
      </p:pic>
      <p:pic>
        <p:nvPicPr>
          <p:cNvPr id="11" name="図 10">
            <a:extLst>
              <a:ext uri="{FF2B5EF4-FFF2-40B4-BE49-F238E27FC236}">
                <a16:creationId xmlns:a16="http://schemas.microsoft.com/office/drawing/2014/main" id="{6A73411C-0393-17DB-B5BA-EF2BC3D533D4}"/>
              </a:ext>
            </a:extLst>
          </p:cNvPr>
          <p:cNvPicPr>
            <a:picLocks noChangeAspect="1"/>
          </p:cNvPicPr>
          <p:nvPr/>
        </p:nvPicPr>
        <p:blipFill>
          <a:blip r:embed="rId4"/>
          <a:stretch>
            <a:fillRect/>
          </a:stretch>
        </p:blipFill>
        <p:spPr>
          <a:xfrm>
            <a:off x="5467901" y="1697427"/>
            <a:ext cx="3000794" cy="1667108"/>
          </a:xfrm>
          <a:prstGeom prst="rect">
            <a:avLst/>
          </a:prstGeom>
        </p:spPr>
      </p:pic>
      <p:sp>
        <p:nvSpPr>
          <p:cNvPr id="10" name="テキスト ボックス 9">
            <a:extLst>
              <a:ext uri="{FF2B5EF4-FFF2-40B4-BE49-F238E27FC236}">
                <a16:creationId xmlns:a16="http://schemas.microsoft.com/office/drawing/2014/main" id="{6DC3567A-EC31-DD89-F602-B84DC531097A}"/>
              </a:ext>
            </a:extLst>
          </p:cNvPr>
          <p:cNvSpPr txBox="1"/>
          <p:nvPr/>
        </p:nvSpPr>
        <p:spPr>
          <a:xfrm>
            <a:off x="238985" y="3327414"/>
            <a:ext cx="4624388" cy="830997"/>
          </a:xfrm>
          <a:prstGeom prst="rect">
            <a:avLst/>
          </a:prstGeom>
          <a:noFill/>
        </p:spPr>
        <p:txBody>
          <a:bodyPr wrap="square" rtlCol="0">
            <a:spAutoFit/>
          </a:bodyPr>
          <a:lstStyle/>
          <a:p>
            <a:r>
              <a:rPr kumimoji="1" lang="en-US" altLang="ja-JP" sz="2400" dirty="0">
                <a:latin typeface="+mn-ea"/>
              </a:rPr>
              <a:t>Sample1:</a:t>
            </a:r>
            <a:r>
              <a:rPr kumimoji="1" lang="ja-JP" altLang="en-US" sz="2400" dirty="0">
                <a:latin typeface="+mn-ea"/>
              </a:rPr>
              <a:t>高原</a:t>
            </a:r>
            <a:endParaRPr kumimoji="1" lang="en-US" altLang="ja-JP" sz="2400" dirty="0">
              <a:latin typeface="+mn-ea"/>
            </a:endParaRPr>
          </a:p>
          <a:p>
            <a:r>
              <a:rPr kumimoji="1" lang="ja-JP" altLang="en-US" sz="2400" dirty="0">
                <a:latin typeface="+mn-ea"/>
              </a:rPr>
              <a:t>伝送ビットレート：</a:t>
            </a:r>
            <a:r>
              <a:rPr kumimoji="1" lang="en-US" altLang="ja-JP" sz="2400" dirty="0">
                <a:latin typeface="+mn-ea"/>
              </a:rPr>
              <a:t>5.7Mbps</a:t>
            </a:r>
          </a:p>
        </p:txBody>
      </p:sp>
      <p:sp>
        <p:nvSpPr>
          <p:cNvPr id="13" name="テキスト ボックス 12">
            <a:extLst>
              <a:ext uri="{FF2B5EF4-FFF2-40B4-BE49-F238E27FC236}">
                <a16:creationId xmlns:a16="http://schemas.microsoft.com/office/drawing/2014/main" id="{86090EE3-0C1A-3423-3121-9DCC7FF01099}"/>
              </a:ext>
            </a:extLst>
          </p:cNvPr>
          <p:cNvSpPr txBox="1"/>
          <p:nvPr/>
        </p:nvSpPr>
        <p:spPr>
          <a:xfrm>
            <a:off x="4863373" y="3364535"/>
            <a:ext cx="5254817" cy="830997"/>
          </a:xfrm>
          <a:prstGeom prst="rect">
            <a:avLst/>
          </a:prstGeom>
          <a:noFill/>
        </p:spPr>
        <p:txBody>
          <a:bodyPr wrap="square">
            <a:spAutoFit/>
          </a:bodyPr>
          <a:lstStyle/>
          <a:p>
            <a:r>
              <a:rPr kumimoji="1" lang="en-US" altLang="ja-JP" sz="2400" dirty="0">
                <a:latin typeface="+mn-ea"/>
              </a:rPr>
              <a:t>Sample2:</a:t>
            </a:r>
            <a:r>
              <a:rPr kumimoji="1" lang="ja-JP" altLang="en-US" sz="2400" dirty="0">
                <a:latin typeface="+mn-ea"/>
              </a:rPr>
              <a:t>森</a:t>
            </a:r>
            <a:endParaRPr kumimoji="1" lang="en-US" altLang="ja-JP" sz="2400" dirty="0">
              <a:latin typeface="+mn-ea"/>
            </a:endParaRPr>
          </a:p>
          <a:p>
            <a:r>
              <a:rPr kumimoji="1" lang="ja-JP" altLang="en-US" sz="2400" dirty="0">
                <a:latin typeface="+mn-ea"/>
              </a:rPr>
              <a:t>伝送ビットレート：</a:t>
            </a:r>
            <a:r>
              <a:rPr kumimoji="1" lang="en-US" altLang="ja-JP" sz="2400" dirty="0">
                <a:latin typeface="+mn-ea"/>
              </a:rPr>
              <a:t>26.0Mbps</a:t>
            </a:r>
          </a:p>
        </p:txBody>
      </p:sp>
      <p:pic>
        <p:nvPicPr>
          <p:cNvPr id="12" name="図 11">
            <a:extLst>
              <a:ext uri="{FF2B5EF4-FFF2-40B4-BE49-F238E27FC236}">
                <a16:creationId xmlns:a16="http://schemas.microsoft.com/office/drawing/2014/main" id="{EC73F2C0-5ACE-A31C-894A-C1BFF5444104}"/>
              </a:ext>
            </a:extLst>
          </p:cNvPr>
          <p:cNvPicPr>
            <a:picLocks noChangeAspect="1"/>
          </p:cNvPicPr>
          <p:nvPr/>
        </p:nvPicPr>
        <p:blipFill>
          <a:blip r:embed="rId5"/>
          <a:stretch>
            <a:fillRect/>
          </a:stretch>
        </p:blipFill>
        <p:spPr>
          <a:xfrm>
            <a:off x="1050782" y="4195532"/>
            <a:ext cx="3000794" cy="1676634"/>
          </a:xfrm>
          <a:prstGeom prst="rect">
            <a:avLst/>
          </a:prstGeom>
        </p:spPr>
      </p:pic>
      <p:sp>
        <p:nvSpPr>
          <p:cNvPr id="15" name="テキスト ボックス 14">
            <a:extLst>
              <a:ext uri="{FF2B5EF4-FFF2-40B4-BE49-F238E27FC236}">
                <a16:creationId xmlns:a16="http://schemas.microsoft.com/office/drawing/2014/main" id="{5C364BA2-1698-B4C5-4912-5B25D83A7E52}"/>
              </a:ext>
            </a:extLst>
          </p:cNvPr>
          <p:cNvSpPr txBox="1"/>
          <p:nvPr/>
        </p:nvSpPr>
        <p:spPr>
          <a:xfrm>
            <a:off x="368584" y="5909186"/>
            <a:ext cx="5058382" cy="830997"/>
          </a:xfrm>
          <a:prstGeom prst="rect">
            <a:avLst/>
          </a:prstGeom>
          <a:noFill/>
        </p:spPr>
        <p:txBody>
          <a:bodyPr wrap="square">
            <a:spAutoFit/>
          </a:bodyPr>
          <a:lstStyle/>
          <a:p>
            <a:r>
              <a:rPr kumimoji="1" lang="en-US" altLang="ja-JP" sz="2400" dirty="0">
                <a:latin typeface="+mn-ea"/>
              </a:rPr>
              <a:t>Sample3:</a:t>
            </a:r>
            <a:r>
              <a:rPr kumimoji="1" lang="ja-JP" altLang="en-US" sz="2400" dirty="0">
                <a:latin typeface="+mn-ea"/>
              </a:rPr>
              <a:t>夜景</a:t>
            </a:r>
            <a:endParaRPr kumimoji="1" lang="en-US" altLang="ja-JP" sz="2400" dirty="0">
              <a:latin typeface="+mn-ea"/>
            </a:endParaRPr>
          </a:p>
          <a:p>
            <a:r>
              <a:rPr kumimoji="1" lang="ja-JP" altLang="en-US" sz="2400" dirty="0">
                <a:latin typeface="+mn-ea"/>
              </a:rPr>
              <a:t>伝送ビットレート：</a:t>
            </a:r>
            <a:r>
              <a:rPr kumimoji="1" lang="en-US" altLang="ja-JP" sz="2400" dirty="0">
                <a:latin typeface="+mn-ea"/>
              </a:rPr>
              <a:t>20.5Mbps</a:t>
            </a:r>
          </a:p>
        </p:txBody>
      </p:sp>
      <p:pic>
        <p:nvPicPr>
          <p:cNvPr id="16" name="図 15">
            <a:extLst>
              <a:ext uri="{FF2B5EF4-FFF2-40B4-BE49-F238E27FC236}">
                <a16:creationId xmlns:a16="http://schemas.microsoft.com/office/drawing/2014/main" id="{051B0390-0C08-539A-A0EB-0559B9302E49}"/>
              </a:ext>
            </a:extLst>
          </p:cNvPr>
          <p:cNvPicPr>
            <a:picLocks noChangeAspect="1"/>
          </p:cNvPicPr>
          <p:nvPr/>
        </p:nvPicPr>
        <p:blipFill>
          <a:blip r:embed="rId6"/>
          <a:stretch>
            <a:fillRect/>
          </a:stretch>
        </p:blipFill>
        <p:spPr>
          <a:xfrm>
            <a:off x="5426966" y="4214042"/>
            <a:ext cx="3034349" cy="1676634"/>
          </a:xfrm>
          <a:prstGeom prst="rect">
            <a:avLst/>
          </a:prstGeom>
        </p:spPr>
      </p:pic>
      <p:sp>
        <p:nvSpPr>
          <p:cNvPr id="18" name="テキスト ボックス 17">
            <a:extLst>
              <a:ext uri="{FF2B5EF4-FFF2-40B4-BE49-F238E27FC236}">
                <a16:creationId xmlns:a16="http://schemas.microsoft.com/office/drawing/2014/main" id="{787EE6FA-52E0-BCE5-C673-C3D0FB70E577}"/>
              </a:ext>
            </a:extLst>
          </p:cNvPr>
          <p:cNvSpPr txBox="1"/>
          <p:nvPr/>
        </p:nvSpPr>
        <p:spPr>
          <a:xfrm>
            <a:off x="4863373" y="5927696"/>
            <a:ext cx="5058382" cy="830997"/>
          </a:xfrm>
          <a:prstGeom prst="rect">
            <a:avLst/>
          </a:prstGeom>
          <a:noFill/>
        </p:spPr>
        <p:txBody>
          <a:bodyPr wrap="square">
            <a:spAutoFit/>
          </a:bodyPr>
          <a:lstStyle/>
          <a:p>
            <a:r>
              <a:rPr kumimoji="1" lang="en-US" altLang="ja-JP" sz="2400" dirty="0">
                <a:latin typeface="+mn-ea"/>
              </a:rPr>
              <a:t>Sample4:</a:t>
            </a:r>
            <a:r>
              <a:rPr kumimoji="1" lang="ja-JP" altLang="en-US" sz="2400" dirty="0">
                <a:latin typeface="+mn-ea"/>
              </a:rPr>
              <a:t>岩山</a:t>
            </a:r>
            <a:endParaRPr kumimoji="1" lang="en-US" altLang="ja-JP" sz="2400" dirty="0">
              <a:latin typeface="+mn-ea"/>
            </a:endParaRPr>
          </a:p>
          <a:p>
            <a:r>
              <a:rPr kumimoji="1" lang="ja-JP" altLang="en-US" sz="2400" dirty="0">
                <a:latin typeface="+mn-ea"/>
              </a:rPr>
              <a:t>伝送ビットレート：</a:t>
            </a:r>
            <a:r>
              <a:rPr kumimoji="1" lang="en-US" altLang="ja-JP" sz="2400" dirty="0">
                <a:latin typeface="+mn-ea"/>
              </a:rPr>
              <a:t>5.7Mbps</a:t>
            </a:r>
          </a:p>
        </p:txBody>
      </p:sp>
    </p:spTree>
    <p:extLst>
      <p:ext uri="{BB962C8B-B14F-4D97-AF65-F5344CB8AC3E}">
        <p14:creationId xmlns:p14="http://schemas.microsoft.com/office/powerpoint/2010/main" val="2053748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791510"/>
            <a:ext cx="1107996" cy="646331"/>
          </a:xfrm>
          <a:prstGeom prst="rect">
            <a:avLst/>
          </a:prstGeom>
          <a:noFill/>
        </p:spPr>
        <p:txBody>
          <a:bodyPr wrap="none" rtlCol="0">
            <a:spAutoFit/>
          </a:bodyPr>
          <a:lstStyle/>
          <a:p>
            <a:r>
              <a:rPr lang="ja-JP" altLang="en-US" sz="3600">
                <a:latin typeface="+mn-ea"/>
              </a:rPr>
              <a:t>実験</a:t>
            </a:r>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dirty="0"/>
              <a:t>NO.11</a:t>
            </a:r>
          </a:p>
        </p:txBody>
      </p:sp>
      <p:sp>
        <p:nvSpPr>
          <p:cNvPr id="14" name="正方形/長方形 13">
            <a:extLst>
              <a:ext uri="{FF2B5EF4-FFF2-40B4-BE49-F238E27FC236}">
                <a16:creationId xmlns:a16="http://schemas.microsoft.com/office/drawing/2014/main" id="{8B2AA866-0B8F-A6F5-823E-7F212E951318}"/>
              </a:ext>
            </a:extLst>
          </p:cNvPr>
          <p:cNvSpPr/>
          <p:nvPr/>
        </p:nvSpPr>
        <p:spPr>
          <a:xfrm>
            <a:off x="238985" y="3914353"/>
            <a:ext cx="8536431" cy="1165053"/>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endParaRPr kumimoji="1" lang="en-US" altLang="ja-JP" sz="2800"/>
          </a:p>
        </p:txBody>
      </p:sp>
      <p:sp>
        <p:nvSpPr>
          <p:cNvPr id="15" name="テキスト ボックス 14">
            <a:extLst>
              <a:ext uri="{FF2B5EF4-FFF2-40B4-BE49-F238E27FC236}">
                <a16:creationId xmlns:a16="http://schemas.microsoft.com/office/drawing/2014/main" id="{054312BE-86C3-0A1F-98BF-12143CCDE58F}"/>
              </a:ext>
            </a:extLst>
          </p:cNvPr>
          <p:cNvSpPr txBox="1"/>
          <p:nvPr/>
        </p:nvSpPr>
        <p:spPr>
          <a:xfrm>
            <a:off x="1560238" y="3631501"/>
            <a:ext cx="1031051" cy="600164"/>
          </a:xfrm>
          <a:prstGeom prst="rect">
            <a:avLst/>
          </a:prstGeom>
          <a:noFill/>
          <a:ln>
            <a:solidFill>
              <a:srgbClr val="0070C0"/>
            </a:solidFill>
          </a:ln>
        </p:spPr>
        <p:txBody>
          <a:bodyPr wrap="none" rtlCol="0">
            <a:spAutoFit/>
          </a:bodyPr>
          <a:lstStyle/>
          <a:p>
            <a:r>
              <a:rPr lang="x-none" altLang="en-US" sz="3300">
                <a:solidFill>
                  <a:schemeClr val="bg1"/>
                </a:solidFill>
              </a:rPr>
              <a:t>課題</a:t>
            </a:r>
            <a:endParaRPr lang="ja-JP" altLang="en-US" sz="3300">
              <a:solidFill>
                <a:schemeClr val="bg1"/>
              </a:solidFill>
            </a:endParaRPr>
          </a:p>
        </p:txBody>
      </p:sp>
      <p:sp>
        <p:nvSpPr>
          <p:cNvPr id="16" name="正方形/長方形 15">
            <a:extLst>
              <a:ext uri="{FF2B5EF4-FFF2-40B4-BE49-F238E27FC236}">
                <a16:creationId xmlns:a16="http://schemas.microsoft.com/office/drawing/2014/main" id="{7E4ACB62-CF30-4C76-171D-FCC52216E5E7}"/>
              </a:ext>
            </a:extLst>
          </p:cNvPr>
          <p:cNvSpPr/>
          <p:nvPr/>
        </p:nvSpPr>
        <p:spPr>
          <a:xfrm>
            <a:off x="368584" y="3546913"/>
            <a:ext cx="5872285" cy="703310"/>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latin typeface="+mn-ea"/>
              </a:rPr>
              <a:t>伝送ビットレート軽減の検証</a:t>
            </a:r>
            <a:endParaRPr kumimoji="1" lang="x-none" altLang="en-US" sz="2800" b="1">
              <a:latin typeface="+mn-ea"/>
            </a:endParaRPr>
          </a:p>
        </p:txBody>
      </p:sp>
      <p:sp>
        <p:nvSpPr>
          <p:cNvPr id="18" name="正方形/長方形 17">
            <a:extLst>
              <a:ext uri="{FF2B5EF4-FFF2-40B4-BE49-F238E27FC236}">
                <a16:creationId xmlns:a16="http://schemas.microsoft.com/office/drawing/2014/main" id="{BCAEB386-B0B7-B5D9-1850-4DEEE88A1184}"/>
              </a:ext>
            </a:extLst>
          </p:cNvPr>
          <p:cNvSpPr/>
          <p:nvPr/>
        </p:nvSpPr>
        <p:spPr>
          <a:xfrm>
            <a:off x="238985" y="1836168"/>
            <a:ext cx="8536431" cy="1499549"/>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endParaRPr kumimoji="1" lang="en-US" altLang="ja-JP" sz="2800"/>
          </a:p>
        </p:txBody>
      </p:sp>
      <p:sp>
        <p:nvSpPr>
          <p:cNvPr id="20" name="正方形/長方形 19">
            <a:extLst>
              <a:ext uri="{FF2B5EF4-FFF2-40B4-BE49-F238E27FC236}">
                <a16:creationId xmlns:a16="http://schemas.microsoft.com/office/drawing/2014/main" id="{F4039E16-9550-8851-B02B-38AE01C9F7D1}"/>
              </a:ext>
            </a:extLst>
          </p:cNvPr>
          <p:cNvSpPr/>
          <p:nvPr/>
        </p:nvSpPr>
        <p:spPr>
          <a:xfrm>
            <a:off x="368584" y="1522429"/>
            <a:ext cx="5020997" cy="699808"/>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t>視角品質に差がないかの検証</a:t>
            </a:r>
            <a:endParaRPr kumimoji="1" lang="x-none" altLang="en-US" sz="2800" b="1"/>
          </a:p>
        </p:txBody>
      </p:sp>
      <p:sp>
        <p:nvSpPr>
          <p:cNvPr id="21" name="テキスト ボックス 20">
            <a:extLst>
              <a:ext uri="{FF2B5EF4-FFF2-40B4-BE49-F238E27FC236}">
                <a16:creationId xmlns:a16="http://schemas.microsoft.com/office/drawing/2014/main" id="{9CFB955A-F165-15DE-094E-954A8D975B9B}"/>
              </a:ext>
            </a:extLst>
          </p:cNvPr>
          <p:cNvSpPr txBox="1"/>
          <p:nvPr/>
        </p:nvSpPr>
        <p:spPr>
          <a:xfrm>
            <a:off x="368585" y="2396444"/>
            <a:ext cx="6599857" cy="830997"/>
          </a:xfrm>
          <a:prstGeom prst="rect">
            <a:avLst/>
          </a:prstGeom>
          <a:noFill/>
          <a:ln>
            <a:solidFill>
              <a:schemeClr val="bg1"/>
            </a:solidFill>
          </a:ln>
        </p:spPr>
        <p:txBody>
          <a:bodyPr wrap="square" rtlCol="0">
            <a:spAutoFit/>
          </a:bodyPr>
          <a:lstStyle/>
          <a:p>
            <a:r>
              <a:rPr lang="ja-JP" altLang="en-US" sz="2400" dirty="0">
                <a:latin typeface="+mn-ea"/>
              </a:rPr>
              <a:t>実験１：カーネルサイズの同定実験</a:t>
            </a:r>
            <a:endParaRPr lang="en-US" altLang="ja-JP" sz="2400" dirty="0">
              <a:latin typeface="+mn-ea"/>
            </a:endParaRPr>
          </a:p>
          <a:p>
            <a:r>
              <a:rPr lang="ja-JP" altLang="en-US" sz="2400" dirty="0">
                <a:latin typeface="+mn-ea"/>
              </a:rPr>
              <a:t>実験２：円形領域と楕円領域の比較実験</a:t>
            </a:r>
          </a:p>
        </p:txBody>
      </p:sp>
      <p:sp>
        <p:nvSpPr>
          <p:cNvPr id="22" name="テキスト ボックス 21">
            <a:extLst>
              <a:ext uri="{FF2B5EF4-FFF2-40B4-BE49-F238E27FC236}">
                <a16:creationId xmlns:a16="http://schemas.microsoft.com/office/drawing/2014/main" id="{A18300DE-AA7E-A16A-9C49-4E60FE526827}"/>
              </a:ext>
            </a:extLst>
          </p:cNvPr>
          <p:cNvSpPr txBox="1"/>
          <p:nvPr/>
        </p:nvSpPr>
        <p:spPr>
          <a:xfrm>
            <a:off x="368584" y="4303645"/>
            <a:ext cx="8133666" cy="830997"/>
          </a:xfrm>
          <a:prstGeom prst="rect">
            <a:avLst/>
          </a:prstGeom>
          <a:noFill/>
          <a:ln>
            <a:solidFill>
              <a:schemeClr val="bg1"/>
            </a:solidFill>
          </a:ln>
        </p:spPr>
        <p:txBody>
          <a:bodyPr wrap="square" rtlCol="0">
            <a:spAutoFit/>
          </a:bodyPr>
          <a:lstStyle/>
          <a:p>
            <a:r>
              <a:rPr lang="ja-JP" altLang="en-US" sz="2400">
                <a:latin typeface="+mn-ea"/>
              </a:rPr>
              <a:t>実験３：伝送ビットレートの削減の検証</a:t>
            </a:r>
            <a:endParaRPr lang="en-US" altLang="ja-JP" sz="2400"/>
          </a:p>
          <a:p>
            <a:endParaRPr kumimoji="1" lang="ja-JP" altLang="en-US" sz="2400">
              <a:latin typeface="+mn-ea"/>
            </a:endParaRPr>
          </a:p>
        </p:txBody>
      </p:sp>
      <p:grpSp>
        <p:nvGrpSpPr>
          <p:cNvPr id="8" name="グループ化 7">
            <a:extLst>
              <a:ext uri="{FF2B5EF4-FFF2-40B4-BE49-F238E27FC236}">
                <a16:creationId xmlns:a16="http://schemas.microsoft.com/office/drawing/2014/main" id="{3DF58EBF-A3AE-B2D4-93FB-5597A6D94B5D}"/>
              </a:ext>
            </a:extLst>
          </p:cNvPr>
          <p:cNvGrpSpPr/>
          <p:nvPr/>
        </p:nvGrpSpPr>
        <p:grpSpPr>
          <a:xfrm>
            <a:off x="238985" y="866078"/>
            <a:ext cx="530700" cy="484233"/>
            <a:chOff x="611560" y="2733009"/>
            <a:chExt cx="1224136" cy="1228647"/>
          </a:xfrm>
        </p:grpSpPr>
        <p:sp>
          <p:nvSpPr>
            <p:cNvPr id="10" name="正方形/長方形 9">
              <a:extLst>
                <a:ext uri="{FF2B5EF4-FFF2-40B4-BE49-F238E27FC236}">
                  <a16:creationId xmlns:a16="http://schemas.microsoft.com/office/drawing/2014/main" id="{5203D35E-D7ED-CEF5-5EE3-658DAAE92C18}"/>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8A0037A9-4C06-C03B-640F-001EBADA390C}"/>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4ED8514-0BB7-A376-A646-6822A1FA0CEC}"/>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3" name="正方形/長方形 12">
              <a:extLst>
                <a:ext uri="{FF2B5EF4-FFF2-40B4-BE49-F238E27FC236}">
                  <a16:creationId xmlns:a16="http://schemas.microsoft.com/office/drawing/2014/main" id="{C88FD3D8-E223-FAD6-F056-5E3F939B17B0}"/>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a:extLst>
              <a:ext uri="{FF2B5EF4-FFF2-40B4-BE49-F238E27FC236}">
                <a16:creationId xmlns:a16="http://schemas.microsoft.com/office/drawing/2014/main" id="{BB59E460-316F-6FA8-74F5-D12FBC233CA8}"/>
              </a:ext>
            </a:extLst>
          </p:cNvPr>
          <p:cNvSpPr/>
          <p:nvPr/>
        </p:nvSpPr>
        <p:spPr>
          <a:xfrm>
            <a:off x="238985" y="5579010"/>
            <a:ext cx="8536431" cy="1165053"/>
          </a:xfrm>
          <a:prstGeom prst="rect">
            <a:avLst/>
          </a:prstGeom>
          <a:ln w="38100">
            <a:solidFill>
              <a:srgbClr val="0070C0"/>
            </a:solidFill>
          </a:ln>
        </p:spPr>
        <p:style>
          <a:lnRef idx="2">
            <a:schemeClr val="accent2"/>
          </a:lnRef>
          <a:fillRef idx="1">
            <a:schemeClr val="lt1"/>
          </a:fillRef>
          <a:effectRef idx="0">
            <a:schemeClr val="accent2"/>
          </a:effectRef>
          <a:fontRef idx="minor">
            <a:schemeClr val="dk1"/>
          </a:fontRef>
        </p:style>
        <p:txBody>
          <a:bodyPr rtlCol="0" anchor="ctr"/>
          <a:lstStyle/>
          <a:p>
            <a:endParaRPr kumimoji="1" lang="en-US" altLang="ja-JP" sz="2800"/>
          </a:p>
        </p:txBody>
      </p:sp>
      <p:sp>
        <p:nvSpPr>
          <p:cNvPr id="23" name="テキスト ボックス 22">
            <a:extLst>
              <a:ext uri="{FF2B5EF4-FFF2-40B4-BE49-F238E27FC236}">
                <a16:creationId xmlns:a16="http://schemas.microsoft.com/office/drawing/2014/main" id="{768F4792-1A96-D91F-819E-59EDCC442D7B}"/>
              </a:ext>
            </a:extLst>
          </p:cNvPr>
          <p:cNvSpPr txBox="1"/>
          <p:nvPr/>
        </p:nvSpPr>
        <p:spPr>
          <a:xfrm>
            <a:off x="1560238" y="5296158"/>
            <a:ext cx="1031051" cy="600164"/>
          </a:xfrm>
          <a:prstGeom prst="rect">
            <a:avLst/>
          </a:prstGeom>
          <a:noFill/>
          <a:ln>
            <a:solidFill>
              <a:srgbClr val="0070C0"/>
            </a:solidFill>
          </a:ln>
        </p:spPr>
        <p:txBody>
          <a:bodyPr wrap="none" rtlCol="0">
            <a:spAutoFit/>
          </a:bodyPr>
          <a:lstStyle/>
          <a:p>
            <a:r>
              <a:rPr lang="x-none" altLang="en-US" sz="3300">
                <a:solidFill>
                  <a:schemeClr val="bg1"/>
                </a:solidFill>
              </a:rPr>
              <a:t>課題</a:t>
            </a:r>
            <a:endParaRPr lang="ja-JP" altLang="en-US" sz="3300">
              <a:solidFill>
                <a:schemeClr val="bg1"/>
              </a:solidFill>
            </a:endParaRPr>
          </a:p>
        </p:txBody>
      </p:sp>
      <p:sp>
        <p:nvSpPr>
          <p:cNvPr id="24" name="正方形/長方形 23">
            <a:extLst>
              <a:ext uri="{FF2B5EF4-FFF2-40B4-BE49-F238E27FC236}">
                <a16:creationId xmlns:a16="http://schemas.microsoft.com/office/drawing/2014/main" id="{71945F2F-682B-7C17-A00C-49CC8117EDE6}"/>
              </a:ext>
            </a:extLst>
          </p:cNvPr>
          <p:cNvSpPr/>
          <p:nvPr/>
        </p:nvSpPr>
        <p:spPr>
          <a:xfrm>
            <a:off x="368584" y="5227355"/>
            <a:ext cx="5872285" cy="703310"/>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latin typeface="+mn-ea"/>
              </a:rPr>
              <a:t>処理速度の検証</a:t>
            </a:r>
            <a:endParaRPr kumimoji="1" lang="x-none" altLang="en-US" sz="2800" b="1">
              <a:latin typeface="+mn-ea"/>
            </a:endParaRPr>
          </a:p>
        </p:txBody>
      </p:sp>
      <p:sp>
        <p:nvSpPr>
          <p:cNvPr id="25" name="テキスト ボックス 24">
            <a:extLst>
              <a:ext uri="{FF2B5EF4-FFF2-40B4-BE49-F238E27FC236}">
                <a16:creationId xmlns:a16="http://schemas.microsoft.com/office/drawing/2014/main" id="{41CBBA55-514C-63E7-973E-86C46C662270}"/>
              </a:ext>
            </a:extLst>
          </p:cNvPr>
          <p:cNvSpPr txBox="1"/>
          <p:nvPr/>
        </p:nvSpPr>
        <p:spPr>
          <a:xfrm>
            <a:off x="368584" y="6071814"/>
            <a:ext cx="8025403" cy="461665"/>
          </a:xfrm>
          <a:prstGeom prst="rect">
            <a:avLst/>
          </a:prstGeom>
          <a:noFill/>
          <a:ln>
            <a:solidFill>
              <a:schemeClr val="bg1"/>
            </a:solidFill>
          </a:ln>
        </p:spPr>
        <p:txBody>
          <a:bodyPr wrap="square" rtlCol="0">
            <a:spAutoFit/>
          </a:bodyPr>
          <a:lstStyle/>
          <a:p>
            <a:r>
              <a:rPr lang="ja-JP" altLang="en-US" sz="2400">
                <a:latin typeface="+mn-ea"/>
              </a:rPr>
              <a:t>実験４：処理速度の比較</a:t>
            </a:r>
            <a:endParaRPr kumimoji="1" lang="ja-JP" altLang="en-US" sz="2400">
              <a:latin typeface="+mn-ea"/>
            </a:endParaRPr>
          </a:p>
        </p:txBody>
      </p:sp>
    </p:spTree>
    <p:extLst>
      <p:ext uri="{BB962C8B-B14F-4D97-AF65-F5344CB8AC3E}">
        <p14:creationId xmlns:p14="http://schemas.microsoft.com/office/powerpoint/2010/main" val="417110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6EF3CFC-01BA-A5A4-5AFA-2D60AAD0C27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5AE192C9-E659-2DB0-2637-1DF8D6925F8B}"/>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1707F9F-64E3-3D79-5BA2-19ACD85B6553}"/>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46228F3-E7F7-F542-6F4D-C5CA66E0E799}"/>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379F5DEA-9C9B-E30B-C242-C34E2AABABA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814594"/>
            <a:ext cx="7109639" cy="646331"/>
          </a:xfrm>
          <a:prstGeom prst="rect">
            <a:avLst/>
          </a:prstGeom>
          <a:noFill/>
        </p:spPr>
        <p:txBody>
          <a:bodyPr wrap="none" rtlCol="0">
            <a:spAutoFit/>
          </a:bodyPr>
          <a:lstStyle/>
          <a:p>
            <a:r>
              <a:rPr lang="ja-JP" altLang="en-US" sz="3600" dirty="0">
                <a:latin typeface="+mn-ea"/>
              </a:rPr>
              <a:t>実験１カーネルサイズの同定実験</a:t>
            </a:r>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dirty="0"/>
              <a:t>NO.12</a:t>
            </a:r>
          </a:p>
        </p:txBody>
      </p:sp>
      <p:sp>
        <p:nvSpPr>
          <p:cNvPr id="10" name="テキスト ボックス 9">
            <a:extLst>
              <a:ext uri="{FF2B5EF4-FFF2-40B4-BE49-F238E27FC236}">
                <a16:creationId xmlns:a16="http://schemas.microsoft.com/office/drawing/2014/main" id="{D6BFC7D0-0BEF-C764-425A-5128EC349D76}"/>
              </a:ext>
            </a:extLst>
          </p:cNvPr>
          <p:cNvSpPr txBox="1"/>
          <p:nvPr/>
        </p:nvSpPr>
        <p:spPr>
          <a:xfrm>
            <a:off x="621816" y="1907409"/>
            <a:ext cx="7900365" cy="1200329"/>
          </a:xfrm>
          <a:prstGeom prst="rect">
            <a:avLst/>
          </a:prstGeom>
          <a:noFill/>
        </p:spPr>
        <p:txBody>
          <a:bodyPr wrap="square" rtlCol="0">
            <a:spAutoFit/>
          </a:bodyPr>
          <a:lstStyle/>
          <a:p>
            <a:r>
              <a:rPr lang="en-US" altLang="ja-JP" sz="2400" b="0" dirty="0">
                <a:solidFill>
                  <a:srgbClr val="374151"/>
                </a:solidFill>
                <a:effectLst/>
                <a:latin typeface="+mn-ea"/>
              </a:rPr>
              <a:t>DCR</a:t>
            </a:r>
            <a:r>
              <a:rPr lang="ja-JP" altLang="en-US" sz="2400" b="0" dirty="0">
                <a:solidFill>
                  <a:srgbClr val="374151"/>
                </a:solidFill>
                <a:effectLst/>
                <a:latin typeface="+mn-ea"/>
              </a:rPr>
              <a:t>法</a:t>
            </a:r>
            <a:r>
              <a:rPr lang="ja-JP" altLang="en-US" sz="2400" b="0" dirty="0">
                <a:solidFill>
                  <a:srgbClr val="374151"/>
                </a:solidFill>
                <a:effectLst/>
                <a:latin typeface="Söhne"/>
              </a:rPr>
              <a:t>を用いて、ガウシアンフィルタのカーネルサイズ</a:t>
            </a:r>
            <a:endParaRPr lang="en-US" altLang="ja-JP" sz="2400" b="0" dirty="0">
              <a:solidFill>
                <a:srgbClr val="374151"/>
              </a:solidFill>
              <a:effectLst/>
              <a:latin typeface="Söhne"/>
            </a:endParaRPr>
          </a:p>
          <a:p>
            <a:r>
              <a:rPr lang="ja-JP" altLang="en-US" sz="2400" b="0" dirty="0">
                <a:solidFill>
                  <a:srgbClr val="374151"/>
                </a:solidFill>
                <a:effectLst/>
                <a:latin typeface="Söhne"/>
              </a:rPr>
              <a:t>を変更した映像の劣化度を評価する</a:t>
            </a:r>
            <a:endParaRPr lang="en-US" altLang="ja-JP" sz="2400" b="0" dirty="0">
              <a:solidFill>
                <a:srgbClr val="374151"/>
              </a:solidFill>
              <a:effectLst/>
              <a:latin typeface="Söhne"/>
            </a:endParaRPr>
          </a:p>
          <a:p>
            <a:r>
              <a:rPr lang="ja-JP" altLang="en-US" sz="2400" b="0" dirty="0">
                <a:solidFill>
                  <a:srgbClr val="374151"/>
                </a:solidFill>
                <a:effectLst/>
                <a:latin typeface="Söhne"/>
              </a:rPr>
              <a:t>この評価プロセスにおいては、円形モデルを使用する</a:t>
            </a:r>
            <a:endParaRPr lang="en-US" altLang="ja-JP" sz="2400" dirty="0">
              <a:latin typeface="+mn-ea"/>
            </a:endParaRPr>
          </a:p>
        </p:txBody>
      </p:sp>
      <p:pic>
        <p:nvPicPr>
          <p:cNvPr id="11" name="図 10">
            <a:extLst>
              <a:ext uri="{FF2B5EF4-FFF2-40B4-BE49-F238E27FC236}">
                <a16:creationId xmlns:a16="http://schemas.microsoft.com/office/drawing/2014/main" id="{03965203-B58E-A5E6-6C67-EE94613C0B72}"/>
              </a:ext>
            </a:extLst>
          </p:cNvPr>
          <p:cNvPicPr>
            <a:picLocks noChangeAspect="1"/>
          </p:cNvPicPr>
          <p:nvPr/>
        </p:nvPicPr>
        <p:blipFill>
          <a:blip r:embed="rId3"/>
          <a:stretch>
            <a:fillRect/>
          </a:stretch>
        </p:blipFill>
        <p:spPr>
          <a:xfrm>
            <a:off x="1385887" y="4127317"/>
            <a:ext cx="6372225" cy="2685910"/>
          </a:xfrm>
          <a:prstGeom prst="rect">
            <a:avLst/>
          </a:prstGeom>
        </p:spPr>
      </p:pic>
      <p:sp>
        <p:nvSpPr>
          <p:cNvPr id="8" name="テキスト ボックス 7">
            <a:extLst>
              <a:ext uri="{FF2B5EF4-FFF2-40B4-BE49-F238E27FC236}">
                <a16:creationId xmlns:a16="http://schemas.microsoft.com/office/drawing/2014/main" id="{72158689-73AD-120B-4A06-445B74AA39ED}"/>
              </a:ext>
            </a:extLst>
          </p:cNvPr>
          <p:cNvSpPr txBox="1"/>
          <p:nvPr/>
        </p:nvSpPr>
        <p:spPr>
          <a:xfrm>
            <a:off x="2548415" y="3554222"/>
            <a:ext cx="4231764" cy="461665"/>
          </a:xfrm>
          <a:prstGeom prst="rect">
            <a:avLst/>
          </a:prstGeom>
          <a:noFill/>
        </p:spPr>
        <p:txBody>
          <a:bodyPr wrap="square" rtlCol="0">
            <a:spAutoFit/>
          </a:bodyPr>
          <a:lstStyle/>
          <a:p>
            <a:r>
              <a:rPr kumimoji="1" lang="ja-JP" altLang="en-US" sz="2400" dirty="0"/>
              <a:t>表</a:t>
            </a:r>
            <a:r>
              <a:rPr kumimoji="1" lang="en-US" altLang="ja-JP" sz="2400" dirty="0">
                <a:latin typeface="+mn-ea"/>
              </a:rPr>
              <a:t>1</a:t>
            </a:r>
            <a:r>
              <a:rPr kumimoji="1" lang="ja-JP" altLang="en-US" sz="2400" dirty="0"/>
              <a:t>　</a:t>
            </a:r>
            <a:r>
              <a:rPr kumimoji="1" lang="en-US" altLang="ja-JP" sz="2400" dirty="0">
                <a:latin typeface="+mn-ea"/>
              </a:rPr>
              <a:t>DCR</a:t>
            </a:r>
            <a:r>
              <a:rPr kumimoji="1" lang="ja-JP" altLang="en-US" sz="2400" dirty="0">
                <a:latin typeface="+mn-ea"/>
              </a:rPr>
              <a:t>法の</a:t>
            </a:r>
            <a:r>
              <a:rPr kumimoji="1" lang="en-US" altLang="ja-JP" sz="2400" dirty="0">
                <a:latin typeface="+mn-ea"/>
              </a:rPr>
              <a:t>5</a:t>
            </a:r>
            <a:r>
              <a:rPr kumimoji="1" lang="ja-JP" altLang="en-US" sz="2400" dirty="0">
                <a:latin typeface="+mn-ea"/>
              </a:rPr>
              <a:t>段階妨害尺度</a:t>
            </a:r>
          </a:p>
        </p:txBody>
      </p:sp>
    </p:spTree>
    <p:extLst>
      <p:ext uri="{BB962C8B-B14F-4D97-AF65-F5344CB8AC3E}">
        <p14:creationId xmlns:p14="http://schemas.microsoft.com/office/powerpoint/2010/main" val="2327870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38985" y="866080"/>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7" name="テキスト ボックス 6">
            <a:extLst>
              <a:ext uri="{FF2B5EF4-FFF2-40B4-BE49-F238E27FC236}">
                <a16:creationId xmlns:a16="http://schemas.microsoft.com/office/drawing/2014/main" id="{FD5A5E03-62BC-7C8A-4CAD-4DC5055A8CBC}"/>
              </a:ext>
            </a:extLst>
          </p:cNvPr>
          <p:cNvSpPr txBox="1"/>
          <p:nvPr/>
        </p:nvSpPr>
        <p:spPr>
          <a:xfrm>
            <a:off x="781989" y="814596"/>
            <a:ext cx="3922869" cy="646331"/>
          </a:xfrm>
          <a:prstGeom prst="rect">
            <a:avLst/>
          </a:prstGeom>
          <a:noFill/>
        </p:spPr>
        <p:txBody>
          <a:bodyPr wrap="none" rtlCol="0">
            <a:spAutoFit/>
          </a:bodyPr>
          <a:lstStyle/>
          <a:p>
            <a:r>
              <a:rPr lang="en-US" altLang="ja-JP" sz="3600">
                <a:latin typeface="+mn-ea"/>
              </a:rPr>
              <a:t>DCR</a:t>
            </a:r>
            <a:r>
              <a:rPr lang="ja-JP" altLang="en-US" sz="3600">
                <a:latin typeface="+mn-ea"/>
              </a:rPr>
              <a:t>法の評価手順</a:t>
            </a:r>
          </a:p>
        </p:txBody>
      </p:sp>
      <p:sp>
        <p:nvSpPr>
          <p:cNvPr id="8" name="テキスト ボックス 7">
            <a:extLst>
              <a:ext uri="{FF2B5EF4-FFF2-40B4-BE49-F238E27FC236}">
                <a16:creationId xmlns:a16="http://schemas.microsoft.com/office/drawing/2014/main" id="{1E758D7D-2E71-7C28-B244-A364BE940D3F}"/>
              </a:ext>
            </a:extLst>
          </p:cNvPr>
          <p:cNvSpPr txBox="1"/>
          <p:nvPr/>
        </p:nvSpPr>
        <p:spPr>
          <a:xfrm>
            <a:off x="156207" y="5288340"/>
            <a:ext cx="9097301" cy="1569660"/>
          </a:xfrm>
          <a:prstGeom prst="rect">
            <a:avLst/>
          </a:prstGeom>
          <a:noFill/>
        </p:spPr>
        <p:txBody>
          <a:bodyPr wrap="square" rtlCol="0">
            <a:spAutoFit/>
          </a:bodyPr>
          <a:lstStyle/>
          <a:p>
            <a:r>
              <a:rPr kumimoji="1" lang="en-US" altLang="ja-JP" sz="2400" dirty="0">
                <a:latin typeface="+mn-ea"/>
              </a:rPr>
              <a:t>DCR</a:t>
            </a:r>
            <a:r>
              <a:rPr kumimoji="1" lang="ja-JP" altLang="en-US" sz="2400" dirty="0">
                <a:latin typeface="+mn-ea"/>
              </a:rPr>
              <a:t>法とはビデオ品質の評価に使用される主観的品質評価方法</a:t>
            </a:r>
            <a:endParaRPr kumimoji="1" lang="en-US" altLang="ja-JP" sz="2400" dirty="0">
              <a:latin typeface="+mn-ea"/>
            </a:endParaRPr>
          </a:p>
          <a:p>
            <a:r>
              <a:rPr kumimoji="1" lang="ja-JP" altLang="en-US" sz="2400" dirty="0">
                <a:latin typeface="+mn-ea"/>
              </a:rPr>
              <a:t>この方法は、図のように評価対象の映像を基準映像と比較し、</a:t>
            </a:r>
            <a:endParaRPr kumimoji="1" lang="en-US" altLang="ja-JP" sz="2400" dirty="0">
              <a:latin typeface="+mn-ea"/>
            </a:endParaRPr>
          </a:p>
          <a:p>
            <a:r>
              <a:rPr kumimoji="1" lang="ja-JP" altLang="en-US" sz="2400" dirty="0">
                <a:latin typeface="+mn-ea"/>
              </a:rPr>
              <a:t>その劣化の程度を評価する</a:t>
            </a:r>
          </a:p>
          <a:p>
            <a:endParaRPr kumimoji="1" lang="ja-JP" altLang="en-US" sz="2400" dirty="0"/>
          </a:p>
        </p:txBody>
      </p:sp>
      <p:grpSp>
        <p:nvGrpSpPr>
          <p:cNvPr id="18" name="グループ化 17">
            <a:extLst>
              <a:ext uri="{FF2B5EF4-FFF2-40B4-BE49-F238E27FC236}">
                <a16:creationId xmlns:a16="http://schemas.microsoft.com/office/drawing/2014/main" id="{A5AFC978-717E-D0F5-5B94-14E719818911}"/>
              </a:ext>
            </a:extLst>
          </p:cNvPr>
          <p:cNvGrpSpPr/>
          <p:nvPr/>
        </p:nvGrpSpPr>
        <p:grpSpPr>
          <a:xfrm>
            <a:off x="537599" y="2157218"/>
            <a:ext cx="8068801" cy="2810267"/>
            <a:chOff x="537599" y="2157218"/>
            <a:chExt cx="8068801" cy="2810267"/>
          </a:xfrm>
        </p:grpSpPr>
        <p:pic>
          <p:nvPicPr>
            <p:cNvPr id="9" name="図 8">
              <a:extLst>
                <a:ext uri="{FF2B5EF4-FFF2-40B4-BE49-F238E27FC236}">
                  <a16:creationId xmlns:a16="http://schemas.microsoft.com/office/drawing/2014/main" id="{DA81C93A-0B1B-081C-AB50-41BAC401F756}"/>
                </a:ext>
              </a:extLst>
            </p:cNvPr>
            <p:cNvPicPr>
              <a:picLocks noChangeAspect="1"/>
            </p:cNvPicPr>
            <p:nvPr/>
          </p:nvPicPr>
          <p:blipFill>
            <a:blip r:embed="rId3"/>
            <a:stretch>
              <a:fillRect/>
            </a:stretch>
          </p:blipFill>
          <p:spPr>
            <a:xfrm>
              <a:off x="537599" y="2157218"/>
              <a:ext cx="8068801" cy="2810267"/>
            </a:xfrm>
            <a:prstGeom prst="rect">
              <a:avLst/>
            </a:prstGeom>
          </p:spPr>
        </p:pic>
        <p:sp>
          <p:nvSpPr>
            <p:cNvPr id="10" name="正方形/長方形 9">
              <a:extLst>
                <a:ext uri="{FF2B5EF4-FFF2-40B4-BE49-F238E27FC236}">
                  <a16:creationId xmlns:a16="http://schemas.microsoft.com/office/drawing/2014/main" id="{93E0B0AE-1275-FB61-E1CE-2F7917C6E35C}"/>
                </a:ext>
              </a:extLst>
            </p:cNvPr>
            <p:cNvSpPr/>
            <p:nvPr/>
          </p:nvSpPr>
          <p:spPr>
            <a:xfrm>
              <a:off x="1555099" y="2606352"/>
              <a:ext cx="572277" cy="7588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8DDAE3C-8C8F-54E6-464B-356E0A7C79D8}"/>
                </a:ext>
              </a:extLst>
            </p:cNvPr>
            <p:cNvSpPr/>
            <p:nvPr/>
          </p:nvSpPr>
          <p:spPr>
            <a:xfrm>
              <a:off x="4923450" y="2606352"/>
              <a:ext cx="572277" cy="7588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FB9E4AD-2883-4F8A-981F-14AF59C69A91}"/>
                </a:ext>
              </a:extLst>
            </p:cNvPr>
            <p:cNvSpPr/>
            <p:nvPr/>
          </p:nvSpPr>
          <p:spPr>
            <a:xfrm>
              <a:off x="3044887" y="2606352"/>
              <a:ext cx="973497" cy="758890"/>
            </a:xfrm>
            <a:prstGeom prst="rect">
              <a:avLst/>
            </a:prstGeom>
            <a:solidFill>
              <a:srgbClr val="FFC000"/>
            </a:solidFill>
            <a:ln>
              <a:solidFill>
                <a:srgbClr val="FFFF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b="1">
                  <a:solidFill>
                    <a:schemeClr val="tx1"/>
                  </a:solidFill>
                </a:rPr>
                <a:t>DCR</a:t>
              </a:r>
            </a:p>
            <a:p>
              <a:pPr algn="ctr"/>
              <a:r>
                <a:rPr kumimoji="1" lang="ja-JP" altLang="en-US" b="1">
                  <a:solidFill>
                    <a:schemeClr val="tx1"/>
                  </a:solidFill>
                </a:rPr>
                <a:t>評価</a:t>
              </a:r>
            </a:p>
          </p:txBody>
        </p:sp>
        <p:sp>
          <p:nvSpPr>
            <p:cNvPr id="13" name="正方形/長方形 12">
              <a:extLst>
                <a:ext uri="{FF2B5EF4-FFF2-40B4-BE49-F238E27FC236}">
                  <a16:creationId xmlns:a16="http://schemas.microsoft.com/office/drawing/2014/main" id="{B5DB841F-2BCD-481C-84FA-D5A79A0B8C14}"/>
                </a:ext>
              </a:extLst>
            </p:cNvPr>
            <p:cNvSpPr/>
            <p:nvPr/>
          </p:nvSpPr>
          <p:spPr>
            <a:xfrm>
              <a:off x="6394573" y="2606352"/>
              <a:ext cx="1038815" cy="758890"/>
            </a:xfrm>
            <a:prstGeom prst="rect">
              <a:avLst/>
            </a:prstGeom>
            <a:solidFill>
              <a:srgbClr val="FFC000"/>
            </a:solidFill>
            <a:ln>
              <a:solidFill>
                <a:srgbClr val="FFFF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b="1">
                  <a:solidFill>
                    <a:schemeClr val="tx1"/>
                  </a:solidFill>
                </a:rPr>
                <a:t>DCR</a:t>
              </a:r>
            </a:p>
            <a:p>
              <a:pPr algn="ctr"/>
              <a:r>
                <a:rPr kumimoji="1" lang="ja-JP" altLang="en-US" b="1">
                  <a:solidFill>
                    <a:schemeClr val="tx1"/>
                  </a:solidFill>
                </a:rPr>
                <a:t>評価</a:t>
              </a:r>
            </a:p>
          </p:txBody>
        </p:sp>
      </p:grpSp>
      <p:sp>
        <p:nvSpPr>
          <p:cNvPr id="14" name="スライド番号プレースホルダー 1">
            <a:extLst>
              <a:ext uri="{FF2B5EF4-FFF2-40B4-BE49-F238E27FC236}">
                <a16:creationId xmlns:a16="http://schemas.microsoft.com/office/drawing/2014/main" id="{2AD54FFC-35ED-33C7-E863-AB4FF384C900}"/>
              </a:ext>
            </a:extLst>
          </p:cNvPr>
          <p:cNvSpPr>
            <a:spLocks noGrp="1"/>
          </p:cNvSpPr>
          <p:nvPr>
            <p:ph type="sldNum" sz="quarter" idx="12"/>
          </p:nvPr>
        </p:nvSpPr>
        <p:spPr>
          <a:xfrm>
            <a:off x="7308304" y="44773"/>
            <a:ext cx="1193946" cy="459728"/>
          </a:xfrm>
        </p:spPr>
        <p:txBody>
          <a:bodyPr/>
          <a:lstStyle/>
          <a:p>
            <a:pPr>
              <a:defRPr/>
            </a:pPr>
            <a:r>
              <a:rPr lang="en-US" altLang="ja-JP" dirty="0"/>
              <a:t>NO.13</a:t>
            </a:r>
          </a:p>
        </p:txBody>
      </p:sp>
    </p:spTree>
    <p:extLst>
      <p:ext uri="{BB962C8B-B14F-4D97-AF65-F5344CB8AC3E}">
        <p14:creationId xmlns:p14="http://schemas.microsoft.com/office/powerpoint/2010/main" val="2873741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6EF3CFC-01BA-A5A4-5AFA-2D60AAD0C27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5AE192C9-E659-2DB0-2637-1DF8D6925F8B}"/>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1707F9F-64E3-3D79-5BA2-19ACD85B6553}"/>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46228F3-E7F7-F542-6F4D-C5CA66E0E799}"/>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379F5DEA-9C9B-E30B-C242-C34E2AABABA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814594"/>
            <a:ext cx="7109639" cy="646331"/>
          </a:xfrm>
          <a:prstGeom prst="rect">
            <a:avLst/>
          </a:prstGeom>
          <a:noFill/>
        </p:spPr>
        <p:txBody>
          <a:bodyPr wrap="none" rtlCol="0">
            <a:spAutoFit/>
          </a:bodyPr>
          <a:lstStyle/>
          <a:p>
            <a:r>
              <a:rPr lang="ja-JP" altLang="en-US" sz="3600" dirty="0">
                <a:latin typeface="+mn-ea"/>
              </a:rPr>
              <a:t>実験１カーネルサイズの同定実験</a:t>
            </a:r>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dirty="0"/>
              <a:t>NO.12</a:t>
            </a:r>
          </a:p>
        </p:txBody>
      </p:sp>
      <p:sp>
        <p:nvSpPr>
          <p:cNvPr id="10" name="テキスト ボックス 9">
            <a:extLst>
              <a:ext uri="{FF2B5EF4-FFF2-40B4-BE49-F238E27FC236}">
                <a16:creationId xmlns:a16="http://schemas.microsoft.com/office/drawing/2014/main" id="{D6BFC7D0-0BEF-C764-425A-5128EC349D76}"/>
              </a:ext>
            </a:extLst>
          </p:cNvPr>
          <p:cNvSpPr txBox="1"/>
          <p:nvPr/>
        </p:nvSpPr>
        <p:spPr>
          <a:xfrm>
            <a:off x="621816" y="1907409"/>
            <a:ext cx="7900365" cy="1200329"/>
          </a:xfrm>
          <a:prstGeom prst="rect">
            <a:avLst/>
          </a:prstGeom>
          <a:noFill/>
        </p:spPr>
        <p:txBody>
          <a:bodyPr wrap="square" rtlCol="0">
            <a:spAutoFit/>
          </a:bodyPr>
          <a:lstStyle/>
          <a:p>
            <a:r>
              <a:rPr lang="en-US" altLang="ja-JP" sz="2400" b="0" dirty="0">
                <a:solidFill>
                  <a:srgbClr val="374151"/>
                </a:solidFill>
                <a:effectLst/>
                <a:latin typeface="+mn-ea"/>
              </a:rPr>
              <a:t>DCR</a:t>
            </a:r>
            <a:r>
              <a:rPr lang="ja-JP" altLang="en-US" sz="2400" b="0" dirty="0">
                <a:solidFill>
                  <a:srgbClr val="374151"/>
                </a:solidFill>
                <a:effectLst/>
                <a:latin typeface="+mn-ea"/>
              </a:rPr>
              <a:t>法</a:t>
            </a:r>
            <a:r>
              <a:rPr lang="ja-JP" altLang="en-US" sz="2400" b="0" dirty="0">
                <a:solidFill>
                  <a:srgbClr val="374151"/>
                </a:solidFill>
                <a:effectLst/>
                <a:latin typeface="Söhne"/>
              </a:rPr>
              <a:t>を用いて、ガウシアンフィルタのカーネルサイズ</a:t>
            </a:r>
            <a:endParaRPr lang="en-US" altLang="ja-JP" sz="2400" b="0" dirty="0">
              <a:solidFill>
                <a:srgbClr val="374151"/>
              </a:solidFill>
              <a:effectLst/>
              <a:latin typeface="Söhne"/>
            </a:endParaRPr>
          </a:p>
          <a:p>
            <a:r>
              <a:rPr lang="ja-JP" altLang="en-US" sz="2400" b="0" dirty="0">
                <a:solidFill>
                  <a:srgbClr val="374151"/>
                </a:solidFill>
                <a:effectLst/>
                <a:latin typeface="Söhne"/>
              </a:rPr>
              <a:t>を変更した映像の劣化度を評価する</a:t>
            </a:r>
            <a:endParaRPr lang="en-US" altLang="ja-JP" sz="2400" b="0" dirty="0">
              <a:solidFill>
                <a:srgbClr val="374151"/>
              </a:solidFill>
              <a:effectLst/>
              <a:latin typeface="Söhne"/>
            </a:endParaRPr>
          </a:p>
          <a:p>
            <a:r>
              <a:rPr lang="ja-JP" altLang="en-US" sz="2400" b="0" dirty="0">
                <a:solidFill>
                  <a:srgbClr val="374151"/>
                </a:solidFill>
                <a:effectLst/>
                <a:latin typeface="Söhne"/>
              </a:rPr>
              <a:t>この評価プロセスにおいては、円形モデルを使用する</a:t>
            </a:r>
            <a:endParaRPr lang="en-US" altLang="ja-JP" sz="2400" dirty="0">
              <a:latin typeface="+mn-ea"/>
            </a:endParaRPr>
          </a:p>
        </p:txBody>
      </p:sp>
      <p:pic>
        <p:nvPicPr>
          <p:cNvPr id="11" name="図 10">
            <a:extLst>
              <a:ext uri="{FF2B5EF4-FFF2-40B4-BE49-F238E27FC236}">
                <a16:creationId xmlns:a16="http://schemas.microsoft.com/office/drawing/2014/main" id="{03965203-B58E-A5E6-6C67-EE94613C0B72}"/>
              </a:ext>
            </a:extLst>
          </p:cNvPr>
          <p:cNvPicPr>
            <a:picLocks noChangeAspect="1"/>
          </p:cNvPicPr>
          <p:nvPr/>
        </p:nvPicPr>
        <p:blipFill>
          <a:blip r:embed="rId3"/>
          <a:stretch>
            <a:fillRect/>
          </a:stretch>
        </p:blipFill>
        <p:spPr>
          <a:xfrm>
            <a:off x="1385887" y="4127317"/>
            <a:ext cx="6372225" cy="2685910"/>
          </a:xfrm>
          <a:prstGeom prst="rect">
            <a:avLst/>
          </a:prstGeom>
        </p:spPr>
      </p:pic>
      <p:sp>
        <p:nvSpPr>
          <p:cNvPr id="8" name="テキスト ボックス 7">
            <a:extLst>
              <a:ext uri="{FF2B5EF4-FFF2-40B4-BE49-F238E27FC236}">
                <a16:creationId xmlns:a16="http://schemas.microsoft.com/office/drawing/2014/main" id="{72158689-73AD-120B-4A06-445B74AA39ED}"/>
              </a:ext>
            </a:extLst>
          </p:cNvPr>
          <p:cNvSpPr txBox="1"/>
          <p:nvPr/>
        </p:nvSpPr>
        <p:spPr>
          <a:xfrm>
            <a:off x="2548415" y="3554222"/>
            <a:ext cx="4231764" cy="461665"/>
          </a:xfrm>
          <a:prstGeom prst="rect">
            <a:avLst/>
          </a:prstGeom>
          <a:noFill/>
        </p:spPr>
        <p:txBody>
          <a:bodyPr wrap="square" rtlCol="0">
            <a:spAutoFit/>
          </a:bodyPr>
          <a:lstStyle/>
          <a:p>
            <a:r>
              <a:rPr kumimoji="1" lang="ja-JP" altLang="en-US" sz="2400" dirty="0"/>
              <a:t>表</a:t>
            </a:r>
            <a:r>
              <a:rPr kumimoji="1" lang="en-US" altLang="ja-JP" sz="2400" dirty="0">
                <a:latin typeface="+mn-ea"/>
              </a:rPr>
              <a:t>1</a:t>
            </a:r>
            <a:r>
              <a:rPr kumimoji="1" lang="ja-JP" altLang="en-US" sz="2400" dirty="0"/>
              <a:t>　</a:t>
            </a:r>
            <a:r>
              <a:rPr kumimoji="1" lang="en-US" altLang="ja-JP" sz="2400" dirty="0">
                <a:latin typeface="+mn-ea"/>
              </a:rPr>
              <a:t>DCR</a:t>
            </a:r>
            <a:r>
              <a:rPr kumimoji="1" lang="ja-JP" altLang="en-US" sz="2400" dirty="0">
                <a:latin typeface="+mn-ea"/>
              </a:rPr>
              <a:t>法の</a:t>
            </a:r>
            <a:r>
              <a:rPr kumimoji="1" lang="en-US" altLang="ja-JP" sz="2400" dirty="0">
                <a:latin typeface="+mn-ea"/>
              </a:rPr>
              <a:t>5</a:t>
            </a:r>
            <a:r>
              <a:rPr kumimoji="1" lang="ja-JP" altLang="en-US" sz="2400" dirty="0">
                <a:latin typeface="+mn-ea"/>
              </a:rPr>
              <a:t>段階妨害尺度</a:t>
            </a:r>
          </a:p>
        </p:txBody>
      </p:sp>
    </p:spTree>
    <p:extLst>
      <p:ext uri="{BB962C8B-B14F-4D97-AF65-F5344CB8AC3E}">
        <p14:creationId xmlns:p14="http://schemas.microsoft.com/office/powerpoint/2010/main" val="3979308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DCB1E07-F8A0-1CB9-C546-D902E04544DE}"/>
              </a:ext>
            </a:extLst>
          </p:cNvPr>
          <p:cNvSpPr txBox="1"/>
          <p:nvPr/>
        </p:nvSpPr>
        <p:spPr>
          <a:xfrm>
            <a:off x="781988" y="814594"/>
            <a:ext cx="8522785" cy="646331"/>
          </a:xfrm>
          <a:prstGeom prst="rect">
            <a:avLst/>
          </a:prstGeom>
          <a:noFill/>
        </p:spPr>
        <p:txBody>
          <a:bodyPr wrap="square" rtlCol="0">
            <a:spAutoFit/>
          </a:bodyPr>
          <a:lstStyle/>
          <a:p>
            <a:r>
              <a:rPr lang="ja-JP" altLang="en-US" sz="3600" dirty="0">
                <a:latin typeface="+mn-ea"/>
              </a:rPr>
              <a:t>実験１カーネルサイズの同定実験結果</a:t>
            </a:r>
          </a:p>
        </p:txBody>
      </p:sp>
      <p:sp>
        <p:nvSpPr>
          <p:cNvPr id="10" name="テキスト ボックス 9">
            <a:extLst>
              <a:ext uri="{FF2B5EF4-FFF2-40B4-BE49-F238E27FC236}">
                <a16:creationId xmlns:a16="http://schemas.microsoft.com/office/drawing/2014/main" id="{FA19D112-13ED-B9A4-F2AD-765DC19B7EC7}"/>
              </a:ext>
            </a:extLst>
          </p:cNvPr>
          <p:cNvSpPr txBox="1"/>
          <p:nvPr/>
        </p:nvSpPr>
        <p:spPr>
          <a:xfrm>
            <a:off x="250815" y="3571890"/>
            <a:ext cx="8749374" cy="830997"/>
          </a:xfrm>
          <a:prstGeom prst="rect">
            <a:avLst/>
          </a:prstGeom>
          <a:noFill/>
        </p:spPr>
        <p:txBody>
          <a:bodyPr wrap="square" rtlCol="0">
            <a:spAutoFit/>
          </a:bodyPr>
          <a:lstStyle/>
          <a:p>
            <a:r>
              <a:rPr kumimoji="1" lang="en-US" altLang="ja-JP" sz="2400" dirty="0">
                <a:latin typeface="+mn-ea"/>
              </a:rPr>
              <a:t>DCR</a:t>
            </a:r>
            <a:r>
              <a:rPr kumimoji="1" lang="ja-JP" altLang="en-US" sz="2400" dirty="0">
                <a:latin typeface="+mn-ea"/>
              </a:rPr>
              <a:t>法</a:t>
            </a:r>
            <a:r>
              <a:rPr kumimoji="1" lang="ja-JP" altLang="en-US" sz="2400" dirty="0"/>
              <a:t>では、</a:t>
            </a:r>
            <a:r>
              <a:rPr kumimoji="1" lang="ja-JP" altLang="en-US" sz="2400" dirty="0">
                <a:latin typeface="+mn-ea"/>
              </a:rPr>
              <a:t>平均値が</a:t>
            </a:r>
            <a:r>
              <a:rPr kumimoji="1" lang="en-US" altLang="ja-JP" sz="2400" dirty="0">
                <a:latin typeface="+mn-ea"/>
              </a:rPr>
              <a:t>3.5</a:t>
            </a:r>
            <a:r>
              <a:rPr lang="ja-JP" altLang="en-US" sz="2400" b="0" i="0" dirty="0">
                <a:solidFill>
                  <a:srgbClr val="222222"/>
                </a:solidFill>
                <a:effectLst/>
                <a:latin typeface="+mn-ea"/>
              </a:rPr>
              <a:t>を「許容限」としており、</a:t>
            </a:r>
            <a:endParaRPr lang="en-US" altLang="ja-JP" sz="2400" b="0" i="0" dirty="0">
              <a:solidFill>
                <a:srgbClr val="222222"/>
              </a:solidFill>
              <a:effectLst/>
              <a:latin typeface="+mn-ea"/>
            </a:endParaRPr>
          </a:p>
          <a:p>
            <a:r>
              <a:rPr lang="ja-JP" altLang="en-US" sz="2400" dirty="0">
                <a:solidFill>
                  <a:srgbClr val="222222"/>
                </a:solidFill>
                <a:latin typeface="+mn-ea"/>
              </a:rPr>
              <a:t>カーネルサイズ</a:t>
            </a:r>
            <a:r>
              <a:rPr lang="en-US" altLang="ja-JP" sz="2400" dirty="0">
                <a:solidFill>
                  <a:srgbClr val="222222"/>
                </a:solidFill>
                <a:latin typeface="+mn-ea"/>
              </a:rPr>
              <a:t>13, 15</a:t>
            </a:r>
            <a:r>
              <a:rPr lang="ja-JP" altLang="en-US" sz="2400" dirty="0">
                <a:solidFill>
                  <a:srgbClr val="222222"/>
                </a:solidFill>
                <a:latin typeface="+mn-ea"/>
              </a:rPr>
              <a:t>の映像が超えていた</a:t>
            </a:r>
            <a:endParaRPr lang="en-US" altLang="ja-JP" sz="2400" dirty="0">
              <a:solidFill>
                <a:srgbClr val="222222"/>
              </a:solidFill>
              <a:latin typeface="+mn-ea"/>
            </a:endParaRPr>
          </a:p>
        </p:txBody>
      </p:sp>
      <p:sp>
        <p:nvSpPr>
          <p:cNvPr id="11" name="テキスト ボックス 10">
            <a:extLst>
              <a:ext uri="{FF2B5EF4-FFF2-40B4-BE49-F238E27FC236}">
                <a16:creationId xmlns:a16="http://schemas.microsoft.com/office/drawing/2014/main" id="{0B1395D7-40A0-A0F9-D93E-26357C1C6D8C}"/>
              </a:ext>
            </a:extLst>
          </p:cNvPr>
          <p:cNvSpPr txBox="1"/>
          <p:nvPr/>
        </p:nvSpPr>
        <p:spPr>
          <a:xfrm>
            <a:off x="2277764" y="2157144"/>
            <a:ext cx="4588467" cy="461665"/>
          </a:xfrm>
          <a:prstGeom prst="rect">
            <a:avLst/>
          </a:prstGeom>
          <a:noFill/>
        </p:spPr>
        <p:txBody>
          <a:bodyPr wrap="square" rtlCol="0">
            <a:spAutoFit/>
          </a:bodyPr>
          <a:lstStyle/>
          <a:p>
            <a:r>
              <a:rPr kumimoji="1" lang="ja-JP" altLang="en-US" sz="2400" dirty="0"/>
              <a:t>表２ 各</a:t>
            </a:r>
            <a:r>
              <a:rPr kumimoji="1" lang="ja-JP" altLang="en-US" sz="2400" dirty="0">
                <a:latin typeface="+mn-ea"/>
              </a:rPr>
              <a:t>カーネルサイズの平均値</a:t>
            </a:r>
          </a:p>
        </p:txBody>
      </p:sp>
      <p:sp>
        <p:nvSpPr>
          <p:cNvPr id="7" name="テキスト ボックス 6">
            <a:extLst>
              <a:ext uri="{FF2B5EF4-FFF2-40B4-BE49-F238E27FC236}">
                <a16:creationId xmlns:a16="http://schemas.microsoft.com/office/drawing/2014/main" id="{CC0762B9-79B8-7A25-F190-2F6C63A2756E}"/>
              </a:ext>
            </a:extLst>
          </p:cNvPr>
          <p:cNvSpPr txBox="1"/>
          <p:nvPr/>
        </p:nvSpPr>
        <p:spPr>
          <a:xfrm>
            <a:off x="250815" y="1624117"/>
            <a:ext cx="8642369" cy="461665"/>
          </a:xfrm>
          <a:prstGeom prst="rect">
            <a:avLst/>
          </a:prstGeom>
          <a:noFill/>
        </p:spPr>
        <p:txBody>
          <a:bodyPr wrap="square" rtlCol="0">
            <a:spAutoFit/>
          </a:bodyPr>
          <a:lstStyle/>
          <a:p>
            <a:r>
              <a:rPr kumimoji="1" lang="ja-JP" altLang="en-US" sz="2400" dirty="0"/>
              <a:t>研究室の学生</a:t>
            </a:r>
            <a:r>
              <a:rPr kumimoji="1" lang="ja-JP" altLang="en-US" sz="2400" dirty="0">
                <a:latin typeface="+mn-ea"/>
              </a:rPr>
              <a:t>１０名が</a:t>
            </a:r>
            <a:r>
              <a:rPr kumimoji="1" lang="ja-JP" altLang="en-US" sz="2400" dirty="0"/>
              <a:t>評価</a:t>
            </a:r>
            <a:r>
              <a:rPr kumimoji="1" lang="ja-JP" altLang="en-US" sz="2400"/>
              <a:t>した</a:t>
            </a:r>
            <a:endParaRPr kumimoji="1" lang="ja-JP" altLang="en-US" sz="2400" dirty="0"/>
          </a:p>
        </p:txBody>
      </p:sp>
      <p:sp>
        <p:nvSpPr>
          <p:cNvPr id="19" name="テキスト ボックス 18">
            <a:extLst>
              <a:ext uri="{FF2B5EF4-FFF2-40B4-BE49-F238E27FC236}">
                <a16:creationId xmlns:a16="http://schemas.microsoft.com/office/drawing/2014/main" id="{F7D3B09F-5BDE-0F90-33AF-5C6659750486}"/>
              </a:ext>
            </a:extLst>
          </p:cNvPr>
          <p:cNvSpPr txBox="1"/>
          <p:nvPr/>
        </p:nvSpPr>
        <p:spPr>
          <a:xfrm>
            <a:off x="990902" y="4477013"/>
            <a:ext cx="7027013" cy="461665"/>
          </a:xfrm>
          <a:prstGeom prst="rect">
            <a:avLst/>
          </a:prstGeom>
          <a:noFill/>
        </p:spPr>
        <p:txBody>
          <a:bodyPr wrap="square">
            <a:spAutoFit/>
          </a:bodyPr>
          <a:lstStyle/>
          <a:p>
            <a:r>
              <a:rPr kumimoji="1" lang="ja-JP" altLang="en-US" sz="2400" dirty="0"/>
              <a:t>表３ </a:t>
            </a:r>
            <a:r>
              <a:rPr kumimoji="1" lang="ja-JP" altLang="en-US" sz="2400" dirty="0">
                <a:latin typeface="+mn-ea"/>
              </a:rPr>
              <a:t>カーネルサイズ</a:t>
            </a:r>
            <a:r>
              <a:rPr kumimoji="1" lang="en-US" altLang="ja-JP" sz="2400" dirty="0">
                <a:latin typeface="+mn-ea"/>
              </a:rPr>
              <a:t>13</a:t>
            </a:r>
            <a:r>
              <a:rPr kumimoji="1" lang="ja-JP" altLang="en-US" sz="2400" dirty="0">
                <a:latin typeface="+mn-ea"/>
              </a:rPr>
              <a:t>のそれぞれの映像の平均値</a:t>
            </a:r>
          </a:p>
        </p:txBody>
      </p:sp>
      <p:sp>
        <p:nvSpPr>
          <p:cNvPr id="20" name="テキスト ボックス 19">
            <a:extLst>
              <a:ext uri="{FF2B5EF4-FFF2-40B4-BE49-F238E27FC236}">
                <a16:creationId xmlns:a16="http://schemas.microsoft.com/office/drawing/2014/main" id="{3305EAEB-0F8D-5F60-F58D-1C32F696AB79}"/>
              </a:ext>
            </a:extLst>
          </p:cNvPr>
          <p:cNvSpPr txBox="1"/>
          <p:nvPr/>
        </p:nvSpPr>
        <p:spPr>
          <a:xfrm>
            <a:off x="368584" y="5847384"/>
            <a:ext cx="7357852" cy="830997"/>
          </a:xfrm>
          <a:prstGeom prst="rect">
            <a:avLst/>
          </a:prstGeom>
          <a:noFill/>
        </p:spPr>
        <p:txBody>
          <a:bodyPr wrap="square" rtlCol="0">
            <a:spAutoFit/>
          </a:bodyPr>
          <a:lstStyle/>
          <a:p>
            <a:r>
              <a:rPr kumimoji="1" lang="ja-JP" altLang="en-US" sz="2400" dirty="0">
                <a:latin typeface="+mn-ea"/>
              </a:rPr>
              <a:t>すべての映像で平均値が</a:t>
            </a:r>
            <a:r>
              <a:rPr kumimoji="1" lang="en-US" altLang="ja-JP" sz="2400" dirty="0">
                <a:latin typeface="+mn-ea"/>
              </a:rPr>
              <a:t>3.5</a:t>
            </a:r>
            <a:r>
              <a:rPr kumimoji="1" lang="ja-JP" altLang="en-US" sz="2400" dirty="0">
                <a:latin typeface="+mn-ea"/>
              </a:rPr>
              <a:t>を超えていたため、</a:t>
            </a:r>
            <a:endParaRPr kumimoji="1" lang="en-US" altLang="ja-JP" sz="2400" dirty="0">
              <a:latin typeface="+mn-ea"/>
            </a:endParaRPr>
          </a:p>
          <a:p>
            <a:r>
              <a:rPr kumimoji="1" lang="ja-JP" altLang="en-US" sz="2400" dirty="0">
                <a:latin typeface="+mn-ea"/>
              </a:rPr>
              <a:t>カーネルサイズを</a:t>
            </a:r>
            <a:r>
              <a:rPr kumimoji="1" lang="en-US" altLang="ja-JP" sz="2400" dirty="0">
                <a:latin typeface="+mn-ea"/>
              </a:rPr>
              <a:t>13</a:t>
            </a:r>
            <a:r>
              <a:rPr kumimoji="1" lang="ja-JP" altLang="en-US" sz="2400" dirty="0">
                <a:latin typeface="+mn-ea"/>
              </a:rPr>
              <a:t>と設定し、以降の実験を行う</a:t>
            </a:r>
          </a:p>
        </p:txBody>
      </p:sp>
      <p:sp>
        <p:nvSpPr>
          <p:cNvPr id="21" name="スライド番号プレースホルダー 1">
            <a:extLst>
              <a:ext uri="{FF2B5EF4-FFF2-40B4-BE49-F238E27FC236}">
                <a16:creationId xmlns:a16="http://schemas.microsoft.com/office/drawing/2014/main" id="{FD10F29D-5D51-D97F-42B5-6F1F166572B5}"/>
              </a:ext>
            </a:extLst>
          </p:cNvPr>
          <p:cNvSpPr>
            <a:spLocks noGrp="1"/>
          </p:cNvSpPr>
          <p:nvPr>
            <p:ph type="sldNum" sz="quarter" idx="12"/>
          </p:nvPr>
        </p:nvSpPr>
        <p:spPr>
          <a:xfrm>
            <a:off x="7308304" y="44773"/>
            <a:ext cx="1193946" cy="459728"/>
          </a:xfrm>
        </p:spPr>
        <p:txBody>
          <a:bodyPr/>
          <a:lstStyle/>
          <a:p>
            <a:pPr>
              <a:defRPr/>
            </a:pPr>
            <a:r>
              <a:rPr lang="en-US" altLang="ja-JP" dirty="0"/>
              <a:t>NO.14</a:t>
            </a:r>
          </a:p>
        </p:txBody>
      </p:sp>
      <p:pic>
        <p:nvPicPr>
          <p:cNvPr id="13" name="図 12">
            <a:extLst>
              <a:ext uri="{FF2B5EF4-FFF2-40B4-BE49-F238E27FC236}">
                <a16:creationId xmlns:a16="http://schemas.microsoft.com/office/drawing/2014/main" id="{C8127F3E-718A-9AED-2085-23FCA0B7345D}"/>
              </a:ext>
            </a:extLst>
          </p:cNvPr>
          <p:cNvPicPr>
            <a:picLocks noChangeAspect="1"/>
          </p:cNvPicPr>
          <p:nvPr/>
        </p:nvPicPr>
        <p:blipFill>
          <a:blip r:embed="rId3"/>
          <a:stretch>
            <a:fillRect/>
          </a:stretch>
        </p:blipFill>
        <p:spPr>
          <a:xfrm>
            <a:off x="1287962" y="4918438"/>
            <a:ext cx="6568072" cy="830997"/>
          </a:xfrm>
          <a:prstGeom prst="rect">
            <a:avLst/>
          </a:prstGeom>
        </p:spPr>
      </p:pic>
      <p:pic>
        <p:nvPicPr>
          <p:cNvPr id="14" name="図 13">
            <a:extLst>
              <a:ext uri="{FF2B5EF4-FFF2-40B4-BE49-F238E27FC236}">
                <a16:creationId xmlns:a16="http://schemas.microsoft.com/office/drawing/2014/main" id="{B62B569F-CD51-01F7-E7B5-E59B7194B44A}"/>
              </a:ext>
            </a:extLst>
          </p:cNvPr>
          <p:cNvPicPr>
            <a:picLocks noChangeAspect="1"/>
          </p:cNvPicPr>
          <p:nvPr/>
        </p:nvPicPr>
        <p:blipFill>
          <a:blip r:embed="rId4"/>
          <a:stretch>
            <a:fillRect/>
          </a:stretch>
        </p:blipFill>
        <p:spPr>
          <a:xfrm>
            <a:off x="1795676" y="2531534"/>
            <a:ext cx="5417462" cy="830997"/>
          </a:xfrm>
          <a:prstGeom prst="rect">
            <a:avLst/>
          </a:prstGeom>
        </p:spPr>
      </p:pic>
    </p:spTree>
    <p:extLst>
      <p:ext uri="{BB962C8B-B14F-4D97-AF65-F5344CB8AC3E}">
        <p14:creationId xmlns:p14="http://schemas.microsoft.com/office/powerpoint/2010/main" val="1909638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6EF3CFC-01BA-A5A4-5AFA-2D60AAD0C27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5AE192C9-E659-2DB0-2637-1DF8D6925F8B}"/>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1707F9F-64E3-3D79-5BA2-19ACD85B6553}"/>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46228F3-E7F7-F542-6F4D-C5CA66E0E799}"/>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379F5DEA-9C9B-E30B-C242-C34E2AABABA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814594"/>
            <a:ext cx="7109639" cy="646331"/>
          </a:xfrm>
          <a:prstGeom prst="rect">
            <a:avLst/>
          </a:prstGeom>
          <a:noFill/>
        </p:spPr>
        <p:txBody>
          <a:bodyPr wrap="none" rtlCol="0">
            <a:spAutoFit/>
          </a:bodyPr>
          <a:lstStyle/>
          <a:p>
            <a:r>
              <a:rPr lang="ja-JP" altLang="en-US" sz="3600">
                <a:latin typeface="+mn-ea"/>
              </a:rPr>
              <a:t>実験２円形領域と楕円領域の比較</a:t>
            </a:r>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dirty="0"/>
              <a:t>NO.15</a:t>
            </a:r>
          </a:p>
        </p:txBody>
      </p:sp>
      <p:sp>
        <p:nvSpPr>
          <p:cNvPr id="10" name="テキスト ボックス 9">
            <a:extLst>
              <a:ext uri="{FF2B5EF4-FFF2-40B4-BE49-F238E27FC236}">
                <a16:creationId xmlns:a16="http://schemas.microsoft.com/office/drawing/2014/main" id="{D6BFC7D0-0BEF-C764-425A-5128EC349D76}"/>
              </a:ext>
            </a:extLst>
          </p:cNvPr>
          <p:cNvSpPr txBox="1"/>
          <p:nvPr/>
        </p:nvSpPr>
        <p:spPr>
          <a:xfrm>
            <a:off x="238985" y="2238791"/>
            <a:ext cx="8670123" cy="830997"/>
          </a:xfrm>
          <a:prstGeom prst="rect">
            <a:avLst/>
          </a:prstGeom>
          <a:noFill/>
        </p:spPr>
        <p:txBody>
          <a:bodyPr wrap="square" rtlCol="0">
            <a:spAutoFit/>
          </a:bodyPr>
          <a:lstStyle/>
          <a:p>
            <a:r>
              <a:rPr lang="en-US" altLang="ja-JP" sz="2400" dirty="0">
                <a:latin typeface="+mn-ea"/>
              </a:rPr>
              <a:t>DCR</a:t>
            </a:r>
            <a:r>
              <a:rPr lang="ja-JP" altLang="en-US" sz="2400" dirty="0">
                <a:latin typeface="+mn-ea"/>
              </a:rPr>
              <a:t>法</a:t>
            </a:r>
            <a:r>
              <a:rPr lang="ja-JP" altLang="en-US" sz="2400" dirty="0"/>
              <a:t>を用いて、円形領域と楕円領域で違いがなく、視覚品質が保たれていることを検証する</a:t>
            </a:r>
            <a:endParaRPr lang="en-US" altLang="ja-JP" sz="2400" dirty="0"/>
          </a:p>
        </p:txBody>
      </p:sp>
      <p:grpSp>
        <p:nvGrpSpPr>
          <p:cNvPr id="11" name="グループ化 10">
            <a:extLst>
              <a:ext uri="{FF2B5EF4-FFF2-40B4-BE49-F238E27FC236}">
                <a16:creationId xmlns:a16="http://schemas.microsoft.com/office/drawing/2014/main" id="{4B9B1AE7-C803-726E-EEA4-5965EC0BB2B4}"/>
              </a:ext>
            </a:extLst>
          </p:cNvPr>
          <p:cNvGrpSpPr/>
          <p:nvPr/>
        </p:nvGrpSpPr>
        <p:grpSpPr>
          <a:xfrm>
            <a:off x="539645" y="3429000"/>
            <a:ext cx="8068801" cy="2810267"/>
            <a:chOff x="537599" y="2157218"/>
            <a:chExt cx="8068801" cy="2810267"/>
          </a:xfrm>
        </p:grpSpPr>
        <p:pic>
          <p:nvPicPr>
            <p:cNvPr id="12" name="図 11">
              <a:extLst>
                <a:ext uri="{FF2B5EF4-FFF2-40B4-BE49-F238E27FC236}">
                  <a16:creationId xmlns:a16="http://schemas.microsoft.com/office/drawing/2014/main" id="{0119BE48-FE05-CCC3-5E09-D6EF5D99AD2B}"/>
                </a:ext>
              </a:extLst>
            </p:cNvPr>
            <p:cNvPicPr>
              <a:picLocks noChangeAspect="1"/>
            </p:cNvPicPr>
            <p:nvPr/>
          </p:nvPicPr>
          <p:blipFill>
            <a:blip r:embed="rId3"/>
            <a:stretch>
              <a:fillRect/>
            </a:stretch>
          </p:blipFill>
          <p:spPr>
            <a:xfrm>
              <a:off x="537599" y="2157218"/>
              <a:ext cx="8068801" cy="2810267"/>
            </a:xfrm>
            <a:prstGeom prst="rect">
              <a:avLst/>
            </a:prstGeom>
          </p:spPr>
        </p:pic>
        <p:sp>
          <p:nvSpPr>
            <p:cNvPr id="13" name="正方形/長方形 12">
              <a:extLst>
                <a:ext uri="{FF2B5EF4-FFF2-40B4-BE49-F238E27FC236}">
                  <a16:creationId xmlns:a16="http://schemas.microsoft.com/office/drawing/2014/main" id="{75B6A9E9-0F0E-5FDD-B30A-37C72C0B2DED}"/>
                </a:ext>
              </a:extLst>
            </p:cNvPr>
            <p:cNvSpPr/>
            <p:nvPr/>
          </p:nvSpPr>
          <p:spPr>
            <a:xfrm>
              <a:off x="1555099" y="2606352"/>
              <a:ext cx="572277" cy="7588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C1A6664B-767F-7102-4053-743B76D377B1}"/>
                </a:ext>
              </a:extLst>
            </p:cNvPr>
            <p:cNvSpPr/>
            <p:nvPr/>
          </p:nvSpPr>
          <p:spPr>
            <a:xfrm>
              <a:off x="4923450" y="2606352"/>
              <a:ext cx="572277" cy="75889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A109640F-5EF7-32F1-39D6-9C4F63F68201}"/>
                </a:ext>
              </a:extLst>
            </p:cNvPr>
            <p:cNvSpPr/>
            <p:nvPr/>
          </p:nvSpPr>
          <p:spPr>
            <a:xfrm>
              <a:off x="3044887" y="2606352"/>
              <a:ext cx="973497" cy="758890"/>
            </a:xfrm>
            <a:prstGeom prst="rect">
              <a:avLst/>
            </a:prstGeom>
            <a:solidFill>
              <a:srgbClr val="FFC000"/>
            </a:solidFill>
            <a:ln>
              <a:solidFill>
                <a:srgbClr val="FFFF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b="1">
                  <a:solidFill>
                    <a:schemeClr val="tx1"/>
                  </a:solidFill>
                </a:rPr>
                <a:t>DCR</a:t>
              </a:r>
            </a:p>
            <a:p>
              <a:pPr algn="ctr"/>
              <a:r>
                <a:rPr kumimoji="1" lang="ja-JP" altLang="en-US" b="1">
                  <a:solidFill>
                    <a:schemeClr val="tx1"/>
                  </a:solidFill>
                </a:rPr>
                <a:t>評価</a:t>
              </a:r>
            </a:p>
          </p:txBody>
        </p:sp>
        <p:sp>
          <p:nvSpPr>
            <p:cNvPr id="16" name="正方形/長方形 15">
              <a:extLst>
                <a:ext uri="{FF2B5EF4-FFF2-40B4-BE49-F238E27FC236}">
                  <a16:creationId xmlns:a16="http://schemas.microsoft.com/office/drawing/2014/main" id="{8EB27FEB-D771-75F0-3CBF-7703F1603001}"/>
                </a:ext>
              </a:extLst>
            </p:cNvPr>
            <p:cNvSpPr/>
            <p:nvPr/>
          </p:nvSpPr>
          <p:spPr>
            <a:xfrm>
              <a:off x="6394573" y="2606352"/>
              <a:ext cx="1038815" cy="758890"/>
            </a:xfrm>
            <a:prstGeom prst="rect">
              <a:avLst/>
            </a:prstGeom>
            <a:solidFill>
              <a:srgbClr val="FFC000"/>
            </a:solidFill>
            <a:ln>
              <a:solidFill>
                <a:srgbClr val="FFFF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kumimoji="1" lang="en-US" altLang="ja-JP" b="1">
                  <a:solidFill>
                    <a:schemeClr val="tx1"/>
                  </a:solidFill>
                </a:rPr>
                <a:t>DCR</a:t>
              </a:r>
            </a:p>
            <a:p>
              <a:pPr algn="ctr"/>
              <a:r>
                <a:rPr kumimoji="1" lang="ja-JP" altLang="en-US" b="1">
                  <a:solidFill>
                    <a:schemeClr val="tx1"/>
                  </a:solidFill>
                </a:rPr>
                <a:t>評価</a:t>
              </a:r>
            </a:p>
          </p:txBody>
        </p:sp>
      </p:grpSp>
    </p:spTree>
    <p:extLst>
      <p:ext uri="{BB962C8B-B14F-4D97-AF65-F5344CB8AC3E}">
        <p14:creationId xmlns:p14="http://schemas.microsoft.com/office/powerpoint/2010/main" val="3758956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DCB1E07-F8A0-1CB9-C546-D902E04544DE}"/>
              </a:ext>
            </a:extLst>
          </p:cNvPr>
          <p:cNvSpPr txBox="1"/>
          <p:nvPr/>
        </p:nvSpPr>
        <p:spPr>
          <a:xfrm>
            <a:off x="781989" y="814594"/>
            <a:ext cx="8526398" cy="646331"/>
          </a:xfrm>
          <a:prstGeom prst="rect">
            <a:avLst/>
          </a:prstGeom>
          <a:noFill/>
        </p:spPr>
        <p:txBody>
          <a:bodyPr wrap="square" rtlCol="0">
            <a:spAutoFit/>
          </a:bodyPr>
          <a:lstStyle/>
          <a:p>
            <a:r>
              <a:rPr lang="ja-JP" altLang="en-US" sz="3600">
                <a:latin typeface="+mn-ea"/>
              </a:rPr>
              <a:t>実験２円形領域と楕円領域の比較結果</a:t>
            </a:r>
          </a:p>
        </p:txBody>
      </p:sp>
      <p:sp>
        <p:nvSpPr>
          <p:cNvPr id="12" name="テキスト ボックス 11">
            <a:extLst>
              <a:ext uri="{FF2B5EF4-FFF2-40B4-BE49-F238E27FC236}">
                <a16:creationId xmlns:a16="http://schemas.microsoft.com/office/drawing/2014/main" id="{90A150D1-B0B1-1D47-4610-A6A43EB7A635}"/>
              </a:ext>
            </a:extLst>
          </p:cNvPr>
          <p:cNvSpPr txBox="1"/>
          <p:nvPr/>
        </p:nvSpPr>
        <p:spPr>
          <a:xfrm>
            <a:off x="238985" y="4183632"/>
            <a:ext cx="8270265" cy="830997"/>
          </a:xfrm>
          <a:prstGeom prst="rect">
            <a:avLst/>
          </a:prstGeom>
          <a:noFill/>
        </p:spPr>
        <p:txBody>
          <a:bodyPr wrap="square" rtlCol="0">
            <a:spAutoFit/>
          </a:bodyPr>
          <a:lstStyle/>
          <a:p>
            <a:r>
              <a:rPr kumimoji="1" lang="ja-JP" altLang="en-US" sz="2400" dirty="0">
                <a:latin typeface="+mn-ea"/>
              </a:rPr>
              <a:t>どちらとも</a:t>
            </a:r>
            <a:r>
              <a:rPr lang="ja-JP" altLang="en-US" sz="2400" b="0" i="0" dirty="0">
                <a:solidFill>
                  <a:srgbClr val="222222"/>
                </a:solidFill>
                <a:effectLst/>
                <a:latin typeface="+mn-ea"/>
              </a:rPr>
              <a:t>、</a:t>
            </a:r>
            <a:r>
              <a:rPr lang="ja-JP" altLang="en-US" sz="2400" dirty="0">
                <a:solidFill>
                  <a:srgbClr val="222222"/>
                </a:solidFill>
                <a:latin typeface="+mn-ea"/>
              </a:rPr>
              <a:t>平均値</a:t>
            </a:r>
            <a:r>
              <a:rPr lang="en-US" altLang="ja-JP" sz="2400" b="0" i="0" dirty="0">
                <a:solidFill>
                  <a:srgbClr val="222222"/>
                </a:solidFill>
                <a:effectLst/>
                <a:latin typeface="+mn-ea"/>
              </a:rPr>
              <a:t>4.5</a:t>
            </a:r>
            <a:r>
              <a:rPr lang="ja-JP" altLang="en-US" sz="2400" b="0" i="0" dirty="0">
                <a:solidFill>
                  <a:srgbClr val="222222"/>
                </a:solidFill>
                <a:effectLst/>
                <a:latin typeface="+mn-ea"/>
              </a:rPr>
              <a:t>の「検知限」を超えており、円形領域</a:t>
            </a:r>
            <a:r>
              <a:rPr lang="ja-JP" altLang="en-US" sz="2400" dirty="0">
                <a:solidFill>
                  <a:srgbClr val="222222"/>
                </a:solidFill>
                <a:latin typeface="+mn-ea"/>
              </a:rPr>
              <a:t>と比較して</a:t>
            </a:r>
            <a:r>
              <a:rPr lang="ja-JP" altLang="en-US" sz="2400" b="0" i="0" dirty="0">
                <a:solidFill>
                  <a:srgbClr val="222222"/>
                </a:solidFill>
                <a:effectLst/>
                <a:latin typeface="+mn-ea"/>
              </a:rPr>
              <a:t>視覚品質が保たれている</a:t>
            </a:r>
            <a:endParaRPr kumimoji="1" lang="ja-JP" altLang="en-US" sz="2400" dirty="0">
              <a:latin typeface="+mn-ea"/>
            </a:endParaRPr>
          </a:p>
        </p:txBody>
      </p:sp>
      <p:sp>
        <p:nvSpPr>
          <p:cNvPr id="7" name="テキスト ボックス 6">
            <a:extLst>
              <a:ext uri="{FF2B5EF4-FFF2-40B4-BE49-F238E27FC236}">
                <a16:creationId xmlns:a16="http://schemas.microsoft.com/office/drawing/2014/main" id="{813D5F6E-44E1-F0AB-B7CD-C0D4971B5E9F}"/>
              </a:ext>
            </a:extLst>
          </p:cNvPr>
          <p:cNvSpPr txBox="1"/>
          <p:nvPr/>
        </p:nvSpPr>
        <p:spPr>
          <a:xfrm>
            <a:off x="769685" y="2536139"/>
            <a:ext cx="7655668" cy="461665"/>
          </a:xfrm>
          <a:prstGeom prst="rect">
            <a:avLst/>
          </a:prstGeom>
          <a:noFill/>
        </p:spPr>
        <p:txBody>
          <a:bodyPr wrap="square" rtlCol="0">
            <a:spAutoFit/>
          </a:bodyPr>
          <a:lstStyle/>
          <a:p>
            <a:r>
              <a:rPr kumimoji="1" lang="ja-JP" altLang="en-US" sz="2400" dirty="0">
                <a:latin typeface="+mn-ea"/>
              </a:rPr>
              <a:t>表４　楕円と視野特性に基づく楕円の平均値の結果</a:t>
            </a:r>
          </a:p>
        </p:txBody>
      </p:sp>
      <p:sp>
        <p:nvSpPr>
          <p:cNvPr id="10" name="スライド番号プレースホルダー 1">
            <a:extLst>
              <a:ext uri="{FF2B5EF4-FFF2-40B4-BE49-F238E27FC236}">
                <a16:creationId xmlns:a16="http://schemas.microsoft.com/office/drawing/2014/main" id="{4BECE817-24A0-F52D-DFC9-AEFE1602B9FD}"/>
              </a:ext>
            </a:extLst>
          </p:cNvPr>
          <p:cNvSpPr>
            <a:spLocks noGrp="1"/>
          </p:cNvSpPr>
          <p:nvPr>
            <p:ph type="sldNum" sz="quarter" idx="12"/>
          </p:nvPr>
        </p:nvSpPr>
        <p:spPr>
          <a:xfrm>
            <a:off x="7308304" y="44773"/>
            <a:ext cx="1193946" cy="459728"/>
          </a:xfrm>
        </p:spPr>
        <p:txBody>
          <a:bodyPr/>
          <a:lstStyle/>
          <a:p>
            <a:pPr>
              <a:defRPr/>
            </a:pPr>
            <a:r>
              <a:rPr lang="en-US" altLang="ja-JP" dirty="0"/>
              <a:t>NO.16</a:t>
            </a:r>
          </a:p>
        </p:txBody>
      </p:sp>
      <p:pic>
        <p:nvPicPr>
          <p:cNvPr id="13" name="図 12">
            <a:extLst>
              <a:ext uri="{FF2B5EF4-FFF2-40B4-BE49-F238E27FC236}">
                <a16:creationId xmlns:a16="http://schemas.microsoft.com/office/drawing/2014/main" id="{5BC7486D-3640-4C2E-9AB7-9FFFF50F4C52}"/>
              </a:ext>
            </a:extLst>
          </p:cNvPr>
          <p:cNvPicPr>
            <a:picLocks noChangeAspect="1"/>
          </p:cNvPicPr>
          <p:nvPr/>
        </p:nvPicPr>
        <p:blipFill>
          <a:blip r:embed="rId3"/>
          <a:stretch>
            <a:fillRect/>
          </a:stretch>
        </p:blipFill>
        <p:spPr>
          <a:xfrm>
            <a:off x="2575961" y="3029201"/>
            <a:ext cx="4043115" cy="830996"/>
          </a:xfrm>
          <a:prstGeom prst="rect">
            <a:avLst/>
          </a:prstGeom>
        </p:spPr>
      </p:pic>
    </p:spTree>
    <p:extLst>
      <p:ext uri="{BB962C8B-B14F-4D97-AF65-F5344CB8AC3E}">
        <p14:creationId xmlns:p14="http://schemas.microsoft.com/office/powerpoint/2010/main" val="173136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6EF3CFC-01BA-A5A4-5AFA-2D60AAD0C27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5AE192C9-E659-2DB0-2637-1DF8D6925F8B}"/>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1707F9F-64E3-3D79-5BA2-19ACD85B6553}"/>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46228F3-E7F7-F542-6F4D-C5CA66E0E799}"/>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379F5DEA-9C9B-E30B-C242-C34E2AABABA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814594"/>
            <a:ext cx="8032968" cy="646331"/>
          </a:xfrm>
          <a:prstGeom prst="rect">
            <a:avLst/>
          </a:prstGeom>
          <a:noFill/>
        </p:spPr>
        <p:txBody>
          <a:bodyPr wrap="none" rtlCol="0">
            <a:spAutoFit/>
          </a:bodyPr>
          <a:lstStyle/>
          <a:p>
            <a:r>
              <a:rPr lang="ja-JP" altLang="en-US" sz="3600">
                <a:latin typeface="+mn-ea"/>
              </a:rPr>
              <a:t>実験３伝送ビットレートの削減の検証</a:t>
            </a:r>
            <a:endParaRPr lang="en-US" altLang="ja-JP" sz="3600"/>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dirty="0"/>
              <a:t>NO.17</a:t>
            </a:r>
          </a:p>
        </p:txBody>
      </p:sp>
      <p:sp>
        <p:nvSpPr>
          <p:cNvPr id="10" name="テキスト ボックス 9">
            <a:extLst>
              <a:ext uri="{FF2B5EF4-FFF2-40B4-BE49-F238E27FC236}">
                <a16:creationId xmlns:a16="http://schemas.microsoft.com/office/drawing/2014/main" id="{D6BFC7D0-0BEF-C764-425A-5128EC349D76}"/>
              </a:ext>
            </a:extLst>
          </p:cNvPr>
          <p:cNvSpPr txBox="1"/>
          <p:nvPr/>
        </p:nvSpPr>
        <p:spPr>
          <a:xfrm>
            <a:off x="238985" y="2647632"/>
            <a:ext cx="4132495" cy="2308324"/>
          </a:xfrm>
          <a:prstGeom prst="rect">
            <a:avLst/>
          </a:prstGeom>
          <a:noFill/>
        </p:spPr>
        <p:txBody>
          <a:bodyPr wrap="square" rtlCol="0">
            <a:spAutoFit/>
          </a:bodyPr>
          <a:lstStyle/>
          <a:p>
            <a:r>
              <a:rPr lang="ja-JP" altLang="en-US" sz="2400" dirty="0"/>
              <a:t>伝送ビットレートの比較を</a:t>
            </a:r>
            <a:endParaRPr lang="en-US" altLang="ja-JP" sz="2400" dirty="0"/>
          </a:p>
          <a:p>
            <a:r>
              <a:rPr lang="en-US" altLang="ja-JP" sz="2400" dirty="0">
                <a:latin typeface="+mn-ea"/>
              </a:rPr>
              <a:t>(1)</a:t>
            </a:r>
            <a:r>
              <a:rPr lang="ja-JP" altLang="en-US" sz="2400" dirty="0">
                <a:latin typeface="+mn-ea"/>
              </a:rPr>
              <a:t>フル解像度</a:t>
            </a:r>
            <a:r>
              <a:rPr lang="en-US" altLang="ja-JP" sz="2400" dirty="0">
                <a:latin typeface="+mn-ea"/>
              </a:rPr>
              <a:t>,</a:t>
            </a:r>
          </a:p>
          <a:p>
            <a:r>
              <a:rPr lang="en-US" altLang="ja-JP" sz="2400" dirty="0">
                <a:latin typeface="+mn-ea"/>
              </a:rPr>
              <a:t>(2)</a:t>
            </a:r>
            <a:r>
              <a:rPr lang="ja-JP" altLang="en-US" sz="2400" dirty="0">
                <a:latin typeface="+mn-ea"/>
              </a:rPr>
              <a:t>円</a:t>
            </a:r>
            <a:r>
              <a:rPr lang="en-US" altLang="ja-JP" sz="2400" dirty="0">
                <a:latin typeface="+mn-ea"/>
              </a:rPr>
              <a:t>,</a:t>
            </a:r>
          </a:p>
          <a:p>
            <a:r>
              <a:rPr lang="en-US" altLang="ja-JP" sz="2400" dirty="0">
                <a:latin typeface="+mn-ea"/>
              </a:rPr>
              <a:t>(3)</a:t>
            </a:r>
            <a:r>
              <a:rPr lang="ja-JP" altLang="en-US" sz="2400" dirty="0">
                <a:latin typeface="+mn-ea"/>
              </a:rPr>
              <a:t>楕円</a:t>
            </a:r>
            <a:r>
              <a:rPr lang="en-US" altLang="ja-JP" sz="2400" dirty="0">
                <a:latin typeface="+mn-ea"/>
              </a:rPr>
              <a:t>,</a:t>
            </a:r>
          </a:p>
          <a:p>
            <a:r>
              <a:rPr lang="en-US" altLang="ja-JP" sz="2400" dirty="0">
                <a:latin typeface="+mn-ea"/>
              </a:rPr>
              <a:t>(4)</a:t>
            </a:r>
            <a:r>
              <a:rPr lang="ja-JP" altLang="en-US" sz="2400" dirty="0"/>
              <a:t>視野特性に基づく楕円</a:t>
            </a:r>
            <a:endParaRPr lang="en-US" altLang="ja-JP" sz="2400" dirty="0"/>
          </a:p>
          <a:p>
            <a:r>
              <a:rPr lang="ja-JP" altLang="en-US" sz="2400" dirty="0"/>
              <a:t>で比較する</a:t>
            </a:r>
            <a:endParaRPr lang="en-US" altLang="ja-JP" sz="2400" dirty="0"/>
          </a:p>
        </p:txBody>
      </p:sp>
    </p:spTree>
    <p:extLst>
      <p:ext uri="{BB962C8B-B14F-4D97-AF65-F5344CB8AC3E}">
        <p14:creationId xmlns:p14="http://schemas.microsoft.com/office/powerpoint/2010/main" val="279934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BE7F2953-3299-ADAE-B58E-FE78BA0C6C33}"/>
              </a:ext>
            </a:extLst>
          </p:cNvPr>
          <p:cNvGrpSpPr/>
          <p:nvPr/>
        </p:nvGrpSpPr>
        <p:grpSpPr>
          <a:xfrm>
            <a:off x="238985" y="866078"/>
            <a:ext cx="530700" cy="484233"/>
            <a:chOff x="611560" y="2733009"/>
            <a:chExt cx="1224136" cy="1228647"/>
          </a:xfrm>
        </p:grpSpPr>
        <p:sp>
          <p:nvSpPr>
            <p:cNvPr id="4" name="正方形/長方形 3">
              <a:extLst>
                <a:ext uri="{FF2B5EF4-FFF2-40B4-BE49-F238E27FC236}">
                  <a16:creationId xmlns:a16="http://schemas.microsoft.com/office/drawing/2014/main" id="{2FA5FAFC-B02A-27C6-B2E5-D0A90B486BA7}"/>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C1E2554-FF08-43DF-1D74-BCC384277BDC}"/>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749EE89-66A2-C7C6-060C-BC4B82F77BD3}"/>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7" name="正方形/長方形 6">
              <a:extLst>
                <a:ext uri="{FF2B5EF4-FFF2-40B4-BE49-F238E27FC236}">
                  <a16:creationId xmlns:a16="http://schemas.microsoft.com/office/drawing/2014/main" id="{B0161A11-A186-E69A-4B45-C8ECB591560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B295F4DF-BCA5-BF9A-8315-59711F4A557C}"/>
              </a:ext>
            </a:extLst>
          </p:cNvPr>
          <p:cNvSpPr txBox="1"/>
          <p:nvPr/>
        </p:nvSpPr>
        <p:spPr>
          <a:xfrm>
            <a:off x="781989" y="814594"/>
            <a:ext cx="1107996" cy="646331"/>
          </a:xfrm>
          <a:prstGeom prst="rect">
            <a:avLst/>
          </a:prstGeom>
          <a:noFill/>
        </p:spPr>
        <p:txBody>
          <a:bodyPr wrap="none" rtlCol="0">
            <a:spAutoFit/>
          </a:bodyPr>
          <a:lstStyle/>
          <a:p>
            <a:r>
              <a:rPr lang="ja-JP" altLang="en-US" sz="3600"/>
              <a:t>背景</a:t>
            </a:r>
          </a:p>
        </p:txBody>
      </p:sp>
      <p:sp>
        <p:nvSpPr>
          <p:cNvPr id="9" name="スライド番号プレースホルダー 1">
            <a:extLst>
              <a:ext uri="{FF2B5EF4-FFF2-40B4-BE49-F238E27FC236}">
                <a16:creationId xmlns:a16="http://schemas.microsoft.com/office/drawing/2014/main" id="{031596DD-7DC1-2DAB-D9CC-7F6C87473812}"/>
              </a:ext>
            </a:extLst>
          </p:cNvPr>
          <p:cNvSpPr>
            <a:spLocks noGrp="1"/>
          </p:cNvSpPr>
          <p:nvPr>
            <p:ph type="sldNum" sz="quarter" idx="12"/>
          </p:nvPr>
        </p:nvSpPr>
        <p:spPr>
          <a:xfrm>
            <a:off x="7308304" y="44773"/>
            <a:ext cx="1193946" cy="459728"/>
          </a:xfrm>
        </p:spPr>
        <p:txBody>
          <a:bodyPr/>
          <a:lstStyle/>
          <a:p>
            <a:pPr>
              <a:defRPr/>
            </a:pPr>
            <a:r>
              <a:rPr lang="en-US" altLang="ja-JP"/>
              <a:t>NO.1</a:t>
            </a:r>
          </a:p>
        </p:txBody>
      </p:sp>
      <p:sp>
        <p:nvSpPr>
          <p:cNvPr id="21" name="テキスト ボックス 20">
            <a:extLst>
              <a:ext uri="{FF2B5EF4-FFF2-40B4-BE49-F238E27FC236}">
                <a16:creationId xmlns:a16="http://schemas.microsoft.com/office/drawing/2014/main" id="{303E7E24-598C-F66B-2534-2B3B6B461879}"/>
              </a:ext>
            </a:extLst>
          </p:cNvPr>
          <p:cNvSpPr txBox="1"/>
          <p:nvPr/>
        </p:nvSpPr>
        <p:spPr>
          <a:xfrm>
            <a:off x="1017234" y="4464782"/>
            <a:ext cx="1031051" cy="600164"/>
          </a:xfrm>
          <a:prstGeom prst="rect">
            <a:avLst/>
          </a:prstGeom>
          <a:noFill/>
        </p:spPr>
        <p:txBody>
          <a:bodyPr wrap="none" rtlCol="0">
            <a:spAutoFit/>
          </a:bodyPr>
          <a:lstStyle/>
          <a:p>
            <a:r>
              <a:rPr lang="x-none" altLang="en-US" sz="3300">
                <a:solidFill>
                  <a:schemeClr val="bg1"/>
                </a:solidFill>
              </a:rPr>
              <a:t>課題</a:t>
            </a:r>
            <a:endParaRPr lang="ja-JP" altLang="en-US" sz="3300">
              <a:solidFill>
                <a:schemeClr val="bg1"/>
              </a:solidFill>
            </a:endParaRPr>
          </a:p>
        </p:txBody>
      </p:sp>
      <p:pic>
        <p:nvPicPr>
          <p:cNvPr id="16" name="図 15">
            <a:extLst>
              <a:ext uri="{FF2B5EF4-FFF2-40B4-BE49-F238E27FC236}">
                <a16:creationId xmlns:a16="http://schemas.microsoft.com/office/drawing/2014/main" id="{1169B76D-CAC3-B7CA-4E71-3151AFF41F7D}"/>
              </a:ext>
            </a:extLst>
          </p:cNvPr>
          <p:cNvPicPr>
            <a:picLocks noChangeAspect="1"/>
          </p:cNvPicPr>
          <p:nvPr/>
        </p:nvPicPr>
        <p:blipFill>
          <a:blip r:embed="rId3"/>
          <a:stretch>
            <a:fillRect/>
          </a:stretch>
        </p:blipFill>
        <p:spPr>
          <a:xfrm>
            <a:off x="238985" y="3429000"/>
            <a:ext cx="8666030" cy="3232977"/>
          </a:xfrm>
          <a:prstGeom prst="rect">
            <a:avLst/>
          </a:prstGeom>
        </p:spPr>
      </p:pic>
      <p:sp>
        <p:nvSpPr>
          <p:cNvPr id="10" name="テキスト ボックス 9">
            <a:extLst>
              <a:ext uri="{FF2B5EF4-FFF2-40B4-BE49-F238E27FC236}">
                <a16:creationId xmlns:a16="http://schemas.microsoft.com/office/drawing/2014/main" id="{E156A3D1-E33C-0967-E6DD-6163D8A7BFB1}"/>
              </a:ext>
            </a:extLst>
          </p:cNvPr>
          <p:cNvSpPr txBox="1"/>
          <p:nvPr/>
        </p:nvSpPr>
        <p:spPr>
          <a:xfrm>
            <a:off x="238985" y="1789491"/>
            <a:ext cx="8814580" cy="1200329"/>
          </a:xfrm>
          <a:prstGeom prst="rect">
            <a:avLst/>
          </a:prstGeom>
          <a:noFill/>
        </p:spPr>
        <p:txBody>
          <a:bodyPr wrap="square">
            <a:spAutoFit/>
          </a:bodyPr>
          <a:lstStyle/>
          <a:p>
            <a:r>
              <a:rPr kumimoji="1" lang="ja-JP" altLang="en-US" sz="2400"/>
              <a:t>ドローンの長距離操縦、災害時の危険な現場での遠隔操縦など</a:t>
            </a:r>
            <a:endParaRPr kumimoji="1" lang="en-US" altLang="ja-JP" sz="2400"/>
          </a:p>
          <a:p>
            <a:r>
              <a:rPr kumimoji="1" lang="ja-JP" altLang="en-US" sz="2400"/>
              <a:t>遠隔地にある機器を遠隔操作したいという需要が高まってきている</a:t>
            </a:r>
            <a:endParaRPr lang="ja-JP" altLang="en-US" sz="2400" dirty="0"/>
          </a:p>
        </p:txBody>
      </p:sp>
    </p:spTree>
    <p:extLst>
      <p:ext uri="{BB962C8B-B14F-4D97-AF65-F5344CB8AC3E}">
        <p14:creationId xmlns:p14="http://schemas.microsoft.com/office/powerpoint/2010/main" val="71779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51289" y="809055"/>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5DCB1E07-F8A0-1CB9-C546-D902E04544DE}"/>
              </a:ext>
            </a:extLst>
          </p:cNvPr>
          <p:cNvSpPr txBox="1"/>
          <p:nvPr/>
        </p:nvSpPr>
        <p:spPr>
          <a:xfrm>
            <a:off x="794293" y="721524"/>
            <a:ext cx="8032968" cy="646331"/>
          </a:xfrm>
          <a:prstGeom prst="rect">
            <a:avLst/>
          </a:prstGeom>
          <a:noFill/>
        </p:spPr>
        <p:txBody>
          <a:bodyPr wrap="none" rtlCol="0">
            <a:spAutoFit/>
          </a:bodyPr>
          <a:lstStyle/>
          <a:p>
            <a:r>
              <a:rPr lang="ja-JP" altLang="en-US" sz="3600" dirty="0">
                <a:latin typeface="+mn-ea"/>
              </a:rPr>
              <a:t>実験３：伝送ビットレートの比較結果</a:t>
            </a:r>
          </a:p>
        </p:txBody>
      </p:sp>
      <p:pic>
        <p:nvPicPr>
          <p:cNvPr id="10" name="図 9">
            <a:extLst>
              <a:ext uri="{FF2B5EF4-FFF2-40B4-BE49-F238E27FC236}">
                <a16:creationId xmlns:a16="http://schemas.microsoft.com/office/drawing/2014/main" id="{9885E79C-2554-E950-2652-F1B9CCC67F0B}"/>
              </a:ext>
            </a:extLst>
          </p:cNvPr>
          <p:cNvPicPr>
            <a:picLocks noChangeAspect="1"/>
          </p:cNvPicPr>
          <p:nvPr/>
        </p:nvPicPr>
        <p:blipFill>
          <a:blip r:embed="rId3"/>
          <a:stretch>
            <a:fillRect/>
          </a:stretch>
        </p:blipFill>
        <p:spPr>
          <a:xfrm>
            <a:off x="95807" y="1709222"/>
            <a:ext cx="3446819" cy="1929043"/>
          </a:xfrm>
          <a:prstGeom prst="rect">
            <a:avLst/>
          </a:prstGeom>
        </p:spPr>
      </p:pic>
      <p:pic>
        <p:nvPicPr>
          <p:cNvPr id="11" name="図 10">
            <a:extLst>
              <a:ext uri="{FF2B5EF4-FFF2-40B4-BE49-F238E27FC236}">
                <a16:creationId xmlns:a16="http://schemas.microsoft.com/office/drawing/2014/main" id="{97B20184-7E2D-BA63-070D-B0BDD4A6EE98}"/>
              </a:ext>
            </a:extLst>
          </p:cNvPr>
          <p:cNvPicPr>
            <a:picLocks noChangeAspect="1"/>
          </p:cNvPicPr>
          <p:nvPr/>
        </p:nvPicPr>
        <p:blipFill>
          <a:blip r:embed="rId4"/>
          <a:stretch>
            <a:fillRect/>
          </a:stretch>
        </p:blipFill>
        <p:spPr>
          <a:xfrm>
            <a:off x="95807" y="4835825"/>
            <a:ext cx="3416240" cy="1929043"/>
          </a:xfrm>
          <a:prstGeom prst="rect">
            <a:avLst/>
          </a:prstGeom>
        </p:spPr>
      </p:pic>
      <p:pic>
        <p:nvPicPr>
          <p:cNvPr id="12" name="図 11">
            <a:extLst>
              <a:ext uri="{FF2B5EF4-FFF2-40B4-BE49-F238E27FC236}">
                <a16:creationId xmlns:a16="http://schemas.microsoft.com/office/drawing/2014/main" id="{13546546-1F1B-D4F9-B97B-0C7BC48403AB}"/>
              </a:ext>
            </a:extLst>
          </p:cNvPr>
          <p:cNvPicPr>
            <a:picLocks noChangeAspect="1"/>
          </p:cNvPicPr>
          <p:nvPr/>
        </p:nvPicPr>
        <p:blipFill>
          <a:blip r:embed="rId5"/>
          <a:stretch>
            <a:fillRect/>
          </a:stretch>
        </p:blipFill>
        <p:spPr>
          <a:xfrm>
            <a:off x="3607601" y="1795220"/>
            <a:ext cx="5493885" cy="1843045"/>
          </a:xfrm>
          <a:prstGeom prst="rect">
            <a:avLst/>
          </a:prstGeom>
        </p:spPr>
      </p:pic>
      <p:pic>
        <p:nvPicPr>
          <p:cNvPr id="16" name="図 15">
            <a:extLst>
              <a:ext uri="{FF2B5EF4-FFF2-40B4-BE49-F238E27FC236}">
                <a16:creationId xmlns:a16="http://schemas.microsoft.com/office/drawing/2014/main" id="{907B5B0A-205B-3806-4222-621E8DE9A423}"/>
              </a:ext>
            </a:extLst>
          </p:cNvPr>
          <p:cNvPicPr>
            <a:picLocks noChangeAspect="1"/>
          </p:cNvPicPr>
          <p:nvPr/>
        </p:nvPicPr>
        <p:blipFill>
          <a:blip r:embed="rId6"/>
          <a:stretch>
            <a:fillRect/>
          </a:stretch>
        </p:blipFill>
        <p:spPr>
          <a:xfrm>
            <a:off x="3620447" y="5014956"/>
            <a:ext cx="5481039" cy="1843044"/>
          </a:xfrm>
          <a:prstGeom prst="rect">
            <a:avLst/>
          </a:prstGeom>
        </p:spPr>
      </p:pic>
      <p:sp>
        <p:nvSpPr>
          <p:cNvPr id="7" name="テキスト ボックス 6">
            <a:extLst>
              <a:ext uri="{FF2B5EF4-FFF2-40B4-BE49-F238E27FC236}">
                <a16:creationId xmlns:a16="http://schemas.microsoft.com/office/drawing/2014/main" id="{9DEC1CC2-4F26-F5EE-24C6-274A6970919C}"/>
              </a:ext>
            </a:extLst>
          </p:cNvPr>
          <p:cNvSpPr txBox="1"/>
          <p:nvPr/>
        </p:nvSpPr>
        <p:spPr>
          <a:xfrm>
            <a:off x="3498850" y="1445325"/>
            <a:ext cx="5724231" cy="461665"/>
          </a:xfrm>
          <a:prstGeom prst="rect">
            <a:avLst/>
          </a:prstGeom>
          <a:noFill/>
        </p:spPr>
        <p:txBody>
          <a:bodyPr wrap="square" rtlCol="0">
            <a:spAutoFit/>
          </a:bodyPr>
          <a:lstStyle/>
          <a:p>
            <a:r>
              <a:rPr kumimoji="1" lang="ja-JP" altLang="en-US" sz="2400" dirty="0">
                <a:latin typeface="+mn-ea"/>
              </a:rPr>
              <a:t>表５　高原の伝送ビットレートと削減率</a:t>
            </a:r>
          </a:p>
        </p:txBody>
      </p:sp>
      <p:sp>
        <p:nvSpPr>
          <p:cNvPr id="8" name="テキスト ボックス 7">
            <a:extLst>
              <a:ext uri="{FF2B5EF4-FFF2-40B4-BE49-F238E27FC236}">
                <a16:creationId xmlns:a16="http://schemas.microsoft.com/office/drawing/2014/main" id="{13FA2B45-218B-475E-CFD8-5004C9F252B2}"/>
              </a:ext>
            </a:extLst>
          </p:cNvPr>
          <p:cNvSpPr txBox="1"/>
          <p:nvPr/>
        </p:nvSpPr>
        <p:spPr>
          <a:xfrm>
            <a:off x="3698267" y="4553291"/>
            <a:ext cx="5445733" cy="461665"/>
          </a:xfrm>
          <a:prstGeom prst="rect">
            <a:avLst/>
          </a:prstGeom>
          <a:noFill/>
        </p:spPr>
        <p:txBody>
          <a:bodyPr wrap="square" rtlCol="0">
            <a:spAutoFit/>
          </a:bodyPr>
          <a:lstStyle/>
          <a:p>
            <a:r>
              <a:rPr kumimoji="1" lang="ja-JP" altLang="en-US" sz="2400" dirty="0">
                <a:latin typeface="+mn-ea"/>
              </a:rPr>
              <a:t>表６　森の伝送ビットレートと削減率</a:t>
            </a:r>
          </a:p>
        </p:txBody>
      </p:sp>
      <p:grpSp>
        <p:nvGrpSpPr>
          <p:cNvPr id="15" name="グループ化 14">
            <a:extLst>
              <a:ext uri="{FF2B5EF4-FFF2-40B4-BE49-F238E27FC236}">
                <a16:creationId xmlns:a16="http://schemas.microsoft.com/office/drawing/2014/main" id="{BFC7D1E7-FBDB-9B2A-5918-8D008AB5BD98}"/>
              </a:ext>
            </a:extLst>
          </p:cNvPr>
          <p:cNvGrpSpPr/>
          <p:nvPr/>
        </p:nvGrpSpPr>
        <p:grpSpPr>
          <a:xfrm>
            <a:off x="522791" y="3821546"/>
            <a:ext cx="8465454" cy="830997"/>
            <a:chOff x="111096" y="3743265"/>
            <a:chExt cx="7324684" cy="830997"/>
          </a:xfrm>
        </p:grpSpPr>
        <p:sp>
          <p:nvSpPr>
            <p:cNvPr id="13" name="テキスト ボックス 12">
              <a:extLst>
                <a:ext uri="{FF2B5EF4-FFF2-40B4-BE49-F238E27FC236}">
                  <a16:creationId xmlns:a16="http://schemas.microsoft.com/office/drawing/2014/main" id="{07144A7C-E602-9F46-1991-4850E10FE59D}"/>
                </a:ext>
              </a:extLst>
            </p:cNvPr>
            <p:cNvSpPr txBox="1"/>
            <p:nvPr/>
          </p:nvSpPr>
          <p:spPr>
            <a:xfrm>
              <a:off x="111096" y="3927932"/>
              <a:ext cx="7324684" cy="461665"/>
            </a:xfrm>
            <a:prstGeom prst="rect">
              <a:avLst/>
            </a:prstGeom>
            <a:noFill/>
          </p:spPr>
          <p:txBody>
            <a:bodyPr wrap="square" rtlCol="0">
              <a:spAutoFit/>
            </a:bodyPr>
            <a:lstStyle/>
            <a:p>
              <a:r>
                <a:rPr kumimoji="1" lang="ja-JP" altLang="en-US" sz="2400" dirty="0"/>
                <a:t>円形と視野特性に基づく楕円を比較　               　向上     </a:t>
              </a:r>
            </a:p>
          </p:txBody>
        </p:sp>
        <p:sp>
          <p:nvSpPr>
            <p:cNvPr id="14" name="テキスト ボックス 13">
              <a:extLst>
                <a:ext uri="{FF2B5EF4-FFF2-40B4-BE49-F238E27FC236}">
                  <a16:creationId xmlns:a16="http://schemas.microsoft.com/office/drawing/2014/main" id="{104016FB-7F0A-2430-585D-B729BE974545}"/>
                </a:ext>
              </a:extLst>
            </p:cNvPr>
            <p:cNvSpPr txBox="1"/>
            <p:nvPr/>
          </p:nvSpPr>
          <p:spPr>
            <a:xfrm>
              <a:off x="4539396" y="3743265"/>
              <a:ext cx="1552752" cy="830997"/>
            </a:xfrm>
            <a:prstGeom prst="rect">
              <a:avLst/>
            </a:prstGeom>
            <a:noFill/>
          </p:spPr>
          <p:txBody>
            <a:bodyPr wrap="square" rtlCol="0">
              <a:spAutoFit/>
            </a:bodyPr>
            <a:lstStyle/>
            <a:p>
              <a:r>
                <a:rPr kumimoji="1" lang="ja-JP" altLang="en-US" sz="2400" dirty="0">
                  <a:latin typeface="+mn-ea"/>
                </a:rPr>
                <a:t>高原</a:t>
              </a:r>
              <a:r>
                <a:rPr kumimoji="1" lang="en-US" altLang="ja-JP" sz="2400" dirty="0">
                  <a:latin typeface="+mn-ea"/>
                </a:rPr>
                <a:t>3.6%</a:t>
              </a:r>
            </a:p>
            <a:p>
              <a:r>
                <a:rPr kumimoji="1" lang="ja-JP" altLang="en-US" sz="2400" dirty="0">
                  <a:latin typeface="+mn-ea"/>
                </a:rPr>
                <a:t>森　</a:t>
              </a:r>
              <a:r>
                <a:rPr kumimoji="1" lang="en-US" altLang="ja-JP" sz="2400" dirty="0">
                  <a:latin typeface="+mn-ea"/>
                </a:rPr>
                <a:t>3.3%</a:t>
              </a:r>
              <a:endParaRPr kumimoji="1" lang="ja-JP" altLang="en-US" sz="2400" dirty="0">
                <a:latin typeface="+mn-ea"/>
              </a:endParaRPr>
            </a:p>
          </p:txBody>
        </p:sp>
      </p:grpSp>
      <p:sp>
        <p:nvSpPr>
          <p:cNvPr id="17" name="スライド番号プレースホルダー 1">
            <a:extLst>
              <a:ext uri="{FF2B5EF4-FFF2-40B4-BE49-F238E27FC236}">
                <a16:creationId xmlns:a16="http://schemas.microsoft.com/office/drawing/2014/main" id="{94A768CD-0D79-C149-C1E1-BE6BD8C2E10B}"/>
              </a:ext>
            </a:extLst>
          </p:cNvPr>
          <p:cNvSpPr>
            <a:spLocks noGrp="1"/>
          </p:cNvSpPr>
          <p:nvPr>
            <p:ph type="sldNum" sz="quarter" idx="12"/>
          </p:nvPr>
        </p:nvSpPr>
        <p:spPr>
          <a:xfrm>
            <a:off x="7308304" y="44773"/>
            <a:ext cx="1193946" cy="459728"/>
          </a:xfrm>
        </p:spPr>
        <p:txBody>
          <a:bodyPr/>
          <a:lstStyle/>
          <a:p>
            <a:pPr>
              <a:defRPr/>
            </a:pPr>
            <a:r>
              <a:rPr lang="en-US" altLang="ja-JP" dirty="0"/>
              <a:t>NO.18</a:t>
            </a:r>
          </a:p>
        </p:txBody>
      </p:sp>
    </p:spTree>
    <p:extLst>
      <p:ext uri="{BB962C8B-B14F-4D97-AF65-F5344CB8AC3E}">
        <p14:creationId xmlns:p14="http://schemas.microsoft.com/office/powerpoint/2010/main" val="2629205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51289" y="722550"/>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5FB3EB73-C117-B5EC-98E3-438DD1A00607}"/>
              </a:ext>
            </a:extLst>
          </p:cNvPr>
          <p:cNvSpPr txBox="1"/>
          <p:nvPr/>
        </p:nvSpPr>
        <p:spPr>
          <a:xfrm>
            <a:off x="794293" y="647982"/>
            <a:ext cx="8032968" cy="646331"/>
          </a:xfrm>
          <a:prstGeom prst="rect">
            <a:avLst/>
          </a:prstGeom>
          <a:noFill/>
        </p:spPr>
        <p:txBody>
          <a:bodyPr wrap="none" rtlCol="0">
            <a:spAutoFit/>
          </a:bodyPr>
          <a:lstStyle/>
          <a:p>
            <a:r>
              <a:rPr lang="ja-JP" altLang="en-US" sz="3600" dirty="0">
                <a:latin typeface="+mn-ea"/>
              </a:rPr>
              <a:t>実験３：伝送ビットレートの比較結果</a:t>
            </a:r>
          </a:p>
        </p:txBody>
      </p:sp>
      <p:pic>
        <p:nvPicPr>
          <p:cNvPr id="11" name="図 10">
            <a:extLst>
              <a:ext uri="{FF2B5EF4-FFF2-40B4-BE49-F238E27FC236}">
                <a16:creationId xmlns:a16="http://schemas.microsoft.com/office/drawing/2014/main" id="{B2ECB0F5-4AD6-DA1C-54C9-B55A13A80885}"/>
              </a:ext>
            </a:extLst>
          </p:cNvPr>
          <p:cNvPicPr>
            <a:picLocks noChangeAspect="1"/>
          </p:cNvPicPr>
          <p:nvPr/>
        </p:nvPicPr>
        <p:blipFill>
          <a:blip r:embed="rId3"/>
          <a:stretch>
            <a:fillRect/>
          </a:stretch>
        </p:blipFill>
        <p:spPr>
          <a:xfrm>
            <a:off x="70338" y="1552969"/>
            <a:ext cx="3446819" cy="1933582"/>
          </a:xfrm>
          <a:prstGeom prst="rect">
            <a:avLst/>
          </a:prstGeom>
        </p:spPr>
      </p:pic>
      <p:pic>
        <p:nvPicPr>
          <p:cNvPr id="9" name="図 8">
            <a:extLst>
              <a:ext uri="{FF2B5EF4-FFF2-40B4-BE49-F238E27FC236}">
                <a16:creationId xmlns:a16="http://schemas.microsoft.com/office/drawing/2014/main" id="{C3C2EBFB-E500-41D3-C38B-E577AA94E6B7}"/>
              </a:ext>
            </a:extLst>
          </p:cNvPr>
          <p:cNvPicPr>
            <a:picLocks noChangeAspect="1"/>
          </p:cNvPicPr>
          <p:nvPr/>
        </p:nvPicPr>
        <p:blipFill>
          <a:blip r:embed="rId4"/>
          <a:stretch>
            <a:fillRect/>
          </a:stretch>
        </p:blipFill>
        <p:spPr>
          <a:xfrm>
            <a:off x="70337" y="4831120"/>
            <a:ext cx="3446819" cy="1933582"/>
          </a:xfrm>
          <a:prstGeom prst="rect">
            <a:avLst/>
          </a:prstGeom>
        </p:spPr>
      </p:pic>
      <p:pic>
        <p:nvPicPr>
          <p:cNvPr id="8" name="図 7">
            <a:extLst>
              <a:ext uri="{FF2B5EF4-FFF2-40B4-BE49-F238E27FC236}">
                <a16:creationId xmlns:a16="http://schemas.microsoft.com/office/drawing/2014/main" id="{01575A57-66FE-7D89-0BBD-846FDBFE02F7}"/>
              </a:ext>
            </a:extLst>
          </p:cNvPr>
          <p:cNvPicPr>
            <a:picLocks noChangeAspect="1"/>
          </p:cNvPicPr>
          <p:nvPr/>
        </p:nvPicPr>
        <p:blipFill>
          <a:blip r:embed="rId5"/>
          <a:stretch>
            <a:fillRect/>
          </a:stretch>
        </p:blipFill>
        <p:spPr>
          <a:xfrm>
            <a:off x="3636050" y="1651968"/>
            <a:ext cx="5464060" cy="1838325"/>
          </a:xfrm>
          <a:prstGeom prst="rect">
            <a:avLst/>
          </a:prstGeom>
        </p:spPr>
      </p:pic>
      <p:sp>
        <p:nvSpPr>
          <p:cNvPr id="7" name="テキスト ボックス 6">
            <a:extLst>
              <a:ext uri="{FF2B5EF4-FFF2-40B4-BE49-F238E27FC236}">
                <a16:creationId xmlns:a16="http://schemas.microsoft.com/office/drawing/2014/main" id="{58BE4259-2AF2-1924-1127-CC54AEDA3632}"/>
              </a:ext>
            </a:extLst>
          </p:cNvPr>
          <p:cNvSpPr txBox="1"/>
          <p:nvPr/>
        </p:nvSpPr>
        <p:spPr>
          <a:xfrm>
            <a:off x="3517157" y="1276115"/>
            <a:ext cx="5848973" cy="461665"/>
          </a:xfrm>
          <a:prstGeom prst="rect">
            <a:avLst/>
          </a:prstGeom>
          <a:noFill/>
        </p:spPr>
        <p:txBody>
          <a:bodyPr wrap="square" rtlCol="0">
            <a:spAutoFit/>
          </a:bodyPr>
          <a:lstStyle/>
          <a:p>
            <a:r>
              <a:rPr kumimoji="1" lang="ja-JP" altLang="en-US" sz="2400" dirty="0">
                <a:latin typeface="+mn-ea"/>
              </a:rPr>
              <a:t>表７　夜景の伝送ビットレートと削減率</a:t>
            </a:r>
          </a:p>
        </p:txBody>
      </p:sp>
      <p:sp>
        <p:nvSpPr>
          <p:cNvPr id="12" name="テキスト ボックス 11">
            <a:extLst>
              <a:ext uri="{FF2B5EF4-FFF2-40B4-BE49-F238E27FC236}">
                <a16:creationId xmlns:a16="http://schemas.microsoft.com/office/drawing/2014/main" id="{CDF1781C-66E6-DB0D-B390-2970F127417A}"/>
              </a:ext>
            </a:extLst>
          </p:cNvPr>
          <p:cNvSpPr txBox="1"/>
          <p:nvPr/>
        </p:nvSpPr>
        <p:spPr>
          <a:xfrm>
            <a:off x="3517157" y="4571262"/>
            <a:ext cx="5701847" cy="461665"/>
          </a:xfrm>
          <a:prstGeom prst="rect">
            <a:avLst/>
          </a:prstGeom>
          <a:noFill/>
        </p:spPr>
        <p:txBody>
          <a:bodyPr wrap="square" rtlCol="0">
            <a:spAutoFit/>
          </a:bodyPr>
          <a:lstStyle/>
          <a:p>
            <a:r>
              <a:rPr kumimoji="1" lang="ja-JP" altLang="en-US" sz="2400" dirty="0">
                <a:latin typeface="+mn-ea"/>
              </a:rPr>
              <a:t>表８　岩山の伝送ビットレートと削減率</a:t>
            </a:r>
          </a:p>
        </p:txBody>
      </p:sp>
      <p:pic>
        <p:nvPicPr>
          <p:cNvPr id="14" name="図 13">
            <a:extLst>
              <a:ext uri="{FF2B5EF4-FFF2-40B4-BE49-F238E27FC236}">
                <a16:creationId xmlns:a16="http://schemas.microsoft.com/office/drawing/2014/main" id="{6BD42364-BC0A-BC52-A313-07E1BD2AFFF5}"/>
              </a:ext>
            </a:extLst>
          </p:cNvPr>
          <p:cNvPicPr>
            <a:picLocks noChangeAspect="1"/>
          </p:cNvPicPr>
          <p:nvPr/>
        </p:nvPicPr>
        <p:blipFill>
          <a:blip r:embed="rId6"/>
          <a:stretch>
            <a:fillRect/>
          </a:stretch>
        </p:blipFill>
        <p:spPr>
          <a:xfrm>
            <a:off x="3609602" y="5014729"/>
            <a:ext cx="5464060" cy="1843271"/>
          </a:xfrm>
          <a:prstGeom prst="rect">
            <a:avLst/>
          </a:prstGeom>
        </p:spPr>
      </p:pic>
      <p:grpSp>
        <p:nvGrpSpPr>
          <p:cNvPr id="17" name="グループ化 16">
            <a:extLst>
              <a:ext uri="{FF2B5EF4-FFF2-40B4-BE49-F238E27FC236}">
                <a16:creationId xmlns:a16="http://schemas.microsoft.com/office/drawing/2014/main" id="{768BB6F5-7FDA-6536-5B88-0BB9637D4671}"/>
              </a:ext>
            </a:extLst>
          </p:cNvPr>
          <p:cNvGrpSpPr/>
          <p:nvPr/>
        </p:nvGrpSpPr>
        <p:grpSpPr>
          <a:xfrm>
            <a:off x="522791" y="3736523"/>
            <a:ext cx="8465454" cy="830997"/>
            <a:chOff x="111096" y="3743265"/>
            <a:chExt cx="7324684" cy="830997"/>
          </a:xfrm>
        </p:grpSpPr>
        <p:sp>
          <p:nvSpPr>
            <p:cNvPr id="18" name="テキスト ボックス 17">
              <a:extLst>
                <a:ext uri="{FF2B5EF4-FFF2-40B4-BE49-F238E27FC236}">
                  <a16:creationId xmlns:a16="http://schemas.microsoft.com/office/drawing/2014/main" id="{D38D812F-1F49-A6FE-F594-F30D0975B251}"/>
                </a:ext>
              </a:extLst>
            </p:cNvPr>
            <p:cNvSpPr txBox="1"/>
            <p:nvPr/>
          </p:nvSpPr>
          <p:spPr>
            <a:xfrm>
              <a:off x="111096" y="3927932"/>
              <a:ext cx="7324684" cy="461665"/>
            </a:xfrm>
            <a:prstGeom prst="rect">
              <a:avLst/>
            </a:prstGeom>
            <a:noFill/>
          </p:spPr>
          <p:txBody>
            <a:bodyPr wrap="square" rtlCol="0">
              <a:spAutoFit/>
            </a:bodyPr>
            <a:lstStyle/>
            <a:p>
              <a:r>
                <a:rPr kumimoji="1" lang="ja-JP" altLang="en-US" sz="2400" dirty="0"/>
                <a:t>円形と視野特性に基づく楕円を比較　               　向上     </a:t>
              </a:r>
            </a:p>
          </p:txBody>
        </p:sp>
        <p:sp>
          <p:nvSpPr>
            <p:cNvPr id="19" name="テキスト ボックス 18">
              <a:extLst>
                <a:ext uri="{FF2B5EF4-FFF2-40B4-BE49-F238E27FC236}">
                  <a16:creationId xmlns:a16="http://schemas.microsoft.com/office/drawing/2014/main" id="{62F62483-4158-5AB7-D952-016BA2F49EF8}"/>
                </a:ext>
              </a:extLst>
            </p:cNvPr>
            <p:cNvSpPr txBox="1"/>
            <p:nvPr/>
          </p:nvSpPr>
          <p:spPr>
            <a:xfrm>
              <a:off x="4539396" y="3743265"/>
              <a:ext cx="1552752" cy="830997"/>
            </a:xfrm>
            <a:prstGeom prst="rect">
              <a:avLst/>
            </a:prstGeom>
            <a:noFill/>
          </p:spPr>
          <p:txBody>
            <a:bodyPr wrap="square" rtlCol="0">
              <a:spAutoFit/>
            </a:bodyPr>
            <a:lstStyle/>
            <a:p>
              <a:r>
                <a:rPr kumimoji="1" lang="ja-JP" altLang="en-US" sz="2400" dirty="0">
                  <a:latin typeface="+mn-ea"/>
                </a:rPr>
                <a:t>夜景</a:t>
              </a:r>
              <a:r>
                <a:rPr kumimoji="1" lang="en-US" altLang="ja-JP" sz="2400" dirty="0">
                  <a:latin typeface="+mn-ea"/>
                </a:rPr>
                <a:t>7.4%</a:t>
              </a:r>
            </a:p>
            <a:p>
              <a:r>
                <a:rPr kumimoji="1" lang="ja-JP" altLang="en-US" sz="2400" dirty="0">
                  <a:latin typeface="+mn-ea"/>
                </a:rPr>
                <a:t>岩山</a:t>
              </a:r>
              <a:r>
                <a:rPr kumimoji="1" lang="en-US" altLang="ja-JP" sz="2400" dirty="0">
                  <a:latin typeface="+mn-ea"/>
                </a:rPr>
                <a:t>1.0%</a:t>
              </a:r>
              <a:endParaRPr kumimoji="1" lang="ja-JP" altLang="en-US" sz="2400" dirty="0">
                <a:latin typeface="+mn-ea"/>
              </a:endParaRPr>
            </a:p>
          </p:txBody>
        </p:sp>
      </p:grpSp>
      <p:sp>
        <p:nvSpPr>
          <p:cNvPr id="20" name="スライド番号プレースホルダー 1">
            <a:extLst>
              <a:ext uri="{FF2B5EF4-FFF2-40B4-BE49-F238E27FC236}">
                <a16:creationId xmlns:a16="http://schemas.microsoft.com/office/drawing/2014/main" id="{3DC0B844-723F-FBC7-92A2-50DB1D661A97}"/>
              </a:ext>
            </a:extLst>
          </p:cNvPr>
          <p:cNvSpPr>
            <a:spLocks noGrp="1"/>
          </p:cNvSpPr>
          <p:nvPr>
            <p:ph type="sldNum" sz="quarter" idx="12"/>
          </p:nvPr>
        </p:nvSpPr>
        <p:spPr>
          <a:xfrm>
            <a:off x="7308304" y="44773"/>
            <a:ext cx="1193946" cy="459728"/>
          </a:xfrm>
        </p:spPr>
        <p:txBody>
          <a:bodyPr/>
          <a:lstStyle/>
          <a:p>
            <a:pPr>
              <a:defRPr/>
            </a:pPr>
            <a:r>
              <a:rPr lang="en-US" altLang="ja-JP" dirty="0"/>
              <a:t>NO.19</a:t>
            </a:r>
          </a:p>
        </p:txBody>
      </p:sp>
    </p:spTree>
    <p:extLst>
      <p:ext uri="{BB962C8B-B14F-4D97-AF65-F5344CB8AC3E}">
        <p14:creationId xmlns:p14="http://schemas.microsoft.com/office/powerpoint/2010/main" val="3046557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FD5A5E03-62BC-7C8A-4CAD-4DC5055A8CBC}"/>
              </a:ext>
            </a:extLst>
          </p:cNvPr>
          <p:cNvSpPr txBox="1"/>
          <p:nvPr/>
        </p:nvSpPr>
        <p:spPr>
          <a:xfrm>
            <a:off x="793320" y="848325"/>
            <a:ext cx="4801314" cy="646331"/>
          </a:xfrm>
          <a:prstGeom prst="rect">
            <a:avLst/>
          </a:prstGeom>
          <a:noFill/>
        </p:spPr>
        <p:txBody>
          <a:bodyPr wrap="none" rtlCol="0">
            <a:spAutoFit/>
          </a:bodyPr>
          <a:lstStyle/>
          <a:p>
            <a:r>
              <a:rPr lang="ja-JP" altLang="en-US" sz="3600">
                <a:latin typeface="+mn-ea"/>
              </a:rPr>
              <a:t>実験４処理速度の比較</a:t>
            </a:r>
          </a:p>
        </p:txBody>
      </p:sp>
      <p:grpSp>
        <p:nvGrpSpPr>
          <p:cNvPr id="9" name="グループ化 8">
            <a:extLst>
              <a:ext uri="{FF2B5EF4-FFF2-40B4-BE49-F238E27FC236}">
                <a16:creationId xmlns:a16="http://schemas.microsoft.com/office/drawing/2014/main" id="{9ACCE0C8-27D0-1588-20D1-33ED448CF5DC}"/>
              </a:ext>
            </a:extLst>
          </p:cNvPr>
          <p:cNvGrpSpPr/>
          <p:nvPr/>
        </p:nvGrpSpPr>
        <p:grpSpPr>
          <a:xfrm>
            <a:off x="238985" y="2535939"/>
            <a:ext cx="7930325" cy="2539157"/>
            <a:chOff x="198792" y="2090172"/>
            <a:chExt cx="7930325" cy="2539157"/>
          </a:xfrm>
        </p:grpSpPr>
        <p:sp>
          <p:nvSpPr>
            <p:cNvPr id="13" name="テキスト ボックス 12">
              <a:extLst>
                <a:ext uri="{FF2B5EF4-FFF2-40B4-BE49-F238E27FC236}">
                  <a16:creationId xmlns:a16="http://schemas.microsoft.com/office/drawing/2014/main" id="{45043BA9-68BC-D785-F3E9-8E84886EB55A}"/>
                </a:ext>
              </a:extLst>
            </p:cNvPr>
            <p:cNvSpPr txBox="1"/>
            <p:nvPr/>
          </p:nvSpPr>
          <p:spPr>
            <a:xfrm>
              <a:off x="198792" y="2090172"/>
              <a:ext cx="7930325" cy="1938992"/>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ja-JP" sz="2400" dirty="0">
                  <a:solidFill>
                    <a:prstClr val="black"/>
                  </a:solidFill>
                  <a:latin typeface="+mn-ea"/>
                </a:rPr>
                <a:t>Foveated</a:t>
              </a:r>
              <a:r>
                <a:rPr lang="ja-JP" altLang="en-US" sz="2400" dirty="0">
                  <a:solidFill>
                    <a:prstClr val="black"/>
                  </a:solidFill>
                  <a:latin typeface="+mn-ea"/>
                </a:rPr>
                <a:t> </a:t>
              </a:r>
              <a:r>
                <a:rPr lang="en-US" altLang="ja-JP" sz="2400" dirty="0">
                  <a:solidFill>
                    <a:prstClr val="black"/>
                  </a:solidFill>
                  <a:latin typeface="+mn-ea"/>
                </a:rPr>
                <a:t>Imaging</a:t>
              </a:r>
              <a:r>
                <a:rPr lang="ja-JP" altLang="en-US" sz="2400" dirty="0">
                  <a:solidFill>
                    <a:prstClr val="black"/>
                  </a:solidFill>
                  <a:latin typeface="+mn-ea"/>
                </a:rPr>
                <a:t>処理</a:t>
              </a:r>
              <a:r>
                <a:rPr lang="ja-JP" altLang="en-US" sz="2400" dirty="0">
                  <a:solidFill>
                    <a:prstClr val="black"/>
                  </a:solidFill>
                  <a:latin typeface="Calibri" panose="020F0502020204030204"/>
                  <a:ea typeface="游ゴシック" panose="020B0400000000000000" pitchFamily="50" charset="-128"/>
                </a:rPr>
                <a:t>の処理時間</a:t>
              </a:r>
              <a:r>
                <a:rPr kumimoji="0"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の比較を</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ja-JP" altLang="en-US" sz="24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円モデル</a:t>
              </a:r>
              <a:r>
                <a:rPr kumimoji="0" lang="en-US" altLang="ja-JP" sz="24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0" lang="ja-JP" altLang="en-US" sz="24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楕円モデル</a:t>
              </a:r>
              <a:r>
                <a:rPr kumimoji="0" lang="en-US" altLang="ja-JP" sz="2400" b="0" i="0" u="none" strike="noStrike" kern="1200" cap="none" spc="0" normalizeH="0" baseline="0" noProof="0" dirty="0">
                  <a:ln>
                    <a:noFill/>
                  </a:ln>
                  <a:solidFill>
                    <a:prstClr val="black"/>
                  </a:solidFill>
                  <a:effectLst/>
                  <a:uLnTx/>
                  <a:uFillTx/>
                  <a:latin typeface="游ゴシック" panose="020B0400000000000000" pitchFamily="50" charset="-128"/>
                  <a:ea typeface="游ゴシック" panose="020B0400000000000000" pitchFamily="50" charset="-128"/>
                  <a:cs typeface="+mn-cs"/>
                </a:rPr>
                <a:t>,</a:t>
              </a:r>
              <a:r>
                <a:rPr kumimoji="0" lang="ja-JP" altLang="en-US"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rPr>
                <a:t>視野特性に基づく楕円モデルで行う</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游ゴシック" panose="020B0400000000000000" pitchFamily="50" charset="-128"/>
                <a:cs typeface="+mn-cs"/>
              </a:endParaRPr>
            </a:p>
            <a:p>
              <a:pPr>
                <a:defRPr/>
              </a:pPr>
              <a:endParaRPr lang="en-US" altLang="ja-JP" sz="2400" dirty="0"/>
            </a:p>
          </p:txBody>
        </p:sp>
        <p:sp>
          <p:nvSpPr>
            <p:cNvPr id="8" name="テキスト ボックス 7">
              <a:extLst>
                <a:ext uri="{FF2B5EF4-FFF2-40B4-BE49-F238E27FC236}">
                  <a16:creationId xmlns:a16="http://schemas.microsoft.com/office/drawing/2014/main" id="{3DCFF1FA-D9DC-6ED2-0D97-24CAAF17B487}"/>
                </a:ext>
              </a:extLst>
            </p:cNvPr>
            <p:cNvSpPr txBox="1"/>
            <p:nvPr/>
          </p:nvSpPr>
          <p:spPr>
            <a:xfrm>
              <a:off x="238985" y="3429000"/>
              <a:ext cx="5849248" cy="1200329"/>
            </a:xfrm>
            <a:prstGeom prst="rect">
              <a:avLst/>
            </a:prstGeom>
            <a:noFill/>
          </p:spPr>
          <p:txBody>
            <a:bodyPr wrap="square" rtlCol="0">
              <a:spAutoFit/>
            </a:bodyPr>
            <a:lstStyle/>
            <a:p>
              <a:r>
                <a:rPr kumimoji="1" lang="ja-JP" altLang="en-US" sz="2400" dirty="0"/>
                <a:t>実行環境</a:t>
              </a:r>
              <a:endParaRPr kumimoji="1" lang="en-US" altLang="ja-JP" sz="2400" dirty="0"/>
            </a:p>
            <a:p>
              <a:r>
                <a:rPr kumimoji="1" lang="en-US" altLang="ja-JP" sz="2400" dirty="0">
                  <a:latin typeface="+mn-ea"/>
                </a:rPr>
                <a:t>CPU : Intel Core i7-1065G7</a:t>
              </a:r>
              <a:r>
                <a:rPr kumimoji="1" lang="ja-JP" altLang="en-US" sz="2400" dirty="0">
                  <a:latin typeface="+mn-ea"/>
                </a:rPr>
                <a:t>　</a:t>
              </a:r>
              <a:endParaRPr kumimoji="1" lang="en-US" altLang="ja-JP" sz="2400" dirty="0">
                <a:latin typeface="+mn-ea"/>
              </a:endParaRPr>
            </a:p>
            <a:p>
              <a:r>
                <a:rPr kumimoji="1" lang="ja-JP" altLang="en-US" sz="2400" dirty="0">
                  <a:latin typeface="+mn-ea"/>
                </a:rPr>
                <a:t>メモリ：</a:t>
              </a:r>
              <a:r>
                <a:rPr kumimoji="1" lang="en-US" altLang="ja-JP" sz="2400" dirty="0">
                  <a:latin typeface="+mn-ea"/>
                </a:rPr>
                <a:t>16GB</a:t>
              </a:r>
              <a:endParaRPr kumimoji="1" lang="ja-JP" altLang="en-US" sz="2400" dirty="0">
                <a:latin typeface="+mn-ea"/>
              </a:endParaRPr>
            </a:p>
          </p:txBody>
        </p:sp>
      </p:grpSp>
      <p:sp>
        <p:nvSpPr>
          <p:cNvPr id="10" name="スライド番号プレースホルダー 1">
            <a:extLst>
              <a:ext uri="{FF2B5EF4-FFF2-40B4-BE49-F238E27FC236}">
                <a16:creationId xmlns:a16="http://schemas.microsoft.com/office/drawing/2014/main" id="{AF394043-F94E-8ED9-3086-2F0B36B9D0F4}"/>
              </a:ext>
            </a:extLst>
          </p:cNvPr>
          <p:cNvSpPr>
            <a:spLocks noGrp="1"/>
          </p:cNvSpPr>
          <p:nvPr>
            <p:ph type="sldNum" sz="quarter" idx="12"/>
          </p:nvPr>
        </p:nvSpPr>
        <p:spPr>
          <a:xfrm>
            <a:off x="7308304" y="44773"/>
            <a:ext cx="1193946" cy="459728"/>
          </a:xfrm>
        </p:spPr>
        <p:txBody>
          <a:bodyPr/>
          <a:lstStyle/>
          <a:p>
            <a:pPr>
              <a:defRPr/>
            </a:pPr>
            <a:r>
              <a:rPr lang="en-US" altLang="ja-JP" dirty="0"/>
              <a:t>NO.20</a:t>
            </a:r>
          </a:p>
        </p:txBody>
      </p:sp>
    </p:spTree>
    <p:extLst>
      <p:ext uri="{BB962C8B-B14F-4D97-AF65-F5344CB8AC3E}">
        <p14:creationId xmlns:p14="http://schemas.microsoft.com/office/powerpoint/2010/main" val="608133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4D30D6A6-F869-389B-32F5-692DA7C9793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39845B65-EABE-378B-F98B-635D7CADE4FD}"/>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3BAA065-61B1-C5AF-D9F6-9109D7685317}"/>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A14066EB-6001-F250-E3B7-04282F311694}"/>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0E8ADB6E-0E1B-760A-B09B-3560B4EFECCD}"/>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FD5A5E03-62BC-7C8A-4CAD-4DC5055A8CBC}"/>
              </a:ext>
            </a:extLst>
          </p:cNvPr>
          <p:cNvSpPr txBox="1"/>
          <p:nvPr/>
        </p:nvSpPr>
        <p:spPr>
          <a:xfrm>
            <a:off x="793320" y="848325"/>
            <a:ext cx="6186309" cy="646331"/>
          </a:xfrm>
          <a:prstGeom prst="rect">
            <a:avLst/>
          </a:prstGeom>
          <a:noFill/>
        </p:spPr>
        <p:txBody>
          <a:bodyPr wrap="none" rtlCol="0">
            <a:spAutoFit/>
          </a:bodyPr>
          <a:lstStyle/>
          <a:p>
            <a:r>
              <a:rPr lang="ja-JP" altLang="en-US" sz="3600" dirty="0">
                <a:latin typeface="+mn-ea"/>
              </a:rPr>
              <a:t>実験４：処理時間の比較結果</a:t>
            </a:r>
          </a:p>
        </p:txBody>
      </p:sp>
      <p:sp>
        <p:nvSpPr>
          <p:cNvPr id="8" name="テキスト ボックス 7">
            <a:extLst>
              <a:ext uri="{FF2B5EF4-FFF2-40B4-BE49-F238E27FC236}">
                <a16:creationId xmlns:a16="http://schemas.microsoft.com/office/drawing/2014/main" id="{62E878EC-E21C-8645-19CB-4D1124654AA6}"/>
              </a:ext>
            </a:extLst>
          </p:cNvPr>
          <p:cNvSpPr txBox="1"/>
          <p:nvPr/>
        </p:nvSpPr>
        <p:spPr>
          <a:xfrm>
            <a:off x="190917" y="4406850"/>
            <a:ext cx="8762163" cy="1569660"/>
          </a:xfrm>
          <a:prstGeom prst="rect">
            <a:avLst/>
          </a:prstGeom>
          <a:noFill/>
        </p:spPr>
        <p:txBody>
          <a:bodyPr wrap="square" rtlCol="0">
            <a:spAutoFit/>
          </a:bodyPr>
          <a:lstStyle/>
          <a:p>
            <a:r>
              <a:rPr kumimoji="1" lang="ja-JP" altLang="en-US" sz="2400" dirty="0"/>
              <a:t>処理時間は円形と比較して楕円は</a:t>
            </a:r>
            <a:r>
              <a:rPr kumimoji="1" lang="en-US" altLang="ja-JP" sz="2400" dirty="0"/>
              <a:t>1.7</a:t>
            </a:r>
            <a:r>
              <a:rPr kumimoji="1" lang="ja-JP" altLang="en-US" sz="2400" dirty="0"/>
              <a:t>倍、</a:t>
            </a:r>
            <a:endParaRPr kumimoji="1" lang="en-US" altLang="ja-JP" sz="2400" dirty="0"/>
          </a:p>
          <a:p>
            <a:r>
              <a:rPr kumimoji="1" lang="ja-JP" altLang="en-US" sz="2400" dirty="0"/>
              <a:t>視野特性に基づく楕円は</a:t>
            </a:r>
            <a:r>
              <a:rPr kumimoji="1" lang="en-US" altLang="ja-JP" sz="2400" dirty="0"/>
              <a:t>2.87</a:t>
            </a:r>
            <a:r>
              <a:rPr kumimoji="1" lang="ja-JP" altLang="en-US" sz="2400" dirty="0"/>
              <a:t>倍増加する</a:t>
            </a:r>
            <a:endParaRPr kumimoji="1" lang="en-US" altLang="ja-JP" sz="2400" dirty="0"/>
          </a:p>
          <a:p>
            <a:r>
              <a:rPr kumimoji="1" lang="ja-JP" altLang="en-US" sz="2400" dirty="0"/>
              <a:t>映像のデータ量が大きいほど、処理にかかる時間が多くなる</a:t>
            </a:r>
            <a:endParaRPr kumimoji="1" lang="en-US" altLang="ja-JP" sz="2400" dirty="0"/>
          </a:p>
          <a:p>
            <a:r>
              <a:rPr kumimoji="1" lang="ja-JP" altLang="en-US" sz="2400" dirty="0"/>
              <a:t>処理時間の大部分はマスク画像の生成に時間がかかっている</a:t>
            </a:r>
            <a:endParaRPr kumimoji="1" lang="en-US" altLang="ja-JP" sz="2400" dirty="0"/>
          </a:p>
        </p:txBody>
      </p:sp>
      <p:sp>
        <p:nvSpPr>
          <p:cNvPr id="14" name="テキスト ボックス 13">
            <a:extLst>
              <a:ext uri="{FF2B5EF4-FFF2-40B4-BE49-F238E27FC236}">
                <a16:creationId xmlns:a16="http://schemas.microsoft.com/office/drawing/2014/main" id="{D7284778-6E21-9C1E-4EE0-05E7C9692A2F}"/>
              </a:ext>
            </a:extLst>
          </p:cNvPr>
          <p:cNvSpPr txBox="1"/>
          <p:nvPr/>
        </p:nvSpPr>
        <p:spPr>
          <a:xfrm>
            <a:off x="2036818" y="1894387"/>
            <a:ext cx="5070360" cy="461665"/>
          </a:xfrm>
          <a:prstGeom prst="rect">
            <a:avLst/>
          </a:prstGeom>
          <a:noFill/>
        </p:spPr>
        <p:txBody>
          <a:bodyPr wrap="square" rtlCol="0">
            <a:spAutoFit/>
          </a:bodyPr>
          <a:lstStyle/>
          <a:p>
            <a:r>
              <a:rPr kumimoji="1" lang="ja-JP" altLang="en-US" sz="2400" dirty="0">
                <a:latin typeface="+mn-ea"/>
              </a:rPr>
              <a:t>表９　１フレームにかかる処理時間</a:t>
            </a:r>
          </a:p>
        </p:txBody>
      </p:sp>
      <p:pic>
        <p:nvPicPr>
          <p:cNvPr id="10" name="図 9">
            <a:extLst>
              <a:ext uri="{FF2B5EF4-FFF2-40B4-BE49-F238E27FC236}">
                <a16:creationId xmlns:a16="http://schemas.microsoft.com/office/drawing/2014/main" id="{A17DF1DD-BBE9-B93D-F845-B89C02288096}"/>
              </a:ext>
            </a:extLst>
          </p:cNvPr>
          <p:cNvPicPr>
            <a:picLocks noChangeAspect="1"/>
          </p:cNvPicPr>
          <p:nvPr/>
        </p:nvPicPr>
        <p:blipFill>
          <a:blip r:embed="rId3"/>
          <a:stretch>
            <a:fillRect/>
          </a:stretch>
        </p:blipFill>
        <p:spPr>
          <a:xfrm>
            <a:off x="155642" y="2356052"/>
            <a:ext cx="8832715" cy="1725190"/>
          </a:xfrm>
          <a:prstGeom prst="rect">
            <a:avLst/>
          </a:prstGeom>
        </p:spPr>
      </p:pic>
      <p:sp>
        <p:nvSpPr>
          <p:cNvPr id="9" name="スライド番号プレースホルダー 1">
            <a:extLst>
              <a:ext uri="{FF2B5EF4-FFF2-40B4-BE49-F238E27FC236}">
                <a16:creationId xmlns:a16="http://schemas.microsoft.com/office/drawing/2014/main" id="{1A88B167-92D4-D063-9536-F370CFFB743B}"/>
              </a:ext>
            </a:extLst>
          </p:cNvPr>
          <p:cNvSpPr>
            <a:spLocks noGrp="1"/>
          </p:cNvSpPr>
          <p:nvPr>
            <p:ph type="sldNum" sz="quarter" idx="12"/>
          </p:nvPr>
        </p:nvSpPr>
        <p:spPr>
          <a:xfrm>
            <a:off x="7308304" y="44773"/>
            <a:ext cx="1193946" cy="459728"/>
          </a:xfrm>
        </p:spPr>
        <p:txBody>
          <a:bodyPr/>
          <a:lstStyle/>
          <a:p>
            <a:pPr>
              <a:defRPr/>
            </a:pPr>
            <a:r>
              <a:rPr lang="en-US" altLang="ja-JP" dirty="0"/>
              <a:t>NO.21</a:t>
            </a:r>
          </a:p>
        </p:txBody>
      </p:sp>
    </p:spTree>
    <p:extLst>
      <p:ext uri="{BB962C8B-B14F-4D97-AF65-F5344CB8AC3E}">
        <p14:creationId xmlns:p14="http://schemas.microsoft.com/office/powerpoint/2010/main" val="22611979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C6EF3CFC-01BA-A5A4-5AFA-2D60AAD0C27E}"/>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5AE192C9-E659-2DB0-2637-1DF8D6925F8B}"/>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1707F9F-64E3-3D79-5BA2-19ACD85B6553}"/>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46228F3-E7F7-F542-6F4D-C5CA66E0E799}"/>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379F5DEA-9C9B-E30B-C242-C34E2AABABA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9130B2-A111-C59B-F3F3-27552BF28B08}"/>
              </a:ext>
            </a:extLst>
          </p:cNvPr>
          <p:cNvSpPr txBox="1"/>
          <p:nvPr/>
        </p:nvSpPr>
        <p:spPr>
          <a:xfrm>
            <a:off x="781989" y="814594"/>
            <a:ext cx="1107996" cy="646331"/>
          </a:xfrm>
          <a:prstGeom prst="rect">
            <a:avLst/>
          </a:prstGeom>
          <a:noFill/>
        </p:spPr>
        <p:txBody>
          <a:bodyPr wrap="none" rtlCol="0">
            <a:spAutoFit/>
          </a:bodyPr>
          <a:lstStyle/>
          <a:p>
            <a:r>
              <a:rPr lang="ja-JP" altLang="en-US" sz="3600" dirty="0">
                <a:latin typeface="+mn-ea"/>
              </a:rPr>
              <a:t>結論</a:t>
            </a:r>
          </a:p>
        </p:txBody>
      </p:sp>
      <p:sp>
        <p:nvSpPr>
          <p:cNvPr id="9" name="スライド番号プレースホルダー 1">
            <a:extLst>
              <a:ext uri="{FF2B5EF4-FFF2-40B4-BE49-F238E27FC236}">
                <a16:creationId xmlns:a16="http://schemas.microsoft.com/office/drawing/2014/main" id="{5D3DDFEB-F668-46F1-CFFF-F65A45823ACE}"/>
              </a:ext>
            </a:extLst>
          </p:cNvPr>
          <p:cNvSpPr>
            <a:spLocks noGrp="1"/>
          </p:cNvSpPr>
          <p:nvPr>
            <p:ph type="sldNum" sz="quarter" idx="12"/>
          </p:nvPr>
        </p:nvSpPr>
        <p:spPr>
          <a:xfrm>
            <a:off x="7308304" y="44773"/>
            <a:ext cx="1193946" cy="459728"/>
          </a:xfrm>
        </p:spPr>
        <p:txBody>
          <a:bodyPr/>
          <a:lstStyle/>
          <a:p>
            <a:pPr>
              <a:defRPr/>
            </a:pPr>
            <a:r>
              <a:rPr lang="en-US" altLang="ja-JP" dirty="0"/>
              <a:t>NO.22</a:t>
            </a:r>
          </a:p>
        </p:txBody>
      </p:sp>
      <p:sp>
        <p:nvSpPr>
          <p:cNvPr id="10" name="テキスト ボックス 9">
            <a:extLst>
              <a:ext uri="{FF2B5EF4-FFF2-40B4-BE49-F238E27FC236}">
                <a16:creationId xmlns:a16="http://schemas.microsoft.com/office/drawing/2014/main" id="{D6BFC7D0-0BEF-C764-425A-5128EC349D76}"/>
              </a:ext>
            </a:extLst>
          </p:cNvPr>
          <p:cNvSpPr txBox="1"/>
          <p:nvPr/>
        </p:nvSpPr>
        <p:spPr>
          <a:xfrm>
            <a:off x="238985" y="1862356"/>
            <a:ext cx="8670123" cy="461665"/>
          </a:xfrm>
          <a:prstGeom prst="rect">
            <a:avLst/>
          </a:prstGeom>
          <a:noFill/>
        </p:spPr>
        <p:txBody>
          <a:bodyPr wrap="square" rtlCol="0">
            <a:spAutoFit/>
          </a:bodyPr>
          <a:lstStyle/>
          <a:p>
            <a:endParaRPr lang="en-US" altLang="ja-JP" sz="2400"/>
          </a:p>
        </p:txBody>
      </p:sp>
      <p:sp>
        <p:nvSpPr>
          <p:cNvPr id="8" name="テキスト ボックス 7">
            <a:extLst>
              <a:ext uri="{FF2B5EF4-FFF2-40B4-BE49-F238E27FC236}">
                <a16:creationId xmlns:a16="http://schemas.microsoft.com/office/drawing/2014/main" id="{945E5CF7-A84D-D0D1-F654-2EA544BD692F}"/>
              </a:ext>
            </a:extLst>
          </p:cNvPr>
          <p:cNvSpPr txBox="1"/>
          <p:nvPr/>
        </p:nvSpPr>
        <p:spPr>
          <a:xfrm>
            <a:off x="234892" y="1862356"/>
            <a:ext cx="8599619" cy="2308324"/>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latin typeface="+mn-ea"/>
              </a:rPr>
              <a:t>視野特性に基づく楕円で</a:t>
            </a:r>
            <a:r>
              <a:rPr lang="en-US" altLang="ja-JP" sz="2400" dirty="0">
                <a:latin typeface="+mn-ea"/>
              </a:rPr>
              <a:t>Foveated</a:t>
            </a:r>
            <a:r>
              <a:rPr lang="ja-JP" altLang="en-US" sz="2400" dirty="0">
                <a:latin typeface="+mn-ea"/>
              </a:rPr>
              <a:t> </a:t>
            </a:r>
            <a:r>
              <a:rPr lang="en-US" altLang="ja-JP" sz="2400" dirty="0">
                <a:latin typeface="+mn-ea"/>
              </a:rPr>
              <a:t>Imaging</a:t>
            </a:r>
            <a:r>
              <a:rPr lang="ja-JP" altLang="en-US" sz="2400" dirty="0">
                <a:latin typeface="+mn-ea"/>
              </a:rPr>
              <a:t>処理をしても視覚品質が保たれていた</a:t>
            </a:r>
            <a:endParaRPr lang="en-US" altLang="ja-JP" sz="2400" dirty="0">
              <a:latin typeface="+mn-ea"/>
            </a:endParaRPr>
          </a:p>
          <a:p>
            <a:pPr marL="342900" indent="-342900">
              <a:buFont typeface="Arial" panose="020B0604020202020204" pitchFamily="34" charset="0"/>
              <a:buChar char="•"/>
            </a:pPr>
            <a:r>
              <a:rPr lang="ja-JP" altLang="en-US" sz="2400" dirty="0">
                <a:latin typeface="+mn-ea"/>
              </a:rPr>
              <a:t>円から視野特性に基づく楕円にすることで、</a:t>
            </a:r>
            <a:endParaRPr lang="en-US" altLang="ja-JP" sz="2400" dirty="0">
              <a:latin typeface="+mn-ea"/>
            </a:endParaRPr>
          </a:p>
          <a:p>
            <a:r>
              <a:rPr lang="ja-JP" altLang="en-US" sz="2400" dirty="0">
                <a:latin typeface="+mn-ea"/>
              </a:rPr>
              <a:t>　伝送ビットレートが円形と比較して</a:t>
            </a:r>
            <a:r>
              <a:rPr lang="en-US" altLang="ja-JP" sz="2400" dirty="0">
                <a:latin typeface="+mn-ea"/>
              </a:rPr>
              <a:t>1.0%</a:t>
            </a:r>
            <a:r>
              <a:rPr lang="ja-JP" altLang="en-US" sz="2400" dirty="0">
                <a:latin typeface="+mn-ea"/>
              </a:rPr>
              <a:t>～</a:t>
            </a:r>
            <a:r>
              <a:rPr lang="en-US" altLang="ja-JP" sz="2400" dirty="0">
                <a:latin typeface="+mn-ea"/>
              </a:rPr>
              <a:t>7.4%</a:t>
            </a:r>
            <a:r>
              <a:rPr lang="ja-JP" altLang="en-US" sz="2400" dirty="0">
                <a:latin typeface="+mn-ea"/>
              </a:rPr>
              <a:t>削減した</a:t>
            </a:r>
            <a:endParaRPr lang="en-US" altLang="ja-JP" sz="2400" dirty="0">
              <a:latin typeface="+mn-ea"/>
            </a:endParaRPr>
          </a:p>
          <a:p>
            <a:pPr marL="342900" indent="-342900">
              <a:buFont typeface="Arial" panose="020B0604020202020204" pitchFamily="34" charset="0"/>
              <a:buChar char="•"/>
            </a:pPr>
            <a:r>
              <a:rPr kumimoji="1" lang="ja-JP" altLang="en-US" sz="2400" dirty="0">
                <a:latin typeface="+mn-ea"/>
              </a:rPr>
              <a:t>処理時間は円形と比較して視野特性に基づく楕円は</a:t>
            </a:r>
            <a:r>
              <a:rPr kumimoji="1" lang="en-US" altLang="ja-JP" sz="2400" dirty="0">
                <a:latin typeface="+mn-ea"/>
              </a:rPr>
              <a:t>2.87</a:t>
            </a:r>
            <a:r>
              <a:rPr kumimoji="1" lang="ja-JP" altLang="en-US" sz="2400" dirty="0">
                <a:latin typeface="+mn-ea"/>
              </a:rPr>
              <a:t>倍増加した</a:t>
            </a:r>
            <a:endParaRPr kumimoji="1" lang="en-US" altLang="ja-JP" sz="2400" dirty="0">
              <a:latin typeface="+mn-ea"/>
            </a:endParaRPr>
          </a:p>
        </p:txBody>
      </p:sp>
      <p:sp>
        <p:nvSpPr>
          <p:cNvPr id="11" name="矢印: 下 10">
            <a:extLst>
              <a:ext uri="{FF2B5EF4-FFF2-40B4-BE49-F238E27FC236}">
                <a16:creationId xmlns:a16="http://schemas.microsoft.com/office/drawing/2014/main" id="{81B5D008-5EA1-B75D-CF14-98E3ED807AE9}"/>
              </a:ext>
            </a:extLst>
          </p:cNvPr>
          <p:cNvSpPr/>
          <p:nvPr/>
        </p:nvSpPr>
        <p:spPr>
          <a:xfrm>
            <a:off x="3916496" y="4214508"/>
            <a:ext cx="1311007" cy="9364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7EE294A2-3336-B625-F1D2-D0264ADCB421}"/>
              </a:ext>
            </a:extLst>
          </p:cNvPr>
          <p:cNvSpPr txBox="1"/>
          <p:nvPr/>
        </p:nvSpPr>
        <p:spPr>
          <a:xfrm>
            <a:off x="238985" y="5350499"/>
            <a:ext cx="8905015" cy="1200329"/>
          </a:xfrm>
          <a:prstGeom prst="rect">
            <a:avLst/>
          </a:prstGeom>
          <a:noFill/>
        </p:spPr>
        <p:txBody>
          <a:bodyPr wrap="square" rtlCol="0">
            <a:spAutoFit/>
          </a:bodyPr>
          <a:lstStyle/>
          <a:p>
            <a:r>
              <a:rPr kumimoji="1" lang="ja-JP" altLang="en-US" sz="2400" dirty="0"/>
              <a:t>視野特性に基づく楕円にすることで、</a:t>
            </a:r>
            <a:endParaRPr kumimoji="1" lang="en-US" altLang="ja-JP" sz="2400" dirty="0"/>
          </a:p>
          <a:p>
            <a:r>
              <a:rPr kumimoji="1" lang="ja-JP" altLang="en-US" sz="2400" dirty="0"/>
              <a:t>処理時間は増加するが、視覚品質を維持したまま、既存の</a:t>
            </a:r>
            <a:r>
              <a:rPr kumimoji="1" lang="en-US" altLang="ja-JP" sz="2400" dirty="0">
                <a:latin typeface="+mn-ea"/>
              </a:rPr>
              <a:t>Foveated</a:t>
            </a:r>
            <a:r>
              <a:rPr kumimoji="1" lang="ja-JP" altLang="en-US" sz="2400" dirty="0">
                <a:latin typeface="+mn-ea"/>
              </a:rPr>
              <a:t> </a:t>
            </a:r>
            <a:r>
              <a:rPr kumimoji="1" lang="en-US" altLang="ja-JP" sz="2400" dirty="0">
                <a:latin typeface="+mn-ea"/>
              </a:rPr>
              <a:t>Imaging</a:t>
            </a:r>
            <a:r>
              <a:rPr kumimoji="1" lang="ja-JP" altLang="en-US" sz="2400" dirty="0"/>
              <a:t>処理より伝送ビットレートが削減できる</a:t>
            </a:r>
          </a:p>
        </p:txBody>
      </p:sp>
    </p:spTree>
    <p:extLst>
      <p:ext uri="{BB962C8B-B14F-4D97-AF65-F5344CB8AC3E}">
        <p14:creationId xmlns:p14="http://schemas.microsoft.com/office/powerpoint/2010/main" val="639586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E825093-9352-1322-1B71-1AB71B69BD1C}"/>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045713A3-D3EC-5DC8-7656-4ADA2FC24720}"/>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70B55445-592A-484A-B34F-6D77BBA0DBA4}"/>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FF14C09-8728-451B-1D48-B90BE8E387BD}"/>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5E22E57F-864E-558E-A751-74079CB84A9E}"/>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65BBA229-8B78-F1F9-AE91-DCBC2D59C667}"/>
              </a:ext>
            </a:extLst>
          </p:cNvPr>
          <p:cNvSpPr txBox="1"/>
          <p:nvPr/>
        </p:nvSpPr>
        <p:spPr>
          <a:xfrm>
            <a:off x="781989" y="814594"/>
            <a:ext cx="2492990" cy="646331"/>
          </a:xfrm>
          <a:prstGeom prst="rect">
            <a:avLst/>
          </a:prstGeom>
          <a:noFill/>
        </p:spPr>
        <p:txBody>
          <a:bodyPr wrap="none" rtlCol="0">
            <a:spAutoFit/>
          </a:bodyPr>
          <a:lstStyle/>
          <a:p>
            <a:r>
              <a:rPr lang="ja-JP" altLang="en-US" sz="3600" dirty="0">
                <a:latin typeface="+mn-ea"/>
              </a:rPr>
              <a:t>今後の課題</a:t>
            </a:r>
          </a:p>
        </p:txBody>
      </p:sp>
      <p:sp>
        <p:nvSpPr>
          <p:cNvPr id="9" name="スライド番号プレースホルダー 1">
            <a:extLst>
              <a:ext uri="{FF2B5EF4-FFF2-40B4-BE49-F238E27FC236}">
                <a16:creationId xmlns:a16="http://schemas.microsoft.com/office/drawing/2014/main" id="{0F10E3DD-68C9-3DAC-5115-BC6A2B2DF04C}"/>
              </a:ext>
            </a:extLst>
          </p:cNvPr>
          <p:cNvSpPr>
            <a:spLocks noGrp="1"/>
          </p:cNvSpPr>
          <p:nvPr>
            <p:ph type="sldNum" sz="quarter" idx="12"/>
          </p:nvPr>
        </p:nvSpPr>
        <p:spPr>
          <a:xfrm>
            <a:off x="7308304" y="44773"/>
            <a:ext cx="1193946" cy="459728"/>
          </a:xfrm>
        </p:spPr>
        <p:txBody>
          <a:bodyPr/>
          <a:lstStyle/>
          <a:p>
            <a:pPr>
              <a:defRPr/>
            </a:pPr>
            <a:r>
              <a:rPr lang="en-US" altLang="ja-JP" dirty="0"/>
              <a:t>NO.23</a:t>
            </a:r>
          </a:p>
        </p:txBody>
      </p:sp>
      <p:sp>
        <p:nvSpPr>
          <p:cNvPr id="10" name="テキスト ボックス 9">
            <a:extLst>
              <a:ext uri="{FF2B5EF4-FFF2-40B4-BE49-F238E27FC236}">
                <a16:creationId xmlns:a16="http://schemas.microsoft.com/office/drawing/2014/main" id="{8508D8D1-6127-78B0-B8FC-98F382B93F76}"/>
              </a:ext>
            </a:extLst>
          </p:cNvPr>
          <p:cNvSpPr txBox="1"/>
          <p:nvPr/>
        </p:nvSpPr>
        <p:spPr>
          <a:xfrm>
            <a:off x="238985" y="2750441"/>
            <a:ext cx="8263265"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処理時間の高速化</a:t>
            </a:r>
            <a:endParaRPr kumimoji="1" lang="en-US" altLang="ja-JP" sz="2400" dirty="0"/>
          </a:p>
          <a:p>
            <a:endParaRPr kumimoji="1" lang="en-US" altLang="ja-JP" sz="2400" dirty="0"/>
          </a:p>
          <a:p>
            <a:pPr marL="342900" indent="-342900">
              <a:buFont typeface="Arial" panose="020B0604020202020204" pitchFamily="34" charset="0"/>
              <a:buChar char="•"/>
            </a:pPr>
            <a:r>
              <a:rPr kumimoji="1" lang="ja-JP" altLang="en-US" sz="2400" dirty="0"/>
              <a:t>今回は固定の注視点を用いて評価しており、リアルタイムで視聴者の注視点情報を取得して動作するシステムの構築</a:t>
            </a:r>
          </a:p>
        </p:txBody>
      </p:sp>
    </p:spTree>
    <p:extLst>
      <p:ext uri="{BB962C8B-B14F-4D97-AF65-F5344CB8AC3E}">
        <p14:creationId xmlns:p14="http://schemas.microsoft.com/office/powerpoint/2010/main" val="960166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7FBF4468-53FF-6F45-8787-EDFA5ED277BB}"/>
              </a:ext>
            </a:extLst>
          </p:cNvPr>
          <p:cNvSpPr txBox="1"/>
          <p:nvPr/>
        </p:nvSpPr>
        <p:spPr>
          <a:xfrm>
            <a:off x="389979" y="3044279"/>
            <a:ext cx="8364041" cy="769441"/>
          </a:xfrm>
          <a:prstGeom prst="rect">
            <a:avLst/>
          </a:prstGeom>
          <a:noFill/>
        </p:spPr>
        <p:txBody>
          <a:bodyPr wrap="square" rtlCol="0">
            <a:spAutoFit/>
          </a:bodyPr>
          <a:lstStyle/>
          <a:p>
            <a:r>
              <a:rPr kumimoji="1" lang="ja-JP" altLang="en-US" sz="4400"/>
              <a:t>ご清聴ありがとうございました</a:t>
            </a:r>
          </a:p>
        </p:txBody>
      </p:sp>
    </p:spTree>
    <p:extLst>
      <p:ext uri="{BB962C8B-B14F-4D97-AF65-F5344CB8AC3E}">
        <p14:creationId xmlns:p14="http://schemas.microsoft.com/office/powerpoint/2010/main" val="174278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BE7F2953-3299-ADAE-B58E-FE78BA0C6C33}"/>
              </a:ext>
            </a:extLst>
          </p:cNvPr>
          <p:cNvGrpSpPr/>
          <p:nvPr/>
        </p:nvGrpSpPr>
        <p:grpSpPr>
          <a:xfrm>
            <a:off x="238985" y="866078"/>
            <a:ext cx="530700" cy="484233"/>
            <a:chOff x="611560" y="2733009"/>
            <a:chExt cx="1224136" cy="1228647"/>
          </a:xfrm>
        </p:grpSpPr>
        <p:sp>
          <p:nvSpPr>
            <p:cNvPr id="4" name="正方形/長方形 3">
              <a:extLst>
                <a:ext uri="{FF2B5EF4-FFF2-40B4-BE49-F238E27FC236}">
                  <a16:creationId xmlns:a16="http://schemas.microsoft.com/office/drawing/2014/main" id="{2FA5FAFC-B02A-27C6-B2E5-D0A90B486BA7}"/>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6C1E2554-FF08-43DF-1D74-BCC384277BDC}"/>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C749EE89-66A2-C7C6-060C-BC4B82F77BD3}"/>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7" name="正方形/長方形 6">
              <a:extLst>
                <a:ext uri="{FF2B5EF4-FFF2-40B4-BE49-F238E27FC236}">
                  <a16:creationId xmlns:a16="http://schemas.microsoft.com/office/drawing/2014/main" id="{B0161A11-A186-E69A-4B45-C8ECB591560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B295F4DF-BCA5-BF9A-8315-59711F4A557C}"/>
              </a:ext>
            </a:extLst>
          </p:cNvPr>
          <p:cNvSpPr txBox="1"/>
          <p:nvPr/>
        </p:nvSpPr>
        <p:spPr>
          <a:xfrm>
            <a:off x="781989" y="814594"/>
            <a:ext cx="1107996" cy="646331"/>
          </a:xfrm>
          <a:prstGeom prst="rect">
            <a:avLst/>
          </a:prstGeom>
          <a:noFill/>
        </p:spPr>
        <p:txBody>
          <a:bodyPr wrap="none" rtlCol="0">
            <a:spAutoFit/>
          </a:bodyPr>
          <a:lstStyle/>
          <a:p>
            <a:r>
              <a:rPr lang="ja-JP" altLang="en-US" sz="3600"/>
              <a:t>背景</a:t>
            </a:r>
          </a:p>
        </p:txBody>
      </p:sp>
      <p:sp>
        <p:nvSpPr>
          <p:cNvPr id="9" name="スライド番号プレースホルダー 1">
            <a:extLst>
              <a:ext uri="{FF2B5EF4-FFF2-40B4-BE49-F238E27FC236}">
                <a16:creationId xmlns:a16="http://schemas.microsoft.com/office/drawing/2014/main" id="{031596DD-7DC1-2DAB-D9CC-7F6C87473812}"/>
              </a:ext>
            </a:extLst>
          </p:cNvPr>
          <p:cNvSpPr>
            <a:spLocks noGrp="1"/>
          </p:cNvSpPr>
          <p:nvPr>
            <p:ph type="sldNum" sz="quarter" idx="12"/>
          </p:nvPr>
        </p:nvSpPr>
        <p:spPr>
          <a:xfrm>
            <a:off x="7308304" y="44773"/>
            <a:ext cx="1193946" cy="459728"/>
          </a:xfrm>
        </p:spPr>
        <p:txBody>
          <a:bodyPr/>
          <a:lstStyle/>
          <a:p>
            <a:pPr>
              <a:defRPr/>
            </a:pPr>
            <a:r>
              <a:rPr lang="en-US" altLang="ja-JP"/>
              <a:t>NO.2</a:t>
            </a:r>
          </a:p>
        </p:txBody>
      </p:sp>
      <p:sp>
        <p:nvSpPr>
          <p:cNvPr id="11" name="テキスト ボックス 10">
            <a:extLst>
              <a:ext uri="{FF2B5EF4-FFF2-40B4-BE49-F238E27FC236}">
                <a16:creationId xmlns:a16="http://schemas.microsoft.com/office/drawing/2014/main" id="{013A8568-F1E0-9851-59FA-2F7F250BD075}"/>
              </a:ext>
            </a:extLst>
          </p:cNvPr>
          <p:cNvSpPr txBox="1"/>
          <p:nvPr/>
        </p:nvSpPr>
        <p:spPr>
          <a:xfrm>
            <a:off x="1159092" y="4956905"/>
            <a:ext cx="7710210" cy="461665"/>
          </a:xfrm>
          <a:prstGeom prst="rect">
            <a:avLst/>
          </a:prstGeom>
          <a:noFill/>
        </p:spPr>
        <p:txBody>
          <a:bodyPr wrap="square" rtlCol="0">
            <a:spAutoFit/>
          </a:bodyPr>
          <a:lstStyle/>
          <a:p>
            <a:endParaRPr lang="ja-JP" altLang="en-US" sz="2400"/>
          </a:p>
        </p:txBody>
      </p:sp>
      <p:sp>
        <p:nvSpPr>
          <p:cNvPr id="19" name="テキスト ボックス 18">
            <a:extLst>
              <a:ext uri="{FF2B5EF4-FFF2-40B4-BE49-F238E27FC236}">
                <a16:creationId xmlns:a16="http://schemas.microsoft.com/office/drawing/2014/main" id="{9874FE3B-FD4E-C747-F020-5217E1A8CA6F}"/>
              </a:ext>
            </a:extLst>
          </p:cNvPr>
          <p:cNvSpPr txBox="1"/>
          <p:nvPr/>
        </p:nvSpPr>
        <p:spPr>
          <a:xfrm>
            <a:off x="1037340" y="2105408"/>
            <a:ext cx="7069319"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a:latin typeface="+mn-ea"/>
              </a:rPr>
              <a:t>遠隔操作時の臨場感向上のために伝送する映像を高画質化したいという要望がある</a:t>
            </a:r>
            <a:endParaRPr lang="en-US" altLang="ja-JP" sz="2400" dirty="0">
              <a:latin typeface="+mn-ea"/>
            </a:endParaRPr>
          </a:p>
        </p:txBody>
      </p:sp>
      <p:sp>
        <p:nvSpPr>
          <p:cNvPr id="20" name="矢印: 下 19">
            <a:extLst>
              <a:ext uri="{FF2B5EF4-FFF2-40B4-BE49-F238E27FC236}">
                <a16:creationId xmlns:a16="http://schemas.microsoft.com/office/drawing/2014/main" id="{2120FE71-538C-F49F-3532-6E3570E7BE30}"/>
              </a:ext>
            </a:extLst>
          </p:cNvPr>
          <p:cNvSpPr/>
          <p:nvPr/>
        </p:nvSpPr>
        <p:spPr>
          <a:xfrm>
            <a:off x="3930239" y="3143049"/>
            <a:ext cx="1283521" cy="95772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EA893162-CA04-CC47-CAEF-1D64495E86C7}"/>
              </a:ext>
            </a:extLst>
          </p:cNvPr>
          <p:cNvSpPr/>
          <p:nvPr/>
        </p:nvSpPr>
        <p:spPr>
          <a:xfrm>
            <a:off x="1037340" y="4660106"/>
            <a:ext cx="7202338" cy="1764126"/>
          </a:xfrm>
          <a:prstGeom prst="rect">
            <a:avLst/>
          </a:prstGeom>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endParaRPr kumimoji="1" lang="en-US" altLang="ja-JP" sz="2800"/>
          </a:p>
        </p:txBody>
      </p:sp>
      <p:sp>
        <p:nvSpPr>
          <p:cNvPr id="23" name="テキスト ボックス 22">
            <a:extLst>
              <a:ext uri="{FF2B5EF4-FFF2-40B4-BE49-F238E27FC236}">
                <a16:creationId xmlns:a16="http://schemas.microsoft.com/office/drawing/2014/main" id="{F0DD38B2-5282-6F78-237A-BDCECCBC2EC2}"/>
              </a:ext>
            </a:extLst>
          </p:cNvPr>
          <p:cNvSpPr txBox="1"/>
          <p:nvPr/>
        </p:nvSpPr>
        <p:spPr>
          <a:xfrm>
            <a:off x="1815588" y="4382589"/>
            <a:ext cx="1031051" cy="600164"/>
          </a:xfrm>
          <a:prstGeom prst="rect">
            <a:avLst/>
          </a:prstGeom>
          <a:noFill/>
        </p:spPr>
        <p:txBody>
          <a:bodyPr wrap="none" rtlCol="0">
            <a:spAutoFit/>
          </a:bodyPr>
          <a:lstStyle/>
          <a:p>
            <a:r>
              <a:rPr lang="x-none" altLang="en-US" sz="3300">
                <a:solidFill>
                  <a:schemeClr val="bg1"/>
                </a:solidFill>
              </a:rPr>
              <a:t>課題</a:t>
            </a:r>
            <a:endParaRPr lang="ja-JP" altLang="en-US" sz="3300">
              <a:solidFill>
                <a:schemeClr val="bg1"/>
              </a:solidFill>
            </a:endParaRPr>
          </a:p>
        </p:txBody>
      </p:sp>
      <p:sp>
        <p:nvSpPr>
          <p:cNvPr id="24" name="正方形/長方形 23">
            <a:extLst>
              <a:ext uri="{FF2B5EF4-FFF2-40B4-BE49-F238E27FC236}">
                <a16:creationId xmlns:a16="http://schemas.microsoft.com/office/drawing/2014/main" id="{8B59E9E6-9BAB-A994-6768-E97F091FAB94}"/>
              </a:ext>
            </a:extLst>
          </p:cNvPr>
          <p:cNvSpPr/>
          <p:nvPr/>
        </p:nvSpPr>
        <p:spPr>
          <a:xfrm>
            <a:off x="1136203" y="4308451"/>
            <a:ext cx="3782087" cy="7033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latin typeface="+mn-ea"/>
              </a:rPr>
              <a:t>現行システムの課題</a:t>
            </a:r>
            <a:endParaRPr kumimoji="1" lang="x-none" altLang="en-US" sz="2800" b="1" dirty="0">
              <a:latin typeface="+mn-ea"/>
            </a:endParaRPr>
          </a:p>
        </p:txBody>
      </p:sp>
      <p:sp>
        <p:nvSpPr>
          <p:cNvPr id="25" name="テキスト ボックス 24">
            <a:extLst>
              <a:ext uri="{FF2B5EF4-FFF2-40B4-BE49-F238E27FC236}">
                <a16:creationId xmlns:a16="http://schemas.microsoft.com/office/drawing/2014/main" id="{82E76EEF-2698-D985-2A56-8BF5B3181630}"/>
              </a:ext>
            </a:extLst>
          </p:cNvPr>
          <p:cNvSpPr txBox="1"/>
          <p:nvPr/>
        </p:nvSpPr>
        <p:spPr>
          <a:xfrm>
            <a:off x="1166938" y="5117832"/>
            <a:ext cx="6687573"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latin typeface="+mn-ea"/>
              </a:rPr>
              <a:t>ネットワーク帯域を削減するために画像全体を一律で画質劣化させる方法で伝送ビットレートを削減している</a:t>
            </a:r>
            <a:endParaRPr kumimoji="1" lang="ja-JP" altLang="en-US" sz="2400" dirty="0">
              <a:latin typeface="+mn-ea"/>
            </a:endParaRPr>
          </a:p>
        </p:txBody>
      </p:sp>
    </p:spTree>
    <p:extLst>
      <p:ext uri="{BB962C8B-B14F-4D97-AF65-F5344CB8AC3E}">
        <p14:creationId xmlns:p14="http://schemas.microsoft.com/office/powerpoint/2010/main" val="2814499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DC95D-D9C6-0968-4389-22B84B305E1A}"/>
            </a:ext>
          </a:extLst>
        </p:cNvPr>
        <p:cNvGrpSpPr/>
        <p:nvPr/>
      </p:nvGrpSpPr>
      <p:grpSpPr>
        <a:xfrm>
          <a:off x="0" y="0"/>
          <a:ext cx="0" cy="0"/>
          <a:chOff x="0" y="0"/>
          <a:chExt cx="0" cy="0"/>
        </a:xfrm>
      </p:grpSpPr>
      <p:pic>
        <p:nvPicPr>
          <p:cNvPr id="18" name="図 17">
            <a:extLst>
              <a:ext uri="{FF2B5EF4-FFF2-40B4-BE49-F238E27FC236}">
                <a16:creationId xmlns:a16="http://schemas.microsoft.com/office/drawing/2014/main" id="{5F999FC3-A0B2-BFA5-864A-421393ECFC1B}"/>
              </a:ext>
            </a:extLst>
          </p:cNvPr>
          <p:cNvPicPr>
            <a:picLocks noChangeAspect="1"/>
          </p:cNvPicPr>
          <p:nvPr/>
        </p:nvPicPr>
        <p:blipFill>
          <a:blip r:embed="rId3"/>
          <a:stretch>
            <a:fillRect/>
          </a:stretch>
        </p:blipFill>
        <p:spPr>
          <a:xfrm>
            <a:off x="0" y="4192227"/>
            <a:ext cx="9144000" cy="2927426"/>
          </a:xfrm>
          <a:prstGeom prst="rect">
            <a:avLst/>
          </a:prstGeom>
        </p:spPr>
      </p:pic>
      <p:grpSp>
        <p:nvGrpSpPr>
          <p:cNvPr id="3" name="グループ化 2">
            <a:extLst>
              <a:ext uri="{FF2B5EF4-FFF2-40B4-BE49-F238E27FC236}">
                <a16:creationId xmlns:a16="http://schemas.microsoft.com/office/drawing/2014/main" id="{7CDDDBB8-79DE-B114-6015-05F7792FA1C4}"/>
              </a:ext>
            </a:extLst>
          </p:cNvPr>
          <p:cNvGrpSpPr/>
          <p:nvPr/>
        </p:nvGrpSpPr>
        <p:grpSpPr>
          <a:xfrm>
            <a:off x="238985" y="866078"/>
            <a:ext cx="530700" cy="484233"/>
            <a:chOff x="611560" y="2733009"/>
            <a:chExt cx="1224136" cy="1228647"/>
          </a:xfrm>
        </p:grpSpPr>
        <p:sp>
          <p:nvSpPr>
            <p:cNvPr id="4" name="正方形/長方形 3">
              <a:extLst>
                <a:ext uri="{FF2B5EF4-FFF2-40B4-BE49-F238E27FC236}">
                  <a16:creationId xmlns:a16="http://schemas.microsoft.com/office/drawing/2014/main" id="{220ED8B7-C765-A779-1389-E1370D0FB9D1}"/>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4829AC2-D77B-2EDF-B171-B8CD1D2A1A5B}"/>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FC440E6-78D6-4346-0FCA-F647F3D94293}"/>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7" name="正方形/長方形 6">
              <a:extLst>
                <a:ext uri="{FF2B5EF4-FFF2-40B4-BE49-F238E27FC236}">
                  <a16:creationId xmlns:a16="http://schemas.microsoft.com/office/drawing/2014/main" id="{5DC9A26F-CC4E-8632-221C-CDA11BEEBCE0}"/>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テキスト ボックス 7">
            <a:extLst>
              <a:ext uri="{FF2B5EF4-FFF2-40B4-BE49-F238E27FC236}">
                <a16:creationId xmlns:a16="http://schemas.microsoft.com/office/drawing/2014/main" id="{7151555E-4F62-FB3F-40BA-86221550864A}"/>
              </a:ext>
            </a:extLst>
          </p:cNvPr>
          <p:cNvSpPr txBox="1"/>
          <p:nvPr/>
        </p:nvSpPr>
        <p:spPr>
          <a:xfrm>
            <a:off x="781989" y="814594"/>
            <a:ext cx="3877985" cy="646331"/>
          </a:xfrm>
          <a:prstGeom prst="rect">
            <a:avLst/>
          </a:prstGeom>
          <a:noFill/>
        </p:spPr>
        <p:txBody>
          <a:bodyPr wrap="none" rtlCol="0">
            <a:spAutoFit/>
          </a:bodyPr>
          <a:lstStyle/>
          <a:p>
            <a:r>
              <a:rPr lang="ja-JP" altLang="en-US" sz="3600" dirty="0"/>
              <a:t>伝送ビットレート</a:t>
            </a:r>
          </a:p>
        </p:txBody>
      </p:sp>
      <p:sp>
        <p:nvSpPr>
          <p:cNvPr id="9" name="スライド番号プレースホルダー 1">
            <a:extLst>
              <a:ext uri="{FF2B5EF4-FFF2-40B4-BE49-F238E27FC236}">
                <a16:creationId xmlns:a16="http://schemas.microsoft.com/office/drawing/2014/main" id="{AF5DA602-169A-4E48-FFAB-06A6C6EE0C8D}"/>
              </a:ext>
            </a:extLst>
          </p:cNvPr>
          <p:cNvSpPr>
            <a:spLocks noGrp="1"/>
          </p:cNvSpPr>
          <p:nvPr>
            <p:ph type="sldNum" sz="quarter" idx="12"/>
          </p:nvPr>
        </p:nvSpPr>
        <p:spPr>
          <a:xfrm>
            <a:off x="7308304" y="44773"/>
            <a:ext cx="1193946" cy="459728"/>
          </a:xfrm>
        </p:spPr>
        <p:txBody>
          <a:bodyPr/>
          <a:lstStyle/>
          <a:p>
            <a:pPr>
              <a:defRPr/>
            </a:pPr>
            <a:r>
              <a:rPr lang="en-US" altLang="ja-JP"/>
              <a:t>NO.</a:t>
            </a:r>
            <a:r>
              <a:rPr lang="en-US" altLang="ja-JP" dirty="0"/>
              <a:t>3</a:t>
            </a:r>
            <a:endParaRPr lang="en-US" altLang="ja-JP"/>
          </a:p>
        </p:txBody>
      </p:sp>
      <p:sp>
        <p:nvSpPr>
          <p:cNvPr id="11" name="テキスト ボックス 10">
            <a:extLst>
              <a:ext uri="{FF2B5EF4-FFF2-40B4-BE49-F238E27FC236}">
                <a16:creationId xmlns:a16="http://schemas.microsoft.com/office/drawing/2014/main" id="{59408112-8575-CD77-3345-8EB06E5ECE90}"/>
              </a:ext>
            </a:extLst>
          </p:cNvPr>
          <p:cNvSpPr txBox="1"/>
          <p:nvPr/>
        </p:nvSpPr>
        <p:spPr>
          <a:xfrm>
            <a:off x="1159092" y="4956905"/>
            <a:ext cx="7710210" cy="461665"/>
          </a:xfrm>
          <a:prstGeom prst="rect">
            <a:avLst/>
          </a:prstGeom>
          <a:noFill/>
        </p:spPr>
        <p:txBody>
          <a:bodyPr wrap="square" rtlCol="0">
            <a:spAutoFit/>
          </a:bodyPr>
          <a:lstStyle/>
          <a:p>
            <a:endParaRPr lang="ja-JP" altLang="en-US" sz="2400"/>
          </a:p>
        </p:txBody>
      </p:sp>
      <p:sp>
        <p:nvSpPr>
          <p:cNvPr id="10" name="テキスト ボックス 9">
            <a:extLst>
              <a:ext uri="{FF2B5EF4-FFF2-40B4-BE49-F238E27FC236}">
                <a16:creationId xmlns:a16="http://schemas.microsoft.com/office/drawing/2014/main" id="{04441013-7A93-F509-9CB2-D1E3057FE964}"/>
              </a:ext>
            </a:extLst>
          </p:cNvPr>
          <p:cNvSpPr txBox="1"/>
          <p:nvPr/>
        </p:nvSpPr>
        <p:spPr>
          <a:xfrm>
            <a:off x="238985" y="1834777"/>
            <a:ext cx="8554819" cy="830997"/>
          </a:xfrm>
          <a:prstGeom prst="rect">
            <a:avLst/>
          </a:prstGeom>
          <a:noFill/>
        </p:spPr>
        <p:txBody>
          <a:bodyPr wrap="square">
            <a:spAutoFit/>
          </a:bodyPr>
          <a:lstStyle/>
          <a:p>
            <a:r>
              <a:rPr lang="ja-JP" altLang="en-US" sz="2400" b="0" i="0" dirty="0">
                <a:solidFill>
                  <a:srgbClr val="0D0D0D"/>
                </a:solidFill>
                <a:effectLst/>
                <a:latin typeface="+mn-ea"/>
              </a:rPr>
              <a:t>デジタルデータ伝送において、単位時間当たりに伝送されるビット数</a:t>
            </a:r>
            <a:r>
              <a:rPr lang="ja-JP" altLang="en-US" sz="2400" dirty="0">
                <a:solidFill>
                  <a:srgbClr val="0D0D0D"/>
                </a:solidFill>
                <a:latin typeface="+mn-ea"/>
              </a:rPr>
              <a:t>を意味する</a:t>
            </a:r>
            <a:endParaRPr lang="en-US" altLang="ja-JP" sz="2400" b="0" i="0" dirty="0">
              <a:solidFill>
                <a:srgbClr val="0D0D0D"/>
              </a:solidFill>
              <a:effectLst/>
              <a:latin typeface="+mn-ea"/>
            </a:endParaRPr>
          </a:p>
        </p:txBody>
      </p:sp>
      <p:sp>
        <p:nvSpPr>
          <p:cNvPr id="21" name="テキスト ボックス 20">
            <a:extLst>
              <a:ext uri="{FF2B5EF4-FFF2-40B4-BE49-F238E27FC236}">
                <a16:creationId xmlns:a16="http://schemas.microsoft.com/office/drawing/2014/main" id="{36183C8E-E737-A5BA-1D90-905EBE615939}"/>
              </a:ext>
            </a:extLst>
          </p:cNvPr>
          <p:cNvSpPr txBox="1"/>
          <p:nvPr/>
        </p:nvSpPr>
        <p:spPr>
          <a:xfrm>
            <a:off x="238984" y="2734741"/>
            <a:ext cx="8554819" cy="1569660"/>
          </a:xfrm>
          <a:prstGeom prst="rect">
            <a:avLst/>
          </a:prstGeom>
          <a:noFill/>
        </p:spPr>
        <p:txBody>
          <a:bodyPr wrap="square" rtlCol="0">
            <a:spAutoFit/>
          </a:bodyPr>
          <a:lstStyle/>
          <a:p>
            <a:r>
              <a:rPr kumimoji="1" lang="ja-JP" altLang="en-US" sz="2400" dirty="0"/>
              <a:t>高い伝送ビットレートは動画の品質を向上できるが、より多くのネットワーク帯域幅が必要となる</a:t>
            </a:r>
            <a:endParaRPr kumimoji="1" lang="en-US" altLang="ja-JP" sz="2400" dirty="0"/>
          </a:p>
          <a:p>
            <a:r>
              <a:rPr kumimoji="1" lang="ja-JP" altLang="en-US" sz="2400" dirty="0"/>
              <a:t>遠隔地への映像伝送は、ネットワークの帯域幅に制限があるため、困難に直面する</a:t>
            </a:r>
            <a:endParaRPr kumimoji="1" lang="en-US" altLang="ja-JP" sz="2400" dirty="0"/>
          </a:p>
        </p:txBody>
      </p:sp>
    </p:spTree>
    <p:extLst>
      <p:ext uri="{BB962C8B-B14F-4D97-AF65-F5344CB8AC3E}">
        <p14:creationId xmlns:p14="http://schemas.microsoft.com/office/powerpoint/2010/main" val="315959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6E221B2-F28B-D543-8953-BF8CF0A82F2C}"/>
              </a:ext>
            </a:extLst>
          </p:cNvPr>
          <p:cNvSpPr>
            <a:spLocks noGrp="1"/>
          </p:cNvSpPr>
          <p:nvPr>
            <p:ph type="sldNum" sz="quarter" idx="12"/>
          </p:nvPr>
        </p:nvSpPr>
        <p:spPr/>
        <p:txBody>
          <a:bodyPr/>
          <a:lstStyle/>
          <a:p>
            <a:pPr>
              <a:defRPr/>
            </a:pPr>
            <a:r>
              <a:rPr lang="en-US" altLang="ja-JP"/>
              <a:t>NO.</a:t>
            </a:r>
            <a:r>
              <a:rPr lang="en-US" altLang="ja-JP" dirty="0"/>
              <a:t>4</a:t>
            </a:r>
            <a:endParaRPr lang="en-US" altLang="ja-JP"/>
          </a:p>
        </p:txBody>
      </p:sp>
      <p:sp>
        <p:nvSpPr>
          <p:cNvPr id="6" name="テキスト ボックス 5">
            <a:extLst>
              <a:ext uri="{FF2B5EF4-FFF2-40B4-BE49-F238E27FC236}">
                <a16:creationId xmlns:a16="http://schemas.microsoft.com/office/drawing/2014/main" id="{B598CF07-CF17-9B41-8053-1211B8FCF865}"/>
              </a:ext>
            </a:extLst>
          </p:cNvPr>
          <p:cNvSpPr txBox="1"/>
          <p:nvPr/>
        </p:nvSpPr>
        <p:spPr>
          <a:xfrm>
            <a:off x="781989" y="814594"/>
            <a:ext cx="4895892" cy="646331"/>
          </a:xfrm>
          <a:prstGeom prst="rect">
            <a:avLst/>
          </a:prstGeom>
          <a:noFill/>
        </p:spPr>
        <p:txBody>
          <a:bodyPr wrap="none" rtlCol="0">
            <a:spAutoFit/>
          </a:bodyPr>
          <a:lstStyle/>
          <a:p>
            <a:r>
              <a:rPr lang="en-US" altLang="ja-JP" sz="3600">
                <a:latin typeface="+mn-ea"/>
              </a:rPr>
              <a:t>Foveated Imaging</a:t>
            </a:r>
            <a:r>
              <a:rPr lang="ja-JP" altLang="en-US" sz="3600">
                <a:latin typeface="+mn-ea"/>
              </a:rPr>
              <a:t>処理</a:t>
            </a:r>
            <a:endParaRPr lang="ja-JP" altLang="en-US" sz="2400">
              <a:latin typeface="+mn-ea"/>
            </a:endParaRPr>
          </a:p>
        </p:txBody>
      </p:sp>
      <p:grpSp>
        <p:nvGrpSpPr>
          <p:cNvPr id="7" name="グループ化 6">
            <a:extLst>
              <a:ext uri="{FF2B5EF4-FFF2-40B4-BE49-F238E27FC236}">
                <a16:creationId xmlns:a16="http://schemas.microsoft.com/office/drawing/2014/main" id="{B31A2BCC-9FC7-9C45-B668-C70CF88363A6}"/>
              </a:ext>
            </a:extLst>
          </p:cNvPr>
          <p:cNvGrpSpPr/>
          <p:nvPr/>
        </p:nvGrpSpPr>
        <p:grpSpPr>
          <a:xfrm>
            <a:off x="238985" y="866078"/>
            <a:ext cx="530700" cy="484233"/>
            <a:chOff x="611560" y="2733009"/>
            <a:chExt cx="1224136" cy="1228647"/>
          </a:xfrm>
        </p:grpSpPr>
        <p:sp>
          <p:nvSpPr>
            <p:cNvPr id="8" name="正方形/長方形 7">
              <a:extLst>
                <a:ext uri="{FF2B5EF4-FFF2-40B4-BE49-F238E27FC236}">
                  <a16:creationId xmlns:a16="http://schemas.microsoft.com/office/drawing/2014/main" id="{AF5FBCA9-5144-9A45-9BAA-1D36F2916506}"/>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FF0EFF1-CC45-8C44-8DB0-7C63F00914AE}"/>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5050755-2F2A-954B-82B3-84D314E73822}"/>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1" name="正方形/長方形 10">
              <a:extLst>
                <a:ext uri="{FF2B5EF4-FFF2-40B4-BE49-F238E27FC236}">
                  <a16:creationId xmlns:a16="http://schemas.microsoft.com/office/drawing/2014/main" id="{FF9A6040-EE10-254E-8C95-F18571C6ABCA}"/>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テキスト ボックス 15">
            <a:extLst>
              <a:ext uri="{FF2B5EF4-FFF2-40B4-BE49-F238E27FC236}">
                <a16:creationId xmlns:a16="http://schemas.microsoft.com/office/drawing/2014/main" id="{B4919C07-B277-ABFD-C2B9-9247D272FC0A}"/>
              </a:ext>
            </a:extLst>
          </p:cNvPr>
          <p:cNvSpPr txBox="1"/>
          <p:nvPr/>
        </p:nvSpPr>
        <p:spPr>
          <a:xfrm>
            <a:off x="233731" y="2421704"/>
            <a:ext cx="4772377" cy="1200329"/>
          </a:xfrm>
          <a:prstGeom prst="rect">
            <a:avLst/>
          </a:prstGeom>
          <a:noFill/>
        </p:spPr>
        <p:txBody>
          <a:bodyPr wrap="square">
            <a:spAutoFit/>
          </a:bodyPr>
          <a:lstStyle/>
          <a:p>
            <a:r>
              <a:rPr lang="ja-JP" altLang="en-US" sz="2400" b="0" i="0" dirty="0">
                <a:effectLst/>
                <a:latin typeface="Söhne"/>
              </a:rPr>
              <a:t>中心窩に高解像度の</a:t>
            </a:r>
            <a:r>
              <a:rPr lang="ja-JP" altLang="en-US" sz="2400" dirty="0">
                <a:latin typeface="Söhne"/>
              </a:rPr>
              <a:t>映像</a:t>
            </a:r>
            <a:r>
              <a:rPr lang="ja-JP" altLang="en-US" sz="2400" b="0" i="0" dirty="0">
                <a:effectLst/>
                <a:latin typeface="Söhne"/>
              </a:rPr>
              <a:t>を</a:t>
            </a:r>
            <a:r>
              <a:rPr lang="ja-JP" altLang="en-US" sz="2400" dirty="0">
                <a:latin typeface="Söhne"/>
              </a:rPr>
              <a:t>表示</a:t>
            </a:r>
            <a:r>
              <a:rPr lang="ja-JP" altLang="en-US" sz="2400" b="0" i="0" dirty="0">
                <a:effectLst/>
                <a:latin typeface="Söhne"/>
              </a:rPr>
              <a:t>し、周辺部に低解像度の</a:t>
            </a:r>
            <a:r>
              <a:rPr lang="ja-JP" altLang="en-US" sz="2400" dirty="0">
                <a:latin typeface="Söhne"/>
              </a:rPr>
              <a:t>映像</a:t>
            </a:r>
            <a:r>
              <a:rPr lang="ja-JP" altLang="en-US" sz="2400" b="0" i="0" dirty="0">
                <a:effectLst/>
                <a:latin typeface="Söhne"/>
              </a:rPr>
              <a:t>を</a:t>
            </a:r>
            <a:r>
              <a:rPr lang="ja-JP" altLang="en-US" sz="2400" dirty="0">
                <a:latin typeface="Söhne"/>
              </a:rPr>
              <a:t>表示</a:t>
            </a:r>
            <a:r>
              <a:rPr lang="ja-JP" altLang="en-US" sz="2400" b="0" i="0" dirty="0">
                <a:effectLst/>
                <a:latin typeface="Söhne"/>
              </a:rPr>
              <a:t>する</a:t>
            </a:r>
            <a:endParaRPr lang="en-US" altLang="ja-JP" sz="2400" b="0" i="0" dirty="0">
              <a:effectLst/>
              <a:latin typeface="Söhne"/>
            </a:endParaRPr>
          </a:p>
        </p:txBody>
      </p:sp>
      <p:sp>
        <p:nvSpPr>
          <p:cNvPr id="17" name="矢印: 下 16">
            <a:extLst>
              <a:ext uri="{FF2B5EF4-FFF2-40B4-BE49-F238E27FC236}">
                <a16:creationId xmlns:a16="http://schemas.microsoft.com/office/drawing/2014/main" id="{10D4740B-42A0-F71E-2149-96379908ED57}"/>
              </a:ext>
            </a:extLst>
          </p:cNvPr>
          <p:cNvSpPr/>
          <p:nvPr/>
        </p:nvSpPr>
        <p:spPr>
          <a:xfrm>
            <a:off x="1724453" y="3786325"/>
            <a:ext cx="1359449" cy="9144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95763A62-65D4-D472-9569-336ED72B5C76}"/>
              </a:ext>
            </a:extLst>
          </p:cNvPr>
          <p:cNvSpPr txBox="1"/>
          <p:nvPr/>
        </p:nvSpPr>
        <p:spPr>
          <a:xfrm>
            <a:off x="233729" y="4865017"/>
            <a:ext cx="4772379" cy="1200329"/>
          </a:xfrm>
          <a:prstGeom prst="rect">
            <a:avLst/>
          </a:prstGeom>
          <a:noFill/>
        </p:spPr>
        <p:txBody>
          <a:bodyPr wrap="square">
            <a:spAutoFit/>
          </a:bodyPr>
          <a:lstStyle/>
          <a:p>
            <a:r>
              <a:rPr lang="ja-JP" altLang="en-US" sz="2400">
                <a:latin typeface="+mn-ea"/>
              </a:rPr>
              <a:t>見た目としては高解像度を維持したまま、伝送ビットレートを削減することが可能</a:t>
            </a:r>
            <a:endParaRPr lang="en-US" altLang="ja-JP" sz="2400">
              <a:latin typeface="+mn-ea"/>
            </a:endParaRPr>
          </a:p>
        </p:txBody>
      </p:sp>
      <p:pic>
        <p:nvPicPr>
          <p:cNvPr id="15" name="図 14">
            <a:extLst>
              <a:ext uri="{FF2B5EF4-FFF2-40B4-BE49-F238E27FC236}">
                <a16:creationId xmlns:a16="http://schemas.microsoft.com/office/drawing/2014/main" id="{0831CFB2-D23C-F2C6-6268-5D0AEFEDBDFC}"/>
              </a:ext>
            </a:extLst>
          </p:cNvPr>
          <p:cNvPicPr>
            <a:picLocks noChangeAspect="1"/>
          </p:cNvPicPr>
          <p:nvPr/>
        </p:nvPicPr>
        <p:blipFill>
          <a:blip r:embed="rId3"/>
          <a:stretch>
            <a:fillRect/>
          </a:stretch>
        </p:blipFill>
        <p:spPr>
          <a:xfrm>
            <a:off x="5121639" y="2341429"/>
            <a:ext cx="3991532" cy="3629532"/>
          </a:xfrm>
          <a:prstGeom prst="rect">
            <a:avLst/>
          </a:prstGeom>
        </p:spPr>
      </p:pic>
    </p:spTree>
    <p:extLst>
      <p:ext uri="{BB962C8B-B14F-4D97-AF65-F5344CB8AC3E}">
        <p14:creationId xmlns:p14="http://schemas.microsoft.com/office/powerpoint/2010/main" val="609671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6E221B2-F28B-D543-8953-BF8CF0A82F2C}"/>
              </a:ext>
            </a:extLst>
          </p:cNvPr>
          <p:cNvSpPr>
            <a:spLocks noGrp="1"/>
          </p:cNvSpPr>
          <p:nvPr>
            <p:ph type="sldNum" sz="quarter" idx="12"/>
          </p:nvPr>
        </p:nvSpPr>
        <p:spPr/>
        <p:txBody>
          <a:bodyPr/>
          <a:lstStyle/>
          <a:p>
            <a:pPr>
              <a:defRPr/>
            </a:pPr>
            <a:r>
              <a:rPr lang="en-US" altLang="ja-JP"/>
              <a:t>NO.</a:t>
            </a:r>
            <a:r>
              <a:rPr lang="en-US" altLang="ja-JP" dirty="0"/>
              <a:t>5</a:t>
            </a:r>
            <a:endParaRPr lang="en-US" altLang="ja-JP"/>
          </a:p>
        </p:txBody>
      </p:sp>
      <p:sp>
        <p:nvSpPr>
          <p:cNvPr id="6" name="テキスト ボックス 5">
            <a:extLst>
              <a:ext uri="{FF2B5EF4-FFF2-40B4-BE49-F238E27FC236}">
                <a16:creationId xmlns:a16="http://schemas.microsoft.com/office/drawing/2014/main" id="{B598CF07-CF17-9B41-8053-1211B8FCF865}"/>
              </a:ext>
            </a:extLst>
          </p:cNvPr>
          <p:cNvSpPr txBox="1"/>
          <p:nvPr/>
        </p:nvSpPr>
        <p:spPr>
          <a:xfrm>
            <a:off x="781989" y="814594"/>
            <a:ext cx="2031325" cy="646331"/>
          </a:xfrm>
          <a:prstGeom prst="rect">
            <a:avLst/>
          </a:prstGeom>
          <a:noFill/>
        </p:spPr>
        <p:txBody>
          <a:bodyPr wrap="none" rtlCol="0">
            <a:spAutoFit/>
          </a:bodyPr>
          <a:lstStyle/>
          <a:p>
            <a:r>
              <a:rPr lang="ja-JP" altLang="en-US" sz="3600">
                <a:latin typeface="+mn-ea"/>
              </a:rPr>
              <a:t>視野特性</a:t>
            </a:r>
          </a:p>
        </p:txBody>
      </p:sp>
      <p:grpSp>
        <p:nvGrpSpPr>
          <p:cNvPr id="7" name="グループ化 6">
            <a:extLst>
              <a:ext uri="{FF2B5EF4-FFF2-40B4-BE49-F238E27FC236}">
                <a16:creationId xmlns:a16="http://schemas.microsoft.com/office/drawing/2014/main" id="{B31A2BCC-9FC7-9C45-B668-C70CF88363A6}"/>
              </a:ext>
            </a:extLst>
          </p:cNvPr>
          <p:cNvGrpSpPr/>
          <p:nvPr/>
        </p:nvGrpSpPr>
        <p:grpSpPr>
          <a:xfrm>
            <a:off x="238985" y="866078"/>
            <a:ext cx="530700" cy="484233"/>
            <a:chOff x="611560" y="2733009"/>
            <a:chExt cx="1224136" cy="1228647"/>
          </a:xfrm>
        </p:grpSpPr>
        <p:sp>
          <p:nvSpPr>
            <p:cNvPr id="8" name="正方形/長方形 7">
              <a:extLst>
                <a:ext uri="{FF2B5EF4-FFF2-40B4-BE49-F238E27FC236}">
                  <a16:creationId xmlns:a16="http://schemas.microsoft.com/office/drawing/2014/main" id="{AF5FBCA9-5144-9A45-9BAA-1D36F2916506}"/>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5FF0EFF1-CC45-8C44-8DB0-7C63F00914AE}"/>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5050755-2F2A-954B-82B3-84D314E73822}"/>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11" name="正方形/長方形 10">
              <a:extLst>
                <a:ext uri="{FF2B5EF4-FFF2-40B4-BE49-F238E27FC236}">
                  <a16:creationId xmlns:a16="http://schemas.microsoft.com/office/drawing/2014/main" id="{FF9A6040-EE10-254E-8C95-F18571C6ABCA}"/>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6" name="図 25">
            <a:extLst>
              <a:ext uri="{FF2B5EF4-FFF2-40B4-BE49-F238E27FC236}">
                <a16:creationId xmlns:a16="http://schemas.microsoft.com/office/drawing/2014/main" id="{23C05BB4-6035-B8AE-A25E-4C0D32903B90}"/>
              </a:ext>
            </a:extLst>
          </p:cNvPr>
          <p:cNvPicPr>
            <a:picLocks noChangeAspect="1"/>
          </p:cNvPicPr>
          <p:nvPr/>
        </p:nvPicPr>
        <p:blipFill>
          <a:blip r:embed="rId3"/>
          <a:stretch>
            <a:fillRect/>
          </a:stretch>
        </p:blipFill>
        <p:spPr>
          <a:xfrm>
            <a:off x="5916058" y="528772"/>
            <a:ext cx="3195621" cy="5800456"/>
          </a:xfrm>
          <a:prstGeom prst="rect">
            <a:avLst/>
          </a:prstGeom>
        </p:spPr>
      </p:pic>
      <p:sp>
        <p:nvSpPr>
          <p:cNvPr id="29" name="テキスト ボックス 28">
            <a:extLst>
              <a:ext uri="{FF2B5EF4-FFF2-40B4-BE49-F238E27FC236}">
                <a16:creationId xmlns:a16="http://schemas.microsoft.com/office/drawing/2014/main" id="{447BB161-A86E-05C9-9ADF-471884AE3473}"/>
              </a:ext>
            </a:extLst>
          </p:cNvPr>
          <p:cNvSpPr txBox="1"/>
          <p:nvPr/>
        </p:nvSpPr>
        <p:spPr>
          <a:xfrm>
            <a:off x="237886" y="2069564"/>
            <a:ext cx="5678172" cy="3785652"/>
          </a:xfrm>
          <a:prstGeom prst="rect">
            <a:avLst/>
          </a:prstGeom>
          <a:noFill/>
        </p:spPr>
        <p:txBody>
          <a:bodyPr wrap="square" rtlCol="0">
            <a:spAutoFit/>
          </a:bodyPr>
          <a:lstStyle/>
          <a:p>
            <a:r>
              <a:rPr kumimoji="1" lang="en-US" altLang="ja-JP" sz="2400" b="1" dirty="0">
                <a:latin typeface="+mn-ea"/>
              </a:rPr>
              <a:t>(a)</a:t>
            </a:r>
            <a:r>
              <a:rPr kumimoji="1" lang="ja-JP" altLang="en-US" sz="2400" b="1" dirty="0">
                <a:latin typeface="+mn-ea"/>
              </a:rPr>
              <a:t>弁別視野</a:t>
            </a:r>
            <a:r>
              <a:rPr kumimoji="1" lang="ja-JP" altLang="en-US" sz="2400" dirty="0">
                <a:latin typeface="+mn-ea"/>
              </a:rPr>
              <a:t>：</a:t>
            </a:r>
            <a:endParaRPr kumimoji="1" lang="en-US" altLang="ja-JP" sz="2400" dirty="0">
              <a:latin typeface="+mn-ea"/>
            </a:endParaRPr>
          </a:p>
          <a:p>
            <a:r>
              <a:rPr kumimoji="1" lang="ja-JP" altLang="en-US" sz="2400" dirty="0">
                <a:latin typeface="+mn-ea"/>
              </a:rPr>
              <a:t>円形で最も視力が優れている中心窩領域</a:t>
            </a:r>
            <a:endParaRPr kumimoji="1" lang="en-US" altLang="ja-JP" sz="2400" dirty="0">
              <a:latin typeface="+mn-ea"/>
            </a:endParaRPr>
          </a:p>
          <a:p>
            <a:r>
              <a:rPr kumimoji="1" lang="en-US" altLang="ja-JP" sz="2400" b="1" dirty="0">
                <a:latin typeface="+mn-ea"/>
              </a:rPr>
              <a:t>(b)</a:t>
            </a:r>
            <a:r>
              <a:rPr kumimoji="1" lang="ja-JP" altLang="en-US" sz="2400" b="1" dirty="0">
                <a:latin typeface="+mn-ea"/>
              </a:rPr>
              <a:t>有効視野</a:t>
            </a:r>
            <a:r>
              <a:rPr kumimoji="1" lang="ja-JP" altLang="en-US" sz="2400" dirty="0">
                <a:latin typeface="+mn-ea"/>
              </a:rPr>
              <a:t>：</a:t>
            </a:r>
            <a:endParaRPr kumimoji="1" lang="en-US" altLang="ja-JP" sz="2400" dirty="0">
              <a:latin typeface="+mn-ea"/>
            </a:endParaRPr>
          </a:p>
          <a:p>
            <a:r>
              <a:rPr kumimoji="1" lang="ja-JP" altLang="en-US" sz="2400" dirty="0">
                <a:latin typeface="+mn-ea"/>
              </a:rPr>
              <a:t>楕円で弁別視野と周辺視野の間の領域</a:t>
            </a:r>
            <a:endParaRPr kumimoji="1" lang="en-US" altLang="ja-JP" sz="2400" dirty="0">
              <a:latin typeface="+mn-ea"/>
            </a:endParaRPr>
          </a:p>
          <a:p>
            <a:endParaRPr kumimoji="1" lang="en-US" altLang="ja-JP" sz="2400" dirty="0">
              <a:latin typeface="+mn-ea"/>
            </a:endParaRPr>
          </a:p>
          <a:p>
            <a:r>
              <a:rPr kumimoji="1" lang="en-US" altLang="ja-JP" sz="2400" dirty="0">
                <a:latin typeface="+mn-ea"/>
              </a:rPr>
              <a:t>[Abrams</a:t>
            </a:r>
            <a:r>
              <a:rPr kumimoji="1" lang="ja-JP" altLang="en-US" sz="2400" dirty="0">
                <a:latin typeface="+mn-ea"/>
              </a:rPr>
              <a:t>ら</a:t>
            </a:r>
            <a:r>
              <a:rPr kumimoji="1" lang="en-US" altLang="ja-JP" sz="2400" dirty="0">
                <a:latin typeface="+mn-ea"/>
              </a:rPr>
              <a:t>2012,Barbot</a:t>
            </a:r>
            <a:r>
              <a:rPr kumimoji="1" lang="ja-JP" altLang="en-US" sz="2400" dirty="0">
                <a:latin typeface="+mn-ea"/>
              </a:rPr>
              <a:t>ら</a:t>
            </a:r>
            <a:r>
              <a:rPr kumimoji="1" lang="en-US" altLang="ja-JP" sz="2400" dirty="0">
                <a:latin typeface="+mn-ea"/>
              </a:rPr>
              <a:t>2021]</a:t>
            </a:r>
            <a:r>
              <a:rPr kumimoji="1" lang="ja-JP" altLang="en-US" sz="2400" dirty="0">
                <a:latin typeface="+mn-ea"/>
              </a:rPr>
              <a:t>の研究によって、同じ偏心度において</a:t>
            </a:r>
            <a:endParaRPr kumimoji="1" lang="en-US" altLang="ja-JP" sz="2400" dirty="0">
              <a:latin typeface="+mn-ea"/>
            </a:endParaRPr>
          </a:p>
          <a:p>
            <a:pPr marL="342900" indent="-342900">
              <a:buFont typeface="Arial" panose="020B0604020202020204" pitchFamily="34" charset="0"/>
              <a:buChar char="•"/>
            </a:pPr>
            <a:r>
              <a:rPr kumimoji="1" lang="ja-JP" altLang="en-US" sz="2400" dirty="0">
                <a:latin typeface="+mn-ea"/>
              </a:rPr>
              <a:t>視力が縦軸よりも横軸の方が高い</a:t>
            </a:r>
            <a:endParaRPr kumimoji="1" lang="en-US" altLang="ja-JP" sz="2400" dirty="0">
              <a:latin typeface="+mn-ea"/>
            </a:endParaRPr>
          </a:p>
          <a:p>
            <a:pPr marL="342900" indent="-342900">
              <a:buFont typeface="Arial" panose="020B0604020202020204" pitchFamily="34" charset="0"/>
              <a:buChar char="•"/>
            </a:pPr>
            <a:r>
              <a:rPr kumimoji="1" lang="ja-JP" altLang="en-US" sz="2400" dirty="0">
                <a:latin typeface="+mn-ea"/>
              </a:rPr>
              <a:t>下方視野の方が視力が優れている</a:t>
            </a:r>
            <a:endParaRPr kumimoji="1" lang="en-US" altLang="ja-JP" sz="2400" dirty="0">
              <a:latin typeface="+mn-ea"/>
            </a:endParaRPr>
          </a:p>
          <a:p>
            <a:r>
              <a:rPr kumimoji="1" lang="ja-JP" altLang="en-US" sz="2400" dirty="0">
                <a:latin typeface="+mn-ea"/>
              </a:rPr>
              <a:t>といことが示されている</a:t>
            </a:r>
            <a:endParaRPr kumimoji="1" lang="en-US" altLang="ja-JP" sz="2400" dirty="0">
              <a:latin typeface="+mn-ea"/>
            </a:endParaRPr>
          </a:p>
        </p:txBody>
      </p:sp>
      <p:sp>
        <p:nvSpPr>
          <p:cNvPr id="5" name="テキスト ボックス 4">
            <a:extLst>
              <a:ext uri="{FF2B5EF4-FFF2-40B4-BE49-F238E27FC236}">
                <a16:creationId xmlns:a16="http://schemas.microsoft.com/office/drawing/2014/main" id="{D4CEBAB5-56EE-5A84-2078-F631B9D68F7F}"/>
              </a:ext>
            </a:extLst>
          </p:cNvPr>
          <p:cNvSpPr txBox="1"/>
          <p:nvPr/>
        </p:nvSpPr>
        <p:spPr>
          <a:xfrm>
            <a:off x="2071991" y="6280973"/>
            <a:ext cx="7373991" cy="646331"/>
          </a:xfrm>
          <a:prstGeom prst="rect">
            <a:avLst/>
          </a:prstGeom>
          <a:noFill/>
        </p:spPr>
        <p:txBody>
          <a:bodyPr wrap="square">
            <a:spAutoFit/>
          </a:bodyPr>
          <a:lstStyle/>
          <a:p>
            <a:r>
              <a:rPr lang="ja-JP" altLang="en-US" b="0" i="0" dirty="0">
                <a:solidFill>
                  <a:srgbClr val="374151"/>
                </a:solidFill>
                <a:effectLst/>
                <a:latin typeface="Söhne"/>
              </a:rPr>
              <a:t>本書編集委員</a:t>
            </a:r>
            <a:r>
              <a:rPr lang="en-US" altLang="ja-JP" b="0" i="0" dirty="0">
                <a:solidFill>
                  <a:srgbClr val="374151"/>
                </a:solidFill>
                <a:effectLst/>
                <a:latin typeface="Söhne"/>
              </a:rPr>
              <a:t>. (2012). 『</a:t>
            </a:r>
            <a:r>
              <a:rPr lang="ja-JP" altLang="en-US" b="0" i="0" dirty="0">
                <a:solidFill>
                  <a:srgbClr val="374151"/>
                </a:solidFill>
                <a:effectLst/>
                <a:latin typeface="Söhne"/>
              </a:rPr>
              <a:t>眼・色・光 －より優れた色再現を求めて－</a:t>
            </a:r>
            <a:r>
              <a:rPr lang="en-US" altLang="ja-JP" b="0" i="0" dirty="0">
                <a:solidFill>
                  <a:srgbClr val="374151"/>
                </a:solidFill>
                <a:effectLst/>
                <a:latin typeface="Söhne"/>
              </a:rPr>
              <a:t>』(</a:t>
            </a:r>
            <a:r>
              <a:rPr lang="ja-JP" altLang="en-US" b="0" i="0" dirty="0">
                <a:solidFill>
                  <a:srgbClr val="374151"/>
                </a:solidFill>
                <a:effectLst/>
                <a:latin typeface="Söhne"/>
              </a:rPr>
              <a:t>初版</a:t>
            </a:r>
            <a:r>
              <a:rPr lang="en-US" altLang="ja-JP" b="0" i="0" dirty="0">
                <a:solidFill>
                  <a:srgbClr val="374151"/>
                </a:solidFill>
                <a:effectLst/>
                <a:latin typeface="Söhne"/>
              </a:rPr>
              <a:t>2</a:t>
            </a:r>
            <a:r>
              <a:rPr lang="ja-JP" altLang="en-US" b="0" i="0" dirty="0">
                <a:solidFill>
                  <a:srgbClr val="374151"/>
                </a:solidFill>
                <a:effectLst/>
                <a:latin typeface="Söhne"/>
              </a:rPr>
              <a:t>刷</a:t>
            </a:r>
            <a:r>
              <a:rPr lang="en-US" altLang="ja-JP" b="0" i="0" dirty="0">
                <a:solidFill>
                  <a:srgbClr val="374151"/>
                </a:solidFill>
                <a:effectLst/>
                <a:latin typeface="Söhne"/>
              </a:rPr>
              <a:t>). </a:t>
            </a:r>
            <a:r>
              <a:rPr lang="ja-JP" altLang="en-US" b="0" i="0" dirty="0">
                <a:solidFill>
                  <a:srgbClr val="374151"/>
                </a:solidFill>
                <a:effectLst/>
                <a:latin typeface="Söhne"/>
              </a:rPr>
              <a:t>公益社団法人 日本印刷技術協会</a:t>
            </a:r>
            <a:r>
              <a:rPr lang="en-US" altLang="ja-JP" b="0" i="0" dirty="0">
                <a:solidFill>
                  <a:srgbClr val="374151"/>
                </a:solidFill>
                <a:effectLst/>
                <a:latin typeface="Söhne"/>
              </a:rPr>
              <a:t>.</a:t>
            </a:r>
            <a:endParaRPr lang="ja-JP" altLang="en-US" dirty="0"/>
          </a:p>
        </p:txBody>
      </p:sp>
    </p:spTree>
    <p:extLst>
      <p:ext uri="{BB962C8B-B14F-4D97-AF65-F5344CB8AC3E}">
        <p14:creationId xmlns:p14="http://schemas.microsoft.com/office/powerpoint/2010/main" val="1850268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8E994F20-6EEB-8836-8869-E72252F50435}"/>
              </a:ext>
            </a:extLst>
          </p:cNvPr>
          <p:cNvGrpSpPr/>
          <p:nvPr/>
        </p:nvGrpSpPr>
        <p:grpSpPr>
          <a:xfrm>
            <a:off x="238985" y="866078"/>
            <a:ext cx="530700" cy="484233"/>
            <a:chOff x="611560" y="2733009"/>
            <a:chExt cx="1224136" cy="1228647"/>
          </a:xfrm>
        </p:grpSpPr>
        <p:sp>
          <p:nvSpPr>
            <p:cNvPr id="3" name="正方形/長方形 2">
              <a:extLst>
                <a:ext uri="{FF2B5EF4-FFF2-40B4-BE49-F238E27FC236}">
                  <a16:creationId xmlns:a16="http://schemas.microsoft.com/office/drawing/2014/main" id="{D63848AC-285C-4B99-E7F2-547BD86318EC}"/>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E38B228-93E7-46E0-5D0B-8EA450A84B30}"/>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54FE687D-93FB-53DF-49FF-264E069BE597}"/>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6" name="正方形/長方形 5">
              <a:extLst>
                <a:ext uri="{FF2B5EF4-FFF2-40B4-BE49-F238E27FC236}">
                  <a16:creationId xmlns:a16="http://schemas.microsoft.com/office/drawing/2014/main" id="{17E83707-4E8E-B534-A2F7-6C02031A9C9F}"/>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 name="テキスト ボックス 6">
            <a:extLst>
              <a:ext uri="{FF2B5EF4-FFF2-40B4-BE49-F238E27FC236}">
                <a16:creationId xmlns:a16="http://schemas.microsoft.com/office/drawing/2014/main" id="{056F585E-78C5-04CB-9249-BA386D3DEA24}"/>
              </a:ext>
            </a:extLst>
          </p:cNvPr>
          <p:cNvSpPr txBox="1"/>
          <p:nvPr/>
        </p:nvSpPr>
        <p:spPr>
          <a:xfrm>
            <a:off x="781989" y="814594"/>
            <a:ext cx="4801314" cy="646331"/>
          </a:xfrm>
          <a:prstGeom prst="rect">
            <a:avLst/>
          </a:prstGeom>
          <a:noFill/>
        </p:spPr>
        <p:txBody>
          <a:bodyPr wrap="none" rtlCol="0">
            <a:spAutoFit/>
          </a:bodyPr>
          <a:lstStyle/>
          <a:p>
            <a:r>
              <a:rPr lang="ja-JP" altLang="en-US" sz="3600">
                <a:latin typeface="+mn-ea"/>
              </a:rPr>
              <a:t>関連研究とその問題点</a:t>
            </a:r>
          </a:p>
        </p:txBody>
      </p:sp>
      <p:sp>
        <p:nvSpPr>
          <p:cNvPr id="8" name="スライド番号プレースホルダー 1">
            <a:extLst>
              <a:ext uri="{FF2B5EF4-FFF2-40B4-BE49-F238E27FC236}">
                <a16:creationId xmlns:a16="http://schemas.microsoft.com/office/drawing/2014/main" id="{1C5B90BB-904E-DDE0-99FF-65E1968EEE77}"/>
              </a:ext>
            </a:extLst>
          </p:cNvPr>
          <p:cNvSpPr>
            <a:spLocks noGrp="1"/>
          </p:cNvSpPr>
          <p:nvPr>
            <p:ph type="sldNum" sz="quarter" idx="12"/>
          </p:nvPr>
        </p:nvSpPr>
        <p:spPr>
          <a:xfrm>
            <a:off x="7308304" y="44773"/>
            <a:ext cx="1193946" cy="459728"/>
          </a:xfrm>
        </p:spPr>
        <p:txBody>
          <a:bodyPr/>
          <a:lstStyle/>
          <a:p>
            <a:pPr>
              <a:defRPr/>
            </a:pPr>
            <a:r>
              <a:rPr lang="en-US" altLang="ja-JP"/>
              <a:t>NO.</a:t>
            </a:r>
            <a:r>
              <a:rPr lang="en-US" altLang="ja-JP" dirty="0"/>
              <a:t>6</a:t>
            </a:r>
            <a:endParaRPr lang="en-US" altLang="ja-JP"/>
          </a:p>
        </p:txBody>
      </p:sp>
      <p:sp>
        <p:nvSpPr>
          <p:cNvPr id="15" name="テキスト ボックス 14">
            <a:extLst>
              <a:ext uri="{FF2B5EF4-FFF2-40B4-BE49-F238E27FC236}">
                <a16:creationId xmlns:a16="http://schemas.microsoft.com/office/drawing/2014/main" id="{C0153408-079C-D942-FFD8-D276DF6BBDFA}"/>
              </a:ext>
            </a:extLst>
          </p:cNvPr>
          <p:cNvSpPr txBox="1"/>
          <p:nvPr/>
        </p:nvSpPr>
        <p:spPr>
          <a:xfrm>
            <a:off x="302004" y="1870745"/>
            <a:ext cx="4801314" cy="1938992"/>
          </a:xfrm>
          <a:prstGeom prst="rect">
            <a:avLst/>
          </a:prstGeom>
          <a:noFill/>
        </p:spPr>
        <p:txBody>
          <a:bodyPr wrap="square" rtlCol="0">
            <a:spAutoFit/>
          </a:bodyPr>
          <a:lstStyle/>
          <a:p>
            <a:r>
              <a:rPr kumimoji="1" lang="ja-JP" altLang="en-US" sz="2400" dirty="0"/>
              <a:t>現在の</a:t>
            </a:r>
            <a:r>
              <a:rPr kumimoji="1" lang="en-US" altLang="ja-JP" sz="2400" dirty="0">
                <a:latin typeface="+mn-ea"/>
              </a:rPr>
              <a:t>Foveated Imaging</a:t>
            </a:r>
            <a:r>
              <a:rPr kumimoji="1" lang="ja-JP" altLang="en-US" sz="2400" dirty="0"/>
              <a:t>処理のほとんどは、水平方向と垂直方向にわたって均一な視力を想定しており、円形領域で画像処理している</a:t>
            </a:r>
            <a:endParaRPr kumimoji="1" lang="en-US" altLang="ja-JP" sz="2400" dirty="0"/>
          </a:p>
        </p:txBody>
      </p:sp>
      <p:sp>
        <p:nvSpPr>
          <p:cNvPr id="18" name="矢印: 下 17">
            <a:extLst>
              <a:ext uri="{FF2B5EF4-FFF2-40B4-BE49-F238E27FC236}">
                <a16:creationId xmlns:a16="http://schemas.microsoft.com/office/drawing/2014/main" id="{DB004BDC-5DD9-3D96-A139-7EC403876790}"/>
              </a:ext>
            </a:extLst>
          </p:cNvPr>
          <p:cNvSpPr/>
          <p:nvPr/>
        </p:nvSpPr>
        <p:spPr>
          <a:xfrm>
            <a:off x="2023153" y="3809737"/>
            <a:ext cx="1359016" cy="89600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1DC4E614-C5E6-EF23-8B87-F5FCEDE7106B}"/>
              </a:ext>
            </a:extLst>
          </p:cNvPr>
          <p:cNvSpPr txBox="1"/>
          <p:nvPr/>
        </p:nvSpPr>
        <p:spPr>
          <a:xfrm>
            <a:off x="302003" y="4807384"/>
            <a:ext cx="7006301" cy="1200329"/>
          </a:xfrm>
          <a:prstGeom prst="rect">
            <a:avLst/>
          </a:prstGeom>
          <a:noFill/>
        </p:spPr>
        <p:txBody>
          <a:bodyPr wrap="square" rtlCol="0">
            <a:spAutoFit/>
          </a:bodyPr>
          <a:lstStyle/>
          <a:p>
            <a:r>
              <a:rPr kumimoji="1" lang="ja-JP" altLang="en-US" sz="2400" dirty="0"/>
              <a:t>人間の視野特性を考慮すると、</a:t>
            </a:r>
            <a:endParaRPr kumimoji="1" lang="en-US" altLang="ja-JP" sz="2400" dirty="0"/>
          </a:p>
          <a:p>
            <a:r>
              <a:rPr kumimoji="1" lang="ja-JP" altLang="en-US" sz="2400" dirty="0"/>
              <a:t>弁別視野は円形であり、有効視野は楕円形である</a:t>
            </a:r>
            <a:endParaRPr kumimoji="1" lang="en-US" altLang="ja-JP" sz="2400" dirty="0"/>
          </a:p>
          <a:p>
            <a:r>
              <a:rPr kumimoji="1" lang="ja-JP" altLang="en-US" sz="2400" dirty="0"/>
              <a:t>不要な領域も高解像度で画像処理している</a:t>
            </a:r>
            <a:endParaRPr kumimoji="1" lang="en-US" altLang="ja-JP" sz="2400" dirty="0"/>
          </a:p>
        </p:txBody>
      </p:sp>
      <p:pic>
        <p:nvPicPr>
          <p:cNvPr id="10" name="図 9">
            <a:extLst>
              <a:ext uri="{FF2B5EF4-FFF2-40B4-BE49-F238E27FC236}">
                <a16:creationId xmlns:a16="http://schemas.microsoft.com/office/drawing/2014/main" id="{E4A94C84-ED42-CABB-5D53-4D56173C148F}"/>
              </a:ext>
            </a:extLst>
          </p:cNvPr>
          <p:cNvPicPr>
            <a:picLocks noChangeAspect="1"/>
          </p:cNvPicPr>
          <p:nvPr/>
        </p:nvPicPr>
        <p:blipFill>
          <a:blip r:embed="rId3"/>
          <a:stretch>
            <a:fillRect/>
          </a:stretch>
        </p:blipFill>
        <p:spPr>
          <a:xfrm>
            <a:off x="5103318" y="1602658"/>
            <a:ext cx="3925249" cy="2207079"/>
          </a:xfrm>
          <a:prstGeom prst="rect">
            <a:avLst/>
          </a:prstGeom>
        </p:spPr>
      </p:pic>
    </p:spTree>
    <p:extLst>
      <p:ext uri="{BB962C8B-B14F-4D97-AF65-F5344CB8AC3E}">
        <p14:creationId xmlns:p14="http://schemas.microsoft.com/office/powerpoint/2010/main" val="420343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6E221B2-F28B-D543-8953-BF8CF0A82F2C}"/>
              </a:ext>
            </a:extLst>
          </p:cNvPr>
          <p:cNvSpPr>
            <a:spLocks noGrp="1"/>
          </p:cNvSpPr>
          <p:nvPr>
            <p:ph type="sldNum" sz="quarter" idx="12"/>
          </p:nvPr>
        </p:nvSpPr>
        <p:spPr/>
        <p:txBody>
          <a:bodyPr/>
          <a:lstStyle/>
          <a:p>
            <a:pPr>
              <a:defRPr/>
            </a:pPr>
            <a:r>
              <a:rPr lang="en-US" altLang="ja-JP" dirty="0"/>
              <a:t>NO.7</a:t>
            </a:r>
          </a:p>
        </p:txBody>
      </p:sp>
      <p:sp>
        <p:nvSpPr>
          <p:cNvPr id="16" name="テキスト ボックス 15">
            <a:extLst>
              <a:ext uri="{FF2B5EF4-FFF2-40B4-BE49-F238E27FC236}">
                <a16:creationId xmlns:a16="http://schemas.microsoft.com/office/drawing/2014/main" id="{60342B6C-F1D7-CC43-BED9-B000D36C65B4}"/>
              </a:ext>
            </a:extLst>
          </p:cNvPr>
          <p:cNvSpPr txBox="1"/>
          <p:nvPr/>
        </p:nvSpPr>
        <p:spPr>
          <a:xfrm>
            <a:off x="781989" y="805145"/>
            <a:ext cx="1107996" cy="646331"/>
          </a:xfrm>
          <a:prstGeom prst="rect">
            <a:avLst/>
          </a:prstGeom>
          <a:noFill/>
        </p:spPr>
        <p:txBody>
          <a:bodyPr wrap="none" rtlCol="0">
            <a:spAutoFit/>
          </a:bodyPr>
          <a:lstStyle/>
          <a:p>
            <a:r>
              <a:rPr lang="ja-JP" altLang="en-US" sz="3600">
                <a:latin typeface="+mn-ea"/>
              </a:rPr>
              <a:t>目的</a:t>
            </a:r>
            <a:endParaRPr lang="ja-JP" altLang="en-US" sz="2400">
              <a:latin typeface="+mn-ea"/>
            </a:endParaRPr>
          </a:p>
        </p:txBody>
      </p:sp>
      <p:grpSp>
        <p:nvGrpSpPr>
          <p:cNvPr id="17" name="グループ化 16">
            <a:extLst>
              <a:ext uri="{FF2B5EF4-FFF2-40B4-BE49-F238E27FC236}">
                <a16:creationId xmlns:a16="http://schemas.microsoft.com/office/drawing/2014/main" id="{6428CF8B-057B-0B4E-B4E9-F904102BD886}"/>
              </a:ext>
            </a:extLst>
          </p:cNvPr>
          <p:cNvGrpSpPr/>
          <p:nvPr/>
        </p:nvGrpSpPr>
        <p:grpSpPr>
          <a:xfrm>
            <a:off x="238985" y="866078"/>
            <a:ext cx="530700" cy="484233"/>
            <a:chOff x="611560" y="2733009"/>
            <a:chExt cx="1224136" cy="1228647"/>
          </a:xfrm>
        </p:grpSpPr>
        <p:sp>
          <p:nvSpPr>
            <p:cNvPr id="18" name="正方形/長方形 17">
              <a:extLst>
                <a:ext uri="{FF2B5EF4-FFF2-40B4-BE49-F238E27FC236}">
                  <a16:creationId xmlns:a16="http://schemas.microsoft.com/office/drawing/2014/main" id="{952D61D0-93FA-9F47-8B2E-DAB9C300928A}"/>
                </a:ext>
              </a:extLst>
            </p:cNvPr>
            <p:cNvSpPr/>
            <p:nvPr/>
          </p:nvSpPr>
          <p:spPr>
            <a:xfrm>
              <a:off x="611560" y="2733009"/>
              <a:ext cx="597877" cy="597878"/>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B107B85E-117D-D24C-AA50-16672B639E3D}"/>
                </a:ext>
              </a:extLst>
            </p:cNvPr>
            <p:cNvSpPr/>
            <p:nvPr/>
          </p:nvSpPr>
          <p:spPr>
            <a:xfrm>
              <a:off x="1237819" y="2733009"/>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BB258BB-020E-8D46-B8A6-BE63F98FE9F5}"/>
                </a:ext>
              </a:extLst>
            </p:cNvPr>
            <p:cNvSpPr/>
            <p:nvPr/>
          </p:nvSpPr>
          <p:spPr>
            <a:xfrm>
              <a:off x="1237819"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2060"/>
                </a:solidFill>
              </a:endParaRPr>
            </a:p>
          </p:txBody>
        </p:sp>
        <p:sp>
          <p:nvSpPr>
            <p:cNvPr id="21" name="正方形/長方形 20">
              <a:extLst>
                <a:ext uri="{FF2B5EF4-FFF2-40B4-BE49-F238E27FC236}">
                  <a16:creationId xmlns:a16="http://schemas.microsoft.com/office/drawing/2014/main" id="{4B393657-EEC0-FB4A-AB91-5889B71DD3C8}"/>
                </a:ext>
              </a:extLst>
            </p:cNvPr>
            <p:cNvSpPr/>
            <p:nvPr/>
          </p:nvSpPr>
          <p:spPr>
            <a:xfrm>
              <a:off x="611560" y="3363778"/>
              <a:ext cx="597877" cy="597878"/>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正方形/長方形 24">
            <a:extLst>
              <a:ext uri="{FF2B5EF4-FFF2-40B4-BE49-F238E27FC236}">
                <a16:creationId xmlns:a16="http://schemas.microsoft.com/office/drawing/2014/main" id="{DC160833-F82D-C1F0-8457-D44DADF9DA62}"/>
              </a:ext>
            </a:extLst>
          </p:cNvPr>
          <p:cNvSpPr/>
          <p:nvPr/>
        </p:nvSpPr>
        <p:spPr>
          <a:xfrm>
            <a:off x="781989" y="1968975"/>
            <a:ext cx="7359016" cy="1764126"/>
          </a:xfrm>
          <a:prstGeom prst="rect">
            <a:avLst/>
          </a:prstGeom>
          <a:ln w="38100"/>
        </p:spPr>
        <p:style>
          <a:lnRef idx="2">
            <a:schemeClr val="accent2"/>
          </a:lnRef>
          <a:fillRef idx="1">
            <a:schemeClr val="lt1"/>
          </a:fillRef>
          <a:effectRef idx="0">
            <a:schemeClr val="accent2"/>
          </a:effectRef>
          <a:fontRef idx="minor">
            <a:schemeClr val="dk1"/>
          </a:fontRef>
        </p:style>
        <p:txBody>
          <a:bodyPr rtlCol="0" anchor="ctr"/>
          <a:lstStyle/>
          <a:p>
            <a:endParaRPr kumimoji="1" lang="en-US" altLang="ja-JP" sz="2800"/>
          </a:p>
        </p:txBody>
      </p:sp>
      <p:sp>
        <p:nvSpPr>
          <p:cNvPr id="26" name="テキスト ボックス 25">
            <a:extLst>
              <a:ext uri="{FF2B5EF4-FFF2-40B4-BE49-F238E27FC236}">
                <a16:creationId xmlns:a16="http://schemas.microsoft.com/office/drawing/2014/main" id="{EE8E6D86-0114-9411-CE17-2DF80D81CA4A}"/>
              </a:ext>
            </a:extLst>
          </p:cNvPr>
          <p:cNvSpPr txBox="1"/>
          <p:nvPr/>
        </p:nvSpPr>
        <p:spPr>
          <a:xfrm>
            <a:off x="1560238" y="1691458"/>
            <a:ext cx="1031051" cy="600164"/>
          </a:xfrm>
          <a:prstGeom prst="rect">
            <a:avLst/>
          </a:prstGeom>
          <a:noFill/>
        </p:spPr>
        <p:txBody>
          <a:bodyPr wrap="none" rtlCol="0">
            <a:spAutoFit/>
          </a:bodyPr>
          <a:lstStyle/>
          <a:p>
            <a:r>
              <a:rPr lang="x-none" altLang="en-US" sz="3300">
                <a:solidFill>
                  <a:schemeClr val="bg1"/>
                </a:solidFill>
              </a:rPr>
              <a:t>課題</a:t>
            </a:r>
            <a:endParaRPr lang="ja-JP" altLang="en-US" sz="3300">
              <a:solidFill>
                <a:schemeClr val="bg1"/>
              </a:solidFill>
            </a:endParaRPr>
          </a:p>
        </p:txBody>
      </p:sp>
      <p:sp>
        <p:nvSpPr>
          <p:cNvPr id="28" name="正方形/長方形 27">
            <a:extLst>
              <a:ext uri="{FF2B5EF4-FFF2-40B4-BE49-F238E27FC236}">
                <a16:creationId xmlns:a16="http://schemas.microsoft.com/office/drawing/2014/main" id="{B6660A95-72AE-48BA-2F3E-FA89F412EA8C}"/>
              </a:ext>
            </a:extLst>
          </p:cNvPr>
          <p:cNvSpPr/>
          <p:nvPr/>
        </p:nvSpPr>
        <p:spPr>
          <a:xfrm>
            <a:off x="880852" y="1617320"/>
            <a:ext cx="6599859" cy="703310"/>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x-none" altLang="en-US" sz="2800" b="1">
                <a:latin typeface="+mn-ea"/>
              </a:rPr>
              <a:t>既存</a:t>
            </a:r>
            <a:r>
              <a:rPr kumimoji="1" lang="ja-JP" altLang="en-US" sz="2800" b="1">
                <a:latin typeface="+mn-ea"/>
              </a:rPr>
              <a:t>の</a:t>
            </a:r>
            <a:r>
              <a:rPr kumimoji="1" lang="en-US" altLang="ja-JP" sz="2800" b="1">
                <a:latin typeface="+mn-ea"/>
              </a:rPr>
              <a:t>Foveated Imaging</a:t>
            </a:r>
            <a:r>
              <a:rPr kumimoji="1" lang="ja-JP" altLang="en-US" sz="2800" b="1">
                <a:latin typeface="+mn-ea"/>
              </a:rPr>
              <a:t>処理</a:t>
            </a:r>
            <a:r>
              <a:rPr kumimoji="1" lang="x-none" altLang="en-US" sz="2800" b="1">
                <a:latin typeface="+mn-ea"/>
              </a:rPr>
              <a:t>の</a:t>
            </a:r>
            <a:r>
              <a:rPr kumimoji="1" lang="ja-JP" altLang="en-US" sz="2800" b="1">
                <a:latin typeface="+mn-ea"/>
              </a:rPr>
              <a:t>問題</a:t>
            </a:r>
            <a:endParaRPr kumimoji="1" lang="x-none" altLang="en-US" sz="2800" b="1">
              <a:latin typeface="+mn-ea"/>
            </a:endParaRPr>
          </a:p>
        </p:txBody>
      </p:sp>
      <p:sp>
        <p:nvSpPr>
          <p:cNvPr id="29" name="テキスト ボックス 28">
            <a:extLst>
              <a:ext uri="{FF2B5EF4-FFF2-40B4-BE49-F238E27FC236}">
                <a16:creationId xmlns:a16="http://schemas.microsoft.com/office/drawing/2014/main" id="{FA9CBA72-3FF4-CA97-E7F1-BAA64959760F}"/>
              </a:ext>
            </a:extLst>
          </p:cNvPr>
          <p:cNvSpPr txBox="1"/>
          <p:nvPr/>
        </p:nvSpPr>
        <p:spPr>
          <a:xfrm>
            <a:off x="903742" y="2388847"/>
            <a:ext cx="6576969" cy="1569660"/>
          </a:xfrm>
          <a:prstGeom prst="rect">
            <a:avLst/>
          </a:prstGeom>
          <a:noFill/>
        </p:spPr>
        <p:txBody>
          <a:bodyPr wrap="square" rtlCol="0">
            <a:spAutoFit/>
          </a:bodyPr>
          <a:lstStyle/>
          <a:p>
            <a:r>
              <a:rPr kumimoji="1" lang="ja-JP" altLang="en-US" sz="2400" dirty="0"/>
              <a:t>有効視野は楕円形であるが、既存のものは円形で画像処理しており、不要な領域も高解像度で画像処理している</a:t>
            </a:r>
            <a:endParaRPr kumimoji="1" lang="en-US" altLang="ja-JP" sz="2400" dirty="0"/>
          </a:p>
          <a:p>
            <a:endParaRPr kumimoji="1" lang="ja-JP" altLang="en-US" sz="2400" dirty="0"/>
          </a:p>
        </p:txBody>
      </p:sp>
      <p:sp>
        <p:nvSpPr>
          <p:cNvPr id="30" name="正方形/長方形 29">
            <a:extLst>
              <a:ext uri="{FF2B5EF4-FFF2-40B4-BE49-F238E27FC236}">
                <a16:creationId xmlns:a16="http://schemas.microsoft.com/office/drawing/2014/main" id="{0A7B0331-8E2B-0D18-D6E6-75062E999B44}"/>
              </a:ext>
            </a:extLst>
          </p:cNvPr>
          <p:cNvSpPr/>
          <p:nvPr/>
        </p:nvSpPr>
        <p:spPr>
          <a:xfrm>
            <a:off x="769685" y="4381596"/>
            <a:ext cx="7359016" cy="1764126"/>
          </a:xfrm>
          <a:prstGeom prst="rect">
            <a:avLst/>
          </a:prstGeom>
          <a:ln w="3810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endParaRPr kumimoji="1" lang="en-US" altLang="ja-JP" sz="2800"/>
          </a:p>
        </p:txBody>
      </p:sp>
      <p:sp>
        <p:nvSpPr>
          <p:cNvPr id="31" name="テキスト ボックス 30">
            <a:extLst>
              <a:ext uri="{FF2B5EF4-FFF2-40B4-BE49-F238E27FC236}">
                <a16:creationId xmlns:a16="http://schemas.microsoft.com/office/drawing/2014/main" id="{873392C7-0504-2522-E444-0E6AB3D031D6}"/>
              </a:ext>
            </a:extLst>
          </p:cNvPr>
          <p:cNvSpPr txBox="1"/>
          <p:nvPr/>
        </p:nvSpPr>
        <p:spPr>
          <a:xfrm>
            <a:off x="1547934" y="4104079"/>
            <a:ext cx="1031051" cy="600164"/>
          </a:xfrm>
          <a:prstGeom prst="rect">
            <a:avLst/>
          </a:prstGeom>
          <a:noFill/>
        </p:spPr>
        <p:txBody>
          <a:bodyPr wrap="none" rtlCol="0">
            <a:spAutoFit/>
          </a:bodyPr>
          <a:lstStyle/>
          <a:p>
            <a:r>
              <a:rPr lang="x-none" altLang="en-US" sz="3300">
                <a:solidFill>
                  <a:schemeClr val="bg1"/>
                </a:solidFill>
              </a:rPr>
              <a:t>課題</a:t>
            </a:r>
            <a:endParaRPr lang="ja-JP" altLang="en-US" sz="3300">
              <a:solidFill>
                <a:schemeClr val="bg1"/>
              </a:solidFill>
            </a:endParaRPr>
          </a:p>
        </p:txBody>
      </p:sp>
      <p:sp>
        <p:nvSpPr>
          <p:cNvPr id="32" name="正方形/長方形 31">
            <a:extLst>
              <a:ext uri="{FF2B5EF4-FFF2-40B4-BE49-F238E27FC236}">
                <a16:creationId xmlns:a16="http://schemas.microsoft.com/office/drawing/2014/main" id="{E22AEAAE-D82E-EFB1-1B42-A82F6A12B971}"/>
              </a:ext>
            </a:extLst>
          </p:cNvPr>
          <p:cNvSpPr/>
          <p:nvPr/>
        </p:nvSpPr>
        <p:spPr>
          <a:xfrm>
            <a:off x="868550" y="4029941"/>
            <a:ext cx="3550514" cy="70331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b="1"/>
              <a:t>本研究</a:t>
            </a:r>
            <a:endParaRPr kumimoji="1" lang="x-none" altLang="en-US" sz="2800" b="1"/>
          </a:p>
        </p:txBody>
      </p:sp>
      <p:sp>
        <p:nvSpPr>
          <p:cNvPr id="34" name="テキスト ボックス 33">
            <a:extLst>
              <a:ext uri="{FF2B5EF4-FFF2-40B4-BE49-F238E27FC236}">
                <a16:creationId xmlns:a16="http://schemas.microsoft.com/office/drawing/2014/main" id="{68E1E894-7D46-058A-1986-CF3B64BB883D}"/>
              </a:ext>
            </a:extLst>
          </p:cNvPr>
          <p:cNvSpPr txBox="1"/>
          <p:nvPr/>
        </p:nvSpPr>
        <p:spPr>
          <a:xfrm>
            <a:off x="880854" y="4806816"/>
            <a:ext cx="6599857" cy="1200329"/>
          </a:xfrm>
          <a:prstGeom prst="rect">
            <a:avLst/>
          </a:prstGeom>
          <a:noFill/>
        </p:spPr>
        <p:txBody>
          <a:bodyPr wrap="square" rtlCol="0">
            <a:spAutoFit/>
          </a:bodyPr>
          <a:lstStyle/>
          <a:p>
            <a:r>
              <a:rPr kumimoji="1" lang="ja-JP" altLang="en-US" sz="2400">
                <a:latin typeface="+mn-ea"/>
              </a:rPr>
              <a:t>弁別視野は円形で有効視野は楕円形で画像処理をすることで視覚品質を保ったまま、伝送ビットレートを削減できることを検討する</a:t>
            </a:r>
          </a:p>
        </p:txBody>
      </p:sp>
    </p:spTree>
    <p:extLst>
      <p:ext uri="{BB962C8B-B14F-4D97-AF65-F5344CB8AC3E}">
        <p14:creationId xmlns:p14="http://schemas.microsoft.com/office/powerpoint/2010/main" val="1690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FD5A5E03-62BC-7C8A-4CAD-4DC5055A8CBC}"/>
              </a:ext>
            </a:extLst>
          </p:cNvPr>
          <p:cNvSpPr txBox="1"/>
          <p:nvPr/>
        </p:nvSpPr>
        <p:spPr>
          <a:xfrm>
            <a:off x="781989" y="814594"/>
            <a:ext cx="6280887" cy="646331"/>
          </a:xfrm>
          <a:prstGeom prst="rect">
            <a:avLst/>
          </a:prstGeom>
          <a:noFill/>
        </p:spPr>
        <p:txBody>
          <a:bodyPr wrap="none" rtlCol="0">
            <a:spAutoFit/>
          </a:bodyPr>
          <a:lstStyle/>
          <a:p>
            <a:r>
              <a:rPr lang="en-US" altLang="ja-JP" sz="3600">
                <a:latin typeface="+mn-ea"/>
              </a:rPr>
              <a:t>Foveated Imaging</a:t>
            </a:r>
            <a:r>
              <a:rPr lang="ja-JP" altLang="en-US" sz="3600">
                <a:latin typeface="+mn-ea"/>
              </a:rPr>
              <a:t>処理の原理</a:t>
            </a:r>
          </a:p>
        </p:txBody>
      </p:sp>
      <p:pic>
        <p:nvPicPr>
          <p:cNvPr id="13" name="図 12">
            <a:extLst>
              <a:ext uri="{FF2B5EF4-FFF2-40B4-BE49-F238E27FC236}">
                <a16:creationId xmlns:a16="http://schemas.microsoft.com/office/drawing/2014/main" id="{7F21BEDA-A77F-02DA-2477-CAC078302A31}"/>
              </a:ext>
            </a:extLst>
          </p:cNvPr>
          <p:cNvPicPr>
            <a:picLocks noChangeAspect="1"/>
          </p:cNvPicPr>
          <p:nvPr/>
        </p:nvPicPr>
        <p:blipFill>
          <a:blip r:embed="rId3"/>
          <a:stretch>
            <a:fillRect/>
          </a:stretch>
        </p:blipFill>
        <p:spPr>
          <a:xfrm>
            <a:off x="3694117" y="3314263"/>
            <a:ext cx="1755766" cy="1170511"/>
          </a:xfrm>
          <a:prstGeom prst="rect">
            <a:avLst/>
          </a:prstGeom>
        </p:spPr>
      </p:pic>
      <p:pic>
        <p:nvPicPr>
          <p:cNvPr id="16" name="図 15">
            <a:extLst>
              <a:ext uri="{FF2B5EF4-FFF2-40B4-BE49-F238E27FC236}">
                <a16:creationId xmlns:a16="http://schemas.microsoft.com/office/drawing/2014/main" id="{869040E0-5CCF-FAE1-98B8-3C6189BADE49}"/>
              </a:ext>
            </a:extLst>
          </p:cNvPr>
          <p:cNvPicPr>
            <a:picLocks noChangeAspect="1"/>
          </p:cNvPicPr>
          <p:nvPr/>
        </p:nvPicPr>
        <p:blipFill>
          <a:blip r:embed="rId4"/>
          <a:stretch>
            <a:fillRect/>
          </a:stretch>
        </p:blipFill>
        <p:spPr>
          <a:xfrm>
            <a:off x="468547" y="1849172"/>
            <a:ext cx="1755768" cy="1170512"/>
          </a:xfrm>
          <a:prstGeom prst="rect">
            <a:avLst/>
          </a:prstGeom>
        </p:spPr>
      </p:pic>
      <p:pic>
        <p:nvPicPr>
          <p:cNvPr id="18" name="図 17">
            <a:extLst>
              <a:ext uri="{FF2B5EF4-FFF2-40B4-BE49-F238E27FC236}">
                <a16:creationId xmlns:a16="http://schemas.microsoft.com/office/drawing/2014/main" id="{14F38100-A112-E105-05DB-ABE84B805C0C}"/>
              </a:ext>
            </a:extLst>
          </p:cNvPr>
          <p:cNvPicPr>
            <a:picLocks noChangeAspect="1"/>
          </p:cNvPicPr>
          <p:nvPr/>
        </p:nvPicPr>
        <p:blipFill>
          <a:blip r:embed="rId5"/>
          <a:stretch>
            <a:fillRect/>
          </a:stretch>
        </p:blipFill>
        <p:spPr>
          <a:xfrm>
            <a:off x="452963" y="4303301"/>
            <a:ext cx="1755768" cy="1170512"/>
          </a:xfrm>
          <a:prstGeom prst="rect">
            <a:avLst/>
          </a:prstGeom>
        </p:spPr>
      </p:pic>
      <p:cxnSp>
        <p:nvCxnSpPr>
          <p:cNvPr id="22" name="コネクタ: カギ線 21">
            <a:extLst>
              <a:ext uri="{FF2B5EF4-FFF2-40B4-BE49-F238E27FC236}">
                <a16:creationId xmlns:a16="http://schemas.microsoft.com/office/drawing/2014/main" id="{ABF8CF28-1A5A-1903-AEAC-971E33A2926F}"/>
              </a:ext>
            </a:extLst>
          </p:cNvPr>
          <p:cNvCxnSpPr>
            <a:cxnSpLocks/>
            <a:stCxn id="18" idx="3"/>
            <a:endCxn id="13" idx="1"/>
          </p:cNvCxnSpPr>
          <p:nvPr/>
        </p:nvCxnSpPr>
        <p:spPr>
          <a:xfrm flipV="1">
            <a:off x="2208731" y="3899519"/>
            <a:ext cx="1485386" cy="989038"/>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6" name="図 25">
            <a:extLst>
              <a:ext uri="{FF2B5EF4-FFF2-40B4-BE49-F238E27FC236}">
                <a16:creationId xmlns:a16="http://schemas.microsoft.com/office/drawing/2014/main" id="{9C669359-3357-3477-917C-D9F6FB438766}"/>
              </a:ext>
            </a:extLst>
          </p:cNvPr>
          <p:cNvPicPr>
            <a:picLocks noChangeAspect="1"/>
          </p:cNvPicPr>
          <p:nvPr/>
        </p:nvPicPr>
        <p:blipFill>
          <a:blip r:embed="rId6"/>
          <a:stretch>
            <a:fillRect/>
          </a:stretch>
        </p:blipFill>
        <p:spPr>
          <a:xfrm>
            <a:off x="6900973" y="3314262"/>
            <a:ext cx="1755766" cy="1170511"/>
          </a:xfrm>
          <a:prstGeom prst="rect">
            <a:avLst/>
          </a:prstGeom>
        </p:spPr>
      </p:pic>
      <p:cxnSp>
        <p:nvCxnSpPr>
          <p:cNvPr id="28" name="直線矢印コネクタ 27">
            <a:extLst>
              <a:ext uri="{FF2B5EF4-FFF2-40B4-BE49-F238E27FC236}">
                <a16:creationId xmlns:a16="http://schemas.microsoft.com/office/drawing/2014/main" id="{0FA3C14D-8226-83EF-F113-8AE1F0D6EABF}"/>
              </a:ext>
            </a:extLst>
          </p:cNvPr>
          <p:cNvCxnSpPr>
            <a:cxnSpLocks/>
            <a:stCxn id="13" idx="3"/>
            <a:endCxn id="26" idx="1"/>
          </p:cNvCxnSpPr>
          <p:nvPr/>
        </p:nvCxnSpPr>
        <p:spPr>
          <a:xfrm flipV="1">
            <a:off x="5449883" y="3899518"/>
            <a:ext cx="1451090"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7B786999-360D-DBDF-AA53-89737ED6DB76}"/>
              </a:ext>
            </a:extLst>
          </p:cNvPr>
          <p:cNvSpPr txBox="1"/>
          <p:nvPr/>
        </p:nvSpPr>
        <p:spPr>
          <a:xfrm>
            <a:off x="769821" y="3128087"/>
            <a:ext cx="1122057" cy="461665"/>
          </a:xfrm>
          <a:prstGeom prst="rect">
            <a:avLst/>
          </a:prstGeom>
          <a:noFill/>
        </p:spPr>
        <p:txBody>
          <a:bodyPr wrap="square" rtlCol="0">
            <a:spAutoFit/>
          </a:bodyPr>
          <a:lstStyle/>
          <a:p>
            <a:r>
              <a:rPr lang="ja-JP" altLang="en-US" sz="2400" dirty="0"/>
              <a:t>元画像</a:t>
            </a:r>
          </a:p>
        </p:txBody>
      </p:sp>
      <p:sp>
        <p:nvSpPr>
          <p:cNvPr id="10" name="テキスト ボックス 9">
            <a:extLst>
              <a:ext uri="{FF2B5EF4-FFF2-40B4-BE49-F238E27FC236}">
                <a16:creationId xmlns:a16="http://schemas.microsoft.com/office/drawing/2014/main" id="{65B195C7-6271-E43B-2FBB-C9D0D720E9A7}"/>
              </a:ext>
            </a:extLst>
          </p:cNvPr>
          <p:cNvSpPr txBox="1"/>
          <p:nvPr/>
        </p:nvSpPr>
        <p:spPr>
          <a:xfrm>
            <a:off x="492226" y="5627905"/>
            <a:ext cx="1708410" cy="830997"/>
          </a:xfrm>
          <a:prstGeom prst="rect">
            <a:avLst/>
          </a:prstGeom>
          <a:noFill/>
        </p:spPr>
        <p:txBody>
          <a:bodyPr wrap="square" rtlCol="0">
            <a:spAutoFit/>
          </a:bodyPr>
          <a:lstStyle/>
          <a:p>
            <a:r>
              <a:rPr lang="ja-JP" altLang="en-US" sz="2400" dirty="0"/>
              <a:t>ガウシアンぼかし画像</a:t>
            </a:r>
          </a:p>
        </p:txBody>
      </p:sp>
      <p:sp>
        <p:nvSpPr>
          <p:cNvPr id="11" name="テキスト ボックス 10">
            <a:extLst>
              <a:ext uri="{FF2B5EF4-FFF2-40B4-BE49-F238E27FC236}">
                <a16:creationId xmlns:a16="http://schemas.microsoft.com/office/drawing/2014/main" id="{DE8068E3-29A0-A383-FD91-0BFC756CB5DE}"/>
              </a:ext>
            </a:extLst>
          </p:cNvPr>
          <p:cNvSpPr txBox="1"/>
          <p:nvPr/>
        </p:nvSpPr>
        <p:spPr>
          <a:xfrm>
            <a:off x="3684388" y="4577878"/>
            <a:ext cx="1755766" cy="461665"/>
          </a:xfrm>
          <a:prstGeom prst="rect">
            <a:avLst/>
          </a:prstGeom>
          <a:noFill/>
        </p:spPr>
        <p:txBody>
          <a:bodyPr wrap="square" rtlCol="0">
            <a:spAutoFit/>
          </a:bodyPr>
          <a:lstStyle/>
          <a:p>
            <a:r>
              <a:rPr lang="ja-JP" altLang="en-US" sz="2400" dirty="0"/>
              <a:t>マスク画像</a:t>
            </a:r>
          </a:p>
        </p:txBody>
      </p:sp>
      <p:sp>
        <p:nvSpPr>
          <p:cNvPr id="12" name="テキスト ボックス 11">
            <a:extLst>
              <a:ext uri="{FF2B5EF4-FFF2-40B4-BE49-F238E27FC236}">
                <a16:creationId xmlns:a16="http://schemas.microsoft.com/office/drawing/2014/main" id="{224CEA1F-BD87-2423-2847-83647463DA04}"/>
              </a:ext>
            </a:extLst>
          </p:cNvPr>
          <p:cNvSpPr txBox="1"/>
          <p:nvPr/>
        </p:nvSpPr>
        <p:spPr>
          <a:xfrm>
            <a:off x="6915811" y="4577877"/>
            <a:ext cx="1755766" cy="461665"/>
          </a:xfrm>
          <a:prstGeom prst="rect">
            <a:avLst/>
          </a:prstGeom>
          <a:noFill/>
        </p:spPr>
        <p:txBody>
          <a:bodyPr wrap="square" rtlCol="0">
            <a:spAutoFit/>
          </a:bodyPr>
          <a:lstStyle/>
          <a:p>
            <a:r>
              <a:rPr lang="ja-JP" altLang="en-US" sz="2400" dirty="0"/>
              <a:t>中心窩画像</a:t>
            </a:r>
          </a:p>
        </p:txBody>
      </p:sp>
      <p:sp>
        <p:nvSpPr>
          <p:cNvPr id="14" name="テキスト ボックス 13">
            <a:extLst>
              <a:ext uri="{FF2B5EF4-FFF2-40B4-BE49-F238E27FC236}">
                <a16:creationId xmlns:a16="http://schemas.microsoft.com/office/drawing/2014/main" id="{38DDA235-CC10-E8CC-488C-86BEDDF0FB76}"/>
              </a:ext>
            </a:extLst>
          </p:cNvPr>
          <p:cNvSpPr txBox="1"/>
          <p:nvPr/>
        </p:nvSpPr>
        <p:spPr>
          <a:xfrm>
            <a:off x="2815940" y="5670340"/>
            <a:ext cx="6328060" cy="1200329"/>
          </a:xfrm>
          <a:prstGeom prst="rect">
            <a:avLst/>
          </a:prstGeom>
          <a:noFill/>
        </p:spPr>
        <p:txBody>
          <a:bodyPr wrap="square">
            <a:spAutoFit/>
          </a:bodyPr>
          <a:lstStyle/>
          <a:p>
            <a:r>
              <a:rPr lang="ja-JP" altLang="en-US" sz="2400" dirty="0">
                <a:solidFill>
                  <a:srgbClr val="333333"/>
                </a:solidFill>
                <a:latin typeface="ヒラギノ角ゴ Pro W3"/>
              </a:rPr>
              <a:t>ガウシアンフィルタは画像の高周波成分を除去できるため、伝送ビットレートを削減することが可能</a:t>
            </a:r>
            <a:endParaRPr lang="en-US" altLang="ja-JP" sz="2400" dirty="0"/>
          </a:p>
        </p:txBody>
      </p:sp>
      <p:sp>
        <p:nvSpPr>
          <p:cNvPr id="8" name="スライド番号プレースホルダー 1">
            <a:extLst>
              <a:ext uri="{FF2B5EF4-FFF2-40B4-BE49-F238E27FC236}">
                <a16:creationId xmlns:a16="http://schemas.microsoft.com/office/drawing/2014/main" id="{7D38D0BB-AFE8-D981-3364-8205143B7AFB}"/>
              </a:ext>
            </a:extLst>
          </p:cNvPr>
          <p:cNvSpPr>
            <a:spLocks noGrp="1"/>
          </p:cNvSpPr>
          <p:nvPr>
            <p:ph type="sldNum" sz="quarter" idx="12"/>
          </p:nvPr>
        </p:nvSpPr>
        <p:spPr/>
        <p:txBody>
          <a:bodyPr/>
          <a:lstStyle/>
          <a:p>
            <a:pPr>
              <a:defRPr/>
            </a:pPr>
            <a:r>
              <a:rPr lang="en-US" altLang="ja-JP" dirty="0"/>
              <a:t>NO.8</a:t>
            </a:r>
          </a:p>
        </p:txBody>
      </p:sp>
      <p:pic>
        <p:nvPicPr>
          <p:cNvPr id="24" name="図 23">
            <a:extLst>
              <a:ext uri="{FF2B5EF4-FFF2-40B4-BE49-F238E27FC236}">
                <a16:creationId xmlns:a16="http://schemas.microsoft.com/office/drawing/2014/main" id="{A6B3A7F3-E25A-03B9-1037-2537FDCF55A7}"/>
              </a:ext>
            </a:extLst>
          </p:cNvPr>
          <p:cNvPicPr>
            <a:picLocks noChangeAspect="1"/>
          </p:cNvPicPr>
          <p:nvPr/>
        </p:nvPicPr>
        <p:blipFill>
          <a:blip r:embed="rId7"/>
          <a:stretch>
            <a:fillRect/>
          </a:stretch>
        </p:blipFill>
        <p:spPr>
          <a:xfrm>
            <a:off x="197252" y="887803"/>
            <a:ext cx="542591" cy="499915"/>
          </a:xfrm>
          <a:prstGeom prst="rect">
            <a:avLst/>
          </a:prstGeom>
        </p:spPr>
      </p:pic>
      <p:cxnSp>
        <p:nvCxnSpPr>
          <p:cNvPr id="4" name="直線矢印コネクタ 3">
            <a:extLst>
              <a:ext uri="{FF2B5EF4-FFF2-40B4-BE49-F238E27FC236}">
                <a16:creationId xmlns:a16="http://schemas.microsoft.com/office/drawing/2014/main" id="{D59D342F-0675-AAAA-20AB-95650BE2542C}"/>
              </a:ext>
            </a:extLst>
          </p:cNvPr>
          <p:cNvCxnSpPr>
            <a:stCxn id="9" idx="2"/>
            <a:endCxn id="18" idx="0"/>
          </p:cNvCxnSpPr>
          <p:nvPr/>
        </p:nvCxnSpPr>
        <p:spPr>
          <a:xfrm flipH="1">
            <a:off x="1330847" y="3589754"/>
            <a:ext cx="5" cy="713547"/>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A66B801F-CA03-9D12-01AF-1905253D11BA}"/>
              </a:ext>
            </a:extLst>
          </p:cNvPr>
          <p:cNvSpPr txBox="1"/>
          <p:nvPr/>
        </p:nvSpPr>
        <p:spPr>
          <a:xfrm>
            <a:off x="3094672" y="5020361"/>
            <a:ext cx="2954655" cy="461665"/>
          </a:xfrm>
          <a:prstGeom prst="rect">
            <a:avLst/>
          </a:prstGeom>
          <a:noFill/>
        </p:spPr>
        <p:txBody>
          <a:bodyPr wrap="none" rtlCol="0">
            <a:spAutoFit/>
          </a:bodyPr>
          <a:lstStyle/>
          <a:p>
            <a:r>
              <a:rPr kumimoji="1" lang="ja-JP" altLang="en-US" sz="2400" dirty="0"/>
              <a:t>①マスク画像の生成</a:t>
            </a:r>
          </a:p>
        </p:txBody>
      </p:sp>
      <p:cxnSp>
        <p:nvCxnSpPr>
          <p:cNvPr id="27" name="コネクタ: カギ線 26">
            <a:extLst>
              <a:ext uri="{FF2B5EF4-FFF2-40B4-BE49-F238E27FC236}">
                <a16:creationId xmlns:a16="http://schemas.microsoft.com/office/drawing/2014/main" id="{A0DCC0E5-6BF7-3A09-B0FA-FF6E0EC6EC05}"/>
              </a:ext>
            </a:extLst>
          </p:cNvPr>
          <p:cNvCxnSpPr>
            <a:cxnSpLocks/>
            <a:stCxn id="16" idx="3"/>
            <a:endCxn id="13" idx="1"/>
          </p:cNvCxnSpPr>
          <p:nvPr/>
        </p:nvCxnSpPr>
        <p:spPr>
          <a:xfrm>
            <a:off x="2224315" y="2434428"/>
            <a:ext cx="1469802" cy="1465091"/>
          </a:xfrm>
          <a:prstGeom prst="bentConnector3">
            <a:avLst>
              <a:gd name="adj1" fmla="val 50008"/>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31" name="テキスト ボックス 30">
            <a:extLst>
              <a:ext uri="{FF2B5EF4-FFF2-40B4-BE49-F238E27FC236}">
                <a16:creationId xmlns:a16="http://schemas.microsoft.com/office/drawing/2014/main" id="{56A8A434-03C9-E68D-DDEC-C40750DFD958}"/>
              </a:ext>
            </a:extLst>
          </p:cNvPr>
          <p:cNvSpPr txBox="1"/>
          <p:nvPr/>
        </p:nvSpPr>
        <p:spPr>
          <a:xfrm>
            <a:off x="35927" y="3668684"/>
            <a:ext cx="2954655" cy="461665"/>
          </a:xfrm>
          <a:prstGeom prst="rect">
            <a:avLst/>
          </a:prstGeom>
          <a:noFill/>
        </p:spPr>
        <p:txBody>
          <a:bodyPr wrap="none" rtlCol="0">
            <a:spAutoFit/>
          </a:bodyPr>
          <a:lstStyle/>
          <a:p>
            <a:r>
              <a:rPr kumimoji="1" lang="ja-JP" altLang="en-US" sz="2400" dirty="0"/>
              <a:t>②ぼかし画像の生成</a:t>
            </a:r>
          </a:p>
        </p:txBody>
      </p:sp>
      <p:sp>
        <p:nvSpPr>
          <p:cNvPr id="32" name="テキスト ボックス 31">
            <a:extLst>
              <a:ext uri="{FF2B5EF4-FFF2-40B4-BE49-F238E27FC236}">
                <a16:creationId xmlns:a16="http://schemas.microsoft.com/office/drawing/2014/main" id="{DFE74E42-7800-98BE-490C-724C65E9BD87}"/>
              </a:ext>
            </a:extLst>
          </p:cNvPr>
          <p:cNvSpPr txBox="1"/>
          <p:nvPr/>
        </p:nvSpPr>
        <p:spPr>
          <a:xfrm>
            <a:off x="3117778" y="2242710"/>
            <a:ext cx="5724644" cy="830997"/>
          </a:xfrm>
          <a:prstGeom prst="rect">
            <a:avLst/>
          </a:prstGeom>
          <a:noFill/>
        </p:spPr>
        <p:txBody>
          <a:bodyPr wrap="none" rtlCol="0">
            <a:spAutoFit/>
          </a:bodyPr>
          <a:lstStyle/>
          <a:p>
            <a:r>
              <a:rPr kumimoji="1" lang="ja-JP" altLang="en-US" sz="2400" dirty="0"/>
              <a:t>③マスク画像に従って重ね合わせを行い</a:t>
            </a:r>
            <a:endParaRPr kumimoji="1" lang="en-US" altLang="ja-JP" sz="2400" dirty="0"/>
          </a:p>
          <a:p>
            <a:r>
              <a:rPr kumimoji="1" lang="ja-JP" altLang="en-US" sz="2400" dirty="0"/>
              <a:t>　中心窩画像を生成</a:t>
            </a:r>
          </a:p>
        </p:txBody>
      </p:sp>
    </p:spTree>
    <p:extLst>
      <p:ext uri="{BB962C8B-B14F-4D97-AF65-F5344CB8AC3E}">
        <p14:creationId xmlns:p14="http://schemas.microsoft.com/office/powerpoint/2010/main" val="90747012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57319B5E-7A39-40BB-A267-604A486126D7}">
  <we:reference id="wa200005566" version="3.0.0.1" store="ja-JP" storeType="OMEX"/>
  <we:alternateReferences>
    <we:reference id="wa200005566" version="3.0.0.1"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1367</TotalTime>
  <Words>3093</Words>
  <Application>Microsoft Office PowerPoint</Application>
  <PresentationFormat>画面に合わせる (4:3)</PresentationFormat>
  <Paragraphs>290</Paragraphs>
  <Slides>26</Slides>
  <Notes>26</Notes>
  <HiddenSlides>1</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26</vt:i4>
      </vt:variant>
    </vt:vector>
  </HeadingPairs>
  <TitlesOfParts>
    <vt:vector size="33" baseType="lpstr">
      <vt:lpstr>Söhne</vt:lpstr>
      <vt:lpstr>ヒラギノ角ゴ Pro W3</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SHIRAKAWA Tomohiro</dc:creator>
  <cp:lastModifiedBy>愛斗 野崎</cp:lastModifiedBy>
  <cp:revision>7</cp:revision>
  <dcterms:created xsi:type="dcterms:W3CDTF">2021-11-18T04:05:36Z</dcterms:created>
  <dcterms:modified xsi:type="dcterms:W3CDTF">2024-03-13T05:20:34Z</dcterms:modified>
</cp:coreProperties>
</file>