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587" r:id="rId2"/>
    <p:sldId id="5136" r:id="rId3"/>
    <p:sldId id="5139" r:id="rId4"/>
    <p:sldId id="5141" r:id="rId5"/>
    <p:sldId id="5150" r:id="rId6"/>
    <p:sldId id="5151" r:id="rId7"/>
    <p:sldId id="5152" r:id="rId8"/>
    <p:sldId id="5153" r:id="rId9"/>
    <p:sldId id="5143" r:id="rId10"/>
    <p:sldId id="5145" r:id="rId11"/>
    <p:sldId id="5144" r:id="rId12"/>
    <p:sldId id="5146" r:id="rId13"/>
    <p:sldId id="5147" r:id="rId14"/>
    <p:sldId id="5148" r:id="rId15"/>
  </p:sldIdLst>
  <p:sldSz cx="13004800" cy="9753600"/>
  <p:notesSz cx="6858000" cy="9144000"/>
  <p:defaultTextStyle>
    <a:defPPr>
      <a:defRPr lang="zh-CN"/>
    </a:defPPr>
    <a:lvl1pPr marL="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孔 令百" initials="孔" lastIdx="2" clrIdx="0">
    <p:extLst>
      <p:ext uri="{19B8F6BF-5375-455C-9EA6-DF929625EA0E}">
        <p15:presenceInfo xmlns:p15="http://schemas.microsoft.com/office/powerpoint/2012/main" userId="b698605f3a4485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23" autoAdjust="0"/>
    <p:restoredTop sz="93842" autoAdjust="0"/>
  </p:normalViewPr>
  <p:slideViewPr>
    <p:cSldViewPr snapToGrid="0">
      <p:cViewPr varScale="1">
        <p:scale>
          <a:sx n="94" d="100"/>
          <a:sy n="94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C4076-FEB5-441C-9D19-C28296E5F21B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2E6E1-F492-4354-9348-52045CAB7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6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3D25-D777-4FE4-B115-16F55A657C9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8BAA-A03D-4E09-A4B9-596B5667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6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4451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38946"/>
            <a:ext cx="13004800" cy="1209041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4551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17" y="1497227"/>
            <a:ext cx="12186954" cy="7215540"/>
          </a:xfrm>
        </p:spPr>
        <p:txBody>
          <a:bodyPr/>
          <a:lstStyle>
            <a:lvl1pPr>
              <a:defRPr sz="3413">
                <a:latin typeface="微软雅黑" pitchFamily="34" charset="-122"/>
                <a:ea typeface="微软雅黑" pitchFamily="34" charset="-122"/>
              </a:defRPr>
            </a:lvl1pPr>
            <a:lvl2pPr>
              <a:defRPr sz="2844">
                <a:latin typeface="微软雅黑" pitchFamily="34" charset="-122"/>
                <a:ea typeface="微软雅黑" pitchFamily="34" charset="-122"/>
              </a:defRPr>
            </a:lvl2pPr>
            <a:lvl3pPr>
              <a:defRPr sz="2560">
                <a:latin typeface="微软雅黑" pitchFamily="34" charset="-122"/>
                <a:ea typeface="微软雅黑" pitchFamily="34" charset="-122"/>
              </a:defRPr>
            </a:lvl3pPr>
            <a:lvl4pPr>
              <a:defRPr sz="2276">
                <a:latin typeface="微软雅黑" pitchFamily="34" charset="-122"/>
                <a:ea typeface="微软雅黑" pitchFamily="34" charset="-122"/>
              </a:defRPr>
            </a:lvl4pPr>
            <a:lvl5pPr>
              <a:defRPr sz="2276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0371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3D25-D777-4FE4-B115-16F55A657C9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8BAA-A03D-4E09-A4B9-596B5667A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2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A2E4C340-2B5F-4D73-8A87-EA3DCDAB9A77}"/>
              </a:ext>
            </a:extLst>
          </p:cNvPr>
          <p:cNvSpPr txBox="1"/>
          <p:nvPr/>
        </p:nvSpPr>
        <p:spPr>
          <a:xfrm>
            <a:off x="1586655" y="3552160"/>
            <a:ext cx="9933905" cy="705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53"/>
              </a:spcBef>
              <a:defRPr/>
            </a:pPr>
            <a:r>
              <a:rPr lang="zh-CN" altLang="en-US" sz="3982" b="1" spc="427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交互式</a:t>
            </a:r>
            <a:r>
              <a:rPr lang="en-US" altLang="zh-CN" sz="3982" b="1" spc="427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SQL (1)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E47B25-5444-4F07-9ACE-EBC7F48130F5}"/>
              </a:ext>
            </a:extLst>
          </p:cNvPr>
          <p:cNvCxnSpPr/>
          <p:nvPr/>
        </p:nvCxnSpPr>
        <p:spPr>
          <a:xfrm>
            <a:off x="1638582" y="5046625"/>
            <a:ext cx="993390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C733D5-3D59-42A2-B7A7-D0068ECF1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81987" cy="95825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5583D8-3239-4E35-B073-AC4DCCF20DF6}"/>
              </a:ext>
            </a:extLst>
          </p:cNvPr>
          <p:cNvGrpSpPr/>
          <p:nvPr/>
        </p:nvGrpSpPr>
        <p:grpSpPr>
          <a:xfrm>
            <a:off x="9522815" y="79009"/>
            <a:ext cx="3304135" cy="800240"/>
            <a:chOff x="5853449" y="-22066"/>
            <a:chExt cx="2967025" cy="75022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C83128-0001-48E3-88CE-A051BBAA5008}"/>
                </a:ext>
              </a:extLst>
            </p:cNvPr>
            <p:cNvSpPr txBox="1"/>
            <p:nvPr/>
          </p:nvSpPr>
          <p:spPr>
            <a:xfrm>
              <a:off x="5853449" y="25982"/>
              <a:ext cx="2967025" cy="70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60" b="1" dirty="0">
                  <a:solidFill>
                    <a:srgbClr val="0070C0"/>
                  </a:solidFill>
                </a:rPr>
                <a:t>             </a:t>
              </a:r>
              <a:r>
                <a:rPr lang="zh-CN" altLang="en-US" sz="2560" b="1" dirty="0">
                  <a:solidFill>
                    <a:srgbClr val="0070C0"/>
                  </a:solidFill>
                </a:rPr>
                <a:t>     </a:t>
              </a:r>
              <a:r>
                <a:rPr lang="en-US" altLang="zh-CN" sz="2560" b="1" dirty="0">
                  <a:solidFill>
                    <a:srgbClr val="0070C0"/>
                  </a:solidFill>
                </a:rPr>
                <a:t>ADMIS Lab</a:t>
              </a:r>
              <a:endParaRPr lang="en-US" altLang="zh-CN" sz="1707" b="1" dirty="0">
                <a:solidFill>
                  <a:srgbClr val="0070C0"/>
                </a:solidFill>
              </a:endParaRPr>
            </a:p>
            <a:p>
              <a:r>
                <a:rPr lang="zh-CN" altLang="en-US" sz="1707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>
              <a:extLst>
                <a:ext uri="{FF2B5EF4-FFF2-40B4-BE49-F238E27FC236}">
                  <a16:creationId xmlns:a16="http://schemas.microsoft.com/office/drawing/2014/main" id="{BF6D1F0E-B54A-4DF1-A688-9B8D53DF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14" name="文本框 11">
            <a:extLst>
              <a:ext uri="{FF2B5EF4-FFF2-40B4-BE49-F238E27FC236}">
                <a16:creationId xmlns:a16="http://schemas.microsoft.com/office/drawing/2014/main" id="{D33F08C2-551B-4A7D-95A2-CAFACA3E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438" y="6328388"/>
            <a:ext cx="81280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56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2023</a:t>
            </a:r>
            <a:endParaRPr lang="zh-CN" altLang="en-US" sz="2560" b="1" dirty="0">
              <a:latin typeface="微软雅黑" panose="020B0503020204020204" pitchFamily="34" charset="-122"/>
              <a:ea typeface="微软雅黑" panose="020B0503020204020204" pitchFamily="34" charset="-122"/>
              <a:cs typeface="Heiti SC Medium" charset="-122"/>
            </a:endParaRPr>
          </a:p>
        </p:txBody>
      </p:sp>
      <p:sp>
        <p:nvSpPr>
          <p:cNvPr id="22" name="副标题 3074">
            <a:extLst>
              <a:ext uri="{FF2B5EF4-FFF2-40B4-BE49-F238E27FC236}">
                <a16:creationId xmlns:a16="http://schemas.microsoft.com/office/drawing/2014/main" id="{5658695E-E912-4C9B-B0CF-2FD0F4B5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438" y="5439604"/>
            <a:ext cx="8127999" cy="7585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844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DLL(Data Definition Language)</a:t>
            </a: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FF6628-DACA-90C8-1AEE-FA474681F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349238"/>
              </p:ext>
            </p:extLst>
          </p:nvPr>
        </p:nvGraphicFramePr>
        <p:xfrm>
          <a:off x="408782" y="2956560"/>
          <a:ext cx="1218723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419539207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97479796"/>
                    </a:ext>
                  </a:extLst>
                </a:gridCol>
                <a:gridCol w="7947024">
                  <a:extLst>
                    <a:ext uri="{9D8B030D-6E8A-4147-A177-3AD203B41FA5}">
                      <a16:colId xmlns:a16="http://schemas.microsoft.com/office/drawing/2014/main" val="120961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约束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主键，非空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name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VARCHAR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8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gender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VARCHAR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‘</a:t>
                      </a:r>
                      <a:r>
                        <a:rPr lang="en-US" altLang="zh-CN" sz="3600" dirty="0"/>
                        <a:t>female</a:t>
                      </a:r>
                      <a:r>
                        <a:rPr lang="zh-CN" altLang="en-US" sz="3600" dirty="0"/>
                        <a:t>’或‘</a:t>
                      </a:r>
                      <a:r>
                        <a:rPr lang="en-US" altLang="zh-CN" sz="3600" dirty="0"/>
                        <a:t>male</a:t>
                      </a:r>
                      <a:r>
                        <a:rPr lang="zh-CN" altLang="en-US" sz="3600" dirty="0"/>
                        <a:t>’，非空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7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age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7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d_no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非空，外键（</a:t>
                      </a:r>
                      <a:r>
                        <a:rPr lang="en-US" altLang="zh-CN" sz="3600" dirty="0"/>
                        <a:t>dept.no</a:t>
                      </a:r>
                      <a:r>
                        <a:rPr lang="zh-CN" altLang="en-US" sz="3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44501"/>
                  </a:ext>
                </a:extLst>
              </a:tr>
            </a:tbl>
          </a:graphicData>
        </a:graphic>
      </p:graphicFrame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865D571-DD8D-4829-9A4A-BF01E286E0C2}"/>
              </a:ext>
            </a:extLst>
          </p:cNvPr>
          <p:cNvSpPr/>
          <p:nvPr/>
        </p:nvSpPr>
        <p:spPr>
          <a:xfrm>
            <a:off x="1904999" y="7846905"/>
            <a:ext cx="6133532" cy="1256152"/>
          </a:xfrm>
          <a:prstGeom prst="wedgeEllipseCallout">
            <a:avLst>
              <a:gd name="adj1" fmla="val -50556"/>
              <a:gd name="adj2" fmla="val -151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建表时这一行先不加，后续题目中会加</a:t>
            </a:r>
          </a:p>
        </p:txBody>
      </p:sp>
    </p:spTree>
    <p:extLst>
      <p:ext uri="{BB962C8B-B14F-4D97-AF65-F5344CB8AC3E}">
        <p14:creationId xmlns:p14="http://schemas.microsoft.com/office/powerpoint/2010/main" val="19970181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dept</a:t>
            </a:r>
            <a:endParaRPr lang="zh-CN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FF6628-DACA-90C8-1AEE-FA474681F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813033"/>
              </p:ext>
            </p:extLst>
          </p:nvPr>
        </p:nvGraphicFramePr>
        <p:xfrm>
          <a:off x="408782" y="3916680"/>
          <a:ext cx="1218723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419539207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97479796"/>
                    </a:ext>
                  </a:extLst>
                </a:gridCol>
                <a:gridCol w="7947024">
                  <a:extLst>
                    <a:ext uri="{9D8B030D-6E8A-4147-A177-3AD203B41FA5}">
                      <a16:colId xmlns:a16="http://schemas.microsoft.com/office/drawing/2014/main" val="120961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约束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主键，非空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name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VARCHAR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8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38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course</a:t>
            </a:r>
            <a:endParaRPr lang="zh-CN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FF6628-DACA-90C8-1AEE-FA474681F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057609"/>
              </p:ext>
            </p:extLst>
          </p:nvPr>
        </p:nvGraphicFramePr>
        <p:xfrm>
          <a:off x="408782" y="3276600"/>
          <a:ext cx="121872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419539207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97479796"/>
                    </a:ext>
                  </a:extLst>
                </a:gridCol>
                <a:gridCol w="7947024">
                  <a:extLst>
                    <a:ext uri="{9D8B030D-6E8A-4147-A177-3AD203B41FA5}">
                      <a16:colId xmlns:a16="http://schemas.microsoft.com/office/drawing/2014/main" val="120961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约束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主键，非空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name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VARCHAR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8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credit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7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d_no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非空，外键（</a:t>
                      </a:r>
                      <a:r>
                        <a:rPr lang="en-US" altLang="zh-CN" sz="3600" dirty="0"/>
                        <a:t>dept.no</a:t>
                      </a:r>
                      <a:r>
                        <a:rPr lang="zh-CN" altLang="en-US" sz="3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44501"/>
                  </a:ext>
                </a:extLst>
              </a:tr>
            </a:tbl>
          </a:graphicData>
        </a:graphic>
      </p:graphicFrame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1DF559-234B-7BFE-33FD-013C693A0FB4}"/>
              </a:ext>
            </a:extLst>
          </p:cNvPr>
          <p:cNvSpPr/>
          <p:nvPr/>
        </p:nvSpPr>
        <p:spPr>
          <a:xfrm>
            <a:off x="1904999" y="7846905"/>
            <a:ext cx="6133532" cy="1256152"/>
          </a:xfrm>
          <a:prstGeom prst="wedgeEllipseCallout">
            <a:avLst>
              <a:gd name="adj1" fmla="val -52420"/>
              <a:gd name="adj2" fmla="val -176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建表时这一行先不加，后续题目中会加</a:t>
            </a:r>
          </a:p>
        </p:txBody>
      </p:sp>
    </p:spTree>
    <p:extLst>
      <p:ext uri="{BB962C8B-B14F-4D97-AF65-F5344CB8AC3E}">
        <p14:creationId xmlns:p14="http://schemas.microsoft.com/office/powerpoint/2010/main" val="10922445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score</a:t>
            </a:r>
            <a:endParaRPr lang="zh-CN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FF6628-DACA-90C8-1AEE-FA474681F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266025"/>
              </p:ext>
            </p:extLst>
          </p:nvPr>
        </p:nvGraphicFramePr>
        <p:xfrm>
          <a:off x="408782" y="3596640"/>
          <a:ext cx="121872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419539207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97479796"/>
                    </a:ext>
                  </a:extLst>
                </a:gridCol>
                <a:gridCol w="7947024">
                  <a:extLst>
                    <a:ext uri="{9D8B030D-6E8A-4147-A177-3AD203B41FA5}">
                      <a16:colId xmlns:a16="http://schemas.microsoft.com/office/drawing/2014/main" val="1209614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约束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6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s_no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非空，外键（</a:t>
                      </a:r>
                      <a:r>
                        <a:rPr lang="en-US" altLang="zh-CN" sz="3600" dirty="0"/>
                        <a:t>student.no</a:t>
                      </a:r>
                      <a:r>
                        <a:rPr lang="zh-CN" altLang="en-US" sz="3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9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err="1"/>
                        <a:t>c_no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非空，外键（</a:t>
                      </a:r>
                      <a:r>
                        <a:rPr lang="en-US" altLang="zh-CN" sz="3600" dirty="0"/>
                        <a:t>course.no</a:t>
                      </a:r>
                      <a:r>
                        <a:rPr lang="zh-CN" altLang="en-US" sz="3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38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score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INTEGER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/>
                        <a:t>非空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7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401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建立上述四表，若表格已经存在，可以使用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表名删除表格。</a:t>
            </a:r>
          </a:p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使用以下语句查询表结构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indent="0" algn="just" defTabSz="914400">
              <a:buNone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DESC </a:t>
            </a:r>
            <a:r>
              <a:rPr lang="en-US" altLang="zh-CN" sz="2800" u="sng" dirty="0"/>
              <a:t>&lt;</a:t>
            </a:r>
            <a:r>
              <a:rPr lang="zh-CN" altLang="en-US" sz="2800" u="sng" dirty="0"/>
              <a:t>数据表名</a:t>
            </a:r>
            <a:r>
              <a:rPr lang="en-US" altLang="zh-CN" sz="2800" u="sng" dirty="0"/>
              <a:t>&gt;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使用以下语句查询建立的约束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indent="0" algn="just" defTabSz="914400">
              <a:buNone/>
            </a:pPr>
            <a:r>
              <a:rPr lang="en-US" altLang="zh-CN" sz="3600" dirty="0"/>
              <a:t>	</a:t>
            </a:r>
            <a:r>
              <a:rPr lang="en-US" altLang="zh-CN" sz="2800" u="sng" dirty="0"/>
              <a:t>SELECT </a:t>
            </a:r>
            <a:r>
              <a:rPr lang="en-US" altLang="zh-CN" sz="2800" u="sng" dirty="0" err="1"/>
              <a:t>table_name</a:t>
            </a:r>
            <a:r>
              <a:rPr lang="en-US" altLang="zh-CN" sz="2800" u="sng" dirty="0"/>
              <a:t>, </a:t>
            </a:r>
            <a:r>
              <a:rPr lang="en-US" altLang="zh-CN" sz="2800" u="sng" dirty="0" err="1"/>
              <a:t>constraint_name</a:t>
            </a:r>
            <a:r>
              <a:rPr lang="en-US" altLang="zh-CN" sz="2800" u="sng" dirty="0"/>
              <a:t>, </a:t>
            </a:r>
            <a:r>
              <a:rPr lang="en-US" altLang="zh-CN" sz="2800" u="sng" dirty="0" err="1"/>
              <a:t>constraint_type</a:t>
            </a:r>
            <a:endParaRPr lang="en-US" altLang="zh-CN" sz="2800" u="sng" dirty="0"/>
          </a:p>
          <a:p>
            <a:pPr indent="0" algn="just" defTabSz="914400">
              <a:buNone/>
            </a:pPr>
            <a:r>
              <a:rPr lang="en-US" altLang="zh-CN" sz="2800" u="sng" dirty="0"/>
              <a:t>	FROM </a:t>
            </a:r>
            <a:r>
              <a:rPr lang="en-US" altLang="zh-CN" sz="2800" u="sng" dirty="0" err="1"/>
              <a:t>information_schema.TABLE_CONSTRAINTS</a:t>
            </a:r>
            <a:endParaRPr lang="en-US" altLang="zh-CN" sz="2800" u="sng" dirty="0"/>
          </a:p>
          <a:p>
            <a:pPr indent="0" algn="just" defTabSz="914400">
              <a:buNone/>
            </a:pPr>
            <a:r>
              <a:rPr lang="en-US" altLang="zh-CN" sz="2800" u="sng" dirty="0"/>
              <a:t>	WHERE </a:t>
            </a:r>
            <a:r>
              <a:rPr lang="en-US" altLang="zh-CN" sz="2800" u="sng" dirty="0" err="1"/>
              <a:t>table_name</a:t>
            </a:r>
            <a:r>
              <a:rPr lang="en-US" altLang="zh-CN" sz="2800" u="sng" dirty="0"/>
              <a:t>=&lt;</a:t>
            </a:r>
            <a:r>
              <a:rPr lang="zh-CN" altLang="en-US" sz="2800" u="sng" dirty="0"/>
              <a:t>表名</a:t>
            </a:r>
            <a:r>
              <a:rPr lang="en-US" altLang="zh-CN" sz="2800" u="sng" dirty="0"/>
              <a:t>&gt;;</a:t>
            </a:r>
          </a:p>
          <a:p>
            <a:pPr marL="1059172" indent="-5715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3600" dirty="0"/>
              <a:t>(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3600" dirty="0"/>
              <a:t>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59172" indent="-5715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3600" dirty="0"/>
              <a:t>的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d_no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列及其约束。</a:t>
            </a:r>
            <a:endParaRPr lang="en-US" altLang="zh-CN" sz="3600" dirty="0"/>
          </a:p>
          <a:p>
            <a:pPr marL="1059172" indent="-571500" algn="just" defTabSz="914400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表中所有约束删除后再建立一次。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59172" indent="-5715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每当表被建立或者修改都需要查询操作</a:t>
            </a:r>
            <a:r>
              <a:rPr lang="zh-CN" altLang="en-US" sz="3600" dirty="0"/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914400"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9641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800" b="1" spc="427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交互式</a:t>
            </a:r>
            <a:r>
              <a:rPr lang="en-US" altLang="zh-CN" sz="4800" b="1" spc="427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</a:rPr>
              <a:t>SQL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 defTabSz="914400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语言包括四种主要程序设计语言类别的语句</a:t>
            </a:r>
            <a:r>
              <a:rPr lang="zh-CN" altLang="en-US" sz="3600" dirty="0"/>
              <a:t>：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数据定义语言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(DDL)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，数据操作语言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(DML)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，数据控制语言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(DCL)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和事务控制语言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(TCL)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 defTabSz="914400"/>
            <a:endParaRPr lang="en-US" altLang="zh-CN" sz="3600" dirty="0"/>
          </a:p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数据库模式定义语言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DDL(Data Definition Language)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，是用于描述数据库中要存储的现实世界实体的语言。一个数据库模式包含该数据库中所有实体的描述定义。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9183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本节你将学习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建立数据库</a:t>
            </a:r>
          </a:p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建立、修改、删除数据表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建立、修改、删除约束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914400">
              <a:buFont typeface="Arial" pitchFamily="34" charset="0"/>
              <a:buNone/>
            </a:pPr>
            <a:endParaRPr lang="en-US" altLang="zh-CN" sz="4800" dirty="0"/>
          </a:p>
          <a:p>
            <a:pPr indent="0" algn="just" defTabSz="914400">
              <a:buFont typeface="Arial" pitchFamily="34" charset="0"/>
              <a:buNone/>
            </a:pPr>
            <a:r>
              <a:rPr lang="zh-CN" altLang="en-US" sz="3600" dirty="0"/>
              <a:t>将会使用的</a:t>
            </a:r>
            <a:r>
              <a:rPr lang="en-US" altLang="zh-CN" sz="3600" dirty="0"/>
              <a:t>SQL</a:t>
            </a:r>
            <a:r>
              <a:rPr lang="zh-CN" altLang="en-US" sz="3600" dirty="0"/>
              <a:t>命令：</a:t>
            </a:r>
            <a:endParaRPr lang="en-US" altLang="zh-CN" sz="3600" dirty="0"/>
          </a:p>
          <a:p>
            <a:pPr indent="457200" algn="just" defTabSz="914400"/>
            <a:r>
              <a:rPr lang="en-US" altLang="zh-CN" sz="3600" dirty="0"/>
              <a:t>create</a:t>
            </a:r>
          </a:p>
          <a:p>
            <a:pPr indent="457200" algn="just" defTabSz="914400"/>
            <a:r>
              <a:rPr lang="en-US" altLang="zh-CN" sz="3600" dirty="0"/>
              <a:t>alter</a:t>
            </a:r>
          </a:p>
          <a:p>
            <a:pPr indent="457200" algn="just" defTabSz="914400"/>
            <a:r>
              <a:rPr lang="en-US" altLang="zh-CN" sz="3600" dirty="0"/>
              <a:t>drop</a:t>
            </a:r>
          </a:p>
          <a:p>
            <a:pPr indent="457200" algn="just" defTabSz="914400"/>
            <a:r>
              <a:rPr lang="en-US" altLang="zh-CN" sz="3600" dirty="0"/>
              <a:t>add constraint</a:t>
            </a:r>
          </a:p>
          <a:p>
            <a:pPr indent="457200" algn="just" defTabSz="914400"/>
            <a:r>
              <a:rPr lang="en-US" altLang="zh-CN" sz="3600" dirty="0"/>
              <a:t>……</a:t>
            </a:r>
            <a:endParaRPr lang="zh-CN" altLang="en-US" sz="3600" dirty="0"/>
          </a:p>
          <a:p>
            <a:pPr indent="457200" algn="just" defTabSz="914400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6744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上机实验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 defTabSz="914400">
              <a:buNone/>
            </a:pPr>
            <a:r>
              <a:rPr lang="zh-CN" altLang="en-US" sz="4800" dirty="0"/>
              <a:t>实验内容</a:t>
            </a:r>
          </a:p>
          <a:p>
            <a:pPr indent="457200" algn="just" defTabSz="914400"/>
            <a:r>
              <a:rPr lang="zh-CN" altLang="en-US" sz="3600" dirty="0"/>
              <a:t>建立一个教学管理系统</a:t>
            </a:r>
          </a:p>
          <a:p>
            <a:pPr indent="457200" algn="just" defTabSz="914400"/>
            <a:r>
              <a:rPr lang="zh-CN" altLang="en-US" sz="3600" dirty="0"/>
              <a:t>包含：学生信息、学院信息、课程信息、成绩信息</a:t>
            </a:r>
          </a:p>
          <a:p>
            <a:pPr indent="0" algn="just" defTabSz="914400">
              <a:buNone/>
            </a:pPr>
            <a:endParaRPr lang="en-US" altLang="zh-CN" sz="4800" dirty="0"/>
          </a:p>
          <a:p>
            <a:pPr indent="0" algn="just" defTabSz="914400">
              <a:buNone/>
            </a:pPr>
            <a:r>
              <a:rPr lang="zh-CN" altLang="en-US" sz="4800" dirty="0"/>
              <a:t>报告要求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 defTabSz="914400"/>
            <a:r>
              <a:rPr lang="zh-CN" altLang="en-US" sz="3600" dirty="0"/>
              <a:t>记录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每一步的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语句及其输出</a:t>
            </a:r>
          </a:p>
        </p:txBody>
      </p:sp>
    </p:spTree>
    <p:extLst>
      <p:ext uri="{BB962C8B-B14F-4D97-AF65-F5344CB8AC3E}">
        <p14:creationId xmlns:p14="http://schemas.microsoft.com/office/powerpoint/2010/main" val="22143105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DLL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表的建立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914400">
              <a:buNone/>
            </a:pPr>
            <a:r>
              <a:rPr lang="en-US" altLang="zh-CN" sz="3031" u="sng" dirty="0"/>
              <a:t>CREATE TABLE &lt;</a:t>
            </a:r>
            <a:r>
              <a:rPr lang="zh-CN" altLang="en-US" sz="3031" u="sng" dirty="0"/>
              <a:t>表名</a:t>
            </a:r>
            <a:r>
              <a:rPr lang="en-US" altLang="zh-CN" sz="3031" u="sng" dirty="0"/>
              <a:t>&gt; ([</a:t>
            </a:r>
            <a:r>
              <a:rPr lang="zh-CN" altLang="en-US" sz="3031" u="sng" dirty="0"/>
              <a:t>表定义选项</a:t>
            </a:r>
            <a:r>
              <a:rPr lang="en-US" altLang="zh-CN" sz="3031" u="sng" dirty="0"/>
              <a:t>])[</a:t>
            </a:r>
            <a:r>
              <a:rPr lang="zh-CN" altLang="en-US" sz="3031" u="sng" dirty="0"/>
              <a:t>表选项</a:t>
            </a:r>
            <a:r>
              <a:rPr lang="en-US" altLang="zh-CN" sz="3031" u="sng" dirty="0"/>
              <a:t>][</a:t>
            </a:r>
            <a:r>
              <a:rPr lang="zh-CN" altLang="en-US" sz="3031" u="sng" dirty="0"/>
              <a:t>分区选项</a:t>
            </a:r>
            <a:r>
              <a:rPr lang="en-US" altLang="zh-CN" sz="3031" u="sng" dirty="0"/>
              <a:t>];</a:t>
            </a:r>
          </a:p>
          <a:p>
            <a:pPr indent="0" algn="just" defTabSz="914400">
              <a:buNone/>
            </a:pPr>
            <a:r>
              <a:rPr lang="zh-CN" altLang="en-US" sz="3031" dirty="0"/>
              <a:t>其中，</a:t>
            </a:r>
            <a:r>
              <a:rPr lang="en-US" altLang="zh-CN" sz="3031" dirty="0"/>
              <a:t>[</a:t>
            </a:r>
            <a:r>
              <a:rPr lang="zh-CN" altLang="en-US" sz="3031" dirty="0"/>
              <a:t>表定义选项</a:t>
            </a:r>
            <a:r>
              <a:rPr lang="en-US" altLang="zh-CN" sz="3031" dirty="0"/>
              <a:t>]</a:t>
            </a:r>
            <a:r>
              <a:rPr lang="zh-CN" altLang="en-US" sz="3031" dirty="0"/>
              <a:t>的格式为：</a:t>
            </a:r>
          </a:p>
          <a:p>
            <a:pPr indent="0" algn="just" defTabSz="914400">
              <a:buNone/>
            </a:pPr>
            <a:r>
              <a:rPr lang="en-US" altLang="zh-CN" sz="3031" u="sng" dirty="0"/>
              <a:t>&lt;</a:t>
            </a:r>
            <a:r>
              <a:rPr lang="zh-CN" altLang="en-US" sz="3031" u="sng" dirty="0"/>
              <a:t>列名</a:t>
            </a:r>
            <a:r>
              <a:rPr lang="en-US" altLang="zh-CN" sz="3031" u="sng" dirty="0"/>
              <a:t>1&gt; &lt;</a:t>
            </a:r>
            <a:r>
              <a:rPr lang="zh-CN" altLang="en-US" sz="3031" u="sng" dirty="0"/>
              <a:t>类型</a:t>
            </a:r>
            <a:r>
              <a:rPr lang="en-US" altLang="zh-CN" sz="3031" u="sng" dirty="0"/>
              <a:t>1&gt; [,…] &lt;</a:t>
            </a:r>
            <a:r>
              <a:rPr lang="zh-CN" altLang="en-US" sz="3031" u="sng" dirty="0"/>
              <a:t>列名</a:t>
            </a:r>
            <a:r>
              <a:rPr lang="en-US" altLang="zh-CN" sz="3031" u="sng" dirty="0"/>
              <a:t>n&gt; &lt;</a:t>
            </a:r>
            <a:r>
              <a:rPr lang="zh-CN" altLang="en-US" sz="3031" u="sng" dirty="0"/>
              <a:t>类型</a:t>
            </a:r>
            <a:r>
              <a:rPr lang="en-US" altLang="zh-CN" sz="3031" u="sng" dirty="0"/>
              <a:t>n&gt;</a:t>
            </a:r>
          </a:p>
          <a:p>
            <a:pPr indent="0" algn="just" defTabSz="914400">
              <a:buNone/>
            </a:pPr>
            <a:endParaRPr lang="en-US" altLang="zh-CN" sz="3031" u="sng" dirty="0"/>
          </a:p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表的删除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914400">
              <a:buNone/>
            </a:pPr>
            <a:r>
              <a:rPr lang="en-US" altLang="zh-CN" sz="3031" u="sng" dirty="0"/>
              <a:t>DROP TABLE [IF EXISTS] </a:t>
            </a:r>
            <a:r>
              <a:rPr lang="zh-CN" altLang="en-US" sz="3031" u="sng" dirty="0"/>
              <a:t>表名</a:t>
            </a:r>
            <a:r>
              <a:rPr lang="en-US" altLang="zh-CN" sz="3031" u="sng" dirty="0"/>
              <a:t>1 [ ,</a:t>
            </a:r>
            <a:r>
              <a:rPr lang="zh-CN" altLang="en-US" sz="3031" u="sng" dirty="0"/>
              <a:t>表名</a:t>
            </a:r>
            <a:r>
              <a:rPr lang="en-US" altLang="zh-CN" sz="3031" u="sng" dirty="0"/>
              <a:t>2, </a:t>
            </a:r>
            <a:r>
              <a:rPr lang="zh-CN" altLang="en-US" sz="3031" u="sng" dirty="0"/>
              <a:t>表名</a:t>
            </a:r>
            <a:r>
              <a:rPr lang="en-US" altLang="zh-CN" sz="3031" u="sng" dirty="0"/>
              <a:t>3 ...]</a:t>
            </a:r>
          </a:p>
          <a:p>
            <a:pPr indent="0" algn="just" defTabSz="914400">
              <a:buNone/>
            </a:pPr>
            <a:r>
              <a:rPr lang="zh-CN" altLang="en-US" sz="303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基本表定义一旦删除，表中的数据、在此表上建立的视图、索引、触发器、断言都将自动被删除掉。</a:t>
            </a:r>
            <a:endParaRPr lang="en-US" altLang="zh-CN" sz="3600" dirty="0"/>
          </a:p>
          <a:p>
            <a:pPr indent="457200" algn="just" defTabSz="914400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 defTabSz="914400"/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761582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DLL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457200" algn="just" defTabSz="914400"/>
            <a:r>
              <a:rPr lang="zh-CN" altLang="en-US" sz="3600" dirty="0"/>
              <a:t>添加主键约束</a:t>
            </a:r>
            <a:endParaRPr lang="en-US" altLang="zh-CN" sz="3600" dirty="0"/>
          </a:p>
          <a:p>
            <a:pPr indent="0" algn="just" defTabSz="914400">
              <a:buNone/>
            </a:pPr>
            <a:r>
              <a:rPr lang="en-US" altLang="zh-CN" sz="3031" u="sng" dirty="0"/>
              <a:t>CREATE TABLE Persons(</a:t>
            </a:r>
          </a:p>
          <a:p>
            <a:pPr indent="0" defTabSz="914400">
              <a:buNone/>
            </a:pPr>
            <a:r>
              <a:rPr lang="en-US" altLang="zh-CN" sz="3031" u="sng" dirty="0" err="1"/>
              <a:t>P_Id</a:t>
            </a:r>
            <a:r>
              <a:rPr lang="en-US" altLang="zh-CN" sz="3031" u="sng" dirty="0"/>
              <a:t> int NOT NULL,</a:t>
            </a:r>
            <a:br>
              <a:rPr lang="en-US" altLang="zh-CN" sz="3031" u="sng" dirty="0"/>
            </a:br>
            <a:r>
              <a:rPr lang="en-US" altLang="zh-CN" sz="3031" u="sng" dirty="0">
                <a:solidFill>
                  <a:srgbClr val="FF0000"/>
                </a:solidFill>
              </a:rPr>
              <a:t>PRIMARY KEY(</a:t>
            </a:r>
            <a:r>
              <a:rPr lang="en-US" altLang="zh-CN" sz="3031" u="sng" dirty="0" err="1">
                <a:solidFill>
                  <a:srgbClr val="FF0000"/>
                </a:solidFill>
              </a:rPr>
              <a:t>P_Id</a:t>
            </a:r>
            <a:r>
              <a:rPr lang="en-US" altLang="zh-CN" sz="3031" u="sng" dirty="0">
                <a:solidFill>
                  <a:srgbClr val="FF0000"/>
                </a:solidFill>
              </a:rPr>
              <a:t>)</a:t>
            </a:r>
          </a:p>
          <a:p>
            <a:pPr indent="0" defTabSz="914400">
              <a:buNone/>
            </a:pPr>
            <a:r>
              <a:rPr lang="en-US" altLang="zh-CN" sz="3031" u="sng" dirty="0"/>
              <a:t>)</a:t>
            </a:r>
          </a:p>
          <a:p>
            <a:pPr indent="457200" algn="just" defTabSz="914400"/>
            <a:r>
              <a:rPr lang="zh-CN" altLang="en-US" sz="3600" dirty="0"/>
              <a:t>添加外键约束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914400">
              <a:buNone/>
            </a:pPr>
            <a:r>
              <a:rPr lang="en-US" altLang="zh-CN" sz="3031" u="sng" dirty="0"/>
              <a:t>CREATE TABLE Orders(</a:t>
            </a:r>
          </a:p>
          <a:p>
            <a:pPr indent="0" algn="just" defTabSz="914400">
              <a:buNone/>
            </a:pPr>
            <a:r>
              <a:rPr lang="en-US" altLang="zh-CN" sz="3031" u="sng" dirty="0" err="1"/>
              <a:t>O_Id</a:t>
            </a:r>
            <a:r>
              <a:rPr lang="en-US" altLang="zh-CN" sz="3031" u="sng" dirty="0"/>
              <a:t> int NOT NULL,</a:t>
            </a:r>
          </a:p>
          <a:p>
            <a:pPr indent="0" algn="just" defTabSz="914400">
              <a:buNone/>
            </a:pPr>
            <a:r>
              <a:rPr lang="en-US" altLang="zh-CN" sz="3031" u="sng" dirty="0" err="1"/>
              <a:t>OrderNo</a:t>
            </a:r>
            <a:r>
              <a:rPr lang="en-US" altLang="zh-CN" sz="3031" u="sng" dirty="0"/>
              <a:t> int NOT NULL,</a:t>
            </a:r>
          </a:p>
          <a:p>
            <a:pPr indent="0" algn="just" defTabSz="914400">
              <a:buNone/>
            </a:pPr>
            <a:r>
              <a:rPr lang="en-US" altLang="zh-CN" sz="3031" u="sng" dirty="0" err="1"/>
              <a:t>P_Id</a:t>
            </a:r>
            <a:r>
              <a:rPr lang="en-US" altLang="zh-CN" sz="3031" u="sng" dirty="0"/>
              <a:t> int,</a:t>
            </a:r>
          </a:p>
          <a:p>
            <a:pPr indent="0" algn="just" defTabSz="914400">
              <a:buNone/>
            </a:pPr>
            <a:r>
              <a:rPr lang="en-US" altLang="zh-CN" sz="3031" u="sng" dirty="0"/>
              <a:t>PRIMARY KEY(</a:t>
            </a:r>
            <a:r>
              <a:rPr lang="en-US" altLang="zh-CN" sz="3031" u="sng" dirty="0" err="1"/>
              <a:t>O_Id</a:t>
            </a:r>
            <a:r>
              <a:rPr lang="en-US" altLang="zh-CN" sz="3031" u="sng" dirty="0"/>
              <a:t>),</a:t>
            </a:r>
          </a:p>
          <a:p>
            <a:pPr indent="0" algn="just" defTabSz="914400">
              <a:buNone/>
            </a:pPr>
            <a:r>
              <a:rPr lang="en-US" altLang="zh-CN" sz="3031" u="sng" dirty="0">
                <a:solidFill>
                  <a:srgbClr val="FF0000"/>
                </a:solidFill>
              </a:rPr>
              <a:t>FOREIGN KEY (</a:t>
            </a:r>
            <a:r>
              <a:rPr lang="en-US" altLang="zh-CN" sz="3031" u="sng" dirty="0" err="1">
                <a:solidFill>
                  <a:srgbClr val="FF0000"/>
                </a:solidFill>
              </a:rPr>
              <a:t>P_Id</a:t>
            </a:r>
            <a:r>
              <a:rPr lang="en-US" altLang="zh-CN" sz="3031" u="sng" dirty="0">
                <a:solidFill>
                  <a:srgbClr val="FF0000"/>
                </a:solidFill>
              </a:rPr>
              <a:t>) REFERENCES Persons(</a:t>
            </a:r>
            <a:r>
              <a:rPr lang="en-US" altLang="zh-CN" sz="3031" u="sng" dirty="0" err="1">
                <a:solidFill>
                  <a:srgbClr val="FF0000"/>
                </a:solidFill>
              </a:rPr>
              <a:t>P_Id</a:t>
            </a:r>
            <a:r>
              <a:rPr lang="en-US" altLang="zh-CN" sz="3031" u="sng" dirty="0">
                <a:solidFill>
                  <a:srgbClr val="FF0000"/>
                </a:solidFill>
              </a:rPr>
              <a:t>)</a:t>
            </a:r>
          </a:p>
          <a:p>
            <a:pPr indent="0" algn="just" defTabSz="914400">
              <a:buNone/>
            </a:pPr>
            <a:r>
              <a:rPr lang="en-US" altLang="zh-CN" sz="3031" u="sng" dirty="0"/>
              <a:t>)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9833881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DLL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 defTabSz="914400"/>
            <a:r>
              <a:rPr lang="zh-CN" altLang="en-US" sz="3600" dirty="0"/>
              <a:t>表的修改</a:t>
            </a:r>
            <a:endParaRPr lang="en-US" altLang="zh-CN" sz="3600" dirty="0"/>
          </a:p>
          <a:p>
            <a:pPr indent="0" algn="just" defTabSz="914400">
              <a:buNone/>
            </a:pPr>
            <a:r>
              <a:rPr lang="zh-CN" altLang="en-US" sz="3600" dirty="0"/>
              <a:t>一般格式为：</a:t>
            </a:r>
            <a:r>
              <a:rPr lang="en-US" altLang="zh-CN" sz="3600" u="sng" dirty="0"/>
              <a:t>ALTER TABLE &lt;</a:t>
            </a:r>
            <a:r>
              <a:rPr lang="zh-CN" altLang="en-US" sz="3600" u="sng" dirty="0"/>
              <a:t>表名</a:t>
            </a:r>
            <a:r>
              <a:rPr lang="en-US" altLang="zh-CN" sz="3600" u="sng" dirty="0"/>
              <a:t>&gt; [</a:t>
            </a:r>
            <a:r>
              <a:rPr lang="zh-CN" altLang="en-US" sz="3600" u="sng" dirty="0"/>
              <a:t>修改选项</a:t>
            </a:r>
            <a:r>
              <a:rPr lang="en-US" altLang="zh-CN" sz="3600" u="sng" dirty="0"/>
              <a:t>]</a:t>
            </a:r>
          </a:p>
          <a:p>
            <a:pPr indent="0" algn="just" defTabSz="914400">
              <a:buNone/>
            </a:pPr>
            <a:r>
              <a:rPr lang="zh-CN" altLang="en-US" sz="3600" dirty="0"/>
              <a:t>修改选项的语法格式如下：</a:t>
            </a:r>
            <a:endParaRPr lang="en-US" altLang="zh-CN" sz="3600" dirty="0"/>
          </a:p>
          <a:p>
            <a:pPr marL="1230622" indent="-742950" algn="just" defTabSz="914400">
              <a:buFont typeface="+mj-lt"/>
              <a:buAutoNum type="arabicPeriod"/>
            </a:pPr>
            <a:r>
              <a:rPr lang="zh-CN" altLang="en-US" sz="2400" dirty="0"/>
              <a:t>新增列：</a:t>
            </a:r>
            <a:r>
              <a:rPr lang="en-US" altLang="zh-CN" sz="2400" u="sng" dirty="0"/>
              <a:t>ADD COLUMN &lt;</a:t>
            </a:r>
            <a:r>
              <a:rPr lang="zh-CN" altLang="en-US" sz="2400" u="sng" dirty="0"/>
              <a:t>列名</a:t>
            </a:r>
            <a:r>
              <a:rPr lang="en-US" altLang="zh-CN" sz="2400" u="sng" dirty="0"/>
              <a:t>&gt; &lt;</a:t>
            </a:r>
            <a:r>
              <a:rPr lang="zh-CN" altLang="en-US" sz="2400" u="sng" dirty="0"/>
              <a:t>类型</a:t>
            </a:r>
            <a:r>
              <a:rPr lang="en-US" altLang="zh-CN" sz="2400" u="sng" dirty="0"/>
              <a:t>&gt;</a:t>
            </a:r>
          </a:p>
          <a:p>
            <a:pPr marL="1230622" indent="-742950" algn="just" defTabSz="914400">
              <a:buFont typeface="+mj-lt"/>
              <a:buAutoNum type="arabicPeriod"/>
            </a:pPr>
            <a:r>
              <a:rPr lang="zh-CN" altLang="en-US" sz="2400" dirty="0"/>
              <a:t>列的重命名、列类型的变更以及列位置的移动：</a:t>
            </a:r>
            <a:r>
              <a:rPr lang="en-US" altLang="zh-CN" sz="2400" u="sng" dirty="0"/>
              <a:t>CHANGE COLUMN &lt;</a:t>
            </a:r>
            <a:r>
              <a:rPr lang="zh-CN" altLang="en-US" sz="2400" u="sng" dirty="0"/>
              <a:t>旧列名</a:t>
            </a:r>
            <a:r>
              <a:rPr lang="en-US" altLang="zh-CN" sz="2400" u="sng" dirty="0"/>
              <a:t>&gt; &lt;</a:t>
            </a:r>
            <a:r>
              <a:rPr lang="zh-CN" altLang="en-US" sz="2400" u="sng" dirty="0"/>
              <a:t>新列名</a:t>
            </a:r>
            <a:r>
              <a:rPr lang="en-US" altLang="zh-CN" sz="2400" u="sng" dirty="0"/>
              <a:t>&gt; &lt;</a:t>
            </a:r>
            <a:r>
              <a:rPr lang="zh-CN" altLang="en-US" sz="2400" u="sng" dirty="0"/>
              <a:t>新列类型</a:t>
            </a:r>
            <a:r>
              <a:rPr lang="en-US" altLang="zh-CN" sz="2400" u="sng" dirty="0"/>
              <a:t>&gt;</a:t>
            </a:r>
          </a:p>
          <a:p>
            <a:pPr marL="1230622" indent="-742950" algn="just" defTabSz="914400">
              <a:buFont typeface="+mj-lt"/>
              <a:buAutoNum type="arabicPeriod"/>
            </a:pPr>
            <a:r>
              <a:rPr lang="zh-CN" altLang="en-US" sz="2400" dirty="0"/>
              <a:t>设置或删除列的默认值：</a:t>
            </a:r>
            <a:r>
              <a:rPr lang="en-US" altLang="zh-CN" sz="2400" u="sng" dirty="0"/>
              <a:t>ALTER COLUMN &lt;</a:t>
            </a:r>
            <a:r>
              <a:rPr lang="zh-CN" altLang="en-US" sz="2400" u="sng" dirty="0"/>
              <a:t>列名</a:t>
            </a:r>
            <a:r>
              <a:rPr lang="en-US" altLang="zh-CN" sz="2400" u="sng" dirty="0"/>
              <a:t>&gt; { SET DEFAULT &lt;</a:t>
            </a:r>
            <a:r>
              <a:rPr lang="zh-CN" altLang="en-US" sz="2400" u="sng" dirty="0"/>
              <a:t>默认值</a:t>
            </a:r>
            <a:r>
              <a:rPr lang="en-US" altLang="zh-CN" sz="2400" u="sng" dirty="0"/>
              <a:t>&gt; | DROP DEFAULT }</a:t>
            </a:r>
          </a:p>
          <a:p>
            <a:pPr marL="1230622" indent="-742950" algn="just" defTabSz="914400">
              <a:buFont typeface="+mj-lt"/>
              <a:buAutoNum type="arabicPeriod"/>
            </a:pPr>
            <a:r>
              <a:rPr lang="zh-CN" altLang="en-US" sz="2400" dirty="0"/>
              <a:t>列类型的变更以及列位置的移动：</a:t>
            </a:r>
            <a:r>
              <a:rPr lang="en-US" altLang="zh-CN" sz="2400" u="sng" dirty="0"/>
              <a:t>MODIFY COLUMN &lt;</a:t>
            </a:r>
            <a:r>
              <a:rPr lang="zh-CN" altLang="en-US" sz="2400" u="sng" dirty="0"/>
              <a:t>列名</a:t>
            </a:r>
            <a:r>
              <a:rPr lang="en-US" altLang="zh-CN" sz="2400" u="sng" dirty="0"/>
              <a:t>&gt; &lt;</a:t>
            </a:r>
            <a:r>
              <a:rPr lang="zh-CN" altLang="en-US" sz="2400" u="sng" dirty="0"/>
              <a:t>类型</a:t>
            </a:r>
            <a:r>
              <a:rPr lang="en-US" altLang="zh-CN" sz="2400" u="sng" dirty="0"/>
              <a:t>&gt;</a:t>
            </a:r>
          </a:p>
          <a:p>
            <a:pPr marL="1230622" indent="-742950" algn="just" defTabSz="914400">
              <a:buFont typeface="+mj-lt"/>
              <a:buAutoNum type="arabicPeriod"/>
            </a:pPr>
            <a:r>
              <a:rPr lang="zh-CN" altLang="en-US" sz="2400" dirty="0"/>
              <a:t>删除列：</a:t>
            </a:r>
            <a:r>
              <a:rPr lang="en-US" altLang="zh-CN" sz="2400" u="sng" dirty="0"/>
              <a:t>DROP COLUMN &lt;</a:t>
            </a:r>
            <a:r>
              <a:rPr lang="zh-CN" altLang="en-US" sz="2400" u="sng" dirty="0"/>
              <a:t>列名</a:t>
            </a:r>
            <a:r>
              <a:rPr lang="en-US" altLang="zh-CN" sz="2400" u="sng" dirty="0"/>
              <a:t>&gt;</a:t>
            </a:r>
          </a:p>
          <a:p>
            <a:pPr marL="1230622" indent="-742950" algn="just" defTabSz="914400">
              <a:buFont typeface="+mj-lt"/>
              <a:buAutoNum type="arabicPeriod"/>
            </a:pPr>
            <a:r>
              <a:rPr lang="zh-CN" altLang="en-US" sz="2400" dirty="0"/>
              <a:t>表的重命名：</a:t>
            </a:r>
            <a:r>
              <a:rPr lang="en-US" altLang="zh-CN" sz="2400" u="sng" dirty="0"/>
              <a:t>RENAME TO &lt;</a:t>
            </a:r>
            <a:r>
              <a:rPr lang="zh-CN" altLang="en-US" sz="2400" u="sng" dirty="0"/>
              <a:t>新表名</a:t>
            </a:r>
            <a:r>
              <a:rPr lang="en-US" altLang="zh-CN" sz="2400" u="sng" dirty="0"/>
              <a:t>&gt;</a:t>
            </a:r>
          </a:p>
          <a:p>
            <a:pPr marL="1230622" indent="-742950" algn="just" defTabSz="914400">
              <a:buFont typeface="+mj-lt"/>
              <a:buAutoNum type="arabicPeriod"/>
            </a:pPr>
            <a:r>
              <a:rPr lang="zh-CN" altLang="en-US" sz="2400" dirty="0"/>
              <a:t>设置字符集：</a:t>
            </a:r>
            <a:r>
              <a:rPr lang="en-US" altLang="zh-CN" sz="2400" u="sng" dirty="0"/>
              <a:t>CHARACTER SET &lt;</a:t>
            </a:r>
            <a:r>
              <a:rPr lang="zh-CN" altLang="en-US" sz="2400" u="sng" dirty="0"/>
              <a:t>字符集名</a:t>
            </a:r>
            <a:r>
              <a:rPr lang="en-US" altLang="zh-CN" sz="2400" u="sng" dirty="0"/>
              <a:t>&gt;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5107242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DLL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 defTabSz="914400"/>
            <a:r>
              <a:rPr lang="zh-CN" altLang="en-US" sz="3600" dirty="0"/>
              <a:t> 删除约束</a:t>
            </a:r>
            <a:endParaRPr lang="en-US" altLang="zh-CN" sz="3600" dirty="0"/>
          </a:p>
          <a:p>
            <a:pPr indent="0" algn="just" defTabSz="914400">
              <a:buNone/>
            </a:pPr>
            <a:r>
              <a:rPr lang="en-US" altLang="zh-CN" sz="3031" u="sng" dirty="0"/>
              <a:t>alter table &lt;</a:t>
            </a:r>
            <a:r>
              <a:rPr lang="zh-CN" altLang="en-US" sz="3031" u="sng" dirty="0"/>
              <a:t>表名</a:t>
            </a:r>
            <a:r>
              <a:rPr lang="en-US" altLang="zh-CN" sz="3031" u="sng" dirty="0"/>
              <a:t>&gt; drop &lt;</a:t>
            </a:r>
            <a:r>
              <a:rPr lang="zh-CN" altLang="en-US" sz="3031" u="sng" dirty="0"/>
              <a:t>约束名</a:t>
            </a:r>
            <a:r>
              <a:rPr lang="en-US" altLang="zh-CN" sz="3031" u="sng" dirty="0"/>
              <a:t>&gt;;</a:t>
            </a:r>
          </a:p>
          <a:p>
            <a:pPr indent="0" algn="just" defTabSz="914400">
              <a:buNone/>
            </a:pPr>
            <a:r>
              <a:rPr lang="en-US" altLang="zh-CN" sz="3031" dirty="0"/>
              <a:t>e.g.</a:t>
            </a:r>
          </a:p>
          <a:p>
            <a:pPr indent="0" algn="just" defTabSz="914400">
              <a:buNone/>
            </a:pPr>
            <a:r>
              <a:rPr lang="zh-CN" altLang="en-US" sz="3031" dirty="0"/>
              <a:t>删除</a:t>
            </a:r>
            <a:r>
              <a:rPr lang="en-US" altLang="zh-CN" sz="3031" dirty="0"/>
              <a:t>not null</a:t>
            </a:r>
            <a:r>
              <a:rPr lang="zh-CN" altLang="en-US" sz="3031" dirty="0"/>
              <a:t>约束：</a:t>
            </a:r>
            <a:r>
              <a:rPr lang="en-US" altLang="zh-CN" sz="3031" u="sng" dirty="0"/>
              <a:t>alter table </a:t>
            </a:r>
            <a:r>
              <a:rPr lang="zh-CN" altLang="en-US" sz="3031" u="sng" dirty="0"/>
              <a:t>表名 </a:t>
            </a:r>
            <a:r>
              <a:rPr lang="en-US" altLang="zh-CN" sz="3031" u="sng" dirty="0"/>
              <a:t>modify </a:t>
            </a:r>
            <a:r>
              <a:rPr lang="zh-CN" altLang="en-US" sz="3031" u="sng" dirty="0"/>
              <a:t>列名 类型；</a:t>
            </a:r>
            <a:endParaRPr lang="en-US" altLang="zh-CN" sz="3031" u="sng" dirty="0"/>
          </a:p>
          <a:p>
            <a:pPr indent="0" algn="just" defTabSz="914400">
              <a:buNone/>
            </a:pPr>
            <a:r>
              <a:rPr lang="zh-CN" altLang="en-US" sz="3031" dirty="0"/>
              <a:t>删除</a:t>
            </a:r>
            <a:r>
              <a:rPr lang="en-US" altLang="zh-CN" sz="3031" dirty="0"/>
              <a:t>unique</a:t>
            </a:r>
            <a:r>
              <a:rPr lang="zh-CN" altLang="en-US" sz="3031" dirty="0"/>
              <a:t>约束：</a:t>
            </a:r>
            <a:r>
              <a:rPr lang="en-US" altLang="zh-CN" sz="3031" u="sng" dirty="0"/>
              <a:t>alter table </a:t>
            </a:r>
            <a:r>
              <a:rPr lang="zh-CN" altLang="en-US" sz="3031" u="sng" dirty="0"/>
              <a:t>表名 </a:t>
            </a:r>
            <a:r>
              <a:rPr lang="en-US" altLang="zh-CN" sz="3031" u="sng" dirty="0"/>
              <a:t>drop index </a:t>
            </a:r>
            <a:r>
              <a:rPr lang="zh-CN" altLang="en-US" sz="3031" u="sng" dirty="0"/>
              <a:t>唯一约束名</a:t>
            </a:r>
            <a:r>
              <a:rPr lang="en-US" altLang="zh-CN" sz="3031" u="sng" dirty="0"/>
              <a:t>;</a:t>
            </a:r>
          </a:p>
          <a:p>
            <a:pPr indent="0" algn="just" defTabSz="914400">
              <a:buNone/>
            </a:pPr>
            <a:r>
              <a:rPr lang="zh-CN" altLang="en-US" sz="3031" dirty="0"/>
              <a:t>删除</a:t>
            </a:r>
            <a:r>
              <a:rPr lang="en-US" altLang="zh-CN" sz="3031" dirty="0"/>
              <a:t>primary key</a:t>
            </a:r>
            <a:r>
              <a:rPr lang="zh-CN" altLang="en-US" sz="3031" dirty="0"/>
              <a:t>约束：</a:t>
            </a:r>
            <a:r>
              <a:rPr lang="en-US" altLang="zh-CN" sz="3031" u="sng" dirty="0"/>
              <a:t>alter table </a:t>
            </a:r>
            <a:r>
              <a:rPr lang="zh-CN" altLang="en-US" sz="3031" u="sng" dirty="0"/>
              <a:t>表名 </a:t>
            </a:r>
            <a:r>
              <a:rPr lang="en-US" altLang="zh-CN" sz="3031" u="sng" dirty="0"/>
              <a:t>drop primary key;</a:t>
            </a:r>
          </a:p>
          <a:p>
            <a:pPr indent="0" algn="just" defTabSz="914400">
              <a:buNone/>
            </a:pPr>
            <a:r>
              <a:rPr lang="zh-CN" altLang="en-US" sz="3031" dirty="0"/>
              <a:t>删除</a:t>
            </a:r>
            <a:r>
              <a:rPr lang="en-US" altLang="zh-CN" sz="3031" dirty="0"/>
              <a:t>foreign key</a:t>
            </a:r>
            <a:r>
              <a:rPr lang="zh-CN" altLang="en-US" sz="3031" dirty="0"/>
              <a:t>约束：</a:t>
            </a:r>
            <a:r>
              <a:rPr lang="en-US" altLang="zh-CN" sz="3031" dirty="0"/>
              <a:t>	</a:t>
            </a:r>
            <a:r>
              <a:rPr lang="en-US" altLang="zh-CN" sz="3031" u="sng" dirty="0"/>
              <a:t>alter table </a:t>
            </a:r>
            <a:r>
              <a:rPr lang="zh-CN" altLang="en-US" sz="3031" u="sng" dirty="0"/>
              <a:t>表名 </a:t>
            </a:r>
            <a:r>
              <a:rPr lang="en-US" altLang="zh-CN" sz="3031" u="sng" dirty="0"/>
              <a:t>drop foreign key </a:t>
            </a:r>
            <a:r>
              <a:rPr lang="zh-CN" altLang="en-US" sz="3031" u="sng" dirty="0"/>
              <a:t>外键名</a:t>
            </a:r>
            <a:r>
              <a:rPr lang="en-US" altLang="zh-CN" sz="3031" u="sng" dirty="0"/>
              <a:t>;</a:t>
            </a:r>
          </a:p>
          <a:p>
            <a:pPr indent="0" algn="just" defTabSz="914400">
              <a:buNone/>
            </a:pPr>
            <a:r>
              <a:rPr lang="en-US" altLang="zh-CN" sz="3031" dirty="0"/>
              <a:t>					</a:t>
            </a:r>
            <a:r>
              <a:rPr lang="en-US" altLang="zh-CN" sz="3031" u="sng" dirty="0"/>
              <a:t>alter table </a:t>
            </a:r>
            <a:r>
              <a:rPr lang="zh-CN" altLang="en-US" sz="3031" u="sng" dirty="0"/>
              <a:t>表名 </a:t>
            </a:r>
            <a:r>
              <a:rPr lang="en-US" altLang="zh-CN" sz="3031" u="sng" dirty="0"/>
              <a:t>drop key </a:t>
            </a:r>
            <a:r>
              <a:rPr lang="zh-CN" altLang="en-US" sz="3031" u="sng" dirty="0"/>
              <a:t>键名</a:t>
            </a:r>
            <a:r>
              <a:rPr lang="en-US" altLang="zh-CN" sz="3031" u="sng" dirty="0"/>
              <a:t>;</a:t>
            </a:r>
          </a:p>
          <a:p>
            <a:pPr indent="0" algn="just" defTabSz="914400">
              <a:buNone/>
            </a:pPr>
            <a:r>
              <a:rPr lang="en-US" altLang="zh-CN" sz="3031" dirty="0"/>
              <a:t>	</a:t>
            </a:r>
            <a:r>
              <a:rPr lang="en-US" altLang="zh-CN" sz="3031" dirty="0">
                <a:solidFill>
                  <a:srgbClr val="FF0000"/>
                </a:solidFill>
              </a:rPr>
              <a:t>	</a:t>
            </a:r>
            <a:r>
              <a:rPr lang="en-US" altLang="zh-CN" sz="3031" u="sng" dirty="0">
                <a:solidFill>
                  <a:srgbClr val="FF0000"/>
                </a:solidFill>
              </a:rPr>
              <a:t>* </a:t>
            </a:r>
            <a:r>
              <a:rPr lang="zh-CN" altLang="en-US" sz="3031" u="sng" dirty="0">
                <a:solidFill>
                  <a:srgbClr val="FF0000"/>
                </a:solidFill>
              </a:rPr>
              <a:t>可以使用 </a:t>
            </a:r>
            <a:r>
              <a:rPr lang="en-US" altLang="zh-CN" sz="3031" u="sng" dirty="0">
                <a:solidFill>
                  <a:srgbClr val="FF0000"/>
                </a:solidFill>
              </a:rPr>
              <a:t>show create table &lt;</a:t>
            </a:r>
            <a:r>
              <a:rPr lang="zh-CN" altLang="en-US" sz="3031" u="sng" dirty="0">
                <a:solidFill>
                  <a:srgbClr val="FF0000"/>
                </a:solidFill>
              </a:rPr>
              <a:t>表名</a:t>
            </a:r>
            <a:r>
              <a:rPr lang="en-US" altLang="zh-CN" sz="3031" u="sng" dirty="0">
                <a:solidFill>
                  <a:srgbClr val="FF0000"/>
                </a:solidFill>
              </a:rPr>
              <a:t>&gt;;</a:t>
            </a:r>
            <a:r>
              <a:rPr lang="zh-CN" altLang="en-US" sz="3031" u="sng" dirty="0">
                <a:solidFill>
                  <a:srgbClr val="FF0000"/>
                </a:solidFill>
              </a:rPr>
              <a:t> 查看外键名等</a:t>
            </a:r>
            <a:endParaRPr lang="en-US" altLang="zh-CN" sz="3031" u="sng" dirty="0">
              <a:solidFill>
                <a:srgbClr val="FF0000"/>
              </a:solidFill>
            </a:endParaRPr>
          </a:p>
          <a:p>
            <a:pPr indent="0" algn="just" defTabSz="914400">
              <a:buNone/>
            </a:pPr>
            <a:endParaRPr lang="en-US" altLang="zh-CN" sz="3600" dirty="0"/>
          </a:p>
          <a:p>
            <a:pPr indent="457200" algn="just" defTabSz="914400"/>
            <a:r>
              <a:rPr lang="zh-CN" altLang="en-US" sz="3600" dirty="0"/>
              <a:t>添加约束</a:t>
            </a:r>
            <a:endParaRPr lang="en-US" altLang="zh-CN" sz="3600" dirty="0"/>
          </a:p>
          <a:p>
            <a:pPr indent="0" algn="just" defTabSz="914400">
              <a:buNone/>
            </a:pPr>
            <a:r>
              <a:rPr lang="en-US" altLang="zh-CN" sz="3031" u="sng" dirty="0"/>
              <a:t>alter table &lt;</a:t>
            </a:r>
            <a:r>
              <a:rPr lang="zh-CN" altLang="en-US" sz="3031" u="sng" dirty="0"/>
              <a:t>表名</a:t>
            </a:r>
            <a:r>
              <a:rPr lang="en-US" altLang="zh-CN" sz="3031" u="sng" dirty="0"/>
              <a:t>&gt; add constraint &lt;</a:t>
            </a:r>
            <a:r>
              <a:rPr lang="zh-CN" altLang="en-US" sz="3031" u="sng" dirty="0"/>
              <a:t>约束项</a:t>
            </a:r>
            <a:r>
              <a:rPr lang="en-US" altLang="zh-CN" sz="3031" u="sng" dirty="0"/>
              <a:t>&gt;;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222923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 defTabSz="91440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新建数据表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 algn="just" defTabSz="914400"/>
            <a:r>
              <a:rPr lang="en-US" altLang="zh-CN" sz="3031" dirty="0"/>
              <a:t>student</a:t>
            </a:r>
          </a:p>
          <a:p>
            <a:pPr lvl="1" indent="457200" algn="just" defTabSz="914400"/>
            <a:r>
              <a:rPr lang="en-US" altLang="zh-CN" sz="303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dept (department)</a:t>
            </a:r>
          </a:p>
          <a:p>
            <a:pPr lvl="1" indent="457200" algn="just" defTabSz="914400"/>
            <a:r>
              <a:rPr lang="en-US" altLang="zh-CN" sz="3031" dirty="0"/>
              <a:t>course</a:t>
            </a:r>
          </a:p>
          <a:p>
            <a:pPr lvl="1" indent="457200" algn="just" defTabSz="914400"/>
            <a:r>
              <a:rPr lang="en-US" altLang="zh-CN" sz="303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endParaRPr lang="zh-CN" altLang="en-US" sz="303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3315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926</Words>
  <Application>Microsoft Macintosh PowerPoint</Application>
  <PresentationFormat>自定义</PresentationFormat>
  <Paragraphs>152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华文行楷</vt:lpstr>
      <vt:lpstr>微软雅黑</vt:lpstr>
      <vt:lpstr>Arial</vt:lpstr>
      <vt:lpstr>Calibri</vt:lpstr>
      <vt:lpstr>Office 主题​​</vt:lpstr>
      <vt:lpstr>PowerPoint 演示文稿</vt:lpstr>
      <vt:lpstr>交互式SQL </vt:lpstr>
      <vt:lpstr>本节你将学习 </vt:lpstr>
      <vt:lpstr>上机实验</vt:lpstr>
      <vt:lpstr>DLL命令格式</vt:lpstr>
      <vt:lpstr>DLL命令格式</vt:lpstr>
      <vt:lpstr>DLL命令格式</vt:lpstr>
      <vt:lpstr>DLL命令格式</vt:lpstr>
      <vt:lpstr>实验过程</vt:lpstr>
      <vt:lpstr>student</vt:lpstr>
      <vt:lpstr>dept</vt:lpstr>
      <vt:lpstr>course</vt:lpstr>
      <vt:lpstr>score</vt:lpstr>
      <vt:lpstr>实验内容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交互式SQL(DDL)</dc:title>
  <dc:creator>asud66</dc:creator>
  <cp:lastModifiedBy>Han Peng</cp:lastModifiedBy>
  <cp:revision>41</cp:revision>
  <dcterms:created xsi:type="dcterms:W3CDTF">2019-10-12T11:44:33Z</dcterms:created>
  <dcterms:modified xsi:type="dcterms:W3CDTF">2023-10-12T07:52:52Z</dcterms:modified>
</cp:coreProperties>
</file>