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19"/>
  </p:notesMasterIdLst>
  <p:handoutMasterIdLst>
    <p:handoutMasterId r:id="rId20"/>
  </p:handoutMasterIdLst>
  <p:sldIdLst>
    <p:sldId id="1587" r:id="rId3"/>
    <p:sldId id="5136" r:id="rId4"/>
    <p:sldId id="5172" r:id="rId5"/>
    <p:sldId id="5138" r:id="rId6"/>
    <p:sldId id="5170" r:id="rId7"/>
    <p:sldId id="5171" r:id="rId8"/>
    <p:sldId id="5173" r:id="rId9"/>
    <p:sldId id="5174" r:id="rId10"/>
    <p:sldId id="5175" r:id="rId11"/>
    <p:sldId id="5176" r:id="rId12"/>
    <p:sldId id="5177" r:id="rId13"/>
    <p:sldId id="5178" r:id="rId14"/>
    <p:sldId id="5179" r:id="rId15"/>
    <p:sldId id="5143" r:id="rId16"/>
    <p:sldId id="5180" r:id="rId17"/>
    <p:sldId id="5181" r:id="rId18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72"/>
            <p14:sldId id="5138"/>
            <p14:sldId id="5170"/>
            <p14:sldId id="5171"/>
            <p14:sldId id="5173"/>
            <p14:sldId id="5174"/>
            <p14:sldId id="5175"/>
            <p14:sldId id="5176"/>
            <p14:sldId id="5177"/>
            <p14:sldId id="5178"/>
            <p14:sldId id="5179"/>
            <p14:sldId id="5143"/>
            <p14:sldId id="5180"/>
            <p14:sldId id="51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75" autoAdjust="0"/>
  </p:normalViewPr>
  <p:slideViewPr>
    <p:cSldViewPr>
      <p:cViewPr varScale="1">
        <p:scale>
          <a:sx n="102" d="100"/>
          <a:sy n="102" d="100"/>
        </p:scale>
        <p:origin x="792" y="58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2023/10/31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grant-tables.html#grant-tables-user-d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grant-tables.html#grant-tables-user-d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create-user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1115616" y="1640362"/>
            <a:ext cx="6984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数据库安全性（实验三）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6820780" y="34612"/>
            <a:ext cx="2323220" cy="626967"/>
            <a:chOff x="5853448" y="-22066"/>
            <a:chExt cx="2967025" cy="8359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853448" y="25982"/>
              <a:ext cx="2967025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14" name="文本框 11">
            <a:extLst>
              <a:ext uri="{FF2B5EF4-FFF2-40B4-BE49-F238E27FC236}">
                <a16:creationId xmlns:a16="http://schemas.microsoft.com/office/drawing/2014/main" id="{D33F08C2-551B-4A7D-95A2-CAFACA3E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761" y="3592397"/>
            <a:ext cx="571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10. 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31,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删除用户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384376"/>
          </a:xfrm>
        </p:spPr>
        <p:txBody>
          <a:bodyPr>
            <a:normAutofit/>
          </a:bodyPr>
          <a:lstStyle/>
          <a:p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DROP USER &lt;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用户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1&gt; [ , &lt;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用户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2&gt; ]…</a:t>
            </a:r>
          </a:p>
          <a:p>
            <a:pPr lvl="1"/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其中，用户用来指定需要删除的用户账号。</a:t>
            </a:r>
          </a:p>
          <a:p>
            <a:endParaRPr lang="zh-CN" altLang="en-US" sz="18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DROP USER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语句应注意以下几点：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1400" dirty="0">
                <a:solidFill>
                  <a:srgbClr val="444444"/>
                </a:solidFill>
                <a:latin typeface="Helvetica Neue"/>
              </a:rPr>
              <a:t>DROP USER 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语句可用于删除一个或多个用户，并撤销其权限。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使用 </a:t>
            </a:r>
            <a:r>
              <a:rPr lang="en-US" altLang="zh-CN" sz="1400" dirty="0">
                <a:solidFill>
                  <a:srgbClr val="444444"/>
                </a:solidFill>
                <a:latin typeface="Helvetica Neue"/>
              </a:rPr>
              <a:t>DROP USER 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语句必须拥有 </a:t>
            </a:r>
            <a:r>
              <a:rPr lang="en-US" altLang="zh-CN" sz="1400" dirty="0" err="1">
                <a:solidFill>
                  <a:srgbClr val="444444"/>
                </a:solidFill>
                <a:latin typeface="Helvetica Neue"/>
              </a:rPr>
              <a:t>mysql</a:t>
            </a:r>
            <a:r>
              <a:rPr lang="en-US" altLang="zh-CN" sz="1400" dirty="0">
                <a:solidFill>
                  <a:srgbClr val="444444"/>
                </a:solidFill>
                <a:latin typeface="Helvetica Neue"/>
              </a:rPr>
              <a:t> 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数据库的 </a:t>
            </a:r>
            <a:r>
              <a:rPr lang="en-US" altLang="zh-CN" sz="1400" dirty="0">
                <a:solidFill>
                  <a:srgbClr val="444444"/>
                </a:solidFill>
                <a:latin typeface="Helvetica Neue"/>
              </a:rPr>
              <a:t>DELETE 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权限或全局 </a:t>
            </a:r>
            <a:r>
              <a:rPr lang="en-US" altLang="zh-CN" sz="1400" dirty="0">
                <a:solidFill>
                  <a:srgbClr val="444444"/>
                </a:solidFill>
                <a:latin typeface="Helvetica Neue"/>
              </a:rPr>
              <a:t>CREATE USER 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权限。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在 </a:t>
            </a:r>
            <a:r>
              <a:rPr lang="en-US" altLang="zh-CN" sz="1400" dirty="0">
                <a:solidFill>
                  <a:srgbClr val="444444"/>
                </a:solidFill>
                <a:latin typeface="Helvetica Neue"/>
              </a:rPr>
              <a:t>DROP USER 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语句的使用中，若没有明确地给出账户的主机名，则该主机名默认为“</a:t>
            </a:r>
            <a:r>
              <a:rPr lang="en-US" altLang="zh-CN" sz="1400" dirty="0">
                <a:solidFill>
                  <a:srgbClr val="444444"/>
                </a:solidFill>
                <a:latin typeface="Helvetica Neue"/>
              </a:rPr>
              <a:t>%”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。</a:t>
            </a: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76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用户授权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384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授权就是为某个用户赋予某些权限。例如，可以为新建的用户赋予查询所有数据库和表的权限。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提供了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GRANT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语句来为用户设置权限。</a:t>
            </a:r>
            <a:endParaRPr lang="en-US" altLang="zh-CN" sz="18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GRANT 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priv_type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[(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column_list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)] ON 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database.table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TO user </a:t>
            </a:r>
            <a:r>
              <a:rPr lang="en-US" altLang="zh-CN" sz="1400" b="0" i="0" u="sng" dirty="0">
                <a:solidFill>
                  <a:srgbClr val="444444"/>
                </a:solidFill>
                <a:effectLst/>
                <a:latin typeface="Helvetica Neue"/>
              </a:rPr>
              <a:t>[IDENTIFIED BY [PASSWORD] 'password']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400" b="0" i="0" u="sng" dirty="0">
                <a:solidFill>
                  <a:srgbClr val="444444"/>
                </a:solidFill>
                <a:effectLst/>
                <a:latin typeface="Helvetica Neue"/>
              </a:rPr>
              <a:t>[, user[IDENTIFIED BY [PASSWORD] 'password']] 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400" b="0" i="0" u="sng" dirty="0">
                <a:solidFill>
                  <a:srgbClr val="444444"/>
                </a:solidFill>
                <a:effectLst/>
                <a:latin typeface="Helvetica Neue"/>
              </a:rPr>
              <a:t>[WITH </a:t>
            </a:r>
            <a:r>
              <a:rPr lang="en-US" altLang="zh-CN" sz="1400" b="0" i="0" u="sng" dirty="0" err="1">
                <a:solidFill>
                  <a:srgbClr val="444444"/>
                </a:solidFill>
                <a:effectLst/>
                <a:latin typeface="Helvetica Neue"/>
              </a:rPr>
              <a:t>with_option</a:t>
            </a:r>
            <a:r>
              <a:rPr lang="en-US" altLang="zh-CN" sz="1400" b="0" i="0" u="sng" dirty="0">
                <a:solidFill>
                  <a:srgbClr val="444444"/>
                </a:solidFill>
                <a:effectLst/>
                <a:latin typeface="Helvetica Neue"/>
              </a:rPr>
              <a:t> [</a:t>
            </a:r>
            <a:r>
              <a:rPr lang="en-US" altLang="zh-CN" sz="1400" b="0" i="0" u="sng" dirty="0" err="1">
                <a:solidFill>
                  <a:srgbClr val="444444"/>
                </a:solidFill>
                <a:effectLst/>
                <a:latin typeface="Helvetica Neue"/>
              </a:rPr>
              <a:t>with_option</a:t>
            </a:r>
            <a:r>
              <a:rPr lang="en-US" altLang="zh-CN" sz="1400" b="0" i="0" u="sng" dirty="0">
                <a:solidFill>
                  <a:srgbClr val="444444"/>
                </a:solidFill>
                <a:effectLst/>
                <a:latin typeface="Helvetica Neue"/>
              </a:rPr>
              <a:t>]...]</a:t>
            </a:r>
          </a:p>
          <a:p>
            <a:pPr lvl="1">
              <a:lnSpc>
                <a:spcPct val="120000"/>
              </a:lnSpc>
            </a:pPr>
            <a:endParaRPr lang="zh-CN" altLang="en-US" sz="18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priv_type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参数表示权限类型；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columns_list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参数表示权限作用于哪些列上，省略该参数时，表示作用于整个表；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database.table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用于指定权限的级别；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user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参数表示用户账户，由用户名和主机名构成，格式是“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'</a:t>
            </a: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username'@'hostname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'”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；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IDENTIFIED BY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参数用来为用户设置密码；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password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参数是用户的新密码。</a:t>
            </a:r>
            <a:endParaRPr lang="zh-CN" altLang="en-US" sz="1400" dirty="0">
              <a:solidFill>
                <a:srgbClr val="444444"/>
              </a:solidFill>
              <a:latin typeface="Helvetica Neue"/>
            </a:endParaRPr>
          </a:p>
          <a:p>
            <a:pPr>
              <a:lnSpc>
                <a:spcPct val="120000"/>
              </a:lnSpc>
            </a:pP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569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用户授权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3843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B22222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B22222"/>
                </a:solidFill>
                <a:effectLst/>
                <a:latin typeface="Helvetica Neue"/>
              </a:rPr>
              <a:t>中可以授予的权限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有如下几组：</a:t>
            </a: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r>
              <a:rPr lang="zh-CN" altLang="en-US" sz="1200" dirty="0">
                <a:solidFill>
                  <a:srgbClr val="444444"/>
                </a:solidFill>
                <a:latin typeface="Helvetica Neue"/>
              </a:rPr>
              <a:t>列权限，和表中的一个具体列相关。例如，可以使用 </a:t>
            </a:r>
            <a:r>
              <a:rPr lang="en-US" altLang="zh-CN" sz="1200" dirty="0">
                <a:solidFill>
                  <a:srgbClr val="444444"/>
                </a:solidFill>
                <a:latin typeface="Helvetica Neue"/>
              </a:rPr>
              <a:t>UPDATE </a:t>
            </a:r>
            <a:r>
              <a:rPr lang="zh-CN" altLang="en-US" sz="1200" dirty="0">
                <a:solidFill>
                  <a:srgbClr val="444444"/>
                </a:solidFill>
                <a:latin typeface="Helvetica Neue"/>
              </a:rPr>
              <a:t>语句更新表 </a:t>
            </a:r>
            <a:r>
              <a:rPr lang="en-US" altLang="zh-CN" sz="1200" dirty="0">
                <a:solidFill>
                  <a:srgbClr val="444444"/>
                </a:solidFill>
                <a:latin typeface="Helvetica Neue"/>
              </a:rPr>
              <a:t>students </a:t>
            </a:r>
            <a:r>
              <a:rPr lang="zh-CN" altLang="en-US" sz="1200" dirty="0">
                <a:solidFill>
                  <a:srgbClr val="444444"/>
                </a:solidFill>
                <a:latin typeface="Helvetica Neue"/>
              </a:rPr>
              <a:t>中 </a:t>
            </a:r>
            <a:r>
              <a:rPr lang="en-US" altLang="zh-CN" sz="1200" dirty="0">
                <a:solidFill>
                  <a:srgbClr val="444444"/>
                </a:solidFill>
                <a:latin typeface="Helvetica Neue"/>
              </a:rPr>
              <a:t>name </a:t>
            </a:r>
            <a:r>
              <a:rPr lang="zh-CN" altLang="en-US" sz="1200" dirty="0">
                <a:solidFill>
                  <a:srgbClr val="444444"/>
                </a:solidFill>
                <a:latin typeface="Helvetica Neue"/>
              </a:rPr>
              <a:t>列的值的权限。</a:t>
            </a:r>
          </a:p>
          <a:p>
            <a:pPr marL="457200" lvl="1" indent="0">
              <a:buNone/>
            </a:pP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表权限，和一个具体表中的所有数据相关。例如，可以使用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SELECT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语句查询表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students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的所有数据的权限。</a:t>
            </a:r>
          </a:p>
          <a:p>
            <a:pPr marL="457200" lvl="1" indent="0">
              <a:buNone/>
            </a:pP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数据库权限，和一个具体的数据库中的所有表相关。例如，可以在已有的数据库 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  <a:latin typeface="Helvetica Neue"/>
              </a:rPr>
              <a:t>mytest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中创建新表的权限。</a:t>
            </a:r>
          </a:p>
          <a:p>
            <a:pPr marL="457200" lvl="1" indent="0">
              <a:buNone/>
            </a:pP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用户权限，和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中所有的数据库相关。例如，可以删除已有的数据库或者创建一个新的数据库的权限。</a:t>
            </a:r>
            <a:endParaRPr lang="en-US" altLang="zh-CN" sz="1200" dirty="0">
              <a:solidFill>
                <a:srgbClr val="444444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sz="1400" b="1" i="0" dirty="0">
                <a:solidFill>
                  <a:srgbClr val="444444"/>
                </a:solidFill>
                <a:effectLst/>
                <a:latin typeface="Helvetica Neue"/>
              </a:rPr>
              <a:t>GRANT 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语句创建一个新的用户 </a:t>
            </a:r>
            <a:r>
              <a:rPr lang="en-US" altLang="zh-CN" sz="1400" b="1" i="0" dirty="0" err="1">
                <a:solidFill>
                  <a:srgbClr val="444444"/>
                </a:solidFill>
                <a:effectLst/>
                <a:latin typeface="Helvetica Neue"/>
              </a:rPr>
              <a:t>testUser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，密码为 </a:t>
            </a:r>
            <a:r>
              <a:rPr lang="en-US" altLang="zh-CN" sz="1400" b="1" i="0" dirty="0" err="1">
                <a:solidFill>
                  <a:srgbClr val="444444"/>
                </a:solidFill>
                <a:effectLst/>
                <a:latin typeface="Helvetica Neue"/>
              </a:rPr>
              <a:t>testPwd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。用户 </a:t>
            </a:r>
            <a:r>
              <a:rPr lang="en-US" altLang="zh-CN" sz="1400" b="1" i="0" dirty="0" err="1">
                <a:solidFill>
                  <a:srgbClr val="444444"/>
                </a:solidFill>
                <a:effectLst/>
                <a:latin typeface="Helvetica Neue"/>
              </a:rPr>
              <a:t>testUser</a:t>
            </a:r>
            <a:r>
              <a:rPr lang="en-US" altLang="zh-CN" sz="1400" b="1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对所有的数据有查询、插入权限，并授予 </a:t>
            </a:r>
            <a:r>
              <a:rPr lang="en-US" altLang="zh-CN" sz="1400" b="1" i="0" dirty="0">
                <a:solidFill>
                  <a:srgbClr val="444444"/>
                </a:solidFill>
                <a:effectLst/>
                <a:latin typeface="Helvetica Neue"/>
              </a:rPr>
              <a:t>GRANT 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权限。</a:t>
            </a:r>
            <a:r>
              <a:rPr lang="en-US" altLang="zh-CN" sz="1400" b="1" i="0" dirty="0">
                <a:solidFill>
                  <a:srgbClr val="444444"/>
                </a:solidFill>
                <a:effectLst/>
                <a:latin typeface="Helvetica Neue"/>
              </a:rPr>
              <a:t>SQL 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语句和执行过程如下：</a:t>
            </a:r>
            <a:endParaRPr lang="en-US" altLang="zh-CN" sz="1400" b="1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400050" lvl="1" indent="0">
              <a:buNone/>
            </a:pP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GRANT SELECT,INSERT ON *.*</a:t>
            </a:r>
          </a:p>
          <a:p>
            <a:pPr marL="400050" lvl="1" indent="0">
              <a:buNone/>
            </a:pP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    -&gt; TO '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  <a:latin typeface="Helvetica Neue"/>
              </a:rPr>
              <a:t>testUser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'@'localhost'</a:t>
            </a:r>
          </a:p>
          <a:p>
            <a:pPr marL="400050" lvl="1" indent="0">
              <a:buNone/>
            </a:pP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    -&gt; IDENTIFIED BY '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  <a:latin typeface="Helvetica Neue"/>
              </a:rPr>
              <a:t>testPwd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'</a:t>
            </a:r>
          </a:p>
          <a:p>
            <a:pPr marL="400050" lvl="1" indent="0">
              <a:buNone/>
            </a:pP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    -&gt; WITH GRANT OPTION;</a:t>
            </a:r>
            <a:endParaRPr lang="zh-CN" altLang="en-US" sz="12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lnSpc>
                <a:spcPct val="120000"/>
              </a:lnSpc>
            </a:pP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266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删除授权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3843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effectLst/>
                <a:latin typeface="Helvetica Neue"/>
              </a:rPr>
              <a:t>在 </a:t>
            </a:r>
            <a:r>
              <a:rPr lang="en-US" altLang="zh-CN" sz="1600" b="0" i="0" dirty="0"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effectLst/>
                <a:latin typeface="Helvetica Neue"/>
              </a:rPr>
              <a:t>中，可以使用 </a:t>
            </a:r>
            <a:r>
              <a:rPr lang="en-US" altLang="zh-CN" sz="1600" b="0" i="0" dirty="0">
                <a:effectLst/>
                <a:latin typeface="Helvetica Neue"/>
              </a:rPr>
              <a:t>REVOKE </a:t>
            </a:r>
            <a:r>
              <a:rPr lang="zh-CN" altLang="en-US" sz="1600" b="0" i="0" dirty="0">
                <a:effectLst/>
                <a:latin typeface="Helvetica Neue"/>
              </a:rPr>
              <a:t>语句删除某个用户的某些权限（此用户不会被删除），在一定程度上可以保证系统的安全性。例如，如果数据库管理员觉得某个用户不应该拥有 </a:t>
            </a:r>
            <a:r>
              <a:rPr lang="en-US" altLang="zh-CN" sz="1600" b="0" i="0" dirty="0">
                <a:effectLst/>
                <a:latin typeface="Helvetica Neue"/>
              </a:rPr>
              <a:t>DELETE </a:t>
            </a:r>
            <a:r>
              <a:rPr lang="zh-CN" altLang="en-US" sz="1600" b="0" i="0" dirty="0">
                <a:effectLst/>
                <a:latin typeface="Helvetica Neue"/>
              </a:rPr>
              <a:t>权限，那么就可以删除 </a:t>
            </a:r>
            <a:r>
              <a:rPr lang="en-US" altLang="zh-CN" sz="1600" b="0" i="0" dirty="0">
                <a:effectLst/>
                <a:latin typeface="Helvetica Neue"/>
              </a:rPr>
              <a:t>DELETE </a:t>
            </a:r>
            <a:r>
              <a:rPr lang="zh-CN" altLang="en-US" sz="1600" b="0" i="0" dirty="0">
                <a:effectLst/>
                <a:latin typeface="Helvetica Neue"/>
              </a:rPr>
              <a:t>权限。</a:t>
            </a:r>
            <a:endParaRPr lang="en-US" altLang="zh-CN" sz="1600" b="0" i="0" dirty="0"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ffectLst/>
                <a:latin typeface="Helvetica Neue"/>
              </a:rPr>
              <a:t>删除用户某些特定的权限，语法格式如下：</a:t>
            </a:r>
            <a:endParaRPr lang="en-US" altLang="zh-CN" sz="1400" b="0" i="0" dirty="0">
              <a:effectLst/>
              <a:latin typeface="Helvetica Neue"/>
            </a:endParaRPr>
          </a:p>
          <a:p>
            <a:pPr marL="400050" lvl="1" indent="0">
              <a:buNone/>
            </a:pPr>
            <a:r>
              <a:rPr lang="en-US" altLang="zh-CN" sz="1200" b="0" i="0" dirty="0">
                <a:solidFill>
                  <a:srgbClr val="444444"/>
                </a:solidFill>
                <a:effectLst/>
              </a:rPr>
              <a:t>REVOKE 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</a:rPr>
              <a:t>priv_type</a:t>
            </a:r>
            <a:r>
              <a:rPr lang="en-US" altLang="zh-CN" sz="1200" b="0" i="0" dirty="0">
                <a:solidFill>
                  <a:srgbClr val="444444"/>
                </a:solidFill>
                <a:effectLst/>
              </a:rPr>
              <a:t> [(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</a:rPr>
              <a:t>column_list</a:t>
            </a:r>
            <a:r>
              <a:rPr lang="en-US" altLang="zh-CN" sz="1200" b="0" i="0" dirty="0">
                <a:solidFill>
                  <a:srgbClr val="444444"/>
                </a:solidFill>
                <a:effectLst/>
              </a:rPr>
              <a:t>)]...</a:t>
            </a:r>
            <a:br>
              <a:rPr lang="en-US" altLang="zh-CN" sz="1200" dirty="0"/>
            </a:br>
            <a:r>
              <a:rPr lang="en-US" altLang="zh-CN" sz="1200" b="0" i="0" dirty="0">
                <a:solidFill>
                  <a:srgbClr val="444444"/>
                </a:solidFill>
                <a:effectLst/>
              </a:rPr>
              <a:t>ON 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</a:rPr>
              <a:t>database.table</a:t>
            </a:r>
            <a:br>
              <a:rPr lang="en-US" altLang="zh-CN" sz="1200" dirty="0"/>
            </a:br>
            <a:r>
              <a:rPr lang="en-US" altLang="zh-CN" sz="1200" b="0" i="0" dirty="0">
                <a:solidFill>
                  <a:srgbClr val="444444"/>
                </a:solidFill>
                <a:effectLst/>
              </a:rPr>
              <a:t>FROM user [, user]...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ffectLst/>
                <a:latin typeface="Helvetica Neue"/>
              </a:rPr>
              <a:t>删除特定用户的所有权限，语法格式如下：</a:t>
            </a:r>
            <a:endParaRPr lang="en-US" altLang="zh-CN" sz="1400" dirty="0">
              <a:latin typeface="Helvetica Neue"/>
            </a:endParaRP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       </a:t>
            </a:r>
            <a:r>
              <a:rPr lang="en-US" altLang="zh-CN" sz="1200" dirty="0">
                <a:solidFill>
                  <a:srgbClr val="444444"/>
                </a:solidFill>
              </a:rPr>
              <a:t>REVOKE ALL PRIVILEGES, GRANT OPTION FROM user [, user] ...</a:t>
            </a:r>
          </a:p>
          <a:p>
            <a:r>
              <a:rPr lang="zh-CN" altLang="en-US" sz="1400" b="1" dirty="0">
                <a:latin typeface="Helvetica Neue"/>
              </a:rPr>
              <a:t>使用 </a:t>
            </a:r>
            <a:r>
              <a:rPr lang="en-US" altLang="zh-CN" sz="1400" b="1" dirty="0">
                <a:latin typeface="Helvetica Neue"/>
              </a:rPr>
              <a:t>REVOKE </a:t>
            </a:r>
            <a:r>
              <a:rPr lang="zh-CN" altLang="en-US" sz="1400" b="1" dirty="0">
                <a:latin typeface="Helvetica Neue"/>
              </a:rPr>
              <a:t>语句取消用户 </a:t>
            </a:r>
            <a:r>
              <a:rPr lang="en-US" altLang="zh-CN" sz="1400" b="1" dirty="0" err="1">
                <a:latin typeface="Helvetica Neue"/>
              </a:rPr>
              <a:t>testUser</a:t>
            </a:r>
            <a:r>
              <a:rPr lang="en-US" altLang="zh-CN" sz="1400" b="1" dirty="0">
                <a:latin typeface="Helvetica Neue"/>
              </a:rPr>
              <a:t> </a:t>
            </a:r>
            <a:r>
              <a:rPr lang="zh-CN" altLang="en-US" sz="1400" b="1" dirty="0">
                <a:latin typeface="Helvetica Neue"/>
              </a:rPr>
              <a:t>的插入权限，</a:t>
            </a:r>
            <a:r>
              <a:rPr lang="en-US" altLang="zh-CN" sz="1400" b="1" dirty="0">
                <a:latin typeface="Helvetica Neue"/>
              </a:rPr>
              <a:t>SQL </a:t>
            </a:r>
            <a:r>
              <a:rPr lang="zh-CN" altLang="en-US" sz="1400" b="1" dirty="0">
                <a:latin typeface="Helvetica Neue"/>
              </a:rPr>
              <a:t>语句和执行过程如下：</a:t>
            </a:r>
            <a:endParaRPr lang="en-US" altLang="zh-CN" sz="1400" b="1" dirty="0">
              <a:latin typeface="Helvetica Neue"/>
            </a:endParaRPr>
          </a:p>
          <a:p>
            <a:pPr marL="400050" lvl="1" indent="0">
              <a:buNone/>
            </a:pPr>
            <a:r>
              <a:rPr lang="en-US" altLang="zh-CN" sz="1200" dirty="0">
                <a:latin typeface="Helvetica Neue"/>
              </a:rPr>
              <a:t>REVOKE INSERT ON *.*</a:t>
            </a:r>
          </a:p>
          <a:p>
            <a:pPr marL="400050" lvl="1" indent="0">
              <a:buNone/>
            </a:pPr>
            <a:r>
              <a:rPr lang="en-US" altLang="zh-CN" sz="1200" dirty="0">
                <a:latin typeface="Helvetica Neue"/>
              </a:rPr>
              <a:t>    -&gt; FROM '</a:t>
            </a:r>
            <a:r>
              <a:rPr lang="en-US" altLang="zh-CN" sz="1200" dirty="0" err="1">
                <a:latin typeface="Helvetica Neue"/>
              </a:rPr>
              <a:t>testUser</a:t>
            </a:r>
            <a:r>
              <a:rPr lang="en-US" altLang="zh-CN" sz="1200" dirty="0">
                <a:latin typeface="Helvetica Neue"/>
              </a:rPr>
              <a:t>'@'localhost’;</a:t>
            </a:r>
          </a:p>
          <a:p>
            <a:pPr marL="400050" lvl="1" indent="0">
              <a:buNone/>
            </a:pPr>
            <a:r>
              <a:rPr lang="en-US" altLang="zh-CN" sz="1200" dirty="0">
                <a:latin typeface="Helvetica Neue"/>
              </a:rPr>
              <a:t>SHOW GRANTS FOR '</a:t>
            </a:r>
            <a:r>
              <a:rPr lang="en-US" altLang="zh-CN" sz="1200" dirty="0" err="1">
                <a:latin typeface="Helvetica Neue"/>
              </a:rPr>
              <a:t>testUser</a:t>
            </a:r>
            <a:r>
              <a:rPr lang="en-US" altLang="zh-CN" sz="1200" dirty="0">
                <a:latin typeface="Helvetica Neue"/>
              </a:rPr>
              <a:t>'@'localhost';</a:t>
            </a:r>
          </a:p>
        </p:txBody>
      </p:sp>
    </p:spTree>
    <p:extLst>
      <p:ext uri="{BB962C8B-B14F-4D97-AF65-F5344CB8AC3E}">
        <p14:creationId xmlns:p14="http://schemas.microsoft.com/office/powerpoint/2010/main" val="24318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用户切换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628650" y="1131590"/>
            <a:ext cx="78867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zh-CN" altLang="en-US" sz="1800" kern="0" dirty="0"/>
              <a:t>首先退出当前用户：在命令行输入 </a:t>
            </a:r>
            <a:r>
              <a:rPr lang="en-US" altLang="zh-CN" sz="1800" b="1" kern="0" dirty="0"/>
              <a:t>EXIT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或 </a:t>
            </a:r>
            <a:r>
              <a:rPr lang="en-US" altLang="zh-CN" sz="1800" b="1" kern="0" dirty="0"/>
              <a:t>QUIT </a:t>
            </a:r>
            <a:r>
              <a:rPr lang="zh-CN" altLang="en-US" sz="1800" kern="0" dirty="0"/>
              <a:t>即可。</a:t>
            </a:r>
            <a:endParaRPr lang="en-US" altLang="zh-CN" sz="1800" kern="0" dirty="0"/>
          </a:p>
          <a:p>
            <a:pPr>
              <a:buFontTx/>
            </a:pPr>
            <a:r>
              <a:rPr lang="zh-CN" altLang="en-US" sz="1800" kern="0" dirty="0"/>
              <a:t>登录某用户：通过值 </a:t>
            </a:r>
            <a:r>
              <a:rPr lang="en-US" altLang="zh-CN" sz="1800" kern="0" dirty="0"/>
              <a:t>localhost </a:t>
            </a:r>
            <a:r>
              <a:rPr lang="zh-CN" altLang="en-US" sz="1800" kern="0" dirty="0"/>
              <a:t>指定 </a:t>
            </a:r>
            <a:r>
              <a:rPr lang="en-US" altLang="zh-CN" sz="1800" kern="0" dirty="0"/>
              <a:t>MySQL </a:t>
            </a:r>
            <a:r>
              <a:rPr lang="zh-CN" altLang="en-US" sz="1800" kern="0" dirty="0"/>
              <a:t>服务器的地址，参数 </a:t>
            </a:r>
            <a:r>
              <a:rPr lang="en-US" altLang="zh-CN" sz="1800" kern="0" dirty="0"/>
              <a:t>-u </a:t>
            </a:r>
            <a:r>
              <a:rPr lang="zh-CN" altLang="en-US" sz="1800" kern="0" dirty="0"/>
              <a:t>指定了登录 </a:t>
            </a:r>
            <a:r>
              <a:rPr lang="en-US" altLang="zh-CN" sz="1800" kern="0" dirty="0"/>
              <a:t>MySQL </a:t>
            </a:r>
            <a:r>
              <a:rPr lang="zh-CN" altLang="en-US" sz="1800" kern="0" dirty="0"/>
              <a:t>服务器的用户账户，参数 </a:t>
            </a:r>
            <a:r>
              <a:rPr lang="en-US" altLang="zh-CN" sz="1800" kern="0" dirty="0"/>
              <a:t>-p </a:t>
            </a:r>
            <a:r>
              <a:rPr lang="zh-CN" altLang="en-US" sz="1800" kern="0" dirty="0"/>
              <a:t>表示会出现输入密码提示信息，最后值“</a:t>
            </a:r>
            <a:r>
              <a:rPr lang="en-US" altLang="zh-CN" sz="1800" kern="0" dirty="0"/>
              <a:t>test”</a:t>
            </a:r>
            <a:r>
              <a:rPr lang="zh-CN" altLang="en-US" sz="1800" kern="0" dirty="0"/>
              <a:t>指定了登录成功后要使用的数据库。</a:t>
            </a:r>
            <a:endParaRPr lang="en-US" altLang="zh-CN" sz="1800" kern="0" dirty="0"/>
          </a:p>
          <a:p>
            <a:pPr lvl="1">
              <a:buFontTx/>
            </a:pPr>
            <a:r>
              <a:rPr lang="en-US" altLang="zh-CN" sz="1600" kern="0" dirty="0" err="1"/>
              <a:t>mysql</a:t>
            </a:r>
            <a:r>
              <a:rPr lang="en-US" altLang="zh-CN" sz="1600" kern="0" dirty="0"/>
              <a:t> -h localhost -u root -p test</a:t>
            </a:r>
          </a:p>
          <a:p>
            <a:pPr lvl="1">
              <a:buFontTx/>
            </a:pPr>
            <a:r>
              <a:rPr lang="zh-CN" altLang="en-US" sz="1600" kern="0" dirty="0"/>
              <a:t>输入命令后，会出现“</a:t>
            </a:r>
            <a:r>
              <a:rPr lang="en-US" altLang="zh-CN" sz="1600" kern="0" dirty="0"/>
              <a:t>Enter password”</a:t>
            </a:r>
            <a:r>
              <a:rPr lang="zh-CN" altLang="en-US" sz="1600" kern="0" dirty="0"/>
              <a:t>提示信息，在这条信息之后输入密码，然后按 </a:t>
            </a:r>
            <a:r>
              <a:rPr lang="en-US" altLang="zh-CN" sz="1600" kern="0" dirty="0"/>
              <a:t>Enter </a:t>
            </a:r>
            <a:r>
              <a:rPr lang="zh-CN" altLang="en-US" sz="1600" kern="0" dirty="0"/>
              <a:t>键。密码正确后，就成功登录到 </a:t>
            </a:r>
            <a:r>
              <a:rPr lang="en-US" altLang="zh-CN" sz="1600" kern="0" dirty="0"/>
              <a:t>MySQL </a:t>
            </a:r>
            <a:r>
              <a:rPr lang="zh-CN" altLang="en-US" sz="1600" kern="0" dirty="0"/>
              <a:t>服务器了。</a:t>
            </a:r>
          </a:p>
          <a:p>
            <a:pPr>
              <a:buFontTx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9714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上机练习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628650" y="843558"/>
            <a:ext cx="78867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1800" kern="0" dirty="0"/>
              <a:t>1. </a:t>
            </a:r>
            <a:r>
              <a:rPr lang="zh-CN" altLang="en-US" sz="1800" kern="0" dirty="0"/>
              <a:t>在</a:t>
            </a:r>
            <a:r>
              <a:rPr lang="en-US" altLang="zh-CN" sz="1800" kern="0" dirty="0"/>
              <a:t>sys</a:t>
            </a:r>
            <a:r>
              <a:rPr lang="zh-CN" altLang="en-US" sz="1800" kern="0" dirty="0"/>
              <a:t>数据库中，创建表</a:t>
            </a:r>
            <a:r>
              <a:rPr lang="en-US" altLang="zh-CN" sz="1800" kern="0" dirty="0" err="1"/>
              <a:t>studentA</a:t>
            </a:r>
            <a:endParaRPr lang="en-US" altLang="zh-CN" sz="1800" kern="0" dirty="0"/>
          </a:p>
          <a:p>
            <a:pPr marL="400050" lvl="1" indent="0">
              <a:buNone/>
            </a:pPr>
            <a:r>
              <a:rPr lang="zh-CN" altLang="en-US" sz="1200" kern="0" dirty="0"/>
              <a:t>关键字    字符类型    约束</a:t>
            </a:r>
          </a:p>
          <a:p>
            <a:pPr marL="400050" lvl="1" indent="0">
              <a:buNone/>
            </a:pPr>
            <a:r>
              <a:rPr lang="zh-CN" altLang="en-US" sz="1200" kern="0" dirty="0"/>
              <a:t>************************************</a:t>
            </a:r>
          </a:p>
          <a:p>
            <a:pPr marL="400050" lvl="1" indent="0">
              <a:buNone/>
            </a:pPr>
            <a:r>
              <a:rPr lang="en-US" altLang="zh-CN" sz="1200" kern="0" dirty="0" err="1"/>
              <a:t>Sno</a:t>
            </a:r>
            <a:r>
              <a:rPr lang="en-US" altLang="zh-CN" sz="1200" kern="0" dirty="0"/>
              <a:t>       varchar2(9)     primary key</a:t>
            </a:r>
          </a:p>
          <a:p>
            <a:pPr marL="400050" lvl="1" indent="0">
              <a:buNone/>
            </a:pPr>
            <a:r>
              <a:rPr lang="en-US" altLang="zh-CN" sz="1200" kern="0" dirty="0" err="1"/>
              <a:t>Sname</a:t>
            </a:r>
            <a:r>
              <a:rPr lang="en-US" altLang="zh-CN" sz="1200" kern="0" dirty="0"/>
              <a:t>     varchar2(20)    unique</a:t>
            </a:r>
          </a:p>
          <a:p>
            <a:pPr marL="400050" lvl="1" indent="0">
              <a:buNone/>
            </a:pPr>
            <a:r>
              <a:rPr lang="en-US" altLang="zh-CN" sz="1200" kern="0" dirty="0" err="1"/>
              <a:t>Ssex</a:t>
            </a:r>
            <a:r>
              <a:rPr lang="en-US" altLang="zh-CN" sz="1200" kern="0" dirty="0"/>
              <a:t>      varchar2(2)</a:t>
            </a:r>
          </a:p>
          <a:p>
            <a:pPr marL="400050" lvl="1" indent="0">
              <a:buNone/>
            </a:pPr>
            <a:r>
              <a:rPr lang="en-US" altLang="zh-CN" sz="1200" kern="0" dirty="0"/>
              <a:t>Sage      </a:t>
            </a:r>
            <a:r>
              <a:rPr lang="en-US" altLang="zh-CN" sz="1200" kern="0" dirty="0" err="1"/>
              <a:t>smallint</a:t>
            </a:r>
            <a:endParaRPr lang="en-US" altLang="zh-CN" sz="1200" kern="0" dirty="0"/>
          </a:p>
          <a:p>
            <a:pPr marL="400050" lvl="1" indent="0">
              <a:buNone/>
            </a:pPr>
            <a:r>
              <a:rPr lang="en-US" altLang="zh-CN" sz="1200" kern="0" dirty="0" err="1"/>
              <a:t>Sdept</a:t>
            </a:r>
            <a:r>
              <a:rPr lang="en-US" altLang="zh-CN" sz="1200" kern="0" dirty="0"/>
              <a:t>     varchar2(20)</a:t>
            </a:r>
          </a:p>
          <a:p>
            <a:pPr marL="400050" lvl="1" indent="0">
              <a:buNone/>
            </a:pPr>
            <a:r>
              <a:rPr lang="en-US" altLang="zh-CN" sz="1200" kern="0" dirty="0"/>
              <a:t>************************************</a:t>
            </a:r>
            <a:endParaRPr lang="en-US" altLang="zh-CN" sz="2800" kern="0" dirty="0"/>
          </a:p>
          <a:p>
            <a:pPr>
              <a:buFontTx/>
            </a:pPr>
            <a:r>
              <a:rPr lang="en-US" altLang="zh-CN" sz="1800" kern="0" dirty="0"/>
              <a:t>2. </a:t>
            </a:r>
            <a:r>
              <a:rPr lang="zh-CN" altLang="en-US" sz="1800" kern="0" dirty="0"/>
              <a:t>向</a:t>
            </a:r>
            <a:r>
              <a:rPr lang="en-US" altLang="zh-CN" sz="1800" kern="0" dirty="0"/>
              <a:t>table </a:t>
            </a:r>
            <a:r>
              <a:rPr lang="en-US" altLang="zh-CN" sz="1800" kern="0" dirty="0" err="1"/>
              <a:t>studentA</a:t>
            </a:r>
            <a:r>
              <a:rPr lang="zh-CN" altLang="en-US" sz="1800" kern="0" dirty="0"/>
              <a:t>插入两个元组</a:t>
            </a:r>
            <a:r>
              <a:rPr lang="en-US" altLang="zh-CN" sz="1800" kern="0" dirty="0"/>
              <a:t>('200215121','Tom','m',20,'CS')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('200215122','Lily','f',19,'CS’)</a:t>
            </a:r>
          </a:p>
          <a:p>
            <a:pPr>
              <a:buFontTx/>
            </a:pPr>
            <a:endParaRPr lang="en-US" altLang="zh-CN" sz="1800" kern="0" dirty="0"/>
          </a:p>
          <a:p>
            <a:pPr>
              <a:buFontTx/>
            </a:pPr>
            <a:r>
              <a:rPr lang="en-US" altLang="zh-CN" sz="1800" kern="0" dirty="0"/>
              <a:t>3. </a:t>
            </a:r>
            <a:r>
              <a:rPr lang="zh-CN" altLang="en-US" sz="1800" kern="0" dirty="0"/>
              <a:t>建立用户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，授予用户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以系统特权，包括</a:t>
            </a:r>
            <a:r>
              <a:rPr lang="en-US" altLang="zh-CN" sz="1800" kern="0" dirty="0"/>
              <a:t>create session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create table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create user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alter user</a:t>
            </a:r>
            <a:r>
              <a:rPr lang="zh-CN" altLang="en-US" sz="1800" kern="0" dirty="0"/>
              <a:t>和</a:t>
            </a:r>
            <a:r>
              <a:rPr lang="en-US" altLang="zh-CN" sz="1800" kern="0" dirty="0"/>
              <a:t>drop user</a:t>
            </a:r>
            <a:r>
              <a:rPr lang="zh-CN" altLang="en-US" sz="1800" kern="0" dirty="0"/>
              <a:t>等，并赋予其再授权的能力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47095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上机练习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539552" y="663538"/>
            <a:ext cx="7886700" cy="464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1800" kern="0" dirty="0"/>
              <a:t>5. </a:t>
            </a:r>
            <a:r>
              <a:rPr lang="zh-CN" altLang="en-US" sz="1800" kern="0" dirty="0"/>
              <a:t>删除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的</a:t>
            </a:r>
            <a:r>
              <a:rPr lang="en-US" altLang="zh-CN" sz="1800" kern="0" dirty="0"/>
              <a:t>create user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alter user</a:t>
            </a:r>
            <a:r>
              <a:rPr lang="zh-CN" altLang="en-US" sz="1800" kern="0" dirty="0"/>
              <a:t>和</a:t>
            </a:r>
            <a:r>
              <a:rPr lang="en-US" altLang="zh-CN" sz="1800" kern="0" dirty="0"/>
              <a:t>drop user</a:t>
            </a:r>
            <a:r>
              <a:rPr lang="zh-CN" altLang="en-US" sz="1800" kern="0" dirty="0"/>
              <a:t>的系统特权</a:t>
            </a:r>
            <a:endParaRPr lang="en-US" altLang="zh-CN" sz="1800" kern="0" dirty="0"/>
          </a:p>
          <a:p>
            <a:pPr>
              <a:buFontTx/>
            </a:pPr>
            <a:endParaRPr lang="en-US" altLang="zh-CN" sz="1800" kern="0" dirty="0"/>
          </a:p>
          <a:p>
            <a:pPr>
              <a:buFontTx/>
            </a:pPr>
            <a:r>
              <a:rPr lang="en-US" altLang="zh-CN" sz="1800" kern="0" dirty="0"/>
              <a:t>6. </a:t>
            </a:r>
            <a:r>
              <a:rPr lang="zh-CN" altLang="en-US" sz="1800" kern="0" dirty="0"/>
              <a:t>在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用户下尝试查询</a:t>
            </a:r>
            <a:r>
              <a:rPr lang="en-US" altLang="zh-CN" sz="1800" kern="0" dirty="0"/>
              <a:t>table </a:t>
            </a:r>
            <a:r>
              <a:rPr lang="en-US" altLang="zh-CN" sz="1800" kern="0" dirty="0" err="1"/>
              <a:t>studentA</a:t>
            </a:r>
            <a:r>
              <a:rPr lang="en-US" altLang="zh-CN" sz="1800" kern="0" dirty="0"/>
              <a:t>(</a:t>
            </a:r>
            <a:r>
              <a:rPr lang="zh-CN" altLang="en-US" sz="1800" kern="0" dirty="0"/>
              <a:t>注意使用</a:t>
            </a:r>
            <a:r>
              <a:rPr lang="en-US" altLang="zh-CN" sz="1800" kern="0" dirty="0" err="1"/>
              <a:t>sys.studentA</a:t>
            </a:r>
            <a:r>
              <a:rPr lang="en-US" altLang="zh-CN" sz="1800" kern="0" dirty="0"/>
              <a:t>)</a:t>
            </a:r>
          </a:p>
          <a:p>
            <a:pPr>
              <a:buFontTx/>
            </a:pPr>
            <a:endParaRPr lang="en-US" altLang="zh-CN" sz="1800" kern="0" dirty="0"/>
          </a:p>
          <a:p>
            <a:pPr>
              <a:buFontTx/>
            </a:pPr>
            <a:r>
              <a:rPr lang="en-US" altLang="zh-CN" sz="1800" kern="0" dirty="0"/>
              <a:t>7. </a:t>
            </a:r>
            <a:r>
              <a:rPr lang="zh-CN" altLang="en-US" sz="1800" kern="0" dirty="0"/>
              <a:t>授予用户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对表</a:t>
            </a:r>
            <a:r>
              <a:rPr lang="en-US" altLang="zh-CN" sz="1800" kern="0" dirty="0" err="1"/>
              <a:t>studentA</a:t>
            </a:r>
            <a:r>
              <a:rPr lang="zh-CN" altLang="en-US" sz="1800" kern="0" dirty="0"/>
              <a:t>的查询、插入、修改等对象特权，并赋予其再授权的能力</a:t>
            </a:r>
            <a:endParaRPr lang="en-US" altLang="zh-CN" sz="1800" kern="0" dirty="0"/>
          </a:p>
          <a:p>
            <a:pPr>
              <a:buFontTx/>
            </a:pPr>
            <a:endParaRPr lang="en-US" altLang="zh-CN" sz="1800" kern="0" dirty="0"/>
          </a:p>
          <a:p>
            <a:pPr>
              <a:buFontTx/>
            </a:pPr>
            <a:r>
              <a:rPr lang="en-US" altLang="zh-CN" sz="1800" kern="0" dirty="0"/>
              <a:t>8. </a:t>
            </a:r>
            <a:r>
              <a:rPr lang="zh-CN" altLang="en-US" sz="1800" kern="0" dirty="0"/>
              <a:t>在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用户下查询</a:t>
            </a:r>
            <a:r>
              <a:rPr lang="en-US" altLang="zh-CN" sz="1800" kern="0" dirty="0" err="1"/>
              <a:t>sys.studentA</a:t>
            </a:r>
            <a:r>
              <a:rPr lang="en-US" altLang="zh-CN" sz="1800" kern="0" dirty="0"/>
              <a:t>(</a:t>
            </a:r>
            <a:r>
              <a:rPr lang="zh-CN" altLang="en-US" sz="1800" kern="0" dirty="0"/>
              <a:t>注意使用</a:t>
            </a:r>
            <a:r>
              <a:rPr lang="en-US" altLang="zh-CN" sz="1800" kern="0" dirty="0" err="1"/>
              <a:t>sys.studentA</a:t>
            </a:r>
            <a:r>
              <a:rPr lang="en-US" altLang="zh-CN" sz="1800" kern="0" dirty="0"/>
              <a:t>)</a:t>
            </a:r>
          </a:p>
          <a:p>
            <a:pPr>
              <a:buFontTx/>
            </a:pPr>
            <a:endParaRPr lang="en-US" altLang="zh-CN" sz="1800" kern="0" dirty="0"/>
          </a:p>
          <a:p>
            <a:pPr>
              <a:buFontTx/>
            </a:pPr>
            <a:r>
              <a:rPr lang="en-US" altLang="zh-CN" sz="1800" kern="0" dirty="0"/>
              <a:t>9. </a:t>
            </a:r>
            <a:r>
              <a:rPr lang="zh-CN" altLang="en-US" sz="1800" kern="0" dirty="0"/>
              <a:t>在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用户下再插入一个元组的数据</a:t>
            </a:r>
            <a:r>
              <a:rPr lang="en-US" altLang="zh-CN" sz="1800" kern="0" dirty="0"/>
              <a:t>('200215123','Bob','m',21,'IS')</a:t>
            </a:r>
            <a:r>
              <a:rPr lang="zh-CN" altLang="en-US" sz="1800" kern="0" dirty="0"/>
              <a:t>，并在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用户下查询</a:t>
            </a:r>
            <a:r>
              <a:rPr lang="en-US" altLang="zh-CN" sz="1800" kern="0" dirty="0"/>
              <a:t>(</a:t>
            </a:r>
            <a:r>
              <a:rPr lang="zh-CN" altLang="en-US" sz="1800" kern="0" dirty="0"/>
              <a:t>注意使用</a:t>
            </a:r>
            <a:r>
              <a:rPr lang="en-US" altLang="zh-CN" sz="1800" kern="0" dirty="0" err="1"/>
              <a:t>sys.studentA</a:t>
            </a:r>
            <a:r>
              <a:rPr lang="en-US" altLang="zh-CN" sz="1800" kern="0" dirty="0"/>
              <a:t>)</a:t>
            </a:r>
          </a:p>
          <a:p>
            <a:pPr>
              <a:buFontTx/>
            </a:pPr>
            <a:endParaRPr lang="en-US" altLang="zh-CN" sz="1800" kern="0" dirty="0"/>
          </a:p>
          <a:p>
            <a:pPr>
              <a:buFontTx/>
            </a:pPr>
            <a:r>
              <a:rPr lang="en-US" altLang="zh-CN" sz="1800" kern="0" dirty="0"/>
              <a:t>10.</a:t>
            </a:r>
            <a:r>
              <a:rPr lang="zh-CN" altLang="en-US" sz="1800" kern="0" dirty="0"/>
              <a:t>删除今天创建的</a:t>
            </a:r>
            <a:r>
              <a:rPr lang="en-US" altLang="zh-CN" sz="1800" kern="0" dirty="0" err="1"/>
              <a:t>masterA</a:t>
            </a:r>
            <a:r>
              <a:rPr lang="zh-CN" altLang="en-US" sz="1800" kern="0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41264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数据库安全性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8484FE-8F6D-4EE0-A4F5-1D52C430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707654"/>
            <a:ext cx="4896544" cy="2160240"/>
          </a:xfrm>
        </p:spPr>
        <p:txBody>
          <a:bodyPr/>
          <a:lstStyle/>
          <a:p>
            <a:r>
              <a:rPr lang="zh-CN" altLang="en-US" dirty="0"/>
              <a:t>用户权限</a:t>
            </a:r>
            <a:endParaRPr lang="en-US" altLang="zh-CN" dirty="0"/>
          </a:p>
          <a:p>
            <a:r>
              <a:rPr lang="zh-CN" altLang="en-US" dirty="0"/>
              <a:t>创建、修改、删除用户</a:t>
            </a:r>
            <a:endParaRPr lang="en-US" altLang="zh-CN" dirty="0"/>
          </a:p>
          <a:p>
            <a:r>
              <a:rPr lang="zh-CN" altLang="en-US" dirty="0"/>
              <a:t>授权、删除用户权限</a:t>
            </a:r>
            <a:endParaRPr lang="en-US" altLang="zh-CN" dirty="0"/>
          </a:p>
          <a:p>
            <a:r>
              <a:rPr lang="zh-CN" altLang="en-US" dirty="0"/>
              <a:t>上机练习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用户权限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31590"/>
            <a:ext cx="7488832" cy="3384376"/>
          </a:xfrm>
        </p:spPr>
        <p:txBody>
          <a:bodyPr>
            <a:normAutofit/>
          </a:bodyPr>
          <a:lstStyle/>
          <a:p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在安装时会自动创建一个名为 </a:t>
            </a: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mysql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的数据库，</a:t>
            </a: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mysql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数据库中存储的都是用户权限表。用户登录以后，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会根据这些权限表的内容为每个用户赋予相应的权限。</a:t>
            </a:r>
            <a:br>
              <a:rPr lang="zh-CN" altLang="en-US" sz="1600" dirty="0"/>
            </a:br>
            <a:br>
              <a:rPr lang="zh-CN" altLang="en-US" sz="1600" dirty="0"/>
            </a:b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user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表是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中最重要的一个权限表，用来记录允许连接到服务器的账号信息。需要注意的是，在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user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表里启用的所有权限都是全局级的，适用于所有数据库。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user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表的列可分为三类：</a:t>
            </a:r>
            <a:r>
              <a:rPr lang="zh-CN" altLang="en-US" sz="1600" b="1" i="0" dirty="0">
                <a:solidFill>
                  <a:srgbClr val="444444"/>
                </a:solidFill>
                <a:effectLst/>
                <a:latin typeface="Helvetica Neue"/>
              </a:rPr>
              <a:t>用户列（记录用户名称和密码用于登录校验）、权限列（全局范围内允许对数据和数据库进行的操作）、安全列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。其中用户列如下：</a:t>
            </a: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BC1D86-862A-E8BD-615E-4888D55EBE2F}"/>
              </a:ext>
            </a:extLst>
          </p:cNvPr>
          <p:cNvGraphicFramePr>
            <a:graphicFrameLocks noGrp="1"/>
          </p:cNvGraphicFramePr>
          <p:nvPr/>
        </p:nvGraphicFramePr>
        <p:xfrm>
          <a:off x="1007368" y="3435846"/>
          <a:ext cx="6987660" cy="1132840"/>
        </p:xfrm>
        <a:graphic>
          <a:graphicData uri="http://schemas.openxmlformats.org/drawingml/2006/table">
            <a:tbl>
              <a:tblPr/>
              <a:tblGrid>
                <a:gridCol w="2124472">
                  <a:extLst>
                    <a:ext uri="{9D8B030D-6E8A-4147-A177-3AD203B41FA5}">
                      <a16:colId xmlns:a16="http://schemas.microsoft.com/office/drawing/2014/main" val="44960038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87878303"/>
                    </a:ext>
                  </a:extLst>
                </a:gridCol>
                <a:gridCol w="1060012">
                  <a:extLst>
                    <a:ext uri="{9D8B030D-6E8A-4147-A177-3AD203B41FA5}">
                      <a16:colId xmlns:a16="http://schemas.microsoft.com/office/drawing/2014/main" val="973307940"/>
                    </a:ext>
                  </a:extLst>
                </a:gridCol>
                <a:gridCol w="1397532">
                  <a:extLst>
                    <a:ext uri="{9D8B030D-6E8A-4147-A177-3AD203B41FA5}">
                      <a16:colId xmlns:a16="http://schemas.microsoft.com/office/drawing/2014/main" val="2071511886"/>
                    </a:ext>
                  </a:extLst>
                </a:gridCol>
                <a:gridCol w="1397532">
                  <a:extLst>
                    <a:ext uri="{9D8B030D-6E8A-4147-A177-3AD203B41FA5}">
                      <a16:colId xmlns:a16="http://schemas.microsoft.com/office/drawing/2014/main" val="1797899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444444"/>
                          </a:solidFill>
                          <a:effectLst/>
                        </a:rPr>
                        <a:t>字段名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444444"/>
                          </a:solidFill>
                          <a:effectLst/>
                        </a:rPr>
                        <a:t>字段类型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444444"/>
                          </a:solidFill>
                          <a:effectLst/>
                        </a:rPr>
                        <a:t>是否为空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444444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444444"/>
                          </a:solidFill>
                          <a:effectLst/>
                        </a:rPr>
                        <a:t>说明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9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Host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char(60)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主机名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39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char(32)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用户名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00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authentication_string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密码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3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79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用户权限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4176464" cy="338437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u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ser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表的部分权限列         </a:t>
            </a: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E273E1-F55B-4EAD-D952-8D299FC89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70382"/>
              </p:ext>
            </p:extLst>
          </p:nvPr>
        </p:nvGraphicFramePr>
        <p:xfrm>
          <a:off x="611560" y="1203598"/>
          <a:ext cx="4176464" cy="3459694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453510533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4055395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444444"/>
                          </a:solidFill>
                          <a:effectLst/>
                        </a:rPr>
                        <a:t>字段名</a:t>
                      </a:r>
                    </a:p>
                  </a:txBody>
                  <a:tcPr marL="13572" marR="13572" marT="19001" marB="1900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444444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3572" marR="13572" marT="19001" marB="1900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46668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Select_priv</a:t>
                      </a:r>
                      <a:endParaRPr lang="en-US" sz="1200" dirty="0">
                        <a:effectLst/>
                      </a:endParaRP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是否可以通过</a:t>
                      </a:r>
                      <a:r>
                        <a:rPr lang="en-US" sz="1200" dirty="0">
                          <a:effectLst/>
                        </a:rPr>
                        <a:t>SELECT </a:t>
                      </a:r>
                      <a:r>
                        <a:rPr lang="zh-CN" altLang="en-US" sz="1200" dirty="0">
                          <a:effectLst/>
                        </a:rPr>
                        <a:t>命令查询数据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26274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Insert_priv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是否可以通过 </a:t>
                      </a:r>
                      <a:r>
                        <a:rPr lang="en-US" sz="1200" dirty="0">
                          <a:effectLst/>
                        </a:rPr>
                        <a:t>INSERT </a:t>
                      </a:r>
                      <a:r>
                        <a:rPr lang="zh-CN" altLang="en-US" sz="1200" dirty="0">
                          <a:effectLst/>
                        </a:rPr>
                        <a:t>命令插入数据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19492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Update_priv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是否可以通过</a:t>
                      </a:r>
                      <a:r>
                        <a:rPr lang="en-US" altLang="zh-CN" sz="1200">
                          <a:effectLst/>
                        </a:rPr>
                        <a:t>UPDATE </a:t>
                      </a:r>
                      <a:r>
                        <a:rPr lang="zh-CN" altLang="en-US" sz="1200">
                          <a:effectLst/>
                        </a:rPr>
                        <a:t>命令修改现有数据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69077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Delete_priv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是否可以通过</a:t>
                      </a:r>
                      <a:r>
                        <a:rPr lang="en-US" altLang="zh-CN" sz="1200">
                          <a:effectLst/>
                        </a:rPr>
                        <a:t>DELETE </a:t>
                      </a:r>
                      <a:r>
                        <a:rPr lang="zh-CN" altLang="en-US" sz="1200">
                          <a:effectLst/>
                        </a:rPr>
                        <a:t>命令删除现有数据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41767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Create_priv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是否可以创建新的数据库和表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75081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Drop_priv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是否可以删除现有数据库和表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1379"/>
                  </a:ext>
                </a:extLst>
              </a:tr>
              <a:tr h="9652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Reload_priv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是否可以执行刷新和重新加载</a:t>
                      </a:r>
                      <a:r>
                        <a:rPr lang="en-US" altLang="zh-CN" sz="1200" dirty="0">
                          <a:effectLst/>
                        </a:rPr>
                        <a:t>MySQL</a:t>
                      </a:r>
                      <a:r>
                        <a:rPr lang="zh-CN" altLang="en-US" sz="1200" dirty="0">
                          <a:effectLst/>
                        </a:rPr>
                        <a:t>所用的各种内部缓存的特定命令，包括日志、权限、主机、查询和表</a:t>
                      </a:r>
                    </a:p>
                  </a:txBody>
                  <a:tcPr marL="13572" marR="13572" marT="13572" marB="1357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09432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7E3774-6776-BF00-FAFD-0170A49C8D75}"/>
              </a:ext>
            </a:extLst>
          </p:cNvPr>
          <p:cNvSpPr txBox="1">
            <a:spLocks/>
          </p:cNvSpPr>
          <p:nvPr/>
        </p:nvSpPr>
        <p:spPr bwMode="auto">
          <a:xfrm>
            <a:off x="4788024" y="771550"/>
            <a:ext cx="41764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1600" kern="0" dirty="0">
                <a:solidFill>
                  <a:srgbClr val="444444"/>
                </a:solidFill>
                <a:latin typeface="Helvetica Neue"/>
              </a:rPr>
              <a:t>user</a:t>
            </a:r>
            <a:r>
              <a:rPr lang="zh-CN" altLang="en-US" sz="1600" kern="0" dirty="0">
                <a:solidFill>
                  <a:srgbClr val="444444"/>
                </a:solidFill>
                <a:latin typeface="Helvetica Neue"/>
              </a:rPr>
              <a:t>表的部分安全列         </a:t>
            </a:r>
            <a:endParaRPr lang="en-US" altLang="zh-CN" sz="1600" kern="0" dirty="0">
              <a:solidFill>
                <a:srgbClr val="444444"/>
              </a:solidFill>
              <a:latin typeface="Helvetica Neue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3460D5-4920-D485-B713-7D84F4A2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52893"/>
              </p:ext>
            </p:extLst>
          </p:nvPr>
        </p:nvGraphicFramePr>
        <p:xfrm>
          <a:off x="5148064" y="1203598"/>
          <a:ext cx="3312368" cy="3404782"/>
        </p:xfrm>
        <a:graphic>
          <a:graphicData uri="http://schemas.openxmlformats.org/drawingml/2006/table">
            <a:tbl>
              <a:tblPr/>
              <a:tblGrid>
                <a:gridCol w="1030514">
                  <a:extLst>
                    <a:ext uri="{9D8B030D-6E8A-4147-A177-3AD203B41FA5}">
                      <a16:colId xmlns:a16="http://schemas.microsoft.com/office/drawing/2014/main" val="1716196471"/>
                    </a:ext>
                  </a:extLst>
                </a:gridCol>
                <a:gridCol w="2281854">
                  <a:extLst>
                    <a:ext uri="{9D8B030D-6E8A-4147-A177-3AD203B41FA5}">
                      <a16:colId xmlns:a16="http://schemas.microsoft.com/office/drawing/2014/main" val="915251427"/>
                    </a:ext>
                  </a:extLst>
                </a:gridCol>
              </a:tblGrid>
              <a:tr h="227972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444444"/>
                          </a:solidFill>
                          <a:effectLst/>
                        </a:rPr>
                        <a:t>字段名</a:t>
                      </a:r>
                    </a:p>
                  </a:txBody>
                  <a:tcPr marL="19928" marR="19928" marT="27899" marB="278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444444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9928" marR="19928" marT="27899" marB="278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09907"/>
                  </a:ext>
                </a:extLst>
              </a:tr>
              <a:tr h="5563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ssl_type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支持</a:t>
                      </a:r>
                      <a:r>
                        <a:rPr lang="en-US" altLang="zh-CN" sz="1200">
                          <a:effectLst/>
                        </a:rPr>
                        <a:t>ssl</a:t>
                      </a:r>
                      <a:r>
                        <a:rPr lang="zh-CN" altLang="en-US" sz="1200">
                          <a:effectLst/>
                        </a:rPr>
                        <a:t>标准加密安全字段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51131"/>
                  </a:ext>
                </a:extLst>
              </a:tr>
              <a:tr h="38420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ssl_cipher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支持</a:t>
                      </a:r>
                      <a:r>
                        <a:rPr lang="en-US" altLang="zh-CN" sz="1200" dirty="0" err="1">
                          <a:effectLst/>
                        </a:rPr>
                        <a:t>ssl</a:t>
                      </a:r>
                      <a:r>
                        <a:rPr lang="zh-CN" altLang="en-US" sz="1200" dirty="0">
                          <a:effectLst/>
                        </a:rPr>
                        <a:t>标准加密安全字段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28973"/>
                  </a:ext>
                </a:extLst>
              </a:tr>
              <a:tr h="38420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x509_issuer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支持</a:t>
                      </a:r>
                      <a:r>
                        <a:rPr lang="en-US" altLang="zh-CN" sz="1200">
                          <a:effectLst/>
                        </a:rPr>
                        <a:t>x509</a:t>
                      </a:r>
                      <a:r>
                        <a:rPr lang="zh-CN" altLang="en-US" sz="1200">
                          <a:effectLst/>
                        </a:rPr>
                        <a:t>标准字段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53604"/>
                  </a:ext>
                </a:extLst>
              </a:tr>
              <a:tr h="38420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x509_subject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支持</a:t>
                      </a:r>
                      <a:r>
                        <a:rPr lang="en-US" altLang="zh-CN" sz="1200">
                          <a:effectLst/>
                        </a:rPr>
                        <a:t>x509</a:t>
                      </a:r>
                      <a:r>
                        <a:rPr lang="zh-CN" altLang="en-US" sz="1200">
                          <a:effectLst/>
                        </a:rPr>
                        <a:t>标准字段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64522"/>
                  </a:ext>
                </a:extLst>
              </a:tr>
              <a:tr h="9007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plugin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引入</a:t>
                      </a:r>
                      <a:r>
                        <a:rPr lang="en-US" altLang="zh-CN" sz="1200">
                          <a:effectLst/>
                        </a:rPr>
                        <a:t>plugins</a:t>
                      </a:r>
                      <a:r>
                        <a:rPr lang="zh-CN" altLang="en-US" sz="1200">
                          <a:effectLst/>
                        </a:rPr>
                        <a:t>以进行用户连接时的密码验证，</a:t>
                      </a:r>
                      <a:r>
                        <a:rPr lang="en-US" altLang="zh-CN" sz="1200">
                          <a:effectLst/>
                        </a:rPr>
                        <a:t>plugin</a:t>
                      </a:r>
                      <a:r>
                        <a:rPr lang="zh-CN" altLang="en-US" sz="1200">
                          <a:effectLst/>
                        </a:rPr>
                        <a:t>创建外部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代理用户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248566"/>
                  </a:ext>
                </a:extLst>
              </a:tr>
              <a:tr h="5563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password_expired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密码是否过期 </a:t>
                      </a:r>
                      <a:r>
                        <a:rPr lang="en-US" altLang="zh-CN" sz="1200" dirty="0">
                          <a:effectLst/>
                        </a:rPr>
                        <a:t>(N </a:t>
                      </a:r>
                      <a:r>
                        <a:rPr lang="zh-CN" altLang="en-US" sz="1200" dirty="0">
                          <a:effectLst/>
                        </a:rPr>
                        <a:t>未过期，</a:t>
                      </a:r>
                      <a:r>
                        <a:rPr lang="en-US" altLang="zh-CN" sz="1200" dirty="0">
                          <a:effectLst/>
                        </a:rPr>
                        <a:t>y </a:t>
                      </a:r>
                      <a:r>
                        <a:rPr lang="zh-CN" altLang="en-US" sz="1200" dirty="0">
                          <a:effectLst/>
                        </a:rPr>
                        <a:t>已过期</a:t>
                      </a:r>
                      <a:r>
                        <a:rPr lang="en-US" altLang="zh-CN" sz="1200" dirty="0">
                          <a:effectLst/>
                        </a:rPr>
                        <a:t>)</a:t>
                      </a:r>
                    </a:p>
                  </a:txBody>
                  <a:tcPr marL="19928" marR="19928" marT="19928" marB="1992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4069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A055AE-DC95-6B71-91DD-696300B3FF78}"/>
              </a:ext>
            </a:extLst>
          </p:cNvPr>
          <p:cNvSpPr txBox="1"/>
          <p:nvPr/>
        </p:nvSpPr>
        <p:spPr>
          <a:xfrm>
            <a:off x="611560" y="473199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详细内容请查阅</a:t>
            </a:r>
            <a:r>
              <a:rPr lang="zh-CN" altLang="en-US" dirty="0">
                <a:hlinkClick r:id="rId2"/>
              </a:rPr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18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用户权限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31590"/>
            <a:ext cx="7488832" cy="3384376"/>
          </a:xfrm>
        </p:spPr>
        <p:txBody>
          <a:bodyPr>
            <a:normAutofit/>
          </a:bodyPr>
          <a:lstStyle/>
          <a:p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在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数据库中，权限表除了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user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表外，还有 </a:t>
            </a:r>
            <a:r>
              <a:rPr lang="en-US" altLang="zh-CN" sz="1800" b="0" i="0" dirty="0" err="1">
                <a:solidFill>
                  <a:srgbClr val="444444"/>
                </a:solidFill>
                <a:effectLst/>
                <a:latin typeface="Helvetica Neue"/>
              </a:rPr>
              <a:t>db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表、</a:t>
            </a:r>
            <a:r>
              <a:rPr lang="en-US" altLang="zh-CN" sz="1800" b="0" i="0" dirty="0" err="1">
                <a:solidFill>
                  <a:srgbClr val="444444"/>
                </a:solidFill>
                <a:effectLst/>
                <a:latin typeface="Helvetica Neue"/>
              </a:rPr>
              <a:t>tables_priv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表、</a:t>
            </a:r>
            <a:r>
              <a:rPr lang="en-US" altLang="zh-CN" sz="1800" b="0" i="0" dirty="0" err="1">
                <a:solidFill>
                  <a:srgbClr val="444444"/>
                </a:solidFill>
                <a:effectLst/>
                <a:latin typeface="Helvetica Neue"/>
              </a:rPr>
              <a:t>columns_priv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表和 </a:t>
            </a:r>
            <a:r>
              <a:rPr lang="en-US" altLang="zh-CN" sz="1800" b="0" i="0" dirty="0" err="1">
                <a:solidFill>
                  <a:srgbClr val="444444"/>
                </a:solidFill>
                <a:effectLst/>
                <a:latin typeface="Helvetica Neue"/>
              </a:rPr>
              <a:t>procs_priv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表。</a:t>
            </a:r>
            <a:endParaRPr lang="en-US" altLang="zh-CN" sz="18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lvl="1"/>
            <a:r>
              <a:rPr lang="en-US" altLang="zh-CN" sz="1400" b="1" i="0" dirty="0" err="1">
                <a:solidFill>
                  <a:srgbClr val="444444"/>
                </a:solidFill>
                <a:effectLst/>
                <a:latin typeface="Helvetica Neue"/>
              </a:rPr>
              <a:t>db</a:t>
            </a:r>
            <a:r>
              <a:rPr lang="en-US" altLang="zh-CN" sz="1400" b="1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表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比较常用，是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数据库中非常重要的权限表，表中存储了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用户对某个数据库的操作权限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。表中的字段大致可以分为两类，分别是用户列和权限列。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db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表中的权限列和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user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表中的权限列大致相同，只是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user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表中的权限是针对所有数据库的，而 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db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表中的权限只针对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Helvetica Neue"/>
              </a:rPr>
              <a:t>指定的数据库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lvl="1"/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tables_priv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表用来对单个表进行权限设置，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columns_priv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表用来对单个数据列进行权限设置。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lvl="1"/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procs_priv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表可以对存储过程和存储函数进行权限设置。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C9ABC-B292-3ED5-3F72-7AB266A8812C}"/>
              </a:ext>
            </a:extLst>
          </p:cNvPr>
          <p:cNvSpPr txBox="1"/>
          <p:nvPr/>
        </p:nvSpPr>
        <p:spPr>
          <a:xfrm>
            <a:off x="611560" y="473199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详细内容请查阅</a:t>
            </a:r>
            <a:r>
              <a:rPr lang="zh-CN" altLang="en-US" dirty="0">
                <a:hlinkClick r:id="rId2"/>
              </a:rPr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94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创建用户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4248472"/>
          </a:xfrm>
        </p:spPr>
        <p:txBody>
          <a:bodyPr>
            <a:normAutofit/>
          </a:bodyPr>
          <a:lstStyle/>
          <a:p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在安装时，会默认创建一个名为 </a:t>
            </a:r>
            <a:r>
              <a:rPr lang="en-US" altLang="zh-CN" sz="1600" b="1" i="0" dirty="0">
                <a:solidFill>
                  <a:srgbClr val="444444"/>
                </a:solidFill>
                <a:effectLst/>
                <a:latin typeface="Helvetica Neue"/>
              </a:rPr>
              <a:t>root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的用户，该用户拥有</a:t>
            </a:r>
            <a:r>
              <a:rPr lang="zh-CN" altLang="en-US" sz="1600" b="1" i="0" dirty="0">
                <a:solidFill>
                  <a:srgbClr val="444444"/>
                </a:solidFill>
                <a:effectLst/>
                <a:latin typeface="Helvetica Neue"/>
              </a:rPr>
              <a:t>超级权限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，可以控制整个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服务器。在对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的日常管理和操作中，为了避免有人恶意使用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root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用户控制数据库，我们通常创建一些具有适当权限的用户，尽可能地不用或少用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root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用户登录系统，以此来确保数据的安全访问。</a:t>
            </a: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可以使用 </a:t>
            </a:r>
            <a:r>
              <a:rPr lang="en-US" altLang="zh-CN" sz="1600" b="1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语句来创建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用户，并设置相应的密码。其基本语法格式如下：</a:t>
            </a: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lvl="1"/>
            <a:r>
              <a:rPr lang="en-US" altLang="zh-CN" sz="1000" dirty="0">
                <a:solidFill>
                  <a:srgbClr val="444444"/>
                </a:solidFill>
                <a:effectLst/>
                <a:latin typeface="Helvetica Neue"/>
              </a:rPr>
              <a:t>CREATE USER &lt;</a:t>
            </a:r>
            <a:r>
              <a:rPr lang="zh-CN" altLang="en-US" sz="1000" dirty="0">
                <a:solidFill>
                  <a:srgbClr val="444444"/>
                </a:solidFill>
                <a:effectLst/>
                <a:latin typeface="Helvetica Neue"/>
              </a:rPr>
              <a:t>用户</a:t>
            </a:r>
            <a:r>
              <a:rPr lang="en-US" altLang="zh-CN" sz="1000" dirty="0">
                <a:solidFill>
                  <a:srgbClr val="444444"/>
                </a:solidFill>
                <a:effectLst/>
                <a:latin typeface="Helvetica Neue"/>
              </a:rPr>
              <a:t>&gt; [ IDENTIFIED BY [ PASSWORD ] 'password' ] [ ,</a:t>
            </a:r>
            <a:r>
              <a:rPr lang="zh-CN" altLang="en-US" sz="1000" dirty="0">
                <a:solidFill>
                  <a:srgbClr val="444444"/>
                </a:solidFill>
                <a:effectLst/>
                <a:latin typeface="Helvetica Neue"/>
              </a:rPr>
              <a:t>用户 </a:t>
            </a:r>
            <a:r>
              <a:rPr lang="en-US" altLang="zh-CN" sz="1000" dirty="0">
                <a:solidFill>
                  <a:srgbClr val="444444"/>
                </a:solidFill>
                <a:effectLst/>
                <a:latin typeface="Helvetica Neue"/>
              </a:rPr>
              <a:t>[ IDENTIFIED BY [ PASSWORD ] 'password’ ]]</a:t>
            </a:r>
          </a:p>
          <a:p>
            <a:endParaRPr lang="en-US" altLang="zh-CN" sz="1400" b="0" i="1" dirty="0">
              <a:solidFill>
                <a:srgbClr val="444444"/>
              </a:solidFill>
              <a:effectLst/>
              <a:latin typeface="Helvetica Neue"/>
            </a:endParaRPr>
          </a:p>
          <a:p>
            <a:pPr marL="400050" lvl="1" indent="0">
              <a:buNone/>
            </a:pP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语句可以不指定初始密码。但是从安全的角度来说，不推荐这种做法。</a:t>
            </a:r>
          </a:p>
          <a:p>
            <a:pPr marL="400050" lvl="1" indent="0">
              <a:buNone/>
            </a:pP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语句必须拥有 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  <a:latin typeface="Helvetica Neue"/>
              </a:rPr>
              <a:t>mysql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数据库的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INSERT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权限或全局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权限。</a:t>
            </a:r>
          </a:p>
          <a:p>
            <a:pPr marL="400050" lvl="1" indent="0">
              <a:buNone/>
            </a:pP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语句创建一个用户后，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会在 </a:t>
            </a:r>
            <a:r>
              <a:rPr lang="en-US" altLang="zh-CN" sz="1200" b="0" i="0" dirty="0" err="1">
                <a:solidFill>
                  <a:srgbClr val="444444"/>
                </a:solidFill>
                <a:effectLst/>
                <a:latin typeface="Helvetica Neue"/>
              </a:rPr>
              <a:t>mysql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数据库的 </a:t>
            </a: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user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表中添加一条新记录。</a:t>
            </a:r>
          </a:p>
          <a:p>
            <a:pPr marL="400050" lvl="1" indent="0">
              <a:buNone/>
            </a:pPr>
            <a:r>
              <a:rPr lang="en-US" altLang="zh-CN" sz="1200" b="0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200" b="0" i="0" dirty="0">
                <a:solidFill>
                  <a:srgbClr val="444444"/>
                </a:solidFill>
                <a:effectLst/>
                <a:latin typeface="Helvetica Neue"/>
              </a:rPr>
              <a:t>语句可以同时创建多个用户，多个用户用逗号隔开。</a:t>
            </a:r>
            <a:endParaRPr lang="en-US" altLang="zh-CN" sz="12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FBBA80-0E9A-BA0E-5332-700498FB1595}"/>
              </a:ext>
            </a:extLst>
          </p:cNvPr>
          <p:cNvSpPr txBox="1"/>
          <p:nvPr/>
        </p:nvSpPr>
        <p:spPr>
          <a:xfrm>
            <a:off x="611560" y="473199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84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创建用户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384376"/>
          </a:xfrm>
        </p:spPr>
        <p:txBody>
          <a:bodyPr>
            <a:normAutofit/>
          </a:bodyPr>
          <a:lstStyle/>
          <a:p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1) </a:t>
            </a:r>
            <a:r>
              <a:rPr lang="zh-CN" altLang="en-US" sz="1600" b="1" i="0" dirty="0">
                <a:solidFill>
                  <a:srgbClr val="444444"/>
                </a:solidFill>
                <a:effectLst/>
                <a:latin typeface="Helvetica Neue"/>
              </a:rPr>
              <a:t>用户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：指定创建用户账号，格式为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user_name'@'</a:t>
            </a: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host_name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。这里的</a:t>
            </a: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user_name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是用户名，</a:t>
            </a: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Helvetica Neue"/>
              </a:rPr>
              <a:t>host_name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为主机名，即用户连接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时所用主机的名字。如果在创建的过程中，只给出了用户名，而没指定主机名，那么主机名默认为“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%”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，表示一组主机，即对所有主机开放权限。</a:t>
            </a:r>
          </a:p>
          <a:p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2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) </a:t>
            </a:r>
            <a:r>
              <a:rPr lang="en-US" altLang="zh-CN" sz="1600" b="1" i="0" dirty="0">
                <a:solidFill>
                  <a:srgbClr val="444444"/>
                </a:solidFill>
                <a:effectLst/>
                <a:latin typeface="Helvetica Neue"/>
              </a:rPr>
              <a:t>IDENTIFIED BY</a:t>
            </a:r>
            <a:r>
              <a:rPr lang="zh-CN" altLang="en-US" sz="1600" b="1" i="0" dirty="0">
                <a:solidFill>
                  <a:srgbClr val="444444"/>
                </a:solidFill>
                <a:effectLst/>
                <a:latin typeface="Helvetica Neue"/>
              </a:rPr>
              <a:t>子句：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用于指定用户密码。新用户可以没有初始密码，若该用户不设密码，可省略此子句。</a:t>
            </a:r>
          </a:p>
          <a:p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3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) </a:t>
            </a:r>
            <a:r>
              <a:rPr lang="en-US" altLang="zh-CN" sz="1600" b="1" i="0" dirty="0">
                <a:solidFill>
                  <a:srgbClr val="444444"/>
                </a:solidFill>
                <a:effectLst/>
                <a:latin typeface="Helvetica Neue"/>
              </a:rPr>
              <a:t>PASSWORD ‘password’</a:t>
            </a:r>
            <a:r>
              <a:rPr lang="zh-CN" altLang="en-US" sz="1600" b="1" i="0" dirty="0">
                <a:solidFill>
                  <a:srgbClr val="444444"/>
                </a:solidFill>
                <a:effectLst/>
                <a:latin typeface="Helvetica Neue"/>
              </a:rPr>
              <a:t>：</a:t>
            </a:r>
            <a:r>
              <a:rPr lang="en-US" altLang="zh-CN" sz="1600" b="1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PASSWORD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表示使用哈希值设置密码，该参数可选。如果密码是一个普通的字符串，则不需要使用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PASSWORD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关键字。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'password'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表示用户登录时使用的密码，需要用单引号括起来。</a:t>
            </a: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930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创建用户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384376"/>
          </a:xfrm>
        </p:spPr>
        <p:txBody>
          <a:bodyPr>
            <a:normAutofit/>
          </a:bodyPr>
          <a:lstStyle/>
          <a:p>
            <a:r>
              <a:rPr lang="zh-CN" altLang="en-US" sz="1800" b="1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sz="1800" b="1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800" b="1" i="0" dirty="0">
                <a:solidFill>
                  <a:srgbClr val="444444"/>
                </a:solidFill>
                <a:effectLst/>
                <a:latin typeface="Helvetica Neue"/>
              </a:rPr>
              <a:t>创建一个用户，用户名是 </a:t>
            </a:r>
            <a:r>
              <a:rPr lang="en-US" altLang="zh-CN" sz="1800" b="1" i="0" dirty="0">
                <a:solidFill>
                  <a:srgbClr val="444444"/>
                </a:solidFill>
                <a:effectLst/>
                <a:latin typeface="Helvetica Neue"/>
              </a:rPr>
              <a:t>test1</a:t>
            </a:r>
            <a:r>
              <a:rPr lang="zh-CN" altLang="en-US" sz="1800" b="1" i="0" dirty="0">
                <a:solidFill>
                  <a:srgbClr val="444444"/>
                </a:solidFill>
                <a:effectLst/>
                <a:latin typeface="Helvetica Neue"/>
              </a:rPr>
              <a:t>，密码是 </a:t>
            </a:r>
            <a:r>
              <a:rPr lang="en-US" altLang="zh-CN" sz="1800" b="1" i="0" dirty="0">
                <a:solidFill>
                  <a:srgbClr val="444444"/>
                </a:solidFill>
                <a:effectLst/>
                <a:latin typeface="Helvetica Neue"/>
              </a:rPr>
              <a:t>Test123!</a:t>
            </a:r>
            <a:r>
              <a:rPr lang="zh-CN" altLang="en-US" sz="1800" b="1" i="0" dirty="0">
                <a:solidFill>
                  <a:srgbClr val="444444"/>
                </a:solidFill>
                <a:effectLst/>
                <a:latin typeface="Helvetica Neue"/>
              </a:rPr>
              <a:t>，主机名是 </a:t>
            </a:r>
            <a:r>
              <a:rPr lang="en-US" altLang="zh-CN" sz="1800" b="1" i="0" dirty="0">
                <a:solidFill>
                  <a:srgbClr val="444444"/>
                </a:solidFill>
                <a:effectLst/>
                <a:latin typeface="Helvetica Neue"/>
              </a:rPr>
              <a:t>localhost</a:t>
            </a:r>
            <a:r>
              <a:rPr lang="zh-CN" altLang="en-US" sz="1800" b="1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r>
              <a:rPr lang="en-US" altLang="zh-CN" sz="1800" b="1" i="0" dirty="0">
                <a:solidFill>
                  <a:srgbClr val="444444"/>
                </a:solidFill>
                <a:effectLst/>
                <a:latin typeface="Helvetica Neue"/>
              </a:rPr>
              <a:t>SQL </a:t>
            </a:r>
            <a:r>
              <a:rPr lang="zh-CN" altLang="en-US" sz="1800" b="1" i="0" dirty="0">
                <a:solidFill>
                  <a:srgbClr val="444444"/>
                </a:solidFill>
                <a:effectLst/>
                <a:latin typeface="Helvetica Neue"/>
              </a:rPr>
              <a:t>语句如下：</a:t>
            </a:r>
            <a:endParaRPr lang="en-US" altLang="zh-CN" sz="1800" b="1" i="0" dirty="0">
              <a:solidFill>
                <a:srgbClr val="444444"/>
              </a:solidFill>
              <a:effectLst/>
              <a:latin typeface="Helvetica Neue"/>
            </a:endParaRPr>
          </a:p>
          <a:p>
            <a:pPr lvl="1"/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CREATE USER 'test1'@'localhost' IDENTIFIED BY 'Test123!’;</a:t>
            </a:r>
          </a:p>
          <a:p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在实际应用中，我们应避免明文指定密码，可以通过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PASSWORD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关键字使用密码的哈希值设置密码。在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中，可以使用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password()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函数获取密码的哈希值。</a:t>
            </a:r>
            <a:endParaRPr lang="en-US" altLang="zh-CN" sz="18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055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修改用户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384376"/>
          </a:xfrm>
        </p:spPr>
        <p:txBody>
          <a:bodyPr>
            <a:normAutofit/>
          </a:bodyPr>
          <a:lstStyle/>
          <a:p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RENAME USER &lt;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旧用户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&gt; TO &lt;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新用户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&gt;</a:t>
            </a:r>
          </a:p>
          <a:p>
            <a:pPr lvl="1"/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其中：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&lt;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旧用户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&gt;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：系统中已经存在的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用户账号。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&lt;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新用户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&gt;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：新的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用户账号。</a:t>
            </a:r>
          </a:p>
          <a:p>
            <a:endParaRPr lang="zh-CN" altLang="en-US" sz="18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RENAME USER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语句时应注意以下几点：</a:t>
            </a:r>
          </a:p>
          <a:p>
            <a:pPr lvl="1"/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RENAME USER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语句用于对原有的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MySQL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用户进行重命名。</a:t>
            </a:r>
          </a:p>
          <a:p>
            <a:pPr lvl="1"/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若系统中旧账户不存在或者新账户已存在，该语句执行时会出现错误。</a:t>
            </a:r>
          </a:p>
          <a:p>
            <a:pPr lvl="1"/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RENAME USER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语句，必须拥有 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mysql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数据库的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UPDATE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权限或全局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CREATE USER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权限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7853578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22379</TotalTime>
  <Words>2032</Words>
  <Application>Microsoft Office PowerPoint</Application>
  <PresentationFormat>全屏显示(16:9)</PresentationFormat>
  <Paragraphs>171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Helvetica Neue</vt:lpstr>
      <vt:lpstr>华文行楷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数据库安全性</vt:lpstr>
      <vt:lpstr>用户权限</vt:lpstr>
      <vt:lpstr>用户权限</vt:lpstr>
      <vt:lpstr>用户权限</vt:lpstr>
      <vt:lpstr>创建用户</vt:lpstr>
      <vt:lpstr>创建用户</vt:lpstr>
      <vt:lpstr>创建用户</vt:lpstr>
      <vt:lpstr>修改用户</vt:lpstr>
      <vt:lpstr>删除用户</vt:lpstr>
      <vt:lpstr>用户授权</vt:lpstr>
      <vt:lpstr>用户授权</vt:lpstr>
      <vt:lpstr>删除授权</vt:lpstr>
      <vt:lpstr>用户切换</vt:lpstr>
      <vt:lpstr>上机练习</vt:lpstr>
      <vt:lpstr>上机练习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Prof Syb</cp:lastModifiedBy>
  <cp:revision>1674</cp:revision>
  <dcterms:created xsi:type="dcterms:W3CDTF">2007-09-26T12:04:45Z</dcterms:created>
  <dcterms:modified xsi:type="dcterms:W3CDTF">2023-10-31T05:19:16Z</dcterms:modified>
</cp:coreProperties>
</file>