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1" r:id="rId2"/>
  </p:sldMasterIdLst>
  <p:notesMasterIdLst>
    <p:notesMasterId r:id="rId65"/>
  </p:notesMasterIdLst>
  <p:handoutMasterIdLst>
    <p:handoutMasterId r:id="rId66"/>
  </p:handoutMasterIdLst>
  <p:sldIdLst>
    <p:sldId id="1936" r:id="rId3"/>
    <p:sldId id="1937" r:id="rId4"/>
    <p:sldId id="1798" r:id="rId5"/>
    <p:sldId id="1799" r:id="rId6"/>
    <p:sldId id="466" r:id="rId7"/>
    <p:sldId id="1918" r:id="rId8"/>
    <p:sldId id="467" r:id="rId9"/>
    <p:sldId id="463" r:id="rId10"/>
    <p:sldId id="468" r:id="rId11"/>
    <p:sldId id="464" r:id="rId12"/>
    <p:sldId id="469" r:id="rId13"/>
    <p:sldId id="1913" r:id="rId14"/>
    <p:sldId id="443" r:id="rId15"/>
    <p:sldId id="445" r:id="rId16"/>
    <p:sldId id="471" r:id="rId17"/>
    <p:sldId id="456" r:id="rId18"/>
    <p:sldId id="470" r:id="rId19"/>
    <p:sldId id="1914" r:id="rId20"/>
    <p:sldId id="472" r:id="rId21"/>
    <p:sldId id="450" r:id="rId22"/>
    <p:sldId id="1915" r:id="rId23"/>
    <p:sldId id="473" r:id="rId24"/>
    <p:sldId id="1919" r:id="rId25"/>
    <p:sldId id="462" r:id="rId26"/>
    <p:sldId id="459" r:id="rId27"/>
    <p:sldId id="1916" r:id="rId28"/>
    <p:sldId id="429" r:id="rId29"/>
    <p:sldId id="460" r:id="rId30"/>
    <p:sldId id="461" r:id="rId31"/>
    <p:sldId id="426" r:id="rId32"/>
    <p:sldId id="427" r:id="rId33"/>
    <p:sldId id="430" r:id="rId34"/>
    <p:sldId id="431" r:id="rId35"/>
    <p:sldId id="432" r:id="rId36"/>
    <p:sldId id="433" r:id="rId37"/>
    <p:sldId id="434" r:id="rId38"/>
    <p:sldId id="435" r:id="rId39"/>
    <p:sldId id="436" r:id="rId40"/>
    <p:sldId id="458" r:id="rId41"/>
    <p:sldId id="439" r:id="rId42"/>
    <p:sldId id="440" r:id="rId43"/>
    <p:sldId id="1920" r:id="rId44"/>
    <p:sldId id="480" r:id="rId45"/>
    <p:sldId id="481" r:id="rId46"/>
    <p:sldId id="483" r:id="rId47"/>
    <p:sldId id="484" r:id="rId48"/>
    <p:sldId id="1921" r:id="rId49"/>
    <p:sldId id="485" r:id="rId50"/>
    <p:sldId id="486" r:id="rId51"/>
    <p:sldId id="487" r:id="rId52"/>
    <p:sldId id="488" r:id="rId53"/>
    <p:sldId id="489" r:id="rId54"/>
    <p:sldId id="498" r:id="rId55"/>
    <p:sldId id="491" r:id="rId56"/>
    <p:sldId id="492" r:id="rId57"/>
    <p:sldId id="1922" r:id="rId58"/>
    <p:sldId id="493" r:id="rId59"/>
    <p:sldId id="494" r:id="rId60"/>
    <p:sldId id="495" r:id="rId61"/>
    <p:sldId id="496" r:id="rId62"/>
    <p:sldId id="497" r:id="rId63"/>
    <p:sldId id="1910" r:id="rId64"/>
  </p:sldIdLst>
  <p:sldSz cx="9144000" cy="5143500" type="screen16x9"/>
  <p:notesSz cx="6858000" cy="9144000"/>
  <p:custDataLst>
    <p:tags r:id="rId67"/>
  </p:custDataLst>
  <p:defaultTextStyle>
    <a:defPPr>
      <a:defRPr lang="fi-FI"/>
    </a:defPPr>
    <a:lvl1pPr algn="l" rtl="0" fontAlgn="base">
      <a:spcBef>
        <a:spcPct val="20000"/>
      </a:spcBef>
      <a:spcAft>
        <a:spcPct val="0"/>
      </a:spcAft>
      <a:buFont typeface="Arial" panose="020B0604020202020204" pitchFamily="34" charset="0"/>
      <a:defRPr sz="1400" kern="1200">
        <a:solidFill>
          <a:schemeClr val="tx1"/>
        </a:solidFill>
        <a:latin typeface="Trebuchet MS" panose="020B0603020202020204" pitchFamily="96" charset="0"/>
        <a:ea typeface="宋体" panose="02010600030101010101" pitchFamily="2" charset="-122"/>
        <a:cs typeface="+mn-cs"/>
      </a:defRPr>
    </a:lvl1pPr>
    <a:lvl2pPr marL="455930" indent="1905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1400" kern="1200">
        <a:solidFill>
          <a:schemeClr val="tx1"/>
        </a:solidFill>
        <a:latin typeface="Trebuchet MS" panose="020B0603020202020204" pitchFamily="96" charset="0"/>
        <a:ea typeface="宋体" panose="02010600030101010101" pitchFamily="2" charset="-122"/>
        <a:cs typeface="+mn-cs"/>
      </a:defRPr>
    </a:lvl2pPr>
    <a:lvl3pPr marL="913130" indent="1905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1400" kern="1200">
        <a:solidFill>
          <a:schemeClr val="tx1"/>
        </a:solidFill>
        <a:latin typeface="Trebuchet MS" panose="020B0603020202020204" pitchFamily="96" charset="0"/>
        <a:ea typeface="宋体" panose="02010600030101010101" pitchFamily="2" charset="-122"/>
        <a:cs typeface="+mn-cs"/>
      </a:defRPr>
    </a:lvl3pPr>
    <a:lvl4pPr marL="1370330" indent="1905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1400" kern="1200">
        <a:solidFill>
          <a:schemeClr val="tx1"/>
        </a:solidFill>
        <a:latin typeface="Trebuchet MS" panose="020B0603020202020204" pitchFamily="96" charset="0"/>
        <a:ea typeface="宋体" panose="02010600030101010101" pitchFamily="2" charset="-122"/>
        <a:cs typeface="+mn-cs"/>
      </a:defRPr>
    </a:lvl4pPr>
    <a:lvl5pPr marL="1827530" indent="1905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1400" kern="1200">
        <a:solidFill>
          <a:schemeClr val="tx1"/>
        </a:solidFill>
        <a:latin typeface="Trebuchet MS" panose="020B0603020202020204" pitchFamily="9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9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9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9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96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EB83E03E-195F-4588-BA9C-87CAE50CC123}">
          <p14:sldIdLst>
            <p14:sldId id="1936"/>
            <p14:sldId id="1937"/>
            <p14:sldId id="1798"/>
            <p14:sldId id="1799"/>
            <p14:sldId id="466"/>
            <p14:sldId id="1918"/>
            <p14:sldId id="467"/>
            <p14:sldId id="463"/>
            <p14:sldId id="468"/>
            <p14:sldId id="464"/>
            <p14:sldId id="469"/>
            <p14:sldId id="1913"/>
            <p14:sldId id="443"/>
            <p14:sldId id="445"/>
            <p14:sldId id="471"/>
            <p14:sldId id="456"/>
            <p14:sldId id="470"/>
            <p14:sldId id="1914"/>
            <p14:sldId id="472"/>
            <p14:sldId id="450"/>
            <p14:sldId id="1915"/>
            <p14:sldId id="473"/>
            <p14:sldId id="1919"/>
            <p14:sldId id="462"/>
            <p14:sldId id="459"/>
            <p14:sldId id="1916"/>
            <p14:sldId id="429"/>
            <p14:sldId id="460"/>
            <p14:sldId id="461"/>
            <p14:sldId id="426"/>
            <p14:sldId id="427"/>
            <p14:sldId id="430"/>
            <p14:sldId id="431"/>
            <p14:sldId id="432"/>
            <p14:sldId id="433"/>
            <p14:sldId id="434"/>
            <p14:sldId id="435"/>
            <p14:sldId id="436"/>
            <p14:sldId id="458"/>
            <p14:sldId id="439"/>
            <p14:sldId id="440"/>
            <p14:sldId id="1920"/>
            <p14:sldId id="480"/>
            <p14:sldId id="481"/>
            <p14:sldId id="483"/>
            <p14:sldId id="484"/>
            <p14:sldId id="1921"/>
            <p14:sldId id="485"/>
            <p14:sldId id="486"/>
            <p14:sldId id="487"/>
            <p14:sldId id="488"/>
            <p14:sldId id="489"/>
            <p14:sldId id="498"/>
            <p14:sldId id="491"/>
            <p14:sldId id="492"/>
            <p14:sldId id="1922"/>
            <p14:sldId id="493"/>
            <p14:sldId id="494"/>
            <p14:sldId id="495"/>
            <p14:sldId id="496"/>
            <p14:sldId id="497"/>
            <p14:sldId id="19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38">
          <p15:clr>
            <a:srgbClr val="A4A3A4"/>
          </p15:clr>
        </p15:guide>
        <p15:guide id="2" pos="276">
          <p15:clr>
            <a:srgbClr val="A4A3A4"/>
          </p15:clr>
        </p15:guide>
        <p15:guide id="3" pos="5193">
          <p15:clr>
            <a:srgbClr val="A4A3A4"/>
          </p15:clr>
        </p15:guide>
        <p15:guide id="4" pos="3152">
          <p15:clr>
            <a:srgbClr val="A4A3A4"/>
          </p15:clr>
        </p15:guide>
        <p15:guide id="5" orient="horz" pos="28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9933"/>
    <a:srgbClr val="1B06BA"/>
    <a:srgbClr val="FFFFFF"/>
    <a:srgbClr val="080808"/>
    <a:srgbClr val="B5880B"/>
    <a:srgbClr val="E87071"/>
    <a:srgbClr val="00B3EE"/>
    <a:srgbClr val="93E5FF"/>
    <a:srgbClr val="F7F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3" autoAdjust="0"/>
    <p:restoredTop sz="88682" autoAdjust="0"/>
  </p:normalViewPr>
  <p:slideViewPr>
    <p:cSldViewPr>
      <p:cViewPr varScale="1">
        <p:scale>
          <a:sx n="92" d="100"/>
          <a:sy n="92" d="100"/>
        </p:scale>
        <p:origin x="540" y="51"/>
      </p:cViewPr>
      <p:guideLst>
        <p:guide orient="horz" pos="3838"/>
        <p:guide pos="276"/>
        <p:guide pos="5193"/>
        <p:guide pos="3152"/>
        <p:guide orient="horz" pos="2894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gs" Target="tags/tag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8CD87A4-0184-412C-A44A-3DA728178AFF}" type="slidenum">
              <a:rPr lang="en-GB" altLang="zh-CN"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764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BB8C311E-5859-4E0C-A0F3-4690A095D6BE}" type="slidenum">
              <a:rPr lang="fi-FI" altLang="zh-CN"/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5466237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768680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290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174961-0CF3-42A6-8222-18520414FA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MS PGothic" panose="020B0600070205080204" pitchFamily="34" charset="-128"/>
                <a:cs typeface="+mn-cs"/>
              </a:rPr>
              <a:t>25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290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174961-0CF3-42A6-8222-18520414FA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MS PGothic" panose="020B0600070205080204" pitchFamily="34" charset="-128"/>
                <a:cs typeface="+mn-cs"/>
              </a:rPr>
              <a:t>26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6221733-69AF-4710-B841-F3D0DC1D195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27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4" name="Slide Number Placeholder 3"/>
          <p:cNvSpPr txBox="1">
            <a:spLocks noGrp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EE71B1-EE49-4D08-B805-DF5F47E073F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27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290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174961-0CF3-42A6-8222-18520414FA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MS PGothic" panose="020B0600070205080204" pitchFamily="34" charset="-128"/>
                <a:cs typeface="+mn-cs"/>
              </a:rPr>
              <a:t>28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290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174961-0CF3-42A6-8222-18520414FA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MS PGothic" panose="020B0600070205080204" pitchFamily="34" charset="-128"/>
                <a:cs typeface="+mn-cs"/>
              </a:rPr>
              <a:t>29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290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174961-0CF3-42A6-8222-18520414FA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MS PGothic" panose="020B0600070205080204" pitchFamily="34" charset="-128"/>
                <a:cs typeface="+mn-cs"/>
              </a:rPr>
              <a:t>39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290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174961-0CF3-42A6-8222-18520414FA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MS PGothic" panose="020B0600070205080204" pitchFamily="34" charset="-128"/>
                <a:cs typeface="+mn-cs"/>
              </a:rPr>
              <a:t>8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t>9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570019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290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174961-0CF3-42A6-8222-18520414FA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MS PGothic" panose="020B0600070205080204" pitchFamily="34" charset="-128"/>
                <a:cs typeface="+mn-cs"/>
              </a:rPr>
              <a:t>10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3444F9-6F03-418E-97AD-EEB88190ADCC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13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457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09D73DF-1756-4F70-BE21-5C109F79213D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20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584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3584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09D73DF-1756-4F70-BE21-5C109F79213D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21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584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3584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09D73DF-1756-4F70-BE21-5C109F79213D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22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584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3584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290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174961-0CF3-42A6-8222-18520414FA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MS PGothic" panose="020B0600070205080204" pitchFamily="34" charset="-128"/>
                <a:cs typeface="+mn-cs"/>
              </a:rPr>
              <a:t>24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637580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ctr">
              <a:defRPr sz="3200" b="1" baseline="0">
                <a:solidFill>
                  <a:schemeClr val="bg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Comic Sans MS" panose="030F0702030302020204" pitchFamily="66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89553"/>
            <a:ext cx="8568952" cy="3805070"/>
          </a:xfrm>
        </p:spPr>
        <p:txBody>
          <a:bodyPr/>
          <a:lstStyle>
            <a:lvl1pPr>
              <a:spcBef>
                <a:spcPts val="600"/>
              </a:spcBef>
              <a:defRPr sz="2400">
                <a:latin typeface="Comic Sans MS" panose="030F0702030302020204" pitchFamily="66" charset="0"/>
                <a:ea typeface="微软雅黑" panose="020B0503020204020204" pitchFamily="34" charset="-122"/>
                <a:cs typeface="Comic Sans MS" panose="030F0702030302020204" pitchFamily="66" charset="0"/>
              </a:defRPr>
            </a:lvl1pPr>
            <a:lvl2pPr>
              <a:spcBef>
                <a:spcPts val="600"/>
              </a:spcBef>
              <a:defRPr sz="2000">
                <a:latin typeface="Comic Sans MS" panose="030F0702030302020204" pitchFamily="66" charset="0"/>
                <a:ea typeface="微软雅黑" panose="020B0503020204020204" pitchFamily="34" charset="-122"/>
                <a:cs typeface="Comic Sans MS" panose="030F0702030302020204" pitchFamily="66" charset="0"/>
              </a:defRPr>
            </a:lvl2pPr>
            <a:lvl3pPr>
              <a:spcBef>
                <a:spcPts val="600"/>
              </a:spcBef>
              <a:defRPr sz="1800">
                <a:latin typeface="Comic Sans MS" panose="030F0702030302020204" pitchFamily="66" charset="0"/>
                <a:ea typeface="微软雅黑" panose="020B0503020204020204" pitchFamily="34" charset="-122"/>
                <a:cs typeface="Comic Sans MS" panose="030F0702030302020204" pitchFamily="66" charset="0"/>
              </a:defRPr>
            </a:lvl3pPr>
            <a:lvl4pPr>
              <a:spcBef>
                <a:spcPts val="600"/>
              </a:spcBef>
              <a:defRPr sz="1600">
                <a:latin typeface="Comic Sans MS" panose="030F0702030302020204" pitchFamily="66" charset="0"/>
                <a:ea typeface="微软雅黑" panose="020B0503020204020204" pitchFamily="34" charset="-122"/>
                <a:cs typeface="Comic Sans MS" panose="030F0702030302020204" pitchFamily="66" charset="0"/>
              </a:defRPr>
            </a:lvl4pPr>
            <a:lvl5pPr>
              <a:spcBef>
                <a:spcPts val="600"/>
              </a:spcBef>
              <a:defRPr sz="1600">
                <a:latin typeface="Comic Sans MS" panose="030F0702030302020204" pitchFamily="66" charset="0"/>
                <a:ea typeface="微软雅黑" panose="020B0503020204020204" pitchFamily="34" charset="-122"/>
                <a:cs typeface="Comic Sans MS" panose="030F0702030302020204" pitchFamily="66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637580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89553"/>
            <a:ext cx="8568952" cy="380507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9525" y="3072"/>
            <a:ext cx="9144000" cy="58307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95686"/>
            <a:ext cx="8229600" cy="8572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21702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0" y="1476375"/>
            <a:ext cx="9142810" cy="1626394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715" dirty="0">
              <a:solidFill>
                <a:schemeClr val="bg1"/>
              </a:solidFill>
              <a:latin typeface="Calibri" panose="020F0502020204030204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178105" y="2029612"/>
            <a:ext cx="4683967" cy="519113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>
          <a:xfrm>
            <a:off x="5497116" y="2744391"/>
            <a:ext cx="1503759" cy="273844"/>
          </a:xfrm>
        </p:spPr>
        <p:txBody>
          <a:bodyPr/>
          <a:lstStyle>
            <a:lvl1pPr algn="r"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5EFD6F6-2F20-4B1A-A667-B95C1338A7FC}" type="datetime5">
              <a:rPr lang="zh-CN" altLang="en-US"/>
              <a:t>2023/11/13</a:t>
            </a:fld>
            <a:endParaRPr lang="zh-CN" altLang="en-US" dirty="0"/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CD63E-90B4-4137-BE3E-A082E383778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8460432" y="480399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913308-F349-4B6D-A68A-DD1791B4A57B}" type="slidenum"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ct val="0"/>
        </a:spcAft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ts val="600"/>
        </a:spcBef>
        <a:spcAft>
          <a:spcPct val="0"/>
        </a:spcAft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ts val="6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ts val="6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ts val="6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8460432" y="480399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913308-F349-4B6D-A68A-DD1791B4A57B}" type="slidenum"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christy.au@polyu.edu.hk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db-book.com/slide-dir/11.pp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db-book.com/slide-dir/13.ppt" TargetMode="External"/><Relationship Id="rId4" Type="http://schemas.openxmlformats.org/officeDocument/2006/relationships/hyperlink" Target="http://db-book.com/slide-dir/12.pp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88"/>
          <a:stretch>
            <a:fillRect/>
          </a:stretch>
        </p:blipFill>
        <p:spPr bwMode="auto">
          <a:xfrm>
            <a:off x="0" y="2"/>
            <a:ext cx="9144000" cy="199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99568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A77F71E-B605-4820-B913-56173A09A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605" y="2259123"/>
            <a:ext cx="9156340" cy="1116356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altLang="zh-CN" sz="3200" b="1">
                <a:solidFill>
                  <a:prstClr val="black"/>
                </a:solidFill>
                <a:latin typeface="Comic Sans MS" pitchFamily="66" charset="0"/>
                <a:ea typeface="华文楷体" panose="02010600040101010101" pitchFamily="2" charset="-122"/>
                <a:cs typeface="Arial" panose="020B0604020202020204" pitchFamily="34" charset="0"/>
              </a:rPr>
              <a:t>Lecture 10 Big Data</a:t>
            </a:r>
          </a:p>
          <a:p>
            <a:pPr algn="ctr">
              <a:spcBef>
                <a:spcPts val="600"/>
              </a:spcBef>
              <a:defRPr/>
            </a:pPr>
            <a:r>
              <a:rPr lang="en-US" altLang="zh-CN" sz="3200">
                <a:solidFill>
                  <a:prstClr val="black"/>
                </a:solidFill>
                <a:latin typeface="Comic Sans MS" pitchFamily="66" charset="0"/>
                <a:ea typeface="华文楷体" panose="02010600040101010101" pitchFamily="2" charset="-122"/>
                <a:cs typeface="Arial" panose="020B0604020202020204" pitchFamily="34" charset="0"/>
              </a:rPr>
              <a:t>(Chapter 10)</a:t>
            </a:r>
            <a:endParaRPr lang="en-US" altLang="zh-CN" sz="3200" dirty="0">
              <a:solidFill>
                <a:prstClr val="black"/>
              </a:solidFill>
              <a:latin typeface="Comic Sans MS" pitchFamily="66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B0D7027-3D69-4E35-939E-995F28B50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507854"/>
            <a:ext cx="9156340" cy="110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buClr>
                <a:srgbClr val="800080"/>
              </a:buClr>
              <a:buSzPct val="90000"/>
            </a:pPr>
            <a:r>
              <a:rPr lang="en-US" altLang="zh-CN" sz="2000">
                <a:latin typeface="Comic Sans MS" pitchFamily="66" charset="0"/>
                <a:ea typeface="华文楷体" panose="02010600040101010101" pitchFamily="2" charset="-122"/>
                <a:cs typeface="Times New Roman" panose="02020603050405020304" pitchFamily="18" charset="0"/>
              </a:rPr>
              <a:t>Prof. Jihong Guan </a:t>
            </a:r>
          </a:p>
          <a:p>
            <a:pPr algn="ctr">
              <a:buClr>
                <a:srgbClr val="800080"/>
              </a:buClr>
              <a:buSzPct val="90000"/>
            </a:pPr>
            <a:r>
              <a:rPr lang="en-GB" altLang="zh-CN" sz="2000">
                <a:latin typeface="Comic Sans MS" pitchFamily="66" charset="0"/>
                <a:ea typeface="华文楷体" panose="02010600040101010101" pitchFamily="2" charset="-122"/>
                <a:cs typeface="Times New Roman" panose="02020603050405020304" pitchFamily="18" charset="0"/>
              </a:rPr>
              <a:t>Email: </a:t>
            </a:r>
            <a:r>
              <a:rPr lang="en-GB" altLang="zh-CN" sz="2000">
                <a:latin typeface="Comic Sans MS" pitchFamily="66" charset="0"/>
                <a:ea typeface="华文楷体" panose="02010600040101010101" pitchFamily="2" charset="-122"/>
                <a:cs typeface="Times New Roman" panose="02020603050405020304" pitchFamily="18" charset="0"/>
                <a:hlinkClick r:id="rId4"/>
              </a:rPr>
              <a:t>jhguan@tongji.edu.cn</a:t>
            </a:r>
            <a:endParaRPr lang="en-GB" altLang="zh-CN" sz="2000">
              <a:latin typeface="Comic Sans MS" pitchFamily="66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en-US" altLang="zh-CN" sz="2000">
                <a:solidFill>
                  <a:srgbClr val="000000"/>
                </a:solidFill>
                <a:latin typeface="Comic Sans MS" pitchFamily="66" charset="0"/>
                <a:ea typeface="华文楷体" panose="02010600040101010101" pitchFamily="2" charset="-122"/>
                <a:cs typeface="Times New Roman" panose="02020603050405020304" pitchFamily="18" charset="0"/>
              </a:rPr>
              <a:t>Department of Computer Science and Technology</a:t>
            </a:r>
          </a:p>
          <a:p>
            <a:pPr algn="ctr">
              <a:buClr>
                <a:srgbClr val="800080"/>
              </a:buClr>
              <a:buSzPct val="90000"/>
            </a:pPr>
            <a:r>
              <a:rPr lang="en-US" altLang="zh-CN" sz="2000">
                <a:solidFill>
                  <a:srgbClr val="000000"/>
                </a:solidFill>
                <a:latin typeface="Comic Sans MS" pitchFamily="66" charset="0"/>
                <a:ea typeface="华文楷体" panose="02010600040101010101" pitchFamily="2" charset="-122"/>
                <a:cs typeface="Times New Roman" panose="02020603050405020304" pitchFamily="18" charset="0"/>
              </a:rPr>
              <a:t>Tongji University</a:t>
            </a:r>
          </a:p>
        </p:txBody>
      </p:sp>
    </p:spTree>
    <p:extLst>
      <p:ext uri="{BB962C8B-B14F-4D97-AF65-F5344CB8AC3E}">
        <p14:creationId xmlns:p14="http://schemas.microsoft.com/office/powerpoint/2010/main" val="324358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Hadoop Distributed File System (HDFS)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68580" tIns="45720" rIns="91440" bIns="45720" numCol="1" anchor="t" anchorCtr="0" compatLnSpc="1"/>
          <a:lstStyle/>
          <a:p>
            <a:r>
              <a:rPr lang="en-US" altLang="zh-CN" sz="2000" b="1" dirty="0">
                <a:solidFill>
                  <a:srgbClr val="C00000"/>
                </a:solidFill>
                <a:cs typeface="Arial" panose="020B0604020202020204" pitchFamily="34" charset="0"/>
              </a:rPr>
              <a:t>NameNode</a:t>
            </a:r>
            <a:endParaRPr lang="en-US" altLang="en-US" sz="2000" b="1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lvl="1"/>
            <a:r>
              <a:rPr lang="en-GB" alt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Maps a filename to list of Block IDs</a:t>
            </a:r>
          </a:p>
          <a:p>
            <a:pPr lvl="1"/>
            <a:r>
              <a:rPr lang="en-GB" alt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Maps each Block ID to </a:t>
            </a:r>
            <a:r>
              <a:rPr lang="en-GB" altLang="en-US" sz="1800" dirty="0" err="1">
                <a:solidFill>
                  <a:srgbClr val="000000"/>
                </a:solidFill>
                <a:cs typeface="Arial" panose="020B0604020202020204" pitchFamily="34" charset="0"/>
              </a:rPr>
              <a:t>DataNodes</a:t>
            </a:r>
            <a:r>
              <a:rPr lang="en-GB" alt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 containing a replica of the block</a:t>
            </a:r>
          </a:p>
          <a:p>
            <a:r>
              <a:rPr lang="en-US" altLang="zh-CN" sz="2000" b="1" dirty="0">
                <a:solidFill>
                  <a:srgbClr val="C00000"/>
                </a:solidFill>
                <a:cs typeface="Arial" panose="020B0604020202020204" pitchFamily="34" charset="0"/>
              </a:rPr>
              <a:t>DataNode</a:t>
            </a:r>
            <a:r>
              <a:rPr lang="en-GB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: Maps a Block ID to a physical location on disk</a:t>
            </a:r>
          </a:p>
          <a:p>
            <a:pPr indent="-274320"/>
            <a:r>
              <a:rPr lang="en-US" sz="2000" b="1" dirty="0">
                <a:solidFill>
                  <a:srgbClr val="0000FF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Data Coherency</a:t>
            </a:r>
          </a:p>
          <a:p>
            <a:pPr lvl="1" indent="-274320"/>
            <a:r>
              <a:rPr lang="en-US" sz="1800" dirty="0">
                <a:ea typeface="MS PGothic" panose="020B0600070205080204" pitchFamily="34" charset="-128"/>
                <a:cs typeface="Arial" panose="020B0604020202020204" pitchFamily="34" charset="0"/>
              </a:rPr>
              <a:t>Write-once-read-many access model</a:t>
            </a:r>
          </a:p>
          <a:p>
            <a:pPr lvl="1" indent="-274320"/>
            <a:r>
              <a:rPr lang="en-US" sz="1800" dirty="0">
                <a:ea typeface="MS PGothic" panose="020B0600070205080204" pitchFamily="34" charset="-128"/>
                <a:cs typeface="Arial" panose="020B0604020202020204" pitchFamily="34" charset="0"/>
              </a:rPr>
              <a:t>Client can only append to existing files</a:t>
            </a:r>
          </a:p>
          <a:p>
            <a:pPr indent="-274320"/>
            <a:r>
              <a:rPr lang="en-US" sz="2000" b="1" dirty="0">
                <a:solidFill>
                  <a:srgbClr val="0000FF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Distributed file systems </a:t>
            </a:r>
            <a:r>
              <a:rPr lang="en-US" sz="2000" b="1" dirty="0">
                <a:ea typeface="MS PGothic" panose="020B0600070205080204" pitchFamily="34" charset="-128"/>
                <a:cs typeface="Arial" panose="020B0604020202020204" pitchFamily="34" charset="0"/>
              </a:rPr>
              <a:t>good for millions of large files</a:t>
            </a:r>
          </a:p>
          <a:p>
            <a:pPr lvl="1" indent="-274320"/>
            <a:r>
              <a:rPr lang="en-US" sz="1800" dirty="0">
                <a:ea typeface="MS PGothic" panose="020B0600070205080204" pitchFamily="34" charset="-128"/>
                <a:cs typeface="Arial" panose="020B0604020202020204" pitchFamily="34" charset="0"/>
              </a:rPr>
              <a:t>But have very high overheads and poor performance with billions of smaller tuples</a:t>
            </a:r>
            <a:endParaRPr lang="en-US" altLang="en-US" sz="2000" dirty="0"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cs typeface="Arial" panose="020B0604020202020204" pitchFamily="34" charset="0"/>
              </a:rPr>
              <a:t>Sharding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b="1" dirty="0">
                <a:solidFill>
                  <a:srgbClr val="FF0000"/>
                </a:solidFill>
                <a:cs typeface="Arial" panose="020B0604020202020204" pitchFamily="34" charset="0"/>
              </a:rPr>
              <a:t>Sharding</a:t>
            </a:r>
            <a:r>
              <a:rPr lang="en-IN" sz="2000" dirty="0">
                <a:cs typeface="Arial" panose="020B0604020202020204" pitchFamily="34" charset="0"/>
              </a:rPr>
              <a:t>: partition data across multiple databases</a:t>
            </a:r>
          </a:p>
          <a:p>
            <a:r>
              <a:rPr lang="en-IN" sz="2000" dirty="0">
                <a:cs typeface="Arial" panose="020B0604020202020204" pitchFamily="34" charset="0"/>
              </a:rPr>
              <a:t>Partitioning usually done on some </a:t>
            </a:r>
            <a:r>
              <a:rPr lang="en-IN" sz="2000" b="1" i="1" dirty="0">
                <a:solidFill>
                  <a:srgbClr val="0000FF"/>
                </a:solidFill>
                <a:cs typeface="Arial" panose="020B0604020202020204" pitchFamily="34" charset="0"/>
              </a:rPr>
              <a:t>partitioning attributes </a:t>
            </a:r>
            <a:r>
              <a:rPr lang="en-IN" sz="2000" dirty="0">
                <a:cs typeface="Arial" panose="020B0604020202020204" pitchFamily="34" charset="0"/>
              </a:rPr>
              <a:t>(also known as </a:t>
            </a:r>
            <a:r>
              <a:rPr lang="en-IN" sz="2000" b="1" i="1" dirty="0">
                <a:solidFill>
                  <a:srgbClr val="0000FF"/>
                </a:solidFill>
                <a:cs typeface="Arial" panose="020B0604020202020204" pitchFamily="34" charset="0"/>
              </a:rPr>
              <a:t>partitioning keys </a:t>
            </a:r>
            <a:r>
              <a:rPr lang="en-IN" sz="2000" dirty="0">
                <a:cs typeface="Arial" panose="020B0604020202020204" pitchFamily="34" charset="0"/>
              </a:rPr>
              <a:t>or </a:t>
            </a:r>
            <a:r>
              <a:rPr lang="en-IN" sz="2000" b="1" i="1" dirty="0">
                <a:solidFill>
                  <a:srgbClr val="0000FF"/>
                </a:solidFill>
                <a:cs typeface="Arial" panose="020B0604020202020204" pitchFamily="34" charset="0"/>
              </a:rPr>
              <a:t>shard keys </a:t>
            </a:r>
            <a:r>
              <a:rPr lang="en-IN" sz="2000" dirty="0">
                <a:cs typeface="Arial" panose="020B0604020202020204" pitchFamily="34" charset="0"/>
              </a:rPr>
              <a:t>e.g. user ID</a:t>
            </a:r>
            <a:endParaRPr lang="en-IN" sz="2000" b="1" i="1" dirty="0">
              <a:cs typeface="Arial" panose="020B0604020202020204" pitchFamily="34" charset="0"/>
            </a:endParaRPr>
          </a:p>
          <a:p>
            <a:pPr lvl="1"/>
            <a:r>
              <a:rPr lang="en-IN" sz="1800" dirty="0">
                <a:cs typeface="Arial" panose="020B0604020202020204" pitchFamily="34" charset="0"/>
              </a:rPr>
              <a:t>E.g., records with key values from 1 to 100,000 on database 1,</a:t>
            </a:r>
            <a:br>
              <a:rPr lang="en-IN" sz="1800" dirty="0">
                <a:cs typeface="Arial" panose="020B0604020202020204" pitchFamily="34" charset="0"/>
              </a:rPr>
            </a:br>
            <a:r>
              <a:rPr lang="en-IN" sz="1800" dirty="0">
                <a:cs typeface="Arial" panose="020B0604020202020204" pitchFamily="34" charset="0"/>
              </a:rPr>
              <a:t>records with key values from 100,001 to 200,000 on database 2, etc.</a:t>
            </a:r>
          </a:p>
          <a:p>
            <a:r>
              <a:rPr lang="en-IN" sz="2000" dirty="0">
                <a:cs typeface="Arial" panose="020B0604020202020204" pitchFamily="34" charset="0"/>
              </a:rPr>
              <a:t>Application must track which records are on which database and send queries/updates to that database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Sharding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solidFill>
                  <a:srgbClr val="0000FF"/>
                </a:solidFill>
                <a:cs typeface="Arial" panose="020B0604020202020204" pitchFamily="34" charset="0"/>
              </a:rPr>
              <a:t>Positives: </a:t>
            </a:r>
            <a:r>
              <a:rPr lang="en-IN" sz="2000" dirty="0">
                <a:cs typeface="Arial" panose="020B0604020202020204" pitchFamily="34" charset="0"/>
              </a:rPr>
              <a:t>scales well, easy to implement</a:t>
            </a:r>
          </a:p>
          <a:p>
            <a:r>
              <a:rPr lang="en-IN" sz="2000" dirty="0">
                <a:solidFill>
                  <a:srgbClr val="0000FF"/>
                </a:solidFill>
                <a:cs typeface="Arial" panose="020B0604020202020204" pitchFamily="34" charset="0"/>
              </a:rPr>
              <a:t>Drawbacks:</a:t>
            </a:r>
          </a:p>
          <a:p>
            <a:pPr lvl="1"/>
            <a:r>
              <a:rPr lang="en-IN" sz="1800" dirty="0">
                <a:cs typeface="Arial" panose="020B0604020202020204" pitchFamily="34" charset="0"/>
              </a:rPr>
              <a:t>Not transparent: application has to deal with routing of queries, queries that span multiple databases</a:t>
            </a:r>
          </a:p>
          <a:p>
            <a:pPr lvl="1"/>
            <a:r>
              <a:rPr lang="en-IN" sz="1800" dirty="0">
                <a:cs typeface="Arial" panose="020B0604020202020204" pitchFamily="34" charset="0"/>
              </a:rPr>
              <a:t>When a database is overloaded, moving part of its load out is not easy</a:t>
            </a:r>
          </a:p>
          <a:p>
            <a:pPr lvl="1"/>
            <a:r>
              <a:rPr lang="en-IN" sz="1800" dirty="0">
                <a:cs typeface="Arial" panose="020B0604020202020204" pitchFamily="34" charset="0"/>
              </a:rPr>
              <a:t>Chance of failure more with more databases</a:t>
            </a:r>
          </a:p>
          <a:p>
            <a:pPr lvl="2"/>
            <a:r>
              <a:rPr lang="en-IN" sz="1600" dirty="0">
                <a:cs typeface="Arial" panose="020B0604020202020204" pitchFamily="34" charset="0"/>
              </a:rPr>
              <a:t>need to keep replicas to ensure availability, which is more work for application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Parallel Databases and Data Stores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>
          <a:xfrm>
            <a:off x="179512" y="789553"/>
            <a:ext cx="8928992" cy="3805070"/>
          </a:xfrm>
        </p:spPr>
        <p:txBody>
          <a:bodyPr/>
          <a:lstStyle/>
          <a:p>
            <a:r>
              <a:rPr lang="en-US" altLang="en-US" sz="1800" dirty="0">
                <a:solidFill>
                  <a:srgbClr val="0000FF"/>
                </a:solidFill>
                <a:cs typeface="Arial" panose="020B0604020202020204" pitchFamily="34" charset="0"/>
              </a:rPr>
              <a:t>Supporting scalable data access</a:t>
            </a:r>
          </a:p>
          <a:p>
            <a:pPr lvl="1"/>
            <a:r>
              <a:rPr lang="en-US" altLang="en-US" sz="1600" dirty="0">
                <a:solidFill>
                  <a:srgbClr val="0000FF"/>
                </a:solidFill>
                <a:cs typeface="Arial" panose="020B0604020202020204" pitchFamily="34" charset="0"/>
              </a:rPr>
              <a:t>Approach 1</a:t>
            </a:r>
            <a:r>
              <a:rPr lang="en-US" altLang="en-US" sz="1600" dirty="0">
                <a:cs typeface="Arial" panose="020B0604020202020204" pitchFamily="34" charset="0"/>
              </a:rPr>
              <a:t>: </a:t>
            </a:r>
            <a:r>
              <a:rPr lang="en-US" altLang="en-US" sz="1600" dirty="0" err="1">
                <a:cs typeface="Arial" panose="020B0604020202020204" pitchFamily="34" charset="0"/>
              </a:rPr>
              <a:t>memcache</a:t>
            </a:r>
            <a:r>
              <a:rPr lang="en-US" altLang="en-US" sz="1600" dirty="0">
                <a:cs typeface="Arial" panose="020B0604020202020204" pitchFamily="34" charset="0"/>
              </a:rPr>
              <a:t> or other caching mechanisms at application servers, to reduce database access</a:t>
            </a:r>
          </a:p>
          <a:p>
            <a:pPr lvl="2"/>
            <a:r>
              <a:rPr lang="en-US" altLang="en-US" sz="1400" dirty="0">
                <a:cs typeface="Arial" panose="020B0604020202020204" pitchFamily="34" charset="0"/>
              </a:rPr>
              <a:t>Limited in scalability</a:t>
            </a:r>
          </a:p>
          <a:p>
            <a:pPr lvl="1"/>
            <a:r>
              <a:rPr lang="en-US" altLang="en-US" sz="1600" dirty="0">
                <a:solidFill>
                  <a:srgbClr val="0000FF"/>
                </a:solidFill>
                <a:cs typeface="Arial" panose="020B0604020202020204" pitchFamily="34" charset="0"/>
              </a:rPr>
              <a:t>Approach 2:</a:t>
            </a:r>
            <a:r>
              <a:rPr lang="en-US" altLang="en-US" sz="1600" dirty="0">
                <a:cs typeface="Arial" panose="020B0604020202020204" pitchFamily="34" charset="0"/>
              </a:rPr>
              <a:t> Partition (“shard”) data across multiple separate database servers</a:t>
            </a:r>
          </a:p>
          <a:p>
            <a:pPr lvl="1"/>
            <a:r>
              <a:rPr lang="en-US" altLang="en-US" sz="1600" dirty="0">
                <a:solidFill>
                  <a:srgbClr val="0000FF"/>
                </a:solidFill>
                <a:cs typeface="Arial" panose="020B0604020202020204" pitchFamily="34" charset="0"/>
              </a:rPr>
              <a:t>Approach 3</a:t>
            </a:r>
            <a:r>
              <a:rPr lang="en-US" altLang="en-US" sz="1600" dirty="0">
                <a:cs typeface="Arial" panose="020B0604020202020204" pitchFamily="34" charset="0"/>
              </a:rPr>
              <a:t>: Use existing parallel databases </a:t>
            </a:r>
          </a:p>
          <a:p>
            <a:pPr lvl="2"/>
            <a:r>
              <a:rPr lang="en-US" altLang="en-US" sz="1400" dirty="0">
                <a:cs typeface="Arial" panose="020B0604020202020204" pitchFamily="34" charset="0"/>
              </a:rPr>
              <a:t>Historically: parallel databases that can scale to large number of machines were designed for decision support not OLTP</a:t>
            </a:r>
          </a:p>
          <a:p>
            <a:pPr lvl="1"/>
            <a:r>
              <a:rPr lang="en-US" altLang="en-US" sz="1600" dirty="0">
                <a:solidFill>
                  <a:srgbClr val="0000FF"/>
                </a:solidFill>
                <a:cs typeface="Arial" panose="020B0604020202020204" pitchFamily="34" charset="0"/>
              </a:rPr>
              <a:t>Approach 4:</a:t>
            </a:r>
            <a:r>
              <a:rPr lang="en-US" altLang="en-US" sz="1600" dirty="0">
                <a:cs typeface="Arial" panose="020B0604020202020204" pitchFamily="34" charset="0"/>
              </a:rPr>
              <a:t> Massively Parallel Key-Value Data Store</a:t>
            </a:r>
          </a:p>
          <a:p>
            <a:pPr lvl="2"/>
            <a:r>
              <a:rPr lang="en-US" altLang="en-US" sz="1400" dirty="0">
                <a:cs typeface="Arial" panose="020B0604020202020204" pitchFamily="34" charset="0"/>
              </a:rPr>
              <a:t>Partitioning, high availability etc. completely transparent to application</a:t>
            </a:r>
          </a:p>
          <a:p>
            <a:r>
              <a:rPr lang="en-US" altLang="en-US" sz="1800" dirty="0">
                <a:solidFill>
                  <a:srgbClr val="FF0000"/>
                </a:solidFill>
                <a:cs typeface="Arial" panose="020B0604020202020204" pitchFamily="34" charset="0"/>
              </a:rPr>
              <a:t>Sharding systems </a:t>
            </a:r>
            <a:r>
              <a:rPr lang="en-US" altLang="en-US" sz="1800" dirty="0">
                <a:cs typeface="Arial" panose="020B0604020202020204" pitchFamily="34" charset="0"/>
              </a:rPr>
              <a:t>and </a:t>
            </a:r>
            <a:r>
              <a:rPr lang="en-US" altLang="en-US" sz="1800" dirty="0">
                <a:solidFill>
                  <a:srgbClr val="FF0000"/>
                </a:solidFill>
                <a:cs typeface="Arial" panose="020B0604020202020204" pitchFamily="34" charset="0"/>
              </a:rPr>
              <a:t>key-value stores </a:t>
            </a:r>
            <a:r>
              <a:rPr lang="en-US" altLang="en-US" sz="1800" b="1" dirty="0">
                <a:solidFill>
                  <a:srgbClr val="FF0000"/>
                </a:solidFill>
                <a:cs typeface="Arial" panose="020B0604020202020204" pitchFamily="34" charset="0"/>
              </a:rPr>
              <a:t>don’t support </a:t>
            </a:r>
            <a:r>
              <a:rPr lang="en-US" altLang="en-US" sz="1800" dirty="0">
                <a:cs typeface="Arial" panose="020B0604020202020204" pitchFamily="34" charset="0"/>
              </a:rPr>
              <a:t>many relational features, such as joins, integrity constraints, etc., across partitions.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dirty="0">
                <a:solidFill>
                  <a:srgbClr val="FF0000"/>
                </a:solidFill>
                <a:cs typeface="Arial" panose="020B0604020202020204" pitchFamily="34" charset="0"/>
              </a:rPr>
              <a:t>Key-value storage systems </a:t>
            </a:r>
            <a:r>
              <a:rPr lang="en-US" altLang="en-US" sz="2000" dirty="0">
                <a:cs typeface="Arial" panose="020B0604020202020204" pitchFamily="34" charset="0"/>
              </a:rPr>
              <a:t>store large numbers (billions or even more) of small (KB-MB) sized records</a:t>
            </a:r>
          </a:p>
          <a:p>
            <a:r>
              <a:rPr lang="en-US" altLang="en-US" sz="2000" dirty="0">
                <a:cs typeface="Arial" panose="020B0604020202020204" pitchFamily="34" charset="0"/>
              </a:rPr>
              <a:t>Records are </a:t>
            </a:r>
            <a:r>
              <a:rPr lang="en-US" altLang="en-US" sz="2000" b="1" dirty="0">
                <a:solidFill>
                  <a:srgbClr val="0000FF"/>
                </a:solidFill>
                <a:cs typeface="Arial" panose="020B0604020202020204" pitchFamily="34" charset="0"/>
              </a:rPr>
              <a:t>partitioned</a:t>
            </a:r>
            <a:r>
              <a:rPr lang="en-US" altLang="en-US" sz="2000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n-US" altLang="en-US" sz="2000" dirty="0">
                <a:cs typeface="Arial" panose="020B0604020202020204" pitchFamily="34" charset="0"/>
              </a:rPr>
              <a:t>across multiple machines and </a:t>
            </a:r>
          </a:p>
          <a:p>
            <a:r>
              <a:rPr lang="en-US" altLang="en-US" sz="2000" dirty="0">
                <a:cs typeface="Arial" panose="020B0604020202020204" pitchFamily="34" charset="0"/>
              </a:rPr>
              <a:t>Queries are </a:t>
            </a:r>
            <a:r>
              <a:rPr lang="en-US" altLang="en-US" sz="2000" b="1" dirty="0">
                <a:solidFill>
                  <a:srgbClr val="0000FF"/>
                </a:solidFill>
                <a:cs typeface="Arial" panose="020B0604020202020204" pitchFamily="34" charset="0"/>
              </a:rPr>
              <a:t>routed by the system </a:t>
            </a:r>
            <a:r>
              <a:rPr lang="en-US" altLang="en-US" sz="2000" dirty="0">
                <a:cs typeface="Arial" panose="020B0604020202020204" pitchFamily="34" charset="0"/>
              </a:rPr>
              <a:t>to appropriate machine</a:t>
            </a:r>
          </a:p>
          <a:p>
            <a:r>
              <a:rPr lang="en-US" altLang="en-US" sz="2000" dirty="0">
                <a:cs typeface="Arial" panose="020B0604020202020204" pitchFamily="34" charset="0"/>
              </a:rPr>
              <a:t>Records are also </a:t>
            </a:r>
            <a:r>
              <a:rPr lang="en-US" altLang="en-US" sz="2000" b="1" dirty="0">
                <a:solidFill>
                  <a:srgbClr val="FF0000"/>
                </a:solidFill>
                <a:cs typeface="Arial" panose="020B0604020202020204" pitchFamily="34" charset="0"/>
              </a:rPr>
              <a:t>replicated</a:t>
            </a:r>
            <a:r>
              <a:rPr lang="en-US" altLang="en-US" sz="20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000" dirty="0">
                <a:cs typeface="Arial" panose="020B0604020202020204" pitchFamily="34" charset="0"/>
              </a:rPr>
              <a:t>across multiple machines, to ensure availability even if a machine fails</a:t>
            </a:r>
            <a:endParaRPr lang="en-US" altLang="en-US" sz="20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lvl="1"/>
            <a:r>
              <a:rPr lang="en-US" altLang="en-US" sz="1800" dirty="0">
                <a:cs typeface="Arial" panose="020B0604020202020204" pitchFamily="34" charset="0"/>
              </a:rPr>
              <a:t>Key-value stores ensure that updates are applied to all replicas, to ensure that their values are </a:t>
            </a:r>
            <a:r>
              <a:rPr lang="en-US" altLang="en-US" sz="1800" b="1" dirty="0">
                <a:solidFill>
                  <a:srgbClr val="FF0000"/>
                </a:solidFill>
                <a:cs typeface="Arial" panose="020B0604020202020204" pitchFamily="34" charset="0"/>
              </a:rPr>
              <a:t>consistent</a:t>
            </a:r>
            <a:endParaRPr lang="en-US" altLang="en-US" sz="18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endParaRPr lang="en-US" altLang="en-US" sz="2000" dirty="0">
              <a:cs typeface="Arial" panose="020B0604020202020204" pitchFamily="34" charset="0"/>
            </a:endParaRPr>
          </a:p>
          <a:p>
            <a:endParaRPr lang="en-US" altLang="en-US" sz="2000" dirty="0"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/>
                <a:cs typeface="Arial" panose="020B0604020202020204" pitchFamily="34" charset="0"/>
                <a:sym typeface="+mn-ea"/>
              </a:rPr>
              <a:t>Key Value Storage Systems</a:t>
            </a:r>
            <a:endParaRPr lang="zh-CN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699542"/>
            <a:ext cx="8784976" cy="3805070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00FF"/>
                </a:solidFill>
                <a:cs typeface="Arial" panose="020B0604020202020204" pitchFamily="34" charset="0"/>
              </a:rPr>
              <a:t>Key-value stores </a:t>
            </a:r>
            <a:r>
              <a:rPr lang="en-US" altLang="en-US" sz="2000" dirty="0">
                <a:cs typeface="Arial" panose="020B0604020202020204" pitchFamily="34" charset="0"/>
              </a:rPr>
              <a:t>may store </a:t>
            </a:r>
          </a:p>
          <a:p>
            <a:pPr lvl="1"/>
            <a:r>
              <a:rPr lang="en-US" altLang="en-US" sz="1800" b="1" dirty="0">
                <a:solidFill>
                  <a:srgbClr val="FF0000"/>
                </a:solidFill>
                <a:cs typeface="Arial" panose="020B0604020202020204" pitchFamily="34" charset="0"/>
              </a:rPr>
              <a:t>uninterpreted bytes</a:t>
            </a:r>
            <a:r>
              <a:rPr lang="en-US" altLang="en-US" sz="1800" dirty="0">
                <a:cs typeface="Arial" panose="020B0604020202020204" pitchFamily="34" charset="0"/>
              </a:rPr>
              <a:t>, with an associated key</a:t>
            </a:r>
          </a:p>
          <a:p>
            <a:pPr lvl="2"/>
            <a:r>
              <a:rPr lang="en-US" altLang="en-US" sz="1600" dirty="0">
                <a:cs typeface="Arial" panose="020B0604020202020204" pitchFamily="34" charset="0"/>
              </a:rPr>
              <a:t>E.g., Amazon S3, Amazon Dynamo</a:t>
            </a:r>
          </a:p>
          <a:p>
            <a:pPr lvl="1"/>
            <a:r>
              <a:rPr lang="en-US" altLang="en-US" sz="1800" b="1" dirty="0">
                <a:solidFill>
                  <a:srgbClr val="FF0000"/>
                </a:solidFill>
                <a:cs typeface="Arial" panose="020B0604020202020204" pitchFamily="34" charset="0"/>
              </a:rPr>
              <a:t>Wide-table</a:t>
            </a:r>
            <a:r>
              <a:rPr lang="en-US" altLang="en-US" sz="1800" dirty="0">
                <a:cs typeface="Arial" panose="020B0604020202020204" pitchFamily="34" charset="0"/>
              </a:rPr>
              <a:t> (can have arbitrarily many attribute names) with associated key</a:t>
            </a:r>
          </a:p>
          <a:p>
            <a:pPr lvl="3"/>
            <a:r>
              <a:rPr lang="en-US" altLang="en-US" sz="1400" dirty="0">
                <a:cs typeface="Arial" panose="020B0604020202020204" pitchFamily="34" charset="0"/>
              </a:rPr>
              <a:t>Google </a:t>
            </a:r>
            <a:r>
              <a:rPr lang="en-US" altLang="en-US" sz="1400" dirty="0" err="1">
                <a:cs typeface="Arial" panose="020B0604020202020204" pitchFamily="34" charset="0"/>
              </a:rPr>
              <a:t>BigTable</a:t>
            </a:r>
            <a:r>
              <a:rPr lang="en-US" altLang="en-US" sz="1400" dirty="0">
                <a:cs typeface="Arial" panose="020B0604020202020204" pitchFamily="34" charset="0"/>
              </a:rPr>
              <a:t>, Apache Cassandra, Apache </a:t>
            </a:r>
            <a:r>
              <a:rPr lang="en-US" altLang="en-US" sz="1400" dirty="0" err="1">
                <a:cs typeface="Arial" panose="020B0604020202020204" pitchFamily="34" charset="0"/>
              </a:rPr>
              <a:t>Hbase</a:t>
            </a:r>
            <a:r>
              <a:rPr lang="en-US" altLang="en-US" sz="1400" dirty="0">
                <a:cs typeface="Arial" panose="020B0604020202020204" pitchFamily="34" charset="0"/>
              </a:rPr>
              <a:t>, Amazon DynamoDB</a:t>
            </a:r>
          </a:p>
          <a:p>
            <a:pPr lvl="3"/>
            <a:r>
              <a:rPr lang="en-US" altLang="en-US" sz="1400" dirty="0">
                <a:cs typeface="Arial" panose="020B0604020202020204" pitchFamily="34" charset="0"/>
              </a:rPr>
              <a:t>Allows some operations (e.g., filtering) to execute on storage node</a:t>
            </a:r>
          </a:p>
          <a:p>
            <a:pPr lvl="1"/>
            <a:r>
              <a:rPr lang="en-US" altLang="en-US" sz="1800" b="1" dirty="0">
                <a:solidFill>
                  <a:srgbClr val="FF0000"/>
                </a:solidFill>
                <a:cs typeface="Arial" panose="020B0604020202020204" pitchFamily="34" charset="0"/>
              </a:rPr>
              <a:t>JSON</a:t>
            </a:r>
          </a:p>
          <a:p>
            <a:pPr lvl="2"/>
            <a:r>
              <a:rPr lang="en-US" altLang="en-US" sz="1600" dirty="0">
                <a:cs typeface="Arial" panose="020B0604020202020204" pitchFamily="34" charset="0"/>
              </a:rPr>
              <a:t>MongoDB, CouchDB (document model)</a:t>
            </a:r>
          </a:p>
          <a:p>
            <a:r>
              <a:rPr lang="en-US" altLang="en-US" sz="2000" b="1" dirty="0">
                <a:solidFill>
                  <a:srgbClr val="0000FF"/>
                </a:solidFill>
                <a:cs typeface="Arial" panose="020B0604020202020204" pitchFamily="34" charset="0"/>
              </a:rPr>
              <a:t>Document stores </a:t>
            </a:r>
            <a:r>
              <a:rPr lang="en-US" altLang="en-US" sz="2000" dirty="0">
                <a:cs typeface="Arial" panose="020B0604020202020204" pitchFamily="34" charset="0"/>
              </a:rPr>
              <a:t>store semi-structured data, typically JSON</a:t>
            </a:r>
          </a:p>
          <a:p>
            <a:r>
              <a:rPr lang="en-US" altLang="en-US" sz="2000" dirty="0">
                <a:cs typeface="Arial" panose="020B0604020202020204" pitchFamily="34" charset="0"/>
              </a:rPr>
              <a:t>Some key-value stores support multiple versions of data, with timestamps/version numbers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/>
                <a:cs typeface="Arial" panose="020B0604020202020204" pitchFamily="34" charset="0"/>
                <a:sym typeface="+mn-ea"/>
              </a:rPr>
              <a:t>Key Value Storage Systems</a:t>
            </a:r>
            <a:endParaRPr lang="zh-CN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>
                <a:cs typeface="Arial" panose="020B0604020202020204" pitchFamily="34" charset="0"/>
              </a:rPr>
              <a:t>An example of a JSON object:</a:t>
            </a:r>
          </a:p>
          <a:p>
            <a:pPr lvl="1"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sz="1800" dirty="0">
                <a:solidFill>
                  <a:srgbClr val="0000FF"/>
                </a:solidFill>
                <a:cs typeface="Arial" panose="020B0604020202020204" pitchFamily="34" charset="0"/>
              </a:rPr>
              <a:t>{</a:t>
            </a:r>
          </a:p>
          <a:p>
            <a:pPr lvl="1"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sz="1800" dirty="0">
                <a:solidFill>
                  <a:srgbClr val="0000FF"/>
                </a:solidFill>
                <a:cs typeface="Arial" panose="020B0604020202020204" pitchFamily="34" charset="0"/>
              </a:rPr>
              <a:t>    "ID": "22222",</a:t>
            </a:r>
          </a:p>
          <a:p>
            <a:pPr lvl="1"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sz="1800" dirty="0">
                <a:solidFill>
                  <a:srgbClr val="0000FF"/>
                </a:solidFill>
                <a:cs typeface="Arial" panose="020B0604020202020204" pitchFamily="34" charset="0"/>
              </a:rPr>
              <a:t>    "name": {</a:t>
            </a:r>
          </a:p>
          <a:p>
            <a:pPr lvl="1"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sz="1800" dirty="0">
                <a:solidFill>
                  <a:srgbClr val="0000FF"/>
                </a:solidFill>
                <a:cs typeface="Arial" panose="020B0604020202020204" pitchFamily="34" charset="0"/>
              </a:rPr>
              <a:t>           "</a:t>
            </a:r>
            <a:r>
              <a:rPr lang="en-US" altLang="en-US" sz="1800" dirty="0" err="1">
                <a:solidFill>
                  <a:srgbClr val="0000FF"/>
                </a:solidFill>
                <a:cs typeface="Arial" panose="020B0604020202020204" pitchFamily="34" charset="0"/>
              </a:rPr>
              <a:t>firstname</a:t>
            </a:r>
            <a:r>
              <a:rPr lang="en-US" altLang="en-US" sz="1800" dirty="0">
                <a:solidFill>
                  <a:srgbClr val="0000FF"/>
                </a:solidFill>
                <a:cs typeface="Arial" panose="020B0604020202020204" pitchFamily="34" charset="0"/>
              </a:rPr>
              <a:t>: "Albert",</a:t>
            </a:r>
          </a:p>
          <a:p>
            <a:pPr lvl="1"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sz="1800" dirty="0">
                <a:solidFill>
                  <a:srgbClr val="0000FF"/>
                </a:solidFill>
                <a:cs typeface="Arial" panose="020B0604020202020204" pitchFamily="34" charset="0"/>
              </a:rPr>
              <a:t>           "</a:t>
            </a:r>
            <a:r>
              <a:rPr lang="en-US" altLang="en-US" sz="1800" dirty="0" err="1">
                <a:solidFill>
                  <a:srgbClr val="0000FF"/>
                </a:solidFill>
                <a:cs typeface="Arial" panose="020B0604020202020204" pitchFamily="34" charset="0"/>
              </a:rPr>
              <a:t>lastname</a:t>
            </a:r>
            <a:r>
              <a:rPr lang="en-US" altLang="en-US" sz="1800" dirty="0">
                <a:solidFill>
                  <a:srgbClr val="0000FF"/>
                </a:solidFill>
                <a:cs typeface="Arial" panose="020B0604020202020204" pitchFamily="34" charset="0"/>
              </a:rPr>
              <a:t>: "Einstein"</a:t>
            </a:r>
          </a:p>
          <a:p>
            <a:pPr lvl="1"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sz="1800" dirty="0">
                <a:solidFill>
                  <a:srgbClr val="0000FF"/>
                </a:solidFill>
                <a:cs typeface="Arial" panose="020B0604020202020204" pitchFamily="34" charset="0"/>
              </a:rPr>
              <a:t>    },</a:t>
            </a:r>
          </a:p>
          <a:p>
            <a:pPr lvl="1"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sz="1800" dirty="0">
                <a:solidFill>
                  <a:srgbClr val="0000FF"/>
                </a:solidFill>
                <a:cs typeface="Arial" panose="020B0604020202020204" pitchFamily="34" charset="0"/>
              </a:rPr>
              <a:t>    "</a:t>
            </a:r>
            <a:r>
              <a:rPr lang="en-US" altLang="en-US" sz="1800" dirty="0" err="1">
                <a:solidFill>
                  <a:srgbClr val="0000FF"/>
                </a:solidFill>
                <a:cs typeface="Arial" panose="020B0604020202020204" pitchFamily="34" charset="0"/>
              </a:rPr>
              <a:t>deptname</a:t>
            </a:r>
            <a:r>
              <a:rPr lang="en-US" altLang="en-US" sz="1800" dirty="0">
                <a:solidFill>
                  <a:srgbClr val="0000FF"/>
                </a:solidFill>
                <a:cs typeface="Arial" panose="020B0604020202020204" pitchFamily="34" charset="0"/>
              </a:rPr>
              <a:t>": "Physics",</a:t>
            </a:r>
          </a:p>
          <a:p>
            <a:pPr lvl="1"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sz="1800" dirty="0">
                <a:solidFill>
                  <a:srgbClr val="0000FF"/>
                </a:solidFill>
                <a:cs typeface="Arial" panose="020B0604020202020204" pitchFamily="34" charset="0"/>
              </a:rPr>
              <a:t>    "children": [</a:t>
            </a:r>
          </a:p>
          <a:p>
            <a:pPr lvl="1"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sz="1800" dirty="0">
                <a:solidFill>
                  <a:srgbClr val="0000FF"/>
                </a:solidFill>
                <a:cs typeface="Arial" panose="020B0604020202020204" pitchFamily="34" charset="0"/>
              </a:rPr>
              <a:t>           { "</a:t>
            </a:r>
            <a:r>
              <a:rPr lang="en-US" altLang="en-US" sz="1800" dirty="0" err="1">
                <a:solidFill>
                  <a:srgbClr val="0000FF"/>
                </a:solidFill>
                <a:cs typeface="Arial" panose="020B0604020202020204" pitchFamily="34" charset="0"/>
              </a:rPr>
              <a:t>firstname</a:t>
            </a:r>
            <a:r>
              <a:rPr lang="en-US" altLang="en-US" sz="1800" dirty="0">
                <a:solidFill>
                  <a:srgbClr val="0000FF"/>
                </a:solidFill>
                <a:cs typeface="Arial" panose="020B0604020202020204" pitchFamily="34" charset="0"/>
              </a:rPr>
              <a:t>": "Hans", "</a:t>
            </a:r>
            <a:r>
              <a:rPr lang="en-US" altLang="en-US" sz="1800" dirty="0" err="1">
                <a:solidFill>
                  <a:srgbClr val="0000FF"/>
                </a:solidFill>
                <a:cs typeface="Arial" panose="020B0604020202020204" pitchFamily="34" charset="0"/>
              </a:rPr>
              <a:t>lastname</a:t>
            </a:r>
            <a:r>
              <a:rPr lang="en-US" altLang="en-US" sz="1800" dirty="0">
                <a:solidFill>
                  <a:srgbClr val="0000FF"/>
                </a:solidFill>
                <a:cs typeface="Arial" panose="020B0604020202020204" pitchFamily="34" charset="0"/>
              </a:rPr>
              <a:t>": "Einstein" },</a:t>
            </a:r>
          </a:p>
          <a:p>
            <a:pPr lvl="1"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sz="1800" dirty="0">
                <a:solidFill>
                  <a:srgbClr val="0000FF"/>
                </a:solidFill>
                <a:cs typeface="Arial" panose="020B0604020202020204" pitchFamily="34" charset="0"/>
              </a:rPr>
              <a:t>           { "</a:t>
            </a:r>
            <a:r>
              <a:rPr lang="en-US" altLang="en-US" sz="1800" dirty="0" err="1">
                <a:solidFill>
                  <a:srgbClr val="0000FF"/>
                </a:solidFill>
                <a:cs typeface="Arial" panose="020B0604020202020204" pitchFamily="34" charset="0"/>
              </a:rPr>
              <a:t>firstname</a:t>
            </a:r>
            <a:r>
              <a:rPr lang="en-US" altLang="en-US" sz="1800" dirty="0">
                <a:solidFill>
                  <a:srgbClr val="0000FF"/>
                </a:solidFill>
                <a:cs typeface="Arial" panose="020B0604020202020204" pitchFamily="34" charset="0"/>
              </a:rPr>
              <a:t>": "Eduard", "</a:t>
            </a:r>
            <a:r>
              <a:rPr lang="en-US" altLang="en-US" sz="1800" dirty="0" err="1">
                <a:solidFill>
                  <a:srgbClr val="0000FF"/>
                </a:solidFill>
                <a:cs typeface="Arial" panose="020B0604020202020204" pitchFamily="34" charset="0"/>
              </a:rPr>
              <a:t>lastname</a:t>
            </a:r>
            <a:r>
              <a:rPr lang="en-US" altLang="en-US" sz="1800" dirty="0">
                <a:solidFill>
                  <a:srgbClr val="0000FF"/>
                </a:solidFill>
                <a:cs typeface="Arial" panose="020B0604020202020204" pitchFamily="34" charset="0"/>
              </a:rPr>
              <a:t>": "Einstein" }</a:t>
            </a:r>
          </a:p>
          <a:p>
            <a:pPr lvl="1"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sz="1800" dirty="0">
                <a:solidFill>
                  <a:srgbClr val="0000FF"/>
                </a:solidFill>
                <a:cs typeface="Arial" panose="020B0604020202020204" pitchFamily="34" charset="0"/>
              </a:rPr>
              <a:t>    ]</a:t>
            </a:r>
          </a:p>
          <a:p>
            <a:pPr lvl="1"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sz="1800" dirty="0">
                <a:solidFill>
                  <a:srgbClr val="0000FF"/>
                </a:solidFill>
                <a:cs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en-US" sz="2000" dirty="0"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/>
                <a:cs typeface="Arial" panose="020B0604020202020204" pitchFamily="34" charset="0"/>
                <a:sym typeface="+mn-ea"/>
              </a:rPr>
              <a:t>Data Representation</a:t>
            </a:r>
            <a:endParaRPr lang="zh-CN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cs typeface="Arial" panose="020B0604020202020204" pitchFamily="34" charset="0"/>
              </a:rPr>
              <a:t>Key-value stores support</a:t>
            </a:r>
          </a:p>
          <a:p>
            <a:pPr lvl="1"/>
            <a:r>
              <a:rPr lang="en-US" altLang="en-US" sz="1800" b="1" i="1" dirty="0">
                <a:solidFill>
                  <a:srgbClr val="0000FF"/>
                </a:solidFill>
                <a:cs typeface="Arial" panose="020B0604020202020204" pitchFamily="34" charset="0"/>
              </a:rPr>
              <a:t>put</a:t>
            </a:r>
            <a:r>
              <a:rPr lang="en-US" altLang="en-US" sz="1800" dirty="0">
                <a:solidFill>
                  <a:srgbClr val="0000FF"/>
                </a:solidFill>
                <a:cs typeface="Arial" panose="020B0604020202020204" pitchFamily="34" charset="0"/>
              </a:rPr>
              <a:t>(key, value):  </a:t>
            </a:r>
            <a:r>
              <a:rPr lang="en-US" altLang="en-US" sz="1800" dirty="0">
                <a:cs typeface="Arial" panose="020B0604020202020204" pitchFamily="34" charset="0"/>
              </a:rPr>
              <a:t>used to store values with an associated key, </a:t>
            </a:r>
          </a:p>
          <a:p>
            <a:pPr lvl="1"/>
            <a:r>
              <a:rPr lang="en-US" altLang="en-US" sz="1800" b="1" i="1" dirty="0">
                <a:solidFill>
                  <a:srgbClr val="0000FF"/>
                </a:solidFill>
                <a:cs typeface="Arial" panose="020B0604020202020204" pitchFamily="34" charset="0"/>
              </a:rPr>
              <a:t>get</a:t>
            </a:r>
            <a:r>
              <a:rPr lang="en-US" altLang="en-US" sz="1800" dirty="0">
                <a:solidFill>
                  <a:srgbClr val="0000FF"/>
                </a:solidFill>
                <a:cs typeface="Arial" panose="020B0604020202020204" pitchFamily="34" charset="0"/>
              </a:rPr>
              <a:t>(key):  </a:t>
            </a:r>
            <a:r>
              <a:rPr lang="en-US" altLang="en-US" sz="1800" dirty="0">
                <a:cs typeface="Arial" panose="020B0604020202020204" pitchFamily="34" charset="0"/>
              </a:rPr>
              <a:t>which retrieves the stored value associated with the specified key</a:t>
            </a:r>
          </a:p>
          <a:p>
            <a:pPr lvl="1"/>
            <a:r>
              <a:rPr lang="en-US" altLang="en-US" sz="1800" b="1" i="1" dirty="0">
                <a:solidFill>
                  <a:srgbClr val="0000FF"/>
                </a:solidFill>
                <a:cs typeface="Arial" panose="020B0604020202020204" pitchFamily="34" charset="0"/>
              </a:rPr>
              <a:t>delete</a:t>
            </a:r>
            <a:r>
              <a:rPr lang="en-US" altLang="en-US" sz="1800" dirty="0">
                <a:solidFill>
                  <a:srgbClr val="0000FF"/>
                </a:solidFill>
                <a:cs typeface="Arial" panose="020B0604020202020204" pitchFamily="34" charset="0"/>
              </a:rPr>
              <a:t>(key) </a:t>
            </a:r>
            <a:r>
              <a:rPr lang="en-US" altLang="en-US" sz="1800" dirty="0">
                <a:cs typeface="Arial" panose="020B0604020202020204" pitchFamily="34" charset="0"/>
              </a:rPr>
              <a:t>-- Remove the key and its associated value</a:t>
            </a:r>
          </a:p>
          <a:p>
            <a:r>
              <a:rPr lang="en-US" altLang="en-US" sz="2000" dirty="0">
                <a:cs typeface="Arial" panose="020B0604020202020204" pitchFamily="34" charset="0"/>
              </a:rPr>
              <a:t>Some systems also support </a:t>
            </a:r>
            <a:r>
              <a:rPr lang="en-US" altLang="en-US" sz="2000" b="1" i="1" dirty="0">
                <a:solidFill>
                  <a:srgbClr val="0000FF"/>
                </a:solidFill>
                <a:cs typeface="Arial" panose="020B0604020202020204" pitchFamily="34" charset="0"/>
              </a:rPr>
              <a:t>range queries</a:t>
            </a:r>
            <a:r>
              <a:rPr lang="en-US" altLang="en-US" sz="2000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n-US" altLang="en-US" sz="2000" dirty="0">
                <a:cs typeface="Arial" panose="020B0604020202020204" pitchFamily="34" charset="0"/>
              </a:rPr>
              <a:t>on key values</a:t>
            </a:r>
          </a:p>
          <a:p>
            <a:r>
              <a:rPr lang="en-US" altLang="en-US" sz="2000" dirty="0">
                <a:cs typeface="Arial" panose="020B0604020202020204" pitchFamily="34" charset="0"/>
              </a:rPr>
              <a:t>Document stores also support </a:t>
            </a:r>
            <a:r>
              <a:rPr lang="en-US" altLang="en-US" sz="2000" dirty="0">
                <a:solidFill>
                  <a:srgbClr val="0000FF"/>
                </a:solidFill>
                <a:cs typeface="Arial" panose="020B0604020202020204" pitchFamily="34" charset="0"/>
              </a:rPr>
              <a:t>queries on non-key attributes</a:t>
            </a:r>
          </a:p>
          <a:p>
            <a:pPr lvl="1"/>
            <a:r>
              <a:rPr lang="en-US" altLang="en-US" sz="1800" dirty="0">
                <a:cs typeface="Arial" panose="020B0604020202020204" pitchFamily="34" charset="0"/>
              </a:rPr>
              <a:t>See book for MongoDB queries</a:t>
            </a:r>
          </a:p>
          <a:p>
            <a:endParaRPr lang="en-US" altLang="en-US" sz="2000" dirty="0"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/>
                <a:cs typeface="Arial" panose="020B0604020202020204" pitchFamily="34" charset="0"/>
                <a:sym typeface="+mn-ea"/>
              </a:rPr>
              <a:t>Key Value Storage Systems</a:t>
            </a:r>
            <a:endParaRPr lang="zh-CN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cs typeface="Arial" panose="020B0604020202020204" pitchFamily="34" charset="0"/>
              </a:rPr>
              <a:t>Key value stores are not full database systems</a:t>
            </a:r>
          </a:p>
          <a:p>
            <a:pPr lvl="1"/>
            <a:r>
              <a:rPr lang="en-US" altLang="en-US" sz="1800" dirty="0">
                <a:cs typeface="Arial" panose="020B0604020202020204" pitchFamily="34" charset="0"/>
              </a:rPr>
              <a:t>Have no/limited support for transactional updates</a:t>
            </a:r>
          </a:p>
          <a:p>
            <a:pPr lvl="1"/>
            <a:r>
              <a:rPr lang="en-US" altLang="en-US" sz="1800" dirty="0">
                <a:cs typeface="Arial" panose="020B0604020202020204" pitchFamily="34" charset="0"/>
              </a:rPr>
              <a:t>Applications must manage query processing on their own</a:t>
            </a:r>
          </a:p>
          <a:p>
            <a:r>
              <a:rPr lang="en-US" altLang="en-US" sz="2000" dirty="0">
                <a:cs typeface="Arial" panose="020B0604020202020204" pitchFamily="34" charset="0"/>
              </a:rPr>
              <a:t>Not supporting above features makes it easier to build scalable data storage systems</a:t>
            </a:r>
          </a:p>
          <a:p>
            <a:pPr lvl="1"/>
            <a:r>
              <a:rPr lang="en-US" altLang="en-US" sz="1800" dirty="0">
                <a:cs typeface="Arial" panose="020B0604020202020204" pitchFamily="34" charset="0"/>
              </a:rPr>
              <a:t>Also called </a:t>
            </a:r>
            <a:r>
              <a:rPr lang="en-US" altLang="en-US" sz="1800" b="1" dirty="0">
                <a:solidFill>
                  <a:srgbClr val="FF0000"/>
                </a:solidFill>
                <a:cs typeface="Arial" panose="020B0604020202020204" pitchFamily="34" charset="0"/>
              </a:rPr>
              <a:t>NoSQL</a:t>
            </a:r>
            <a:r>
              <a:rPr lang="en-US" altLang="en-US" sz="18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1800" dirty="0">
                <a:cs typeface="Arial" panose="020B0604020202020204" pitchFamily="34" charset="0"/>
              </a:rPr>
              <a:t>systems</a:t>
            </a:r>
          </a:p>
          <a:p>
            <a:endParaRPr lang="en-US" altLang="en-US" sz="2000" dirty="0">
              <a:cs typeface="Arial" panose="020B0604020202020204" pitchFamily="34" charset="0"/>
            </a:endParaRPr>
          </a:p>
          <a:p>
            <a:endParaRPr lang="en-US" altLang="en-US" sz="2000" dirty="0"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/>
                <a:cs typeface="Arial" panose="020B0604020202020204" pitchFamily="34" charset="0"/>
                <a:sym typeface="+mn-ea"/>
              </a:rPr>
              <a:t>Key Value Storage Systems</a:t>
            </a:r>
            <a:endParaRPr lang="zh-CN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cs typeface="Arial" panose="020B0604020202020204" pitchFamily="34" charset="0"/>
              </a:rPr>
              <a:t>Parallel and Distributed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b="1" dirty="0">
                <a:solidFill>
                  <a:srgbClr val="FF0000"/>
                </a:solidFill>
                <a:cs typeface="Arial" panose="020B0604020202020204" pitchFamily="34" charset="0"/>
              </a:rPr>
              <a:t>Parallel databases </a:t>
            </a:r>
            <a:r>
              <a:rPr lang="en-IN" sz="2000" dirty="0">
                <a:cs typeface="Arial" panose="020B0604020202020204" pitchFamily="34" charset="0"/>
              </a:rPr>
              <a:t>run multiple machines  (</a:t>
            </a:r>
            <a:r>
              <a:rPr lang="en-IN" sz="2000" dirty="0" err="1">
                <a:cs typeface="Arial" panose="020B0604020202020204" pitchFamily="34" charset="0"/>
              </a:rPr>
              <a:t>cluser</a:t>
            </a:r>
            <a:r>
              <a:rPr lang="en-IN" sz="2000" dirty="0"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IN" sz="1800" dirty="0">
                <a:cs typeface="Arial" panose="020B0604020202020204" pitchFamily="34" charset="0"/>
              </a:rPr>
              <a:t>Developed in 1980s, well before Big Data</a:t>
            </a:r>
          </a:p>
          <a:p>
            <a:r>
              <a:rPr lang="en-IN" sz="2000" dirty="0">
                <a:cs typeface="Arial" panose="020B0604020202020204" pitchFamily="34" charset="0"/>
              </a:rPr>
              <a:t>Parallel databases were designed for smaller scale (10s to 100s of machines)</a:t>
            </a:r>
          </a:p>
          <a:p>
            <a:pPr lvl="1"/>
            <a:r>
              <a:rPr lang="en-IN" sz="1800" dirty="0">
                <a:cs typeface="Arial" panose="020B0604020202020204" pitchFamily="34" charset="0"/>
              </a:rPr>
              <a:t>Did not provide easy scalability</a:t>
            </a:r>
          </a:p>
          <a:p>
            <a:r>
              <a:rPr lang="en-IN" sz="2000" b="1" dirty="0">
                <a:solidFill>
                  <a:srgbClr val="FF0000"/>
                </a:solidFill>
                <a:cs typeface="Arial" panose="020B0604020202020204" pitchFamily="34" charset="0"/>
              </a:rPr>
              <a:t>Replication</a:t>
            </a:r>
            <a:r>
              <a:rPr lang="en-IN" sz="20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IN" sz="2000" dirty="0">
                <a:cs typeface="Arial" panose="020B0604020202020204" pitchFamily="34" charset="0"/>
              </a:rPr>
              <a:t>used to ensure data availability despite machine failure</a:t>
            </a:r>
          </a:p>
          <a:p>
            <a:pPr lvl="1"/>
            <a:r>
              <a:rPr lang="en-IN" sz="1800" dirty="0">
                <a:cs typeface="Arial" panose="020B0604020202020204" pitchFamily="34" charset="0"/>
              </a:rPr>
              <a:t>But typically restart query in event of failure</a:t>
            </a:r>
          </a:p>
          <a:p>
            <a:pPr lvl="2"/>
            <a:r>
              <a:rPr lang="en-IN" sz="1600" dirty="0">
                <a:cs typeface="Arial" panose="020B0604020202020204" pitchFamily="34" charset="0"/>
              </a:rPr>
              <a:t>Restarts may be frequent at very large scale</a:t>
            </a:r>
          </a:p>
          <a:p>
            <a:pPr lvl="2"/>
            <a:r>
              <a:rPr lang="en-IN" sz="1600" dirty="0">
                <a:cs typeface="Arial" panose="020B0604020202020204" pitchFamily="34" charset="0"/>
              </a:rPr>
              <a:t>Map-reduce systems (coming up next) can continue query execution, working around failures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AB89E-2D26-4C74-A0BE-6E93B97B1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 of the Course 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E0A217-5479-4367-BD9D-B9F1AA547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7534"/>
            <a:ext cx="4716016" cy="422688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>
                <a:solidFill>
                  <a:srgbClr val="2408F2"/>
                </a:solidFill>
                <a:latin typeface="Comic Sans MS" pitchFamily="66" charset="0"/>
              </a:rPr>
              <a:t>Part </a:t>
            </a:r>
            <a:r>
              <a:rPr lang="en-US" altLang="zh-CN" sz="1600" b="1" dirty="0">
                <a:solidFill>
                  <a:srgbClr val="2408F2"/>
                </a:solidFill>
                <a:latin typeface="Comic Sans MS" pitchFamily="66" charset="0"/>
              </a:rPr>
              <a:t>0: Overview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latin typeface="Comic Sans MS" pitchFamily="66" charset="0"/>
              </a:rPr>
              <a:t>Ch1: Introduction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>
                <a:solidFill>
                  <a:srgbClr val="2408F2"/>
                </a:solidFill>
                <a:latin typeface="Comic Sans MS" pitchFamily="66" charset="0"/>
              </a:rPr>
              <a:t>Part </a:t>
            </a:r>
            <a:r>
              <a:rPr lang="en-US" altLang="zh-CN" sz="1600" b="1" dirty="0">
                <a:solidFill>
                  <a:srgbClr val="2408F2"/>
                </a:solidFill>
                <a:latin typeface="Comic Sans MS" pitchFamily="66" charset="0"/>
              </a:rPr>
              <a:t>1  Relational Databases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Ch2: Relational model (data model, relational algebra)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Ch3&amp;4: SQL(Structured Query Language)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Ch5: Advanced SQL </a:t>
            </a:r>
          </a:p>
          <a:p>
            <a:pPr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>
                <a:solidFill>
                  <a:srgbClr val="1B06BA"/>
                </a:solidFill>
                <a:latin typeface="Comic Sans MS" pitchFamily="66" charset="0"/>
              </a:rPr>
              <a:t>Part </a:t>
            </a:r>
            <a:r>
              <a:rPr lang="en-US" altLang="zh-CN" sz="1600" b="1" dirty="0">
                <a:solidFill>
                  <a:srgbClr val="1B06BA"/>
                </a:solidFill>
                <a:latin typeface="Comic Sans MS" pitchFamily="66" charset="0"/>
              </a:rPr>
              <a:t>2  Database Design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Ch6: Database design based on E-R model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Ch7: Relational database design </a:t>
            </a:r>
          </a:p>
          <a:p>
            <a:pPr>
              <a:lnSpc>
                <a:spcPts val="15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>
                <a:solidFill>
                  <a:srgbClr val="1B06BA"/>
                </a:solidFill>
                <a:latin typeface="Comic Sans MS" pitchFamily="66" charset="0"/>
              </a:rPr>
              <a:t>Part </a:t>
            </a:r>
            <a:r>
              <a:rPr lang="en-US" altLang="zh-CN" sz="1600" b="1" dirty="0">
                <a:solidFill>
                  <a:srgbClr val="1B06BA"/>
                </a:solidFill>
                <a:latin typeface="Comic Sans MS" pitchFamily="66" charset="0"/>
              </a:rPr>
              <a:t>3  Application Design &amp; Development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Ch8: Complex data types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Ch9: Application development</a:t>
            </a:r>
          </a:p>
          <a:p>
            <a:pPr marL="0" indent="0">
              <a:lnSpc>
                <a:spcPts val="1500"/>
              </a:lnSpc>
              <a:spcAft>
                <a:spcPts val="0"/>
              </a:spcAft>
              <a:buNone/>
            </a:pPr>
            <a:r>
              <a:rPr lang="zh-CN" altLang="en-US" sz="1600" b="1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 </a:t>
            </a:r>
            <a:r>
              <a:rPr lang="en-US" altLang="zh-CN" sz="1600" b="1">
                <a:solidFill>
                  <a:srgbClr val="FF0000"/>
                </a:solidFill>
                <a:latin typeface="Comic Sans MS" pitchFamily="66" charset="0"/>
              </a:rPr>
              <a:t>Part 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4  Big data analytics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b="1" dirty="0">
                <a:solidFill>
                  <a:srgbClr val="FF0000"/>
                </a:solidFill>
                <a:latin typeface="Comic Sans MS" pitchFamily="66" charset="0"/>
              </a:rPr>
              <a:t>Ch10: Big data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Ch11: Data analytics </a:t>
            </a: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600"/>
              </a:spcAft>
            </a:pPr>
            <a:endParaRPr lang="en-US" altLang="zh-CN" sz="1800" dirty="0">
              <a:latin typeface="Comic Sans MS" pitchFamily="66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38F0E64-ECE5-4568-B0CE-78B87C216AB5}"/>
              </a:ext>
            </a:extLst>
          </p:cNvPr>
          <p:cNvSpPr txBox="1">
            <a:spLocks/>
          </p:cNvSpPr>
          <p:nvPr/>
        </p:nvSpPr>
        <p:spPr bwMode="auto">
          <a:xfrm>
            <a:off x="4572000" y="710896"/>
            <a:ext cx="4572000" cy="416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2000" indent="-2520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rgbClr val="2408F2"/>
                </a:solidFill>
                <a:latin typeface="Comic Sans MS" pitchFamily="66" charset="0"/>
              </a:rPr>
              <a:t>Part 5  Data Storage &amp; Indexing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Ch12: Physical storage system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Ch13: Data storage structure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Ch14: Indexing</a:t>
            </a:r>
            <a:endParaRPr lang="en-US" altLang="zh-CN" sz="1600" b="1" kern="0" dirty="0">
              <a:latin typeface="Comic Sans MS" pitchFamily="66" charset="0"/>
            </a:endParaRPr>
          </a:p>
          <a:p>
            <a:pPr marL="252000" indent="-2520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rgbClr val="2408F2"/>
                </a:solidFill>
                <a:latin typeface="Comic Sans MS" pitchFamily="66" charset="0"/>
              </a:rPr>
              <a:t>Part 6  Query Processing &amp; Optimization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Ch15: Query processing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Ch16: Query optimization </a:t>
            </a:r>
            <a:endParaRPr lang="en-US" altLang="zh-CN" sz="1600" b="1" kern="0" dirty="0">
              <a:latin typeface="Comic Sans MS" pitchFamily="66" charset="0"/>
            </a:endParaRPr>
          </a:p>
          <a:p>
            <a:pPr marL="252000" indent="-2520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rgbClr val="2408F2"/>
                </a:solidFill>
                <a:latin typeface="Comic Sans MS" pitchFamily="66" charset="0"/>
              </a:rPr>
              <a:t>Part 7 Transaction Management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Ch17: Transactions 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Ch18: Concurrency control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Ch19: Recovery system</a:t>
            </a:r>
          </a:p>
          <a:p>
            <a:pPr marL="252000" indent="-2520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Part 8 Parallel &amp; Distributed Database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Ch20: Database system architecture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Ch21-23: Parallel &amp; distributed storage, query processing &amp; transaction processing  </a:t>
            </a:r>
          </a:p>
          <a:p>
            <a:pPr marL="252000" indent="-2520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rgbClr val="2408F2"/>
                </a:solidFill>
                <a:latin typeface="Comic Sans MS" pitchFamily="66" charset="0"/>
              </a:rPr>
              <a:t>Part 9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b="1" kern="0">
                <a:solidFill>
                  <a:srgbClr val="2408F2"/>
                </a:solidFill>
                <a:latin typeface="Comic Sans MS" pitchFamily="66" charset="0"/>
              </a:rPr>
              <a:t>DB Platform:</a:t>
            </a:r>
            <a:r>
              <a:rPr lang="en-US" altLang="zh-CN" sz="1400" kern="0">
                <a:latin typeface="Comic Sans MS" pitchFamily="66" charset="0"/>
              </a:rPr>
              <a:t>OceanBase</a:t>
            </a:r>
            <a:r>
              <a:rPr lang="en-US" altLang="zh-CN" sz="1400" kern="0" dirty="0">
                <a:latin typeface="Comic Sans MS" pitchFamily="66" charset="0"/>
              </a:rPr>
              <a:t>, MongoDB, Neo4J</a:t>
            </a:r>
          </a:p>
        </p:txBody>
      </p:sp>
    </p:spTree>
    <p:extLst>
      <p:ext uri="{BB962C8B-B14F-4D97-AF65-F5344CB8AC3E}">
        <p14:creationId xmlns:p14="http://schemas.microsoft.com/office/powerpoint/2010/main" val="153990017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Replication and Consistency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</a:rPr>
              <a:t>Availability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en-US" dirty="0">
                <a:cs typeface="Arial" panose="020B0604020202020204" pitchFamily="34" charset="0"/>
              </a:rPr>
              <a:t>(system can run even if parts have failed) is essential for parallel/distributed databases</a:t>
            </a:r>
          </a:p>
          <a:p>
            <a:pPr lvl="1"/>
            <a:r>
              <a:rPr lang="en-US" altLang="en-US" dirty="0">
                <a:cs typeface="Arial" panose="020B0604020202020204" pitchFamily="34" charset="0"/>
              </a:rPr>
              <a:t>Via replication, so even if a node has failed, another copy is available</a:t>
            </a:r>
          </a:p>
          <a:p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</a:rPr>
              <a:t>Consistency</a:t>
            </a:r>
            <a:r>
              <a:rPr lang="en-US" altLang="en-US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altLang="en-US" dirty="0">
                <a:cs typeface="Arial" panose="020B0604020202020204" pitchFamily="34" charset="0"/>
              </a:rPr>
              <a:t>is important for replicated data</a:t>
            </a:r>
          </a:p>
          <a:p>
            <a:pPr lvl="1"/>
            <a:r>
              <a:rPr lang="en-US" altLang="en-US" dirty="0">
                <a:cs typeface="Arial" panose="020B0604020202020204" pitchFamily="34" charset="0"/>
              </a:rPr>
              <a:t>All live replicas have same value, and each read sees latest version</a:t>
            </a:r>
          </a:p>
          <a:p>
            <a:pPr lvl="1"/>
            <a:r>
              <a:rPr lang="en-US" altLang="en-US" dirty="0">
                <a:cs typeface="Arial" panose="020B0604020202020204" pitchFamily="34" charset="0"/>
              </a:rPr>
              <a:t>Often implemented using majority protocols</a:t>
            </a:r>
          </a:p>
          <a:p>
            <a:pPr lvl="2"/>
            <a:r>
              <a:rPr lang="en-US" altLang="en-US" dirty="0">
                <a:cs typeface="Arial" panose="020B0604020202020204" pitchFamily="34" charset="0"/>
              </a:rPr>
              <a:t>E.g., have 3 replicas, reads/writes must access 2 replicas</a:t>
            </a:r>
          </a:p>
          <a:p>
            <a:pPr lvl="3"/>
            <a:r>
              <a:rPr lang="en-US" altLang="en-US" dirty="0">
                <a:cs typeface="Arial" panose="020B0604020202020204" pitchFamily="34" charset="0"/>
              </a:rPr>
              <a:t>Details in chapter 23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Replication and Consistency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dirty="0">
                <a:solidFill>
                  <a:srgbClr val="FF0000"/>
                </a:solidFill>
                <a:cs typeface="Arial" panose="020B0604020202020204" pitchFamily="34" charset="0"/>
              </a:rPr>
              <a:t>Network partitions</a:t>
            </a:r>
            <a:r>
              <a:rPr lang="en-US" alt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000" dirty="0">
                <a:cs typeface="Arial" panose="020B0604020202020204" pitchFamily="34" charset="0"/>
              </a:rPr>
              <a:t>(network can break into two or more parts, each with active systems that can’t talk to other parts)</a:t>
            </a:r>
          </a:p>
          <a:p>
            <a:r>
              <a:rPr lang="en-US" altLang="en-US" sz="2000" dirty="0">
                <a:cs typeface="Arial" panose="020B0604020202020204" pitchFamily="34" charset="0"/>
              </a:rPr>
              <a:t>In presence of partitions, cannot guarantee both availability and consistency</a:t>
            </a:r>
          </a:p>
          <a:p>
            <a:pPr lvl="1"/>
            <a:r>
              <a:rPr lang="en-US" altLang="en-US" sz="1800" dirty="0">
                <a:cs typeface="Arial" panose="020B0604020202020204" pitchFamily="34" charset="0"/>
              </a:rPr>
              <a:t>Brewer’s CAP “Theorem”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Replication and Consistency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Very large systems will partition at some point</a:t>
            </a:r>
          </a:p>
          <a:p>
            <a:pPr lvl="1"/>
            <a:r>
              <a:rPr lang="en-US" altLang="en-US" dirty="0">
                <a:cs typeface="Arial" panose="020B0604020202020204" pitchFamily="34" charset="0"/>
              </a:rPr>
              <a:t>Choose one of consistency or availability</a:t>
            </a:r>
          </a:p>
          <a:p>
            <a:r>
              <a:rPr lang="en-US" altLang="en-US" dirty="0">
                <a:solidFill>
                  <a:srgbClr val="0000FF"/>
                </a:solidFill>
                <a:cs typeface="Arial" panose="020B0604020202020204" pitchFamily="34" charset="0"/>
              </a:rPr>
              <a:t>Traditional database choose consistency</a:t>
            </a:r>
          </a:p>
          <a:p>
            <a:r>
              <a:rPr lang="en-US" altLang="en-US" dirty="0">
                <a:solidFill>
                  <a:srgbClr val="0000FF"/>
                </a:solidFill>
                <a:cs typeface="Arial" panose="020B0604020202020204" pitchFamily="34" charset="0"/>
              </a:rPr>
              <a:t>Most Web applications choose availability</a:t>
            </a:r>
          </a:p>
          <a:p>
            <a:pPr lvl="1"/>
            <a:r>
              <a:rPr lang="en-US" altLang="en-US" dirty="0">
                <a:cs typeface="Arial" panose="020B0604020202020204" pitchFamily="34" charset="0"/>
              </a:rPr>
              <a:t>Except for specific parts such as order processing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More details in Chapter 23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cs typeface="Arial" panose="020B0604020202020204" pitchFamily="34" charset="0"/>
              </a:rPr>
              <a:t>Outline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7574"/>
            <a:ext cx="8568952" cy="3456384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Motivations</a:t>
            </a:r>
            <a:endParaRPr lang="en-US" altLang="zh-CN" dirty="0"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Big data storage systems</a:t>
            </a:r>
          </a:p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</a:rPr>
              <a:t>MapReduce </a:t>
            </a:r>
            <a:r>
              <a:rPr lang="en-US" altLang="zh-CN" b="1" dirty="0">
                <a:solidFill>
                  <a:srgbClr val="FF0000"/>
                </a:solidFill>
                <a:cs typeface="Arial" panose="020B0604020202020204" pitchFamily="34" charset="0"/>
              </a:rPr>
              <a:t>paradigm</a:t>
            </a:r>
            <a:endParaRPr lang="en-US" altLang="zh-CN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r>
              <a:rPr lang="en-US" altLang="zh-CN" dirty="0">
                <a:cs typeface="Arial" panose="020B0604020202020204" pitchFamily="34" charset="0"/>
              </a:rPr>
              <a:t>Beyond MapReduce: algebraic operations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Streaming data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Graph database</a:t>
            </a: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The MapReduce Paradigm</a:t>
            </a:r>
            <a:endParaRPr lang="en-US" altLang="en-US" sz="2400" dirty="0">
              <a:cs typeface="Arial" panose="020B0604020202020204" pitchFamily="34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68580" tIns="45720" rIns="91440" bIns="45720" numCol="1" anchor="t" anchorCtr="0" compatLnSpc="1"/>
          <a:lstStyle/>
          <a:p>
            <a:pPr marL="198755" indent="-198755"/>
            <a:r>
              <a:rPr lang="en-US" altLang="en-US" sz="2000" dirty="0">
                <a:cs typeface="Arial" panose="020B0604020202020204" pitchFamily="34" charset="0"/>
              </a:rPr>
              <a:t>Platform for reliable, scalable parallel computing</a:t>
            </a:r>
          </a:p>
          <a:p>
            <a:pPr marL="198755" indent="-198755"/>
            <a:r>
              <a:rPr lang="en-US" altLang="en-US" sz="2000" dirty="0">
                <a:cs typeface="Arial" panose="020B0604020202020204" pitchFamily="34" charset="0"/>
              </a:rPr>
              <a:t>Abstracts issues of </a:t>
            </a:r>
            <a:r>
              <a:rPr lang="en-US" altLang="en-US" sz="2000" dirty="0">
                <a:solidFill>
                  <a:srgbClr val="0000FF"/>
                </a:solidFill>
                <a:cs typeface="Arial" panose="020B0604020202020204" pitchFamily="34" charset="0"/>
              </a:rPr>
              <a:t>distributed and parallel environment </a:t>
            </a:r>
            <a:r>
              <a:rPr lang="en-US" altLang="en-US" sz="2000" dirty="0">
                <a:cs typeface="Arial" panose="020B0604020202020204" pitchFamily="34" charset="0"/>
              </a:rPr>
              <a:t>from programmer</a:t>
            </a:r>
          </a:p>
          <a:p>
            <a:pPr marL="499110" lvl="1" indent="-198755"/>
            <a:r>
              <a:rPr lang="en-US" altLang="en-US" sz="1800" dirty="0">
                <a:cs typeface="Arial" panose="020B0604020202020204" pitchFamily="34" charset="0"/>
              </a:rPr>
              <a:t>Programmer provides core logic (via map() and reduce() functions)</a:t>
            </a:r>
          </a:p>
          <a:p>
            <a:pPr marL="499110" lvl="1" indent="-198755"/>
            <a:r>
              <a:rPr lang="en-US" altLang="en-US" sz="1800" dirty="0">
                <a:cs typeface="Arial" panose="020B0604020202020204" pitchFamily="34" charset="0"/>
              </a:rPr>
              <a:t>System takes care of parallelization of computation, coordination, etc.</a:t>
            </a:r>
          </a:p>
          <a:p>
            <a:pPr marL="198755" indent="-198755"/>
            <a:r>
              <a:rPr lang="en-US" altLang="en-US" sz="2000" dirty="0">
                <a:cs typeface="Arial" panose="020B0604020202020204" pitchFamily="34" charset="0"/>
              </a:rPr>
              <a:t>Paradigm dates back many decades </a:t>
            </a:r>
          </a:p>
          <a:p>
            <a:pPr marL="443865" lvl="1" indent="-198755"/>
            <a:r>
              <a:rPr lang="en-US" altLang="en-US" sz="1800" dirty="0">
                <a:cs typeface="Arial" panose="020B0604020202020204" pitchFamily="34" charset="0"/>
              </a:rPr>
              <a:t>But very large scale implementations running on clusters with 10^3 to 10^4 machines are more recent</a:t>
            </a:r>
          </a:p>
          <a:p>
            <a:pPr marL="443865" lvl="1" indent="-198755"/>
            <a:r>
              <a:rPr lang="en-US" altLang="en-US" sz="1800" dirty="0">
                <a:cs typeface="Arial" panose="020B0604020202020204" pitchFamily="34" charset="0"/>
              </a:rPr>
              <a:t>Google Map Reduce, Hadoop, ..</a:t>
            </a:r>
          </a:p>
          <a:p>
            <a:pPr marL="198755" indent="-198755"/>
            <a:r>
              <a:rPr lang="en-US" altLang="en-US" sz="2000" dirty="0">
                <a:cs typeface="Arial" panose="020B0604020202020204" pitchFamily="34" charset="0"/>
              </a:rPr>
              <a:t>Data storage/access typically done using </a:t>
            </a:r>
            <a:r>
              <a:rPr lang="en-US" altLang="en-US" sz="2000" dirty="0">
                <a:solidFill>
                  <a:srgbClr val="0000FF"/>
                </a:solidFill>
                <a:cs typeface="Arial" panose="020B0604020202020204" pitchFamily="34" charset="0"/>
              </a:rPr>
              <a:t>distributed file systems or key-value stores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MapReduce: Word Count Example</a:t>
            </a:r>
            <a:endParaRPr lang="en-US" altLang="en-US" sz="2400" dirty="0">
              <a:cs typeface="Arial" panose="020B0604020202020204" pitchFamily="34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68580" tIns="45720" rIns="91440" bIns="45720" numCol="1" anchor="t" anchorCtr="0" compatLnSpc="1"/>
          <a:lstStyle/>
          <a:p>
            <a:pPr marL="198755" indent="-198755">
              <a:lnSpc>
                <a:spcPct val="90000"/>
              </a:lnSpc>
            </a:pPr>
            <a:r>
              <a:rPr lang="en-US" altLang="en-US" sz="2000" dirty="0">
                <a:cs typeface="Arial" panose="020B0604020202020204" pitchFamily="34" charset="0"/>
              </a:rPr>
              <a:t>Consider the problem of counting the number of occurrences of each word in a large collection of documents</a:t>
            </a:r>
          </a:p>
          <a:p>
            <a:pPr marL="198755" indent="-198755">
              <a:lnSpc>
                <a:spcPct val="90000"/>
              </a:lnSpc>
            </a:pPr>
            <a:r>
              <a:rPr lang="en-US" altLang="en-US" sz="2000" dirty="0">
                <a:cs typeface="Arial" panose="020B0604020202020204" pitchFamily="34" charset="0"/>
              </a:rPr>
              <a:t>How would you do it in parallel? </a:t>
            </a:r>
          </a:p>
          <a:p>
            <a:pPr marL="198755" indent="-198755">
              <a:lnSpc>
                <a:spcPct val="90000"/>
              </a:lnSpc>
            </a:pPr>
            <a:r>
              <a:rPr lang="en-US" altLang="en-US" sz="2000" b="1" dirty="0">
                <a:solidFill>
                  <a:srgbClr val="0000FF"/>
                </a:solidFill>
                <a:cs typeface="Arial" panose="020B0604020202020204" pitchFamily="34" charset="0"/>
              </a:rPr>
              <a:t>Solution</a:t>
            </a:r>
            <a:r>
              <a:rPr lang="en-US" altLang="en-US" sz="2000" dirty="0">
                <a:solidFill>
                  <a:srgbClr val="0000FF"/>
                </a:solidFill>
                <a:cs typeface="Arial" panose="020B0604020202020204" pitchFamily="34" charset="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cs typeface="Arial" panose="020B0604020202020204" pitchFamily="34" charset="0"/>
              </a:rPr>
              <a:t>Divide documents among workers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cs typeface="Arial" panose="020B0604020202020204" pitchFamily="34" charset="0"/>
              </a:rPr>
              <a:t>Each worker parses document to find all words, map function outputs (word, count) pairs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cs typeface="Arial" panose="020B0604020202020204" pitchFamily="34" charset="0"/>
              </a:rPr>
              <a:t>Partition (word, count) pairs across workers based on word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cs typeface="Arial" panose="020B0604020202020204" pitchFamily="34" charset="0"/>
              </a:rPr>
              <a:t>For each word at a worker, reduce function locally add up counts</a:t>
            </a:r>
          </a:p>
          <a:p>
            <a:pPr marL="68580" indent="0">
              <a:buNone/>
            </a:pPr>
            <a:endParaRPr lang="en-US" altLang="en-US" sz="2000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MapReduce: Word Count Example</a:t>
            </a:r>
            <a:endParaRPr lang="en-US" altLang="en-US" sz="2400" dirty="0">
              <a:cs typeface="Arial" panose="020B0604020202020204" pitchFamily="34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68580" tIns="45720" rIns="91440" bIns="45720" numCol="1" anchor="t" anchorCtr="0" compatLnSpc="1"/>
          <a:lstStyle/>
          <a:p>
            <a:pPr marL="198755" indent="-198755">
              <a:lnSpc>
                <a:spcPct val="90000"/>
              </a:lnSpc>
            </a:pPr>
            <a:r>
              <a:rPr lang="en-US" altLang="en-US" sz="2000" dirty="0">
                <a:cs typeface="Arial" panose="020B0604020202020204" pitchFamily="34" charset="0"/>
              </a:rPr>
              <a:t>Given input:  “</a:t>
            </a:r>
            <a:r>
              <a:rPr lang="en-US" altLang="ja-JP" sz="2000" dirty="0">
                <a:cs typeface="Arial" panose="020B0604020202020204" pitchFamily="34" charset="0"/>
              </a:rPr>
              <a:t>One a penny, two a penny, hot cross buns.”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cs typeface="Arial" panose="020B0604020202020204" pitchFamily="34" charset="0"/>
              </a:rPr>
              <a:t>Records output by the map() function would be</a:t>
            </a:r>
          </a:p>
          <a:p>
            <a:pPr marL="857250" lvl="2">
              <a:lnSpc>
                <a:spcPct val="90000"/>
              </a:lnSpc>
            </a:pPr>
            <a:r>
              <a:rPr lang="en-US" altLang="en-US" sz="1600" dirty="0">
                <a:cs typeface="Arial" panose="020B0604020202020204" pitchFamily="34" charset="0"/>
              </a:rPr>
              <a:t>(</a:t>
            </a:r>
            <a:r>
              <a:rPr lang="ja-JP" altLang="en-US" sz="1600" dirty="0">
                <a:cs typeface="Arial" panose="020B0604020202020204" pitchFamily="34" charset="0"/>
              </a:rPr>
              <a:t>“</a:t>
            </a:r>
            <a:r>
              <a:rPr lang="en-US" altLang="ja-JP" sz="1600" dirty="0">
                <a:cs typeface="Arial" panose="020B0604020202020204" pitchFamily="34" charset="0"/>
              </a:rPr>
              <a:t>One</a:t>
            </a:r>
            <a:r>
              <a:rPr lang="ja-JP" altLang="en-US" sz="1600" dirty="0">
                <a:cs typeface="Arial" panose="020B0604020202020204" pitchFamily="34" charset="0"/>
              </a:rPr>
              <a:t>”</a:t>
            </a:r>
            <a:r>
              <a:rPr lang="en-US" altLang="ja-JP" sz="1600" dirty="0">
                <a:cs typeface="Arial" panose="020B0604020202020204" pitchFamily="34" charset="0"/>
              </a:rPr>
              <a:t>, 1), (</a:t>
            </a:r>
            <a:r>
              <a:rPr lang="ja-JP" altLang="en-US" sz="1600" dirty="0">
                <a:cs typeface="Arial" panose="020B0604020202020204" pitchFamily="34" charset="0"/>
              </a:rPr>
              <a:t>“</a:t>
            </a:r>
            <a:r>
              <a:rPr lang="en-US" altLang="ja-JP" sz="1600" dirty="0">
                <a:cs typeface="Arial" panose="020B0604020202020204" pitchFamily="34" charset="0"/>
              </a:rPr>
              <a:t>a</a:t>
            </a:r>
            <a:r>
              <a:rPr lang="ja-JP" altLang="en-US" sz="1600" dirty="0">
                <a:cs typeface="Arial" panose="020B0604020202020204" pitchFamily="34" charset="0"/>
              </a:rPr>
              <a:t>”</a:t>
            </a:r>
            <a:r>
              <a:rPr lang="en-US" altLang="ja-JP" sz="1600" dirty="0">
                <a:cs typeface="Arial" panose="020B0604020202020204" pitchFamily="34" charset="0"/>
              </a:rPr>
              <a:t>, 1), (</a:t>
            </a:r>
            <a:r>
              <a:rPr lang="ja-JP" altLang="en-US" sz="1600" dirty="0">
                <a:cs typeface="Arial" panose="020B0604020202020204" pitchFamily="34" charset="0"/>
              </a:rPr>
              <a:t>“</a:t>
            </a:r>
            <a:r>
              <a:rPr lang="en-US" altLang="ja-JP" sz="1600" dirty="0">
                <a:cs typeface="Arial" panose="020B0604020202020204" pitchFamily="34" charset="0"/>
              </a:rPr>
              <a:t>penny</a:t>
            </a:r>
            <a:r>
              <a:rPr lang="ja-JP" altLang="en-US" sz="1600" dirty="0">
                <a:cs typeface="Arial" panose="020B0604020202020204" pitchFamily="34" charset="0"/>
              </a:rPr>
              <a:t>”</a:t>
            </a:r>
            <a:r>
              <a:rPr lang="en-US" altLang="ja-JP" sz="1600" dirty="0">
                <a:cs typeface="Arial" panose="020B0604020202020204" pitchFamily="34" charset="0"/>
              </a:rPr>
              <a:t>, 1),(</a:t>
            </a:r>
            <a:r>
              <a:rPr lang="ja-JP" altLang="en-US" sz="1600" dirty="0">
                <a:cs typeface="Arial" panose="020B0604020202020204" pitchFamily="34" charset="0"/>
              </a:rPr>
              <a:t>“</a:t>
            </a:r>
            <a:r>
              <a:rPr lang="en-US" altLang="ja-JP" sz="1600" dirty="0">
                <a:cs typeface="Arial" panose="020B0604020202020204" pitchFamily="34" charset="0"/>
              </a:rPr>
              <a:t>two</a:t>
            </a:r>
            <a:r>
              <a:rPr lang="ja-JP" altLang="en-US" sz="1600" dirty="0">
                <a:cs typeface="Arial" panose="020B0604020202020204" pitchFamily="34" charset="0"/>
              </a:rPr>
              <a:t>”</a:t>
            </a:r>
            <a:r>
              <a:rPr lang="en-US" altLang="ja-JP" sz="1600" dirty="0">
                <a:cs typeface="Arial" panose="020B0604020202020204" pitchFamily="34" charset="0"/>
              </a:rPr>
              <a:t>, 1), (</a:t>
            </a:r>
            <a:r>
              <a:rPr lang="ja-JP" altLang="en-US" sz="1600" dirty="0">
                <a:cs typeface="Arial" panose="020B0604020202020204" pitchFamily="34" charset="0"/>
              </a:rPr>
              <a:t>“</a:t>
            </a:r>
            <a:r>
              <a:rPr lang="en-US" altLang="ja-JP" sz="1600" dirty="0">
                <a:cs typeface="Arial" panose="020B0604020202020204" pitchFamily="34" charset="0"/>
              </a:rPr>
              <a:t>a</a:t>
            </a:r>
            <a:r>
              <a:rPr lang="ja-JP" altLang="en-US" sz="1600" dirty="0">
                <a:cs typeface="Arial" panose="020B0604020202020204" pitchFamily="34" charset="0"/>
              </a:rPr>
              <a:t>”</a:t>
            </a:r>
            <a:r>
              <a:rPr lang="en-US" altLang="ja-JP" sz="1600" dirty="0">
                <a:cs typeface="Arial" panose="020B0604020202020204" pitchFamily="34" charset="0"/>
              </a:rPr>
              <a:t>, 1), (</a:t>
            </a:r>
            <a:r>
              <a:rPr lang="ja-JP" altLang="en-US" sz="1600" dirty="0">
                <a:cs typeface="Arial" panose="020B0604020202020204" pitchFamily="34" charset="0"/>
              </a:rPr>
              <a:t>“</a:t>
            </a:r>
            <a:r>
              <a:rPr lang="en-US" altLang="ja-JP" sz="1600" dirty="0">
                <a:cs typeface="Arial" panose="020B0604020202020204" pitchFamily="34" charset="0"/>
              </a:rPr>
              <a:t>penny</a:t>
            </a:r>
            <a:r>
              <a:rPr lang="ja-JP" altLang="en-US" sz="1600" dirty="0">
                <a:cs typeface="Arial" panose="020B0604020202020204" pitchFamily="34" charset="0"/>
              </a:rPr>
              <a:t>”</a:t>
            </a:r>
            <a:r>
              <a:rPr lang="en-US" altLang="ja-JP" sz="1600" dirty="0">
                <a:cs typeface="Arial" panose="020B0604020202020204" pitchFamily="34" charset="0"/>
              </a:rPr>
              <a:t>, 1), (</a:t>
            </a:r>
            <a:r>
              <a:rPr lang="ja-JP" altLang="en-US" sz="1600" dirty="0">
                <a:cs typeface="Arial" panose="020B0604020202020204" pitchFamily="34" charset="0"/>
              </a:rPr>
              <a:t>“</a:t>
            </a:r>
            <a:r>
              <a:rPr lang="en-US" altLang="ja-JP" sz="1600" dirty="0">
                <a:cs typeface="Arial" panose="020B0604020202020204" pitchFamily="34" charset="0"/>
              </a:rPr>
              <a:t>hot</a:t>
            </a:r>
            <a:r>
              <a:rPr lang="ja-JP" altLang="en-US" sz="1600" dirty="0">
                <a:cs typeface="Arial" panose="020B0604020202020204" pitchFamily="34" charset="0"/>
              </a:rPr>
              <a:t>”</a:t>
            </a:r>
            <a:r>
              <a:rPr lang="en-US" altLang="ja-JP" sz="1600" dirty="0">
                <a:cs typeface="Arial" panose="020B0604020202020204" pitchFamily="34" charset="0"/>
              </a:rPr>
              <a:t>, 1), (</a:t>
            </a:r>
            <a:r>
              <a:rPr lang="ja-JP" altLang="en-US" sz="1600" dirty="0">
                <a:cs typeface="Arial" panose="020B0604020202020204" pitchFamily="34" charset="0"/>
              </a:rPr>
              <a:t>“</a:t>
            </a:r>
            <a:r>
              <a:rPr lang="en-US" altLang="ja-JP" sz="1600" dirty="0">
                <a:cs typeface="Arial" panose="020B0604020202020204" pitchFamily="34" charset="0"/>
              </a:rPr>
              <a:t>cross</a:t>
            </a:r>
            <a:r>
              <a:rPr lang="ja-JP" altLang="en-US" sz="1600" dirty="0">
                <a:cs typeface="Arial" panose="020B0604020202020204" pitchFamily="34" charset="0"/>
              </a:rPr>
              <a:t>”</a:t>
            </a:r>
            <a:r>
              <a:rPr lang="en-US" altLang="ja-JP" sz="1600" dirty="0">
                <a:cs typeface="Arial" panose="020B0604020202020204" pitchFamily="34" charset="0"/>
              </a:rPr>
              <a:t>, 1), (</a:t>
            </a:r>
            <a:r>
              <a:rPr lang="ja-JP" altLang="en-US" sz="1600" dirty="0">
                <a:cs typeface="Arial" panose="020B0604020202020204" pitchFamily="34" charset="0"/>
              </a:rPr>
              <a:t>“</a:t>
            </a:r>
            <a:r>
              <a:rPr lang="en-US" altLang="ja-JP" sz="1600" dirty="0">
                <a:cs typeface="Arial" panose="020B0604020202020204" pitchFamily="34" charset="0"/>
              </a:rPr>
              <a:t>buns</a:t>
            </a:r>
            <a:r>
              <a:rPr lang="ja-JP" altLang="en-US" sz="1600" dirty="0">
                <a:cs typeface="Arial" panose="020B0604020202020204" pitchFamily="34" charset="0"/>
              </a:rPr>
              <a:t>”</a:t>
            </a:r>
            <a:r>
              <a:rPr lang="en-US" altLang="ja-JP" sz="1600" dirty="0">
                <a:cs typeface="Arial" panose="020B0604020202020204" pitchFamily="34" charset="0"/>
              </a:rPr>
              <a:t>, 1).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cs typeface="Arial" panose="020B0604020202020204" pitchFamily="34" charset="0"/>
              </a:rPr>
              <a:t>Records output by reduce function would be </a:t>
            </a:r>
          </a:p>
          <a:p>
            <a:pPr marL="857250" lvl="2">
              <a:lnSpc>
                <a:spcPct val="90000"/>
              </a:lnSpc>
            </a:pPr>
            <a:r>
              <a:rPr lang="en-US" altLang="en-US" sz="1600" dirty="0">
                <a:cs typeface="Arial" panose="020B0604020202020204" pitchFamily="34" charset="0"/>
              </a:rPr>
              <a:t>(</a:t>
            </a:r>
            <a:r>
              <a:rPr lang="ja-JP" altLang="en-US" sz="1600" dirty="0">
                <a:cs typeface="Arial" panose="020B0604020202020204" pitchFamily="34" charset="0"/>
              </a:rPr>
              <a:t>“</a:t>
            </a:r>
            <a:r>
              <a:rPr lang="en-US" altLang="ja-JP" sz="1600" dirty="0">
                <a:cs typeface="Arial" panose="020B0604020202020204" pitchFamily="34" charset="0"/>
              </a:rPr>
              <a:t>One</a:t>
            </a:r>
            <a:r>
              <a:rPr lang="ja-JP" altLang="en-US" sz="1600" dirty="0">
                <a:cs typeface="Arial" panose="020B0604020202020204" pitchFamily="34" charset="0"/>
              </a:rPr>
              <a:t>”</a:t>
            </a:r>
            <a:r>
              <a:rPr lang="en-US" altLang="ja-JP" sz="1600" dirty="0">
                <a:cs typeface="Arial" panose="020B0604020202020204" pitchFamily="34" charset="0"/>
              </a:rPr>
              <a:t>, 1), (</a:t>
            </a:r>
            <a:r>
              <a:rPr lang="ja-JP" altLang="en-US" sz="1600" dirty="0">
                <a:cs typeface="Arial" panose="020B0604020202020204" pitchFamily="34" charset="0"/>
              </a:rPr>
              <a:t>“</a:t>
            </a:r>
            <a:r>
              <a:rPr lang="en-US" altLang="ja-JP" sz="1600" dirty="0">
                <a:cs typeface="Arial" panose="020B0604020202020204" pitchFamily="34" charset="0"/>
              </a:rPr>
              <a:t>a</a:t>
            </a:r>
            <a:r>
              <a:rPr lang="ja-JP" altLang="en-US" sz="1600" dirty="0">
                <a:cs typeface="Arial" panose="020B0604020202020204" pitchFamily="34" charset="0"/>
              </a:rPr>
              <a:t>”</a:t>
            </a:r>
            <a:r>
              <a:rPr lang="en-US" altLang="ja-JP" sz="1600" dirty="0">
                <a:cs typeface="Arial" panose="020B0604020202020204" pitchFamily="34" charset="0"/>
              </a:rPr>
              <a:t>, 2), (</a:t>
            </a:r>
            <a:r>
              <a:rPr lang="ja-JP" altLang="en-US" sz="1600" dirty="0">
                <a:cs typeface="Arial" panose="020B0604020202020204" pitchFamily="34" charset="0"/>
              </a:rPr>
              <a:t>“</a:t>
            </a:r>
            <a:r>
              <a:rPr lang="en-US" altLang="ja-JP" sz="1600" dirty="0">
                <a:cs typeface="Arial" panose="020B0604020202020204" pitchFamily="34" charset="0"/>
              </a:rPr>
              <a:t>penny</a:t>
            </a:r>
            <a:r>
              <a:rPr lang="ja-JP" altLang="en-US" sz="1600" dirty="0">
                <a:cs typeface="Arial" panose="020B0604020202020204" pitchFamily="34" charset="0"/>
              </a:rPr>
              <a:t>”</a:t>
            </a:r>
            <a:r>
              <a:rPr lang="en-US" altLang="ja-JP" sz="1600" dirty="0">
                <a:cs typeface="Arial" panose="020B0604020202020204" pitchFamily="34" charset="0"/>
              </a:rPr>
              <a:t>, 2), (</a:t>
            </a:r>
            <a:r>
              <a:rPr lang="ja-JP" altLang="en-US" sz="1600" dirty="0">
                <a:cs typeface="Arial" panose="020B0604020202020204" pitchFamily="34" charset="0"/>
              </a:rPr>
              <a:t>“</a:t>
            </a:r>
            <a:r>
              <a:rPr lang="en-US" altLang="ja-JP" sz="1600" dirty="0">
                <a:cs typeface="Arial" panose="020B0604020202020204" pitchFamily="34" charset="0"/>
              </a:rPr>
              <a:t>two</a:t>
            </a:r>
            <a:r>
              <a:rPr lang="ja-JP" altLang="en-US" sz="1600" dirty="0">
                <a:cs typeface="Arial" panose="020B0604020202020204" pitchFamily="34" charset="0"/>
              </a:rPr>
              <a:t>”</a:t>
            </a:r>
            <a:r>
              <a:rPr lang="en-US" altLang="ja-JP" sz="1600" dirty="0">
                <a:cs typeface="Arial" panose="020B0604020202020204" pitchFamily="34" charset="0"/>
              </a:rPr>
              <a:t>, 1), (</a:t>
            </a:r>
            <a:r>
              <a:rPr lang="ja-JP" altLang="en-US" sz="1600" dirty="0">
                <a:cs typeface="Arial" panose="020B0604020202020204" pitchFamily="34" charset="0"/>
              </a:rPr>
              <a:t>“</a:t>
            </a:r>
            <a:r>
              <a:rPr lang="en-US" altLang="ja-JP" sz="1600" dirty="0">
                <a:cs typeface="Arial" panose="020B0604020202020204" pitchFamily="34" charset="0"/>
              </a:rPr>
              <a:t>hot</a:t>
            </a:r>
            <a:r>
              <a:rPr lang="ja-JP" altLang="en-US" sz="1600" dirty="0">
                <a:cs typeface="Arial" panose="020B0604020202020204" pitchFamily="34" charset="0"/>
              </a:rPr>
              <a:t>”</a:t>
            </a:r>
            <a:r>
              <a:rPr lang="en-US" altLang="ja-JP" sz="1600" dirty="0">
                <a:cs typeface="Arial" panose="020B0604020202020204" pitchFamily="34" charset="0"/>
              </a:rPr>
              <a:t>, 1), (</a:t>
            </a:r>
            <a:r>
              <a:rPr lang="ja-JP" altLang="en-US" sz="1600" dirty="0">
                <a:cs typeface="Arial" panose="020B0604020202020204" pitchFamily="34" charset="0"/>
              </a:rPr>
              <a:t>“</a:t>
            </a:r>
            <a:r>
              <a:rPr lang="en-US" altLang="ja-JP" sz="1600" dirty="0">
                <a:cs typeface="Arial" panose="020B0604020202020204" pitchFamily="34" charset="0"/>
              </a:rPr>
              <a:t>cross</a:t>
            </a:r>
            <a:r>
              <a:rPr lang="ja-JP" altLang="en-US" sz="1600" dirty="0">
                <a:cs typeface="Arial" panose="020B0604020202020204" pitchFamily="34" charset="0"/>
              </a:rPr>
              <a:t>”</a:t>
            </a:r>
            <a:r>
              <a:rPr lang="en-US" altLang="ja-JP" sz="1600" dirty="0">
                <a:cs typeface="Arial" panose="020B0604020202020204" pitchFamily="34" charset="0"/>
              </a:rPr>
              <a:t>, 1), (</a:t>
            </a:r>
            <a:r>
              <a:rPr lang="ja-JP" altLang="en-US" sz="1600" dirty="0">
                <a:cs typeface="Arial" panose="020B0604020202020204" pitchFamily="34" charset="0"/>
              </a:rPr>
              <a:t>“</a:t>
            </a:r>
            <a:r>
              <a:rPr lang="en-US" altLang="ja-JP" sz="1600" dirty="0">
                <a:cs typeface="Arial" panose="020B0604020202020204" pitchFamily="34" charset="0"/>
              </a:rPr>
              <a:t>buns</a:t>
            </a:r>
            <a:r>
              <a:rPr lang="ja-JP" altLang="en-US" sz="1600" dirty="0">
                <a:cs typeface="Arial" panose="020B0604020202020204" pitchFamily="34" charset="0"/>
              </a:rPr>
              <a:t>”</a:t>
            </a:r>
            <a:r>
              <a:rPr lang="en-US" altLang="ja-JP" sz="1600" dirty="0">
                <a:cs typeface="Arial" panose="020B0604020202020204" pitchFamily="34" charset="0"/>
              </a:rPr>
              <a:t>, 1)</a:t>
            </a:r>
            <a:endParaRPr lang="en-US" altLang="en-US" sz="1600" dirty="0">
              <a:cs typeface="Arial" panose="020B0604020202020204" pitchFamily="34" charset="0"/>
            </a:endParaRPr>
          </a:p>
          <a:p>
            <a:pPr indent="-274320"/>
            <a:endParaRPr lang="en-US" altLang="en-US" sz="2000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Pseudo-code of Word Count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251520" y="789552"/>
            <a:ext cx="8568952" cy="4014445"/>
          </a:xfrm>
        </p:spPr>
        <p:txBody>
          <a:bodyPr vert="horz" wrap="square" lIns="137160" tIns="68580" rIns="91440" bIns="45720" numCol="1" anchor="t" anchorCtr="0" compatLnSpc="1"/>
          <a:lstStyle/>
          <a:p>
            <a:pPr marL="198755" indent="-198755">
              <a:lnSpc>
                <a:spcPct val="70000"/>
              </a:lnSpc>
              <a:buNone/>
            </a:pPr>
            <a:r>
              <a:rPr lang="en-US" altLang="en-US" sz="1800" b="1" dirty="0">
                <a:solidFill>
                  <a:srgbClr val="0000FF"/>
                </a:solidFill>
                <a:cs typeface="Arial" panose="020B0604020202020204" pitchFamily="34" charset="0"/>
              </a:rPr>
              <a:t>map</a:t>
            </a:r>
            <a:r>
              <a:rPr lang="en-US" altLang="en-US" sz="1800" dirty="0">
                <a:solidFill>
                  <a:srgbClr val="0000FF"/>
                </a:solidFill>
                <a:cs typeface="Arial" panose="020B0604020202020204" pitchFamily="34" charset="0"/>
              </a:rPr>
              <a:t>(String record)</a:t>
            </a:r>
            <a:r>
              <a:rPr lang="en-US" altLang="en-US" sz="1800" b="1" dirty="0">
                <a:solidFill>
                  <a:srgbClr val="0000FF"/>
                </a:solidFill>
                <a:cs typeface="Arial" panose="020B0604020202020204" pitchFamily="34" charset="0"/>
              </a:rPr>
              <a:t>: </a:t>
            </a:r>
          </a:p>
          <a:p>
            <a:pPr marL="410845" lvl="1" indent="-149860">
              <a:lnSpc>
                <a:spcPct val="70000"/>
              </a:lnSpc>
              <a:buNone/>
            </a:pPr>
            <a:r>
              <a:rPr lang="en-US" altLang="en-US" sz="1600" dirty="0">
                <a:solidFill>
                  <a:srgbClr val="0000FF"/>
                </a:solidFill>
                <a:cs typeface="Arial" panose="020B0604020202020204" pitchFamily="34" charset="0"/>
              </a:rPr>
              <a:t>for each word in record </a:t>
            </a:r>
          </a:p>
          <a:p>
            <a:pPr marL="410845" lvl="1" indent="-149860">
              <a:lnSpc>
                <a:spcPct val="70000"/>
              </a:lnSpc>
              <a:buNone/>
            </a:pPr>
            <a:r>
              <a:rPr lang="en-US" altLang="en-US" sz="1600" dirty="0">
                <a:solidFill>
                  <a:srgbClr val="0000FF"/>
                </a:solidFill>
                <a:cs typeface="Arial" panose="020B0604020202020204" pitchFamily="34" charset="0"/>
              </a:rPr>
              <a:t>	emit(word, 1); </a:t>
            </a:r>
            <a:br>
              <a:rPr lang="en-US" altLang="en-US" sz="1600" dirty="0">
                <a:cs typeface="Arial" panose="020B0604020202020204" pitchFamily="34" charset="0"/>
              </a:rPr>
            </a:br>
            <a:endParaRPr lang="en-US" altLang="en-US" sz="1600" dirty="0">
              <a:cs typeface="Arial" panose="020B0604020202020204" pitchFamily="34" charset="0"/>
            </a:endParaRPr>
          </a:p>
          <a:p>
            <a:pPr marL="198755" indent="-198755">
              <a:lnSpc>
                <a:spcPct val="70000"/>
              </a:lnSpc>
              <a:buNone/>
            </a:pPr>
            <a:r>
              <a:rPr lang="en-US" altLang="en-US" sz="18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altLang="en-US" sz="1800" dirty="0">
                <a:solidFill>
                  <a:srgbClr val="0070C0"/>
                </a:solidFill>
                <a:cs typeface="Arial" panose="020B0604020202020204" pitchFamily="34" charset="0"/>
              </a:rPr>
              <a:t>// First attribute of emit above is called </a:t>
            </a:r>
            <a:r>
              <a:rPr lang="en-US" altLang="en-US" sz="1800" b="1" dirty="0">
                <a:solidFill>
                  <a:srgbClr val="FF0000"/>
                </a:solidFill>
                <a:cs typeface="Arial" panose="020B0604020202020204" pitchFamily="34" charset="0"/>
              </a:rPr>
              <a:t>reduce key</a:t>
            </a:r>
          </a:p>
          <a:p>
            <a:pPr marL="198755" indent="-198755">
              <a:lnSpc>
                <a:spcPct val="70000"/>
              </a:lnSpc>
              <a:buNone/>
            </a:pPr>
            <a:r>
              <a:rPr lang="en-US" altLang="en-US" sz="1800" dirty="0">
                <a:solidFill>
                  <a:srgbClr val="0070C0"/>
                </a:solidFill>
                <a:cs typeface="Arial" panose="020B0604020202020204" pitchFamily="34" charset="0"/>
              </a:rPr>
              <a:t> // In effect, group by is performed on reduce key to create a </a:t>
            </a:r>
          </a:p>
          <a:p>
            <a:pPr marL="198755" indent="-198755">
              <a:lnSpc>
                <a:spcPct val="70000"/>
              </a:lnSpc>
              <a:buNone/>
            </a:pPr>
            <a:r>
              <a:rPr lang="en-US" altLang="en-US" sz="1800" dirty="0">
                <a:solidFill>
                  <a:srgbClr val="0070C0"/>
                </a:solidFill>
                <a:cs typeface="Arial" panose="020B0604020202020204" pitchFamily="34" charset="0"/>
              </a:rPr>
              <a:t> // list of values (all 1’s in above code).  This requires </a:t>
            </a:r>
            <a:r>
              <a:rPr lang="en-US" altLang="en-US" sz="1800" b="1" dirty="0">
                <a:solidFill>
                  <a:srgbClr val="FF0000"/>
                </a:solidFill>
                <a:cs typeface="Arial" panose="020B0604020202020204" pitchFamily="34" charset="0"/>
              </a:rPr>
              <a:t>shuffle step </a:t>
            </a:r>
          </a:p>
          <a:p>
            <a:pPr marL="198755" indent="-198755">
              <a:lnSpc>
                <a:spcPct val="70000"/>
              </a:lnSpc>
              <a:buNone/>
            </a:pPr>
            <a:r>
              <a:rPr lang="en-US" altLang="en-US" sz="1800" dirty="0">
                <a:solidFill>
                  <a:srgbClr val="0070C0"/>
                </a:solidFill>
                <a:cs typeface="Arial" panose="020B0604020202020204" pitchFamily="34" charset="0"/>
              </a:rPr>
              <a:t> // across machines.</a:t>
            </a:r>
          </a:p>
          <a:p>
            <a:pPr marL="198755" indent="-198755">
              <a:lnSpc>
                <a:spcPct val="70000"/>
              </a:lnSpc>
              <a:buNone/>
            </a:pPr>
            <a:r>
              <a:rPr lang="en-US" altLang="en-US" sz="1800" dirty="0">
                <a:solidFill>
                  <a:srgbClr val="0070C0"/>
                </a:solidFill>
                <a:cs typeface="Arial" panose="020B0604020202020204" pitchFamily="34" charset="0"/>
              </a:rPr>
              <a:t> // The reduce function is called on list of values in each group</a:t>
            </a:r>
            <a:br>
              <a:rPr lang="en-US" altLang="en-US" sz="1800" dirty="0">
                <a:solidFill>
                  <a:srgbClr val="002060"/>
                </a:solidFill>
                <a:cs typeface="Arial" panose="020B0604020202020204" pitchFamily="34" charset="0"/>
              </a:rPr>
            </a:br>
            <a:endParaRPr lang="en-US" altLang="en-US" sz="18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198755" indent="-198755">
              <a:lnSpc>
                <a:spcPct val="70000"/>
              </a:lnSpc>
              <a:buNone/>
            </a:pPr>
            <a:r>
              <a:rPr lang="en-US" altLang="en-US" sz="1800" b="1" dirty="0">
                <a:solidFill>
                  <a:srgbClr val="0000FF"/>
                </a:solidFill>
                <a:cs typeface="Arial" panose="020B0604020202020204" pitchFamily="34" charset="0"/>
              </a:rPr>
              <a:t>reduce(</a:t>
            </a:r>
            <a:r>
              <a:rPr lang="en-US" altLang="en-US" sz="1800" dirty="0">
                <a:solidFill>
                  <a:srgbClr val="0000FF"/>
                </a:solidFill>
                <a:cs typeface="Arial" panose="020B0604020202020204" pitchFamily="34" charset="0"/>
              </a:rPr>
              <a:t>String key, List </a:t>
            </a:r>
            <a:r>
              <a:rPr lang="en-US" altLang="en-US" sz="1800" dirty="0" err="1">
                <a:solidFill>
                  <a:srgbClr val="0000FF"/>
                </a:solidFill>
                <a:cs typeface="Arial" panose="020B0604020202020204" pitchFamily="34" charset="0"/>
              </a:rPr>
              <a:t>value_list</a:t>
            </a:r>
            <a:r>
              <a:rPr lang="en-US" altLang="en-US" sz="1800" b="1" dirty="0">
                <a:solidFill>
                  <a:srgbClr val="0000FF"/>
                </a:solidFill>
                <a:cs typeface="Arial" panose="020B0604020202020204" pitchFamily="34" charset="0"/>
              </a:rPr>
              <a:t>): </a:t>
            </a:r>
          </a:p>
          <a:p>
            <a:pPr marL="410845" lvl="1" indent="-149860">
              <a:lnSpc>
                <a:spcPct val="70000"/>
              </a:lnSpc>
              <a:buNone/>
            </a:pPr>
            <a:r>
              <a:rPr lang="en-US" altLang="en-US" sz="1600" dirty="0">
                <a:solidFill>
                  <a:srgbClr val="0000FF"/>
                </a:solidFill>
                <a:cs typeface="Arial" panose="020B0604020202020204" pitchFamily="34" charset="0"/>
              </a:rPr>
              <a:t>String word = key</a:t>
            </a:r>
          </a:p>
          <a:p>
            <a:pPr marL="410845" lvl="1" indent="-149860">
              <a:lnSpc>
                <a:spcPct val="70000"/>
              </a:lnSpc>
              <a:buNone/>
            </a:pPr>
            <a:r>
              <a:rPr lang="en-US" altLang="en-US" sz="1600" dirty="0">
                <a:solidFill>
                  <a:srgbClr val="0000FF"/>
                </a:solidFill>
                <a:cs typeface="Arial" panose="020B0604020202020204" pitchFamily="34" charset="0"/>
              </a:rPr>
              <a:t>int count = 0; </a:t>
            </a:r>
          </a:p>
          <a:p>
            <a:pPr marL="410845" lvl="1" indent="-149860">
              <a:lnSpc>
                <a:spcPct val="70000"/>
              </a:lnSpc>
              <a:buNone/>
            </a:pPr>
            <a:r>
              <a:rPr lang="en-US" altLang="en-US" sz="1600" dirty="0">
                <a:solidFill>
                  <a:srgbClr val="0000FF"/>
                </a:solidFill>
                <a:cs typeface="Arial" panose="020B0604020202020204" pitchFamily="34" charset="0"/>
              </a:rPr>
              <a:t>for each value in </a:t>
            </a:r>
            <a:r>
              <a:rPr lang="en-US" altLang="en-US" sz="1600" dirty="0" err="1">
                <a:solidFill>
                  <a:srgbClr val="0000FF"/>
                </a:solidFill>
                <a:cs typeface="Arial" panose="020B0604020202020204" pitchFamily="34" charset="0"/>
              </a:rPr>
              <a:t>value_list</a:t>
            </a:r>
            <a:r>
              <a:rPr lang="en-US" altLang="en-US" sz="1600" dirty="0">
                <a:solidFill>
                  <a:srgbClr val="0000FF"/>
                </a:solidFill>
                <a:cs typeface="Arial" panose="020B0604020202020204" pitchFamily="34" charset="0"/>
              </a:rPr>
              <a:t>: </a:t>
            </a:r>
          </a:p>
          <a:p>
            <a:pPr marL="410845" lvl="1" indent="-149860">
              <a:lnSpc>
                <a:spcPct val="70000"/>
              </a:lnSpc>
              <a:buNone/>
            </a:pPr>
            <a:r>
              <a:rPr lang="en-US" altLang="en-US" sz="1600" dirty="0">
                <a:solidFill>
                  <a:srgbClr val="0000FF"/>
                </a:solidFill>
                <a:cs typeface="Arial" panose="020B0604020202020204" pitchFamily="34" charset="0"/>
              </a:rPr>
              <a:t>	count = count + value</a:t>
            </a:r>
          </a:p>
          <a:p>
            <a:pPr marL="410845" lvl="1" indent="-149860">
              <a:lnSpc>
                <a:spcPct val="70000"/>
              </a:lnSpc>
              <a:buNone/>
            </a:pPr>
            <a:r>
              <a:rPr lang="en-US" altLang="en-US" sz="1600" dirty="0">
                <a:solidFill>
                  <a:srgbClr val="0000FF"/>
                </a:solidFill>
                <a:cs typeface="Arial" panose="020B0604020202020204" pitchFamily="34" charset="0"/>
              </a:rPr>
              <a:t>Output(word, count);</a:t>
            </a: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MapReduce Programming Model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 dirty="0">
                <a:cs typeface="Arial" panose="020B0604020202020204" pitchFamily="34" charset="0"/>
              </a:rPr>
              <a:t>Inspired from map and reduce operations commonly used in functional programming languages like Lisp.</a:t>
            </a:r>
          </a:p>
          <a:p>
            <a:r>
              <a:rPr lang="en-US" altLang="en-US" sz="1800" b="1" dirty="0">
                <a:solidFill>
                  <a:srgbClr val="0000FF"/>
                </a:solidFill>
                <a:cs typeface="Arial" panose="020B0604020202020204" pitchFamily="34" charset="0"/>
              </a:rPr>
              <a:t>Input:</a:t>
            </a:r>
            <a:r>
              <a:rPr lang="en-US" altLang="en-US" sz="1800" dirty="0">
                <a:cs typeface="Arial" panose="020B0604020202020204" pitchFamily="34" charset="0"/>
              </a:rPr>
              <a:t> a set of key/value pairs</a:t>
            </a:r>
          </a:p>
          <a:p>
            <a:r>
              <a:rPr lang="en-US" altLang="en-US" sz="1800" dirty="0">
                <a:cs typeface="Arial" panose="020B0604020202020204" pitchFamily="34" charset="0"/>
              </a:rPr>
              <a:t>User supplies two functions:</a:t>
            </a:r>
          </a:p>
          <a:p>
            <a:pPr lvl="1"/>
            <a:r>
              <a:rPr lang="en-US" altLang="en-US" sz="1600" b="1" dirty="0">
                <a:solidFill>
                  <a:srgbClr val="C00000"/>
                </a:solidFill>
                <a:cs typeface="Arial" panose="020B0604020202020204" pitchFamily="34" charset="0"/>
              </a:rPr>
              <a:t>map</a:t>
            </a:r>
            <a:r>
              <a:rPr lang="en-US" altLang="en-US" sz="1600" dirty="0">
                <a:cs typeface="Arial" panose="020B0604020202020204" pitchFamily="34" charset="0"/>
              </a:rPr>
              <a:t>(</a:t>
            </a:r>
            <a:r>
              <a:rPr lang="en-US" altLang="en-US" sz="1600" dirty="0" err="1">
                <a:cs typeface="Arial" panose="020B0604020202020204" pitchFamily="34" charset="0"/>
              </a:rPr>
              <a:t>k,v</a:t>
            </a:r>
            <a:r>
              <a:rPr lang="en-US" altLang="en-US" sz="1600" dirty="0">
                <a:cs typeface="Arial" panose="020B0604020202020204" pitchFamily="34" charset="0"/>
              </a:rPr>
              <a:t>) </a:t>
            </a:r>
            <a:r>
              <a:rPr lang="en-US" altLang="en-US" sz="1600" dirty="0">
                <a:cs typeface="Arial" panose="020B0604020202020204" pitchFamily="34" charset="0"/>
                <a:sym typeface="Wingdings" panose="05000000000000000000" pitchFamily="2" charset="2"/>
              </a:rPr>
              <a:t> list(k1,v1) </a:t>
            </a:r>
          </a:p>
          <a:p>
            <a:pPr lvl="1"/>
            <a:r>
              <a:rPr lang="en-US" altLang="en-US" sz="1600" b="1" dirty="0">
                <a:solidFill>
                  <a:srgbClr val="C0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reduce</a:t>
            </a:r>
            <a:r>
              <a:rPr lang="en-US" altLang="en-US" sz="1600" dirty="0">
                <a:cs typeface="Arial" panose="020B0604020202020204" pitchFamily="34" charset="0"/>
                <a:sym typeface="Wingdings" panose="05000000000000000000" pitchFamily="2" charset="2"/>
              </a:rPr>
              <a:t>(k1, list(v1))  v2</a:t>
            </a:r>
          </a:p>
          <a:p>
            <a:r>
              <a:rPr lang="en-US" altLang="en-US" sz="1800" dirty="0">
                <a:cs typeface="Arial" panose="020B0604020202020204" pitchFamily="34" charset="0"/>
              </a:rPr>
              <a:t>(k1,v1) is an intermediate key/value pair</a:t>
            </a:r>
          </a:p>
          <a:p>
            <a:r>
              <a:rPr lang="en-US" altLang="en-US" sz="1800" b="1" dirty="0">
                <a:solidFill>
                  <a:srgbClr val="0000FF"/>
                </a:solidFill>
                <a:cs typeface="Arial" panose="020B0604020202020204" pitchFamily="34" charset="0"/>
              </a:rPr>
              <a:t>Output</a:t>
            </a:r>
            <a:r>
              <a:rPr lang="en-US" altLang="en-US" sz="1800" dirty="0">
                <a:cs typeface="Arial" panose="020B0604020202020204" pitchFamily="34" charset="0"/>
              </a:rPr>
              <a:t> is the set of (k1,v2) pairs </a:t>
            </a:r>
          </a:p>
          <a:p>
            <a:r>
              <a:rPr lang="en-US" altLang="en-US" sz="1800" dirty="0">
                <a:cs typeface="Arial" panose="020B0604020202020204" pitchFamily="34" charset="0"/>
              </a:rPr>
              <a:t>For our example, assume that system </a:t>
            </a:r>
          </a:p>
          <a:p>
            <a:pPr lvl="1"/>
            <a:r>
              <a:rPr lang="en-US" altLang="en-US" sz="1600" dirty="0">
                <a:cs typeface="Arial" panose="020B0604020202020204" pitchFamily="34" charset="0"/>
              </a:rPr>
              <a:t>Breaks up files into lines, and </a:t>
            </a:r>
          </a:p>
          <a:p>
            <a:pPr lvl="1"/>
            <a:r>
              <a:rPr lang="en-US" altLang="en-US" sz="1600" dirty="0">
                <a:cs typeface="Arial" panose="020B0604020202020204" pitchFamily="34" charset="0"/>
              </a:rPr>
              <a:t>Calls map function with value of each line</a:t>
            </a:r>
          </a:p>
          <a:p>
            <a:pPr lvl="2"/>
            <a:r>
              <a:rPr lang="en-US" altLang="en-US" sz="1400" dirty="0">
                <a:cs typeface="Arial" panose="020B0604020202020204" pitchFamily="34" charset="0"/>
              </a:rPr>
              <a:t>Key is the line number</a:t>
            </a: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MapReduce Example 2: Log Processing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68580" tIns="45720" rIns="91440" bIns="45720" numCol="1" anchor="t" anchorCtr="0" compatLnSpc="1"/>
          <a:lstStyle/>
          <a:p>
            <a:pPr marL="198755" indent="-198755"/>
            <a:r>
              <a:rPr lang="en-US" altLang="en-US" sz="1600" dirty="0">
                <a:cs typeface="Arial" panose="020B0604020202020204" pitchFamily="34" charset="0"/>
              </a:rPr>
              <a:t>Given log file in following format:      </a:t>
            </a:r>
            <a:endParaRPr lang="fr-FR" altLang="en-US" sz="1600" dirty="0">
              <a:cs typeface="Arial" panose="020B0604020202020204" pitchFamily="34" charset="0"/>
            </a:endParaRPr>
          </a:p>
          <a:p>
            <a:pPr marL="198755" indent="-198755">
              <a:buNone/>
            </a:pPr>
            <a:r>
              <a:rPr lang="fr-FR" altLang="en-US" sz="1600" dirty="0">
                <a:cs typeface="Arial" panose="020B0604020202020204" pitchFamily="34" charset="0"/>
              </a:rPr>
              <a:t>     ...</a:t>
            </a:r>
            <a:br>
              <a:rPr lang="fr-FR" altLang="en-US" sz="1600" dirty="0">
                <a:cs typeface="Arial" panose="020B0604020202020204" pitchFamily="34" charset="0"/>
              </a:rPr>
            </a:br>
            <a:r>
              <a:rPr lang="fr-FR" altLang="en-US" sz="1600" dirty="0">
                <a:cs typeface="Arial" panose="020B0604020202020204" pitchFamily="34" charset="0"/>
              </a:rPr>
              <a:t> 2013/02/21 10:31:22.00EST </a:t>
            </a:r>
            <a:r>
              <a:rPr lang="fr-FR" altLang="en-US" sz="1600" dirty="0"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fr-FR" altLang="en-US" sz="1600" dirty="0" err="1"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</a:t>
            </a:r>
            <a:r>
              <a:rPr lang="fr-FR" altLang="en-US" sz="1600" dirty="0"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fr-FR" altLang="en-US" sz="1600" dirty="0" err="1"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</a:t>
            </a:r>
            <a:r>
              <a:rPr lang="fr-FR" altLang="en-US" sz="1600" dirty="0"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/11.ppt</a:t>
            </a:r>
            <a:br>
              <a:rPr lang="fr-FR" altLang="en-US" sz="1600" dirty="0">
                <a:cs typeface="Arial" panose="020B0604020202020204" pitchFamily="34" charset="0"/>
              </a:rPr>
            </a:br>
            <a:r>
              <a:rPr lang="fr-FR" altLang="en-US" sz="1600" dirty="0">
                <a:cs typeface="Arial" panose="020B0604020202020204" pitchFamily="34" charset="0"/>
              </a:rPr>
              <a:t> 2013/02/21 10:43:12.00EST </a:t>
            </a:r>
            <a:r>
              <a:rPr lang="fr-FR" altLang="en-US" sz="1600" dirty="0"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fr-FR" altLang="en-US" sz="1600" dirty="0" err="1"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</a:t>
            </a:r>
            <a:r>
              <a:rPr lang="fr-FR" altLang="en-US" sz="1600" dirty="0"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fr-FR" altLang="en-US" sz="1600" dirty="0" err="1"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</a:t>
            </a:r>
            <a:r>
              <a:rPr lang="fr-FR" altLang="en-US" sz="1600" dirty="0"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/12.ppt</a:t>
            </a:r>
            <a:br>
              <a:rPr lang="fr-FR" altLang="en-US" sz="1600" dirty="0">
                <a:cs typeface="Arial" panose="020B0604020202020204" pitchFamily="34" charset="0"/>
              </a:rPr>
            </a:br>
            <a:r>
              <a:rPr lang="fr-FR" altLang="en-US" sz="1600" dirty="0">
                <a:cs typeface="Arial" panose="020B0604020202020204" pitchFamily="34" charset="0"/>
              </a:rPr>
              <a:t> 2013/02/22 18:26:45.00EST </a:t>
            </a:r>
            <a:r>
              <a:rPr lang="fr-FR" altLang="en-US" sz="1600" dirty="0"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fr-FR" altLang="en-US" sz="1600" dirty="0" err="1"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</a:t>
            </a:r>
            <a:r>
              <a:rPr lang="fr-FR" altLang="en-US" sz="1600" dirty="0"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fr-FR" altLang="en-US" sz="1600" dirty="0" err="1"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</a:t>
            </a:r>
            <a:r>
              <a:rPr lang="fr-FR" altLang="en-US" sz="1600" dirty="0"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/13.ppt</a:t>
            </a:r>
            <a:br>
              <a:rPr lang="fr-FR" altLang="en-US" sz="1600" dirty="0">
                <a:cs typeface="Arial" panose="020B0604020202020204" pitchFamily="34" charset="0"/>
              </a:rPr>
            </a:br>
            <a:r>
              <a:rPr lang="fr-FR" altLang="en-US" sz="1600" dirty="0">
                <a:cs typeface="Arial" panose="020B0604020202020204" pitchFamily="34" charset="0"/>
              </a:rPr>
              <a:t> 2013/02/22 20:53:29.00EST </a:t>
            </a:r>
            <a:r>
              <a:rPr lang="fr-FR" altLang="en-US" sz="1600" dirty="0"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fr-FR" altLang="en-US" sz="1600" dirty="0" err="1"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</a:t>
            </a:r>
            <a:r>
              <a:rPr lang="fr-FR" altLang="en-US" sz="1600" dirty="0"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fr-FR" altLang="en-US" sz="1600" dirty="0" err="1"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</a:t>
            </a:r>
            <a:r>
              <a:rPr lang="fr-FR" altLang="en-US" sz="1600" dirty="0"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/12.ppt</a:t>
            </a:r>
            <a:br>
              <a:rPr lang="fr-FR" altLang="en-US" sz="1600" dirty="0">
                <a:cs typeface="Arial" panose="020B0604020202020204" pitchFamily="34" charset="0"/>
              </a:rPr>
            </a:br>
            <a:r>
              <a:rPr lang="fr-FR" altLang="en-US" sz="1600" dirty="0">
                <a:cs typeface="Arial" panose="020B0604020202020204" pitchFamily="34" charset="0"/>
              </a:rPr>
              <a:t> ...</a:t>
            </a:r>
            <a:endParaRPr lang="en-US" altLang="en-US" sz="1600" dirty="0">
              <a:cs typeface="Arial" panose="020B0604020202020204" pitchFamily="34" charset="0"/>
            </a:endParaRPr>
          </a:p>
          <a:p>
            <a:pPr marL="198755" indent="-198755"/>
            <a:r>
              <a:rPr lang="en-US" altLang="en-US" sz="1600" b="1" dirty="0">
                <a:solidFill>
                  <a:srgbClr val="FF0000"/>
                </a:solidFill>
                <a:cs typeface="Arial" panose="020B0604020202020204" pitchFamily="34" charset="0"/>
              </a:rPr>
              <a:t>Goal:</a:t>
            </a:r>
            <a:r>
              <a:rPr lang="en-US" altLang="en-US" sz="1600" dirty="0">
                <a:cs typeface="Arial" panose="020B0604020202020204" pitchFamily="34" charset="0"/>
              </a:rPr>
              <a:t> find how many times each of the  files in the slide-dir directory was accessed between 2013/01/01 and 2013/01/31.</a:t>
            </a:r>
          </a:p>
          <a:p>
            <a:pPr marL="198755" indent="-198755"/>
            <a:r>
              <a:rPr lang="en-US" altLang="en-US" sz="1600" dirty="0">
                <a:cs typeface="Arial" panose="020B0604020202020204" pitchFamily="34" charset="0"/>
              </a:rPr>
              <a:t>Options:</a:t>
            </a:r>
          </a:p>
          <a:p>
            <a:pPr lvl="1"/>
            <a:r>
              <a:rPr lang="en-US" altLang="en-US" sz="1400" dirty="0">
                <a:cs typeface="Arial" panose="020B0604020202020204" pitchFamily="34" charset="0"/>
              </a:rPr>
              <a:t>Sequential program too slow on massive datasets</a:t>
            </a:r>
          </a:p>
          <a:p>
            <a:pPr lvl="1"/>
            <a:r>
              <a:rPr lang="en-US" altLang="en-US" sz="1400" dirty="0">
                <a:cs typeface="Arial" panose="020B0604020202020204" pitchFamily="34" charset="0"/>
              </a:rPr>
              <a:t>Load into database expensive, direct operation on log files cheaper</a:t>
            </a:r>
          </a:p>
          <a:p>
            <a:pPr lvl="1"/>
            <a:r>
              <a:rPr lang="en-US" altLang="en-US" sz="1400" dirty="0">
                <a:cs typeface="Arial" panose="020B0604020202020204" pitchFamily="34" charset="0"/>
              </a:rPr>
              <a:t>Custom built parallel program for this task possible, but very laborious</a:t>
            </a:r>
          </a:p>
          <a:p>
            <a:pPr lvl="1"/>
            <a:r>
              <a:rPr lang="en-US" altLang="en-US" sz="1400" dirty="0">
                <a:cs typeface="Arial" panose="020B0604020202020204" pitchFamily="34" charset="0"/>
              </a:rPr>
              <a:t>Map-reduce paradigm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cs typeface="Arial" panose="020B0604020202020204" pitchFamily="34" charset="0"/>
              </a:rPr>
              <a:t>Outline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7574"/>
            <a:ext cx="8568952" cy="3456384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</a:rPr>
              <a:t>Motivations</a:t>
            </a:r>
            <a:endParaRPr lang="en-US" altLang="zh-CN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r>
              <a:rPr lang="en-US" altLang="zh-CN" dirty="0">
                <a:cs typeface="Arial" panose="020B0604020202020204" pitchFamily="34" charset="0"/>
              </a:rPr>
              <a:t>Big data storage systems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MapReduce paradigm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Beyond MapReduce: algebraic operations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Streaming data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Graph database</a:t>
            </a: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MapReduce: File Access Count Example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251460" y="789305"/>
            <a:ext cx="4268470" cy="380492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sz="1800" dirty="0">
                <a:solidFill>
                  <a:srgbClr val="0000FF"/>
                </a:solidFill>
                <a:cs typeface="Arial" panose="020B0604020202020204" pitchFamily="34" charset="0"/>
              </a:rPr>
              <a:t>map(String key, String record) {</a:t>
            </a:r>
          </a:p>
          <a:p>
            <a:pPr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sz="1800" dirty="0">
                <a:solidFill>
                  <a:srgbClr val="0000FF"/>
                </a:solidFill>
                <a:cs typeface="Arial" panose="020B0604020202020204" pitchFamily="34" charset="0"/>
              </a:rPr>
              <a:t>    String attribute[3];</a:t>
            </a:r>
          </a:p>
          <a:p>
            <a:pPr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sz="1800" dirty="0">
                <a:solidFill>
                  <a:srgbClr val="0000FF"/>
                </a:solidFill>
                <a:cs typeface="Arial" panose="020B0604020202020204" pitchFamily="34" charset="0"/>
              </a:rPr>
              <a:t>    …. break up record into tokens (based on space character), and store the tokens in array attributes</a:t>
            </a:r>
          </a:p>
          <a:p>
            <a:pPr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sz="1800" dirty="0">
                <a:solidFill>
                  <a:srgbClr val="0000FF"/>
                </a:solidFill>
                <a:cs typeface="Arial" panose="020B0604020202020204" pitchFamily="34" charset="0"/>
              </a:rPr>
              <a:t>    String date = attribute[0];</a:t>
            </a:r>
          </a:p>
          <a:p>
            <a:pPr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sz="1800" dirty="0">
                <a:solidFill>
                  <a:srgbClr val="0000FF"/>
                </a:solidFill>
                <a:cs typeface="Arial" panose="020B0604020202020204" pitchFamily="34" charset="0"/>
              </a:rPr>
              <a:t>    String time = attribute[1];</a:t>
            </a:r>
          </a:p>
          <a:p>
            <a:pPr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sz="1800" dirty="0">
                <a:solidFill>
                  <a:srgbClr val="0000FF"/>
                </a:solidFill>
                <a:cs typeface="Arial" panose="020B0604020202020204" pitchFamily="34" charset="0"/>
              </a:rPr>
              <a:t>    String filename = attribute[2];</a:t>
            </a:r>
          </a:p>
          <a:p>
            <a:pPr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sz="1800" dirty="0">
                <a:solidFill>
                  <a:srgbClr val="0000FF"/>
                </a:solidFill>
                <a:cs typeface="Arial" panose="020B0604020202020204" pitchFamily="34" charset="0"/>
              </a:rPr>
              <a:t>    </a:t>
            </a:r>
            <a:r>
              <a:rPr lang="en-US" altLang="en-US" sz="1800" b="1" dirty="0">
                <a:solidFill>
                  <a:srgbClr val="0000FF"/>
                </a:solidFill>
                <a:cs typeface="Arial" panose="020B0604020202020204" pitchFamily="34" charset="0"/>
              </a:rPr>
              <a:t>if </a:t>
            </a:r>
            <a:r>
              <a:rPr lang="en-US" altLang="en-US" sz="1800" dirty="0">
                <a:solidFill>
                  <a:srgbClr val="0000FF"/>
                </a:solidFill>
                <a:cs typeface="Arial" panose="020B0604020202020204" pitchFamily="34" charset="0"/>
              </a:rPr>
              <a:t>(date between 2013/01/01 and 2013/01/31  </a:t>
            </a:r>
            <a:br>
              <a:rPr lang="en-US" altLang="en-US" sz="1800" dirty="0">
                <a:solidFill>
                  <a:srgbClr val="0000FF"/>
                </a:solidFill>
                <a:cs typeface="Arial" panose="020B0604020202020204" pitchFamily="34" charset="0"/>
              </a:rPr>
            </a:br>
            <a:r>
              <a:rPr lang="en-US" altLang="en-US" sz="1800" dirty="0">
                <a:solidFill>
                  <a:srgbClr val="0000FF"/>
                </a:solidFill>
                <a:cs typeface="Arial" panose="020B0604020202020204" pitchFamily="34" charset="0"/>
              </a:rPr>
              <a:t>         and filename starts with "/slide-</a:t>
            </a:r>
            <a:r>
              <a:rPr lang="en-US" altLang="en-US" sz="1800" dirty="0" err="1">
                <a:solidFill>
                  <a:srgbClr val="0000FF"/>
                </a:solidFill>
                <a:cs typeface="Arial" panose="020B0604020202020204" pitchFamily="34" charset="0"/>
              </a:rPr>
              <a:t>dir</a:t>
            </a:r>
            <a:r>
              <a:rPr lang="en-US" altLang="en-US" sz="1800" dirty="0">
                <a:solidFill>
                  <a:srgbClr val="0000FF"/>
                </a:solidFill>
                <a:cs typeface="Arial" panose="020B0604020202020204" pitchFamily="34" charset="0"/>
              </a:rPr>
              <a:t>/")</a:t>
            </a:r>
          </a:p>
          <a:p>
            <a:pPr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sz="1800" dirty="0">
                <a:solidFill>
                  <a:srgbClr val="0000FF"/>
                </a:solidFill>
                <a:cs typeface="Arial" panose="020B0604020202020204" pitchFamily="34" charset="0"/>
              </a:rPr>
              <a:t>        emit(filename, 1).</a:t>
            </a:r>
          </a:p>
          <a:p>
            <a:pPr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sz="1800" dirty="0">
                <a:solidFill>
                  <a:srgbClr val="0000FF"/>
                </a:solidFill>
                <a:cs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buFont typeface="Monotype Sorts" pitchFamily="-65" charset="2"/>
              <a:buNone/>
            </a:pPr>
            <a:endParaRPr lang="en-US" altLang="en-US" sz="1800" dirty="0">
              <a:cs typeface="Arial" panose="020B0604020202020204" pitchFamily="34" charset="0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/>
        </p:nvSpPr>
        <p:spPr>
          <a:xfrm>
            <a:off x="4644390" y="789305"/>
            <a:ext cx="4268470" cy="38049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ts val="6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Comic Sans MS" panose="030F0702030302020204" pitchFamily="66" charset="0"/>
              </a:defRPr>
            </a:lvl1pPr>
            <a:lvl2pPr marL="742950" indent="-285750" algn="l" rtl="0" eaLnBrk="0" fontAlgn="base" hangingPunct="0">
              <a:spcBef>
                <a:spcPts val="6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Comic Sans MS" panose="030F0702030302020204" pitchFamily="66" charset="0"/>
              </a:defRPr>
            </a:lvl2pPr>
            <a:lvl3pPr marL="11430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Comic Sans MS" panose="030F0702030302020204" pitchFamily="66" charset="0"/>
              </a:defRPr>
            </a:lvl3pPr>
            <a:lvl4pPr marL="16002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Comic Sans MS" panose="030F0702030302020204" pitchFamily="66" charset="0"/>
              </a:defRPr>
            </a:lvl4pPr>
            <a:lvl5pPr marL="20574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Comic Sans MS" panose="030F0702030302020204" pitchFamily="66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sz="1800" dirty="0">
                <a:solidFill>
                  <a:srgbClr val="339933"/>
                </a:solidFill>
                <a:cs typeface="Arial" panose="020B0604020202020204" pitchFamily="34" charset="0"/>
              </a:rPr>
              <a:t>reduce(String key, List </a:t>
            </a:r>
            <a:r>
              <a:rPr lang="en-US" altLang="en-US" sz="1800" dirty="0" err="1">
                <a:solidFill>
                  <a:srgbClr val="339933"/>
                </a:solidFill>
                <a:cs typeface="Arial" panose="020B0604020202020204" pitchFamily="34" charset="0"/>
              </a:rPr>
              <a:t>recordlist</a:t>
            </a:r>
            <a:r>
              <a:rPr lang="en-US" altLang="en-US" sz="1800" dirty="0">
                <a:solidFill>
                  <a:srgbClr val="339933"/>
                </a:solidFill>
                <a:cs typeface="Arial" panose="020B0604020202020204" pitchFamily="34" charset="0"/>
              </a:rPr>
              <a:t>) {</a:t>
            </a:r>
          </a:p>
          <a:p>
            <a:pPr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sz="1800" dirty="0">
                <a:solidFill>
                  <a:srgbClr val="339933"/>
                </a:solidFill>
                <a:cs typeface="Arial" panose="020B0604020202020204" pitchFamily="34" charset="0"/>
              </a:rPr>
              <a:t>    String filename = key;</a:t>
            </a:r>
          </a:p>
          <a:p>
            <a:pPr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sz="1800" dirty="0">
                <a:solidFill>
                  <a:srgbClr val="339933"/>
                </a:solidFill>
                <a:cs typeface="Arial" panose="020B0604020202020204" pitchFamily="34" charset="0"/>
              </a:rPr>
              <a:t>    int count = 0;</a:t>
            </a:r>
          </a:p>
          <a:p>
            <a:pPr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sz="1800" dirty="0">
                <a:solidFill>
                  <a:srgbClr val="339933"/>
                </a:solidFill>
                <a:cs typeface="Arial" panose="020B0604020202020204" pitchFamily="34" charset="0"/>
              </a:rPr>
              <a:t>    For each record in </a:t>
            </a:r>
            <a:r>
              <a:rPr lang="en-US" altLang="en-US" sz="1800" dirty="0" err="1">
                <a:solidFill>
                  <a:srgbClr val="339933"/>
                </a:solidFill>
                <a:cs typeface="Arial" panose="020B0604020202020204" pitchFamily="34" charset="0"/>
              </a:rPr>
              <a:t>recordlist</a:t>
            </a:r>
            <a:endParaRPr lang="en-US" altLang="en-US" sz="1800" dirty="0">
              <a:solidFill>
                <a:srgbClr val="339933"/>
              </a:solidFill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sz="1800" dirty="0">
                <a:solidFill>
                  <a:srgbClr val="339933"/>
                </a:solidFill>
                <a:cs typeface="Arial" panose="020B0604020202020204" pitchFamily="34" charset="0"/>
              </a:rPr>
              <a:t>       count = count + 1.</a:t>
            </a:r>
          </a:p>
          <a:p>
            <a:pPr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sz="1800" dirty="0">
                <a:solidFill>
                  <a:srgbClr val="339933"/>
                </a:solidFill>
                <a:cs typeface="Arial" panose="020B0604020202020204" pitchFamily="34" charset="0"/>
              </a:rPr>
              <a:t>    output(filename, count)</a:t>
            </a:r>
          </a:p>
          <a:p>
            <a:pPr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sz="1800" dirty="0">
                <a:solidFill>
                  <a:srgbClr val="339933"/>
                </a:solidFill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dirty="0">
                <a:cs typeface="Arial" panose="020B0604020202020204" pitchFamily="34" charset="0"/>
              </a:rPr>
              <a:t>Flow of keys and values in a </a:t>
            </a:r>
            <a:r>
              <a:rPr lang="en-US" altLang="en-US" sz="2000" b="1" dirty="0">
                <a:solidFill>
                  <a:srgbClr val="FF0000"/>
                </a:solidFill>
                <a:cs typeface="Arial" panose="020B0604020202020204" pitchFamily="34" charset="0"/>
              </a:rPr>
              <a:t>map reduce task</a:t>
            </a:r>
          </a:p>
        </p:txBody>
      </p:sp>
      <p:grpSp>
        <p:nvGrpSpPr>
          <p:cNvPr id="2" name="Group 4"/>
          <p:cNvGrpSpPr/>
          <p:nvPr/>
        </p:nvGrpSpPr>
        <p:grpSpPr bwMode="auto">
          <a:xfrm>
            <a:off x="1298575" y="1419860"/>
            <a:ext cx="6475095" cy="3449955"/>
            <a:chOff x="403" y="827"/>
            <a:chExt cx="4960" cy="3872"/>
          </a:xfrm>
        </p:grpSpPr>
        <p:sp>
          <p:nvSpPr>
            <p:cNvPr id="310277" name="Rectangle 5"/>
            <p:cNvSpPr/>
            <p:nvPr/>
          </p:nvSpPr>
          <p:spPr bwMode="auto">
            <a:xfrm>
              <a:off x="403" y="1440"/>
              <a:ext cx="1037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tailEnd type="triangle" w="med" len="med"/>
            </a:ln>
            <a:effectLst/>
          </p:spPr>
          <p:txBody>
            <a:bodyPr wrap="none" lIns="67500" tIns="45657" rIns="67500" bIns="33750" anchor="ctr"/>
            <a:lstStyle/>
            <a:p>
              <a:pPr algn="ctr" defTabSz="342900" hangingPunct="0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tabLst>
                  <a:tab pos="542925" algn="l"/>
                  <a:tab pos="1085850" algn="l"/>
                </a:tabLst>
                <a:defRPr/>
              </a:pPr>
              <a:r>
                <a:rPr lang="en-US" sz="1050" dirty="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mk</a:t>
              </a:r>
              <a:r>
                <a:rPr lang="en-US" sz="900" baseline="-33000" dirty="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1</a:t>
              </a:r>
              <a:r>
                <a:rPr lang="en-US" sz="1050" dirty="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             mv</a:t>
              </a:r>
              <a:r>
                <a:rPr lang="en-US" sz="1050" baseline="-20000" dirty="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1</a:t>
              </a:r>
              <a:r>
                <a:rPr lang="en-US" sz="1050" dirty="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   </a:t>
              </a:r>
            </a:p>
          </p:txBody>
        </p:sp>
        <p:sp>
          <p:nvSpPr>
            <p:cNvPr id="310278" name="Line 6"/>
            <p:cNvSpPr>
              <a:spLocks noChangeShapeType="1"/>
            </p:cNvSpPr>
            <p:nvPr/>
          </p:nvSpPr>
          <p:spPr bwMode="auto">
            <a:xfrm>
              <a:off x="771" y="1440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 defTabSz="685800" eaLnBrk="0" hangingPunct="0">
                <a:spcBef>
                  <a:spcPct val="0"/>
                </a:spcBef>
                <a:defRPr/>
              </a:pPr>
              <a:endParaRPr lang="en-US" sz="900">
                <a:solidFill>
                  <a:srgbClr val="000000"/>
                </a:solidFill>
                <a:latin typeface="Comic Sans MS" pitchFamily="66" charset="0"/>
                <a:ea typeface="MS PGothic" panose="020B0600070205080204" pitchFamily="34" charset="-128"/>
                <a:cs typeface="MS PGothic" panose="020B0600070205080204" pitchFamily="34" charset="-128"/>
              </a:endParaRPr>
            </a:p>
          </p:txBody>
        </p:sp>
        <p:sp>
          <p:nvSpPr>
            <p:cNvPr id="310279" name="Rectangle 7"/>
            <p:cNvSpPr/>
            <p:nvPr/>
          </p:nvSpPr>
          <p:spPr bwMode="auto">
            <a:xfrm>
              <a:off x="403" y="1824"/>
              <a:ext cx="1037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tailEnd type="triangle" w="med" len="med"/>
            </a:ln>
            <a:effectLst/>
          </p:spPr>
          <p:txBody>
            <a:bodyPr wrap="none" lIns="67500" tIns="45657" rIns="67500" bIns="33750" anchor="ctr"/>
            <a:lstStyle/>
            <a:p>
              <a:pPr algn="ctr" defTabSz="342900" hangingPunct="0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tabLst>
                  <a:tab pos="542925" algn="l"/>
                  <a:tab pos="1085850" algn="l"/>
                </a:tabLst>
                <a:defRPr/>
              </a:pPr>
              <a:r>
                <a:rPr lang="en-US" sz="1050" dirty="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mk</a:t>
              </a:r>
              <a:r>
                <a:rPr lang="en-US" sz="1050" baseline="-33000" dirty="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2</a:t>
              </a:r>
              <a:r>
                <a:rPr lang="en-US" sz="1050" dirty="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              mv</a:t>
              </a:r>
              <a:r>
                <a:rPr lang="en-US" sz="1050" baseline="-33000" dirty="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2</a:t>
              </a:r>
              <a:r>
                <a:rPr lang="en-US" sz="1050" dirty="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   </a:t>
              </a:r>
            </a:p>
          </p:txBody>
        </p:sp>
        <p:sp>
          <p:nvSpPr>
            <p:cNvPr id="310280" name="Line 8"/>
            <p:cNvSpPr>
              <a:spLocks noChangeShapeType="1"/>
            </p:cNvSpPr>
            <p:nvPr/>
          </p:nvSpPr>
          <p:spPr bwMode="auto">
            <a:xfrm>
              <a:off x="771" y="1824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 defTabSz="685800" eaLnBrk="0" hangingPunct="0">
                <a:spcBef>
                  <a:spcPct val="0"/>
                </a:spcBef>
                <a:defRPr/>
              </a:pPr>
              <a:endParaRPr lang="en-US" sz="900">
                <a:solidFill>
                  <a:srgbClr val="000000"/>
                </a:solidFill>
                <a:latin typeface="Comic Sans MS" pitchFamily="66" charset="0"/>
                <a:ea typeface="MS PGothic" panose="020B0600070205080204" pitchFamily="34" charset="-128"/>
                <a:cs typeface="MS PGothic" panose="020B0600070205080204" pitchFamily="34" charset="-128"/>
              </a:endParaRPr>
            </a:p>
          </p:txBody>
        </p:sp>
        <p:sp>
          <p:nvSpPr>
            <p:cNvPr id="310281" name="Rectangle 9"/>
            <p:cNvSpPr/>
            <p:nvPr/>
          </p:nvSpPr>
          <p:spPr bwMode="auto">
            <a:xfrm>
              <a:off x="403" y="3458"/>
              <a:ext cx="1037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tailEnd type="triangle" w="med" len="med"/>
            </a:ln>
            <a:effectLst/>
          </p:spPr>
          <p:txBody>
            <a:bodyPr wrap="none" lIns="67500" tIns="45657" rIns="67500" bIns="33750" anchor="ctr"/>
            <a:lstStyle/>
            <a:p>
              <a:pPr algn="ctr" defTabSz="342900" hangingPunct="0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tabLst>
                  <a:tab pos="542925" algn="l"/>
                  <a:tab pos="1085850" algn="l"/>
                </a:tabLst>
                <a:defRPr/>
              </a:pPr>
              <a:r>
                <a:rPr lang="en-US" sz="1050" dirty="0" err="1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mk</a:t>
              </a:r>
              <a:r>
                <a:rPr lang="en-US" sz="1050" baseline="-33000" dirty="0" err="1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n</a:t>
              </a:r>
              <a:r>
                <a:rPr lang="en-US" sz="1050" dirty="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               </a:t>
              </a:r>
              <a:r>
                <a:rPr lang="en-US" sz="1050" dirty="0" err="1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mv</a:t>
              </a:r>
              <a:r>
                <a:rPr lang="en-US" sz="1050" baseline="-33000" dirty="0" err="1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n</a:t>
              </a:r>
              <a:r>
                <a:rPr lang="en-US" sz="1050" dirty="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  </a:t>
              </a:r>
            </a:p>
          </p:txBody>
        </p:sp>
        <p:sp>
          <p:nvSpPr>
            <p:cNvPr id="310282" name="Line 10"/>
            <p:cNvSpPr>
              <a:spLocks noChangeShapeType="1"/>
            </p:cNvSpPr>
            <p:nvPr/>
          </p:nvSpPr>
          <p:spPr bwMode="auto">
            <a:xfrm>
              <a:off x="771" y="3458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 defTabSz="685800" eaLnBrk="0" hangingPunct="0">
                <a:spcBef>
                  <a:spcPct val="0"/>
                </a:spcBef>
                <a:defRPr/>
              </a:pPr>
              <a:endParaRPr lang="en-US" sz="900">
                <a:solidFill>
                  <a:srgbClr val="000000"/>
                </a:solidFill>
                <a:latin typeface="Comic Sans MS" pitchFamily="66" charset="0"/>
                <a:ea typeface="MS PGothic" panose="020B0600070205080204" pitchFamily="34" charset="-128"/>
                <a:cs typeface="MS PGothic" panose="020B0600070205080204" pitchFamily="34" charset="-128"/>
              </a:endParaRPr>
            </a:p>
          </p:txBody>
        </p:sp>
        <p:sp>
          <p:nvSpPr>
            <p:cNvPr id="310283" name="Rectangle 11"/>
            <p:cNvSpPr/>
            <p:nvPr/>
          </p:nvSpPr>
          <p:spPr bwMode="auto">
            <a:xfrm>
              <a:off x="1989" y="850"/>
              <a:ext cx="741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tailEnd type="triangle" w="med" len="med"/>
            </a:ln>
            <a:effectLst/>
          </p:spPr>
          <p:txBody>
            <a:bodyPr wrap="none" lIns="67500" tIns="45657" rIns="67500" bIns="33750" anchor="ctr"/>
            <a:lstStyle/>
            <a:p>
              <a:pPr algn="ctr" defTabSz="342900" hangingPunct="0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tabLst>
                  <a:tab pos="542925" algn="l"/>
                </a:tabLst>
                <a:defRPr/>
              </a:pPr>
              <a:r>
                <a:rPr lang="en-US" sz="105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rk</a:t>
              </a:r>
              <a:r>
                <a:rPr lang="en-US" sz="1050" baseline="-3300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1</a:t>
              </a:r>
              <a:r>
                <a:rPr lang="en-US" sz="105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      rv</a:t>
              </a:r>
              <a:r>
                <a:rPr lang="en-US" sz="1050" baseline="-3300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1</a:t>
              </a:r>
              <a:r>
                <a:rPr lang="en-US" sz="105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 </a:t>
              </a:r>
            </a:p>
          </p:txBody>
        </p:sp>
        <p:sp>
          <p:nvSpPr>
            <p:cNvPr id="310284" name="Line 12"/>
            <p:cNvSpPr>
              <a:spLocks noChangeShapeType="1"/>
            </p:cNvSpPr>
            <p:nvPr/>
          </p:nvSpPr>
          <p:spPr bwMode="auto">
            <a:xfrm>
              <a:off x="2336" y="850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 defTabSz="685800" eaLnBrk="0" hangingPunct="0">
                <a:spcBef>
                  <a:spcPct val="0"/>
                </a:spcBef>
                <a:defRPr/>
              </a:pPr>
              <a:endParaRPr lang="en-US" sz="900">
                <a:solidFill>
                  <a:srgbClr val="000000"/>
                </a:solidFill>
                <a:latin typeface="Comic Sans MS" pitchFamily="66" charset="0"/>
                <a:ea typeface="MS PGothic" panose="020B0600070205080204" pitchFamily="34" charset="-128"/>
                <a:cs typeface="MS PGothic" panose="020B0600070205080204" pitchFamily="34" charset="-128"/>
              </a:endParaRPr>
            </a:p>
          </p:txBody>
        </p:sp>
        <p:sp>
          <p:nvSpPr>
            <p:cNvPr id="310285" name="Rectangle 13"/>
            <p:cNvSpPr/>
            <p:nvPr/>
          </p:nvSpPr>
          <p:spPr bwMode="auto">
            <a:xfrm>
              <a:off x="1989" y="1145"/>
              <a:ext cx="741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tailEnd type="triangle" w="med" len="med"/>
            </a:ln>
            <a:effectLst/>
          </p:spPr>
          <p:txBody>
            <a:bodyPr wrap="none" lIns="67500" tIns="45657" rIns="67500" bIns="33750" anchor="ctr"/>
            <a:lstStyle/>
            <a:p>
              <a:pPr algn="ctr" defTabSz="342900" hangingPunct="0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tabLst>
                  <a:tab pos="542925" algn="l"/>
                </a:tabLst>
                <a:defRPr/>
              </a:pPr>
              <a:r>
                <a:rPr lang="en-US" sz="105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rk</a:t>
              </a:r>
              <a:r>
                <a:rPr lang="en-US" sz="1050" baseline="-3300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7</a:t>
              </a:r>
              <a:r>
                <a:rPr lang="en-US" sz="105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       rv</a:t>
              </a:r>
              <a:r>
                <a:rPr lang="en-US" sz="1050" baseline="-3300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2</a:t>
              </a:r>
              <a:r>
                <a:rPr lang="en-US" sz="105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 </a:t>
              </a:r>
            </a:p>
          </p:txBody>
        </p:sp>
        <p:sp>
          <p:nvSpPr>
            <p:cNvPr id="310286" name="Line 14"/>
            <p:cNvSpPr>
              <a:spLocks noChangeShapeType="1"/>
            </p:cNvSpPr>
            <p:nvPr/>
          </p:nvSpPr>
          <p:spPr bwMode="auto">
            <a:xfrm>
              <a:off x="2336" y="1145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 defTabSz="685800" eaLnBrk="0" hangingPunct="0">
                <a:spcBef>
                  <a:spcPct val="0"/>
                </a:spcBef>
                <a:defRPr/>
              </a:pPr>
              <a:endParaRPr lang="en-US" sz="900">
                <a:solidFill>
                  <a:srgbClr val="000000"/>
                </a:solidFill>
                <a:latin typeface="Comic Sans MS" pitchFamily="66" charset="0"/>
                <a:ea typeface="MS PGothic" panose="020B0600070205080204" pitchFamily="34" charset="-128"/>
                <a:cs typeface="MS PGothic" panose="020B0600070205080204" pitchFamily="34" charset="-128"/>
              </a:endParaRPr>
            </a:p>
          </p:txBody>
        </p:sp>
        <p:sp>
          <p:nvSpPr>
            <p:cNvPr id="310287" name="Rectangle 15"/>
            <p:cNvSpPr/>
            <p:nvPr/>
          </p:nvSpPr>
          <p:spPr bwMode="auto">
            <a:xfrm>
              <a:off x="1989" y="1666"/>
              <a:ext cx="741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tailEnd type="triangle" w="med" len="med"/>
            </a:ln>
            <a:effectLst/>
          </p:spPr>
          <p:txBody>
            <a:bodyPr wrap="none" lIns="67500" tIns="45657" rIns="67500" bIns="33750" anchor="ctr"/>
            <a:lstStyle/>
            <a:p>
              <a:pPr algn="ctr" defTabSz="342900" hangingPunct="0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tabLst>
                  <a:tab pos="542925" algn="l"/>
                </a:tabLst>
                <a:defRPr/>
              </a:pPr>
              <a:r>
                <a:rPr lang="en-US" sz="105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rk</a:t>
              </a:r>
              <a:r>
                <a:rPr lang="en-US" sz="1050" baseline="-3300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3</a:t>
              </a:r>
              <a:r>
                <a:rPr lang="en-US" sz="105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       rv</a:t>
              </a:r>
              <a:r>
                <a:rPr lang="en-US" sz="1050" baseline="-3300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3</a:t>
              </a:r>
              <a:r>
                <a:rPr lang="en-US" sz="105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 </a:t>
              </a:r>
            </a:p>
          </p:txBody>
        </p:sp>
        <p:sp>
          <p:nvSpPr>
            <p:cNvPr id="310288" name="Line 16"/>
            <p:cNvSpPr>
              <a:spLocks noChangeShapeType="1"/>
            </p:cNvSpPr>
            <p:nvPr/>
          </p:nvSpPr>
          <p:spPr bwMode="auto">
            <a:xfrm>
              <a:off x="2336" y="1690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 defTabSz="685800" eaLnBrk="0" hangingPunct="0">
                <a:spcBef>
                  <a:spcPct val="0"/>
                </a:spcBef>
                <a:defRPr/>
              </a:pPr>
              <a:endParaRPr lang="en-US" sz="900">
                <a:solidFill>
                  <a:srgbClr val="000000"/>
                </a:solidFill>
                <a:latin typeface="Comic Sans MS" pitchFamily="66" charset="0"/>
                <a:ea typeface="MS PGothic" panose="020B0600070205080204" pitchFamily="34" charset="-128"/>
                <a:cs typeface="MS PGothic" panose="020B0600070205080204" pitchFamily="34" charset="-128"/>
              </a:endParaRPr>
            </a:p>
          </p:txBody>
        </p:sp>
        <p:sp>
          <p:nvSpPr>
            <p:cNvPr id="310289" name="Rectangle 17"/>
            <p:cNvSpPr/>
            <p:nvPr/>
          </p:nvSpPr>
          <p:spPr bwMode="auto">
            <a:xfrm>
              <a:off x="1989" y="2415"/>
              <a:ext cx="741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tailEnd type="triangle" w="med" len="med"/>
            </a:ln>
            <a:effectLst/>
          </p:spPr>
          <p:txBody>
            <a:bodyPr wrap="none" lIns="67500" tIns="45657" rIns="67500" bIns="33750" anchor="ctr"/>
            <a:lstStyle/>
            <a:p>
              <a:pPr algn="ctr" defTabSz="342900" hangingPunct="0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tabLst>
                  <a:tab pos="542925" algn="l"/>
                </a:tabLst>
                <a:defRPr/>
              </a:pPr>
              <a:r>
                <a:rPr lang="en-US" sz="1050" dirty="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rk</a:t>
              </a:r>
              <a:r>
                <a:rPr lang="en-US" sz="1050" baseline="-33000" dirty="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2</a:t>
              </a:r>
              <a:r>
                <a:rPr lang="en-US" sz="1050" dirty="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       rv</a:t>
              </a:r>
              <a:r>
                <a:rPr lang="en-US" sz="1050" baseline="-33000" dirty="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8</a:t>
              </a:r>
              <a:r>
                <a:rPr lang="en-US" sz="1050" dirty="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 </a:t>
              </a:r>
            </a:p>
          </p:txBody>
        </p:sp>
        <p:sp>
          <p:nvSpPr>
            <p:cNvPr id="310290" name="Line 18"/>
            <p:cNvSpPr>
              <a:spLocks noChangeShapeType="1"/>
            </p:cNvSpPr>
            <p:nvPr/>
          </p:nvSpPr>
          <p:spPr bwMode="auto">
            <a:xfrm>
              <a:off x="2335" y="2415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 defTabSz="685800" eaLnBrk="0" hangingPunct="0">
                <a:spcBef>
                  <a:spcPct val="0"/>
                </a:spcBef>
                <a:defRPr/>
              </a:pPr>
              <a:endParaRPr lang="en-US" sz="900">
                <a:solidFill>
                  <a:srgbClr val="000000"/>
                </a:solidFill>
                <a:latin typeface="Comic Sans MS" pitchFamily="66" charset="0"/>
                <a:ea typeface="MS PGothic" panose="020B0600070205080204" pitchFamily="34" charset="-128"/>
                <a:cs typeface="MS PGothic" panose="020B0600070205080204" pitchFamily="34" charset="-128"/>
              </a:endParaRPr>
            </a:p>
          </p:txBody>
        </p:sp>
        <p:sp>
          <p:nvSpPr>
            <p:cNvPr id="310291" name="Rectangle 19"/>
            <p:cNvSpPr/>
            <p:nvPr/>
          </p:nvSpPr>
          <p:spPr bwMode="auto">
            <a:xfrm>
              <a:off x="1989" y="3729"/>
              <a:ext cx="740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tailEnd type="triangle" w="med" len="med"/>
            </a:ln>
            <a:effectLst/>
          </p:spPr>
          <p:txBody>
            <a:bodyPr wrap="none" lIns="67500" tIns="45657" rIns="67500" bIns="33750" anchor="ctr"/>
            <a:lstStyle/>
            <a:p>
              <a:pPr algn="ctr" defTabSz="342900" hangingPunct="0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tabLst>
                  <a:tab pos="542925" algn="l"/>
                </a:tabLst>
                <a:defRPr/>
              </a:pPr>
              <a:r>
                <a:rPr lang="en-US" sz="105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rk</a:t>
              </a:r>
              <a:r>
                <a:rPr lang="en-US" sz="1050" baseline="-3300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i</a:t>
              </a:r>
              <a:r>
                <a:rPr lang="en-US" sz="105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       rv</a:t>
              </a:r>
              <a:r>
                <a:rPr lang="en-US" sz="1050" baseline="-3300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n</a:t>
              </a:r>
              <a:r>
                <a:rPr lang="en-US" sz="105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 </a:t>
              </a:r>
            </a:p>
          </p:txBody>
        </p:sp>
        <p:sp>
          <p:nvSpPr>
            <p:cNvPr id="310292" name="Line 20"/>
            <p:cNvSpPr>
              <a:spLocks noChangeShapeType="1"/>
            </p:cNvSpPr>
            <p:nvPr/>
          </p:nvSpPr>
          <p:spPr bwMode="auto">
            <a:xfrm>
              <a:off x="2335" y="3729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 defTabSz="685800" eaLnBrk="0" hangingPunct="0">
                <a:spcBef>
                  <a:spcPct val="0"/>
                </a:spcBef>
                <a:defRPr/>
              </a:pPr>
              <a:endParaRPr lang="en-US" sz="900">
                <a:solidFill>
                  <a:srgbClr val="000000"/>
                </a:solidFill>
                <a:latin typeface="Comic Sans MS" pitchFamily="66" charset="0"/>
                <a:ea typeface="MS PGothic" panose="020B0600070205080204" pitchFamily="34" charset="-128"/>
                <a:cs typeface="MS PGothic" panose="020B0600070205080204" pitchFamily="34" charset="-128"/>
              </a:endParaRPr>
            </a:p>
          </p:txBody>
        </p:sp>
        <p:cxnSp>
          <p:nvCxnSpPr>
            <p:cNvPr id="310293" name="AutoShape 21"/>
            <p:cNvCxnSpPr>
              <a:cxnSpLocks noChangeShapeType="1"/>
              <a:stCxn id="310277" idx="3"/>
              <a:endCxn id="310299" idx="1"/>
            </p:cNvCxnSpPr>
            <p:nvPr/>
          </p:nvCxnSpPr>
          <p:spPr bwMode="auto">
            <a:xfrm flipV="1">
              <a:off x="1440" y="1148"/>
              <a:ext cx="417" cy="4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cxnSp>
          <p:nvCxnSpPr>
            <p:cNvPr id="310294" name="AutoShape 22"/>
            <p:cNvCxnSpPr>
              <a:cxnSpLocks noChangeShapeType="1"/>
              <a:stCxn id="310279" idx="3"/>
              <a:endCxn id="310300" idx="1"/>
            </p:cNvCxnSpPr>
            <p:nvPr/>
          </p:nvCxnSpPr>
          <p:spPr bwMode="auto">
            <a:xfrm>
              <a:off x="1440" y="1968"/>
              <a:ext cx="417" cy="2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sp>
          <p:nvSpPr>
            <p:cNvPr id="310295" name="Rectangle 23"/>
            <p:cNvSpPr/>
            <p:nvPr/>
          </p:nvSpPr>
          <p:spPr bwMode="auto">
            <a:xfrm>
              <a:off x="1989" y="2119"/>
              <a:ext cx="740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tailEnd type="triangle" w="med" len="med"/>
            </a:ln>
            <a:effectLst/>
          </p:spPr>
          <p:txBody>
            <a:bodyPr wrap="none" lIns="67500" tIns="45657" rIns="67500" bIns="33750" anchor="ctr"/>
            <a:lstStyle/>
            <a:p>
              <a:pPr algn="ctr" defTabSz="342900" hangingPunct="0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tabLst>
                  <a:tab pos="542925" algn="l"/>
                </a:tabLst>
                <a:defRPr/>
              </a:pPr>
              <a:r>
                <a:rPr lang="en-US" sz="105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rk</a:t>
              </a:r>
              <a:r>
                <a:rPr lang="en-US" sz="1050" baseline="-3300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1</a:t>
              </a:r>
              <a:r>
                <a:rPr lang="en-US" sz="105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       rv</a:t>
              </a:r>
              <a:r>
                <a:rPr lang="en-US" sz="1050" baseline="-3300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7</a:t>
              </a:r>
              <a:r>
                <a:rPr lang="en-US" sz="105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 </a:t>
              </a:r>
            </a:p>
          </p:txBody>
        </p:sp>
        <p:sp>
          <p:nvSpPr>
            <p:cNvPr id="310296" name="Line 24"/>
            <p:cNvSpPr>
              <a:spLocks noChangeShapeType="1"/>
            </p:cNvSpPr>
            <p:nvPr/>
          </p:nvSpPr>
          <p:spPr bwMode="auto">
            <a:xfrm>
              <a:off x="2335" y="2119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 defTabSz="685800" eaLnBrk="0" hangingPunct="0">
                <a:spcBef>
                  <a:spcPct val="0"/>
                </a:spcBef>
                <a:defRPr/>
              </a:pPr>
              <a:endParaRPr lang="en-US" sz="900">
                <a:solidFill>
                  <a:srgbClr val="000000"/>
                </a:solidFill>
                <a:latin typeface="Comic Sans MS" pitchFamily="66" charset="0"/>
                <a:ea typeface="MS PGothic" panose="020B0600070205080204" pitchFamily="34" charset="-128"/>
                <a:cs typeface="MS PGothic" panose="020B0600070205080204" pitchFamily="34" charset="-128"/>
              </a:endParaRPr>
            </a:p>
          </p:txBody>
        </p:sp>
        <p:sp>
          <p:nvSpPr>
            <p:cNvPr id="310297" name="Rectangle 25"/>
            <p:cNvSpPr/>
            <p:nvPr/>
          </p:nvSpPr>
          <p:spPr bwMode="auto">
            <a:xfrm>
              <a:off x="1989" y="3276"/>
              <a:ext cx="740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tailEnd type="triangle" w="med" len="med"/>
            </a:ln>
            <a:effectLst/>
          </p:spPr>
          <p:txBody>
            <a:bodyPr wrap="none" lIns="67500" tIns="45657" rIns="67500" bIns="33750" anchor="ctr"/>
            <a:lstStyle/>
            <a:p>
              <a:pPr algn="ctr" defTabSz="342900" hangingPunct="0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tabLst>
                  <a:tab pos="542925" algn="l"/>
                </a:tabLst>
                <a:defRPr/>
              </a:pPr>
              <a:r>
                <a:rPr lang="en-US" sz="105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rk</a:t>
              </a:r>
              <a:r>
                <a:rPr lang="en-US" sz="1050" baseline="-3300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2</a:t>
              </a:r>
              <a:r>
                <a:rPr lang="en-US" sz="105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       rv</a:t>
              </a:r>
              <a:r>
                <a:rPr lang="en-US" sz="1050" baseline="-3300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i</a:t>
              </a:r>
              <a:r>
                <a:rPr lang="en-US" sz="105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 </a:t>
              </a:r>
            </a:p>
          </p:txBody>
        </p:sp>
        <p:sp>
          <p:nvSpPr>
            <p:cNvPr id="310298" name="Line 26"/>
            <p:cNvSpPr>
              <a:spLocks noChangeShapeType="1"/>
            </p:cNvSpPr>
            <p:nvPr/>
          </p:nvSpPr>
          <p:spPr bwMode="auto">
            <a:xfrm>
              <a:off x="2335" y="3276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 defTabSz="685800" eaLnBrk="0" hangingPunct="0">
                <a:spcBef>
                  <a:spcPct val="0"/>
                </a:spcBef>
                <a:defRPr/>
              </a:pPr>
              <a:endParaRPr lang="en-US" sz="900">
                <a:solidFill>
                  <a:srgbClr val="000000"/>
                </a:solidFill>
                <a:latin typeface="Comic Sans MS" pitchFamily="66" charset="0"/>
                <a:ea typeface="MS PGothic" panose="020B0600070205080204" pitchFamily="34" charset="-128"/>
                <a:cs typeface="MS PGothic" panose="020B0600070205080204" pitchFamily="34" charset="-128"/>
              </a:endParaRPr>
            </a:p>
          </p:txBody>
        </p:sp>
        <p:sp>
          <p:nvSpPr>
            <p:cNvPr id="310299" name="AutoShape 27"/>
            <p:cNvSpPr/>
            <p:nvPr/>
          </p:nvSpPr>
          <p:spPr bwMode="auto">
            <a:xfrm>
              <a:off x="1855" y="864"/>
              <a:ext cx="89" cy="568"/>
            </a:xfrm>
            <a:prstGeom prst="leftBrace">
              <a:avLst>
                <a:gd name="adj1" fmla="val 53277"/>
                <a:gd name="adj2" fmla="val 50000"/>
              </a:avLst>
            </a:prstGeom>
            <a:noFill/>
            <a:ln w="9525">
              <a:solidFill>
                <a:srgbClr val="808080"/>
              </a:solidFill>
              <a:round/>
            </a:ln>
            <a:effectLst/>
          </p:spPr>
          <p:txBody>
            <a:bodyPr wrap="none" anchor="ctr"/>
            <a:lstStyle/>
            <a:p>
              <a:pPr defTabSz="685800" eaLnBrk="0" hangingPunct="0">
                <a:spcBef>
                  <a:spcPct val="0"/>
                </a:spcBef>
                <a:defRPr/>
              </a:pPr>
              <a:endParaRPr lang="en-US" sz="900">
                <a:solidFill>
                  <a:srgbClr val="000000"/>
                </a:solidFill>
                <a:latin typeface="Comic Sans MS" pitchFamily="66" charset="0"/>
                <a:ea typeface="MS PGothic" panose="020B0600070205080204" pitchFamily="34" charset="-128"/>
                <a:cs typeface="MS PGothic" panose="020B0600070205080204" pitchFamily="34" charset="-128"/>
              </a:endParaRPr>
            </a:p>
          </p:txBody>
        </p:sp>
        <p:sp>
          <p:nvSpPr>
            <p:cNvPr id="310300" name="AutoShape 28"/>
            <p:cNvSpPr/>
            <p:nvPr/>
          </p:nvSpPr>
          <p:spPr bwMode="auto">
            <a:xfrm>
              <a:off x="1855" y="1704"/>
              <a:ext cx="89" cy="1004"/>
            </a:xfrm>
            <a:prstGeom prst="leftBrace">
              <a:avLst>
                <a:gd name="adj1" fmla="val 94007"/>
                <a:gd name="adj2" fmla="val 50000"/>
              </a:avLst>
            </a:prstGeom>
            <a:noFill/>
            <a:ln w="9525">
              <a:solidFill>
                <a:srgbClr val="808080"/>
              </a:solidFill>
              <a:round/>
            </a:ln>
            <a:effectLst/>
          </p:spPr>
          <p:txBody>
            <a:bodyPr wrap="none" anchor="ctr"/>
            <a:lstStyle/>
            <a:p>
              <a:pPr defTabSz="685800" eaLnBrk="0" hangingPunct="0">
                <a:spcBef>
                  <a:spcPct val="0"/>
                </a:spcBef>
                <a:defRPr/>
              </a:pPr>
              <a:endParaRPr lang="en-US" sz="900">
                <a:solidFill>
                  <a:srgbClr val="000000"/>
                </a:solidFill>
                <a:latin typeface="Comic Sans MS" pitchFamily="66" charset="0"/>
                <a:ea typeface="MS PGothic" panose="020B0600070205080204" pitchFamily="34" charset="-128"/>
                <a:cs typeface="MS PGothic" panose="020B0600070205080204" pitchFamily="34" charset="-128"/>
              </a:endParaRPr>
            </a:p>
          </p:txBody>
        </p:sp>
        <p:sp>
          <p:nvSpPr>
            <p:cNvPr id="310301" name="AutoShape 29"/>
            <p:cNvSpPr/>
            <p:nvPr/>
          </p:nvSpPr>
          <p:spPr bwMode="auto">
            <a:xfrm>
              <a:off x="1855" y="3290"/>
              <a:ext cx="89" cy="742"/>
            </a:xfrm>
            <a:prstGeom prst="leftBrace">
              <a:avLst>
                <a:gd name="adj1" fmla="val 69476"/>
                <a:gd name="adj2" fmla="val 50000"/>
              </a:avLst>
            </a:prstGeom>
            <a:noFill/>
            <a:ln w="9525">
              <a:solidFill>
                <a:srgbClr val="808080"/>
              </a:solidFill>
              <a:round/>
            </a:ln>
            <a:effectLst/>
          </p:spPr>
          <p:txBody>
            <a:bodyPr wrap="none" anchor="ctr"/>
            <a:lstStyle/>
            <a:p>
              <a:pPr defTabSz="685800" eaLnBrk="0" hangingPunct="0">
                <a:spcBef>
                  <a:spcPct val="0"/>
                </a:spcBef>
                <a:defRPr/>
              </a:pPr>
              <a:endParaRPr lang="en-US" sz="900">
                <a:solidFill>
                  <a:srgbClr val="000000"/>
                </a:solidFill>
                <a:latin typeface="Comic Sans MS" pitchFamily="66" charset="0"/>
                <a:ea typeface="MS PGothic" panose="020B0600070205080204" pitchFamily="34" charset="-128"/>
                <a:cs typeface="MS PGothic" panose="020B0600070205080204" pitchFamily="34" charset="-128"/>
              </a:endParaRPr>
            </a:p>
          </p:txBody>
        </p:sp>
        <p:cxnSp>
          <p:nvCxnSpPr>
            <p:cNvPr id="310302" name="AutoShape 30"/>
            <p:cNvCxnSpPr>
              <a:cxnSpLocks noChangeShapeType="1"/>
              <a:stCxn id="310281" idx="3"/>
              <a:endCxn id="310301" idx="1"/>
            </p:cNvCxnSpPr>
            <p:nvPr/>
          </p:nvCxnSpPr>
          <p:spPr bwMode="auto">
            <a:xfrm>
              <a:off x="1440" y="3602"/>
              <a:ext cx="417" cy="5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sp>
          <p:nvSpPr>
            <p:cNvPr id="310303" name="Rectangle 31"/>
            <p:cNvSpPr/>
            <p:nvPr/>
          </p:nvSpPr>
          <p:spPr bwMode="auto">
            <a:xfrm>
              <a:off x="4326" y="827"/>
              <a:ext cx="1037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tailEnd type="triangle" w="med" len="med"/>
            </a:ln>
            <a:effectLst/>
          </p:spPr>
          <p:txBody>
            <a:bodyPr wrap="none" lIns="67500" tIns="45657" rIns="67500" bIns="33750" anchor="ctr"/>
            <a:lstStyle/>
            <a:p>
              <a:pPr algn="ctr" defTabSz="342900" hangingPunct="0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tabLst>
                  <a:tab pos="542925" algn="l"/>
                  <a:tab pos="1085850" algn="l"/>
                </a:tabLst>
                <a:defRPr/>
              </a:pPr>
              <a:r>
                <a:rPr lang="en-US" sz="1050" dirty="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rk</a:t>
              </a:r>
              <a:r>
                <a:rPr lang="en-US" sz="900" baseline="-33000" dirty="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1</a:t>
              </a:r>
              <a:r>
                <a:rPr lang="en-US" sz="1050" dirty="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       rv</a:t>
              </a:r>
              <a:r>
                <a:rPr lang="en-US" sz="1050" baseline="-20000" dirty="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1</a:t>
              </a:r>
              <a:r>
                <a:rPr lang="en-US" sz="1050" dirty="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,rv</a:t>
              </a:r>
              <a:r>
                <a:rPr lang="en-US" sz="1050" baseline="-20000" dirty="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7</a:t>
              </a:r>
              <a:r>
                <a:rPr lang="en-US" sz="1050" dirty="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,...  </a:t>
              </a:r>
            </a:p>
          </p:txBody>
        </p:sp>
        <p:sp>
          <p:nvSpPr>
            <p:cNvPr id="310304" name="Line 32"/>
            <p:cNvSpPr>
              <a:spLocks noChangeShapeType="1"/>
            </p:cNvSpPr>
            <p:nvPr/>
          </p:nvSpPr>
          <p:spPr bwMode="auto">
            <a:xfrm>
              <a:off x="4630" y="827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 defTabSz="685800" eaLnBrk="0" hangingPunct="0">
                <a:spcBef>
                  <a:spcPct val="0"/>
                </a:spcBef>
                <a:defRPr/>
              </a:pPr>
              <a:endParaRPr lang="en-US" sz="900" dirty="0">
                <a:solidFill>
                  <a:srgbClr val="000000"/>
                </a:solidFill>
                <a:latin typeface="Comic Sans MS" pitchFamily="66" charset="0"/>
                <a:ea typeface="MS PGothic" panose="020B0600070205080204" pitchFamily="34" charset="-128"/>
                <a:cs typeface="MS PGothic" panose="020B0600070205080204" pitchFamily="34" charset="-128"/>
              </a:endParaRPr>
            </a:p>
          </p:txBody>
        </p:sp>
        <p:sp>
          <p:nvSpPr>
            <p:cNvPr id="310305" name="Rectangle 33"/>
            <p:cNvSpPr/>
            <p:nvPr/>
          </p:nvSpPr>
          <p:spPr bwMode="auto">
            <a:xfrm>
              <a:off x="4326" y="1213"/>
              <a:ext cx="1037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tailEnd type="triangle" w="med" len="med"/>
            </a:ln>
            <a:effectLst/>
          </p:spPr>
          <p:txBody>
            <a:bodyPr wrap="none" lIns="67500" tIns="45657" rIns="67500" bIns="33750" anchor="ctr"/>
            <a:lstStyle/>
            <a:p>
              <a:pPr algn="ctr" defTabSz="342900" hangingPunct="0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tabLst>
                  <a:tab pos="542925" algn="l"/>
                  <a:tab pos="1085850" algn="l"/>
                </a:tabLst>
                <a:defRPr/>
              </a:pPr>
              <a:r>
                <a:rPr lang="en-US" sz="1050" dirty="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rk</a:t>
              </a:r>
              <a:r>
                <a:rPr lang="en-US" sz="900" baseline="-33000" dirty="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2</a:t>
              </a:r>
              <a:r>
                <a:rPr lang="en-US" sz="1050" dirty="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 </a:t>
              </a:r>
              <a:r>
                <a:rPr lang="en-US" sz="1050" dirty="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  <a:sym typeface="+mn-ea"/>
                </a:rPr>
                <a:t>      </a:t>
              </a:r>
              <a:r>
                <a:rPr lang="en-US" sz="1050" dirty="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 rv</a:t>
              </a:r>
              <a:r>
                <a:rPr lang="en-US" sz="1050" baseline="-20000" dirty="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8</a:t>
              </a:r>
              <a:r>
                <a:rPr lang="en-US" sz="1050" dirty="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,rv</a:t>
              </a:r>
              <a:r>
                <a:rPr lang="en-US" sz="1050" baseline="-20000" dirty="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i</a:t>
              </a:r>
              <a:r>
                <a:rPr lang="en-US" sz="1050" dirty="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,...  </a:t>
              </a:r>
            </a:p>
          </p:txBody>
        </p:sp>
        <p:sp>
          <p:nvSpPr>
            <p:cNvPr id="310306" name="Line 34"/>
            <p:cNvSpPr>
              <a:spLocks noChangeShapeType="1"/>
            </p:cNvSpPr>
            <p:nvPr/>
          </p:nvSpPr>
          <p:spPr bwMode="auto">
            <a:xfrm>
              <a:off x="4629" y="1213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 defTabSz="685800" eaLnBrk="0" hangingPunct="0">
                <a:spcBef>
                  <a:spcPct val="0"/>
                </a:spcBef>
                <a:defRPr/>
              </a:pPr>
              <a:endParaRPr lang="en-US" sz="900" dirty="0">
                <a:solidFill>
                  <a:srgbClr val="000000"/>
                </a:solidFill>
                <a:latin typeface="Comic Sans MS" pitchFamily="66" charset="0"/>
                <a:ea typeface="MS PGothic" panose="020B0600070205080204" pitchFamily="34" charset="-128"/>
                <a:cs typeface="MS PGothic" panose="020B0600070205080204" pitchFamily="34" charset="-128"/>
              </a:endParaRPr>
            </a:p>
          </p:txBody>
        </p:sp>
        <p:sp>
          <p:nvSpPr>
            <p:cNvPr id="310307" name="Rectangle 35"/>
            <p:cNvSpPr/>
            <p:nvPr/>
          </p:nvSpPr>
          <p:spPr bwMode="auto">
            <a:xfrm>
              <a:off x="4326" y="1598"/>
              <a:ext cx="1037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tailEnd type="triangle" w="med" len="med"/>
            </a:ln>
            <a:effectLst/>
          </p:spPr>
          <p:txBody>
            <a:bodyPr wrap="none" lIns="67500" tIns="45657" rIns="67500" bIns="33750" anchor="ctr"/>
            <a:lstStyle/>
            <a:p>
              <a:pPr algn="ctr" defTabSz="342900" hangingPunct="0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tabLst>
                  <a:tab pos="542925" algn="l"/>
                  <a:tab pos="1085850" algn="l"/>
                </a:tabLst>
                <a:defRPr/>
              </a:pPr>
              <a:r>
                <a:rPr lang="en-US" sz="1050" dirty="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rk</a:t>
              </a:r>
              <a:r>
                <a:rPr lang="en-US" sz="900" baseline="-33000" dirty="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3</a:t>
              </a:r>
              <a:r>
                <a:rPr lang="en-US" sz="1050" dirty="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         rv</a:t>
              </a:r>
              <a:r>
                <a:rPr lang="en-US" sz="1050" baseline="-20000" dirty="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3</a:t>
              </a:r>
              <a:r>
                <a:rPr lang="en-US" sz="1050" dirty="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,...      </a:t>
              </a:r>
            </a:p>
          </p:txBody>
        </p:sp>
        <p:sp>
          <p:nvSpPr>
            <p:cNvPr id="310308" name="Line 36"/>
            <p:cNvSpPr>
              <a:spLocks noChangeShapeType="1"/>
            </p:cNvSpPr>
            <p:nvPr/>
          </p:nvSpPr>
          <p:spPr bwMode="auto">
            <a:xfrm>
              <a:off x="4640" y="1598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 defTabSz="685800" eaLnBrk="0" hangingPunct="0">
                <a:spcBef>
                  <a:spcPct val="0"/>
                </a:spcBef>
                <a:defRPr/>
              </a:pPr>
              <a:endParaRPr lang="en-US" sz="900" dirty="0">
                <a:solidFill>
                  <a:srgbClr val="000000"/>
                </a:solidFill>
                <a:latin typeface="Comic Sans MS" pitchFamily="66" charset="0"/>
                <a:ea typeface="MS PGothic" panose="020B0600070205080204" pitchFamily="34" charset="-128"/>
                <a:cs typeface="MS PGothic" panose="020B0600070205080204" pitchFamily="34" charset="-128"/>
              </a:endParaRPr>
            </a:p>
          </p:txBody>
        </p:sp>
        <p:sp>
          <p:nvSpPr>
            <p:cNvPr id="310309" name="Rectangle 37"/>
            <p:cNvSpPr/>
            <p:nvPr/>
          </p:nvSpPr>
          <p:spPr bwMode="auto">
            <a:xfrm>
              <a:off x="4325" y="2278"/>
              <a:ext cx="1037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tailEnd type="triangle" w="med" len="med"/>
            </a:ln>
            <a:effectLst/>
          </p:spPr>
          <p:txBody>
            <a:bodyPr wrap="none" lIns="67500" tIns="45657" rIns="67500" bIns="33750" anchor="ctr"/>
            <a:lstStyle/>
            <a:p>
              <a:pPr algn="ctr" defTabSz="342900" hangingPunct="0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tabLst>
                  <a:tab pos="542925" algn="l"/>
                  <a:tab pos="1085850" algn="l"/>
                </a:tabLst>
                <a:defRPr/>
              </a:pPr>
              <a:r>
                <a:rPr lang="en-US" sz="1050" dirty="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rk</a:t>
              </a:r>
              <a:r>
                <a:rPr lang="en-US" sz="900" baseline="-33000" dirty="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7</a:t>
              </a:r>
              <a:r>
                <a:rPr lang="en-US" sz="1050" dirty="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         rv</a:t>
              </a:r>
              <a:r>
                <a:rPr lang="en-US" sz="1050" baseline="-20000" dirty="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2</a:t>
              </a:r>
              <a:r>
                <a:rPr lang="en-US" sz="1050" dirty="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,...      </a:t>
              </a:r>
            </a:p>
          </p:txBody>
        </p:sp>
        <p:sp>
          <p:nvSpPr>
            <p:cNvPr id="310310" name="Line 38"/>
            <p:cNvSpPr>
              <a:spLocks noChangeShapeType="1"/>
            </p:cNvSpPr>
            <p:nvPr/>
          </p:nvSpPr>
          <p:spPr bwMode="auto">
            <a:xfrm>
              <a:off x="4640" y="2278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 defTabSz="685800" eaLnBrk="0" hangingPunct="0">
                <a:spcBef>
                  <a:spcPct val="0"/>
                </a:spcBef>
                <a:defRPr/>
              </a:pPr>
              <a:endParaRPr lang="en-US" sz="900" dirty="0">
                <a:solidFill>
                  <a:srgbClr val="000000"/>
                </a:solidFill>
                <a:latin typeface="Comic Sans MS" pitchFamily="66" charset="0"/>
                <a:ea typeface="MS PGothic" panose="020B0600070205080204" pitchFamily="34" charset="-128"/>
                <a:cs typeface="MS PGothic" panose="020B0600070205080204" pitchFamily="34" charset="-128"/>
              </a:endParaRPr>
            </a:p>
          </p:txBody>
        </p:sp>
        <p:sp>
          <p:nvSpPr>
            <p:cNvPr id="310311" name="Rectangle 39"/>
            <p:cNvSpPr/>
            <p:nvPr/>
          </p:nvSpPr>
          <p:spPr bwMode="auto">
            <a:xfrm>
              <a:off x="4325" y="3094"/>
              <a:ext cx="1037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tailEnd type="triangle" w="med" len="med"/>
            </a:ln>
            <a:effectLst/>
          </p:spPr>
          <p:txBody>
            <a:bodyPr wrap="none" lIns="67500" tIns="45657" rIns="67500" bIns="33750" anchor="ctr"/>
            <a:lstStyle/>
            <a:p>
              <a:pPr algn="ctr" defTabSz="342900" hangingPunct="0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tabLst>
                  <a:tab pos="542925" algn="l"/>
                  <a:tab pos="1085850" algn="l"/>
                </a:tabLst>
                <a:defRPr/>
              </a:pPr>
              <a:r>
                <a:rPr lang="en-US" sz="1050" dirty="0" err="1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rk</a:t>
              </a:r>
              <a:r>
                <a:rPr lang="en-US" sz="900" baseline="-33000" dirty="0" err="1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i</a:t>
              </a:r>
              <a:r>
                <a:rPr lang="en-US" sz="1050" dirty="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  ...        </a:t>
              </a:r>
              <a:r>
                <a:rPr lang="en-US" sz="1050" dirty="0" err="1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rv</a:t>
              </a:r>
              <a:r>
                <a:rPr lang="en-US" sz="1050" baseline="-20000" dirty="0" err="1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n</a:t>
              </a:r>
              <a:r>
                <a:rPr lang="en-US" sz="1050" dirty="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,...  </a:t>
              </a:r>
            </a:p>
          </p:txBody>
        </p:sp>
        <p:sp>
          <p:nvSpPr>
            <p:cNvPr id="310312" name="Line 40"/>
            <p:cNvSpPr>
              <a:spLocks noChangeShapeType="1"/>
            </p:cNvSpPr>
            <p:nvPr/>
          </p:nvSpPr>
          <p:spPr bwMode="auto">
            <a:xfrm>
              <a:off x="4656" y="309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 defTabSz="685800" eaLnBrk="0" hangingPunct="0">
                <a:spcBef>
                  <a:spcPct val="0"/>
                </a:spcBef>
                <a:defRPr/>
              </a:pPr>
              <a:endParaRPr lang="en-US" sz="900" dirty="0">
                <a:solidFill>
                  <a:srgbClr val="000000"/>
                </a:solidFill>
                <a:latin typeface="Comic Sans MS" pitchFamily="66" charset="0"/>
                <a:ea typeface="MS PGothic" panose="020B0600070205080204" pitchFamily="34" charset="-128"/>
                <a:cs typeface="MS PGothic" panose="020B0600070205080204" pitchFamily="34" charset="-128"/>
              </a:endParaRPr>
            </a:p>
          </p:txBody>
        </p:sp>
        <p:cxnSp>
          <p:nvCxnSpPr>
            <p:cNvPr id="310313" name="AutoShape 41"/>
            <p:cNvCxnSpPr>
              <a:cxnSpLocks noChangeShapeType="1"/>
              <a:stCxn id="310283" idx="3"/>
              <a:endCxn id="310303" idx="1"/>
            </p:cNvCxnSpPr>
            <p:nvPr/>
          </p:nvCxnSpPr>
          <p:spPr bwMode="auto">
            <a:xfrm flipV="1">
              <a:off x="2730" y="971"/>
              <a:ext cx="1596" cy="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cxnSp>
          <p:nvCxnSpPr>
            <p:cNvPr id="310314" name="AutoShape 42"/>
            <p:cNvCxnSpPr>
              <a:cxnSpLocks noChangeShapeType="1"/>
              <a:stCxn id="310295" idx="3"/>
              <a:endCxn id="310303" idx="1"/>
            </p:cNvCxnSpPr>
            <p:nvPr/>
          </p:nvCxnSpPr>
          <p:spPr bwMode="auto">
            <a:xfrm flipV="1">
              <a:off x="2729" y="971"/>
              <a:ext cx="1597" cy="12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cxnSp>
          <p:nvCxnSpPr>
            <p:cNvPr id="310315" name="AutoShape 43"/>
            <p:cNvCxnSpPr>
              <a:cxnSpLocks noChangeShapeType="1"/>
              <a:stCxn id="310285" idx="3"/>
              <a:endCxn id="310309" idx="1"/>
            </p:cNvCxnSpPr>
            <p:nvPr/>
          </p:nvCxnSpPr>
          <p:spPr bwMode="auto">
            <a:xfrm>
              <a:off x="2730" y="1289"/>
              <a:ext cx="1596" cy="113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cxnSp>
          <p:nvCxnSpPr>
            <p:cNvPr id="310316" name="AutoShape 44"/>
            <p:cNvCxnSpPr>
              <a:cxnSpLocks noChangeShapeType="1"/>
              <a:stCxn id="310287" idx="3"/>
              <a:endCxn id="310307" idx="1"/>
            </p:cNvCxnSpPr>
            <p:nvPr/>
          </p:nvCxnSpPr>
          <p:spPr bwMode="auto">
            <a:xfrm flipV="1">
              <a:off x="2729" y="1742"/>
              <a:ext cx="1596" cy="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cxnSp>
          <p:nvCxnSpPr>
            <p:cNvPr id="310317" name="AutoShape 45"/>
            <p:cNvCxnSpPr>
              <a:cxnSpLocks noChangeShapeType="1"/>
              <a:stCxn id="310289" idx="3"/>
              <a:endCxn id="310305" idx="1"/>
            </p:cNvCxnSpPr>
            <p:nvPr/>
          </p:nvCxnSpPr>
          <p:spPr bwMode="auto">
            <a:xfrm flipV="1">
              <a:off x="2729" y="1357"/>
              <a:ext cx="1597" cy="120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cxnSp>
          <p:nvCxnSpPr>
            <p:cNvPr id="310318" name="AutoShape 46"/>
            <p:cNvCxnSpPr>
              <a:cxnSpLocks noChangeShapeType="1"/>
              <a:stCxn id="310297" idx="3"/>
              <a:endCxn id="310305" idx="1"/>
            </p:cNvCxnSpPr>
            <p:nvPr/>
          </p:nvCxnSpPr>
          <p:spPr bwMode="auto">
            <a:xfrm flipV="1">
              <a:off x="2729" y="1357"/>
              <a:ext cx="1597" cy="20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cxnSp>
          <p:nvCxnSpPr>
            <p:cNvPr id="310319" name="AutoShape 47"/>
            <p:cNvCxnSpPr>
              <a:cxnSpLocks noChangeShapeType="1"/>
              <a:stCxn id="310291" idx="3"/>
              <a:endCxn id="310311" idx="1"/>
            </p:cNvCxnSpPr>
            <p:nvPr/>
          </p:nvCxnSpPr>
          <p:spPr bwMode="auto">
            <a:xfrm flipV="1">
              <a:off x="2729" y="3238"/>
              <a:ext cx="1596" cy="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sp>
          <p:nvSpPr>
            <p:cNvPr id="310320" name="Line 48"/>
            <p:cNvSpPr>
              <a:spLocks noChangeShapeType="1"/>
            </p:cNvSpPr>
            <p:nvPr/>
          </p:nvSpPr>
          <p:spPr bwMode="auto">
            <a:xfrm>
              <a:off x="922" y="2246"/>
              <a:ext cx="1" cy="10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</a:ln>
            <a:effectLst/>
          </p:spPr>
          <p:txBody>
            <a:bodyPr/>
            <a:lstStyle/>
            <a:p>
              <a:pPr defTabSz="685800" eaLnBrk="0" hangingPunct="0">
                <a:spcBef>
                  <a:spcPct val="0"/>
                </a:spcBef>
                <a:defRPr/>
              </a:pPr>
              <a:endParaRPr lang="en-US" sz="900">
                <a:solidFill>
                  <a:srgbClr val="000000"/>
                </a:solidFill>
                <a:latin typeface="Comic Sans MS" pitchFamily="66" charset="0"/>
                <a:ea typeface="MS PGothic" panose="020B0600070205080204" pitchFamily="34" charset="-128"/>
                <a:cs typeface="MS PGothic" panose="020B0600070205080204" pitchFamily="34" charset="-128"/>
              </a:endParaRPr>
            </a:p>
          </p:txBody>
        </p:sp>
        <p:sp>
          <p:nvSpPr>
            <p:cNvPr id="310321" name="Line 49"/>
            <p:cNvSpPr>
              <a:spLocks noChangeShapeType="1"/>
            </p:cNvSpPr>
            <p:nvPr/>
          </p:nvSpPr>
          <p:spPr bwMode="auto">
            <a:xfrm>
              <a:off x="2305" y="2789"/>
              <a:ext cx="1" cy="3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</a:ln>
            <a:effectLst/>
          </p:spPr>
          <p:txBody>
            <a:bodyPr/>
            <a:lstStyle/>
            <a:p>
              <a:pPr defTabSz="685800" eaLnBrk="0" hangingPunct="0">
                <a:spcBef>
                  <a:spcPct val="0"/>
                </a:spcBef>
                <a:defRPr/>
              </a:pPr>
              <a:endParaRPr lang="en-US" sz="900">
                <a:solidFill>
                  <a:srgbClr val="000000"/>
                </a:solidFill>
                <a:latin typeface="Comic Sans MS" pitchFamily="66" charset="0"/>
                <a:ea typeface="MS PGothic" panose="020B0600070205080204" pitchFamily="34" charset="-128"/>
                <a:cs typeface="MS PGothic" panose="020B0600070205080204" pitchFamily="34" charset="-128"/>
              </a:endParaRPr>
            </a:p>
          </p:txBody>
        </p:sp>
        <p:sp>
          <p:nvSpPr>
            <p:cNvPr id="310322" name="Line 50"/>
            <p:cNvSpPr>
              <a:spLocks noChangeShapeType="1"/>
            </p:cNvSpPr>
            <p:nvPr/>
          </p:nvSpPr>
          <p:spPr bwMode="auto">
            <a:xfrm>
              <a:off x="2304" y="3607"/>
              <a:ext cx="1" cy="1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</a:ln>
            <a:effectLst/>
          </p:spPr>
          <p:txBody>
            <a:bodyPr/>
            <a:lstStyle/>
            <a:p>
              <a:pPr defTabSz="685800" eaLnBrk="0" hangingPunct="0">
                <a:spcBef>
                  <a:spcPct val="0"/>
                </a:spcBef>
                <a:defRPr/>
              </a:pPr>
              <a:endParaRPr lang="en-US" sz="900">
                <a:solidFill>
                  <a:srgbClr val="000000"/>
                </a:solidFill>
                <a:latin typeface="Comic Sans MS" pitchFamily="66" charset="0"/>
                <a:ea typeface="MS PGothic" panose="020B0600070205080204" pitchFamily="34" charset="-128"/>
                <a:cs typeface="MS PGothic" panose="020B0600070205080204" pitchFamily="34" charset="-128"/>
              </a:endParaRPr>
            </a:p>
          </p:txBody>
        </p:sp>
        <p:sp>
          <p:nvSpPr>
            <p:cNvPr id="310323" name="Line 51"/>
            <p:cNvSpPr>
              <a:spLocks noChangeShapeType="1"/>
            </p:cNvSpPr>
            <p:nvPr/>
          </p:nvSpPr>
          <p:spPr bwMode="auto">
            <a:xfrm>
              <a:off x="2304" y="1975"/>
              <a:ext cx="1" cy="1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</a:ln>
            <a:effectLst/>
          </p:spPr>
          <p:txBody>
            <a:bodyPr/>
            <a:lstStyle/>
            <a:p>
              <a:pPr defTabSz="685800" eaLnBrk="0" hangingPunct="0">
                <a:spcBef>
                  <a:spcPct val="0"/>
                </a:spcBef>
                <a:defRPr/>
              </a:pPr>
              <a:endParaRPr lang="en-US" sz="900">
                <a:solidFill>
                  <a:srgbClr val="000000"/>
                </a:solidFill>
                <a:latin typeface="Comic Sans MS" pitchFamily="66" charset="0"/>
                <a:ea typeface="MS PGothic" panose="020B0600070205080204" pitchFamily="34" charset="-128"/>
                <a:cs typeface="MS PGothic" panose="020B0600070205080204" pitchFamily="34" charset="-128"/>
              </a:endParaRPr>
            </a:p>
          </p:txBody>
        </p:sp>
        <p:sp>
          <p:nvSpPr>
            <p:cNvPr id="310324" name="Line 52"/>
            <p:cNvSpPr>
              <a:spLocks noChangeShapeType="1"/>
            </p:cNvSpPr>
            <p:nvPr/>
          </p:nvSpPr>
          <p:spPr bwMode="auto">
            <a:xfrm>
              <a:off x="4798" y="1951"/>
              <a:ext cx="1" cy="2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</a:ln>
            <a:effectLst/>
          </p:spPr>
          <p:txBody>
            <a:bodyPr/>
            <a:lstStyle/>
            <a:p>
              <a:pPr defTabSz="685800" eaLnBrk="0" hangingPunct="0">
                <a:spcBef>
                  <a:spcPct val="0"/>
                </a:spcBef>
                <a:defRPr/>
              </a:pPr>
              <a:endParaRPr lang="en-US" sz="900">
                <a:solidFill>
                  <a:srgbClr val="000000"/>
                </a:solidFill>
                <a:latin typeface="Comic Sans MS" pitchFamily="66" charset="0"/>
                <a:ea typeface="MS PGothic" panose="020B0600070205080204" pitchFamily="34" charset="-128"/>
                <a:cs typeface="MS PGothic" panose="020B0600070205080204" pitchFamily="34" charset="-128"/>
              </a:endParaRPr>
            </a:p>
          </p:txBody>
        </p:sp>
        <p:sp>
          <p:nvSpPr>
            <p:cNvPr id="310325" name="Line 53"/>
            <p:cNvSpPr>
              <a:spLocks noChangeShapeType="1"/>
            </p:cNvSpPr>
            <p:nvPr/>
          </p:nvSpPr>
          <p:spPr bwMode="auto">
            <a:xfrm>
              <a:off x="4798" y="2631"/>
              <a:ext cx="1" cy="3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</a:ln>
            <a:effectLst/>
          </p:spPr>
          <p:txBody>
            <a:bodyPr/>
            <a:lstStyle/>
            <a:p>
              <a:pPr defTabSz="685800" eaLnBrk="0" hangingPunct="0">
                <a:spcBef>
                  <a:spcPct val="0"/>
                </a:spcBef>
                <a:defRPr/>
              </a:pPr>
              <a:endParaRPr lang="en-US" sz="900">
                <a:solidFill>
                  <a:srgbClr val="000000"/>
                </a:solidFill>
                <a:latin typeface="Comic Sans MS" pitchFamily="66" charset="0"/>
                <a:ea typeface="MS PGothic" panose="020B0600070205080204" pitchFamily="34" charset="-128"/>
                <a:cs typeface="MS PGothic" panose="020B0600070205080204" pitchFamily="34" charset="-128"/>
              </a:endParaRPr>
            </a:p>
          </p:txBody>
        </p:sp>
        <p:sp>
          <p:nvSpPr>
            <p:cNvPr id="310326" name="Line 54"/>
            <p:cNvSpPr>
              <a:spLocks noChangeShapeType="1"/>
            </p:cNvSpPr>
            <p:nvPr/>
          </p:nvSpPr>
          <p:spPr bwMode="auto">
            <a:xfrm>
              <a:off x="4798" y="3492"/>
              <a:ext cx="1" cy="2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</a:ln>
            <a:effectLst/>
          </p:spPr>
          <p:txBody>
            <a:bodyPr/>
            <a:lstStyle/>
            <a:p>
              <a:pPr defTabSz="685800" eaLnBrk="0" hangingPunct="0">
                <a:spcBef>
                  <a:spcPct val="0"/>
                </a:spcBef>
                <a:defRPr/>
              </a:pPr>
              <a:endParaRPr lang="en-US" sz="900">
                <a:solidFill>
                  <a:srgbClr val="000000"/>
                </a:solidFill>
                <a:latin typeface="Comic Sans MS" pitchFamily="66" charset="0"/>
                <a:ea typeface="MS PGothic" panose="020B0600070205080204" pitchFamily="34" charset="-128"/>
                <a:cs typeface="MS PGothic" panose="020B0600070205080204" pitchFamily="34" charset="-128"/>
              </a:endParaRPr>
            </a:p>
          </p:txBody>
        </p:sp>
        <p:sp>
          <p:nvSpPr>
            <p:cNvPr id="310327" name="Text Box 55"/>
            <p:cNvSpPr txBox="1">
              <a:spLocks noChangeArrowheads="1"/>
            </p:cNvSpPr>
            <p:nvPr/>
          </p:nvSpPr>
          <p:spPr bwMode="auto">
            <a:xfrm>
              <a:off x="403" y="4320"/>
              <a:ext cx="845" cy="37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67500" tIns="45657" rIns="67500" bIns="33750"/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9pPr>
            </a:lstStyle>
            <a:p>
              <a:pPr defTabSz="342900" hangingPunct="0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tabLst>
                  <a:tab pos="542925" algn="l"/>
                </a:tabLst>
                <a:defRPr/>
              </a:pPr>
              <a:r>
                <a:rPr lang="en-US" sz="1050" b="1" dirty="0">
                  <a:solidFill>
                    <a:srgbClr val="0000FF"/>
                  </a:solidFill>
                  <a:latin typeface="Comic Sans MS" pitchFamily="66" charset="0"/>
                </a:rPr>
                <a:t>map inputs</a:t>
              </a:r>
              <a:br>
                <a:rPr lang="en-US" sz="1050" b="1" dirty="0">
                  <a:solidFill>
                    <a:srgbClr val="0000FF"/>
                  </a:solidFill>
                  <a:latin typeface="Comic Sans MS" pitchFamily="66" charset="0"/>
                </a:rPr>
              </a:br>
              <a:r>
                <a:rPr lang="en-US" sz="1050" b="1" dirty="0">
                  <a:solidFill>
                    <a:srgbClr val="0000FF"/>
                  </a:solidFill>
                  <a:latin typeface="Comic Sans MS" pitchFamily="66" charset="0"/>
                </a:rPr>
                <a:t>(key, value)</a:t>
              </a:r>
            </a:p>
          </p:txBody>
        </p:sp>
        <p:sp>
          <p:nvSpPr>
            <p:cNvPr id="310328" name="Text Box 56"/>
            <p:cNvSpPr txBox="1">
              <a:spLocks noChangeArrowheads="1"/>
            </p:cNvSpPr>
            <p:nvPr/>
          </p:nvSpPr>
          <p:spPr bwMode="auto">
            <a:xfrm>
              <a:off x="1959" y="4320"/>
              <a:ext cx="905" cy="21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67500" tIns="45657" rIns="67500" bIns="33750"/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9pPr>
            </a:lstStyle>
            <a:p>
              <a:pPr defTabSz="342900" hangingPunct="0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tabLst>
                  <a:tab pos="542925" algn="l"/>
                </a:tabLst>
                <a:defRPr/>
              </a:pPr>
              <a:r>
                <a:rPr lang="en-US" sz="1050" b="1">
                  <a:solidFill>
                    <a:srgbClr val="0000FF"/>
                  </a:solidFill>
                  <a:latin typeface="Comic Sans MS" pitchFamily="66" charset="0"/>
                </a:rPr>
                <a:t>map outputs</a:t>
              </a:r>
            </a:p>
          </p:txBody>
        </p:sp>
        <p:sp>
          <p:nvSpPr>
            <p:cNvPr id="310329" name="Text Box 57"/>
            <p:cNvSpPr txBox="1">
              <a:spLocks noChangeArrowheads="1"/>
            </p:cNvSpPr>
            <p:nvPr/>
          </p:nvSpPr>
          <p:spPr bwMode="auto">
            <a:xfrm>
              <a:off x="4351" y="4262"/>
              <a:ext cx="976" cy="37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67500" tIns="45657" rIns="67500" bIns="33750"/>
            <a:lstStyle>
              <a:lvl1pPr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2pPr>
              <a:lvl3pPr marL="11430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3pPr>
              <a:lvl4pPr marL="16002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4pPr>
              <a:lvl5pPr marL="20574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9pPr>
            </a:lstStyle>
            <a:p>
              <a:pPr defTabSz="342900" hangingPunct="0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tabLst>
                  <a:tab pos="542925" algn="l"/>
                  <a:tab pos="1085850" algn="l"/>
                </a:tabLst>
                <a:defRPr/>
              </a:pPr>
              <a:r>
                <a:rPr lang="en-US" sz="1050" b="1" dirty="0">
                  <a:solidFill>
                    <a:srgbClr val="339933"/>
                  </a:solidFill>
                  <a:latin typeface="Comic Sans MS" pitchFamily="66" charset="0"/>
                </a:rPr>
                <a:t>reduce inputs</a:t>
              </a:r>
            </a:p>
            <a:p>
              <a:pPr defTabSz="342900" hangingPunct="0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tabLst>
                  <a:tab pos="542925" algn="l"/>
                  <a:tab pos="1085850" algn="l"/>
                </a:tabLst>
                <a:defRPr/>
              </a:pPr>
              <a:r>
                <a:rPr lang="en-US" sz="1050" b="1" dirty="0">
                  <a:solidFill>
                    <a:srgbClr val="339933"/>
                  </a:solidFill>
                  <a:latin typeface="Comic Sans MS" pitchFamily="66" charset="0"/>
                </a:rPr>
                <a:t>(key, value)</a:t>
              </a: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/>
                <a:cs typeface="Arial" panose="020B0604020202020204" pitchFamily="34" charset="0"/>
                <a:sym typeface="+mn-ea"/>
              </a:rPr>
              <a:t>Schematic Flow of Keys and Values</a:t>
            </a:r>
            <a:endParaRPr lang="zh-CN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/>
                <a:cs typeface="Arial" panose="020B0604020202020204" pitchFamily="34" charset="0"/>
                <a:sym typeface="+mn-ea"/>
              </a:rPr>
              <a:t>Parallel Processing of MapReduce Job</a:t>
            </a:r>
            <a:endParaRPr lang="zh-CN" altLang="en-US" dirty="0">
              <a:cs typeface="Arial" panose="020B0604020202020204" pitchFamily="34" charset="0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191895" y="922515"/>
            <a:ext cx="6760845" cy="3677226"/>
            <a:chOff x="332" y="798"/>
            <a:chExt cx="5850" cy="3569"/>
          </a:xfrm>
        </p:grpSpPr>
        <p:sp>
          <p:nvSpPr>
            <p:cNvPr id="309252" name="Oval 4"/>
            <p:cNvSpPr>
              <a:spLocks noChangeArrowheads="1"/>
            </p:cNvSpPr>
            <p:nvPr/>
          </p:nvSpPr>
          <p:spPr bwMode="auto">
            <a:xfrm>
              <a:off x="2667" y="798"/>
              <a:ext cx="912" cy="432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67500" tIns="35100" rIns="67500" bIns="35100" anchor="ctr"/>
            <a:lstStyle/>
            <a:p>
              <a:pPr algn="ctr" defTabSz="342900" eaLnBrk="0" hangingPunct="0">
                <a:spcBef>
                  <a:spcPct val="0"/>
                </a:spcBef>
                <a:buSzPct val="100000"/>
                <a:tabLst>
                  <a:tab pos="542925" algn="l"/>
                  <a:tab pos="1085850" algn="l"/>
                </a:tabLst>
                <a:defRPr/>
              </a:pPr>
              <a:r>
                <a:rPr lang="en-US" sz="105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User</a:t>
              </a:r>
            </a:p>
            <a:p>
              <a:pPr algn="ctr" defTabSz="342900" eaLnBrk="0" hangingPunct="0">
                <a:spcBef>
                  <a:spcPct val="0"/>
                </a:spcBef>
                <a:buSzPct val="100000"/>
                <a:tabLst>
                  <a:tab pos="542925" algn="l"/>
                  <a:tab pos="1085850" algn="l"/>
                </a:tabLst>
                <a:defRPr/>
              </a:pPr>
              <a:r>
                <a:rPr lang="en-US" sz="105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Program</a:t>
              </a:r>
            </a:p>
          </p:txBody>
        </p:sp>
        <p:sp>
          <p:nvSpPr>
            <p:cNvPr id="309253" name="Oval 5"/>
            <p:cNvSpPr>
              <a:spLocks noChangeArrowheads="1"/>
            </p:cNvSpPr>
            <p:nvPr/>
          </p:nvSpPr>
          <p:spPr bwMode="auto">
            <a:xfrm>
              <a:off x="3802" y="2304"/>
              <a:ext cx="806" cy="339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67500" tIns="35100" rIns="67500" bIns="35100" anchor="ctr"/>
            <a:lstStyle/>
            <a:p>
              <a:pPr algn="ctr" defTabSz="342900" eaLnBrk="0" hangingPunct="0">
                <a:spcBef>
                  <a:spcPct val="0"/>
                </a:spcBef>
                <a:buSzPct val="100000"/>
                <a:tabLst>
                  <a:tab pos="542925" algn="l"/>
                </a:tabLst>
                <a:defRPr/>
              </a:pPr>
              <a:r>
                <a:rPr lang="en-US" sz="105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Reduce 1</a:t>
              </a:r>
            </a:p>
          </p:txBody>
        </p:sp>
        <p:sp>
          <p:nvSpPr>
            <p:cNvPr id="309254" name="Oval 6"/>
            <p:cNvSpPr>
              <a:spLocks noChangeArrowheads="1"/>
            </p:cNvSpPr>
            <p:nvPr/>
          </p:nvSpPr>
          <p:spPr bwMode="auto">
            <a:xfrm>
              <a:off x="2811" y="1725"/>
              <a:ext cx="624" cy="288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67500" tIns="35100" rIns="67500" bIns="35100" anchor="ctr"/>
            <a:lstStyle/>
            <a:p>
              <a:pPr algn="ctr" defTabSz="342900" eaLnBrk="0" hangingPunct="0">
                <a:spcBef>
                  <a:spcPct val="0"/>
                </a:spcBef>
                <a:buSzPct val="100000"/>
                <a:tabLst>
                  <a:tab pos="542925" algn="l"/>
                </a:tabLst>
                <a:defRPr/>
              </a:pPr>
              <a:r>
                <a:rPr lang="en-US" sz="1050" dirty="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Master</a:t>
              </a:r>
            </a:p>
          </p:txBody>
        </p:sp>
        <p:sp>
          <p:nvSpPr>
            <p:cNvPr id="309255" name="Oval 7"/>
            <p:cNvSpPr>
              <a:spLocks noChangeArrowheads="1"/>
            </p:cNvSpPr>
            <p:nvPr/>
          </p:nvSpPr>
          <p:spPr bwMode="auto">
            <a:xfrm>
              <a:off x="1611" y="2349"/>
              <a:ext cx="624" cy="288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67500" tIns="35100" rIns="67500" bIns="35100" anchor="ctr"/>
            <a:lstStyle/>
            <a:p>
              <a:pPr algn="ctr" defTabSz="342900" eaLnBrk="0" hangingPunct="0">
                <a:spcBef>
                  <a:spcPct val="0"/>
                </a:spcBef>
                <a:buSzPct val="100000"/>
                <a:tabLst>
                  <a:tab pos="542925" algn="l"/>
                </a:tabLst>
                <a:defRPr/>
              </a:pPr>
              <a:r>
                <a:rPr lang="en-US" sz="105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Map 1</a:t>
              </a:r>
            </a:p>
          </p:txBody>
        </p:sp>
        <p:sp>
          <p:nvSpPr>
            <p:cNvPr id="309256" name="Oval 8"/>
            <p:cNvSpPr>
              <a:spLocks noChangeArrowheads="1"/>
            </p:cNvSpPr>
            <p:nvPr/>
          </p:nvSpPr>
          <p:spPr bwMode="auto">
            <a:xfrm>
              <a:off x="1611" y="2786"/>
              <a:ext cx="624" cy="287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67500" tIns="35100" rIns="67500" bIns="35100" anchor="ctr"/>
            <a:lstStyle/>
            <a:p>
              <a:pPr algn="ctr" defTabSz="342900" eaLnBrk="0" hangingPunct="0">
                <a:spcBef>
                  <a:spcPct val="0"/>
                </a:spcBef>
                <a:buSzPct val="100000"/>
                <a:tabLst>
                  <a:tab pos="542925" algn="l"/>
                </a:tabLst>
                <a:defRPr/>
              </a:pPr>
              <a:r>
                <a:rPr lang="en-US" sz="105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Map 2</a:t>
              </a:r>
            </a:p>
          </p:txBody>
        </p:sp>
        <p:sp>
          <p:nvSpPr>
            <p:cNvPr id="309257" name="Oval 9"/>
            <p:cNvSpPr>
              <a:spLocks noChangeArrowheads="1"/>
            </p:cNvSpPr>
            <p:nvPr/>
          </p:nvSpPr>
          <p:spPr bwMode="auto">
            <a:xfrm>
              <a:off x="1606" y="3501"/>
              <a:ext cx="624" cy="288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67500" tIns="35100" rIns="67500" bIns="35100" anchor="ctr"/>
            <a:lstStyle/>
            <a:p>
              <a:pPr algn="ctr" defTabSz="342900" eaLnBrk="0" hangingPunct="0">
                <a:spcBef>
                  <a:spcPct val="0"/>
                </a:spcBef>
                <a:buSzPct val="100000"/>
                <a:tabLst>
                  <a:tab pos="542925" algn="l"/>
                </a:tabLst>
                <a:defRPr/>
              </a:pPr>
              <a:r>
                <a:rPr lang="en-US" sz="105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Map n</a:t>
              </a:r>
            </a:p>
          </p:txBody>
        </p:sp>
        <p:sp>
          <p:nvSpPr>
            <p:cNvPr id="309258" name="Line 10"/>
            <p:cNvSpPr>
              <a:spLocks noChangeShapeType="1"/>
            </p:cNvSpPr>
            <p:nvPr/>
          </p:nvSpPr>
          <p:spPr bwMode="auto">
            <a:xfrm flipH="1">
              <a:off x="3100" y="1230"/>
              <a:ext cx="3" cy="49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ysDot"/>
              <a:miter lim="800000"/>
              <a:tailEnd type="triangle" w="med" len="med"/>
            </a:ln>
            <a:effectLst/>
          </p:spPr>
          <p:txBody>
            <a:bodyPr/>
            <a:lstStyle/>
            <a:p>
              <a:pPr defTabSz="685800" eaLnBrk="0" hangingPunct="0">
                <a:spcBef>
                  <a:spcPct val="0"/>
                </a:spcBef>
                <a:defRPr/>
              </a:pPr>
              <a:endParaRPr lang="en-US" sz="900">
                <a:solidFill>
                  <a:srgbClr val="000000"/>
                </a:solidFill>
                <a:latin typeface="Helvetica" charset="0"/>
                <a:ea typeface="MS PGothic" panose="020B0600070205080204" pitchFamily="34" charset="-128"/>
                <a:cs typeface="MS PGothic" panose="020B0600070205080204" pitchFamily="34" charset="-128"/>
              </a:endParaRPr>
            </a:p>
          </p:txBody>
        </p:sp>
        <p:sp>
          <p:nvSpPr>
            <p:cNvPr id="309259" name="Text Box 11"/>
            <p:cNvSpPr txBox="1">
              <a:spLocks noChangeArrowheads="1"/>
            </p:cNvSpPr>
            <p:nvPr/>
          </p:nvSpPr>
          <p:spPr bwMode="auto">
            <a:xfrm>
              <a:off x="2260" y="1941"/>
              <a:ext cx="590" cy="38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67500" tIns="35100" rIns="67500" bIns="35100">
              <a:spAutoFit/>
            </a:bodyPr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9pPr>
            </a:lstStyle>
            <a:p>
              <a:pPr defTabSz="342900" eaLnBrk="0" hangingPunct="0">
                <a:spcBef>
                  <a:spcPct val="0"/>
                </a:spcBef>
                <a:buSzPct val="100000"/>
                <a:tabLst>
                  <a:tab pos="542925" algn="l"/>
                </a:tabLst>
                <a:defRPr/>
              </a:pPr>
              <a:r>
                <a:rPr lang="en-US" sz="1050">
                  <a:solidFill>
                    <a:srgbClr val="000000"/>
                  </a:solidFill>
                  <a:latin typeface="Comic Sans MS" pitchFamily="66" charset="0"/>
                </a:rPr>
                <a:t>assign</a:t>
              </a:r>
            </a:p>
            <a:p>
              <a:pPr defTabSz="342900" eaLnBrk="0" hangingPunct="0">
                <a:spcBef>
                  <a:spcPct val="0"/>
                </a:spcBef>
                <a:buSzPct val="100000"/>
                <a:tabLst>
                  <a:tab pos="542925" algn="l"/>
                </a:tabLst>
                <a:defRPr/>
              </a:pPr>
              <a:r>
                <a:rPr lang="en-US" sz="1050">
                  <a:solidFill>
                    <a:srgbClr val="000000"/>
                  </a:solidFill>
                  <a:latin typeface="Comic Sans MS" pitchFamily="66" charset="0"/>
                </a:rPr>
                <a:t>map</a:t>
              </a:r>
            </a:p>
          </p:txBody>
        </p:sp>
        <p:sp>
          <p:nvSpPr>
            <p:cNvPr id="309260" name="Text Box 12"/>
            <p:cNvSpPr txBox="1">
              <a:spLocks noChangeArrowheads="1"/>
            </p:cNvSpPr>
            <p:nvPr/>
          </p:nvSpPr>
          <p:spPr bwMode="auto">
            <a:xfrm>
              <a:off x="3285" y="1934"/>
              <a:ext cx="761" cy="38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67500" tIns="35100" rIns="67500" bIns="35100">
              <a:spAutoFit/>
            </a:bodyPr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9pPr>
            </a:lstStyle>
            <a:p>
              <a:pPr defTabSz="342900" eaLnBrk="0" hangingPunct="0">
                <a:spcBef>
                  <a:spcPct val="0"/>
                </a:spcBef>
                <a:buSzPct val="100000"/>
                <a:tabLst>
                  <a:tab pos="542925" algn="l"/>
                </a:tabLst>
                <a:defRPr/>
              </a:pPr>
              <a:r>
                <a:rPr lang="en-US" sz="1050">
                  <a:solidFill>
                    <a:srgbClr val="000000"/>
                  </a:solidFill>
                  <a:latin typeface="Comic Sans MS" pitchFamily="66" charset="0"/>
                </a:rPr>
                <a:t>assign</a:t>
              </a:r>
            </a:p>
            <a:p>
              <a:pPr defTabSz="342900" eaLnBrk="0" hangingPunct="0">
                <a:spcBef>
                  <a:spcPct val="0"/>
                </a:spcBef>
                <a:buSzPct val="100000"/>
                <a:tabLst>
                  <a:tab pos="542925" algn="l"/>
                </a:tabLst>
                <a:defRPr/>
              </a:pPr>
              <a:r>
                <a:rPr lang="en-US" sz="1050">
                  <a:solidFill>
                    <a:srgbClr val="000000"/>
                  </a:solidFill>
                  <a:latin typeface="Comic Sans MS" pitchFamily="66" charset="0"/>
                </a:rPr>
                <a:t>reduce</a:t>
              </a:r>
            </a:p>
          </p:txBody>
        </p:sp>
        <p:sp>
          <p:nvSpPr>
            <p:cNvPr id="309261" name="Text Box 13"/>
            <p:cNvSpPr txBox="1">
              <a:spLocks noChangeArrowheads="1"/>
            </p:cNvSpPr>
            <p:nvPr/>
          </p:nvSpPr>
          <p:spPr bwMode="auto">
            <a:xfrm>
              <a:off x="1094" y="3570"/>
              <a:ext cx="459" cy="22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67500" tIns="35100" rIns="67500" bIns="35100">
              <a:spAutoFit/>
            </a:bodyPr>
            <a:lstStyle/>
            <a:p>
              <a:pPr defTabSz="685800" eaLnBrk="0" hangingPunct="0">
                <a:spcBef>
                  <a:spcPct val="0"/>
                </a:spcBef>
                <a:buSzPct val="100000"/>
                <a:defRPr/>
              </a:pPr>
              <a:r>
                <a:rPr lang="en-US" sz="105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read</a:t>
              </a:r>
            </a:p>
          </p:txBody>
        </p:sp>
        <p:sp>
          <p:nvSpPr>
            <p:cNvPr id="309262" name="Rectangle 14"/>
            <p:cNvSpPr>
              <a:spLocks noChangeArrowheads="1"/>
            </p:cNvSpPr>
            <p:nvPr/>
          </p:nvSpPr>
          <p:spPr bwMode="auto">
            <a:xfrm>
              <a:off x="2727" y="2349"/>
              <a:ext cx="144" cy="288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685800" eaLnBrk="0" hangingPunct="0">
                <a:spcBef>
                  <a:spcPct val="0"/>
                </a:spcBef>
                <a:defRPr/>
              </a:pPr>
              <a:endParaRPr lang="en-US" sz="900">
                <a:solidFill>
                  <a:srgbClr val="000000"/>
                </a:solidFill>
                <a:latin typeface="Helvetica" charset="0"/>
                <a:ea typeface="MS PGothic" panose="020B0600070205080204" pitchFamily="34" charset="-128"/>
                <a:cs typeface="MS PGothic" panose="020B0600070205080204" pitchFamily="34" charset="-128"/>
              </a:endParaRPr>
            </a:p>
          </p:txBody>
        </p:sp>
        <p:sp>
          <p:nvSpPr>
            <p:cNvPr id="309263" name="Rectangle 15"/>
            <p:cNvSpPr>
              <a:spLocks noChangeArrowheads="1"/>
            </p:cNvSpPr>
            <p:nvPr/>
          </p:nvSpPr>
          <p:spPr bwMode="auto">
            <a:xfrm>
              <a:off x="2872" y="2349"/>
              <a:ext cx="144" cy="288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685800" eaLnBrk="0" hangingPunct="0">
                <a:spcBef>
                  <a:spcPct val="0"/>
                </a:spcBef>
                <a:defRPr/>
              </a:pPr>
              <a:endParaRPr lang="en-US" sz="900">
                <a:solidFill>
                  <a:srgbClr val="000000"/>
                </a:solidFill>
                <a:latin typeface="Helvetica" charset="0"/>
                <a:ea typeface="MS PGothic" panose="020B0600070205080204" pitchFamily="34" charset="-128"/>
                <a:cs typeface="MS PGothic" panose="020B0600070205080204" pitchFamily="34" charset="-128"/>
              </a:endParaRPr>
            </a:p>
          </p:txBody>
        </p:sp>
        <p:sp>
          <p:nvSpPr>
            <p:cNvPr id="309264" name="Rectangle 16"/>
            <p:cNvSpPr>
              <a:spLocks noChangeArrowheads="1"/>
            </p:cNvSpPr>
            <p:nvPr/>
          </p:nvSpPr>
          <p:spPr bwMode="auto">
            <a:xfrm>
              <a:off x="2727" y="2786"/>
              <a:ext cx="144" cy="287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685800" eaLnBrk="0" hangingPunct="0">
                <a:spcBef>
                  <a:spcPct val="0"/>
                </a:spcBef>
                <a:defRPr/>
              </a:pPr>
              <a:endParaRPr lang="en-US" sz="900">
                <a:solidFill>
                  <a:srgbClr val="000000"/>
                </a:solidFill>
                <a:latin typeface="Helvetica" charset="0"/>
                <a:ea typeface="MS PGothic" panose="020B0600070205080204" pitchFamily="34" charset="-128"/>
                <a:cs typeface="MS PGothic" panose="020B0600070205080204" pitchFamily="34" charset="-128"/>
              </a:endParaRPr>
            </a:p>
          </p:txBody>
        </p:sp>
        <p:sp>
          <p:nvSpPr>
            <p:cNvPr id="309265" name="Rectangle 17"/>
            <p:cNvSpPr>
              <a:spLocks noChangeArrowheads="1"/>
            </p:cNvSpPr>
            <p:nvPr/>
          </p:nvSpPr>
          <p:spPr bwMode="auto">
            <a:xfrm>
              <a:off x="2872" y="2786"/>
              <a:ext cx="144" cy="287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685800" eaLnBrk="0" hangingPunct="0">
                <a:spcBef>
                  <a:spcPct val="0"/>
                </a:spcBef>
                <a:defRPr/>
              </a:pPr>
              <a:endParaRPr lang="en-US" sz="900">
                <a:solidFill>
                  <a:srgbClr val="000000"/>
                </a:solidFill>
                <a:latin typeface="Helvetica" charset="0"/>
                <a:ea typeface="MS PGothic" panose="020B0600070205080204" pitchFamily="34" charset="-128"/>
                <a:cs typeface="MS PGothic" panose="020B0600070205080204" pitchFamily="34" charset="-128"/>
              </a:endParaRPr>
            </a:p>
          </p:txBody>
        </p:sp>
        <p:sp>
          <p:nvSpPr>
            <p:cNvPr id="309266" name="Rectangle 18"/>
            <p:cNvSpPr>
              <a:spLocks noChangeArrowheads="1"/>
            </p:cNvSpPr>
            <p:nvPr/>
          </p:nvSpPr>
          <p:spPr bwMode="auto">
            <a:xfrm>
              <a:off x="2727" y="3496"/>
              <a:ext cx="144" cy="288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685800" eaLnBrk="0" hangingPunct="0">
                <a:spcBef>
                  <a:spcPct val="0"/>
                </a:spcBef>
                <a:defRPr/>
              </a:pPr>
              <a:endParaRPr lang="en-US" sz="900">
                <a:solidFill>
                  <a:srgbClr val="000000"/>
                </a:solidFill>
                <a:latin typeface="Helvetica" charset="0"/>
                <a:ea typeface="MS PGothic" panose="020B0600070205080204" pitchFamily="34" charset="-128"/>
                <a:cs typeface="MS PGothic" panose="020B0600070205080204" pitchFamily="34" charset="-128"/>
              </a:endParaRPr>
            </a:p>
          </p:txBody>
        </p:sp>
        <p:sp>
          <p:nvSpPr>
            <p:cNvPr id="309267" name="Rectangle 19"/>
            <p:cNvSpPr>
              <a:spLocks noChangeArrowheads="1"/>
            </p:cNvSpPr>
            <p:nvPr/>
          </p:nvSpPr>
          <p:spPr bwMode="auto">
            <a:xfrm>
              <a:off x="2872" y="3496"/>
              <a:ext cx="144" cy="288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685800" eaLnBrk="0" hangingPunct="0">
                <a:spcBef>
                  <a:spcPct val="0"/>
                </a:spcBef>
                <a:defRPr/>
              </a:pPr>
              <a:endParaRPr lang="en-US" sz="900">
                <a:solidFill>
                  <a:srgbClr val="000000"/>
                </a:solidFill>
                <a:latin typeface="Helvetica" charset="0"/>
                <a:ea typeface="MS PGothic" panose="020B0600070205080204" pitchFamily="34" charset="-128"/>
                <a:cs typeface="MS PGothic" panose="020B0600070205080204" pitchFamily="34" charset="-128"/>
              </a:endParaRPr>
            </a:p>
          </p:txBody>
        </p:sp>
        <p:sp>
          <p:nvSpPr>
            <p:cNvPr id="309268" name="Text Box 20"/>
            <p:cNvSpPr txBox="1">
              <a:spLocks noChangeArrowheads="1"/>
            </p:cNvSpPr>
            <p:nvPr/>
          </p:nvSpPr>
          <p:spPr bwMode="auto">
            <a:xfrm>
              <a:off x="2221" y="3093"/>
              <a:ext cx="497" cy="38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67500" tIns="35100" rIns="67500" bIns="35100">
              <a:spAutoFit/>
            </a:bodyPr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9pPr>
            </a:lstStyle>
            <a:p>
              <a:pPr defTabSz="342900" eaLnBrk="0" hangingPunct="0">
                <a:spcBef>
                  <a:spcPct val="0"/>
                </a:spcBef>
                <a:buSzPct val="100000"/>
                <a:tabLst>
                  <a:tab pos="542925" algn="l"/>
                </a:tabLst>
                <a:defRPr/>
              </a:pPr>
              <a:r>
                <a:rPr lang="en-US" sz="1050">
                  <a:solidFill>
                    <a:srgbClr val="000000"/>
                  </a:solidFill>
                  <a:latin typeface="Comic Sans MS" pitchFamily="66" charset="0"/>
                </a:rPr>
                <a:t>local</a:t>
              </a:r>
            </a:p>
            <a:p>
              <a:pPr defTabSz="342900" eaLnBrk="0" hangingPunct="0">
                <a:spcBef>
                  <a:spcPct val="0"/>
                </a:spcBef>
                <a:buSzPct val="100000"/>
                <a:tabLst>
                  <a:tab pos="542925" algn="l"/>
                </a:tabLst>
                <a:defRPr/>
              </a:pPr>
              <a:r>
                <a:rPr lang="en-US" sz="1050">
                  <a:solidFill>
                    <a:srgbClr val="000000"/>
                  </a:solidFill>
                  <a:latin typeface="Comic Sans MS" pitchFamily="66" charset="0"/>
                </a:rPr>
                <a:t>write</a:t>
              </a:r>
            </a:p>
          </p:txBody>
        </p:sp>
        <p:sp>
          <p:nvSpPr>
            <p:cNvPr id="309269" name="Text Box 21"/>
            <p:cNvSpPr txBox="1">
              <a:spLocks noChangeArrowheads="1"/>
            </p:cNvSpPr>
            <p:nvPr/>
          </p:nvSpPr>
          <p:spPr bwMode="auto">
            <a:xfrm>
              <a:off x="3103" y="3608"/>
              <a:ext cx="896" cy="38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67500" tIns="35100" rIns="67500" bIns="35100">
              <a:spAutoFit/>
            </a:bodyPr>
            <a:lstStyle>
              <a:lvl1pPr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2pPr>
              <a:lvl3pPr marL="11430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3pPr>
              <a:lvl4pPr marL="16002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4pPr>
              <a:lvl5pPr marL="20574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9pPr>
            </a:lstStyle>
            <a:p>
              <a:pPr defTabSz="342900" eaLnBrk="0" hangingPunct="0">
                <a:spcBef>
                  <a:spcPct val="0"/>
                </a:spcBef>
                <a:buSzPct val="100000"/>
                <a:tabLst>
                  <a:tab pos="542925" algn="l"/>
                  <a:tab pos="1085850" algn="l"/>
                </a:tabLst>
                <a:defRPr/>
              </a:pPr>
              <a:r>
                <a:rPr lang="en-US" sz="1050">
                  <a:solidFill>
                    <a:srgbClr val="000000"/>
                  </a:solidFill>
                  <a:latin typeface="Comic Sans MS" pitchFamily="66" charset="0"/>
                </a:rPr>
                <a:t>Remote </a:t>
              </a:r>
            </a:p>
            <a:p>
              <a:pPr defTabSz="342900" eaLnBrk="0" hangingPunct="0">
                <a:spcBef>
                  <a:spcPct val="0"/>
                </a:spcBef>
                <a:buSzPct val="100000"/>
                <a:tabLst>
                  <a:tab pos="542925" algn="l"/>
                  <a:tab pos="1085850" algn="l"/>
                </a:tabLst>
                <a:defRPr/>
              </a:pPr>
              <a:r>
                <a:rPr lang="en-US" sz="1050">
                  <a:solidFill>
                    <a:srgbClr val="000000"/>
                  </a:solidFill>
                  <a:latin typeface="Comic Sans MS" pitchFamily="66" charset="0"/>
                </a:rPr>
                <a:t>Read, Sort</a:t>
              </a:r>
            </a:p>
          </p:txBody>
        </p:sp>
        <p:sp>
          <p:nvSpPr>
            <p:cNvPr id="309270" name="Rectangle 22"/>
            <p:cNvSpPr>
              <a:spLocks noChangeArrowheads="1"/>
            </p:cNvSpPr>
            <p:nvPr/>
          </p:nvSpPr>
          <p:spPr bwMode="auto">
            <a:xfrm>
              <a:off x="5415" y="2339"/>
              <a:ext cx="576" cy="262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67500" tIns="35100" rIns="67500" bIns="35100" anchor="ctr"/>
            <a:lstStyle/>
            <a:p>
              <a:pPr algn="ctr" defTabSz="342900" eaLnBrk="0" hangingPunct="0">
                <a:spcBef>
                  <a:spcPct val="0"/>
                </a:spcBef>
                <a:buSzPct val="100000"/>
                <a:tabLst>
                  <a:tab pos="542925" algn="l"/>
                </a:tabLst>
                <a:defRPr/>
              </a:pPr>
              <a:r>
                <a:rPr lang="en-US" sz="105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File 1</a:t>
              </a:r>
            </a:p>
          </p:txBody>
        </p:sp>
        <p:sp>
          <p:nvSpPr>
            <p:cNvPr id="309271" name="Text Box 23"/>
            <p:cNvSpPr txBox="1">
              <a:spLocks noChangeArrowheads="1"/>
            </p:cNvSpPr>
            <p:nvPr/>
          </p:nvSpPr>
          <p:spPr bwMode="auto">
            <a:xfrm>
              <a:off x="4767" y="2706"/>
              <a:ext cx="497" cy="22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67500" tIns="35100" rIns="67500" bIns="35100">
              <a:spAutoFit/>
            </a:bodyPr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9pPr>
            </a:lstStyle>
            <a:p>
              <a:pPr defTabSz="342900" eaLnBrk="0" hangingPunct="0">
                <a:spcBef>
                  <a:spcPct val="0"/>
                </a:spcBef>
                <a:buSzPct val="100000"/>
                <a:tabLst>
                  <a:tab pos="542925" algn="l"/>
                </a:tabLst>
                <a:defRPr/>
              </a:pPr>
              <a:r>
                <a:rPr lang="en-US" sz="1050">
                  <a:solidFill>
                    <a:srgbClr val="000000"/>
                  </a:solidFill>
                  <a:latin typeface="Comic Sans MS" pitchFamily="66" charset="0"/>
                </a:rPr>
                <a:t>write</a:t>
              </a:r>
            </a:p>
          </p:txBody>
        </p:sp>
        <p:sp>
          <p:nvSpPr>
            <p:cNvPr id="309272" name="Rectangle 24"/>
            <p:cNvSpPr>
              <a:spLocks noChangeArrowheads="1"/>
            </p:cNvSpPr>
            <p:nvPr/>
          </p:nvSpPr>
          <p:spPr bwMode="auto">
            <a:xfrm>
              <a:off x="507" y="2370"/>
              <a:ext cx="528" cy="192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67500" tIns="35100" rIns="67500" bIns="35100" anchor="ctr"/>
            <a:lstStyle/>
            <a:p>
              <a:pPr algn="ctr" defTabSz="342900" eaLnBrk="0" hangingPunct="0">
                <a:spcBef>
                  <a:spcPct val="0"/>
                </a:spcBef>
                <a:buSzPct val="100000"/>
                <a:tabLst>
                  <a:tab pos="542925" algn="l"/>
                </a:tabLst>
                <a:defRPr/>
              </a:pPr>
              <a:r>
                <a:rPr lang="en-US" sz="105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Part 1</a:t>
              </a:r>
            </a:p>
          </p:txBody>
        </p:sp>
        <p:sp>
          <p:nvSpPr>
            <p:cNvPr id="309273" name="Rectangle 25"/>
            <p:cNvSpPr>
              <a:spLocks noChangeArrowheads="1"/>
            </p:cNvSpPr>
            <p:nvPr/>
          </p:nvSpPr>
          <p:spPr bwMode="auto">
            <a:xfrm>
              <a:off x="507" y="2562"/>
              <a:ext cx="528" cy="192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67500" tIns="35100" rIns="67500" bIns="35100" anchor="ctr"/>
            <a:lstStyle/>
            <a:p>
              <a:pPr algn="ctr" defTabSz="342900" eaLnBrk="0" hangingPunct="0">
                <a:spcBef>
                  <a:spcPct val="0"/>
                </a:spcBef>
                <a:buSzPct val="100000"/>
                <a:tabLst>
                  <a:tab pos="542925" algn="l"/>
                </a:tabLst>
                <a:defRPr/>
              </a:pPr>
              <a:r>
                <a:rPr lang="en-US" sz="105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Part 2</a:t>
              </a:r>
            </a:p>
          </p:txBody>
        </p:sp>
        <p:sp>
          <p:nvSpPr>
            <p:cNvPr id="309274" name="Text Box 26"/>
            <p:cNvSpPr txBox="1">
              <a:spLocks noChangeArrowheads="1"/>
            </p:cNvSpPr>
            <p:nvPr/>
          </p:nvSpPr>
          <p:spPr bwMode="auto">
            <a:xfrm>
              <a:off x="332" y="3941"/>
              <a:ext cx="879" cy="42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67500" tIns="35100" rIns="67500" bIns="35100">
              <a:spAutoFit/>
            </a:bodyPr>
            <a:lstStyle>
              <a:lvl1pPr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2pPr>
              <a:lvl3pPr marL="11430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3pPr>
              <a:lvl4pPr marL="16002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4pPr>
              <a:lvl5pPr marL="20574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9pPr>
            </a:lstStyle>
            <a:p>
              <a:pPr defTabSz="342900">
                <a:spcBef>
                  <a:spcPct val="0"/>
                </a:spcBef>
                <a:buSzPct val="100000"/>
                <a:tabLst>
                  <a:tab pos="542925" algn="l"/>
                  <a:tab pos="1085850" algn="l"/>
                </a:tabLst>
                <a:defRPr/>
              </a:pPr>
              <a:r>
                <a:rPr lang="en-US" sz="1200" b="1" dirty="0">
                  <a:solidFill>
                    <a:srgbClr val="0000FF"/>
                  </a:solidFill>
                  <a:latin typeface="Comic Sans MS" pitchFamily="66" charset="0"/>
                </a:rPr>
                <a:t>Input file </a:t>
              </a:r>
            </a:p>
            <a:p>
              <a:pPr defTabSz="342900">
                <a:spcBef>
                  <a:spcPct val="0"/>
                </a:spcBef>
                <a:buSzPct val="100000"/>
                <a:tabLst>
                  <a:tab pos="542925" algn="l"/>
                  <a:tab pos="1085850" algn="l"/>
                </a:tabLst>
                <a:defRPr/>
              </a:pPr>
              <a:r>
                <a:rPr lang="en-US" sz="1200" b="1" dirty="0">
                  <a:solidFill>
                    <a:srgbClr val="0000FF"/>
                  </a:solidFill>
                  <a:latin typeface="Comic Sans MS" pitchFamily="66" charset="0"/>
                </a:rPr>
                <a:t>partitions</a:t>
              </a:r>
            </a:p>
          </p:txBody>
        </p:sp>
        <p:cxnSp>
          <p:nvCxnSpPr>
            <p:cNvPr id="309275" name="AutoShape 27"/>
            <p:cNvCxnSpPr>
              <a:cxnSpLocks noChangeShapeType="1"/>
              <a:stCxn id="309252" idx="3"/>
              <a:endCxn id="309255" idx="0"/>
            </p:cNvCxnSpPr>
            <p:nvPr/>
          </p:nvCxnSpPr>
          <p:spPr bwMode="auto">
            <a:xfrm rot="5400000">
              <a:off x="1771" y="1319"/>
              <a:ext cx="1182" cy="877"/>
            </a:xfrm>
            <a:prstGeom prst="curvedConnector3">
              <a:avLst>
                <a:gd name="adj1" fmla="val 52697"/>
              </a:avLst>
            </a:prstGeom>
            <a:noFill/>
            <a:ln w="9525">
              <a:solidFill>
                <a:srgbClr val="000000"/>
              </a:solidFill>
              <a:prstDash val="sysDot"/>
              <a:round/>
              <a:tailEnd type="triangle" w="med" len="med"/>
            </a:ln>
            <a:effectLst/>
          </p:spPr>
        </p:cxnSp>
        <p:cxnSp>
          <p:nvCxnSpPr>
            <p:cNvPr id="309276" name="AutoShape 28"/>
            <p:cNvCxnSpPr>
              <a:cxnSpLocks noChangeShapeType="1"/>
              <a:stCxn id="309252" idx="5"/>
              <a:endCxn id="309253" idx="0"/>
            </p:cNvCxnSpPr>
            <p:nvPr/>
          </p:nvCxnSpPr>
          <p:spPr bwMode="auto">
            <a:xfrm rot="5400000" flipV="1">
              <a:off x="3257" y="1356"/>
              <a:ext cx="1137" cy="759"/>
            </a:xfrm>
            <a:prstGeom prst="curvedConnector3">
              <a:avLst>
                <a:gd name="adj1" fmla="val 52776"/>
              </a:avLst>
            </a:prstGeom>
            <a:noFill/>
            <a:ln w="9525">
              <a:solidFill>
                <a:srgbClr val="000000"/>
              </a:solidFill>
              <a:prstDash val="sysDot"/>
              <a:round/>
              <a:tailEnd type="triangle" w="med" len="med"/>
            </a:ln>
            <a:effectLst/>
          </p:spPr>
        </p:cxnSp>
        <p:cxnSp>
          <p:nvCxnSpPr>
            <p:cNvPr id="309277" name="AutoShape 29"/>
            <p:cNvCxnSpPr>
              <a:cxnSpLocks noChangeShapeType="1"/>
              <a:stCxn id="309254" idx="2"/>
              <a:endCxn id="309255" idx="7"/>
            </p:cNvCxnSpPr>
            <p:nvPr/>
          </p:nvCxnSpPr>
          <p:spPr bwMode="auto">
            <a:xfrm flipH="1">
              <a:off x="2143" y="1868"/>
              <a:ext cx="667" cy="52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prstDash val="sysDot"/>
              <a:round/>
              <a:tailEnd type="triangle" w="med" len="med"/>
            </a:ln>
            <a:effectLst/>
          </p:spPr>
        </p:cxnSp>
        <p:cxnSp>
          <p:nvCxnSpPr>
            <p:cNvPr id="309278" name="AutoShape 30"/>
            <p:cNvCxnSpPr>
              <a:cxnSpLocks noChangeShapeType="1"/>
              <a:stCxn id="309254" idx="6"/>
              <a:endCxn id="309253" idx="1"/>
            </p:cNvCxnSpPr>
            <p:nvPr/>
          </p:nvCxnSpPr>
          <p:spPr bwMode="auto">
            <a:xfrm>
              <a:off x="3435" y="1868"/>
              <a:ext cx="485" cy="48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prstDash val="sysDot"/>
              <a:round/>
              <a:tailEnd type="triangle" w="med" len="med"/>
            </a:ln>
            <a:effectLst/>
          </p:spPr>
        </p:cxnSp>
        <p:sp>
          <p:nvSpPr>
            <p:cNvPr id="309279" name="Text Box 31"/>
            <p:cNvSpPr txBox="1">
              <a:spLocks noChangeArrowheads="1"/>
            </p:cNvSpPr>
            <p:nvPr/>
          </p:nvSpPr>
          <p:spPr bwMode="auto">
            <a:xfrm>
              <a:off x="5140" y="3950"/>
              <a:ext cx="1042" cy="24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67500" tIns="35100" rIns="67500" bIns="35100">
              <a:spAutoFit/>
            </a:bodyPr>
            <a:lstStyle>
              <a:lvl1pPr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2pPr>
              <a:lvl3pPr marL="11430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3pPr>
              <a:lvl4pPr marL="16002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4pPr>
              <a:lvl5pPr marL="20574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9pPr>
            </a:lstStyle>
            <a:p>
              <a:pPr defTabSz="342900">
                <a:spcBef>
                  <a:spcPct val="0"/>
                </a:spcBef>
                <a:buSzPct val="100000"/>
                <a:tabLst>
                  <a:tab pos="542925" algn="l"/>
                  <a:tab pos="1085850" algn="l"/>
                </a:tabLst>
                <a:defRPr/>
              </a:pPr>
              <a:r>
                <a:rPr lang="en-US" sz="1200" b="1">
                  <a:solidFill>
                    <a:srgbClr val="339933"/>
                  </a:solidFill>
                  <a:latin typeface="Comic Sans MS" pitchFamily="66" charset="0"/>
                </a:rPr>
                <a:t>Output files</a:t>
              </a:r>
            </a:p>
          </p:txBody>
        </p:sp>
        <p:sp>
          <p:nvSpPr>
            <p:cNvPr id="309280" name="Line 32"/>
            <p:cNvSpPr>
              <a:spLocks noChangeShapeType="1"/>
            </p:cNvSpPr>
            <p:nvPr/>
          </p:nvSpPr>
          <p:spPr bwMode="auto">
            <a:xfrm>
              <a:off x="1901" y="3110"/>
              <a:ext cx="1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</a:ln>
            <a:effectLst/>
          </p:spPr>
          <p:txBody>
            <a:bodyPr/>
            <a:lstStyle/>
            <a:p>
              <a:pPr defTabSz="685800" eaLnBrk="0" hangingPunct="0">
                <a:spcBef>
                  <a:spcPct val="0"/>
                </a:spcBef>
                <a:defRPr/>
              </a:pPr>
              <a:endParaRPr lang="en-US" sz="900">
                <a:solidFill>
                  <a:srgbClr val="000000"/>
                </a:solidFill>
                <a:latin typeface="Helvetica" charset="0"/>
                <a:ea typeface="MS PGothic" panose="020B0600070205080204" pitchFamily="34" charset="-128"/>
                <a:cs typeface="MS PGothic" panose="020B0600070205080204" pitchFamily="34" charset="-128"/>
              </a:endParaRPr>
            </a:p>
          </p:txBody>
        </p:sp>
        <p:sp>
          <p:nvSpPr>
            <p:cNvPr id="309281" name="Oval 33"/>
            <p:cNvSpPr>
              <a:spLocks noChangeArrowheads="1"/>
            </p:cNvSpPr>
            <p:nvPr/>
          </p:nvSpPr>
          <p:spPr bwMode="auto">
            <a:xfrm>
              <a:off x="3802" y="2738"/>
              <a:ext cx="806" cy="339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67500" tIns="35100" rIns="67500" bIns="35100" anchor="ctr"/>
            <a:lstStyle/>
            <a:p>
              <a:pPr algn="ctr" defTabSz="342900" eaLnBrk="0" hangingPunct="0">
                <a:spcBef>
                  <a:spcPct val="0"/>
                </a:spcBef>
                <a:buSzPct val="100000"/>
                <a:tabLst>
                  <a:tab pos="542925" algn="l"/>
                </a:tabLst>
                <a:defRPr/>
              </a:pPr>
              <a:r>
                <a:rPr lang="en-US" sz="105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Reduce 1</a:t>
              </a:r>
            </a:p>
          </p:txBody>
        </p:sp>
        <p:sp>
          <p:nvSpPr>
            <p:cNvPr id="309282" name="Oval 34"/>
            <p:cNvSpPr>
              <a:spLocks noChangeArrowheads="1"/>
            </p:cNvSpPr>
            <p:nvPr/>
          </p:nvSpPr>
          <p:spPr bwMode="auto">
            <a:xfrm>
              <a:off x="3824" y="3470"/>
              <a:ext cx="806" cy="339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67500" tIns="35100" rIns="67500" bIns="35100" anchor="ctr"/>
            <a:lstStyle/>
            <a:p>
              <a:pPr algn="ctr" defTabSz="342900" eaLnBrk="0" hangingPunct="0">
                <a:spcBef>
                  <a:spcPct val="0"/>
                </a:spcBef>
                <a:buSzPct val="100000"/>
                <a:tabLst>
                  <a:tab pos="542925" algn="l"/>
                </a:tabLst>
                <a:defRPr/>
              </a:pPr>
              <a:r>
                <a:rPr lang="en-US" sz="105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Reduce m</a:t>
              </a:r>
            </a:p>
          </p:txBody>
        </p:sp>
        <p:cxnSp>
          <p:nvCxnSpPr>
            <p:cNvPr id="309283" name="AutoShape 35"/>
            <p:cNvCxnSpPr>
              <a:cxnSpLocks noChangeShapeType="1"/>
              <a:stCxn id="309263" idx="3"/>
              <a:endCxn id="309253" idx="2"/>
            </p:cNvCxnSpPr>
            <p:nvPr/>
          </p:nvCxnSpPr>
          <p:spPr bwMode="auto">
            <a:xfrm flipV="1">
              <a:off x="3016" y="2474"/>
              <a:ext cx="786" cy="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cxnSp>
          <p:nvCxnSpPr>
            <p:cNvPr id="309284" name="AutoShape 36"/>
            <p:cNvCxnSpPr>
              <a:cxnSpLocks noChangeShapeType="1"/>
              <a:stCxn id="309263" idx="3"/>
              <a:endCxn id="309281" idx="2"/>
            </p:cNvCxnSpPr>
            <p:nvPr/>
          </p:nvCxnSpPr>
          <p:spPr bwMode="auto">
            <a:xfrm>
              <a:off x="3016" y="2493"/>
              <a:ext cx="786" cy="41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cxnSp>
          <p:nvCxnSpPr>
            <p:cNvPr id="309285" name="AutoShape 37"/>
            <p:cNvCxnSpPr>
              <a:cxnSpLocks noChangeShapeType="1"/>
              <a:stCxn id="309263" idx="3"/>
              <a:endCxn id="309282" idx="2"/>
            </p:cNvCxnSpPr>
            <p:nvPr/>
          </p:nvCxnSpPr>
          <p:spPr bwMode="auto">
            <a:xfrm>
              <a:off x="3016" y="2493"/>
              <a:ext cx="808" cy="114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cxnSp>
          <p:nvCxnSpPr>
            <p:cNvPr id="309286" name="AutoShape 38"/>
            <p:cNvCxnSpPr>
              <a:cxnSpLocks noChangeShapeType="1"/>
              <a:stCxn id="309265" idx="3"/>
              <a:endCxn id="309253" idx="2"/>
            </p:cNvCxnSpPr>
            <p:nvPr/>
          </p:nvCxnSpPr>
          <p:spPr bwMode="auto">
            <a:xfrm flipV="1">
              <a:off x="3016" y="2473"/>
              <a:ext cx="786" cy="4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cxnSp>
          <p:nvCxnSpPr>
            <p:cNvPr id="309287" name="AutoShape 39"/>
            <p:cNvCxnSpPr>
              <a:cxnSpLocks noChangeShapeType="1"/>
              <a:stCxn id="309265" idx="3"/>
              <a:endCxn id="309281" idx="2"/>
            </p:cNvCxnSpPr>
            <p:nvPr/>
          </p:nvCxnSpPr>
          <p:spPr bwMode="auto">
            <a:xfrm flipV="1">
              <a:off x="3016" y="2908"/>
              <a:ext cx="786" cy="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cxnSp>
          <p:nvCxnSpPr>
            <p:cNvPr id="309288" name="AutoShape 40"/>
            <p:cNvCxnSpPr>
              <a:cxnSpLocks noChangeShapeType="1"/>
              <a:stCxn id="309265" idx="3"/>
              <a:endCxn id="309282" idx="2"/>
            </p:cNvCxnSpPr>
            <p:nvPr/>
          </p:nvCxnSpPr>
          <p:spPr bwMode="auto">
            <a:xfrm>
              <a:off x="3016" y="2930"/>
              <a:ext cx="808" cy="71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cxnSp>
          <p:nvCxnSpPr>
            <p:cNvPr id="309289" name="AutoShape 41"/>
            <p:cNvCxnSpPr>
              <a:cxnSpLocks noChangeShapeType="1"/>
              <a:stCxn id="309267" idx="3"/>
              <a:endCxn id="309253" idx="2"/>
            </p:cNvCxnSpPr>
            <p:nvPr/>
          </p:nvCxnSpPr>
          <p:spPr bwMode="auto">
            <a:xfrm flipV="1">
              <a:off x="3016" y="2474"/>
              <a:ext cx="786" cy="116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cxnSp>
          <p:nvCxnSpPr>
            <p:cNvPr id="309290" name="AutoShape 42"/>
            <p:cNvCxnSpPr>
              <a:cxnSpLocks noChangeShapeType="1"/>
              <a:stCxn id="309267" idx="3"/>
              <a:endCxn id="309281" idx="2"/>
            </p:cNvCxnSpPr>
            <p:nvPr/>
          </p:nvCxnSpPr>
          <p:spPr bwMode="auto">
            <a:xfrm flipV="1">
              <a:off x="3016" y="2908"/>
              <a:ext cx="786" cy="7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cxnSp>
          <p:nvCxnSpPr>
            <p:cNvPr id="309291" name="AutoShape 43"/>
            <p:cNvCxnSpPr>
              <a:cxnSpLocks noChangeShapeType="1"/>
              <a:stCxn id="309272" idx="3"/>
              <a:endCxn id="309255" idx="2"/>
            </p:cNvCxnSpPr>
            <p:nvPr/>
          </p:nvCxnSpPr>
          <p:spPr bwMode="auto">
            <a:xfrm>
              <a:off x="1035" y="2466"/>
              <a:ext cx="576" cy="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cxnSp>
          <p:nvCxnSpPr>
            <p:cNvPr id="309292" name="AutoShape 44"/>
            <p:cNvCxnSpPr>
              <a:cxnSpLocks noChangeShapeType="1"/>
              <a:stCxn id="309273" idx="3"/>
              <a:endCxn id="309256" idx="2"/>
            </p:cNvCxnSpPr>
            <p:nvPr/>
          </p:nvCxnSpPr>
          <p:spPr bwMode="auto">
            <a:xfrm>
              <a:off x="1035" y="2658"/>
              <a:ext cx="576" cy="2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sp>
          <p:nvSpPr>
            <p:cNvPr id="309293" name="Rectangle 45"/>
            <p:cNvSpPr>
              <a:spLocks noChangeArrowheads="1"/>
            </p:cNvSpPr>
            <p:nvPr/>
          </p:nvSpPr>
          <p:spPr bwMode="auto">
            <a:xfrm>
              <a:off x="518" y="3456"/>
              <a:ext cx="528" cy="192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67500" tIns="35100" rIns="67500" bIns="35100" anchor="ctr"/>
            <a:lstStyle/>
            <a:p>
              <a:pPr algn="ctr" defTabSz="342900" eaLnBrk="0" hangingPunct="0">
                <a:spcBef>
                  <a:spcPct val="0"/>
                </a:spcBef>
                <a:buSzPct val="100000"/>
                <a:tabLst>
                  <a:tab pos="542925" algn="l"/>
                </a:tabLst>
                <a:defRPr/>
              </a:pPr>
              <a:r>
                <a:rPr lang="en-US" sz="105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Part n</a:t>
              </a:r>
            </a:p>
          </p:txBody>
        </p:sp>
        <p:cxnSp>
          <p:nvCxnSpPr>
            <p:cNvPr id="309294" name="AutoShape 46"/>
            <p:cNvCxnSpPr>
              <a:cxnSpLocks noChangeShapeType="1"/>
              <a:stCxn id="309293" idx="3"/>
              <a:endCxn id="309256" idx="2"/>
            </p:cNvCxnSpPr>
            <p:nvPr/>
          </p:nvCxnSpPr>
          <p:spPr bwMode="auto">
            <a:xfrm flipV="1">
              <a:off x="1046" y="2930"/>
              <a:ext cx="565" cy="6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cxnSp>
          <p:nvCxnSpPr>
            <p:cNvPr id="309295" name="AutoShape 47"/>
            <p:cNvCxnSpPr>
              <a:cxnSpLocks noChangeShapeType="1"/>
              <a:stCxn id="309255" idx="6"/>
              <a:endCxn id="309262" idx="1"/>
            </p:cNvCxnSpPr>
            <p:nvPr/>
          </p:nvCxnSpPr>
          <p:spPr bwMode="auto">
            <a:xfrm>
              <a:off x="2235" y="2493"/>
              <a:ext cx="49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cxnSp>
          <p:nvCxnSpPr>
            <p:cNvPr id="309296" name="AutoShape 48"/>
            <p:cNvCxnSpPr>
              <a:cxnSpLocks noChangeShapeType="1"/>
              <a:stCxn id="309256" idx="6"/>
              <a:endCxn id="309264" idx="1"/>
            </p:cNvCxnSpPr>
            <p:nvPr/>
          </p:nvCxnSpPr>
          <p:spPr bwMode="auto">
            <a:xfrm>
              <a:off x="2235" y="2930"/>
              <a:ext cx="49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cxnSp>
          <p:nvCxnSpPr>
            <p:cNvPr id="309297" name="AutoShape 49"/>
            <p:cNvCxnSpPr>
              <a:cxnSpLocks noChangeShapeType="1"/>
              <a:stCxn id="309257" idx="6"/>
              <a:endCxn id="309266" idx="1"/>
            </p:cNvCxnSpPr>
            <p:nvPr/>
          </p:nvCxnSpPr>
          <p:spPr bwMode="auto">
            <a:xfrm flipV="1">
              <a:off x="2231" y="3641"/>
              <a:ext cx="497" cy="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sp>
          <p:nvSpPr>
            <p:cNvPr id="309298" name="Rectangle 50"/>
            <p:cNvSpPr>
              <a:spLocks noChangeArrowheads="1"/>
            </p:cNvSpPr>
            <p:nvPr/>
          </p:nvSpPr>
          <p:spPr bwMode="auto">
            <a:xfrm>
              <a:off x="5414" y="2789"/>
              <a:ext cx="576" cy="230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67500" tIns="35100" rIns="67500" bIns="35100" anchor="ctr"/>
            <a:lstStyle/>
            <a:p>
              <a:pPr algn="ctr" defTabSz="342900" eaLnBrk="0" hangingPunct="0">
                <a:spcBef>
                  <a:spcPct val="0"/>
                </a:spcBef>
                <a:buSzPct val="100000"/>
                <a:tabLst>
                  <a:tab pos="542925" algn="l"/>
                </a:tabLst>
                <a:defRPr/>
              </a:pPr>
              <a:r>
                <a:rPr lang="en-US" sz="105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File 2</a:t>
              </a:r>
            </a:p>
          </p:txBody>
        </p:sp>
        <p:sp>
          <p:nvSpPr>
            <p:cNvPr id="309299" name="Rectangle 51"/>
            <p:cNvSpPr>
              <a:spLocks noChangeArrowheads="1"/>
            </p:cNvSpPr>
            <p:nvPr/>
          </p:nvSpPr>
          <p:spPr bwMode="auto">
            <a:xfrm>
              <a:off x="5414" y="3501"/>
              <a:ext cx="576" cy="262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67500" tIns="35100" rIns="67500" bIns="35100" anchor="ctr"/>
            <a:lstStyle/>
            <a:p>
              <a:pPr algn="ctr" defTabSz="342900" eaLnBrk="0" hangingPunct="0">
                <a:spcBef>
                  <a:spcPct val="0"/>
                </a:spcBef>
                <a:buSzPct val="100000"/>
                <a:tabLst>
                  <a:tab pos="542925" algn="l"/>
                </a:tabLst>
                <a:defRPr/>
              </a:pPr>
              <a:r>
                <a:rPr lang="en-US" sz="105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File m</a:t>
              </a:r>
            </a:p>
          </p:txBody>
        </p:sp>
        <p:cxnSp>
          <p:nvCxnSpPr>
            <p:cNvPr id="309300" name="AutoShape 52"/>
            <p:cNvCxnSpPr>
              <a:cxnSpLocks noChangeShapeType="1"/>
              <a:stCxn id="309253" idx="6"/>
              <a:endCxn id="309270" idx="1"/>
            </p:cNvCxnSpPr>
            <p:nvPr/>
          </p:nvCxnSpPr>
          <p:spPr bwMode="auto">
            <a:xfrm flipV="1">
              <a:off x="4608" y="2470"/>
              <a:ext cx="807" cy="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cxnSp>
          <p:nvCxnSpPr>
            <p:cNvPr id="309301" name="AutoShape 53"/>
            <p:cNvCxnSpPr>
              <a:cxnSpLocks noChangeShapeType="1"/>
              <a:stCxn id="309281" idx="6"/>
              <a:endCxn id="309298" idx="1"/>
            </p:cNvCxnSpPr>
            <p:nvPr/>
          </p:nvCxnSpPr>
          <p:spPr bwMode="auto">
            <a:xfrm flipV="1">
              <a:off x="4608" y="2904"/>
              <a:ext cx="807" cy="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cxnSp>
          <p:nvCxnSpPr>
            <p:cNvPr id="309302" name="AutoShape 54"/>
            <p:cNvCxnSpPr>
              <a:cxnSpLocks noChangeShapeType="1"/>
              <a:stCxn id="309267" idx="3"/>
              <a:endCxn id="309282" idx="2"/>
            </p:cNvCxnSpPr>
            <p:nvPr/>
          </p:nvCxnSpPr>
          <p:spPr bwMode="auto">
            <a:xfrm>
              <a:off x="3016" y="3641"/>
              <a:ext cx="80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cxnSp>
          <p:nvCxnSpPr>
            <p:cNvPr id="309303" name="AutoShape 55"/>
            <p:cNvCxnSpPr>
              <a:cxnSpLocks noChangeShapeType="1"/>
              <a:stCxn id="309282" idx="6"/>
              <a:endCxn id="309299" idx="1"/>
            </p:cNvCxnSpPr>
            <p:nvPr/>
          </p:nvCxnSpPr>
          <p:spPr bwMode="auto">
            <a:xfrm flipV="1">
              <a:off x="4631" y="3633"/>
              <a:ext cx="784" cy="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sp>
          <p:nvSpPr>
            <p:cNvPr id="309304" name="Line 56"/>
            <p:cNvSpPr>
              <a:spLocks noChangeShapeType="1"/>
            </p:cNvSpPr>
            <p:nvPr/>
          </p:nvSpPr>
          <p:spPr bwMode="auto">
            <a:xfrm>
              <a:off x="749" y="3166"/>
              <a:ext cx="1" cy="2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</a:ln>
            <a:effectLst/>
          </p:spPr>
          <p:txBody>
            <a:bodyPr/>
            <a:lstStyle/>
            <a:p>
              <a:pPr defTabSz="685800" eaLnBrk="0" hangingPunct="0">
                <a:spcBef>
                  <a:spcPct val="0"/>
                </a:spcBef>
                <a:defRPr/>
              </a:pPr>
              <a:endParaRPr lang="en-US" sz="900">
                <a:solidFill>
                  <a:srgbClr val="000000"/>
                </a:solidFill>
                <a:latin typeface="Helvetica" charset="0"/>
                <a:ea typeface="MS PGothic" panose="020B0600070205080204" pitchFamily="34" charset="-128"/>
                <a:cs typeface="MS PGothic" panose="020B0600070205080204" pitchFamily="34" charset="-128"/>
              </a:endParaRPr>
            </a:p>
          </p:txBody>
        </p:sp>
        <p:sp>
          <p:nvSpPr>
            <p:cNvPr id="309305" name="Line 57"/>
            <p:cNvSpPr>
              <a:spLocks noChangeShapeType="1"/>
            </p:cNvSpPr>
            <p:nvPr/>
          </p:nvSpPr>
          <p:spPr bwMode="auto">
            <a:xfrm>
              <a:off x="4205" y="3077"/>
              <a:ext cx="1" cy="3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</a:ln>
            <a:effectLst/>
          </p:spPr>
          <p:txBody>
            <a:bodyPr/>
            <a:lstStyle/>
            <a:p>
              <a:pPr defTabSz="685800" eaLnBrk="0" hangingPunct="0">
                <a:spcBef>
                  <a:spcPct val="0"/>
                </a:spcBef>
                <a:defRPr/>
              </a:pPr>
              <a:endParaRPr lang="en-US" sz="900">
                <a:solidFill>
                  <a:srgbClr val="000000"/>
                </a:solidFill>
                <a:latin typeface="Helvetica" charset="0"/>
                <a:ea typeface="MS PGothic" panose="020B0600070205080204" pitchFamily="34" charset="-128"/>
                <a:cs typeface="MS PGothic" panose="020B0600070205080204" pitchFamily="34" charset="-128"/>
              </a:endParaRPr>
            </a:p>
          </p:txBody>
        </p:sp>
        <p:sp>
          <p:nvSpPr>
            <p:cNvPr id="309306" name="Line 58"/>
            <p:cNvSpPr>
              <a:spLocks noChangeShapeType="1"/>
            </p:cNvSpPr>
            <p:nvPr/>
          </p:nvSpPr>
          <p:spPr bwMode="auto">
            <a:xfrm>
              <a:off x="3016" y="2493"/>
              <a:ext cx="843" cy="6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pPr defTabSz="685800" eaLnBrk="0" hangingPunct="0">
                <a:spcBef>
                  <a:spcPct val="0"/>
                </a:spcBef>
                <a:defRPr/>
              </a:pPr>
              <a:endParaRPr lang="en-US" sz="900">
                <a:solidFill>
                  <a:srgbClr val="000000"/>
                </a:solidFill>
                <a:latin typeface="Helvetica" charset="0"/>
                <a:ea typeface="MS PGothic" panose="020B0600070205080204" pitchFamily="34" charset="-128"/>
                <a:cs typeface="MS PGothic" panose="020B0600070205080204" pitchFamily="34" charset="-128"/>
              </a:endParaRPr>
            </a:p>
          </p:txBody>
        </p:sp>
        <p:sp>
          <p:nvSpPr>
            <p:cNvPr id="309307" name="Line 59"/>
            <p:cNvSpPr>
              <a:spLocks noChangeShapeType="1"/>
            </p:cNvSpPr>
            <p:nvPr/>
          </p:nvSpPr>
          <p:spPr bwMode="auto">
            <a:xfrm>
              <a:off x="3016" y="2930"/>
              <a:ext cx="843" cy="2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pPr defTabSz="685800" eaLnBrk="0" hangingPunct="0">
                <a:spcBef>
                  <a:spcPct val="0"/>
                </a:spcBef>
                <a:defRPr/>
              </a:pPr>
              <a:endParaRPr lang="en-US" sz="900">
                <a:solidFill>
                  <a:srgbClr val="000000"/>
                </a:solidFill>
                <a:latin typeface="Helvetica" charset="0"/>
                <a:ea typeface="MS PGothic" panose="020B0600070205080204" pitchFamily="34" charset="-128"/>
                <a:cs typeface="MS PGothic" panose="020B0600070205080204" pitchFamily="34" charset="-128"/>
              </a:endParaRPr>
            </a:p>
          </p:txBody>
        </p:sp>
        <p:sp>
          <p:nvSpPr>
            <p:cNvPr id="309308" name="Line 60"/>
            <p:cNvSpPr>
              <a:spLocks noChangeShapeType="1"/>
            </p:cNvSpPr>
            <p:nvPr/>
          </p:nvSpPr>
          <p:spPr bwMode="auto">
            <a:xfrm flipV="1">
              <a:off x="3016" y="3283"/>
              <a:ext cx="843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pPr defTabSz="685800" eaLnBrk="0" hangingPunct="0">
                <a:spcBef>
                  <a:spcPct val="0"/>
                </a:spcBef>
                <a:defRPr/>
              </a:pPr>
              <a:endParaRPr lang="en-US" sz="900">
                <a:solidFill>
                  <a:srgbClr val="000000"/>
                </a:solidFill>
                <a:latin typeface="Helvetica" charset="0"/>
                <a:ea typeface="MS PGothic" panose="020B0600070205080204" pitchFamily="34" charset="-128"/>
                <a:cs typeface="MS PGothic" panose="020B0600070205080204" pitchFamily="34" charset="-128"/>
              </a:endParaRPr>
            </a:p>
          </p:txBody>
        </p:sp>
        <p:sp>
          <p:nvSpPr>
            <p:cNvPr id="309309" name="Rectangle 61"/>
            <p:cNvSpPr>
              <a:spLocks noChangeArrowheads="1"/>
            </p:cNvSpPr>
            <p:nvPr/>
          </p:nvSpPr>
          <p:spPr bwMode="auto">
            <a:xfrm>
              <a:off x="504" y="2763"/>
              <a:ext cx="528" cy="192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67500" tIns="35100" rIns="67500" bIns="35100" anchor="ctr"/>
            <a:lstStyle/>
            <a:p>
              <a:pPr algn="ctr" defTabSz="342900" eaLnBrk="0" hangingPunct="0">
                <a:spcBef>
                  <a:spcPct val="0"/>
                </a:spcBef>
                <a:buSzPct val="100000"/>
                <a:tabLst>
                  <a:tab pos="542925" algn="l"/>
                </a:tabLst>
                <a:defRPr/>
              </a:pPr>
              <a:r>
                <a:rPr lang="en-US" sz="1050" dirty="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Part 3</a:t>
              </a:r>
            </a:p>
          </p:txBody>
        </p:sp>
        <p:cxnSp>
          <p:nvCxnSpPr>
            <p:cNvPr id="309310" name="AutoShape 62"/>
            <p:cNvCxnSpPr>
              <a:cxnSpLocks noChangeShapeType="1"/>
              <a:stCxn id="309309" idx="3"/>
              <a:endCxn id="309255" idx="2"/>
            </p:cNvCxnSpPr>
            <p:nvPr/>
          </p:nvCxnSpPr>
          <p:spPr bwMode="auto">
            <a:xfrm flipV="1">
              <a:off x="1032" y="2493"/>
              <a:ext cx="579" cy="36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sp>
          <p:nvSpPr>
            <p:cNvPr id="309311" name="Rectangle 63"/>
            <p:cNvSpPr>
              <a:spLocks noChangeArrowheads="1"/>
            </p:cNvSpPr>
            <p:nvPr/>
          </p:nvSpPr>
          <p:spPr bwMode="auto">
            <a:xfrm>
              <a:off x="504" y="2954"/>
              <a:ext cx="528" cy="192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lIns="67500" tIns="35100" rIns="67500" bIns="35100" anchor="ctr"/>
            <a:lstStyle/>
            <a:p>
              <a:pPr algn="ctr" defTabSz="342900" eaLnBrk="0" hangingPunct="0">
                <a:spcBef>
                  <a:spcPct val="0"/>
                </a:spcBef>
                <a:buSzPct val="100000"/>
                <a:tabLst>
                  <a:tab pos="542925" algn="l"/>
                </a:tabLst>
                <a:defRPr/>
              </a:pPr>
              <a:r>
                <a:rPr lang="en-US" sz="1050">
                  <a:solidFill>
                    <a:srgbClr val="000000"/>
                  </a:solidFill>
                  <a:latin typeface="Comic Sans MS" pitchFamily="66" charset="0"/>
                  <a:ea typeface="MS PGothic" panose="020B0600070205080204" pitchFamily="34" charset="-128"/>
                  <a:cs typeface="MS PGothic" panose="020B0600070205080204" pitchFamily="34" charset="-128"/>
                </a:rPr>
                <a:t>Part 4</a:t>
              </a:r>
            </a:p>
          </p:txBody>
        </p:sp>
        <p:cxnSp>
          <p:nvCxnSpPr>
            <p:cNvPr id="309312" name="AutoShape 64"/>
            <p:cNvCxnSpPr>
              <a:cxnSpLocks noChangeShapeType="1"/>
              <a:stCxn id="309311" idx="3"/>
              <a:endCxn id="309257" idx="2"/>
            </p:cNvCxnSpPr>
            <p:nvPr/>
          </p:nvCxnSpPr>
          <p:spPr bwMode="auto">
            <a:xfrm>
              <a:off x="1032" y="3050"/>
              <a:ext cx="575" cy="5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</p:cxnSp>
        <p:sp>
          <p:nvSpPr>
            <p:cNvPr id="309313" name="Text Box 65"/>
            <p:cNvSpPr txBox="1">
              <a:spLocks noChangeArrowheads="1"/>
            </p:cNvSpPr>
            <p:nvPr/>
          </p:nvSpPr>
          <p:spPr bwMode="auto">
            <a:xfrm>
              <a:off x="2466" y="3941"/>
              <a:ext cx="1101" cy="42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67500" tIns="35100" rIns="67500" bIns="35100">
              <a:spAutoFit/>
            </a:bodyPr>
            <a:lstStyle>
              <a:lvl1pPr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2pPr>
              <a:lvl3pPr marL="11430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3pPr>
              <a:lvl4pPr marL="16002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4pPr>
              <a:lvl5pPr marL="20574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9pPr>
            </a:lstStyle>
            <a:p>
              <a:pPr defTabSz="342900">
                <a:spcBef>
                  <a:spcPct val="0"/>
                </a:spcBef>
                <a:buSzPct val="100000"/>
                <a:tabLst>
                  <a:tab pos="542925" algn="l"/>
                  <a:tab pos="1085850" algn="l"/>
                </a:tabLst>
                <a:defRPr/>
              </a:pPr>
              <a:r>
                <a:rPr lang="en-US" sz="1200" b="1" dirty="0">
                  <a:solidFill>
                    <a:srgbClr val="0000FF"/>
                  </a:solidFill>
                  <a:latin typeface="Comic Sans MS" pitchFamily="66" charset="0"/>
                </a:rPr>
                <a:t>Intermediate</a:t>
              </a:r>
            </a:p>
            <a:p>
              <a:pPr defTabSz="342900">
                <a:spcBef>
                  <a:spcPct val="0"/>
                </a:spcBef>
                <a:buSzPct val="100000"/>
                <a:tabLst>
                  <a:tab pos="542925" algn="l"/>
                  <a:tab pos="1085850" algn="l"/>
                </a:tabLst>
                <a:defRPr/>
              </a:pPr>
              <a:r>
                <a:rPr lang="en-US" sz="1200" b="1" dirty="0">
                  <a:solidFill>
                    <a:srgbClr val="0000FF"/>
                  </a:solidFill>
                  <a:latin typeface="Comic Sans MS" pitchFamily="66" charset="0"/>
                </a:rPr>
                <a:t>files</a:t>
              </a:r>
            </a:p>
          </p:txBody>
        </p:sp>
        <p:sp>
          <p:nvSpPr>
            <p:cNvPr id="309314" name="Text Box 66"/>
            <p:cNvSpPr txBox="1">
              <a:spLocks noChangeArrowheads="1"/>
            </p:cNvSpPr>
            <p:nvPr/>
          </p:nvSpPr>
          <p:spPr bwMode="auto">
            <a:xfrm>
              <a:off x="2100" y="1306"/>
              <a:ext cx="474" cy="22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67500" tIns="35100" rIns="67500" bIns="35100">
              <a:spAutoFit/>
            </a:bodyPr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9pPr>
            </a:lstStyle>
            <a:p>
              <a:pPr defTabSz="342900" eaLnBrk="0" hangingPunct="0">
                <a:spcBef>
                  <a:spcPct val="0"/>
                </a:spcBef>
                <a:buSzPct val="100000"/>
                <a:tabLst>
                  <a:tab pos="542925" algn="l"/>
                </a:tabLst>
                <a:defRPr/>
              </a:pPr>
              <a:r>
                <a:rPr lang="en-US" sz="1050">
                  <a:solidFill>
                    <a:srgbClr val="000000"/>
                  </a:solidFill>
                  <a:latin typeface="Comic Sans MS" pitchFamily="66" charset="0"/>
                </a:rPr>
                <a:t>copy</a:t>
              </a:r>
            </a:p>
          </p:txBody>
        </p:sp>
        <p:sp>
          <p:nvSpPr>
            <p:cNvPr id="309315" name="Text Box 67"/>
            <p:cNvSpPr txBox="1">
              <a:spLocks noChangeArrowheads="1"/>
            </p:cNvSpPr>
            <p:nvPr/>
          </p:nvSpPr>
          <p:spPr bwMode="auto">
            <a:xfrm>
              <a:off x="3664" y="1284"/>
              <a:ext cx="474" cy="22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67500" tIns="35100" rIns="67500" bIns="35100">
              <a:spAutoFit/>
            </a:bodyPr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9pPr>
            </a:lstStyle>
            <a:p>
              <a:pPr defTabSz="342900" eaLnBrk="0" hangingPunct="0">
                <a:spcBef>
                  <a:spcPct val="0"/>
                </a:spcBef>
                <a:buSzPct val="100000"/>
                <a:tabLst>
                  <a:tab pos="542925" algn="l"/>
                </a:tabLst>
                <a:defRPr/>
              </a:pPr>
              <a:r>
                <a:rPr lang="en-US" sz="1050">
                  <a:solidFill>
                    <a:srgbClr val="000000"/>
                  </a:solidFill>
                  <a:latin typeface="Comic Sans MS" pitchFamily="66" charset="0"/>
                </a:rPr>
                <a:t>copy</a:t>
              </a:r>
            </a:p>
          </p:txBody>
        </p:sp>
        <p:sp>
          <p:nvSpPr>
            <p:cNvPr id="309316" name="Text Box 68"/>
            <p:cNvSpPr txBox="1">
              <a:spLocks noChangeArrowheads="1"/>
            </p:cNvSpPr>
            <p:nvPr/>
          </p:nvSpPr>
          <p:spPr bwMode="auto">
            <a:xfrm>
              <a:off x="2894" y="1307"/>
              <a:ext cx="474" cy="22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67500" tIns="35100" rIns="67500" bIns="35100">
              <a:spAutoFit/>
            </a:bodyPr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MS PGothic" panose="020B0600070205080204" pitchFamily="34" charset="-128"/>
                </a:defRPr>
              </a:lvl9pPr>
            </a:lstStyle>
            <a:p>
              <a:pPr defTabSz="342900" eaLnBrk="0" hangingPunct="0">
                <a:spcBef>
                  <a:spcPct val="0"/>
                </a:spcBef>
                <a:buSzPct val="100000"/>
                <a:tabLst>
                  <a:tab pos="542925" algn="l"/>
                </a:tabLst>
                <a:defRPr/>
              </a:pPr>
              <a:r>
                <a:rPr lang="en-US" sz="1050">
                  <a:solidFill>
                    <a:srgbClr val="000000"/>
                  </a:solidFill>
                  <a:latin typeface="Comic Sans MS" pitchFamily="66" charset="0"/>
                </a:rPr>
                <a:t>copy</a:t>
              </a:r>
            </a:p>
          </p:txBody>
        </p:sp>
        <p:sp>
          <p:nvSpPr>
            <p:cNvPr id="309317" name="Line 69"/>
            <p:cNvSpPr>
              <a:spLocks noChangeShapeType="1"/>
            </p:cNvSpPr>
            <p:nvPr/>
          </p:nvSpPr>
          <p:spPr bwMode="auto">
            <a:xfrm>
              <a:off x="5701" y="3077"/>
              <a:ext cx="1" cy="3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</a:ln>
            <a:effectLst/>
          </p:spPr>
          <p:txBody>
            <a:bodyPr/>
            <a:lstStyle/>
            <a:p>
              <a:pPr defTabSz="685800" eaLnBrk="0" hangingPunct="0">
                <a:spcBef>
                  <a:spcPct val="0"/>
                </a:spcBef>
                <a:defRPr/>
              </a:pPr>
              <a:endParaRPr lang="en-US" sz="900">
                <a:solidFill>
                  <a:srgbClr val="000000"/>
                </a:solidFill>
                <a:latin typeface="Helvetica" charset="0"/>
                <a:ea typeface="MS PGothic" panose="020B0600070205080204" pitchFamily="34" charset="-128"/>
                <a:cs typeface="MS PGothic" panose="020B0600070205080204" pitchFamily="34" charset="-128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789552"/>
            <a:ext cx="8568952" cy="39424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dirty="0">
                <a:cs typeface="Arial" panose="020B0604020202020204" pitchFamily="34" charset="0"/>
              </a:rPr>
              <a:t>Google pioneered </a:t>
            </a:r>
            <a:r>
              <a:rPr lang="en-US" altLang="en-US" sz="1800" b="1" dirty="0">
                <a:solidFill>
                  <a:srgbClr val="FF0000"/>
                </a:solidFill>
                <a:cs typeface="Arial" panose="020B0604020202020204" pitchFamily="34" charset="0"/>
              </a:rPr>
              <a:t>map-reduce</a:t>
            </a:r>
            <a:r>
              <a:rPr lang="en-US" altLang="en-US" sz="1800" dirty="0">
                <a:cs typeface="Arial" panose="020B0604020202020204" pitchFamily="34" charset="0"/>
              </a:rPr>
              <a:t> implementations that could run on thousands of machines (nodes), and transparently handle failures of machines</a:t>
            </a:r>
          </a:p>
          <a:p>
            <a:pPr>
              <a:lnSpc>
                <a:spcPct val="90000"/>
              </a:lnSpc>
            </a:pPr>
            <a:r>
              <a:rPr lang="en-US" altLang="en-US" sz="1800" b="1" dirty="0">
                <a:solidFill>
                  <a:srgbClr val="FF0000"/>
                </a:solidFill>
                <a:cs typeface="Arial" panose="020B0604020202020204" pitchFamily="34" charset="0"/>
              </a:rPr>
              <a:t>Hadoop</a:t>
            </a:r>
            <a:r>
              <a:rPr lang="en-US" altLang="en-US" sz="1800" dirty="0">
                <a:cs typeface="Arial" panose="020B0604020202020204" pitchFamily="34" charset="0"/>
              </a:rPr>
              <a:t> is a widely used open source implementation of Map Reduce written in Java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cs typeface="Arial" panose="020B0604020202020204" pitchFamily="34" charset="0"/>
              </a:rPr>
              <a:t>Map and reduce functions can be written in several different languages, we use Java.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cs typeface="Arial" panose="020B0604020202020204" pitchFamily="34" charset="0"/>
              </a:rPr>
              <a:t>Input and output to map reduce systems such as Hadoop must be done in parallel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solidFill>
                  <a:srgbClr val="0000FF"/>
                </a:solidFill>
                <a:cs typeface="Arial" panose="020B0604020202020204" pitchFamily="34" charset="0"/>
              </a:rPr>
              <a:t>Google used GFS distributed file system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solidFill>
                  <a:srgbClr val="0000FF"/>
                </a:solidFill>
                <a:cs typeface="Arial" panose="020B0604020202020204" pitchFamily="34" charset="0"/>
              </a:rPr>
              <a:t>Hadoop uses Hadoop File System (HDFS), 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cs typeface="Arial" panose="020B0604020202020204" pitchFamily="34" charset="0"/>
              </a:rPr>
              <a:t>Input files can be in several formats</a:t>
            </a:r>
          </a:p>
          <a:p>
            <a:pPr lvl="2">
              <a:lnSpc>
                <a:spcPct val="90000"/>
              </a:lnSpc>
            </a:pPr>
            <a:r>
              <a:rPr lang="en-US" altLang="en-US" sz="1400" dirty="0">
                <a:cs typeface="Arial" panose="020B0604020202020204" pitchFamily="34" charset="0"/>
              </a:rPr>
              <a:t>Text/CSV</a:t>
            </a:r>
          </a:p>
          <a:p>
            <a:pPr lvl="2">
              <a:lnSpc>
                <a:spcPct val="90000"/>
              </a:lnSpc>
            </a:pPr>
            <a:r>
              <a:rPr lang="en-US" altLang="en-US" sz="1400" dirty="0">
                <a:cs typeface="Arial" panose="020B0604020202020204" pitchFamily="34" charset="0"/>
              </a:rPr>
              <a:t>compressed representation such as Avro, ORC and Parquet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solidFill>
                  <a:srgbClr val="0000FF"/>
                </a:solidFill>
                <a:cs typeface="Arial" panose="020B0604020202020204" pitchFamily="34" charset="0"/>
              </a:rPr>
              <a:t>Hadoop also supports key-value stores such as </a:t>
            </a:r>
            <a:r>
              <a:rPr lang="en-US" altLang="en-US" sz="1600" dirty="0" err="1">
                <a:solidFill>
                  <a:srgbClr val="0000FF"/>
                </a:solidFill>
                <a:cs typeface="Arial" panose="020B0604020202020204" pitchFamily="34" charset="0"/>
              </a:rPr>
              <a:t>Hbase</a:t>
            </a:r>
            <a:r>
              <a:rPr lang="en-US" altLang="en-US" sz="1600" dirty="0">
                <a:solidFill>
                  <a:srgbClr val="0000FF"/>
                </a:solidFill>
                <a:cs typeface="Arial" panose="020B0604020202020204" pitchFamily="34" charset="0"/>
              </a:rPr>
              <a:t>, Cassandra, MongoDB, etc.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/>
                <a:cs typeface="Arial" panose="020B0604020202020204" pitchFamily="34" charset="0"/>
                <a:sym typeface="+mn-ea"/>
              </a:rPr>
              <a:t>Hadoop MapReduce</a:t>
            </a:r>
            <a:endParaRPr lang="zh-CN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cs typeface="Arial" panose="020B0604020202020204" pitchFamily="34" charset="0"/>
              </a:rPr>
              <a:t>Generic Mapper and Reducer interfaces both take four type arguments, that specify the types of the</a:t>
            </a:r>
          </a:p>
          <a:p>
            <a:pPr lvl="1"/>
            <a:r>
              <a:rPr lang="en-US" altLang="en-US" sz="1800" dirty="0">
                <a:solidFill>
                  <a:srgbClr val="0000FF"/>
                </a:solidFill>
                <a:cs typeface="Arial" panose="020B0604020202020204" pitchFamily="34" charset="0"/>
              </a:rPr>
              <a:t>input key, input value, output key and output valu</a:t>
            </a:r>
            <a:r>
              <a:rPr lang="en-US" altLang="en-US" sz="1800" dirty="0">
                <a:cs typeface="Arial" panose="020B0604020202020204" pitchFamily="34" charset="0"/>
              </a:rPr>
              <a:t>e</a:t>
            </a:r>
          </a:p>
          <a:p>
            <a:r>
              <a:rPr lang="en-US" altLang="en-US" sz="2000" dirty="0">
                <a:cs typeface="Arial" panose="020B0604020202020204" pitchFamily="34" charset="0"/>
              </a:rPr>
              <a:t>Map class in next slide implements the Mapper interface</a:t>
            </a:r>
          </a:p>
          <a:p>
            <a:pPr lvl="1"/>
            <a:r>
              <a:rPr lang="en-US" altLang="en-US" sz="1800" dirty="0">
                <a:cs typeface="Arial" panose="020B0604020202020204" pitchFamily="34" charset="0"/>
              </a:rPr>
              <a:t>Map input key is of type </a:t>
            </a:r>
            <a:r>
              <a:rPr lang="en-US" altLang="en-US" sz="1800" dirty="0" err="1">
                <a:cs typeface="Arial" panose="020B0604020202020204" pitchFamily="34" charset="0"/>
              </a:rPr>
              <a:t>LongWritable</a:t>
            </a:r>
            <a:r>
              <a:rPr lang="en-US" altLang="en-US" sz="1800" dirty="0">
                <a:cs typeface="Arial" panose="020B0604020202020204" pitchFamily="34" charset="0"/>
              </a:rPr>
              <a:t>, i.e. a long integer</a:t>
            </a:r>
          </a:p>
          <a:p>
            <a:pPr lvl="1"/>
            <a:r>
              <a:rPr lang="en-US" altLang="en-US" sz="1800" dirty="0">
                <a:cs typeface="Arial" panose="020B0604020202020204" pitchFamily="34" charset="0"/>
              </a:rPr>
              <a:t>Map input value which is (all or part of) a document, is of type Text.</a:t>
            </a:r>
          </a:p>
          <a:p>
            <a:pPr lvl="1"/>
            <a:r>
              <a:rPr lang="en-US" altLang="en-US" sz="1800" dirty="0">
                <a:cs typeface="Arial" panose="020B0604020202020204" pitchFamily="34" charset="0"/>
              </a:rPr>
              <a:t>Map output key is of type Text, since the key is a word,</a:t>
            </a:r>
          </a:p>
          <a:p>
            <a:pPr lvl="1"/>
            <a:r>
              <a:rPr lang="en-US" altLang="en-US" sz="1800" dirty="0">
                <a:cs typeface="Arial" panose="020B0604020202020204" pitchFamily="34" charset="0"/>
              </a:rPr>
              <a:t>Map output value is of type </a:t>
            </a:r>
            <a:r>
              <a:rPr lang="en-US" altLang="en-US" sz="1800" dirty="0" err="1">
                <a:cs typeface="Arial" panose="020B0604020202020204" pitchFamily="34" charset="0"/>
              </a:rPr>
              <a:t>IntWritable</a:t>
            </a:r>
            <a:r>
              <a:rPr lang="en-US" altLang="en-US" sz="1800" dirty="0">
                <a:cs typeface="Arial" panose="020B0604020202020204" pitchFamily="34" charset="0"/>
              </a:rPr>
              <a:t>, which is an integer value.</a:t>
            </a:r>
          </a:p>
          <a:p>
            <a:endParaRPr lang="en-US" altLang="en-US" sz="2000" dirty="0"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/>
                <a:cs typeface="Arial" panose="020B0604020202020204" pitchFamily="34" charset="0"/>
                <a:sym typeface="+mn-ea"/>
              </a:rPr>
              <a:t> Types in Hadoop</a:t>
            </a:r>
            <a:endParaRPr lang="zh-CN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638888"/>
            <a:ext cx="8568952" cy="3805070"/>
          </a:xfrm>
        </p:spPr>
        <p:txBody>
          <a:bodyPr/>
          <a:lstStyle/>
          <a:p>
            <a:pPr>
              <a:buFont typeface="Monotype Sorts" pitchFamily="-65" charset="2"/>
              <a:buNone/>
            </a:pP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public static class Map extends Mapper&lt;</a:t>
            </a:r>
            <a:r>
              <a:rPr lang="en-US" altLang="en-US" sz="1400" dirty="0" err="1">
                <a:solidFill>
                  <a:srgbClr val="0000FF"/>
                </a:solidFill>
                <a:cs typeface="Arial" panose="020B0604020202020204" pitchFamily="34" charset="0"/>
              </a:rPr>
              <a:t>LongWritable</a:t>
            </a: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, Text, Text, </a:t>
            </a:r>
            <a:r>
              <a:rPr lang="en-US" altLang="en-US" sz="1400" dirty="0" err="1">
                <a:solidFill>
                  <a:srgbClr val="0000FF"/>
                </a:solidFill>
                <a:cs typeface="Arial" panose="020B0604020202020204" pitchFamily="34" charset="0"/>
              </a:rPr>
              <a:t>IntWritable</a:t>
            </a: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&gt; </a:t>
            </a:r>
          </a:p>
          <a:p>
            <a:pPr>
              <a:buFont typeface="Monotype Sorts" pitchFamily="-65" charset="2"/>
              <a:buNone/>
            </a:pP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{</a:t>
            </a:r>
          </a:p>
          <a:p>
            <a:pPr>
              <a:buFont typeface="Monotype Sorts" pitchFamily="-65" charset="2"/>
              <a:buNone/>
            </a:pP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    private final static </a:t>
            </a:r>
            <a:r>
              <a:rPr lang="en-US" altLang="en-US" sz="1400" dirty="0" err="1">
                <a:solidFill>
                  <a:srgbClr val="0000FF"/>
                </a:solidFill>
                <a:cs typeface="Arial" panose="020B0604020202020204" pitchFamily="34" charset="0"/>
              </a:rPr>
              <a:t>IntWritable</a:t>
            </a: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 one = new </a:t>
            </a:r>
            <a:r>
              <a:rPr lang="en-US" altLang="en-US" sz="1400" dirty="0" err="1">
                <a:solidFill>
                  <a:srgbClr val="0000FF"/>
                </a:solidFill>
                <a:cs typeface="Arial" panose="020B0604020202020204" pitchFamily="34" charset="0"/>
              </a:rPr>
              <a:t>IntWritable</a:t>
            </a: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(1);</a:t>
            </a:r>
          </a:p>
          <a:p>
            <a:pPr>
              <a:buFont typeface="Monotype Sorts" pitchFamily="-65" charset="2"/>
              <a:buNone/>
            </a:pP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    private Text word = new Text();</a:t>
            </a:r>
          </a:p>
          <a:p>
            <a:pPr>
              <a:buFont typeface="Monotype Sorts" pitchFamily="-65" charset="2"/>
              <a:buNone/>
            </a:pP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    public void map(</a:t>
            </a:r>
            <a:r>
              <a:rPr lang="en-US" altLang="en-US" sz="1400" dirty="0" err="1">
                <a:solidFill>
                  <a:srgbClr val="0000FF"/>
                </a:solidFill>
                <a:cs typeface="Arial" panose="020B0604020202020204" pitchFamily="34" charset="0"/>
              </a:rPr>
              <a:t>LongWritable</a:t>
            </a: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 key, Text value, Context context)  </a:t>
            </a:r>
            <a:b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</a:b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        throws </a:t>
            </a:r>
            <a:r>
              <a:rPr lang="en-US" altLang="en-US" sz="1400" dirty="0" err="1">
                <a:solidFill>
                  <a:srgbClr val="0000FF"/>
                </a:solidFill>
                <a:cs typeface="Arial" panose="020B0604020202020204" pitchFamily="34" charset="0"/>
              </a:rPr>
              <a:t>IOException</a:t>
            </a: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, </a:t>
            </a:r>
            <a:r>
              <a:rPr lang="en-US" altLang="en-US" sz="1400" dirty="0" err="1">
                <a:solidFill>
                  <a:srgbClr val="0000FF"/>
                </a:solidFill>
                <a:cs typeface="Arial" panose="020B0604020202020204" pitchFamily="34" charset="0"/>
              </a:rPr>
              <a:t>InterruptedException</a:t>
            </a: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</a:p>
          <a:p>
            <a:pPr>
              <a:buFont typeface="Monotype Sorts" pitchFamily="-65" charset="2"/>
              <a:buNone/>
            </a:pP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    {</a:t>
            </a:r>
          </a:p>
          <a:p>
            <a:pPr>
              <a:buFont typeface="Monotype Sorts" pitchFamily="-65" charset="2"/>
              <a:buNone/>
            </a:pP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         String line = </a:t>
            </a:r>
            <a:r>
              <a:rPr lang="en-US" altLang="en-US" sz="1400" dirty="0" err="1">
                <a:solidFill>
                  <a:srgbClr val="0000FF"/>
                </a:solidFill>
                <a:cs typeface="Arial" panose="020B0604020202020204" pitchFamily="34" charset="0"/>
              </a:rPr>
              <a:t>value.toString</a:t>
            </a: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();</a:t>
            </a:r>
          </a:p>
          <a:p>
            <a:pPr>
              <a:buFont typeface="Monotype Sorts" pitchFamily="-65" charset="2"/>
              <a:buNone/>
            </a:pP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         </a:t>
            </a:r>
            <a:r>
              <a:rPr lang="en-US" altLang="en-US" sz="1400" dirty="0" err="1">
                <a:solidFill>
                  <a:srgbClr val="0000FF"/>
                </a:solidFill>
                <a:cs typeface="Arial" panose="020B0604020202020204" pitchFamily="34" charset="0"/>
              </a:rPr>
              <a:t>StringTokenizer</a:t>
            </a: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 tokenizer = new </a:t>
            </a:r>
            <a:r>
              <a:rPr lang="en-US" altLang="en-US" sz="1400" dirty="0" err="1">
                <a:solidFill>
                  <a:srgbClr val="0000FF"/>
                </a:solidFill>
                <a:cs typeface="Arial" panose="020B0604020202020204" pitchFamily="34" charset="0"/>
              </a:rPr>
              <a:t>StringTokenizer</a:t>
            </a: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(line);</a:t>
            </a:r>
          </a:p>
          <a:p>
            <a:pPr>
              <a:buFont typeface="Monotype Sorts" pitchFamily="-65" charset="2"/>
              <a:buNone/>
            </a:pP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         while (</a:t>
            </a:r>
            <a:r>
              <a:rPr lang="en-US" altLang="en-US" sz="1400" dirty="0" err="1">
                <a:solidFill>
                  <a:srgbClr val="0000FF"/>
                </a:solidFill>
                <a:cs typeface="Arial" panose="020B0604020202020204" pitchFamily="34" charset="0"/>
              </a:rPr>
              <a:t>tokenizer.hasMoreTokens</a:t>
            </a: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()) {</a:t>
            </a:r>
          </a:p>
          <a:p>
            <a:pPr>
              <a:buFont typeface="Monotype Sorts" pitchFamily="-65" charset="2"/>
              <a:buNone/>
            </a:pP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                 </a:t>
            </a:r>
            <a:r>
              <a:rPr lang="en-US" altLang="en-US" sz="1400" dirty="0" err="1">
                <a:solidFill>
                  <a:srgbClr val="0000FF"/>
                </a:solidFill>
                <a:cs typeface="Arial" panose="020B0604020202020204" pitchFamily="34" charset="0"/>
              </a:rPr>
              <a:t>word.set</a:t>
            </a: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(</a:t>
            </a:r>
            <a:r>
              <a:rPr lang="en-US" altLang="en-US" sz="1400" dirty="0" err="1">
                <a:solidFill>
                  <a:srgbClr val="0000FF"/>
                </a:solidFill>
                <a:cs typeface="Arial" panose="020B0604020202020204" pitchFamily="34" charset="0"/>
              </a:rPr>
              <a:t>tokenizer.nextToken</a:t>
            </a: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());</a:t>
            </a:r>
          </a:p>
          <a:p>
            <a:pPr>
              <a:buFont typeface="Monotype Sorts" pitchFamily="-65" charset="2"/>
              <a:buNone/>
            </a:pP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                 </a:t>
            </a:r>
            <a:r>
              <a:rPr lang="en-US" altLang="en-US" sz="1400" dirty="0" err="1">
                <a:solidFill>
                  <a:srgbClr val="0000FF"/>
                </a:solidFill>
                <a:cs typeface="Arial" panose="020B0604020202020204" pitchFamily="34" charset="0"/>
              </a:rPr>
              <a:t>context.write</a:t>
            </a: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(word, one);</a:t>
            </a:r>
          </a:p>
          <a:p>
            <a:pPr>
              <a:buFont typeface="Monotype Sorts" pitchFamily="-65" charset="2"/>
              <a:buNone/>
            </a:pP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         }</a:t>
            </a:r>
          </a:p>
          <a:p>
            <a:pPr>
              <a:buFont typeface="Monotype Sorts" pitchFamily="-65" charset="2"/>
              <a:buNone/>
            </a:pP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    }</a:t>
            </a:r>
          </a:p>
          <a:p>
            <a:pPr>
              <a:buFont typeface="Monotype Sorts" pitchFamily="-65" charset="2"/>
              <a:buNone/>
            </a:pP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/>
                <a:cs typeface="Arial" panose="020B0604020202020204" pitchFamily="34" charset="0"/>
                <a:sym typeface="+mn-ea"/>
              </a:rPr>
              <a:t>Hadoop Code in Java: Map Function</a:t>
            </a:r>
            <a:endParaRPr lang="zh-CN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-65" charset="2"/>
              <a:buNone/>
            </a:pPr>
            <a:r>
              <a:rPr lang="en-US" altLang="en-US" sz="1600" dirty="0">
                <a:solidFill>
                  <a:srgbClr val="0000FF"/>
                </a:solidFill>
                <a:cs typeface="Arial" panose="020B0604020202020204" pitchFamily="34" charset="0"/>
              </a:rPr>
              <a:t>public static class Reduce extends Reducer&lt;Text, </a:t>
            </a:r>
            <a:r>
              <a:rPr lang="en-US" altLang="en-US" sz="1600" dirty="0" err="1">
                <a:solidFill>
                  <a:srgbClr val="0000FF"/>
                </a:solidFill>
                <a:cs typeface="Arial" panose="020B0604020202020204" pitchFamily="34" charset="0"/>
              </a:rPr>
              <a:t>IntWritable</a:t>
            </a:r>
            <a:r>
              <a:rPr lang="en-US" altLang="en-US" sz="1600" dirty="0">
                <a:solidFill>
                  <a:srgbClr val="0000FF"/>
                </a:solidFill>
                <a:cs typeface="Arial" panose="020B0604020202020204" pitchFamily="34" charset="0"/>
              </a:rPr>
              <a:t>, Text, </a:t>
            </a:r>
            <a:r>
              <a:rPr lang="en-US" altLang="en-US" sz="1600" dirty="0" err="1">
                <a:solidFill>
                  <a:srgbClr val="0000FF"/>
                </a:solidFill>
                <a:cs typeface="Arial" panose="020B0604020202020204" pitchFamily="34" charset="0"/>
              </a:rPr>
              <a:t>IntWritable</a:t>
            </a:r>
            <a:r>
              <a:rPr lang="en-US" altLang="en-US" sz="1600" dirty="0">
                <a:solidFill>
                  <a:srgbClr val="0000FF"/>
                </a:solidFill>
                <a:cs typeface="Arial" panose="020B0604020202020204" pitchFamily="34" charset="0"/>
              </a:rPr>
              <a:t>&gt; {</a:t>
            </a:r>
          </a:p>
          <a:p>
            <a:pPr>
              <a:buFont typeface="Monotype Sorts" pitchFamily="-65" charset="2"/>
              <a:buNone/>
            </a:pPr>
            <a:r>
              <a:rPr lang="en-US" altLang="en-US" sz="1600" dirty="0">
                <a:solidFill>
                  <a:srgbClr val="0000FF"/>
                </a:solidFill>
                <a:cs typeface="Arial" panose="020B0604020202020204" pitchFamily="34" charset="0"/>
              </a:rPr>
              <a:t>    public void reduce(Text key, </a:t>
            </a:r>
            <a:r>
              <a:rPr lang="en-US" altLang="en-US" sz="1600" dirty="0" err="1">
                <a:solidFill>
                  <a:srgbClr val="0000FF"/>
                </a:solidFill>
                <a:cs typeface="Arial" panose="020B0604020202020204" pitchFamily="34" charset="0"/>
              </a:rPr>
              <a:t>Iterable</a:t>
            </a:r>
            <a:r>
              <a:rPr lang="en-US" altLang="en-US" sz="1600" dirty="0">
                <a:solidFill>
                  <a:srgbClr val="0000FF"/>
                </a:solidFill>
                <a:cs typeface="Arial" panose="020B0604020202020204" pitchFamily="34" charset="0"/>
              </a:rPr>
              <a:t>&lt;</a:t>
            </a:r>
            <a:r>
              <a:rPr lang="en-US" altLang="en-US" sz="1600" dirty="0" err="1">
                <a:solidFill>
                  <a:srgbClr val="0000FF"/>
                </a:solidFill>
                <a:cs typeface="Arial" panose="020B0604020202020204" pitchFamily="34" charset="0"/>
              </a:rPr>
              <a:t>IntWritable</a:t>
            </a:r>
            <a:r>
              <a:rPr lang="en-US" altLang="en-US" sz="1600" dirty="0">
                <a:solidFill>
                  <a:srgbClr val="0000FF"/>
                </a:solidFill>
                <a:cs typeface="Arial" panose="020B0604020202020204" pitchFamily="34" charset="0"/>
              </a:rPr>
              <a:t>&gt; values, </a:t>
            </a:r>
            <a:br>
              <a:rPr lang="en-US" altLang="en-US" sz="1600" dirty="0">
                <a:solidFill>
                  <a:srgbClr val="0000FF"/>
                </a:solidFill>
                <a:cs typeface="Arial" panose="020B0604020202020204" pitchFamily="34" charset="0"/>
              </a:rPr>
            </a:br>
            <a:r>
              <a:rPr lang="en-US" altLang="en-US" sz="1600" dirty="0">
                <a:solidFill>
                  <a:srgbClr val="0000FF"/>
                </a:solidFill>
                <a:cs typeface="Arial" panose="020B0604020202020204" pitchFamily="34" charset="0"/>
              </a:rPr>
              <a:t>        Context context)  throws </a:t>
            </a:r>
            <a:r>
              <a:rPr lang="en-US" altLang="en-US" sz="1600" dirty="0" err="1">
                <a:solidFill>
                  <a:srgbClr val="0000FF"/>
                </a:solidFill>
                <a:cs typeface="Arial" panose="020B0604020202020204" pitchFamily="34" charset="0"/>
              </a:rPr>
              <a:t>IOException</a:t>
            </a:r>
            <a:r>
              <a:rPr lang="en-US" altLang="en-US" sz="1600" dirty="0">
                <a:solidFill>
                  <a:srgbClr val="0000FF"/>
                </a:solidFill>
                <a:cs typeface="Arial" panose="020B0604020202020204" pitchFamily="34" charset="0"/>
              </a:rPr>
              <a:t>, </a:t>
            </a:r>
            <a:r>
              <a:rPr lang="en-US" altLang="en-US" sz="1600" dirty="0" err="1">
                <a:solidFill>
                  <a:srgbClr val="0000FF"/>
                </a:solidFill>
                <a:cs typeface="Arial" panose="020B0604020202020204" pitchFamily="34" charset="0"/>
              </a:rPr>
              <a:t>InterruptedException</a:t>
            </a:r>
            <a:r>
              <a:rPr lang="en-US" altLang="en-US" sz="1600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</a:p>
          <a:p>
            <a:pPr>
              <a:buFont typeface="Monotype Sorts" pitchFamily="-65" charset="2"/>
              <a:buNone/>
            </a:pPr>
            <a:r>
              <a:rPr lang="en-US" altLang="en-US" sz="1600" dirty="0">
                <a:solidFill>
                  <a:srgbClr val="0000FF"/>
                </a:solidFill>
                <a:cs typeface="Arial" panose="020B0604020202020204" pitchFamily="34" charset="0"/>
              </a:rPr>
              <a:t>    {</a:t>
            </a:r>
          </a:p>
          <a:p>
            <a:pPr>
              <a:buFont typeface="Monotype Sorts" pitchFamily="-65" charset="2"/>
              <a:buNone/>
            </a:pPr>
            <a:r>
              <a:rPr lang="en-US" altLang="en-US" sz="1600" dirty="0">
                <a:solidFill>
                  <a:srgbClr val="0000FF"/>
                </a:solidFill>
                <a:cs typeface="Arial" panose="020B0604020202020204" pitchFamily="34" charset="0"/>
              </a:rPr>
              <a:t>         </a:t>
            </a:r>
            <a:r>
              <a:rPr lang="en-US" altLang="en-US" sz="1600" dirty="0" err="1">
                <a:solidFill>
                  <a:srgbClr val="0000FF"/>
                </a:solidFill>
                <a:cs typeface="Arial" panose="020B0604020202020204" pitchFamily="34" charset="0"/>
              </a:rPr>
              <a:t>int</a:t>
            </a:r>
            <a:r>
              <a:rPr lang="en-US" altLang="en-US" sz="1600" dirty="0">
                <a:solidFill>
                  <a:srgbClr val="0000FF"/>
                </a:solidFill>
                <a:cs typeface="Arial" panose="020B0604020202020204" pitchFamily="34" charset="0"/>
              </a:rPr>
              <a:t> sum = 0;</a:t>
            </a:r>
          </a:p>
          <a:p>
            <a:pPr>
              <a:buFont typeface="Monotype Sorts" pitchFamily="-65" charset="2"/>
              <a:buNone/>
            </a:pPr>
            <a:r>
              <a:rPr lang="en-US" altLang="en-US" sz="1600" dirty="0">
                <a:solidFill>
                  <a:srgbClr val="0000FF"/>
                </a:solidFill>
                <a:cs typeface="Arial" panose="020B0604020202020204" pitchFamily="34" charset="0"/>
              </a:rPr>
              <a:t>         for (</a:t>
            </a:r>
            <a:r>
              <a:rPr lang="en-US" altLang="en-US" sz="1600" dirty="0" err="1">
                <a:solidFill>
                  <a:srgbClr val="0000FF"/>
                </a:solidFill>
                <a:cs typeface="Arial" panose="020B0604020202020204" pitchFamily="34" charset="0"/>
              </a:rPr>
              <a:t>IntWritable</a:t>
            </a:r>
            <a:r>
              <a:rPr lang="en-US" altLang="en-US" sz="1600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00FF"/>
                </a:solidFill>
                <a:cs typeface="Arial" panose="020B0604020202020204" pitchFamily="34" charset="0"/>
              </a:rPr>
              <a:t>val</a:t>
            </a:r>
            <a:r>
              <a:rPr lang="en-US" altLang="en-US" sz="1600" dirty="0">
                <a:solidFill>
                  <a:srgbClr val="0000FF"/>
                </a:solidFill>
                <a:cs typeface="Arial" panose="020B0604020202020204" pitchFamily="34" charset="0"/>
              </a:rPr>
              <a:t> : values) {</a:t>
            </a:r>
          </a:p>
          <a:p>
            <a:pPr>
              <a:buFont typeface="Monotype Sorts" pitchFamily="-65" charset="2"/>
              <a:buNone/>
            </a:pPr>
            <a:r>
              <a:rPr lang="en-US" altLang="en-US" sz="1600" dirty="0">
                <a:solidFill>
                  <a:srgbClr val="0000FF"/>
                </a:solidFill>
                <a:cs typeface="Arial" panose="020B0604020202020204" pitchFamily="34" charset="0"/>
              </a:rPr>
              <a:t>                sum += </a:t>
            </a:r>
            <a:r>
              <a:rPr lang="en-US" altLang="en-US" sz="1600" dirty="0" err="1">
                <a:solidFill>
                  <a:srgbClr val="0000FF"/>
                </a:solidFill>
                <a:cs typeface="Arial" panose="020B0604020202020204" pitchFamily="34" charset="0"/>
              </a:rPr>
              <a:t>val.get</a:t>
            </a:r>
            <a:r>
              <a:rPr lang="en-US" altLang="en-US" sz="1600" dirty="0">
                <a:solidFill>
                  <a:srgbClr val="0000FF"/>
                </a:solidFill>
                <a:cs typeface="Arial" panose="020B0604020202020204" pitchFamily="34" charset="0"/>
              </a:rPr>
              <a:t>();</a:t>
            </a:r>
          </a:p>
          <a:p>
            <a:pPr>
              <a:buFont typeface="Monotype Sorts" pitchFamily="-65" charset="2"/>
              <a:buNone/>
            </a:pPr>
            <a:r>
              <a:rPr lang="en-US" altLang="en-US" sz="1600" dirty="0">
                <a:solidFill>
                  <a:srgbClr val="0000FF"/>
                </a:solidFill>
                <a:cs typeface="Arial" panose="020B0604020202020204" pitchFamily="34" charset="0"/>
              </a:rPr>
              <a:t>         }</a:t>
            </a:r>
          </a:p>
          <a:p>
            <a:pPr>
              <a:buFont typeface="Monotype Sorts" pitchFamily="-65" charset="2"/>
              <a:buNone/>
            </a:pPr>
            <a:r>
              <a:rPr lang="en-US" altLang="en-US" sz="1600" dirty="0">
                <a:solidFill>
                  <a:srgbClr val="0000FF"/>
                </a:solidFill>
                <a:cs typeface="Arial" panose="020B0604020202020204" pitchFamily="34" charset="0"/>
              </a:rPr>
              <a:t>         </a:t>
            </a:r>
            <a:r>
              <a:rPr lang="en-US" altLang="en-US" sz="1600" dirty="0" err="1">
                <a:solidFill>
                  <a:srgbClr val="0000FF"/>
                </a:solidFill>
                <a:cs typeface="Arial" panose="020B0604020202020204" pitchFamily="34" charset="0"/>
              </a:rPr>
              <a:t>context.write</a:t>
            </a:r>
            <a:r>
              <a:rPr lang="en-US" altLang="en-US" sz="1600" dirty="0">
                <a:solidFill>
                  <a:srgbClr val="0000FF"/>
                </a:solidFill>
                <a:cs typeface="Arial" panose="020B0604020202020204" pitchFamily="34" charset="0"/>
              </a:rPr>
              <a:t>(key, new </a:t>
            </a:r>
            <a:r>
              <a:rPr lang="en-US" altLang="en-US" sz="1600" dirty="0" err="1">
                <a:solidFill>
                  <a:srgbClr val="0000FF"/>
                </a:solidFill>
                <a:cs typeface="Arial" panose="020B0604020202020204" pitchFamily="34" charset="0"/>
              </a:rPr>
              <a:t>IntWritable</a:t>
            </a:r>
            <a:r>
              <a:rPr lang="en-US" altLang="en-US" sz="1600" dirty="0">
                <a:solidFill>
                  <a:srgbClr val="0000FF"/>
                </a:solidFill>
                <a:cs typeface="Arial" panose="020B0604020202020204" pitchFamily="34" charset="0"/>
              </a:rPr>
              <a:t>(sum));</a:t>
            </a:r>
          </a:p>
          <a:p>
            <a:pPr>
              <a:buFont typeface="Monotype Sorts" pitchFamily="-65" charset="2"/>
              <a:buNone/>
            </a:pPr>
            <a:r>
              <a:rPr lang="en-US" altLang="en-US" sz="1600" dirty="0">
                <a:solidFill>
                  <a:srgbClr val="0000FF"/>
                </a:solidFill>
                <a:cs typeface="Arial" panose="020B0604020202020204" pitchFamily="34" charset="0"/>
              </a:rPr>
              <a:t>    }</a:t>
            </a:r>
          </a:p>
          <a:p>
            <a:pPr>
              <a:buFont typeface="Monotype Sorts" pitchFamily="-65" charset="2"/>
              <a:buNone/>
            </a:pPr>
            <a:r>
              <a:rPr lang="en-US" altLang="en-US" sz="1600" dirty="0">
                <a:solidFill>
                  <a:srgbClr val="0000FF"/>
                </a:solidFill>
                <a:cs typeface="Arial" panose="020B0604020202020204" pitchFamily="34" charset="0"/>
              </a:rPr>
              <a:t>}</a:t>
            </a:r>
          </a:p>
          <a:p>
            <a:pPr>
              <a:buFont typeface="Monotype Sorts" pitchFamily="-65" charset="2"/>
              <a:buNone/>
            </a:pPr>
            <a:endParaRPr lang="en-US" altLang="en-US" sz="1600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/>
                <a:cs typeface="Arial" panose="020B0604020202020204" pitchFamily="34" charset="0"/>
                <a:sym typeface="+mn-ea"/>
              </a:rPr>
              <a:t>Hadoop Code in Java: Reduce Function</a:t>
            </a:r>
            <a:endParaRPr lang="zh-CN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699542"/>
            <a:ext cx="8712968" cy="4104456"/>
          </a:xfrm>
        </p:spPr>
        <p:txBody>
          <a:bodyPr/>
          <a:lstStyle/>
          <a:p>
            <a:r>
              <a:rPr lang="en-US" altLang="en-US" sz="1800" dirty="0">
                <a:cs typeface="Arial" panose="020B0604020202020204" pitchFamily="34" charset="0"/>
              </a:rPr>
              <a:t>The classes that contain the map and reduce functions for the job</a:t>
            </a:r>
          </a:p>
          <a:p>
            <a:pPr lvl="1"/>
            <a:r>
              <a:rPr lang="en-US" altLang="en-US" sz="1600" dirty="0">
                <a:cs typeface="Arial" panose="020B0604020202020204" pitchFamily="34" charset="0"/>
              </a:rPr>
              <a:t>Set by methods </a:t>
            </a:r>
            <a:r>
              <a:rPr lang="en-US" altLang="en-US" sz="1600" dirty="0" err="1">
                <a:cs typeface="Arial" panose="020B0604020202020204" pitchFamily="34" charset="0"/>
              </a:rPr>
              <a:t>setMapperClass</a:t>
            </a:r>
            <a:r>
              <a:rPr lang="en-US" altLang="en-US" sz="1600" dirty="0">
                <a:cs typeface="Arial" panose="020B0604020202020204" pitchFamily="34" charset="0"/>
              </a:rPr>
              <a:t>() and </a:t>
            </a:r>
            <a:r>
              <a:rPr lang="en-US" altLang="en-US" sz="1600" dirty="0" err="1">
                <a:cs typeface="Arial" panose="020B0604020202020204" pitchFamily="34" charset="0"/>
              </a:rPr>
              <a:t>setReducerClass</a:t>
            </a:r>
            <a:r>
              <a:rPr lang="en-US" altLang="en-US" sz="1600" dirty="0">
                <a:cs typeface="Arial" panose="020B0604020202020204" pitchFamily="34" charset="0"/>
              </a:rPr>
              <a:t>()</a:t>
            </a:r>
          </a:p>
          <a:p>
            <a:r>
              <a:rPr lang="en-US" altLang="en-US" sz="1800" dirty="0">
                <a:cs typeface="Arial" panose="020B0604020202020204" pitchFamily="34" charset="0"/>
              </a:rPr>
              <a:t>The types of the job’</a:t>
            </a:r>
            <a:r>
              <a:rPr lang="en-US" altLang="ja-JP" sz="1800" dirty="0">
                <a:cs typeface="Arial" panose="020B0604020202020204" pitchFamily="34" charset="0"/>
              </a:rPr>
              <a:t>s output key and values</a:t>
            </a:r>
          </a:p>
          <a:p>
            <a:pPr lvl="1"/>
            <a:r>
              <a:rPr lang="en-US" altLang="en-US" sz="1600" dirty="0">
                <a:cs typeface="Arial" panose="020B0604020202020204" pitchFamily="34" charset="0"/>
              </a:rPr>
              <a:t>Set by methods </a:t>
            </a:r>
            <a:r>
              <a:rPr lang="en-US" altLang="en-US" sz="1600" dirty="0" err="1">
                <a:cs typeface="Arial" panose="020B0604020202020204" pitchFamily="34" charset="0"/>
              </a:rPr>
              <a:t>setOutputKeyClass</a:t>
            </a:r>
            <a:r>
              <a:rPr lang="en-US" altLang="en-US" sz="1600" dirty="0">
                <a:cs typeface="Arial" panose="020B0604020202020204" pitchFamily="34" charset="0"/>
              </a:rPr>
              <a:t>() and </a:t>
            </a:r>
            <a:r>
              <a:rPr lang="en-US" altLang="en-US" sz="1600" dirty="0" err="1">
                <a:cs typeface="Arial" panose="020B0604020202020204" pitchFamily="34" charset="0"/>
              </a:rPr>
              <a:t>setOutputValueClass</a:t>
            </a:r>
            <a:r>
              <a:rPr lang="en-US" altLang="en-US" sz="1600" dirty="0">
                <a:cs typeface="Arial" panose="020B0604020202020204" pitchFamily="34" charset="0"/>
              </a:rPr>
              <a:t>()</a:t>
            </a:r>
          </a:p>
          <a:p>
            <a:r>
              <a:rPr lang="en-US" altLang="en-US" sz="1800" dirty="0">
                <a:cs typeface="Arial" panose="020B0604020202020204" pitchFamily="34" charset="0"/>
              </a:rPr>
              <a:t>The input format of the job</a:t>
            </a:r>
          </a:p>
          <a:p>
            <a:pPr lvl="1"/>
            <a:r>
              <a:rPr lang="en-US" altLang="en-US" sz="1600" dirty="0">
                <a:cs typeface="Arial" panose="020B0604020202020204" pitchFamily="34" charset="0"/>
              </a:rPr>
              <a:t> Set by method </a:t>
            </a:r>
            <a:r>
              <a:rPr lang="en-US" altLang="en-US" sz="1600" dirty="0" err="1">
                <a:cs typeface="Arial" panose="020B0604020202020204" pitchFamily="34" charset="0"/>
              </a:rPr>
              <a:t>job.setInputFormatClass</a:t>
            </a:r>
            <a:r>
              <a:rPr lang="en-US" altLang="en-US" sz="1600" dirty="0">
                <a:cs typeface="Arial" panose="020B0604020202020204" pitchFamily="34" charset="0"/>
              </a:rPr>
              <a:t>()</a:t>
            </a:r>
          </a:p>
          <a:p>
            <a:pPr lvl="2"/>
            <a:r>
              <a:rPr lang="en-US" altLang="en-US" sz="1400" dirty="0">
                <a:cs typeface="Arial" panose="020B0604020202020204" pitchFamily="34" charset="0"/>
              </a:rPr>
              <a:t>Default input format in Hadoop is the </a:t>
            </a:r>
            <a:r>
              <a:rPr lang="en-US" altLang="en-US" sz="1400" dirty="0" err="1">
                <a:cs typeface="Arial" panose="020B0604020202020204" pitchFamily="34" charset="0"/>
              </a:rPr>
              <a:t>TextInputFormat</a:t>
            </a:r>
            <a:r>
              <a:rPr lang="en-US" altLang="en-US" sz="1400" dirty="0">
                <a:cs typeface="Arial" panose="020B0604020202020204" pitchFamily="34" charset="0"/>
              </a:rPr>
              <a:t>, </a:t>
            </a:r>
          </a:p>
          <a:p>
            <a:pPr lvl="3"/>
            <a:r>
              <a:rPr lang="en-US" altLang="en-US" sz="1200" dirty="0">
                <a:cs typeface="Arial" panose="020B0604020202020204" pitchFamily="34" charset="0"/>
              </a:rPr>
              <a:t>Map key whose value is a byte offset into the file, and </a:t>
            </a:r>
          </a:p>
          <a:p>
            <a:pPr lvl="3"/>
            <a:r>
              <a:rPr lang="en-US" altLang="en-US" sz="1200" dirty="0">
                <a:cs typeface="Arial" panose="020B0604020202020204" pitchFamily="34" charset="0"/>
              </a:rPr>
              <a:t>Map value is the contents of one line of the file</a:t>
            </a:r>
          </a:p>
          <a:p>
            <a:r>
              <a:rPr lang="en-US" altLang="en-US" sz="1800" dirty="0">
                <a:cs typeface="Arial" panose="020B0604020202020204" pitchFamily="34" charset="0"/>
              </a:rPr>
              <a:t>The directories where the input files are stored, and where the output files must be created</a:t>
            </a:r>
          </a:p>
          <a:p>
            <a:pPr lvl="1"/>
            <a:r>
              <a:rPr lang="en-US" altLang="en-US" sz="1600" dirty="0">
                <a:cs typeface="Arial" panose="020B0604020202020204" pitchFamily="34" charset="0"/>
              </a:rPr>
              <a:t> Set by </a:t>
            </a:r>
            <a:r>
              <a:rPr lang="en-US" altLang="en-US" sz="1600" dirty="0" err="1">
                <a:cs typeface="Arial" panose="020B0604020202020204" pitchFamily="34" charset="0"/>
              </a:rPr>
              <a:t>addInputPath</a:t>
            </a:r>
            <a:r>
              <a:rPr lang="en-US" altLang="en-US" sz="1600" dirty="0">
                <a:cs typeface="Arial" panose="020B0604020202020204" pitchFamily="34" charset="0"/>
              </a:rPr>
              <a:t>() and </a:t>
            </a:r>
            <a:r>
              <a:rPr lang="en-US" altLang="en-US" sz="1600" dirty="0" err="1">
                <a:cs typeface="Arial" panose="020B0604020202020204" pitchFamily="34" charset="0"/>
              </a:rPr>
              <a:t>addOutputPath</a:t>
            </a:r>
            <a:r>
              <a:rPr lang="en-US" altLang="en-US" sz="1600" dirty="0">
                <a:cs typeface="Arial" panose="020B0604020202020204" pitchFamily="34" charset="0"/>
              </a:rPr>
              <a:t>()</a:t>
            </a:r>
          </a:p>
          <a:p>
            <a:r>
              <a:rPr lang="en-US" altLang="en-US" sz="1800" dirty="0">
                <a:cs typeface="Arial" panose="020B0604020202020204" pitchFamily="34" charset="0"/>
              </a:rPr>
              <a:t>And many more parameters</a:t>
            </a:r>
          </a:p>
          <a:p>
            <a:pPr>
              <a:buFont typeface="Monotype Sorts" pitchFamily="-65" charset="2"/>
              <a:buNone/>
            </a:pPr>
            <a:endParaRPr lang="en-US" altLang="en-US" sz="1800" dirty="0">
              <a:cs typeface="Arial" panose="020B0604020202020204" pitchFamily="34" charset="0"/>
            </a:endParaRPr>
          </a:p>
          <a:p>
            <a:endParaRPr lang="en-US" altLang="en-US" sz="1800" dirty="0"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/>
                <a:cs typeface="Arial" panose="020B0604020202020204" pitchFamily="34" charset="0"/>
                <a:sym typeface="+mn-ea"/>
              </a:rPr>
              <a:t>Hadoop Job Parameters</a:t>
            </a:r>
            <a:endParaRPr lang="zh-CN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public class </a:t>
            </a:r>
            <a:r>
              <a:rPr lang="en-US" altLang="en-US" sz="1400" dirty="0" err="1">
                <a:solidFill>
                  <a:srgbClr val="0000FF"/>
                </a:solidFill>
                <a:cs typeface="Arial" panose="020B0604020202020204" pitchFamily="34" charset="0"/>
              </a:rPr>
              <a:t>WordCount</a:t>
            </a: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 {</a:t>
            </a:r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    public static void main(String[] </a:t>
            </a:r>
            <a:r>
              <a:rPr lang="en-US" altLang="en-US" sz="1400" dirty="0" err="1">
                <a:solidFill>
                  <a:srgbClr val="0000FF"/>
                </a:solidFill>
                <a:cs typeface="Arial" panose="020B0604020202020204" pitchFamily="34" charset="0"/>
              </a:rPr>
              <a:t>args</a:t>
            </a: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) throws Exception {</a:t>
            </a:r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        Configuration </a:t>
            </a:r>
            <a:r>
              <a:rPr lang="en-US" altLang="en-US" sz="1400" dirty="0" err="1">
                <a:solidFill>
                  <a:srgbClr val="0000FF"/>
                </a:solidFill>
                <a:cs typeface="Arial" panose="020B0604020202020204" pitchFamily="34" charset="0"/>
              </a:rPr>
              <a:t>conf</a:t>
            </a: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 = new Configuration();</a:t>
            </a:r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        Job </a:t>
            </a:r>
            <a:r>
              <a:rPr lang="en-US" altLang="en-US" sz="1400" dirty="0" err="1">
                <a:solidFill>
                  <a:srgbClr val="0000FF"/>
                </a:solidFill>
                <a:cs typeface="Arial" panose="020B0604020202020204" pitchFamily="34" charset="0"/>
              </a:rPr>
              <a:t>job</a:t>
            </a: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 = new Job(</a:t>
            </a:r>
            <a:r>
              <a:rPr lang="en-US" altLang="en-US" sz="1400" dirty="0" err="1">
                <a:solidFill>
                  <a:srgbClr val="0000FF"/>
                </a:solidFill>
                <a:cs typeface="Arial" panose="020B0604020202020204" pitchFamily="34" charset="0"/>
              </a:rPr>
              <a:t>conf</a:t>
            </a: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, "wordcount");</a:t>
            </a:r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        </a:t>
            </a:r>
            <a:r>
              <a:rPr lang="en-US" altLang="en-US" sz="1400" dirty="0" err="1">
                <a:solidFill>
                  <a:srgbClr val="0000FF"/>
                </a:solidFill>
                <a:cs typeface="Arial" panose="020B0604020202020204" pitchFamily="34" charset="0"/>
              </a:rPr>
              <a:t>job.setOutputKeyClass</a:t>
            </a: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(</a:t>
            </a:r>
            <a:r>
              <a:rPr lang="en-US" altLang="en-US" sz="1400" dirty="0" err="1">
                <a:solidFill>
                  <a:srgbClr val="0000FF"/>
                </a:solidFill>
                <a:cs typeface="Arial" panose="020B0604020202020204" pitchFamily="34" charset="0"/>
              </a:rPr>
              <a:t>Text.class</a:t>
            </a: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        </a:t>
            </a:r>
            <a:r>
              <a:rPr lang="en-US" altLang="en-US" sz="1400" dirty="0" err="1">
                <a:solidFill>
                  <a:srgbClr val="0000FF"/>
                </a:solidFill>
                <a:cs typeface="Arial" panose="020B0604020202020204" pitchFamily="34" charset="0"/>
              </a:rPr>
              <a:t>job.setOutputValueClass</a:t>
            </a: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(</a:t>
            </a:r>
            <a:r>
              <a:rPr lang="en-US" altLang="en-US" sz="1400" dirty="0" err="1">
                <a:solidFill>
                  <a:srgbClr val="0000FF"/>
                </a:solidFill>
                <a:cs typeface="Arial" panose="020B0604020202020204" pitchFamily="34" charset="0"/>
              </a:rPr>
              <a:t>IntWritable.class</a:t>
            </a: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        </a:t>
            </a:r>
            <a:r>
              <a:rPr lang="en-US" altLang="en-US" sz="1400" dirty="0" err="1">
                <a:solidFill>
                  <a:srgbClr val="0000FF"/>
                </a:solidFill>
                <a:cs typeface="Arial" panose="020B0604020202020204" pitchFamily="34" charset="0"/>
              </a:rPr>
              <a:t>job.setMapperClass</a:t>
            </a: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(</a:t>
            </a:r>
            <a:r>
              <a:rPr lang="en-US" altLang="en-US" sz="1400" dirty="0" err="1">
                <a:solidFill>
                  <a:srgbClr val="0000FF"/>
                </a:solidFill>
                <a:cs typeface="Arial" panose="020B0604020202020204" pitchFamily="34" charset="0"/>
              </a:rPr>
              <a:t>Map.class</a:t>
            </a: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        </a:t>
            </a:r>
            <a:r>
              <a:rPr lang="en-US" altLang="en-US" sz="1400" dirty="0" err="1">
                <a:solidFill>
                  <a:srgbClr val="0000FF"/>
                </a:solidFill>
                <a:cs typeface="Arial" panose="020B0604020202020204" pitchFamily="34" charset="0"/>
              </a:rPr>
              <a:t>job.setReducerClass</a:t>
            </a: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(</a:t>
            </a:r>
            <a:r>
              <a:rPr lang="en-US" altLang="en-US" sz="1400" dirty="0" err="1">
                <a:solidFill>
                  <a:srgbClr val="0000FF"/>
                </a:solidFill>
                <a:cs typeface="Arial" panose="020B0604020202020204" pitchFamily="34" charset="0"/>
              </a:rPr>
              <a:t>Reduce.class</a:t>
            </a: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        </a:t>
            </a:r>
            <a:r>
              <a:rPr lang="en-US" altLang="en-US" sz="1400" dirty="0" err="1">
                <a:solidFill>
                  <a:srgbClr val="0000FF"/>
                </a:solidFill>
                <a:cs typeface="Arial" panose="020B0604020202020204" pitchFamily="34" charset="0"/>
              </a:rPr>
              <a:t>job.setInputFormatClass</a:t>
            </a: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(</a:t>
            </a:r>
            <a:r>
              <a:rPr lang="en-US" altLang="en-US" sz="1400" dirty="0" err="1">
                <a:solidFill>
                  <a:srgbClr val="0000FF"/>
                </a:solidFill>
                <a:cs typeface="Arial" panose="020B0604020202020204" pitchFamily="34" charset="0"/>
              </a:rPr>
              <a:t>TextInputFormat.class</a:t>
            </a: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        </a:t>
            </a:r>
            <a:r>
              <a:rPr lang="en-US" altLang="en-US" sz="1400" dirty="0" err="1">
                <a:solidFill>
                  <a:srgbClr val="0000FF"/>
                </a:solidFill>
                <a:cs typeface="Arial" panose="020B0604020202020204" pitchFamily="34" charset="0"/>
              </a:rPr>
              <a:t>job.setOutputFormatClass</a:t>
            </a: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(</a:t>
            </a:r>
            <a:r>
              <a:rPr lang="en-US" altLang="en-US" sz="1400" dirty="0" err="1">
                <a:solidFill>
                  <a:srgbClr val="0000FF"/>
                </a:solidFill>
                <a:cs typeface="Arial" panose="020B0604020202020204" pitchFamily="34" charset="0"/>
              </a:rPr>
              <a:t>TextOutputFormat.class</a:t>
            </a: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        </a:t>
            </a:r>
            <a:r>
              <a:rPr lang="en-US" altLang="en-US" sz="1400" dirty="0" err="1">
                <a:solidFill>
                  <a:srgbClr val="0000FF"/>
                </a:solidFill>
                <a:cs typeface="Arial" panose="020B0604020202020204" pitchFamily="34" charset="0"/>
              </a:rPr>
              <a:t>FileInputFormat.addInputPath</a:t>
            </a: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(job, new Path(</a:t>
            </a:r>
            <a:r>
              <a:rPr lang="en-US" altLang="en-US" sz="1400" dirty="0" err="1">
                <a:solidFill>
                  <a:srgbClr val="0000FF"/>
                </a:solidFill>
                <a:cs typeface="Arial" panose="020B0604020202020204" pitchFamily="34" charset="0"/>
              </a:rPr>
              <a:t>args</a:t>
            </a: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[0]));</a:t>
            </a:r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        </a:t>
            </a:r>
            <a:r>
              <a:rPr lang="en-US" altLang="en-US" sz="1400" dirty="0" err="1">
                <a:solidFill>
                  <a:srgbClr val="0000FF"/>
                </a:solidFill>
                <a:cs typeface="Arial" panose="020B0604020202020204" pitchFamily="34" charset="0"/>
              </a:rPr>
              <a:t>FileOutputFormat.setOutputPath</a:t>
            </a: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(job, new Path(</a:t>
            </a:r>
            <a:r>
              <a:rPr lang="en-US" altLang="en-US" sz="1400" dirty="0" err="1">
                <a:solidFill>
                  <a:srgbClr val="0000FF"/>
                </a:solidFill>
                <a:cs typeface="Arial" panose="020B0604020202020204" pitchFamily="34" charset="0"/>
              </a:rPr>
              <a:t>args</a:t>
            </a: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[1]));</a:t>
            </a:r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        </a:t>
            </a:r>
            <a:r>
              <a:rPr lang="en-US" altLang="en-US" sz="1400" dirty="0" err="1">
                <a:solidFill>
                  <a:srgbClr val="0000FF"/>
                </a:solidFill>
                <a:cs typeface="Arial" panose="020B0604020202020204" pitchFamily="34" charset="0"/>
              </a:rPr>
              <a:t>job.waitForCompletion</a:t>
            </a: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(true);</a:t>
            </a:r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    }</a:t>
            </a:r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/>
                <a:cs typeface="Arial" panose="020B0604020202020204" pitchFamily="34" charset="0"/>
                <a:sym typeface="+mn-ea"/>
              </a:rPr>
              <a:t>Hadoop Code in Java: Overall Program</a:t>
            </a:r>
            <a:endParaRPr lang="zh-CN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/>
                <a:cs typeface="Arial" panose="020B0604020202020204" pitchFamily="34" charset="0"/>
              </a:rPr>
              <a:t>Local Pre-Aggregation</a:t>
            </a:r>
            <a:endParaRPr lang="en-US" altLang="en-US" sz="2400" dirty="0">
              <a:effectLst>
                <a:outerShdw blurRad="38100" dist="38100" dir="2700000" algn="tl">
                  <a:srgbClr val="C0C0C0"/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68580" tIns="45720" rIns="91440" bIns="45720" numCol="1" anchor="t" anchorCtr="0" compatLnSpc="1"/>
          <a:lstStyle/>
          <a:p>
            <a:r>
              <a:rPr lang="en-US" altLang="en-US" sz="2000" b="1" dirty="0">
                <a:solidFill>
                  <a:srgbClr val="FF0000"/>
                </a:solidFill>
                <a:cs typeface="Arial" panose="020B0604020202020204" pitchFamily="34" charset="0"/>
              </a:rPr>
              <a:t>Combiners</a:t>
            </a:r>
            <a:r>
              <a:rPr lang="en-US" altLang="en-US" sz="2000" dirty="0">
                <a:cs typeface="Arial" panose="020B0604020202020204" pitchFamily="34" charset="0"/>
              </a:rPr>
              <a:t>: perform partial aggregation to minimize network traffic</a:t>
            </a:r>
          </a:p>
          <a:p>
            <a:pPr marL="502285" lvl="1" indent="-243840"/>
            <a:r>
              <a:rPr lang="en-US" altLang="en-US" sz="1800" dirty="0">
                <a:cs typeface="Arial" panose="020B0604020202020204" pitchFamily="34" charset="0"/>
              </a:rPr>
              <a:t>E.g., within machine</a:t>
            </a:r>
          </a:p>
          <a:p>
            <a:pPr marL="502285" lvl="1" indent="-243840"/>
            <a:r>
              <a:rPr lang="en-US" altLang="en-US" sz="1800" dirty="0">
                <a:cs typeface="Arial" panose="020B0604020202020204" pitchFamily="34" charset="0"/>
              </a:rPr>
              <a:t>And/or at rack level</a:t>
            </a:r>
          </a:p>
          <a:p>
            <a:r>
              <a:rPr lang="en-US" altLang="en-US" sz="2000" dirty="0">
                <a:cs typeface="Arial" panose="020B0604020202020204" pitchFamily="34" charset="0"/>
              </a:rPr>
              <a:t>In Hadoop, reduce function is used by default if combiners are enabled</a:t>
            </a:r>
          </a:p>
          <a:p>
            <a:pPr marL="502285" lvl="1" indent="-243840"/>
            <a:r>
              <a:rPr lang="en-US" altLang="en-US" sz="1800" dirty="0">
                <a:cs typeface="Arial" panose="020B0604020202020204" pitchFamily="34" charset="0"/>
              </a:rPr>
              <a:t>But alternative implementation of combiner can be specified if input and output types of reducers are different</a:t>
            </a:r>
          </a:p>
          <a:p>
            <a:pPr indent="-274320"/>
            <a:endParaRPr lang="en-US" altLang="en-US" sz="2000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cs typeface="Arial" panose="020B0604020202020204" pitchFamily="34" charset="0"/>
              </a:rPr>
              <a:t>Motivations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89553"/>
            <a:ext cx="8784976" cy="3805070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0000FF"/>
                </a:solidFill>
                <a:cs typeface="Arial" panose="020B0604020202020204" pitchFamily="34" charset="0"/>
              </a:rPr>
              <a:t>Very large volumes of data </a:t>
            </a:r>
            <a:r>
              <a:rPr lang="en-US" altLang="zh-CN" sz="2000" b="1" dirty="0">
                <a:cs typeface="Arial" panose="020B0604020202020204" pitchFamily="34" charset="0"/>
              </a:rPr>
              <a:t>being collected</a:t>
            </a:r>
          </a:p>
          <a:p>
            <a:pPr lvl="1"/>
            <a:r>
              <a:rPr lang="en-US" altLang="zh-CN" sz="1800" dirty="0">
                <a:cs typeface="Arial" panose="020B0604020202020204" pitchFamily="34" charset="0"/>
              </a:rPr>
              <a:t>Driven by growth of web, social media, and more recently internet-of-things</a:t>
            </a:r>
          </a:p>
          <a:p>
            <a:pPr lvl="1"/>
            <a:r>
              <a:rPr lang="en-US" altLang="zh-CN" sz="1800" dirty="0">
                <a:cs typeface="Arial" panose="020B0604020202020204" pitchFamily="34" charset="0"/>
              </a:rPr>
              <a:t>Web logs were an early source of data</a:t>
            </a:r>
          </a:p>
          <a:p>
            <a:pPr lvl="2"/>
            <a:r>
              <a:rPr lang="en-US" altLang="zh-CN" sz="1600" dirty="0">
                <a:cs typeface="Arial" panose="020B0604020202020204" pitchFamily="34" charset="0"/>
              </a:rPr>
              <a:t>Analytics on web logs has great value for advertisements, web site structuring, what posts to show to a user, etc.</a:t>
            </a:r>
          </a:p>
          <a:p>
            <a:r>
              <a:rPr lang="en-US" altLang="zh-CN" sz="2000" b="1" dirty="0">
                <a:solidFill>
                  <a:srgbClr val="0000FF"/>
                </a:solidFill>
                <a:cs typeface="Arial" panose="020B0604020202020204" pitchFamily="34" charset="0"/>
              </a:rPr>
              <a:t>Big Data:  </a:t>
            </a:r>
            <a:r>
              <a:rPr lang="en-US" altLang="zh-CN" sz="2000" b="1" dirty="0">
                <a:cs typeface="Arial" panose="020B0604020202020204" pitchFamily="34" charset="0"/>
              </a:rPr>
              <a:t>differentiated from data handled by earlier generation databases</a:t>
            </a:r>
          </a:p>
          <a:p>
            <a:pPr lvl="1"/>
            <a:r>
              <a:rPr lang="en-US" altLang="zh-CN" sz="1800" dirty="0">
                <a:cs typeface="Arial" panose="020B0604020202020204" pitchFamily="34" charset="0"/>
              </a:rPr>
              <a:t>Volume: much larger amounts of data stored</a:t>
            </a:r>
          </a:p>
          <a:p>
            <a:pPr lvl="1"/>
            <a:r>
              <a:rPr lang="en-US" altLang="zh-CN" sz="1800" dirty="0">
                <a:cs typeface="Arial" panose="020B0604020202020204" pitchFamily="34" charset="0"/>
              </a:rPr>
              <a:t>Velocity: much higher rates of insertions</a:t>
            </a:r>
          </a:p>
          <a:p>
            <a:pPr lvl="1"/>
            <a:r>
              <a:rPr lang="en-US" altLang="zh-CN" sz="1800" dirty="0">
                <a:cs typeface="Arial" panose="020B0604020202020204" pitchFamily="34" charset="0"/>
              </a:rPr>
              <a:t>Variety: many types of data, beyond relational data</a:t>
            </a:r>
          </a:p>
          <a:p>
            <a:endParaRPr lang="zh-CN" altLang="en-US" sz="2000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MapReduce vs. Databases</a:t>
            </a:r>
          </a:p>
        </p:txBody>
      </p:sp>
      <p:sp>
        <p:nvSpPr>
          <p:cNvPr id="35842" name="Rectangle 5"/>
          <p:cNvSpPr>
            <a:spLocks noGrp="1" noChangeArrowheads="1"/>
          </p:cNvSpPr>
          <p:nvPr>
            <p:ph idx="1"/>
          </p:nvPr>
        </p:nvSpPr>
        <p:spPr>
          <a:xfrm>
            <a:off x="251520" y="789553"/>
            <a:ext cx="8712968" cy="3805070"/>
          </a:xfrm>
        </p:spPr>
        <p:txBody>
          <a:bodyPr/>
          <a:lstStyle/>
          <a:p>
            <a:r>
              <a:rPr lang="en-US" altLang="en-US" sz="2000" dirty="0">
                <a:cs typeface="Arial" panose="020B0604020202020204" pitchFamily="34" charset="0"/>
              </a:rPr>
              <a:t>MapReduce </a:t>
            </a:r>
            <a:r>
              <a:rPr lang="en-US" altLang="zh-CN" sz="2000" dirty="0">
                <a:cs typeface="Arial" panose="020B0604020202020204" pitchFamily="34" charset="0"/>
              </a:rPr>
              <a:t>is </a:t>
            </a:r>
            <a:r>
              <a:rPr lang="en-US" altLang="en-US" sz="2000" dirty="0">
                <a:cs typeface="Arial" panose="020B0604020202020204" pitchFamily="34" charset="0"/>
              </a:rPr>
              <a:t>widely used for </a:t>
            </a:r>
            <a:r>
              <a:rPr lang="en-US" altLang="en-US" sz="2000" dirty="0">
                <a:solidFill>
                  <a:srgbClr val="0000FF"/>
                </a:solidFill>
                <a:cs typeface="Arial" panose="020B0604020202020204" pitchFamily="34" charset="0"/>
              </a:rPr>
              <a:t>parallel processing</a:t>
            </a:r>
          </a:p>
          <a:p>
            <a:pPr lvl="1"/>
            <a:r>
              <a:rPr lang="en-US" altLang="en-US" sz="1800" dirty="0">
                <a:cs typeface="Arial" panose="020B0604020202020204" pitchFamily="34" charset="0"/>
              </a:rPr>
              <a:t>Google, Yahoo, and 100’</a:t>
            </a:r>
            <a:r>
              <a:rPr lang="en-US" altLang="ja-JP" sz="1800" dirty="0">
                <a:cs typeface="Arial" panose="020B0604020202020204" pitchFamily="34" charset="0"/>
              </a:rPr>
              <a:t>s of other companies</a:t>
            </a:r>
          </a:p>
          <a:p>
            <a:pPr lvl="1"/>
            <a:r>
              <a:rPr lang="en-US" altLang="en-US" sz="1800" dirty="0">
                <a:cs typeface="Arial" panose="020B0604020202020204" pitchFamily="34" charset="0"/>
              </a:rPr>
              <a:t>Example uses: compute PageRank, build keyword indices, do data analysis of web click logs, ….</a:t>
            </a:r>
          </a:p>
          <a:p>
            <a:pPr lvl="1"/>
            <a:r>
              <a:rPr lang="en-IN" altLang="en-US" sz="1800" dirty="0">
                <a:cs typeface="Arial" panose="020B0604020202020204" pitchFamily="34" charset="0"/>
              </a:rPr>
              <a:t>A</a:t>
            </a:r>
            <a:r>
              <a:rPr lang="en-US" altLang="en-US" sz="1800" dirty="0" err="1">
                <a:cs typeface="Arial" panose="020B0604020202020204" pitchFamily="34" charset="0"/>
              </a:rPr>
              <a:t>llows</a:t>
            </a:r>
            <a:r>
              <a:rPr lang="en-US" altLang="en-US" sz="1800" dirty="0">
                <a:cs typeface="Arial" panose="020B0604020202020204" pitchFamily="34" charset="0"/>
              </a:rPr>
              <a:t> procedural code in map and reduce functions</a:t>
            </a:r>
          </a:p>
          <a:p>
            <a:pPr lvl="1"/>
            <a:r>
              <a:rPr lang="en-US" altLang="en-US" sz="1800" dirty="0">
                <a:cs typeface="Arial" panose="020B0604020202020204" pitchFamily="34" charset="0"/>
              </a:rPr>
              <a:t>Allows data of any type</a:t>
            </a:r>
          </a:p>
          <a:p>
            <a:r>
              <a:rPr lang="en-US" altLang="en-US" sz="2000" dirty="0">
                <a:cs typeface="Arial" panose="020B0604020202020204" pitchFamily="34" charset="0"/>
              </a:rPr>
              <a:t>Many real-world uses of MapReduce cannot be expressed in SQL</a:t>
            </a:r>
          </a:p>
          <a:p>
            <a:r>
              <a:rPr lang="en-US" altLang="en-US" sz="2000" dirty="0">
                <a:cs typeface="Arial" panose="020B0604020202020204" pitchFamily="34" charset="0"/>
              </a:rPr>
              <a:t>But many computations are much easier to express in SQL</a:t>
            </a:r>
          </a:p>
          <a:p>
            <a:pPr lvl="1"/>
            <a:r>
              <a:rPr lang="en-US" altLang="en-US" sz="1800" dirty="0">
                <a:cs typeface="Arial" panose="020B0604020202020204" pitchFamily="34" charset="0"/>
              </a:rPr>
              <a:t>Map Reduce is cumbersome for writing simple queries</a:t>
            </a:r>
          </a:p>
          <a:p>
            <a:pPr lvl="2"/>
            <a:endParaRPr lang="en-US" altLang="en-US" sz="1800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cs typeface="Arial" panose="020B0604020202020204" pitchFamily="34" charset="0"/>
              </a:rPr>
              <a:t>Relational operations (select, project, join, aggregation, etc.) can be expressed using Map Reduce</a:t>
            </a:r>
          </a:p>
          <a:p>
            <a:r>
              <a:rPr lang="en-US" altLang="en-US" sz="2000" dirty="0">
                <a:cs typeface="Arial" panose="020B0604020202020204" pitchFamily="34" charset="0"/>
              </a:rPr>
              <a:t>SQL queries can be translated into Map Reduce infrastructure for execution</a:t>
            </a:r>
          </a:p>
          <a:p>
            <a:pPr lvl="1"/>
            <a:r>
              <a:rPr lang="en-US" altLang="en-US" sz="1800" dirty="0">
                <a:cs typeface="Arial" panose="020B0604020202020204" pitchFamily="34" charset="0"/>
              </a:rPr>
              <a:t>Apache Hive SQL, Apache Pig Latin, Microsoft SCOPE</a:t>
            </a:r>
          </a:p>
          <a:p>
            <a:r>
              <a:rPr lang="en-US" altLang="en-US" sz="2000" dirty="0">
                <a:cs typeface="Arial" panose="020B0604020202020204" pitchFamily="34" charset="0"/>
              </a:rPr>
              <a:t>Current generation execution engines support not only Map Reduce, but also other algebraic operations such as joins, aggregation, etc. natively.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/>
                <a:cs typeface="Arial" panose="020B0604020202020204" pitchFamily="34" charset="0"/>
                <a:sym typeface="+mn-ea"/>
              </a:rPr>
              <a:t>MapReduce vs.  Databases (Cont.)</a:t>
            </a:r>
            <a:endParaRPr lang="zh-CN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cs typeface="Arial" panose="020B0604020202020204" pitchFamily="34" charset="0"/>
              </a:rPr>
              <a:t>Outline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7574"/>
            <a:ext cx="8568952" cy="3456384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Motivations</a:t>
            </a:r>
            <a:endParaRPr lang="en-US" altLang="zh-CN" dirty="0"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Big data storage systems</a:t>
            </a:r>
          </a:p>
          <a:p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MapReduce paradigm</a:t>
            </a:r>
          </a:p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</a:rPr>
              <a:t>Beyond </a:t>
            </a:r>
            <a:r>
              <a:rPr lang="en-US" altLang="zh-CN" b="1" dirty="0">
                <a:solidFill>
                  <a:srgbClr val="FF0000"/>
                </a:solidFill>
                <a:cs typeface="Arial" panose="020B0604020202020204" pitchFamily="34" charset="0"/>
              </a:rPr>
              <a:t>MapReduce: algebraic operations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Streaming data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Graph database</a:t>
            </a:r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cs typeface="Arial" panose="020B0604020202020204" pitchFamily="34" charset="0"/>
              </a:rPr>
              <a:t>Algebraic Operations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Current generation execution engines </a:t>
            </a:r>
          </a:p>
          <a:p>
            <a:pPr lvl="1"/>
            <a:r>
              <a:rPr lang="en-US" altLang="en-US" dirty="0">
                <a:cs typeface="Arial" panose="020B0604020202020204" pitchFamily="34" charset="0"/>
              </a:rPr>
              <a:t>natively support algebraic operations such as joins, aggregation, etc. natively.</a:t>
            </a:r>
          </a:p>
          <a:p>
            <a:pPr lvl="1"/>
            <a:r>
              <a:rPr lang="en-US" altLang="en-US" dirty="0">
                <a:cs typeface="Arial" panose="020B0604020202020204" pitchFamily="34" charset="0"/>
              </a:rPr>
              <a:t>Allow users to create their own algebraic operators</a:t>
            </a:r>
          </a:p>
          <a:p>
            <a:pPr lvl="1"/>
            <a:r>
              <a:rPr lang="en-US" altLang="en-US" dirty="0">
                <a:cs typeface="Arial" panose="020B0604020202020204" pitchFamily="34" charset="0"/>
              </a:rPr>
              <a:t>Support trees of algebraic operators that can be executed on multiple nodes in parallel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E.g. Apache </a:t>
            </a:r>
            <a:r>
              <a:rPr lang="en-US" altLang="en-US" dirty="0" err="1">
                <a:cs typeface="Arial" panose="020B0604020202020204" pitchFamily="34" charset="0"/>
              </a:rPr>
              <a:t>Tez</a:t>
            </a:r>
            <a:r>
              <a:rPr lang="en-US" altLang="en-US" dirty="0">
                <a:cs typeface="Arial" panose="020B0604020202020204" pitchFamily="34" charset="0"/>
              </a:rPr>
              <a:t>, Spark</a:t>
            </a:r>
          </a:p>
          <a:p>
            <a:pPr lvl="1"/>
            <a:r>
              <a:rPr lang="en-US" altLang="en-US" dirty="0" err="1">
                <a:cs typeface="Arial" panose="020B0604020202020204" pitchFamily="34" charset="0"/>
              </a:rPr>
              <a:t>Tex</a:t>
            </a:r>
            <a:r>
              <a:rPr lang="en-US" altLang="en-US" dirty="0">
                <a:cs typeface="Arial" panose="020B0604020202020204" pitchFamily="34" charset="0"/>
              </a:rPr>
              <a:t> provides low level API; Hive on </a:t>
            </a:r>
            <a:r>
              <a:rPr lang="en-US" altLang="en-US" dirty="0" err="1">
                <a:cs typeface="Arial" panose="020B0604020202020204" pitchFamily="34" charset="0"/>
              </a:rPr>
              <a:t>Tez</a:t>
            </a:r>
            <a:r>
              <a:rPr lang="en-US" altLang="en-US" dirty="0">
                <a:cs typeface="Arial" panose="020B0604020202020204" pitchFamily="34" charset="0"/>
              </a:rPr>
              <a:t> compiles SQL to </a:t>
            </a:r>
            <a:r>
              <a:rPr lang="en-US" altLang="en-US" dirty="0" err="1">
                <a:cs typeface="Arial" panose="020B0604020202020204" pitchFamily="34" charset="0"/>
              </a:rPr>
              <a:t>Tez</a:t>
            </a:r>
            <a:endParaRPr lang="en-US" altLang="en-US" dirty="0">
              <a:cs typeface="Arial" panose="020B0604020202020204" pitchFamily="34" charset="0"/>
            </a:endParaRPr>
          </a:p>
          <a:p>
            <a:pPr lvl="1"/>
            <a:r>
              <a:rPr lang="en-IN" dirty="0">
                <a:cs typeface="Arial" panose="020B0604020202020204" pitchFamily="34" charset="0"/>
              </a:rPr>
              <a:t>Spark provides more user-friendly API</a:t>
            </a:r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cs typeface="Arial" panose="020B0604020202020204" pitchFamily="34" charset="0"/>
              </a:rPr>
              <a:t>Algebraic Operations in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9542"/>
            <a:ext cx="8568952" cy="3805070"/>
          </a:xfrm>
        </p:spPr>
        <p:txBody>
          <a:bodyPr/>
          <a:lstStyle/>
          <a:p>
            <a:r>
              <a:rPr lang="en-IN" sz="1800" b="1" dirty="0">
                <a:solidFill>
                  <a:srgbClr val="FF0000"/>
                </a:solidFill>
                <a:cs typeface="Arial" panose="020B0604020202020204" pitchFamily="34" charset="0"/>
              </a:rPr>
              <a:t>Resilient Distributed Dataset </a:t>
            </a:r>
            <a:r>
              <a:rPr lang="en-IN" sz="1800" dirty="0">
                <a:solidFill>
                  <a:srgbClr val="FF0000"/>
                </a:solidFill>
                <a:cs typeface="Arial" panose="020B0604020202020204" pitchFamily="34" charset="0"/>
              </a:rPr>
              <a:t>(</a:t>
            </a:r>
            <a:r>
              <a:rPr lang="en-IN" sz="1800" b="1" dirty="0">
                <a:solidFill>
                  <a:srgbClr val="FF0000"/>
                </a:solidFill>
                <a:cs typeface="Arial" panose="020B0604020202020204" pitchFamily="34" charset="0"/>
              </a:rPr>
              <a:t>RDD</a:t>
            </a:r>
            <a:r>
              <a:rPr lang="en-IN" sz="1800" dirty="0">
                <a:solidFill>
                  <a:srgbClr val="FF0000"/>
                </a:solidFill>
                <a:cs typeface="Arial" panose="020B0604020202020204" pitchFamily="34" charset="0"/>
              </a:rPr>
              <a:t>) </a:t>
            </a:r>
            <a:r>
              <a:rPr lang="en-IN" sz="1800" dirty="0">
                <a:cs typeface="Arial" panose="020B0604020202020204" pitchFamily="34" charset="0"/>
              </a:rPr>
              <a:t>abstraction</a:t>
            </a:r>
          </a:p>
          <a:p>
            <a:pPr lvl="1"/>
            <a:r>
              <a:rPr lang="en-IN" sz="1600" dirty="0">
                <a:cs typeface="Arial" panose="020B0604020202020204" pitchFamily="34" charset="0"/>
              </a:rPr>
              <a:t>Collection of records that can be stored across multiple machines</a:t>
            </a:r>
          </a:p>
          <a:p>
            <a:r>
              <a:rPr lang="en-IN" sz="1800" dirty="0">
                <a:cs typeface="Arial" panose="020B0604020202020204" pitchFamily="34" charset="0"/>
              </a:rPr>
              <a:t>RDDs can be created by applying algebraic operations on other RDDs</a:t>
            </a:r>
          </a:p>
          <a:p>
            <a:r>
              <a:rPr lang="en-IN" sz="1800" dirty="0">
                <a:cs typeface="Arial" panose="020B0604020202020204" pitchFamily="34" charset="0"/>
              </a:rPr>
              <a:t>RDDs can be lazily computed when needed</a:t>
            </a:r>
          </a:p>
          <a:p>
            <a:r>
              <a:rPr lang="en-IN" sz="1800" dirty="0">
                <a:cs typeface="Arial" panose="020B0604020202020204" pitchFamily="34" charset="0"/>
              </a:rPr>
              <a:t>Spark programs can be written in Java/Scala/R</a:t>
            </a:r>
          </a:p>
          <a:p>
            <a:pPr lvl="1"/>
            <a:r>
              <a:rPr lang="en-IN" sz="1600" dirty="0">
                <a:cs typeface="Arial" panose="020B0604020202020204" pitchFamily="34" charset="0"/>
              </a:rPr>
              <a:t>Our examples are in Java</a:t>
            </a:r>
          </a:p>
          <a:p>
            <a:r>
              <a:rPr lang="en-IN" sz="1800" dirty="0">
                <a:cs typeface="Arial" panose="020B0604020202020204" pitchFamily="34" charset="0"/>
              </a:rPr>
              <a:t>Spark makes use of Java 8 Lambda expressions; the code</a:t>
            </a:r>
          </a:p>
          <a:p>
            <a:pPr marL="386080" lvl="1" indent="0">
              <a:buNone/>
            </a:pPr>
            <a:r>
              <a:rPr lang="en-US" sz="1600" dirty="0">
                <a:cs typeface="Arial" panose="020B0604020202020204" pitchFamily="34" charset="0"/>
              </a:rPr>
              <a:t>  s - </a:t>
            </a:r>
            <a:r>
              <a:rPr lang="en-US" sz="1600" i="1" dirty="0">
                <a:cs typeface="Arial" panose="020B0604020202020204" pitchFamily="34" charset="0"/>
              </a:rPr>
              <a:t>&gt; </a:t>
            </a:r>
            <a:r>
              <a:rPr lang="en-US" sz="1600" dirty="0" err="1">
                <a:cs typeface="Arial" panose="020B0604020202020204" pitchFamily="34" charset="0"/>
              </a:rPr>
              <a:t>Arrays.asList</a:t>
            </a:r>
            <a:r>
              <a:rPr lang="en-US" sz="1600" dirty="0">
                <a:cs typeface="Arial" panose="020B0604020202020204" pitchFamily="34" charset="0"/>
              </a:rPr>
              <a:t>(</a:t>
            </a:r>
            <a:r>
              <a:rPr lang="en-US" sz="1600" dirty="0" err="1">
                <a:cs typeface="Arial" panose="020B0604020202020204" pitchFamily="34" charset="0"/>
              </a:rPr>
              <a:t>s.split</a:t>
            </a:r>
            <a:r>
              <a:rPr lang="en-US" sz="1600" dirty="0">
                <a:cs typeface="Arial" panose="020B0604020202020204" pitchFamily="34" charset="0"/>
              </a:rPr>
              <a:t>(" ")).iterator() </a:t>
            </a:r>
          </a:p>
          <a:p>
            <a:pPr marL="386080" lvl="1" indent="0">
              <a:buNone/>
            </a:pPr>
            <a:r>
              <a:rPr lang="en-US" sz="1600" dirty="0">
                <a:cs typeface="Arial" panose="020B0604020202020204" pitchFamily="34" charset="0"/>
              </a:rPr>
              <a:t>defines unnamed function that takes argument s and executes the expression </a:t>
            </a:r>
            <a:r>
              <a:rPr lang="en-US" sz="1600" dirty="0" err="1">
                <a:cs typeface="Arial" panose="020B0604020202020204" pitchFamily="34" charset="0"/>
              </a:rPr>
              <a:t>Arrays.asList</a:t>
            </a:r>
            <a:r>
              <a:rPr lang="en-US" sz="1600" dirty="0">
                <a:cs typeface="Arial" panose="020B0604020202020204" pitchFamily="34" charset="0"/>
              </a:rPr>
              <a:t>(</a:t>
            </a:r>
            <a:r>
              <a:rPr lang="en-US" sz="1600" dirty="0" err="1">
                <a:cs typeface="Arial" panose="020B0604020202020204" pitchFamily="34" charset="0"/>
              </a:rPr>
              <a:t>s.split</a:t>
            </a:r>
            <a:r>
              <a:rPr lang="en-US" sz="1600" dirty="0">
                <a:cs typeface="Arial" panose="020B0604020202020204" pitchFamily="34" charset="0"/>
              </a:rPr>
              <a:t>(" ")).iterator()  on the argument</a:t>
            </a:r>
          </a:p>
          <a:p>
            <a:pPr marL="300355"/>
            <a:r>
              <a:rPr lang="en-US" sz="1800" dirty="0">
                <a:cs typeface="Arial" panose="020B0604020202020204" pitchFamily="34" charset="0"/>
              </a:rPr>
              <a:t>Lambda functions are particularly convenient as arguments to map, reduce and other functions </a:t>
            </a:r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cs typeface="Arial" panose="020B0604020202020204" pitchFamily="34" charset="0"/>
              </a:rPr>
              <a:t>Algebraic Operations in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cs typeface="Arial" panose="020B0604020202020204" pitchFamily="34" charset="0"/>
              </a:rPr>
              <a:t>Algebraic operations in Spark are typically executed in parallel on multiple machines</a:t>
            </a:r>
          </a:p>
          <a:p>
            <a:pPr lvl="1"/>
            <a:r>
              <a:rPr lang="en-IN" sz="1800" dirty="0">
                <a:cs typeface="Arial" panose="020B0604020202020204" pitchFamily="34" charset="0"/>
              </a:rPr>
              <a:t>With data partitioned across the machines</a:t>
            </a:r>
          </a:p>
          <a:p>
            <a:r>
              <a:rPr lang="en-IN" sz="2000" dirty="0">
                <a:cs typeface="Arial" panose="020B0604020202020204" pitchFamily="34" charset="0"/>
              </a:rPr>
              <a:t>Algebraic operations are executed lazily, not immediately</a:t>
            </a:r>
          </a:p>
          <a:p>
            <a:pPr lvl="1"/>
            <a:r>
              <a:rPr lang="en-IN" sz="1800" dirty="0">
                <a:cs typeface="Arial" panose="020B0604020202020204" pitchFamily="34" charset="0"/>
              </a:rPr>
              <a:t>Our preceding program creates an operator tree</a:t>
            </a:r>
          </a:p>
          <a:p>
            <a:pPr lvl="1"/>
            <a:r>
              <a:rPr lang="en-IN" sz="1800" dirty="0">
                <a:cs typeface="Arial" panose="020B0604020202020204" pitchFamily="34" charset="0"/>
              </a:rPr>
              <a:t>Tree is executed only on specific functions such as </a:t>
            </a:r>
            <a:r>
              <a:rPr lang="en-IN" sz="1800" dirty="0" err="1">
                <a:cs typeface="Arial" panose="020B0604020202020204" pitchFamily="34" charset="0"/>
              </a:rPr>
              <a:t>saveAsTextFile</a:t>
            </a:r>
            <a:r>
              <a:rPr lang="en-IN" sz="1800" dirty="0">
                <a:cs typeface="Arial" panose="020B0604020202020204" pitchFamily="34" charset="0"/>
              </a:rPr>
              <a:t>() or collect()</a:t>
            </a:r>
          </a:p>
          <a:p>
            <a:pPr lvl="1"/>
            <a:r>
              <a:rPr lang="en-IN" sz="1800" dirty="0">
                <a:cs typeface="Arial" panose="020B0604020202020204" pitchFamily="34" charset="0"/>
              </a:rPr>
              <a:t>Query optimization can be performed on tree before it is executed</a:t>
            </a:r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cs typeface="Arial" panose="020B0604020202020204" pitchFamily="34" charset="0"/>
              </a:rPr>
              <a:t>Spark </a:t>
            </a:r>
            <a:r>
              <a:rPr lang="en-IN" dirty="0" err="1">
                <a:cs typeface="Arial" panose="020B0604020202020204" pitchFamily="34" charset="0"/>
              </a:rPr>
              <a:t>DataFrames</a:t>
            </a:r>
            <a:r>
              <a:rPr lang="en-IN" dirty="0">
                <a:cs typeface="Arial" panose="020B0604020202020204" pitchFamily="34" charset="0"/>
              </a:rPr>
              <a:t> and </a:t>
            </a:r>
            <a:r>
              <a:rPr lang="en-IN" dirty="0" err="1">
                <a:cs typeface="Arial" panose="020B0604020202020204" pitchFamily="34" charset="0"/>
              </a:rPr>
              <a:t>DataSet</a:t>
            </a:r>
            <a:endParaRPr lang="en-IN" dirty="0"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9542"/>
            <a:ext cx="8568952" cy="3805070"/>
          </a:xfrm>
        </p:spPr>
        <p:txBody>
          <a:bodyPr/>
          <a:lstStyle/>
          <a:p>
            <a:r>
              <a:rPr lang="en-IN" sz="2000" dirty="0">
                <a:cs typeface="Arial" panose="020B0604020202020204" pitchFamily="34" charset="0"/>
              </a:rPr>
              <a:t>RDDs in Spark can be typed in programs, but not dynamically</a:t>
            </a:r>
          </a:p>
          <a:p>
            <a:r>
              <a:rPr lang="en-IN" sz="2000" dirty="0">
                <a:cs typeface="Arial" panose="020B0604020202020204" pitchFamily="34" charset="0"/>
              </a:rPr>
              <a:t>The </a:t>
            </a:r>
            <a:r>
              <a:rPr lang="en-IN" sz="2000" dirty="0" err="1">
                <a:cs typeface="Arial" panose="020B0604020202020204" pitchFamily="34" charset="0"/>
              </a:rPr>
              <a:t>DataSet</a:t>
            </a:r>
            <a:r>
              <a:rPr lang="en-IN" sz="2000" dirty="0">
                <a:cs typeface="Arial" panose="020B0604020202020204" pitchFamily="34" charset="0"/>
              </a:rPr>
              <a:t> type allows types to be specified dynamically</a:t>
            </a:r>
          </a:p>
          <a:p>
            <a:r>
              <a:rPr lang="en-IN" sz="2000" dirty="0">
                <a:cs typeface="Arial" panose="020B0604020202020204" pitchFamily="34" charset="0"/>
              </a:rPr>
              <a:t>Row is a row type, with attribute names </a:t>
            </a:r>
          </a:p>
          <a:p>
            <a:pPr lvl="1"/>
            <a:r>
              <a:rPr lang="en-IN" sz="1800" dirty="0">
                <a:cs typeface="Arial" panose="020B0604020202020204" pitchFamily="34" charset="0"/>
              </a:rPr>
              <a:t>In code below, attribute names/types of instructor and department are inferred from files read </a:t>
            </a:r>
          </a:p>
          <a:p>
            <a:r>
              <a:rPr lang="en-IN" sz="2000" dirty="0">
                <a:cs typeface="Arial" panose="020B0604020202020204" pitchFamily="34" charset="0"/>
              </a:rPr>
              <a:t>Operations filter, join, </a:t>
            </a:r>
            <a:r>
              <a:rPr lang="en-IN" sz="2000" dirty="0" err="1">
                <a:cs typeface="Arial" panose="020B0604020202020204" pitchFamily="34" charset="0"/>
              </a:rPr>
              <a:t>groupBy</a:t>
            </a:r>
            <a:r>
              <a:rPr lang="en-IN" sz="2000" dirty="0">
                <a:cs typeface="Arial" panose="020B0604020202020204" pitchFamily="34" charset="0"/>
              </a:rPr>
              <a:t>, </a:t>
            </a:r>
            <a:r>
              <a:rPr lang="en-IN" sz="2000" dirty="0" err="1">
                <a:cs typeface="Arial" panose="020B0604020202020204" pitchFamily="34" charset="0"/>
              </a:rPr>
              <a:t>agg</a:t>
            </a:r>
            <a:r>
              <a:rPr lang="en-IN" sz="2000" dirty="0">
                <a:cs typeface="Arial" panose="020B0604020202020204" pitchFamily="34" charset="0"/>
              </a:rPr>
              <a:t>, etc defined on </a:t>
            </a:r>
            <a:r>
              <a:rPr lang="en-IN" sz="2000" dirty="0" err="1">
                <a:cs typeface="Arial" panose="020B0604020202020204" pitchFamily="34" charset="0"/>
              </a:rPr>
              <a:t>DataSet</a:t>
            </a:r>
            <a:r>
              <a:rPr lang="en-IN" sz="2000" dirty="0">
                <a:cs typeface="Arial" panose="020B0604020202020204" pitchFamily="34" charset="0"/>
              </a:rPr>
              <a:t>, and can execute in parallel</a:t>
            </a:r>
          </a:p>
          <a:p>
            <a:pPr lvl="1"/>
            <a:r>
              <a:rPr lang="en-IN" sz="1600" dirty="0">
                <a:cs typeface="Arial" panose="020B0604020202020204" pitchFamily="34" charset="0"/>
              </a:rPr>
              <a:t>Dataset</a:t>
            </a:r>
            <a:r>
              <a:rPr lang="en-IN" sz="1600" i="1" dirty="0">
                <a:cs typeface="Arial" panose="020B0604020202020204" pitchFamily="34" charset="0"/>
              </a:rPr>
              <a:t>&lt;</a:t>
            </a:r>
            <a:r>
              <a:rPr lang="en-IN" sz="1600" dirty="0">
                <a:cs typeface="Arial" panose="020B0604020202020204" pitchFamily="34" charset="0"/>
              </a:rPr>
              <a:t>Row</a:t>
            </a:r>
            <a:r>
              <a:rPr lang="en-IN" sz="1600" i="1" dirty="0">
                <a:cs typeface="Arial" panose="020B0604020202020204" pitchFamily="34" charset="0"/>
              </a:rPr>
              <a:t>&gt; </a:t>
            </a:r>
            <a:r>
              <a:rPr lang="en-IN" sz="1600" dirty="0">
                <a:cs typeface="Arial" panose="020B0604020202020204" pitchFamily="34" charset="0"/>
              </a:rPr>
              <a:t>instructor = </a:t>
            </a:r>
            <a:r>
              <a:rPr lang="en-IN" sz="1600" dirty="0" err="1">
                <a:cs typeface="Arial" panose="020B0604020202020204" pitchFamily="34" charset="0"/>
              </a:rPr>
              <a:t>spark.read</a:t>
            </a:r>
            <a:r>
              <a:rPr lang="en-IN" sz="1600" dirty="0">
                <a:cs typeface="Arial" panose="020B0604020202020204" pitchFamily="34" charset="0"/>
              </a:rPr>
              <a:t>().parquet("...");</a:t>
            </a:r>
            <a:br>
              <a:rPr lang="en-IN" sz="1600" dirty="0">
                <a:cs typeface="Arial" panose="020B0604020202020204" pitchFamily="34" charset="0"/>
              </a:rPr>
            </a:br>
            <a:r>
              <a:rPr lang="en-IN" sz="1600" dirty="0">
                <a:cs typeface="Arial" panose="020B0604020202020204" pitchFamily="34" charset="0"/>
              </a:rPr>
              <a:t>Dataset</a:t>
            </a:r>
            <a:r>
              <a:rPr lang="en-IN" sz="1600" i="1" dirty="0">
                <a:cs typeface="Arial" panose="020B0604020202020204" pitchFamily="34" charset="0"/>
              </a:rPr>
              <a:t>&lt;</a:t>
            </a:r>
            <a:r>
              <a:rPr lang="en-IN" sz="1600" dirty="0">
                <a:cs typeface="Arial" panose="020B0604020202020204" pitchFamily="34" charset="0"/>
              </a:rPr>
              <a:t>Row</a:t>
            </a:r>
            <a:r>
              <a:rPr lang="en-IN" sz="1600" i="1" dirty="0">
                <a:cs typeface="Arial" panose="020B0604020202020204" pitchFamily="34" charset="0"/>
              </a:rPr>
              <a:t>&gt; </a:t>
            </a:r>
            <a:r>
              <a:rPr lang="en-IN" sz="1600" dirty="0">
                <a:cs typeface="Arial" panose="020B0604020202020204" pitchFamily="34" charset="0"/>
              </a:rPr>
              <a:t>department = </a:t>
            </a:r>
            <a:r>
              <a:rPr lang="en-IN" sz="1600" dirty="0" err="1">
                <a:cs typeface="Arial" panose="020B0604020202020204" pitchFamily="34" charset="0"/>
              </a:rPr>
              <a:t>spark.read</a:t>
            </a:r>
            <a:r>
              <a:rPr lang="en-IN" sz="1600" dirty="0">
                <a:cs typeface="Arial" panose="020B0604020202020204" pitchFamily="34" charset="0"/>
              </a:rPr>
              <a:t>().parquet("...");</a:t>
            </a:r>
            <a:br>
              <a:rPr lang="en-IN" sz="1600" dirty="0">
                <a:cs typeface="Arial" panose="020B0604020202020204" pitchFamily="34" charset="0"/>
              </a:rPr>
            </a:br>
            <a:r>
              <a:rPr lang="en-IN" sz="1600" dirty="0" err="1">
                <a:cs typeface="Arial" panose="020B0604020202020204" pitchFamily="34" charset="0"/>
              </a:rPr>
              <a:t>instructor.filter</a:t>
            </a:r>
            <a:r>
              <a:rPr lang="en-IN" sz="1600" dirty="0">
                <a:cs typeface="Arial" panose="020B0604020202020204" pitchFamily="34" charset="0"/>
              </a:rPr>
              <a:t>(</a:t>
            </a:r>
            <a:r>
              <a:rPr lang="en-IN" sz="1600" dirty="0" err="1">
                <a:cs typeface="Arial" panose="020B0604020202020204" pitchFamily="34" charset="0"/>
              </a:rPr>
              <a:t>instructor.col</a:t>
            </a:r>
            <a:r>
              <a:rPr lang="en-IN" sz="1600" dirty="0">
                <a:cs typeface="Arial" panose="020B0604020202020204" pitchFamily="34" charset="0"/>
              </a:rPr>
              <a:t>("salary").</a:t>
            </a:r>
            <a:r>
              <a:rPr lang="en-IN" sz="1600" dirty="0" err="1">
                <a:cs typeface="Arial" panose="020B0604020202020204" pitchFamily="34" charset="0"/>
              </a:rPr>
              <a:t>gt</a:t>
            </a:r>
            <a:r>
              <a:rPr lang="en-IN" sz="1600" dirty="0">
                <a:cs typeface="Arial" panose="020B0604020202020204" pitchFamily="34" charset="0"/>
              </a:rPr>
              <a:t>(100000))</a:t>
            </a:r>
            <a:br>
              <a:rPr lang="en-IN" sz="1600" dirty="0">
                <a:cs typeface="Arial" panose="020B0604020202020204" pitchFamily="34" charset="0"/>
              </a:rPr>
            </a:br>
            <a:r>
              <a:rPr lang="en-IN" sz="1600" dirty="0">
                <a:cs typeface="Arial" panose="020B0604020202020204" pitchFamily="34" charset="0"/>
              </a:rPr>
              <a:t>.join(department, </a:t>
            </a:r>
            <a:r>
              <a:rPr lang="en-IN" sz="1600" dirty="0" err="1">
                <a:cs typeface="Arial" panose="020B0604020202020204" pitchFamily="34" charset="0"/>
              </a:rPr>
              <a:t>instructor.col</a:t>
            </a:r>
            <a:r>
              <a:rPr lang="en-IN" sz="1600" dirty="0">
                <a:cs typeface="Arial" panose="020B0604020202020204" pitchFamily="34" charset="0"/>
              </a:rPr>
              <a:t>("dept name")</a:t>
            </a:r>
            <a:br>
              <a:rPr lang="en-IN" sz="1600" dirty="0">
                <a:cs typeface="Arial" panose="020B0604020202020204" pitchFamily="34" charset="0"/>
              </a:rPr>
            </a:br>
            <a:r>
              <a:rPr lang="en-IN" sz="1600" dirty="0">
                <a:cs typeface="Arial" panose="020B0604020202020204" pitchFamily="34" charset="0"/>
              </a:rPr>
              <a:t>.</a:t>
            </a:r>
            <a:r>
              <a:rPr lang="en-IN" sz="1600" dirty="0" err="1">
                <a:cs typeface="Arial" panose="020B0604020202020204" pitchFamily="34" charset="0"/>
              </a:rPr>
              <a:t>equalTo</a:t>
            </a:r>
            <a:r>
              <a:rPr lang="en-IN" sz="1600" dirty="0">
                <a:cs typeface="Arial" panose="020B0604020202020204" pitchFamily="34" charset="0"/>
              </a:rPr>
              <a:t>(</a:t>
            </a:r>
            <a:r>
              <a:rPr lang="en-IN" sz="1600" dirty="0" err="1">
                <a:cs typeface="Arial" panose="020B0604020202020204" pitchFamily="34" charset="0"/>
              </a:rPr>
              <a:t>department.col</a:t>
            </a:r>
            <a:r>
              <a:rPr lang="en-IN" sz="1600" dirty="0">
                <a:cs typeface="Arial" panose="020B0604020202020204" pitchFamily="34" charset="0"/>
              </a:rPr>
              <a:t>("dept name")))</a:t>
            </a:r>
            <a:br>
              <a:rPr lang="en-IN" sz="1600" dirty="0">
                <a:cs typeface="Arial" panose="020B0604020202020204" pitchFamily="34" charset="0"/>
              </a:rPr>
            </a:br>
            <a:r>
              <a:rPr lang="en-IN" sz="1600" dirty="0">
                <a:cs typeface="Arial" panose="020B0604020202020204" pitchFamily="34" charset="0"/>
              </a:rPr>
              <a:t>.</a:t>
            </a:r>
            <a:r>
              <a:rPr lang="en-IN" sz="1600" dirty="0" err="1">
                <a:cs typeface="Arial" panose="020B0604020202020204" pitchFamily="34" charset="0"/>
              </a:rPr>
              <a:t>groupBy</a:t>
            </a:r>
            <a:r>
              <a:rPr lang="en-IN" sz="1600" dirty="0">
                <a:cs typeface="Arial" panose="020B0604020202020204" pitchFamily="34" charset="0"/>
              </a:rPr>
              <a:t>(</a:t>
            </a:r>
            <a:r>
              <a:rPr lang="en-IN" sz="1600" dirty="0" err="1">
                <a:cs typeface="Arial" panose="020B0604020202020204" pitchFamily="34" charset="0"/>
              </a:rPr>
              <a:t>department.col</a:t>
            </a:r>
            <a:r>
              <a:rPr lang="en-IN" sz="1600" dirty="0">
                <a:cs typeface="Arial" panose="020B0604020202020204" pitchFamily="34" charset="0"/>
              </a:rPr>
              <a:t>("building"))</a:t>
            </a:r>
            <a:br>
              <a:rPr lang="en-IN" sz="1600" dirty="0">
                <a:cs typeface="Arial" panose="020B0604020202020204" pitchFamily="34" charset="0"/>
              </a:rPr>
            </a:br>
            <a:r>
              <a:rPr lang="en-IN" sz="1600" dirty="0">
                <a:cs typeface="Arial" panose="020B0604020202020204" pitchFamily="34" charset="0"/>
              </a:rPr>
              <a:t>.</a:t>
            </a:r>
            <a:r>
              <a:rPr lang="en-IN" sz="1600" dirty="0" err="1">
                <a:cs typeface="Arial" panose="020B0604020202020204" pitchFamily="34" charset="0"/>
              </a:rPr>
              <a:t>agg</a:t>
            </a:r>
            <a:r>
              <a:rPr lang="en-IN" sz="1600" dirty="0">
                <a:cs typeface="Arial" panose="020B0604020202020204" pitchFamily="34" charset="0"/>
              </a:rPr>
              <a:t>(count(</a:t>
            </a:r>
            <a:r>
              <a:rPr lang="en-IN" sz="1600" dirty="0" err="1">
                <a:cs typeface="Arial" panose="020B0604020202020204" pitchFamily="34" charset="0"/>
              </a:rPr>
              <a:t>instructor.col</a:t>
            </a:r>
            <a:r>
              <a:rPr lang="en-IN" sz="1600" dirty="0">
                <a:cs typeface="Arial" panose="020B0604020202020204" pitchFamily="34" charset="0"/>
              </a:rPr>
              <a:t>("ID"))); </a:t>
            </a:r>
            <a:br>
              <a:rPr lang="en-IN" sz="1330" dirty="0">
                <a:cs typeface="Arial" panose="020B0604020202020204" pitchFamily="34" charset="0"/>
              </a:rPr>
            </a:br>
            <a:endParaRPr lang="en-IN" sz="1330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cs typeface="Arial" panose="020B0604020202020204" pitchFamily="34" charset="0"/>
              </a:rPr>
              <a:t>Outline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7574"/>
            <a:ext cx="8568952" cy="3456384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Motivations</a:t>
            </a:r>
            <a:endParaRPr lang="en-US" altLang="zh-CN" dirty="0"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Big data storage systems</a:t>
            </a:r>
          </a:p>
          <a:p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MapReduce paradigm</a:t>
            </a:r>
          </a:p>
          <a:p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Beyond MapReduce: algebraic operations</a:t>
            </a:r>
          </a:p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</a:rPr>
              <a:t>Streaming </a:t>
            </a:r>
            <a:r>
              <a:rPr lang="en-US" altLang="zh-CN" b="1" dirty="0">
                <a:solidFill>
                  <a:srgbClr val="FF0000"/>
                </a:solidFill>
                <a:cs typeface="Arial" panose="020B0604020202020204" pitchFamily="34" charset="0"/>
              </a:rPr>
              <a:t>data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Graph database</a:t>
            </a:r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cs typeface="Arial" panose="020B0604020202020204" pitchFamily="34" charset="0"/>
              </a:rPr>
              <a:t>Streaming Data and Applications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699542"/>
            <a:ext cx="8568952" cy="3805070"/>
          </a:xfrm>
        </p:spPr>
        <p:txBody>
          <a:bodyPr/>
          <a:lstStyle/>
          <a:p>
            <a:r>
              <a:rPr lang="en-IN" sz="2000" b="1" dirty="0">
                <a:solidFill>
                  <a:srgbClr val="C00000"/>
                </a:solidFill>
                <a:cs typeface="Arial" panose="020B0604020202020204" pitchFamily="34" charset="0"/>
              </a:rPr>
              <a:t>Streaming data</a:t>
            </a:r>
            <a:r>
              <a:rPr lang="en-IN" sz="2000" b="1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IN" sz="2000" dirty="0">
                <a:cs typeface="Arial" panose="020B0604020202020204" pitchFamily="34" charset="0"/>
              </a:rPr>
              <a:t>refers to data that arrives in a continuous fashion</a:t>
            </a:r>
          </a:p>
          <a:p>
            <a:pPr lvl="1"/>
            <a:r>
              <a:rPr lang="en-IN" sz="1800" dirty="0">
                <a:cs typeface="Arial" panose="020B0604020202020204" pitchFamily="34" charset="0"/>
              </a:rPr>
              <a:t>Contrast to </a:t>
            </a:r>
            <a:r>
              <a:rPr lang="en-IN" sz="1800" b="1" dirty="0">
                <a:solidFill>
                  <a:srgbClr val="C00000"/>
                </a:solidFill>
                <a:cs typeface="Arial" panose="020B0604020202020204" pitchFamily="34" charset="0"/>
              </a:rPr>
              <a:t>data-at-rest</a:t>
            </a:r>
          </a:p>
          <a:p>
            <a:r>
              <a:rPr lang="en-IN" sz="2000" dirty="0">
                <a:cs typeface="Arial" panose="020B0604020202020204" pitchFamily="34" charset="0"/>
              </a:rPr>
              <a:t>Applications include:</a:t>
            </a:r>
          </a:p>
          <a:p>
            <a:pPr lvl="1"/>
            <a:r>
              <a:rPr lang="en-IN" sz="1800" dirty="0">
                <a:cs typeface="Arial" panose="020B0604020202020204" pitchFamily="34" charset="0"/>
              </a:rPr>
              <a:t>Stock market: stream of trades</a:t>
            </a:r>
          </a:p>
          <a:p>
            <a:pPr lvl="1"/>
            <a:r>
              <a:rPr lang="en-IN" sz="1800" dirty="0">
                <a:cs typeface="Arial" panose="020B0604020202020204" pitchFamily="34" charset="0"/>
              </a:rPr>
              <a:t>e-commerce site: purchases, searches</a:t>
            </a:r>
          </a:p>
          <a:p>
            <a:pPr lvl="1"/>
            <a:r>
              <a:rPr lang="en-IN" sz="1800" dirty="0">
                <a:cs typeface="Arial" panose="020B0604020202020204" pitchFamily="34" charset="0"/>
              </a:rPr>
              <a:t>Sensors: sensor readings</a:t>
            </a:r>
          </a:p>
          <a:p>
            <a:pPr lvl="2"/>
            <a:r>
              <a:rPr lang="en-IN" sz="1600" dirty="0">
                <a:cs typeface="Arial" panose="020B0604020202020204" pitchFamily="34" charset="0"/>
              </a:rPr>
              <a:t>Internet of things</a:t>
            </a:r>
          </a:p>
          <a:p>
            <a:pPr lvl="1"/>
            <a:r>
              <a:rPr lang="en-IN" sz="1800" dirty="0">
                <a:cs typeface="Arial" panose="020B0604020202020204" pitchFamily="34" charset="0"/>
              </a:rPr>
              <a:t>Network monitoring data</a:t>
            </a:r>
          </a:p>
          <a:p>
            <a:pPr lvl="1"/>
            <a:r>
              <a:rPr lang="en-IN" sz="1800" dirty="0">
                <a:cs typeface="Arial" panose="020B0604020202020204" pitchFamily="34" charset="0"/>
              </a:rPr>
              <a:t>Social media: tweets and posts can be viewed as a stream</a:t>
            </a:r>
          </a:p>
          <a:p>
            <a:r>
              <a:rPr lang="en-IN" sz="2000" dirty="0">
                <a:cs typeface="Arial" panose="020B0604020202020204" pitchFamily="34" charset="0"/>
              </a:rPr>
              <a:t>Queries on streams can be very useful</a:t>
            </a:r>
          </a:p>
          <a:p>
            <a:pPr lvl="1"/>
            <a:r>
              <a:rPr lang="en-IN" sz="1800" dirty="0">
                <a:cs typeface="Arial" panose="020B0604020202020204" pitchFamily="34" charset="0"/>
              </a:rPr>
              <a:t>Monitoring, alerts, automated triggering of actions</a:t>
            </a:r>
          </a:p>
        </p:txBody>
      </p: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cs typeface="Arial" panose="020B0604020202020204" pitchFamily="34" charset="0"/>
              </a:rPr>
              <a:t>Querying Streaming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solidFill>
                  <a:srgbClr val="000000"/>
                </a:solidFill>
                <a:cs typeface="Arial" panose="020B0604020202020204" pitchFamily="34" charset="0"/>
                <a:sym typeface="+mn-ea"/>
              </a:rPr>
              <a:t>Approaches to querying streams:</a:t>
            </a:r>
            <a:endParaRPr lang="en-IN" sz="1800" b="1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r>
              <a:rPr lang="en-IN" sz="1800" b="1" dirty="0">
                <a:solidFill>
                  <a:srgbClr val="C00000"/>
                </a:solidFill>
                <a:cs typeface="Arial" panose="020B0604020202020204" pitchFamily="34" charset="0"/>
              </a:rPr>
              <a:t>Windowing</a:t>
            </a:r>
            <a:r>
              <a:rPr lang="en-IN" sz="1800" dirty="0">
                <a:cs typeface="Arial" panose="020B0604020202020204" pitchFamily="34" charset="0"/>
              </a:rPr>
              <a:t>: Break up stream into windows, and queries are run on windows</a:t>
            </a:r>
          </a:p>
          <a:p>
            <a:pPr lvl="1"/>
            <a:r>
              <a:rPr lang="en-IN" sz="1600" dirty="0">
                <a:cs typeface="Arial" panose="020B0604020202020204" pitchFamily="34" charset="0"/>
              </a:rPr>
              <a:t>Stream query languages support window operations</a:t>
            </a:r>
          </a:p>
          <a:p>
            <a:pPr lvl="1"/>
            <a:r>
              <a:rPr lang="en-IN" sz="1600" dirty="0">
                <a:cs typeface="Arial" panose="020B0604020202020204" pitchFamily="34" charset="0"/>
              </a:rPr>
              <a:t>Windows may be based on time or tuples</a:t>
            </a:r>
          </a:p>
          <a:p>
            <a:pPr lvl="1"/>
            <a:r>
              <a:rPr lang="en-IN" sz="1600" dirty="0">
                <a:cs typeface="Arial" panose="020B0604020202020204" pitchFamily="34" charset="0"/>
              </a:rPr>
              <a:t>Must figure out when all tuples in a window have been seen</a:t>
            </a:r>
          </a:p>
          <a:p>
            <a:pPr lvl="2"/>
            <a:r>
              <a:rPr lang="en-IN" sz="1400" dirty="0">
                <a:cs typeface="Arial" panose="020B0604020202020204" pitchFamily="34" charset="0"/>
              </a:rPr>
              <a:t>Easy if stream totally ordered by timestamp</a:t>
            </a:r>
          </a:p>
          <a:p>
            <a:pPr lvl="2"/>
            <a:r>
              <a:rPr lang="en-IN" sz="1400" b="1" dirty="0">
                <a:solidFill>
                  <a:srgbClr val="C00000"/>
                </a:solidFill>
                <a:cs typeface="Arial" panose="020B0604020202020204" pitchFamily="34" charset="0"/>
              </a:rPr>
              <a:t>Punctuations</a:t>
            </a:r>
            <a:r>
              <a:rPr lang="en-IN" sz="1400" dirty="0">
                <a:cs typeface="Arial" panose="020B0604020202020204" pitchFamily="34" charset="0"/>
              </a:rPr>
              <a:t> specify that all future tuples have timestamp greater that some value</a:t>
            </a:r>
          </a:p>
          <a:p>
            <a:r>
              <a:rPr lang="en-IN" sz="1800" b="1" dirty="0">
                <a:solidFill>
                  <a:srgbClr val="C00000"/>
                </a:solidFill>
                <a:cs typeface="Arial" panose="020B0604020202020204" pitchFamily="34" charset="0"/>
              </a:rPr>
              <a:t>Continuous Queries</a:t>
            </a:r>
            <a:r>
              <a:rPr lang="en-IN" sz="1800" dirty="0">
                <a:cs typeface="Arial" panose="020B0604020202020204" pitchFamily="34" charset="0"/>
              </a:rPr>
              <a:t>: Queries written e.g. in SQL, output partial results based on stream seen so far;  query results updated continuously</a:t>
            </a:r>
          </a:p>
          <a:p>
            <a:pPr lvl="1"/>
            <a:r>
              <a:rPr lang="en-IN" sz="1600" dirty="0">
                <a:cs typeface="Arial" panose="020B0604020202020204" pitchFamily="34" charset="0"/>
              </a:rPr>
              <a:t>Have some applications, but can lead to flood of updates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cs typeface="Arial" panose="020B0604020202020204" pitchFamily="34" charset="0"/>
              </a:rPr>
              <a:t>Querying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solidFill>
                  <a:srgbClr val="0000FF"/>
                </a:solidFill>
                <a:cs typeface="Arial" panose="020B0604020202020204" pitchFamily="34" charset="0"/>
              </a:rPr>
              <a:t>Transaction processing systems </a:t>
            </a:r>
            <a:r>
              <a:rPr lang="en-IN" sz="2000" dirty="0">
                <a:cs typeface="Arial" panose="020B0604020202020204" pitchFamily="34" charset="0"/>
              </a:rPr>
              <a:t>that need very high scalability</a:t>
            </a:r>
          </a:p>
          <a:p>
            <a:pPr lvl="1"/>
            <a:r>
              <a:rPr lang="en-IN" sz="1800" dirty="0">
                <a:cs typeface="Arial" panose="020B0604020202020204" pitchFamily="34" charset="0"/>
              </a:rPr>
              <a:t>Many applications willing to sacrifice ACID properties and other database features, if they can get very high scalability</a:t>
            </a:r>
          </a:p>
          <a:p>
            <a:r>
              <a:rPr lang="en-IN" sz="2000" dirty="0">
                <a:solidFill>
                  <a:srgbClr val="0000FF"/>
                </a:solidFill>
                <a:cs typeface="Arial" panose="020B0604020202020204" pitchFamily="34" charset="0"/>
              </a:rPr>
              <a:t>Query processing systems </a:t>
            </a:r>
            <a:r>
              <a:rPr lang="en-IN" sz="2000" dirty="0">
                <a:cs typeface="Arial" panose="020B0604020202020204" pitchFamily="34" charset="0"/>
              </a:rPr>
              <a:t>that</a:t>
            </a:r>
          </a:p>
          <a:p>
            <a:pPr lvl="1"/>
            <a:r>
              <a:rPr lang="en-IN" sz="1800" dirty="0">
                <a:cs typeface="Arial" panose="020B0604020202020204" pitchFamily="34" charset="0"/>
              </a:rPr>
              <a:t>Need very high scalability, and </a:t>
            </a:r>
          </a:p>
          <a:p>
            <a:pPr lvl="1"/>
            <a:r>
              <a:rPr lang="en-IN" sz="1800" dirty="0">
                <a:cs typeface="Arial" panose="020B0604020202020204" pitchFamily="34" charset="0"/>
              </a:rPr>
              <a:t>Need to support non-relation data</a:t>
            </a:r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cs typeface="Arial" panose="020B0604020202020204" pitchFamily="34" charset="0"/>
              </a:rPr>
              <a:t>Querying Streaming Data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solidFill>
                  <a:srgbClr val="000000"/>
                </a:solidFill>
                <a:cs typeface="Arial" panose="020B0604020202020204" pitchFamily="34" charset="0"/>
                <a:sym typeface="+mn-ea"/>
              </a:rPr>
              <a:t>Approaches to querying streams (Cont.):</a:t>
            </a:r>
            <a:endParaRPr lang="en-IN" sz="2000" b="1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r>
              <a:rPr lang="en-IN" sz="2000" b="1" dirty="0">
                <a:solidFill>
                  <a:srgbClr val="C00000"/>
                </a:solidFill>
                <a:cs typeface="Arial" panose="020B0604020202020204" pitchFamily="34" charset="0"/>
              </a:rPr>
              <a:t>Algebraic operators on streams</a:t>
            </a:r>
            <a:r>
              <a:rPr lang="en-IN" sz="2000" dirty="0"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IN" sz="1800" dirty="0">
                <a:cs typeface="Arial" panose="020B0604020202020204" pitchFamily="34" charset="0"/>
              </a:rPr>
              <a:t>Each operator consumes tuples from a stream and outputs tuples</a:t>
            </a:r>
          </a:p>
          <a:p>
            <a:pPr lvl="1"/>
            <a:r>
              <a:rPr lang="en-IN" sz="1800" dirty="0">
                <a:cs typeface="Arial" panose="020B0604020202020204" pitchFamily="34" charset="0"/>
              </a:rPr>
              <a:t>Operators can be written e.g., in an imperative language</a:t>
            </a:r>
          </a:p>
          <a:p>
            <a:pPr lvl="1"/>
            <a:r>
              <a:rPr lang="en-IN" sz="1800" dirty="0">
                <a:cs typeface="Arial" panose="020B0604020202020204" pitchFamily="34" charset="0"/>
              </a:rPr>
              <a:t>Operator may maintain state</a:t>
            </a:r>
          </a:p>
          <a:p>
            <a:r>
              <a:rPr lang="en-IN" sz="2000" b="1" dirty="0">
                <a:solidFill>
                  <a:srgbClr val="C00000"/>
                </a:solidFill>
                <a:cs typeface="Arial" panose="020B0604020202020204" pitchFamily="34" charset="0"/>
              </a:rPr>
              <a:t>Pattern matching</a:t>
            </a:r>
            <a:r>
              <a:rPr lang="en-IN" sz="2000" dirty="0">
                <a:cs typeface="Arial" panose="020B0604020202020204" pitchFamily="34" charset="0"/>
              </a:rPr>
              <a:t>: </a:t>
            </a:r>
          </a:p>
          <a:p>
            <a:pPr lvl="1"/>
            <a:r>
              <a:rPr lang="en-IN" sz="1800" dirty="0">
                <a:cs typeface="Arial" panose="020B0604020202020204" pitchFamily="34" charset="0"/>
              </a:rPr>
              <a:t>Queries specify patterns, system detects occurrences of patterns and triggers actions</a:t>
            </a:r>
          </a:p>
          <a:p>
            <a:pPr lvl="1"/>
            <a:r>
              <a:rPr lang="en-IN" sz="1800" b="1" dirty="0">
                <a:solidFill>
                  <a:srgbClr val="C00000"/>
                </a:solidFill>
                <a:cs typeface="Arial" panose="020B0604020202020204" pitchFamily="34" charset="0"/>
              </a:rPr>
              <a:t>Complex Event Processing</a:t>
            </a:r>
            <a:r>
              <a:rPr lang="en-IN" sz="1800" b="1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IN" sz="1800" dirty="0">
                <a:cs typeface="Arial" panose="020B0604020202020204" pitchFamily="34" charset="0"/>
              </a:rPr>
              <a:t>(</a:t>
            </a:r>
            <a:r>
              <a:rPr lang="en-IN" sz="1800" b="1" dirty="0">
                <a:solidFill>
                  <a:srgbClr val="C00000"/>
                </a:solidFill>
                <a:cs typeface="Arial" panose="020B0604020202020204" pitchFamily="34" charset="0"/>
              </a:rPr>
              <a:t>CEP</a:t>
            </a:r>
            <a:r>
              <a:rPr lang="en-IN" sz="1800" dirty="0">
                <a:cs typeface="Arial" panose="020B0604020202020204" pitchFamily="34" charset="0"/>
              </a:rPr>
              <a:t>) systems</a:t>
            </a:r>
          </a:p>
          <a:p>
            <a:pPr lvl="1"/>
            <a:r>
              <a:rPr lang="en-IN" sz="1800" dirty="0">
                <a:cs typeface="Arial" panose="020B0604020202020204" pitchFamily="34" charset="0"/>
              </a:rPr>
              <a:t>E.g., Microsoft </a:t>
            </a:r>
            <a:r>
              <a:rPr lang="en-IN" sz="1800" dirty="0" err="1">
                <a:cs typeface="Arial" panose="020B0604020202020204" pitchFamily="34" charset="0"/>
              </a:rPr>
              <a:t>StreamInsight</a:t>
            </a:r>
            <a:r>
              <a:rPr lang="en-IN" sz="1800" dirty="0">
                <a:cs typeface="Arial" panose="020B0604020202020204" pitchFamily="34" charset="0"/>
              </a:rPr>
              <a:t>, </a:t>
            </a:r>
            <a:r>
              <a:rPr lang="en-IN" sz="1800" dirty="0" err="1">
                <a:cs typeface="Arial" panose="020B0604020202020204" pitchFamily="34" charset="0"/>
              </a:rPr>
              <a:t>Flink</a:t>
            </a:r>
            <a:r>
              <a:rPr lang="en-IN" sz="1800" dirty="0">
                <a:cs typeface="Arial" panose="020B0604020202020204" pitchFamily="34" charset="0"/>
              </a:rPr>
              <a:t> CEP, Oracle Event Processing</a:t>
            </a:r>
          </a:p>
        </p:txBody>
      </p:sp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cs typeface="Arial" panose="020B0604020202020204" pitchFamily="34" charset="0"/>
              </a:rPr>
              <a:t>Stream Processing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solidFill>
                  <a:srgbClr val="0000FF"/>
                </a:solidFill>
                <a:cs typeface="Arial" panose="020B0604020202020204" pitchFamily="34" charset="0"/>
              </a:rPr>
              <a:t>Many stream processing systems are purely in-memory</a:t>
            </a:r>
            <a:r>
              <a:rPr lang="en-IN" sz="2000" dirty="0">
                <a:cs typeface="Arial" panose="020B0604020202020204" pitchFamily="34" charset="0"/>
              </a:rPr>
              <a:t>, and do not persist data</a:t>
            </a:r>
          </a:p>
          <a:p>
            <a:r>
              <a:rPr lang="en-IN" sz="2000" b="1" dirty="0">
                <a:solidFill>
                  <a:srgbClr val="C00000"/>
                </a:solidFill>
                <a:cs typeface="Arial" panose="020B0604020202020204" pitchFamily="34" charset="0"/>
              </a:rPr>
              <a:t>Lambda architecture</a:t>
            </a:r>
            <a:r>
              <a:rPr lang="en-IN" sz="2000" dirty="0">
                <a:cs typeface="Arial" panose="020B0604020202020204" pitchFamily="34" charset="0"/>
              </a:rPr>
              <a:t>: split stream into two, one output goes to stream processing system and the other to a database for storage</a:t>
            </a:r>
          </a:p>
          <a:p>
            <a:pPr lvl="1"/>
            <a:r>
              <a:rPr lang="en-IN" sz="1800" dirty="0">
                <a:cs typeface="Arial" panose="020B0604020202020204" pitchFamily="34" charset="0"/>
              </a:rPr>
              <a:t>Easy to implement and widely used</a:t>
            </a:r>
          </a:p>
          <a:p>
            <a:pPr lvl="1"/>
            <a:r>
              <a:rPr lang="en-IN" sz="1800" dirty="0">
                <a:cs typeface="Arial" panose="020B0604020202020204" pitchFamily="34" charset="0"/>
              </a:rPr>
              <a:t>But often leads to duplication of querying effort, once on streaming system and once in database</a:t>
            </a:r>
          </a:p>
        </p:txBody>
      </p:sp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cs typeface="Arial" panose="020B0604020202020204" pitchFamily="34" charset="0"/>
              </a:rPr>
              <a:t>Stream Extensions to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cs typeface="Arial" panose="020B0604020202020204" pitchFamily="34" charset="0"/>
              </a:rPr>
              <a:t>SQL Window functions described in Section 5.5.2</a:t>
            </a:r>
          </a:p>
          <a:p>
            <a:r>
              <a:rPr lang="en-IN" sz="2000" dirty="0">
                <a:cs typeface="Arial" panose="020B0604020202020204" pitchFamily="34" charset="0"/>
              </a:rPr>
              <a:t>Streaming systems often support more window types</a:t>
            </a:r>
          </a:p>
          <a:p>
            <a:pPr lvl="1"/>
            <a:r>
              <a:rPr lang="en-IN" sz="1800" b="1" dirty="0">
                <a:solidFill>
                  <a:srgbClr val="C00000"/>
                </a:solidFill>
                <a:cs typeface="Arial" panose="020B0604020202020204" pitchFamily="34" charset="0"/>
              </a:rPr>
              <a:t>Tumbling window</a:t>
            </a:r>
          </a:p>
          <a:p>
            <a:pPr lvl="2"/>
            <a:r>
              <a:rPr lang="en-IN" sz="1600" dirty="0">
                <a:cs typeface="Arial" panose="020B0604020202020204" pitchFamily="34" charset="0"/>
              </a:rPr>
              <a:t>E.g., hourly windows, windows don’t </a:t>
            </a:r>
            <a:r>
              <a:rPr lang="en-IN" sz="1600" dirty="0" err="1">
                <a:cs typeface="Arial" panose="020B0604020202020204" pitchFamily="34" charset="0"/>
              </a:rPr>
              <a:t>overlab</a:t>
            </a:r>
            <a:endParaRPr lang="en-IN" sz="1600" dirty="0">
              <a:cs typeface="Arial" panose="020B0604020202020204" pitchFamily="34" charset="0"/>
            </a:endParaRPr>
          </a:p>
          <a:p>
            <a:pPr lvl="1"/>
            <a:r>
              <a:rPr lang="en-IN" sz="1800" b="1" dirty="0">
                <a:solidFill>
                  <a:srgbClr val="C00000"/>
                </a:solidFill>
                <a:cs typeface="Arial" panose="020B0604020202020204" pitchFamily="34" charset="0"/>
              </a:rPr>
              <a:t>Hopping window</a:t>
            </a:r>
          </a:p>
          <a:p>
            <a:pPr lvl="2"/>
            <a:r>
              <a:rPr lang="en-IN" sz="1600" dirty="0">
                <a:cs typeface="Arial" panose="020B0604020202020204" pitchFamily="34" charset="0"/>
              </a:rPr>
              <a:t>E.g., hourly window computed every 20 minutes</a:t>
            </a:r>
          </a:p>
          <a:p>
            <a:pPr lvl="1"/>
            <a:r>
              <a:rPr lang="en-IN" sz="1800" b="1" dirty="0">
                <a:solidFill>
                  <a:srgbClr val="C00000"/>
                </a:solidFill>
                <a:cs typeface="Arial" panose="020B0604020202020204" pitchFamily="34" charset="0"/>
              </a:rPr>
              <a:t>Sliding window</a:t>
            </a:r>
          </a:p>
          <a:p>
            <a:pPr lvl="2"/>
            <a:r>
              <a:rPr lang="en-IN" sz="1600" dirty="0">
                <a:cs typeface="Arial" panose="020B0604020202020204" pitchFamily="34" charset="0"/>
              </a:rPr>
              <a:t>Window of specified size (based on timestamp interval or number of tuples) around each incoming tuple</a:t>
            </a:r>
          </a:p>
          <a:p>
            <a:pPr lvl="1"/>
            <a:r>
              <a:rPr lang="en-IN" sz="1800" b="1" dirty="0">
                <a:solidFill>
                  <a:srgbClr val="C00000"/>
                </a:solidFill>
                <a:cs typeface="Arial" panose="020B0604020202020204" pitchFamily="34" charset="0"/>
              </a:rPr>
              <a:t>Session window</a:t>
            </a:r>
          </a:p>
          <a:p>
            <a:pPr lvl="2"/>
            <a:r>
              <a:rPr lang="en-IN" sz="1600" dirty="0">
                <a:cs typeface="Arial" panose="020B0604020202020204" pitchFamily="34" charset="0"/>
              </a:rPr>
              <a:t>Groups tuples based on user sessions </a:t>
            </a:r>
          </a:p>
          <a:p>
            <a:endParaRPr lang="en-IN" sz="2000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cs typeface="Arial" panose="020B0604020202020204" pitchFamily="34" charset="0"/>
              </a:rPr>
              <a:t>Window Syntax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cs typeface="Arial" panose="020B0604020202020204" pitchFamily="34" charset="0"/>
              </a:rPr>
              <a:t>Windowing syntax varies widely by system</a:t>
            </a:r>
          </a:p>
          <a:p>
            <a:r>
              <a:rPr lang="en-IN" sz="1800" dirty="0">
                <a:cs typeface="Arial" panose="020B0604020202020204" pitchFamily="34" charset="0"/>
              </a:rPr>
              <a:t>E.g., in Azure Stream Analytics SQL:</a:t>
            </a:r>
            <a:endParaRPr lang="en-IN" sz="400" dirty="0"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en-IN" sz="400" dirty="0">
                <a:cs typeface="Arial" panose="020B0604020202020204" pitchFamily="34" charset="0"/>
              </a:rPr>
            </a:br>
            <a:r>
              <a:rPr lang="en-IN" sz="1800" dirty="0">
                <a:solidFill>
                  <a:srgbClr val="0000FF"/>
                </a:solidFill>
                <a:cs typeface="Arial" panose="020B0604020202020204" pitchFamily="34" charset="0"/>
              </a:rPr>
              <a:t>         </a:t>
            </a:r>
            <a:r>
              <a:rPr lang="en-US" sz="1800" b="1" dirty="0">
                <a:solidFill>
                  <a:srgbClr val="0000FF"/>
                </a:solidFill>
                <a:cs typeface="Arial" panose="020B0604020202020204" pitchFamily="34" charset="0"/>
              </a:rPr>
              <a:t>select </a:t>
            </a:r>
            <a:r>
              <a:rPr lang="en-US" sz="1800" i="1" dirty="0">
                <a:solidFill>
                  <a:srgbClr val="0000FF"/>
                </a:solidFill>
                <a:cs typeface="Arial" panose="020B0604020202020204" pitchFamily="34" charset="0"/>
              </a:rPr>
              <a:t>item</a:t>
            </a:r>
            <a:r>
              <a:rPr lang="en-US" sz="1800" dirty="0">
                <a:solidFill>
                  <a:srgbClr val="0000FF"/>
                </a:solidFill>
                <a:cs typeface="Arial" panose="020B0604020202020204" pitchFamily="34" charset="0"/>
              </a:rPr>
              <a:t>, </a:t>
            </a:r>
            <a:r>
              <a:rPr lang="en-US" sz="1800" i="1" dirty="0" err="1">
                <a:solidFill>
                  <a:srgbClr val="0000FF"/>
                </a:solidFill>
                <a:cs typeface="Arial" panose="020B0604020202020204" pitchFamily="34" charset="0"/>
              </a:rPr>
              <a:t>System.Timestamp</a:t>
            </a:r>
            <a:r>
              <a:rPr lang="en-US" sz="1800" i="1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cs typeface="Arial" panose="020B0604020202020204" pitchFamily="34" charset="0"/>
              </a:rPr>
              <a:t>as </a:t>
            </a:r>
            <a:r>
              <a:rPr lang="en-US" sz="1800" i="1" dirty="0">
                <a:solidFill>
                  <a:srgbClr val="0000FF"/>
                </a:solidFill>
                <a:cs typeface="Arial" panose="020B0604020202020204" pitchFamily="34" charset="0"/>
              </a:rPr>
              <a:t>window end</a:t>
            </a:r>
            <a:r>
              <a:rPr lang="en-US" sz="1800" dirty="0">
                <a:solidFill>
                  <a:srgbClr val="0000FF"/>
                </a:solidFill>
                <a:cs typeface="Arial" panose="020B0604020202020204" pitchFamily="34" charset="0"/>
              </a:rPr>
              <a:t>, </a:t>
            </a:r>
            <a:r>
              <a:rPr lang="en-US" sz="1800" b="1" dirty="0">
                <a:solidFill>
                  <a:srgbClr val="0000FF"/>
                </a:solidFill>
                <a:cs typeface="Arial" panose="020B0604020202020204" pitchFamily="34" charset="0"/>
              </a:rPr>
              <a:t>sum</a:t>
            </a:r>
            <a:r>
              <a:rPr lang="en-US" sz="1800" dirty="0">
                <a:solidFill>
                  <a:srgbClr val="0000FF"/>
                </a:solidFill>
                <a:cs typeface="Arial" panose="020B0604020202020204" pitchFamily="34" charset="0"/>
              </a:rPr>
              <a:t>(</a:t>
            </a:r>
            <a:r>
              <a:rPr lang="en-US" sz="1800" i="1" dirty="0">
                <a:solidFill>
                  <a:srgbClr val="0000FF"/>
                </a:solidFill>
                <a:cs typeface="Arial" panose="020B0604020202020204" pitchFamily="34" charset="0"/>
              </a:rPr>
              <a:t>amount</a:t>
            </a:r>
            <a:r>
              <a:rPr lang="en-US" sz="1800" dirty="0">
                <a:solidFill>
                  <a:srgbClr val="0000FF"/>
                </a:solidFill>
                <a:cs typeface="Arial" panose="020B0604020202020204" pitchFamily="34" charset="0"/>
              </a:rPr>
              <a:t>)</a:t>
            </a:r>
            <a:br>
              <a:rPr lang="en-US" sz="1800" dirty="0">
                <a:solidFill>
                  <a:srgbClr val="0000FF"/>
                </a:solidFill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FF"/>
                </a:solidFill>
                <a:cs typeface="Arial" panose="020B0604020202020204" pitchFamily="34" charset="0"/>
              </a:rPr>
              <a:t>         </a:t>
            </a:r>
            <a:r>
              <a:rPr lang="en-US" sz="1800" b="1" dirty="0">
                <a:solidFill>
                  <a:srgbClr val="0000FF"/>
                </a:solidFill>
                <a:cs typeface="Arial" panose="020B0604020202020204" pitchFamily="34" charset="0"/>
              </a:rPr>
              <a:t>from </a:t>
            </a:r>
            <a:r>
              <a:rPr lang="en-US" sz="1800" i="1" dirty="0">
                <a:solidFill>
                  <a:srgbClr val="0000FF"/>
                </a:solidFill>
                <a:cs typeface="Arial" panose="020B0604020202020204" pitchFamily="34" charset="0"/>
              </a:rPr>
              <a:t>order </a:t>
            </a:r>
            <a:r>
              <a:rPr lang="en-US" sz="1800" b="1" dirty="0">
                <a:solidFill>
                  <a:srgbClr val="0000FF"/>
                </a:solidFill>
                <a:cs typeface="Arial" panose="020B0604020202020204" pitchFamily="34" charset="0"/>
              </a:rPr>
              <a:t>timestamp by </a:t>
            </a:r>
            <a:r>
              <a:rPr lang="en-US" sz="1800" i="1" dirty="0">
                <a:solidFill>
                  <a:srgbClr val="0000FF"/>
                </a:solidFill>
                <a:cs typeface="Arial" panose="020B0604020202020204" pitchFamily="34" charset="0"/>
              </a:rPr>
              <a:t>datetime</a:t>
            </a:r>
            <a:br>
              <a:rPr lang="en-US" sz="1800" i="1" dirty="0">
                <a:solidFill>
                  <a:srgbClr val="0000FF"/>
                </a:solidFill>
                <a:cs typeface="Arial" panose="020B0604020202020204" pitchFamily="34" charset="0"/>
              </a:rPr>
            </a:br>
            <a:r>
              <a:rPr lang="en-US" sz="1800" i="1" dirty="0">
                <a:solidFill>
                  <a:srgbClr val="0000FF"/>
                </a:solidFill>
                <a:cs typeface="Arial" panose="020B0604020202020204" pitchFamily="34" charset="0"/>
              </a:rPr>
              <a:t>         </a:t>
            </a:r>
            <a:r>
              <a:rPr lang="en-US" sz="1800" b="1" dirty="0">
                <a:solidFill>
                  <a:srgbClr val="0000FF"/>
                </a:solidFill>
                <a:cs typeface="Arial" panose="020B0604020202020204" pitchFamily="34" charset="0"/>
              </a:rPr>
              <a:t>group by </a:t>
            </a:r>
            <a:r>
              <a:rPr lang="en-US" sz="1800" i="1" dirty="0" err="1">
                <a:solidFill>
                  <a:srgbClr val="0000FF"/>
                </a:solidFill>
                <a:cs typeface="Arial" panose="020B0604020202020204" pitchFamily="34" charset="0"/>
              </a:rPr>
              <a:t>itemid</a:t>
            </a:r>
            <a:r>
              <a:rPr lang="en-US" sz="1800" dirty="0">
                <a:solidFill>
                  <a:srgbClr val="0000FF"/>
                </a:solidFill>
                <a:cs typeface="Arial" panose="020B0604020202020204" pitchFamily="34" charset="0"/>
              </a:rPr>
              <a:t>, </a:t>
            </a:r>
            <a:r>
              <a:rPr lang="en-US" sz="1800" b="1" dirty="0" err="1">
                <a:solidFill>
                  <a:srgbClr val="0000FF"/>
                </a:solidFill>
                <a:cs typeface="Arial" panose="020B0604020202020204" pitchFamily="34" charset="0"/>
              </a:rPr>
              <a:t>tumblingwindow</a:t>
            </a:r>
            <a:r>
              <a:rPr lang="en-US" sz="1800" dirty="0">
                <a:solidFill>
                  <a:srgbClr val="0000FF"/>
                </a:solidFill>
                <a:cs typeface="Arial" panose="020B0604020202020204" pitchFamily="34" charset="0"/>
              </a:rPr>
              <a:t>(</a:t>
            </a:r>
            <a:r>
              <a:rPr lang="en-US" sz="1800" i="1" dirty="0">
                <a:solidFill>
                  <a:srgbClr val="0000FF"/>
                </a:solidFill>
                <a:cs typeface="Arial" panose="020B0604020202020204" pitchFamily="34" charset="0"/>
              </a:rPr>
              <a:t>hour</a:t>
            </a:r>
            <a:r>
              <a:rPr lang="en-US" sz="1800" dirty="0">
                <a:solidFill>
                  <a:srgbClr val="0000FF"/>
                </a:solidFill>
                <a:cs typeface="Arial" panose="020B0604020202020204" pitchFamily="34" charset="0"/>
              </a:rPr>
              <a:t>, 1)</a:t>
            </a:r>
            <a:endParaRPr lang="en-US" sz="400" dirty="0">
              <a:solidFill>
                <a:srgbClr val="0000FF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400" dirty="0">
                <a:cs typeface="Arial" panose="020B0604020202020204" pitchFamily="34" charset="0"/>
              </a:rPr>
              <a:t>  </a:t>
            </a:r>
          </a:p>
          <a:p>
            <a:r>
              <a:rPr lang="en-US" sz="1800" dirty="0">
                <a:cs typeface="Arial" panose="020B0604020202020204" pitchFamily="34" charset="0"/>
              </a:rPr>
              <a:t>Aggregates are applied on windows</a:t>
            </a:r>
          </a:p>
          <a:p>
            <a:r>
              <a:rPr lang="en-US" sz="1800" dirty="0">
                <a:cs typeface="Arial" panose="020B0604020202020204" pitchFamily="34" charset="0"/>
              </a:rPr>
              <a:t>Result of windowing operation on a stream is a relation</a:t>
            </a:r>
          </a:p>
          <a:p>
            <a:r>
              <a:rPr lang="en-US" sz="1800" dirty="0">
                <a:cs typeface="Arial" panose="020B0604020202020204" pitchFamily="34" charset="0"/>
              </a:rPr>
              <a:t>Many systems support stream-relation joins</a:t>
            </a:r>
          </a:p>
          <a:p>
            <a:r>
              <a:rPr lang="en-US" sz="1800" dirty="0">
                <a:cs typeface="Arial" panose="020B0604020202020204" pitchFamily="34" charset="0"/>
              </a:rPr>
              <a:t>Stream-stream joins often require join conditions to specify bound on timestamp gap between matching tuples</a:t>
            </a:r>
          </a:p>
          <a:p>
            <a:pPr lvl="1"/>
            <a:r>
              <a:rPr lang="en-US" sz="1600" dirty="0">
                <a:cs typeface="Arial" panose="020B0604020202020204" pitchFamily="34" charset="0"/>
              </a:rPr>
              <a:t>E.g., tuples must be at most 30 minutes apart in timestamp</a:t>
            </a:r>
            <a:br>
              <a:rPr lang="en-US" sz="1600" dirty="0">
                <a:cs typeface="Arial" panose="020B0604020202020204" pitchFamily="34" charset="0"/>
              </a:rPr>
            </a:br>
            <a:r>
              <a:rPr lang="en-US" sz="1600" dirty="0"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cs typeface="Arial" panose="020B0604020202020204" pitchFamily="34" charset="0"/>
              </a:rPr>
              <a:t>Algebraic Operations on Streams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1520" y="699542"/>
            <a:ext cx="8784976" cy="3805070"/>
          </a:xfrm>
        </p:spPr>
        <p:txBody>
          <a:bodyPr/>
          <a:lstStyle/>
          <a:p>
            <a:r>
              <a:rPr lang="en-IN" sz="2000" dirty="0">
                <a:cs typeface="Arial" panose="020B0604020202020204" pitchFamily="34" charset="0"/>
              </a:rPr>
              <a:t>Tuples in streams need to be routed to operators</a:t>
            </a:r>
          </a:p>
          <a:p>
            <a:r>
              <a:rPr lang="en-IN" sz="2000" dirty="0">
                <a:cs typeface="Arial" panose="020B0604020202020204" pitchFamily="34" charset="0"/>
              </a:rPr>
              <a:t>Routing of streams using DAG and publish-subscribe representations</a:t>
            </a:r>
          </a:p>
          <a:p>
            <a:pPr lvl="1"/>
            <a:r>
              <a:rPr lang="en-IN" sz="1800" dirty="0">
                <a:cs typeface="Arial" panose="020B0604020202020204" pitchFamily="34" charset="0"/>
              </a:rPr>
              <a:t>Used in Apache Storm and Apache Kafka respective</a:t>
            </a: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971600" y="2211710"/>
            <a:ext cx="6831872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cs typeface="Arial" panose="020B0604020202020204" pitchFamily="34" charset="0"/>
              </a:rPr>
              <a:t>Publish Subscribe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b="1" dirty="0">
                <a:solidFill>
                  <a:srgbClr val="C00000"/>
                </a:solidFill>
                <a:cs typeface="Arial" panose="020B0604020202020204" pitchFamily="34" charset="0"/>
              </a:rPr>
              <a:t>Publish-subscribe</a:t>
            </a:r>
            <a:r>
              <a:rPr lang="en-IN" sz="2000" dirty="0">
                <a:cs typeface="Arial" panose="020B0604020202020204" pitchFamily="34" charset="0"/>
              </a:rPr>
              <a:t> (</a:t>
            </a:r>
            <a:r>
              <a:rPr lang="en-IN" sz="2000" b="1" dirty="0">
                <a:solidFill>
                  <a:srgbClr val="C00000"/>
                </a:solidFill>
                <a:cs typeface="Arial" panose="020B0604020202020204" pitchFamily="34" charset="0"/>
              </a:rPr>
              <a:t>pub-sub</a:t>
            </a:r>
            <a:r>
              <a:rPr lang="en-IN" sz="2000" dirty="0">
                <a:cs typeface="Arial" panose="020B0604020202020204" pitchFamily="34" charset="0"/>
              </a:rPr>
              <a:t>) systems provide convenient abstraction for processing streams</a:t>
            </a:r>
          </a:p>
          <a:p>
            <a:pPr lvl="1"/>
            <a:r>
              <a:rPr lang="en-IN" sz="1800" dirty="0">
                <a:cs typeface="Arial" panose="020B0604020202020204" pitchFamily="34" charset="0"/>
              </a:rPr>
              <a:t>Tuples in a stream are published to a topic</a:t>
            </a:r>
          </a:p>
          <a:p>
            <a:pPr lvl="1"/>
            <a:r>
              <a:rPr lang="en-IN" sz="1800" dirty="0">
                <a:cs typeface="Arial" panose="020B0604020202020204" pitchFamily="34" charset="0"/>
              </a:rPr>
              <a:t>Consumers subscribe to topic</a:t>
            </a:r>
          </a:p>
          <a:p>
            <a:r>
              <a:rPr lang="en-IN" sz="2000" dirty="0">
                <a:cs typeface="Arial" panose="020B0604020202020204" pitchFamily="34" charset="0"/>
              </a:rPr>
              <a:t>Parallel pub-sub systems allow tuples in a topic to be partitioned across multiple machines</a:t>
            </a:r>
          </a:p>
          <a:p>
            <a:r>
              <a:rPr lang="en-IN" sz="2000" b="1" dirty="0">
                <a:solidFill>
                  <a:srgbClr val="C00000"/>
                </a:solidFill>
                <a:cs typeface="Arial" panose="020B0604020202020204" pitchFamily="34" charset="0"/>
              </a:rPr>
              <a:t>Apache Kafka</a:t>
            </a:r>
            <a:r>
              <a:rPr lang="en-IN" sz="2000" b="1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IN" sz="2000" dirty="0">
                <a:cs typeface="Arial" panose="020B0604020202020204" pitchFamily="34" charset="0"/>
              </a:rPr>
              <a:t>is a popular parallel pub-sub system widely used to manage streaming data</a:t>
            </a:r>
          </a:p>
          <a:p>
            <a:r>
              <a:rPr lang="en-IN" sz="2000" dirty="0">
                <a:cs typeface="Arial" panose="020B0604020202020204" pitchFamily="34" charset="0"/>
              </a:rPr>
              <a:t>More details in book</a:t>
            </a:r>
          </a:p>
        </p:txBody>
      </p:sp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cs typeface="Arial" panose="020B0604020202020204" pitchFamily="34" charset="0"/>
              </a:rPr>
              <a:t>Outline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7574"/>
            <a:ext cx="8568952" cy="3456384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Motivations</a:t>
            </a:r>
            <a:endParaRPr lang="en-US" altLang="zh-CN" dirty="0"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Big data storage systems</a:t>
            </a:r>
          </a:p>
          <a:p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MapReduce paradigm</a:t>
            </a:r>
          </a:p>
          <a:p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Beyond MapReduce: algebraic operations</a:t>
            </a:r>
          </a:p>
          <a:p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Streaming data</a:t>
            </a:r>
          </a:p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</a:rPr>
              <a:t>Graph </a:t>
            </a:r>
            <a:r>
              <a:rPr lang="en-US" altLang="zh-CN" b="1" dirty="0">
                <a:solidFill>
                  <a:srgbClr val="FF0000"/>
                </a:solidFill>
                <a:cs typeface="Arial" panose="020B0604020202020204" pitchFamily="34" charset="0"/>
              </a:rPr>
              <a:t>database</a:t>
            </a:r>
          </a:p>
        </p:txBody>
      </p:sp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cs typeface="Arial" panose="020B0604020202020204" pitchFamily="34" charset="0"/>
              </a:rPr>
              <a:t>Graph Data Model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cs typeface="Arial" panose="020B0604020202020204" pitchFamily="34" charset="0"/>
              </a:rPr>
              <a:t>Graphs are a very general data model</a:t>
            </a:r>
          </a:p>
          <a:p>
            <a:r>
              <a:rPr lang="en-IN" sz="2000" dirty="0">
                <a:cs typeface="Arial" panose="020B0604020202020204" pitchFamily="34" charset="0"/>
              </a:rPr>
              <a:t>ER model of an enterprise can be viewed as a graph</a:t>
            </a:r>
          </a:p>
          <a:p>
            <a:pPr lvl="1"/>
            <a:r>
              <a:rPr lang="en-IN" sz="1800" dirty="0">
                <a:cs typeface="Arial" panose="020B0604020202020204" pitchFamily="34" charset="0"/>
              </a:rPr>
              <a:t>Every entity is a node</a:t>
            </a:r>
          </a:p>
          <a:p>
            <a:pPr lvl="1"/>
            <a:r>
              <a:rPr lang="en-IN" sz="1800" dirty="0">
                <a:cs typeface="Arial" panose="020B0604020202020204" pitchFamily="34" charset="0"/>
              </a:rPr>
              <a:t>Every binary relationship is an edge</a:t>
            </a:r>
          </a:p>
          <a:p>
            <a:pPr lvl="1"/>
            <a:r>
              <a:rPr lang="en-IN" sz="1800" dirty="0">
                <a:cs typeface="Arial" panose="020B0604020202020204" pitchFamily="34" charset="0"/>
              </a:rPr>
              <a:t>Ternary and higher degree relationships can be modelled as binary relationships</a:t>
            </a:r>
          </a:p>
          <a:p>
            <a:pPr lvl="1"/>
            <a:endParaRPr lang="en-IN" sz="1800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cs typeface="Arial" panose="020B0604020202020204" pitchFamily="34" charset="0"/>
              </a:rPr>
              <a:t>Graph Data Model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solidFill>
                  <a:srgbClr val="0000FF"/>
                </a:solidFill>
                <a:cs typeface="Arial" panose="020B0604020202020204" pitchFamily="34" charset="0"/>
              </a:rPr>
              <a:t>Graphs can be modelled as relations</a:t>
            </a:r>
          </a:p>
          <a:p>
            <a:pPr lvl="1"/>
            <a:r>
              <a:rPr lang="en-IN" sz="1800" i="1" dirty="0">
                <a:solidFill>
                  <a:srgbClr val="0000FF"/>
                </a:solidFill>
                <a:cs typeface="Arial" panose="020B0604020202020204" pitchFamily="34" charset="0"/>
              </a:rPr>
              <a:t>node</a:t>
            </a:r>
            <a:r>
              <a:rPr lang="en-IN" sz="1800" dirty="0">
                <a:solidFill>
                  <a:srgbClr val="0000FF"/>
                </a:solidFill>
                <a:cs typeface="Arial" panose="020B0604020202020204" pitchFamily="34" charset="0"/>
              </a:rPr>
              <a:t>(</a:t>
            </a:r>
            <a:r>
              <a:rPr lang="en-IN" sz="1800" i="1" dirty="0">
                <a:solidFill>
                  <a:srgbClr val="0000FF"/>
                </a:solidFill>
                <a:cs typeface="Arial" panose="020B0604020202020204" pitchFamily="34" charset="0"/>
              </a:rPr>
              <a:t>ID, label, </a:t>
            </a:r>
            <a:r>
              <a:rPr lang="en-IN" sz="1800" i="1" dirty="0" err="1">
                <a:solidFill>
                  <a:srgbClr val="0000FF"/>
                </a:solidFill>
                <a:cs typeface="Arial" panose="020B0604020202020204" pitchFamily="34" charset="0"/>
              </a:rPr>
              <a:t>node_data</a:t>
            </a:r>
            <a:r>
              <a:rPr lang="en-IN" sz="1800" dirty="0">
                <a:solidFill>
                  <a:srgbClr val="0000FF"/>
                </a:solidFill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IN" sz="1800" i="1" dirty="0">
                <a:solidFill>
                  <a:srgbClr val="0000FF"/>
                </a:solidFill>
                <a:cs typeface="Arial" panose="020B0604020202020204" pitchFamily="34" charset="0"/>
              </a:rPr>
              <a:t>edge</a:t>
            </a:r>
            <a:r>
              <a:rPr lang="en-IN" sz="1800" dirty="0">
                <a:solidFill>
                  <a:srgbClr val="0000FF"/>
                </a:solidFill>
                <a:cs typeface="Arial" panose="020B0604020202020204" pitchFamily="34" charset="0"/>
              </a:rPr>
              <a:t>(</a:t>
            </a:r>
            <a:r>
              <a:rPr lang="en-IN" sz="1800" i="1" dirty="0" err="1">
                <a:solidFill>
                  <a:srgbClr val="0000FF"/>
                </a:solidFill>
                <a:cs typeface="Arial" panose="020B0604020202020204" pitchFamily="34" charset="0"/>
              </a:rPr>
              <a:t>fromID</a:t>
            </a:r>
            <a:r>
              <a:rPr lang="en-IN" sz="1800" i="1" dirty="0">
                <a:solidFill>
                  <a:srgbClr val="0000FF"/>
                </a:solidFill>
                <a:cs typeface="Arial" panose="020B0604020202020204" pitchFamily="34" charset="0"/>
              </a:rPr>
              <a:t>, </a:t>
            </a:r>
            <a:r>
              <a:rPr lang="en-IN" sz="1800" i="1" dirty="0" err="1">
                <a:solidFill>
                  <a:srgbClr val="0000FF"/>
                </a:solidFill>
                <a:cs typeface="Arial" panose="020B0604020202020204" pitchFamily="34" charset="0"/>
              </a:rPr>
              <a:t>toID</a:t>
            </a:r>
            <a:r>
              <a:rPr lang="en-IN" sz="1800" i="1" dirty="0">
                <a:solidFill>
                  <a:srgbClr val="0000FF"/>
                </a:solidFill>
                <a:cs typeface="Arial" panose="020B0604020202020204" pitchFamily="34" charset="0"/>
              </a:rPr>
              <a:t>, label, </a:t>
            </a:r>
            <a:r>
              <a:rPr lang="en-IN" sz="1800" i="1" dirty="0" err="1">
                <a:solidFill>
                  <a:srgbClr val="0000FF"/>
                </a:solidFill>
                <a:cs typeface="Arial" panose="020B0604020202020204" pitchFamily="34" charset="0"/>
              </a:rPr>
              <a:t>edge_data</a:t>
            </a:r>
            <a:r>
              <a:rPr lang="en-IN" sz="1800" dirty="0">
                <a:solidFill>
                  <a:srgbClr val="0000FF"/>
                </a:solidFill>
                <a:cs typeface="Arial" panose="020B0604020202020204" pitchFamily="34" charset="0"/>
              </a:rPr>
              <a:t>)</a:t>
            </a:r>
          </a:p>
          <a:p>
            <a:r>
              <a:rPr lang="en-IN" sz="2000" dirty="0">
                <a:cs typeface="Arial" panose="020B0604020202020204" pitchFamily="34" charset="0"/>
              </a:rPr>
              <a:t>Above representation too simplistic</a:t>
            </a:r>
          </a:p>
          <a:p>
            <a:r>
              <a:rPr lang="en-IN" sz="2000" dirty="0">
                <a:cs typeface="Arial" panose="020B0604020202020204" pitchFamily="34" charset="0"/>
              </a:rPr>
              <a:t>Graph databases like </a:t>
            </a:r>
            <a:r>
              <a:rPr lang="en-IN" sz="2000" b="1" dirty="0">
                <a:solidFill>
                  <a:srgbClr val="FF0000"/>
                </a:solidFill>
                <a:cs typeface="Arial" panose="020B0604020202020204" pitchFamily="34" charset="0"/>
              </a:rPr>
              <a:t>Neo4J</a:t>
            </a:r>
            <a:r>
              <a:rPr lang="en-IN" sz="2000" dirty="0">
                <a:cs typeface="Arial" panose="020B0604020202020204" pitchFamily="34" charset="0"/>
              </a:rPr>
              <a:t> can provide a </a:t>
            </a:r>
            <a:r>
              <a:rPr lang="en-IN" sz="2000" b="1" dirty="0">
                <a:solidFill>
                  <a:srgbClr val="FF0000"/>
                </a:solidFill>
                <a:cs typeface="Arial" panose="020B0604020202020204" pitchFamily="34" charset="0"/>
              </a:rPr>
              <a:t>graph view of relational schema</a:t>
            </a:r>
          </a:p>
          <a:p>
            <a:pPr lvl="1"/>
            <a:r>
              <a:rPr lang="en-IN" sz="1800" dirty="0">
                <a:cs typeface="Arial" panose="020B0604020202020204" pitchFamily="34" charset="0"/>
              </a:rPr>
              <a:t>Relations can be identified as representing either nodes or edges</a:t>
            </a:r>
          </a:p>
          <a:p>
            <a:r>
              <a:rPr lang="en-IN" sz="2000" dirty="0">
                <a:cs typeface="Arial" panose="020B0604020202020204" pitchFamily="34" charset="0"/>
              </a:rPr>
              <a:t>Query languages for graph databases make it </a:t>
            </a:r>
          </a:p>
          <a:p>
            <a:pPr lvl="1"/>
            <a:r>
              <a:rPr lang="en-IN" sz="1800" dirty="0">
                <a:cs typeface="Arial" panose="020B0604020202020204" pitchFamily="34" charset="0"/>
              </a:rPr>
              <a:t>easy to express queries requiring edge traversal</a:t>
            </a:r>
          </a:p>
          <a:p>
            <a:pPr lvl="1"/>
            <a:r>
              <a:rPr lang="en-IN" sz="1800" dirty="0">
                <a:cs typeface="Arial" panose="020B0604020202020204" pitchFamily="34" charset="0"/>
              </a:rPr>
              <a:t>allow efficient algorithms to be used for evaluation</a:t>
            </a:r>
          </a:p>
          <a:p>
            <a:endParaRPr lang="en-IN" sz="1800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cs typeface="Arial" panose="020B0604020202020204" pitchFamily="34" charset="0"/>
              </a:rPr>
              <a:t>Graph Data Model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600" dirty="0">
                <a:cs typeface="Arial" panose="020B0604020202020204" pitchFamily="34" charset="0"/>
              </a:rPr>
              <a:t>Suppose</a:t>
            </a:r>
          </a:p>
          <a:p>
            <a:pPr lvl="1"/>
            <a:r>
              <a:rPr lang="en-IN" sz="1400" dirty="0">
                <a:cs typeface="Arial" panose="020B0604020202020204" pitchFamily="34" charset="0"/>
              </a:rPr>
              <a:t>Relations </a:t>
            </a:r>
            <a:r>
              <a:rPr lang="en-IN" sz="1400" i="1" dirty="0">
                <a:cs typeface="Arial" panose="020B0604020202020204" pitchFamily="34" charset="0"/>
              </a:rPr>
              <a:t>instructor</a:t>
            </a:r>
            <a:r>
              <a:rPr lang="en-IN" sz="1400" dirty="0">
                <a:cs typeface="Arial" panose="020B0604020202020204" pitchFamily="34" charset="0"/>
              </a:rPr>
              <a:t> and </a:t>
            </a:r>
            <a:r>
              <a:rPr lang="en-IN" sz="1400" i="1" dirty="0">
                <a:cs typeface="Arial" panose="020B0604020202020204" pitchFamily="34" charset="0"/>
              </a:rPr>
              <a:t>student</a:t>
            </a:r>
            <a:r>
              <a:rPr lang="en-IN" sz="1400" dirty="0">
                <a:cs typeface="Arial" panose="020B0604020202020204" pitchFamily="34" charset="0"/>
              </a:rPr>
              <a:t> are nodes, and </a:t>
            </a:r>
          </a:p>
          <a:p>
            <a:pPr lvl="1"/>
            <a:r>
              <a:rPr lang="en-IN" sz="1400" dirty="0">
                <a:cs typeface="Arial" panose="020B0604020202020204" pitchFamily="34" charset="0"/>
              </a:rPr>
              <a:t>Relation </a:t>
            </a:r>
            <a:r>
              <a:rPr lang="en-IN" sz="1400" i="1" dirty="0">
                <a:cs typeface="Arial" panose="020B0604020202020204" pitchFamily="34" charset="0"/>
              </a:rPr>
              <a:t>advisor</a:t>
            </a:r>
            <a:r>
              <a:rPr lang="en-IN" sz="1400" dirty="0">
                <a:cs typeface="Arial" panose="020B0604020202020204" pitchFamily="34" charset="0"/>
              </a:rPr>
              <a:t> represents edges between instructors and student</a:t>
            </a:r>
          </a:p>
          <a:p>
            <a:r>
              <a:rPr lang="en-IN" sz="1600" dirty="0">
                <a:cs typeface="Arial" panose="020B0604020202020204" pitchFamily="34" charset="0"/>
              </a:rPr>
              <a:t>Query in Neo4J:</a:t>
            </a:r>
            <a:br>
              <a:rPr lang="en-IN" sz="1600" dirty="0">
                <a:cs typeface="Arial" panose="020B0604020202020204" pitchFamily="34" charset="0"/>
              </a:rPr>
            </a:br>
            <a:r>
              <a:rPr lang="en-IN" sz="1600" dirty="0"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cs typeface="Arial" panose="020B0604020202020204" pitchFamily="34" charset="0"/>
              </a:rPr>
              <a:t>match </a:t>
            </a:r>
            <a:r>
              <a:rPr lang="en-US" sz="1600" dirty="0">
                <a:solidFill>
                  <a:srgbClr val="0000FF"/>
                </a:solidFill>
                <a:cs typeface="Arial" panose="020B0604020202020204" pitchFamily="34" charset="0"/>
              </a:rPr>
              <a:t>(</a:t>
            </a:r>
            <a:r>
              <a:rPr lang="en-US" sz="1600" i="1" dirty="0" err="1">
                <a:solidFill>
                  <a:srgbClr val="0000FF"/>
                </a:solidFill>
                <a:cs typeface="Arial" panose="020B0604020202020204" pitchFamily="34" charset="0"/>
              </a:rPr>
              <a:t>i</a:t>
            </a:r>
            <a:r>
              <a:rPr lang="en-US" sz="1600" dirty="0" err="1">
                <a:solidFill>
                  <a:srgbClr val="0000FF"/>
                </a:solidFill>
                <a:cs typeface="Arial" panose="020B0604020202020204" pitchFamily="34" charset="0"/>
              </a:rPr>
              <a:t>:</a:t>
            </a:r>
            <a:r>
              <a:rPr lang="en-US" sz="1600" i="1" dirty="0" err="1">
                <a:solidFill>
                  <a:srgbClr val="0000FF"/>
                </a:solidFill>
                <a:cs typeface="Arial" panose="020B0604020202020204" pitchFamily="34" charset="0"/>
              </a:rPr>
              <a:t>instructor</a:t>
            </a:r>
            <a:r>
              <a:rPr lang="en-US" sz="1600" dirty="0">
                <a:solidFill>
                  <a:srgbClr val="0000FF"/>
                </a:solidFill>
                <a:cs typeface="Arial" panose="020B0604020202020204" pitchFamily="34" charset="0"/>
              </a:rPr>
              <a:t>)</a:t>
            </a:r>
            <a:r>
              <a:rPr lang="en-US" sz="1600" i="1" dirty="0">
                <a:solidFill>
                  <a:srgbClr val="0000FF"/>
                </a:solidFill>
                <a:cs typeface="Arial" panose="020B0604020202020204" pitchFamily="34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cs typeface="Arial" panose="020B0604020202020204" pitchFamily="34" charset="0"/>
              </a:rPr>
              <a:t>-[:</a:t>
            </a:r>
            <a:r>
              <a:rPr lang="en-US" sz="1600" i="1" dirty="0">
                <a:solidFill>
                  <a:srgbClr val="0000FF"/>
                </a:solidFill>
                <a:cs typeface="Arial" panose="020B0604020202020204" pitchFamily="34" charset="0"/>
              </a:rPr>
              <a:t>advisor</a:t>
            </a:r>
            <a:r>
              <a:rPr lang="en-US" sz="1600" dirty="0">
                <a:solidFill>
                  <a:srgbClr val="0000FF"/>
                </a:solidFill>
                <a:cs typeface="Arial" panose="020B0604020202020204" pitchFamily="34" charset="0"/>
              </a:rPr>
              <a:t>]-(</a:t>
            </a:r>
            <a:r>
              <a:rPr lang="en-US" sz="1600" i="1" dirty="0" err="1">
                <a:solidFill>
                  <a:srgbClr val="0000FF"/>
                </a:solidFill>
                <a:cs typeface="Arial" panose="020B0604020202020204" pitchFamily="34" charset="0"/>
              </a:rPr>
              <a:t>s</a:t>
            </a:r>
            <a:r>
              <a:rPr lang="en-US" sz="1600" dirty="0" err="1">
                <a:solidFill>
                  <a:srgbClr val="0000FF"/>
                </a:solidFill>
                <a:cs typeface="Arial" panose="020B0604020202020204" pitchFamily="34" charset="0"/>
              </a:rPr>
              <a:t>:</a:t>
            </a:r>
            <a:r>
              <a:rPr lang="en-US" sz="1600" i="1" dirty="0" err="1">
                <a:solidFill>
                  <a:srgbClr val="0000FF"/>
                </a:solidFill>
                <a:cs typeface="Arial" panose="020B0604020202020204" pitchFamily="34" charset="0"/>
              </a:rPr>
              <a:t>student</a:t>
            </a:r>
            <a:r>
              <a:rPr lang="en-US" sz="1600" dirty="0">
                <a:solidFill>
                  <a:srgbClr val="0000FF"/>
                </a:solidFill>
                <a:cs typeface="Arial" panose="020B0604020202020204" pitchFamily="34" charset="0"/>
              </a:rPr>
              <a:t>)</a:t>
            </a:r>
            <a:br>
              <a:rPr lang="en-US" sz="1600" dirty="0">
                <a:solidFill>
                  <a:srgbClr val="0000FF"/>
                </a:solidFill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cs typeface="Arial" panose="020B0604020202020204" pitchFamily="34" charset="0"/>
              </a:rPr>
              <a:t>where </a:t>
            </a:r>
            <a:r>
              <a:rPr lang="en-US" sz="1600" i="1" dirty="0" err="1">
                <a:solidFill>
                  <a:srgbClr val="0000FF"/>
                </a:solidFill>
                <a:cs typeface="Arial" panose="020B0604020202020204" pitchFamily="34" charset="0"/>
              </a:rPr>
              <a:t>i</a:t>
            </a:r>
            <a:r>
              <a:rPr lang="en-US" sz="1600" dirty="0" err="1">
                <a:solidFill>
                  <a:srgbClr val="0000FF"/>
                </a:solidFill>
                <a:cs typeface="Arial" panose="020B0604020202020204" pitchFamily="34" charset="0"/>
              </a:rPr>
              <a:t>.</a:t>
            </a:r>
            <a:r>
              <a:rPr lang="en-US" sz="1600" i="1" dirty="0" err="1">
                <a:solidFill>
                  <a:srgbClr val="0000FF"/>
                </a:solidFill>
                <a:cs typeface="Arial" panose="020B0604020202020204" pitchFamily="34" charset="0"/>
              </a:rPr>
              <a:t>dept</a:t>
            </a:r>
            <a:r>
              <a:rPr lang="en-US" sz="1600" i="1" dirty="0">
                <a:solidFill>
                  <a:srgbClr val="0000FF"/>
                </a:solidFill>
                <a:cs typeface="Arial" panose="020B0604020202020204" pitchFamily="34" charset="0"/>
              </a:rPr>
              <a:t> name</a:t>
            </a:r>
            <a:r>
              <a:rPr lang="en-US" sz="1600" dirty="0">
                <a:solidFill>
                  <a:srgbClr val="0000FF"/>
                </a:solidFill>
                <a:cs typeface="Arial" panose="020B0604020202020204" pitchFamily="34" charset="0"/>
              </a:rPr>
              <a:t>= 'Comp. Sci.’</a:t>
            </a:r>
            <a:br>
              <a:rPr lang="en-US" sz="1600" dirty="0">
                <a:solidFill>
                  <a:srgbClr val="0000FF"/>
                </a:solidFill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cs typeface="Arial" panose="020B0604020202020204" pitchFamily="34" charset="0"/>
              </a:rPr>
              <a:t>return </a:t>
            </a:r>
            <a:r>
              <a:rPr lang="en-US" sz="1600" i="1" dirty="0">
                <a:solidFill>
                  <a:srgbClr val="0000FF"/>
                </a:solidFill>
                <a:cs typeface="Arial" panose="020B0604020202020204" pitchFamily="34" charset="0"/>
              </a:rPr>
              <a:t>i</a:t>
            </a:r>
            <a:r>
              <a:rPr lang="en-US" sz="1600" dirty="0">
                <a:solidFill>
                  <a:srgbClr val="0000FF"/>
                </a:solidFill>
                <a:cs typeface="Arial" panose="020B0604020202020204" pitchFamily="34" charset="0"/>
              </a:rPr>
              <a:t>.ID </a:t>
            </a:r>
            <a:r>
              <a:rPr lang="en-US" sz="1600" b="1" dirty="0">
                <a:solidFill>
                  <a:srgbClr val="0000FF"/>
                </a:solidFill>
                <a:cs typeface="Arial" panose="020B0604020202020204" pitchFamily="34" charset="0"/>
              </a:rPr>
              <a:t>as </a:t>
            </a:r>
            <a:r>
              <a:rPr lang="en-US" sz="1600" dirty="0">
                <a:solidFill>
                  <a:srgbClr val="0000FF"/>
                </a:solidFill>
                <a:cs typeface="Arial" panose="020B0604020202020204" pitchFamily="34" charset="0"/>
              </a:rPr>
              <a:t>ID, </a:t>
            </a:r>
            <a:r>
              <a:rPr lang="en-US" sz="1600" i="1" dirty="0">
                <a:solidFill>
                  <a:srgbClr val="0000FF"/>
                </a:solidFill>
                <a:cs typeface="Arial" panose="020B0604020202020204" pitchFamily="34" charset="0"/>
              </a:rPr>
              <a:t>i</a:t>
            </a:r>
            <a:r>
              <a:rPr lang="en-US" sz="1600" dirty="0">
                <a:solidFill>
                  <a:srgbClr val="0000FF"/>
                </a:solidFill>
                <a:cs typeface="Arial" panose="020B0604020202020204" pitchFamily="34" charset="0"/>
              </a:rPr>
              <a:t>.</a:t>
            </a:r>
            <a:r>
              <a:rPr lang="en-US" sz="1600" i="1" dirty="0">
                <a:solidFill>
                  <a:srgbClr val="0000FF"/>
                </a:solidFill>
                <a:cs typeface="Arial" panose="020B0604020202020204" pitchFamily="34" charset="0"/>
              </a:rPr>
              <a:t>name </a:t>
            </a:r>
            <a:r>
              <a:rPr lang="en-US" sz="1600" b="1" dirty="0">
                <a:solidFill>
                  <a:srgbClr val="0000FF"/>
                </a:solidFill>
                <a:cs typeface="Arial" panose="020B0604020202020204" pitchFamily="34" charset="0"/>
              </a:rPr>
              <a:t>as </a:t>
            </a:r>
            <a:r>
              <a:rPr lang="en-US" sz="1600" i="1" dirty="0">
                <a:solidFill>
                  <a:srgbClr val="0000FF"/>
                </a:solidFill>
                <a:cs typeface="Arial" panose="020B0604020202020204" pitchFamily="34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cs typeface="Arial" panose="020B0604020202020204" pitchFamily="34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cs typeface="Arial" panose="020B0604020202020204" pitchFamily="34" charset="0"/>
              </a:rPr>
              <a:t>collect</a:t>
            </a:r>
            <a:r>
              <a:rPr lang="en-US" sz="1600" dirty="0">
                <a:solidFill>
                  <a:srgbClr val="0000FF"/>
                </a:solidFill>
                <a:cs typeface="Arial" panose="020B0604020202020204" pitchFamily="34" charset="0"/>
              </a:rPr>
              <a:t>(</a:t>
            </a:r>
            <a:r>
              <a:rPr lang="en-US" sz="1600" i="1" dirty="0">
                <a:solidFill>
                  <a:srgbClr val="0000FF"/>
                </a:solidFill>
                <a:cs typeface="Arial" panose="020B0604020202020204" pitchFamily="34" charset="0"/>
              </a:rPr>
              <a:t>s</a:t>
            </a:r>
            <a:r>
              <a:rPr lang="en-US" sz="1600" dirty="0">
                <a:solidFill>
                  <a:srgbClr val="0000FF"/>
                </a:solidFill>
                <a:cs typeface="Arial" panose="020B0604020202020204" pitchFamily="34" charset="0"/>
              </a:rPr>
              <a:t>.</a:t>
            </a:r>
            <a:r>
              <a:rPr lang="en-US" sz="1600" i="1" dirty="0">
                <a:solidFill>
                  <a:srgbClr val="0000FF"/>
                </a:solidFill>
                <a:cs typeface="Arial" panose="020B0604020202020204" pitchFamily="34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cs typeface="Arial" panose="020B0604020202020204" pitchFamily="34" charset="0"/>
              </a:rPr>
              <a:t>) </a:t>
            </a:r>
            <a:r>
              <a:rPr lang="en-US" sz="1600" b="1" dirty="0">
                <a:solidFill>
                  <a:srgbClr val="0000FF"/>
                </a:solidFill>
                <a:cs typeface="Arial" panose="020B0604020202020204" pitchFamily="34" charset="0"/>
              </a:rPr>
              <a:t>as </a:t>
            </a:r>
            <a:r>
              <a:rPr lang="en-US" sz="1600" i="1" dirty="0">
                <a:solidFill>
                  <a:srgbClr val="0000FF"/>
                </a:solidFill>
                <a:cs typeface="Arial" panose="020B0604020202020204" pitchFamily="34" charset="0"/>
              </a:rPr>
              <a:t>advisees</a:t>
            </a:r>
            <a:r>
              <a:rPr lang="en-US" sz="1600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</a:p>
          <a:p>
            <a:r>
              <a:rPr lang="en-US" sz="1600" b="1" dirty="0">
                <a:cs typeface="Arial" panose="020B0604020202020204" pitchFamily="34" charset="0"/>
              </a:rPr>
              <a:t>match</a:t>
            </a:r>
            <a:r>
              <a:rPr lang="en-US" sz="1600" dirty="0">
                <a:cs typeface="Arial" panose="020B0604020202020204" pitchFamily="34" charset="0"/>
              </a:rPr>
              <a:t> clause matches nodes and edges in graphs</a:t>
            </a:r>
          </a:p>
          <a:p>
            <a:r>
              <a:rPr lang="en-US" sz="1600" dirty="0">
                <a:cs typeface="Arial" panose="020B0604020202020204" pitchFamily="34" charset="0"/>
              </a:rPr>
              <a:t>Recursive traversal of edges is also possible</a:t>
            </a:r>
          </a:p>
          <a:p>
            <a:pPr lvl="1"/>
            <a:r>
              <a:rPr lang="en-US" sz="1400" dirty="0">
                <a:cs typeface="Arial" panose="020B0604020202020204" pitchFamily="34" charset="0"/>
              </a:rPr>
              <a:t>Suppose </a:t>
            </a:r>
            <a:r>
              <a:rPr lang="en-US" sz="1400" i="1" dirty="0" err="1">
                <a:cs typeface="Arial" panose="020B0604020202020204" pitchFamily="34" charset="0"/>
              </a:rPr>
              <a:t>prereq</a:t>
            </a:r>
            <a:r>
              <a:rPr lang="en-US" sz="1400" dirty="0">
                <a:cs typeface="Arial" panose="020B0604020202020204" pitchFamily="34" charset="0"/>
              </a:rPr>
              <a:t>(</a:t>
            </a:r>
            <a:r>
              <a:rPr lang="en-US" sz="1400" i="1" dirty="0" err="1">
                <a:cs typeface="Arial" panose="020B0604020202020204" pitchFamily="34" charset="0"/>
              </a:rPr>
              <a:t>course_id</a:t>
            </a:r>
            <a:r>
              <a:rPr lang="en-US" sz="1400" i="1" dirty="0">
                <a:cs typeface="Arial" panose="020B0604020202020204" pitchFamily="34" charset="0"/>
              </a:rPr>
              <a:t>, </a:t>
            </a:r>
            <a:r>
              <a:rPr lang="en-US" sz="1400" i="1" dirty="0" err="1">
                <a:cs typeface="Arial" panose="020B0604020202020204" pitchFamily="34" charset="0"/>
              </a:rPr>
              <a:t>prereq_id</a:t>
            </a:r>
            <a:r>
              <a:rPr lang="en-US" sz="1400" dirty="0">
                <a:cs typeface="Arial" panose="020B0604020202020204" pitchFamily="34" charset="0"/>
              </a:rPr>
              <a:t>) is modeled as an edge</a:t>
            </a:r>
          </a:p>
          <a:p>
            <a:pPr lvl="1"/>
            <a:r>
              <a:rPr lang="en-US" sz="1400" dirty="0">
                <a:cs typeface="Arial" panose="020B0604020202020204" pitchFamily="34" charset="0"/>
              </a:rPr>
              <a:t>Transitive closure can be done as follows:</a:t>
            </a:r>
            <a:br>
              <a:rPr lang="en-US" sz="1400" dirty="0">
                <a:cs typeface="Arial" panose="020B0604020202020204" pitchFamily="34" charset="0"/>
              </a:rPr>
            </a:br>
            <a:br>
              <a:rPr lang="en-US" sz="1400" dirty="0"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FF"/>
                </a:solidFill>
                <a:cs typeface="Arial" panose="020B0604020202020204" pitchFamily="34" charset="0"/>
              </a:rPr>
              <a:t>match </a:t>
            </a:r>
            <a:r>
              <a:rPr 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(</a:t>
            </a:r>
            <a:r>
              <a:rPr lang="en-US" sz="1400" i="1" dirty="0">
                <a:solidFill>
                  <a:srgbClr val="0000FF"/>
                </a:solidFill>
                <a:cs typeface="Arial" panose="020B0604020202020204" pitchFamily="34" charset="0"/>
              </a:rPr>
              <a:t>c1</a:t>
            </a:r>
            <a:r>
              <a:rPr 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:</a:t>
            </a:r>
            <a:r>
              <a:rPr lang="en-US" sz="1400" i="1" dirty="0">
                <a:solidFill>
                  <a:srgbClr val="0000FF"/>
                </a:solidFill>
                <a:cs typeface="Arial" panose="020B0604020202020204" pitchFamily="34" charset="0"/>
              </a:rPr>
              <a:t>course</a:t>
            </a:r>
            <a:r>
              <a:rPr 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)-[:</a:t>
            </a:r>
            <a:r>
              <a:rPr lang="en-US" sz="1400" i="1" dirty="0" err="1">
                <a:solidFill>
                  <a:srgbClr val="0000FF"/>
                </a:solidFill>
                <a:cs typeface="Arial" panose="020B0604020202020204" pitchFamily="34" charset="0"/>
              </a:rPr>
              <a:t>prereq</a:t>
            </a:r>
            <a:r>
              <a:rPr lang="en-US" sz="1400" i="1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*1..]-</a:t>
            </a:r>
            <a:r>
              <a:rPr lang="en-US" sz="1400" i="1" dirty="0">
                <a:solidFill>
                  <a:srgbClr val="0000FF"/>
                </a:solidFill>
                <a:cs typeface="Arial" panose="020B0604020202020204" pitchFamily="34" charset="0"/>
              </a:rPr>
              <a:t>&gt;</a:t>
            </a:r>
            <a:r>
              <a:rPr 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(</a:t>
            </a:r>
            <a:r>
              <a:rPr lang="en-US" sz="1400" i="1" dirty="0">
                <a:solidFill>
                  <a:srgbClr val="0000FF"/>
                </a:solidFill>
                <a:cs typeface="Arial" panose="020B0604020202020204" pitchFamily="34" charset="0"/>
              </a:rPr>
              <a:t>c</a:t>
            </a:r>
            <a:r>
              <a:rPr 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2:</a:t>
            </a:r>
            <a:r>
              <a:rPr lang="en-US" sz="1400" i="1" dirty="0">
                <a:solidFill>
                  <a:srgbClr val="0000FF"/>
                </a:solidFill>
                <a:cs typeface="Arial" panose="020B0604020202020204" pitchFamily="34" charset="0"/>
              </a:rPr>
              <a:t>course</a:t>
            </a:r>
            <a:r>
              <a:rPr 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)</a:t>
            </a:r>
            <a:br>
              <a:rPr lang="en-US" sz="1400" dirty="0">
                <a:solidFill>
                  <a:srgbClr val="0000FF"/>
                </a:solidFill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FF"/>
                </a:solidFill>
                <a:cs typeface="Arial" panose="020B0604020202020204" pitchFamily="34" charset="0"/>
              </a:rPr>
              <a:t>return </a:t>
            </a:r>
            <a:r>
              <a:rPr lang="en-US" sz="1400" i="1" dirty="0">
                <a:solidFill>
                  <a:srgbClr val="0000FF"/>
                </a:solidFill>
                <a:cs typeface="Arial" panose="020B0604020202020204" pitchFamily="34" charset="0"/>
              </a:rPr>
              <a:t>c</a:t>
            </a:r>
            <a:r>
              <a:rPr 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1.</a:t>
            </a:r>
            <a:r>
              <a:rPr lang="en-US" sz="1400" i="1" dirty="0">
                <a:solidFill>
                  <a:srgbClr val="0000FF"/>
                </a:solidFill>
                <a:cs typeface="Arial" panose="020B0604020202020204" pitchFamily="34" charset="0"/>
              </a:rPr>
              <a:t>course id</a:t>
            </a:r>
            <a:r>
              <a:rPr 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, </a:t>
            </a:r>
            <a:r>
              <a:rPr lang="en-US" sz="1400" i="1" dirty="0">
                <a:solidFill>
                  <a:srgbClr val="0000FF"/>
                </a:solidFill>
                <a:cs typeface="Arial" panose="020B0604020202020204" pitchFamily="34" charset="0"/>
              </a:rPr>
              <a:t>c</a:t>
            </a:r>
            <a:r>
              <a:rPr 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2.</a:t>
            </a:r>
            <a:r>
              <a:rPr lang="en-US" sz="1400" i="1" dirty="0">
                <a:solidFill>
                  <a:srgbClr val="0000FF"/>
                </a:solidFill>
                <a:cs typeface="Arial" panose="020B0604020202020204" pitchFamily="34" charset="0"/>
              </a:rPr>
              <a:t>course id</a:t>
            </a:r>
            <a:r>
              <a:rPr lang="en-US" sz="1400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br>
              <a:rPr lang="en-US" sz="1400" dirty="0">
                <a:solidFill>
                  <a:srgbClr val="0000FF"/>
                </a:solidFill>
                <a:cs typeface="Arial" panose="020B0604020202020204" pitchFamily="34" charset="0"/>
              </a:rPr>
            </a:br>
            <a:endParaRPr lang="en-US" sz="1400" dirty="0">
              <a:solidFill>
                <a:srgbClr val="0000FF"/>
              </a:solidFill>
              <a:cs typeface="Arial" panose="020B0604020202020204" pitchFamily="34" charset="0"/>
            </a:endParaRPr>
          </a:p>
          <a:p>
            <a:pPr marL="342900" lvl="1" indent="0">
              <a:buNone/>
            </a:pPr>
            <a:br>
              <a:rPr lang="en-US" sz="1400" dirty="0">
                <a:cs typeface="Arial" panose="020B0604020202020204" pitchFamily="34" charset="0"/>
              </a:rPr>
            </a:br>
            <a:endParaRPr lang="en-US" sz="1400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cs typeface="Arial" panose="020B0604020202020204" pitchFamily="34" charset="0"/>
              </a:rPr>
              <a:t>Outline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7574"/>
            <a:ext cx="8568952" cy="3456384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Motivations</a:t>
            </a:r>
            <a:endParaRPr lang="en-US" altLang="zh-CN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cs typeface="Arial" panose="020B0604020202020204" pitchFamily="34" charset="0"/>
              </a:rPr>
              <a:t>Big </a:t>
            </a:r>
            <a:r>
              <a:rPr lang="en-US" altLang="zh-CN" b="1" dirty="0">
                <a:solidFill>
                  <a:srgbClr val="FF0000"/>
                </a:solidFill>
                <a:cs typeface="Arial" panose="020B0604020202020204" pitchFamily="34" charset="0"/>
              </a:rPr>
              <a:t>data storage systems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MapReduce paradigm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Beyond MapReduce: algebraic operations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Streaming data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Graph database</a:t>
            </a:r>
          </a:p>
        </p:txBody>
      </p:sp>
    </p:spTree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8541"/>
            <a:ext cx="9144000" cy="637580"/>
          </a:xfrm>
        </p:spPr>
        <p:txBody>
          <a:bodyPr/>
          <a:lstStyle/>
          <a:p>
            <a:r>
              <a:rPr lang="en-IN" dirty="0">
                <a:cs typeface="Arial" panose="020B0604020202020204" pitchFamily="34" charset="0"/>
              </a:rPr>
              <a:t>Parallel Graph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7534"/>
            <a:ext cx="8568952" cy="3805070"/>
          </a:xfrm>
        </p:spPr>
        <p:txBody>
          <a:bodyPr/>
          <a:lstStyle/>
          <a:p>
            <a:r>
              <a:rPr lang="en-IN" sz="1800" b="1" dirty="0">
                <a:solidFill>
                  <a:srgbClr val="0000FF"/>
                </a:solidFill>
                <a:cs typeface="Arial" panose="020B0604020202020204" pitchFamily="34" charset="0"/>
              </a:rPr>
              <a:t>Very large graphs </a:t>
            </a:r>
            <a:r>
              <a:rPr lang="en-IN" sz="1800" dirty="0">
                <a:cs typeface="Arial" panose="020B0604020202020204" pitchFamily="34" charset="0"/>
              </a:rPr>
              <a:t>(billions of nodes, trillions of edges)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cs typeface="Arial" panose="020B0604020202020204" pitchFamily="34" charset="0"/>
              </a:rPr>
              <a:t>Web graph</a:t>
            </a:r>
            <a:r>
              <a:rPr lang="en-IN" sz="1600" dirty="0">
                <a:cs typeface="Arial" panose="020B0604020202020204" pitchFamily="34" charset="0"/>
              </a:rPr>
              <a:t>:  web pages are nodes, hyper links are edges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cs typeface="Arial" panose="020B0604020202020204" pitchFamily="34" charset="0"/>
              </a:rPr>
              <a:t>Social network graph</a:t>
            </a:r>
            <a:r>
              <a:rPr lang="en-IN" sz="1600" dirty="0">
                <a:cs typeface="Arial" panose="020B0604020202020204" pitchFamily="34" charset="0"/>
              </a:rPr>
              <a:t>: people are nodes, friend/follow links are edges</a:t>
            </a:r>
          </a:p>
          <a:p>
            <a:r>
              <a:rPr lang="en-IN" sz="1800" dirty="0">
                <a:solidFill>
                  <a:srgbClr val="FF0000"/>
                </a:solidFill>
                <a:cs typeface="Arial" panose="020B0604020202020204" pitchFamily="34" charset="0"/>
              </a:rPr>
              <a:t>Two popular approaches </a:t>
            </a:r>
            <a:r>
              <a:rPr lang="en-IN" sz="1800" dirty="0">
                <a:cs typeface="Arial" panose="020B0604020202020204" pitchFamily="34" charset="0"/>
              </a:rPr>
              <a:t>for parallel processing on such graphs</a:t>
            </a:r>
          </a:p>
          <a:p>
            <a:pPr lvl="1"/>
            <a:r>
              <a:rPr lang="en-IN" sz="1600" dirty="0">
                <a:cs typeface="Arial" panose="020B0604020202020204" pitchFamily="34" charset="0"/>
              </a:rPr>
              <a:t>Map-reduce and algebraic frameworks</a:t>
            </a:r>
          </a:p>
          <a:p>
            <a:pPr lvl="1"/>
            <a:r>
              <a:rPr lang="en-IN" sz="1600" b="1" dirty="0">
                <a:cs typeface="Arial" panose="020B0604020202020204" pitchFamily="34" charset="0"/>
              </a:rPr>
              <a:t>Bulk synchronous processing (BSP) </a:t>
            </a:r>
            <a:r>
              <a:rPr lang="en-IN" sz="1600" dirty="0">
                <a:cs typeface="Arial" panose="020B0604020202020204" pitchFamily="34" charset="0"/>
              </a:rPr>
              <a:t>framework</a:t>
            </a:r>
          </a:p>
          <a:p>
            <a:r>
              <a:rPr lang="en-IN" sz="1800" dirty="0">
                <a:cs typeface="Arial" panose="020B0604020202020204" pitchFamily="34" charset="0"/>
              </a:rPr>
              <a:t>Multiple iterations are required for any computations on graphs</a:t>
            </a:r>
          </a:p>
          <a:p>
            <a:pPr lvl="1"/>
            <a:r>
              <a:rPr lang="en-IN" sz="1600" dirty="0">
                <a:cs typeface="Arial" panose="020B0604020202020204" pitchFamily="34" charset="0"/>
              </a:rPr>
              <a:t>Map-reduce/algebraic frameworks often have high overheads per iteration</a:t>
            </a:r>
          </a:p>
          <a:p>
            <a:pPr lvl="1"/>
            <a:r>
              <a:rPr lang="en-IN" sz="1600" dirty="0">
                <a:cs typeface="Arial" panose="020B0604020202020204" pitchFamily="34" charset="0"/>
              </a:rPr>
              <a:t>BSP frameworks have much lower per-iteration overheads</a:t>
            </a:r>
          </a:p>
          <a:p>
            <a:r>
              <a:rPr lang="en-IN" sz="1800" dirty="0">
                <a:cs typeface="Arial" panose="020B0604020202020204" pitchFamily="34" charset="0"/>
              </a:rPr>
              <a:t>Google’s Pregel system popularized the BSP framework</a:t>
            </a:r>
          </a:p>
          <a:p>
            <a:r>
              <a:rPr lang="en-IN" sz="1800" dirty="0">
                <a:cs typeface="Arial" panose="020B0604020202020204" pitchFamily="34" charset="0"/>
              </a:rPr>
              <a:t>Apache </a:t>
            </a:r>
            <a:r>
              <a:rPr lang="en-IN" sz="1800" dirty="0" err="1">
                <a:cs typeface="Arial" panose="020B0604020202020204" pitchFamily="34" charset="0"/>
              </a:rPr>
              <a:t>Giraph</a:t>
            </a:r>
            <a:r>
              <a:rPr lang="en-IN" sz="1800" dirty="0">
                <a:cs typeface="Arial" panose="020B0604020202020204" pitchFamily="34" charset="0"/>
              </a:rPr>
              <a:t> is an open-source version of Pregel</a:t>
            </a:r>
          </a:p>
          <a:p>
            <a:r>
              <a:rPr lang="en-IN" sz="1800" dirty="0">
                <a:cs typeface="Arial" panose="020B0604020202020204" pitchFamily="34" charset="0"/>
              </a:rPr>
              <a:t>Apache Spark’s </a:t>
            </a:r>
            <a:r>
              <a:rPr lang="en-IN" sz="1800" dirty="0" err="1">
                <a:cs typeface="Arial" panose="020B0604020202020204" pitchFamily="34" charset="0"/>
              </a:rPr>
              <a:t>GraphX</a:t>
            </a:r>
            <a:r>
              <a:rPr lang="en-IN" sz="1800" dirty="0">
                <a:cs typeface="Arial" panose="020B0604020202020204" pitchFamily="34" charset="0"/>
              </a:rPr>
              <a:t> component provides a Pregel-like API </a:t>
            </a:r>
          </a:p>
        </p:txBody>
      </p:sp>
    </p:spTree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cs typeface="Arial" panose="020B0604020202020204" pitchFamily="34" charset="0"/>
              </a:rPr>
              <a:t>Bulk Synchronous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771550"/>
            <a:ext cx="9036496" cy="3805070"/>
          </a:xfrm>
        </p:spPr>
        <p:txBody>
          <a:bodyPr/>
          <a:lstStyle/>
          <a:p>
            <a:r>
              <a:rPr lang="en-IN" sz="1800" dirty="0">
                <a:cs typeface="Arial" panose="020B0604020202020204" pitchFamily="34" charset="0"/>
              </a:rPr>
              <a:t>Each vertex (node) of a graph has data (state) associated with it</a:t>
            </a:r>
          </a:p>
          <a:p>
            <a:pPr lvl="1"/>
            <a:r>
              <a:rPr lang="en-IN" sz="1600" dirty="0">
                <a:cs typeface="Arial" panose="020B0604020202020204" pitchFamily="34" charset="0"/>
              </a:rPr>
              <a:t>Vertices are partitioned across multiple machines, and state of node kept in-memory</a:t>
            </a:r>
          </a:p>
          <a:p>
            <a:r>
              <a:rPr lang="en-IN" sz="1800" dirty="0">
                <a:cs typeface="Arial" panose="020B0604020202020204" pitchFamily="34" charset="0"/>
              </a:rPr>
              <a:t>Analogous to map() and reduce() functions, programmers provide methods to be executed for each node</a:t>
            </a:r>
          </a:p>
          <a:p>
            <a:pPr lvl="1"/>
            <a:r>
              <a:rPr lang="en-IN" sz="1600" dirty="0">
                <a:cs typeface="Arial" panose="020B0604020202020204" pitchFamily="34" charset="0"/>
              </a:rPr>
              <a:t>Node method can send messages to or receive messages from </a:t>
            </a:r>
            <a:r>
              <a:rPr lang="en-IN" sz="1600" dirty="0" err="1">
                <a:cs typeface="Arial" panose="020B0604020202020204" pitchFamily="34" charset="0"/>
              </a:rPr>
              <a:t>neighboring</a:t>
            </a:r>
            <a:r>
              <a:rPr lang="en-IN" sz="1600" dirty="0">
                <a:cs typeface="Arial" panose="020B0604020202020204" pitchFamily="34" charset="0"/>
              </a:rPr>
              <a:t> nodes</a:t>
            </a:r>
          </a:p>
          <a:p>
            <a:r>
              <a:rPr lang="en-IN" sz="1800" dirty="0">
                <a:cs typeface="Arial" panose="020B0604020202020204" pitchFamily="34" charset="0"/>
              </a:rPr>
              <a:t>Computation consists of multiple iterations, or </a:t>
            </a:r>
            <a:r>
              <a:rPr lang="en-IN" sz="1800" dirty="0" err="1">
                <a:cs typeface="Arial" panose="020B0604020202020204" pitchFamily="34" charset="0"/>
              </a:rPr>
              <a:t>supersteps</a:t>
            </a:r>
            <a:endParaRPr lang="en-IN" sz="1800" dirty="0">
              <a:cs typeface="Arial" panose="020B0604020202020204" pitchFamily="34" charset="0"/>
            </a:endParaRPr>
          </a:p>
          <a:p>
            <a:r>
              <a:rPr lang="en-IN" sz="1800" dirty="0">
                <a:cs typeface="Arial" panose="020B0604020202020204" pitchFamily="34" charset="0"/>
              </a:rPr>
              <a:t>In each </a:t>
            </a:r>
            <a:r>
              <a:rPr lang="en-IN" sz="1800" b="1" dirty="0" err="1">
                <a:solidFill>
                  <a:srgbClr val="FF0000"/>
                </a:solidFill>
                <a:cs typeface="Arial" panose="020B0604020202020204" pitchFamily="34" charset="0"/>
              </a:rPr>
              <a:t>superstep</a:t>
            </a:r>
            <a:endParaRPr lang="en-IN" sz="1800" b="1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lvl="1"/>
            <a:r>
              <a:rPr lang="en-IN" sz="1600" dirty="0">
                <a:cs typeface="Arial" panose="020B0604020202020204" pitchFamily="34" charset="0"/>
              </a:rPr>
              <a:t>Nodes process received messages</a:t>
            </a:r>
          </a:p>
          <a:p>
            <a:pPr lvl="1"/>
            <a:r>
              <a:rPr lang="en-IN" sz="1600" dirty="0">
                <a:cs typeface="Arial" panose="020B0604020202020204" pitchFamily="34" charset="0"/>
              </a:rPr>
              <a:t>Update their state, and </a:t>
            </a:r>
          </a:p>
          <a:p>
            <a:pPr lvl="1"/>
            <a:r>
              <a:rPr lang="en-IN" sz="1600" dirty="0">
                <a:cs typeface="Arial" panose="020B0604020202020204" pitchFamily="34" charset="0"/>
              </a:rPr>
              <a:t>Send further messages or vote to halt</a:t>
            </a:r>
          </a:p>
          <a:p>
            <a:pPr lvl="1"/>
            <a:r>
              <a:rPr lang="en-IN" sz="1600" dirty="0">
                <a:cs typeface="Arial" panose="020B0604020202020204" pitchFamily="34" charset="0"/>
              </a:rPr>
              <a:t>Computation ends when all nodes vote to halt, and there are no pending messages;</a:t>
            </a:r>
          </a:p>
          <a:p>
            <a:pPr lvl="1"/>
            <a:endParaRPr lang="en-IN" sz="1600" dirty="0">
              <a:cs typeface="Arial" panose="020B0604020202020204" pitchFamily="34" charset="0"/>
            </a:endParaRPr>
          </a:p>
          <a:p>
            <a:endParaRPr lang="en-IN" sz="1600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995686"/>
            <a:ext cx="7386416" cy="519113"/>
          </a:xfrm>
        </p:spPr>
        <p:txBody>
          <a:bodyPr/>
          <a:lstStyle/>
          <a:p>
            <a:r>
              <a:rPr lang="en-US" altLang="zh-CN" sz="3600" dirty="0">
                <a:latin typeface="Comic Sans MS" pitchFamily="66" charset="0"/>
                <a:ea typeface="宋体" panose="02010600030101010101" pitchFamily="2" charset="-122"/>
              </a:rPr>
              <a:t>End </a:t>
            </a:r>
            <a:r>
              <a:rPr lang="en-US" altLang="zh-CN" sz="3600">
                <a:latin typeface="Comic Sans MS" pitchFamily="66" charset="0"/>
                <a:ea typeface="宋体" panose="02010600030101010101" pitchFamily="2" charset="-122"/>
              </a:rPr>
              <a:t>of Lecture </a:t>
            </a:r>
            <a:r>
              <a:rPr lang="en-US" altLang="zh-CN" sz="3600" dirty="0">
                <a:latin typeface="Comic Sans MS" pitchFamily="66" charset="0"/>
                <a:ea typeface="宋体" panose="02010600030101010101" pitchFamily="2" charset="-122"/>
              </a:rPr>
              <a:t>10</a:t>
            </a:r>
            <a:endParaRPr lang="zh-CN" altLang="en-US" sz="36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cs typeface="Arial" panose="020B0604020202020204" pitchFamily="34" charset="0"/>
              </a:rPr>
              <a:t>Big Data Storage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cs typeface="Arial" panose="020B0604020202020204" pitchFamily="34" charset="0"/>
              </a:rPr>
              <a:t>Distributed file systems</a:t>
            </a:r>
          </a:p>
          <a:p>
            <a:r>
              <a:rPr lang="en-IN" dirty="0">
                <a:cs typeface="Arial" panose="020B0604020202020204" pitchFamily="34" charset="0"/>
              </a:rPr>
              <a:t>Sharding across multiple databases</a:t>
            </a:r>
          </a:p>
          <a:p>
            <a:r>
              <a:rPr lang="en-IN" dirty="0">
                <a:cs typeface="Arial" panose="020B0604020202020204" pitchFamily="34" charset="0"/>
              </a:rPr>
              <a:t>Key-value storage systems</a:t>
            </a:r>
          </a:p>
          <a:p>
            <a:r>
              <a:rPr lang="en-IN" dirty="0">
                <a:cs typeface="Arial" panose="020B0604020202020204" pitchFamily="34" charset="0"/>
              </a:rPr>
              <a:t>Parallel and distributed databases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Distributed File Systems</a:t>
            </a:r>
            <a:endParaRPr lang="en-US" altLang="en-US" sz="2400" dirty="0">
              <a:cs typeface="Arial" panose="020B0604020202020204" pitchFamily="34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789552"/>
            <a:ext cx="8856984" cy="3942437"/>
          </a:xfrm>
        </p:spPr>
        <p:txBody>
          <a:bodyPr vert="horz" wrap="square" lIns="68580" tIns="45720" rIns="91440" bIns="45720" numCol="1" anchor="t" anchorCtr="0" compatLnSpc="1"/>
          <a:lstStyle/>
          <a:p>
            <a:pPr marL="198755" indent="-198755">
              <a:lnSpc>
                <a:spcPct val="90000"/>
              </a:lnSpc>
            </a:pPr>
            <a:r>
              <a:rPr lang="en-US" altLang="en-US" sz="2000" dirty="0">
                <a:cs typeface="Arial" panose="020B0604020202020204" pitchFamily="34" charset="0"/>
              </a:rPr>
              <a:t>A </a:t>
            </a:r>
            <a:r>
              <a:rPr lang="en-US" alt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distributed file system </a:t>
            </a:r>
            <a:r>
              <a:rPr lang="en-US" altLang="en-US" sz="2000" dirty="0">
                <a:cs typeface="Arial" panose="020B0604020202020204" pitchFamily="34" charset="0"/>
              </a:rPr>
              <a:t>stores data across a large collection of machines, but provides single file-system view</a:t>
            </a:r>
          </a:p>
          <a:p>
            <a:pPr marL="198755" indent="-198755">
              <a:lnSpc>
                <a:spcPct val="90000"/>
              </a:lnSpc>
            </a:pPr>
            <a:r>
              <a:rPr lang="en-US" altLang="en-US" sz="2000" dirty="0">
                <a:cs typeface="Arial" panose="020B0604020202020204" pitchFamily="34" charset="0"/>
              </a:rPr>
              <a:t>Highly scalable distributed file system for large data-intensive applications.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cs typeface="Arial" panose="020B0604020202020204" pitchFamily="34" charset="0"/>
              </a:rPr>
              <a:t>E.g., 10K nodes, 100 million files, 10 PB</a:t>
            </a:r>
          </a:p>
          <a:p>
            <a:pPr marL="198755" indent="-198755">
              <a:lnSpc>
                <a:spcPct val="90000"/>
              </a:lnSpc>
            </a:pPr>
            <a:r>
              <a:rPr lang="en-US" altLang="en-US" sz="2000" dirty="0">
                <a:cs typeface="Arial" panose="020B0604020202020204" pitchFamily="34" charset="0"/>
              </a:rPr>
              <a:t>Provides </a:t>
            </a:r>
            <a:r>
              <a:rPr lang="en-GB" altLang="en-US" sz="2000" dirty="0">
                <a:cs typeface="Arial" panose="020B0604020202020204" pitchFamily="34" charset="0"/>
              </a:rPr>
              <a:t>redundant storage of massive amounts of data on cheap and unreliable computers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cs typeface="Arial" panose="020B0604020202020204" pitchFamily="34" charset="0"/>
              </a:rPr>
              <a:t>Files are replicated to handle hardware failure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cs typeface="Arial" panose="020B0604020202020204" pitchFamily="34" charset="0"/>
              </a:rPr>
              <a:t>Detect failures and recovers from them</a:t>
            </a:r>
            <a:endParaRPr lang="en-GB" altLang="en-US" sz="1800" dirty="0">
              <a:cs typeface="Arial" panose="020B0604020202020204" pitchFamily="34" charset="0"/>
            </a:endParaRPr>
          </a:p>
          <a:p>
            <a:pPr marL="198755" indent="-198755">
              <a:lnSpc>
                <a:spcPct val="90000"/>
              </a:lnSpc>
              <a:spcAft>
                <a:spcPts val="115"/>
              </a:spcAft>
            </a:pPr>
            <a:r>
              <a:rPr lang="en-GB" altLang="en-US" sz="2000" dirty="0">
                <a:cs typeface="Arial" panose="020B0604020202020204" pitchFamily="34" charset="0"/>
              </a:rPr>
              <a:t>Examples: </a:t>
            </a:r>
          </a:p>
          <a:p>
            <a:pPr lvl="1" eaLnBrk="1" hangingPunct="1"/>
            <a:r>
              <a:rPr lang="en-US" altLang="en-US" sz="1800" b="1" dirty="0">
                <a:solidFill>
                  <a:srgbClr val="0000FF"/>
                </a:solidFill>
                <a:cs typeface="Arial" panose="020B0604020202020204" pitchFamily="34" charset="0"/>
              </a:rPr>
              <a:t>Google File System (GFS)</a:t>
            </a:r>
          </a:p>
          <a:p>
            <a:pPr lvl="1" eaLnBrk="1" hangingPunct="1"/>
            <a:r>
              <a:rPr lang="en-US" altLang="en-US" sz="1800" b="1" dirty="0">
                <a:solidFill>
                  <a:srgbClr val="0000FF"/>
                </a:solidFill>
                <a:cs typeface="Arial" panose="020B0604020202020204" pitchFamily="34" charset="0"/>
              </a:rPr>
              <a:t>Hadoop File System (HDFS)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cs typeface="Arial" panose="020B0604020202020204" pitchFamily="34" charset="0"/>
              </a:rPr>
              <a:t>Hadoop File System Architecture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1520" y="789553"/>
            <a:ext cx="5472608" cy="3805070"/>
          </a:xfrm>
        </p:spPr>
        <p:txBody>
          <a:bodyPr/>
          <a:lstStyle/>
          <a:p>
            <a:pPr marL="257175" indent="-274320" defTabSz="685800"/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  <a:sym typeface="+mn-ea"/>
              </a:rPr>
              <a:t>Single Namespace for entire cluster</a:t>
            </a:r>
            <a:endParaRPr lang="en-US" sz="2000" kern="0" dirty="0">
              <a:solidFill>
                <a:srgbClr val="000000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257175" indent="-274320" defTabSz="685800"/>
            <a:r>
              <a:rPr lang="en-US" sz="2000" dirty="0">
                <a:solidFill>
                  <a:srgbClr val="0000FF"/>
                </a:solidFill>
                <a:cs typeface="Arial" panose="020B0604020202020204" pitchFamily="34" charset="0"/>
                <a:sym typeface="+mn-ea"/>
              </a:rPr>
              <a:t>Files are broken up into blocks</a:t>
            </a:r>
            <a:endParaRPr lang="en-US" sz="2000" kern="0" dirty="0">
              <a:solidFill>
                <a:srgbClr val="0000FF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557530" lvl="1" indent="-274320" defTabSz="685800"/>
            <a:r>
              <a:rPr lang="en-US" sz="1800" dirty="0">
                <a:solidFill>
                  <a:srgbClr val="000000"/>
                </a:solidFill>
                <a:cs typeface="Arial" panose="020B0604020202020204" pitchFamily="34" charset="0"/>
                <a:sym typeface="+mn-ea"/>
              </a:rPr>
              <a:t>Typically 64 MB block size</a:t>
            </a:r>
            <a:endParaRPr lang="en-US" sz="1800" kern="0" dirty="0">
              <a:solidFill>
                <a:srgbClr val="000000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557530" lvl="1" indent="-274320" defTabSz="685800"/>
            <a:r>
              <a:rPr lang="en-US" sz="1800" dirty="0">
                <a:solidFill>
                  <a:srgbClr val="000000"/>
                </a:solidFill>
                <a:cs typeface="Arial" panose="020B0604020202020204" pitchFamily="34" charset="0"/>
                <a:sym typeface="+mn-ea"/>
              </a:rPr>
              <a:t>Each block replicated on multiple </a:t>
            </a:r>
            <a:r>
              <a:rPr lang="en-US" sz="1800" dirty="0" err="1">
                <a:solidFill>
                  <a:srgbClr val="000000"/>
                </a:solidFill>
                <a:cs typeface="Arial" panose="020B0604020202020204" pitchFamily="34" charset="0"/>
                <a:sym typeface="+mn-ea"/>
              </a:rPr>
              <a:t>DataNodes</a:t>
            </a:r>
            <a:endParaRPr lang="en-US" sz="1800" kern="0" dirty="0">
              <a:solidFill>
                <a:srgbClr val="000000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257175" indent="-274320" defTabSz="685800"/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  <a:sym typeface="+mn-ea"/>
              </a:rPr>
              <a:t>Client</a:t>
            </a:r>
            <a:endParaRPr lang="en-US" sz="2000" kern="0" dirty="0">
              <a:solidFill>
                <a:srgbClr val="000000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557530" lvl="1" indent="-274320" defTabSz="685800"/>
            <a:r>
              <a:rPr lang="en-US" sz="1800" dirty="0">
                <a:solidFill>
                  <a:srgbClr val="000000"/>
                </a:solidFill>
                <a:cs typeface="Arial" panose="020B0604020202020204" pitchFamily="34" charset="0"/>
                <a:sym typeface="+mn-ea"/>
              </a:rPr>
              <a:t>Finds location of blocks from </a:t>
            </a:r>
            <a:r>
              <a:rPr lang="en-US" sz="1800" dirty="0" err="1">
                <a:solidFill>
                  <a:srgbClr val="0000FF"/>
                </a:solidFill>
                <a:cs typeface="Arial" panose="020B0604020202020204" pitchFamily="34" charset="0"/>
                <a:sym typeface="+mn-ea"/>
              </a:rPr>
              <a:t>NameNode</a:t>
            </a:r>
            <a:endParaRPr lang="en-US" sz="1800" kern="0" dirty="0">
              <a:solidFill>
                <a:srgbClr val="0000FF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557530" lvl="1" indent="-274320" defTabSz="685800"/>
            <a:r>
              <a:rPr lang="en-US" sz="1800" dirty="0">
                <a:solidFill>
                  <a:srgbClr val="000000"/>
                </a:solidFill>
                <a:cs typeface="Arial" panose="020B0604020202020204" pitchFamily="34" charset="0"/>
                <a:sym typeface="+mn-ea"/>
              </a:rPr>
              <a:t>Accesses data directly from </a:t>
            </a:r>
            <a:r>
              <a:rPr lang="en-US" sz="1800" dirty="0" err="1">
                <a:solidFill>
                  <a:srgbClr val="0000FF"/>
                </a:solidFill>
                <a:cs typeface="Arial" panose="020B0604020202020204" pitchFamily="34" charset="0"/>
                <a:sym typeface="+mn-ea"/>
              </a:rPr>
              <a:t>DataNode</a:t>
            </a:r>
            <a:endParaRPr lang="en-US" altLang="en-US" sz="1800" kern="0" dirty="0">
              <a:solidFill>
                <a:srgbClr val="0000FF"/>
              </a:solidFill>
              <a:cs typeface="Arial" panose="020B0604020202020204" pitchFamily="34" charset="0"/>
            </a:endParaRPr>
          </a:p>
          <a:p>
            <a:endParaRPr lang="en-US" altLang="en-US" sz="1800" kern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7" name="Content Placeholder 4"/>
          <p:cNvPicPr>
            <a:picLocks noGrp="1"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08625" y="789431"/>
            <a:ext cx="3262313" cy="413324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e962c71d-b00c-449d-baab-0c3fc7841f64"/>
  <p:tag name="COMMONDATA" val="eyJoZGlkIjoiZWE0ZjE1YzkzZWRhOTU1NDRjZWJlNDVjOTllYzFhNTIifQ=="/>
</p:tagLst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4754</Words>
  <Application>Microsoft Office PowerPoint</Application>
  <PresentationFormat>全屏显示(16:9)</PresentationFormat>
  <Paragraphs>619</Paragraphs>
  <Slides>62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62</vt:i4>
      </vt:variant>
    </vt:vector>
  </HeadingPairs>
  <TitlesOfParts>
    <vt:vector size="72" baseType="lpstr">
      <vt:lpstr>Monotype Sorts</vt:lpstr>
      <vt:lpstr>微软雅黑</vt:lpstr>
      <vt:lpstr>Arial</vt:lpstr>
      <vt:lpstr>Calibri</vt:lpstr>
      <vt:lpstr>Comic Sans MS</vt:lpstr>
      <vt:lpstr>Helvetica</vt:lpstr>
      <vt:lpstr>Times New Roman</vt:lpstr>
      <vt:lpstr>Trebuchet MS</vt:lpstr>
      <vt:lpstr>默认设计模板</vt:lpstr>
      <vt:lpstr>1_默认设计模板</vt:lpstr>
      <vt:lpstr>PowerPoint 演示文稿</vt:lpstr>
      <vt:lpstr>Outline of the Course </vt:lpstr>
      <vt:lpstr>Outline</vt:lpstr>
      <vt:lpstr>Motivations</vt:lpstr>
      <vt:lpstr>Querying Big Data</vt:lpstr>
      <vt:lpstr>Outline</vt:lpstr>
      <vt:lpstr>Big Data Storage Systems</vt:lpstr>
      <vt:lpstr>Distributed File Systems</vt:lpstr>
      <vt:lpstr>Hadoop File System Architecture</vt:lpstr>
      <vt:lpstr>Hadoop Distributed File System (HDFS)</vt:lpstr>
      <vt:lpstr>Sharding</vt:lpstr>
      <vt:lpstr>Sharding</vt:lpstr>
      <vt:lpstr>Parallel Databases and Data Stores</vt:lpstr>
      <vt:lpstr>Key Value Storage Systems</vt:lpstr>
      <vt:lpstr>Key Value Storage Systems</vt:lpstr>
      <vt:lpstr>Data Representation</vt:lpstr>
      <vt:lpstr>Key Value Storage Systems</vt:lpstr>
      <vt:lpstr>Key Value Storage Systems</vt:lpstr>
      <vt:lpstr>Parallel and Distributed Databases</vt:lpstr>
      <vt:lpstr>Replication and Consistency</vt:lpstr>
      <vt:lpstr>Replication and Consistency</vt:lpstr>
      <vt:lpstr>Replication and Consistency</vt:lpstr>
      <vt:lpstr>Outline</vt:lpstr>
      <vt:lpstr>The MapReduce Paradigm</vt:lpstr>
      <vt:lpstr>MapReduce: Word Count Example</vt:lpstr>
      <vt:lpstr>MapReduce: Word Count Example</vt:lpstr>
      <vt:lpstr>Pseudo-code of Word Count</vt:lpstr>
      <vt:lpstr>MapReduce Programming Model</vt:lpstr>
      <vt:lpstr>MapReduce Example 2: Log Processing</vt:lpstr>
      <vt:lpstr>MapReduce: File Access Count Example</vt:lpstr>
      <vt:lpstr>Schematic Flow of Keys and Values</vt:lpstr>
      <vt:lpstr>Parallel Processing of MapReduce Job</vt:lpstr>
      <vt:lpstr>Hadoop MapReduce</vt:lpstr>
      <vt:lpstr> Types in Hadoop</vt:lpstr>
      <vt:lpstr>Hadoop Code in Java: Map Function</vt:lpstr>
      <vt:lpstr>Hadoop Code in Java: Reduce Function</vt:lpstr>
      <vt:lpstr>Hadoop Job Parameters</vt:lpstr>
      <vt:lpstr>Hadoop Code in Java: Overall Program</vt:lpstr>
      <vt:lpstr>Local Pre-Aggregation</vt:lpstr>
      <vt:lpstr>MapReduce vs. Databases</vt:lpstr>
      <vt:lpstr>MapReduce vs.  Databases (Cont.)</vt:lpstr>
      <vt:lpstr>Outline</vt:lpstr>
      <vt:lpstr>Algebraic Operations</vt:lpstr>
      <vt:lpstr>Algebraic Operations in Spark</vt:lpstr>
      <vt:lpstr>Algebraic Operations in Spark</vt:lpstr>
      <vt:lpstr>Spark DataFrames and DataSet</vt:lpstr>
      <vt:lpstr>Outline</vt:lpstr>
      <vt:lpstr>Streaming Data and Applications</vt:lpstr>
      <vt:lpstr>Querying Streaming Data</vt:lpstr>
      <vt:lpstr>Querying Streaming Data (Cont.)</vt:lpstr>
      <vt:lpstr>Stream Processing Architectures</vt:lpstr>
      <vt:lpstr>Stream Extensions to SQL</vt:lpstr>
      <vt:lpstr>Window Syntax in SQL</vt:lpstr>
      <vt:lpstr>Algebraic Operations on Streams</vt:lpstr>
      <vt:lpstr>Publish Subscribe Systems</vt:lpstr>
      <vt:lpstr>Outline</vt:lpstr>
      <vt:lpstr>Graph Data Model</vt:lpstr>
      <vt:lpstr>Graph Data Model (Cont.)</vt:lpstr>
      <vt:lpstr>Graph Data Model (Cont.)</vt:lpstr>
      <vt:lpstr>Parallel Graph Processing</vt:lpstr>
      <vt:lpstr>Bulk Synchronous Processing</vt:lpstr>
      <vt:lpstr>End of Lecture 10</vt:lpstr>
    </vt:vector>
  </TitlesOfParts>
  <Company>Global Intelligence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关珺 周</cp:lastModifiedBy>
  <cp:revision>2286</cp:revision>
  <dcterms:created xsi:type="dcterms:W3CDTF">2007-09-26T12:04:00Z</dcterms:created>
  <dcterms:modified xsi:type="dcterms:W3CDTF">2023-11-13T13:50:32Z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D7BEFEC521674837B5249594773FCE23</vt:lpwstr>
  </property>
  <property fmtid="{D5CDD505-2E9C-101B-9397-08002B2CF9AE}" pid="3" name="KSOProductBuildVer">
    <vt:lpwstr>2052-11.1.0.12132</vt:lpwstr>
  </property>
</Properties>
</file>