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48" r:id="rId2"/>
  </p:sldMasterIdLst>
  <p:notesMasterIdLst>
    <p:notesMasterId r:id="rId60"/>
  </p:notesMasterIdLst>
  <p:handoutMasterIdLst>
    <p:handoutMasterId r:id="rId61"/>
  </p:handoutMasterIdLst>
  <p:sldIdLst>
    <p:sldId id="1970" r:id="rId3"/>
    <p:sldId id="1971" r:id="rId4"/>
    <p:sldId id="1925" r:id="rId5"/>
    <p:sldId id="1966" r:id="rId6"/>
    <p:sldId id="1924" r:id="rId7"/>
    <p:sldId id="460" r:id="rId8"/>
    <p:sldId id="461" r:id="rId9"/>
    <p:sldId id="463" r:id="rId10"/>
    <p:sldId id="1967" r:id="rId11"/>
    <p:sldId id="450" r:id="rId12"/>
    <p:sldId id="275" r:id="rId13"/>
    <p:sldId id="405" r:id="rId14"/>
    <p:sldId id="451" r:id="rId15"/>
    <p:sldId id="452" r:id="rId16"/>
    <p:sldId id="415" r:id="rId17"/>
    <p:sldId id="480" r:id="rId18"/>
    <p:sldId id="481" r:id="rId19"/>
    <p:sldId id="1968" r:id="rId20"/>
    <p:sldId id="465" r:id="rId21"/>
    <p:sldId id="466" r:id="rId22"/>
    <p:sldId id="467" r:id="rId23"/>
    <p:sldId id="468" r:id="rId24"/>
    <p:sldId id="477" r:id="rId25"/>
    <p:sldId id="1935" r:id="rId26"/>
    <p:sldId id="469" r:id="rId27"/>
    <p:sldId id="470" r:id="rId28"/>
    <p:sldId id="471" r:id="rId29"/>
    <p:sldId id="484" r:id="rId30"/>
    <p:sldId id="472" r:id="rId31"/>
    <p:sldId id="473" r:id="rId32"/>
    <p:sldId id="474" r:id="rId33"/>
    <p:sldId id="475" r:id="rId34"/>
    <p:sldId id="476" r:id="rId35"/>
    <p:sldId id="478" r:id="rId36"/>
    <p:sldId id="479" r:id="rId37"/>
    <p:sldId id="485" r:id="rId38"/>
    <p:sldId id="1969" r:id="rId39"/>
    <p:sldId id="439" r:id="rId40"/>
    <p:sldId id="486" r:id="rId41"/>
    <p:sldId id="440" r:id="rId42"/>
    <p:sldId id="421" r:id="rId43"/>
    <p:sldId id="392" r:id="rId44"/>
    <p:sldId id="422" r:id="rId45"/>
    <p:sldId id="398" r:id="rId46"/>
    <p:sldId id="445" r:id="rId47"/>
    <p:sldId id="487" r:id="rId48"/>
    <p:sldId id="488" r:id="rId49"/>
    <p:sldId id="489" r:id="rId50"/>
    <p:sldId id="490" r:id="rId51"/>
    <p:sldId id="491" r:id="rId52"/>
    <p:sldId id="399" r:id="rId53"/>
    <p:sldId id="400" r:id="rId54"/>
    <p:sldId id="401" r:id="rId55"/>
    <p:sldId id="402" r:id="rId56"/>
    <p:sldId id="492" r:id="rId57"/>
    <p:sldId id="403" r:id="rId58"/>
    <p:sldId id="1910" r:id="rId59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970"/>
            <p14:sldId id="1971"/>
            <p14:sldId id="1925"/>
            <p14:sldId id="1966"/>
            <p14:sldId id="1924"/>
            <p14:sldId id="460"/>
            <p14:sldId id="461"/>
            <p14:sldId id="463"/>
            <p14:sldId id="1967"/>
            <p14:sldId id="450"/>
            <p14:sldId id="275"/>
            <p14:sldId id="405"/>
            <p14:sldId id="451"/>
            <p14:sldId id="452"/>
            <p14:sldId id="415"/>
            <p14:sldId id="480"/>
            <p14:sldId id="481"/>
            <p14:sldId id="1968"/>
            <p14:sldId id="465"/>
            <p14:sldId id="466"/>
            <p14:sldId id="467"/>
            <p14:sldId id="468"/>
            <p14:sldId id="477"/>
            <p14:sldId id="1935"/>
            <p14:sldId id="469"/>
            <p14:sldId id="470"/>
            <p14:sldId id="471"/>
            <p14:sldId id="484"/>
            <p14:sldId id="472"/>
            <p14:sldId id="473"/>
            <p14:sldId id="474"/>
            <p14:sldId id="475"/>
            <p14:sldId id="476"/>
            <p14:sldId id="478"/>
            <p14:sldId id="479"/>
            <p14:sldId id="485"/>
            <p14:sldId id="1969"/>
            <p14:sldId id="439"/>
            <p14:sldId id="486"/>
            <p14:sldId id="440"/>
            <p14:sldId id="421"/>
            <p14:sldId id="392"/>
            <p14:sldId id="422"/>
            <p14:sldId id="398"/>
            <p14:sldId id="445"/>
            <p14:sldId id="487"/>
            <p14:sldId id="488"/>
            <p14:sldId id="489"/>
            <p14:sldId id="490"/>
            <p14:sldId id="491"/>
            <p14:sldId id="399"/>
            <p14:sldId id="400"/>
            <p14:sldId id="401"/>
            <p14:sldId id="402"/>
            <p14:sldId id="492"/>
            <p14:sldId id="403"/>
            <p14:sldId id="19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B06BA"/>
    <a:srgbClr val="7373B9"/>
    <a:srgbClr val="1F18A8"/>
    <a:srgbClr val="080808"/>
    <a:srgbClr val="339933"/>
    <a:srgbClr val="B5880B"/>
    <a:srgbClr val="E87071"/>
    <a:srgbClr val="00B3EE"/>
    <a:srgbClr val="9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88682" autoAdjust="0"/>
  </p:normalViewPr>
  <p:slideViewPr>
    <p:cSldViewPr>
      <p:cViewPr varScale="1">
        <p:scale>
          <a:sx n="104" d="100"/>
          <a:sy n="104" d="100"/>
        </p:scale>
        <p:origin x="195" y="54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A8B83F-C782-44D1-BCE3-3B247EB1AA1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A9C6FA-E89F-48AD-AF8C-46D935E1530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9581CA-9744-4AE9-97B1-CC8F86FC457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B9485-3AD2-4911-8BBF-E462B940269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B9485-3AD2-4911-8BBF-E462B940269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02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D35618-7C48-4401-8AA7-EE46D6EA65B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089ECB-C02A-4812-92E9-50A27A2ED8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09E46-8CAF-41A7-A11E-15742550A78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7A71CB-FB1D-4339-B745-9D8496BD4BB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B56931-9F64-4EE4-B5AA-33F06D8C02C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7071F2-3919-4E26-AF43-9FCED16B92A8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63D1AE-0255-4DBD-A99A-5FB6879F656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1763E5-B066-412E-BA36-B03B23B9C24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D30EDF-18DF-4111-8762-FB7C8BE901F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A051D5-939E-4D8F-9698-F3F2B48FC17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967C4E-C5BD-4D8F-9E7D-EEEE8459EF6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04E9B4-336A-40C8-AD89-BF3095F6018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04E9B4-336A-40C8-AD89-BF3095F6018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796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BCF448-83BD-4265-8FD0-150C3B9F0673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550BD2-06C0-4DB5-B50A-7C87C2069160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471D1-6BD5-4E9B-BFE4-E119ECF44D0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3F274-ADFB-4FD5-B757-CBCB08A81F91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58E27D-EC13-463C-BE9D-DCECCB31A9B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9E3CB2-319A-4109-B759-DD75A73CDDA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8DD198-E1F0-4E63-A7B4-131EFE9977C0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78B82-5C31-406E-A697-EFBBB80E05C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B6617-E51C-426F-A3AE-672A0261CF5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75F9A7-0835-4BBF-9EDD-E34FBEAA78E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340353-9D3E-4B93-82B8-BF40A1ABCA7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2D5ABE-AC3F-4621-98A1-D4974AC2EFE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891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6D348D-B204-4CD1-B245-995E6DD1CF60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8EE1A8-062C-41AD-BBBC-A1473081638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E35D7-2E11-4B06-B199-48C43EF5C6C0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AF9D5-57A0-4B31-A882-145E6C6BFC9C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FEFDA-32A0-4824-A3FF-CC6061F9E119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2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AF9D5-57A0-4B31-A882-145E6C6BFC9C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12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7FA315-0166-4801-8239-DC32DA23062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spcBef>
                <a:spcPts val="600"/>
              </a:spcBef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spcBef>
                <a:spcPts val="600"/>
              </a:spcBef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spcBef>
                <a:spcPts val="600"/>
              </a:spcBef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ctr">
              <a:defRPr sz="3200" b="1" baseline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51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43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4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2023/11/13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8503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0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05" y="2259123"/>
            <a:ext cx="9156340" cy="111635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11 Data Analytics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zh-CN" sz="320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11)</a:t>
            </a:r>
            <a:endParaRPr lang="en-US" altLang="zh-CN" sz="3200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7854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202198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a typeface="+mj-ea"/>
              </a:rPr>
              <a:t>Data Warehousing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789553"/>
            <a:ext cx="8784976" cy="380507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Data sources often store only current data, not historical data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Corporate decision making requires a unified view of all organizational data, including historical data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 warehouse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is a repository (archive) of information gathered from multiple sources, stored under a unified schema, at a single site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Greatly simplifies querying, permits study of historical trends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Shifts decision support query load away from transaction processing systems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a typeface="+mj-ea"/>
              </a:rPr>
              <a:t>Data Warehousing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19" y="915565"/>
            <a:ext cx="7107873" cy="347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a typeface="+mj-ea"/>
              </a:rPr>
              <a:t>Design Issues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9542"/>
            <a:ext cx="8856984" cy="4248472"/>
          </a:xfrm>
        </p:spPr>
        <p:txBody>
          <a:bodyPr/>
          <a:lstStyle/>
          <a:p>
            <a:r>
              <a:rPr lang="en-US" altLang="en-US" sz="2000" i="1" dirty="0">
                <a:ea typeface="ＭＳ Ｐゴシック" panose="020B0600070205080204" pitchFamily="34" charset="-128"/>
              </a:rPr>
              <a:t>When and how to gather data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Source driven architecture</a:t>
            </a:r>
            <a:r>
              <a:rPr lang="en-US" altLang="en-US" sz="1800" dirty="0">
                <a:ea typeface="ＭＳ Ｐゴシック" panose="020B0600070205080204" pitchFamily="34" charset="-128"/>
              </a:rPr>
              <a:t>: data sources transmit new information to warehouse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either continuously or periodically (e.g., at night)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Destination driven architecture</a:t>
            </a:r>
            <a:r>
              <a:rPr lang="en-US" altLang="en-US" sz="18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1800" dirty="0">
                <a:ea typeface="ＭＳ Ｐゴシック" panose="020B0600070205080204" pitchFamily="34" charset="-128"/>
              </a:rPr>
              <a:t> warehouse periodically requests new information from data sources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Synchronous</a:t>
            </a:r>
            <a:r>
              <a:rPr lang="en-US" altLang="en-US" sz="1800" dirty="0">
                <a:ea typeface="ＭＳ Ｐゴシック" panose="020B0600070205080204" pitchFamily="34" charset="-128"/>
              </a:rPr>
              <a:t> vs </a:t>
            </a:r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asynchronous replication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Keeping warehouse exactly synchronized with data sources (e.g., using two-phase commit) is often too expensive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Usually OK to have slightly out-of-date data at warehouse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Data/updates are periodically downloaded form online transaction processing (OLTP) systems.</a:t>
            </a:r>
          </a:p>
          <a:p>
            <a:r>
              <a:rPr lang="en-US" altLang="en-US" sz="2000" i="1" dirty="0">
                <a:ea typeface="ＭＳ Ｐゴシック" panose="020B0600070205080204" pitchFamily="34" charset="-128"/>
              </a:rPr>
              <a:t>What schema to use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Schema integration</a:t>
            </a:r>
          </a:p>
          <a:p>
            <a:pPr lvl="2"/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a typeface="+mj-ea"/>
              </a:rPr>
              <a:t>More Warehouse Design Issues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9542"/>
            <a:ext cx="8568952" cy="3895081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 transformation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 cleansing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E.g., correct mistakes in addresses (misspellings, zip code errors)</a:t>
            </a:r>
          </a:p>
          <a:p>
            <a:pPr lvl="1"/>
            <a:r>
              <a:rPr lang="en-US" altLang="en-US" sz="1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Merge</a:t>
            </a:r>
            <a:r>
              <a:rPr lang="en-US" altLang="en-US" sz="1800" dirty="0">
                <a:ea typeface="ＭＳ Ｐゴシック" panose="020B0600070205080204" pitchFamily="34" charset="-128"/>
              </a:rPr>
              <a:t> address lists from different sources and </a:t>
            </a:r>
            <a:r>
              <a:rPr lang="en-US" altLang="en-US" sz="1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purge</a:t>
            </a:r>
            <a:r>
              <a:rPr lang="en-US" altLang="en-US" sz="1800" dirty="0">
                <a:ea typeface="ＭＳ Ｐゴシック" panose="020B0600070205080204" pitchFamily="34" charset="-128"/>
              </a:rPr>
              <a:t> duplicates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How to propagate updates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Warehouse schema may be a (materialized) view of schema from data sources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View maintenance</a:t>
            </a:r>
          </a:p>
          <a:p>
            <a:r>
              <a:rPr lang="en-US" altLang="en-US" sz="2000" i="1" dirty="0">
                <a:ea typeface="ＭＳ Ｐゴシック" panose="020B0600070205080204" pitchFamily="34" charset="-128"/>
              </a:rPr>
              <a:t>What data to summarize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Raw data may be too large to store on-line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Aggregate values (totals/subtotals) often suffice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Queries on raw data can often be transformed by query optimizer to use aggregate values</a:t>
            </a:r>
          </a:p>
          <a:p>
            <a:pPr lvl="2"/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>
                <a:ea typeface="+mj-ea"/>
              </a:rPr>
              <a:t>Multidimensional Data and Warehouse Schemas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27534"/>
            <a:ext cx="8640960" cy="3967089"/>
          </a:xfrm>
        </p:spPr>
        <p:txBody>
          <a:bodyPr/>
          <a:lstStyle/>
          <a:p>
            <a:r>
              <a:rPr lang="en-US" altLang="en-US" sz="2000" dirty="0"/>
              <a:t>Data in warehouses can usually be divided into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</a:rPr>
              <a:t>Fact tables</a:t>
            </a:r>
            <a:r>
              <a:rPr lang="en-US" altLang="en-US" sz="1800" dirty="0"/>
              <a:t>, which are large</a:t>
            </a:r>
          </a:p>
          <a:p>
            <a:pPr lvl="2"/>
            <a:r>
              <a:rPr lang="en-US" altLang="en-US" sz="1600" dirty="0" err="1"/>
              <a:t>E.g</a:t>
            </a:r>
            <a:r>
              <a:rPr lang="en-US" altLang="en-US" sz="1600" dirty="0"/>
              <a:t>, </a:t>
            </a:r>
            <a:r>
              <a:rPr lang="en-US" altLang="en-US" sz="1600" i="1" dirty="0"/>
              <a:t>sales</a:t>
            </a:r>
            <a:r>
              <a:rPr lang="en-US" altLang="en-US" sz="1600" dirty="0"/>
              <a:t>(</a:t>
            </a:r>
            <a:r>
              <a:rPr lang="en-US" altLang="en-US" sz="1600" i="1" dirty="0" err="1"/>
              <a:t>item_id</a:t>
            </a:r>
            <a:r>
              <a:rPr lang="en-US" altLang="en-US" sz="1600" i="1" dirty="0"/>
              <a:t>, </a:t>
            </a:r>
            <a:r>
              <a:rPr lang="en-US" altLang="en-US" sz="1600" i="1" dirty="0" err="1"/>
              <a:t>store_id</a:t>
            </a:r>
            <a:r>
              <a:rPr lang="en-US" altLang="en-US" sz="1600" i="1" dirty="0"/>
              <a:t>, </a:t>
            </a:r>
            <a:r>
              <a:rPr lang="en-US" altLang="en-US" sz="1600" i="1" dirty="0" err="1"/>
              <a:t>customer_id</a:t>
            </a:r>
            <a:r>
              <a:rPr lang="en-US" altLang="en-US" sz="1600" i="1" dirty="0"/>
              <a:t>, date, number, price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</a:rPr>
              <a:t>Dimension tables</a:t>
            </a:r>
            <a:r>
              <a:rPr lang="en-US" altLang="en-US" sz="1800" dirty="0"/>
              <a:t>, which are relatively small</a:t>
            </a:r>
          </a:p>
          <a:p>
            <a:pPr lvl="2"/>
            <a:r>
              <a:rPr lang="en-US" altLang="en-US" sz="1600" dirty="0"/>
              <a:t>Store extra information about stores, items, etc.</a:t>
            </a:r>
          </a:p>
          <a:p>
            <a:r>
              <a:rPr lang="en-US" altLang="en-US" sz="2000" dirty="0"/>
              <a:t>Attributes of fact tables can be usually viewed as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</a:rPr>
              <a:t>Measure attributes</a:t>
            </a:r>
            <a:r>
              <a:rPr lang="en-US" altLang="en-US" sz="1100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altLang="en-US" sz="1600" dirty="0"/>
              <a:t>measure some value</a:t>
            </a:r>
            <a:r>
              <a:rPr lang="en-US" altLang="en-US" sz="1100" dirty="0"/>
              <a:t>, </a:t>
            </a:r>
            <a:r>
              <a:rPr lang="en-US" altLang="en-US" sz="1600" dirty="0"/>
              <a:t>and</a:t>
            </a:r>
            <a:r>
              <a:rPr lang="en-US" altLang="en-US" sz="1100" dirty="0"/>
              <a:t> </a:t>
            </a:r>
            <a:r>
              <a:rPr lang="en-US" altLang="en-US" sz="1600" dirty="0"/>
              <a:t>can be aggregated upon</a:t>
            </a:r>
            <a:endParaRPr lang="en-US" altLang="en-US" sz="1100" dirty="0"/>
          </a:p>
          <a:p>
            <a:pPr lvl="2"/>
            <a:r>
              <a:rPr lang="en-US" altLang="en-US" sz="1600" dirty="0"/>
              <a:t>e.g., the attributes </a:t>
            </a:r>
            <a:r>
              <a:rPr lang="en-US" altLang="en-US" sz="1600" i="1" dirty="0"/>
              <a:t>number </a:t>
            </a:r>
            <a:r>
              <a:rPr lang="en-US" altLang="en-US" sz="1600" dirty="0"/>
              <a:t>or </a:t>
            </a:r>
            <a:r>
              <a:rPr lang="en-US" altLang="en-US" sz="1600" i="1" dirty="0"/>
              <a:t>price</a:t>
            </a:r>
            <a:r>
              <a:rPr lang="en-US" altLang="en-US" sz="1600" dirty="0"/>
              <a:t> of the </a:t>
            </a:r>
            <a:r>
              <a:rPr lang="en-US" altLang="en-US" sz="1600" i="1" dirty="0"/>
              <a:t>sales </a:t>
            </a:r>
            <a:r>
              <a:rPr lang="en-US" altLang="en-US" sz="1600" dirty="0"/>
              <a:t>relation</a:t>
            </a:r>
            <a:endParaRPr lang="en-US" altLang="en-US" sz="1100" dirty="0"/>
          </a:p>
          <a:p>
            <a:pPr lvl="1"/>
            <a:r>
              <a:rPr lang="en-US" altLang="en-US" sz="1800" b="1" dirty="0">
                <a:solidFill>
                  <a:srgbClr val="FF0000"/>
                </a:solidFill>
              </a:rPr>
              <a:t>Dimension attributes</a:t>
            </a:r>
            <a:endParaRPr lang="en-US" altLang="en-US" sz="1100" dirty="0">
              <a:solidFill>
                <a:srgbClr val="FF0000"/>
              </a:solidFill>
            </a:endParaRPr>
          </a:p>
          <a:p>
            <a:pPr lvl="2"/>
            <a:r>
              <a:rPr lang="en-US" altLang="en-US" sz="1600" dirty="0"/>
              <a:t>dimensions on which measure attributes are viewed</a:t>
            </a:r>
            <a:endParaRPr lang="en-US" altLang="en-US" sz="1100" dirty="0"/>
          </a:p>
          <a:p>
            <a:pPr lvl="2"/>
            <a:r>
              <a:rPr lang="en-US" altLang="en-US" sz="1600" dirty="0"/>
              <a:t>e.g.,</a:t>
            </a:r>
            <a:r>
              <a:rPr lang="en-US" altLang="en-US" sz="1100" dirty="0"/>
              <a:t> </a:t>
            </a:r>
            <a:r>
              <a:rPr lang="en-US" altLang="en-US" sz="1600" dirty="0"/>
              <a:t>attributes </a:t>
            </a:r>
            <a:r>
              <a:rPr lang="en-US" altLang="en-US" sz="1600" i="1" dirty="0" err="1"/>
              <a:t>item_id</a:t>
            </a:r>
            <a:r>
              <a:rPr lang="en-US" altLang="en-US" sz="1600" i="1" dirty="0"/>
              <a:t>, color, </a:t>
            </a:r>
            <a:r>
              <a:rPr lang="en-US" altLang="en-US" sz="1600" dirty="0"/>
              <a:t>and</a:t>
            </a:r>
            <a:r>
              <a:rPr lang="en-US" altLang="en-US" sz="1600" i="1" dirty="0"/>
              <a:t> size </a:t>
            </a:r>
            <a:r>
              <a:rPr lang="en-US" altLang="en-US" sz="1600" dirty="0"/>
              <a:t>of the </a:t>
            </a:r>
            <a:r>
              <a:rPr lang="en-US" altLang="en-US" sz="1600" i="1" dirty="0"/>
              <a:t>sales </a:t>
            </a:r>
            <a:r>
              <a:rPr lang="en-US" altLang="en-US" sz="1600" dirty="0"/>
              <a:t>relation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Usually small ids that are foreign keys to dimension tables</a:t>
            </a:r>
          </a:p>
          <a:p>
            <a:pPr lvl="2"/>
            <a:endParaRPr lang="en-US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a typeface="+mj-ea"/>
              </a:rPr>
              <a:t>Data Warehouse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5B8BAF-9A2F-4690-8660-99E6DCF1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640" y="1059582"/>
            <a:ext cx="5976664" cy="3616018"/>
          </a:xfrm>
        </p:spPr>
      </p:pic>
    </p:spTree>
    <p:extLst>
      <p:ext uri="{BB962C8B-B14F-4D97-AF65-F5344CB8AC3E}">
        <p14:creationId xmlns:p14="http://schemas.microsoft.com/office/powerpoint/2010/main" val="363379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>
                <a:ea typeface="+mj-ea"/>
              </a:rPr>
              <a:t>Multidimensional Data and Warehouse Schemas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27534"/>
            <a:ext cx="8856984" cy="3895081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Resultant schema is called a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star schema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More complicated schema structures </a:t>
            </a:r>
          </a:p>
          <a:p>
            <a:pPr lvl="2"/>
            <a:r>
              <a:rPr lang="en-US" altLang="en-US" sz="1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Snowflake schema</a:t>
            </a:r>
            <a:r>
              <a:rPr lang="en-US" altLang="en-US" sz="1600" dirty="0">
                <a:ea typeface="ＭＳ Ｐゴシック" panose="020B0600070205080204" pitchFamily="34" charset="-128"/>
              </a:rPr>
              <a:t>: multiple levels of dimension tables</a:t>
            </a:r>
          </a:p>
          <a:p>
            <a:pPr lvl="2"/>
            <a:r>
              <a:rPr lang="en-US" altLang="en-US" sz="16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May have </a:t>
            </a:r>
            <a:r>
              <a:rPr lang="en-US" altLang="en-US" sz="1600" dirty="0">
                <a:ea typeface="ＭＳ Ｐゴシック" panose="020B0600070205080204" pitchFamily="34" charset="-128"/>
              </a:rPr>
              <a:t>multiple fact tables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Typically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fact table joined with dimension tables and then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group-by on dimension table attributes, and then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aggregation on measure attributes of fact table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Some applications do not find it worthwhile to bring data to a common schema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 lakes </a:t>
            </a:r>
            <a:r>
              <a:rPr lang="en-US" altLang="en-US" sz="1800" dirty="0">
                <a:ea typeface="ＭＳ Ｐゴシック" panose="020B0600070205080204" pitchFamily="34" charset="-128"/>
              </a:rPr>
              <a:t>are repositories which allow data to be stored in multiple formats, without schema integration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Less upfront effort, but more effort during querying</a:t>
            </a:r>
          </a:p>
          <a:p>
            <a:pPr lvl="1"/>
            <a:endParaRPr lang="en-US" altLang="en-US" sz="1800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320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9784-2390-4095-8CED-A477345D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Database Support for Data Warehouses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FEB-21F4-45CA-9310-886CAF28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9108504" cy="3805070"/>
          </a:xfrm>
        </p:spPr>
        <p:txBody>
          <a:bodyPr/>
          <a:lstStyle/>
          <a:p>
            <a:r>
              <a:rPr lang="en-IN" sz="1800" dirty="0"/>
              <a:t>Data in warehouses usually append only, not updated</a:t>
            </a:r>
          </a:p>
          <a:p>
            <a:pPr lvl="1"/>
            <a:r>
              <a:rPr lang="en-IN" sz="1600" dirty="0"/>
              <a:t>Can avoid concurrency control overheads</a:t>
            </a:r>
          </a:p>
          <a:p>
            <a:r>
              <a:rPr lang="en-IN" sz="1800" dirty="0"/>
              <a:t>Data warehouses often use </a:t>
            </a:r>
            <a:r>
              <a:rPr lang="en-IN" sz="1800" b="1" dirty="0">
                <a:solidFill>
                  <a:srgbClr val="FF0000"/>
                </a:solidFill>
              </a:rPr>
              <a:t>column-oriented storage </a:t>
            </a:r>
          </a:p>
          <a:p>
            <a:pPr lvl="1"/>
            <a:r>
              <a:rPr lang="en-IN" sz="1600" dirty="0"/>
              <a:t>E.g., a sequence of </a:t>
            </a:r>
            <a:r>
              <a:rPr lang="en-IN" sz="1600" i="1" dirty="0"/>
              <a:t>sales</a:t>
            </a:r>
            <a:r>
              <a:rPr lang="en-IN" sz="1600" dirty="0"/>
              <a:t> tuples is stored as follows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IN" sz="1400" dirty="0"/>
              <a:t>Values of </a:t>
            </a:r>
            <a:r>
              <a:rPr lang="en-IN" sz="1400" dirty="0" err="1"/>
              <a:t>item_id</a:t>
            </a:r>
            <a:r>
              <a:rPr lang="en-IN" sz="1400" dirty="0"/>
              <a:t> attribute are stored as an array</a:t>
            </a:r>
          </a:p>
          <a:p>
            <a:pPr lvl="2"/>
            <a:r>
              <a:rPr lang="en-IN" sz="1400" dirty="0"/>
              <a:t>Values of </a:t>
            </a:r>
            <a:r>
              <a:rPr lang="en-IN" sz="1400" dirty="0" err="1"/>
              <a:t>store_id</a:t>
            </a:r>
            <a:r>
              <a:rPr lang="en-IN" sz="1400" dirty="0"/>
              <a:t> attribute are stored as an array,</a:t>
            </a:r>
          </a:p>
          <a:p>
            <a:pPr lvl="2"/>
            <a:r>
              <a:rPr lang="en-IN" sz="1400" dirty="0"/>
              <a:t>And so on</a:t>
            </a:r>
          </a:p>
          <a:p>
            <a:pPr lvl="1"/>
            <a:r>
              <a:rPr lang="en-IN" altLang="zh-CN" sz="1600" dirty="0"/>
              <a:t>Arrays are compressed, reducing storage, IO and memory costs significantly</a:t>
            </a:r>
          </a:p>
          <a:p>
            <a:pPr lvl="1"/>
            <a:r>
              <a:rPr lang="en-IN" altLang="zh-CN" sz="1600" dirty="0"/>
              <a:t>Queries can fetch only attributes that they care about, reducing IO and memory cost</a:t>
            </a:r>
          </a:p>
          <a:p>
            <a:pPr lvl="1"/>
            <a:r>
              <a:rPr lang="en-IN" altLang="zh-CN" sz="1600" dirty="0"/>
              <a:t>More details in Section 13.6</a:t>
            </a:r>
          </a:p>
          <a:p>
            <a:r>
              <a:rPr lang="en-IN" altLang="zh-CN" sz="1800" dirty="0"/>
              <a:t>Data warehouses often use parallel storage and query processing infrastructure</a:t>
            </a:r>
          </a:p>
          <a:p>
            <a:pPr lvl="1"/>
            <a:r>
              <a:rPr lang="en-IN" altLang="zh-CN" sz="1600" dirty="0"/>
              <a:t>Distributed file systems, Map-Reduce, Hive, …</a:t>
            </a:r>
          </a:p>
          <a:p>
            <a:pPr lvl="1"/>
            <a:endParaRPr lang="en-IN" altLang="zh-CN" sz="1600" dirty="0"/>
          </a:p>
          <a:p>
            <a:pPr lvl="2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9774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7C344-A0AA-49FB-A004-22A2BDEF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1C39D-89C1-4154-A14C-E251A444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Data Warehousing 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</a:rPr>
              <a:t>Online </a:t>
            </a:r>
            <a:r>
              <a:rPr lang="en-US" altLang="zh-CN" b="1" dirty="0">
                <a:solidFill>
                  <a:srgbClr val="FF0000"/>
                </a:solidFill>
              </a:rPr>
              <a:t>Analytical Processing</a:t>
            </a:r>
          </a:p>
          <a:p>
            <a:r>
              <a:rPr lang="en-US" altLang="zh-CN" dirty="0"/>
              <a:t>Data Mining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53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Analysis and OLAP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Online Analytical Processing (OLAP)</a:t>
            </a:r>
          </a:p>
          <a:p>
            <a:pPr lvl="1"/>
            <a:r>
              <a:rPr lang="en-US" altLang="en-US" sz="1800" dirty="0"/>
              <a:t>Interactive analysis of data, allowing data to be summarized and viewed in different ways in an online fashion (with negligible delay)</a:t>
            </a:r>
          </a:p>
          <a:p>
            <a:r>
              <a:rPr lang="en-US" altLang="en-US" sz="2000" dirty="0"/>
              <a:t>We use the following relation to illustrate OLAP concepts</a:t>
            </a:r>
          </a:p>
          <a:p>
            <a:pPr lvl="1"/>
            <a:r>
              <a:rPr lang="en-US" altLang="en-US" sz="1800" dirty="0"/>
              <a:t> </a:t>
            </a:r>
            <a:r>
              <a:rPr lang="en-US" sz="1800" i="1" dirty="0"/>
              <a:t>sales </a:t>
            </a:r>
            <a:r>
              <a:rPr lang="en-US" sz="1800" dirty="0"/>
              <a:t>(</a:t>
            </a:r>
            <a:r>
              <a:rPr lang="en-US" sz="1800" i="1" dirty="0" err="1"/>
              <a:t>item_name</a:t>
            </a:r>
            <a:r>
              <a:rPr lang="en-US" sz="1800" dirty="0"/>
              <a:t>, </a:t>
            </a:r>
            <a:r>
              <a:rPr lang="en-US" sz="1800" i="1" dirty="0"/>
              <a:t>color</a:t>
            </a:r>
            <a:r>
              <a:rPr lang="en-US" sz="1800" dirty="0"/>
              <a:t>, </a:t>
            </a:r>
            <a:r>
              <a:rPr lang="en-US" sz="1800" i="1" dirty="0" err="1"/>
              <a:t>clothes_size</a:t>
            </a:r>
            <a:r>
              <a:rPr lang="en-US" sz="1800" dirty="0"/>
              <a:t>, </a:t>
            </a:r>
            <a:r>
              <a:rPr lang="en-US" sz="1800" i="1" dirty="0"/>
              <a:t>quantity</a:t>
            </a:r>
            <a:r>
              <a:rPr lang="en-US" sz="1800" dirty="0"/>
              <a:t>) </a:t>
            </a:r>
          </a:p>
          <a:p>
            <a:pPr marL="342900" lvl="1" indent="0">
              <a:buNone/>
            </a:pPr>
            <a:r>
              <a:rPr lang="en-US" sz="1800" dirty="0"/>
              <a:t>This is a simplified version of the </a:t>
            </a:r>
            <a:r>
              <a:rPr lang="en-US" sz="1800" i="1" dirty="0"/>
              <a:t>sales</a:t>
            </a:r>
            <a:r>
              <a:rPr lang="en-US" sz="1800" dirty="0"/>
              <a:t> fact table joined with the dimension tables, and many attributes removed (and some renamed)</a:t>
            </a:r>
            <a:br>
              <a:rPr lang="en-US" sz="1800" dirty="0"/>
            </a:br>
            <a:endParaRPr lang="en-US" altLang="en-US" sz="18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3  Application Design &amp; Development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 marL="0" indent="0">
              <a:lnSpc>
                <a:spcPts val="1500"/>
              </a:lnSpc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943185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sales relation 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3537410" y="4436269"/>
            <a:ext cx="314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spcBef>
                <a:spcPct val="0"/>
              </a:spcBef>
            </a:pPr>
            <a:r>
              <a:rPr lang="en-US" altLang="en-US" sz="1200">
                <a:solidFill>
                  <a:srgbClr val="000000"/>
                </a:solidFill>
              </a:rPr>
              <a:t>...</a:t>
            </a:r>
          </a:p>
          <a:p>
            <a:pPr defTabSz="685800">
              <a:spcBef>
                <a:spcPct val="0"/>
              </a:spcBef>
            </a:pPr>
            <a:r>
              <a:rPr lang="en-US" altLang="en-US" sz="12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4113474" y="4436269"/>
            <a:ext cx="314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spcBef>
                <a:spcPct val="0"/>
              </a:spcBef>
            </a:pPr>
            <a:r>
              <a:rPr lang="en-US" altLang="en-US" sz="1200" dirty="0">
                <a:solidFill>
                  <a:srgbClr val="000000"/>
                </a:solidFill>
              </a:rPr>
              <a:t>...</a:t>
            </a:r>
          </a:p>
          <a:p>
            <a:pPr defTabSz="685800">
              <a:spcBef>
                <a:spcPct val="0"/>
              </a:spcBef>
            </a:pPr>
            <a:r>
              <a:rPr lang="en-US" altLang="en-US" sz="12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4539630" y="4443413"/>
            <a:ext cx="314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spcBef>
                <a:spcPct val="0"/>
              </a:spcBef>
            </a:pPr>
            <a:r>
              <a:rPr lang="en-US" altLang="en-US" sz="1200" dirty="0">
                <a:solidFill>
                  <a:srgbClr val="000000"/>
                </a:solidFill>
              </a:rPr>
              <a:t>...</a:t>
            </a:r>
          </a:p>
          <a:p>
            <a:pPr defTabSz="685800">
              <a:spcBef>
                <a:spcPct val="0"/>
              </a:spcBef>
            </a:pPr>
            <a:r>
              <a:rPr lang="en-US" altLang="en-US" sz="12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5337610" y="4436269"/>
            <a:ext cx="314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spcBef>
                <a:spcPct val="0"/>
              </a:spcBef>
            </a:pPr>
            <a:r>
              <a:rPr lang="en-US" altLang="en-US" sz="1200" dirty="0">
                <a:solidFill>
                  <a:srgbClr val="000000"/>
                </a:solidFill>
              </a:rPr>
              <a:t>...</a:t>
            </a:r>
          </a:p>
          <a:p>
            <a:pPr defTabSz="685800">
              <a:spcBef>
                <a:spcPct val="0"/>
              </a:spcBef>
            </a:pPr>
            <a:r>
              <a:rPr lang="en-US" altLang="en-US" sz="1200" dirty="0">
                <a:solidFill>
                  <a:srgbClr val="000000"/>
                </a:solidFill>
              </a:rPr>
              <a:t>...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F968E01-89C3-418C-B14F-67C3B7B0F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" b="22774"/>
          <a:stretch/>
        </p:blipFill>
        <p:spPr>
          <a:xfrm>
            <a:off x="3460552" y="610790"/>
            <a:ext cx="2222897" cy="39503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Cross Tabulation of </a:t>
            </a:r>
            <a:r>
              <a:rPr lang="en-US" altLang="en-US" sz="2800" b="0" i="1" dirty="0"/>
              <a:t>sales</a:t>
            </a:r>
            <a:r>
              <a:rPr lang="en-US" altLang="en-US" sz="2800" dirty="0"/>
              <a:t> by </a:t>
            </a:r>
            <a:r>
              <a:rPr lang="en-US" altLang="en-US" sz="2800" b="0" i="1" dirty="0" err="1"/>
              <a:t>item_name</a:t>
            </a:r>
            <a:r>
              <a:rPr lang="en-US" altLang="en-US" sz="2800" b="0" i="1" dirty="0"/>
              <a:t> </a:t>
            </a:r>
            <a:r>
              <a:rPr lang="en-US" altLang="en-US" sz="2800" dirty="0"/>
              <a:t>and </a:t>
            </a:r>
            <a:r>
              <a:rPr lang="en-US" altLang="en-US" sz="2800" b="0" i="1" dirty="0"/>
              <a:t>color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655112"/>
            <a:ext cx="8568952" cy="2220894"/>
          </a:xfrm>
        </p:spPr>
        <p:txBody>
          <a:bodyPr/>
          <a:lstStyle/>
          <a:p>
            <a:r>
              <a:rPr lang="en-US" altLang="en-US" sz="2000" dirty="0"/>
              <a:t>The table above is an example of a </a:t>
            </a:r>
            <a:r>
              <a:rPr lang="en-US" altLang="en-US" sz="2000" b="1" dirty="0">
                <a:solidFill>
                  <a:srgbClr val="FF0000"/>
                </a:solidFill>
              </a:rPr>
              <a:t>cross-tabulation</a:t>
            </a:r>
            <a:r>
              <a:rPr lang="en-US" altLang="en-US" sz="2000" dirty="0">
                <a:solidFill>
                  <a:srgbClr val="FF0000"/>
                </a:solidFill>
              </a:rPr>
              <a:t> (</a:t>
            </a:r>
            <a:r>
              <a:rPr lang="en-US" altLang="en-US" sz="2000" b="1" dirty="0">
                <a:solidFill>
                  <a:srgbClr val="FF0000"/>
                </a:solidFill>
              </a:rPr>
              <a:t>cross-tab</a:t>
            </a:r>
            <a:r>
              <a:rPr lang="en-US" altLang="en-US" sz="2000" dirty="0">
                <a:solidFill>
                  <a:srgbClr val="FF0000"/>
                </a:solidFill>
              </a:rPr>
              <a:t>), </a:t>
            </a:r>
            <a:r>
              <a:rPr lang="en-US" altLang="en-US" sz="2000" dirty="0"/>
              <a:t>also referred to as a </a:t>
            </a:r>
            <a:r>
              <a:rPr lang="en-US" altLang="en-US" sz="2000" b="1" dirty="0">
                <a:solidFill>
                  <a:srgbClr val="FF0000"/>
                </a:solidFill>
              </a:rPr>
              <a:t>pivot-table</a:t>
            </a:r>
            <a:r>
              <a:rPr lang="en-US" altLang="en-US" sz="2000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en-US" sz="1600" dirty="0"/>
              <a:t>Values for one of the dimension attributes form the row headers</a:t>
            </a:r>
          </a:p>
          <a:p>
            <a:pPr lvl="1"/>
            <a:r>
              <a:rPr lang="en-US" altLang="en-US" sz="1600" dirty="0"/>
              <a:t>Values for another dimension attribute form the column headers</a:t>
            </a:r>
          </a:p>
          <a:p>
            <a:pPr lvl="1"/>
            <a:r>
              <a:rPr lang="en-US" altLang="en-US" sz="1600" dirty="0"/>
              <a:t>Other dimension attributes are listed on top</a:t>
            </a:r>
          </a:p>
          <a:p>
            <a:pPr lvl="1"/>
            <a:r>
              <a:rPr lang="en-US" altLang="en-US" sz="1600" dirty="0"/>
              <a:t>Values in individual cells are (aggregates of) the values of the </a:t>
            </a:r>
            <a:br>
              <a:rPr lang="en-US" altLang="en-US" sz="1600" dirty="0"/>
            </a:br>
            <a:r>
              <a:rPr lang="en-US" altLang="en-US" sz="1600" dirty="0"/>
              <a:t>dimension attributes that specify the cell.</a:t>
            </a:r>
          </a:p>
        </p:txBody>
      </p:sp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49108"/>
            <a:ext cx="4310837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Cube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82D0F-CF6A-4640-9BEC-A14A6562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04850"/>
            <a:ext cx="8568952" cy="3889773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data cube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a multidimensional generalization of a cross-tab</a:t>
            </a:r>
          </a:p>
          <a:p>
            <a:r>
              <a:rPr lang="en-US" sz="2000" dirty="0"/>
              <a:t>Can have n  dimensions; we show 3 below </a:t>
            </a:r>
          </a:p>
          <a:p>
            <a:r>
              <a:rPr lang="en-US" sz="2000" dirty="0"/>
              <a:t>Cross-tabs can be used as views on a data cube</a:t>
            </a:r>
          </a:p>
          <a:p>
            <a:endParaRPr lang="en-IN" sz="2000" dirty="0"/>
          </a:p>
        </p:txBody>
      </p:sp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1457326" y="3794522"/>
            <a:ext cx="6136481" cy="93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57175" indent="-257175" defTabSz="685800">
              <a:spcBef>
                <a:spcPct val="35000"/>
              </a:spcBef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500" b="1">
              <a:solidFill>
                <a:srgbClr val="000000"/>
              </a:solidFill>
            </a:endParaRP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1809750" y="704850"/>
            <a:ext cx="5922169" cy="7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57175" indent="-257175" defTabSz="685800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500" dirty="0">
              <a:solidFill>
                <a:srgbClr val="00000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E5197E-3FB0-44A0-B2ED-F826BD880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5736" y="1994856"/>
            <a:ext cx="4464496" cy="30327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Online Analytical Processing Operations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Pivoting: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changing the dimensions used in a cross-tab</a:t>
            </a:r>
          </a:p>
          <a:p>
            <a:pPr lvl="1"/>
            <a:r>
              <a:rPr lang="en-US" altLang="en-US" sz="1800" dirty="0"/>
              <a:t>E.g., moving colors to column names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Slicing: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creating a cross-tab for fixed values only</a:t>
            </a:r>
            <a:endParaRPr lang="en-US" altLang="en-US" sz="2000" b="1" dirty="0"/>
          </a:p>
          <a:p>
            <a:pPr lvl="1"/>
            <a:r>
              <a:rPr lang="en-US" altLang="en-US" sz="1800" dirty="0"/>
              <a:t>E.g., fixing color to white and size to small</a:t>
            </a:r>
          </a:p>
          <a:p>
            <a:pPr lvl="1"/>
            <a:r>
              <a:rPr lang="en-US" altLang="en-US" sz="1800" dirty="0"/>
              <a:t>Sometimes called </a:t>
            </a:r>
            <a:r>
              <a:rPr lang="en-US" altLang="en-US" sz="1800" b="1" dirty="0">
                <a:solidFill>
                  <a:srgbClr val="C00000"/>
                </a:solidFill>
              </a:rPr>
              <a:t>dicing</a:t>
            </a:r>
            <a:r>
              <a:rPr lang="en-US" altLang="en-US" sz="1800" dirty="0"/>
              <a:t>, particularly when values for multiple dimensions are fixed.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Online Analytical Processing Operations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Rollup:</a:t>
            </a:r>
            <a:r>
              <a:rPr lang="en-US" altLang="en-US" sz="2000" dirty="0"/>
              <a:t> moving from finer-granularity data to a coarser granularity</a:t>
            </a:r>
          </a:p>
          <a:p>
            <a:pPr lvl="1"/>
            <a:r>
              <a:rPr lang="en-US" altLang="en-US" sz="1800" dirty="0"/>
              <a:t>E.g., aggregating away an attribute</a:t>
            </a:r>
          </a:p>
          <a:p>
            <a:pPr lvl="1"/>
            <a:r>
              <a:rPr lang="en-US" altLang="en-US" sz="1800" dirty="0"/>
              <a:t>E.g., moving from aggregates by day to aggregates by month or year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Drill down: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The opposite operation -  that of moving from coarser-granularity data to finer-granularity data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5823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Hierarchies on Dimensions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2A65C-9FC2-4C12-88AE-A0D7664B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Hierarchy</a:t>
            </a:r>
            <a:r>
              <a:rPr lang="en-US" sz="2000" dirty="0"/>
              <a:t> on dimension attributes: lets dimensions be viewed at different levels of detail</a:t>
            </a:r>
          </a:p>
          <a:p>
            <a:r>
              <a:rPr lang="en-US" sz="2000" dirty="0"/>
              <a:t>E.g., the dimension </a:t>
            </a:r>
            <a:r>
              <a:rPr lang="en-US" sz="2000" i="1" dirty="0"/>
              <a:t>datetime</a:t>
            </a:r>
            <a:r>
              <a:rPr lang="en-US" sz="2000" dirty="0"/>
              <a:t> can be used to aggregate by hour of day, date, day of week, month, quarter or year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4AE1D9-DC79-45CF-B687-11274D11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8417" y="2095297"/>
            <a:ext cx="4337839" cy="285271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Cross Tabulation With Hierarchy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B9E6-CA62-4EC9-B751-9E775875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Cross-tabs</a:t>
            </a:r>
            <a:r>
              <a:rPr lang="en-US" sz="2000" dirty="0"/>
              <a:t> can be easily extended to deal with hierarchies</a:t>
            </a:r>
          </a:p>
          <a:p>
            <a:r>
              <a:rPr lang="en-US" sz="2000" dirty="0"/>
              <a:t>Can drill down or roll up on a hierarchy</a:t>
            </a:r>
          </a:p>
          <a:p>
            <a:r>
              <a:rPr lang="en-US" sz="2000" dirty="0"/>
              <a:t>E.g. hierarchy: </a:t>
            </a:r>
            <a:r>
              <a:rPr lang="en-US" sz="2000" i="1" dirty="0" err="1"/>
              <a:t>item_name</a:t>
            </a:r>
            <a:r>
              <a:rPr lang="en-US" sz="2000" i="1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i="1" dirty="0"/>
              <a:t> category</a:t>
            </a:r>
          </a:p>
          <a:p>
            <a:endParaRPr lang="en-IN" sz="2000" dirty="0"/>
          </a:p>
        </p:txBody>
      </p:sp>
      <p:sp>
        <p:nvSpPr>
          <p:cNvPr id="70658" name="Rectangle 3"/>
          <p:cNvSpPr>
            <a:spLocks noChangeArrowheads="1"/>
          </p:cNvSpPr>
          <p:nvPr/>
        </p:nvSpPr>
        <p:spPr bwMode="auto">
          <a:xfrm>
            <a:off x="1638300" y="873919"/>
            <a:ext cx="59245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57175" indent="-257175" defTabSz="685800">
              <a:spcBef>
                <a:spcPct val="35000"/>
              </a:spcBef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500" i="1" dirty="0">
              <a:solidFill>
                <a:srgbClr val="000000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BA578BC-12E7-4654-8D5F-364DC994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8300" y="2089545"/>
            <a:ext cx="5924550" cy="267758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Representation of Cross-tabs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597E-6F4A-43F9-B565-D92E4381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5976664" cy="3805070"/>
          </a:xfrm>
        </p:spPr>
        <p:txBody>
          <a:bodyPr/>
          <a:lstStyle/>
          <a:p>
            <a:r>
              <a:rPr lang="en-US" sz="2000" dirty="0"/>
              <a:t>Cross-tabs can be represented as relations</a:t>
            </a:r>
          </a:p>
          <a:p>
            <a:r>
              <a:rPr lang="en-US" sz="2000" dirty="0"/>
              <a:t>We use the value </a:t>
            </a:r>
            <a:r>
              <a:rPr lang="en-US" sz="2000" b="1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to represent aggregates.</a:t>
            </a:r>
          </a:p>
          <a:p>
            <a:r>
              <a:rPr lang="en-US" sz="2000" dirty="0"/>
              <a:t>The SQL standard actually uses </a:t>
            </a:r>
            <a:r>
              <a:rPr lang="en-US" sz="2000" i="1" dirty="0">
                <a:solidFill>
                  <a:srgbClr val="FF0000"/>
                </a:solidFill>
              </a:rPr>
              <a:t>null</a:t>
            </a:r>
            <a:r>
              <a:rPr lang="en-US" sz="2000" dirty="0"/>
              <a:t> values in place of </a:t>
            </a:r>
            <a:r>
              <a:rPr lang="en-US" sz="2000" b="1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Works with any data type</a:t>
            </a:r>
          </a:p>
          <a:p>
            <a:pPr lvl="1"/>
            <a:r>
              <a:rPr lang="en-US" sz="1800" dirty="0"/>
              <a:t>But can cause confusion with regular null values.</a:t>
            </a:r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1421607" y="857250"/>
            <a:ext cx="3112294" cy="339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57175" indent="-257175" defTabSz="685800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350" dirty="0">
              <a:solidFill>
                <a:srgbClr val="000000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04F7C6A-505D-42E7-935C-ADBEFBAD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8144" y="789553"/>
            <a:ext cx="2912044" cy="38050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C25CE-BE7D-4F21-8525-12D222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Operation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251D9A-B2FF-4B67-9772-737E15AE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7614"/>
            <a:ext cx="4608512" cy="2604265"/>
          </a:xfrm>
        </p:spPr>
        <p:txBody>
          <a:bodyPr/>
          <a:lstStyle/>
          <a:p>
            <a:r>
              <a:rPr lang="en-US" sz="1800" b="1" dirty="0">
                <a:solidFill>
                  <a:srgbClr val="0000FF"/>
                </a:solidFill>
              </a:rPr>
              <a:t>select </a:t>
            </a:r>
            <a:r>
              <a:rPr lang="en-US" sz="1800" dirty="0">
                <a:solidFill>
                  <a:srgbClr val="0000FF"/>
                </a:solidFill>
              </a:rPr>
              <a:t>*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from </a:t>
            </a:r>
            <a:r>
              <a:rPr lang="en-US" sz="1800" i="1" dirty="0">
                <a:solidFill>
                  <a:srgbClr val="0000FF"/>
                </a:solidFill>
              </a:rPr>
              <a:t>sales</a:t>
            </a:r>
            <a:br>
              <a:rPr lang="en-US" sz="1800" i="1" dirty="0">
                <a:solidFill>
                  <a:srgbClr val="0000FF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pivot 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      </a:t>
            </a:r>
            <a:r>
              <a:rPr lang="en-US" sz="1800" b="1" dirty="0">
                <a:solidFill>
                  <a:srgbClr val="0000FF"/>
                </a:solidFill>
              </a:rPr>
              <a:t>sum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i="1" dirty="0">
                <a:solidFill>
                  <a:srgbClr val="0000FF"/>
                </a:solidFill>
              </a:rPr>
              <a:t>quantity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      </a:t>
            </a:r>
            <a:r>
              <a:rPr lang="en-US" sz="1800" b="1" dirty="0">
                <a:solidFill>
                  <a:srgbClr val="0000FF"/>
                </a:solidFill>
              </a:rPr>
              <a:t>for </a:t>
            </a:r>
            <a:r>
              <a:rPr lang="en-US" sz="1800" i="1" dirty="0">
                <a:solidFill>
                  <a:srgbClr val="0000FF"/>
                </a:solidFill>
              </a:rPr>
              <a:t>color </a:t>
            </a:r>
            <a:r>
              <a:rPr lang="en-US" sz="1800" b="1" dirty="0">
                <a:solidFill>
                  <a:srgbClr val="0000FF"/>
                </a:solidFill>
              </a:rPr>
              <a:t>in </a:t>
            </a:r>
            <a:r>
              <a:rPr lang="en-US" sz="1800" dirty="0">
                <a:solidFill>
                  <a:srgbClr val="0000FF"/>
                </a:solidFill>
              </a:rPr>
              <a:t>('</a:t>
            </a:r>
            <a:r>
              <a:rPr lang="en-US" sz="1800" dirty="0" err="1">
                <a:solidFill>
                  <a:srgbClr val="0000FF"/>
                </a:solidFill>
              </a:rPr>
              <a:t>dark','pastel','white</a:t>
            </a:r>
            <a:r>
              <a:rPr lang="en-US" sz="1800" dirty="0">
                <a:solidFill>
                  <a:srgbClr val="0000FF"/>
                </a:solidFill>
              </a:rPr>
              <a:t>')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)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order by </a:t>
            </a:r>
            <a:r>
              <a:rPr lang="en-US" sz="1800" i="1" dirty="0">
                <a:solidFill>
                  <a:srgbClr val="0000FF"/>
                </a:solidFill>
              </a:rPr>
              <a:t>item name</a:t>
            </a:r>
            <a:r>
              <a:rPr lang="en-US" sz="1800" dirty="0">
                <a:solidFill>
                  <a:srgbClr val="0000FF"/>
                </a:solidFill>
              </a:rPr>
              <a:t>; </a:t>
            </a:r>
            <a:br>
              <a:rPr lang="en-US" sz="1800" dirty="0">
                <a:solidFill>
                  <a:srgbClr val="0000FF"/>
                </a:solidFill>
              </a:rPr>
            </a:br>
            <a:endParaRPr lang="en-IN" sz="1800" dirty="0">
              <a:solidFill>
                <a:srgbClr val="0000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6DF8C0-9877-41CF-A221-6B529A00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536" y="1203598"/>
            <a:ext cx="3731996" cy="289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12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Cube Operation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9542"/>
            <a:ext cx="8712968" cy="3805070"/>
          </a:xfrm>
        </p:spPr>
        <p:txBody>
          <a:bodyPr/>
          <a:lstStyle/>
          <a:p>
            <a:r>
              <a:rPr lang="en-US" altLang="en-US" sz="1600" dirty="0"/>
              <a:t>The </a:t>
            </a:r>
            <a:r>
              <a:rPr lang="en-US" altLang="en-US" sz="1600" b="1" dirty="0"/>
              <a:t>cube</a:t>
            </a:r>
            <a:r>
              <a:rPr lang="en-US" altLang="en-US" sz="1600" dirty="0"/>
              <a:t> operation computes union of </a:t>
            </a:r>
            <a:r>
              <a:rPr lang="en-US" altLang="en-US" sz="1600" b="1" dirty="0"/>
              <a:t>group </a:t>
            </a:r>
            <a:r>
              <a:rPr lang="en-US" altLang="en-US" sz="1600" b="1" dirty="0" err="1"/>
              <a:t>by’</a:t>
            </a:r>
            <a:r>
              <a:rPr lang="en-US" altLang="ja-JP" sz="1600" dirty="0" err="1"/>
              <a:t>s</a:t>
            </a:r>
            <a:r>
              <a:rPr lang="en-US" altLang="ja-JP" sz="1600" dirty="0"/>
              <a:t> on every subset of the specified attributes</a:t>
            </a:r>
          </a:p>
          <a:p>
            <a:r>
              <a:rPr lang="en-US" altLang="en-US" sz="1600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		</a:t>
            </a:r>
            <a:r>
              <a:rPr lang="en-US" altLang="en-US" sz="1600" b="1" dirty="0">
                <a:solidFill>
                  <a:srgbClr val="0000FF"/>
                </a:solidFill>
              </a:rPr>
              <a:t>select 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i="1" dirty="0">
                <a:solidFill>
                  <a:srgbClr val="0000FF"/>
                </a:solidFill>
              </a:rPr>
              <a:t>, color, size, </a:t>
            </a:r>
            <a:r>
              <a:rPr lang="en-US" altLang="en-US" sz="1600" b="1" dirty="0">
                <a:solidFill>
                  <a:srgbClr val="0000FF"/>
                </a:solidFill>
              </a:rPr>
              <a:t>sum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>
                <a:solidFill>
                  <a:srgbClr val="0000FF"/>
                </a:solidFill>
              </a:rPr>
              <a:t>number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	</a:t>
            </a:r>
            <a:r>
              <a:rPr lang="en-US" altLang="en-US" sz="1600" b="1" dirty="0">
                <a:solidFill>
                  <a:srgbClr val="0000FF"/>
                </a:solidFill>
              </a:rPr>
              <a:t>from</a:t>
            </a:r>
            <a:r>
              <a:rPr lang="en-US" altLang="en-US" sz="1600" dirty="0">
                <a:solidFill>
                  <a:srgbClr val="0000FF"/>
                </a:solidFill>
              </a:rPr>
              <a:t> </a:t>
            </a:r>
            <a:r>
              <a:rPr lang="en-US" altLang="en-US" sz="1600" i="1" dirty="0">
                <a:solidFill>
                  <a:srgbClr val="0000FF"/>
                </a:solidFill>
              </a:rPr>
              <a:t>sales</a:t>
            </a:r>
            <a:br>
              <a:rPr lang="en-US" altLang="en-US" sz="1600" i="1" dirty="0">
                <a:solidFill>
                  <a:srgbClr val="0000FF"/>
                </a:solidFill>
              </a:rPr>
            </a:br>
            <a:r>
              <a:rPr lang="en-US" altLang="en-US" sz="1600" i="1" dirty="0">
                <a:solidFill>
                  <a:srgbClr val="0000FF"/>
                </a:solidFill>
              </a:rPr>
              <a:t>	</a:t>
            </a:r>
            <a:r>
              <a:rPr lang="en-US" altLang="en-US" sz="1600" b="1" dirty="0">
                <a:solidFill>
                  <a:srgbClr val="0000FF"/>
                </a:solidFill>
              </a:rPr>
              <a:t>group by cube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i="1" dirty="0">
                <a:solidFill>
                  <a:srgbClr val="0000FF"/>
                </a:solidFill>
              </a:rPr>
              <a:t>, color, size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sz="1600" dirty="0"/>
              <a:t>    This computes the union of eight different groupings of the </a:t>
            </a:r>
            <a:r>
              <a:rPr lang="en-US" altLang="en-US" sz="1600" i="1" dirty="0"/>
              <a:t>sales </a:t>
            </a:r>
            <a:r>
              <a:rPr lang="en-US" altLang="en-US" sz="16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solidFill>
                  <a:srgbClr val="0000FF"/>
                </a:solidFill>
              </a:rPr>
              <a:t>   { (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i="1" dirty="0">
                <a:solidFill>
                  <a:srgbClr val="0000FF"/>
                </a:solidFill>
              </a:rPr>
              <a:t>, color, size</a:t>
            </a:r>
            <a:r>
              <a:rPr lang="en-US" altLang="en-US" sz="1600" dirty="0">
                <a:solidFill>
                  <a:srgbClr val="0000FF"/>
                </a:solidFill>
              </a:rPr>
              <a:t>), (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i="1" dirty="0">
                <a:solidFill>
                  <a:srgbClr val="0000FF"/>
                </a:solidFill>
              </a:rPr>
              <a:t>, color</a:t>
            </a:r>
            <a:r>
              <a:rPr lang="en-US" altLang="en-US" sz="1600" dirty="0">
                <a:solidFill>
                  <a:srgbClr val="0000FF"/>
                </a:solidFill>
              </a:rPr>
              <a:t>), 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    (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i="1" dirty="0">
                <a:solidFill>
                  <a:srgbClr val="0000FF"/>
                </a:solidFill>
              </a:rPr>
              <a:t>, size</a:t>
            </a:r>
            <a:r>
              <a:rPr lang="en-US" altLang="en-US" sz="1600" dirty="0">
                <a:solidFill>
                  <a:srgbClr val="0000FF"/>
                </a:solidFill>
              </a:rPr>
              <a:t>),           (</a:t>
            </a:r>
            <a:r>
              <a:rPr lang="en-US" altLang="en-US" sz="1600" i="1" dirty="0">
                <a:solidFill>
                  <a:srgbClr val="0000FF"/>
                </a:solidFill>
              </a:rPr>
              <a:t>color, size</a:t>
            </a:r>
            <a:r>
              <a:rPr lang="en-US" altLang="en-US" sz="1600" dirty="0">
                <a:solidFill>
                  <a:srgbClr val="0000FF"/>
                </a:solidFill>
              </a:rPr>
              <a:t>), 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    (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dirty="0">
                <a:solidFill>
                  <a:srgbClr val="0000FF"/>
                </a:solidFill>
              </a:rPr>
              <a:t>),                   (</a:t>
            </a:r>
            <a:r>
              <a:rPr lang="en-US" altLang="en-US" sz="1600" i="1" dirty="0">
                <a:solidFill>
                  <a:srgbClr val="0000FF"/>
                </a:solidFill>
              </a:rPr>
              <a:t>color</a:t>
            </a:r>
            <a:r>
              <a:rPr lang="en-US" altLang="en-US" sz="1600" dirty="0">
                <a:solidFill>
                  <a:srgbClr val="0000FF"/>
                </a:solidFill>
              </a:rPr>
              <a:t>), 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    (</a:t>
            </a:r>
            <a:r>
              <a:rPr lang="en-US" altLang="en-US" sz="1600" i="1" dirty="0">
                <a:solidFill>
                  <a:srgbClr val="0000FF"/>
                </a:solidFill>
              </a:rPr>
              <a:t>size</a:t>
            </a:r>
            <a:r>
              <a:rPr lang="en-US" altLang="en-US" sz="1600" dirty="0">
                <a:solidFill>
                  <a:srgbClr val="0000FF"/>
                </a:solidFill>
              </a:rPr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sz="1800" dirty="0"/>
              <a:t>      </a:t>
            </a:r>
            <a:r>
              <a:rPr lang="en-US" altLang="en-US" sz="1600" dirty="0"/>
              <a:t>where ( ) denotes an empty </a:t>
            </a:r>
            <a:r>
              <a:rPr lang="en-US" altLang="en-US" sz="1600" b="1" dirty="0"/>
              <a:t>group by </a:t>
            </a:r>
            <a:r>
              <a:rPr lang="en-US" altLang="en-US" sz="1600" dirty="0"/>
              <a:t>list.</a:t>
            </a:r>
          </a:p>
          <a:p>
            <a:pPr>
              <a:buFont typeface="Monotype Sorts" charset="2"/>
              <a:buChar char="•"/>
            </a:pPr>
            <a:r>
              <a:rPr lang="en-US" altLang="en-US" sz="1600" dirty="0"/>
              <a:t>For each grouping, the result contains the null value for attributes not present in the grouping</a:t>
            </a:r>
          </a:p>
          <a:p>
            <a:pPr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System Structure</a:t>
            </a:r>
            <a:endParaRPr lang="zh-CN" altLang="en-US" dirty="0">
              <a:latin typeface="Comic Sans MS" pitchFamily="66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4C5B28-DCC0-4216-8D39-D7528C35E356}"/>
              </a:ext>
            </a:extLst>
          </p:cNvPr>
          <p:cNvGrpSpPr/>
          <p:nvPr/>
        </p:nvGrpSpPr>
        <p:grpSpPr>
          <a:xfrm>
            <a:off x="2123728" y="771550"/>
            <a:ext cx="5256584" cy="4248472"/>
            <a:chOff x="2558654" y="147414"/>
            <a:chExt cx="5462752" cy="480060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5D79B-6B61-4D19-8CE3-DAA015BF6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41" t="919" r="25102" b="3194"/>
            <a:stretch>
              <a:fillRect/>
            </a:stretch>
          </p:blipFill>
          <p:spPr bwMode="auto">
            <a:xfrm>
              <a:off x="2558654" y="147414"/>
              <a:ext cx="4038600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0BD5A51C-C42B-46D7-A3F4-5221B76C1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4206" y="4133006"/>
              <a:ext cx="1006406" cy="318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b="1">
                  <a:solidFill>
                    <a:srgbClr val="0000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Database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03D07366-0206-4BB1-BD70-7EFB46477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184" y="2404219"/>
              <a:ext cx="731864" cy="318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b="1">
                  <a:solidFill>
                    <a:srgbClr val="0000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DBMS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527F05D9-5CEF-4BA2-A818-C58A4036B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2449" y="1051669"/>
              <a:ext cx="1748957" cy="318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b="1" dirty="0">
                  <a:solidFill>
                    <a:srgbClr val="0000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Applications/tools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B70882B5-A43A-44CB-9A58-E39E595F8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2022" y="421828"/>
              <a:ext cx="700541" cy="318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b="1" dirty="0">
                  <a:solidFill>
                    <a:srgbClr val="0000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D4EDF50D-3D25-4F79-A2D1-5A9616712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485" y="3769296"/>
              <a:ext cx="475297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50616504-4F94-4441-AEEE-EB6E24B8A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906" y="1488058"/>
              <a:ext cx="475297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3616218E-88D9-475D-8E26-03898FA3B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485" y="895127"/>
              <a:ext cx="475297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743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Online Analytical Processing Operations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9542"/>
            <a:ext cx="8640960" cy="38950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Relational representation of cross-tab that we saw earlier, but with </a:t>
            </a:r>
            <a:r>
              <a:rPr lang="en-US" altLang="en-US" sz="1800" i="1" dirty="0"/>
              <a:t>null </a:t>
            </a:r>
            <a:r>
              <a:rPr lang="en-US" altLang="en-US" sz="1800" dirty="0"/>
              <a:t>in place of </a:t>
            </a:r>
            <a:r>
              <a:rPr lang="en-US" altLang="en-US" sz="1800" b="1" dirty="0"/>
              <a:t>all</a:t>
            </a:r>
            <a:r>
              <a:rPr lang="en-US" altLang="en-US" sz="1800" dirty="0"/>
              <a:t>, can be computed by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/>
              <a:t>		</a:t>
            </a:r>
            <a:r>
              <a:rPr lang="en-US" altLang="en-US" sz="1600" b="1" dirty="0">
                <a:solidFill>
                  <a:srgbClr val="0000FF"/>
                </a:solidFill>
              </a:rPr>
              <a:t>select 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dirty="0">
                <a:solidFill>
                  <a:srgbClr val="0000FF"/>
                </a:solidFill>
              </a:rPr>
              <a:t>, </a:t>
            </a:r>
            <a:r>
              <a:rPr lang="en-US" altLang="en-US" sz="1600" i="1" dirty="0">
                <a:solidFill>
                  <a:srgbClr val="0000FF"/>
                </a:solidFill>
              </a:rPr>
              <a:t>color</a:t>
            </a:r>
            <a:r>
              <a:rPr lang="en-US" altLang="en-US" sz="1600" dirty="0">
                <a:solidFill>
                  <a:srgbClr val="0000FF"/>
                </a:solidFill>
              </a:rPr>
              <a:t>, </a:t>
            </a:r>
            <a:r>
              <a:rPr lang="en-US" altLang="en-US" sz="1600" b="1" dirty="0">
                <a:solidFill>
                  <a:srgbClr val="0000FF"/>
                </a:solidFill>
              </a:rPr>
              <a:t>sum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>
                <a:solidFill>
                  <a:srgbClr val="0000FF"/>
                </a:solidFill>
              </a:rPr>
              <a:t>number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	</a:t>
            </a:r>
            <a:r>
              <a:rPr lang="en-US" altLang="en-US" sz="1600" b="1" dirty="0">
                <a:solidFill>
                  <a:srgbClr val="0000FF"/>
                </a:solidFill>
              </a:rPr>
              <a:t>from </a:t>
            </a:r>
            <a:r>
              <a:rPr lang="en-US" altLang="en-US" sz="1600" i="1" dirty="0">
                <a:solidFill>
                  <a:srgbClr val="0000FF"/>
                </a:solidFill>
              </a:rPr>
              <a:t>sales</a:t>
            </a:r>
            <a:br>
              <a:rPr lang="en-US" altLang="en-US" sz="1600" i="1" dirty="0">
                <a:solidFill>
                  <a:srgbClr val="0000FF"/>
                </a:solidFill>
              </a:rPr>
            </a:br>
            <a:r>
              <a:rPr lang="en-US" altLang="en-US" sz="1600" i="1" dirty="0">
                <a:solidFill>
                  <a:srgbClr val="0000FF"/>
                </a:solidFill>
              </a:rPr>
              <a:t>	</a:t>
            </a:r>
            <a:r>
              <a:rPr lang="en-US" altLang="en-US" sz="1600" b="1" dirty="0">
                <a:solidFill>
                  <a:srgbClr val="0000FF"/>
                </a:solidFill>
              </a:rPr>
              <a:t>group by cube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i="1" dirty="0">
                <a:solidFill>
                  <a:srgbClr val="0000FF"/>
                </a:solidFill>
              </a:rPr>
              <a:t>, color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The function </a:t>
            </a:r>
            <a:r>
              <a:rPr lang="en-US" altLang="en-US" sz="1800" b="1" dirty="0"/>
              <a:t>grouping()</a:t>
            </a:r>
            <a:r>
              <a:rPr lang="en-US" altLang="en-US" sz="1800" dirty="0"/>
              <a:t> can be applied on an attribute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Returns 1 if the value is a null value representing all,  </a:t>
            </a:r>
            <a:br>
              <a:rPr lang="en-US" altLang="en-US" sz="1600" dirty="0"/>
            </a:br>
            <a:r>
              <a:rPr lang="en-US" altLang="en-US" sz="1600" dirty="0"/>
              <a:t>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/>
              <a:t>		</a:t>
            </a:r>
            <a:r>
              <a:rPr lang="en-US" altLang="zh-CN" sz="1600" b="1" dirty="0">
                <a:solidFill>
                  <a:srgbClr val="0000FF"/>
                </a:solidFill>
              </a:rPr>
              <a:t>select case when grouping</a:t>
            </a:r>
            <a:r>
              <a:rPr lang="en-US" altLang="zh-CN" sz="1600" dirty="0">
                <a:solidFill>
                  <a:srgbClr val="0000FF"/>
                </a:solidFill>
              </a:rPr>
              <a:t>(</a:t>
            </a:r>
            <a:r>
              <a:rPr lang="en-US" altLang="zh-CN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zh-CN" sz="1600" dirty="0">
                <a:solidFill>
                  <a:srgbClr val="0000FF"/>
                </a:solidFill>
              </a:rPr>
              <a:t>) = 1 </a:t>
            </a:r>
            <a:r>
              <a:rPr lang="en-US" altLang="zh-CN" sz="1600" b="1" dirty="0">
                <a:solidFill>
                  <a:srgbClr val="0000FF"/>
                </a:solidFill>
              </a:rPr>
              <a:t>then </a:t>
            </a:r>
            <a:r>
              <a:rPr lang="en-US" altLang="zh-CN" sz="1600" dirty="0">
                <a:solidFill>
                  <a:srgbClr val="0000FF"/>
                </a:solidFill>
              </a:rPr>
              <a:t>'</a:t>
            </a:r>
            <a:r>
              <a:rPr lang="en-US" altLang="zh-CN" sz="1600" b="1" dirty="0">
                <a:solidFill>
                  <a:srgbClr val="0000FF"/>
                </a:solidFill>
              </a:rPr>
              <a:t>all</a:t>
            </a:r>
            <a:r>
              <a:rPr lang="en-US" altLang="zh-CN" sz="1600" dirty="0">
                <a:solidFill>
                  <a:srgbClr val="0000FF"/>
                </a:solidFill>
              </a:rPr>
              <a:t>’</a:t>
            </a:r>
            <a:br>
              <a:rPr lang="en-US" altLang="zh-CN" sz="1600" dirty="0">
                <a:solidFill>
                  <a:srgbClr val="0000FF"/>
                </a:solidFill>
              </a:rPr>
            </a:br>
            <a:r>
              <a:rPr lang="en-US" altLang="zh-CN" sz="1600" dirty="0">
                <a:solidFill>
                  <a:srgbClr val="0000FF"/>
                </a:solidFill>
              </a:rPr>
              <a:t>                          	</a:t>
            </a:r>
            <a:r>
              <a:rPr lang="en-US" altLang="zh-CN" sz="1600" b="1" dirty="0">
                <a:solidFill>
                  <a:srgbClr val="0000FF"/>
                </a:solidFill>
              </a:rPr>
              <a:t>else </a:t>
            </a:r>
            <a:r>
              <a:rPr lang="en-US" altLang="zh-CN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zh-CN" sz="1600" i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</a:rPr>
              <a:t>end as </a:t>
            </a:r>
            <a:r>
              <a:rPr lang="en-US" altLang="zh-CN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zh-CN" sz="1600" dirty="0">
                <a:solidFill>
                  <a:srgbClr val="0000FF"/>
                </a:solidFill>
              </a:rPr>
              <a:t>,</a:t>
            </a:r>
            <a:br>
              <a:rPr lang="en-US" altLang="zh-CN" sz="1600" dirty="0">
                <a:solidFill>
                  <a:srgbClr val="0000FF"/>
                </a:solidFill>
              </a:rPr>
            </a:br>
            <a:r>
              <a:rPr lang="en-US" altLang="zh-CN" sz="1600" dirty="0">
                <a:solidFill>
                  <a:srgbClr val="0000FF"/>
                </a:solidFill>
              </a:rPr>
              <a:t>          	 </a:t>
            </a:r>
            <a:r>
              <a:rPr lang="en-US" altLang="zh-CN" sz="1600" b="1" dirty="0">
                <a:solidFill>
                  <a:srgbClr val="0000FF"/>
                </a:solidFill>
              </a:rPr>
              <a:t>case when grouping</a:t>
            </a:r>
            <a:r>
              <a:rPr lang="en-US" altLang="zh-CN" sz="1600" dirty="0">
                <a:solidFill>
                  <a:srgbClr val="0000FF"/>
                </a:solidFill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</a:rPr>
              <a:t>color</a:t>
            </a:r>
            <a:r>
              <a:rPr lang="en-US" altLang="zh-CN" sz="1600" dirty="0">
                <a:solidFill>
                  <a:srgbClr val="0000FF"/>
                </a:solidFill>
              </a:rPr>
              <a:t>) = 1 </a:t>
            </a:r>
            <a:r>
              <a:rPr lang="en-US" altLang="zh-CN" sz="1600" b="1" dirty="0">
                <a:solidFill>
                  <a:srgbClr val="0000FF"/>
                </a:solidFill>
              </a:rPr>
              <a:t>then </a:t>
            </a:r>
            <a:r>
              <a:rPr lang="en-US" altLang="zh-CN" sz="1600" dirty="0">
                <a:solidFill>
                  <a:srgbClr val="0000FF"/>
                </a:solidFill>
              </a:rPr>
              <a:t>'</a:t>
            </a:r>
            <a:r>
              <a:rPr lang="en-US" altLang="zh-CN" sz="1600" b="1" dirty="0">
                <a:solidFill>
                  <a:srgbClr val="0000FF"/>
                </a:solidFill>
              </a:rPr>
              <a:t>all</a:t>
            </a:r>
            <a:r>
              <a:rPr lang="en-US" altLang="zh-CN" sz="1600" dirty="0">
                <a:solidFill>
                  <a:srgbClr val="0000FF"/>
                </a:solidFill>
              </a:rPr>
              <a:t>’</a:t>
            </a:r>
            <a:br>
              <a:rPr lang="en-US" altLang="zh-CN" sz="1600" dirty="0">
                <a:solidFill>
                  <a:srgbClr val="0000FF"/>
                </a:solidFill>
              </a:rPr>
            </a:br>
            <a:r>
              <a:rPr lang="en-US" altLang="zh-CN" sz="1600" dirty="0">
                <a:solidFill>
                  <a:srgbClr val="0000FF"/>
                </a:solidFill>
              </a:rPr>
              <a:t>                        	  </a:t>
            </a:r>
            <a:r>
              <a:rPr lang="en-US" altLang="zh-CN" sz="1600" b="1" dirty="0">
                <a:solidFill>
                  <a:srgbClr val="0000FF"/>
                </a:solidFill>
              </a:rPr>
              <a:t>else </a:t>
            </a:r>
            <a:r>
              <a:rPr lang="en-US" altLang="zh-CN" sz="1600" i="1" dirty="0">
                <a:solidFill>
                  <a:srgbClr val="0000FF"/>
                </a:solidFill>
              </a:rPr>
              <a:t>color </a:t>
            </a:r>
            <a:r>
              <a:rPr lang="en-US" altLang="zh-CN" sz="1600" b="1" dirty="0">
                <a:solidFill>
                  <a:srgbClr val="0000FF"/>
                </a:solidFill>
              </a:rPr>
              <a:t>end as </a:t>
            </a:r>
            <a:r>
              <a:rPr lang="en-US" altLang="zh-CN" sz="1600" i="1" dirty="0">
                <a:solidFill>
                  <a:srgbClr val="0000FF"/>
                </a:solidFill>
              </a:rPr>
              <a:t>color</a:t>
            </a:r>
            <a:r>
              <a:rPr lang="en-US" altLang="zh-CN" sz="1600" dirty="0">
                <a:solidFill>
                  <a:srgbClr val="0000FF"/>
                </a:solidFill>
              </a:rPr>
              <a:t>,</a:t>
            </a:r>
            <a:br>
              <a:rPr lang="en-US" altLang="zh-CN" sz="1600" dirty="0">
                <a:solidFill>
                  <a:srgbClr val="0000FF"/>
                </a:solidFill>
              </a:rPr>
            </a:br>
            <a:r>
              <a:rPr lang="en-US" altLang="zh-CN" sz="1600" dirty="0">
                <a:solidFill>
                  <a:srgbClr val="0000FF"/>
                </a:solidFill>
              </a:rPr>
              <a:t>          	 '</a:t>
            </a:r>
            <a:r>
              <a:rPr lang="en-US" altLang="zh-CN" sz="1600" b="1" dirty="0">
                <a:solidFill>
                  <a:srgbClr val="0000FF"/>
                </a:solidFill>
              </a:rPr>
              <a:t>all</a:t>
            </a:r>
            <a:r>
              <a:rPr lang="en-US" altLang="zh-CN" sz="1600" dirty="0">
                <a:solidFill>
                  <a:srgbClr val="0000FF"/>
                </a:solidFill>
              </a:rPr>
              <a:t>' </a:t>
            </a:r>
            <a:r>
              <a:rPr lang="en-US" altLang="zh-CN" sz="1600" b="1" dirty="0">
                <a:solidFill>
                  <a:srgbClr val="0000FF"/>
                </a:solidFill>
              </a:rPr>
              <a:t>as </a:t>
            </a:r>
            <a:r>
              <a:rPr lang="en-US" altLang="zh-CN" sz="1600" i="1" dirty="0">
                <a:solidFill>
                  <a:srgbClr val="0000FF"/>
                </a:solidFill>
              </a:rPr>
              <a:t>clothes size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b="1" dirty="0">
                <a:solidFill>
                  <a:srgbClr val="0000FF"/>
                </a:solidFill>
              </a:rPr>
              <a:t>sum</a:t>
            </a:r>
            <a:r>
              <a:rPr lang="en-US" altLang="zh-CN" sz="1600" dirty="0">
                <a:solidFill>
                  <a:srgbClr val="0000FF"/>
                </a:solidFill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</a:rPr>
              <a:t>quantity</a:t>
            </a:r>
            <a:r>
              <a:rPr lang="en-US" altLang="zh-CN" sz="1600" dirty="0">
                <a:solidFill>
                  <a:srgbClr val="0000FF"/>
                </a:solidFill>
              </a:rPr>
              <a:t>) </a:t>
            </a:r>
            <a:r>
              <a:rPr lang="en-US" altLang="zh-CN" sz="1600" b="1" dirty="0">
                <a:solidFill>
                  <a:srgbClr val="0000FF"/>
                </a:solidFill>
              </a:rPr>
              <a:t>as </a:t>
            </a:r>
            <a:r>
              <a:rPr lang="en-US" altLang="zh-CN" sz="1600" i="1" dirty="0">
                <a:solidFill>
                  <a:srgbClr val="0000FF"/>
                </a:solidFill>
              </a:rPr>
              <a:t>quantity</a:t>
            </a:r>
            <a:br>
              <a:rPr lang="en-US" altLang="zh-CN" sz="1600" i="1" dirty="0">
                <a:solidFill>
                  <a:srgbClr val="0000FF"/>
                </a:solidFill>
              </a:rPr>
            </a:br>
            <a:r>
              <a:rPr lang="en-US" altLang="zh-CN" sz="1600" i="1" dirty="0">
                <a:solidFill>
                  <a:srgbClr val="0000FF"/>
                </a:solidFill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</a:rPr>
              <a:t>from </a:t>
            </a:r>
            <a:r>
              <a:rPr lang="en-US" altLang="zh-CN" sz="1600" i="1" dirty="0">
                <a:solidFill>
                  <a:srgbClr val="0000FF"/>
                </a:solidFill>
              </a:rPr>
              <a:t>sales</a:t>
            </a:r>
            <a:br>
              <a:rPr lang="en-US" altLang="zh-CN" sz="1600" i="1" dirty="0">
                <a:solidFill>
                  <a:srgbClr val="0000FF"/>
                </a:solidFill>
              </a:rPr>
            </a:br>
            <a:r>
              <a:rPr lang="en-US" altLang="zh-CN" sz="1600" i="1" dirty="0">
                <a:solidFill>
                  <a:srgbClr val="0000FF"/>
                </a:solidFill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</a:rPr>
              <a:t>group by cube</a:t>
            </a:r>
            <a:r>
              <a:rPr lang="en-US" altLang="zh-CN" sz="1600" dirty="0">
                <a:solidFill>
                  <a:srgbClr val="0000FF"/>
                </a:solidFill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</a:rPr>
              <a:t>item name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i="1" dirty="0">
                <a:solidFill>
                  <a:srgbClr val="0000FF"/>
                </a:solidFill>
              </a:rPr>
              <a:t>color</a:t>
            </a:r>
            <a:r>
              <a:rPr lang="en-US" altLang="zh-CN" sz="1600" dirty="0">
                <a:solidFill>
                  <a:srgbClr val="0000FF"/>
                </a:solidFill>
              </a:rPr>
              <a:t>); </a:t>
            </a:r>
            <a:br>
              <a:rPr lang="en-US" altLang="zh-CN" sz="1600" dirty="0">
                <a:solidFill>
                  <a:srgbClr val="0000FF"/>
                </a:solidFill>
              </a:rPr>
            </a:br>
            <a:endParaRPr lang="en-US" altLang="en-US" sz="1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Online Analytical Processing Operations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9542"/>
            <a:ext cx="8568952" cy="38950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Can use the function </a:t>
            </a:r>
            <a:r>
              <a:rPr lang="en-US" altLang="en-US" sz="2000" b="1" dirty="0">
                <a:solidFill>
                  <a:srgbClr val="FF0000"/>
                </a:solidFill>
              </a:rPr>
              <a:t>decode()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in the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clause to replace such nulls by </a:t>
            </a:r>
            <a:br>
              <a:rPr lang="en-US" altLang="en-US" sz="2000" dirty="0"/>
            </a:br>
            <a:r>
              <a:rPr lang="en-US" altLang="en-US" sz="2000" dirty="0"/>
              <a:t>a value such as </a:t>
            </a:r>
            <a:r>
              <a:rPr lang="en-US" altLang="en-US" sz="2000" b="1" dirty="0"/>
              <a:t>all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E.g., replace </a:t>
            </a:r>
            <a:r>
              <a:rPr lang="en-US" altLang="en-US" sz="1800" i="1" dirty="0" err="1"/>
              <a:t>item_name</a:t>
            </a:r>
            <a:r>
              <a:rPr lang="en-US" altLang="en-US" sz="1800" i="1" dirty="0"/>
              <a:t> </a:t>
            </a:r>
            <a:r>
              <a:rPr lang="en-US" altLang="en-US" sz="1800" dirty="0"/>
              <a:t> in first query by </a:t>
            </a:r>
            <a:br>
              <a:rPr lang="en-US" altLang="en-US" sz="1800" dirty="0"/>
            </a:br>
            <a:r>
              <a:rPr lang="en-US" altLang="en-US" sz="1800" dirty="0"/>
              <a:t>   </a:t>
            </a:r>
            <a:r>
              <a:rPr lang="en-US" altLang="en-US" sz="1800" b="1" dirty="0"/>
              <a:t>decode</a:t>
            </a:r>
            <a:r>
              <a:rPr lang="en-US" altLang="en-US" sz="1800" dirty="0"/>
              <a:t>( </a:t>
            </a:r>
            <a:r>
              <a:rPr lang="en-US" altLang="en-US" sz="1800" b="1" dirty="0"/>
              <a:t>grouping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item</a:t>
            </a:r>
            <a:r>
              <a:rPr lang="en-US" altLang="en-US" sz="1800" i="1" dirty="0" err="1"/>
              <a:t>_name</a:t>
            </a:r>
            <a:r>
              <a:rPr lang="en-US" altLang="en-US" sz="1800" dirty="0"/>
              <a:t>), 1, </a:t>
            </a:r>
            <a:r>
              <a:rPr lang="ja-JP" altLang="en-US" sz="1800" dirty="0"/>
              <a:t>‘</a:t>
            </a:r>
            <a:r>
              <a:rPr lang="en-US" altLang="ja-JP" sz="1800" dirty="0"/>
              <a:t>all</a:t>
            </a:r>
            <a:r>
              <a:rPr lang="ja-JP" altLang="en-US" sz="1800" dirty="0"/>
              <a:t>’</a:t>
            </a:r>
            <a:r>
              <a:rPr lang="en-US" altLang="ja-JP" sz="1800" dirty="0"/>
              <a:t>, </a:t>
            </a:r>
            <a:r>
              <a:rPr lang="en-US" altLang="ja-JP" sz="1800" i="1" dirty="0" err="1"/>
              <a:t>item_name</a:t>
            </a:r>
            <a:r>
              <a:rPr lang="en-US" altLang="ja-JP" sz="1800" dirty="0"/>
              <a:t>)</a:t>
            </a:r>
            <a:endParaRPr lang="en-US" altLang="ja-JP" sz="1800" b="1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Aggregation (Cont.)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27534"/>
            <a:ext cx="8784976" cy="38950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b="1" dirty="0"/>
              <a:t>rollup</a:t>
            </a:r>
            <a:r>
              <a:rPr lang="en-US" altLang="en-US" sz="1800" dirty="0"/>
              <a:t> construct generates union on every prefix of specified list of attributes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/>
              <a:t>	</a:t>
            </a:r>
            <a:r>
              <a:rPr lang="en-US" altLang="en-US" sz="1600" b="1" dirty="0">
                <a:solidFill>
                  <a:srgbClr val="0000FF"/>
                </a:solidFill>
              </a:rPr>
              <a:t>select 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dirty="0">
                <a:solidFill>
                  <a:srgbClr val="0000FF"/>
                </a:solidFill>
              </a:rPr>
              <a:t>, </a:t>
            </a:r>
            <a:r>
              <a:rPr lang="en-US" altLang="en-US" sz="1600" i="1" dirty="0">
                <a:solidFill>
                  <a:srgbClr val="0000FF"/>
                </a:solidFill>
              </a:rPr>
              <a:t>color</a:t>
            </a:r>
            <a:r>
              <a:rPr lang="en-US" altLang="en-US" sz="1600" dirty="0">
                <a:solidFill>
                  <a:srgbClr val="0000FF"/>
                </a:solidFill>
              </a:rPr>
              <a:t>, </a:t>
            </a:r>
            <a:r>
              <a:rPr lang="en-US" altLang="en-US" sz="1600" i="1" dirty="0">
                <a:solidFill>
                  <a:srgbClr val="0000FF"/>
                </a:solidFill>
              </a:rPr>
              <a:t>size</a:t>
            </a:r>
            <a:r>
              <a:rPr lang="en-US" altLang="en-US" sz="1600" dirty="0">
                <a:solidFill>
                  <a:srgbClr val="0000FF"/>
                </a:solidFill>
              </a:rPr>
              <a:t>, </a:t>
            </a:r>
            <a:r>
              <a:rPr lang="en-US" altLang="en-US" sz="1600" b="1" dirty="0">
                <a:solidFill>
                  <a:srgbClr val="0000FF"/>
                </a:solidFill>
              </a:rPr>
              <a:t>sum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>
                <a:solidFill>
                  <a:srgbClr val="0000FF"/>
                </a:solidFill>
              </a:rPr>
              <a:t>number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	</a:t>
            </a:r>
            <a:r>
              <a:rPr lang="en-US" altLang="en-US" sz="1600" b="1" dirty="0">
                <a:solidFill>
                  <a:srgbClr val="0000FF"/>
                </a:solidFill>
              </a:rPr>
              <a:t>from </a:t>
            </a:r>
            <a:r>
              <a:rPr lang="en-US" altLang="en-US" sz="1600" i="1" dirty="0">
                <a:solidFill>
                  <a:srgbClr val="0000FF"/>
                </a:solidFill>
              </a:rPr>
              <a:t>sales</a:t>
            </a:r>
            <a:br>
              <a:rPr lang="en-US" altLang="en-US" sz="1600" i="1" dirty="0">
                <a:solidFill>
                  <a:srgbClr val="0000FF"/>
                </a:solidFill>
              </a:rPr>
            </a:br>
            <a:r>
              <a:rPr lang="en-US" altLang="en-US" sz="1600" i="1" dirty="0">
                <a:solidFill>
                  <a:srgbClr val="0000FF"/>
                </a:solidFill>
              </a:rPr>
              <a:t>	</a:t>
            </a:r>
            <a:r>
              <a:rPr lang="en-US" altLang="en-US" sz="1600" b="1" dirty="0">
                <a:solidFill>
                  <a:srgbClr val="0000FF"/>
                </a:solidFill>
              </a:rPr>
              <a:t>group by rollup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i="1" dirty="0">
                <a:solidFill>
                  <a:srgbClr val="0000FF"/>
                </a:solidFill>
              </a:rPr>
              <a:t>, color, size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/>
              <a:t>Generates union of four groupings: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/>
              <a:t>	</a:t>
            </a:r>
            <a:r>
              <a:rPr lang="en-US" altLang="en-US" sz="1600" dirty="0"/>
              <a:t>       { (</a:t>
            </a:r>
            <a:r>
              <a:rPr lang="en-US" altLang="en-US" sz="1600" i="1" dirty="0" err="1"/>
              <a:t>item_name</a:t>
            </a:r>
            <a:r>
              <a:rPr lang="en-US" altLang="en-US" sz="1600" i="1" dirty="0"/>
              <a:t>, color, size</a:t>
            </a:r>
            <a:r>
              <a:rPr lang="en-US" altLang="en-US" sz="1600" dirty="0"/>
              <a:t>), (</a:t>
            </a:r>
            <a:r>
              <a:rPr lang="en-US" altLang="en-US" sz="1600" i="1" dirty="0" err="1"/>
              <a:t>item_name</a:t>
            </a:r>
            <a:r>
              <a:rPr lang="en-US" altLang="en-US" sz="1600" i="1" dirty="0"/>
              <a:t>, color</a:t>
            </a:r>
            <a:r>
              <a:rPr lang="en-US" altLang="en-US" sz="1600" dirty="0"/>
              <a:t>), (</a:t>
            </a:r>
            <a:r>
              <a:rPr lang="en-US" altLang="en-US" sz="1600" i="1" dirty="0" err="1"/>
              <a:t>item_name</a:t>
            </a:r>
            <a:r>
              <a:rPr lang="en-US" altLang="en-US" sz="1600" dirty="0"/>
              <a:t>), ( ) }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Rollup can be used to generate aggregates at multiple levels of a</a:t>
            </a:r>
            <a:br>
              <a:rPr lang="en-US" altLang="en-US" sz="1800" dirty="0"/>
            </a:br>
            <a:r>
              <a:rPr lang="en-US" altLang="en-US" sz="1800" dirty="0"/>
              <a:t>hierarchy.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E.g., suppose table </a:t>
            </a:r>
            <a:r>
              <a:rPr lang="en-US" altLang="en-US" sz="1800" i="1" dirty="0" err="1"/>
              <a:t>itemcategory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item_name</a:t>
            </a:r>
            <a:r>
              <a:rPr lang="en-US" altLang="en-US" sz="1800" i="1" dirty="0"/>
              <a:t>, category</a:t>
            </a:r>
            <a:r>
              <a:rPr lang="en-US" altLang="en-US" sz="1800" dirty="0"/>
              <a:t>) gives the category of each item. Then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/>
              <a:t>	</a:t>
            </a:r>
            <a:r>
              <a:rPr lang="en-US" altLang="en-US" sz="1600" dirty="0"/>
              <a:t>           </a:t>
            </a:r>
            <a:r>
              <a:rPr lang="en-US" altLang="en-US" sz="1600" b="1" dirty="0">
                <a:solidFill>
                  <a:srgbClr val="0000FF"/>
                </a:solidFill>
              </a:rPr>
              <a:t>select </a:t>
            </a:r>
            <a:r>
              <a:rPr lang="en-US" altLang="en-US" sz="1600" i="1" dirty="0">
                <a:solidFill>
                  <a:srgbClr val="0000FF"/>
                </a:solidFill>
              </a:rPr>
              <a:t>category, 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dirty="0">
                <a:solidFill>
                  <a:srgbClr val="0000FF"/>
                </a:solidFill>
              </a:rPr>
              <a:t>, </a:t>
            </a:r>
            <a:r>
              <a:rPr lang="en-US" altLang="en-US" sz="1600" b="1" dirty="0">
                <a:solidFill>
                  <a:srgbClr val="0000FF"/>
                </a:solidFill>
              </a:rPr>
              <a:t>sum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>
                <a:solidFill>
                  <a:srgbClr val="0000FF"/>
                </a:solidFill>
              </a:rPr>
              <a:t>number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          </a:t>
            </a:r>
            <a:r>
              <a:rPr lang="en-US" altLang="en-US" sz="1600" b="1" dirty="0">
                <a:solidFill>
                  <a:srgbClr val="0000FF"/>
                </a:solidFill>
              </a:rPr>
              <a:t>from </a:t>
            </a:r>
            <a:r>
              <a:rPr lang="en-US" altLang="en-US" sz="1600" i="1" dirty="0">
                <a:solidFill>
                  <a:srgbClr val="0000FF"/>
                </a:solidFill>
              </a:rPr>
              <a:t>sales, 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itemcategory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          </a:t>
            </a:r>
            <a:r>
              <a:rPr lang="en-US" altLang="en-US" sz="1600" b="1" dirty="0">
                <a:solidFill>
                  <a:srgbClr val="0000FF"/>
                </a:solidFill>
              </a:rPr>
              <a:t>where </a:t>
            </a:r>
            <a:r>
              <a:rPr lang="en-US" altLang="en-US" sz="1600" i="1" dirty="0" err="1">
                <a:solidFill>
                  <a:srgbClr val="0000FF"/>
                </a:solidFill>
              </a:rPr>
              <a:t>sales.item_name</a:t>
            </a:r>
            <a:r>
              <a:rPr lang="en-US" altLang="en-US" sz="1600" i="1" dirty="0">
                <a:solidFill>
                  <a:srgbClr val="0000FF"/>
                </a:solidFill>
              </a:rPr>
              <a:t> = 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itemcategory.item_name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          </a:t>
            </a:r>
            <a:r>
              <a:rPr lang="en-US" altLang="en-US" sz="1600" b="1" dirty="0">
                <a:solidFill>
                  <a:srgbClr val="0000FF"/>
                </a:solidFill>
              </a:rPr>
              <a:t>group by rollup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>
                <a:solidFill>
                  <a:srgbClr val="0000FF"/>
                </a:solidFill>
              </a:rPr>
              <a:t>category, 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/>
              <a:t>	would give a hierarchical summary by </a:t>
            </a:r>
            <a:r>
              <a:rPr lang="en-US" altLang="en-US" sz="1800" i="1" dirty="0" err="1"/>
              <a:t>item_name</a:t>
            </a:r>
            <a:r>
              <a:rPr lang="en-US" altLang="en-US" sz="1800" i="1" dirty="0"/>
              <a:t> </a:t>
            </a:r>
            <a:r>
              <a:rPr lang="en-US" altLang="en-US" sz="1800" dirty="0"/>
              <a:t>and by </a:t>
            </a:r>
            <a:r>
              <a:rPr lang="en-US" altLang="en-US" sz="1800" i="1" dirty="0"/>
              <a:t>category.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800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Aggregation (Cont.)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27534"/>
            <a:ext cx="8856984" cy="3967089"/>
          </a:xfrm>
        </p:spPr>
        <p:txBody>
          <a:bodyPr/>
          <a:lstStyle/>
          <a:p>
            <a:r>
              <a:rPr lang="en-US" altLang="en-US" sz="1800" dirty="0"/>
              <a:t>Multiple rollups and cubes can be used in a single group by clause</a:t>
            </a:r>
          </a:p>
          <a:p>
            <a:pPr lvl="1"/>
            <a:r>
              <a:rPr lang="en-US" altLang="en-US" sz="1600" dirty="0"/>
              <a:t>Each generates set of group by lists, cross product of sets gives overall set of group by lists</a:t>
            </a:r>
          </a:p>
          <a:p>
            <a:r>
              <a:rPr lang="en-US" altLang="en-US" sz="1800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sz="1800" dirty="0"/>
              <a:t>	</a:t>
            </a:r>
            <a:r>
              <a:rPr lang="en-US" altLang="en-US" sz="1600" dirty="0">
                <a:solidFill>
                  <a:srgbClr val="0000FF"/>
                </a:solidFill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</a:rPr>
              <a:t>select 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i="1" dirty="0">
                <a:solidFill>
                  <a:srgbClr val="0000FF"/>
                </a:solidFill>
              </a:rPr>
              <a:t>, color, size</a:t>
            </a:r>
            <a:r>
              <a:rPr lang="en-US" altLang="en-US" sz="1600" dirty="0">
                <a:solidFill>
                  <a:srgbClr val="0000FF"/>
                </a:solidFill>
              </a:rPr>
              <a:t>, </a:t>
            </a:r>
            <a:r>
              <a:rPr lang="en-US" altLang="en-US" sz="1600" b="1" dirty="0">
                <a:solidFill>
                  <a:srgbClr val="0000FF"/>
                </a:solidFill>
              </a:rPr>
              <a:t>sum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>
                <a:solidFill>
                  <a:srgbClr val="0000FF"/>
                </a:solidFill>
              </a:rPr>
              <a:t>number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</a:rPr>
              <a:t>from </a:t>
            </a:r>
            <a:r>
              <a:rPr lang="en-US" altLang="en-US" sz="1600" i="1" dirty="0">
                <a:solidFill>
                  <a:srgbClr val="0000FF"/>
                </a:solidFill>
              </a:rPr>
              <a:t>sales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       </a:t>
            </a:r>
            <a:r>
              <a:rPr lang="en-US" altLang="en-US" sz="1600" b="1" dirty="0">
                <a:solidFill>
                  <a:srgbClr val="0000FF"/>
                </a:solidFill>
              </a:rPr>
              <a:t>group by rollup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en-US" sz="1600" dirty="0">
                <a:solidFill>
                  <a:srgbClr val="0000FF"/>
                </a:solidFill>
              </a:rPr>
              <a:t>), </a:t>
            </a:r>
            <a:r>
              <a:rPr lang="en-US" altLang="en-US" sz="1600" b="1" dirty="0">
                <a:solidFill>
                  <a:srgbClr val="0000FF"/>
                </a:solidFill>
              </a:rPr>
              <a:t>rollup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i="1" dirty="0">
                <a:solidFill>
                  <a:srgbClr val="0000FF"/>
                </a:solidFill>
              </a:rPr>
              <a:t>color, size</a:t>
            </a:r>
            <a:r>
              <a:rPr lang="en-US" altLang="en-US" sz="1600" dirty="0">
                <a:solidFill>
                  <a:srgbClr val="0000FF"/>
                </a:solidFill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sz="1800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sz="1600" dirty="0"/>
              <a:t>        {</a:t>
            </a:r>
            <a:r>
              <a:rPr lang="en-US" altLang="en-US" sz="1600" i="1" dirty="0" err="1"/>
              <a:t>item_name</a:t>
            </a:r>
            <a:r>
              <a:rPr lang="en-US" altLang="en-US" sz="1600" i="1" dirty="0"/>
              <a:t>, ()} X {(color, size), (color), ()} </a:t>
            </a:r>
            <a:endParaRPr lang="en-US" altLang="en-US" sz="1600" dirty="0"/>
          </a:p>
          <a:p>
            <a:pPr>
              <a:buFont typeface="Monotype Sorts" charset="2"/>
              <a:buNone/>
            </a:pPr>
            <a:r>
              <a:rPr lang="en-US" altLang="en-US" sz="1600" dirty="0"/>
              <a:t>	        = { (</a:t>
            </a:r>
            <a:r>
              <a:rPr lang="en-US" altLang="en-US" sz="1600" i="1" dirty="0" err="1"/>
              <a:t>item_name</a:t>
            </a:r>
            <a:r>
              <a:rPr lang="en-US" altLang="en-US" sz="1600" i="1" dirty="0"/>
              <a:t>, color, size</a:t>
            </a:r>
            <a:r>
              <a:rPr lang="en-US" altLang="en-US" sz="1600" dirty="0"/>
              <a:t>), (</a:t>
            </a:r>
            <a:r>
              <a:rPr lang="en-US" altLang="en-US" sz="1600" i="1" dirty="0" err="1"/>
              <a:t>item_name</a:t>
            </a:r>
            <a:r>
              <a:rPr lang="en-US" altLang="en-US" sz="1600" i="1" dirty="0"/>
              <a:t>, color</a:t>
            </a:r>
            <a:r>
              <a:rPr lang="en-US" altLang="en-US" sz="1600" dirty="0"/>
              <a:t>), (</a:t>
            </a:r>
            <a:r>
              <a:rPr lang="en-US" altLang="en-US" sz="1600" i="1" dirty="0" err="1"/>
              <a:t>item_name</a:t>
            </a:r>
            <a:r>
              <a:rPr lang="en-US" altLang="en-US" sz="1600" dirty="0"/>
              <a:t>), </a:t>
            </a:r>
            <a:br>
              <a:rPr lang="en-US" altLang="en-US" sz="1600" dirty="0"/>
            </a:br>
            <a:r>
              <a:rPr lang="en-US" altLang="en-US" sz="1600" dirty="0"/>
              <a:t>             (</a:t>
            </a:r>
            <a:r>
              <a:rPr lang="en-US" altLang="en-US" sz="1600" i="1" dirty="0"/>
              <a:t>color, size</a:t>
            </a:r>
            <a:r>
              <a:rPr lang="en-US" altLang="en-US" sz="1600" dirty="0"/>
              <a:t>), (</a:t>
            </a:r>
            <a:r>
              <a:rPr lang="en-US" altLang="en-US" sz="1600" i="1" dirty="0"/>
              <a:t>color</a:t>
            </a:r>
            <a:r>
              <a:rPr lang="en-US" altLang="en-US" sz="1600" dirty="0"/>
              <a:t>), ( ) }</a:t>
            </a:r>
          </a:p>
          <a:p>
            <a:pPr>
              <a:buFont typeface="Monotype Sorts" charset="2"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0000FF"/>
                </a:solidFill>
              </a:rPr>
              <a:t>select </a:t>
            </a:r>
            <a:r>
              <a:rPr lang="en-US" altLang="zh-CN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i="1" dirty="0">
                <a:solidFill>
                  <a:srgbClr val="0000FF"/>
                </a:solidFill>
              </a:rPr>
              <a:t>color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i="1" dirty="0" err="1">
                <a:solidFill>
                  <a:srgbClr val="0000FF"/>
                </a:solidFill>
              </a:rPr>
              <a:t>clothes_size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b="1" dirty="0">
                <a:solidFill>
                  <a:srgbClr val="0000FF"/>
                </a:solidFill>
              </a:rPr>
              <a:t>sum</a:t>
            </a:r>
            <a:r>
              <a:rPr lang="en-US" altLang="zh-CN" sz="1600" dirty="0">
                <a:solidFill>
                  <a:srgbClr val="0000FF"/>
                </a:solidFill>
              </a:rPr>
              <a:t>(</a:t>
            </a:r>
            <a:r>
              <a:rPr lang="en-US" altLang="zh-CN" sz="1600" i="1" dirty="0">
                <a:solidFill>
                  <a:srgbClr val="0000FF"/>
                </a:solidFill>
              </a:rPr>
              <a:t>quantity</a:t>
            </a:r>
            <a:r>
              <a:rPr lang="en-US" altLang="zh-CN" sz="1600" dirty="0">
                <a:solidFill>
                  <a:srgbClr val="0000FF"/>
                </a:solidFill>
              </a:rPr>
              <a:t>)</a:t>
            </a:r>
            <a:br>
              <a:rPr lang="en-US" altLang="zh-CN" sz="1600" dirty="0">
                <a:solidFill>
                  <a:srgbClr val="0000FF"/>
                </a:solidFill>
              </a:rPr>
            </a:br>
            <a:r>
              <a:rPr lang="en-US" altLang="zh-CN" sz="1600" b="1" dirty="0">
                <a:solidFill>
                  <a:srgbClr val="0000FF"/>
                </a:solidFill>
              </a:rPr>
              <a:t>from </a:t>
            </a:r>
            <a:r>
              <a:rPr lang="en-US" altLang="zh-CN" sz="1600" i="1" dirty="0">
                <a:solidFill>
                  <a:srgbClr val="0000FF"/>
                </a:solidFill>
              </a:rPr>
              <a:t>sales</a:t>
            </a:r>
            <a:br>
              <a:rPr lang="en-US" altLang="zh-CN" sz="1600" i="1" dirty="0">
                <a:solidFill>
                  <a:srgbClr val="0000FF"/>
                </a:solidFill>
              </a:rPr>
            </a:br>
            <a:r>
              <a:rPr lang="en-US" altLang="zh-CN" sz="1600" b="1" dirty="0">
                <a:solidFill>
                  <a:srgbClr val="0000FF"/>
                </a:solidFill>
              </a:rPr>
              <a:t>group by grouping sets </a:t>
            </a:r>
            <a:r>
              <a:rPr lang="en-US" altLang="zh-CN" sz="1600" dirty="0">
                <a:solidFill>
                  <a:srgbClr val="0000FF"/>
                </a:solidFill>
              </a:rPr>
              <a:t>((</a:t>
            </a:r>
            <a:r>
              <a:rPr lang="en-US" altLang="zh-CN" sz="1600" i="1" dirty="0">
                <a:solidFill>
                  <a:srgbClr val="0000FF"/>
                </a:solidFill>
              </a:rPr>
              <a:t>color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i="1" dirty="0" err="1">
                <a:solidFill>
                  <a:srgbClr val="0000FF"/>
                </a:solidFill>
              </a:rPr>
              <a:t>clothes_size</a:t>
            </a:r>
            <a:r>
              <a:rPr lang="en-US" altLang="zh-CN" sz="1600" dirty="0">
                <a:solidFill>
                  <a:srgbClr val="0000FF"/>
                </a:solidFill>
              </a:rPr>
              <a:t>),  (</a:t>
            </a:r>
            <a:r>
              <a:rPr lang="en-US" altLang="zh-CN" sz="1600" i="1" dirty="0" err="1">
                <a:solidFill>
                  <a:srgbClr val="0000FF"/>
                </a:solidFill>
              </a:rPr>
              <a:t>clothes_size</a:t>
            </a:r>
            <a:r>
              <a:rPr lang="en-US" altLang="zh-CN" sz="1600" dirty="0">
                <a:solidFill>
                  <a:srgbClr val="0000FF"/>
                </a:solidFill>
              </a:rPr>
              <a:t>, </a:t>
            </a:r>
            <a:r>
              <a:rPr lang="en-US" altLang="zh-CN" sz="1600" i="1" dirty="0" err="1">
                <a:solidFill>
                  <a:srgbClr val="0000FF"/>
                </a:solidFill>
              </a:rPr>
              <a:t>item_name</a:t>
            </a:r>
            <a:r>
              <a:rPr lang="en-US" altLang="zh-CN" sz="1600" dirty="0">
                <a:solidFill>
                  <a:srgbClr val="0000FF"/>
                </a:solidFill>
              </a:rPr>
              <a:t>));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lvl="1"/>
            <a:endParaRPr lang="en-US" alt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OLAP Implementation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The earliest OLAP systems used multidimensional arrays in memory to store data cubes, and are referred to as </a:t>
            </a:r>
            <a:r>
              <a:rPr lang="en-US" altLang="en-US" sz="2000" b="1" dirty="0">
                <a:solidFill>
                  <a:srgbClr val="FF0000"/>
                </a:solidFill>
              </a:rPr>
              <a:t>multidimensional OLAP (MOLAP)</a:t>
            </a:r>
            <a:r>
              <a:rPr lang="en-US" altLang="en-US" sz="2000" dirty="0">
                <a:solidFill>
                  <a:srgbClr val="FF0000"/>
                </a:solidFill>
              </a:rPr>
              <a:t> systems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OLAP implementations using only relational database features are called </a:t>
            </a:r>
            <a:r>
              <a:rPr lang="en-US" altLang="en-US" sz="2000" b="1" dirty="0">
                <a:solidFill>
                  <a:srgbClr val="FF0000"/>
                </a:solidFill>
              </a:rPr>
              <a:t>relational OLAP (ROLAP)</a:t>
            </a:r>
            <a:r>
              <a:rPr lang="en-US" altLang="en-US" sz="2000" dirty="0">
                <a:solidFill>
                  <a:srgbClr val="FF0000"/>
                </a:solidFill>
              </a:rPr>
              <a:t> systems</a:t>
            </a:r>
          </a:p>
          <a:p>
            <a:r>
              <a:rPr lang="en-US" altLang="en-US" sz="2000" dirty="0"/>
              <a:t>Hybrid systems, which store some summaries in memory and store the base data and other summaries in a relational database, are called </a:t>
            </a:r>
            <a:r>
              <a:rPr lang="en-US" altLang="en-US" sz="2000" b="1" dirty="0">
                <a:solidFill>
                  <a:srgbClr val="FF0000"/>
                </a:solidFill>
              </a:rPr>
              <a:t>hybrid OLAP (HOLAP) </a:t>
            </a:r>
            <a:r>
              <a:rPr lang="en-US" altLang="en-US" sz="2000" dirty="0">
                <a:solidFill>
                  <a:srgbClr val="FF0000"/>
                </a:solidFill>
              </a:rPr>
              <a:t>systems.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OLAP Implementation (Cont.)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Early OLAP systems precomputed </a:t>
            </a:r>
            <a:r>
              <a:rPr lang="en-US" altLang="en-US" sz="1800" i="1" dirty="0"/>
              <a:t>all</a:t>
            </a:r>
            <a:r>
              <a:rPr lang="en-US" altLang="en-US" sz="1800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2</a:t>
            </a:r>
            <a:r>
              <a:rPr lang="en-US" altLang="en-US" sz="1400" baseline="30000" dirty="0"/>
              <a:t>n</a:t>
            </a:r>
            <a:r>
              <a:rPr lang="en-US" altLang="en-US" sz="1400" dirty="0"/>
              <a:t> combinations of </a:t>
            </a:r>
            <a:r>
              <a:rPr lang="en-US" altLang="en-US" sz="1400" b="1" dirty="0"/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Can compute aggregate on (</a:t>
            </a:r>
            <a:r>
              <a:rPr lang="en-US" altLang="en-US" sz="1400" i="1" dirty="0" err="1"/>
              <a:t>item_name</a:t>
            </a:r>
            <a:r>
              <a:rPr lang="en-US" altLang="en-US" sz="1400" i="1" dirty="0"/>
              <a:t>, color</a:t>
            </a:r>
            <a:r>
              <a:rPr lang="en-US" altLang="en-US" sz="1400" dirty="0"/>
              <a:t>) from an aggregate on (</a:t>
            </a:r>
            <a:r>
              <a:rPr lang="en-US" altLang="en-US" sz="1400" i="1" dirty="0" err="1"/>
              <a:t>item_name</a:t>
            </a:r>
            <a:r>
              <a:rPr lang="en-US" altLang="en-US" sz="1400" i="1" dirty="0"/>
              <a:t>, color, size</a:t>
            </a:r>
            <a:r>
              <a:rPr lang="en-US" altLang="en-US" sz="1400" dirty="0"/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sz="1200" dirty="0"/>
              <a:t>For all but a few </a:t>
            </a:r>
            <a:r>
              <a:rPr lang="ja-JP" altLang="en-US" sz="1200" dirty="0"/>
              <a:t>“</a:t>
            </a:r>
            <a:r>
              <a:rPr lang="en-US" altLang="ja-JP" sz="1200" dirty="0"/>
              <a:t>non-decomposable</a:t>
            </a:r>
            <a:r>
              <a:rPr lang="ja-JP" altLang="en-US" sz="1200" dirty="0"/>
              <a:t>”</a:t>
            </a:r>
            <a:r>
              <a:rPr lang="en-US" altLang="ja-JP" sz="1200" dirty="0"/>
              <a:t> aggregates such as </a:t>
            </a:r>
            <a:r>
              <a:rPr lang="en-US" altLang="ja-JP" sz="1200" i="1" dirty="0"/>
              <a:t>median</a:t>
            </a:r>
            <a:endParaRPr lang="en-US" altLang="ja-JP" sz="1200" dirty="0"/>
          </a:p>
          <a:p>
            <a:pPr lvl="3">
              <a:lnSpc>
                <a:spcPct val="90000"/>
              </a:lnSpc>
            </a:pPr>
            <a:r>
              <a:rPr lang="en-US" altLang="en-US" sz="1200" dirty="0"/>
              <a:t>is cheaper than computing it from scratch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Can compute aggregate on (</a:t>
            </a:r>
            <a:r>
              <a:rPr lang="en-US" altLang="en-US" sz="1600" i="1" dirty="0" err="1"/>
              <a:t>item_name</a:t>
            </a:r>
            <a:r>
              <a:rPr lang="en-US" altLang="en-US" sz="1600" i="1" dirty="0"/>
              <a:t>, color</a:t>
            </a:r>
            <a:r>
              <a:rPr lang="en-US" altLang="en-US" sz="1600" dirty="0"/>
              <a:t>) from an aggregate on (</a:t>
            </a:r>
            <a:r>
              <a:rPr lang="en-US" altLang="en-US" sz="1600" i="1" dirty="0" err="1"/>
              <a:t>item_name</a:t>
            </a:r>
            <a:r>
              <a:rPr lang="en-US" altLang="en-US" sz="1600" i="1" dirty="0"/>
              <a:t>, color, size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Can compute aggregates on (</a:t>
            </a:r>
            <a:r>
              <a:rPr lang="en-US" altLang="en-US" sz="1600" i="1" dirty="0" err="1"/>
              <a:t>item_name</a:t>
            </a:r>
            <a:r>
              <a:rPr lang="en-US" altLang="en-US" sz="1600" i="1" dirty="0"/>
              <a:t>, color, size</a:t>
            </a:r>
            <a:r>
              <a:rPr lang="en-US" altLang="en-US" sz="1600" dirty="0"/>
              <a:t>), </a:t>
            </a:r>
            <a:br>
              <a:rPr lang="en-US" altLang="en-US" sz="1600" dirty="0"/>
            </a:br>
            <a:r>
              <a:rPr lang="en-US" altLang="en-US" sz="1600" dirty="0"/>
              <a:t>(</a:t>
            </a:r>
            <a:r>
              <a:rPr lang="en-US" altLang="en-US" sz="1600" i="1" dirty="0" err="1"/>
              <a:t>item_name</a:t>
            </a:r>
            <a:r>
              <a:rPr lang="en-US" altLang="en-US" sz="1600" i="1" dirty="0"/>
              <a:t>, color</a:t>
            </a:r>
            <a:r>
              <a:rPr lang="en-US" altLang="en-US" sz="1600" dirty="0"/>
              <a:t>) and (</a:t>
            </a:r>
            <a:r>
              <a:rPr lang="en-US" altLang="en-US" sz="1600" i="1" dirty="0" err="1"/>
              <a:t>item_name</a:t>
            </a:r>
            <a:r>
              <a:rPr lang="en-US" altLang="en-US" sz="1600" dirty="0"/>
              <a:t>) using a single sorting </a:t>
            </a:r>
            <a:br>
              <a:rPr lang="en-US" altLang="en-US" sz="1600" dirty="0"/>
            </a:br>
            <a:r>
              <a:rPr lang="en-US" altLang="en-US" sz="1600" dirty="0"/>
              <a:t>of the base data</a:t>
            </a:r>
          </a:p>
          <a:p>
            <a:pPr lvl="3">
              <a:lnSpc>
                <a:spcPct val="90000"/>
              </a:lnSpc>
            </a:pPr>
            <a:endParaRPr lang="en-US" altLang="en-US" sz="1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115-A4CA-45BB-A3C9-F6295418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4554"/>
            <a:ext cx="9144000" cy="637580"/>
          </a:xfrm>
        </p:spPr>
        <p:txBody>
          <a:bodyPr/>
          <a:lstStyle/>
          <a:p>
            <a:r>
              <a:rPr lang="en-IN" dirty="0"/>
              <a:t>Reporting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B7E0-6EC8-4B77-8D52-50B15341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25199"/>
            <a:ext cx="8640960" cy="3805070"/>
          </a:xfrm>
        </p:spPr>
        <p:txBody>
          <a:bodyPr/>
          <a:lstStyle/>
          <a:p>
            <a:r>
              <a:rPr lang="en-IN" sz="1800" b="1" dirty="0">
                <a:solidFill>
                  <a:srgbClr val="FF0000"/>
                </a:solidFill>
              </a:rPr>
              <a:t>Reporting tools</a:t>
            </a: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sz="1800" dirty="0"/>
              <a:t>help create formatted reports with tabular/graphical representation of data</a:t>
            </a:r>
          </a:p>
          <a:p>
            <a:pPr lvl="1"/>
            <a:r>
              <a:rPr lang="en-IN" sz="1600" dirty="0"/>
              <a:t>E.g., SQL Server reporting services, Crystal Reports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Data visualization </a:t>
            </a:r>
            <a:r>
              <a:rPr lang="en-IN" sz="1800" dirty="0"/>
              <a:t>tools help create interactive visualization of data</a:t>
            </a:r>
          </a:p>
          <a:p>
            <a:pPr lvl="1"/>
            <a:r>
              <a:rPr lang="en-IN" sz="1600" dirty="0"/>
              <a:t>E.g., Tableau, </a:t>
            </a:r>
            <a:r>
              <a:rPr lang="en-IN" sz="1600" dirty="0" err="1"/>
              <a:t>FusionChart</a:t>
            </a:r>
            <a:r>
              <a:rPr lang="en-IN" sz="1600" dirty="0"/>
              <a:t>, </a:t>
            </a:r>
            <a:r>
              <a:rPr lang="en-IN" sz="1600" dirty="0" err="1"/>
              <a:t>plotly</a:t>
            </a:r>
            <a:r>
              <a:rPr lang="en-IN" sz="1600" dirty="0"/>
              <a:t>, </a:t>
            </a:r>
            <a:r>
              <a:rPr lang="en-IN" sz="1600" dirty="0" err="1"/>
              <a:t>Datawrapper</a:t>
            </a:r>
            <a:r>
              <a:rPr lang="en-IN" sz="1600" dirty="0"/>
              <a:t>, Google Charts, etc.</a:t>
            </a:r>
          </a:p>
          <a:p>
            <a:pPr lvl="1"/>
            <a:r>
              <a:rPr lang="en-IN" sz="1600" dirty="0"/>
              <a:t>Frontend typically based on </a:t>
            </a:r>
            <a:r>
              <a:rPr lang="en-IN" sz="1600" dirty="0" err="1"/>
              <a:t>HTML+JavaScript</a:t>
            </a:r>
            <a:r>
              <a:rPr lang="en-IN" sz="1600" dirty="0"/>
              <a:t> </a:t>
            </a:r>
          </a:p>
          <a:p>
            <a:pPr marL="342900" lvl="1" indent="0">
              <a:buNone/>
            </a:pPr>
            <a:endParaRPr lang="en-IN" sz="16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8D6ED4-7CAA-456F-901C-84BFC98E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667" y="2643758"/>
            <a:ext cx="3988666" cy="21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0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7C344-A0AA-49FB-A004-22A2BDEF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1C39D-89C1-4154-A14C-E251A444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3597"/>
            <a:ext cx="8568952" cy="3391025"/>
          </a:xfrm>
        </p:spPr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Data Warehousing </a:t>
            </a:r>
          </a:p>
          <a:p>
            <a:r>
              <a:rPr lang="en-US" altLang="zh-CN" dirty="0"/>
              <a:t>Online Analytical Processing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</a:rPr>
              <a:t>Data </a:t>
            </a:r>
            <a:r>
              <a:rPr lang="en-US" altLang="zh-CN" b="1" dirty="0">
                <a:solidFill>
                  <a:srgbClr val="FF0000"/>
                </a:solidFill>
              </a:rPr>
              <a:t>Mining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281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Mining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9542"/>
            <a:ext cx="8640960" cy="3895081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 mining </a:t>
            </a:r>
            <a:r>
              <a:rPr lang="en-US" altLang="en-US" sz="2000" dirty="0">
                <a:ea typeface="ＭＳ Ｐゴシック" panose="020B0600070205080204" pitchFamily="34" charset="-128"/>
              </a:rPr>
              <a:t>is the process of semi-automatically analyzing large databases to find useful patterns</a:t>
            </a:r>
            <a:endParaRPr lang="en-US" altLang="en-US" sz="2000" b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Similar goals to machine learning, but on very large volumes of data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Part of the larger area of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knowledge discovery in databases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KDD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Some types of knowledge can be represented as rules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More generally, knowledge is discovered by applying machine learning techniques on past instances of data, to form a </a:t>
            </a:r>
            <a:r>
              <a:rPr lang="en-US" altLang="en-US" sz="20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model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Model is then used to make predictions for new instances</a:t>
            </a:r>
          </a:p>
          <a:p>
            <a:endParaRPr lang="en-US" altLang="en-US" sz="20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Types of Data Mining Tasks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27534"/>
            <a:ext cx="8856984" cy="3805070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Prediction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based on past history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Predict if a credit card applicant poses a good credit risk, based on some attributes (income, job type, age, ..) and past history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Predict if a pattern of phone calling card usage is likely to be fraudulent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Some examples of prediction mechanisms: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Classification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Items (with associated attributes) belong to one of several classes</a:t>
            </a:r>
          </a:p>
          <a:p>
            <a:pPr lvl="2"/>
            <a:r>
              <a:rPr lang="en-US" altLang="en-US" sz="16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Training instances </a:t>
            </a:r>
            <a:r>
              <a:rPr lang="en-US" altLang="en-US" sz="1600" dirty="0">
                <a:ea typeface="ＭＳ Ｐゴシック" panose="020B0600070205080204" pitchFamily="34" charset="-128"/>
              </a:rPr>
              <a:t>have attribute values and classes provided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Given a new item whose class is unknown, predict to which class it belongs based on its attribute values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Regression</a:t>
            </a:r>
            <a:r>
              <a:rPr lang="en-US" altLang="en-US" sz="1800" dirty="0">
                <a:ea typeface="ＭＳ Ｐゴシック" panose="020B0600070205080204" pitchFamily="34" charset="-128"/>
              </a:rPr>
              <a:t> formulae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Given a set of mappings for an unknown function, predict the function result for a new parameter value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70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7C344-A0AA-49FB-A004-22A2BDEF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1C39D-89C1-4154-A14C-E251A444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Overview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altLang="zh-CN" dirty="0">
                <a:latin typeface="Comic Sans MS" pitchFamily="66" charset="0"/>
              </a:rPr>
              <a:t>Data Warehousing </a:t>
            </a:r>
          </a:p>
          <a:p>
            <a:r>
              <a:rPr lang="en-US" altLang="zh-CN" dirty="0">
                <a:latin typeface="Comic Sans MS" pitchFamily="66" charset="0"/>
              </a:rPr>
              <a:t>Online Analytical Processing</a:t>
            </a:r>
          </a:p>
          <a:p>
            <a:r>
              <a:rPr lang="en-US" altLang="zh-CN" dirty="0">
                <a:latin typeface="Comic Sans MS" pitchFamily="66" charset="0"/>
              </a:rPr>
              <a:t>Data Mining </a:t>
            </a:r>
          </a:p>
          <a:p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75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Mining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Descriptive Patterns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Associations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Find books that are often bought by “similar” customers.  If a new such customer buys one such book, suggest the others too.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Associations may be used as a first step in detecting </a:t>
            </a:r>
            <a:r>
              <a:rPr lang="en-US" altLang="en-US" b="1" dirty="0">
                <a:ea typeface="ＭＳ Ｐゴシック" panose="020B0600070205080204" pitchFamily="34" charset="-128"/>
              </a:rPr>
              <a:t>causation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E.g., association between exposure to chemical X and cancer,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Clusters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E.g., typhoid cases were clustered in an area surrounding a contaminated well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Detection of clusters remains important in detecting epidemics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Classification Rules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9542"/>
            <a:ext cx="8856984" cy="4176463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Classification rules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help assign new objects to classes.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E.g., given a new automobile insurance applicant, should he or she be classified as low risk, medium risk or high risk?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Classification rules for above example could use a variety of data, such as educational level, salary, age, etc.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sz="1800" dirty="0">
                <a:ea typeface="ＭＳ Ｐゴシック" panose="020B0600070205080204" pitchFamily="34" charset="-128"/>
              </a:rPr>
              <a:t> person P,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P.degree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masters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and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sz="1800" dirty="0">
                <a:ea typeface="ＭＳ Ｐゴシック" panose="020B0600070205080204" pitchFamily="34" charset="-128"/>
              </a:rPr>
              <a:t> &gt; 75,000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                                                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P.credit</a:t>
            </a:r>
            <a:r>
              <a:rPr lang="en-US" altLang="en-US" sz="1600" dirty="0">
                <a:ea typeface="ＭＳ Ｐゴシック" panose="020B0600070205080204" pitchFamily="34" charset="-128"/>
              </a:rPr>
              <a:t> = excellent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sz="1800" dirty="0">
                <a:ea typeface="ＭＳ Ｐゴシック" panose="020B0600070205080204" pitchFamily="34" charset="-128"/>
              </a:rPr>
              <a:t> person P, 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P.degree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bachelors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and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                    (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en-US" sz="1800" dirty="0">
                <a:ea typeface="ＭＳ Ｐゴシック" panose="020B0600070205080204" pitchFamily="34" charset="-128"/>
              </a:rPr>
              <a:t> 25,000 and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sz="1800" dirty="0">
                <a:ea typeface="ＭＳ Ｐゴシック" panose="020B0600070205080204" pitchFamily="34" charset="-128"/>
              </a:rPr>
              <a:t> 75,000)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                                                                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P.credit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good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Rules are not necessarily exact: there may be some misclassifications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Classification rules can be shown compactly as a decision tree.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Decision Tree Classifiers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356C7CD-4D07-4FB5-9859-5197169A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3935" y="843558"/>
            <a:ext cx="5966285" cy="373836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Decision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9542"/>
            <a:ext cx="8856984" cy="3895081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Each internal node of the tree partitions the data into groups based on a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partitioning attribute</a:t>
            </a:r>
            <a:r>
              <a:rPr lang="en-US" altLang="en-US" sz="2000" dirty="0">
                <a:ea typeface="ＭＳ Ｐゴシック" panose="020B0600070205080204" pitchFamily="34" charset="-128"/>
              </a:rPr>
              <a:t>, and a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partitioning condition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the node</a:t>
            </a:r>
          </a:p>
          <a:p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Leaf node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endParaRPr lang="en-US" altLang="en-US" sz="2000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all (or most) of the items at the node belong to the same class, or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all attributes have been considered, and no further partitioning is possible.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Traverse tree from top to make a prediction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Number of techniques for constructing decision tree classifiers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We omit details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Bayesian Classifiers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9582"/>
            <a:ext cx="9386432" cy="38050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Bayesian classifiers use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Bayes theorem</a:t>
            </a:r>
            <a:r>
              <a:rPr lang="en-US" altLang="en-US" sz="2000" dirty="0">
                <a:ea typeface="ＭＳ Ｐゴシック" panose="020B0600070205080204" pitchFamily="34" charset="-128"/>
              </a:rPr>
              <a:t>, which says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	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p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|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 </a:t>
            </a:r>
            <a:r>
              <a:rPr lang="en-US" altLang="en-US" sz="1800" dirty="0">
                <a:ea typeface="ＭＳ Ｐゴシック" panose="020B0600070205080204" pitchFamily="34" charset="-128"/>
              </a:rPr>
              <a:t>) = 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   where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p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|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) = probability of instance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 </a:t>
            </a:r>
            <a:r>
              <a:rPr lang="en-US" altLang="en-US" sz="1800" dirty="0">
                <a:ea typeface="ＭＳ Ｐゴシック" panose="020B0600070205080204" pitchFamily="34" charset="-128"/>
              </a:rPr>
              <a:t>being in class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,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i="1" dirty="0">
                <a:ea typeface="ＭＳ Ｐゴシック" panose="020B0600070205080204" pitchFamily="34" charset="-128"/>
              </a:rPr>
              <a:t>   	 	p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 </a:t>
            </a:r>
            <a:r>
              <a:rPr lang="en-US" altLang="en-US" sz="1800" dirty="0">
                <a:ea typeface="ＭＳ Ｐゴシック" panose="020B0600070205080204" pitchFamily="34" charset="-128"/>
              </a:rPr>
              <a:t>|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) = probability of generating instance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 given class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, 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i="1" dirty="0">
                <a:ea typeface="ＭＳ Ｐゴシック" panose="020B0600070205080204" pitchFamily="34" charset="-128"/>
              </a:rPr>
              <a:t>    		p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= probability of occurrence of class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, and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i="1" dirty="0">
                <a:ea typeface="ＭＳ Ｐゴシック" panose="020B0600070205080204" pitchFamily="34" charset="-128"/>
              </a:rPr>
              <a:t>    		p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) = probability of instance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occuring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		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200045" y="1923678"/>
            <a:ext cx="20200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en-US" sz="12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8C896F-0246-49D7-B6B6-F8DA95C81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636" y="1491630"/>
            <a:ext cx="3780420" cy="8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000" kern="0" dirty="0">
                <a:ea typeface="ＭＳ Ｐゴシック" panose="020B0600070205080204" pitchFamily="34" charset="-128"/>
              </a:rPr>
              <a:t>			</a:t>
            </a:r>
            <a:r>
              <a:rPr lang="en-US" altLang="en-US" sz="2000" i="1" kern="0" dirty="0">
                <a:ea typeface="ＭＳ Ｐゴシック" panose="020B0600070205080204" pitchFamily="34" charset="-128"/>
              </a:rPr>
              <a:t>p </a:t>
            </a:r>
            <a:r>
              <a:rPr lang="en-US" altLang="en-US" sz="2000" kern="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kern="0" dirty="0">
                <a:ea typeface="ＭＳ Ｐゴシック" panose="020B0600070205080204" pitchFamily="34" charset="-128"/>
              </a:rPr>
              <a:t>d </a:t>
            </a:r>
            <a:r>
              <a:rPr lang="en-US" altLang="en-US" sz="2000" kern="0" dirty="0">
                <a:ea typeface="ＭＳ Ｐゴシック" panose="020B0600070205080204" pitchFamily="34" charset="-128"/>
              </a:rPr>
              <a:t>| </a:t>
            </a:r>
            <a:r>
              <a:rPr lang="en-US" altLang="en-US" sz="2000" kern="0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000" i="1" kern="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i="1" kern="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kern="0" dirty="0">
                <a:ea typeface="ＭＳ Ｐゴシック" panose="020B0600070205080204" pitchFamily="34" charset="-128"/>
              </a:rPr>
              <a:t>) </a:t>
            </a:r>
            <a:r>
              <a:rPr lang="en-US" altLang="en-US" sz="2000" i="1" kern="0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kern="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kern="0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000" i="1" kern="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i="1" kern="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kern="0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2000" kern="0" dirty="0">
                <a:ea typeface="ＭＳ Ｐゴシック" panose="020B0600070205080204" pitchFamily="34" charset="-128"/>
              </a:rPr>
              <a:t>		                   </a:t>
            </a:r>
            <a:r>
              <a:rPr lang="en-US" altLang="en-US" sz="2000" i="1" kern="0" dirty="0">
                <a:ea typeface="ＭＳ Ｐゴシック" panose="020B0600070205080204" pitchFamily="34" charset="-128"/>
              </a:rPr>
              <a:t>p </a:t>
            </a:r>
            <a:r>
              <a:rPr lang="en-US" altLang="en-US" sz="2000" kern="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kern="0" dirty="0">
                <a:ea typeface="ＭＳ Ｐゴシック" panose="020B0600070205080204" pitchFamily="34" charset="-128"/>
              </a:rPr>
              <a:t>d</a:t>
            </a:r>
            <a:r>
              <a:rPr lang="en-US" altLang="en-US" sz="2000" kern="0" dirty="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Naïve Bayesian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Bayesian classifiers require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computation of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p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 </a:t>
            </a:r>
            <a:r>
              <a:rPr lang="en-US" altLang="en-US" sz="1800" dirty="0">
                <a:ea typeface="ＭＳ Ｐゴシック" panose="020B0600070205080204" pitchFamily="34" charset="-128"/>
              </a:rPr>
              <a:t>|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precomputation of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p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800" i="1" dirty="0">
                <a:ea typeface="ＭＳ Ｐゴシック" panose="020B0600070205080204" pitchFamily="34" charset="-128"/>
              </a:rPr>
              <a:t>p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ea typeface="ＭＳ Ｐゴシック" panose="020B0600070205080204" pitchFamily="34" charset="-128"/>
              </a:rPr>
              <a:t>) can be ignored since it is the same for all classes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To simplify the task,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naïve Bayesian classifiers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assume attributes have independent distributions, and thereby estimate</a:t>
            </a:r>
          </a:p>
          <a:p>
            <a:pPr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	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d  </a:t>
            </a:r>
            <a:r>
              <a:rPr lang="en-US" altLang="en-US" sz="2000" dirty="0">
                <a:ea typeface="ＭＳ Ｐゴシック" panose="020B0600070205080204" pitchFamily="34" charset="-128"/>
              </a:rPr>
              <a:t>|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 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sz="2000" dirty="0">
                <a:ea typeface="ＭＳ Ｐゴシック" panose="020B0600070205080204" pitchFamily="34" charset="-128"/>
              </a:rPr>
              <a:t>|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) *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</a:rPr>
              <a:t>|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) * ….* (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d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|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Each of the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p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sz="1800" dirty="0">
                <a:ea typeface="ＭＳ Ｐゴシック" panose="020B0600070205080204" pitchFamily="34" charset="-128"/>
              </a:rPr>
              <a:t>|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) can be estimated from a histogram on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1800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sz="1800" dirty="0">
                <a:ea typeface="ＭＳ Ｐゴシック" panose="020B0600070205080204" pitchFamily="34" charset="-128"/>
              </a:rPr>
              <a:t>values for each class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 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 the histogram is computed from the training instances </a:t>
            </a:r>
            <a:endParaRPr lang="en-US" altLang="en-US" sz="1600" i="1" baseline="-25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Histograms on multiple attributes are more expensive to compute and store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1ADB-C7DD-488D-B9B1-2FD638CC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73C9-CD03-4C55-B523-C45CF9C9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38888"/>
            <a:ext cx="8928992" cy="3805070"/>
          </a:xfrm>
        </p:spPr>
        <p:txBody>
          <a:bodyPr/>
          <a:lstStyle/>
          <a:p>
            <a:r>
              <a:rPr lang="en-IN" sz="2000" dirty="0"/>
              <a:t>Simple 2-dimensional example:</a:t>
            </a:r>
          </a:p>
          <a:p>
            <a:pPr lvl="1"/>
            <a:r>
              <a:rPr lang="en-IN" sz="1800" dirty="0"/>
              <a:t>Points are in two classes</a:t>
            </a:r>
          </a:p>
          <a:p>
            <a:pPr lvl="1"/>
            <a:r>
              <a:rPr lang="en-IN" sz="1800" dirty="0"/>
              <a:t>Find a line (</a:t>
            </a:r>
            <a:r>
              <a:rPr lang="en-IN" sz="1800" b="1" dirty="0">
                <a:solidFill>
                  <a:srgbClr val="FF0000"/>
                </a:solidFill>
              </a:rPr>
              <a:t>maximum margin line</a:t>
            </a:r>
            <a:r>
              <a:rPr lang="en-IN" sz="1800" dirty="0"/>
              <a:t>) </a:t>
            </a:r>
            <a:r>
              <a:rPr lang="en-IN" sz="1800" dirty="0" err="1"/>
              <a:t>s.t.</a:t>
            </a:r>
            <a:r>
              <a:rPr lang="en-IN" sz="1800" dirty="0"/>
              <a:t> line divides two classes, and distance from nearest point in either class is maximum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4C6A5A-6D99-44EE-9B18-9144CF809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234" y="2460682"/>
            <a:ext cx="2407523" cy="21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97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72A8-ACF4-48A3-AEDB-1A76F27A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72C-803E-4DDF-89DF-B91AF6E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895081"/>
          </a:xfrm>
        </p:spPr>
        <p:txBody>
          <a:bodyPr/>
          <a:lstStyle/>
          <a:p>
            <a:r>
              <a:rPr lang="en-IN" sz="2000" dirty="0"/>
              <a:t>In n-dimensions points are divided by a plane, instead of a line</a:t>
            </a:r>
          </a:p>
          <a:p>
            <a:r>
              <a:rPr lang="en-IN" sz="2000" dirty="0">
                <a:solidFill>
                  <a:srgbClr val="FF0000"/>
                </a:solidFill>
              </a:rPr>
              <a:t>SVMs</a:t>
            </a:r>
            <a:r>
              <a:rPr lang="en-IN" sz="2000" dirty="0"/>
              <a:t> can be used separators that are curve, not necessarily linear, by transforming points before classification</a:t>
            </a:r>
          </a:p>
          <a:p>
            <a:pPr lvl="1"/>
            <a:r>
              <a:rPr lang="en-IN" sz="1800" dirty="0"/>
              <a:t>Transformation functions may be non-linear and are called kernel functions</a:t>
            </a:r>
          </a:p>
          <a:p>
            <a:pPr lvl="1"/>
            <a:r>
              <a:rPr lang="en-IN" sz="1800" dirty="0"/>
              <a:t>Separator is a plane in the transformed space, but maps to curve in original space</a:t>
            </a:r>
          </a:p>
          <a:p>
            <a:r>
              <a:rPr lang="en-IN" altLang="zh-CN" sz="2000" dirty="0"/>
              <a:t>There may not be an exact planar separator for a given set of points</a:t>
            </a:r>
          </a:p>
          <a:p>
            <a:pPr lvl="1"/>
            <a:r>
              <a:rPr lang="en-IN" altLang="zh-CN" sz="1800" dirty="0"/>
              <a:t>Choose plane that best separates points</a:t>
            </a:r>
          </a:p>
          <a:p>
            <a:r>
              <a:rPr lang="en-IN" altLang="zh-CN" sz="2000" dirty="0">
                <a:solidFill>
                  <a:srgbClr val="FF0000"/>
                </a:solidFill>
              </a:rPr>
              <a:t>N-</a:t>
            </a:r>
            <a:r>
              <a:rPr lang="en-IN" altLang="zh-CN" sz="2000" dirty="0" err="1">
                <a:solidFill>
                  <a:srgbClr val="FF0000"/>
                </a:solidFill>
              </a:rPr>
              <a:t>ary</a:t>
            </a:r>
            <a:r>
              <a:rPr lang="en-IN" altLang="zh-CN" sz="2000" dirty="0">
                <a:solidFill>
                  <a:srgbClr val="FF0000"/>
                </a:solidFill>
              </a:rPr>
              <a:t> classification </a:t>
            </a:r>
            <a:r>
              <a:rPr lang="en-IN" altLang="zh-CN" sz="2000" dirty="0"/>
              <a:t>can be done by N binary classifications</a:t>
            </a:r>
          </a:p>
          <a:p>
            <a:pPr lvl="1" algn="just"/>
            <a:r>
              <a:rPr lang="en-IN" altLang="zh-CN" sz="1800" dirty="0"/>
              <a:t>In class </a:t>
            </a:r>
            <a:r>
              <a:rPr lang="en-IN" altLang="zh-CN" sz="1800" i="1" dirty="0" err="1"/>
              <a:t>i</a:t>
            </a:r>
            <a:r>
              <a:rPr lang="en-IN" altLang="zh-CN" sz="1800" dirty="0"/>
              <a:t> vs. not in class </a:t>
            </a:r>
            <a:r>
              <a:rPr lang="en-IN" altLang="zh-CN" sz="1800" i="1" dirty="0" err="1"/>
              <a:t>i</a:t>
            </a:r>
            <a:r>
              <a:rPr lang="en-IN" altLang="zh-CN" sz="1800" i="1" dirty="0"/>
              <a:t>.</a:t>
            </a:r>
          </a:p>
          <a:p>
            <a:pPr lvl="1"/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3096290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96F0C-3D9C-44C8-94C6-6B60D5B3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2D0-CC4B-498E-852D-D12DCB01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699542"/>
            <a:ext cx="5702073" cy="3895081"/>
          </a:xfrm>
        </p:spPr>
        <p:txBody>
          <a:bodyPr/>
          <a:lstStyle/>
          <a:p>
            <a:r>
              <a:rPr lang="en-IN" sz="1800" dirty="0">
                <a:solidFill>
                  <a:srgbClr val="FF0000"/>
                </a:solidFill>
              </a:rPr>
              <a:t>Neural network </a:t>
            </a:r>
            <a:r>
              <a:rPr lang="en-IN" sz="1800" dirty="0"/>
              <a:t>has multiple layers</a:t>
            </a:r>
          </a:p>
          <a:p>
            <a:pPr lvl="1"/>
            <a:r>
              <a:rPr lang="en-IN" sz="1600" dirty="0"/>
              <a:t>Each layer acts as input to next later</a:t>
            </a:r>
          </a:p>
          <a:p>
            <a:r>
              <a:rPr lang="en-IN" sz="1800" dirty="0">
                <a:solidFill>
                  <a:srgbClr val="FF0000"/>
                </a:solidFill>
              </a:rPr>
              <a:t>First layer </a:t>
            </a:r>
            <a:r>
              <a:rPr lang="en-IN" sz="1800" dirty="0"/>
              <a:t>has input nodes, which are assigned values from input attributes</a:t>
            </a:r>
          </a:p>
          <a:p>
            <a:r>
              <a:rPr lang="en-IN" sz="1800" dirty="0">
                <a:solidFill>
                  <a:srgbClr val="FF0000"/>
                </a:solidFill>
              </a:rPr>
              <a:t>Each node </a:t>
            </a:r>
            <a:r>
              <a:rPr lang="en-IN" sz="1800" dirty="0"/>
              <a:t>combines values of its inputs using some weight function to compute its value</a:t>
            </a:r>
          </a:p>
          <a:p>
            <a:pPr lvl="1"/>
            <a:r>
              <a:rPr lang="en-IN" sz="1600" dirty="0"/>
              <a:t>Weights are associated with edges</a:t>
            </a:r>
          </a:p>
          <a:p>
            <a:r>
              <a:rPr lang="en-IN" altLang="zh-CN" sz="1800" dirty="0"/>
              <a:t>For classification, </a:t>
            </a:r>
            <a:r>
              <a:rPr lang="en-IN" altLang="zh-CN" sz="1800" dirty="0">
                <a:solidFill>
                  <a:srgbClr val="FF0000"/>
                </a:solidFill>
              </a:rPr>
              <a:t>each output value </a:t>
            </a:r>
            <a:r>
              <a:rPr lang="en-IN" altLang="zh-CN" sz="1800" dirty="0"/>
              <a:t>indicates likelihood of the input instance belonging to that class</a:t>
            </a:r>
          </a:p>
          <a:p>
            <a:pPr lvl="1"/>
            <a:r>
              <a:rPr lang="en-IN" altLang="zh-CN" sz="1600" dirty="0"/>
              <a:t>Pick class with maximum likelihood</a:t>
            </a:r>
          </a:p>
          <a:p>
            <a:r>
              <a:rPr lang="en-IN" altLang="zh-CN" sz="1800" dirty="0"/>
              <a:t>Weights of edges are key to classification</a:t>
            </a:r>
          </a:p>
          <a:p>
            <a:r>
              <a:rPr lang="en-IN" altLang="zh-CN" sz="1800" dirty="0">
                <a:solidFill>
                  <a:srgbClr val="FF0000"/>
                </a:solidFill>
              </a:rPr>
              <a:t>Edge weights </a:t>
            </a:r>
            <a:r>
              <a:rPr lang="en-IN" altLang="zh-CN" sz="1800" dirty="0"/>
              <a:t>are learnt during training phase</a:t>
            </a:r>
          </a:p>
          <a:p>
            <a:pPr lvl="1"/>
            <a:endParaRPr lang="en-IN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A3EDB-0C06-41F9-B7D6-4B3249FE0098}"/>
              </a:ext>
            </a:extLst>
          </p:cNvPr>
          <p:cNvSpPr txBox="1">
            <a:spLocks/>
          </p:cNvSpPr>
          <p:nvPr/>
        </p:nvSpPr>
        <p:spPr bwMode="auto">
          <a:xfrm>
            <a:off x="3986007" y="270260"/>
            <a:ext cx="3791156" cy="27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charset="0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 defTabSz="685800"/>
            <a:endParaRPr lang="en-IN" sz="2400" kern="0" dirty="0">
              <a:latin typeface="Helvetica"/>
            </a:endParaRPr>
          </a:p>
        </p:txBody>
      </p:sp>
      <p:pic>
        <p:nvPicPr>
          <p:cNvPr id="7" name="Picture 2" descr="https://upload.wikimedia.org/wikipedia/commons/thumb/4/46/Colored_neural_network.svg/800px-Colored_neural_network.svg.png">
            <a:extLst>
              <a:ext uri="{FF2B5EF4-FFF2-40B4-BE49-F238E27FC236}">
                <a16:creationId xmlns:a16="http://schemas.microsoft.com/office/drawing/2014/main" id="{AF9A7F36-E07A-4380-990C-AE80FC43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75606"/>
            <a:ext cx="2530375" cy="30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81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96F0C-3D9C-44C8-94C6-6B60D5B3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</p:spPr>
        <p:txBody>
          <a:bodyPr/>
          <a:lstStyle/>
          <a:p>
            <a:r>
              <a:rPr lang="en-IN" dirty="0"/>
              <a:t>Neural Network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2D0-CC4B-498E-852D-D12DCB01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5184576" cy="3870430"/>
          </a:xfrm>
        </p:spPr>
        <p:txBody>
          <a:bodyPr/>
          <a:lstStyle/>
          <a:p>
            <a:r>
              <a:rPr lang="en-IN" sz="1800" dirty="0"/>
              <a:t>Value of a node may be linear combination of inputs, or may be a non-linear function </a:t>
            </a:r>
          </a:p>
          <a:p>
            <a:pPr lvl="1"/>
            <a:r>
              <a:rPr lang="en-IN" sz="1600" dirty="0"/>
              <a:t>E.g., sigmoid function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Backpropagation algorithm </a:t>
            </a:r>
            <a:r>
              <a:rPr lang="en-IN" sz="1800" dirty="0"/>
              <a:t>works as follows</a:t>
            </a:r>
          </a:p>
          <a:p>
            <a:pPr lvl="1"/>
            <a:r>
              <a:rPr lang="en-IN" sz="1600" dirty="0"/>
              <a:t>Weights are set randomly initially</a:t>
            </a:r>
          </a:p>
          <a:p>
            <a:pPr lvl="1"/>
            <a:r>
              <a:rPr lang="en-IN" sz="1600" dirty="0"/>
              <a:t>Training instances are processed one at a time</a:t>
            </a:r>
          </a:p>
          <a:p>
            <a:pPr lvl="2"/>
            <a:r>
              <a:rPr lang="en-IN" sz="1400" dirty="0"/>
              <a:t>Output is computed using current weights</a:t>
            </a:r>
          </a:p>
          <a:p>
            <a:pPr lvl="2"/>
            <a:r>
              <a:rPr lang="en-IN" sz="1400" dirty="0"/>
              <a:t>If classification is wrong, weights are tweaked to </a:t>
            </a:r>
          </a:p>
          <a:p>
            <a:pPr marL="914400" lvl="2" indent="0">
              <a:buNone/>
            </a:pPr>
            <a:r>
              <a:rPr lang="en-IN" sz="1400" dirty="0"/>
              <a:t>    get a higher score for the correct class</a:t>
            </a:r>
          </a:p>
          <a:p>
            <a:endParaRPr lang="en-IN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A3EDB-0C06-41F9-B7D6-4B3249FE0098}"/>
              </a:ext>
            </a:extLst>
          </p:cNvPr>
          <p:cNvSpPr txBox="1">
            <a:spLocks/>
          </p:cNvSpPr>
          <p:nvPr/>
        </p:nvSpPr>
        <p:spPr bwMode="auto">
          <a:xfrm>
            <a:off x="3986007" y="270260"/>
            <a:ext cx="3791156" cy="27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charset="0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 defTabSz="685800"/>
            <a:endParaRPr lang="en-IN" sz="2400" kern="0" dirty="0">
              <a:latin typeface="Helvetica"/>
            </a:endParaRPr>
          </a:p>
        </p:txBody>
      </p:sp>
      <p:pic>
        <p:nvPicPr>
          <p:cNvPr id="7" name="Picture 2" descr="https://upload.wikimedia.org/wikipedia/commons/thumb/4/46/Colored_neural_network.svg/800px-Colored_neural_network.svg.png">
            <a:extLst>
              <a:ext uri="{FF2B5EF4-FFF2-40B4-BE49-F238E27FC236}">
                <a16:creationId xmlns:a16="http://schemas.microsoft.com/office/drawing/2014/main" id="{AF9A7F36-E07A-4380-990C-AE80FC43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46251"/>
            <a:ext cx="2076994" cy="249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igmoid function">
            <a:extLst>
              <a:ext uri="{FF2B5EF4-FFF2-40B4-BE49-F238E27FC236}">
                <a16:creationId xmlns:a16="http://schemas.microsoft.com/office/drawing/2014/main" id="{4A48BCD4-0DA6-4F19-B06F-B4863462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85" y="836104"/>
            <a:ext cx="2200848" cy="14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F233F-5041-486C-BCC9-9DD7F8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Overview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8E528-12A6-47D8-A12C-27A47E48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Comic Sans MS" pitchFamily="66" charset="0"/>
                <a:ea typeface="MS PGothic" charset="0"/>
              </a:rPr>
              <a:t>Data analytics</a:t>
            </a:r>
            <a:r>
              <a:rPr lang="en-US" altLang="zh-CN" sz="2000" dirty="0">
                <a:latin typeface="Comic Sans MS" pitchFamily="66" charset="0"/>
              </a:rPr>
              <a:t>: the processing of data to infer patterns, correlations, or models for prediction</a:t>
            </a:r>
          </a:p>
          <a:p>
            <a:r>
              <a:rPr lang="en-US" altLang="zh-CN" sz="2000" dirty="0">
                <a:latin typeface="Comic Sans MS" pitchFamily="66" charset="0"/>
              </a:rPr>
              <a:t>Primarily used to make business decisions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Per individual customer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E.g., what product to suggest for purchase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Across all customers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E.g., what products to manufacture/stock, in what quantity</a:t>
            </a:r>
          </a:p>
          <a:p>
            <a:r>
              <a:rPr lang="en-US" altLang="zh-CN" sz="2000" dirty="0">
                <a:latin typeface="Comic Sans MS" pitchFamily="66" charset="0"/>
              </a:rPr>
              <a:t>Critical for businesses today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02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E0A7-5508-4B94-ADCC-B32DE848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9D57-4FA9-461A-AB2D-CC5E898E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95081"/>
          </a:xfrm>
        </p:spPr>
        <p:txBody>
          <a:bodyPr/>
          <a:lstStyle/>
          <a:p>
            <a:r>
              <a:rPr lang="en-IN" sz="2000" b="1" dirty="0">
                <a:solidFill>
                  <a:srgbClr val="FF0000"/>
                </a:solidFill>
              </a:rPr>
              <a:t>Deep neural networks </a:t>
            </a:r>
            <a:r>
              <a:rPr lang="en-IN" sz="2000" dirty="0"/>
              <a:t>have a large number of layers with large number of nodes in each layer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Deep learning </a:t>
            </a:r>
            <a:r>
              <a:rPr lang="en-IN" sz="2000" dirty="0"/>
              <a:t>refers to training of deep neural network on very large numbers of training instances</a:t>
            </a:r>
          </a:p>
          <a:p>
            <a:r>
              <a:rPr lang="en-IN" altLang="zh-CN" sz="2000" dirty="0"/>
              <a:t>Each layer may be connected to previous layers in different ways</a:t>
            </a:r>
          </a:p>
          <a:p>
            <a:pPr lvl="1"/>
            <a:r>
              <a:rPr lang="en-IN" altLang="zh-CN" sz="1800" dirty="0"/>
              <a:t>Convolutional networks used for image processing</a:t>
            </a:r>
          </a:p>
          <a:p>
            <a:pPr lvl="1"/>
            <a:r>
              <a:rPr lang="en-IN" altLang="zh-CN" sz="1800" dirty="0"/>
              <a:t>More complex architectures used for text processing, and machine translation, speech recognition, etc.</a:t>
            </a:r>
          </a:p>
          <a:p>
            <a:r>
              <a:rPr lang="en-IN" altLang="zh-CN" sz="2000" dirty="0">
                <a:solidFill>
                  <a:srgbClr val="FF0000"/>
                </a:solidFill>
              </a:rPr>
              <a:t>Neural networks </a:t>
            </a:r>
            <a:r>
              <a:rPr lang="en-IN" altLang="zh-CN" sz="2000" dirty="0"/>
              <a:t>are a large area in themselves</a:t>
            </a:r>
          </a:p>
          <a:p>
            <a:pPr lvl="1"/>
            <a:r>
              <a:rPr lang="en-IN" altLang="zh-CN" sz="1800" dirty="0"/>
              <a:t>Further details beyond scope of this chapter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91952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Regression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9542"/>
            <a:ext cx="8856984" cy="3895081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Regression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deals with the prediction of a value, rather than a class.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Given values for a set of variables, X</a:t>
            </a:r>
            <a:r>
              <a:rPr lang="en-US" altLang="en-US" sz="18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800" dirty="0">
                <a:ea typeface="ＭＳ Ｐゴシック" panose="020B0600070205080204" pitchFamily="34" charset="-128"/>
              </a:rPr>
              <a:t>, X</a:t>
            </a:r>
            <a:r>
              <a:rPr lang="en-US" altLang="en-US" sz="18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ea typeface="ＭＳ Ｐゴシック" panose="020B0600070205080204" pitchFamily="34" charset="-128"/>
              </a:rPr>
              <a:t>, …,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ea typeface="ＭＳ Ｐゴシック" panose="020B0600070205080204" pitchFamily="34" charset="-128"/>
              </a:rPr>
              <a:t>, we wish to predict the value of a variable Y.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One way is to infer coefficients a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, a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, a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, …, a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such that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Y </a:t>
            </a:r>
            <a:r>
              <a:rPr lang="en-US" altLang="en-US" sz="2000" dirty="0"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 +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 *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 +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*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+ … +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*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Finding such a linear polynomial is called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linear regression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  <a:r>
              <a:rPr lang="en-US" altLang="en-US" sz="2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In general, the process of finding a curve that fits the data is also called </a:t>
            </a:r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curve fitting</a:t>
            </a:r>
            <a:r>
              <a:rPr lang="en-US" altLang="en-US" sz="18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fit may only be approximate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because of noise in the data, or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because the relationship is not exactly a polynomial</a:t>
            </a:r>
          </a:p>
          <a:p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Regression aims </a:t>
            </a:r>
            <a:r>
              <a:rPr lang="en-US" altLang="en-US" sz="2000" dirty="0">
                <a:ea typeface="ＭＳ Ｐゴシック" panose="020B0600070205080204" pitchFamily="34" charset="-128"/>
              </a:rPr>
              <a:t>to find coefficients that give the best possible fit.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27534"/>
            <a:ext cx="8784976" cy="4320480"/>
          </a:xfrm>
        </p:spPr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Retail shops are often interested in associations between different items that people buy. 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Someone who buys bread is quite likely also to buy milk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A person who bought the book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Database System Concepts</a:t>
            </a:r>
            <a:r>
              <a:rPr lang="en-US" altLang="en-US" sz="1600" dirty="0">
                <a:ea typeface="ＭＳ Ｐゴシック" panose="020B0600070205080204" pitchFamily="34" charset="-128"/>
              </a:rPr>
              <a:t> is quite likely also to buy the book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Operating System Concepts</a:t>
            </a:r>
            <a:r>
              <a:rPr lang="en-US" altLang="en-US" sz="16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Associations information can be used in several ways. 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E.g. when a customer buys a particular book, an online shop may suggest associated books.</a:t>
            </a:r>
          </a:p>
          <a:p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Association rules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: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	  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bread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         DB-Concepts, OS-Concepts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Networks</a:t>
            </a:r>
            <a:endParaRPr lang="en-US" altLang="en-US" sz="1800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  <a:sym typeface="Symbol" panose="05050102010706020507" pitchFamily="18" charset="2"/>
              </a:rPr>
              <a:t>Left hand side: </a:t>
            </a:r>
            <a:r>
              <a:rPr lang="en-US" altLang="en-US" sz="16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antecedent</a:t>
            </a:r>
            <a:r>
              <a:rPr lang="en-US" altLang="en-US" sz="1600" dirty="0">
                <a:ea typeface="ＭＳ Ｐゴシック" panose="020B0600070205080204" pitchFamily="34" charset="-128"/>
                <a:sym typeface="Symbol" panose="05050102010706020507" pitchFamily="18" charset="2"/>
              </a:rPr>
              <a:t>,     right hand side:  </a:t>
            </a:r>
            <a:r>
              <a:rPr lang="en-US" altLang="en-US" sz="16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consequent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An association rule must have an associated </a:t>
            </a:r>
            <a:r>
              <a:rPr lang="en-US" altLang="en-US" sz="16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population</a:t>
            </a:r>
            <a:r>
              <a:rPr lang="en-US" altLang="en-US" sz="1600" dirty="0">
                <a:ea typeface="ＭＳ Ｐゴシック" panose="020B0600070205080204" pitchFamily="34" charset="-128"/>
                <a:sym typeface="Symbol" panose="05050102010706020507" pitchFamily="18" charset="2"/>
              </a:rPr>
              <a:t>; the population consists of a set of </a:t>
            </a:r>
            <a:r>
              <a:rPr lang="en-US" altLang="en-US" sz="16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instances</a:t>
            </a:r>
          </a:p>
          <a:p>
            <a:pPr lvl="2"/>
            <a:r>
              <a:rPr lang="en-US" altLang="en-US" sz="1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 each transaction (sale) at a shop is an instance, and the set of all transactions is the population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9542"/>
            <a:ext cx="8856984" cy="3895081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Rules have an associated support, as well as an associated confidence. </a:t>
            </a:r>
          </a:p>
          <a:p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Support</a:t>
            </a:r>
            <a:r>
              <a:rPr lang="en-US" altLang="en-US" sz="20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a measure of what fraction of the population satisfies both the antecedent and the consequent of the rule.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suppose only 0.001 percent of all purchases include milk and screwdrivers. The support for the rule is </a:t>
            </a:r>
            <a:r>
              <a:rPr lang="en-US" altLang="en-US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screwdrivers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low.</a:t>
            </a:r>
          </a:p>
          <a:p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Confidence</a:t>
            </a:r>
            <a:r>
              <a:rPr lang="en-US" altLang="en-US" sz="20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a measure of how often the consequent is true when the antecedent is true.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the rule </a:t>
            </a:r>
            <a:r>
              <a:rPr lang="en-US" altLang="en-US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bread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has a confidence of 80 percent if 80 percent of the purchases that include bread also include milk.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omit further details, such as how to efficiently infer association rules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Clustering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9542"/>
            <a:ext cx="8856984" cy="3895081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Clustering</a:t>
            </a:r>
            <a:r>
              <a:rPr lang="en-US" altLang="en-US" sz="1800" dirty="0">
                <a:ea typeface="ＭＳ Ｐゴシック" panose="020B0600070205080204" pitchFamily="34" charset="-128"/>
              </a:rPr>
              <a:t>: Intuitively, finding clusters of points in the given data such that similar points lie in the same cluster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Can be formalized using distance metrics in several ways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Group points into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600" dirty="0">
                <a:ea typeface="ＭＳ Ｐゴシック" panose="020B0600070205080204" pitchFamily="34" charset="-128"/>
              </a:rPr>
              <a:t> sets (for a given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600" dirty="0">
                <a:ea typeface="ＭＳ Ｐゴシック" panose="020B0600070205080204" pitchFamily="34" charset="-128"/>
              </a:rPr>
              <a:t>) such that the average distance of points from the centroid of their assigned group is minimized</a:t>
            </a:r>
          </a:p>
          <a:p>
            <a:pPr lvl="2"/>
            <a:r>
              <a:rPr lang="en-US" altLang="en-US" sz="1400" dirty="0">
                <a:ea typeface="ＭＳ Ｐゴシック" panose="020B0600070205080204" pitchFamily="34" charset="-128"/>
              </a:rPr>
              <a:t>Centroid: point defined by taking average of coordinates in each dimension.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Another metric: minimize average distance between every pair of points in a cluster</a:t>
            </a:r>
          </a:p>
          <a:p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Hierarchical clustering</a:t>
            </a:r>
            <a:r>
              <a:rPr lang="en-US" altLang="en-US" sz="1800" dirty="0">
                <a:ea typeface="ＭＳ Ｐゴシック" panose="020B0600070205080204" pitchFamily="34" charset="-128"/>
              </a:rPr>
              <a:t>: example from biological classification 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(the word classification here does not mean a prediction mechanism)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146801-CDC4-4954-B59D-C5F203402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651870"/>
            <a:ext cx="3923928" cy="115890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Clustering and Collaborative Filtering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9542"/>
            <a:ext cx="8856984" cy="38950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Goal: </a:t>
            </a:r>
            <a:r>
              <a:rPr lang="en-US" altLang="en-US" sz="1800" dirty="0">
                <a:ea typeface="ＭＳ Ｐゴシック" panose="020B0600070205080204" pitchFamily="34" charset="-128"/>
              </a:rPr>
              <a:t>predict what movies/books/… a person may be interested in, on the basis of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Past preferences of the person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Preferences of other people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One approach based on repeated clustering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Cluster people based on their preferences for movies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Then cluster movies on the basis of being liked by the same clusters of people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Again cluster people based on their preferences for (the newly created clusters of) movies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Repeat above till equilibrium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Given new user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Find most similar cluster of existing users and 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>
                <a:ea typeface="ＭＳ Ｐゴシック" panose="020B0600070205080204" pitchFamily="34" charset="-128"/>
              </a:rPr>
              <a:t>Predict movies in movie clusters popular with that user cluster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Above problem is an instance of </a:t>
            </a:r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collaborative filtering</a:t>
            </a:r>
            <a:endParaRPr lang="en-US" altLang="en-US" sz="18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2106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华文新魏" pitchFamily="2" charset="-122"/>
              </a:rPr>
              <a:t>Other Types of Mining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Text mining</a:t>
            </a:r>
            <a:r>
              <a:rPr lang="en-US" altLang="en-US" sz="1800" dirty="0">
                <a:ea typeface="ＭＳ Ｐゴシック" panose="020B0600070205080204" pitchFamily="34" charset="-128"/>
              </a:rPr>
              <a:t>: application of data mining to textual documents</a:t>
            </a:r>
          </a:p>
          <a:p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Sentiment analysis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E.g., learn to predict if a user review is positive or negative about a product</a:t>
            </a:r>
          </a:p>
          <a:p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Information extraction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Create structured information from unstructured textual description or semi-structured data such as tabular displays</a:t>
            </a:r>
          </a:p>
          <a:p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Entity recognition </a:t>
            </a:r>
            <a:r>
              <a:rPr lang="en-US" alt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disambiguation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E.g., given text with name “Michael Jordan” does the name refer to the famous basketball player or the famous ML expert</a:t>
            </a:r>
          </a:p>
          <a:p>
            <a:r>
              <a:rPr lang="en-US" altLang="en-US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Knowledge graph </a:t>
            </a:r>
            <a:r>
              <a:rPr lang="en-US" altLang="en-US" sz="1800" dirty="0">
                <a:ea typeface="ＭＳ Ｐゴシック" panose="020B0600070205080204" pitchFamily="34" charset="-128"/>
              </a:rPr>
              <a:t>(see Section 11.4)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Can be constructed by information extraction from different sources, such as Wikipedia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of Lecture </a:t>
            </a:r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11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0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D5BF-5949-4E5F-80E3-1F603884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3067-CB1C-41CB-A8B1-A539B4C8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12968" cy="3805070"/>
          </a:xfrm>
        </p:spPr>
        <p:txBody>
          <a:bodyPr/>
          <a:lstStyle/>
          <a:p>
            <a:r>
              <a:rPr lang="en-IN" sz="2000" b="1" dirty="0">
                <a:solidFill>
                  <a:srgbClr val="1B06BA"/>
                </a:solidFill>
              </a:rPr>
              <a:t>Common steps in data analytics</a:t>
            </a:r>
          </a:p>
          <a:p>
            <a:pPr lvl="1"/>
            <a:r>
              <a:rPr lang="en-IN" sz="1800" dirty="0"/>
              <a:t>Gather data from multiple sources into one location </a:t>
            </a:r>
          </a:p>
          <a:p>
            <a:pPr lvl="2"/>
            <a:r>
              <a:rPr lang="en-IN" sz="1600" dirty="0"/>
              <a:t>Data warehouses also integrated data into common schema</a:t>
            </a:r>
          </a:p>
          <a:p>
            <a:pPr lvl="2"/>
            <a:r>
              <a:rPr lang="en-IN" sz="1600" dirty="0"/>
              <a:t>Data often needs to be </a:t>
            </a:r>
            <a:r>
              <a:rPr lang="en-IN" sz="1600" b="1" dirty="0">
                <a:solidFill>
                  <a:srgbClr val="C00000"/>
                </a:solidFill>
              </a:rPr>
              <a:t>extracted</a:t>
            </a:r>
            <a:r>
              <a:rPr lang="en-IN" sz="1600" dirty="0"/>
              <a:t> from source formats, </a:t>
            </a:r>
            <a:r>
              <a:rPr lang="en-IN" sz="1600" b="1" dirty="0">
                <a:solidFill>
                  <a:srgbClr val="C00000"/>
                </a:solidFill>
              </a:rPr>
              <a:t>transformed</a:t>
            </a:r>
            <a:r>
              <a:rPr lang="en-IN" sz="1600" dirty="0"/>
              <a:t> to common schema, and </a:t>
            </a:r>
            <a:r>
              <a:rPr lang="en-IN" sz="1600" b="1" dirty="0">
                <a:solidFill>
                  <a:srgbClr val="C00000"/>
                </a:solidFill>
              </a:rPr>
              <a:t>loaded</a:t>
            </a:r>
            <a:r>
              <a:rPr lang="en-IN" sz="1600" dirty="0"/>
              <a:t> into the data warehouse</a:t>
            </a:r>
          </a:p>
          <a:p>
            <a:pPr lvl="3"/>
            <a:r>
              <a:rPr lang="en-IN" sz="1400" dirty="0"/>
              <a:t>Can be done as </a:t>
            </a:r>
            <a:r>
              <a:rPr lang="en-IN" sz="1400" b="1" dirty="0">
                <a:solidFill>
                  <a:srgbClr val="C00000"/>
                </a:solidFill>
              </a:rPr>
              <a:t>ETL (extract-transform-load)</a:t>
            </a:r>
            <a:r>
              <a:rPr lang="en-IN" sz="1400" dirty="0"/>
              <a:t>, or </a:t>
            </a:r>
            <a:r>
              <a:rPr lang="en-IN" sz="1400" b="1" dirty="0">
                <a:solidFill>
                  <a:srgbClr val="C00000"/>
                </a:solidFill>
              </a:rPr>
              <a:t>ELT (extract-load-transform)</a:t>
            </a:r>
          </a:p>
          <a:p>
            <a:pPr lvl="1"/>
            <a:r>
              <a:rPr lang="en-US" altLang="zh-CN" sz="1800" dirty="0"/>
              <a:t>Generate aggregates and reports summarizing data</a:t>
            </a:r>
          </a:p>
          <a:p>
            <a:pPr lvl="2"/>
            <a:r>
              <a:rPr lang="en-IN" altLang="zh-CN" sz="1600" dirty="0"/>
              <a:t>Dashboards showing graphical charts/reports</a:t>
            </a:r>
          </a:p>
          <a:p>
            <a:pPr lvl="2"/>
            <a:r>
              <a:rPr lang="en-IN" altLang="zh-CN" sz="1600" b="1" dirty="0">
                <a:solidFill>
                  <a:srgbClr val="C00000"/>
                </a:solidFill>
              </a:rPr>
              <a:t>Online analytical processing (OLAP) systems </a:t>
            </a:r>
            <a:r>
              <a:rPr lang="en-IN" altLang="zh-CN" sz="1600" dirty="0"/>
              <a:t>allow interactive querying</a:t>
            </a:r>
          </a:p>
          <a:p>
            <a:pPr lvl="2"/>
            <a:r>
              <a:rPr lang="en-IN" altLang="zh-CN" sz="1600" dirty="0"/>
              <a:t>Statistical analysis using tools such as R/SAS/SPSS</a:t>
            </a:r>
          </a:p>
          <a:p>
            <a:pPr lvl="3"/>
            <a:r>
              <a:rPr lang="en-IN" altLang="zh-CN" sz="1400" dirty="0"/>
              <a:t>Including extensions for parallel processing of big data</a:t>
            </a:r>
          </a:p>
          <a:p>
            <a:pPr lvl="1"/>
            <a:r>
              <a:rPr lang="en-IN" altLang="zh-CN" sz="1800" dirty="0"/>
              <a:t>Build </a:t>
            </a:r>
            <a:r>
              <a:rPr lang="en-IN" altLang="zh-CN" sz="1800" b="1" dirty="0">
                <a:solidFill>
                  <a:srgbClr val="C00000"/>
                </a:solidFill>
              </a:rPr>
              <a:t>predictive models </a:t>
            </a:r>
            <a:r>
              <a:rPr lang="en-IN" altLang="zh-CN" sz="1800" dirty="0"/>
              <a:t>and use the models for decision making</a:t>
            </a:r>
          </a:p>
          <a:p>
            <a:pPr lvl="3"/>
            <a:endParaRPr lang="en-I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3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805070"/>
          </a:xfrm>
        </p:spPr>
        <p:txBody>
          <a:bodyPr/>
          <a:lstStyle/>
          <a:p>
            <a:r>
              <a:rPr lang="en-IN" sz="2000" dirty="0"/>
              <a:t>Predictive models are widely used today</a:t>
            </a:r>
          </a:p>
          <a:p>
            <a:pPr lvl="1"/>
            <a:r>
              <a:rPr lang="en-IN" sz="1800" dirty="0"/>
              <a:t>E.g., use  customer profile features (e.g. income, age, gender, education, employment) and past history of a customer to predict likelihood of default on loan</a:t>
            </a:r>
          </a:p>
          <a:p>
            <a:pPr lvl="2"/>
            <a:r>
              <a:rPr lang="en-IN" sz="1600" dirty="0"/>
              <a:t> and use prediction to make loan decision</a:t>
            </a:r>
          </a:p>
          <a:p>
            <a:pPr lvl="1"/>
            <a:r>
              <a:rPr lang="en-IN" sz="1800" dirty="0"/>
              <a:t>E.g., use past history of sales (by season) to predict future sales</a:t>
            </a:r>
          </a:p>
          <a:p>
            <a:pPr lvl="2"/>
            <a:r>
              <a:rPr lang="en-IN" sz="1600" dirty="0"/>
              <a:t>And use it to decide what/how much to produce/stock</a:t>
            </a:r>
          </a:p>
          <a:p>
            <a:pPr lvl="2"/>
            <a:r>
              <a:rPr lang="en-IN" sz="1600" dirty="0"/>
              <a:t>And to target customers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Other examples of business decisions:</a:t>
            </a:r>
          </a:p>
          <a:p>
            <a:pPr lvl="1"/>
            <a:r>
              <a:rPr lang="en-US" altLang="en-US" sz="1800" dirty="0">
                <a:solidFill>
                  <a:srgbClr val="1B06BA"/>
                </a:solidFill>
                <a:ea typeface="ＭＳ Ｐゴシック" panose="020B0600070205080204" pitchFamily="34" charset="-128"/>
              </a:rPr>
              <a:t>What items to stock?</a:t>
            </a:r>
          </a:p>
          <a:p>
            <a:pPr lvl="1"/>
            <a:r>
              <a:rPr lang="en-US" altLang="en-US" sz="1800" dirty="0">
                <a:solidFill>
                  <a:srgbClr val="1B06BA"/>
                </a:solidFill>
                <a:ea typeface="ＭＳ Ｐゴシック" panose="020B0600070205080204" pitchFamily="34" charset="-128"/>
              </a:rPr>
              <a:t>What insurance premium to change?</a:t>
            </a:r>
          </a:p>
          <a:p>
            <a:pPr lvl="1"/>
            <a:r>
              <a:rPr lang="en-US" altLang="en-US" sz="1800" dirty="0">
                <a:solidFill>
                  <a:srgbClr val="1B06BA"/>
                </a:solidFill>
                <a:ea typeface="ＭＳ Ｐゴシック" panose="020B0600070205080204" pitchFamily="34" charset="-128"/>
              </a:rPr>
              <a:t>To whom to send advertisements?</a:t>
            </a:r>
            <a:endParaRPr lang="en-IN" altLang="zh-CN" sz="1800" dirty="0">
              <a:solidFill>
                <a:srgbClr val="1B06BA"/>
              </a:solidFill>
            </a:endParaRPr>
          </a:p>
          <a:p>
            <a:pPr lvl="2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79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mic Sans MS" pitchFamily="66" charset="0"/>
              </a:rPr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C00000"/>
                </a:solidFill>
                <a:latin typeface="Comic Sans MS" pitchFamily="66" charset="0"/>
              </a:rPr>
              <a:t>Machine learning </a:t>
            </a:r>
            <a:r>
              <a:rPr lang="en-IN" sz="2000" dirty="0">
                <a:latin typeface="Comic Sans MS" pitchFamily="66" charset="0"/>
              </a:rPr>
              <a:t>techniques are key to finding patterns in data and making predictions</a:t>
            </a:r>
          </a:p>
          <a:p>
            <a:r>
              <a:rPr lang="en-IN" sz="2000" b="1" dirty="0">
                <a:solidFill>
                  <a:srgbClr val="C00000"/>
                </a:solidFill>
                <a:latin typeface="Comic Sans MS" pitchFamily="66" charset="0"/>
              </a:rPr>
              <a:t>Data mining </a:t>
            </a:r>
            <a:r>
              <a:rPr lang="en-IN" sz="2000" dirty="0">
                <a:latin typeface="Comic Sans MS" pitchFamily="66" charset="0"/>
              </a:rPr>
              <a:t>extends techniques developed by machine-learning communities to run them on very large datasets</a:t>
            </a:r>
          </a:p>
          <a:p>
            <a:r>
              <a:rPr lang="en-IN" sz="2000" dirty="0">
                <a:latin typeface="Comic Sans MS" pitchFamily="66" charset="0"/>
              </a:rPr>
              <a:t>The term </a:t>
            </a:r>
            <a:r>
              <a:rPr lang="en-IN" sz="2000" b="1" dirty="0">
                <a:solidFill>
                  <a:srgbClr val="C00000"/>
                </a:solidFill>
                <a:latin typeface="Comic Sans MS" pitchFamily="66" charset="0"/>
              </a:rPr>
              <a:t>business intelligence (BI) </a:t>
            </a:r>
            <a:r>
              <a:rPr lang="en-IN" sz="2000" dirty="0">
                <a:latin typeface="Comic Sans MS" pitchFamily="66" charset="0"/>
              </a:rPr>
              <a:t>is synonym for data analytics</a:t>
            </a:r>
          </a:p>
          <a:p>
            <a:r>
              <a:rPr lang="en-IN" sz="2000" dirty="0">
                <a:latin typeface="Comic Sans MS" pitchFamily="66" charset="0"/>
              </a:rPr>
              <a:t>The term </a:t>
            </a:r>
            <a:r>
              <a:rPr lang="en-IN" sz="2000" b="1" dirty="0">
                <a:solidFill>
                  <a:srgbClr val="C00000"/>
                </a:solidFill>
                <a:latin typeface="Comic Sans MS" pitchFamily="66" charset="0"/>
              </a:rPr>
              <a:t>decision support </a:t>
            </a:r>
            <a:r>
              <a:rPr lang="en-IN" sz="2000" dirty="0">
                <a:latin typeface="Comic Sans MS" pitchFamily="66" charset="0"/>
              </a:rPr>
              <a:t>focuses on reporting and aggregation </a:t>
            </a:r>
          </a:p>
        </p:txBody>
      </p:sp>
    </p:spTree>
    <p:extLst>
      <p:ext uri="{BB962C8B-B14F-4D97-AF65-F5344CB8AC3E}">
        <p14:creationId xmlns:p14="http://schemas.microsoft.com/office/powerpoint/2010/main" val="190178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7C344-A0AA-49FB-A004-22A2BDEF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1C39D-89C1-4154-A14C-E251A444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itchFamily="66" charset="0"/>
              </a:rPr>
              <a:t>Overview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Data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Warehousing </a:t>
            </a:r>
          </a:p>
          <a:p>
            <a:r>
              <a:rPr lang="en-US" altLang="zh-CN" dirty="0">
                <a:latin typeface="Comic Sans MS" pitchFamily="66" charset="0"/>
              </a:rPr>
              <a:t>Online Analytical Processing</a:t>
            </a:r>
          </a:p>
          <a:p>
            <a:r>
              <a:rPr lang="en-US" altLang="zh-CN" dirty="0">
                <a:latin typeface="Comic Sans MS" pitchFamily="66" charset="0"/>
              </a:rPr>
              <a:t>Data Mining </a:t>
            </a:r>
          </a:p>
          <a:p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5977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wrap="none"/>
      <a:lstStyle>
        <a:defPPr algn="l" defTabSz="685800" eaLnBrk="0" hangingPunct="0">
          <a:spcBef>
            <a:spcPct val="0"/>
          </a:spcBef>
          <a:defRPr sz="1200">
            <a:solidFill>
              <a:srgbClr val="000000"/>
            </a:solidFill>
            <a:latin typeface="Helvetica" panose="020B0604020202020204" pitchFamily="34" charset="0"/>
            <a:ea typeface="MS PGothic" panose="020B0600070205080204" pitchFamily="34" charset="-128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33861</TotalTime>
  <Words>4555</Words>
  <Application>Microsoft Office PowerPoint</Application>
  <PresentationFormat>全屏显示(16:9)</PresentationFormat>
  <Paragraphs>479</Paragraphs>
  <Slides>57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Monotype Sorts</vt:lpstr>
      <vt:lpstr>微软雅黑</vt:lpstr>
      <vt:lpstr>Arial</vt:lpstr>
      <vt:lpstr>Calibri</vt:lpstr>
      <vt:lpstr>Comic Sans MS</vt:lpstr>
      <vt:lpstr>Helvetica</vt:lpstr>
      <vt:lpstr>Times New Roman</vt:lpstr>
      <vt:lpstr>Trebuchet MS</vt:lpstr>
      <vt:lpstr>Webdings</vt:lpstr>
      <vt:lpstr>默认设计模板</vt:lpstr>
      <vt:lpstr>1_默认设计模板</vt:lpstr>
      <vt:lpstr>PowerPoint 演示文稿</vt:lpstr>
      <vt:lpstr>Outline of the Course </vt:lpstr>
      <vt:lpstr>Database System Structure</vt:lpstr>
      <vt:lpstr>Outline</vt:lpstr>
      <vt:lpstr>Overview</vt:lpstr>
      <vt:lpstr>Overview (Cont.)</vt:lpstr>
      <vt:lpstr>Overview (Cont.)</vt:lpstr>
      <vt:lpstr>Overview (Cont.)</vt:lpstr>
      <vt:lpstr>Outline</vt:lpstr>
      <vt:lpstr>Data Warehousing</vt:lpstr>
      <vt:lpstr>Data Warehousing</vt:lpstr>
      <vt:lpstr>Design Issues</vt:lpstr>
      <vt:lpstr>More Warehouse Design Issues</vt:lpstr>
      <vt:lpstr>Multidimensional Data and Warehouse Schemas</vt:lpstr>
      <vt:lpstr>Data Warehouse Schema</vt:lpstr>
      <vt:lpstr>Multidimensional Data and Warehouse Schemas</vt:lpstr>
      <vt:lpstr>Database Support for Data Warehouses</vt:lpstr>
      <vt:lpstr>Outline</vt:lpstr>
      <vt:lpstr>Data Analysis and OLAP</vt:lpstr>
      <vt:lpstr>Example sales relation </vt:lpstr>
      <vt:lpstr>Cross Tabulation of sales by item_name and color</vt:lpstr>
      <vt:lpstr>Data Cube</vt:lpstr>
      <vt:lpstr>Online Analytical Processing Operations</vt:lpstr>
      <vt:lpstr>Online Analytical Processing Operations</vt:lpstr>
      <vt:lpstr>Hierarchies on Dimensions</vt:lpstr>
      <vt:lpstr>Cross Tabulation With Hierarchy</vt:lpstr>
      <vt:lpstr>Relational Representation of Cross-tabs</vt:lpstr>
      <vt:lpstr>Pivot Operation</vt:lpstr>
      <vt:lpstr>Cube Operation</vt:lpstr>
      <vt:lpstr>Online Analytical Processing Operations</vt:lpstr>
      <vt:lpstr>Online Analytical Processing Operations</vt:lpstr>
      <vt:lpstr>Extended Aggregation (Cont.)</vt:lpstr>
      <vt:lpstr>Extended Aggregation (Cont.)</vt:lpstr>
      <vt:lpstr>OLAP Implementation</vt:lpstr>
      <vt:lpstr>OLAP Implementation (Cont.)</vt:lpstr>
      <vt:lpstr>Reporting and Visualization</vt:lpstr>
      <vt:lpstr>Outline</vt:lpstr>
      <vt:lpstr>Data Mining</vt:lpstr>
      <vt:lpstr>Types of Data Mining Tasks</vt:lpstr>
      <vt:lpstr>Data Mining (Cont.)</vt:lpstr>
      <vt:lpstr>Classification Rules</vt:lpstr>
      <vt:lpstr>Decision Tree Classifiers</vt:lpstr>
      <vt:lpstr>Decision Trees</vt:lpstr>
      <vt:lpstr>Bayesian Classifiers</vt:lpstr>
      <vt:lpstr>Naïve Bayesian Classifiers</vt:lpstr>
      <vt:lpstr>Support Vector Machine Classifiers</vt:lpstr>
      <vt:lpstr>Support Vector Machine</vt:lpstr>
      <vt:lpstr>Neural Network Classifiers</vt:lpstr>
      <vt:lpstr>Neural Network Classifiers</vt:lpstr>
      <vt:lpstr>Neural Networks (Cont.)</vt:lpstr>
      <vt:lpstr>Regression</vt:lpstr>
      <vt:lpstr>Association Rules</vt:lpstr>
      <vt:lpstr>Association Rules (Cont.)</vt:lpstr>
      <vt:lpstr>Clustering</vt:lpstr>
      <vt:lpstr>Clustering and Collaborative Filtering</vt:lpstr>
      <vt:lpstr>Other Types of Mining</vt:lpstr>
      <vt:lpstr>End of Lecture 11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2234</cp:revision>
  <dcterms:created xsi:type="dcterms:W3CDTF">2007-09-26T12:04:45Z</dcterms:created>
  <dcterms:modified xsi:type="dcterms:W3CDTF">2023-11-14T16:53:18Z</dcterms:modified>
</cp:coreProperties>
</file>