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13"/>
  </p:notesMasterIdLst>
  <p:handoutMasterIdLst>
    <p:handoutMasterId r:id="rId114"/>
  </p:handoutMasterIdLst>
  <p:sldIdLst>
    <p:sldId id="2021" r:id="rId2"/>
    <p:sldId id="2022" r:id="rId3"/>
    <p:sldId id="1798" r:id="rId4"/>
    <p:sldId id="1923" r:id="rId5"/>
    <p:sldId id="1924" r:id="rId6"/>
    <p:sldId id="1926" r:id="rId7"/>
    <p:sldId id="2011" r:id="rId8"/>
    <p:sldId id="1927" r:id="rId9"/>
    <p:sldId id="1928" r:id="rId10"/>
    <p:sldId id="1929" r:id="rId11"/>
    <p:sldId id="1930" r:id="rId12"/>
    <p:sldId id="1931" r:id="rId13"/>
    <p:sldId id="1932" r:id="rId14"/>
    <p:sldId id="1933" r:id="rId15"/>
    <p:sldId id="1934" r:id="rId16"/>
    <p:sldId id="1935" r:id="rId17"/>
    <p:sldId id="2017" r:id="rId18"/>
    <p:sldId id="1937" r:id="rId19"/>
    <p:sldId id="1938" r:id="rId20"/>
    <p:sldId id="1939" r:id="rId21"/>
    <p:sldId id="1940" r:id="rId22"/>
    <p:sldId id="1941" r:id="rId23"/>
    <p:sldId id="2012" r:id="rId24"/>
    <p:sldId id="1942" r:id="rId25"/>
    <p:sldId id="2019" r:id="rId26"/>
    <p:sldId id="1943" r:id="rId27"/>
    <p:sldId id="1944" r:id="rId28"/>
    <p:sldId id="1945" r:id="rId29"/>
    <p:sldId id="1946" r:id="rId30"/>
    <p:sldId id="1947" r:id="rId31"/>
    <p:sldId id="1948" r:id="rId32"/>
    <p:sldId id="1949" r:id="rId33"/>
    <p:sldId id="1950" r:id="rId34"/>
    <p:sldId id="1951" r:id="rId35"/>
    <p:sldId id="2018" r:id="rId36"/>
    <p:sldId id="1952" r:id="rId37"/>
    <p:sldId id="1953" r:id="rId38"/>
    <p:sldId id="1955" r:id="rId39"/>
    <p:sldId id="1954" r:id="rId40"/>
    <p:sldId id="1956" r:id="rId41"/>
    <p:sldId id="1957" r:id="rId42"/>
    <p:sldId id="1958" r:id="rId43"/>
    <p:sldId id="1959" r:id="rId44"/>
    <p:sldId id="1960" r:id="rId45"/>
    <p:sldId id="1961" r:id="rId46"/>
    <p:sldId id="1962" r:id="rId47"/>
    <p:sldId id="1963" r:id="rId48"/>
    <p:sldId id="1964" r:id="rId49"/>
    <p:sldId id="1965" r:id="rId50"/>
    <p:sldId id="1966" r:id="rId51"/>
    <p:sldId id="2013" r:id="rId52"/>
    <p:sldId id="1967" r:id="rId53"/>
    <p:sldId id="1968" r:id="rId54"/>
    <p:sldId id="1969" r:id="rId55"/>
    <p:sldId id="1970" r:id="rId56"/>
    <p:sldId id="1971" r:id="rId57"/>
    <p:sldId id="1972" r:id="rId58"/>
    <p:sldId id="1973" r:id="rId59"/>
    <p:sldId id="1974" r:id="rId60"/>
    <p:sldId id="1975" r:id="rId61"/>
    <p:sldId id="1976" r:id="rId62"/>
    <p:sldId id="1977" r:id="rId63"/>
    <p:sldId id="1978" r:id="rId64"/>
    <p:sldId id="1979" r:id="rId65"/>
    <p:sldId id="1980" r:id="rId66"/>
    <p:sldId id="1981" r:id="rId67"/>
    <p:sldId id="1982" r:id="rId68"/>
    <p:sldId id="1983" r:id="rId69"/>
    <p:sldId id="1984" r:id="rId70"/>
    <p:sldId id="1985" r:id="rId71"/>
    <p:sldId id="1986" r:id="rId72"/>
    <p:sldId id="2014" r:id="rId73"/>
    <p:sldId id="1987" r:id="rId74"/>
    <p:sldId id="2015" r:id="rId75"/>
    <p:sldId id="1988" r:id="rId76"/>
    <p:sldId id="2016" r:id="rId77"/>
    <p:sldId id="1989" r:id="rId78"/>
    <p:sldId id="1990" r:id="rId79"/>
    <p:sldId id="1991" r:id="rId80"/>
    <p:sldId id="1992" r:id="rId81"/>
    <p:sldId id="1993" r:id="rId82"/>
    <p:sldId id="1994" r:id="rId83"/>
    <p:sldId id="1995" r:id="rId84"/>
    <p:sldId id="1996" r:id="rId85"/>
    <p:sldId id="1997" r:id="rId86"/>
    <p:sldId id="1998" r:id="rId87"/>
    <p:sldId id="2000" r:id="rId88"/>
    <p:sldId id="2002" r:id="rId89"/>
    <p:sldId id="1425" r:id="rId90"/>
    <p:sldId id="1462" r:id="rId91"/>
    <p:sldId id="1178" r:id="rId92"/>
    <p:sldId id="1467" r:id="rId93"/>
    <p:sldId id="1037" r:id="rId94"/>
    <p:sldId id="1038" r:id="rId95"/>
    <p:sldId id="1039" r:id="rId96"/>
    <p:sldId id="1040" r:id="rId97"/>
    <p:sldId id="1041" r:id="rId98"/>
    <p:sldId id="1042" r:id="rId99"/>
    <p:sldId id="2034" r:id="rId100"/>
    <p:sldId id="2035" r:id="rId101"/>
    <p:sldId id="1049" r:id="rId102"/>
    <p:sldId id="1051" r:id="rId103"/>
    <p:sldId id="1054" r:id="rId104"/>
    <p:sldId id="1055" r:id="rId105"/>
    <p:sldId id="1056" r:id="rId106"/>
    <p:sldId id="1468" r:id="rId107"/>
    <p:sldId id="1066" r:id="rId108"/>
    <p:sldId id="1068" r:id="rId109"/>
    <p:sldId id="1069" r:id="rId110"/>
    <p:sldId id="2024" r:id="rId111"/>
    <p:sldId id="2023" r:id="rId112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2021"/>
            <p14:sldId id="2022"/>
            <p14:sldId id="1798"/>
            <p14:sldId id="1923"/>
            <p14:sldId id="1924"/>
            <p14:sldId id="1926"/>
            <p14:sldId id="2011"/>
            <p14:sldId id="1927"/>
            <p14:sldId id="1928"/>
            <p14:sldId id="1929"/>
            <p14:sldId id="1930"/>
            <p14:sldId id="1931"/>
            <p14:sldId id="1932"/>
            <p14:sldId id="1933"/>
            <p14:sldId id="1934"/>
            <p14:sldId id="1935"/>
            <p14:sldId id="2017"/>
            <p14:sldId id="1937"/>
            <p14:sldId id="1938"/>
            <p14:sldId id="1939"/>
            <p14:sldId id="1940"/>
            <p14:sldId id="1941"/>
            <p14:sldId id="2012"/>
            <p14:sldId id="1942"/>
            <p14:sldId id="2019"/>
            <p14:sldId id="1943"/>
            <p14:sldId id="1944"/>
            <p14:sldId id="1945"/>
            <p14:sldId id="1946"/>
            <p14:sldId id="1947"/>
            <p14:sldId id="1948"/>
            <p14:sldId id="1949"/>
            <p14:sldId id="1950"/>
            <p14:sldId id="1951"/>
            <p14:sldId id="2018"/>
            <p14:sldId id="1952"/>
            <p14:sldId id="1953"/>
            <p14:sldId id="1955"/>
            <p14:sldId id="1954"/>
            <p14:sldId id="1956"/>
            <p14:sldId id="1957"/>
            <p14:sldId id="1958"/>
            <p14:sldId id="1959"/>
            <p14:sldId id="1960"/>
            <p14:sldId id="1961"/>
            <p14:sldId id="1962"/>
            <p14:sldId id="1963"/>
            <p14:sldId id="1964"/>
            <p14:sldId id="1965"/>
            <p14:sldId id="1966"/>
            <p14:sldId id="2013"/>
            <p14:sldId id="1967"/>
            <p14:sldId id="1968"/>
            <p14:sldId id="1969"/>
            <p14:sldId id="1970"/>
            <p14:sldId id="1971"/>
            <p14:sldId id="1972"/>
            <p14:sldId id="1973"/>
            <p14:sldId id="1974"/>
            <p14:sldId id="1975"/>
            <p14:sldId id="1976"/>
            <p14:sldId id="1977"/>
            <p14:sldId id="1978"/>
            <p14:sldId id="1979"/>
            <p14:sldId id="1980"/>
            <p14:sldId id="1981"/>
            <p14:sldId id="1982"/>
            <p14:sldId id="1983"/>
            <p14:sldId id="1984"/>
            <p14:sldId id="1985"/>
            <p14:sldId id="1986"/>
            <p14:sldId id="2014"/>
            <p14:sldId id="1987"/>
            <p14:sldId id="2015"/>
            <p14:sldId id="1988"/>
            <p14:sldId id="2016"/>
            <p14:sldId id="1989"/>
            <p14:sldId id="1990"/>
            <p14:sldId id="1991"/>
            <p14:sldId id="1992"/>
            <p14:sldId id="1993"/>
            <p14:sldId id="1994"/>
            <p14:sldId id="1995"/>
            <p14:sldId id="1996"/>
            <p14:sldId id="1997"/>
            <p14:sldId id="1998"/>
            <p14:sldId id="2000"/>
            <p14:sldId id="2002"/>
            <p14:sldId id="1425"/>
            <p14:sldId id="1462"/>
            <p14:sldId id="1178"/>
            <p14:sldId id="1467"/>
            <p14:sldId id="1037"/>
            <p14:sldId id="1038"/>
            <p14:sldId id="1039"/>
            <p14:sldId id="1040"/>
            <p14:sldId id="1041"/>
            <p14:sldId id="1042"/>
            <p14:sldId id="2034"/>
            <p14:sldId id="2035"/>
            <p14:sldId id="1049"/>
            <p14:sldId id="1051"/>
            <p14:sldId id="1054"/>
            <p14:sldId id="1055"/>
            <p14:sldId id="1056"/>
            <p14:sldId id="1468"/>
            <p14:sldId id="1066"/>
            <p14:sldId id="1068"/>
            <p14:sldId id="1069"/>
            <p14:sldId id="2024"/>
            <p14:sldId id="20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关珺 周" initials="关周" lastIdx="1" clrIdx="0">
    <p:extLst>
      <p:ext uri="{19B8F6BF-5375-455C-9EA6-DF929625EA0E}">
        <p15:presenceInfo xmlns:p15="http://schemas.microsoft.com/office/powerpoint/2012/main" userId="d681b2f87da9b8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B06BA"/>
    <a:srgbClr val="080808"/>
    <a:srgbClr val="339933"/>
    <a:srgbClr val="B5880B"/>
    <a:srgbClr val="E87071"/>
    <a:srgbClr val="00B3EE"/>
    <a:srgbClr val="93E5FF"/>
    <a:srgbClr val="F7FE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76537" autoAdjust="0"/>
  </p:normalViewPr>
  <p:slideViewPr>
    <p:cSldViewPr>
      <p:cViewPr varScale="1">
        <p:scale>
          <a:sx n="80" d="100"/>
          <a:sy n="80" d="100"/>
        </p:scale>
        <p:origin x="888" y="30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handoutMaster" Target="handoutMasters/handout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A1%BA%E5%BA%8F%E6%96%87%E4%BB%B6/7129789?fromModule=lemma_inlink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SFC is used to transform multiple</a:t>
            </a:r>
            <a:r>
              <a:rPr lang="en-US" altLang="zh-CN" baseline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dimensional coordinates to one dimension.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76E6A-CC44-9545-B2D9-FABB8C286463}" type="slidenum">
              <a:rPr lang="en-US" altLang="zh-TW" smtClean="0"/>
              <a:pPr/>
              <a:t>95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7179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Inverted index lists</a:t>
            </a:r>
            <a:r>
              <a:rPr lang="en-US" altLang="zh-CN" baseline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for each keyword those objects that contain it.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76E6A-CC44-9545-B2D9-FABB8C286463}" type="slidenum">
              <a:rPr lang="en-US" altLang="zh-TW" smtClean="0"/>
              <a:pPr/>
              <a:t>96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3639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76E6A-CC44-9545-B2D9-FABB8C286463}" type="slidenum">
              <a:rPr lang="en-US" altLang="zh-TW" smtClean="0"/>
              <a:pPr/>
              <a:t>97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5013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76E6A-CC44-9545-B2D9-FABB8C286463}" type="slidenum">
              <a:rPr lang="en-US" altLang="zh-TW" smtClean="0"/>
              <a:pPr/>
              <a:t>98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4358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S. </a:t>
            </a:r>
            <a:r>
              <a:rPr lang="en-US" altLang="zh-CN" sz="1200" dirty="0" err="1"/>
              <a:t>Vaid</a:t>
            </a:r>
            <a:r>
              <a:rPr lang="en-US" altLang="zh-CN" sz="1200" dirty="0"/>
              <a:t>, C. B. Jones, H. Joho, and M. Sanderson. </a:t>
            </a:r>
            <a:r>
              <a:rPr lang="en-US" altLang="zh-CN" sz="1200" b="1" dirty="0" err="1"/>
              <a:t>Spatio</a:t>
            </a:r>
            <a:r>
              <a:rPr lang="en-US" altLang="zh-CN" sz="1200" b="1" dirty="0"/>
              <a:t>-textual indexing for geographical search on the web</a:t>
            </a:r>
            <a:r>
              <a:rPr lang="en-US" altLang="zh-CN" sz="1200" dirty="0"/>
              <a:t>. In SSTD, pages 218–235, 2005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ST: Build a grid index first, then build an inverted index for each grid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TS: Build a inverted index first, then build a grid index for each keyword.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76E6A-CC44-9545-B2D9-FABB8C286463}" type="slidenum">
              <a:rPr lang="en-US" altLang="zh-TW" smtClean="0"/>
              <a:pPr/>
              <a:t>99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4208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Y. Zhou et al. </a:t>
            </a:r>
            <a:r>
              <a:rPr lang="en-US" altLang="zh-CN" sz="1200" b="1" dirty="0"/>
              <a:t>Hybrid index structures for location-based web search</a:t>
            </a:r>
            <a:r>
              <a:rPr lang="en-US" altLang="zh-CN" sz="1200" dirty="0"/>
              <a:t>. CIKM05.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76E6A-CC44-9545-B2D9-FABB8C286463}" type="slidenum">
              <a:rPr lang="en-US" altLang="zh-TW" smtClean="0"/>
              <a:pPr/>
              <a:t>100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7086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/>
              <a:t>R. Hariharan, B. </a:t>
            </a:r>
            <a:r>
              <a:rPr lang="en-US" altLang="zh-CN" sz="1800" dirty="0" err="1"/>
              <a:t>Hore</a:t>
            </a:r>
            <a:r>
              <a:rPr lang="en-US" altLang="zh-CN" sz="1800" dirty="0"/>
              <a:t>, C. Li, and S. Mehrotra. </a:t>
            </a:r>
            <a:r>
              <a:rPr lang="en-US" altLang="zh-CN" sz="1800" b="1" dirty="0"/>
              <a:t>Processing spatial-keyword (</a:t>
            </a:r>
            <a:r>
              <a:rPr lang="en-US" altLang="zh-CN" sz="1800" b="1" dirty="0" err="1"/>
              <a:t>sk</a:t>
            </a:r>
            <a:r>
              <a:rPr lang="en-US" altLang="zh-CN" sz="1800" b="1" dirty="0"/>
              <a:t>) queries in geographic information retrieval (</a:t>
            </a:r>
            <a:r>
              <a:rPr lang="en-US" altLang="zh-CN" sz="1800" b="1" dirty="0" err="1"/>
              <a:t>gir</a:t>
            </a:r>
            <a:r>
              <a:rPr lang="en-US" altLang="zh-CN" sz="1800" b="1" dirty="0"/>
              <a:t>) systems</a:t>
            </a:r>
            <a:r>
              <a:rPr lang="en-US" altLang="zh-CN" sz="1800" dirty="0"/>
              <a:t>. In SSDBM, page 16, 2007.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76E6A-CC44-9545-B2D9-FABB8C286463}" type="slidenum">
              <a:rPr lang="en-US" altLang="zh-TW" smtClean="0"/>
              <a:pPr/>
              <a:t>101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5971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/>
              <a:t>Y.-Y. Chen, T. </a:t>
            </a:r>
            <a:r>
              <a:rPr lang="en-US" altLang="zh-CN" sz="1800" dirty="0" err="1"/>
              <a:t>Suel</a:t>
            </a:r>
            <a:r>
              <a:rPr lang="en-US" altLang="zh-CN" sz="1800" dirty="0"/>
              <a:t>, and A. </a:t>
            </a:r>
            <a:r>
              <a:rPr lang="en-US" altLang="zh-CN" sz="1800" dirty="0" err="1"/>
              <a:t>Markowetz</a:t>
            </a:r>
            <a:r>
              <a:rPr lang="en-US" altLang="zh-CN" sz="1800" dirty="0"/>
              <a:t>. </a:t>
            </a:r>
            <a:r>
              <a:rPr lang="en-US" altLang="zh-CN" sz="1800" b="1" dirty="0"/>
              <a:t>Efficient query processing in geographic web search engines</a:t>
            </a:r>
            <a:r>
              <a:rPr lang="en-US" altLang="zh-CN" sz="1800" dirty="0"/>
              <a:t>. In SIGMOD, pages 277–288, 2006. </a:t>
            </a:r>
          </a:p>
          <a:p>
            <a:r>
              <a:rPr lang="en-US" altLang="zh-CN" sz="1800" dirty="0"/>
              <a:t>M. </a:t>
            </a:r>
            <a:r>
              <a:rPr lang="en-US" altLang="zh-CN" sz="1800" dirty="0" err="1"/>
              <a:t>Christoforaki</a:t>
            </a:r>
            <a:r>
              <a:rPr lang="en-US" altLang="zh-CN" sz="1800" dirty="0"/>
              <a:t>, J. He, C. </a:t>
            </a:r>
            <a:r>
              <a:rPr lang="en-US" altLang="zh-CN" sz="1800" dirty="0" err="1"/>
              <a:t>Dimopoulos</a:t>
            </a:r>
            <a:r>
              <a:rPr lang="en-US" altLang="zh-CN" sz="1800" dirty="0"/>
              <a:t>, A. </a:t>
            </a:r>
            <a:r>
              <a:rPr lang="en-US" altLang="zh-CN" sz="1800" dirty="0" err="1"/>
              <a:t>Markowetz</a:t>
            </a:r>
            <a:r>
              <a:rPr lang="en-US" altLang="zh-CN" sz="1800" dirty="0"/>
              <a:t>, and T. </a:t>
            </a:r>
            <a:r>
              <a:rPr lang="en-US" altLang="zh-CN" sz="1800" dirty="0" err="1"/>
              <a:t>Suel</a:t>
            </a:r>
            <a:r>
              <a:rPr lang="en-US" altLang="zh-CN" sz="1800" dirty="0"/>
              <a:t>. </a:t>
            </a:r>
            <a:r>
              <a:rPr lang="en-US" altLang="zh-CN" sz="1800" b="1" dirty="0"/>
              <a:t>Text vs. space: efficient geo-search query processing</a:t>
            </a:r>
            <a:r>
              <a:rPr lang="en-US" altLang="zh-CN" sz="1800" dirty="0"/>
              <a:t>. In CIKM, pages 423–432, 2011.</a:t>
            </a:r>
          </a:p>
          <a:p>
            <a:endParaRPr lang="en-US" altLang="zh-CN" dirty="0"/>
          </a:p>
          <a:p>
            <a:r>
              <a:rPr kumimoji="1" lang="en-US" altLang="zh-CN" sz="180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????" charset="0"/>
              </a:rPr>
              <a:t>SFC-QUAD maintains a Quad-tree in memory so that the Z-curve order could be easily acquired simply by traversing the Quad-tree in a depth-first manner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76E6A-CC44-9545-B2D9-FABB8C286463}" type="slidenum">
              <a:rPr lang="en-US" altLang="zh-TW" smtClean="0"/>
              <a:pPr/>
              <a:t>102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713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/>
              <a:t>I. D. Felipe, V. </a:t>
            </a:r>
            <a:r>
              <a:rPr lang="en-US" altLang="zh-CN" sz="1800" dirty="0" err="1"/>
              <a:t>Hristidis</a:t>
            </a:r>
            <a:r>
              <a:rPr lang="en-US" altLang="zh-CN" sz="1800" dirty="0"/>
              <a:t>, and N. </a:t>
            </a:r>
            <a:r>
              <a:rPr lang="en-US" altLang="zh-CN" sz="1800" dirty="0" err="1"/>
              <a:t>Rishe</a:t>
            </a:r>
            <a:r>
              <a:rPr lang="en-US" altLang="zh-CN" sz="1800" dirty="0"/>
              <a:t>. </a:t>
            </a:r>
            <a:r>
              <a:rPr lang="en-US" altLang="zh-CN" sz="1800" b="1" dirty="0"/>
              <a:t>Keyword search on spatial databases</a:t>
            </a:r>
            <a:r>
              <a:rPr lang="en-US" altLang="zh-CN" sz="1800" dirty="0"/>
              <a:t>. In ICDE, pages 656–665, 2008.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Integrates signature file into each node of the R-tree.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The signature file, in the form of bitmap, is stored for each node of the IR</a:t>
            </a:r>
            <a:r>
              <a:rPr lang="en-US" altLang="zh-CN" baseline="30000" dirty="0"/>
              <a:t>2</a:t>
            </a:r>
            <a:r>
              <a:rPr lang="en-US" altLang="zh-CN" dirty="0"/>
              <a:t>-tree. The signature file of a node is the union of all signatures of its entries.</a:t>
            </a:r>
            <a:endParaRPr lang="zh-CN" altLang="en-US" dirty="0"/>
          </a:p>
          <a:p>
            <a:endParaRPr lang="zh-CN" altLang="en-US" dirty="0"/>
          </a:p>
          <a:p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76E6A-CC44-9545-B2D9-FABB8C286463}" type="slidenum">
              <a:rPr lang="en-US" altLang="zh-TW" smtClean="0"/>
              <a:pPr/>
              <a:t>103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5948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/>
              <a:t>A. Cary, O. Wolfson, and N. </a:t>
            </a:r>
            <a:r>
              <a:rPr lang="en-US" altLang="zh-CN" sz="1800" dirty="0" err="1"/>
              <a:t>Rishe</a:t>
            </a:r>
            <a:r>
              <a:rPr lang="en-US" altLang="zh-CN" sz="1800" dirty="0"/>
              <a:t>. </a:t>
            </a:r>
            <a:r>
              <a:rPr lang="en-US" altLang="zh-CN" sz="1800" b="1" dirty="0"/>
              <a:t>Efficient and scalable method for processing top-k spatial </a:t>
            </a:r>
            <a:r>
              <a:rPr lang="en-US" altLang="zh-CN" sz="1800" b="1" dirty="0" err="1"/>
              <a:t>boolean</a:t>
            </a:r>
            <a:r>
              <a:rPr lang="en-US" altLang="zh-CN" sz="1800" b="1" dirty="0"/>
              <a:t> queries</a:t>
            </a:r>
            <a:r>
              <a:rPr lang="en-US" altLang="zh-CN" sz="1800" dirty="0"/>
              <a:t>. In SSDBM, pages 87–95, 2010.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/>
          </a:p>
          <a:p>
            <a:r>
              <a:rPr lang="en-US" altLang="zh-CN" dirty="0"/>
              <a:t>(1) The parent node of a leaf node is called a super node.</a:t>
            </a:r>
          </a:p>
          <a:p>
            <a:r>
              <a:rPr lang="en-US" altLang="zh-CN" dirty="0"/>
              <a:t>(2) Each non-leaf node is augmented with a range of the ids of the super nodes under the non-leaf node.</a:t>
            </a:r>
          </a:p>
          <a:p>
            <a:r>
              <a:rPr lang="en-US" altLang="zh-CN" dirty="0"/>
              <a:t>(3) Each super node is associated with a bitmap version of inverted file.</a:t>
            </a:r>
            <a:endParaRPr lang="zh-CN" alt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76E6A-CC44-9545-B2D9-FABB8C286463}" type="slidenum">
              <a:rPr lang="en-US" altLang="zh-TW" smtClean="0"/>
              <a:pPr/>
              <a:t>104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2603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090433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/>
              <a:t>D. Wu, M. L. </a:t>
            </a:r>
            <a:r>
              <a:rPr lang="en-US" altLang="zh-CN" sz="1800" dirty="0" err="1"/>
              <a:t>Yiu</a:t>
            </a:r>
            <a:r>
              <a:rPr lang="en-US" altLang="zh-CN" sz="1800" dirty="0"/>
              <a:t>, G. Cong, and C. S. Jensen. </a:t>
            </a:r>
            <a:r>
              <a:rPr lang="en-US" altLang="zh-CN" sz="1800" b="1" dirty="0"/>
              <a:t>Joint top-k spatial keyword query processing</a:t>
            </a:r>
            <a:r>
              <a:rPr lang="en-US" altLang="zh-CN" sz="1800" dirty="0"/>
              <a:t>. IEEE TKDE, 24(10): 1889–1903, 2012.</a:t>
            </a:r>
          </a:p>
          <a:p>
            <a:endParaRPr lang="en-US" altLang="zh-CN" dirty="0"/>
          </a:p>
          <a:p>
            <a:r>
              <a:rPr lang="en-US" altLang="zh-CN" dirty="0"/>
              <a:t>(1) Aims at partitioning objects into multiple groups such that each group shares as few keywords as possible.</a:t>
            </a:r>
          </a:p>
          <a:p>
            <a:r>
              <a:rPr lang="en-US" altLang="zh-CN" dirty="0"/>
              <a:t>(2) Objects are recursively partitioned by keywords in the order of frequency.</a:t>
            </a:r>
          </a:p>
          <a:p>
            <a:endParaRPr lang="zh-CN" altLang="en-US" dirty="0"/>
          </a:p>
          <a:p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76E6A-CC44-9545-B2D9-FABB8C286463}" type="slidenum">
              <a:rPr lang="en-US" altLang="zh-TW" smtClean="0"/>
              <a:pPr/>
              <a:t>105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5255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/>
              <a:t>[1] G. Cong, C. S. Jensen, and D. Wu. </a:t>
            </a:r>
            <a:r>
              <a:rPr lang="en-US" altLang="zh-CN" sz="1800" b="1" dirty="0"/>
              <a:t>Efficient retrieval of the top-k most relevant spatial web objects</a:t>
            </a:r>
            <a:r>
              <a:rPr lang="en-US" altLang="zh-CN" sz="1800" dirty="0"/>
              <a:t>. PVLDB, 2(1):337–348, 2009.</a:t>
            </a:r>
          </a:p>
          <a:p>
            <a:r>
              <a:rPr lang="en-US" altLang="zh-CN" sz="1800" dirty="0"/>
              <a:t>[2] D. Wu, G. Cong, and C. S. Jensen. </a:t>
            </a:r>
            <a:r>
              <a:rPr lang="en-US" altLang="zh-CN" sz="1800" b="1" dirty="0"/>
              <a:t>A framework for efficient spatial web object retrieval</a:t>
            </a:r>
            <a:r>
              <a:rPr lang="en-US" altLang="zh-CN" sz="1800" dirty="0"/>
              <a:t>. VLDBJ, 21(6):797–822, 2012.</a:t>
            </a:r>
          </a:p>
          <a:p>
            <a:r>
              <a:rPr lang="en-US" altLang="zh-CN" sz="1800" dirty="0"/>
              <a:t>[3] Z. Li, K. C. K. Lee, B. Zheng, W.-C. Lee, D. L. Lee, and X. Wang. </a:t>
            </a:r>
            <a:r>
              <a:rPr lang="en-US" altLang="zh-CN" sz="1800" b="1" dirty="0"/>
              <a:t>IR-tree: An efficient index for geographic document search</a:t>
            </a:r>
            <a:r>
              <a:rPr lang="en-US" altLang="zh-CN" sz="1800" dirty="0"/>
              <a:t>. IEEE TKDE, 23(4):585–599, 2011</a:t>
            </a:r>
            <a:endParaRPr lang="zh-CN" altLang="en-US" sz="1800" dirty="0"/>
          </a:p>
          <a:p>
            <a:endParaRPr lang="zh-CN" altLang="en-US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76E6A-CC44-9545-B2D9-FABB8C286463}" type="slidenum">
              <a:rPr lang="en-US" altLang="zh-TW" smtClean="0"/>
              <a:pPr/>
              <a:t>106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2585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J. B. Rocha-Junior, O. </a:t>
            </a:r>
            <a:r>
              <a:rPr lang="en-US" altLang="zh-CN" sz="1200" dirty="0" err="1"/>
              <a:t>Gkorgkas</a:t>
            </a:r>
            <a:r>
              <a:rPr lang="en-US" altLang="zh-CN" sz="1200" dirty="0"/>
              <a:t>, S. </a:t>
            </a:r>
            <a:r>
              <a:rPr lang="en-US" altLang="zh-CN" sz="1200" dirty="0" err="1"/>
              <a:t>Jonassen</a:t>
            </a:r>
            <a:r>
              <a:rPr lang="en-US" altLang="zh-CN" sz="1200" dirty="0"/>
              <a:t>, and K. </a:t>
            </a:r>
            <a:r>
              <a:rPr lang="en-US" altLang="zh-CN" sz="1200" dirty="0" err="1"/>
              <a:t>Nørvag</a:t>
            </a:r>
            <a:r>
              <a:rPr lang="en-US" altLang="zh-CN" sz="1200" dirty="0"/>
              <a:t>. Efficient processing of top-k spatial keyword queries. In SSTD, pages 205–222, 2011.</a:t>
            </a:r>
          </a:p>
          <a:p>
            <a:pPr eaLnBrk="1" hangingPunct="1"/>
            <a:r>
              <a:rPr lang="en-US" altLang="zh-CN" sz="1200" dirty="0">
                <a:ea typeface="ＭＳ Ｐゴシック" pitchFamily="34" charset="-128"/>
              </a:rPr>
              <a:t>(1) The </a:t>
            </a:r>
            <a:r>
              <a:rPr lang="en-US" altLang="zh-CN" sz="1200" dirty="0" err="1">
                <a:ea typeface="ＭＳ Ｐゴシック" pitchFamily="34" charset="-128"/>
              </a:rPr>
              <a:t>aR</a:t>
            </a:r>
            <a:r>
              <a:rPr lang="en-US" altLang="zh-CN" sz="1200" dirty="0">
                <a:ea typeface="ＭＳ Ｐゴシック" pitchFamily="34" charset="-128"/>
              </a:rPr>
              <a:t>-tree permits accessing the objects in decreasing order of term relevance</a:t>
            </a:r>
          </a:p>
          <a:p>
            <a:pPr eaLnBrk="1" hangingPunct="1"/>
            <a:r>
              <a:rPr lang="en-US" altLang="zh-CN" sz="1200" dirty="0">
                <a:ea typeface="ＭＳ Ｐゴシック" pitchFamily="34" charset="-128"/>
              </a:rPr>
              <a:t>(2) The blocks permits storing the less frequent terms efficiently</a:t>
            </a:r>
          </a:p>
          <a:p>
            <a:endParaRPr lang="zh-CN" altLang="en-US" dirty="0"/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????" charset="0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????" charset="0"/>
            </a:endParaRPr>
          </a:p>
          <a:p>
            <a:endParaRPr lang="zh-CN" altLang="en-US" dirty="0"/>
          </a:p>
          <a:p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76E6A-CC44-9545-B2D9-FABB8C286463}" type="slidenum">
              <a:rPr lang="en-US" altLang="zh-TW" smtClean="0"/>
              <a:pPr/>
              <a:t>107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969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76E6A-CC44-9545-B2D9-FABB8C286463}" type="slidenum">
              <a:rPr lang="en-US" altLang="zh-TW" smtClean="0"/>
              <a:pPr/>
              <a:t>108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5452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76E6A-CC44-9545-B2D9-FABB8C286463}" type="slidenum">
              <a:rPr lang="en-US" altLang="zh-TW" smtClean="0"/>
              <a:pPr/>
              <a:t>109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8578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索引顺序文件是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3"/>
              </a:rPr>
              <a:t>顺序文件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扩展，其中各记录本身在介质上也是顺序排列的，它包含了直接处理和修改记录的能力。索引顺序文件能像顺序文件一样进行快速顺序处理，既允许按物理存放次序（记录出现的次序），也允许按逻辑顺序（由记录主关键字决定的次序）进行处理。索引顺序文件通常用树结构来组织索引。索引结构形成后，根据在系统运行时索引结构是否变化，又分为静态索引结构和动态索引结构。前者以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ISAM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文件为代表，后者以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VSAM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为代表。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ISAM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文件和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VSAM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文件最常用的索引顺序文件。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ISAM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Indexed Sequential Access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Methed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索引顺序存取方法）的缩写，它是一种专为磁盘存取文件设计的文件组织方式，采用静态索引结构。由于磁盘是以盘组、柱面和磁道三级地址存取的设备，则可对磁盘上的数据文件建立盘组、柱面和磁道多级索引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ISAM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文件由多级主索引、柱面索引、磁道索引和主文件组成。文件的记录在同一盘组上存放时，应先集中放在一个柱面上，然后再顺序存放在相邻的柱面上。对同一柱面，则应按盘面的次序顺序存放。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VSAM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Virtual Storage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AccessMethod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（虚拟存储存取方法）的缩写，它也是一种索引顺序文件的组织方式，采用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B</a:t>
            </a:r>
            <a:r>
              <a:rPr lang="en-US" altLang="zh-CN" b="0" i="0" baseline="30000" dirty="0">
                <a:solidFill>
                  <a:srgbClr val="333333"/>
                </a:solidFill>
                <a:effectLst/>
                <a:latin typeface="Helvetica Neue"/>
              </a:rPr>
              <a:t>+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树作为动态索引结构。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VSAM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文件的结构由三部分组成：索引集，顺序集和数据集。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顺序集和索引集一起构成一棵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B+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树，作为文件的索引部分。顺序集中存放的每个控制区间的索引项由两部分信息组成：该控制区间中的最大关键字和指向控制区间的指针。若干相邻的控制区间的索引项，形成顺序集中的一个结点。结点之间用指针相链接，而每个结点又在其上一层的结点中建有索引，且逐层向上建立索引，所有的索引项都由最大关键字和指针两部分信息组成。这些高层的索引项形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B+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树的非终端结点。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VSAM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文件既可在顺序集中进行顺序存取，又可从最高层的索引（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B+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树的根结点）出发，进行按关键字的随机存取。顺序集中一个结点连同其对应的所有控制区间形成一个整体，称做控制区域（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ControlRange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）。它相当于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ISAM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文件中的一个柱面，而控制区间相当于一个磁道。</a:t>
            </a: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VSAM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文件中，记录可以是不定长的。因而在控制区间中，除了存放记录本身之外，还有每个记录的控制信息（如记录的长度等）和整个区间的控制信息（如区间中存放的记录数等）。</a:t>
            </a: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896937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8763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focus</a:t>
            </a:r>
            <a:r>
              <a:rPr lang="en-US" baseline="0" dirty="0"/>
              <a:t> in this framework are the indexing structures and query processing algorithms (retrieval).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76E6A-CC44-9545-B2D9-FABB8C286463}" type="slidenum">
              <a:rPr lang="en-US" altLang="zh-TW" smtClean="0"/>
              <a:pPr/>
              <a:t>89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6649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 err="1"/>
              <a:t>spatio</a:t>
            </a:r>
            <a:r>
              <a:rPr lang="en-US" dirty="0"/>
              <a:t>-textual objects to model data containing both spatial and textual content. </a:t>
            </a:r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dirty="0" err="1"/>
              <a:t>spatio</a:t>
            </a:r>
            <a:r>
              <a:rPr lang="en-US" dirty="0"/>
              <a:t>-textual object consists of two parts:</a:t>
            </a:r>
          </a:p>
          <a:p>
            <a:pPr marL="228600" indent="-228600">
              <a:buAutoNum type="arabicParenBoth"/>
            </a:pPr>
            <a:r>
              <a:rPr lang="en-US" dirty="0"/>
              <a:t>Spatial location</a:t>
            </a:r>
          </a:p>
          <a:p>
            <a:pPr marL="228600" indent="-228600">
              <a:buAutoNum type="arabicParenBoth"/>
            </a:pPr>
            <a:r>
              <a:rPr lang="en-US" dirty="0"/>
              <a:t>Text description</a:t>
            </a:r>
          </a:p>
          <a:p>
            <a:pPr marL="228600" indent="-228600">
              <a:buAutoNum type="arabicParenBoth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 The </a:t>
            </a:r>
            <a:r>
              <a:rPr lang="en-US" dirty="0" err="1"/>
              <a:t>spatio</a:t>
            </a:r>
            <a:r>
              <a:rPr lang="en-US" dirty="0"/>
              <a:t>-textual objects could be POIs and geo-tagged web contents.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76E6A-CC44-9545-B2D9-FABB8C286463}" type="slidenum">
              <a:rPr lang="en-US" altLang="zh-TW" smtClean="0"/>
              <a:pPr/>
              <a:t>90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213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Almost all solutions to spatial keywords queries are based on some hybrid indices that combine</a:t>
            </a:r>
            <a:r>
              <a:rPr lang="en-US" altLang="zh-CN" baseline="0" dirty="0"/>
              <a:t> spatial indices and textual indices.</a:t>
            </a:r>
          </a:p>
          <a:p>
            <a:endParaRPr lang="en-US" altLang="zh-CN" baseline="0" dirty="0"/>
          </a:p>
          <a:p>
            <a:endParaRPr lang="zh-CN" alt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76E6A-CC44-9545-B2D9-FABB8C286463}" type="slidenum">
              <a:rPr lang="en-US" altLang="zh-TW" smtClean="0"/>
              <a:pPr/>
              <a:t>91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9826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Grid</a:t>
            </a:r>
            <a:r>
              <a:rPr lang="en-US" altLang="zh-CN" baseline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is an up-to-down spatial index that iteratively partitions the whole data space into small grids.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76E6A-CC44-9545-B2D9-FABB8C286463}" type="slidenum">
              <a:rPr lang="en-US" altLang="zh-TW" smtClean="0"/>
              <a:pPr/>
              <a:t>92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5910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R-tree cluster spatial points according to their</a:t>
            </a:r>
            <a:r>
              <a:rPr lang="en-US" altLang="zh-CN" baseline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spatial proximity and organize all data points in a tree structure.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R-tree has a big family.</a:t>
            </a:r>
            <a:r>
              <a:rPr lang="en-US" altLang="zh-CN" baseline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Its variants include R*-tree, R+-tree, …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76E6A-CC44-9545-B2D9-FABB8C286463}" type="slidenum">
              <a:rPr lang="en-US" altLang="zh-TW" smtClean="0"/>
              <a:pPr/>
              <a:t>93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5817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76E6A-CC44-9545-B2D9-FABB8C286463}" type="slidenum">
              <a:rPr lang="en-US" altLang="zh-TW" smtClean="0"/>
              <a:pPr/>
              <a:t>94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392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spcBef>
                <a:spcPts val="600"/>
              </a:spcBef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defRPr sz="20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defRPr sz="18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spcBef>
                <a:spcPts val="600"/>
              </a:spcBef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spcBef>
                <a:spcPts val="600"/>
              </a:spcBef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2023/11/22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68056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2" r:id="rId2"/>
    <p:sldLayoutId id="2147483733" r:id="rId3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ts val="6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ts val="6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hristy.au@polyu.edu.h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2" y="1995686"/>
            <a:ext cx="9156340" cy="1584176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zh-CN" sz="3200" b="1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Lecture 14 Indexing and Hashing</a:t>
            </a:r>
            <a:endParaRPr lang="en-US" altLang="zh-CN" sz="3200" b="1">
              <a:latin typeface="Comic Sans MS" pitchFamily="66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  <a:defRPr/>
            </a:pPr>
            <a:r>
              <a:rPr lang="en-US" altLang="zh-CN" sz="2800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(Chapters 14)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07854"/>
            <a:ext cx="915634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Prof. Jihong Guan 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GB" altLang="zh-CN" sz="200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altLang="zh-CN" sz="200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  <a:hlinkClick r:id="rId4"/>
              </a:rPr>
              <a:t>jhguan@tongji.edu.cn</a:t>
            </a:r>
            <a:endParaRPr lang="en-GB" altLang="zh-CN" sz="2000">
              <a:latin typeface="Comic Sans MS" pitchFamily="66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Department of Computer Science and Technology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Tongji University</a:t>
            </a:r>
          </a:p>
        </p:txBody>
      </p:sp>
    </p:spTree>
    <p:extLst>
      <p:ext uri="{BB962C8B-B14F-4D97-AF65-F5344CB8AC3E}">
        <p14:creationId xmlns:p14="http://schemas.microsoft.com/office/powerpoint/2010/main" val="168112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98286-6B39-40E1-8502-6592AE3D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Secondary Index</a:t>
            </a:r>
            <a:r>
              <a:rPr lang="zh-CN" altLang="en-US" dirty="0">
                <a:latin typeface="Comic Sans MS" pitchFamily="66" charset="0"/>
              </a:rPr>
              <a:t>：</a:t>
            </a:r>
            <a:r>
              <a:rPr lang="en-US" altLang="zh-CN" dirty="0">
                <a:latin typeface="Comic Sans MS" pitchFamily="66" charset="0"/>
              </a:rPr>
              <a:t>Non-clustering Index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F2252-9A4F-4CF7-8A6F-A3A7F4BC3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zh-CN" altLang="en-US" sz="2000" dirty="0">
                <a:solidFill>
                  <a:srgbClr val="FF0000"/>
                </a:solidFill>
                <a:latin typeface="Comic Sans MS" pitchFamily="66" charset="0"/>
              </a:rPr>
              <a:t>非聚集索引的叶节点仍然是索引节点</a:t>
            </a:r>
            <a:r>
              <a:rPr lang="zh-CN" altLang="en-US" sz="2000" dirty="0">
                <a:latin typeface="Comic Sans MS" pitchFamily="66" charset="0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Comic Sans MS" pitchFamily="66" charset="0"/>
              </a:rPr>
              <a:t>有一个指针指向对应的数据块</a:t>
            </a:r>
            <a:r>
              <a:rPr lang="zh-CN" altLang="en-US" sz="2000" dirty="0">
                <a:latin typeface="Comic Sans MS" pitchFamily="66" charset="0"/>
              </a:rPr>
              <a:t>。</a:t>
            </a:r>
            <a:r>
              <a:rPr lang="zh-CN" altLang="en-US" sz="2000" dirty="0">
                <a:solidFill>
                  <a:srgbClr val="1B06BA"/>
                </a:solidFill>
                <a:latin typeface="Comic Sans MS" pitchFamily="66" charset="0"/>
              </a:rPr>
              <a:t>非聚集索引顺序与数据物理排列顺序无关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图片 7" descr="http://files.jb51.net/file_images/article/201202/2012021522200013.jpg">
            <a:extLst>
              <a:ext uri="{FF2B5EF4-FFF2-40B4-BE49-F238E27FC236}">
                <a16:creationId xmlns:a16="http://schemas.microsoft.com/office/drawing/2014/main" id="{3FEE4EC9-D500-4650-954A-53126C030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751" y="1491630"/>
            <a:ext cx="5844843" cy="346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8D3407C-6CDA-D5F0-BAF6-C9007B7D223C}"/>
              </a:ext>
            </a:extLst>
          </p:cNvPr>
          <p:cNvSpPr txBox="1"/>
          <p:nvPr/>
        </p:nvSpPr>
        <p:spPr>
          <a:xfrm>
            <a:off x="5364088" y="3883863"/>
            <a:ext cx="576064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700" dirty="0">
                <a:solidFill>
                  <a:srgbClr val="0000FF"/>
                </a:solidFill>
              </a:rPr>
              <a:t>Page 708</a:t>
            </a:r>
            <a:endParaRPr lang="zh-CN" altLang="en-US" sz="7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792768"/>
      </p:ext>
    </p:extLst>
  </p:cSld>
  <p:clrMapOvr>
    <a:masterClrMapping/>
  </p:clrMapOvr>
  <p:transition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4F162-B3A9-43FC-A545-7155F68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  <a:latin typeface="Comic Sans MS" pitchFamily="66" charset="0"/>
              </a:rPr>
              <a:t>R*-tree-IF and IF-R*-tree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A56C8-374A-48BE-B9A8-5AC66B2C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pPr>
              <a:defRPr/>
            </a:pPr>
            <a:r>
              <a:rPr lang="en-US" altLang="zh-CN" sz="3200" b="1" dirty="0">
                <a:latin typeface="Comic Sans MS" pitchFamily="66" charset="0"/>
              </a:rPr>
              <a:t>R*-tree + Inverted file</a:t>
            </a:r>
          </a:p>
          <a:p>
            <a:pPr lvl="1">
              <a:defRPr/>
            </a:pPr>
            <a:r>
              <a:rPr lang="en-US" altLang="zh-CN" sz="2400" dirty="0">
                <a:latin typeface="Comic Sans MS" pitchFamily="66" charset="0"/>
              </a:rPr>
              <a:t>R*-tree: a variant of R-tree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D562B21C-4229-4EA0-B60F-8F778F3E9F6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10729" y="2097256"/>
            <a:ext cx="1453924" cy="46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R*-Tree-IF</a:t>
            </a:r>
            <a:endParaRPr lang="zh-CN" altLang="en-US" sz="1600" u="sng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B439DC2-C083-4672-B317-92058EC7F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634963"/>
            <a:ext cx="4148705" cy="193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8669A206-FDFC-4479-B9F9-D919C4AB72B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016674" y="2097256"/>
            <a:ext cx="1453924" cy="46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" rIns="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IF-R*-Tree</a:t>
            </a:r>
            <a:endParaRPr lang="zh-CN" altLang="en-US" sz="1600" u="sng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E7B76ED6-10A3-46C2-9EF1-11C100A13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34963"/>
            <a:ext cx="4656014" cy="193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231510"/>
      </p:ext>
    </p:extLst>
  </p:cSld>
  <p:clrMapOvr>
    <a:masterClrMapping/>
  </p:clrMapOvr>
  <p:transition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4F162-B3A9-43FC-A545-7155F68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  <a:latin typeface="Comic Sans MS" panose="030F0702030302020204" pitchFamily="66" charset="0"/>
              </a:rPr>
              <a:t>KR*-tree (Keyword R*-tree)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A56C8-374A-48BE-B9A8-5AC66B2C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71550"/>
            <a:ext cx="8496944" cy="3514725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Comic Sans MS" panose="030F0702030302020204" pitchFamily="66" charset="0"/>
              </a:rPr>
              <a:t>R*-tree + Inverted file</a:t>
            </a:r>
          </a:p>
          <a:p>
            <a:pPr lvl="1">
              <a:defRPr/>
            </a:pPr>
            <a:r>
              <a:rPr lang="en-US" altLang="zh-CN" sz="1800" dirty="0">
                <a:latin typeface="Comic Sans MS" panose="030F0702030302020204" pitchFamily="66" charset="0"/>
              </a:rPr>
              <a:t>Each node is virtually augmented with the set of keywords that appear in its subtree.</a:t>
            </a:r>
          </a:p>
          <a:p>
            <a:pPr lvl="1">
              <a:defRPr/>
            </a:pPr>
            <a:r>
              <a:rPr lang="en-US" altLang="zh-CN" sz="1800" dirty="0">
                <a:latin typeface="Comic Sans MS" panose="030F0702030302020204" pitchFamily="66" charset="0"/>
              </a:rPr>
              <a:t>Nodes are organized into inverted file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DFE3C90-0C73-4B47-BAFE-D997C3023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919822"/>
              </p:ext>
            </p:extLst>
          </p:nvPr>
        </p:nvGraphicFramePr>
        <p:xfrm>
          <a:off x="1925706" y="2571750"/>
          <a:ext cx="5400600" cy="2052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300">
                  <a:extLst>
                    <a:ext uri="{9D8B030D-6E8A-4147-A177-3AD203B41FA5}">
                      <a16:colId xmlns:a16="http://schemas.microsoft.com/office/drawing/2014/main" val="2008412213"/>
                    </a:ext>
                  </a:extLst>
                </a:gridCol>
                <a:gridCol w="2700300">
                  <a:extLst>
                    <a:ext uri="{9D8B030D-6E8A-4147-A177-3AD203B41FA5}">
                      <a16:colId xmlns:a16="http://schemas.microsoft.com/office/drawing/2014/main" val="2632000346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Keyword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Tree nodes</a:t>
                      </a:r>
                      <a:endParaRPr lang="en-US" sz="1500" b="1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1912893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Italian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i="1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500" baseline="-250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5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i="1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500" baseline="-250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5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i="1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500" baseline="-250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5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i="1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500" baseline="-250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5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i="1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500" baseline="-250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5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i="1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500" baseline="-250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500" baseline="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5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72181065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coffee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i="1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500" baseline="-250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5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i="1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500" i="0" baseline="-250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5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i="1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500" baseline="-250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5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i="1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500" baseline="-250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5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i="1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500" baseline="-250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500" baseline="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5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383783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restaurant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i="1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500" baseline="-250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5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i="1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500" baseline="-250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5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i="1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500" baseline="-250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5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i="1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500" baseline="-250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5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i="1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500" baseline="-250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5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i="1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500" baseline="-250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500" baseline="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5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366581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Pizza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i="1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500" i="0" baseline="-250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5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i="1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500" baseline="-250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5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i="1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500" baseline="-250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5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i="1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500" baseline="-250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500" baseline="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5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2483477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Expensive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i="1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500" baseline="-250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5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i="1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500" baseline="-250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5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i="1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500" baseline="-250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5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44545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873840"/>
      </p:ext>
    </p:extLst>
  </p:cSld>
  <p:clrMapOvr>
    <a:masterClrMapping/>
  </p:clrMapOvr>
  <p:transition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4F162-B3A9-43FC-A545-7155F68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  <a:latin typeface="Comic Sans MS" panose="030F0702030302020204" pitchFamily="66" charset="0"/>
              </a:rPr>
              <a:t>SFC-Quad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A56C8-374A-48BE-B9A8-5AC66B2C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46" y="699542"/>
            <a:ext cx="8856984" cy="3514725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Comic Sans MS" panose="030F0702030302020204" pitchFamily="66" charset="0"/>
              </a:rPr>
              <a:t>Inverted file + Filling curve</a:t>
            </a:r>
          </a:p>
          <a:p>
            <a:pPr lvl="1">
              <a:defRPr/>
            </a:pPr>
            <a:r>
              <a:rPr lang="en-US" altLang="zh-CN" sz="1800" b="1" dirty="0">
                <a:latin typeface="Comic Sans MS" panose="030F0702030302020204" pitchFamily="66" charset="0"/>
              </a:rPr>
              <a:t>Inverted file + Hilbert curve: </a:t>
            </a:r>
            <a:r>
              <a:rPr lang="en-US" altLang="zh-CN" sz="1800" dirty="0">
                <a:latin typeface="Comic Sans MS" panose="030F0702030302020204" pitchFamily="66" charset="0"/>
              </a:rPr>
              <a:t>inverted lists are laid out along a Hilbert curve on disk.</a:t>
            </a:r>
          </a:p>
          <a:p>
            <a:pPr lvl="1">
              <a:defRPr/>
            </a:pPr>
            <a:r>
              <a:rPr lang="en-US" altLang="zh-CN" sz="1800" b="1" dirty="0">
                <a:latin typeface="Comic Sans MS" panose="030F0702030302020204" pitchFamily="66" charset="0"/>
              </a:rPr>
              <a:t>Inverted file + Z-curve: </a:t>
            </a:r>
            <a:r>
              <a:rPr lang="en-US" altLang="zh-CN" sz="1800" dirty="0">
                <a:latin typeface="Comic Sans MS" panose="030F0702030302020204" pitchFamily="66" charset="0"/>
              </a:rPr>
              <a:t>the objects in each inverted list are assigned and ordered based on their spatial positions on the Z-curve.</a:t>
            </a:r>
          </a:p>
          <a:p>
            <a:pPr lvl="1">
              <a:defRPr/>
            </a:pPr>
            <a:endParaRPr lang="en-US" altLang="zh-CN" sz="1800" dirty="0">
              <a:latin typeface="Comic Sans MS" panose="030F0702030302020204" pitchFamily="66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F6BAAF-A561-47AF-848E-3E7E0B53F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65299"/>
            <a:ext cx="1891216" cy="188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03861E6C-8CEE-4A15-8FBA-9001B66F7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362" y="2865298"/>
            <a:ext cx="1902056" cy="189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5D7EB5-C2B0-49C9-B376-EAB001BD3C32}"/>
              </a:ext>
            </a:extLst>
          </p:cNvPr>
          <p:cNvSpPr txBox="1"/>
          <p:nvPr/>
        </p:nvSpPr>
        <p:spPr>
          <a:xfrm>
            <a:off x="2735796" y="4789166"/>
            <a:ext cx="641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Z-curve</a:t>
            </a:r>
            <a:endParaRPr lang="zh-CN" altLang="en-US" sz="1050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8FBEEBB6-C311-4469-96FF-76FE7BAE3F33}"/>
              </a:ext>
            </a:extLst>
          </p:cNvPr>
          <p:cNvSpPr txBox="1"/>
          <p:nvPr/>
        </p:nvSpPr>
        <p:spPr>
          <a:xfrm>
            <a:off x="5537199" y="4785996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Hilbert curve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5890828"/>
      </p:ext>
    </p:extLst>
  </p:cSld>
  <p:clrMapOvr>
    <a:masterClrMapping/>
  </p:clrMapOvr>
  <p:transition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4F162-B3A9-43FC-A545-7155F68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  <a:latin typeface="Comic Sans MS" panose="030F0702030302020204" pitchFamily="66" charset="0"/>
              </a:rPr>
              <a:t>IR</a:t>
            </a:r>
            <a:r>
              <a:rPr lang="en-US" baseline="30000" dirty="0">
                <a:effectLst/>
                <a:latin typeface="Comic Sans MS" panose="030F0702030302020204" pitchFamily="66" charset="0"/>
              </a:rPr>
              <a:t>2</a:t>
            </a:r>
            <a:r>
              <a:rPr lang="en-US" dirty="0">
                <a:effectLst/>
                <a:latin typeface="Comic Sans MS" panose="030F0702030302020204" pitchFamily="66" charset="0"/>
              </a:rPr>
              <a:t>-tree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A56C8-374A-48BE-B9A8-5AC66B2C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951570"/>
            <a:ext cx="6515100" cy="3514725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Comic Sans MS" panose="030F0702030302020204" pitchFamily="66" charset="0"/>
              </a:rPr>
              <a:t>Signature + R-tree</a:t>
            </a:r>
            <a:endParaRPr lang="en-US" altLang="zh-CN" sz="2100" b="1" dirty="0">
              <a:latin typeface="Comic Sans MS" panose="030F0702030302020204" pitchFamily="66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3256ED5-3376-4E71-87D2-07C37445B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99" y="1864471"/>
            <a:ext cx="6260204" cy="248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DED8DBD-ECBC-4B16-8F4F-8E3FE2BF98DD}"/>
              </a:ext>
            </a:extLst>
          </p:cNvPr>
          <p:cNvSpPr/>
          <p:nvPr/>
        </p:nvSpPr>
        <p:spPr bwMode="auto">
          <a:xfrm>
            <a:off x="6867636" y="1383618"/>
            <a:ext cx="1214754" cy="156617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>
              <a:spcBef>
                <a:spcPct val="0"/>
              </a:spcBef>
            </a:pPr>
            <a:endParaRPr kumimoji="1" lang="en-US" sz="1800">
              <a:latin typeface="Arial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85746"/>
      </p:ext>
    </p:extLst>
  </p:cSld>
  <p:clrMapOvr>
    <a:masterClrMapping/>
  </p:clrMapOvr>
  <p:transition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4F162-B3A9-43FC-A545-7155F68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  <a:latin typeface="Comic Sans MS" panose="030F0702030302020204" pitchFamily="66" charset="0"/>
              </a:rPr>
              <a:t>SKI (Spatial-Keyword Indexing)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A56C8-374A-48BE-B9A8-5AC66B2C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951570"/>
            <a:ext cx="6515100" cy="3514725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Comic Sans MS" panose="030F0702030302020204" pitchFamily="66" charset="0"/>
              </a:rPr>
              <a:t>Bitmap + R-tree</a:t>
            </a:r>
            <a:endParaRPr lang="en-US" altLang="zh-CN" sz="21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EC686A-CA7C-43D0-8899-99DB94F1A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478" y="1977685"/>
            <a:ext cx="4829780" cy="245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951284"/>
      </p:ext>
    </p:extLst>
  </p:cSld>
  <p:clrMapOvr>
    <a:masterClrMapping/>
  </p:clrMapOvr>
  <p:transition>
    <p:fad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4F162-B3A9-43FC-A545-7155F68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  <a:latin typeface="Comic Sans MS" panose="030F0702030302020204" pitchFamily="66" charset="0"/>
              </a:rPr>
              <a:t>WIR-tree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A56C8-374A-48BE-B9A8-5AC66B2C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51570"/>
            <a:ext cx="7434014" cy="3514725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Comic Sans MS" panose="030F0702030302020204" pitchFamily="66" charset="0"/>
              </a:rPr>
              <a:t>R-tree + inverted bitmaps</a:t>
            </a:r>
          </a:p>
          <a:p>
            <a:pPr lvl="1">
              <a:defRPr/>
            </a:pPr>
            <a:r>
              <a:rPr lang="en-US" altLang="zh-CN" sz="1800" dirty="0">
                <a:latin typeface="Comic Sans MS" panose="030F0702030302020204" pitchFamily="66" charset="0"/>
              </a:rPr>
              <a:t>Variant of IR-tree</a:t>
            </a:r>
          </a:p>
          <a:p>
            <a:pPr lvl="1">
              <a:defRPr/>
            </a:pP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n-US" altLang="zh-CN" b="1" dirty="0">
                <a:latin typeface="Comic Sans MS" panose="030F0702030302020204" pitchFamily="66" charset="0"/>
              </a:rPr>
              <a:t>Idea</a:t>
            </a:r>
            <a:endParaRPr lang="en-US" altLang="zh-CN" sz="2100" b="1" dirty="0">
              <a:latin typeface="Comic Sans MS" panose="030F0702030302020204" pitchFamily="66" charset="0"/>
            </a:endParaRPr>
          </a:p>
          <a:p>
            <a:pPr lvl="1">
              <a:defRPr/>
            </a:pPr>
            <a:r>
              <a:rPr lang="en-US" altLang="zh-CN" sz="1800" dirty="0">
                <a:latin typeface="Comic Sans MS" panose="030F0702030302020204" pitchFamily="66" charset="0"/>
              </a:rPr>
              <a:t>Consider the word frequency</a:t>
            </a:r>
          </a:p>
          <a:p>
            <a:pPr lvl="1">
              <a:defRPr/>
            </a:pPr>
            <a:r>
              <a:rPr lang="en-US" altLang="zh-CN" sz="1800" dirty="0">
                <a:latin typeface="Comic Sans MS" panose="030F0702030302020204" pitchFamily="66" charset="0"/>
              </a:rPr>
              <a:t>Recursively partition objects by keyword frequency</a:t>
            </a:r>
          </a:p>
          <a:p>
            <a:pPr lvl="1">
              <a:defRPr/>
            </a:pPr>
            <a:endParaRPr lang="en-US" altLang="zh-CN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779882"/>
      </p:ext>
    </p:extLst>
  </p:cSld>
  <p:clrMapOvr>
    <a:masterClrMapping/>
  </p:clrMapOvr>
  <p:transition>
    <p:fad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4F162-B3A9-43FC-A545-7155F68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  <a:latin typeface="Comic Sans MS" panose="030F0702030302020204" pitchFamily="66" charset="0"/>
              </a:rPr>
              <a:t>IR-tree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A56C8-374A-48BE-B9A8-5AC66B2C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163" y="787394"/>
            <a:ext cx="8568952" cy="3514725"/>
          </a:xfrm>
        </p:spPr>
        <p:txBody>
          <a:bodyPr/>
          <a:lstStyle/>
          <a:p>
            <a:pPr>
              <a:defRPr/>
            </a:pPr>
            <a:r>
              <a:rPr lang="en-US" altLang="zh-CN" sz="2100" dirty="0">
                <a:latin typeface="Comic Sans MS" panose="030F0702030302020204" pitchFamily="66" charset="0"/>
              </a:rPr>
              <a:t>Augment each node of R-tree with a summary of the text content of the objects in the sub-tree</a:t>
            </a:r>
          </a:p>
          <a:p>
            <a:pPr marL="0" indent="0">
              <a:buNone/>
              <a:defRPr/>
            </a:pPr>
            <a:endParaRPr lang="en-US" altLang="zh-CN" sz="2100" dirty="0">
              <a:latin typeface="Comic Sans MS" panose="030F0702030302020204" pitchFamily="66" charset="0"/>
              <a:ea typeface="Arial Unicode MS" panose="020B0604020202020204" pitchFamily="34" charset="-122"/>
            </a:endParaRPr>
          </a:p>
          <a:p>
            <a:pPr lvl="1">
              <a:defRPr/>
            </a:pPr>
            <a:endParaRPr lang="en-US" altLang="zh-CN" sz="2100" dirty="0">
              <a:latin typeface="Comic Sans MS" panose="030F0702030302020204" pitchFamily="66" charset="0"/>
              <a:ea typeface="Arial Unicode MS" panose="020B0604020202020204" pitchFamily="34" charset="-122"/>
            </a:endParaRPr>
          </a:p>
          <a:p>
            <a:pPr lvl="1">
              <a:defRPr/>
            </a:pPr>
            <a:endParaRPr lang="zh-CN" altLang="en-US" sz="1800" dirty="0">
              <a:latin typeface="Comic Sans MS" panose="030F0702030302020204" pitchFamily="66" charset="0"/>
            </a:endParaRPr>
          </a:p>
          <a:p>
            <a:pPr lvl="1">
              <a:defRPr/>
            </a:pPr>
            <a:endParaRPr lang="en-US" altLang="zh-CN" sz="1800" dirty="0">
              <a:latin typeface="Comic Sans MS" panose="030F0702030302020204" pitchFamily="66" charset="0"/>
            </a:endParaRPr>
          </a:p>
        </p:txBody>
      </p:sp>
      <p:grpSp>
        <p:nvGrpSpPr>
          <p:cNvPr id="4" name="Group 86">
            <a:extLst>
              <a:ext uri="{FF2B5EF4-FFF2-40B4-BE49-F238E27FC236}">
                <a16:creationId xmlns:a16="http://schemas.microsoft.com/office/drawing/2014/main" id="{12BDBD77-5CB5-454C-BB0A-71B16E7A9E18}"/>
              </a:ext>
            </a:extLst>
          </p:cNvPr>
          <p:cNvGrpSpPr/>
          <p:nvPr/>
        </p:nvGrpSpPr>
        <p:grpSpPr>
          <a:xfrm>
            <a:off x="3699715" y="2506656"/>
            <a:ext cx="2060972" cy="1509717"/>
            <a:chOff x="4216401" y="698500"/>
            <a:chExt cx="2747963" cy="2012955"/>
          </a:xfrm>
        </p:grpSpPr>
        <p:grpSp>
          <p:nvGrpSpPr>
            <p:cNvPr id="5" name="Group 155">
              <a:extLst>
                <a:ext uri="{FF2B5EF4-FFF2-40B4-BE49-F238E27FC236}">
                  <a16:creationId xmlns:a16="http://schemas.microsoft.com/office/drawing/2014/main" id="{C7A820FD-806B-4996-B17D-76FADCF9E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0451" y="2157416"/>
              <a:ext cx="2093913" cy="554039"/>
              <a:chOff x="1966" y="1169"/>
              <a:chExt cx="1319" cy="349"/>
            </a:xfrm>
          </p:grpSpPr>
          <p:sp>
            <p:nvSpPr>
              <p:cNvPr id="17" name="Text Box 162">
                <a:extLst>
                  <a:ext uri="{FF2B5EF4-FFF2-40B4-BE49-F238E27FC236}">
                    <a16:creationId xmlns:a16="http://schemas.microsoft.com/office/drawing/2014/main" id="{9EB938C7-79AC-40DE-9EF2-89E7906DDC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3" y="1172"/>
                <a:ext cx="312" cy="213"/>
              </a:xfrm>
              <a:prstGeom prst="rect">
                <a:avLst/>
              </a:prstGeom>
              <a:noFill/>
              <a:ln w="28575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a-DK" sz="105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</a:rPr>
                  <a:t>o9</a:t>
                </a:r>
                <a:endParaRPr lang="en-US" sz="1050" dirty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grpSp>
            <p:nvGrpSpPr>
              <p:cNvPr id="18" name="Group 164">
                <a:extLst>
                  <a:ext uri="{FF2B5EF4-FFF2-40B4-BE49-F238E27FC236}">
                    <a16:creationId xmlns:a16="http://schemas.microsoft.com/office/drawing/2014/main" id="{ACE410C1-A0D8-44C7-9AB4-5A1A04347D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6" y="1169"/>
                <a:ext cx="1319" cy="349"/>
                <a:chOff x="1729" y="435"/>
                <a:chExt cx="1798" cy="349"/>
              </a:xfrm>
            </p:grpSpPr>
            <p:sp>
              <p:nvSpPr>
                <p:cNvPr id="19" name="Text Box 165">
                  <a:extLst>
                    <a:ext uri="{FF2B5EF4-FFF2-40B4-BE49-F238E27FC236}">
                      <a16:creationId xmlns:a16="http://schemas.microsoft.com/office/drawing/2014/main" id="{EFB4A399-3359-45DD-8E8A-1FF6C7AAA2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9" y="435"/>
                  <a:ext cx="346" cy="349"/>
                </a:xfrm>
                <a:prstGeom prst="rect">
                  <a:avLst/>
                </a:prstGeom>
                <a:noFill/>
                <a:ln w="28575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da-DK" sz="1050" dirty="0">
                      <a:solidFill>
                        <a:srgbClr val="000000"/>
                      </a:solidFill>
                      <a:latin typeface="Times New Roman" pitchFamily="18" charset="0"/>
                      <a:ea typeface="+mn-ea"/>
                    </a:rPr>
                    <a:t>o5</a:t>
                  </a:r>
                  <a:endParaRPr lang="en-US" sz="105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</a:endParaRPr>
                </a:p>
              </p:txBody>
            </p:sp>
            <p:sp>
              <p:nvSpPr>
                <p:cNvPr id="20" name="Text Box 167">
                  <a:extLst>
                    <a:ext uri="{FF2B5EF4-FFF2-40B4-BE49-F238E27FC236}">
                      <a16:creationId xmlns:a16="http://schemas.microsoft.com/office/drawing/2014/main" id="{2DE2A074-7410-4D52-8EFE-E26310B99F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82" y="435"/>
                  <a:ext cx="345" cy="349"/>
                </a:xfrm>
                <a:prstGeom prst="rect">
                  <a:avLst/>
                </a:prstGeom>
                <a:noFill/>
                <a:ln w="28575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da-DK" sz="1050" dirty="0">
                      <a:solidFill>
                        <a:srgbClr val="000000"/>
                      </a:solidFill>
                      <a:latin typeface="Times New Roman" pitchFamily="18" charset="0"/>
                      <a:ea typeface="+mn-ea"/>
                    </a:rPr>
                    <a:t>o7</a:t>
                  </a:r>
                  <a:endParaRPr lang="en-US" sz="105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</a:endParaRPr>
                </a:p>
              </p:txBody>
            </p:sp>
          </p:grpSp>
        </p:grp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5F02AD4D-8438-40A8-BE40-7DDCA12A1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2675" y="2157413"/>
              <a:ext cx="401637" cy="553997"/>
            </a:xfrm>
            <a:prstGeom prst="rect">
              <a:avLst/>
            </a:prstGeom>
            <a:noFill/>
            <a:ln w="28575">
              <a:solidFill>
                <a:srgbClr val="33CC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a-DK" sz="1050" dirty="0">
                  <a:solidFill>
                    <a:srgbClr val="000000"/>
                  </a:solidFill>
                  <a:latin typeface="Times New Roman" pitchFamily="18" charset="0"/>
                  <a:ea typeface="+mn-ea"/>
                </a:rPr>
                <a:t>o6</a:t>
              </a:r>
              <a:endParaRPr lang="en-US" sz="1050" dirty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grpSp>
          <p:nvGrpSpPr>
            <p:cNvPr id="7" name="Group 112">
              <a:extLst>
                <a:ext uri="{FF2B5EF4-FFF2-40B4-BE49-F238E27FC236}">
                  <a16:creationId xmlns:a16="http://schemas.microsoft.com/office/drawing/2014/main" id="{31207583-20BF-420A-A1F6-3D71EE0BC239}"/>
                </a:ext>
              </a:extLst>
            </p:cNvPr>
            <p:cNvGrpSpPr/>
            <p:nvPr/>
          </p:nvGrpSpPr>
          <p:grpSpPr>
            <a:xfrm>
              <a:off x="5267327" y="1431926"/>
              <a:ext cx="1285873" cy="730252"/>
              <a:chOff x="5267327" y="1431926"/>
              <a:chExt cx="1285873" cy="730252"/>
            </a:xfrm>
          </p:grpSpPr>
          <p:sp>
            <p:nvSpPr>
              <p:cNvPr id="13" name="Text Box 144">
                <a:extLst>
                  <a:ext uri="{FF2B5EF4-FFF2-40B4-BE49-F238E27FC236}">
                    <a16:creationId xmlns:a16="http://schemas.microsoft.com/office/drawing/2014/main" id="{C56A56A8-42F9-476D-91EC-D9DC520F0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2013" y="1431926"/>
                <a:ext cx="493712" cy="33855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da-DK" sz="1050" dirty="0"/>
                  <a:t>R4</a:t>
                </a:r>
                <a:endParaRPr lang="en-US" sz="1050" dirty="0"/>
              </a:p>
            </p:txBody>
          </p:sp>
          <p:sp>
            <p:nvSpPr>
              <p:cNvPr id="14" name="Text Box 143">
                <a:extLst>
                  <a:ext uri="{FF2B5EF4-FFF2-40B4-BE49-F238E27FC236}">
                    <a16:creationId xmlns:a16="http://schemas.microsoft.com/office/drawing/2014/main" id="{9A47F963-DF1A-42ED-A406-EF9AA720B2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8300" y="1431926"/>
                <a:ext cx="495300" cy="33855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da-DK" sz="1050" dirty="0"/>
                  <a:t>R3</a:t>
                </a:r>
                <a:endParaRPr lang="en-US" sz="1050" dirty="0"/>
              </a:p>
            </p:txBody>
          </p:sp>
          <p:cxnSp>
            <p:nvCxnSpPr>
              <p:cNvPr id="15" name="AutoShape 146">
                <a:extLst>
                  <a:ext uri="{FF2B5EF4-FFF2-40B4-BE49-F238E27FC236}">
                    <a16:creationId xmlns:a16="http://schemas.microsoft.com/office/drawing/2014/main" id="{2A0D78B1-84A5-4BF9-8C67-C8EDE4A3227D}"/>
                  </a:ext>
                </a:extLst>
              </p:cNvPr>
              <p:cNvCxnSpPr>
                <a:cxnSpLocks noChangeShapeType="1"/>
                <a:stCxn id="14" idx="2"/>
              </p:cNvCxnSpPr>
              <p:nvPr/>
            </p:nvCxnSpPr>
            <p:spPr bwMode="auto">
              <a:xfrm flipH="1">
                <a:off x="5267327" y="1770481"/>
                <a:ext cx="428624" cy="39169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6" name="AutoShape 148">
                <a:extLst>
                  <a:ext uri="{FF2B5EF4-FFF2-40B4-BE49-F238E27FC236}">
                    <a16:creationId xmlns:a16="http://schemas.microsoft.com/office/drawing/2014/main" id="{7A3177EF-B26C-4460-BCF6-B221F7F3AA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6190457" y="1789907"/>
                <a:ext cx="401636" cy="32385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grpSp>
          <p:nvGrpSpPr>
            <p:cNvPr id="8" name="Group 123">
              <a:extLst>
                <a:ext uri="{FF2B5EF4-FFF2-40B4-BE49-F238E27FC236}">
                  <a16:creationId xmlns:a16="http://schemas.microsoft.com/office/drawing/2014/main" id="{87883140-0A61-4397-B290-BC2CA003F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6401" y="698500"/>
              <a:ext cx="1727201" cy="711200"/>
              <a:chOff x="2344" y="260"/>
              <a:chExt cx="1088" cy="448"/>
            </a:xfrm>
          </p:grpSpPr>
          <p:grpSp>
            <p:nvGrpSpPr>
              <p:cNvPr id="9" name="Group 117">
                <a:extLst>
                  <a:ext uri="{FF2B5EF4-FFF2-40B4-BE49-F238E27FC236}">
                    <a16:creationId xmlns:a16="http://schemas.microsoft.com/office/drawing/2014/main" id="{E758A624-24C8-4E03-ACE0-8C65AE509A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4" y="260"/>
                <a:ext cx="623" cy="213"/>
                <a:chOff x="1593" y="435"/>
                <a:chExt cx="691" cy="213"/>
              </a:xfrm>
            </p:grpSpPr>
            <p:sp>
              <p:nvSpPr>
                <p:cNvPr id="11" name="Text Box 118">
                  <a:extLst>
                    <a:ext uri="{FF2B5EF4-FFF2-40B4-BE49-F238E27FC236}">
                      <a16:creationId xmlns:a16="http://schemas.microsoft.com/office/drawing/2014/main" id="{82099D35-B742-42D4-8876-99383217B6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93" y="435"/>
                  <a:ext cx="346" cy="21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da-DK" sz="1050" dirty="0"/>
                    <a:t>R5</a:t>
                  </a:r>
                  <a:endParaRPr lang="en-US" sz="1050" dirty="0"/>
                </a:p>
              </p:txBody>
            </p:sp>
            <p:sp>
              <p:nvSpPr>
                <p:cNvPr id="12" name="Text Box 119">
                  <a:extLst>
                    <a:ext uri="{FF2B5EF4-FFF2-40B4-BE49-F238E27FC236}">
                      <a16:creationId xmlns:a16="http://schemas.microsoft.com/office/drawing/2014/main" id="{AC25BB82-8460-48F7-8C4A-9025E2BEF2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38" y="435"/>
                  <a:ext cx="346" cy="21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da-DK" sz="1050" dirty="0"/>
                    <a:t>R6</a:t>
                  </a:r>
                  <a:endParaRPr lang="en-US" sz="1050" dirty="0"/>
                </a:p>
              </p:txBody>
            </p:sp>
          </p:grpSp>
          <p:cxnSp>
            <p:nvCxnSpPr>
              <p:cNvPr id="10" name="AutoShape 122">
                <a:extLst>
                  <a:ext uri="{FF2B5EF4-FFF2-40B4-BE49-F238E27FC236}">
                    <a16:creationId xmlns:a16="http://schemas.microsoft.com/office/drawing/2014/main" id="{66A83E4A-DC50-4122-8CA9-F3F90AB21EB5}"/>
                  </a:ext>
                </a:extLst>
              </p:cNvPr>
              <p:cNvCxnSpPr>
                <a:cxnSpLocks noChangeShapeType="1"/>
                <a:stCxn id="12" idx="2"/>
              </p:cNvCxnSpPr>
              <p:nvPr/>
            </p:nvCxnSpPr>
            <p:spPr bwMode="auto">
              <a:xfrm>
                <a:off x="2811" y="473"/>
                <a:ext cx="621" cy="23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</p:grpSp>
      <p:sp>
        <p:nvSpPr>
          <p:cNvPr id="21" name="Text Box 69">
            <a:extLst>
              <a:ext uri="{FF2B5EF4-FFF2-40B4-BE49-F238E27FC236}">
                <a16:creationId xmlns:a16="http://schemas.microsoft.com/office/drawing/2014/main" id="{78E068C2-03AA-4F65-A62B-00FDE6392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258" y="2227243"/>
            <a:ext cx="348172" cy="1163395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 sz="1200" dirty="0"/>
              <a:t>o5</a:t>
            </a:r>
          </a:p>
          <a:p>
            <a:r>
              <a:rPr lang="da-DK" sz="1200" dirty="0"/>
              <a:t>4</a:t>
            </a:r>
          </a:p>
          <a:p>
            <a:r>
              <a:rPr lang="da-DK" sz="1200" dirty="0"/>
              <a:t>0</a:t>
            </a:r>
          </a:p>
          <a:p>
            <a:r>
              <a:rPr lang="da-DK" sz="1200" dirty="0"/>
              <a:t>4</a:t>
            </a:r>
          </a:p>
          <a:p>
            <a:r>
              <a:rPr lang="da-DK" sz="1200" dirty="0"/>
              <a:t>0 </a:t>
            </a:r>
            <a:endParaRPr lang="en-US" sz="1200" dirty="0"/>
          </a:p>
        </p:txBody>
      </p:sp>
      <p:sp>
        <p:nvSpPr>
          <p:cNvPr id="22" name="Text Box 69">
            <a:extLst>
              <a:ext uri="{FF2B5EF4-FFF2-40B4-BE49-F238E27FC236}">
                <a16:creationId xmlns:a16="http://schemas.microsoft.com/office/drawing/2014/main" id="{75C8F788-976F-4121-8122-D9ACBDEB3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296" y="2227243"/>
            <a:ext cx="394660" cy="1163395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 sz="1200" dirty="0"/>
              <a:t>o6 </a:t>
            </a:r>
          </a:p>
          <a:p>
            <a:r>
              <a:rPr lang="da-DK" sz="1200" dirty="0"/>
              <a:t>0</a:t>
            </a:r>
          </a:p>
          <a:p>
            <a:r>
              <a:rPr lang="da-DK" sz="1200" dirty="0"/>
              <a:t>4</a:t>
            </a:r>
          </a:p>
          <a:p>
            <a:r>
              <a:rPr lang="da-DK" sz="1200" dirty="0"/>
              <a:t>3</a:t>
            </a:r>
          </a:p>
          <a:p>
            <a:r>
              <a:rPr lang="da-DK" sz="1200" dirty="0"/>
              <a:t>0</a:t>
            </a:r>
            <a:endParaRPr lang="en-US" sz="1200" dirty="0"/>
          </a:p>
        </p:txBody>
      </p:sp>
      <p:sp>
        <p:nvSpPr>
          <p:cNvPr id="23" name="Text Box 69">
            <a:extLst>
              <a:ext uri="{FF2B5EF4-FFF2-40B4-BE49-F238E27FC236}">
                <a16:creationId xmlns:a16="http://schemas.microsoft.com/office/drawing/2014/main" id="{C8FE40E8-0921-42E0-A4AB-CAD24E4F1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195" y="2227243"/>
            <a:ext cx="357790" cy="1163395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 sz="1200" dirty="0"/>
              <a:t>o7</a:t>
            </a:r>
          </a:p>
          <a:p>
            <a:r>
              <a:rPr lang="da-DK" sz="1200" dirty="0"/>
              <a:t>1</a:t>
            </a:r>
          </a:p>
          <a:p>
            <a:r>
              <a:rPr lang="da-DK" sz="1200" dirty="0"/>
              <a:t>1</a:t>
            </a:r>
          </a:p>
          <a:p>
            <a:r>
              <a:rPr lang="da-DK" sz="1200" dirty="0"/>
              <a:t>4</a:t>
            </a:r>
          </a:p>
          <a:p>
            <a:r>
              <a:rPr lang="da-DK" sz="1200" dirty="0"/>
              <a:t>1  </a:t>
            </a:r>
            <a:endParaRPr lang="en-US" sz="1200" dirty="0"/>
          </a:p>
        </p:txBody>
      </p:sp>
      <p:sp>
        <p:nvSpPr>
          <p:cNvPr id="24" name="Text Box 69">
            <a:extLst>
              <a:ext uri="{FF2B5EF4-FFF2-40B4-BE49-F238E27FC236}">
                <a16:creationId xmlns:a16="http://schemas.microsoft.com/office/drawing/2014/main" id="{C5CDA67D-D235-4ACA-924F-1970F8048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521" y="2227243"/>
            <a:ext cx="348172" cy="1163395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 sz="1200" dirty="0"/>
              <a:t>o9</a:t>
            </a:r>
          </a:p>
          <a:p>
            <a:r>
              <a:rPr lang="da-DK" sz="1200" dirty="0"/>
              <a:t>3</a:t>
            </a:r>
          </a:p>
          <a:p>
            <a:r>
              <a:rPr lang="da-DK" sz="1200" dirty="0"/>
              <a:t>0</a:t>
            </a:r>
          </a:p>
          <a:p>
            <a:r>
              <a:rPr lang="da-DK" sz="1200" dirty="0"/>
              <a:t>3</a:t>
            </a:r>
          </a:p>
          <a:p>
            <a:r>
              <a:rPr lang="da-DK" sz="1200" dirty="0"/>
              <a:t>0 </a:t>
            </a:r>
            <a:endParaRPr lang="en-US" sz="1200" dirty="0"/>
          </a:p>
        </p:txBody>
      </p:sp>
      <p:sp>
        <p:nvSpPr>
          <p:cNvPr id="25" name="Text Box 69">
            <a:extLst>
              <a:ext uri="{FF2B5EF4-FFF2-40B4-BE49-F238E27FC236}">
                <a16:creationId xmlns:a16="http://schemas.microsoft.com/office/drawing/2014/main" id="{9D6A3D1E-E89E-4157-9A8F-8A5B7D40F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58" y="2227243"/>
            <a:ext cx="269626" cy="1163395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a-DK" sz="1200" dirty="0"/>
          </a:p>
          <a:p>
            <a:r>
              <a:rPr lang="da-DK" sz="1200" dirty="0"/>
              <a:t>a</a:t>
            </a:r>
          </a:p>
          <a:p>
            <a:r>
              <a:rPr lang="da-DK" sz="1200" dirty="0"/>
              <a:t>b</a:t>
            </a:r>
          </a:p>
          <a:p>
            <a:r>
              <a:rPr lang="da-DK" sz="1200" dirty="0"/>
              <a:t>c</a:t>
            </a:r>
          </a:p>
          <a:p>
            <a:r>
              <a:rPr lang="da-DK" sz="1200" dirty="0"/>
              <a:t>d</a:t>
            </a:r>
          </a:p>
        </p:txBody>
      </p:sp>
      <p:sp>
        <p:nvSpPr>
          <p:cNvPr id="26" name="Text Box 69">
            <a:extLst>
              <a:ext uri="{FF2B5EF4-FFF2-40B4-BE49-F238E27FC236}">
                <a16:creationId xmlns:a16="http://schemas.microsoft.com/office/drawing/2014/main" id="{55E718AA-7323-4F60-A62F-463B4251F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738" y="1962882"/>
            <a:ext cx="1603094" cy="276999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b="1" dirty="0" err="1"/>
              <a:t>Object</a:t>
            </a:r>
            <a:r>
              <a:rPr lang="da-DK" sz="1200" b="1" dirty="0"/>
              <a:t> </a:t>
            </a:r>
            <a:r>
              <a:rPr lang="da-DK" sz="1200" b="1" dirty="0" err="1"/>
              <a:t>descriptions</a:t>
            </a:r>
            <a:endParaRPr lang="en-US" sz="1200" b="1" dirty="0"/>
          </a:p>
        </p:txBody>
      </p:sp>
      <p:sp>
        <p:nvSpPr>
          <p:cNvPr id="27" name="Text Box 69">
            <a:extLst>
              <a:ext uri="{FF2B5EF4-FFF2-40B4-BE49-F238E27FC236}">
                <a16:creationId xmlns:a16="http://schemas.microsoft.com/office/drawing/2014/main" id="{696E1796-B8DE-4947-93BA-7A4F5B42B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708" y="2066125"/>
            <a:ext cx="1399742" cy="941796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 sz="1200" dirty="0"/>
              <a:t>a: (R3, 4), (R4, 1)</a:t>
            </a:r>
          </a:p>
          <a:p>
            <a:r>
              <a:rPr lang="da-DK" sz="1200" dirty="0"/>
              <a:t>b: (R4, 4)</a:t>
            </a:r>
          </a:p>
          <a:p>
            <a:r>
              <a:rPr lang="da-DK" sz="1200" dirty="0"/>
              <a:t>c: (R3, 4), (R4, 4)</a:t>
            </a:r>
          </a:p>
          <a:p>
            <a:r>
              <a:rPr lang="da-DK" sz="1200" dirty="0"/>
              <a:t>d: (R4, 1)</a:t>
            </a:r>
            <a:endParaRPr lang="en-US" sz="1200" dirty="0"/>
          </a:p>
        </p:txBody>
      </p:sp>
      <p:cxnSp>
        <p:nvCxnSpPr>
          <p:cNvPr id="28" name="AutoShape 66">
            <a:extLst>
              <a:ext uri="{FF2B5EF4-FFF2-40B4-BE49-F238E27FC236}">
                <a16:creationId xmlns:a16="http://schemas.microsoft.com/office/drawing/2014/main" id="{578C123D-409D-4F44-AF0D-9B1629C6F5A0}"/>
              </a:ext>
            </a:extLst>
          </p:cNvPr>
          <p:cNvCxnSpPr>
            <a:cxnSpLocks noChangeShapeType="1"/>
            <a:endCxn id="27" idx="2"/>
          </p:cNvCxnSpPr>
          <p:nvPr/>
        </p:nvCxnSpPr>
        <p:spPr bwMode="auto">
          <a:xfrm flipV="1">
            <a:off x="5364208" y="3007921"/>
            <a:ext cx="890371" cy="164297"/>
          </a:xfrm>
          <a:prstGeom prst="bentConnector2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29" name="Text Box 69">
            <a:extLst>
              <a:ext uri="{FF2B5EF4-FFF2-40B4-BE49-F238E27FC236}">
                <a16:creationId xmlns:a16="http://schemas.microsoft.com/office/drawing/2014/main" id="{674A8401-FCDE-4835-A333-362B51292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159" y="1816094"/>
            <a:ext cx="1032655" cy="276999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 sz="1200" dirty="0" err="1"/>
              <a:t>Inverted</a:t>
            </a:r>
            <a:r>
              <a:rPr lang="da-DK" sz="1200" dirty="0"/>
              <a:t> file</a:t>
            </a:r>
            <a:endParaRPr lang="en-US" sz="1200" dirty="0"/>
          </a:p>
        </p:txBody>
      </p:sp>
      <p:sp>
        <p:nvSpPr>
          <p:cNvPr id="30" name="Text Box 69">
            <a:extLst>
              <a:ext uri="{FF2B5EF4-FFF2-40B4-BE49-F238E27FC236}">
                <a16:creationId xmlns:a16="http://schemas.microsoft.com/office/drawing/2014/main" id="{ED5AE3A3-D86D-4B5A-89E5-089DCEB4E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121" y="4302119"/>
            <a:ext cx="1391728" cy="941796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 sz="1200" dirty="0"/>
              <a:t>a: (o7, 1)</a:t>
            </a:r>
          </a:p>
          <a:p>
            <a:r>
              <a:rPr lang="da-DK" sz="1200" dirty="0"/>
              <a:t>b: (o6, 4), (o7, 1)</a:t>
            </a:r>
          </a:p>
          <a:p>
            <a:r>
              <a:rPr lang="da-DK" sz="1200" dirty="0"/>
              <a:t>c: (o6, 3), (o7, 4)</a:t>
            </a:r>
          </a:p>
          <a:p>
            <a:r>
              <a:rPr lang="da-DK" sz="1200" dirty="0"/>
              <a:t>d</a:t>
            </a:r>
            <a:r>
              <a:rPr lang="da-DK" sz="1200"/>
              <a:t>: (o7</a:t>
            </a:r>
            <a:r>
              <a:rPr lang="da-DK" sz="1200" dirty="0"/>
              <a:t>, 1)</a:t>
            </a:r>
            <a:endParaRPr lang="en-US" sz="1200" dirty="0"/>
          </a:p>
        </p:txBody>
      </p:sp>
      <p:cxnSp>
        <p:nvCxnSpPr>
          <p:cNvPr id="31" name="AutoShape 66">
            <a:extLst>
              <a:ext uri="{FF2B5EF4-FFF2-40B4-BE49-F238E27FC236}">
                <a16:creationId xmlns:a16="http://schemas.microsoft.com/office/drawing/2014/main" id="{B3B19CD5-3511-4571-BA4F-2585A5FBFAA1}"/>
              </a:ext>
            </a:extLst>
          </p:cNvPr>
          <p:cNvCxnSpPr>
            <a:cxnSpLocks noChangeShapeType="1"/>
            <a:endCxn id="32" idx="0"/>
          </p:cNvCxnSpPr>
          <p:nvPr/>
        </p:nvCxnSpPr>
        <p:spPr bwMode="auto">
          <a:xfrm rot="16200000" flipH="1">
            <a:off x="5759890" y="3726652"/>
            <a:ext cx="326231" cy="324639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32" name="Text Box 69">
            <a:extLst>
              <a:ext uri="{FF2B5EF4-FFF2-40B4-BE49-F238E27FC236}">
                <a16:creationId xmlns:a16="http://schemas.microsoft.com/office/drawing/2014/main" id="{308F4CC8-7230-479C-981D-89569074F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997" y="4052088"/>
            <a:ext cx="1032655" cy="276999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 sz="1200" dirty="0" err="1"/>
              <a:t>Inverted</a:t>
            </a:r>
            <a:r>
              <a:rPr lang="da-DK" sz="1200" dirty="0"/>
              <a:t> file</a:t>
            </a:r>
            <a:endParaRPr lang="en-US" sz="1200" dirty="0"/>
          </a:p>
        </p:txBody>
      </p:sp>
      <p:cxnSp>
        <p:nvCxnSpPr>
          <p:cNvPr id="33" name="AutoShape 66">
            <a:extLst>
              <a:ext uri="{FF2B5EF4-FFF2-40B4-BE49-F238E27FC236}">
                <a16:creationId xmlns:a16="http://schemas.microsoft.com/office/drawing/2014/main" id="{94C73BF9-2272-4437-97CB-6C2020FE7381}"/>
              </a:ext>
            </a:extLst>
          </p:cNvPr>
          <p:cNvCxnSpPr>
            <a:cxnSpLocks noChangeShapeType="1"/>
            <a:endCxn id="35" idx="0"/>
          </p:cNvCxnSpPr>
          <p:nvPr/>
        </p:nvCxnSpPr>
        <p:spPr bwMode="auto">
          <a:xfrm rot="5400000">
            <a:off x="3881681" y="3772089"/>
            <a:ext cx="354806" cy="26234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34" name="Text Box 69">
            <a:extLst>
              <a:ext uri="{FF2B5EF4-FFF2-40B4-BE49-F238E27FC236}">
                <a16:creationId xmlns:a16="http://schemas.microsoft.com/office/drawing/2014/main" id="{874307A5-8FD6-4B8B-936A-A299340F7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421" y="4330693"/>
            <a:ext cx="1386918" cy="498598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 sz="1200" dirty="0"/>
              <a:t>a: (o5, 4), (o9, 3)</a:t>
            </a:r>
          </a:p>
          <a:p>
            <a:r>
              <a:rPr lang="da-DK" sz="1200" dirty="0"/>
              <a:t>c: (o5, 4), (o9, 3)</a:t>
            </a:r>
            <a:endParaRPr lang="en-US" sz="1200" dirty="0"/>
          </a:p>
        </p:txBody>
      </p:sp>
      <p:sp>
        <p:nvSpPr>
          <p:cNvPr id="35" name="Text Box 69">
            <a:extLst>
              <a:ext uri="{FF2B5EF4-FFF2-40B4-BE49-F238E27FC236}">
                <a16:creationId xmlns:a16="http://schemas.microsoft.com/office/drawing/2014/main" id="{0C0E5A00-8147-4956-A908-2F913CA2B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584" y="4080663"/>
            <a:ext cx="1032655" cy="276999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 sz="1200" dirty="0" err="1"/>
              <a:t>Inverted</a:t>
            </a:r>
            <a:r>
              <a:rPr lang="da-DK" sz="1200" dirty="0"/>
              <a:t> file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23222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2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2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2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29" grpId="0" animBg="1"/>
      <p:bldP spid="30" grpId="0" build="allAtOnce" animBg="1"/>
      <p:bldP spid="32" grpId="0" animBg="1"/>
      <p:bldP spid="34" grpId="0" build="allAtOnce" animBg="1"/>
      <p:bldP spid="3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4F162-B3A9-43FC-A545-7155F68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  <a:latin typeface="Comic Sans MS" panose="030F0702030302020204" pitchFamily="66" charset="0"/>
              </a:rPr>
              <a:t>S2I (spatial inverted index)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A56C8-374A-48BE-B9A8-5AC66B2C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9542"/>
            <a:ext cx="8784976" cy="3694745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Comic Sans MS" panose="030F0702030302020204" pitchFamily="66" charset="0"/>
              </a:rPr>
              <a:t>Skewed distribution of keywords</a:t>
            </a:r>
          </a:p>
          <a:p>
            <a:pPr lvl="1">
              <a:defRPr/>
            </a:pP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defRPr/>
            </a:pP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defRPr/>
            </a:pP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defRPr/>
            </a:pPr>
            <a:endParaRPr lang="en-US" altLang="zh-CN" sz="1800" dirty="0">
              <a:latin typeface="Comic Sans MS" panose="030F0702030302020204" pitchFamily="66" charset="0"/>
            </a:endParaRPr>
          </a:p>
          <a:p>
            <a:pPr marL="457200" lvl="1" indent="0">
              <a:buNone/>
              <a:defRPr/>
            </a:pP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n-US" altLang="zh-CN" b="1" dirty="0">
                <a:latin typeface="Comic Sans MS" panose="030F0702030302020204" pitchFamily="66" charset="0"/>
              </a:rPr>
              <a:t>S2I: R-tree + inverted file</a:t>
            </a:r>
          </a:p>
          <a:p>
            <a:pPr lvl="1">
              <a:defRPr/>
            </a:pPr>
            <a:r>
              <a:rPr lang="en-US" altLang="zh-CN" sz="1800" dirty="0">
                <a:latin typeface="Comic Sans MS" panose="030F0702030302020204" pitchFamily="66" charset="0"/>
              </a:rPr>
              <a:t>Build inverted index first</a:t>
            </a:r>
          </a:p>
          <a:p>
            <a:pPr lvl="1">
              <a:defRPr/>
            </a:pPr>
            <a:r>
              <a:rPr lang="en-US" altLang="zh-CN" sz="1800" dirty="0">
                <a:latin typeface="Comic Sans MS" panose="030F0702030302020204" pitchFamily="66" charset="0"/>
              </a:rPr>
              <a:t>Build term frequency-aware spatial index</a:t>
            </a:r>
          </a:p>
          <a:p>
            <a:pPr lvl="2">
              <a:defRPr/>
            </a:pPr>
            <a:r>
              <a:rPr lang="en-US" altLang="zh-CN" sz="1650" b="1" dirty="0">
                <a:latin typeface="Comic Sans MS" panose="030F0702030302020204" pitchFamily="66" charset="0"/>
              </a:rPr>
              <a:t>Frequent  keywords: </a:t>
            </a:r>
            <a:r>
              <a:rPr lang="en-US" altLang="zh-CN" sz="1650" dirty="0">
                <a:latin typeface="Comic Sans MS" panose="030F0702030302020204" pitchFamily="66" charset="0"/>
              </a:rPr>
              <a:t>aggregated  R-trees (</a:t>
            </a:r>
            <a:r>
              <a:rPr lang="en-US" altLang="zh-CN" sz="1650" dirty="0" err="1">
                <a:latin typeface="Comic Sans MS" panose="030F0702030302020204" pitchFamily="66" charset="0"/>
              </a:rPr>
              <a:t>aR</a:t>
            </a:r>
            <a:r>
              <a:rPr lang="en-US" altLang="zh-CN" sz="1650" dirty="0">
                <a:latin typeface="Comic Sans MS" panose="030F0702030302020204" pitchFamily="66" charset="0"/>
              </a:rPr>
              <a:t>-trees)</a:t>
            </a:r>
          </a:p>
          <a:p>
            <a:pPr lvl="2">
              <a:defRPr/>
            </a:pPr>
            <a:r>
              <a:rPr lang="en-US" altLang="zh-CN" sz="1650" b="1" dirty="0">
                <a:latin typeface="Comic Sans MS" panose="030F0702030302020204" pitchFamily="66" charset="0"/>
              </a:rPr>
              <a:t>Less frequent keywords: </a:t>
            </a:r>
            <a:r>
              <a:rPr lang="en-US" altLang="zh-CN" sz="1650" dirty="0">
                <a:latin typeface="Comic Sans MS" panose="030F0702030302020204" pitchFamily="66" charset="0"/>
              </a:rPr>
              <a:t>blocks</a:t>
            </a:r>
          </a:p>
          <a:p>
            <a:pPr>
              <a:defRPr/>
            </a:pPr>
            <a:endParaRPr lang="en-US" altLang="zh-CN" sz="2100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altLang="zh-CN" sz="2100" dirty="0">
              <a:latin typeface="Comic Sans MS" panose="030F0702030302020204" pitchFamily="66" charset="0"/>
              <a:ea typeface="Arial Unicode MS" panose="020B0604020202020204" pitchFamily="34" charset="-122"/>
            </a:endParaRPr>
          </a:p>
          <a:p>
            <a:pPr lvl="1">
              <a:defRPr/>
            </a:pPr>
            <a:endParaRPr lang="en-US" altLang="zh-CN" sz="2100" dirty="0">
              <a:latin typeface="Comic Sans MS" panose="030F0702030302020204" pitchFamily="66" charset="0"/>
              <a:ea typeface="Arial Unicode MS" panose="020B0604020202020204" pitchFamily="34" charset="-122"/>
            </a:endParaRPr>
          </a:p>
          <a:p>
            <a:pPr lvl="1">
              <a:defRPr/>
            </a:pPr>
            <a:endParaRPr lang="zh-CN" altLang="en-US" sz="1800" dirty="0">
              <a:latin typeface="Comic Sans MS" panose="030F0702030302020204" pitchFamily="66" charset="0"/>
            </a:endParaRPr>
          </a:p>
          <a:p>
            <a:pPr lvl="1">
              <a:defRPr/>
            </a:pPr>
            <a:endParaRPr lang="en-US" altLang="zh-CN" sz="1800" dirty="0">
              <a:latin typeface="Comic Sans MS" panose="030F0702030302020204" pitchFamily="66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82436E3-0ED6-46F9-BA5E-0C53D5A7B92A}"/>
              </a:ext>
            </a:extLst>
          </p:cNvPr>
          <p:cNvGrpSpPr/>
          <p:nvPr/>
        </p:nvGrpSpPr>
        <p:grpSpPr>
          <a:xfrm>
            <a:off x="4067944" y="1059582"/>
            <a:ext cx="3228981" cy="2035235"/>
            <a:chOff x="2893419" y="3789040"/>
            <a:chExt cx="4918941" cy="3217238"/>
          </a:xfrm>
        </p:grpSpPr>
        <p:pic>
          <p:nvPicPr>
            <p:cNvPr id="4" name="Picture 8" descr="Long_tail.gif">
              <a:extLst>
                <a:ext uri="{FF2B5EF4-FFF2-40B4-BE49-F238E27FC236}">
                  <a16:creationId xmlns:a16="http://schemas.microsoft.com/office/drawing/2014/main" id="{698BE18A-5CEC-4250-81BB-EDECBA7A7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9188" y="3789040"/>
              <a:ext cx="4443172" cy="2819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754A2A5A-BDDE-45CB-BD1D-2B99F44E0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273962" y="5153904"/>
              <a:ext cx="1731215" cy="492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zh-CN" sz="1500" dirty="0">
                  <a:cs typeface="Arial" panose="020B0604020202020204" pitchFamily="34" charset="0"/>
                </a:rPr>
                <a:t>Frequency</a:t>
              </a:r>
            </a:p>
          </p:txBody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745EF6DD-8C2C-4ECF-84EA-6423C0942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1845" y="6495429"/>
              <a:ext cx="1570675" cy="510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zh-CN" sz="1500" dirty="0">
                  <a:cs typeface="Arial" panose="020B0604020202020204" pitchFamily="34" charset="0"/>
                </a:rPr>
                <a:t>Keywords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4305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4F162-B3A9-43FC-A545-7155F68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effectLst/>
                <a:latin typeface="Comic Sans MS" panose="030F0702030302020204" pitchFamily="66" charset="0"/>
              </a:rPr>
              <a:t>SKQs in Euclidean space</a:t>
            </a:r>
            <a:endParaRPr lang="en-US" dirty="0"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A56C8-374A-48BE-B9A8-5AC66B2C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627534"/>
            <a:ext cx="3635592" cy="3514725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Comic Sans MS" panose="030F0702030302020204" pitchFamily="66" charset="0"/>
              </a:rPr>
              <a:t>Standard SKQs</a:t>
            </a:r>
          </a:p>
          <a:p>
            <a:pPr lvl="1">
              <a:defRPr/>
            </a:pPr>
            <a:r>
              <a:rPr lang="en-US" altLang="zh-CN" sz="1800" dirty="0">
                <a:latin typeface="Comic Sans MS" panose="030F0702030302020204" pitchFamily="66" charset="0"/>
              </a:rPr>
              <a:t>Boolean range query (BRQ)</a:t>
            </a:r>
          </a:p>
          <a:p>
            <a:pPr lvl="2"/>
            <a:r>
              <a:rPr lang="en-US" altLang="zh-CN" sz="1500" dirty="0">
                <a:latin typeface="Comic Sans MS" panose="030F0702030302020204" pitchFamily="66" charset="0"/>
              </a:rPr>
              <a:t>ST, TS</a:t>
            </a:r>
          </a:p>
          <a:p>
            <a:pPr lvl="2"/>
            <a:r>
              <a:rPr lang="en-US" altLang="zh-CN" sz="1500" dirty="0">
                <a:latin typeface="Comic Sans MS" panose="030F0702030302020204" pitchFamily="66" charset="0"/>
              </a:rPr>
              <a:t>R*-Tree-IF, IF-R*-tree</a:t>
            </a:r>
          </a:p>
          <a:p>
            <a:pPr lvl="2"/>
            <a:r>
              <a:rPr lang="en-US" altLang="zh-CN" sz="1500" dirty="0">
                <a:latin typeface="Comic Sans MS" panose="030F0702030302020204" pitchFamily="66" charset="0"/>
              </a:rPr>
              <a:t>KR*-Tree</a:t>
            </a:r>
          </a:p>
          <a:p>
            <a:pPr lvl="2"/>
            <a:r>
              <a:rPr lang="en-US" altLang="zh-CN" sz="1500" dirty="0">
                <a:latin typeface="Comic Sans MS" panose="030F0702030302020204" pitchFamily="66" charset="0"/>
              </a:rPr>
              <a:t>SKIF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>
              <a:defRPr/>
            </a:pPr>
            <a:r>
              <a:rPr lang="en-US" altLang="zh-CN" sz="1800" dirty="0">
                <a:latin typeface="Comic Sans MS" panose="030F0702030302020204" pitchFamily="66" charset="0"/>
              </a:rPr>
              <a:t>Boolean </a:t>
            </a:r>
            <a:r>
              <a:rPr lang="en-US" altLang="zh-CN" sz="1800" dirty="0" err="1">
                <a:latin typeface="Comic Sans MS" panose="030F0702030302020204" pitchFamily="66" charset="0"/>
              </a:rPr>
              <a:t>kNN</a:t>
            </a:r>
            <a:r>
              <a:rPr lang="en-US" altLang="zh-CN" sz="1800" dirty="0">
                <a:latin typeface="Comic Sans MS" panose="030F0702030302020204" pitchFamily="66" charset="0"/>
              </a:rPr>
              <a:t> query (</a:t>
            </a:r>
            <a:r>
              <a:rPr lang="en-US" altLang="zh-CN" sz="1800" dirty="0" err="1">
                <a:latin typeface="Comic Sans MS" panose="030F0702030302020204" pitchFamily="66" charset="0"/>
              </a:rPr>
              <a:t>BkQ</a:t>
            </a:r>
            <a:r>
              <a:rPr lang="en-US" altLang="zh-CN" sz="1800" dirty="0">
                <a:latin typeface="Comic Sans MS" panose="030F0702030302020204" pitchFamily="66" charset="0"/>
              </a:rPr>
              <a:t>)</a:t>
            </a:r>
          </a:p>
          <a:p>
            <a:pPr lvl="2"/>
            <a:r>
              <a:rPr lang="en-US" altLang="zh-CN" sz="1500" dirty="0">
                <a:latin typeface="Comic Sans MS" panose="030F0702030302020204" pitchFamily="66" charset="0"/>
              </a:rPr>
              <a:t>IR2-tree</a:t>
            </a:r>
          </a:p>
          <a:p>
            <a:pPr lvl="2"/>
            <a:r>
              <a:rPr lang="en-US" altLang="zh-CN" sz="1500" dirty="0">
                <a:latin typeface="Comic Sans MS" panose="030F0702030302020204" pitchFamily="66" charset="0"/>
              </a:rPr>
              <a:t>SKI</a:t>
            </a:r>
          </a:p>
          <a:p>
            <a:pPr lvl="2"/>
            <a:r>
              <a:rPr lang="en-US" altLang="zh-CN" sz="1500" dirty="0">
                <a:latin typeface="Comic Sans MS" panose="030F0702030302020204" pitchFamily="66" charset="0"/>
              </a:rPr>
              <a:t>WIR-tree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>
              <a:defRPr/>
            </a:pPr>
            <a:r>
              <a:rPr lang="en-US" altLang="zh-CN" sz="1800" dirty="0">
                <a:latin typeface="Comic Sans MS" panose="030F0702030302020204" pitchFamily="66" charset="0"/>
              </a:rPr>
              <a:t>Top-k query  (</a:t>
            </a:r>
            <a:r>
              <a:rPr lang="en-US" altLang="zh-CN" sz="1800" dirty="0" err="1">
                <a:latin typeface="Comic Sans MS" panose="030F0702030302020204" pitchFamily="66" charset="0"/>
              </a:rPr>
              <a:t>TkQ</a:t>
            </a:r>
            <a:r>
              <a:rPr lang="en-US" altLang="zh-CN" sz="1800" dirty="0">
                <a:latin typeface="Comic Sans MS" panose="030F0702030302020204" pitchFamily="66" charset="0"/>
              </a:rPr>
              <a:t>)</a:t>
            </a:r>
          </a:p>
          <a:p>
            <a:pPr lvl="2"/>
            <a:r>
              <a:rPr lang="en-US" altLang="zh-CN" sz="1500" dirty="0">
                <a:latin typeface="Comic Sans MS" panose="030F0702030302020204" pitchFamily="66" charset="0"/>
              </a:rPr>
              <a:t>IR-tree</a:t>
            </a:r>
          </a:p>
          <a:p>
            <a:pPr lvl="2"/>
            <a:r>
              <a:rPr lang="en-US" altLang="zh-CN" sz="1500" dirty="0">
                <a:latin typeface="Comic Sans MS" panose="030F0702030302020204" pitchFamily="66" charset="0"/>
              </a:rPr>
              <a:t>S2I</a:t>
            </a:r>
            <a:endParaRPr lang="en-US" altLang="zh-CN" sz="2100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altLang="zh-CN" sz="2100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altLang="zh-CN" sz="21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100" dirty="0">
              <a:latin typeface="Comic Sans MS" panose="030F0702030302020204" pitchFamily="66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D916C0-1A0A-4E77-9574-FBA748150271}"/>
              </a:ext>
            </a:extLst>
          </p:cNvPr>
          <p:cNvSpPr txBox="1">
            <a:spLocks/>
          </p:cNvSpPr>
          <p:nvPr/>
        </p:nvSpPr>
        <p:spPr bwMode="auto">
          <a:xfrm>
            <a:off x="4824840" y="627534"/>
            <a:ext cx="3149538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Arial"/>
              <a:buChar char="•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latin typeface="Comic Sans MS" panose="030F0702030302020204" pitchFamily="66" charset="0"/>
              </a:rPr>
              <a:t>Advanced SKQs</a:t>
            </a:r>
          </a:p>
          <a:p>
            <a:pPr lvl="1">
              <a:defRPr/>
            </a:pPr>
            <a:r>
              <a:rPr lang="en-US" altLang="zh-CN" sz="1800" kern="0" dirty="0">
                <a:latin typeface="Comic Sans MS" panose="030F0702030302020204" pitchFamily="66" charset="0"/>
              </a:rPr>
              <a:t>m-CK query</a:t>
            </a:r>
          </a:p>
          <a:p>
            <a:pPr lvl="1">
              <a:defRPr/>
            </a:pPr>
            <a:r>
              <a:rPr lang="en-US" altLang="zh-CN" sz="1800" kern="0" dirty="0">
                <a:latin typeface="Comic Sans MS" panose="030F0702030302020204" pitchFamily="66" charset="0"/>
              </a:rPr>
              <a:t>Reverse query</a:t>
            </a:r>
          </a:p>
          <a:p>
            <a:pPr lvl="1">
              <a:defRPr/>
            </a:pPr>
            <a:r>
              <a:rPr lang="en-US" altLang="zh-CN" sz="1800" kern="0" dirty="0">
                <a:latin typeface="Comic Sans MS" panose="030F0702030302020204" pitchFamily="66" charset="0"/>
              </a:rPr>
              <a:t>Moving query</a:t>
            </a:r>
          </a:p>
          <a:p>
            <a:pPr lvl="1">
              <a:defRPr/>
            </a:pPr>
            <a:r>
              <a:rPr lang="en-US" altLang="zh-CN" sz="1800" kern="0" dirty="0">
                <a:latin typeface="Comic Sans MS" panose="030F0702030302020204" pitchFamily="66" charset="0"/>
              </a:rPr>
              <a:t>Group query</a:t>
            </a:r>
          </a:p>
          <a:p>
            <a:pPr lvl="1">
              <a:defRPr/>
            </a:pPr>
            <a:r>
              <a:rPr lang="en-US" altLang="zh-CN" sz="1800" kern="0" dirty="0">
                <a:latin typeface="Comic Sans MS" panose="030F0702030302020204" pitchFamily="66" charset="0"/>
              </a:rPr>
              <a:t>Direction-aware query</a:t>
            </a:r>
          </a:p>
          <a:p>
            <a:pPr lvl="1">
              <a:defRPr/>
            </a:pPr>
            <a:r>
              <a:rPr lang="en-US" altLang="zh-CN" sz="1800" kern="0" dirty="0">
                <a:latin typeface="Comic Sans MS" panose="030F0702030302020204" pitchFamily="66" charset="0"/>
              </a:rPr>
              <a:t>Region of interest query</a:t>
            </a:r>
          </a:p>
          <a:p>
            <a:pPr lvl="1">
              <a:defRPr/>
            </a:pPr>
            <a:r>
              <a:rPr lang="en-US" altLang="zh-CN" sz="1800" kern="0" dirty="0">
                <a:latin typeface="Comic Sans MS" panose="030F0702030302020204" pitchFamily="66" charset="0"/>
              </a:rPr>
              <a:t>Why-not query</a:t>
            </a:r>
          </a:p>
          <a:p>
            <a:pPr lvl="1">
              <a:defRPr/>
            </a:pPr>
            <a:r>
              <a:rPr lang="en-US" altLang="zh-CN" sz="1800" kern="0" dirty="0">
                <a:latin typeface="Comic Sans MS" panose="030F0702030302020204" pitchFamily="66" charset="0"/>
              </a:rPr>
              <a:t>Similarity join query</a:t>
            </a:r>
          </a:p>
          <a:p>
            <a:pPr lvl="1">
              <a:defRPr/>
            </a:pPr>
            <a:r>
              <a:rPr lang="en-US" altLang="zh-CN" sz="1800" kern="0" dirty="0">
                <a:latin typeface="Comic Sans MS" panose="030F0702030302020204" pitchFamily="66" charset="0"/>
              </a:rPr>
              <a:t>…</a:t>
            </a:r>
            <a:endParaRPr lang="en-US" altLang="zh-CN" sz="2100" kern="0" dirty="0">
              <a:latin typeface="Comic Sans MS" panose="030F0702030302020204" pitchFamily="66" charset="0"/>
            </a:endParaRPr>
          </a:p>
          <a:p>
            <a:pPr lvl="1">
              <a:defRPr/>
            </a:pPr>
            <a:endParaRPr lang="en-US" altLang="zh-CN" sz="2100" kern="0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altLang="zh-CN" sz="2100" kern="0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altLang="zh-CN" sz="2100" kern="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100" kern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69441"/>
      </p:ext>
    </p:extLst>
  </p:cSld>
  <p:clrMapOvr>
    <a:masterClrMapping/>
  </p:clrMapOvr>
  <p:transition>
    <p:fad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4F162-B3A9-43FC-A545-7155F6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5546"/>
          </a:xfrm>
        </p:spPr>
        <p:txBody>
          <a:bodyPr/>
          <a:lstStyle/>
          <a:p>
            <a:pPr algn="ctr"/>
            <a:r>
              <a:rPr lang="en-US" altLang="zh-CN" sz="2700" dirty="0">
                <a:latin typeface="Comic Sans MS" panose="030F0702030302020204" pitchFamily="66" charset="0"/>
              </a:rPr>
              <a:t>Indices for SKQ in Euclidean space</a:t>
            </a:r>
            <a:endParaRPr lang="en-US" sz="2700" dirty="0">
              <a:latin typeface="Comic Sans MS" panose="030F0702030302020204" pitchFamily="66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C12AB24-AA81-46C7-BB61-72FB1B4B9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42601"/>
              </p:ext>
            </p:extLst>
          </p:nvPr>
        </p:nvGraphicFramePr>
        <p:xfrm>
          <a:off x="539552" y="932193"/>
          <a:ext cx="8064895" cy="40025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52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6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736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Spatial index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Textual Index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Combination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BkQ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TkQ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BRQ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ST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Grid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IF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Spatial-first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TS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Grid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IF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Text-first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IF-R*-Tree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R*-Tree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IF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Text-first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∆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R*-Tree-IF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R*-Tree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IF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Spatial-first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∆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SF2I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SFC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IF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Spatial-first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KR*-Tree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R*-Tree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IF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Tightly combined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∆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lang="en-US" altLang="zh-CN" sz="1400" baseline="300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-Tree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R-Tree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Bitmap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Tightly combined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∆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IR-Tree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R-Tree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IF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Tightly combined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∆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∆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SKIF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Grid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IF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Tightly combined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SKI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R-Tree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Bitmap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Spatial-first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S2I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R-Tree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IF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Text-first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∆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∆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WIR-Tree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R-Tree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Inv.</a:t>
                      </a:r>
                      <a:r>
                        <a:rPr lang="en-US" altLang="zh-CN" sz="1400" baseline="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 Bitmap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Tightly combined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∆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SFC-QUAD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SFC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IF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Tightly combined</a:t>
                      </a:r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3277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3C319-3376-4916-8DF1-9B323894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Dense Index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BAFCB-418E-4AA0-9F40-C67A1D83D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Dense index (</a:t>
            </a: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</a:rPr>
              <a:t>稠密索引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Index record appears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for every search-key value </a:t>
            </a:r>
            <a:r>
              <a:rPr lang="en-US" altLang="zh-CN" sz="1800" dirty="0">
                <a:latin typeface="Comic Sans MS" pitchFamily="66" charset="0"/>
              </a:rPr>
              <a:t>in the file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46EFD67-F772-4EB4-AFEC-87A13CD0B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" t="22444" r="1115" b="22662"/>
          <a:stretch>
            <a:fillRect/>
          </a:stretch>
        </p:blipFill>
        <p:spPr bwMode="auto">
          <a:xfrm>
            <a:off x="1331640" y="1779662"/>
            <a:ext cx="6233916" cy="262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212504"/>
      </p:ext>
    </p:extLst>
  </p:cSld>
  <p:clrMapOvr>
    <a:masterClrMapping/>
  </p:clrMapOvr>
  <p:transition>
    <p:fade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Comic Sans MS" pitchFamily="66" charset="0"/>
              </a:rPr>
              <a:t>Summary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843558"/>
            <a:ext cx="8568952" cy="380507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zh-CN" altLang="en-US" sz="2000" b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</a:rPr>
              <a:t>Basic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Concepts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000" b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</a:rPr>
              <a:t>Ordered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Indexing</a:t>
            </a:r>
            <a:r>
              <a:rPr lang="en-US" altLang="zh-CN" sz="2000" dirty="0">
                <a:latin typeface="Comic Sans MS" pitchFamily="66" charset="0"/>
              </a:rPr>
              <a:t>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000" b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altLang="zh-CN" sz="2000" b="1" baseline="30000" dirty="0">
                <a:solidFill>
                  <a:srgbClr val="FF0000"/>
                </a:solidFill>
                <a:latin typeface="Comic Sans MS" pitchFamily="66" charset="0"/>
              </a:rPr>
              <a:t>+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-tree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&amp; B-tree Indices</a:t>
            </a: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Comic Sans MS" pitchFamily="66" charset="0"/>
              </a:rPr>
              <a:t>Static &amp; Dynamic Hashing </a:t>
            </a:r>
          </a:p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rgbClr val="1B06BA"/>
                </a:solidFill>
                <a:latin typeface="Comic Sans MS" pitchFamily="66" charset="0"/>
              </a:rPr>
              <a:t>Ordered Indexing vs. Hashing 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solidFill>
                  <a:srgbClr val="1B06BA"/>
                </a:solidFill>
                <a:latin typeface="Comic Sans MS" pitchFamily="66" charset="0"/>
              </a:rPr>
              <a:t>Index Definition in SQL</a:t>
            </a: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Comic Sans MS" pitchFamily="66" charset="0"/>
              </a:rPr>
              <a:t>Multiple-key Access</a:t>
            </a:r>
          </a:p>
        </p:txBody>
      </p:sp>
    </p:spTree>
    <p:extLst>
      <p:ext uri="{BB962C8B-B14F-4D97-AF65-F5344CB8AC3E}">
        <p14:creationId xmlns:p14="http://schemas.microsoft.com/office/powerpoint/2010/main" val="173459415"/>
      </p:ext>
    </p:extLst>
  </p:cSld>
  <p:clrMapOvr>
    <a:masterClrMapping/>
  </p:clrMapOvr>
  <p:transition>
    <p:fade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995686"/>
            <a:ext cx="7386416" cy="519113"/>
          </a:xfrm>
        </p:spPr>
        <p:txBody>
          <a:bodyPr/>
          <a:lstStyle/>
          <a:p>
            <a:r>
              <a:rPr lang="en-US" altLang="zh-CN" sz="3600" dirty="0">
                <a:latin typeface="Comic Sans MS" pitchFamily="66" charset="0"/>
                <a:ea typeface="宋体" pitchFamily="2" charset="-122"/>
              </a:rPr>
              <a:t>End </a:t>
            </a:r>
            <a:r>
              <a:rPr lang="en-US" altLang="zh-CN" sz="3600">
                <a:latin typeface="Comic Sans MS" pitchFamily="66" charset="0"/>
                <a:ea typeface="宋体" pitchFamily="2" charset="-122"/>
              </a:rPr>
              <a:t>of Lecture 14</a:t>
            </a:r>
            <a:endParaRPr lang="zh-CN" alt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34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17D7C-6C91-4C61-A10B-ED80C097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Sparse Index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B214C-4EFE-4279-9C98-A3E67D7F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Sparse Index (</a:t>
            </a: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</a:rPr>
              <a:t>稀疏索引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Contain index records for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only some search-key values </a:t>
            </a:r>
            <a:r>
              <a:rPr lang="en-US" altLang="zh-CN" sz="1800" dirty="0">
                <a:latin typeface="Comic Sans MS" pitchFamily="66" charset="0"/>
              </a:rPr>
              <a:t>when records are sequentially ordered on search-key (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why?</a:t>
            </a:r>
            <a:r>
              <a:rPr lang="en-US" altLang="zh-CN" sz="1800" dirty="0">
                <a:latin typeface="Comic Sans MS" pitchFamily="66" charset="0"/>
              </a:rPr>
              <a:t>)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6F7E948-6B65-4750-AEE7-753DC6D17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" t="21043" r="821" b="20781"/>
          <a:stretch>
            <a:fillRect/>
          </a:stretch>
        </p:blipFill>
        <p:spPr bwMode="auto">
          <a:xfrm>
            <a:off x="1403648" y="1995686"/>
            <a:ext cx="5832648" cy="273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81600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D69E3-7F16-4B5E-B0BD-C5A78589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Multilevel Index (</a:t>
            </a:r>
            <a:r>
              <a:rPr lang="zh-CN" altLang="en-US" dirty="0">
                <a:latin typeface="Comic Sans MS" pitchFamily="66" charset="0"/>
              </a:rPr>
              <a:t>多级索引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D9097-EFEC-4F8B-8FEE-1AE046661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89553"/>
            <a:ext cx="892899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If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primary index does not fit in memory</a:t>
            </a:r>
            <a:r>
              <a:rPr lang="en-US" altLang="zh-CN" sz="2000" dirty="0">
                <a:latin typeface="Comic Sans MS" pitchFamily="66" charset="0"/>
              </a:rPr>
              <a:t>, data access becomes expensive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To reduce the number of disk accesses to index records,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treat primary index as a sequential file and construct a sparse index on it</a:t>
            </a:r>
          </a:p>
          <a:p>
            <a:pPr lvl="1">
              <a:spcBef>
                <a:spcPts val="60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outer index </a:t>
            </a:r>
            <a:r>
              <a:rPr lang="en-US" altLang="zh-CN" sz="1800" dirty="0">
                <a:latin typeface="Comic Sans MS" pitchFamily="66" charset="0"/>
              </a:rPr>
              <a:t>–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a sparse index of primary index</a:t>
            </a:r>
          </a:p>
          <a:p>
            <a:pPr lvl="1">
              <a:spcBef>
                <a:spcPts val="60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inner index</a:t>
            </a:r>
            <a:r>
              <a:rPr lang="en-US" altLang="zh-CN" sz="1800" b="1" dirty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altLang="zh-CN" sz="1800" dirty="0">
                <a:latin typeface="Comic Sans MS" pitchFamily="66" charset="0"/>
              </a:rPr>
              <a:t>–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the primary index file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If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even outer index is too large to fit in main memory</a:t>
            </a:r>
            <a:r>
              <a:rPr lang="en-US" altLang="zh-CN" sz="2000" dirty="0">
                <a:latin typeface="Comic Sans MS" pitchFamily="66" charset="0"/>
              </a:rPr>
              <a:t>, yet another level of index can be created, and so on</a:t>
            </a:r>
          </a:p>
          <a:p>
            <a:pPr>
              <a:spcBef>
                <a:spcPts val="600"/>
              </a:spcBef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7574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F2F21-51CF-4637-82DF-D7A1B590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Multilevel Index (Cont.)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689A261E-E978-44DB-967C-C63EBDF4E6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9" t="1575" r="18895" b="1268"/>
          <a:stretch/>
        </p:blipFill>
        <p:spPr bwMode="auto">
          <a:xfrm>
            <a:off x="2339753" y="843558"/>
            <a:ext cx="4032448" cy="398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61206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F4CCA-0373-4FBF-B52E-B92E232E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Dense vs. Sparse Index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5927BB-7FF3-4891-BADC-DDBB8AF0F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640960" cy="3805070"/>
              </a:xfrm>
            </p:spPr>
            <p:txBody>
              <a:bodyPr/>
              <a:lstStyle/>
              <a:p>
                <a:r>
                  <a:rPr lang="en-US" altLang="zh-CN" dirty="0">
                    <a:latin typeface="Comic Sans MS" pitchFamily="66" charset="0"/>
                  </a:rPr>
                  <a:t>To locate a record with search-key value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altLang="zh-CN" dirty="0">
                    <a:latin typeface="Comic Sans MS" pitchFamily="66" charset="0"/>
                  </a:rPr>
                  <a:t>:</a:t>
                </a:r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  <a:latin typeface="Comic Sans MS" pitchFamily="66" charset="0"/>
                  </a:rPr>
                  <a:t>Dense index</a:t>
                </a:r>
                <a:endParaRPr lang="en-US" altLang="zh-CN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lvl="2"/>
                <a:r>
                  <a:rPr lang="en-US" altLang="zh-CN" dirty="0">
                    <a:latin typeface="Comic Sans MS" pitchFamily="66" charset="0"/>
                  </a:rPr>
                  <a:t>Find index record with </a:t>
                </a:r>
                <a:r>
                  <a:rPr lang="en-US" altLang="zh-CN" b="1" dirty="0">
                    <a:solidFill>
                      <a:srgbClr val="3333FF"/>
                    </a:solidFill>
                    <a:latin typeface="Comic Sans MS" pitchFamily="66" charset="0"/>
                  </a:rPr>
                  <a:t>search-key value = K</a:t>
                </a:r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  <a:latin typeface="Comic Sans MS" pitchFamily="66" charset="0"/>
                  </a:rPr>
                  <a:t>Sparse index</a:t>
                </a:r>
              </a:p>
              <a:p>
                <a:pPr lvl="2"/>
                <a:r>
                  <a:rPr lang="en-US" altLang="zh-CN" dirty="0">
                    <a:latin typeface="Comic Sans MS" pitchFamily="66" charset="0"/>
                  </a:rPr>
                  <a:t>Find index record with </a:t>
                </a:r>
                <a:r>
                  <a:rPr lang="en-US" altLang="zh-CN" b="1" dirty="0">
                    <a:solidFill>
                      <a:srgbClr val="3333FF"/>
                    </a:solidFill>
                    <a:latin typeface="Comic Sans MS" pitchFamily="66" charset="0"/>
                  </a:rPr>
                  <a:t>largest search-key value &lt;= K</a:t>
                </a:r>
              </a:p>
              <a:p>
                <a:pPr lvl="2"/>
                <a:r>
                  <a:rPr lang="en-US" altLang="zh-CN" dirty="0">
                    <a:latin typeface="Comic Sans MS" pitchFamily="66" charset="0"/>
                  </a:rPr>
                  <a:t>Search file sequentially starting at the record to which the index record points</a:t>
                </a:r>
              </a:p>
              <a:p>
                <a:pPr lvl="1"/>
                <a:r>
                  <a:rPr lang="en-US" altLang="zh-CN" b="1" dirty="0">
                    <a:solidFill>
                      <a:srgbClr val="0000FF"/>
                    </a:solidFill>
                    <a:latin typeface="Comic Sans MS" pitchFamily="66" charset="0"/>
                  </a:rPr>
                  <a:t>Sparse index </a:t>
                </a:r>
                <a:r>
                  <a:rPr lang="en-US" altLang="zh-CN" dirty="0">
                    <a:latin typeface="Comic Sans MS" pitchFamily="66" charset="0"/>
                  </a:rPr>
                  <a:t>is generally </a:t>
                </a:r>
                <a:r>
                  <a:rPr lang="en-US" altLang="zh-CN" dirty="0">
                    <a:solidFill>
                      <a:srgbClr val="0000FF"/>
                    </a:solidFill>
                    <a:latin typeface="Comic Sans MS" pitchFamily="66" charset="0"/>
                  </a:rPr>
                  <a:t>slower</a:t>
                </a:r>
                <a:r>
                  <a:rPr lang="en-US" altLang="zh-CN" dirty="0">
                    <a:latin typeface="Comic Sans MS" pitchFamily="66" charset="0"/>
                  </a:rPr>
                  <a:t> than </a:t>
                </a:r>
                <a:r>
                  <a:rPr lang="en-US" altLang="zh-CN" b="1" dirty="0">
                    <a:solidFill>
                      <a:srgbClr val="0000FF"/>
                    </a:solidFill>
                    <a:latin typeface="Comic Sans MS" pitchFamily="66" charset="0"/>
                  </a:rPr>
                  <a:t>dense index </a:t>
                </a:r>
                <a:r>
                  <a:rPr lang="en-US" altLang="zh-CN" dirty="0">
                    <a:latin typeface="Comic Sans MS" pitchFamily="66" charset="0"/>
                  </a:rPr>
                  <a:t>for locating records but </a:t>
                </a:r>
                <a:r>
                  <a:rPr lang="en-US" altLang="zh-CN" dirty="0">
                    <a:solidFill>
                      <a:srgbClr val="0000FF"/>
                    </a:solidFill>
                    <a:latin typeface="Comic Sans MS" pitchFamily="66" charset="0"/>
                  </a:rPr>
                  <a:t>saves</a:t>
                </a:r>
                <a:r>
                  <a:rPr lang="en-US" altLang="zh-CN" dirty="0">
                    <a:latin typeface="Comic Sans MS" pitchFamily="66" charset="0"/>
                  </a:rPr>
                  <a:t> more </a:t>
                </a:r>
                <a:r>
                  <a:rPr lang="en-US" altLang="zh-CN" dirty="0">
                    <a:solidFill>
                      <a:srgbClr val="0000FF"/>
                    </a:solidFill>
                    <a:latin typeface="Comic Sans MS" pitchFamily="66" charset="0"/>
                  </a:rPr>
                  <a:t>storage space</a:t>
                </a:r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Space</a:t>
                </a:r>
                <a:r>
                  <a:rPr lang="en-US" altLang="zh-CN" b="1" dirty="0">
                    <a:latin typeface="Comic Sans MS" pitchFamily="66" charset="0"/>
                    <a:ea typeface="宋体" charset="-122"/>
                  </a:rPr>
                  <a:t> and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maintenance </a:t>
                </a:r>
                <a:r>
                  <a:rPr lang="en-US" altLang="zh-CN" b="1" dirty="0">
                    <a:latin typeface="Comic Sans MS" pitchFamily="66" charset="0"/>
                    <a:ea typeface="宋体" charset="-122"/>
                  </a:rPr>
                  <a:t>for </a:t>
                </a:r>
                <a:r>
                  <a:rPr lang="en-US" altLang="zh-CN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insertions and deletions</a:t>
                </a:r>
                <a:endParaRPr lang="en-US" altLang="zh-CN" dirty="0">
                  <a:solidFill>
                    <a:srgbClr val="1B06BA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5927BB-7FF3-4891-BADC-DDBB8AF0F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640960" cy="3805070"/>
              </a:xfrm>
              <a:blipFill>
                <a:blip r:embed="rId2"/>
                <a:stretch>
                  <a:fillRect l="-1410" t="-3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84939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15821-8E2D-4118-AC86-FCE92CC3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Index Update: Deletion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597CB-EFDD-4139-9DC8-448DEAA74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Single-level index deletion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Dense indices </a:t>
            </a:r>
            <a:r>
              <a:rPr lang="en-US" altLang="zh-CN" dirty="0">
                <a:latin typeface="Comic Sans MS" pitchFamily="66" charset="0"/>
              </a:rPr>
              <a:t>– deletion of search-key in index is similar to file record deletion</a:t>
            </a:r>
          </a:p>
          <a:p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FC6F7BD-B43A-4C0B-8DDE-13D2007DA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" t="22444" r="1115" b="22662"/>
          <a:stretch>
            <a:fillRect/>
          </a:stretch>
        </p:blipFill>
        <p:spPr bwMode="auto">
          <a:xfrm>
            <a:off x="1763688" y="2165654"/>
            <a:ext cx="5252598" cy="2207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12821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15821-8E2D-4118-AC86-FCE92CC3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Index Update: Deletion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597CB-EFDD-4139-9DC8-448DEAA7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9542"/>
            <a:ext cx="8928992" cy="3805070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Single-level index deletion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Sparse indices 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if an entry for the search key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exists in the index</a:t>
            </a:r>
            <a:r>
              <a:rPr lang="en-US" altLang="zh-CN" sz="1600" dirty="0">
                <a:latin typeface="Comic Sans MS" pitchFamily="66" charset="0"/>
              </a:rPr>
              <a:t>, it is deleted by replacing the entry in the index with the next search-key value in the file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if the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next search-key value already has an index entry</a:t>
            </a:r>
            <a:r>
              <a:rPr lang="en-US" altLang="zh-CN" sz="1600" dirty="0">
                <a:latin typeface="Comic Sans MS" pitchFamily="66" charset="0"/>
              </a:rPr>
              <a:t>, the entry is deleted instead of being replaced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C2C8F65-0A76-4D4E-8A50-784526FCC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" t="21043" r="821" b="20781"/>
          <a:stretch>
            <a:fillRect/>
          </a:stretch>
        </p:blipFill>
        <p:spPr bwMode="auto">
          <a:xfrm>
            <a:off x="2267744" y="2859782"/>
            <a:ext cx="4536504" cy="212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6706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C69D4-338E-4F40-866E-31F3B34B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Index Update: Insertion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07CB8-4284-4A3A-B909-D08C78061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Single-level index insertion</a:t>
            </a:r>
          </a:p>
          <a:p>
            <a:pPr lvl="1"/>
            <a:r>
              <a:rPr lang="en-US" altLang="zh-CN" dirty="0">
                <a:latin typeface="Comic Sans MS" pitchFamily="66" charset="0"/>
              </a:rPr>
              <a:t>Perform a </a:t>
            </a:r>
            <a:r>
              <a:rPr lang="en-US" altLang="zh-CN" b="1" dirty="0">
                <a:solidFill>
                  <a:srgbClr val="3333FF"/>
                </a:solidFill>
                <a:latin typeface="Comic Sans MS" pitchFamily="66" charset="0"/>
              </a:rPr>
              <a:t>lookup</a:t>
            </a:r>
            <a:r>
              <a:rPr lang="en-US" altLang="zh-CN" dirty="0">
                <a:latin typeface="Comic Sans MS" pitchFamily="66" charset="0"/>
              </a:rPr>
              <a:t> using the search-key value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Dense indices </a:t>
            </a:r>
            <a:r>
              <a:rPr lang="en-US" altLang="zh-CN" dirty="0">
                <a:latin typeface="Comic Sans MS" pitchFamily="66" charset="0"/>
              </a:rPr>
              <a:t>– if the search-key value does not appear in the index, insert it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Sparse indices </a:t>
            </a:r>
            <a:r>
              <a:rPr lang="en-US" altLang="zh-CN" dirty="0">
                <a:latin typeface="Comic Sans MS" pitchFamily="66" charset="0"/>
              </a:rPr>
              <a:t>– if index stores an entry for each block of the file,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no change </a:t>
            </a:r>
            <a:r>
              <a:rPr lang="en-US" altLang="zh-CN" dirty="0">
                <a:latin typeface="Comic Sans MS" pitchFamily="66" charset="0"/>
              </a:rPr>
              <a:t>needs to be made to the index unless a new block is created. In this case, the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first search-key </a:t>
            </a:r>
            <a:r>
              <a:rPr lang="en-US" altLang="zh-CN" dirty="0">
                <a:latin typeface="Comic Sans MS" pitchFamily="66" charset="0"/>
              </a:rPr>
              <a:t>value appearing in the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new block </a:t>
            </a:r>
            <a:r>
              <a:rPr lang="en-US" altLang="zh-CN" dirty="0">
                <a:latin typeface="Comic Sans MS" pitchFamily="66" charset="0"/>
              </a:rPr>
              <a:t>is inserted into the index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Multilevel insertion/deletion </a:t>
            </a:r>
          </a:p>
          <a:p>
            <a:pPr lvl="1"/>
            <a:r>
              <a:rPr lang="en-US" altLang="zh-CN" dirty="0">
                <a:latin typeface="Comic Sans MS" pitchFamily="66" charset="0"/>
              </a:rPr>
              <a:t>Extensions of the single-level algorithms</a:t>
            </a:r>
          </a:p>
        </p:txBody>
      </p:sp>
    </p:spTree>
    <p:extLst>
      <p:ext uri="{BB962C8B-B14F-4D97-AF65-F5344CB8AC3E}">
        <p14:creationId xmlns:p14="http://schemas.microsoft.com/office/powerpoint/2010/main" val="189324007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48850-14C2-43B5-979E-1570599F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Dense vs. Sparse Index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5400F-D522-40A4-BF82-1C6DC6667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Space</a:t>
            </a:r>
            <a:r>
              <a:rPr lang="en-US" altLang="zh-CN" b="1" dirty="0">
                <a:latin typeface="Comic Sans MS" pitchFamily="66" charset="0"/>
              </a:rPr>
              <a:t> and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maintenance</a:t>
            </a:r>
            <a:r>
              <a:rPr lang="en-US" altLang="zh-CN" b="1" dirty="0">
                <a:latin typeface="Comic Sans MS" pitchFamily="66" charset="0"/>
              </a:rPr>
              <a:t> for insertions and deletions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Sparse index </a:t>
            </a:r>
            <a:r>
              <a:rPr lang="en-US" altLang="zh-CN" dirty="0">
                <a:latin typeface="Comic Sans MS" pitchFamily="66" charset="0"/>
              </a:rPr>
              <a:t>needs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less space </a:t>
            </a:r>
            <a:r>
              <a:rPr lang="en-US" altLang="zh-CN" dirty="0">
                <a:latin typeface="Comic Sans MS" pitchFamily="66" charset="0"/>
              </a:rPr>
              <a:t>and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less maintenance </a:t>
            </a:r>
            <a:r>
              <a:rPr lang="en-US" altLang="zh-CN" dirty="0">
                <a:latin typeface="Comic Sans MS" pitchFamily="66" charset="0"/>
              </a:rPr>
              <a:t>overhead for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insertions</a:t>
            </a:r>
            <a:r>
              <a:rPr lang="en-US" altLang="zh-CN" dirty="0">
                <a:latin typeface="Comic Sans MS" pitchFamily="66" charset="0"/>
              </a:rPr>
              <a:t> and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deletions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Good tradeoff: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sparse index </a:t>
            </a:r>
            <a:r>
              <a:rPr lang="en-US" altLang="zh-CN" dirty="0">
                <a:latin typeface="Comic Sans MS" pitchFamily="66" charset="0"/>
              </a:rPr>
              <a:t>with an index entry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for every block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dirty="0">
                <a:latin typeface="Comic Sans MS" pitchFamily="66" charset="0"/>
              </a:rPr>
              <a:t>in file, corresponding to the least search-key value in the block</a:t>
            </a:r>
          </a:p>
        </p:txBody>
      </p:sp>
    </p:spTree>
    <p:extLst>
      <p:ext uri="{BB962C8B-B14F-4D97-AF65-F5344CB8AC3E}">
        <p14:creationId xmlns:p14="http://schemas.microsoft.com/office/powerpoint/2010/main" val="41515546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AB89E-2D26-4C74-A0BE-6E93B97B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 of the Course 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0A217-5479-4367-BD9D-B9F1AA54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7534"/>
            <a:ext cx="4716016" cy="422688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0: Overview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Comic Sans MS" pitchFamily="66" charset="0"/>
              </a:rPr>
              <a:t>Ch1: Introduction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1  Relational Databases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Ch2: Relational model (data model, relational algebra)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Ch3&amp;4: SQL(Structured Query Language)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Ch5: Advanced SQL </a:t>
            </a: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Part 2  Database Design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Ch6: Database design based on E-R model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Ch7: Relational database design </a:t>
            </a:r>
          </a:p>
          <a:p>
            <a:pPr>
              <a:lnSpc>
                <a:spcPts val="15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Part 3  Application Design &amp; Development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Ch8: Complex data types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Ch9: Application development</a:t>
            </a:r>
          </a:p>
          <a:p>
            <a:pPr>
              <a:lnSpc>
                <a:spcPts val="15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Part 4  Big data analytics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Ch10: Big data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Ch11: Data analytics 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800" dirty="0">
              <a:latin typeface="Comic Sans MS" pitchFamily="66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38F0E64-ECE5-4568-B0CE-78B87C216AB5}"/>
              </a:ext>
            </a:extLst>
          </p:cNvPr>
          <p:cNvSpPr txBox="1">
            <a:spLocks/>
          </p:cNvSpPr>
          <p:nvPr/>
        </p:nvSpPr>
        <p:spPr bwMode="auto">
          <a:xfrm>
            <a:off x="4572000" y="710896"/>
            <a:ext cx="4572000" cy="416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1600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5  Data Storage &amp; Indexing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Ch12: Physical storage system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Ch13: Data storage structure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b="1" kern="0" dirty="0">
                <a:solidFill>
                  <a:srgbClr val="FF0000"/>
                </a:solidFill>
                <a:latin typeface="Comic Sans MS" pitchFamily="66" charset="0"/>
              </a:rPr>
              <a:t>Ch14: Indexing</a:t>
            </a:r>
            <a:endParaRPr lang="en-US" altLang="zh-CN" sz="1600" b="1" kern="0" dirty="0">
              <a:solidFill>
                <a:srgbClr val="FF0000"/>
              </a:solidFill>
              <a:latin typeface="Comic Sans MS" pitchFamily="66" charset="0"/>
            </a:endParaRP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6  Query Processing &amp; Optimization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Ch15: Query processing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Ch16: Query optimization </a:t>
            </a:r>
            <a:endParaRPr lang="en-US" altLang="zh-CN" sz="1600" b="1" kern="0" dirty="0">
              <a:latin typeface="Comic Sans MS" pitchFamily="66" charset="0"/>
            </a:endParaRP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7 Transaction Management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Ch17: Transactions 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Ch18: Concurrency control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Ch19: Recovery system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Part 8 Parallel &amp; Distributed Database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Ch20: Database system architecture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Ch21-23: Parallel &amp; distributed storage, query processing &amp; transaction processing  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9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b="1" kern="0">
                <a:solidFill>
                  <a:srgbClr val="2408F2"/>
                </a:solidFill>
                <a:latin typeface="Comic Sans MS" pitchFamily="66" charset="0"/>
              </a:rPr>
              <a:t>DB Platform:</a:t>
            </a:r>
            <a:r>
              <a:rPr lang="en-US" altLang="zh-CN" sz="1400" kern="0">
                <a:latin typeface="Comic Sans MS" pitchFamily="66" charset="0"/>
              </a:rPr>
              <a:t>OceanBase</a:t>
            </a:r>
            <a:r>
              <a:rPr lang="en-US" altLang="zh-CN" sz="1400" kern="0" dirty="0">
                <a:latin typeface="Comic Sans MS" pitchFamily="66" charset="0"/>
              </a:rPr>
              <a:t>, MongoDB, Neo4J</a:t>
            </a:r>
          </a:p>
        </p:txBody>
      </p:sp>
    </p:spTree>
    <p:extLst>
      <p:ext uri="{BB962C8B-B14F-4D97-AF65-F5344CB8AC3E}">
        <p14:creationId xmlns:p14="http://schemas.microsoft.com/office/powerpoint/2010/main" val="4024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9A7A9-845F-4C35-8DDE-F5BD2379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Secondary Indices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700DC-4B5A-4F87-9D46-096D2745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784976" cy="4248471"/>
          </a:xfrm>
        </p:spPr>
        <p:txBody>
          <a:bodyPr/>
          <a:lstStyle/>
          <a:p>
            <a:r>
              <a:rPr lang="en-US" altLang="zh-CN" b="1" dirty="0">
                <a:solidFill>
                  <a:srgbClr val="3333FF"/>
                </a:solidFill>
                <a:latin typeface="Comic Sans MS" pitchFamily="66" charset="0"/>
              </a:rPr>
              <a:t>To find all the records with values in a certain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range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Example 1:</a:t>
            </a:r>
            <a:r>
              <a:rPr lang="en-US" altLang="zh-CN" b="1" dirty="0">
                <a:solidFill>
                  <a:srgbClr val="1B06BA"/>
                </a:solidFill>
                <a:latin typeface="Comic Sans MS" pitchFamily="66" charset="0"/>
              </a:rPr>
              <a:t> </a:t>
            </a:r>
            <a:r>
              <a:rPr lang="en-US" altLang="zh-CN" dirty="0">
                <a:latin typeface="Comic Sans MS" pitchFamily="66" charset="0"/>
              </a:rPr>
              <a:t>In the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account relation stored sequentially by account number</a:t>
            </a:r>
            <a:r>
              <a:rPr lang="en-US" altLang="zh-CN" dirty="0">
                <a:latin typeface="Comic Sans MS" pitchFamily="66" charset="0"/>
              </a:rPr>
              <a:t>, we may want to find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all accounts in a particular branch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Example 2:</a:t>
            </a:r>
            <a:r>
              <a:rPr lang="en-US" altLang="zh-CN" b="1" dirty="0">
                <a:solidFill>
                  <a:srgbClr val="1B06BA"/>
                </a:solidFill>
                <a:latin typeface="Comic Sans MS" pitchFamily="66" charset="0"/>
              </a:rPr>
              <a:t> </a:t>
            </a:r>
            <a:r>
              <a:rPr lang="en-US" altLang="zh-CN" dirty="0">
                <a:latin typeface="Comic Sans MS" pitchFamily="66" charset="0"/>
              </a:rPr>
              <a:t>to find all accounts with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a specified balance or range of balances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Secondary index</a:t>
            </a:r>
          </a:p>
          <a:p>
            <a:pPr lvl="1"/>
            <a:r>
              <a:rPr lang="en-US" altLang="zh-CN" dirty="0">
                <a:latin typeface="Comic Sans MS" pitchFamily="66" charset="0"/>
              </a:rPr>
              <a:t>Build a secondary index with an index record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for each search-key value</a:t>
            </a:r>
          </a:p>
          <a:p>
            <a:pPr lvl="1"/>
            <a:r>
              <a:rPr lang="en-US" altLang="zh-CN" dirty="0">
                <a:latin typeface="Comic Sans MS" pitchFamily="66" charset="0"/>
              </a:rPr>
              <a:t>Index record points to a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bucket</a:t>
            </a:r>
            <a:r>
              <a:rPr lang="en-US" altLang="zh-CN" dirty="0">
                <a:latin typeface="Comic Sans MS" pitchFamily="66" charset="0"/>
              </a:rPr>
              <a:t> that contains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pointers</a:t>
            </a:r>
            <a:r>
              <a:rPr lang="en-US" altLang="zh-CN" dirty="0">
                <a:latin typeface="Comic Sans MS" pitchFamily="66" charset="0"/>
              </a:rPr>
              <a:t> to all the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actual records with that particular search-key value</a:t>
            </a:r>
          </a:p>
        </p:txBody>
      </p:sp>
    </p:spTree>
    <p:extLst>
      <p:ext uri="{BB962C8B-B14F-4D97-AF65-F5344CB8AC3E}">
        <p14:creationId xmlns:p14="http://schemas.microsoft.com/office/powerpoint/2010/main" val="65583124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645FB-FA55-499F-ADF2-7E01D64A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Secondary Index on Balance Field of Account</a:t>
            </a:r>
            <a:endParaRPr lang="zh-CN" altLang="en-US" sz="2800" dirty="0">
              <a:latin typeface="Comic Sans MS" pitchFamily="66" charset="0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58B62680-5417-4088-AC29-3F1EFE9A3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" t="21115" r="627" b="20573"/>
          <a:stretch>
            <a:fillRect/>
          </a:stretch>
        </p:blipFill>
        <p:spPr bwMode="auto">
          <a:xfrm>
            <a:off x="1664494" y="998935"/>
            <a:ext cx="5788819" cy="302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>
            <a:extLst>
              <a:ext uri="{FF2B5EF4-FFF2-40B4-BE49-F238E27FC236}">
                <a16:creationId xmlns:a16="http://schemas.microsoft.com/office/drawing/2014/main" id="{9BFDD232-7DD6-41F6-BE89-AC07A27F7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052" y="4070747"/>
            <a:ext cx="1087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50000"/>
              </a:spcBef>
              <a:buClrTx/>
              <a:buSzTx/>
              <a:buNone/>
            </a:pPr>
            <a:r>
              <a:rPr kumimoji="0"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bucket</a:t>
            </a:r>
          </a:p>
        </p:txBody>
      </p:sp>
    </p:spTree>
    <p:extLst>
      <p:ext uri="{BB962C8B-B14F-4D97-AF65-F5344CB8AC3E}">
        <p14:creationId xmlns:p14="http://schemas.microsoft.com/office/powerpoint/2010/main" val="61158553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701C2-A1C4-4989-B9EB-67ACAB6B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Primary and Secondary Indices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19C48-4760-4E71-AEA5-5F250A185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Secondary indices have to be dense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why?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r>
              <a:rPr lang="en-US" altLang="zh-CN" dirty="0">
                <a:latin typeface="Comic Sans MS" pitchFamily="66" charset="0"/>
              </a:rPr>
              <a:t>When a file is modified, every index on the file must be updated. Updating indices imposes overhead on database modification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Sequential scan using primary index</a:t>
            </a:r>
            <a:r>
              <a:rPr lang="en-US" altLang="zh-CN" dirty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altLang="zh-CN" dirty="0">
                <a:latin typeface="Comic Sans MS" pitchFamily="66" charset="0"/>
              </a:rPr>
              <a:t>is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efficient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,</a:t>
            </a:r>
            <a:r>
              <a:rPr lang="en-US" altLang="zh-CN" dirty="0">
                <a:latin typeface="Comic Sans MS" pitchFamily="66" charset="0"/>
              </a:rPr>
              <a:t> but a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sequential scan using a secondary index</a:t>
            </a:r>
            <a:r>
              <a:rPr lang="en-US" altLang="zh-CN" dirty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altLang="zh-CN" dirty="0">
                <a:latin typeface="Comic Sans MS" pitchFamily="66" charset="0"/>
              </a:rPr>
              <a:t>is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expensive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 </a:t>
            </a:r>
          </a:p>
          <a:p>
            <a:pPr lvl="1"/>
            <a:r>
              <a:rPr lang="en-US" altLang="zh-CN" dirty="0">
                <a:latin typeface="Comic Sans MS" pitchFamily="66" charset="0"/>
              </a:rPr>
              <a:t>each record access may fetch a new block from disk</a:t>
            </a:r>
          </a:p>
        </p:txBody>
      </p:sp>
    </p:spTree>
    <p:extLst>
      <p:ext uri="{BB962C8B-B14F-4D97-AF65-F5344CB8AC3E}">
        <p14:creationId xmlns:p14="http://schemas.microsoft.com/office/powerpoint/2010/main" val="224989867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843558"/>
            <a:ext cx="856895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Basic Concepts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Ordered Indexing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altLang="zh-CN" b="1" baseline="30000" dirty="0">
                <a:solidFill>
                  <a:srgbClr val="FF0000"/>
                </a:solidFill>
                <a:latin typeface="Comic Sans MS" pitchFamily="66" charset="0"/>
              </a:rPr>
              <a:t>+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-tree &amp; B-tree Indices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Static &amp; Dynamic Hashing 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Ordered Indexing vs. Hashing 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Index Definition in SQL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Multiple-key Access</a:t>
            </a:r>
          </a:p>
        </p:txBody>
      </p:sp>
    </p:spTree>
    <p:extLst>
      <p:ext uri="{BB962C8B-B14F-4D97-AF65-F5344CB8AC3E}">
        <p14:creationId xmlns:p14="http://schemas.microsoft.com/office/powerpoint/2010/main" val="420294029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9014D-EE4E-4707-9E91-75F031D8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B</a:t>
            </a:r>
            <a:r>
              <a:rPr lang="en-US" altLang="zh-CN" baseline="30000" dirty="0">
                <a:latin typeface="Comic Sans MS" pitchFamily="66" charset="0"/>
              </a:rPr>
              <a:t>+</a:t>
            </a:r>
            <a:r>
              <a:rPr lang="en-US" altLang="zh-CN" dirty="0">
                <a:latin typeface="Comic Sans MS" pitchFamily="66" charset="0"/>
              </a:rPr>
              <a:t>-Tree Index Files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617B0-CA8F-4DD5-9AA0-461F8F4C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Comic Sans MS" pitchFamily="66" charset="0"/>
              </a:rPr>
              <a:t>B</a:t>
            </a:r>
            <a:r>
              <a:rPr lang="en-US" altLang="zh-CN" b="1" baseline="30000" dirty="0">
                <a:latin typeface="Comic Sans MS" pitchFamily="66" charset="0"/>
              </a:rPr>
              <a:t>+</a:t>
            </a:r>
            <a:r>
              <a:rPr lang="en-US" altLang="zh-CN" b="1" dirty="0">
                <a:latin typeface="Comic Sans MS" pitchFamily="66" charset="0"/>
              </a:rPr>
              <a:t>-tree is an alternative to indexed-sequential file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Disadvantage of indexed-sequential file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Performance degrades as file grows, since many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overflow blocks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latin typeface="Comic Sans MS" pitchFamily="66" charset="0"/>
              </a:rPr>
              <a:t>溢出块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en-US" altLang="zh-CN" sz="1800" dirty="0">
                <a:latin typeface="Comic Sans MS" pitchFamily="66" charset="0"/>
              </a:rPr>
              <a:t>get created.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Periodic reorganization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of entire file </a:t>
            </a:r>
            <a:r>
              <a:rPr lang="en-US" altLang="zh-CN" sz="1800" dirty="0">
                <a:latin typeface="Comic Sans MS" pitchFamily="66" charset="0"/>
              </a:rPr>
              <a:t>is required</a:t>
            </a:r>
            <a:endParaRPr lang="en-US" altLang="zh-CN" sz="1600" dirty="0">
              <a:latin typeface="Comic Sans MS" pitchFamily="66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altLang="zh-CN" sz="2000" b="1" baseline="30000" dirty="0">
                <a:solidFill>
                  <a:srgbClr val="FF0000"/>
                </a:solidFill>
                <a:latin typeface="Comic Sans MS" pitchFamily="66" charset="0"/>
              </a:rPr>
              <a:t>+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-tree index file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Advantage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:</a:t>
            </a:r>
            <a:r>
              <a:rPr lang="en-US" altLang="zh-CN" sz="1800" dirty="0">
                <a:latin typeface="Comic Sans MS" pitchFamily="66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automatically reorganizes itself </a:t>
            </a:r>
            <a:r>
              <a:rPr lang="en-US" altLang="zh-CN" sz="1800" dirty="0">
                <a:latin typeface="Comic Sans MS" pitchFamily="66" charset="0"/>
              </a:rPr>
              <a:t>with small and local changes, in the face of insertions and deletions.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Reorganization of entire file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is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not required </a:t>
            </a:r>
            <a:r>
              <a:rPr lang="en-US" altLang="zh-CN" sz="1800" dirty="0">
                <a:latin typeface="Comic Sans MS" pitchFamily="66" charset="0"/>
              </a:rPr>
              <a:t>to maintain performance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Disadvantage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: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extra insertion and deletion </a:t>
            </a:r>
            <a:r>
              <a:rPr lang="en-US" altLang="zh-CN" sz="1800" dirty="0">
                <a:latin typeface="Comic Sans MS" pitchFamily="66" charset="0"/>
              </a:rPr>
              <a:t>overhead,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space</a:t>
            </a:r>
            <a:r>
              <a:rPr lang="en-US" altLang="zh-CN" sz="1800" dirty="0">
                <a:latin typeface="Comic Sans MS" pitchFamily="66" charset="0"/>
              </a:rPr>
              <a:t> overhead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B</a:t>
            </a:r>
            <a:r>
              <a:rPr lang="en-US" altLang="zh-CN" sz="1800" baseline="30000" dirty="0">
                <a:latin typeface="Comic Sans MS" pitchFamily="66" charset="0"/>
              </a:rPr>
              <a:t>+</a:t>
            </a:r>
            <a:r>
              <a:rPr lang="en-US" altLang="zh-CN" sz="1800" dirty="0">
                <a:latin typeface="Comic Sans MS" pitchFamily="66" charset="0"/>
              </a:rPr>
              <a:t>-tree is used widely since its advantages </a:t>
            </a:r>
            <a:r>
              <a:rPr lang="en-US" altLang="zh-CN" sz="1800" dirty="0" err="1">
                <a:latin typeface="Comic Sans MS" pitchFamily="66" charset="0"/>
              </a:rPr>
              <a:t>outweight</a:t>
            </a:r>
            <a:r>
              <a:rPr lang="en-US" altLang="zh-CN" sz="1800" dirty="0">
                <a:latin typeface="Comic Sans MS" pitchFamily="66" charset="0"/>
              </a:rPr>
              <a:t> the disadvantages</a:t>
            </a:r>
          </a:p>
        </p:txBody>
      </p:sp>
    </p:spTree>
    <p:extLst>
      <p:ext uri="{BB962C8B-B14F-4D97-AF65-F5344CB8AC3E}">
        <p14:creationId xmlns:p14="http://schemas.microsoft.com/office/powerpoint/2010/main" val="410772985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0B817-5BE0-4854-A6B4-EC2B8F910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 of B</a:t>
            </a:r>
            <a:r>
              <a:rPr lang="en-US" altLang="zh-CN" baseline="30000" dirty="0">
                <a:latin typeface="Comic Sans MS" pitchFamily="66" charset="0"/>
              </a:rPr>
              <a:t>+</a:t>
            </a:r>
            <a:r>
              <a:rPr lang="en-US" altLang="zh-CN" dirty="0">
                <a:latin typeface="Comic Sans MS" pitchFamily="66" charset="0"/>
              </a:rPr>
              <a:t>-Tree</a:t>
            </a:r>
            <a:endParaRPr lang="zh-CN" altLang="en-US" dirty="0">
              <a:latin typeface="Comic Sans MS" pitchFamily="66" charset="0"/>
            </a:endParaRP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EF92FA19-AB38-4BA7-99E1-186F98390EB1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699542"/>
            <a:ext cx="7416824" cy="4315594"/>
            <a:chOff x="141288" y="1176338"/>
            <a:chExt cx="8891587" cy="503078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D1B731C9-62E9-453D-8BC8-11CED13F8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8" y="1176338"/>
              <a:ext cx="8891587" cy="503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DB162ECD-DB94-4A27-B11D-FEFC23CCB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609" y="3051960"/>
              <a:ext cx="64794" cy="2241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6E563E24-5E98-4177-9D3D-31217A7F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717" y="5315675"/>
              <a:ext cx="100548" cy="3688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604623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A93A7-6D48-42FB-9A81-9CFEB1A0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B</a:t>
            </a:r>
            <a:r>
              <a:rPr lang="en-US" altLang="zh-CN" baseline="30000" dirty="0">
                <a:latin typeface="Comic Sans MS" pitchFamily="66" charset="0"/>
              </a:rPr>
              <a:t>+</a:t>
            </a:r>
            <a:r>
              <a:rPr lang="en-US" altLang="zh-CN" dirty="0">
                <a:latin typeface="Comic Sans MS" pitchFamily="66" charset="0"/>
              </a:rPr>
              <a:t>-Tree Index Files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FAAC54-FF39-4B11-BBBD-2BEB825A71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789553"/>
                <a:ext cx="8928992" cy="3805070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Typical B</a:t>
                </a:r>
                <a:r>
                  <a:rPr lang="en-US" altLang="zh-CN" sz="2000" b="1" baseline="30000" dirty="0">
                    <a:solidFill>
                      <a:srgbClr val="FF0000"/>
                    </a:solidFill>
                    <a:latin typeface="Comic Sans MS" pitchFamily="66" charset="0"/>
                  </a:rPr>
                  <a:t>+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-tree node</a:t>
                </a:r>
                <a:b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</a:br>
                <a:br>
                  <a:rPr lang="en-US" altLang="zh-CN" sz="2000" dirty="0">
                    <a:latin typeface="Comic Sans MS" pitchFamily="66" charset="0"/>
                  </a:rPr>
                </a:br>
                <a:br>
                  <a:rPr lang="en-US" altLang="zh-CN" sz="2000" dirty="0">
                    <a:latin typeface="Comic Sans MS" pitchFamily="66" charset="0"/>
                  </a:rPr>
                </a:br>
                <a:endParaRPr lang="en-US" altLang="zh-CN" sz="2000" dirty="0">
                  <a:latin typeface="Comic Sans MS" pitchFamily="66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are the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search-key values</a:t>
                </a:r>
                <a:r>
                  <a:rPr lang="en-US" altLang="zh-CN" sz="1800" dirty="0">
                    <a:latin typeface="Comic Sans MS" pitchFamily="66" charset="0"/>
                  </a:rPr>
                  <a:t>. The search-keys in a node are ordered, i.e., </a:t>
                </a:r>
              </a:p>
              <a:p>
                <a:pPr marL="457200" lvl="1" indent="0">
                  <a:buNone/>
                </a:pPr>
                <a:r>
                  <a:rPr lang="en-US" altLang="zh-CN" sz="1800" b="1" dirty="0">
                    <a:latin typeface="Comic Sans MS" pitchFamily="66" charset="0"/>
                  </a:rPr>
                  <a:t>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⋯&lt;</m:t>
                    </m:r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1800" b="1" dirty="0">
                  <a:latin typeface="Comic Sans MS" pitchFamily="66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are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pointers to children </a:t>
                </a:r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(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for non-leaf nodes</a:t>
                </a:r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)</a:t>
                </a:r>
                <a:r>
                  <a:rPr lang="en-US" altLang="zh-CN" sz="1800" dirty="0">
                    <a:latin typeface="Comic Sans MS" pitchFamily="66" charset="0"/>
                  </a:rPr>
                  <a:t> or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pointers to records or buckets of records</a:t>
                </a:r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 (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for leaf nodes</a:t>
                </a:r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)</a:t>
                </a:r>
                <a:endParaRPr lang="en-US" altLang="zh-CN" sz="2000" dirty="0">
                  <a:latin typeface="Comic Sans MS" pitchFamily="66" charset="0"/>
                </a:endParaRPr>
              </a:p>
              <a:p>
                <a:pPr marL="0" indent="0">
                  <a:buNone/>
                </a:pP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FAAC54-FF39-4B11-BBBD-2BEB825A71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89553"/>
                <a:ext cx="8928992" cy="3805070"/>
              </a:xfrm>
              <a:blipFill>
                <a:blip r:embed="rId2"/>
                <a:stretch>
                  <a:fillRect l="-1025" t="-2244" r="-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>
            <a:extLst>
              <a:ext uri="{FF2B5EF4-FFF2-40B4-BE49-F238E27FC236}">
                <a16:creationId xmlns:a16="http://schemas.microsoft.com/office/drawing/2014/main" id="{61F7658D-8529-4C17-B4AA-522328E4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284" y="1419622"/>
            <a:ext cx="5813424" cy="45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57558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51287-ED83-4960-9838-C88653B0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B</a:t>
            </a:r>
            <a:r>
              <a:rPr lang="en-US" altLang="zh-CN" baseline="30000" dirty="0">
                <a:latin typeface="Comic Sans MS" pitchFamily="66" charset="0"/>
              </a:rPr>
              <a:t>+</a:t>
            </a:r>
            <a:r>
              <a:rPr lang="en-US" altLang="zh-CN" dirty="0">
                <a:latin typeface="Comic Sans MS" pitchFamily="66" charset="0"/>
              </a:rPr>
              <a:t>-Tree Index Files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4EC0FF-EC52-40AB-B3E3-DD1409A2A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789553"/>
                <a:ext cx="8928992" cy="3805070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itchFamily="66" charset="0"/>
                  </a:rPr>
                  <a:t>A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B</a:t>
                </a:r>
                <a:r>
                  <a:rPr lang="en-US" altLang="zh-CN" sz="2000" baseline="30000" dirty="0">
                    <a:solidFill>
                      <a:srgbClr val="0000FF"/>
                    </a:solidFill>
                    <a:latin typeface="Comic Sans MS" pitchFamily="66" charset="0"/>
                  </a:rPr>
                  <a:t>+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-tree is a rooted tree (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Comic Sans MS" pitchFamily="66" charset="0"/>
                  </a:rPr>
                  <a:t>有根树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altLang="zh-CN" sz="20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latin typeface="Comic Sans MS" pitchFamily="66" charset="0"/>
                  </a:rPr>
                  <a:t>satisfying the following properties: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B</a:t>
                </a:r>
                <a:r>
                  <a:rPr lang="en-US" altLang="zh-CN" sz="1800" baseline="30000" dirty="0">
                    <a:latin typeface="Comic Sans MS" pitchFamily="66" charset="0"/>
                  </a:rPr>
                  <a:t>+</a:t>
                </a:r>
                <a:r>
                  <a:rPr lang="en-US" altLang="zh-CN" sz="1800" dirty="0">
                    <a:latin typeface="Comic Sans MS" pitchFamily="66" charset="0"/>
                  </a:rPr>
                  <a:t>-tree is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a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balanced tree </a:t>
                </a:r>
                <a:r>
                  <a:rPr lang="en-US" altLang="zh-CN" sz="1800" dirty="0">
                    <a:latin typeface="Comic Sans MS" pitchFamily="66" charset="0"/>
                  </a:rPr>
                  <a:t>and all the paths from root to leaf nodes are of the same length</a:t>
                </a:r>
                <a:endParaRPr lang="en-US" altLang="zh-CN" sz="1800" b="1" dirty="0">
                  <a:solidFill>
                    <a:srgbClr val="C00000"/>
                  </a:solidFill>
                  <a:latin typeface="Comic Sans MS" pitchFamily="66" charset="0"/>
                </a:endParaRPr>
              </a:p>
              <a:p>
                <a:pPr lvl="1"/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Internal node</a:t>
                </a: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Each node has between</a:t>
                </a:r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children (pointers)</a:t>
                </a:r>
              </a:p>
              <a:p>
                <a:pPr lvl="1"/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Leaf node</a:t>
                </a: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Each node has between</a:t>
                </a:r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values</a:t>
                </a:r>
              </a:p>
              <a:p>
                <a:pPr lvl="1"/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Root node </a:t>
                </a: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If the root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is not a leaf</a:t>
                </a:r>
                <a:r>
                  <a:rPr lang="en-US" altLang="zh-CN" sz="1600" dirty="0">
                    <a:latin typeface="Comic Sans MS" pitchFamily="66" charset="0"/>
                  </a:rPr>
                  <a:t>, it has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at least 2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children</a:t>
                </a: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If the root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is a leaf</a:t>
                </a:r>
                <a:r>
                  <a:rPr lang="en-US" altLang="zh-CN" sz="1600" dirty="0">
                    <a:latin typeface="Comic Sans MS" pitchFamily="66" charset="0"/>
                  </a:rPr>
                  <a:t> (i.e., there are no other nodes in the tree), it can have between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0 and n–1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values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4EC0FF-EC52-40AB-B3E3-DD1409A2A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89553"/>
                <a:ext cx="8928992" cy="3805070"/>
              </a:xfrm>
              <a:blipFill>
                <a:blip r:embed="rId2"/>
                <a:stretch>
                  <a:fillRect l="-1025" t="-2244" r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61F7658D-8529-4C17-B4AA-522328E4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056" y="1635646"/>
            <a:ext cx="5525392" cy="42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52724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C97A4-6786-4D2A-A90A-6C1E8813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 of a B</a:t>
            </a:r>
            <a:r>
              <a:rPr lang="en-US" altLang="zh-CN" baseline="30000" dirty="0">
                <a:latin typeface="Comic Sans MS" pitchFamily="66" charset="0"/>
              </a:rPr>
              <a:t>+</a:t>
            </a:r>
            <a:r>
              <a:rPr lang="en-US" altLang="zh-CN" dirty="0">
                <a:latin typeface="Comic Sans MS" pitchFamily="66" charset="0"/>
              </a:rPr>
              <a:t>-tree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1F4FFA-13BA-433F-8960-A0E80583F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3507854"/>
                <a:ext cx="9001000" cy="1443714"/>
              </a:xfrm>
            </p:spPr>
            <p:txBody>
              <a:bodyPr/>
              <a:lstStyle/>
              <a:p>
                <a:r>
                  <a:rPr lang="en-US" altLang="zh-CN" sz="1600" dirty="0">
                    <a:latin typeface="Comic Sans MS" pitchFamily="66" charset="0"/>
                  </a:rPr>
                  <a:t>Leaf nodes must have between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r>
                  <a:rPr lang="en-US" altLang="zh-CN" sz="1600" dirty="0">
                    <a:latin typeface="Comic Sans MS" pitchFamily="66" charset="0"/>
                  </a:rPr>
                  <a:t> and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2</a:t>
                </a:r>
                <a:r>
                  <a:rPr lang="en-US" altLang="zh-CN" sz="1600" dirty="0">
                    <a:latin typeface="Comic Sans MS" pitchFamily="66" charset="0"/>
                  </a:rPr>
                  <a:t> values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)</a:t>
                </a:r>
                <a:endParaRPr lang="en-US" altLang="zh-CN" sz="1600" dirty="0">
                  <a:solidFill>
                    <a:srgbClr val="C00000"/>
                  </a:solidFill>
                  <a:latin typeface="Comic Sans MS" pitchFamily="66" charset="0"/>
                </a:endParaRPr>
              </a:p>
              <a:p>
                <a:r>
                  <a:rPr lang="en-US" altLang="zh-CN" sz="1600" dirty="0">
                    <a:latin typeface="Comic Sans MS" pitchFamily="66" charset="0"/>
                  </a:rPr>
                  <a:t>Non-leaf nodes other than root must have between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2</a:t>
                </a:r>
                <a:r>
                  <a:rPr lang="en-US" altLang="zh-CN" sz="1600" dirty="0">
                    <a:latin typeface="Comic Sans MS" pitchFamily="66" charset="0"/>
                  </a:rPr>
                  <a:t> and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3</a:t>
                </a:r>
                <a:r>
                  <a:rPr lang="en-US" altLang="zh-CN" sz="1600" dirty="0">
                    <a:latin typeface="Comic Sans MS" pitchFamily="66" charset="0"/>
                  </a:rPr>
                  <a:t> children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)</a:t>
                </a:r>
                <a:endParaRPr lang="en-US" altLang="zh-CN" sz="1600" b="1" dirty="0">
                  <a:solidFill>
                    <a:srgbClr val="C00000"/>
                  </a:solidFill>
                  <a:latin typeface="Comic Sans MS" pitchFamily="66" charset="0"/>
                </a:endParaRPr>
              </a:p>
              <a:p>
                <a:r>
                  <a:rPr lang="en-US" altLang="zh-CN" sz="1600" dirty="0">
                    <a:latin typeface="Comic Sans MS" pitchFamily="66" charset="0"/>
                  </a:rPr>
                  <a:t>Root must have at least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2</a:t>
                </a:r>
                <a:r>
                  <a:rPr lang="en-US" altLang="zh-CN" sz="1600" dirty="0">
                    <a:latin typeface="Comic Sans MS" pitchFamily="66" charset="0"/>
                  </a:rPr>
                  <a:t> children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21F4FFA-13BA-433F-8960-A0E80583F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3507854"/>
                <a:ext cx="9001000" cy="1443714"/>
              </a:xfrm>
              <a:blipFill rotWithShape="1">
                <a:blip r:embed="rId2"/>
                <a:stretch>
                  <a:fillRect l="-610" t="-3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D8CE5926-CFAB-4559-AD0E-1C84BA13F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t="29007" r="1608" b="29750"/>
          <a:stretch>
            <a:fillRect/>
          </a:stretch>
        </p:blipFill>
        <p:spPr bwMode="auto">
          <a:xfrm>
            <a:off x="955282" y="699542"/>
            <a:ext cx="6857078" cy="218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40E3F016-0B75-4513-BCA2-405B91140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2922498"/>
            <a:ext cx="37737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spcBef>
                <a:spcPct val="50000"/>
              </a:spcBef>
              <a:buClrTx/>
              <a:buSzTx/>
              <a:buNone/>
            </a:pPr>
            <a:r>
              <a:rPr kumimoji="0" lang="en-US" altLang="zh-CN" sz="1800" b="1" dirty="0">
                <a:solidFill>
                  <a:srgbClr val="0000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kumimoji="0" lang="en-US" altLang="zh-CN" sz="1800" b="1" baseline="30000" dirty="0">
                <a:solidFill>
                  <a:srgbClr val="0000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+</a:t>
            </a:r>
            <a:r>
              <a:rPr kumimoji="0" lang="en-US" altLang="zh-CN" sz="1800" b="1" dirty="0">
                <a:solidFill>
                  <a:srgbClr val="0000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-tree for </a:t>
            </a:r>
            <a:r>
              <a:rPr kumimoji="0" lang="en-US" altLang="zh-CN" sz="1800" b="1" i="1" dirty="0">
                <a:solidFill>
                  <a:srgbClr val="0000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account</a:t>
            </a:r>
            <a:r>
              <a:rPr kumimoji="0" lang="en-US" altLang="zh-CN" sz="1800" b="1" dirty="0">
                <a:solidFill>
                  <a:srgbClr val="0000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 file (</a:t>
            </a:r>
            <a:r>
              <a:rPr kumimoji="0" lang="en-US" altLang="zh-CN" sz="1800" b="1" i="1" dirty="0">
                <a:solidFill>
                  <a:srgbClr val="0000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n = </a:t>
            </a:r>
            <a:r>
              <a:rPr kumimoji="0" lang="en-US" altLang="zh-CN" sz="1800" b="1" dirty="0">
                <a:solidFill>
                  <a:srgbClr val="0000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2686997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61776-31ED-4F31-BCC9-75CE2E9F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Leaf Node in B</a:t>
            </a:r>
            <a:r>
              <a:rPr lang="en-US" altLang="zh-CN" baseline="30000" dirty="0">
                <a:latin typeface="Comic Sans MS" pitchFamily="66" charset="0"/>
              </a:rPr>
              <a:t>+</a:t>
            </a:r>
            <a:r>
              <a:rPr lang="en-US" altLang="zh-CN" dirty="0">
                <a:latin typeface="Comic Sans MS" pitchFamily="66" charset="0"/>
              </a:rPr>
              <a:t>-Tree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DBA4F1-269F-4171-929F-ECCA70E88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99542"/>
                <a:ext cx="8784976" cy="3805070"/>
              </a:xfrm>
            </p:spPr>
            <p:txBody>
              <a:bodyPr/>
              <a:lstStyle/>
              <a:p>
                <a:r>
                  <a:rPr lang="en-US" altLang="zh-CN" sz="2000" b="1" dirty="0">
                    <a:latin typeface="Comic Sans MS" pitchFamily="66" charset="0"/>
                  </a:rPr>
                  <a:t>Properties of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a leaf node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Pointer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either points to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a file record </a:t>
                </a:r>
                <a:r>
                  <a:rPr lang="en-US" altLang="zh-CN" sz="1800" dirty="0">
                    <a:latin typeface="Comic Sans MS" pitchFamily="66" charset="0"/>
                  </a:rPr>
                  <a:t>with search-key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, or to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a bucket of pointers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to file records, each record having search-key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. </a:t>
                </a:r>
                <a:r>
                  <a:rPr lang="en-US" altLang="zh-CN" sz="1800" dirty="0">
                    <a:latin typeface="Comic Sans MS" pitchFamily="66" charset="0"/>
                  </a:rPr>
                  <a:t>Only need bucket structure if the search-key does not form a primary key (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why?</a:t>
                </a:r>
                <a:r>
                  <a:rPr lang="en-US" altLang="zh-CN" sz="1800" dirty="0">
                    <a:latin typeface="Comic Sans MS" pitchFamily="66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points to next leaf node in search-key order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DBA4F1-269F-4171-929F-ECCA70E88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99542"/>
                <a:ext cx="8784976" cy="3805070"/>
              </a:xfrm>
              <a:blipFill>
                <a:blip r:embed="rId2"/>
                <a:stretch>
                  <a:fillRect l="-971" t="-2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">
                <a:extLst>
                  <a:ext uri="{FF2B5EF4-FFF2-40B4-BE49-F238E27FC236}">
                    <a16:creationId xmlns:a16="http://schemas.microsoft.com/office/drawing/2014/main" id="{448A9708-2E8F-4EE6-9F5C-BBCA3C42D0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8769" y="3824501"/>
                <a:ext cx="764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35000"/>
                  </a:spcBef>
                  <a:buClr>
                    <a:srgbClr val="FF0000"/>
                  </a:buClr>
                  <a:buSzPct val="80000"/>
                  <a:buFont typeface="Wingdings" panose="05000000000000000000" pitchFamily="2" charset="2"/>
                  <a:buChar char="p"/>
                  <a:defRPr kumimoji="1"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0000FF"/>
                  </a:buClr>
                  <a:buSzPct val="8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rgbClr val="00CC00"/>
                  </a:buClr>
                  <a:buSzPct val="80000"/>
                  <a:buFont typeface="Times New Roman" panose="02020603050405020304" pitchFamily="18" charset="0"/>
                  <a:buChar char="•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00"/>
                  </a:buClr>
                  <a:buSzPct val="80000"/>
                  <a:buChar char="»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»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»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»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»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defTabSz="685800" eaLnBrk="0" hangingPunct="0">
                  <a:spcBef>
                    <a:spcPct val="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r>
                      <a:rPr kumimoji="0"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𝒏</m:t>
                    </m:r>
                  </m:oMath>
                </a14:m>
                <a:r>
                  <a:rPr kumimoji="0" lang="en-US" altLang="zh-CN" sz="2000" b="1" i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=4</a:t>
                </a:r>
                <a:endParaRPr kumimoji="0" lang="zh-CN" altLang="en-US" sz="2000" b="1" i="1" dirty="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TextBox 1">
                <a:extLst>
                  <a:ext uri="{FF2B5EF4-FFF2-40B4-BE49-F238E27FC236}">
                    <a16:creationId xmlns:a16="http://schemas.microsoft.com/office/drawing/2014/main" id="{448A9708-2E8F-4EE6-9F5C-BBCA3C42D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8769" y="3824501"/>
                <a:ext cx="764919" cy="400110"/>
              </a:xfrm>
              <a:prstGeom prst="rect">
                <a:avLst/>
              </a:prstGeom>
              <a:blipFill>
                <a:blip r:embed="rId3"/>
                <a:stretch>
                  <a:fillRect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>
            <a:extLst>
              <a:ext uri="{FF2B5EF4-FFF2-40B4-BE49-F238E27FC236}">
                <a16:creationId xmlns:a16="http://schemas.microsoft.com/office/drawing/2014/main" id="{0ABF95CC-E6C9-439C-8C6C-8B69BDB3EC8C}"/>
              </a:ext>
            </a:extLst>
          </p:cNvPr>
          <p:cNvGrpSpPr>
            <a:grpSpLocks/>
          </p:cNvGrpSpPr>
          <p:nvPr/>
        </p:nvGrpSpPr>
        <p:grpSpPr bwMode="auto">
          <a:xfrm>
            <a:off x="1835696" y="2765103"/>
            <a:ext cx="5697066" cy="2378397"/>
            <a:chOff x="961" y="2239"/>
            <a:chExt cx="4527" cy="1961"/>
          </a:xfrm>
        </p:grpSpPr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012C4B4A-CC70-4617-8C41-85390F390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48" b="9171"/>
            <a:stretch>
              <a:fillRect/>
            </a:stretch>
          </p:blipFill>
          <p:spPr bwMode="auto">
            <a:xfrm>
              <a:off x="961" y="2537"/>
              <a:ext cx="4521" cy="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BD2BFE1-0AF9-488E-85E2-AE4A1033A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744"/>
            <a:stretch>
              <a:fillRect/>
            </a:stretch>
          </p:blipFill>
          <p:spPr bwMode="auto">
            <a:xfrm>
              <a:off x="967" y="2239"/>
              <a:ext cx="452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94463B08-52C6-4E5C-AD33-8D86E75A6E09}"/>
              </a:ext>
            </a:extLst>
          </p:cNvPr>
          <p:cNvSpPr txBox="1"/>
          <p:nvPr/>
        </p:nvSpPr>
        <p:spPr>
          <a:xfrm>
            <a:off x="7704856" y="3697456"/>
            <a:ext cx="111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  <a:cs typeface="Arial" panose="020B0604020202020204" pitchFamily="34" charset="0"/>
              </a:rPr>
              <a:t>instructor</a:t>
            </a:r>
            <a:r>
              <a:rPr lang="zh-CN" altLang="en-US" b="1" dirty="0">
                <a:solidFill>
                  <a:srgbClr val="0000FF"/>
                </a:solidFill>
                <a:latin typeface="Comic Sans MS" pitchFamily="66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  <a:cs typeface="Arial" panose="020B0604020202020204" pitchFamily="34" charset="0"/>
              </a:rPr>
              <a:t>file</a:t>
            </a:r>
            <a:endParaRPr lang="zh-CN" altLang="en-US" b="1" dirty="0">
              <a:solidFill>
                <a:srgbClr val="0000FF"/>
              </a:solidFill>
              <a:latin typeface="Comic Sans MS" pitchFamily="66" charset="0"/>
              <a:cs typeface="Arial" panose="020B0604020202020204" pitchFamily="34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1F7658D-8529-4C17-B4AA-522328E4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160" y="677767"/>
            <a:ext cx="4877320" cy="37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8182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843558"/>
            <a:ext cx="8568952" cy="380507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Basic Concepts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latin typeface="Comic Sans MS" pitchFamily="66" charset="0"/>
              </a:rPr>
              <a:t>Ordered Indexing 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latin typeface="Comic Sans MS" pitchFamily="66" charset="0"/>
              </a:rPr>
              <a:t>B</a:t>
            </a:r>
            <a:r>
              <a:rPr lang="en-US" altLang="zh-CN" sz="2000" b="1" baseline="30000" dirty="0">
                <a:latin typeface="Comic Sans MS" pitchFamily="66" charset="0"/>
              </a:rPr>
              <a:t>+</a:t>
            </a:r>
            <a:r>
              <a:rPr lang="en-US" altLang="zh-CN" sz="2000" b="1" dirty="0">
                <a:latin typeface="Comic Sans MS" pitchFamily="66" charset="0"/>
              </a:rPr>
              <a:t>-tree &amp; B-tree Indices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latin typeface="Comic Sans MS" pitchFamily="66" charset="0"/>
              </a:rPr>
              <a:t>Static &amp; Dynamic Hashing 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latin typeface="Comic Sans MS" pitchFamily="66" charset="0"/>
              </a:rPr>
              <a:t>Ordered Indexing vs. Hashing 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latin typeface="Comic Sans MS" pitchFamily="66" charset="0"/>
              </a:rPr>
              <a:t>Index Definition in SQL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latin typeface="Comic Sans MS" pitchFamily="66" charset="0"/>
              </a:rPr>
              <a:t>Multiple-key Access</a:t>
            </a:r>
          </a:p>
        </p:txBody>
      </p:sp>
    </p:spTree>
    <p:extLst>
      <p:ext uri="{BB962C8B-B14F-4D97-AF65-F5344CB8AC3E}">
        <p14:creationId xmlns:p14="http://schemas.microsoft.com/office/powerpoint/2010/main" val="414667678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F7AA0-5F8B-4193-9BF5-04248F8E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Non-Leaf Nodes in B</a:t>
            </a:r>
            <a:r>
              <a:rPr lang="en-US" altLang="zh-CN" baseline="30000" dirty="0">
                <a:latin typeface="Comic Sans MS" pitchFamily="66" charset="0"/>
              </a:rPr>
              <a:t>+</a:t>
            </a:r>
            <a:r>
              <a:rPr lang="en-US" altLang="zh-CN" dirty="0">
                <a:latin typeface="Comic Sans MS" pitchFamily="66" charset="0"/>
              </a:rPr>
              <a:t>-Tree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661D20-A0B6-4CCE-8154-9D1D20C4D2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712968" cy="3805070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Non leaf nodes </a:t>
                </a:r>
                <a:r>
                  <a:rPr lang="en-US" altLang="zh-CN" sz="2000" dirty="0">
                    <a:latin typeface="Comic Sans MS" pitchFamily="66" charset="0"/>
                  </a:rPr>
                  <a:t>form a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multi-level sparse index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latin typeface="Comic Sans MS" pitchFamily="66" charset="0"/>
                  </a:rPr>
                  <a:t>on the leaf nodes. For a non-leaf node with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000" dirty="0">
                    <a:latin typeface="Comic Sans MS" pitchFamily="66" charset="0"/>
                  </a:rPr>
                  <a:t> pointers: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All the search-keys in the subtree to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points are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1800" b="1" baseline="-25000" dirty="0">
                  <a:latin typeface="Comic Sans MS" pitchFamily="66" charset="0"/>
                </a:endParaRP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zh-CN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, all the search-keys in the subtree to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points have values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greater than or equal to</a:t>
                </a:r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and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1800" b="1" dirty="0">
                  <a:latin typeface="Comic Sans MS" pitchFamily="66" charset="0"/>
                </a:endParaRP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All the search-keys in the subtree to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points are greater than or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18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661D20-A0B6-4CCE-8154-9D1D20C4D2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712968" cy="3805070"/>
              </a:xfrm>
              <a:blipFill>
                <a:blip r:embed="rId2"/>
                <a:stretch>
                  <a:fillRect l="-979" t="-2244" r="-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>
            <a:extLst>
              <a:ext uri="{FF2B5EF4-FFF2-40B4-BE49-F238E27FC236}">
                <a16:creationId xmlns:a16="http://schemas.microsoft.com/office/drawing/2014/main" id="{634D6228-43A5-4F44-A92A-D0DCA63A8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3507854"/>
            <a:ext cx="5813424" cy="45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95053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7FBDE-1AF3-4E04-BA77-C7DC5F7B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 of B</a:t>
            </a:r>
            <a:r>
              <a:rPr lang="en-US" altLang="zh-CN" baseline="30000" dirty="0">
                <a:latin typeface="Comic Sans MS" pitchFamily="66" charset="0"/>
              </a:rPr>
              <a:t>+</a:t>
            </a:r>
            <a:r>
              <a:rPr lang="en-US" altLang="zh-CN" dirty="0">
                <a:latin typeface="Comic Sans MS" pitchFamily="66" charset="0"/>
              </a:rPr>
              <a:t>-tree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5F8-22CD-4AFF-9213-31DC02BE5D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2571749"/>
                <a:ext cx="8712968" cy="2022873"/>
              </a:xfrm>
            </p:spPr>
            <p:txBody>
              <a:bodyPr/>
              <a:lstStyle/>
              <a:p>
                <a:r>
                  <a:rPr lang="en-US" altLang="zh-CN" sz="1600" dirty="0">
                    <a:latin typeface="Comic Sans MS" pitchFamily="66" charset="0"/>
                  </a:rPr>
                  <a:t>B</a:t>
                </a:r>
                <a:r>
                  <a:rPr lang="en-US" altLang="zh-CN" sz="1600" baseline="30000" dirty="0">
                    <a:latin typeface="Comic Sans MS" pitchFamily="66" charset="0"/>
                  </a:rPr>
                  <a:t>+</a:t>
                </a:r>
                <a:r>
                  <a:rPr lang="en-US" altLang="zh-CN" sz="1600" dirty="0">
                    <a:latin typeface="Comic Sans MS" pitchFamily="66" charset="0"/>
                  </a:rPr>
                  <a:t>-tree for </a:t>
                </a:r>
                <a:r>
                  <a:rPr lang="en-US" altLang="zh-CN" sz="1600" b="1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instructor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file (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 = 6</a:t>
                </a:r>
                <a:r>
                  <a:rPr lang="en-US" altLang="zh-CN" sz="1600" dirty="0">
                    <a:latin typeface="Comic Sans MS" pitchFamily="66" charset="0"/>
                  </a:rPr>
                  <a:t>)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Leaf nodes must have between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3 </a:t>
                </a:r>
                <a:r>
                  <a:rPr lang="en-US" altLang="zh-CN" sz="1600" dirty="0">
                    <a:latin typeface="Comic Sans MS" pitchFamily="66" charset="0"/>
                  </a:rPr>
                  <a:t>and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5</a:t>
                </a:r>
                <a:r>
                  <a:rPr lang="en-US" altLang="zh-CN" sz="1600" dirty="0">
                    <a:latin typeface="Comic Sans MS" pitchFamily="66" charset="0"/>
                  </a:rPr>
                  <a:t> values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 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)</a:t>
                </a:r>
                <a:endParaRPr lang="en-US" altLang="zh-CN" sz="1600" b="1" dirty="0">
                  <a:latin typeface="Comic Sans MS" pitchFamily="66" charset="0"/>
                </a:endParaRP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Non-leaf nodes other than root must have between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3</a:t>
                </a:r>
                <a:r>
                  <a:rPr lang="en-US" altLang="zh-CN" sz="1600" dirty="0">
                    <a:latin typeface="Comic Sans MS" pitchFamily="66" charset="0"/>
                  </a:rPr>
                  <a:t> and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6</a:t>
                </a:r>
                <a:r>
                  <a:rPr lang="en-US" altLang="zh-CN" sz="1600" dirty="0">
                    <a:latin typeface="Comic Sans MS" pitchFamily="66" charset="0"/>
                  </a:rPr>
                  <a:t> children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)</a:t>
                </a:r>
                <a:endParaRPr lang="en-US" altLang="zh-CN" sz="1600" b="1" dirty="0">
                  <a:latin typeface="Comic Sans MS" pitchFamily="66" charset="0"/>
                </a:endParaRP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Root must have at least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2</a:t>
                </a:r>
                <a:r>
                  <a:rPr lang="en-US" altLang="zh-CN" sz="1600" dirty="0">
                    <a:latin typeface="Comic Sans MS" pitchFamily="66" charset="0"/>
                  </a:rPr>
                  <a:t> children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5F8-22CD-4AFF-9213-31DC02BE5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571749"/>
                <a:ext cx="8712968" cy="2022873"/>
              </a:xfrm>
              <a:blipFill>
                <a:blip r:embed="rId2"/>
                <a:stretch>
                  <a:fillRect l="-559" t="-2711" r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1E59C93-0CEF-4D96-8460-72B75099999B}"/>
                  </a:ext>
                </a:extLst>
              </p:cNvPr>
              <p:cNvSpPr txBox="1"/>
              <p:nvPr/>
            </p:nvSpPr>
            <p:spPr>
              <a:xfrm>
                <a:off x="7139410" y="1043596"/>
                <a:ext cx="15121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=?</a:t>
                </a:r>
                <a:endParaRPr lang="zh-CN" altLang="en-US" sz="28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1E59C93-0CEF-4D96-8460-72B750999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410" y="1043596"/>
                <a:ext cx="1512168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>
            <a:extLst>
              <a:ext uri="{FF2B5EF4-FFF2-40B4-BE49-F238E27FC236}">
                <a16:creationId xmlns:a16="http://schemas.microsoft.com/office/drawing/2014/main" id="{33F38C9F-4795-45E8-AC13-8552F375D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8" y="1009113"/>
            <a:ext cx="9021056" cy="122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8295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3B9F9-A7AD-447D-B6BD-98EDD0D4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Observations about B</a:t>
            </a:r>
            <a:r>
              <a:rPr lang="en-US" altLang="zh-CN" baseline="30000" dirty="0">
                <a:latin typeface="Comic Sans MS" pitchFamily="66" charset="0"/>
              </a:rPr>
              <a:t>+</a:t>
            </a:r>
            <a:r>
              <a:rPr lang="en-US" altLang="zh-CN" dirty="0">
                <a:latin typeface="Comic Sans MS" pitchFamily="66" charset="0"/>
              </a:rPr>
              <a:t>-tree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1E5A4D-FE52-4416-9F4C-E4C4591F6B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99542"/>
                <a:ext cx="8784976" cy="3805070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itchFamily="66" charset="0"/>
                  </a:rPr>
                  <a:t>Since the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inter-node</a:t>
                </a:r>
                <a:r>
                  <a:rPr lang="en-US" altLang="zh-CN" sz="2000" dirty="0">
                    <a:latin typeface="Comic Sans MS" pitchFamily="66" charset="0"/>
                  </a:rPr>
                  <a:t> connections are achieved by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pointers</a:t>
                </a:r>
                <a:r>
                  <a:rPr lang="en-US" altLang="zh-CN" sz="2000" dirty="0">
                    <a:latin typeface="Comic Sans MS" pitchFamily="66" charset="0"/>
                  </a:rPr>
                  <a:t>, “logically” close blocks need not be “physically” close</a:t>
                </a:r>
              </a:p>
              <a:p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The</a:t>
                </a:r>
                <a:r>
                  <a:rPr lang="en-US" altLang="zh-CN" sz="20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non-leaf levels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of the B</a:t>
                </a:r>
                <a:r>
                  <a:rPr lang="en-US" altLang="zh-CN" sz="2000" baseline="30000" dirty="0">
                    <a:solidFill>
                      <a:srgbClr val="0000FF"/>
                    </a:solidFill>
                    <a:latin typeface="Comic Sans MS" pitchFamily="66" charset="0"/>
                  </a:rPr>
                  <a:t>+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-tree form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a hierarchy of sparse indices</a:t>
                </a:r>
              </a:p>
              <a:p>
                <a:r>
                  <a:rPr lang="en-US" altLang="zh-CN" sz="2000" dirty="0">
                    <a:latin typeface="Comic Sans MS" pitchFamily="66" charset="0"/>
                  </a:rPr>
                  <a:t>The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  <a:r>
                  <a:rPr lang="en-US" altLang="zh-CN" sz="2000" b="1" baseline="30000" dirty="0">
                    <a:solidFill>
                      <a:srgbClr val="FF0000"/>
                    </a:solidFill>
                    <a:latin typeface="Comic Sans MS" pitchFamily="66" charset="0"/>
                  </a:rPr>
                  <a:t>+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-tree</a:t>
                </a:r>
                <a:r>
                  <a:rPr lang="en-US" altLang="zh-CN" sz="2000" dirty="0">
                    <a:latin typeface="Comic Sans MS" pitchFamily="66" charset="0"/>
                  </a:rPr>
                  <a:t> contains a relatively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small number of levels,</a:t>
                </a:r>
                <a:r>
                  <a:rPr lang="en-US" altLang="zh-CN" sz="2000" dirty="0">
                    <a:latin typeface="Comic Sans MS" pitchFamily="66" charset="0"/>
                  </a:rPr>
                  <a:t> and search can be conducted efficiently</a:t>
                </a:r>
              </a:p>
              <a:p>
                <a:pPr lvl="1"/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If there are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search-key values in the file, the tree height is no more than</a:t>
                </a:r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1800" b="1" dirty="0">
                  <a:solidFill>
                    <a:srgbClr val="1B06BA"/>
                  </a:solidFill>
                  <a:latin typeface="Comic Sans MS" pitchFamily="66" charset="0"/>
                </a:endParaRP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Level below root has at least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600" b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values</a:t>
                </a:r>
                <a:endParaRPr lang="en-US" altLang="zh-CN" sz="1600" b="1" dirty="0">
                  <a:latin typeface="Comic Sans MS" pitchFamily="66" charset="0"/>
                </a:endParaRP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Next level has at least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6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1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values</a:t>
                </a:r>
                <a:endParaRPr lang="en-US" altLang="zh-CN" sz="1600" b="1" dirty="0">
                  <a:latin typeface="Comic Sans MS" pitchFamily="66" charset="0"/>
                </a:endParaRP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…</a:t>
                </a:r>
              </a:p>
              <a:p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Insertions</a:t>
                </a:r>
                <a:r>
                  <a:rPr lang="en-US" altLang="zh-CN" sz="2000" dirty="0">
                    <a:latin typeface="Comic Sans MS" pitchFamily="66" charset="0"/>
                  </a:rPr>
                  <a:t> and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deletions</a:t>
                </a:r>
                <a:r>
                  <a:rPr lang="en-US" altLang="zh-CN" sz="2000" dirty="0">
                    <a:latin typeface="Comic Sans MS" pitchFamily="66" charset="0"/>
                  </a:rPr>
                  <a:t> to the index file can be handled efficiently</a:t>
                </a: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1E5A4D-FE52-4416-9F4C-E4C4591F6B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99542"/>
                <a:ext cx="8784976" cy="3805070"/>
              </a:xfrm>
              <a:blipFill>
                <a:blip r:embed="rId2"/>
                <a:stretch>
                  <a:fillRect l="-971" t="-2244" r="-1387" b="-3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5126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4F1F4-EFF1-48A2-B2C2-FCDD4CC7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Queries on B</a:t>
            </a:r>
            <a:r>
              <a:rPr lang="en-US" altLang="zh-CN" baseline="30000" dirty="0">
                <a:latin typeface="Comic Sans MS" pitchFamily="66" charset="0"/>
              </a:rPr>
              <a:t>+</a:t>
            </a:r>
            <a:r>
              <a:rPr lang="en-US" altLang="zh-CN" dirty="0">
                <a:latin typeface="Comic Sans MS" pitchFamily="66" charset="0"/>
              </a:rPr>
              <a:t>-Trees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95A21C-8F87-4C64-8836-006A12A300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710896"/>
                <a:ext cx="8928992" cy="3805070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Find all records with a search-key value of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altLang="zh-CN" sz="2000" b="1" dirty="0">
                  <a:solidFill>
                    <a:srgbClr val="1B06BA"/>
                  </a:solidFill>
                  <a:latin typeface="Comic Sans MS" pitchFamily="66" charset="0"/>
                </a:endParaRPr>
              </a:p>
              <a:p>
                <a:pPr lvl="1"/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Start with the root node</a:t>
                </a: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Check the node for the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smallest search-key value &gt;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k</a:t>
                </a: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If such a value exists, assume that 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.</a:t>
                </a:r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Then follow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to the child node</a:t>
                </a: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Otherwise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,</a:t>
                </a:r>
                <a:r>
                  <a:rPr lang="en-US" altLang="zh-CN" sz="1600" dirty="0">
                    <a:latin typeface="Comic Sans MS" pitchFamily="66" charset="0"/>
                  </a:rPr>
                  <a:t> where there are 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pointers in the node. Then follow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to the child node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If the node reached by following the pointer above is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not a leaf node</a:t>
                </a:r>
                <a:r>
                  <a:rPr lang="en-US" altLang="zh-CN" sz="1600" dirty="0">
                    <a:latin typeface="Comic Sans MS" pitchFamily="66" charset="0"/>
                  </a:rPr>
                  <a:t>, repeat the above procedure on the node, and follow the corresponding pointer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Eventually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reach a leaf node</a:t>
                </a:r>
                <a:r>
                  <a:rPr lang="en-US" altLang="zh-CN" sz="1600" dirty="0">
                    <a:latin typeface="Comic Sans MS" pitchFamily="66" charset="0"/>
                  </a:rPr>
                  <a:t>. If for some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,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,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follow pointer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to the desired record or bucket.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Else no record</a:t>
                </a:r>
                <a:r>
                  <a:rPr lang="en-US" altLang="zh-CN" sz="1600" dirty="0">
                    <a:latin typeface="Comic Sans MS" pitchFamily="66" charset="0"/>
                  </a:rPr>
                  <a:t> with search-key value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exists</a:t>
                </a: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95A21C-8F87-4C64-8836-006A12A30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10896"/>
                <a:ext cx="8928992" cy="3805070"/>
              </a:xfrm>
              <a:blipFill>
                <a:blip r:embed="rId2"/>
                <a:stretch>
                  <a:fillRect l="-1025" t="-2244" r="-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>
            <a:extLst>
              <a:ext uri="{FF2B5EF4-FFF2-40B4-BE49-F238E27FC236}">
                <a16:creationId xmlns:a16="http://schemas.microsoft.com/office/drawing/2014/main" id="{0CF6C698-0F21-49B1-A891-58A8A4BF0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28" y="4155926"/>
            <a:ext cx="5813424" cy="45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76403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EEFFE-6C17-465E-83F4-B74B5A87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Example: Queries on B</a:t>
            </a:r>
            <a:r>
              <a:rPr lang="en-US" altLang="zh-CN" baseline="30000" dirty="0">
                <a:latin typeface="Comic Sans MS" pitchFamily="66" charset="0"/>
              </a:rPr>
              <a:t>+</a:t>
            </a:r>
            <a:r>
              <a:rPr lang="en-US" altLang="zh-CN" dirty="0">
                <a:latin typeface="Comic Sans MS" pitchFamily="66" charset="0"/>
              </a:rPr>
              <a:t>-Tree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A053E-89C9-4939-A8E1-BF671114D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Search begins at root, and key comparisons direct it to a leaf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Search for </a:t>
            </a:r>
            <a:r>
              <a:rPr lang="en-US" altLang="zh-CN" sz="1800" dirty="0" err="1">
                <a:solidFill>
                  <a:srgbClr val="0000FF"/>
                </a:solidFill>
                <a:latin typeface="Comic Sans MS" pitchFamily="66" charset="0"/>
              </a:rPr>
              <a:t>Perryridge</a:t>
            </a:r>
            <a:endParaRPr lang="en-US" altLang="zh-CN" sz="180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B604EB8-8D2F-4F1E-863E-27A941460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" t="30812" r="401" b="31081"/>
          <a:stretch>
            <a:fillRect/>
          </a:stretch>
        </p:blipFill>
        <p:spPr bwMode="auto">
          <a:xfrm>
            <a:off x="690820" y="1995686"/>
            <a:ext cx="7481580" cy="216024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4355976" y="3651870"/>
            <a:ext cx="1580550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98555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EEFFE-6C17-465E-83F4-B74B5A87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Example: Queries on B</a:t>
            </a:r>
            <a:r>
              <a:rPr lang="en-US" altLang="zh-CN" baseline="30000" dirty="0">
                <a:latin typeface="Comic Sans MS" pitchFamily="66" charset="0"/>
              </a:rPr>
              <a:t>+</a:t>
            </a:r>
            <a:r>
              <a:rPr lang="en-US" altLang="zh-CN" dirty="0">
                <a:latin typeface="Comic Sans MS" pitchFamily="66" charset="0"/>
              </a:rPr>
              <a:t>-Tree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A053E-89C9-4939-A8E1-BF67111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Search begins at root, and key comparisons direct it to a leaf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Search for </a:t>
            </a:r>
            <a:r>
              <a:rPr lang="en-US" altLang="zh-CN" sz="1800" b="1" i="1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</a:rPr>
              <a:t>5*, 15*, all data entries &gt;= 24* </a:t>
            </a:r>
            <a:endParaRPr lang="en-US" altLang="zh-CN" sz="1600" dirty="0">
              <a:latin typeface="Comic Sans MS" pitchFamily="66" charset="0"/>
            </a:endParaRPr>
          </a:p>
          <a:p>
            <a:endParaRPr lang="zh-CN" altLang="en-US" sz="2000" dirty="0">
              <a:latin typeface="Comic Sans MS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2C5FC0-81D2-4BD4-A76D-6EECA53BA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676898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31CFFC-B698-4629-8A1A-BA807986C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3676898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E0BA6A7-1D85-4B8F-841B-4DBFD4F73053}"/>
              </a:ext>
            </a:extLst>
          </p:cNvPr>
          <p:cNvSpPr>
            <a:spLocks/>
          </p:cNvSpPr>
          <p:nvPr/>
        </p:nvSpPr>
        <p:spPr bwMode="auto">
          <a:xfrm>
            <a:off x="3596879" y="2206476"/>
            <a:ext cx="417909" cy="348854"/>
          </a:xfrm>
          <a:custGeom>
            <a:avLst/>
            <a:gdLst>
              <a:gd name="T0" fmla="*/ 0 w 351"/>
              <a:gd name="T1" fmla="*/ 2147483646 h 293"/>
              <a:gd name="T2" fmla="*/ 0 w 351"/>
              <a:gd name="T3" fmla="*/ 0 h 293"/>
              <a:gd name="T4" fmla="*/ 2147483646 w 351"/>
              <a:gd name="T5" fmla="*/ 0 h 293"/>
              <a:gd name="T6" fmla="*/ 2147483646 w 351"/>
              <a:gd name="T7" fmla="*/ 2147483646 h 293"/>
              <a:gd name="T8" fmla="*/ 0 w 351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1"/>
              <a:gd name="T16" fmla="*/ 0 h 293"/>
              <a:gd name="T17" fmla="*/ 351 w 351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F1588E8-C085-4B0D-90CB-6344A52C1B8A}"/>
              </a:ext>
            </a:extLst>
          </p:cNvPr>
          <p:cNvSpPr>
            <a:spLocks/>
          </p:cNvSpPr>
          <p:nvPr/>
        </p:nvSpPr>
        <p:spPr bwMode="auto">
          <a:xfrm>
            <a:off x="3667125" y="2206476"/>
            <a:ext cx="1191" cy="348854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2DC60DC-F591-4017-95AD-AAE7B4085C6E}"/>
              </a:ext>
            </a:extLst>
          </p:cNvPr>
          <p:cNvSpPr>
            <a:spLocks/>
          </p:cNvSpPr>
          <p:nvPr/>
        </p:nvSpPr>
        <p:spPr bwMode="auto">
          <a:xfrm>
            <a:off x="4013598" y="2206476"/>
            <a:ext cx="420290" cy="348854"/>
          </a:xfrm>
          <a:custGeom>
            <a:avLst/>
            <a:gdLst>
              <a:gd name="T0" fmla="*/ 0 w 353"/>
              <a:gd name="T1" fmla="*/ 2147483646 h 293"/>
              <a:gd name="T2" fmla="*/ 0 w 353"/>
              <a:gd name="T3" fmla="*/ 0 h 293"/>
              <a:gd name="T4" fmla="*/ 2147483646 w 353"/>
              <a:gd name="T5" fmla="*/ 0 h 293"/>
              <a:gd name="T6" fmla="*/ 2147483646 w 353"/>
              <a:gd name="T7" fmla="*/ 2147483646 h 293"/>
              <a:gd name="T8" fmla="*/ 0 w 353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"/>
              <a:gd name="T16" fmla="*/ 0 h 293"/>
              <a:gd name="T17" fmla="*/ 353 w 353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E746B-75D2-4A2C-8C45-CE31C80B35DF}"/>
              </a:ext>
            </a:extLst>
          </p:cNvPr>
          <p:cNvSpPr>
            <a:spLocks/>
          </p:cNvSpPr>
          <p:nvPr/>
        </p:nvSpPr>
        <p:spPr bwMode="auto">
          <a:xfrm>
            <a:off x="4085035" y="2206476"/>
            <a:ext cx="1190" cy="348854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C966908-F904-4420-90B3-6B9512A9915A}"/>
              </a:ext>
            </a:extLst>
          </p:cNvPr>
          <p:cNvSpPr>
            <a:spLocks/>
          </p:cNvSpPr>
          <p:nvPr/>
        </p:nvSpPr>
        <p:spPr bwMode="auto">
          <a:xfrm>
            <a:off x="4432697" y="2206476"/>
            <a:ext cx="419100" cy="348854"/>
          </a:xfrm>
          <a:custGeom>
            <a:avLst/>
            <a:gdLst>
              <a:gd name="T0" fmla="*/ 0 w 352"/>
              <a:gd name="T1" fmla="*/ 2147483646 h 293"/>
              <a:gd name="T2" fmla="*/ 0 w 352"/>
              <a:gd name="T3" fmla="*/ 0 h 293"/>
              <a:gd name="T4" fmla="*/ 2147483646 w 352"/>
              <a:gd name="T5" fmla="*/ 0 h 293"/>
              <a:gd name="T6" fmla="*/ 2147483646 w 352"/>
              <a:gd name="T7" fmla="*/ 2147483646 h 293"/>
              <a:gd name="T8" fmla="*/ 0 w 352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90C562D-637F-4A35-8AE2-5A7FCC435D5D}"/>
              </a:ext>
            </a:extLst>
          </p:cNvPr>
          <p:cNvSpPr>
            <a:spLocks/>
          </p:cNvSpPr>
          <p:nvPr/>
        </p:nvSpPr>
        <p:spPr bwMode="auto">
          <a:xfrm>
            <a:off x="4502944" y="2206476"/>
            <a:ext cx="1191" cy="348854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3F5779B-52DA-4317-BEAC-8FD91BA6D69D}"/>
              </a:ext>
            </a:extLst>
          </p:cNvPr>
          <p:cNvSpPr>
            <a:spLocks/>
          </p:cNvSpPr>
          <p:nvPr/>
        </p:nvSpPr>
        <p:spPr bwMode="auto">
          <a:xfrm>
            <a:off x="4850606" y="2206476"/>
            <a:ext cx="420291" cy="348854"/>
          </a:xfrm>
          <a:custGeom>
            <a:avLst/>
            <a:gdLst>
              <a:gd name="T0" fmla="*/ 0 w 353"/>
              <a:gd name="T1" fmla="*/ 2147483646 h 293"/>
              <a:gd name="T2" fmla="*/ 0 w 353"/>
              <a:gd name="T3" fmla="*/ 0 h 293"/>
              <a:gd name="T4" fmla="*/ 2147483646 w 353"/>
              <a:gd name="T5" fmla="*/ 0 h 293"/>
              <a:gd name="T6" fmla="*/ 2147483646 w 353"/>
              <a:gd name="T7" fmla="*/ 2147483646 h 293"/>
              <a:gd name="T8" fmla="*/ 0 w 353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"/>
              <a:gd name="T16" fmla="*/ 0 h 293"/>
              <a:gd name="T17" fmla="*/ 353 w 353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72B2847-6F46-4FFB-AD19-A23AB2211BD7}"/>
              </a:ext>
            </a:extLst>
          </p:cNvPr>
          <p:cNvSpPr>
            <a:spLocks/>
          </p:cNvSpPr>
          <p:nvPr/>
        </p:nvSpPr>
        <p:spPr bwMode="auto">
          <a:xfrm>
            <a:off x="4919663" y="2206476"/>
            <a:ext cx="1191" cy="348854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507847-2D19-4336-B2F2-92FF0FC64AE2}"/>
              </a:ext>
            </a:extLst>
          </p:cNvPr>
          <p:cNvSpPr>
            <a:spLocks/>
          </p:cNvSpPr>
          <p:nvPr/>
        </p:nvSpPr>
        <p:spPr bwMode="auto">
          <a:xfrm>
            <a:off x="5269707" y="2206476"/>
            <a:ext cx="70247" cy="348854"/>
          </a:xfrm>
          <a:custGeom>
            <a:avLst/>
            <a:gdLst>
              <a:gd name="T0" fmla="*/ 0 w 59"/>
              <a:gd name="T1" fmla="*/ 2147483646 h 293"/>
              <a:gd name="T2" fmla="*/ 0 w 59"/>
              <a:gd name="T3" fmla="*/ 0 h 293"/>
              <a:gd name="T4" fmla="*/ 2147483646 w 59"/>
              <a:gd name="T5" fmla="*/ 0 h 293"/>
              <a:gd name="T6" fmla="*/ 2147483646 w 59"/>
              <a:gd name="T7" fmla="*/ 2147483646 h 293"/>
              <a:gd name="T8" fmla="*/ 0 w 59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293"/>
              <a:gd name="T17" fmla="*/ 59 w 59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5494173-FDA5-4B7E-A452-A515C4D68C44}"/>
              </a:ext>
            </a:extLst>
          </p:cNvPr>
          <p:cNvSpPr>
            <a:spLocks/>
          </p:cNvSpPr>
          <p:nvPr/>
        </p:nvSpPr>
        <p:spPr bwMode="auto">
          <a:xfrm>
            <a:off x="6418660" y="3282802"/>
            <a:ext cx="279797" cy="279797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4D1757D-9456-4212-9C7F-9D0EEF8873F8}"/>
              </a:ext>
            </a:extLst>
          </p:cNvPr>
          <p:cNvSpPr>
            <a:spLocks/>
          </p:cNvSpPr>
          <p:nvPr/>
        </p:nvSpPr>
        <p:spPr bwMode="auto">
          <a:xfrm>
            <a:off x="6697266" y="3282802"/>
            <a:ext cx="279797" cy="279797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5585C35-3595-41C0-85EE-350AECB88278}"/>
              </a:ext>
            </a:extLst>
          </p:cNvPr>
          <p:cNvSpPr>
            <a:spLocks/>
          </p:cNvSpPr>
          <p:nvPr/>
        </p:nvSpPr>
        <p:spPr bwMode="auto">
          <a:xfrm>
            <a:off x="6975872" y="3282802"/>
            <a:ext cx="280988" cy="279797"/>
          </a:xfrm>
          <a:custGeom>
            <a:avLst/>
            <a:gdLst>
              <a:gd name="T0" fmla="*/ 0 w 236"/>
              <a:gd name="T1" fmla="*/ 2147483646 h 235"/>
              <a:gd name="T2" fmla="*/ 0 w 236"/>
              <a:gd name="T3" fmla="*/ 0 h 235"/>
              <a:gd name="T4" fmla="*/ 2147483646 w 236"/>
              <a:gd name="T5" fmla="*/ 0 h 235"/>
              <a:gd name="T6" fmla="*/ 2147483646 w 236"/>
              <a:gd name="T7" fmla="*/ 2147483646 h 235"/>
              <a:gd name="T8" fmla="*/ 0 w 236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"/>
              <a:gd name="T16" fmla="*/ 0 h 235"/>
              <a:gd name="T17" fmla="*/ 236 w 236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" h="235">
                <a:moveTo>
                  <a:pt x="0" y="234"/>
                </a:moveTo>
                <a:lnTo>
                  <a:pt x="0" y="0"/>
                </a:lnTo>
                <a:lnTo>
                  <a:pt x="235" y="0"/>
                </a:lnTo>
                <a:lnTo>
                  <a:pt x="235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CCB446FD-1897-4F70-93C4-C0BE5761AC05}"/>
              </a:ext>
            </a:extLst>
          </p:cNvPr>
          <p:cNvSpPr>
            <a:spLocks/>
          </p:cNvSpPr>
          <p:nvPr/>
        </p:nvSpPr>
        <p:spPr bwMode="auto">
          <a:xfrm>
            <a:off x="7255669" y="3282802"/>
            <a:ext cx="278606" cy="279797"/>
          </a:xfrm>
          <a:custGeom>
            <a:avLst/>
            <a:gdLst>
              <a:gd name="T0" fmla="*/ 0 w 234"/>
              <a:gd name="T1" fmla="*/ 2147483646 h 235"/>
              <a:gd name="T2" fmla="*/ 0 w 234"/>
              <a:gd name="T3" fmla="*/ 0 h 235"/>
              <a:gd name="T4" fmla="*/ 2147483646 w 234"/>
              <a:gd name="T5" fmla="*/ 0 h 235"/>
              <a:gd name="T6" fmla="*/ 2147483646 w 234"/>
              <a:gd name="T7" fmla="*/ 2147483646 h 235"/>
              <a:gd name="T8" fmla="*/ 0 w 234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4"/>
              <a:gd name="T16" fmla="*/ 0 h 235"/>
              <a:gd name="T17" fmla="*/ 234 w 234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4" h="235">
                <a:moveTo>
                  <a:pt x="0" y="234"/>
                </a:moveTo>
                <a:lnTo>
                  <a:pt x="0" y="0"/>
                </a:lnTo>
                <a:lnTo>
                  <a:pt x="233" y="0"/>
                </a:lnTo>
                <a:lnTo>
                  <a:pt x="233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345C1F25-1CF2-405E-A7E2-F2BFAF05E90B}"/>
              </a:ext>
            </a:extLst>
          </p:cNvPr>
          <p:cNvSpPr>
            <a:spLocks/>
          </p:cNvSpPr>
          <p:nvPr/>
        </p:nvSpPr>
        <p:spPr bwMode="auto">
          <a:xfrm>
            <a:off x="1402557" y="3282802"/>
            <a:ext cx="279797" cy="279797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695C3530-6CA5-4DE5-B67F-26391BD54104}"/>
              </a:ext>
            </a:extLst>
          </p:cNvPr>
          <p:cNvSpPr>
            <a:spLocks/>
          </p:cNvSpPr>
          <p:nvPr/>
        </p:nvSpPr>
        <p:spPr bwMode="auto">
          <a:xfrm>
            <a:off x="1681163" y="3282802"/>
            <a:ext cx="279797" cy="279797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82E5D6E-5CCE-44ED-ACBE-A7EE9CA66F99}"/>
              </a:ext>
            </a:extLst>
          </p:cNvPr>
          <p:cNvSpPr>
            <a:spLocks/>
          </p:cNvSpPr>
          <p:nvPr/>
        </p:nvSpPr>
        <p:spPr bwMode="auto">
          <a:xfrm>
            <a:off x="1959769" y="3282802"/>
            <a:ext cx="279797" cy="279797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C608CF6-8385-40A0-BD1A-6EE61887BA0C}"/>
              </a:ext>
            </a:extLst>
          </p:cNvPr>
          <p:cNvSpPr>
            <a:spLocks/>
          </p:cNvSpPr>
          <p:nvPr/>
        </p:nvSpPr>
        <p:spPr bwMode="auto">
          <a:xfrm>
            <a:off x="2238376" y="3282802"/>
            <a:ext cx="279797" cy="279797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258EC30-A42B-471D-8EDD-F870B301C3FA}"/>
              </a:ext>
            </a:extLst>
          </p:cNvPr>
          <p:cNvSpPr>
            <a:spLocks/>
          </p:cNvSpPr>
          <p:nvPr/>
        </p:nvSpPr>
        <p:spPr bwMode="auto">
          <a:xfrm>
            <a:off x="2656285" y="3282802"/>
            <a:ext cx="279797" cy="279797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E9F76A8-54C5-4426-BCD7-979CBA9352E1}"/>
              </a:ext>
            </a:extLst>
          </p:cNvPr>
          <p:cNvSpPr>
            <a:spLocks/>
          </p:cNvSpPr>
          <p:nvPr/>
        </p:nvSpPr>
        <p:spPr bwMode="auto">
          <a:xfrm>
            <a:off x="2934891" y="3282802"/>
            <a:ext cx="279797" cy="279797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D864684-D999-4B80-88F5-A8606B7735D4}"/>
              </a:ext>
            </a:extLst>
          </p:cNvPr>
          <p:cNvSpPr>
            <a:spLocks/>
          </p:cNvSpPr>
          <p:nvPr/>
        </p:nvSpPr>
        <p:spPr bwMode="auto">
          <a:xfrm>
            <a:off x="3213497" y="3282802"/>
            <a:ext cx="279797" cy="279797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1C9B2C0-11CD-4D62-B272-A658DF8DE76B}"/>
              </a:ext>
            </a:extLst>
          </p:cNvPr>
          <p:cNvSpPr>
            <a:spLocks/>
          </p:cNvSpPr>
          <p:nvPr/>
        </p:nvSpPr>
        <p:spPr bwMode="auto">
          <a:xfrm>
            <a:off x="3492103" y="3282802"/>
            <a:ext cx="279797" cy="279797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DA3E4C9-1AB0-403D-867F-5CB0DAE5B0D8}"/>
              </a:ext>
            </a:extLst>
          </p:cNvPr>
          <p:cNvSpPr>
            <a:spLocks/>
          </p:cNvSpPr>
          <p:nvPr/>
        </p:nvSpPr>
        <p:spPr bwMode="auto">
          <a:xfrm>
            <a:off x="3910013" y="3282802"/>
            <a:ext cx="279797" cy="279797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5BE6388-3878-4949-958C-CD621830EA0F}"/>
              </a:ext>
            </a:extLst>
          </p:cNvPr>
          <p:cNvSpPr>
            <a:spLocks/>
          </p:cNvSpPr>
          <p:nvPr/>
        </p:nvSpPr>
        <p:spPr bwMode="auto">
          <a:xfrm>
            <a:off x="4188619" y="3282802"/>
            <a:ext cx="279797" cy="279797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3D258073-195F-4B1F-B5D9-D8FE808B29AA}"/>
              </a:ext>
            </a:extLst>
          </p:cNvPr>
          <p:cNvSpPr>
            <a:spLocks/>
          </p:cNvSpPr>
          <p:nvPr/>
        </p:nvSpPr>
        <p:spPr bwMode="auto">
          <a:xfrm>
            <a:off x="4467225" y="3282802"/>
            <a:ext cx="280988" cy="279797"/>
          </a:xfrm>
          <a:custGeom>
            <a:avLst/>
            <a:gdLst>
              <a:gd name="T0" fmla="*/ 0 w 236"/>
              <a:gd name="T1" fmla="*/ 2147483646 h 235"/>
              <a:gd name="T2" fmla="*/ 0 w 236"/>
              <a:gd name="T3" fmla="*/ 0 h 235"/>
              <a:gd name="T4" fmla="*/ 2147483646 w 236"/>
              <a:gd name="T5" fmla="*/ 0 h 235"/>
              <a:gd name="T6" fmla="*/ 2147483646 w 236"/>
              <a:gd name="T7" fmla="*/ 2147483646 h 235"/>
              <a:gd name="T8" fmla="*/ 0 w 236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"/>
              <a:gd name="T16" fmla="*/ 0 h 235"/>
              <a:gd name="T17" fmla="*/ 236 w 236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" h="235">
                <a:moveTo>
                  <a:pt x="0" y="234"/>
                </a:moveTo>
                <a:lnTo>
                  <a:pt x="0" y="0"/>
                </a:lnTo>
                <a:lnTo>
                  <a:pt x="235" y="0"/>
                </a:lnTo>
                <a:lnTo>
                  <a:pt x="235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C0306585-0405-439D-B56C-7C2E0EB6D1E1}"/>
              </a:ext>
            </a:extLst>
          </p:cNvPr>
          <p:cNvSpPr>
            <a:spLocks/>
          </p:cNvSpPr>
          <p:nvPr/>
        </p:nvSpPr>
        <p:spPr bwMode="auto">
          <a:xfrm>
            <a:off x="4747022" y="3282802"/>
            <a:ext cx="279797" cy="279797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5B8BB72-D2FC-4BAF-969B-0BAEA5E18738}"/>
              </a:ext>
            </a:extLst>
          </p:cNvPr>
          <p:cNvSpPr>
            <a:spLocks/>
          </p:cNvSpPr>
          <p:nvPr/>
        </p:nvSpPr>
        <p:spPr bwMode="auto">
          <a:xfrm>
            <a:off x="5163741" y="3282802"/>
            <a:ext cx="280988" cy="279797"/>
          </a:xfrm>
          <a:custGeom>
            <a:avLst/>
            <a:gdLst>
              <a:gd name="T0" fmla="*/ 0 w 236"/>
              <a:gd name="T1" fmla="*/ 2147483646 h 235"/>
              <a:gd name="T2" fmla="*/ 0 w 236"/>
              <a:gd name="T3" fmla="*/ 0 h 235"/>
              <a:gd name="T4" fmla="*/ 2147483646 w 236"/>
              <a:gd name="T5" fmla="*/ 0 h 235"/>
              <a:gd name="T6" fmla="*/ 2147483646 w 236"/>
              <a:gd name="T7" fmla="*/ 2147483646 h 235"/>
              <a:gd name="T8" fmla="*/ 0 w 236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"/>
              <a:gd name="T16" fmla="*/ 0 h 235"/>
              <a:gd name="T17" fmla="*/ 236 w 236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" h="235">
                <a:moveTo>
                  <a:pt x="0" y="234"/>
                </a:moveTo>
                <a:lnTo>
                  <a:pt x="0" y="0"/>
                </a:lnTo>
                <a:lnTo>
                  <a:pt x="235" y="0"/>
                </a:lnTo>
                <a:lnTo>
                  <a:pt x="235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B33D9151-0844-4E98-B06A-35E6973A07DD}"/>
              </a:ext>
            </a:extLst>
          </p:cNvPr>
          <p:cNvSpPr>
            <a:spLocks/>
          </p:cNvSpPr>
          <p:nvPr/>
        </p:nvSpPr>
        <p:spPr bwMode="auto">
          <a:xfrm>
            <a:off x="5443538" y="3282802"/>
            <a:ext cx="279797" cy="279797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5CED962-76CA-4639-B400-DC269B7639BD}"/>
              </a:ext>
            </a:extLst>
          </p:cNvPr>
          <p:cNvSpPr>
            <a:spLocks/>
          </p:cNvSpPr>
          <p:nvPr/>
        </p:nvSpPr>
        <p:spPr bwMode="auto">
          <a:xfrm>
            <a:off x="5722144" y="3282802"/>
            <a:ext cx="279797" cy="279797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34E241E-672B-427D-8936-29E439CD0476}"/>
              </a:ext>
            </a:extLst>
          </p:cNvPr>
          <p:cNvSpPr>
            <a:spLocks/>
          </p:cNvSpPr>
          <p:nvPr/>
        </p:nvSpPr>
        <p:spPr bwMode="auto">
          <a:xfrm>
            <a:off x="6000751" y="3282802"/>
            <a:ext cx="279797" cy="279797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D8CB94-A734-4F58-92EF-4281FC6F4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188" y="1950676"/>
            <a:ext cx="428804" cy="22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050" b="1" dirty="0">
                <a:solidFill>
                  <a:srgbClr val="000000"/>
                </a:solidFill>
                <a:ea typeface="宋体" panose="02010600030101010101" pitchFamily="2" charset="-122"/>
              </a:rPr>
              <a:t>Root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FCD94D0-38F2-4CD7-A3DF-68BC68498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419" y="2260055"/>
            <a:ext cx="290946" cy="21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975" b="1">
                <a:solidFill>
                  <a:srgbClr val="000000"/>
                </a:solidFill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5AF211-9C5A-4079-8351-5896BF855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329" y="2260055"/>
            <a:ext cx="290946" cy="21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975" b="1">
                <a:solidFill>
                  <a:srgbClr val="000000"/>
                </a:solidFill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402C41-BD82-45DC-8A50-0256C8258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763" y="2251720"/>
            <a:ext cx="290946" cy="21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975" b="1">
                <a:solidFill>
                  <a:srgbClr val="000000"/>
                </a:solidFill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88FB3F-5093-445A-B7B3-5D3B94B64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748" y="3293517"/>
            <a:ext cx="279725" cy="21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975" b="1">
                <a:solidFill>
                  <a:srgbClr val="000000"/>
                </a:solidFill>
                <a:ea typeface="宋体" panose="02010600030101010101" pitchFamily="2" charset="-122"/>
              </a:rPr>
              <a:t>2*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9461F6D-51C6-4EFE-A3E3-F132647A9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498" y="3285183"/>
            <a:ext cx="279725" cy="21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975" b="1">
                <a:solidFill>
                  <a:srgbClr val="000000"/>
                </a:solidFill>
                <a:ea typeface="宋体" panose="02010600030101010101" pitchFamily="2" charset="-122"/>
              </a:rPr>
              <a:t>3*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D483A9-2E50-41E5-93E9-5EEAA96AE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94" y="3285183"/>
            <a:ext cx="279725" cy="21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975" b="1">
                <a:solidFill>
                  <a:srgbClr val="000000"/>
                </a:solidFill>
                <a:ea typeface="宋体" panose="02010600030101010101" pitchFamily="2" charset="-122"/>
              </a:rPr>
              <a:t>5*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71D5997-1528-4142-BB64-2B88607D0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1" y="3293517"/>
            <a:ext cx="279725" cy="21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975" b="1">
                <a:solidFill>
                  <a:srgbClr val="000000"/>
                </a:solidFill>
                <a:ea typeface="宋体" panose="02010600030101010101" pitchFamily="2" charset="-122"/>
              </a:rPr>
              <a:t>7*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7C36B81-6A53-49AB-853F-830F5D844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142" y="3293517"/>
            <a:ext cx="356669" cy="21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975" b="1">
                <a:solidFill>
                  <a:srgbClr val="000000"/>
                </a:solidFill>
                <a:ea typeface="宋体" panose="02010600030101010101" pitchFamily="2" charset="-122"/>
              </a:rPr>
              <a:t>14*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D8457C-97C2-4421-A93B-8BD7B969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13" y="3293517"/>
            <a:ext cx="356669" cy="21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975" b="1">
                <a:solidFill>
                  <a:srgbClr val="000000"/>
                </a:solidFill>
                <a:ea typeface="宋体" panose="02010600030101010101" pitchFamily="2" charset="-122"/>
              </a:rPr>
              <a:t>16*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5A3931-F6F1-443F-A87C-B3423812B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729" y="3285183"/>
            <a:ext cx="356669" cy="21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975" b="1">
                <a:solidFill>
                  <a:srgbClr val="000000"/>
                </a:solidFill>
                <a:ea typeface="宋体" panose="02010600030101010101" pitchFamily="2" charset="-122"/>
              </a:rPr>
              <a:t>19*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F4120A-148F-4C2B-B50F-7C47423EB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476" y="3285183"/>
            <a:ext cx="356669" cy="21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975" b="1">
                <a:solidFill>
                  <a:srgbClr val="000000"/>
                </a:solidFill>
                <a:ea typeface="宋体" panose="02010600030101010101" pitchFamily="2" charset="-122"/>
              </a:rPr>
              <a:t>20*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5717C7B-1D17-43E4-AD37-8563F48A7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3285183"/>
            <a:ext cx="356669" cy="21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975" b="1">
                <a:solidFill>
                  <a:srgbClr val="000000"/>
                </a:solidFill>
                <a:ea typeface="宋体" panose="02010600030101010101" pitchFamily="2" charset="-122"/>
              </a:rPr>
              <a:t>22*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20EE490-76B9-41D2-AC52-E47CDFB32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285183"/>
            <a:ext cx="356669" cy="21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975" b="1">
                <a:solidFill>
                  <a:srgbClr val="000000"/>
                </a:solidFill>
                <a:ea typeface="宋体" panose="02010600030101010101" pitchFamily="2" charset="-122"/>
              </a:rPr>
              <a:t>24*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C6B841A-6446-4943-BE6F-34D6FD128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394" y="3285183"/>
            <a:ext cx="356669" cy="21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975" b="1" dirty="0">
                <a:solidFill>
                  <a:srgbClr val="000000"/>
                </a:solidFill>
                <a:ea typeface="宋体" panose="02010600030101010101" pitchFamily="2" charset="-122"/>
              </a:rPr>
              <a:t>27*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6E5A92-8FD9-4D0E-9F53-0C9D34EDD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142" y="3293517"/>
            <a:ext cx="356669" cy="21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975" b="1">
                <a:solidFill>
                  <a:srgbClr val="000000"/>
                </a:solidFill>
                <a:ea typeface="宋体" panose="02010600030101010101" pitchFamily="2" charset="-122"/>
              </a:rPr>
              <a:t>29*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D97E6CD-5802-47B7-BB32-A9A229107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3182" y="3293517"/>
            <a:ext cx="356669" cy="21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975" b="1">
                <a:solidFill>
                  <a:srgbClr val="000000"/>
                </a:solidFill>
                <a:ea typeface="宋体" panose="02010600030101010101" pitchFamily="2" charset="-122"/>
              </a:rPr>
              <a:t>33*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E916DAC-40D7-4A17-9ED4-AC6D6C200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2979" y="3293517"/>
            <a:ext cx="356669" cy="21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975" b="1">
                <a:solidFill>
                  <a:srgbClr val="000000"/>
                </a:solidFill>
                <a:ea typeface="宋体" panose="02010600030101010101" pitchFamily="2" charset="-122"/>
              </a:rPr>
              <a:t>34*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E87495B-D116-4F2F-B78B-7D3F77AD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060" y="3285183"/>
            <a:ext cx="356669" cy="21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975" b="1">
                <a:solidFill>
                  <a:srgbClr val="000000"/>
                </a:solidFill>
                <a:ea typeface="宋体" panose="02010600030101010101" pitchFamily="2" charset="-122"/>
              </a:rPr>
              <a:t>38*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0CC1818-EE0D-4D36-AF1E-5EEFB2828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0667" y="3276849"/>
            <a:ext cx="356669" cy="21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975" b="1">
                <a:solidFill>
                  <a:srgbClr val="000000"/>
                </a:solidFill>
                <a:ea typeface="宋体" panose="02010600030101010101" pitchFamily="2" charset="-122"/>
              </a:rPr>
              <a:t>39*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CE94FEA-8C6C-45D1-B0A6-5441FE34D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2369" y="2260055"/>
            <a:ext cx="290946" cy="21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975" b="1">
                <a:solidFill>
                  <a:srgbClr val="000000"/>
                </a:solidFill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68" name="Arc 68">
            <a:extLst>
              <a:ext uri="{FF2B5EF4-FFF2-40B4-BE49-F238E27FC236}">
                <a16:creationId xmlns:a16="http://schemas.microsoft.com/office/drawing/2014/main" id="{C874BFC5-6059-4D46-ABE0-EC603889DBE2}"/>
              </a:ext>
            </a:extLst>
          </p:cNvPr>
          <p:cNvSpPr>
            <a:spLocks/>
          </p:cNvSpPr>
          <p:nvPr/>
        </p:nvSpPr>
        <p:spPr bwMode="auto">
          <a:xfrm rot="19020000">
            <a:off x="3714750" y="3114923"/>
            <a:ext cx="285750" cy="28575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</a:endParaRPr>
          </a:p>
        </p:txBody>
      </p:sp>
      <p:sp>
        <p:nvSpPr>
          <p:cNvPr id="69" name="Arc 69">
            <a:extLst>
              <a:ext uri="{FF2B5EF4-FFF2-40B4-BE49-F238E27FC236}">
                <a16:creationId xmlns:a16="http://schemas.microsoft.com/office/drawing/2014/main" id="{21A373C0-5D5F-4089-904C-F31B56C83E72}"/>
              </a:ext>
            </a:extLst>
          </p:cNvPr>
          <p:cNvSpPr>
            <a:spLocks/>
          </p:cNvSpPr>
          <p:nvPr/>
        </p:nvSpPr>
        <p:spPr bwMode="auto">
          <a:xfrm rot="19020000">
            <a:off x="2400300" y="3114923"/>
            <a:ext cx="285750" cy="28575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</a:endParaRPr>
          </a:p>
        </p:txBody>
      </p:sp>
      <p:sp>
        <p:nvSpPr>
          <p:cNvPr id="70" name="Arc 70">
            <a:extLst>
              <a:ext uri="{FF2B5EF4-FFF2-40B4-BE49-F238E27FC236}">
                <a16:creationId xmlns:a16="http://schemas.microsoft.com/office/drawing/2014/main" id="{42A9E473-7474-478E-B0A9-4F2D5169D62B}"/>
              </a:ext>
            </a:extLst>
          </p:cNvPr>
          <p:cNvSpPr>
            <a:spLocks/>
          </p:cNvSpPr>
          <p:nvPr/>
        </p:nvSpPr>
        <p:spPr bwMode="auto">
          <a:xfrm rot="19020000">
            <a:off x="4914900" y="3114923"/>
            <a:ext cx="285750" cy="28575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</a:endParaRPr>
          </a:p>
        </p:txBody>
      </p:sp>
      <p:sp>
        <p:nvSpPr>
          <p:cNvPr id="71" name="Arc 71">
            <a:extLst>
              <a:ext uri="{FF2B5EF4-FFF2-40B4-BE49-F238E27FC236}">
                <a16:creationId xmlns:a16="http://schemas.microsoft.com/office/drawing/2014/main" id="{18EE4C2F-87BB-474C-96A5-5B28DC07272B}"/>
              </a:ext>
            </a:extLst>
          </p:cNvPr>
          <p:cNvSpPr>
            <a:spLocks/>
          </p:cNvSpPr>
          <p:nvPr/>
        </p:nvSpPr>
        <p:spPr bwMode="auto">
          <a:xfrm rot="19020000">
            <a:off x="6172200" y="3114923"/>
            <a:ext cx="285750" cy="28575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</a:endParaRPr>
          </a:p>
        </p:txBody>
      </p:sp>
      <p:sp>
        <p:nvSpPr>
          <p:cNvPr id="73" name="Line 67">
            <a:extLst>
              <a:ext uri="{FF2B5EF4-FFF2-40B4-BE49-F238E27FC236}">
                <a16:creationId xmlns:a16="http://schemas.microsoft.com/office/drawing/2014/main" id="{8593B05C-814F-493D-9D16-8A25AFCB8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851670"/>
            <a:ext cx="2857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 dirty="0">
              <a:solidFill>
                <a:srgbClr val="000000"/>
              </a:solidFill>
              <a:latin typeface="Helvetica" panose="020B0604020202020204" pitchFamily="34" charset="0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82980" y="2194570"/>
            <a:ext cx="726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>
                <a:solidFill>
                  <a:srgbClr val="FF0000"/>
                </a:solidFill>
                <a:latin typeface="Comic Sans MS" pitchFamily="66" charset="0"/>
              </a:rPr>
              <a:t>n = 5</a:t>
            </a:r>
            <a:endParaRPr lang="zh-CN" altLang="en-US" sz="1600" b="1" i="1">
              <a:solidFill>
                <a:srgbClr val="FF0000"/>
              </a:solidFill>
              <a:latin typeface="Comic Sans MS" pitchFamily="66" charset="0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flipH="1">
            <a:off x="1542455" y="2469088"/>
            <a:ext cx="2059733" cy="799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2796183" y="2519611"/>
            <a:ext cx="1253728" cy="757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>
            <a:off x="4099063" y="2500561"/>
            <a:ext cx="369353" cy="757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60" idx="0"/>
          </p:cNvCxnSpPr>
          <p:nvPr/>
        </p:nvCxnSpPr>
        <p:spPr>
          <a:xfrm>
            <a:off x="4886920" y="2519611"/>
            <a:ext cx="439678" cy="765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5304830" y="2519611"/>
            <a:ext cx="1276686" cy="748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9017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4EEEC-E9E8-42F1-9781-B3661E57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Queries on B</a:t>
            </a:r>
            <a:r>
              <a:rPr lang="en-US" altLang="zh-CN" baseline="30000" dirty="0">
                <a:latin typeface="Comic Sans MS" pitchFamily="66" charset="0"/>
              </a:rPr>
              <a:t>+</a:t>
            </a:r>
            <a:r>
              <a:rPr lang="en-US" altLang="zh-CN" dirty="0">
                <a:latin typeface="Comic Sans MS" pitchFamily="66" charset="0"/>
              </a:rPr>
              <a:t>-Trees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19A890-902C-4AD1-86CA-2BBAAB4E9C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710896"/>
                <a:ext cx="8568952" cy="3805070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itchFamily="66" charset="0"/>
                  </a:rPr>
                  <a:t>In processing a query, a path is traversed in the tree from the root to some leaf node</a:t>
                </a:r>
              </a:p>
              <a:p>
                <a:r>
                  <a:rPr lang="en-US" altLang="zh-CN" sz="2000" dirty="0">
                    <a:latin typeface="Comic Sans MS" pitchFamily="66" charset="0"/>
                  </a:rPr>
                  <a:t>If there are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altLang="zh-CN" sz="2000" dirty="0">
                    <a:latin typeface="Comic Sans MS" pitchFamily="66" charset="0"/>
                  </a:rPr>
                  <a:t> search-key values in the file,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the path is no longer </a:t>
                </a:r>
                <a:r>
                  <a:rPr lang="en-US" altLang="zh-CN" sz="2000" dirty="0">
                    <a:latin typeface="Comic Sans MS" pitchFamily="66" charset="0"/>
                  </a:rPr>
                  <a:t>than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2000" b="1" dirty="0">
                  <a:latin typeface="Comic Sans MS" pitchFamily="66" charset="0"/>
                </a:endParaRP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E.g., a node is generally the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same size as a disk block</a:t>
                </a:r>
                <a:r>
                  <a:rPr lang="en-US" altLang="zh-CN" sz="1800" dirty="0">
                    <a:latin typeface="Comic Sans MS" pitchFamily="66" charset="0"/>
                  </a:rPr>
                  <a:t>, typically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4 KB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, </a:t>
                </a:r>
                <a:r>
                  <a:rPr lang="en-US" altLang="zh-CN" sz="1800" dirty="0">
                    <a:latin typeface="Comic Sans MS" pitchFamily="66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1800" b="1" dirty="0"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is typically around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100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(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40 bytes per index entry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With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r>
                  <a:rPr lang="en-US" altLang="zh-CN" sz="1600" dirty="0">
                    <a:latin typeface="Comic Sans MS" pitchFamily="66" charset="0"/>
                  </a:rPr>
                  <a:t> million search key values and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 = 100</a:t>
                </a:r>
                <a:r>
                  <a:rPr lang="en-US" altLang="zh-CN" sz="1600" dirty="0">
                    <a:latin typeface="Comic Sans MS" pitchFamily="66" charset="0"/>
                  </a:rPr>
                  <a:t>, at most </a:t>
                </a:r>
                <a:br>
                  <a:rPr lang="en-US" altLang="zh-CN" sz="1600" dirty="0">
                    <a:latin typeface="Comic Sans MS" pitchFamily="66" charset="0"/>
                  </a:rPr>
                </a:b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log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</a:rPr>
                  <a:t>50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(1,000,000) = 4 nodes </a:t>
                </a:r>
                <a:r>
                  <a:rPr lang="en-US" altLang="zh-CN" sz="1600" dirty="0">
                    <a:latin typeface="Comic Sans MS" pitchFamily="66" charset="0"/>
                  </a:rPr>
                  <a:t>are accessed in a lookup.</a:t>
                </a: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For a balanced binary tree with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r>
                  <a:rPr lang="en-US" altLang="zh-CN" sz="1600" dirty="0">
                    <a:latin typeface="Comic Sans MS" pitchFamily="66" charset="0"/>
                  </a:rPr>
                  <a:t> million search key values — around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20 nodes </a:t>
                </a:r>
                <a:r>
                  <a:rPr lang="en-US" altLang="zh-CN" sz="1600" dirty="0">
                    <a:latin typeface="Comic Sans MS" pitchFamily="66" charset="0"/>
                  </a:rPr>
                  <a:t>(i.e.,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log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</a:rPr>
                  <a:t>2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(1,000,000)</a:t>
                </a:r>
                <a:r>
                  <a:rPr lang="en-US" altLang="zh-CN" sz="1600" dirty="0">
                    <a:latin typeface="Comic Sans MS" pitchFamily="66" charset="0"/>
                  </a:rPr>
                  <a:t>) are accessed in a lookup</a:t>
                </a: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The above difference is significant since every node access may need a disk I/O, costing around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10</a:t>
                </a:r>
                <a:r>
                  <a:rPr lang="en-US" altLang="zh-CN" sz="1600" dirty="0">
                    <a:latin typeface="Comic Sans MS" pitchFamily="66" charset="0"/>
                  </a:rPr>
                  <a:t> </a:t>
                </a:r>
                <a:r>
                  <a:rPr lang="en-US" altLang="zh-CN" sz="1600" dirty="0" err="1">
                    <a:latin typeface="Comic Sans MS" pitchFamily="66" charset="0"/>
                  </a:rPr>
                  <a:t>ms</a:t>
                </a:r>
                <a:endParaRPr lang="en-US" altLang="zh-CN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19A890-902C-4AD1-86CA-2BBAAB4E9C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10896"/>
                <a:ext cx="8568952" cy="3805070"/>
              </a:xfrm>
              <a:blipFill>
                <a:blip r:embed="rId2"/>
                <a:stretch>
                  <a:fillRect l="-996" t="-2244" r="-1351" b="-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0253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54E8C-7150-4941-A8CF-72C29772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  <a:ea typeface="华文新魏" pitchFamily="2" charset="-122"/>
              </a:rPr>
              <a:t>Insertion in B</a:t>
            </a:r>
            <a:r>
              <a:rPr lang="en-US" altLang="zh-CN" baseline="30000" dirty="0">
                <a:latin typeface="Comic Sans MS" pitchFamily="66" charset="0"/>
                <a:ea typeface="华文新魏" pitchFamily="2" charset="-122"/>
              </a:rPr>
              <a:t>+</a:t>
            </a:r>
            <a:r>
              <a:rPr lang="en-US" altLang="zh-CN" dirty="0">
                <a:latin typeface="Comic Sans MS" pitchFamily="66" charset="0"/>
                <a:ea typeface="华文新魏" pitchFamily="2" charset="-122"/>
              </a:rPr>
              <a:t>-Tree</a:t>
            </a:r>
            <a:endParaRPr lang="zh-CN" altLang="en-US" dirty="0">
              <a:latin typeface="Comic Sans MS" pitchFamily="66" charset="0"/>
              <a:ea typeface="华文新魏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E0454-6CF7-49CF-89F6-460EC3AC2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latin typeface="Comic Sans MS" pitchFamily="66" charset="0"/>
              </a:rPr>
              <a:t>Find the leaf node in which the search-key value would appear</a:t>
            </a:r>
          </a:p>
          <a:p>
            <a:pPr lvl="1"/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If the search-key value is already in the leaf node</a:t>
            </a:r>
            <a:endParaRPr lang="en-US" altLang="zh-CN" sz="1600" dirty="0">
              <a:solidFill>
                <a:srgbClr val="0000FF"/>
              </a:solidFill>
              <a:latin typeface="Comic Sans MS" pitchFamily="66" charset="0"/>
            </a:endParaRPr>
          </a:p>
          <a:p>
            <a:pPr lvl="2"/>
            <a:r>
              <a:rPr lang="en-US" altLang="zh-CN" sz="1600" dirty="0">
                <a:latin typeface="Comic Sans MS" pitchFamily="66" charset="0"/>
              </a:rPr>
              <a:t>record is added to file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if necessary, a pointer is inserted into the bucket</a:t>
            </a:r>
          </a:p>
          <a:p>
            <a:pPr lvl="1"/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If the search-key value is not in certain node</a:t>
            </a:r>
            <a:r>
              <a:rPr lang="en-US" altLang="zh-CN" sz="1800" dirty="0">
                <a:latin typeface="Comic Sans MS" pitchFamily="66" charset="0"/>
              </a:rPr>
              <a:t>, add the record to the main file and create a bucket if necessary. Then: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If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there is room in the leaf node</a:t>
            </a:r>
            <a:r>
              <a:rPr lang="en-US" altLang="zh-CN" sz="1600" dirty="0">
                <a:latin typeface="Comic Sans MS" pitchFamily="66" charset="0"/>
              </a:rPr>
              <a:t>, insert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 (key-value, pointer) </a:t>
            </a:r>
            <a:r>
              <a:rPr lang="en-US" altLang="zh-CN" sz="1600" dirty="0">
                <a:latin typeface="Comic Sans MS" pitchFamily="66" charset="0"/>
              </a:rPr>
              <a:t>pair in the leaf node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Otherwise,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split the node </a:t>
            </a:r>
            <a:r>
              <a:rPr lang="en-US" altLang="zh-CN" sz="1600" dirty="0">
                <a:latin typeface="Comic Sans MS" pitchFamily="66" charset="0"/>
              </a:rPr>
              <a:t>along with the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new (key-value, pointer) entry</a:t>
            </a:r>
            <a:endParaRPr lang="en-US" altLang="zh-CN" sz="1600" dirty="0">
              <a:latin typeface="Comic Sans MS" pitchFamily="66" charset="0"/>
            </a:endParaRP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88127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B455D-5236-4EC2-BC40-5F076F3D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Insertion in B</a:t>
            </a:r>
            <a:r>
              <a:rPr lang="en-US" altLang="zh-CN" baseline="30000" dirty="0">
                <a:latin typeface="Comic Sans MS" pitchFamily="66" charset="0"/>
              </a:rPr>
              <a:t>+</a:t>
            </a:r>
            <a:r>
              <a:rPr lang="en-US" altLang="zh-CN" dirty="0">
                <a:latin typeface="Comic Sans MS" pitchFamily="66" charset="0"/>
              </a:rPr>
              <a:t>-Tree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00D7F539-C59F-44B8-8550-9B209E9B6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040" y="4575924"/>
            <a:ext cx="47884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spcBef>
                <a:spcPct val="50000"/>
              </a:spcBef>
              <a:buClrTx/>
              <a:buSzTx/>
              <a:buNone/>
            </a:pPr>
            <a:r>
              <a:rPr kumimoji="0" lang="en-US" altLang="zh-CN" sz="1350" b="1" i="1" dirty="0">
                <a:solidFill>
                  <a:srgbClr val="0000FF"/>
                </a:solidFill>
                <a:ea typeface="宋体" panose="02010600030101010101" pitchFamily="2" charset="-122"/>
              </a:rPr>
              <a:t>B</a:t>
            </a:r>
            <a:r>
              <a:rPr kumimoji="0" lang="en-US" altLang="zh-CN" sz="1350" b="1" i="1" baseline="30000" dirty="0">
                <a:solidFill>
                  <a:srgbClr val="0000FF"/>
                </a:solidFill>
                <a:ea typeface="宋体" panose="02010600030101010101" pitchFamily="2" charset="-122"/>
              </a:rPr>
              <a:t>+</a:t>
            </a:r>
            <a:r>
              <a:rPr kumimoji="0" lang="en-US" altLang="zh-CN" sz="1350" b="1" i="1" dirty="0">
                <a:solidFill>
                  <a:srgbClr val="0000FF"/>
                </a:solidFill>
                <a:ea typeface="宋体" panose="02010600030101010101" pitchFamily="2" charset="-122"/>
              </a:rPr>
              <a:t>-Tree before and after the insertion of </a:t>
            </a:r>
            <a:r>
              <a:rPr kumimoji="0" lang="en-US" altLang="zh-CN" sz="1350" b="1" i="1" dirty="0">
                <a:solidFill>
                  <a:srgbClr val="FF0000"/>
                </a:solidFill>
                <a:ea typeface="宋体" panose="02010600030101010101" pitchFamily="2" charset="-122"/>
              </a:rPr>
              <a:t>“Clearview”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2E76E63B-FC5B-4C61-8B38-6F4F30CF7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0952" r="714" b="31429"/>
          <a:stretch>
            <a:fillRect/>
          </a:stretch>
        </p:blipFill>
        <p:spPr bwMode="auto">
          <a:xfrm>
            <a:off x="1818085" y="2677690"/>
            <a:ext cx="5900738" cy="169426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21C8D95C-4A9D-4316-B776-B018EF9E4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" t="29016" r="1619" b="29736"/>
          <a:stretch>
            <a:fillRect/>
          </a:stretch>
        </p:blipFill>
        <p:spPr bwMode="auto">
          <a:xfrm>
            <a:off x="1797844" y="771550"/>
            <a:ext cx="5462588" cy="173950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D4740E11-9E26-4245-91A1-409F5EC4CB34}"/>
              </a:ext>
            </a:extLst>
          </p:cNvPr>
          <p:cNvSpPr/>
          <p:nvPr/>
        </p:nvSpPr>
        <p:spPr>
          <a:xfrm>
            <a:off x="1547664" y="1851670"/>
            <a:ext cx="1800200" cy="7732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2493CE5-B2AE-47A8-B495-9AADC5D9B15E}"/>
              </a:ext>
            </a:extLst>
          </p:cNvPr>
          <p:cNvSpPr/>
          <p:nvPr/>
        </p:nvSpPr>
        <p:spPr>
          <a:xfrm>
            <a:off x="1727684" y="3795886"/>
            <a:ext cx="2556284" cy="7732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734410" y="1203598"/>
            <a:ext cx="726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rgbClr val="FF0000"/>
                </a:solidFill>
                <a:latin typeface="Comic Sans MS" pitchFamily="66" charset="0"/>
              </a:rPr>
              <a:t>n = 3</a:t>
            </a:r>
            <a:endParaRPr lang="zh-CN" altLang="en-US" sz="1600" b="1" i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4967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B0B71-DCEB-43DB-80C1-FB3F7FEF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Insertion in B</a:t>
            </a:r>
            <a:r>
              <a:rPr lang="en-US" altLang="zh-CN" baseline="30000" dirty="0">
                <a:latin typeface="Comic Sans MS" pitchFamily="66" charset="0"/>
              </a:rPr>
              <a:t>+</a:t>
            </a:r>
            <a:r>
              <a:rPr lang="en-US" altLang="zh-CN" dirty="0">
                <a:latin typeface="Comic Sans MS" pitchFamily="66" charset="0"/>
              </a:rPr>
              <a:t>-Tree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F8A91F-AD2C-443B-9CC5-74B6BB47D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749762"/>
                <a:ext cx="8856984" cy="3805070"/>
              </a:xfrm>
            </p:spPr>
            <p:txBody>
              <a:bodyPr/>
              <a:lstStyle/>
              <a:p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Splitting a leaf node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take the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(search-key value, pointer) pairs </a:t>
                </a:r>
                <a:r>
                  <a:rPr lang="en-US" altLang="zh-CN" sz="1800" dirty="0">
                    <a:latin typeface="Comic Sans MS" pitchFamily="66" charset="0"/>
                  </a:rPr>
                  <a:t>(including the one being inserted) in sorted order. Place the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first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 in the original node</a:t>
                </a:r>
                <a:r>
                  <a:rPr lang="en-US" altLang="zh-CN" sz="1800" dirty="0">
                    <a:latin typeface="Comic Sans MS" pitchFamily="66" charset="0"/>
                  </a:rPr>
                  <a:t>, and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the rest in a new node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let the new node be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, and let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be the least key value in </a:t>
                </a:r>
                <a:r>
                  <a:rPr lang="en-US" altLang="zh-CN" sz="1800" b="1" i="1" dirty="0">
                    <a:solidFill>
                      <a:srgbClr val="0000FF"/>
                    </a:solidFill>
                    <a:latin typeface="Comic Sans MS" pitchFamily="66" charset="0"/>
                  </a:rPr>
                  <a:t>p</a:t>
                </a:r>
                <a:r>
                  <a:rPr lang="en-US" altLang="zh-CN" sz="1800" dirty="0">
                    <a:latin typeface="Comic Sans MS" pitchFamily="66" charset="0"/>
                  </a:rPr>
                  <a:t>.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Insert (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) in the parent</a:t>
                </a:r>
                <a:r>
                  <a:rPr lang="en-US" altLang="zh-CN" sz="1800" dirty="0">
                    <a:latin typeface="Comic Sans MS" pitchFamily="66" charset="0"/>
                  </a:rPr>
                  <a:t> of the node being split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If the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parent is full</a:t>
                </a:r>
                <a:r>
                  <a:rPr lang="en-US" altLang="zh-CN" sz="1800" dirty="0">
                    <a:latin typeface="Comic Sans MS" pitchFamily="66" charset="0"/>
                  </a:rPr>
                  <a:t>,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split it </a:t>
                </a:r>
                <a:r>
                  <a:rPr lang="en-US" altLang="zh-CN" sz="1800" dirty="0">
                    <a:latin typeface="Comic Sans MS" pitchFamily="66" charset="0"/>
                  </a:rPr>
                  <a:t>and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propagate the split </a:t>
                </a:r>
                <a:r>
                  <a:rPr lang="en-US" altLang="zh-CN" sz="1800" dirty="0">
                    <a:latin typeface="Comic Sans MS" pitchFamily="66" charset="0"/>
                  </a:rPr>
                  <a:t>further up</a:t>
                </a:r>
                <a:endParaRPr lang="en-US" altLang="zh-CN" sz="1800" b="1" dirty="0">
                  <a:latin typeface="Comic Sans MS" pitchFamily="66" charset="0"/>
                </a:endParaRPr>
              </a:p>
              <a:p>
                <a:r>
                  <a:rPr lang="en-US" altLang="zh-CN" sz="1800" b="1" dirty="0">
                    <a:latin typeface="Comic Sans MS" pitchFamily="66" charset="0"/>
                  </a:rPr>
                  <a:t>Splitting of nodes proceeds upwards till a node that is not full is found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In the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worst case</a:t>
                </a:r>
                <a:r>
                  <a:rPr lang="en-US" altLang="zh-CN" sz="1800" dirty="0">
                    <a:latin typeface="Comic Sans MS" pitchFamily="66" charset="0"/>
                  </a:rPr>
                  <a:t>, the root node may be split, thus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increasing the height </a:t>
                </a:r>
                <a:r>
                  <a:rPr lang="en-US" altLang="zh-CN" sz="1800" dirty="0">
                    <a:latin typeface="Comic Sans MS" pitchFamily="66" charset="0"/>
                  </a:rPr>
                  <a:t>of the tree by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1</a:t>
                </a:r>
                <a:endParaRPr lang="en-US" altLang="zh-CN" sz="1600" b="1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F8A91F-AD2C-443B-9CC5-74B6BB47D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49762"/>
                <a:ext cx="8856984" cy="3805070"/>
              </a:xfrm>
              <a:blipFill>
                <a:blip r:embed="rId2"/>
                <a:stretch>
                  <a:fillRect l="-826" t="-1923" r="-1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7862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51663-1634-436A-8DD3-D8FDF1A1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Index vs. Data (</a:t>
            </a:r>
            <a:r>
              <a:rPr lang="zh-CN" altLang="en-US" dirty="0">
                <a:latin typeface="Comic Sans MS" pitchFamily="66" charset="0"/>
              </a:rPr>
              <a:t>索引块与数据块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1D780-6EE6-4F1C-BD75-5407DF0B6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1800" dirty="0">
                <a:latin typeface="Comic Sans MS" pitchFamily="66" charset="0"/>
              </a:rPr>
              <a:t>索引可提高检索效率，其结构</a:t>
            </a:r>
            <a:r>
              <a:rPr lang="en-US" altLang="zh-CN" sz="1800" dirty="0">
                <a:latin typeface="Comic Sans MS" pitchFamily="66" charset="0"/>
              </a:rPr>
              <a:t>(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二叉树、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altLang="zh-CN" sz="1800" b="1" baseline="30000" dirty="0">
                <a:solidFill>
                  <a:srgbClr val="FF0000"/>
                </a:solidFill>
                <a:latin typeface="Comic Sans MS" pitchFamily="66" charset="0"/>
              </a:rPr>
              <a:t>+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树</a:t>
            </a:r>
            <a:r>
              <a:rPr lang="zh-CN" altLang="en-US" sz="1800" dirty="0">
                <a:latin typeface="Comic Sans MS" pitchFamily="66" charset="0"/>
              </a:rPr>
              <a:t>等</a:t>
            </a:r>
            <a:r>
              <a:rPr lang="en-US" altLang="zh-CN" sz="1800" dirty="0">
                <a:latin typeface="Comic Sans MS" pitchFamily="66" charset="0"/>
              </a:rPr>
              <a:t>)</a:t>
            </a:r>
            <a:r>
              <a:rPr lang="zh-CN" altLang="en-US" sz="1800" dirty="0">
                <a:latin typeface="Comic Sans MS" pitchFamily="66" charset="0"/>
              </a:rPr>
              <a:t>占用空间小，所以访问速度快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1600" dirty="0">
                <a:latin typeface="Comic Sans MS" pitchFamily="66" charset="0"/>
              </a:rPr>
              <a:t>如果表中的一条记录在磁盘上占用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1000</a:t>
            </a:r>
            <a:r>
              <a:rPr lang="zh-CN" altLang="en-US" sz="1600" dirty="0">
                <a:solidFill>
                  <a:srgbClr val="FF0000"/>
                </a:solidFill>
                <a:latin typeface="Comic Sans MS" pitchFamily="66" charset="0"/>
              </a:rPr>
              <a:t>字节</a:t>
            </a:r>
            <a:r>
              <a:rPr lang="zh-CN" altLang="en-US" sz="1600" dirty="0">
                <a:latin typeface="Comic Sans MS" pitchFamily="66" charset="0"/>
              </a:rPr>
              <a:t>，对其中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10</a:t>
            </a:r>
            <a:r>
              <a:rPr lang="zh-CN" altLang="en-US" sz="1600" dirty="0">
                <a:solidFill>
                  <a:srgbClr val="FF0000"/>
                </a:solidFill>
                <a:latin typeface="Comic Sans MS" pitchFamily="66" charset="0"/>
              </a:rPr>
              <a:t>字节</a:t>
            </a:r>
            <a:r>
              <a:rPr lang="zh-CN" altLang="en-US" sz="1600" dirty="0">
                <a:latin typeface="Comic Sans MS" pitchFamily="66" charset="0"/>
              </a:rPr>
              <a:t>的一个字段建立</a:t>
            </a:r>
            <a:r>
              <a:rPr lang="zh-CN" altLang="en-US" sz="1600" dirty="0">
                <a:solidFill>
                  <a:srgbClr val="0000FF"/>
                </a:solidFill>
                <a:latin typeface="Comic Sans MS" pitchFamily="66" charset="0"/>
              </a:rPr>
              <a:t>索引</a:t>
            </a:r>
            <a:r>
              <a:rPr lang="zh-CN" altLang="en-US" sz="1600" dirty="0">
                <a:latin typeface="Comic Sans MS" pitchFamily="66" charset="0"/>
              </a:rPr>
              <a:t>，那么该记录对应的索引项的大小只有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10</a:t>
            </a:r>
            <a:r>
              <a:rPr lang="zh-CN" altLang="en-US" sz="1600" dirty="0">
                <a:solidFill>
                  <a:srgbClr val="FF0000"/>
                </a:solidFill>
                <a:latin typeface="Comic Sans MS" pitchFamily="66" charset="0"/>
              </a:rPr>
              <a:t>字节</a:t>
            </a:r>
            <a:r>
              <a:rPr lang="zh-CN" altLang="en-US" sz="1600" dirty="0">
                <a:latin typeface="Comic Sans MS" pitchFamily="66" charset="0"/>
              </a:rPr>
              <a:t>。如</a:t>
            </a:r>
            <a:r>
              <a:rPr lang="en-US" altLang="zh-CN" sz="1600" dirty="0">
                <a:latin typeface="Comic Sans MS" pitchFamily="66" charset="0"/>
              </a:rPr>
              <a:t>SQL Server</a:t>
            </a:r>
            <a:r>
              <a:rPr lang="zh-CN" altLang="en-US" sz="1600" dirty="0">
                <a:latin typeface="Comic Sans MS" pitchFamily="66" charset="0"/>
              </a:rPr>
              <a:t>的最小空间分配单元是“</a:t>
            </a:r>
            <a:r>
              <a:rPr lang="zh-CN" altLang="en-US" sz="1600" dirty="0">
                <a:solidFill>
                  <a:srgbClr val="0000FF"/>
                </a:solidFill>
                <a:latin typeface="Comic Sans MS" pitchFamily="66" charset="0"/>
              </a:rPr>
              <a:t>页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Page</a:t>
            </a:r>
            <a:r>
              <a:rPr lang="en-US" altLang="zh-CN" sz="1600" dirty="0">
                <a:latin typeface="Comic Sans MS" pitchFamily="66" charset="0"/>
              </a:rPr>
              <a:t>”</a:t>
            </a:r>
            <a:r>
              <a:rPr lang="zh-CN" altLang="en-US" sz="1600" dirty="0">
                <a:latin typeface="Comic Sans MS" pitchFamily="66" charset="0"/>
              </a:rPr>
              <a:t>，一个</a:t>
            </a:r>
            <a:r>
              <a:rPr lang="zh-CN" altLang="en-US" sz="1600" dirty="0">
                <a:solidFill>
                  <a:srgbClr val="0000FF"/>
                </a:solidFill>
                <a:latin typeface="Comic Sans MS" pitchFamily="66" charset="0"/>
              </a:rPr>
              <a:t>页</a:t>
            </a:r>
            <a:r>
              <a:rPr lang="zh-CN" altLang="en-US" sz="1600" dirty="0">
                <a:latin typeface="Comic Sans MS" pitchFamily="66" charset="0"/>
              </a:rPr>
              <a:t>在磁盘上占用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8K</a:t>
            </a:r>
            <a:r>
              <a:rPr lang="zh-CN" altLang="en-US" sz="1600" dirty="0">
                <a:latin typeface="Comic Sans MS" pitchFamily="66" charset="0"/>
              </a:rPr>
              <a:t>空间，可以存储上述</a:t>
            </a:r>
            <a:r>
              <a:rPr lang="zh-CN" altLang="en-US" sz="1600" dirty="0">
                <a:solidFill>
                  <a:srgbClr val="FF0000"/>
                </a:solidFill>
                <a:latin typeface="Comic Sans MS" pitchFamily="66" charset="0"/>
              </a:rPr>
              <a:t>记录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8</a:t>
            </a:r>
            <a:r>
              <a:rPr lang="zh-CN" altLang="en-US" sz="1600" dirty="0">
                <a:solidFill>
                  <a:srgbClr val="FF0000"/>
                </a:solidFill>
                <a:latin typeface="Comic Sans MS" pitchFamily="66" charset="0"/>
              </a:rPr>
              <a:t>条</a:t>
            </a:r>
            <a:r>
              <a:rPr lang="zh-CN" altLang="en-US" sz="1600" dirty="0">
                <a:latin typeface="Comic Sans MS" pitchFamily="66" charset="0"/>
              </a:rPr>
              <a:t>，但可以存储</a:t>
            </a:r>
            <a:r>
              <a:rPr lang="zh-CN" altLang="en-US" sz="1600" dirty="0">
                <a:solidFill>
                  <a:srgbClr val="FF0000"/>
                </a:solidFill>
                <a:latin typeface="Comic Sans MS" pitchFamily="66" charset="0"/>
              </a:rPr>
              <a:t>索引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800</a:t>
            </a:r>
            <a:r>
              <a:rPr lang="zh-CN" altLang="en-US" sz="1600" dirty="0">
                <a:solidFill>
                  <a:srgbClr val="FF0000"/>
                </a:solidFill>
                <a:latin typeface="Comic Sans MS" pitchFamily="66" charset="0"/>
              </a:rPr>
              <a:t>条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1600" dirty="0">
                <a:latin typeface="Comic Sans MS" pitchFamily="66" charset="0"/>
              </a:rPr>
              <a:t>从一个有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8000</a:t>
            </a:r>
            <a:r>
              <a:rPr lang="zh-CN" altLang="en-US" sz="1600" dirty="0">
                <a:solidFill>
                  <a:srgbClr val="FF0000"/>
                </a:solidFill>
                <a:latin typeface="Comic Sans MS" pitchFamily="66" charset="0"/>
              </a:rPr>
              <a:t>条记录</a:t>
            </a:r>
            <a:r>
              <a:rPr lang="zh-CN" altLang="en-US" sz="1600" dirty="0">
                <a:latin typeface="Comic Sans MS" pitchFamily="66" charset="0"/>
              </a:rPr>
              <a:t>表中检索符合某个条件的记录，如</a:t>
            </a:r>
            <a:r>
              <a:rPr lang="zh-CN" altLang="en-US" sz="1600" dirty="0">
                <a:solidFill>
                  <a:srgbClr val="FF0000"/>
                </a:solidFill>
                <a:latin typeface="Comic Sans MS" pitchFamily="66" charset="0"/>
              </a:rPr>
              <a:t>没有索引</a:t>
            </a:r>
            <a:r>
              <a:rPr lang="zh-CN" altLang="en-US" sz="1600" dirty="0">
                <a:latin typeface="Comic Sans MS" pitchFamily="66" charset="0"/>
              </a:rPr>
              <a:t>，可能需要遍历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8000</a:t>
            </a:r>
            <a:r>
              <a:rPr lang="zh-CN" altLang="en-US" sz="1600" dirty="0">
                <a:solidFill>
                  <a:srgbClr val="0000FF"/>
                </a:solidFill>
                <a:latin typeface="Comic Sans MS" pitchFamily="66" charset="0"/>
              </a:rPr>
              <a:t>条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×1000</a:t>
            </a:r>
            <a:r>
              <a:rPr lang="zh-CN" altLang="en-US" sz="1600" dirty="0">
                <a:solidFill>
                  <a:srgbClr val="0000FF"/>
                </a:solidFill>
                <a:latin typeface="Comic Sans MS" pitchFamily="66" charset="0"/>
              </a:rPr>
              <a:t>字节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/8K</a:t>
            </a:r>
            <a:r>
              <a:rPr lang="zh-CN" altLang="en-US" sz="1600" dirty="0">
                <a:solidFill>
                  <a:srgbClr val="0000FF"/>
                </a:solidFill>
                <a:latin typeface="Comic Sans MS" pitchFamily="66" charset="0"/>
              </a:rPr>
              <a:t>字节</a:t>
            </a:r>
            <a:r>
              <a:rPr lang="en-US" altLang="zh-CN" sz="1600" dirty="0">
                <a:latin typeface="Comic Sans MS" pitchFamily="66" charset="0"/>
              </a:rPr>
              <a:t>=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1000</a:t>
            </a:r>
            <a:r>
              <a:rPr lang="zh-CN" altLang="en-US" sz="1600" dirty="0">
                <a:solidFill>
                  <a:srgbClr val="FF0000"/>
                </a:solidFill>
                <a:latin typeface="Comic Sans MS" pitchFamily="66" charset="0"/>
              </a:rPr>
              <a:t>个页面</a:t>
            </a:r>
            <a:r>
              <a:rPr lang="zh-CN" altLang="en-US" sz="1600" dirty="0">
                <a:latin typeface="Comic Sans MS" pitchFamily="66" charset="0"/>
              </a:rPr>
              <a:t>才能找到结果。如果在检索字段上有上述</a:t>
            </a:r>
            <a:r>
              <a:rPr lang="zh-CN" altLang="en-US" sz="1600" dirty="0">
                <a:solidFill>
                  <a:srgbClr val="FF0000"/>
                </a:solidFill>
                <a:latin typeface="Comic Sans MS" pitchFamily="66" charset="0"/>
              </a:rPr>
              <a:t>索引</a:t>
            </a:r>
            <a:r>
              <a:rPr lang="zh-CN" altLang="en-US" sz="1600" dirty="0">
                <a:latin typeface="Comic Sans MS" pitchFamily="66" charset="0"/>
              </a:rPr>
              <a:t>，则可以在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8000</a:t>
            </a:r>
            <a:r>
              <a:rPr lang="zh-CN" altLang="en-US" sz="1600" dirty="0">
                <a:solidFill>
                  <a:srgbClr val="0000FF"/>
                </a:solidFill>
                <a:latin typeface="Comic Sans MS" pitchFamily="66" charset="0"/>
              </a:rPr>
              <a:t>条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×10</a:t>
            </a:r>
            <a:r>
              <a:rPr lang="zh-CN" altLang="en-US" sz="1600" dirty="0">
                <a:solidFill>
                  <a:srgbClr val="0000FF"/>
                </a:solidFill>
                <a:latin typeface="Comic Sans MS" pitchFamily="66" charset="0"/>
              </a:rPr>
              <a:t>字节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/8K</a:t>
            </a:r>
            <a:r>
              <a:rPr lang="zh-CN" altLang="en-US" sz="1600" dirty="0">
                <a:solidFill>
                  <a:srgbClr val="0000FF"/>
                </a:solidFill>
                <a:latin typeface="Comic Sans MS" pitchFamily="66" charset="0"/>
              </a:rPr>
              <a:t>字节</a:t>
            </a:r>
            <a:r>
              <a:rPr lang="en-US" altLang="zh-CN" sz="1600" dirty="0">
                <a:latin typeface="Comic Sans MS" pitchFamily="66" charset="0"/>
              </a:rPr>
              <a:t>=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10</a:t>
            </a:r>
            <a:r>
              <a:rPr lang="zh-CN" altLang="en-US" sz="1600" dirty="0">
                <a:solidFill>
                  <a:srgbClr val="FF0000"/>
                </a:solidFill>
                <a:latin typeface="Comic Sans MS" pitchFamily="66" charset="0"/>
              </a:rPr>
              <a:t>个页面</a:t>
            </a:r>
            <a:r>
              <a:rPr lang="zh-CN" altLang="en-US" sz="1600" dirty="0">
                <a:latin typeface="Comic Sans MS" pitchFamily="66" charset="0"/>
              </a:rPr>
              <a:t>中检索到满足条件的</a:t>
            </a:r>
            <a:r>
              <a:rPr lang="zh-CN" altLang="en-US" sz="1600" dirty="0">
                <a:solidFill>
                  <a:srgbClr val="FF0000"/>
                </a:solidFill>
                <a:latin typeface="Comic Sans MS" pitchFamily="66" charset="0"/>
              </a:rPr>
              <a:t>索引块</a:t>
            </a:r>
            <a:r>
              <a:rPr lang="zh-CN" altLang="en-US" sz="1600" dirty="0">
                <a:latin typeface="Comic Sans MS" pitchFamily="66" charset="0"/>
              </a:rPr>
              <a:t>，然后</a:t>
            </a:r>
            <a:r>
              <a:rPr lang="zh-CN" altLang="en-US" sz="1600" dirty="0">
                <a:solidFill>
                  <a:srgbClr val="0000FF"/>
                </a:solidFill>
                <a:latin typeface="Comic Sans MS" pitchFamily="66" charset="0"/>
              </a:rPr>
              <a:t>根据索引块上的指针逐一找到结果数据块</a:t>
            </a:r>
            <a:r>
              <a:rPr lang="zh-CN" altLang="en-US" sz="1600" dirty="0">
                <a:latin typeface="Comic Sans MS" pitchFamily="66" charset="0"/>
              </a:rPr>
              <a:t>，这样</a:t>
            </a:r>
            <a:r>
              <a:rPr lang="en-US" altLang="zh-CN" sz="1600" dirty="0">
                <a:latin typeface="Comic Sans MS" pitchFamily="66" charset="0"/>
              </a:rPr>
              <a:t>I/O</a:t>
            </a:r>
            <a:r>
              <a:rPr lang="zh-CN" altLang="en-US" sz="1600" dirty="0">
                <a:latin typeface="Comic Sans MS" pitchFamily="66" charset="0"/>
              </a:rPr>
              <a:t>访问量要少很多</a:t>
            </a:r>
          </a:p>
        </p:txBody>
      </p:sp>
    </p:spTree>
    <p:extLst>
      <p:ext uri="{BB962C8B-B14F-4D97-AF65-F5344CB8AC3E}">
        <p14:creationId xmlns:p14="http://schemas.microsoft.com/office/powerpoint/2010/main" val="1649763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AB296-F1A8-4486-A48B-6347B1A9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Insertion in B+-Tree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303EE1-2BFF-45B6-9253-3480EF1E0A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96" y="771550"/>
                <a:ext cx="9036496" cy="3805070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Splitting a non-leaf node</a:t>
                </a:r>
                <a:r>
                  <a:rPr lang="en-US" altLang="zh-CN" sz="2000" b="1" dirty="0">
                    <a:latin typeface="Comic Sans MS" pitchFamily="66" charset="0"/>
                  </a:rPr>
                  <a:t>: </a:t>
                </a:r>
                <a:r>
                  <a:rPr lang="en-US" altLang="zh-CN" sz="2000" dirty="0">
                    <a:latin typeface="Comic Sans MS" pitchFamily="66" charset="0"/>
                  </a:rPr>
                  <a:t>when inserting</a:t>
                </a:r>
                <a:r>
                  <a:rPr lang="en-US" altLang="zh-CN" sz="20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) </a:t>
                </a:r>
                <a:r>
                  <a:rPr lang="en-US" altLang="zh-CN" sz="2000" dirty="0">
                    <a:latin typeface="Comic Sans MS" pitchFamily="66" charset="0"/>
                  </a:rPr>
                  <a:t>into an full internal node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altLang="zh-CN" sz="2000" b="1" dirty="0">
                  <a:solidFill>
                    <a:srgbClr val="1B06BA"/>
                  </a:solidFill>
                  <a:latin typeface="Comic Sans MS" pitchFamily="66" charset="0"/>
                </a:endParaRP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Copy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to an in-memory area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with space for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pointers </a:t>
                </a:r>
                <a:r>
                  <a:rPr lang="en-US" altLang="zh-CN" sz="1800" dirty="0">
                    <a:latin typeface="Comic Sans MS" pitchFamily="66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keys</a:t>
                </a:r>
                <a:endParaRPr lang="en-US" altLang="zh-CN" sz="1800" b="1" dirty="0">
                  <a:latin typeface="Comic Sans MS" pitchFamily="66" charset="0"/>
                </a:endParaRP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Insert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) </a:t>
                </a:r>
                <a:r>
                  <a:rPr lang="en-US" altLang="zh-CN" sz="1800" dirty="0">
                    <a:latin typeface="Comic Sans MS" pitchFamily="66" charset="0"/>
                  </a:rPr>
                  <a:t>into 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 lang="en-US" altLang="zh-CN" sz="1800" b="1" dirty="0">
                  <a:latin typeface="Comic Sans MS" pitchFamily="66" charset="0"/>
                </a:endParaRP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Copy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d>
                          <m:dPr>
                            <m:begChr m:val="⌈"/>
                            <m:endChr m:val="⌉"/>
                            <m:ctrlP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d>
                          <m:dPr>
                            <m:begChr m:val="⌈"/>
                            <m:endChr m:val="⌉"/>
                            <m:ctrlP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from</a:t>
                </a:r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back into node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altLang="zh-CN" sz="1800" b="1" dirty="0">
                  <a:latin typeface="Comic Sans MS" pitchFamily="66" charset="0"/>
                </a:endParaRP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Copy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d>
                          <m:dPr>
                            <m:begChr m:val="⌈"/>
                            <m:endChr m:val="⌉"/>
                            <m:ctrlP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d>
                          <m:dPr>
                            <m:begChr m:val="⌈"/>
                            <m:endChr m:val="⌉"/>
                            <m:ctrlP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1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into the newly allocated node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1800" b="1" dirty="0">
                  <a:latin typeface="Comic Sans MS" pitchFamily="66" charset="0"/>
                </a:endParaRP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Insert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d>
                          <m:dPr>
                            <m:begChr m:val="⌈"/>
                            <m:endChr m:val="⌉"/>
                            <m:ctrlP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) </a:t>
                </a:r>
                <a:r>
                  <a:rPr lang="en-US" altLang="zh-CN" sz="1800" dirty="0">
                    <a:latin typeface="Comic Sans MS" pitchFamily="66" charset="0"/>
                  </a:rPr>
                  <a:t>into parent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altLang="zh-CN" sz="18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303EE1-2BFF-45B6-9253-3480EF1E0A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771550"/>
                <a:ext cx="9036496" cy="3805070"/>
              </a:xfrm>
              <a:blipFill>
                <a:blip r:embed="rId2"/>
                <a:stretch>
                  <a:fillRect l="-1012" t="-2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>
            <a:extLst>
              <a:ext uri="{FF2B5EF4-FFF2-40B4-BE49-F238E27FC236}">
                <a16:creationId xmlns:a16="http://schemas.microsoft.com/office/drawing/2014/main" id="{FCF18C37-04A2-4866-9756-9A584090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51870"/>
            <a:ext cx="5813424" cy="45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96516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BDA54-AF9D-4A92-B175-1110C94E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Deletion in B</a:t>
            </a:r>
            <a:r>
              <a:rPr lang="en-US" altLang="zh-CN" baseline="30000" dirty="0">
                <a:latin typeface="Comic Sans MS" pitchFamily="66" charset="0"/>
              </a:rPr>
              <a:t>+</a:t>
            </a:r>
            <a:r>
              <a:rPr lang="en-US" altLang="zh-CN" dirty="0">
                <a:latin typeface="Comic Sans MS" pitchFamily="66" charset="0"/>
              </a:rPr>
              <a:t>-Tree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5F97F1-76AF-45DA-AA8D-C964F85AB6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699542"/>
                <a:ext cx="8712968" cy="3805070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itchFamily="66" charset="0"/>
                  </a:rPr>
                  <a:t>Find the record to be deleted, and remove it from the main file and from the bucket</a:t>
                </a:r>
              </a:p>
              <a:p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Remove (search-key value, pointer) </a:t>
                </a:r>
                <a:r>
                  <a:rPr lang="en-US" altLang="zh-CN" sz="2000" dirty="0">
                    <a:latin typeface="Comic Sans MS" pitchFamily="66" charset="0"/>
                  </a:rPr>
                  <a:t>from the leaf node if there is no bucket or if the bucket has become empty</a:t>
                </a:r>
              </a:p>
              <a:p>
                <a:r>
                  <a:rPr lang="en-US" altLang="zh-CN" sz="2000" dirty="0">
                    <a:latin typeface="Comic Sans MS" pitchFamily="66" charset="0"/>
                  </a:rPr>
                  <a:t>If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the node has too few entries due to the removal,</a:t>
                </a:r>
                <a:r>
                  <a:rPr lang="en-US" altLang="zh-CN" sz="2000" dirty="0">
                    <a:latin typeface="Comic Sans MS" pitchFamily="66" charset="0"/>
                  </a:rPr>
                  <a:t> and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the entries in the node and a sibling fit into a single node</a:t>
                </a:r>
                <a:r>
                  <a:rPr lang="en-US" altLang="zh-CN" sz="2000" dirty="0">
                    <a:latin typeface="Comic Sans MS" pitchFamily="66" charset="0"/>
                  </a:rPr>
                  <a:t>, then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merge siblings</a:t>
                </a:r>
              </a:p>
              <a:p>
                <a:pPr lvl="1"/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Insert all the search-key values in the two nodes into a single node </a:t>
                </a:r>
                <a:r>
                  <a:rPr lang="en-US" altLang="zh-CN" sz="1800" dirty="0">
                    <a:latin typeface="Comic Sans MS" pitchFamily="66" charset="0"/>
                  </a:rPr>
                  <a:t>(the one on the left), and delete the other node</a:t>
                </a:r>
              </a:p>
              <a:p>
                <a:pPr lvl="1"/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Delete the pair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), </a:t>
                </a:r>
                <a:r>
                  <a:rPr lang="en-US" altLang="zh-CN" sz="18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is the pointer to the deleted node,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from its parent</a:t>
                </a:r>
                <a:r>
                  <a:rPr lang="en-US" altLang="zh-CN" sz="1800" dirty="0">
                    <a:latin typeface="Comic Sans MS" pitchFamily="66" charset="0"/>
                  </a:rPr>
                  <a:t>, recursively using the above procedure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5F97F1-76AF-45DA-AA8D-C964F85AB6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99542"/>
                <a:ext cx="8712968" cy="3805070"/>
              </a:xfrm>
              <a:blipFill>
                <a:blip r:embed="rId2"/>
                <a:stretch>
                  <a:fillRect l="-979" t="-2244" r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87902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944A9-39E0-41AF-BFA4-F9A7FBB1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Examples of B</a:t>
            </a:r>
            <a:r>
              <a:rPr lang="en-US" altLang="zh-CN" baseline="30000" dirty="0">
                <a:latin typeface="Comic Sans MS" pitchFamily="66" charset="0"/>
              </a:rPr>
              <a:t>+</a:t>
            </a:r>
            <a:r>
              <a:rPr lang="en-US" altLang="zh-CN" dirty="0">
                <a:latin typeface="Comic Sans MS" pitchFamily="66" charset="0"/>
              </a:rPr>
              <a:t>-Tree Deletion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7DF37-99E9-4ECD-B957-AEA098FCE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3885897"/>
            <a:ext cx="9108504" cy="1206133"/>
          </a:xfrm>
        </p:spPr>
        <p:txBody>
          <a:bodyPr/>
          <a:lstStyle/>
          <a:p>
            <a:r>
              <a:rPr lang="en-US" altLang="zh-CN" sz="1600" dirty="0">
                <a:latin typeface="Comic Sans MS" pitchFamily="66" charset="0"/>
              </a:rPr>
              <a:t>Deleting “Downtown” causes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merging of under-full leaves</a:t>
            </a:r>
          </a:p>
          <a:p>
            <a:r>
              <a:rPr lang="en-US" altLang="zh-CN" sz="1600" dirty="0">
                <a:latin typeface="Comic Sans MS" pitchFamily="66" charset="0"/>
              </a:rPr>
              <a:t>The removal of the leaf node containing “Downtown” did not result in its parent having too little pointers. So the cascaded deletions stopped with the deleted leaf node’s parent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BA19CE7-DCC0-4F63-9E4A-795456119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642904"/>
            <a:ext cx="1568053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500" b="1" dirty="0">
                <a:solidFill>
                  <a:srgbClr val="0000FF"/>
                </a:solidFill>
                <a:ea typeface="宋体" panose="02010600030101010101" pitchFamily="2" charset="-122"/>
              </a:rPr>
              <a:t>Before and after deleting “Downtown”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A18B3172-D415-466C-8461-423393C6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" t="29356" r="1083" b="27650"/>
          <a:stretch>
            <a:fillRect/>
          </a:stretch>
        </p:blipFill>
        <p:spPr bwMode="auto">
          <a:xfrm>
            <a:off x="3004859" y="2211710"/>
            <a:ext cx="502352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5724F59F-FDF7-4878-9492-5C82B9D6E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" t="30975" r="722" b="31412"/>
          <a:stretch>
            <a:fillRect/>
          </a:stretch>
        </p:blipFill>
        <p:spPr bwMode="auto">
          <a:xfrm>
            <a:off x="2833688" y="627534"/>
            <a:ext cx="526641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8">
            <a:extLst>
              <a:ext uri="{FF2B5EF4-FFF2-40B4-BE49-F238E27FC236}">
                <a16:creationId xmlns:a16="http://schemas.microsoft.com/office/drawing/2014/main" id="{F0F9A124-6F5F-4FAF-92A6-43E8BE17C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627" y="1707654"/>
            <a:ext cx="2297907" cy="504056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885C68C2-3C11-4004-8F73-3AA830F07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944" y="1203598"/>
            <a:ext cx="792088" cy="342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0">
                <a:extLst>
                  <a:ext uri="{FF2B5EF4-FFF2-40B4-BE49-F238E27FC236}">
                    <a16:creationId xmlns:a16="http://schemas.microsoft.com/office/drawing/2014/main" id="{13073743-28DC-4BD4-A820-F7C0AF9BCF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0444" y="902196"/>
                <a:ext cx="106203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35000"/>
                  </a:spcBef>
                  <a:buClr>
                    <a:srgbClr val="FF0000"/>
                  </a:buClr>
                  <a:buSzPct val="80000"/>
                  <a:buFont typeface="Wingdings" panose="05000000000000000000" pitchFamily="2" charset="2"/>
                  <a:buChar char="p"/>
                  <a:defRPr kumimoji="1"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0000FF"/>
                  </a:buClr>
                  <a:buSzPct val="8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rgbClr val="00CC00"/>
                  </a:buClr>
                  <a:buSzPct val="80000"/>
                  <a:buFont typeface="Times New Roman" panose="02020603050405020304" pitchFamily="18" charset="0"/>
                  <a:buChar char="•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00"/>
                  </a:buClr>
                  <a:buSzPct val="80000"/>
                  <a:buChar char="»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»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»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»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»"/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defTabSz="685800" eaLnBrk="0" hangingPunct="0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kumimoji="0"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𝒏</m:t>
                    </m:r>
                  </m:oMath>
                </a14:m>
                <a:r>
                  <a:rPr kumimoji="0" lang="en-US" altLang="zh-CN" sz="1600" b="1" i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= 3</a:t>
                </a:r>
              </a:p>
            </p:txBody>
          </p:sp>
        </mc:Choice>
        <mc:Fallback xmlns="">
          <p:sp>
            <p:nvSpPr>
              <p:cNvPr id="13" name="Text Box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3073743-28DC-4BD4-A820-F7C0AF9BC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0444" y="902196"/>
                <a:ext cx="1062036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3571" b="-232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8">
            <a:extLst>
              <a:ext uri="{FF2B5EF4-FFF2-40B4-BE49-F238E27FC236}">
                <a16:creationId xmlns:a16="http://schemas.microsoft.com/office/drawing/2014/main" id="{F0F9A124-6F5F-4FAF-92A6-43E8BE17C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3363838"/>
            <a:ext cx="1463949" cy="504056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Oval 8">
            <a:extLst>
              <a:ext uri="{FF2B5EF4-FFF2-40B4-BE49-F238E27FC236}">
                <a16:creationId xmlns:a16="http://schemas.microsoft.com/office/drawing/2014/main" id="{F0F9A124-6F5F-4FAF-92A6-43E8BE17C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147" y="2787774"/>
            <a:ext cx="1463949" cy="504056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321332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E568E-0B36-4E06-A1EF-0085462C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Deletion in B</a:t>
            </a:r>
            <a:r>
              <a:rPr lang="en-US" altLang="zh-CN" baseline="30000" dirty="0">
                <a:latin typeface="Comic Sans MS" pitchFamily="66" charset="0"/>
              </a:rPr>
              <a:t>+</a:t>
            </a:r>
            <a:r>
              <a:rPr lang="en-US" altLang="zh-CN" dirty="0">
                <a:latin typeface="Comic Sans MS" pitchFamily="66" charset="0"/>
              </a:rPr>
              <a:t>-Tree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B27122-F1BC-49C3-A7FC-8FF4576C90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640960" cy="3805070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itchFamily="66" charset="0"/>
                  </a:rPr>
                  <a:t>If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the node has too few entries due to the removal</a:t>
                </a:r>
                <a:r>
                  <a:rPr lang="en-US" altLang="zh-CN" sz="2000" dirty="0">
                    <a:latin typeface="Comic Sans MS" pitchFamily="66" charset="0"/>
                  </a:rPr>
                  <a:t>, and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the entries in the node and a sibling don’t fit into a single node</a:t>
                </a:r>
                <a:r>
                  <a:rPr lang="en-US" altLang="zh-CN" sz="2000" dirty="0">
                    <a:latin typeface="Comic Sans MS" pitchFamily="66" charset="0"/>
                  </a:rPr>
                  <a:t>, then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redistribute pointers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Redistribute the pointers between the node and a sibling such that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both have more than the minimum number of entries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Update the corresponding search-key value in the parent of the node</a:t>
                </a:r>
              </a:p>
              <a:p>
                <a:r>
                  <a:rPr lang="en-US" altLang="zh-CN" sz="2000" dirty="0">
                    <a:latin typeface="Comic Sans MS" pitchFamily="66" charset="0"/>
                  </a:rPr>
                  <a:t>The node deletions may cascade upwards till a node which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has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 or more pointers is found.</a:t>
                </a:r>
                <a:r>
                  <a:rPr lang="en-US" altLang="zh-CN" sz="2000" dirty="0">
                    <a:latin typeface="Comic Sans MS" pitchFamily="66" charset="0"/>
                  </a:rPr>
                  <a:t> </a:t>
                </a:r>
              </a:p>
              <a:p>
                <a:r>
                  <a:rPr lang="en-US" altLang="zh-CN" sz="2000" dirty="0">
                    <a:latin typeface="Comic Sans MS" pitchFamily="66" charset="0"/>
                  </a:rPr>
                  <a:t>If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the root node </a:t>
                </a:r>
                <a:r>
                  <a:rPr lang="en-US" altLang="zh-CN" sz="2000" dirty="0">
                    <a:latin typeface="Comic Sans MS" pitchFamily="66" charset="0"/>
                  </a:rPr>
                  <a:t>has only one pointer after deletion, it is deleted and the sole child becomes the root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B27122-F1BC-49C3-A7FC-8FF4576C90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640960" cy="3805070"/>
              </a:xfrm>
              <a:blipFill>
                <a:blip r:embed="rId2"/>
                <a:stretch>
                  <a:fillRect l="-987" t="-2244" r="-1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47103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3C943-A1AC-474F-BACB-09CB08F2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Examples of B</a:t>
            </a:r>
            <a:r>
              <a:rPr lang="en-US" altLang="zh-CN" baseline="30000" dirty="0">
                <a:latin typeface="Comic Sans MS" pitchFamily="66" charset="0"/>
              </a:rPr>
              <a:t>+</a:t>
            </a:r>
            <a:r>
              <a:rPr lang="en-US" altLang="zh-CN" dirty="0">
                <a:latin typeface="Comic Sans MS" pitchFamily="66" charset="0"/>
              </a:rPr>
              <a:t>-Tree Deletion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748F3-C3C5-4F91-A0D3-69CA9920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285181"/>
            <a:ext cx="9144000" cy="1518817"/>
          </a:xfrm>
        </p:spPr>
        <p:txBody>
          <a:bodyPr/>
          <a:lstStyle/>
          <a:p>
            <a:r>
              <a:rPr lang="en-US" altLang="zh-CN" sz="1600" dirty="0">
                <a:latin typeface="Comic Sans MS" pitchFamily="66" charset="0"/>
              </a:rPr>
              <a:t>Node with “</a:t>
            </a:r>
            <a:r>
              <a:rPr lang="en-US" altLang="zh-CN" sz="1600" dirty="0" err="1">
                <a:latin typeface="Comic Sans MS" pitchFamily="66" charset="0"/>
              </a:rPr>
              <a:t>Perryridge</a:t>
            </a:r>
            <a:r>
              <a:rPr lang="en-US" altLang="zh-CN" sz="1600" dirty="0">
                <a:latin typeface="Comic Sans MS" pitchFamily="66" charset="0"/>
              </a:rPr>
              <a:t>” becomes </a:t>
            </a:r>
            <a:r>
              <a:rPr lang="en-US" altLang="zh-CN" sz="1600" b="1" dirty="0" err="1">
                <a:solidFill>
                  <a:srgbClr val="FF0000"/>
                </a:solidFill>
                <a:latin typeface="Comic Sans MS" pitchFamily="66" charset="0"/>
              </a:rPr>
              <a:t>underfull</a:t>
            </a:r>
            <a:r>
              <a:rPr lang="en-US" altLang="zh-CN" sz="1600" dirty="0">
                <a:latin typeface="Comic Sans MS" pitchFamily="66" charset="0"/>
              </a:rPr>
              <a:t> (actually empty, in this special case) and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merged with its sibling</a:t>
            </a:r>
          </a:p>
          <a:p>
            <a:r>
              <a:rPr lang="en-US" altLang="zh-CN" sz="1600" dirty="0">
                <a:latin typeface="Comic Sans MS" pitchFamily="66" charset="0"/>
              </a:rPr>
              <a:t>As a result “</a:t>
            </a:r>
            <a:r>
              <a:rPr lang="en-US" altLang="zh-CN" sz="1600" dirty="0" err="1">
                <a:latin typeface="Comic Sans MS" pitchFamily="66" charset="0"/>
              </a:rPr>
              <a:t>Perryridge</a:t>
            </a:r>
            <a:r>
              <a:rPr lang="en-US" altLang="zh-CN" sz="1600" dirty="0">
                <a:latin typeface="Comic Sans MS" pitchFamily="66" charset="0"/>
              </a:rPr>
              <a:t>” node’s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parent</a:t>
            </a:r>
            <a:r>
              <a:rPr lang="en-US" altLang="zh-CN" sz="1600" dirty="0">
                <a:latin typeface="Comic Sans MS" pitchFamily="66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became </a:t>
            </a:r>
            <a:r>
              <a:rPr lang="en-US" altLang="zh-CN" sz="1600" dirty="0" err="1">
                <a:solidFill>
                  <a:srgbClr val="FF0000"/>
                </a:solidFill>
                <a:latin typeface="Comic Sans MS" pitchFamily="66" charset="0"/>
              </a:rPr>
              <a:t>underfull</a:t>
            </a:r>
            <a:r>
              <a:rPr lang="en-US" altLang="zh-CN" sz="1600" dirty="0">
                <a:latin typeface="Comic Sans MS" pitchFamily="66" charset="0"/>
              </a:rPr>
              <a:t>, and was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merged with its sibling</a:t>
            </a:r>
            <a:r>
              <a:rPr lang="en-US" altLang="zh-CN" sz="1600" dirty="0">
                <a:latin typeface="Comic Sans MS" pitchFamily="66" charset="0"/>
              </a:rPr>
              <a:t> (and an entry was deleted from their parent)</a:t>
            </a:r>
          </a:p>
          <a:p>
            <a:r>
              <a:rPr lang="en-US" altLang="zh-CN" sz="1600" dirty="0">
                <a:latin typeface="Comic Sans MS" pitchFamily="66" charset="0"/>
              </a:rPr>
              <a:t>Root node then had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only one child</a:t>
            </a:r>
            <a:r>
              <a:rPr lang="en-US" altLang="zh-CN" sz="1600" dirty="0">
                <a:latin typeface="Comic Sans MS" pitchFamily="66" charset="0"/>
              </a:rPr>
              <a:t>, and was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deleted</a:t>
            </a:r>
            <a:r>
              <a:rPr lang="en-US" altLang="zh-CN" sz="1600" dirty="0">
                <a:latin typeface="Comic Sans MS" pitchFamily="66" charset="0"/>
              </a:rPr>
              <a:t> and its child became the new root node</a:t>
            </a:r>
          </a:p>
          <a:p>
            <a:endParaRPr lang="zh-CN" altLang="en-US" sz="1600" dirty="0">
              <a:latin typeface="Comic Sans MS" pitchFamily="66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3301CB1B-3563-491F-9F85-7532FA401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303332"/>
            <a:ext cx="268756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500" b="1" dirty="0">
                <a:solidFill>
                  <a:srgbClr val="0000FF"/>
                </a:solidFill>
                <a:ea typeface="宋体" panose="02010600030101010101" pitchFamily="2" charset="-122"/>
              </a:rPr>
              <a:t>Deletion of “</a:t>
            </a:r>
            <a:r>
              <a:rPr kumimoji="0" lang="en-US" altLang="zh-CN" sz="1500" b="1" dirty="0" err="1">
                <a:solidFill>
                  <a:srgbClr val="0000FF"/>
                </a:solidFill>
                <a:ea typeface="宋体" panose="02010600030101010101" pitchFamily="2" charset="-122"/>
              </a:rPr>
              <a:t>Perryridge</a:t>
            </a:r>
            <a:r>
              <a:rPr kumimoji="0" lang="en-US" altLang="zh-CN" sz="1500" b="1" dirty="0">
                <a:solidFill>
                  <a:srgbClr val="0000FF"/>
                </a:solidFill>
                <a:ea typeface="宋体" panose="02010600030101010101" pitchFamily="2" charset="-122"/>
              </a:rPr>
              <a:t>”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0F3B79D-307F-4C31-8556-B365AFB30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" t="36313" r="919" b="36531"/>
          <a:stretch>
            <a:fillRect/>
          </a:stretch>
        </p:blipFill>
        <p:spPr bwMode="auto">
          <a:xfrm>
            <a:off x="3111051" y="2170359"/>
            <a:ext cx="4348487" cy="90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E57B91CF-1FF4-4604-AD89-98CCD45D5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" t="29356" r="1083" b="27650"/>
          <a:stretch>
            <a:fillRect/>
          </a:stretch>
        </p:blipFill>
        <p:spPr bwMode="auto">
          <a:xfrm>
            <a:off x="3111051" y="627534"/>
            <a:ext cx="4348487" cy="143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>
            <a:extLst>
              <a:ext uri="{FF2B5EF4-FFF2-40B4-BE49-F238E27FC236}">
                <a16:creationId xmlns:a16="http://schemas.microsoft.com/office/drawing/2014/main" id="{AA655468-AD1C-40E5-824F-E508121B3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758" y="933217"/>
            <a:ext cx="8114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600" b="1" i="1" dirty="0">
                <a:solidFill>
                  <a:srgbClr val="FF0000"/>
                </a:solidFill>
                <a:ea typeface="宋体" panose="02010600030101010101" pitchFamily="2" charset="-122"/>
              </a:rPr>
              <a:t>n  = 3</a:t>
            </a: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3193BC38-DFD7-4693-9CBA-17BE44218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1640065"/>
            <a:ext cx="2214215" cy="427629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51D9A23E-9B2E-41E2-93A7-8C26B88DF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350" y="1118426"/>
            <a:ext cx="2697507" cy="373204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D6D7DD-E1EC-49BC-8A7E-D71EECB48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579" y="627534"/>
            <a:ext cx="1987015" cy="373204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3193BC38-DFD7-4693-9CBA-17BE44218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2681483"/>
            <a:ext cx="1590548" cy="427629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3193BC38-DFD7-4693-9CBA-17BE44218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996" y="2144121"/>
            <a:ext cx="1654172" cy="427629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12349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2C002-EFCD-4EB7-8095-EB2609DB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 of B</a:t>
            </a:r>
            <a:r>
              <a:rPr lang="en-US" altLang="zh-CN" baseline="30000" dirty="0">
                <a:latin typeface="Comic Sans MS" pitchFamily="66" charset="0"/>
              </a:rPr>
              <a:t>+</a:t>
            </a:r>
            <a:r>
              <a:rPr lang="en-US" altLang="zh-CN" dirty="0">
                <a:latin typeface="Comic Sans MS" pitchFamily="66" charset="0"/>
              </a:rPr>
              <a:t>-tree Deletion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DC360-40E6-4D7A-8451-F45A0A378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3789237"/>
            <a:ext cx="8568952" cy="1230785"/>
          </a:xfrm>
        </p:spPr>
        <p:txBody>
          <a:bodyPr/>
          <a:lstStyle/>
          <a:p>
            <a:r>
              <a:rPr lang="en-US" altLang="zh-CN" sz="1600" dirty="0">
                <a:latin typeface="Comic Sans MS" pitchFamily="66" charset="0"/>
              </a:rPr>
              <a:t>Parent of leaf containing </a:t>
            </a:r>
            <a:r>
              <a:rPr lang="en-US" altLang="zh-CN" sz="1600" dirty="0" err="1">
                <a:latin typeface="Comic Sans MS" pitchFamily="66" charset="0"/>
              </a:rPr>
              <a:t>Perryridge</a:t>
            </a:r>
            <a:r>
              <a:rPr lang="en-US" altLang="zh-CN" sz="1600" dirty="0">
                <a:latin typeface="Comic Sans MS" pitchFamily="66" charset="0"/>
              </a:rPr>
              <a:t> became </a:t>
            </a:r>
            <a:r>
              <a:rPr lang="en-US" altLang="zh-CN" sz="1600" dirty="0" err="1">
                <a:solidFill>
                  <a:srgbClr val="FF0000"/>
                </a:solidFill>
                <a:latin typeface="Comic Sans MS" pitchFamily="66" charset="0"/>
              </a:rPr>
              <a:t>underfull</a:t>
            </a:r>
            <a:r>
              <a:rPr lang="en-US" altLang="zh-CN" sz="1600" dirty="0">
                <a:latin typeface="Comic Sans MS" pitchFamily="66" charset="0"/>
              </a:rPr>
              <a:t>, and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borrowed a pointer from its left sibling</a:t>
            </a:r>
          </a:p>
          <a:p>
            <a:r>
              <a:rPr lang="en-US" altLang="zh-CN" sz="1600" dirty="0">
                <a:latin typeface="Comic Sans MS" pitchFamily="66" charset="0"/>
              </a:rPr>
              <a:t>Search-key value in the parent’s parent changes as a result</a:t>
            </a:r>
          </a:p>
          <a:p>
            <a:endParaRPr lang="zh-CN" altLang="en-US" sz="1600" dirty="0">
              <a:latin typeface="Comic Sans MS" pitchFamily="66" charset="0"/>
            </a:endParaRPr>
          </a:p>
        </p:txBody>
      </p:sp>
      <p:pic>
        <p:nvPicPr>
          <p:cNvPr id="4" name="Picture 1028">
            <a:extLst>
              <a:ext uri="{FF2B5EF4-FFF2-40B4-BE49-F238E27FC236}">
                <a16:creationId xmlns:a16="http://schemas.microsoft.com/office/drawing/2014/main" id="{2F313124-1909-4BA9-9CD7-06312892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" t="29881" r="1706" b="29138"/>
          <a:stretch>
            <a:fillRect/>
          </a:stretch>
        </p:blipFill>
        <p:spPr bwMode="auto">
          <a:xfrm>
            <a:off x="3518297" y="2067694"/>
            <a:ext cx="4798119" cy="152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29">
            <a:extLst>
              <a:ext uri="{FF2B5EF4-FFF2-40B4-BE49-F238E27FC236}">
                <a16:creationId xmlns:a16="http://schemas.microsoft.com/office/drawing/2014/main" id="{F7B019A4-93F9-494C-9EC2-AA6BD0B21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237005"/>
            <a:ext cx="285373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500" b="1" dirty="0">
                <a:solidFill>
                  <a:srgbClr val="0000FF"/>
                </a:solidFill>
                <a:ea typeface="宋体" panose="02010600030101010101" pitchFamily="2" charset="-122"/>
              </a:rPr>
              <a:t>Deletion of “</a:t>
            </a:r>
            <a:r>
              <a:rPr kumimoji="0" lang="en-US" altLang="zh-CN" sz="1500" b="1" dirty="0" err="1">
                <a:solidFill>
                  <a:srgbClr val="0000FF"/>
                </a:solidFill>
                <a:ea typeface="宋体" panose="02010600030101010101" pitchFamily="2" charset="-122"/>
              </a:rPr>
              <a:t>Perryridge</a:t>
            </a:r>
            <a:r>
              <a:rPr kumimoji="0" lang="en-US" altLang="zh-CN" sz="1500" b="1" dirty="0">
                <a:solidFill>
                  <a:srgbClr val="0000FF"/>
                </a:solidFill>
                <a:ea typeface="宋体" panose="02010600030101010101" pitchFamily="2" charset="-122"/>
              </a:rPr>
              <a:t>”</a:t>
            </a:r>
          </a:p>
        </p:txBody>
      </p:sp>
      <p:pic>
        <p:nvPicPr>
          <p:cNvPr id="6" name="Picture 1030">
            <a:extLst>
              <a:ext uri="{FF2B5EF4-FFF2-40B4-BE49-F238E27FC236}">
                <a16:creationId xmlns:a16="http://schemas.microsoft.com/office/drawing/2014/main" id="{1CD15DA9-39FF-470C-9853-E6E248243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" t="30975" r="722" b="31412"/>
          <a:stretch>
            <a:fillRect/>
          </a:stretch>
        </p:blipFill>
        <p:spPr bwMode="auto">
          <a:xfrm>
            <a:off x="3455194" y="631157"/>
            <a:ext cx="4861222" cy="139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9">
            <a:extLst>
              <a:ext uri="{FF2B5EF4-FFF2-40B4-BE49-F238E27FC236}">
                <a16:creationId xmlns:a16="http://schemas.microsoft.com/office/drawing/2014/main" id="{6D80AD0A-05EA-42E6-952A-F41A1032C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230" y="1635646"/>
            <a:ext cx="1750058" cy="365671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E2CAFC4D-1766-4F35-A06C-87EFC5E98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1131590"/>
            <a:ext cx="1750058" cy="365671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1F2EF82A-B6D2-4BA6-90BC-BD9CED72F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527" y="627534"/>
            <a:ext cx="875649" cy="365671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80AD0A-05EA-42E6-952A-F41A1032C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294" y="2638127"/>
            <a:ext cx="1462026" cy="365671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6D80AD0A-05EA-42E6-952A-F41A1032C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008" y="3214191"/>
            <a:ext cx="1085256" cy="365671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6D80AD0A-05EA-42E6-952A-F41A1032C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2134071"/>
            <a:ext cx="1085256" cy="365671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11800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3B6D1-343C-41A9-913D-9968880E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B</a:t>
            </a:r>
            <a:r>
              <a:rPr lang="en-US" altLang="zh-CN" baseline="30000" dirty="0">
                <a:latin typeface="Comic Sans MS" pitchFamily="66" charset="0"/>
              </a:rPr>
              <a:t>+</a:t>
            </a:r>
            <a:r>
              <a:rPr lang="en-US" altLang="zh-CN" dirty="0">
                <a:latin typeface="Comic Sans MS" pitchFamily="66" charset="0"/>
              </a:rPr>
              <a:t>-Tree File Organization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D7054-5BEA-446F-BA7A-5200FC25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71550"/>
            <a:ext cx="8784976" cy="3823073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Index file degradation (</a:t>
            </a:r>
            <a:r>
              <a:rPr lang="zh-CN" altLang="en-US" sz="2000" dirty="0">
                <a:latin typeface="Comic Sans MS" pitchFamily="66" charset="0"/>
              </a:rPr>
              <a:t>退化</a:t>
            </a:r>
            <a:r>
              <a:rPr lang="en-US" altLang="zh-CN" sz="2000" dirty="0">
                <a:latin typeface="Comic Sans MS" pitchFamily="66" charset="0"/>
              </a:rPr>
              <a:t>) problem is solved by using B</a:t>
            </a:r>
            <a:r>
              <a:rPr lang="en-US" altLang="zh-CN" sz="2000" baseline="30000" dirty="0">
                <a:latin typeface="Comic Sans MS" pitchFamily="66" charset="0"/>
              </a:rPr>
              <a:t>+</a:t>
            </a:r>
            <a:r>
              <a:rPr lang="en-US" altLang="zh-CN" sz="2000" dirty="0">
                <a:latin typeface="Comic Sans MS" pitchFamily="66" charset="0"/>
              </a:rPr>
              <a:t>-Tree indices. Data file degradation problem is solved by using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altLang="zh-CN" sz="2000" baseline="30000" dirty="0">
                <a:solidFill>
                  <a:srgbClr val="FF0000"/>
                </a:solidFill>
                <a:latin typeface="Comic Sans MS" pitchFamily="66" charset="0"/>
              </a:rPr>
              <a:t>+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-Tree File Organization (B</a:t>
            </a:r>
            <a:r>
              <a:rPr lang="en-US" altLang="zh-CN" sz="2000" baseline="30000" dirty="0">
                <a:solidFill>
                  <a:srgbClr val="FF0000"/>
                </a:solidFill>
                <a:latin typeface="Comic Sans MS" pitchFamily="66" charset="0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Comic Sans MS" pitchFamily="66" charset="0"/>
              </a:rPr>
              <a:t>树文件组织）</a:t>
            </a:r>
            <a:endParaRPr lang="en-US" altLang="zh-CN" sz="2000" dirty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The leaf nodes in a B</a:t>
            </a:r>
            <a:r>
              <a:rPr lang="en-US" altLang="zh-CN" sz="2000" baseline="30000" dirty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-tree file organization store records, instead of pointers</a:t>
            </a:r>
          </a:p>
          <a:p>
            <a:r>
              <a:rPr lang="en-US" altLang="zh-CN" sz="2000" dirty="0">
                <a:latin typeface="Comic Sans MS" pitchFamily="66" charset="0"/>
              </a:rPr>
              <a:t>Since records are larger than pointers, the maximum number of records that can be stored in a leaf node is less than the number of pointers in a non-leaf node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Leaf nodes are still required to be half full</a:t>
            </a:r>
          </a:p>
          <a:p>
            <a:r>
              <a:rPr lang="en-US" altLang="zh-CN" sz="2000" dirty="0">
                <a:latin typeface="Comic Sans MS" pitchFamily="66" charset="0"/>
              </a:rPr>
              <a:t>Insertion and deletion are handled in the same way as the insertion and deletion of entries in a B</a:t>
            </a:r>
            <a:r>
              <a:rPr lang="en-US" altLang="zh-CN" sz="2000" baseline="30000" dirty="0">
                <a:latin typeface="Comic Sans MS" pitchFamily="66" charset="0"/>
              </a:rPr>
              <a:t>+</a:t>
            </a:r>
            <a:r>
              <a:rPr lang="en-US" altLang="zh-CN" sz="2000" dirty="0">
                <a:latin typeface="Comic Sans MS" pitchFamily="66" charset="0"/>
              </a:rPr>
              <a:t>-tree index</a:t>
            </a:r>
          </a:p>
        </p:txBody>
      </p:sp>
    </p:spTree>
    <p:extLst>
      <p:ext uri="{BB962C8B-B14F-4D97-AF65-F5344CB8AC3E}">
        <p14:creationId xmlns:p14="http://schemas.microsoft.com/office/powerpoint/2010/main" val="3017806253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68AD7-8B2A-4B96-A580-C0804EA1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B</a:t>
            </a:r>
            <a:r>
              <a:rPr lang="en-US" altLang="zh-CN" baseline="30000" dirty="0">
                <a:latin typeface="Comic Sans MS" pitchFamily="66" charset="0"/>
              </a:rPr>
              <a:t>+</a:t>
            </a:r>
            <a:r>
              <a:rPr lang="en-US" altLang="zh-CN" dirty="0">
                <a:latin typeface="Comic Sans MS" pitchFamily="66" charset="0"/>
              </a:rPr>
              <a:t>-Tree File Organization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E8BAD-01A5-47CA-A5E7-285787FB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3291830"/>
            <a:ext cx="8676964" cy="1440160"/>
          </a:xfrm>
        </p:spPr>
        <p:txBody>
          <a:bodyPr/>
          <a:lstStyle/>
          <a:p>
            <a:r>
              <a:rPr lang="en-US" altLang="zh-CN" sz="1600" dirty="0">
                <a:latin typeface="Comic Sans MS" pitchFamily="66" charset="0"/>
              </a:rPr>
              <a:t>Good space utilization is important since records use more space than pointers.  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To improve space utilization, involve more sibling nodes in redistribution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Involving 2 siblings or more in redistribution </a:t>
            </a:r>
            <a:r>
              <a:rPr lang="en-US" altLang="zh-CN" sz="1600" dirty="0">
                <a:latin typeface="Comic Sans MS" pitchFamily="66" charset="0"/>
              </a:rPr>
              <a:t>to avoid split / merge where possible</a:t>
            </a:r>
            <a:endParaRPr lang="zh-CN" altLang="en-US" sz="1600" dirty="0">
              <a:latin typeface="Comic Sans MS" pitchFamily="66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BC3C54-396F-4587-9B3F-533CB8284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" t="28349" r="1115" b="28745"/>
          <a:stretch>
            <a:fillRect/>
          </a:stretch>
        </p:blipFill>
        <p:spPr bwMode="auto">
          <a:xfrm>
            <a:off x="852140" y="699542"/>
            <a:ext cx="7320259" cy="2408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07827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1B9F1-2B38-4953-A0D1-CB40A2C3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B-Tree Index Files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2C7273-09D3-4041-A6B8-AEEBA4356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699542"/>
                <a:ext cx="8928992" cy="4032448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itchFamily="66" charset="0"/>
                  </a:rPr>
                  <a:t>Similar to B</a:t>
                </a:r>
                <a:r>
                  <a:rPr lang="en-US" altLang="zh-CN" sz="2000" baseline="30000" dirty="0">
                    <a:latin typeface="Comic Sans MS" pitchFamily="66" charset="0"/>
                  </a:rPr>
                  <a:t>+</a:t>
                </a:r>
                <a:r>
                  <a:rPr lang="en-US" altLang="zh-CN" sz="2000" dirty="0">
                    <a:latin typeface="Comic Sans MS" pitchFamily="66" charset="0"/>
                  </a:rPr>
                  <a:t>-tree, but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B-tree</a:t>
                </a:r>
                <a:r>
                  <a:rPr lang="en-US" altLang="zh-CN" sz="2000" dirty="0">
                    <a:latin typeface="Comic Sans MS" pitchFamily="66" charset="0"/>
                  </a:rPr>
                  <a:t> allows search-key values to appear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only once,</a:t>
                </a:r>
                <a:r>
                  <a:rPr lang="en-US" altLang="zh-CN" sz="2000" dirty="0">
                    <a:latin typeface="Comic Sans MS" pitchFamily="66" charset="0"/>
                  </a:rPr>
                  <a:t> thus eliminating redundant storage of search keys</a:t>
                </a:r>
              </a:p>
              <a:p>
                <a:r>
                  <a:rPr lang="en-US" altLang="zh-CN" sz="2000" dirty="0">
                    <a:latin typeface="Comic Sans MS" pitchFamily="66" charset="0"/>
                  </a:rPr>
                  <a:t>Search keys in non-leaf nodes appear nowhere else in the B-tree; an additional pointer field for each search key in a non-leaf node is included</a:t>
                </a:r>
              </a:p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Generalized B-tree leaf node</a:t>
                </a:r>
              </a:p>
              <a:p>
                <a:endParaRPr lang="en-US" altLang="zh-CN" sz="2000" dirty="0">
                  <a:latin typeface="Comic Sans MS" pitchFamily="66" charset="0"/>
                </a:endParaRPr>
              </a:p>
              <a:p>
                <a:endParaRPr lang="en-US" altLang="zh-CN" sz="2000" dirty="0">
                  <a:latin typeface="Comic Sans MS" pitchFamily="66" charset="0"/>
                </a:endParaRPr>
              </a:p>
              <a:p>
                <a:endParaRPr lang="en-US" altLang="zh-CN" sz="2000" dirty="0">
                  <a:latin typeface="Comic Sans MS" pitchFamily="66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Comic Sans MS" pitchFamily="66" charset="0"/>
                </a:endParaRPr>
              </a:p>
              <a:p>
                <a:r>
                  <a:rPr lang="en-US" altLang="zh-CN" sz="2000" b="1" dirty="0" err="1">
                    <a:solidFill>
                      <a:srgbClr val="FF0000"/>
                    </a:solidFill>
                    <a:latin typeface="Comic Sans MS" pitchFamily="66" charset="0"/>
                  </a:rPr>
                  <a:t>Nonleaf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 node</a:t>
                </a:r>
                <a:r>
                  <a:rPr lang="en-US" altLang="zh-CN" sz="2000" dirty="0">
                    <a:latin typeface="Comic Sans MS" pitchFamily="66" charset="0"/>
                  </a:rPr>
                  <a:t> – pointers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latin typeface="Comic Sans MS" pitchFamily="66" charset="0"/>
                  </a:rPr>
                  <a:t>are the bucket or file record pointers</a:t>
                </a:r>
              </a:p>
              <a:p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02C7273-09D3-4041-A6B8-AEEBA4356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99542"/>
                <a:ext cx="8928992" cy="4032448"/>
              </a:xfrm>
              <a:blipFill rotWithShape="1">
                <a:blip r:embed="rId2"/>
                <a:stretch>
                  <a:fillRect l="-1025" t="-1967" r="-137" b="-2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>
            <a:extLst>
              <a:ext uri="{FF2B5EF4-FFF2-40B4-BE49-F238E27FC236}">
                <a16:creationId xmlns:a16="http://schemas.microsoft.com/office/drawing/2014/main" id="{7D8355BB-DF10-45C1-922A-425755CE0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32419" r="1083" b="31718"/>
          <a:stretch>
            <a:fillRect/>
          </a:stretch>
        </p:blipFill>
        <p:spPr bwMode="auto">
          <a:xfrm>
            <a:off x="1763688" y="2859782"/>
            <a:ext cx="4969669" cy="137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>
            <a:extLst>
              <a:ext uri="{FF2B5EF4-FFF2-40B4-BE49-F238E27FC236}">
                <a16:creationId xmlns:a16="http://schemas.microsoft.com/office/drawing/2014/main" id="{F7968CD3-6515-420C-83CE-8806C5172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9257" y="3206254"/>
            <a:ext cx="9797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350" i="1">
                <a:solidFill>
                  <a:srgbClr val="FF0000"/>
                </a:solidFill>
                <a:ea typeface="宋体" panose="02010600030101010101" pitchFamily="2" charset="-122"/>
              </a:rPr>
              <a:t>Leaf node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DC34E8CC-5C4B-4562-BD1C-7E3D3A62C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053" y="3977779"/>
            <a:ext cx="13260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350" i="1">
                <a:solidFill>
                  <a:srgbClr val="FF0000"/>
                </a:solidFill>
                <a:ea typeface="宋体" panose="02010600030101010101" pitchFamily="2" charset="-122"/>
              </a:rPr>
              <a:t>Non-leaf node</a:t>
            </a:r>
          </a:p>
        </p:txBody>
      </p:sp>
      <p:sp>
        <p:nvSpPr>
          <p:cNvPr id="7" name="椭圆 1">
            <a:extLst>
              <a:ext uri="{FF2B5EF4-FFF2-40B4-BE49-F238E27FC236}">
                <a16:creationId xmlns:a16="http://schemas.microsoft.com/office/drawing/2014/main" id="{810888D5-D4F5-4B54-AF0B-C3A6EFDF0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740" y="3556298"/>
            <a:ext cx="338138" cy="432197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11">
            <a:extLst>
              <a:ext uri="{FF2B5EF4-FFF2-40B4-BE49-F238E27FC236}">
                <a16:creationId xmlns:a16="http://schemas.microsoft.com/office/drawing/2014/main" id="{C04E4659-4B28-4A74-A749-50129A2B6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415" y="3568204"/>
            <a:ext cx="338138" cy="432197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12">
            <a:extLst>
              <a:ext uri="{FF2B5EF4-FFF2-40B4-BE49-F238E27FC236}">
                <a16:creationId xmlns:a16="http://schemas.microsoft.com/office/drawing/2014/main" id="{324F251A-78F1-41BE-BCD9-DB97B42E7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63" y="3558680"/>
            <a:ext cx="336947" cy="43100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45997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101C0-FE81-46FC-B231-EA2CEFEF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B-Tree Index File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EE20C95-4FE2-47F8-B6BE-A13D84801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" t="24326" r="1050" b="24937"/>
          <a:stretch>
            <a:fillRect/>
          </a:stretch>
        </p:blipFill>
        <p:spPr bwMode="auto">
          <a:xfrm>
            <a:off x="1763603" y="699542"/>
            <a:ext cx="5729328" cy="224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E85B7A8-23FF-4D45-B0C7-E3B94ABC5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" t="30975" r="722" b="31412"/>
          <a:stretch>
            <a:fillRect/>
          </a:stretch>
        </p:blipFill>
        <p:spPr bwMode="auto">
          <a:xfrm>
            <a:off x="1763604" y="3291830"/>
            <a:ext cx="5861428" cy="168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C995ADB0-1E07-4E99-B5EE-DEC8D6CAE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5716" y="2931790"/>
            <a:ext cx="54959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</a:defRPr>
            </a:lvl2pPr>
            <a:lvl3pPr marL="81438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1800">
                <a:solidFill>
                  <a:schemeClr val="tx1"/>
                </a:solidFill>
                <a:latin typeface="+mn-lt"/>
              </a:defRPr>
            </a:lvl3pPr>
            <a:lvl4pPr marL="1071563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1800">
                <a:solidFill>
                  <a:schemeClr val="tx1"/>
                </a:solidFill>
                <a:latin typeface="+mn-lt"/>
              </a:defRPr>
            </a:lvl4pPr>
            <a:lvl5pPr marL="13287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5pPr>
            <a:lvl6pPr marL="16716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6pPr>
            <a:lvl7pPr marL="20145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7pPr>
            <a:lvl8pPr marL="23574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8pPr>
            <a:lvl9pPr marL="27003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500" b="1" kern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</a:rPr>
              <a:t>B-tree (above) and B</a:t>
            </a:r>
            <a:r>
              <a:rPr kumimoji="0" lang="en-US" altLang="zh-CN" sz="1500" b="1" kern="0" baseline="3000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</a:rPr>
              <a:t>+</a:t>
            </a:r>
            <a:r>
              <a:rPr kumimoji="0" lang="en-US" altLang="zh-CN" sz="1500" b="1" kern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</a:rPr>
              <a:t>-tree (below) on same data</a:t>
            </a:r>
          </a:p>
        </p:txBody>
      </p:sp>
    </p:spTree>
    <p:extLst>
      <p:ext uri="{BB962C8B-B14F-4D97-AF65-F5344CB8AC3E}">
        <p14:creationId xmlns:p14="http://schemas.microsoft.com/office/powerpoint/2010/main" val="5342957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4B8A8-262D-4481-BC4D-406EA9EB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Basic Concepts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A0A7C-F0C5-4367-84F2-C48856B22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>
                <a:latin typeface="Comic Sans MS" pitchFamily="66" charset="0"/>
              </a:rPr>
              <a:t>Indexing mechanisms 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Speed up </a:t>
            </a:r>
            <a:r>
              <a:rPr lang="en-US" altLang="zh-CN" sz="1800" dirty="0">
                <a:latin typeface="Comic Sans MS" pitchFamily="66" charset="0"/>
              </a:rPr>
              <a:t>the access to desired data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Index files are typically much smaller than the original file 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Search Key(</a:t>
            </a:r>
            <a:r>
              <a:rPr lang="zh-CN" altLang="en-US" sz="2000" b="1" dirty="0">
                <a:solidFill>
                  <a:srgbClr val="FF0000"/>
                </a:solidFill>
                <a:latin typeface="Comic Sans MS" pitchFamily="66" charset="0"/>
              </a:rPr>
              <a:t>搜索码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  <a:latin typeface="Comic Sans MS" pitchFamily="66" charset="0"/>
              </a:rPr>
              <a:t>关键字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) 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The set of attributes used to look up records in a file/table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An index file consists of records </a:t>
            </a:r>
            <a:r>
              <a:rPr lang="en-US" altLang="zh-CN" sz="1800" dirty="0">
                <a:latin typeface="Comic Sans MS" pitchFamily="66" charset="0"/>
              </a:rPr>
              <a:t>(called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index entries, 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索引项</a:t>
            </a:r>
            <a:r>
              <a:rPr lang="en-US" altLang="zh-CN" sz="1800" dirty="0">
                <a:latin typeface="Comic Sans MS" pitchFamily="66" charset="0"/>
              </a:rPr>
              <a:t>) of the form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(search-key, pointer)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Two kinds of indices</a:t>
            </a:r>
          </a:p>
          <a:p>
            <a:pPr lvl="1">
              <a:spcBef>
                <a:spcPts val="60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Ordered index (</a:t>
            </a:r>
            <a:r>
              <a:rPr lang="zh-CN" altLang="en-US" sz="1800" b="1" dirty="0">
                <a:solidFill>
                  <a:srgbClr val="0000FF"/>
                </a:solidFill>
                <a:latin typeface="Comic Sans MS" pitchFamily="66" charset="0"/>
              </a:rPr>
              <a:t>顺序索引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):  </a:t>
            </a:r>
            <a:r>
              <a:rPr lang="en-US" altLang="zh-CN" sz="1800" dirty="0">
                <a:latin typeface="Comic Sans MS" pitchFamily="66" charset="0"/>
              </a:rPr>
              <a:t>search keys are stored in sorted order</a:t>
            </a:r>
            <a:endParaRPr lang="zh-CN" altLang="en-US" sz="1800" dirty="0">
              <a:latin typeface="Comic Sans MS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Hash index (</a:t>
            </a:r>
            <a:r>
              <a:rPr lang="zh-CN" altLang="en-US" sz="1800" b="1" dirty="0">
                <a:solidFill>
                  <a:srgbClr val="0000FF"/>
                </a:solidFill>
                <a:latin typeface="Comic Sans MS" pitchFamily="66" charset="0"/>
              </a:rPr>
              <a:t>散列索引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):  </a:t>
            </a:r>
            <a:r>
              <a:rPr lang="en-US" altLang="zh-CN" sz="1800" dirty="0">
                <a:latin typeface="Comic Sans MS" pitchFamily="66" charset="0"/>
              </a:rPr>
              <a:t>search keys are distributed uniformly across “buckets” using a “hash function”</a:t>
            </a:r>
            <a:endParaRPr lang="zh-CN" altLang="en-US" sz="1800" dirty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endParaRPr lang="zh-CN" altLang="en-US" sz="1600" dirty="0">
              <a:latin typeface="Comic Sans MS" pitchFamily="66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13287" y="3005386"/>
            <a:ext cx="1655763" cy="384175"/>
          </a:xfrm>
          <a:prstGeom prst="rect">
            <a:avLst/>
          </a:prstGeom>
          <a:solidFill>
            <a:srgbClr val="93E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i="0">
                <a:latin typeface="Comic Sans MS" pitchFamily="66" charset="0"/>
                <a:ea typeface="宋体" charset="-122"/>
              </a:rPr>
              <a:t>search-key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50" y="3003798"/>
            <a:ext cx="1300162" cy="384175"/>
          </a:xfrm>
          <a:prstGeom prst="rect">
            <a:avLst/>
          </a:prstGeom>
          <a:solidFill>
            <a:srgbClr val="93E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i="0">
                <a:latin typeface="Comic Sans MS" pitchFamily="66" charset="0"/>
                <a:ea typeface="宋体" charset="-122"/>
              </a:rPr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39107623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CAE9C-4BCD-4A89-AB51-C30EEB10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B-Tree Index Files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A8139-5F51-4126-9344-883F8D009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Advantages of B-Tree indices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Use less tree nodes than B</a:t>
            </a:r>
            <a:r>
              <a:rPr lang="en-US" altLang="zh-CN" sz="1800" baseline="30000" dirty="0">
                <a:latin typeface="Comic Sans MS" pitchFamily="66" charset="0"/>
              </a:rPr>
              <a:t>+</a:t>
            </a:r>
            <a:r>
              <a:rPr lang="en-US" altLang="zh-CN" sz="1800" dirty="0">
                <a:latin typeface="Comic Sans MS" pitchFamily="66" charset="0"/>
              </a:rPr>
              <a:t>-Tree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Sometimes possible to find search-key value before reaching leaf node.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Disadvantages of B-Tree indices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Only a small fraction of all search-key values are found early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Non-leaf nodes are larger, so fan-out is reduced. Thus B-Trees typically have greater depth than B</a:t>
            </a:r>
            <a:r>
              <a:rPr lang="en-US" altLang="zh-CN" sz="1800" baseline="30000" dirty="0">
                <a:latin typeface="Comic Sans MS" pitchFamily="66" charset="0"/>
              </a:rPr>
              <a:t>+</a:t>
            </a:r>
            <a:r>
              <a:rPr lang="en-US" altLang="zh-CN" sz="1800" dirty="0">
                <a:latin typeface="Comic Sans MS" pitchFamily="66" charset="0"/>
              </a:rPr>
              <a:t>-Tree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Insertion and deletion are more complicated than in B</a:t>
            </a:r>
            <a:r>
              <a:rPr lang="en-US" altLang="zh-CN" sz="1800" baseline="30000" dirty="0">
                <a:latin typeface="Comic Sans MS" pitchFamily="66" charset="0"/>
              </a:rPr>
              <a:t>+</a:t>
            </a:r>
            <a:r>
              <a:rPr lang="en-US" altLang="zh-CN" sz="1800" dirty="0">
                <a:latin typeface="Comic Sans MS" pitchFamily="66" charset="0"/>
              </a:rPr>
              <a:t>-Trees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Implementation is harder than B</a:t>
            </a:r>
            <a:r>
              <a:rPr lang="en-US" altLang="zh-CN" sz="1800" baseline="30000" dirty="0">
                <a:latin typeface="Comic Sans MS" pitchFamily="66" charset="0"/>
              </a:rPr>
              <a:t>+</a:t>
            </a:r>
            <a:r>
              <a:rPr lang="en-US" altLang="zh-CN" sz="1800" dirty="0">
                <a:latin typeface="Comic Sans MS" pitchFamily="66" charset="0"/>
              </a:rPr>
              <a:t>-Trees</a:t>
            </a:r>
          </a:p>
          <a:p>
            <a:r>
              <a:rPr lang="en-US" altLang="zh-CN" sz="2000" dirty="0">
                <a:latin typeface="Comic Sans MS" pitchFamily="66" charset="0"/>
              </a:rPr>
              <a:t>Typically, the advantages of B-Trees do not outweigh disadvantages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74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843558"/>
            <a:ext cx="856895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Basic Concepts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Ordered Indexing 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B</a:t>
            </a:r>
            <a:r>
              <a:rPr lang="en-US" altLang="zh-CN" b="1" baseline="30000" dirty="0">
                <a:latin typeface="Comic Sans MS" pitchFamily="66" charset="0"/>
              </a:rPr>
              <a:t>+</a:t>
            </a:r>
            <a:r>
              <a:rPr lang="en-US" altLang="zh-CN" b="1" dirty="0">
                <a:latin typeface="Comic Sans MS" pitchFamily="66" charset="0"/>
              </a:rPr>
              <a:t>-tree &amp; B-tree Indices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Static &amp; Dynamic Hashing 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Ordered Indexing vs. Hashing 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Index Definition in SQL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Multiple-key Access</a:t>
            </a:r>
          </a:p>
        </p:txBody>
      </p:sp>
    </p:spTree>
    <p:extLst>
      <p:ext uri="{BB962C8B-B14F-4D97-AF65-F5344CB8AC3E}">
        <p14:creationId xmlns:p14="http://schemas.microsoft.com/office/powerpoint/2010/main" val="1705272402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7FBC4-A657-455B-8A58-DEDF0B8E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Static Hashing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54B258-D3C1-4D4D-ADE6-21CFEEE76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789553"/>
                <a:ext cx="8928992" cy="3805070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itchFamily="66" charset="0"/>
                  </a:rPr>
                  <a:t>A bucket is a unit of storage containing one or more records (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a bucket is typically a disk block</a:t>
                </a:r>
                <a:r>
                  <a:rPr lang="en-US" altLang="zh-CN" sz="2000" dirty="0">
                    <a:latin typeface="Comic Sans MS" pitchFamily="66" charset="0"/>
                  </a:rPr>
                  <a:t>)</a:t>
                </a:r>
              </a:p>
              <a:p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In a hash file organization</a:t>
                </a:r>
                <a:r>
                  <a:rPr lang="en-US" altLang="zh-CN" sz="2000" dirty="0">
                    <a:latin typeface="Comic Sans MS" pitchFamily="66" charset="0"/>
                  </a:rPr>
                  <a:t>, we obtain the bucket of a record directly from its search-key value using a hash function</a:t>
                </a:r>
              </a:p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Hash function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latin typeface="Comic Sans MS" pitchFamily="66" charset="0"/>
                  </a:rPr>
                  <a:t>is a function from the set of all search-key values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altLang="zh-CN" sz="2000" dirty="0">
                    <a:latin typeface="Comic Sans MS" pitchFamily="66" charset="0"/>
                  </a:rPr>
                  <a:t> to the set of all bucket addresses </a:t>
                </a:r>
                <a:r>
                  <a:rPr lang="en-US" altLang="zh-CN" sz="2000" b="1" i="1" dirty="0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</a:p>
              <a:p>
                <a:r>
                  <a:rPr lang="en-US" altLang="zh-CN" sz="2000" dirty="0">
                    <a:latin typeface="Comic Sans MS" pitchFamily="66" charset="0"/>
                  </a:rPr>
                  <a:t>Hash function is used to locate records for access, insertion as well as deletion</a:t>
                </a:r>
              </a:p>
              <a:p>
                <a:r>
                  <a:rPr lang="en-US" altLang="zh-CN" sz="2000" dirty="0">
                    <a:latin typeface="Comic Sans MS" pitchFamily="66" charset="0"/>
                  </a:rPr>
                  <a:t>Records with different search-key values may be mapped to the same bucket; thus the entire bucket has to be searched sequentially to locate a record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54B258-D3C1-4D4D-ADE6-21CFEEE76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89553"/>
                <a:ext cx="8928992" cy="3805070"/>
              </a:xfrm>
              <a:blipFill>
                <a:blip r:embed="rId2"/>
                <a:stretch>
                  <a:fillRect l="-1025" t="-2244" r="-1161" b="-1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803619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B501D-0242-40E3-9394-BEE22541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Example of Hash File Organization (Cont.)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5C678-1380-45BF-B3BF-1FAA1A6C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Hash file organization of </a:t>
            </a:r>
            <a:r>
              <a:rPr lang="en-US" altLang="zh-CN" sz="2000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account</a:t>
            </a:r>
            <a:r>
              <a:rPr lang="en-US" altLang="zh-CN" sz="2000" dirty="0">
                <a:latin typeface="Comic Sans MS" pitchFamily="66" charset="0"/>
              </a:rPr>
              <a:t> file, using </a:t>
            </a:r>
            <a:r>
              <a:rPr lang="en-US" altLang="zh-CN" sz="2000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branch-name</a:t>
            </a:r>
            <a:r>
              <a:rPr lang="en-US" altLang="zh-CN" sz="2000" dirty="0">
                <a:solidFill>
                  <a:srgbClr val="1B06BA"/>
                </a:solidFill>
                <a:latin typeface="Comic Sans MS" pitchFamily="66" charset="0"/>
              </a:rPr>
              <a:t> </a:t>
            </a:r>
            <a:r>
              <a:rPr lang="en-US" altLang="zh-CN" sz="2000" dirty="0">
                <a:latin typeface="Comic Sans MS" pitchFamily="66" charset="0"/>
              </a:rPr>
              <a:t>as key (See figure in next slide)</a:t>
            </a:r>
          </a:p>
          <a:p>
            <a:pPr lvl="1"/>
            <a:r>
              <a:rPr lang="en-US" altLang="zh-CN" dirty="0">
                <a:latin typeface="Comic Sans MS" pitchFamily="66" charset="0"/>
              </a:rPr>
              <a:t>There are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10 buckets</a:t>
            </a:r>
          </a:p>
          <a:p>
            <a:pPr lvl="2"/>
            <a:r>
              <a:rPr lang="en-US" altLang="zh-CN" dirty="0">
                <a:latin typeface="Comic Sans MS" pitchFamily="66" charset="0"/>
              </a:rPr>
              <a:t>The binary representation of the </a:t>
            </a:r>
            <a:r>
              <a:rPr lang="en-US" altLang="zh-CN" b="1" i="1" dirty="0" err="1">
                <a:solidFill>
                  <a:srgbClr val="0000FF"/>
                </a:solidFill>
                <a:latin typeface="Comic Sans MS" pitchFamily="66" charset="0"/>
              </a:rPr>
              <a:t>i-th</a:t>
            </a:r>
            <a:r>
              <a:rPr lang="en-US" altLang="zh-CN" dirty="0">
                <a:latin typeface="Comic Sans MS" pitchFamily="66" charset="0"/>
              </a:rPr>
              <a:t> character is assumed to be the integer </a:t>
            </a:r>
            <a:r>
              <a:rPr lang="en-US" altLang="zh-CN" b="1" i="1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endParaRPr lang="en-US" altLang="zh-CN" b="1" i="1" dirty="0">
              <a:solidFill>
                <a:srgbClr val="0000FF"/>
              </a:solidFill>
              <a:latin typeface="Comic Sans MS" pitchFamily="66" charset="0"/>
            </a:endParaRPr>
          </a:p>
          <a:p>
            <a:pPr lvl="2"/>
            <a:r>
              <a:rPr lang="en-US" altLang="zh-CN" dirty="0">
                <a:latin typeface="Comic Sans MS" pitchFamily="66" charset="0"/>
              </a:rPr>
              <a:t>The hash function returns the sum of the binary representations of the characters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modulo </a:t>
            </a:r>
            <a:r>
              <a:rPr lang="en-US" altLang="zh-CN" b="1" i="1" dirty="0">
                <a:solidFill>
                  <a:srgbClr val="0000FF"/>
                </a:solidFill>
                <a:latin typeface="Comic Sans MS" pitchFamily="66" charset="0"/>
              </a:rPr>
              <a:t>10</a:t>
            </a:r>
          </a:p>
          <a:p>
            <a:pPr lvl="2"/>
            <a:r>
              <a:rPr lang="en-US" altLang="zh-CN" dirty="0">
                <a:latin typeface="Comic Sans MS" pitchFamily="66" charset="0"/>
              </a:rPr>
              <a:t>E.g. </a:t>
            </a:r>
            <a:br>
              <a:rPr lang="en-US" altLang="zh-CN" dirty="0">
                <a:latin typeface="Comic Sans MS" pitchFamily="66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h(</a:t>
            </a:r>
            <a:r>
              <a:rPr lang="en-US" altLang="zh-CN" dirty="0" err="1">
                <a:solidFill>
                  <a:srgbClr val="0000FF"/>
                </a:solidFill>
                <a:latin typeface="Comic Sans MS" pitchFamily="66" charset="0"/>
              </a:rPr>
              <a:t>Perryridge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) = 125 mod 10 = 5    </a:t>
            </a:r>
            <a:b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h(Round Hill) = 113 mod 10 = 3   </a:t>
            </a:r>
            <a:b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h(Brighton) = 93 mod 10 = 3</a:t>
            </a:r>
          </a:p>
        </p:txBody>
      </p:sp>
    </p:spTree>
    <p:extLst>
      <p:ext uri="{BB962C8B-B14F-4D97-AF65-F5344CB8AC3E}">
        <p14:creationId xmlns:p14="http://schemas.microsoft.com/office/powerpoint/2010/main" val="3246664715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8A03B-6C7D-4F06-9A0C-E0BAD97A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 of Hash File Organization 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3D8216B-82A3-4EE3-96D1-8580E3FC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2" t="1094" r="15619" b="874"/>
          <a:stretch>
            <a:fillRect/>
          </a:stretch>
        </p:blipFill>
        <p:spPr bwMode="auto">
          <a:xfrm>
            <a:off x="4211960" y="675450"/>
            <a:ext cx="4320480" cy="441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9F2290BE-C6A0-42F0-A96A-3C0D7C51B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915566"/>
            <a:ext cx="338437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r>
              <a:rPr kumimoji="0" lang="en-US" altLang="zh-CN" sz="1400" b="1" dirty="0">
                <a:solidFill>
                  <a:srgbClr val="0000FF"/>
                </a:solidFill>
                <a:ea typeface="宋体" panose="02010600030101010101" pitchFamily="2" charset="-122"/>
              </a:rPr>
              <a:t>Hash file organization of </a:t>
            </a:r>
            <a:r>
              <a:rPr kumimoji="0" lang="en-US" altLang="zh-CN" sz="1400" b="1" i="1" dirty="0">
                <a:solidFill>
                  <a:srgbClr val="0000FF"/>
                </a:solidFill>
                <a:ea typeface="宋体" panose="02010600030101010101" pitchFamily="2" charset="-122"/>
              </a:rPr>
              <a:t>account</a:t>
            </a:r>
            <a:r>
              <a:rPr kumimoji="0" lang="en-US" altLang="zh-CN" sz="1400" b="1" dirty="0">
                <a:solidFill>
                  <a:srgbClr val="0000FF"/>
                </a:solidFill>
                <a:ea typeface="宋体" panose="02010600030101010101" pitchFamily="2" charset="-122"/>
              </a:rPr>
              <a:t> file, using </a:t>
            </a:r>
            <a:r>
              <a:rPr kumimoji="0" lang="en-US" altLang="zh-CN" sz="1400" b="1" i="1" dirty="0">
                <a:solidFill>
                  <a:srgbClr val="0000FF"/>
                </a:solidFill>
                <a:ea typeface="宋体" panose="02010600030101010101" pitchFamily="2" charset="-122"/>
              </a:rPr>
              <a:t>branch-name </a:t>
            </a:r>
            <a:r>
              <a:rPr kumimoji="0" lang="en-US" altLang="zh-CN" sz="1400" b="1" dirty="0">
                <a:solidFill>
                  <a:srgbClr val="0000FF"/>
                </a:solidFill>
                <a:ea typeface="宋体" panose="02010600030101010101" pitchFamily="2" charset="-122"/>
              </a:rPr>
              <a:t>as key.</a:t>
            </a:r>
          </a:p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endParaRPr kumimoji="0" lang="en-US" altLang="zh-CN" sz="1400" b="1" dirty="0">
              <a:solidFill>
                <a:srgbClr val="1B06BA"/>
              </a:solidFill>
              <a:ea typeface="宋体" panose="02010600030101010101" pitchFamily="2" charset="-122"/>
            </a:endParaRPr>
          </a:p>
          <a:p>
            <a:pPr marL="0" lvl="2" indent="0" defTabSz="6858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The binary representation of the </a:t>
            </a:r>
            <a:r>
              <a:rPr lang="en-US" altLang="zh-CN" sz="1400" b="1" i="1" dirty="0" err="1">
                <a:solidFill>
                  <a:srgbClr val="FF0000"/>
                </a:solidFill>
              </a:rPr>
              <a:t>i-th</a:t>
            </a:r>
            <a:r>
              <a:rPr lang="en-US" altLang="zh-CN" sz="1400" dirty="0">
                <a:solidFill>
                  <a:srgbClr val="FF0000"/>
                </a:solidFill>
              </a:rPr>
              <a:t> character is assumed to be the integer </a:t>
            </a:r>
            <a:r>
              <a:rPr lang="en-US" altLang="zh-CN" sz="1400" b="1" i="1" dirty="0" err="1">
                <a:solidFill>
                  <a:srgbClr val="FF0000"/>
                </a:solidFill>
              </a:rPr>
              <a:t>i</a:t>
            </a:r>
            <a:endParaRPr lang="en-US" altLang="zh-CN" sz="1400" b="1" i="1" dirty="0">
              <a:solidFill>
                <a:srgbClr val="FF0000"/>
              </a:solidFill>
            </a:endParaRPr>
          </a:p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endParaRPr kumimoji="0" lang="en-US" altLang="zh-CN" sz="1400" b="1" dirty="0">
              <a:solidFill>
                <a:srgbClr val="1B06BA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2450961"/>
            <a:ext cx="324036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 defTabSz="6858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h(</a:t>
            </a:r>
            <a:r>
              <a:rPr lang="en-US" altLang="zh-CN" b="1" dirty="0" err="1">
                <a:solidFill>
                  <a:srgbClr val="0000FF"/>
                </a:solidFill>
                <a:latin typeface="Comic Sans MS" pitchFamily="66" charset="0"/>
              </a:rPr>
              <a:t>Perryridge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) = 125 mod 10 =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5</a:t>
            </a:r>
            <a:r>
              <a:rPr lang="en-US" altLang="zh-CN" b="1" dirty="0">
                <a:solidFill>
                  <a:srgbClr val="1B06BA"/>
                </a:solidFill>
                <a:latin typeface="Comic Sans MS" pitchFamily="66" charset="0"/>
              </a:rPr>
              <a:t>    </a:t>
            </a:r>
            <a:br>
              <a:rPr lang="en-US" altLang="zh-CN" b="1" dirty="0">
                <a:solidFill>
                  <a:srgbClr val="1B06BA"/>
                </a:solidFill>
                <a:latin typeface="Comic Sans MS" pitchFamily="66" charset="0"/>
              </a:rPr>
            </a:b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h(Round Hill) = 113 mod 10 =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altLang="zh-CN" b="1" dirty="0">
                <a:solidFill>
                  <a:srgbClr val="1B06BA"/>
                </a:solidFill>
                <a:latin typeface="Comic Sans MS" pitchFamily="66" charset="0"/>
              </a:rPr>
              <a:t>   </a:t>
            </a:r>
            <a:br>
              <a:rPr lang="en-US" altLang="zh-CN" b="1" dirty="0">
                <a:solidFill>
                  <a:srgbClr val="1B06BA"/>
                </a:solidFill>
                <a:latin typeface="Comic Sans MS" pitchFamily="66" charset="0"/>
              </a:rPr>
            </a:b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h(Brighton) = 93 mod 10 =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3</a:t>
            </a:r>
          </a:p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endParaRPr lang="en-US" altLang="zh-CN" sz="1600" b="1" dirty="0">
              <a:solidFill>
                <a:srgbClr val="1B06BA"/>
              </a:solidFill>
              <a:latin typeface="Comic Sans MS" pitchFamily="66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956626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C381B-E1E9-4C1A-95C7-C2E3C1BF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Hash Functions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EBA73-1108-430D-BEDC-923E1121D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Worst hash function </a:t>
            </a:r>
            <a:r>
              <a:rPr lang="en-US" altLang="zh-CN" sz="2000" dirty="0">
                <a:latin typeface="Comic Sans MS" pitchFamily="66" charset="0"/>
              </a:rPr>
              <a:t>maps all search-key values to the same bucket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An ideal hash function is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uniform</a:t>
            </a:r>
            <a:r>
              <a:rPr lang="en-US" altLang="zh-CN" sz="2000" dirty="0">
                <a:latin typeface="Comic Sans MS" pitchFamily="66" charset="0"/>
              </a:rPr>
              <a:t>, i.e., each bucket is assigned the same number of search-key values from the set of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all possible values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Ideal hash function is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random</a:t>
            </a:r>
            <a:r>
              <a:rPr lang="en-US" altLang="zh-CN" sz="2000" dirty="0">
                <a:latin typeface="Comic Sans MS" pitchFamily="66" charset="0"/>
              </a:rPr>
              <a:t>, so each bucket will have the same number of records assigned to it irrespective of the actual distribution of search-key values in the file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Typical hash functions </a:t>
            </a:r>
            <a:r>
              <a:rPr lang="en-US" altLang="zh-CN" sz="2000" dirty="0">
                <a:latin typeface="Comic Sans MS" pitchFamily="66" charset="0"/>
              </a:rPr>
              <a:t>perform computation on the internal binary representation of the search-key</a:t>
            </a:r>
          </a:p>
        </p:txBody>
      </p:sp>
    </p:spTree>
    <p:extLst>
      <p:ext uri="{BB962C8B-B14F-4D97-AF65-F5344CB8AC3E}">
        <p14:creationId xmlns:p14="http://schemas.microsoft.com/office/powerpoint/2010/main" val="938256204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C0E5D-D3A6-4D6E-AE43-96579903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Handling of Bucket Overflows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21C4A-C026-470B-B9A3-6F3772FD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Bucket overflow </a:t>
            </a:r>
            <a:r>
              <a:rPr lang="en-US" altLang="zh-CN" sz="2000" dirty="0">
                <a:latin typeface="Comic Sans MS" pitchFamily="66" charset="0"/>
              </a:rPr>
              <a:t>can occur because of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Insufficient buckets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Skew in distribution of records. This can occur due to two reasons: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latin typeface="Comic Sans MS" pitchFamily="66" charset="0"/>
              </a:rPr>
              <a:t>multiple records have same search-key value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latin typeface="Comic Sans MS" pitchFamily="66" charset="0"/>
              </a:rPr>
              <a:t>chosen hash function produces non-uniform distribution of key values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Although the probability of bucket overflow can be reduced, it cannot be eliminated; it is handled by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using</a:t>
            </a:r>
            <a:r>
              <a:rPr lang="en-US" altLang="zh-CN" sz="2000" b="1" dirty="0">
                <a:solidFill>
                  <a:srgbClr val="1B06BA"/>
                </a:solidFill>
                <a:latin typeface="Comic Sans MS" pitchFamily="66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overflow buckets</a:t>
            </a:r>
          </a:p>
        </p:txBody>
      </p:sp>
    </p:spTree>
    <p:extLst>
      <p:ext uri="{BB962C8B-B14F-4D97-AF65-F5344CB8AC3E}">
        <p14:creationId xmlns:p14="http://schemas.microsoft.com/office/powerpoint/2010/main" val="3272981611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3BAE9-2B03-4CD1-9C12-6AF9FA35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Handling of Bucket Overflows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B7D40-CA57-4D09-AAAF-C245484C6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712968" cy="3805070"/>
          </a:xfrm>
        </p:spPr>
        <p:txBody>
          <a:bodyPr/>
          <a:lstStyle/>
          <a:p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</a:rPr>
              <a:t>Overflow chaining </a:t>
            </a:r>
            <a:r>
              <a:rPr lang="en-US" altLang="zh-CN" sz="2000">
                <a:latin typeface="Comic Sans MS" pitchFamily="66" charset="0"/>
              </a:rPr>
              <a:t>– the overflow buckets of a given bucket are chained together in a linked list</a:t>
            </a:r>
            <a:endParaRPr lang="en-US" altLang="zh-CN" sz="2000" dirty="0">
              <a:latin typeface="Comic Sans MS" pitchFamily="66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411B08A-A59C-4869-B8A2-C0719B204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12950" r="2068" b="12032"/>
          <a:stretch>
            <a:fillRect/>
          </a:stretch>
        </p:blipFill>
        <p:spPr bwMode="auto">
          <a:xfrm>
            <a:off x="1767382" y="1809894"/>
            <a:ext cx="4970018" cy="277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987298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E7295-896C-4052-B250-501D8286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Hash Indices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45AB0-32C8-456C-ABBE-372AC2475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89553"/>
            <a:ext cx="8892480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Hashing</a:t>
            </a:r>
            <a:r>
              <a:rPr lang="en-US" altLang="zh-CN" sz="2000" dirty="0">
                <a:latin typeface="Comic Sans MS" pitchFamily="66" charset="0"/>
              </a:rPr>
              <a:t> can be used not only for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file organization</a:t>
            </a:r>
            <a:r>
              <a:rPr lang="en-US" altLang="zh-CN" sz="2000" dirty="0">
                <a:latin typeface="Comic Sans MS" pitchFamily="66" charset="0"/>
              </a:rPr>
              <a:t>, but also for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index-structure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2000" dirty="0">
                <a:latin typeface="Comic Sans MS" pitchFamily="66" charset="0"/>
              </a:rPr>
              <a:t>creation 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A hash index </a:t>
            </a:r>
            <a:r>
              <a:rPr lang="en-US" altLang="zh-CN" sz="2000" dirty="0">
                <a:latin typeface="Comic Sans MS" pitchFamily="66" charset="0"/>
              </a:rPr>
              <a:t>organizes the search keys, with their associated record pointers, into a hash file structure</a:t>
            </a:r>
          </a:p>
          <a:p>
            <a:r>
              <a:rPr lang="en-US" altLang="zh-CN" sz="2000" dirty="0">
                <a:latin typeface="Comic Sans MS" pitchFamily="66" charset="0"/>
              </a:rPr>
              <a:t>Strictly speaking,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hash indices are always secondary indices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if the file itself is organized using hashing, a separate primary hash index on it using the same search-key is unnecessary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However, we use the term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hash index </a:t>
            </a:r>
            <a:r>
              <a:rPr lang="en-US" altLang="zh-CN" sz="1800" dirty="0">
                <a:latin typeface="Comic Sans MS" pitchFamily="66" charset="0"/>
              </a:rPr>
              <a:t>to refer to both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secondary index structures</a:t>
            </a: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 </a:t>
            </a:r>
            <a:r>
              <a:rPr lang="en-US" altLang="zh-CN" sz="1800" dirty="0">
                <a:latin typeface="Comic Sans MS" pitchFamily="66" charset="0"/>
              </a:rPr>
              <a:t>and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hash organized files</a:t>
            </a:r>
          </a:p>
        </p:txBody>
      </p:sp>
    </p:spTree>
    <p:extLst>
      <p:ext uri="{BB962C8B-B14F-4D97-AF65-F5344CB8AC3E}">
        <p14:creationId xmlns:p14="http://schemas.microsoft.com/office/powerpoint/2010/main" val="400716054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A4613-8B8B-419F-9701-E04C33C5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 of Hash Index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0D7B183-0218-472B-9F60-734C190ED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9" t="963" r="11353" b="963"/>
          <a:stretch>
            <a:fillRect/>
          </a:stretch>
        </p:blipFill>
        <p:spPr bwMode="auto">
          <a:xfrm>
            <a:off x="3779912" y="724713"/>
            <a:ext cx="4922093" cy="422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006F0D26-5D96-4CEB-A4F9-67D34D424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31590"/>
            <a:ext cx="3312368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A secondary hash index on the account file, for the search key account_number. </a:t>
            </a:r>
          </a:p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zh-CN" sz="16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The hash function computes the sum of the digits of the account number </a:t>
            </a:r>
            <a:r>
              <a:rPr kumimoji="0" lang="en-US" altLang="zh-CN" sz="1600" b="1">
                <a:solidFill>
                  <a:srgbClr val="FF0000"/>
                </a:solidFill>
                <a:ea typeface="宋体" panose="02010600030101010101" pitchFamily="2" charset="-122"/>
              </a:rPr>
              <a:t>modulo 7</a:t>
            </a:r>
            <a:r>
              <a:rPr kumimoji="0"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. </a:t>
            </a:r>
          </a:p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zh-CN" sz="16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600" b="1">
                <a:solidFill>
                  <a:srgbClr val="FF0000"/>
                </a:solidFill>
                <a:ea typeface="宋体" panose="02010600030101010101" pitchFamily="2" charset="-122"/>
              </a:rPr>
              <a:t>The hash index has 7 buckets, each of size 2</a:t>
            </a:r>
            <a:r>
              <a:rPr kumimoji="0"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. One has a overflow bucket.</a:t>
            </a:r>
            <a:endParaRPr kumimoji="0" lang="zh-CN" altLang="en-US" sz="16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40029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5BDFA-0681-401D-B1EF-9047F550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Index Evaluation Metrics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C5BDB-4554-43E4-A6C6-0065BB3B6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Access types 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supported efficiently  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Equal-query(</a:t>
            </a: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等值查询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Range-query(</a:t>
            </a: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范围查询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)</a:t>
            </a:r>
          </a:p>
          <a:p>
            <a:pPr lvl="1"/>
            <a:r>
              <a:rPr lang="zh-CN" altLang="en-US" b="1" dirty="0">
                <a:latin typeface="Comic Sans MS" pitchFamily="66" charset="0"/>
                <a:ea typeface="宋体" charset="-122"/>
              </a:rPr>
              <a:t>能有效支持的访问类型，如找到具有特定属性值的所有记录，找到其属性值在某个特定范围所有记录</a:t>
            </a:r>
            <a:r>
              <a:rPr lang="en-US" altLang="zh-CN" b="1" dirty="0">
                <a:latin typeface="Comic Sans MS" pitchFamily="66" charset="0"/>
                <a:ea typeface="宋体" charset="-12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Equal Query</a:t>
            </a: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Range Query</a:t>
            </a:r>
            <a:r>
              <a:rPr lang="en-US" altLang="zh-CN" b="1" dirty="0">
                <a:latin typeface="Comic Sans MS" pitchFamily="66" charset="0"/>
                <a:ea typeface="宋体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Access time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:</a:t>
            </a:r>
            <a:r>
              <a:rPr lang="zh-CN" altLang="en-US" sz="2000" b="1" dirty="0">
                <a:latin typeface="Comic Sans MS" pitchFamily="66" charset="0"/>
                <a:ea typeface="宋体" charset="-122"/>
              </a:rPr>
              <a:t>访问时间</a:t>
            </a:r>
            <a:endParaRPr lang="en-US" altLang="zh-CN" sz="2000" b="1" dirty="0">
              <a:latin typeface="Comic Sans MS" pitchFamily="66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Insertion time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:</a:t>
            </a:r>
            <a:r>
              <a:rPr lang="zh-CN" altLang="en-US" sz="2000" b="1" dirty="0">
                <a:latin typeface="Comic Sans MS" pitchFamily="66" charset="0"/>
                <a:ea typeface="宋体" charset="-122"/>
              </a:rPr>
              <a:t>插入一个新数据项时间，包括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: </a:t>
            </a:r>
            <a:r>
              <a:rPr lang="zh-CN" altLang="en-US" sz="2000" b="1" dirty="0">
                <a:latin typeface="Comic Sans MS" pitchFamily="66" charset="0"/>
                <a:ea typeface="宋体" charset="-122"/>
              </a:rPr>
              <a:t>找到插入位置时间 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+ </a:t>
            </a:r>
            <a:r>
              <a:rPr lang="zh-CN" altLang="en-US" sz="2000" b="1" dirty="0">
                <a:latin typeface="Comic Sans MS" pitchFamily="66" charset="0"/>
                <a:ea typeface="宋体" charset="-122"/>
              </a:rPr>
              <a:t>更新索引结构时间</a:t>
            </a:r>
            <a:endParaRPr lang="en-US" altLang="zh-CN" sz="2000" b="1" dirty="0">
              <a:latin typeface="Comic Sans MS" pitchFamily="66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Deletion time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:</a:t>
            </a:r>
            <a:r>
              <a:rPr lang="zh-CN" altLang="en-US" sz="2000" b="1" dirty="0">
                <a:latin typeface="Comic Sans MS" pitchFamily="66" charset="0"/>
                <a:ea typeface="宋体" charset="-122"/>
              </a:rPr>
              <a:t>删除一个数据项时间，包括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: </a:t>
            </a:r>
            <a:r>
              <a:rPr lang="zh-CN" altLang="en-US" sz="2000" b="1" dirty="0">
                <a:latin typeface="Comic Sans MS" pitchFamily="66" charset="0"/>
                <a:ea typeface="宋体" charset="-122"/>
              </a:rPr>
              <a:t>找到待删除项时间 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+ </a:t>
            </a:r>
            <a:r>
              <a:rPr lang="zh-CN" altLang="en-US" sz="2000" b="1" dirty="0">
                <a:latin typeface="Comic Sans MS" pitchFamily="66" charset="0"/>
                <a:ea typeface="宋体" charset="-122"/>
              </a:rPr>
              <a:t>更新索引结构时间</a:t>
            </a:r>
            <a:endParaRPr lang="en-US" altLang="zh-CN" sz="2000" b="1" dirty="0">
              <a:latin typeface="Comic Sans MS" pitchFamily="66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Space overhead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:</a:t>
            </a:r>
            <a:r>
              <a:rPr lang="zh-CN" altLang="en-US" sz="2000" b="1" dirty="0">
                <a:latin typeface="Comic Sans MS" pitchFamily="66" charset="0"/>
                <a:ea typeface="宋体" charset="-122"/>
              </a:rPr>
              <a:t>空间开销，一个索引结构占用的额外存储空间</a:t>
            </a:r>
            <a:endParaRPr lang="en-US" altLang="zh-CN" sz="2000" b="1" dirty="0">
              <a:latin typeface="Comic Sans MS" pitchFamily="66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109316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873F9-D39D-4C40-A9A9-DB696ADE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Deficiencies of Static Hashing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A7FE1D-FF1B-4547-94D2-793DB41EE5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99542"/>
                <a:ext cx="8784976" cy="3942437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itchFamily="66" charset="0"/>
                  </a:rPr>
                  <a:t>In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static hashing</a:t>
                </a:r>
                <a:r>
                  <a:rPr lang="en-US" altLang="zh-CN" sz="2000" dirty="0">
                    <a:latin typeface="Comic Sans MS" pitchFamily="66" charset="0"/>
                  </a:rPr>
                  <a:t>, function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altLang="zh-CN" sz="2000" dirty="0">
                    <a:latin typeface="Comic Sans MS" pitchFamily="66" charset="0"/>
                  </a:rPr>
                  <a:t> maps search-key values to a fixed set of </a:t>
                </a:r>
                <a:r>
                  <a:rPr lang="en-US" altLang="zh-CN" sz="2000" b="1" i="1" dirty="0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  <a:r>
                  <a:rPr lang="en-US" altLang="zh-CN" sz="2000" dirty="0">
                    <a:latin typeface="Comic Sans MS" pitchFamily="66" charset="0"/>
                  </a:rPr>
                  <a:t> bucket addresses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Databases grow with time. If the initial number of buckets is too small, performance will degrade due to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too much overflows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If file size at some point in the future is anticipated and choose the number of buckets allocated accordingly, significant amount of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space will be wasted initially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If database shrinks, again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space will be wasted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One option is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periodic re-organization of the file </a:t>
                </a:r>
                <a:r>
                  <a:rPr lang="en-US" altLang="zh-CN" sz="1800" dirty="0">
                    <a:latin typeface="Comic Sans MS" pitchFamily="66" charset="0"/>
                  </a:rPr>
                  <a:t>with a new hash function, but it is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very expensive</a:t>
                </a:r>
                <a:r>
                  <a:rPr lang="en-US" altLang="zh-CN" sz="1800" dirty="0">
                    <a:latin typeface="Comic Sans MS" pitchFamily="66" charset="0"/>
                  </a:rPr>
                  <a:t>.</a:t>
                </a:r>
              </a:p>
              <a:p>
                <a:r>
                  <a:rPr lang="en-US" altLang="zh-CN" sz="2000" dirty="0">
                    <a:latin typeface="Comic Sans MS" pitchFamily="66" charset="0"/>
                  </a:rPr>
                  <a:t>These problems can be avoided by using techniques that allow the number of buckets to be modified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dynamically</a:t>
                </a:r>
                <a:endParaRPr lang="zh-CN" altLang="en-US" sz="2000" b="1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A7FE1D-FF1B-4547-94D2-793DB41EE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99542"/>
                <a:ext cx="8784976" cy="3942437"/>
              </a:xfrm>
              <a:blipFill>
                <a:blip r:embed="rId2"/>
                <a:stretch>
                  <a:fillRect l="-971" t="-2167" r="-277" b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739209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BF39E-A1CF-4C1E-BD3F-707AD4D6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Dynamic Hashing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9C49AE-32C8-4BBE-95F9-A8219BDE29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710896"/>
                <a:ext cx="8928992" cy="4237118"/>
              </a:xfrm>
            </p:spPr>
            <p:txBody>
              <a:bodyPr/>
              <a:lstStyle/>
              <a:p>
                <a:r>
                  <a:rPr lang="en-US" altLang="zh-CN" sz="1600" dirty="0">
                    <a:latin typeface="Comic Sans MS" pitchFamily="66" charset="0"/>
                  </a:rPr>
                  <a:t>Good for database that grows and shrinks in size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Allows the hash function to be modified dynamically</a:t>
                </a:r>
              </a:p>
              <a:p>
                <a:pPr lvl="1"/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Extendable hashing(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可扩充散列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) </a:t>
                </a:r>
                <a:r>
                  <a:rPr lang="en-US" altLang="zh-CN" sz="1600" dirty="0">
                    <a:latin typeface="Comic Sans MS" pitchFamily="66" charset="0"/>
                  </a:rPr>
                  <a:t>– one form of dynamic hashing 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Hash function generates values over a large range - typically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b-bit</a:t>
                </a:r>
                <a:r>
                  <a:rPr lang="en-US" altLang="zh-CN" sz="1600" dirty="0">
                    <a:latin typeface="Comic Sans MS" pitchFamily="66" charset="0"/>
                  </a:rPr>
                  <a:t> integers, with b = 32 (then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2</a:t>
                </a:r>
                <a:r>
                  <a:rPr lang="en-US" altLang="zh-CN" sz="1600" baseline="30000" dirty="0">
                    <a:solidFill>
                      <a:srgbClr val="FF0000"/>
                    </a:solidFill>
                    <a:latin typeface="Comic Sans MS" pitchFamily="66" charset="0"/>
                  </a:rPr>
                  <a:t>32</a:t>
                </a:r>
                <a:r>
                  <a:rPr lang="en-US" altLang="zh-CN" sz="1600" dirty="0">
                    <a:latin typeface="Comic Sans MS" pitchFamily="66" charset="0"/>
                  </a:rPr>
                  <a:t> hash values).</a:t>
                </a:r>
              </a:p>
              <a:p>
                <a:pPr lvl="1"/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At any time use only a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prefix of the hash function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to index into a table of bucket addresses.   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Let the length of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the prefix be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 bits,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𝟑𝟐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 </a:t>
                </a:r>
              </a:p>
              <a:p>
                <a:pPr lvl="1"/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Bucket address table size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. 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Initially</a:t>
                </a:r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1600" b="1" dirty="0">
                  <a:solidFill>
                    <a:srgbClr val="1B06BA"/>
                  </a:solidFill>
                  <a:latin typeface="Comic Sans MS" pitchFamily="66" charset="0"/>
                </a:endParaRP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Value of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grows and shrinks as the size of the database grows and shrinks.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Multiple entries in the bucket address table may point to a bucket 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Thus,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actual number of buckets is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en-US" altLang="zh-CN" sz="1600" b="1" dirty="0">
                  <a:latin typeface="Comic Sans MS" pitchFamily="66" charset="0"/>
                </a:endParaRP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The number of buckets also changes dynamically due to coalescing and splitting of buckets.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9C49AE-32C8-4BBE-95F9-A8219BDE29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10896"/>
                <a:ext cx="8928992" cy="4237118"/>
              </a:xfrm>
              <a:blipFill>
                <a:blip r:embed="rId2"/>
                <a:stretch>
                  <a:fillRect l="-615" t="-1295" r="-820" b="-3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822866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FAE70-3624-4B49-B601-B225A71C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General Extendable Hash Structure 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DF4D661-4C26-462E-ACCD-1CF3F7813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" t="7219" r="1936" b="8269"/>
          <a:stretch>
            <a:fillRect/>
          </a:stretch>
        </p:blipFill>
        <p:spPr bwMode="auto">
          <a:xfrm>
            <a:off x="1488502" y="699542"/>
            <a:ext cx="5819802" cy="404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994851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6054E-6F1F-445C-B50D-ED3BEDCF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Use of Extendable Hash Structure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2D5C31-725C-4FDC-A8B1-B8DF6C8F7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99542"/>
                <a:ext cx="8784976" cy="4032448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itchFamily="66" charset="0"/>
                  </a:rPr>
                  <a:t>Each bucket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altLang="zh-CN" sz="2000" b="1" dirty="0"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latin typeface="Comic Sans MS" pitchFamily="66" charset="0"/>
                  </a:rPr>
                  <a:t>stores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; </a:t>
                </a:r>
                <a:r>
                  <a:rPr lang="en-US" altLang="zh-CN" sz="2000" dirty="0">
                    <a:latin typeface="Comic Sans MS" pitchFamily="66" charset="0"/>
                  </a:rPr>
                  <a:t>all the entries that point to the same bucket have the same values on the 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latin typeface="Comic Sans MS" pitchFamily="66" charset="0"/>
                  </a:rPr>
                  <a:t>bits. </a:t>
                </a:r>
              </a:p>
              <a:p>
                <a:r>
                  <a:rPr lang="en-US" altLang="zh-CN" sz="2000" dirty="0">
                    <a:latin typeface="Comic Sans MS" pitchFamily="66" charset="0"/>
                  </a:rPr>
                  <a:t>To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locate</a:t>
                </a:r>
                <a:r>
                  <a:rPr lang="en-US" altLang="zh-CN" sz="2000" dirty="0">
                    <a:latin typeface="Comic Sans MS" pitchFamily="66" charset="0"/>
                  </a:rPr>
                  <a:t> the bucket containing search-key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omic Sans MS" pitchFamily="66" charset="0"/>
                  </a:rPr>
                  <a:t>: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1. Compute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altLang="zh-CN" sz="1800" b="1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2. Use the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first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high order bits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of </a:t>
                </a:r>
                <a:r>
                  <a:rPr lang="en-US" altLang="zh-CN" sz="1800" b="1" i="1" dirty="0">
                    <a:solidFill>
                      <a:srgbClr val="0000FF"/>
                    </a:solidFill>
                    <a:latin typeface="Comic Sans MS" pitchFamily="66" charset="0"/>
                  </a:rPr>
                  <a:t>X</a:t>
                </a:r>
                <a:r>
                  <a:rPr lang="en-US" altLang="zh-CN" sz="1800" dirty="0">
                    <a:latin typeface="Comic Sans MS" pitchFamily="66" charset="0"/>
                  </a:rPr>
                  <a:t> as a displacement into bucket address table, and follow the pointer to appropriate bucket</a:t>
                </a:r>
              </a:p>
              <a:p>
                <a:r>
                  <a:rPr lang="en-US" altLang="zh-CN" sz="2000" dirty="0">
                    <a:latin typeface="Comic Sans MS" pitchFamily="66" charset="0"/>
                  </a:rPr>
                  <a:t>To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insert</a:t>
                </a:r>
                <a:r>
                  <a:rPr lang="en-US" altLang="zh-CN" sz="2000" dirty="0">
                    <a:latin typeface="Comic Sans MS" pitchFamily="66" charset="0"/>
                  </a:rPr>
                  <a:t> a record with search-key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endParaRPr lang="en-US" altLang="zh-CN" sz="2000" b="1" dirty="0">
                  <a:solidFill>
                    <a:srgbClr val="1B06BA"/>
                  </a:solidFill>
                  <a:latin typeface="Comic Sans MS" pitchFamily="66" charset="0"/>
                </a:endParaRP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follow same procedure as look-up and locate the bucket, say</a:t>
                </a:r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endParaRPr lang="en-US" altLang="zh-CN" sz="1800" dirty="0">
                  <a:latin typeface="Comic Sans MS" pitchFamily="66" charset="0"/>
                </a:endParaRP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If there is room in the bucket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insert record in the bucket.  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Else the bucket must be split and insertion re-attempted (next slide.)</a:t>
                </a:r>
              </a:p>
              <a:p>
                <a:pPr lvl="2"/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Overflow buckets </a:t>
                </a:r>
                <a:r>
                  <a:rPr lang="en-US" altLang="zh-CN" sz="1600" dirty="0">
                    <a:latin typeface="Comic Sans MS" pitchFamily="66" charset="0"/>
                  </a:rPr>
                  <a:t>used instead in some cases (will see shortly)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2D5C31-725C-4FDC-A8B1-B8DF6C8F7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99542"/>
                <a:ext cx="8784976" cy="4032448"/>
              </a:xfrm>
              <a:blipFill>
                <a:blip r:embed="rId2"/>
                <a:stretch>
                  <a:fillRect l="-971" t="-2118" r="-763" b="-1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107030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F8BAA-972E-430C-AB00-3666AD2A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Updates in Extendable Hash Structure 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B0D5FE-8B4D-4B75-8070-0D413F961B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99542"/>
                <a:ext cx="8856984" cy="4176464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itchFamily="66" charset="0"/>
                  </a:rPr>
                  <a:t>To split a bucket 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Comic Sans MS" pitchFamily="66" charset="0"/>
                  </a:rPr>
                  <a:t>j</a:t>
                </a:r>
                <a:r>
                  <a:rPr lang="en-US" altLang="zh-CN" sz="2000" i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latin typeface="Comic Sans MS" pitchFamily="66" charset="0"/>
                  </a:rPr>
                  <a:t>when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inserting record</a:t>
                </a:r>
                <a:r>
                  <a:rPr lang="en-US" altLang="zh-CN" sz="2000" dirty="0">
                    <a:latin typeface="Comic Sans MS" pitchFamily="66" charset="0"/>
                  </a:rPr>
                  <a:t> with search-key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:</a:t>
                </a:r>
                <a:endParaRPr lang="en-US" altLang="zh-CN" sz="2000" b="1" dirty="0">
                  <a:solidFill>
                    <a:srgbClr val="1B06BA"/>
                  </a:solidFill>
                  <a:latin typeface="Comic Sans MS" pitchFamily="66" charset="0"/>
                </a:endParaRPr>
              </a:p>
              <a:p>
                <a:pPr lvl="1"/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(more than one pointer to bucket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)</a:t>
                </a: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allocate a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new bucket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, and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to the 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1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1600" b="1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make the second half of the bucket address table entries pointing to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to point to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altLang="zh-CN" sz="1600" b="1" dirty="0">
                  <a:latin typeface="Comic Sans MS" pitchFamily="66" charset="0"/>
                </a:endParaRP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remove and reinsert each record in bucket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altLang="zh-CN" sz="1600" b="1" dirty="0">
                  <a:latin typeface="Comic Sans MS" pitchFamily="66" charset="0"/>
                </a:endParaRP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recompute new bucket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and insert record in the bucket (further splitting is required if the bucket is still full)</a:t>
                </a:r>
              </a:p>
              <a:p>
                <a:pPr lvl="1"/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800" b="1" dirty="0"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(only one pointer to bucket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)</a:t>
                </a:r>
              </a:p>
              <a:p>
                <a:pPr lvl="2"/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increment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and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double the size of the bucket address table</a:t>
                </a:r>
                <a:r>
                  <a:rPr lang="en-US" altLang="zh-CN" sz="1600" dirty="0">
                    <a:latin typeface="Comic Sans MS" pitchFamily="66" charset="0"/>
                  </a:rPr>
                  <a:t>.</a:t>
                </a: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replace each entry in the table by two entries that point to the same bucket.</a:t>
                </a: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recompute new bucket address table entry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br>
                  <a:rPr lang="en-US" altLang="zh-CN" sz="1600" dirty="0">
                    <a:latin typeface="Comic Sans MS" pitchFamily="66" charset="0"/>
                  </a:rPr>
                </a:br>
                <a:r>
                  <a:rPr lang="en-US" altLang="zh-CN" sz="1600" dirty="0">
                    <a:latin typeface="Comic Sans MS" pitchFamily="66" charset="0"/>
                  </a:rPr>
                  <a:t>Now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so use the first case above. </a:t>
                </a:r>
                <a:endParaRPr lang="zh-CN" alt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B0D5FE-8B4D-4B75-8070-0D413F961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99542"/>
                <a:ext cx="8856984" cy="4176464"/>
              </a:xfrm>
              <a:blipFill>
                <a:blip r:embed="rId2"/>
                <a:stretch>
                  <a:fillRect l="-964" t="-2044" r="-895" b="-3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882850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6E0EC-5064-4FA4-B3F5-7B43DCC7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Updates in Extendable Hash Structure (Cont.)</a:t>
            </a:r>
            <a:endParaRPr lang="zh-CN" altLang="en-US" sz="28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C0D53D-56ED-4D18-8F5A-874171D9E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699542"/>
                <a:ext cx="8928992" cy="3895081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When inserting a value</a:t>
                </a:r>
                <a:r>
                  <a:rPr lang="en-US" altLang="zh-CN" sz="2000" dirty="0">
                    <a:latin typeface="Comic Sans MS" pitchFamily="66" charset="0"/>
                  </a:rPr>
                  <a:t>, if the bucket is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full</a:t>
                </a:r>
                <a:r>
                  <a:rPr lang="en-US" altLang="zh-CN" sz="2000" dirty="0">
                    <a:latin typeface="Comic Sans MS" pitchFamily="66" charset="0"/>
                  </a:rPr>
                  <a:t> after several splits (that is,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latin typeface="Comic Sans MS" pitchFamily="66" charset="0"/>
                  </a:rPr>
                  <a:t>reaches some limit 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Comic Sans MS" pitchFamily="66" charset="0"/>
                  </a:rPr>
                  <a:t>b</a:t>
                </a:r>
                <a:r>
                  <a:rPr lang="en-US" altLang="zh-CN" sz="2000" dirty="0">
                    <a:latin typeface="Comic Sans MS" pitchFamily="66" charset="0"/>
                  </a:rPr>
                  <a:t>) create an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overflow bucket</a:t>
                </a:r>
                <a:r>
                  <a:rPr lang="en-US" altLang="zh-CN" sz="2000" dirty="0">
                    <a:latin typeface="Comic Sans MS" pitchFamily="66" charset="0"/>
                  </a:rPr>
                  <a:t> instead of splitting bucket entry table further.</a:t>
                </a:r>
              </a:p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To delete a key value</a:t>
                </a:r>
                <a:r>
                  <a:rPr lang="en-US" altLang="zh-CN" sz="2000" dirty="0">
                    <a:latin typeface="Comic Sans MS" pitchFamily="66" charset="0"/>
                  </a:rPr>
                  <a:t>, 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locate it in its bucket and remove it. 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The bucket itself can be removed if it becomes empty (with appropriate updates to the bucket address table). 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Coalescing of buckets can be done (can coalesce only with a “buddy” bucket if it is present) </a:t>
                </a:r>
              </a:p>
              <a:p>
                <a:pPr lvl="1"/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Decreasing bucket address table size</a:t>
                </a:r>
                <a:r>
                  <a:rPr lang="en-US" altLang="zh-CN" sz="1800" dirty="0">
                    <a:latin typeface="Comic Sans MS" pitchFamily="66" charset="0"/>
                  </a:rPr>
                  <a:t> is also possible</a:t>
                </a:r>
              </a:p>
              <a:p>
                <a:pPr lvl="1"/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Note: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decreasing bucket address table size is an expensive operation and should be done only if number of buckets becomes much smaller than the size of the table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C0D53D-56ED-4D18-8F5A-874171D9E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99542"/>
                <a:ext cx="8928992" cy="3895081"/>
              </a:xfrm>
              <a:blipFill>
                <a:blip r:embed="rId2"/>
                <a:stretch>
                  <a:fillRect l="-1025" t="-2191" r="-1161" b="-11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794489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569A8-C651-4059-AA0A-5D3C2A5F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Use of Extendable Hash Structure:  Example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B4302FE7-BC0B-4862-9165-B39C59EED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776" y="4408825"/>
            <a:ext cx="392191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500" b="1" dirty="0">
                <a:solidFill>
                  <a:srgbClr val="0000FF"/>
                </a:solidFill>
                <a:ea typeface="宋体" panose="02010600030101010101" pitchFamily="2" charset="-122"/>
              </a:rPr>
              <a:t>Initial Hash structure, bucket size = 2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34A61CE5-280F-4A63-8B64-D168D3119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t="35394" r="2002" b="36707"/>
          <a:stretch>
            <a:fillRect/>
          </a:stretch>
        </p:blipFill>
        <p:spPr bwMode="auto">
          <a:xfrm>
            <a:off x="1491848" y="3003798"/>
            <a:ext cx="5943604" cy="128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8B90487E-0CE7-44EB-9946-C34C67DAC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" t="25549" r="4889" b="26512"/>
          <a:stretch>
            <a:fillRect/>
          </a:stretch>
        </p:blipFill>
        <p:spPr bwMode="auto">
          <a:xfrm>
            <a:off x="1446186" y="771550"/>
            <a:ext cx="5934126" cy="18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398020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1DBD4-F577-428D-B6A0-A7AC3552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D0127-3B51-4FCE-BBFC-6EB5AB33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Hash structure after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insertion</a:t>
            </a:r>
            <a:r>
              <a:rPr lang="en-US" altLang="zh-CN" sz="2000" dirty="0">
                <a:latin typeface="Comic Sans MS" pitchFamily="66" charset="0"/>
              </a:rPr>
              <a:t> of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one Brighton</a:t>
            </a:r>
            <a:r>
              <a:rPr lang="en-US" altLang="zh-CN" sz="2000" dirty="0">
                <a:latin typeface="Comic Sans MS" pitchFamily="66" charset="0"/>
              </a:rPr>
              <a:t> and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two Downtown </a:t>
            </a:r>
            <a:r>
              <a:rPr lang="en-US" altLang="zh-CN" sz="2000" dirty="0">
                <a:latin typeface="Comic Sans MS" pitchFamily="66" charset="0"/>
              </a:rPr>
              <a:t>records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A1B9762-00A8-4422-94CD-EA8DEC511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t="25244" r="2658" b="25244"/>
          <a:stretch>
            <a:fillRect/>
          </a:stretch>
        </p:blipFill>
        <p:spPr bwMode="auto">
          <a:xfrm>
            <a:off x="1979712" y="1347614"/>
            <a:ext cx="6037660" cy="245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8B90487E-0CE7-44EB-9946-C34C67DAC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" t="25549" r="4889" b="26512"/>
          <a:stretch>
            <a:fillRect/>
          </a:stretch>
        </p:blipFill>
        <p:spPr bwMode="auto">
          <a:xfrm>
            <a:off x="467544" y="3723878"/>
            <a:ext cx="3744416" cy="11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377841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C309E-5089-49AA-B5B6-74BB2977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5168F-999D-4786-B583-6CB797B3D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Hash structure after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insertion </a:t>
            </a:r>
            <a:r>
              <a:rPr lang="en-US" altLang="zh-CN" sz="2000" dirty="0">
                <a:latin typeface="Comic Sans MS" pitchFamily="66" charset="0"/>
              </a:rPr>
              <a:t>of </a:t>
            </a:r>
            <a:r>
              <a:rPr lang="en-US" altLang="zh-CN" sz="2000" dirty="0" err="1">
                <a:solidFill>
                  <a:srgbClr val="FF0000"/>
                </a:solidFill>
                <a:latin typeface="Comic Sans MS" pitchFamily="66" charset="0"/>
              </a:rPr>
              <a:t>Mianus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zh-CN" sz="2000" dirty="0">
                <a:latin typeface="Comic Sans MS" pitchFamily="66" charset="0"/>
              </a:rPr>
              <a:t>record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E47BF32-2A58-4ED6-8586-08BDF8016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15005" r="2100" b="15005"/>
          <a:stretch>
            <a:fillRect/>
          </a:stretch>
        </p:blipFill>
        <p:spPr bwMode="auto">
          <a:xfrm>
            <a:off x="2755428" y="987574"/>
            <a:ext cx="6065044" cy="296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8B90487E-0CE7-44EB-9946-C34C67DAC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" t="25549" r="4889" b="26512"/>
          <a:stretch>
            <a:fillRect/>
          </a:stretch>
        </p:blipFill>
        <p:spPr bwMode="auto">
          <a:xfrm>
            <a:off x="467544" y="3808946"/>
            <a:ext cx="3744416" cy="11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029313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BE085-A305-4C81-B236-917AA312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B9004CD-F08B-4C23-9BB3-5D315D627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2544" y="4396131"/>
            <a:ext cx="576632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500" b="1">
                <a:solidFill>
                  <a:srgbClr val="0000FF"/>
                </a:solidFill>
                <a:ea typeface="宋体" panose="02010600030101010101" pitchFamily="2" charset="-122"/>
              </a:rPr>
              <a:t>Hash structure after </a:t>
            </a:r>
            <a:r>
              <a:rPr kumimoji="0" lang="en-US" altLang="zh-CN" sz="1500" b="1">
                <a:solidFill>
                  <a:srgbClr val="FF0000"/>
                </a:solidFill>
                <a:ea typeface="宋体" panose="02010600030101010101" pitchFamily="2" charset="-122"/>
              </a:rPr>
              <a:t>insertion</a:t>
            </a:r>
            <a:r>
              <a:rPr kumimoji="0" lang="en-US" altLang="zh-CN" sz="1500" b="1">
                <a:solidFill>
                  <a:srgbClr val="0000FF"/>
                </a:solidFill>
                <a:ea typeface="宋体" panose="02010600030101010101" pitchFamily="2" charset="-122"/>
              </a:rPr>
              <a:t> of </a:t>
            </a:r>
            <a:r>
              <a:rPr kumimoji="0" lang="en-US" altLang="zh-CN" sz="1500" b="1">
                <a:solidFill>
                  <a:srgbClr val="FF0000"/>
                </a:solidFill>
                <a:ea typeface="宋体" panose="02010600030101010101" pitchFamily="2" charset="-122"/>
              </a:rPr>
              <a:t>three Perryridge </a:t>
            </a:r>
            <a:r>
              <a:rPr kumimoji="0" lang="en-US" altLang="zh-CN" sz="1500" b="1">
                <a:solidFill>
                  <a:srgbClr val="0000FF"/>
                </a:solidFill>
                <a:ea typeface="宋体" panose="02010600030101010101" pitchFamily="2" charset="-122"/>
              </a:rPr>
              <a:t>records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0D3C0D6-A70F-499A-B82E-D83A69671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9" t="7613" r="1543" b="15181"/>
          <a:stretch>
            <a:fillRect/>
          </a:stretch>
        </p:blipFill>
        <p:spPr bwMode="auto">
          <a:xfrm>
            <a:off x="3353643" y="890588"/>
            <a:ext cx="5682853" cy="348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8B90487E-0CE7-44EB-9946-C34C67DAC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" t="25549" r="4889" b="26512"/>
          <a:stretch>
            <a:fillRect/>
          </a:stretch>
        </p:blipFill>
        <p:spPr bwMode="auto">
          <a:xfrm>
            <a:off x="72008" y="1491630"/>
            <a:ext cx="3491880" cy="121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1755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843558"/>
            <a:ext cx="856895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 dirty="0">
                <a:latin typeface="Comic Sans MS" pitchFamily="66" charset="0"/>
              </a:rPr>
              <a:t>Basic Concepts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Ordered Indexing 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latin typeface="Comic Sans MS" pitchFamily="66" charset="0"/>
              </a:rPr>
              <a:t>B</a:t>
            </a:r>
            <a:r>
              <a:rPr lang="en-US" altLang="zh-CN" sz="2000" b="1" baseline="30000" dirty="0">
                <a:latin typeface="Comic Sans MS" pitchFamily="66" charset="0"/>
              </a:rPr>
              <a:t>+</a:t>
            </a:r>
            <a:r>
              <a:rPr lang="en-US" altLang="zh-CN" sz="2000" b="1" dirty="0">
                <a:latin typeface="Comic Sans MS" pitchFamily="66" charset="0"/>
              </a:rPr>
              <a:t>-tree &amp; B-tree Indices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latin typeface="Comic Sans MS" pitchFamily="66" charset="0"/>
              </a:rPr>
              <a:t>Static &amp; Dynamic Hashing 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latin typeface="Comic Sans MS" pitchFamily="66" charset="0"/>
              </a:rPr>
              <a:t>Ordered Indexing vs. Hashing 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latin typeface="Comic Sans MS" pitchFamily="66" charset="0"/>
              </a:rPr>
              <a:t>Index Definition in SQL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latin typeface="Comic Sans MS" pitchFamily="66" charset="0"/>
              </a:rPr>
              <a:t>Multiple-key Access</a:t>
            </a:r>
          </a:p>
        </p:txBody>
      </p:sp>
    </p:spTree>
    <p:extLst>
      <p:ext uri="{BB962C8B-B14F-4D97-AF65-F5344CB8AC3E}">
        <p14:creationId xmlns:p14="http://schemas.microsoft.com/office/powerpoint/2010/main" val="492580033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E7321-AE03-4C93-A120-34874048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1DEB6-AC25-4576-BDA0-D95E7EC16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Hash structure after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insertion</a:t>
            </a:r>
            <a:r>
              <a:rPr lang="en-US" altLang="zh-CN" sz="2000" dirty="0">
                <a:latin typeface="Comic Sans MS" pitchFamily="66" charset="0"/>
              </a:rPr>
              <a:t> of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Redwood</a:t>
            </a:r>
            <a:r>
              <a:rPr lang="en-US" altLang="zh-CN" sz="2000" dirty="0">
                <a:latin typeface="Comic Sans MS" pitchFamily="66" charset="0"/>
              </a:rPr>
              <a:t> and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Round Hill </a:t>
            </a:r>
            <a:r>
              <a:rPr lang="en-US" altLang="zh-CN" sz="2000" dirty="0">
                <a:latin typeface="Comic Sans MS" pitchFamily="66" charset="0"/>
              </a:rPr>
              <a:t>records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527E625-7481-4F47-A6FF-5C9CE0290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" t="4025" r="1411" b="15881"/>
          <a:stretch>
            <a:fillRect/>
          </a:stretch>
        </p:blipFill>
        <p:spPr bwMode="auto">
          <a:xfrm>
            <a:off x="3533427" y="1275606"/>
            <a:ext cx="5503069" cy="3361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8B90487E-0CE7-44EB-9946-C34C67DAC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" t="25549" r="4889" b="26512"/>
          <a:stretch>
            <a:fillRect/>
          </a:stretch>
        </p:blipFill>
        <p:spPr bwMode="auto">
          <a:xfrm>
            <a:off x="72008" y="1491630"/>
            <a:ext cx="3491880" cy="121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881725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44431-C418-48A3-9E52-9F2B3E13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Extendable Hashing vs. Other Schemes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F22E5-E0DD-4870-B1D8-BA6162108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Benefits of extendable hashing: 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Hash performance does not degrade with growth of file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Minimal space overhead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Disadvantages of extendable hashing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Extra level of indirection to find desired record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Bucket address table </a:t>
            </a:r>
            <a:r>
              <a:rPr lang="en-US" altLang="zh-CN" sz="1800" dirty="0">
                <a:latin typeface="Comic Sans MS" pitchFamily="66" charset="0"/>
              </a:rPr>
              <a:t>may itself become very big (larger than memory)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Need a tree structure to locate desired record in the structure !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Changing size of bucket address table is an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expensive</a:t>
            </a:r>
            <a:r>
              <a:rPr lang="en-US" altLang="zh-CN" sz="1800" dirty="0">
                <a:latin typeface="Comic Sans MS" pitchFamily="66" charset="0"/>
              </a:rPr>
              <a:t> operation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Linear hashing </a:t>
            </a:r>
            <a:r>
              <a:rPr lang="en-US" altLang="zh-CN" sz="2000" dirty="0">
                <a:latin typeface="Comic Sans MS" pitchFamily="66" charset="0"/>
              </a:rPr>
              <a:t>is an alternative mechanism which avoids these disadvantages at the possible cost of more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bucket overflows</a:t>
            </a:r>
          </a:p>
        </p:txBody>
      </p:sp>
    </p:spTree>
    <p:extLst>
      <p:ext uri="{BB962C8B-B14F-4D97-AF65-F5344CB8AC3E}">
        <p14:creationId xmlns:p14="http://schemas.microsoft.com/office/powerpoint/2010/main" val="181308687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843558"/>
            <a:ext cx="856895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Basic Concepts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Ordered Indexing 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B</a:t>
            </a:r>
            <a:r>
              <a:rPr lang="en-US" altLang="zh-CN" b="1" baseline="30000" dirty="0">
                <a:latin typeface="Comic Sans MS" pitchFamily="66" charset="0"/>
              </a:rPr>
              <a:t>+</a:t>
            </a:r>
            <a:r>
              <a:rPr lang="en-US" altLang="zh-CN" b="1" dirty="0">
                <a:latin typeface="Comic Sans MS" pitchFamily="66" charset="0"/>
              </a:rPr>
              <a:t>-tree &amp; B-tree Indices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Static &amp; Dynamic Hashing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Ordered Indexing vs. Hashing</a:t>
            </a:r>
            <a:r>
              <a:rPr lang="en-US" altLang="zh-CN" b="1" dirty="0">
                <a:solidFill>
                  <a:srgbClr val="C00000"/>
                </a:solidFill>
                <a:latin typeface="Comic Sans MS" pitchFamily="66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Index Definition in SQL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Multiple-key Access</a:t>
            </a:r>
          </a:p>
        </p:txBody>
      </p:sp>
    </p:spTree>
    <p:extLst>
      <p:ext uri="{BB962C8B-B14F-4D97-AF65-F5344CB8AC3E}">
        <p14:creationId xmlns:p14="http://schemas.microsoft.com/office/powerpoint/2010/main" val="3425429771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A306D-2247-4299-9DF6-BE648536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Ordered Indexing vs. Hashing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8640B-CE0A-4318-A133-6255D8C7E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Issues for file organizing and indexing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Cost of periodic re-organization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Frequency of insertions and deletions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Whether optimizing average access time at the expense of worst-case access time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Expected type of queries</a:t>
            </a:r>
          </a:p>
          <a:p>
            <a:pPr lvl="2"/>
            <a:r>
              <a:rPr lang="en-US" altLang="zh-CN" dirty="0">
                <a:latin typeface="Comic Sans MS" pitchFamily="66" charset="0"/>
              </a:rPr>
              <a:t>Hashing is generally better at retrieving records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having a specified value</a:t>
            </a:r>
            <a:r>
              <a:rPr lang="en-US" altLang="zh-CN" dirty="0">
                <a:latin typeface="Comic Sans MS" pitchFamily="66" charset="0"/>
              </a:rPr>
              <a:t> of the key</a:t>
            </a:r>
          </a:p>
          <a:p>
            <a:pPr lvl="2"/>
            <a:r>
              <a:rPr lang="en-US" altLang="zh-CN" dirty="0">
                <a:latin typeface="Comic Sans MS" pitchFamily="66" charset="0"/>
              </a:rPr>
              <a:t>If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range queries </a:t>
            </a:r>
            <a:r>
              <a:rPr lang="en-US" altLang="zh-CN" dirty="0">
                <a:latin typeface="Comic Sans MS" pitchFamily="66" charset="0"/>
              </a:rPr>
              <a:t>are common, ordered indices are preferred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227337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843558"/>
            <a:ext cx="856895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Basic Concepts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Ordered Indexing 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B</a:t>
            </a:r>
            <a:r>
              <a:rPr lang="en-US" altLang="zh-CN" b="1" baseline="30000" dirty="0">
                <a:latin typeface="Comic Sans MS" pitchFamily="66" charset="0"/>
              </a:rPr>
              <a:t>+</a:t>
            </a:r>
            <a:r>
              <a:rPr lang="en-US" altLang="zh-CN" b="1" dirty="0">
                <a:latin typeface="Comic Sans MS" pitchFamily="66" charset="0"/>
              </a:rPr>
              <a:t>-tree &amp; B-tree Indices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Static &amp; Dynamic Hashing 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Ordered Indexing vs. Hashing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Index Definition in SQL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Multiple-key Access</a:t>
            </a:r>
          </a:p>
        </p:txBody>
      </p:sp>
    </p:spTree>
    <p:extLst>
      <p:ext uri="{BB962C8B-B14F-4D97-AF65-F5344CB8AC3E}">
        <p14:creationId xmlns:p14="http://schemas.microsoft.com/office/powerpoint/2010/main" val="416866376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364F1-F7E7-4025-82C9-82FBCAA9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Index Definition in SQL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EEA1D-4975-428B-A607-24FA2DCF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r>
              <a:rPr lang="en-US" altLang="zh-CN" sz="2000" b="1" dirty="0">
                <a:latin typeface="Comic Sans MS" pitchFamily="66" charset="0"/>
              </a:rPr>
              <a:t>Create an index</a:t>
            </a:r>
          </a:p>
          <a:p>
            <a:pPr marL="457200" lvl="1" indent="0"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create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  [UNIQUE]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index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 &lt;index-name&gt;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on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 &lt;relation-name&gt; (&lt;attribute-list&gt;)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E.g.,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create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index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mic Sans MS" pitchFamily="66" charset="0"/>
              </a:rPr>
              <a:t>b_index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on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 branch(</a:t>
            </a:r>
            <a:r>
              <a:rPr lang="en-US" altLang="zh-CN" sz="1800" dirty="0" err="1">
                <a:solidFill>
                  <a:srgbClr val="0000FF"/>
                </a:solidFill>
                <a:latin typeface="Comic Sans MS" pitchFamily="66" charset="0"/>
              </a:rPr>
              <a:t>branch_name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endParaRPr lang="en-US" altLang="zh-CN" sz="2000" dirty="0">
              <a:latin typeface="Comic Sans MS" pitchFamily="66" charset="0"/>
            </a:endParaRPr>
          </a:p>
          <a:p>
            <a:pPr lvl="1"/>
            <a:r>
              <a:rPr lang="en-US" altLang="zh-CN" sz="1800" dirty="0">
                <a:latin typeface="Comic Sans MS" pitchFamily="66" charset="0"/>
              </a:rPr>
              <a:t>Use create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unique index </a:t>
            </a:r>
            <a:r>
              <a:rPr lang="en-US" altLang="zh-CN" sz="1800" dirty="0">
                <a:latin typeface="Comic Sans MS" pitchFamily="66" charset="0"/>
              </a:rPr>
              <a:t>to indirectly specify and enforce the condition that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the search key is a candidate key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Not really required if SQL unique integrity constraint is supported</a:t>
            </a:r>
          </a:p>
          <a:p>
            <a:r>
              <a:rPr lang="en-US" altLang="zh-CN" sz="2000" b="1" dirty="0">
                <a:latin typeface="Comic Sans MS" pitchFamily="66" charset="0"/>
              </a:rPr>
              <a:t>Drop an index </a:t>
            </a:r>
          </a:p>
          <a:p>
            <a:pPr marL="457200" lvl="1" indent="0"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drop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index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 &lt;index-name&gt;</a:t>
            </a:r>
          </a:p>
        </p:txBody>
      </p:sp>
    </p:spTree>
    <p:extLst>
      <p:ext uri="{BB962C8B-B14F-4D97-AF65-F5344CB8AC3E}">
        <p14:creationId xmlns:p14="http://schemas.microsoft.com/office/powerpoint/2010/main" val="4167228323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843558"/>
            <a:ext cx="856895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Basic Concepts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Ordered Indexing 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B</a:t>
            </a:r>
            <a:r>
              <a:rPr lang="en-US" altLang="zh-CN" b="1" baseline="30000" dirty="0">
                <a:latin typeface="Comic Sans MS" pitchFamily="66" charset="0"/>
              </a:rPr>
              <a:t>+</a:t>
            </a:r>
            <a:r>
              <a:rPr lang="en-US" altLang="zh-CN" b="1" dirty="0">
                <a:latin typeface="Comic Sans MS" pitchFamily="66" charset="0"/>
              </a:rPr>
              <a:t>-tree &amp; B-tree Indices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Static &amp; Dynamic Hashing 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Ordered Indexing vs. Hashing 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Comic Sans MS" pitchFamily="66" charset="0"/>
              </a:rPr>
              <a:t>Index Definition in SQL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Multiple-key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2471433320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F9E55-85B3-4A83-924C-242BEDCA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Multiple-Key Access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9D94A-CEAD-43AA-BB6F-1C286FE7D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9542"/>
            <a:ext cx="8856984" cy="3805070"/>
          </a:xfrm>
        </p:spPr>
        <p:txBody>
          <a:bodyPr/>
          <a:lstStyle/>
          <a:p>
            <a:r>
              <a:rPr lang="en-US" altLang="zh-CN" sz="1600">
                <a:latin typeface="Comic Sans MS" pitchFamily="66" charset="0"/>
              </a:rPr>
              <a:t>Use multiple indices for certain types of queries</a:t>
            </a:r>
          </a:p>
          <a:p>
            <a:pPr lvl="1"/>
            <a:r>
              <a:rPr lang="en-US" altLang="zh-CN" sz="1600">
                <a:latin typeface="Comic Sans MS" pitchFamily="66" charset="0"/>
              </a:rPr>
              <a:t>E.g.,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b="1" i="1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600" i="1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account_number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b="1" i="1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600" i="1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account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b="1" i="1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600" i="1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branch_name = “Perryridge” </a:t>
            </a:r>
            <a:r>
              <a:rPr lang="en-US" altLang="zh-CN" sz="1600" b="1" i="1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and</a:t>
            </a:r>
            <a:r>
              <a:rPr lang="en-US" altLang="zh-CN" sz="1600" i="1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 balance = 1000</a:t>
            </a:r>
          </a:p>
          <a:p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Three possible strategies </a:t>
            </a:r>
            <a:r>
              <a:rPr lang="en-US" altLang="zh-CN" sz="1600">
                <a:latin typeface="Comic Sans MS" pitchFamily="66" charset="0"/>
              </a:rPr>
              <a:t>for processing query using indices on single attributes</a:t>
            </a:r>
          </a:p>
          <a:p>
            <a:pPr lvl="1"/>
            <a:r>
              <a:rPr lang="en-US" altLang="zh-CN" sz="1600">
                <a:solidFill>
                  <a:srgbClr val="1B06BA"/>
                </a:solidFill>
                <a:latin typeface="Comic Sans MS" pitchFamily="66" charset="0"/>
              </a:rPr>
              <a:t>Use index on </a:t>
            </a:r>
            <a:r>
              <a:rPr lang="en-US" altLang="zh-CN" sz="1600" i="1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sz="1600">
                <a:solidFill>
                  <a:srgbClr val="1B06BA"/>
                </a:solidFill>
                <a:latin typeface="Comic Sans MS" pitchFamily="66" charset="0"/>
              </a:rPr>
              <a:t> </a:t>
            </a:r>
            <a:r>
              <a:rPr lang="en-US" altLang="zh-CN" sz="1600">
                <a:latin typeface="Comic Sans MS" pitchFamily="66" charset="0"/>
              </a:rPr>
              <a:t>to find accounts with </a:t>
            </a:r>
            <a:r>
              <a:rPr lang="en-US" altLang="zh-CN" sz="1600" i="1">
                <a:latin typeface="Comic Sans MS" pitchFamily="66" charset="0"/>
                <a:cs typeface="Times New Roman" panose="02020603050405020304" pitchFamily="18" charset="0"/>
              </a:rPr>
              <a:t>branch_name </a:t>
            </a:r>
            <a:r>
              <a:rPr lang="en-US" altLang="zh-CN" sz="1600">
                <a:latin typeface="Comic Sans MS" pitchFamily="66" charset="0"/>
              </a:rPr>
              <a:t>= “Perryridge”, test balances of $1000; . </a:t>
            </a:r>
          </a:p>
          <a:p>
            <a:pPr lvl="1"/>
            <a:r>
              <a:rPr lang="en-US" altLang="zh-CN" sz="1600">
                <a:solidFill>
                  <a:srgbClr val="1B06BA"/>
                </a:solidFill>
                <a:latin typeface="Comic Sans MS" pitchFamily="66" charset="0"/>
              </a:rPr>
              <a:t>Use index on balance </a:t>
            </a:r>
            <a:r>
              <a:rPr lang="en-US" altLang="zh-CN" sz="1600">
                <a:latin typeface="Comic Sans MS" pitchFamily="66" charset="0"/>
              </a:rPr>
              <a:t>to find accounts with balances of $1000; test </a:t>
            </a:r>
            <a:r>
              <a:rPr lang="en-US" altLang="zh-CN" sz="1600" i="1">
                <a:latin typeface="Comic Sans MS" pitchFamily="66" charset="0"/>
                <a:cs typeface="Times New Roman" panose="02020603050405020304" pitchFamily="18" charset="0"/>
              </a:rPr>
              <a:t>branch_name </a:t>
            </a:r>
            <a:r>
              <a:rPr lang="en-US" altLang="zh-CN" sz="1600">
                <a:latin typeface="Comic Sans MS" pitchFamily="66" charset="0"/>
              </a:rPr>
              <a:t>= “Perryridge”.</a:t>
            </a:r>
          </a:p>
          <a:p>
            <a:pPr lvl="1"/>
            <a:r>
              <a:rPr lang="en-US" altLang="zh-CN" sz="1600">
                <a:solidFill>
                  <a:srgbClr val="1B06BA"/>
                </a:solidFill>
                <a:latin typeface="Comic Sans MS" pitchFamily="66" charset="0"/>
              </a:rPr>
              <a:t>Use </a:t>
            </a:r>
            <a:r>
              <a:rPr lang="en-US" altLang="zh-CN" sz="1600" i="1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branch_name </a:t>
            </a:r>
            <a:r>
              <a:rPr lang="en-US" altLang="zh-CN" sz="1600">
                <a:solidFill>
                  <a:srgbClr val="1B06BA"/>
                </a:solidFill>
                <a:latin typeface="Comic Sans MS" pitchFamily="66" charset="0"/>
              </a:rPr>
              <a:t>index </a:t>
            </a:r>
            <a:r>
              <a:rPr lang="en-US" altLang="zh-CN" sz="1600">
                <a:latin typeface="Comic Sans MS" pitchFamily="66" charset="0"/>
              </a:rPr>
              <a:t>to find pointers to all records pertaining to the Perryridge branch. Similarly </a:t>
            </a:r>
            <a:r>
              <a:rPr lang="en-US" altLang="zh-CN" sz="1600">
                <a:solidFill>
                  <a:srgbClr val="1B06BA"/>
                </a:solidFill>
                <a:latin typeface="Comic Sans MS" pitchFamily="66" charset="0"/>
              </a:rPr>
              <a:t>use index on balance</a:t>
            </a:r>
            <a:r>
              <a:rPr lang="en-US" altLang="zh-CN" sz="1600">
                <a:latin typeface="Comic Sans MS" pitchFamily="66" charset="0"/>
              </a:rPr>
              <a:t>. Take intersection of both sets of pointers obtained</a:t>
            </a:r>
          </a:p>
        </p:txBody>
      </p:sp>
    </p:spTree>
    <p:extLst>
      <p:ext uri="{BB962C8B-B14F-4D97-AF65-F5344CB8AC3E}">
        <p14:creationId xmlns:p14="http://schemas.microsoft.com/office/powerpoint/2010/main" val="3900010383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D6F16-1E14-4FF0-8748-B0992C62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Indices on Multiple Attributes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1F3AD-AC63-4677-AF6E-8B4CA7836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9542"/>
            <a:ext cx="8784976" cy="3960440"/>
          </a:xfrm>
        </p:spPr>
        <p:txBody>
          <a:bodyPr/>
          <a:lstStyle/>
          <a:p>
            <a:r>
              <a:rPr lang="en-US" altLang="zh-CN" sz="2000">
                <a:latin typeface="Comic Sans MS" pitchFamily="66" charset="0"/>
              </a:rPr>
              <a:t>Suppose we have </a:t>
            </a:r>
            <a:r>
              <a:rPr lang="en-US" altLang="zh-CN" sz="2000">
                <a:solidFill>
                  <a:srgbClr val="1B06BA"/>
                </a:solidFill>
                <a:latin typeface="Comic Sans MS" pitchFamily="66" charset="0"/>
              </a:rPr>
              <a:t>an index on combined search-key (branch_name, balance)</a:t>
            </a:r>
          </a:p>
          <a:p>
            <a:r>
              <a:rPr lang="en-US" altLang="zh-CN" sz="2000">
                <a:latin typeface="Comic Sans MS" pitchFamily="66" charset="0"/>
              </a:rPr>
              <a:t>With the where clause</a:t>
            </a:r>
            <a:br>
              <a:rPr lang="en-US" altLang="zh-CN" sz="2000">
                <a:latin typeface="Comic Sans MS" pitchFamily="66" charset="0"/>
              </a:rPr>
            </a:br>
            <a:r>
              <a:rPr lang="en-US" altLang="zh-CN" sz="2000" i="1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where branch_name = “Perryridge” and balance = 1000</a:t>
            </a:r>
            <a:br>
              <a:rPr lang="en-US" altLang="zh-CN" sz="2000">
                <a:latin typeface="Comic Sans MS" pitchFamily="66" charset="0"/>
              </a:rPr>
            </a:br>
            <a:r>
              <a:rPr lang="en-US" altLang="zh-CN" sz="2000">
                <a:latin typeface="Comic Sans MS" pitchFamily="66" charset="0"/>
              </a:rPr>
              <a:t>the index on the combined search-key will fetch only records that satisfy both conditions</a:t>
            </a:r>
          </a:p>
          <a:p>
            <a:r>
              <a:rPr lang="en-US" altLang="zh-CN" sz="2000">
                <a:latin typeface="Comic Sans MS" pitchFamily="66" charset="0"/>
              </a:rPr>
              <a:t>Can also efficiently handle </a:t>
            </a:r>
            <a:br>
              <a:rPr lang="en-US" altLang="zh-CN" sz="2000">
                <a:latin typeface="Comic Sans MS" pitchFamily="66" charset="0"/>
              </a:rPr>
            </a:br>
            <a:r>
              <a:rPr lang="en-US" altLang="zh-CN" sz="2000" i="1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where branch_name = “Perryridge” and balance &lt; 1000</a:t>
            </a:r>
          </a:p>
          <a:p>
            <a:r>
              <a:rPr lang="en-US" altLang="zh-CN" sz="2000">
                <a:latin typeface="Comic Sans MS" pitchFamily="66" charset="0"/>
              </a:rPr>
              <a:t>But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</a:rPr>
              <a:t>cannot</a:t>
            </a:r>
            <a:r>
              <a:rPr lang="en-US" altLang="zh-CN" sz="2000">
                <a:latin typeface="Comic Sans MS" pitchFamily="66" charset="0"/>
              </a:rPr>
              <a:t> efficiently handle</a:t>
            </a:r>
            <a:br>
              <a:rPr lang="en-US" altLang="zh-CN" sz="2000">
                <a:latin typeface="Comic Sans MS" pitchFamily="66" charset="0"/>
              </a:rPr>
            </a:br>
            <a:r>
              <a:rPr lang="en-US" altLang="zh-CN" sz="2000" i="1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where branch-name &lt; “Perryridge” and balance = 1000</a:t>
            </a:r>
            <a:br>
              <a:rPr lang="en-US" altLang="zh-CN" sz="2000">
                <a:solidFill>
                  <a:srgbClr val="C00000"/>
                </a:solidFill>
                <a:latin typeface="Comic Sans MS" pitchFamily="66" charset="0"/>
              </a:rPr>
            </a:br>
            <a:r>
              <a:rPr lang="en-US" altLang="zh-CN" sz="2000">
                <a:latin typeface="Comic Sans MS" pitchFamily="66" charset="0"/>
              </a:rPr>
              <a:t>May fetch many records that satisfy the first but not the second condition, may lead to many I/Os</a:t>
            </a:r>
          </a:p>
        </p:txBody>
      </p:sp>
    </p:spTree>
    <p:extLst>
      <p:ext uri="{BB962C8B-B14F-4D97-AF65-F5344CB8AC3E}">
        <p14:creationId xmlns:p14="http://schemas.microsoft.com/office/powerpoint/2010/main" val="1804253618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9BA83-3FD4-4AD0-A8EF-869F50FF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Grid Files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F3565-D459-4191-A6A9-F28F7746E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>
                <a:latin typeface="Comic Sans MS" pitchFamily="66" charset="0"/>
              </a:rPr>
              <a:t>Structure used to speed up the processing of general </a:t>
            </a:r>
            <a:r>
              <a:rPr lang="en-US" altLang="zh-CN" sz="2000" b="1">
                <a:solidFill>
                  <a:srgbClr val="1B06BA"/>
                </a:solidFill>
                <a:latin typeface="Comic Sans MS" pitchFamily="66" charset="0"/>
              </a:rPr>
              <a:t>multiple search-key queries</a:t>
            </a:r>
            <a:r>
              <a:rPr lang="en-US" altLang="zh-CN" sz="2000">
                <a:latin typeface="Comic Sans MS" pitchFamily="66" charset="0"/>
              </a:rPr>
              <a:t> involving one or more comparison operators</a:t>
            </a:r>
          </a:p>
          <a:p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</a:rPr>
              <a:t>The grid file </a:t>
            </a:r>
            <a:r>
              <a:rPr lang="en-US" altLang="zh-CN" sz="2000">
                <a:latin typeface="Comic Sans MS" pitchFamily="66" charset="0"/>
              </a:rPr>
              <a:t>has </a:t>
            </a:r>
            <a:r>
              <a:rPr lang="en-US" altLang="zh-CN" sz="2000">
                <a:solidFill>
                  <a:srgbClr val="1B06BA"/>
                </a:solidFill>
                <a:latin typeface="Comic Sans MS" pitchFamily="66" charset="0"/>
              </a:rPr>
              <a:t>a single grid array </a:t>
            </a:r>
            <a:r>
              <a:rPr lang="en-US" altLang="zh-CN" sz="2000">
                <a:latin typeface="Comic Sans MS" pitchFamily="66" charset="0"/>
              </a:rPr>
              <a:t>and </a:t>
            </a:r>
            <a:r>
              <a:rPr lang="en-US" altLang="zh-CN" sz="2000">
                <a:solidFill>
                  <a:srgbClr val="1B06BA"/>
                </a:solidFill>
                <a:latin typeface="Comic Sans MS" pitchFamily="66" charset="0"/>
              </a:rPr>
              <a:t>one linear scale for each search-key attribute.</a:t>
            </a:r>
            <a:r>
              <a:rPr lang="en-US" altLang="zh-CN" sz="2000">
                <a:latin typeface="Comic Sans MS" pitchFamily="66" charset="0"/>
              </a:rPr>
              <a:t> The grid array has the number of </a:t>
            </a: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dimensions</a:t>
            </a:r>
            <a:r>
              <a:rPr lang="en-US" altLang="zh-CN" sz="2000">
                <a:latin typeface="Comic Sans MS" pitchFamily="66" charset="0"/>
              </a:rPr>
              <a:t> equal to number of search-key attributes</a:t>
            </a:r>
          </a:p>
          <a:p>
            <a:r>
              <a:rPr lang="en-US" altLang="zh-CN" sz="2000">
                <a:latin typeface="Comic Sans MS" pitchFamily="66" charset="0"/>
              </a:rPr>
              <a:t>Multiple cells of grid array can point to same bucket</a:t>
            </a:r>
          </a:p>
          <a:p>
            <a:r>
              <a:rPr lang="en-US" altLang="zh-CN" sz="2000">
                <a:latin typeface="Comic Sans MS" pitchFamily="66" charset="0"/>
              </a:rPr>
              <a:t>To find the bucket for a search-key value, </a:t>
            </a: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locate the row and column of its cell</a:t>
            </a:r>
            <a:r>
              <a:rPr lang="en-US" altLang="zh-CN" sz="2000">
                <a:latin typeface="Comic Sans MS" pitchFamily="66" charset="0"/>
              </a:rPr>
              <a:t> using the linear scales and follow pointer</a:t>
            </a:r>
            <a:endParaRPr lang="en-US" altLang="zh-CN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3231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0E792-DB16-4146-8F8D-808CED78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Ordered Indexing-</a:t>
            </a:r>
            <a:r>
              <a:rPr lang="zh-CN" altLang="en-US" dirty="0">
                <a:latin typeface="Comic Sans MS" pitchFamily="66" charset="0"/>
              </a:rPr>
              <a:t>顺序索引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DF15E-91E7-4196-A3D2-DC2C49742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712968" cy="41764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Ordered index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>
                <a:latin typeface="Comic Sans MS" pitchFamily="66" charset="0"/>
              </a:rPr>
              <a:t>Index entries are sorted on the search key value  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>
                <a:latin typeface="Comic Sans MS" pitchFamily="66" charset="0"/>
              </a:rPr>
              <a:t>Primary index and secondary index</a:t>
            </a:r>
          </a:p>
          <a:p>
            <a:pPr lvl="1">
              <a:spcBef>
                <a:spcPts val="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Primary index (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主索引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),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clustering index 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聚集索引</a:t>
            </a: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Comic Sans MS" pitchFamily="66" charset="0"/>
              </a:rPr>
              <a:t>包含记录的文件按某个搜索码指定的顺序排序，该搜索码对应的索引称为 </a:t>
            </a:r>
            <a:r>
              <a:rPr lang="en-US" altLang="zh-CN" dirty="0">
                <a:latin typeface="Comic Sans MS" pitchFamily="66" charset="0"/>
              </a:rPr>
              <a:t>clustering index</a:t>
            </a:r>
          </a:p>
          <a:p>
            <a:pPr lvl="1">
              <a:spcBef>
                <a:spcPts val="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Secondary index (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辅助索引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), no-clustering index (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非聚集索引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 lvl="2">
              <a:spcBef>
                <a:spcPts val="0"/>
              </a:spcBef>
            </a:pPr>
            <a:r>
              <a:rPr lang="en-US" altLang="zh-CN" dirty="0">
                <a:latin typeface="Comic Sans MS" pitchFamily="66" charset="0"/>
              </a:rPr>
              <a:t>An index whose search key specifies an order different from the sequential order of the file</a:t>
            </a:r>
            <a:endParaRPr lang="zh-CN" altLang="en-US" dirty="0"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Index-sequential file (</a:t>
            </a:r>
            <a:r>
              <a:rPr lang="zh-CN" altLang="en-US" sz="2000" b="1" dirty="0">
                <a:solidFill>
                  <a:srgbClr val="0000FF"/>
                </a:solidFill>
                <a:latin typeface="Comic Sans MS" pitchFamily="66" charset="0"/>
              </a:rPr>
              <a:t>索引顺序文件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>
                <a:latin typeface="Comic Sans MS" pitchFamily="66" charset="0"/>
              </a:rPr>
              <a:t>Ordered sequential file with a primary index</a:t>
            </a:r>
          </a:p>
          <a:p>
            <a:pPr lvl="1">
              <a:spcBef>
                <a:spcPts val="0"/>
              </a:spcBef>
            </a:pPr>
            <a:r>
              <a:rPr lang="zh-CN" altLang="en-US" sz="1400" dirty="0">
                <a:solidFill>
                  <a:srgbClr val="0000FF"/>
                </a:solidFill>
                <a:latin typeface="Helvetica Neue"/>
              </a:rPr>
              <a:t>索引顺序文件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是</a:t>
            </a:r>
            <a:r>
              <a:rPr lang="zh-CN" altLang="en-US" sz="1400" dirty="0">
                <a:solidFill>
                  <a:srgbClr val="0000FF"/>
                </a:solidFill>
                <a:latin typeface="Helvetica Neue"/>
              </a:rPr>
              <a:t>顺序文件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的扩展，其中各记录本身在介质上也是顺序排列的，包含了直接处理和修改记录的能力。索引顺序文件能像顺序文件一样进行快速顺序处理，既允许按物理存放次序（记录出现的次序），也允许按逻辑顺序（由记录主关键字决定的次序）进行处理。索引顺序文件通常用树结构来组织索引。静态索引结构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ISAM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和动态索引结构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VSAM</a:t>
            </a:r>
            <a:endParaRPr lang="en-US" altLang="zh-CN" sz="1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9931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8DAF4-C352-4A54-BE87-B0C123A1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 Grid File for account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F5CDC02-EBC8-4D59-95A1-EDE48CE5A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2" t="2013" r="12140" b="30844"/>
          <a:stretch>
            <a:fillRect/>
          </a:stretch>
        </p:blipFill>
        <p:spPr bwMode="auto">
          <a:xfrm>
            <a:off x="1403648" y="700033"/>
            <a:ext cx="6336703" cy="410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957841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E9AC8-F0A2-474A-BC61-97ACCCDB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Queries on a Grid File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EFF7DD-ABA5-4946-ACE6-24368CF1FF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008" y="789553"/>
                <a:ext cx="8964488" cy="3805070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itchFamily="66" charset="0"/>
                  </a:rPr>
                  <a:t>A grid file on two attributes </a:t>
                </a:r>
                <a:r>
                  <a:rPr lang="en-US" altLang="zh-CN" sz="2000" b="1" i="1" dirty="0">
                    <a:solidFill>
                      <a:srgbClr val="1B06BA"/>
                    </a:solidFill>
                    <a:latin typeface="Comic Sans MS" pitchFamily="66" charset="0"/>
                  </a:rPr>
                  <a:t>A</a:t>
                </a:r>
                <a:r>
                  <a:rPr lang="en-US" altLang="zh-CN" sz="2000" dirty="0">
                    <a:latin typeface="Comic Sans MS" pitchFamily="66" charset="0"/>
                  </a:rPr>
                  <a:t> and </a:t>
                </a:r>
                <a:r>
                  <a:rPr lang="en-US" altLang="zh-CN" sz="2000" b="1" i="1" dirty="0">
                    <a:solidFill>
                      <a:srgbClr val="1B06BA"/>
                    </a:solidFill>
                    <a:latin typeface="Comic Sans MS" pitchFamily="66" charset="0"/>
                  </a:rPr>
                  <a:t>B</a:t>
                </a:r>
                <a:r>
                  <a:rPr lang="en-US" altLang="zh-CN" sz="2000" dirty="0">
                    <a:latin typeface="Comic Sans MS" pitchFamily="66" charset="0"/>
                  </a:rPr>
                  <a:t> can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handle queries </a:t>
                </a:r>
                <a:r>
                  <a:rPr lang="en-US" altLang="zh-CN" sz="2000" dirty="0">
                    <a:latin typeface="Comic Sans MS" pitchFamily="66" charset="0"/>
                  </a:rPr>
                  <a:t>of all following forms with high efficiency </a:t>
                </a:r>
              </a:p>
              <a:p>
                <a:pPr lvl="1"/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solidFill>
                          <a:srgbClr val="1B06B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1" i="1">
                        <a:solidFill>
                          <a:srgbClr val="1B06B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1800" b="1" i="1">
                        <a:solidFill>
                          <a:srgbClr val="1B06B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)</a:t>
                </a:r>
              </a:p>
              <a:p>
                <a:pPr lvl="1"/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solidFill>
                          <a:srgbClr val="1B06B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1" i="1">
                        <a:solidFill>
                          <a:srgbClr val="1B06B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1800" b="1" i="1">
                        <a:solidFill>
                          <a:srgbClr val="1B06B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)</a:t>
                </a:r>
              </a:p>
              <a:p>
                <a:pPr lvl="1"/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solidFill>
                          <a:srgbClr val="1B06B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1" i="1">
                        <a:solidFill>
                          <a:srgbClr val="1B06B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1800" b="1" i="1">
                        <a:solidFill>
                          <a:srgbClr val="1B06B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solidFill>
                          <a:srgbClr val="1B06B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1" i="1">
                        <a:solidFill>
                          <a:srgbClr val="1B06B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1800" b="1" i="1">
                        <a:solidFill>
                          <a:srgbClr val="1B06B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)</a:t>
                </a:r>
                <a:endParaRPr lang="en-US" altLang="zh-CN" sz="1800" b="1" dirty="0">
                  <a:latin typeface="Comic Sans MS" pitchFamily="66" charset="0"/>
                </a:endParaRPr>
              </a:p>
              <a:p>
                <a:r>
                  <a:rPr lang="en-US" altLang="zh-CN" sz="2000" dirty="0">
                    <a:latin typeface="Comic Sans MS" pitchFamily="66" charset="0"/>
                  </a:rPr>
                  <a:t>E.g., 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to answer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solidFill>
                          <a:srgbClr val="1B06B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1" i="1">
                        <a:solidFill>
                          <a:srgbClr val="1B06B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1800" b="1" i="1">
                        <a:solidFill>
                          <a:srgbClr val="1B06B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solidFill>
                          <a:srgbClr val="1B06B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1" i="1">
                        <a:solidFill>
                          <a:srgbClr val="1B06B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1800" b="1" i="1">
                        <a:solidFill>
                          <a:srgbClr val="1B06B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), use linear scales to find the corresponding candidate grid array cells, and look up all the buckets pointed to from </a:t>
                </a:r>
                <a:r>
                  <a:rPr lang="en-US" altLang="zh-CN" sz="1800">
                    <a:latin typeface="Comic Sans MS" pitchFamily="66" charset="0"/>
                  </a:rPr>
                  <a:t>those cells</a:t>
                </a:r>
                <a:endParaRPr lang="en-US" altLang="zh-CN" sz="18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7EFF7DD-ABA5-4946-ACE6-24368CF1F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08" y="789553"/>
                <a:ext cx="8964488" cy="3805070"/>
              </a:xfrm>
              <a:blipFill rotWithShape="1">
                <a:blip r:embed="rId2"/>
                <a:stretch>
                  <a:fillRect l="-1020" t="-2083" r="-1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055975"/>
      </p:ext>
    </p:extLst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5859B-4D58-4525-96EB-0BD3BD87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Grid Files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576291-7579-4465-A3E1-30564B53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During insertion</a:t>
            </a:r>
            <a:r>
              <a:rPr lang="en-US" altLang="zh-CN" sz="2000">
                <a:latin typeface="Comic Sans MS" pitchFamily="66" charset="0"/>
              </a:rPr>
              <a:t>, if a bucket becomes full, new bucket can be created if more than one cell points to it</a:t>
            </a:r>
          </a:p>
          <a:p>
            <a:pPr lvl="1"/>
            <a:r>
              <a:rPr lang="en-US" altLang="zh-CN" sz="1800">
                <a:latin typeface="Comic Sans MS" pitchFamily="66" charset="0"/>
              </a:rPr>
              <a:t>Idea similar to extendable hashing, but on multiple dimensions</a:t>
            </a:r>
          </a:p>
          <a:p>
            <a:pPr lvl="1"/>
            <a:r>
              <a:rPr lang="en-US" altLang="zh-CN" sz="1800">
                <a:latin typeface="Comic Sans MS" pitchFamily="66" charset="0"/>
              </a:rPr>
              <a:t>If only one cell points to it, either an overflow bucket must be created or the grid size must be increased</a:t>
            </a:r>
          </a:p>
          <a:p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Linear scales</a:t>
            </a:r>
            <a:r>
              <a:rPr lang="en-US" altLang="zh-CN" sz="2000">
                <a:latin typeface="Comic Sans MS" pitchFamily="66" charset="0"/>
              </a:rPr>
              <a:t> must be chosen to uniformly distribute records across cells. </a:t>
            </a:r>
          </a:p>
          <a:p>
            <a:pPr lvl="1"/>
            <a:r>
              <a:rPr lang="en-US" altLang="zh-CN" sz="1800">
                <a:latin typeface="Comic Sans MS" pitchFamily="66" charset="0"/>
              </a:rPr>
              <a:t>Otherwise there will be too many overflow buckets.</a:t>
            </a:r>
          </a:p>
          <a:p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Periodic re-organization </a:t>
            </a:r>
            <a:r>
              <a:rPr lang="en-US" altLang="zh-CN" sz="2000">
                <a:latin typeface="Comic Sans MS" pitchFamily="66" charset="0"/>
              </a:rPr>
              <a:t>to increase grid size will help</a:t>
            </a:r>
          </a:p>
          <a:p>
            <a:pPr lvl="1"/>
            <a:r>
              <a:rPr lang="en-US" altLang="zh-CN" sz="1800">
                <a:latin typeface="Comic Sans MS" pitchFamily="66" charset="0"/>
              </a:rPr>
              <a:t>But reorganization can be very expensive.</a:t>
            </a:r>
          </a:p>
          <a:p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Space overhead </a:t>
            </a:r>
            <a:r>
              <a:rPr lang="en-US" altLang="zh-CN" sz="2000">
                <a:latin typeface="Comic Sans MS" pitchFamily="66" charset="0"/>
              </a:rPr>
              <a:t>of grid array can be high.</a:t>
            </a:r>
          </a:p>
        </p:txBody>
      </p:sp>
    </p:spTree>
    <p:extLst>
      <p:ext uri="{BB962C8B-B14F-4D97-AF65-F5344CB8AC3E}">
        <p14:creationId xmlns:p14="http://schemas.microsoft.com/office/powerpoint/2010/main" val="1630389011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B5B5D-3842-4CBB-8FFE-C4DFA5A4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Bitmap Indices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AAE0D2-6A37-4DE5-996D-F3DF5100E6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784976" cy="3805070"/>
              </a:xfrm>
            </p:spPr>
            <p:txBody>
              <a:bodyPr/>
              <a:lstStyle/>
              <a:p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Bitmap indices </a:t>
                </a:r>
                <a:r>
                  <a:rPr lang="en-US" altLang="zh-CN" sz="1800" dirty="0">
                    <a:latin typeface="Comic Sans MS" pitchFamily="66" charset="0"/>
                  </a:rPr>
                  <a:t>are a special type of index designed for efficient querying on multiple keys</a:t>
                </a:r>
              </a:p>
              <a:p>
                <a:r>
                  <a:rPr lang="en-US" altLang="zh-CN" sz="1800" dirty="0">
                    <a:latin typeface="Comic Sans MS" pitchFamily="66" charset="0"/>
                  </a:rPr>
                  <a:t>Records in a relation are assumed to be numbered sequentially from: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Given a number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1B06BA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, it must be easy to retrieve record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1B06BA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1800" b="1" dirty="0">
                  <a:latin typeface="Comic Sans MS" pitchFamily="66" charset="0"/>
                </a:endParaRPr>
              </a:p>
              <a:p>
                <a:pPr lvl="2"/>
                <a:r>
                  <a:rPr lang="en-US" altLang="zh-CN" dirty="0">
                    <a:latin typeface="Comic Sans MS" pitchFamily="66" charset="0"/>
                  </a:rPr>
                  <a:t>Particularly easy if records are of fixed size</a:t>
                </a:r>
              </a:p>
              <a:p>
                <a:r>
                  <a:rPr lang="en-US" altLang="zh-CN" sz="1800" dirty="0">
                    <a:latin typeface="Comic Sans MS" pitchFamily="66" charset="0"/>
                  </a:rPr>
                  <a:t>Applicable on attributes that take on a relatively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small number of distinct values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E.g., gender, country, state, …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E.g., income-level (income broken up into a small number of  levels such as 0-9999, 10000-19999, 20000-50000, 50000- infinity)</a:t>
                </a:r>
              </a:p>
              <a:p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A bitmap is simply an array of bits</a:t>
                </a:r>
                <a:endParaRPr lang="zh-CN" altLang="en-US" sz="18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3AAE0D2-6A37-4DE5-996D-F3DF5100E6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784976" cy="3805070"/>
              </a:xfrm>
              <a:blipFill rotWithShape="1">
                <a:blip r:embed="rId2"/>
                <a:stretch>
                  <a:fillRect l="-763" t="-1923" r="-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61518"/>
      </p:ext>
    </p:extLst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A8655-BAAE-4643-8439-44B74FB3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Bitmap Indices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45C5BD-3E88-4CC2-B114-14B50662D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638888"/>
                <a:ext cx="8568952" cy="3805070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itchFamily="66" charset="0"/>
                  </a:rPr>
                  <a:t>In its simplest form,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a bitmap index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on an attribute has a bitmap for each value of the attribute</a:t>
                </a:r>
              </a:p>
              <a:p>
                <a:pPr lvl="1"/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Bitmap has as many bits as records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In a bitmap for value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1B06BA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, the bit for a record is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r>
                  <a:rPr lang="en-US" altLang="zh-CN" sz="1800" dirty="0">
                    <a:latin typeface="Comic Sans MS" pitchFamily="66" charset="0"/>
                  </a:rPr>
                  <a:t> if the record has the value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1B06BA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for the attribute, and is </a:t>
                </a:r>
                <a:r>
                  <a:rPr lang="en-US" altLang="zh-CN" sz="1800">
                    <a:solidFill>
                      <a:srgbClr val="FF0000"/>
                    </a:solidFill>
                    <a:latin typeface="Comic Sans MS" pitchFamily="66" charset="0"/>
                  </a:rPr>
                  <a:t>0 </a:t>
                </a:r>
                <a:r>
                  <a:rPr lang="en-US" altLang="zh-CN" sz="1800">
                    <a:latin typeface="Comic Sans MS" pitchFamily="66" charset="0"/>
                  </a:rPr>
                  <a:t>otherwise</a:t>
                </a:r>
                <a:endParaRPr lang="en-US" altLang="zh-CN" sz="18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B45C5BD-3E88-4CC2-B114-14B50662D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38888"/>
                <a:ext cx="8568952" cy="3805070"/>
              </a:xfrm>
              <a:blipFill rotWithShape="1">
                <a:blip r:embed="rId2"/>
                <a:stretch>
                  <a:fillRect l="-996" t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830B66C5-1473-44E1-8A8E-C66539D7B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" t="20038" r="2264" b="37538"/>
          <a:stretch>
            <a:fillRect/>
          </a:stretch>
        </p:blipFill>
        <p:spPr bwMode="auto">
          <a:xfrm>
            <a:off x="1219800" y="2528888"/>
            <a:ext cx="6415680" cy="2203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562622"/>
      </p:ext>
    </p:extLst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61A36-1055-4CE4-BBEA-650AE607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Bitmap Indices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B70D1-6499-442E-933A-A8B957E2A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27534"/>
            <a:ext cx="8928992" cy="43924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Bitmap indices </a:t>
            </a:r>
            <a:r>
              <a:rPr lang="en-US" altLang="zh-CN" sz="1600">
                <a:latin typeface="Comic Sans MS" pitchFamily="66" charset="0"/>
              </a:rPr>
              <a:t>are useful for queries </a:t>
            </a:r>
            <a:r>
              <a:rPr lang="en-US" altLang="zh-CN" sz="1600" b="1">
                <a:solidFill>
                  <a:srgbClr val="1B06BA"/>
                </a:solidFill>
                <a:latin typeface="Comic Sans MS" pitchFamily="66" charset="0"/>
              </a:rPr>
              <a:t>on multiple attributes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>
                <a:latin typeface="Comic Sans MS" pitchFamily="66" charset="0"/>
              </a:rPr>
              <a:t>not particularly useful for single attribute queries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FF0000"/>
                </a:solidFill>
                <a:latin typeface="Comic Sans MS" pitchFamily="66" charset="0"/>
              </a:rPr>
              <a:t>Queries</a:t>
            </a:r>
            <a:r>
              <a:rPr lang="en-US" altLang="zh-CN" sz="1600">
                <a:latin typeface="Comic Sans MS" pitchFamily="66" charset="0"/>
              </a:rPr>
              <a:t> are answered using bitmap operations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Intersection (and)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Union (or)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Complementation (not)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600">
                <a:latin typeface="Comic Sans MS" pitchFamily="66" charset="0"/>
              </a:rPr>
              <a:t>Each operation takes two bitmaps of the </a:t>
            </a:r>
            <a:r>
              <a:rPr lang="en-US" altLang="zh-CN" sz="1600">
                <a:solidFill>
                  <a:srgbClr val="FF0000"/>
                </a:solidFill>
                <a:latin typeface="Comic Sans MS" pitchFamily="66" charset="0"/>
              </a:rPr>
              <a:t>same size</a:t>
            </a:r>
            <a:r>
              <a:rPr lang="en-US" altLang="zh-CN" sz="1600">
                <a:latin typeface="Comic Sans MS" pitchFamily="66" charset="0"/>
              </a:rPr>
              <a:t> and applies the operation on corresponding bits to get the result bitmap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>
                <a:latin typeface="Comic Sans MS" pitchFamily="66" charset="0"/>
              </a:rPr>
              <a:t>E.g.,   </a:t>
            </a:r>
            <a:r>
              <a:rPr lang="en-US" altLang="zh-CN" sz="1600">
                <a:solidFill>
                  <a:srgbClr val="1B06BA"/>
                </a:solidFill>
                <a:latin typeface="Comic Sans MS" pitchFamily="66" charset="0"/>
              </a:rPr>
              <a:t>100110  </a:t>
            </a: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AND</a:t>
            </a:r>
            <a:r>
              <a:rPr lang="en-US" altLang="zh-CN" sz="1600">
                <a:solidFill>
                  <a:srgbClr val="1B06BA"/>
                </a:solidFill>
                <a:latin typeface="Comic Sans MS" pitchFamily="66" charset="0"/>
              </a:rPr>
              <a:t> 110011 = 100010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>
                <a:solidFill>
                  <a:srgbClr val="1B06BA"/>
                </a:solidFill>
                <a:latin typeface="Comic Sans MS" pitchFamily="66" charset="0"/>
              </a:rPr>
              <a:t>              100110  </a:t>
            </a: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OR</a:t>
            </a:r>
            <a:r>
              <a:rPr lang="en-US" altLang="zh-CN" sz="1600">
                <a:solidFill>
                  <a:srgbClr val="1B06BA"/>
                </a:solidFill>
                <a:latin typeface="Comic Sans MS" pitchFamily="66" charset="0"/>
              </a:rPr>
              <a:t>  110011 = 110111</a:t>
            </a:r>
            <a:br>
              <a:rPr lang="en-US" altLang="zh-CN" sz="1600">
                <a:solidFill>
                  <a:srgbClr val="1B06BA"/>
                </a:solidFill>
                <a:latin typeface="Comic Sans MS" pitchFamily="66" charset="0"/>
              </a:rPr>
            </a:br>
            <a:r>
              <a:rPr lang="en-US" altLang="zh-CN" sz="1600">
                <a:solidFill>
                  <a:srgbClr val="1B06BA"/>
                </a:solidFill>
                <a:latin typeface="Comic Sans MS" pitchFamily="66" charset="0"/>
              </a:rPr>
              <a:t>                  </a:t>
            </a:r>
            <a:r>
              <a:rPr lang="en-US" altLang="zh-CN" sz="160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altLang="zh-CN" sz="1600">
                <a:solidFill>
                  <a:srgbClr val="1B06BA"/>
                </a:solidFill>
                <a:latin typeface="Comic Sans MS" pitchFamily="66" charset="0"/>
              </a:rPr>
              <a:t> 100110  = 011001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1B06BA"/>
                </a:solidFill>
                <a:latin typeface="Comic Sans MS" pitchFamily="66" charset="0"/>
              </a:rPr>
              <a:t>Males with income level L1:   10010 </a:t>
            </a: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AND</a:t>
            </a:r>
            <a:r>
              <a:rPr lang="en-US" altLang="zh-CN" sz="1600">
                <a:solidFill>
                  <a:srgbClr val="1B06BA"/>
                </a:solidFill>
                <a:latin typeface="Comic Sans MS" pitchFamily="66" charset="0"/>
              </a:rPr>
              <a:t> 10100 = 10000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1600">
                <a:latin typeface="Comic Sans MS" pitchFamily="66" charset="0"/>
              </a:rPr>
              <a:t>Can then retrieve required tuples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1600">
                <a:latin typeface="Comic Sans MS" pitchFamily="66" charset="0"/>
              </a:rPr>
              <a:t>Counting number of matching tuples is even faster</a:t>
            </a:r>
            <a:endParaRPr lang="en-US" altLang="zh-CN" sz="1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42184"/>
      </p:ext>
    </p:extLst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B2AF9-D397-45DE-A993-610E4F29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</p:spPr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Bitmap Indices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1CFED-C634-4555-ABF5-066AD1E4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69215"/>
            <a:ext cx="8712968" cy="3805070"/>
          </a:xfrm>
        </p:spPr>
        <p:txBody>
          <a:bodyPr/>
          <a:lstStyle/>
          <a:p>
            <a:r>
              <a:rPr lang="en-US" altLang="zh-CN" sz="1600">
                <a:solidFill>
                  <a:srgbClr val="1B06BA"/>
                </a:solidFill>
                <a:latin typeface="Comic Sans MS" pitchFamily="66" charset="0"/>
              </a:rPr>
              <a:t>Bitmap indices generally </a:t>
            </a:r>
            <a:r>
              <a:rPr lang="en-US" altLang="zh-CN" sz="1600">
                <a:solidFill>
                  <a:srgbClr val="FF0000"/>
                </a:solidFill>
                <a:latin typeface="Comic Sans MS" pitchFamily="66" charset="0"/>
              </a:rPr>
              <a:t>very small </a:t>
            </a:r>
            <a:r>
              <a:rPr lang="en-US" altLang="zh-CN" sz="1600">
                <a:solidFill>
                  <a:srgbClr val="1B06BA"/>
                </a:solidFill>
                <a:latin typeface="Comic Sans MS" pitchFamily="66" charset="0"/>
              </a:rPr>
              <a:t>compared with relation size</a:t>
            </a:r>
          </a:p>
          <a:p>
            <a:pPr lvl="1"/>
            <a:r>
              <a:rPr lang="en-US" altLang="zh-CN" sz="1600">
                <a:latin typeface="Comic Sans MS" pitchFamily="66" charset="0"/>
              </a:rPr>
              <a:t>E.g. if record is </a:t>
            </a:r>
            <a:r>
              <a:rPr lang="en-US" altLang="zh-CN" sz="1600" b="1">
                <a:solidFill>
                  <a:srgbClr val="1B06BA"/>
                </a:solidFill>
                <a:latin typeface="Comic Sans MS" pitchFamily="66" charset="0"/>
              </a:rPr>
              <a:t>100</a:t>
            </a:r>
            <a:r>
              <a:rPr lang="en-US" altLang="zh-CN" sz="1600">
                <a:latin typeface="Comic Sans MS" pitchFamily="66" charset="0"/>
              </a:rPr>
              <a:t> bytes, space for a single bitmap is</a:t>
            </a:r>
            <a:r>
              <a:rPr lang="en-US" altLang="zh-CN" sz="1600" b="1">
                <a:solidFill>
                  <a:srgbClr val="1B06BA"/>
                </a:solidFill>
                <a:latin typeface="Comic Sans MS" pitchFamily="66" charset="0"/>
              </a:rPr>
              <a:t> 1/800 </a:t>
            </a:r>
            <a:r>
              <a:rPr lang="en-US" altLang="zh-CN" sz="1600">
                <a:latin typeface="Comic Sans MS" pitchFamily="66" charset="0"/>
              </a:rPr>
              <a:t>of space used by relation.  </a:t>
            </a:r>
          </a:p>
          <a:p>
            <a:pPr lvl="2"/>
            <a:r>
              <a:rPr lang="en-US" altLang="zh-CN" sz="1600">
                <a:latin typeface="Comic Sans MS" pitchFamily="66" charset="0"/>
              </a:rPr>
              <a:t>If </a:t>
            </a:r>
            <a:r>
              <a:rPr lang="en-US" altLang="zh-CN" sz="1600">
                <a:solidFill>
                  <a:srgbClr val="FF0000"/>
                </a:solidFill>
                <a:latin typeface="Comic Sans MS" pitchFamily="66" charset="0"/>
              </a:rPr>
              <a:t>number of distinct attribute values</a:t>
            </a:r>
            <a:r>
              <a:rPr lang="en-US" altLang="zh-CN" sz="1600">
                <a:latin typeface="Comic Sans MS" pitchFamily="66" charset="0"/>
              </a:rPr>
              <a:t> is </a:t>
            </a:r>
            <a:r>
              <a:rPr lang="en-US" altLang="zh-CN" sz="1600" b="1">
                <a:solidFill>
                  <a:srgbClr val="1B06BA"/>
                </a:solidFill>
                <a:latin typeface="Comic Sans MS" pitchFamily="66" charset="0"/>
              </a:rPr>
              <a:t>8</a:t>
            </a:r>
            <a:r>
              <a:rPr lang="en-US" altLang="zh-CN" sz="1600">
                <a:latin typeface="Comic Sans MS" pitchFamily="66" charset="0"/>
              </a:rPr>
              <a:t>, bitmap is only </a:t>
            </a:r>
            <a:r>
              <a:rPr lang="en-US" altLang="zh-CN" sz="1600" b="1">
                <a:solidFill>
                  <a:srgbClr val="1B06BA"/>
                </a:solidFill>
                <a:latin typeface="Comic Sans MS" pitchFamily="66" charset="0"/>
              </a:rPr>
              <a:t>1% </a:t>
            </a:r>
            <a:r>
              <a:rPr lang="en-US" altLang="zh-CN" sz="1600">
                <a:latin typeface="Comic Sans MS" pitchFamily="66" charset="0"/>
              </a:rPr>
              <a:t>of relation size</a:t>
            </a:r>
          </a:p>
          <a:p>
            <a:r>
              <a:rPr lang="en-US" altLang="zh-CN" sz="1600">
                <a:solidFill>
                  <a:srgbClr val="1B06BA"/>
                </a:solidFill>
                <a:latin typeface="Comic Sans MS" pitchFamily="66" charset="0"/>
              </a:rPr>
              <a:t>Deletion needs to be handled properly</a:t>
            </a:r>
          </a:p>
          <a:p>
            <a:pPr lvl="1"/>
            <a:r>
              <a:rPr lang="en-US" altLang="zh-CN" sz="1600">
                <a:latin typeface="Comic Sans MS" pitchFamily="66" charset="0"/>
              </a:rPr>
              <a:t>Existence bitmap to note if there is a valid record at a record location</a:t>
            </a:r>
          </a:p>
          <a:p>
            <a:pPr lvl="1"/>
            <a:r>
              <a:rPr lang="en-US" altLang="zh-CN" sz="1600">
                <a:latin typeface="Comic Sans MS" pitchFamily="66" charset="0"/>
              </a:rPr>
              <a:t>Needed for complementation</a:t>
            </a:r>
          </a:p>
          <a:p>
            <a:pPr lvl="2"/>
            <a:r>
              <a:rPr lang="en-US" altLang="zh-CN" sz="1600">
                <a:solidFill>
                  <a:srgbClr val="FF0000"/>
                </a:solidFill>
                <a:latin typeface="Comic Sans MS" pitchFamily="66" charset="0"/>
              </a:rPr>
              <a:t>not(A=v)</a:t>
            </a:r>
            <a:r>
              <a:rPr lang="en-US" altLang="zh-CN" sz="1600">
                <a:latin typeface="Comic Sans MS" pitchFamily="66" charset="0"/>
              </a:rPr>
              <a:t>:      </a:t>
            </a:r>
            <a:r>
              <a:rPr lang="en-US" altLang="zh-CN" sz="1600">
                <a:solidFill>
                  <a:srgbClr val="1B06BA"/>
                </a:solidFill>
                <a:latin typeface="Comic Sans MS" pitchFamily="66" charset="0"/>
              </a:rPr>
              <a:t>(NOT bitmap-A-v) AND ExistenceBitmap</a:t>
            </a:r>
          </a:p>
          <a:p>
            <a:r>
              <a:rPr lang="en-US" altLang="zh-CN" sz="1600">
                <a:solidFill>
                  <a:srgbClr val="1B06BA"/>
                </a:solidFill>
                <a:latin typeface="Comic Sans MS" pitchFamily="66" charset="0"/>
              </a:rPr>
              <a:t>Should keep bitmaps for all values, even </a:t>
            </a:r>
            <a:r>
              <a:rPr lang="en-US" altLang="zh-CN" sz="1600">
                <a:solidFill>
                  <a:srgbClr val="FF0000"/>
                </a:solidFill>
                <a:latin typeface="Comic Sans MS" pitchFamily="66" charset="0"/>
              </a:rPr>
              <a:t>null</a:t>
            </a:r>
            <a:r>
              <a:rPr lang="en-US" altLang="zh-CN" sz="1600">
                <a:solidFill>
                  <a:srgbClr val="1B06BA"/>
                </a:solidFill>
                <a:latin typeface="Comic Sans MS" pitchFamily="66" charset="0"/>
              </a:rPr>
              <a:t> value</a:t>
            </a:r>
          </a:p>
          <a:p>
            <a:pPr lvl="1"/>
            <a:r>
              <a:rPr lang="en-US" altLang="zh-CN" sz="1600">
                <a:latin typeface="Comic Sans MS" pitchFamily="66" charset="0"/>
              </a:rPr>
              <a:t>To correctly handle SQL </a:t>
            </a:r>
            <a:r>
              <a:rPr lang="en-US" altLang="zh-CN" sz="1600">
                <a:solidFill>
                  <a:srgbClr val="FF0000"/>
                </a:solidFill>
                <a:latin typeface="Comic Sans MS" pitchFamily="66" charset="0"/>
              </a:rPr>
              <a:t>null</a:t>
            </a:r>
            <a:r>
              <a:rPr lang="en-US" altLang="zh-CN" sz="1600">
                <a:latin typeface="Comic Sans MS" pitchFamily="66" charset="0"/>
              </a:rPr>
              <a:t> semantics for  </a:t>
            </a:r>
            <a:r>
              <a:rPr lang="en-US" altLang="zh-CN" sz="1600">
                <a:solidFill>
                  <a:srgbClr val="FF0000"/>
                </a:solidFill>
                <a:latin typeface="Comic Sans MS" pitchFamily="66" charset="0"/>
              </a:rPr>
              <a:t>NOT(A=v):</a:t>
            </a:r>
          </a:p>
          <a:p>
            <a:pPr lvl="2"/>
            <a:r>
              <a:rPr lang="en-US" altLang="zh-CN" sz="1600">
                <a:latin typeface="Comic Sans MS" pitchFamily="66" charset="0"/>
              </a:rPr>
              <a:t>intersect above result with  </a:t>
            </a:r>
            <a:r>
              <a:rPr lang="en-US" altLang="zh-CN" sz="1600">
                <a:solidFill>
                  <a:srgbClr val="1B06BA"/>
                </a:solidFill>
                <a:latin typeface="Comic Sans MS" pitchFamily="66" charset="0"/>
              </a:rPr>
              <a:t>(NOT bitmap-A-Null)</a:t>
            </a:r>
            <a:endParaRPr lang="en-US" altLang="zh-CN" sz="1600" dirty="0">
              <a:solidFill>
                <a:srgbClr val="1B06BA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187151"/>
      </p:ext>
    </p:extLst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7E951-FF0E-4075-9565-64F6C2A4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Assignments-Quiz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72839-3766-4010-923D-0B9876656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640960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itchFamily="66" charset="0"/>
              </a:rPr>
              <a:t>Q1</a:t>
            </a:r>
            <a:r>
              <a:rPr lang="en-US" altLang="zh-CN" sz="2000">
                <a:latin typeface="Comic Sans MS" pitchFamily="66" charset="0"/>
              </a:rPr>
              <a:t>: Construct a </a:t>
            </a: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altLang="zh-CN" sz="2000" baseline="30000">
                <a:solidFill>
                  <a:srgbClr val="FF0000"/>
                </a:solidFill>
                <a:latin typeface="Comic Sans MS" pitchFamily="66" charset="0"/>
              </a:rPr>
              <a:t>+</a:t>
            </a: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-tree </a:t>
            </a:r>
            <a:r>
              <a:rPr lang="en-US" altLang="zh-CN" sz="2000">
                <a:latin typeface="Comic Sans MS" pitchFamily="66" charset="0"/>
              </a:rPr>
              <a:t>from an empty tree. Each node can hold </a:t>
            </a: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four pointers</a:t>
            </a:r>
          </a:p>
          <a:p>
            <a:pPr lvl="1">
              <a:lnSpc>
                <a:spcPct val="150000"/>
              </a:lnSpc>
            </a:pPr>
            <a:r>
              <a:rPr lang="en-US" altLang="zh-CN" sz="1800">
                <a:latin typeface="Comic Sans MS" pitchFamily="66" charset="0"/>
              </a:rPr>
              <a:t>The sequential values to be inserted are: 10, 7, 12, 5, 9, 15, 30, 23, 17, 26</a:t>
            </a:r>
          </a:p>
          <a:p>
            <a:pPr lvl="1">
              <a:lnSpc>
                <a:spcPct val="150000"/>
              </a:lnSpc>
            </a:pPr>
            <a:r>
              <a:rPr lang="en-US" altLang="zh-CN" sz="1800">
                <a:latin typeface="Comic Sans MS" pitchFamily="66" charset="0"/>
              </a:rPr>
              <a:t>Then delete 9, 10, 15, respectively</a:t>
            </a:r>
          </a:p>
          <a:p>
            <a:pPr lvl="1">
              <a:lnSpc>
                <a:spcPct val="150000"/>
              </a:lnSpc>
            </a:pPr>
            <a:r>
              <a:rPr lang="en-US" altLang="zh-CN" sz="1800">
                <a:latin typeface="Comic Sans MS" pitchFamily="66" charset="0"/>
              </a:rPr>
              <a:t>Please give the B</a:t>
            </a:r>
            <a:r>
              <a:rPr lang="en-US" altLang="zh-CN" sz="1800" baseline="30000">
                <a:latin typeface="Comic Sans MS" pitchFamily="66" charset="0"/>
              </a:rPr>
              <a:t>+</a:t>
            </a:r>
            <a:r>
              <a:rPr lang="en-US" altLang="zh-CN" sz="1800">
                <a:latin typeface="Comic Sans MS" pitchFamily="66" charset="0"/>
              </a:rPr>
              <a:t> trees after each insertion and each deletion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itchFamily="66" charset="0"/>
              </a:rPr>
              <a:t>Q2</a:t>
            </a:r>
            <a:r>
              <a:rPr lang="en-US" altLang="zh-CN" sz="2000">
                <a:latin typeface="Comic Sans MS" pitchFamily="66" charset="0"/>
              </a:rPr>
              <a:t>: Compare </a:t>
            </a: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altLang="zh-CN" sz="2000" baseline="30000">
                <a:solidFill>
                  <a:srgbClr val="FF0000"/>
                </a:solidFill>
                <a:latin typeface="Comic Sans MS" pitchFamily="66" charset="0"/>
              </a:rPr>
              <a:t>+</a:t>
            </a: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-tree</a:t>
            </a:r>
            <a:r>
              <a:rPr lang="en-US" altLang="zh-CN" sz="2000">
                <a:latin typeface="Comic Sans MS" pitchFamily="66" charset="0"/>
              </a:rPr>
              <a:t> and </a:t>
            </a: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B-tree</a:t>
            </a:r>
            <a:r>
              <a:rPr lang="en-US" altLang="zh-CN" sz="2000">
                <a:latin typeface="Comic Sans MS" pitchFamily="66" charset="0"/>
              </a:rPr>
              <a:t> and describe their difference</a:t>
            </a:r>
            <a:endParaRPr lang="en-US" altLang="zh-CN" sz="2000" dirty="0">
              <a:latin typeface="Comic Sans MS" pitchFamily="66" charset="0"/>
            </a:endParaRP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719909"/>
      </p:ext>
    </p:extLst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22D6A-FB1A-4B0F-BECB-9FC12804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Comic Sans MS" pitchFamily="66" charset="0"/>
              </a:rPr>
              <a:t>补充学习（索引相关）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E8DBA-C732-4B6B-AE63-B25BFB43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2"/>
            <a:ext cx="8568952" cy="401444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dirty="0">
                <a:latin typeface="Comic Sans MS" pitchFamily="66" charset="0"/>
              </a:rPr>
              <a:t>商用数据库</a:t>
            </a:r>
            <a:endParaRPr lang="en-US" altLang="zh-CN" sz="2000" dirty="0">
              <a:latin typeface="Comic Sans MS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Comic Sans MS" pitchFamily="66" charset="0"/>
              </a:rPr>
              <a:t>Oracle</a:t>
            </a:r>
            <a:r>
              <a:rPr lang="zh-CN" altLang="en-US" sz="1600" dirty="0">
                <a:latin typeface="Comic Sans MS" pitchFamily="66" charset="0"/>
              </a:rPr>
              <a:t>索引结构：</a:t>
            </a:r>
            <a:r>
              <a:rPr lang="en-US" altLang="zh-CN" sz="1600" dirty="0">
                <a:latin typeface="Comic Sans MS" pitchFamily="66" charset="0"/>
              </a:rPr>
              <a:t>B</a:t>
            </a:r>
            <a:r>
              <a:rPr lang="zh-CN" altLang="en-US" sz="1600" dirty="0">
                <a:latin typeface="Comic Sans MS" pitchFamily="66" charset="0"/>
              </a:rPr>
              <a:t>树索引，位图索引</a:t>
            </a:r>
          </a:p>
          <a:p>
            <a:pPr lvl="2">
              <a:spcBef>
                <a:spcPts val="600"/>
              </a:spcBef>
            </a:pPr>
            <a:r>
              <a:rPr lang="en-US" altLang="zh-CN" sz="1400" dirty="0">
                <a:latin typeface="Comic Sans MS" pitchFamily="66" charset="0"/>
              </a:rPr>
              <a:t>《Oracle</a:t>
            </a:r>
            <a:r>
              <a:rPr lang="zh-CN" altLang="en-US" sz="1400" dirty="0">
                <a:latin typeface="Comic Sans MS" pitchFamily="66" charset="0"/>
              </a:rPr>
              <a:t>索引技术</a:t>
            </a:r>
            <a:r>
              <a:rPr lang="en-US" altLang="zh-CN" sz="1400" dirty="0">
                <a:latin typeface="Comic Sans MS" pitchFamily="66" charset="0"/>
              </a:rPr>
              <a:t>》,</a:t>
            </a:r>
            <a:r>
              <a:rPr lang="zh-CN" altLang="en-US" sz="1400" dirty="0">
                <a:latin typeface="Comic Sans MS" pitchFamily="66" charset="0"/>
              </a:rPr>
              <a:t>人民邮电出版社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Comic Sans MS" pitchFamily="66" charset="0"/>
              </a:rPr>
              <a:t>IBM DB2</a:t>
            </a:r>
            <a:r>
              <a:rPr lang="zh-CN" altLang="en-US" sz="1600" dirty="0">
                <a:latin typeface="Comic Sans MS" pitchFamily="66" charset="0"/>
              </a:rPr>
              <a:t>索引结构：</a:t>
            </a:r>
            <a:r>
              <a:rPr lang="en-US" altLang="zh-CN" sz="1600" dirty="0">
                <a:latin typeface="Comic Sans MS" pitchFamily="66" charset="0"/>
              </a:rPr>
              <a:t>B</a:t>
            </a:r>
            <a:r>
              <a:rPr lang="en-US" altLang="zh-CN" sz="1600" baseline="30000" dirty="0">
                <a:latin typeface="Comic Sans MS" pitchFamily="66" charset="0"/>
              </a:rPr>
              <a:t>+</a:t>
            </a:r>
            <a:r>
              <a:rPr lang="zh-CN" altLang="en-US" sz="1600" dirty="0">
                <a:latin typeface="Comic Sans MS" pitchFamily="66" charset="0"/>
              </a:rPr>
              <a:t>树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Comic Sans MS" pitchFamily="66" charset="0"/>
              </a:rPr>
              <a:t>Microsoft SQL Server</a:t>
            </a:r>
            <a:r>
              <a:rPr lang="zh-CN" altLang="en-US" sz="1600" dirty="0">
                <a:latin typeface="Comic Sans MS" pitchFamily="66" charset="0"/>
              </a:rPr>
              <a:t>索引结构：</a:t>
            </a:r>
            <a:r>
              <a:rPr lang="en-US" altLang="zh-CN" sz="1600" dirty="0">
                <a:latin typeface="Comic Sans MS" pitchFamily="66" charset="0"/>
              </a:rPr>
              <a:t>B</a:t>
            </a:r>
            <a:r>
              <a:rPr lang="zh-CN" altLang="en-US" sz="1600" dirty="0">
                <a:latin typeface="Comic Sans MS" pitchFamily="66" charset="0"/>
              </a:rPr>
              <a:t>树</a:t>
            </a:r>
          </a:p>
          <a:p>
            <a:pPr>
              <a:spcBef>
                <a:spcPts val="600"/>
              </a:spcBef>
            </a:pPr>
            <a:r>
              <a:rPr lang="zh-CN" altLang="en-US" sz="2000" dirty="0">
                <a:latin typeface="Comic Sans MS" pitchFamily="66" charset="0"/>
              </a:rPr>
              <a:t>开源数据库</a:t>
            </a:r>
            <a:endParaRPr lang="en-US" altLang="zh-CN" sz="2000" dirty="0">
              <a:latin typeface="Comic Sans MS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Comic Sans MS" pitchFamily="66" charset="0"/>
              </a:rPr>
              <a:t>MySQL</a:t>
            </a:r>
            <a:r>
              <a:rPr lang="zh-CN" altLang="en-US" sz="1600" dirty="0">
                <a:latin typeface="Comic Sans MS" pitchFamily="66" charset="0"/>
              </a:rPr>
              <a:t>索引：</a:t>
            </a:r>
            <a:r>
              <a:rPr lang="en-US" altLang="zh-CN" sz="1600" dirty="0">
                <a:latin typeface="Comic Sans MS" pitchFamily="66" charset="0"/>
              </a:rPr>
              <a:t>B-Tree(</a:t>
            </a:r>
            <a:r>
              <a:rPr lang="en-US" altLang="zh-CN" sz="1600" dirty="0" err="1">
                <a:latin typeface="Comic Sans MS" pitchFamily="66" charset="0"/>
              </a:rPr>
              <a:t>B+Tree</a:t>
            </a:r>
            <a:r>
              <a:rPr lang="en-US" altLang="zh-CN" sz="1600" dirty="0">
                <a:latin typeface="Comic Sans MS" pitchFamily="66" charset="0"/>
              </a:rPr>
              <a:t>)</a:t>
            </a:r>
            <a:r>
              <a:rPr lang="zh-CN" altLang="en-US" sz="1600" dirty="0">
                <a:latin typeface="Comic Sans MS" pitchFamily="66" charset="0"/>
              </a:rPr>
              <a:t>、</a:t>
            </a:r>
            <a:r>
              <a:rPr lang="en-US" altLang="zh-CN" sz="1600" dirty="0">
                <a:latin typeface="Comic Sans MS" pitchFamily="66" charset="0"/>
              </a:rPr>
              <a:t>Hash</a:t>
            </a:r>
            <a:r>
              <a:rPr lang="zh-CN" altLang="en-US" sz="1600" dirty="0">
                <a:latin typeface="Comic Sans MS" pitchFamily="66" charset="0"/>
              </a:rPr>
              <a:t>索引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 err="1">
                <a:latin typeface="Comic Sans MS" pitchFamily="66" charset="0"/>
              </a:rPr>
              <a:t>Postgre</a:t>
            </a:r>
            <a:r>
              <a:rPr lang="en-US" altLang="zh-CN" sz="1600" dirty="0">
                <a:latin typeface="Comic Sans MS" pitchFamily="66" charset="0"/>
              </a:rPr>
              <a:t> SQL, MySQL, Ingres r3, </a:t>
            </a:r>
            <a:r>
              <a:rPr lang="en-US" altLang="zh-CN" sz="1600" dirty="0" err="1">
                <a:latin typeface="Comic Sans MS" pitchFamily="66" charset="0"/>
              </a:rPr>
              <a:t>MaxDB</a:t>
            </a:r>
            <a:r>
              <a:rPr lang="en-US" altLang="zh-CN" sz="1600" dirty="0">
                <a:latin typeface="Comic Sans MS" pitchFamily="66" charset="0"/>
              </a:rPr>
              <a:t>, Firebird (</a:t>
            </a:r>
            <a:r>
              <a:rPr lang="en-US" altLang="zh-CN" sz="1600" dirty="0" err="1">
                <a:latin typeface="Comic Sans MS" pitchFamily="66" charset="0"/>
              </a:rPr>
              <a:t>InterBase</a:t>
            </a:r>
            <a:r>
              <a:rPr lang="en-US" altLang="zh-CN" sz="1600" dirty="0">
                <a:latin typeface="Comic Sans MS" pitchFamily="66" charset="0"/>
              </a:rPr>
              <a:t>), MongoDB, SQLite, CUBRID, Cayley(Graph)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NoSQL</a:t>
            </a:r>
            <a:r>
              <a:rPr lang="zh-CN" altLang="en-US" sz="2000" dirty="0">
                <a:latin typeface="Comic Sans MS" pitchFamily="66" charset="0"/>
              </a:rPr>
              <a:t>数据库</a:t>
            </a:r>
            <a:endParaRPr lang="en-US" altLang="zh-CN" sz="2000" dirty="0">
              <a:latin typeface="Comic Sans MS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HBase,</a:t>
            </a:r>
            <a:r>
              <a:rPr lang="zh-CN" altLang="en-US" sz="1800" dirty="0">
                <a:latin typeface="Comic Sans MS" pitchFamily="66" charset="0"/>
              </a:rPr>
              <a:t> </a:t>
            </a:r>
            <a:r>
              <a:rPr lang="en-US" altLang="zh-CN" sz="1800" dirty="0">
                <a:latin typeface="Comic Sans MS" pitchFamily="66" charset="0"/>
              </a:rPr>
              <a:t>Cassandra, MongoDB, Redis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 err="1">
                <a:latin typeface="Comic Sans MS" pitchFamily="66" charset="0"/>
              </a:rPr>
              <a:t>OceanBase</a:t>
            </a:r>
            <a:r>
              <a:rPr lang="en-US" altLang="zh-CN" sz="1600" dirty="0">
                <a:latin typeface="Comic Sans MS" pitchFamily="66" charset="0"/>
              </a:rPr>
              <a:t>,</a:t>
            </a:r>
            <a:r>
              <a:rPr lang="zh-CN" altLang="en-US" sz="1600" dirty="0">
                <a:latin typeface="Comic Sans MS" pitchFamily="66" charset="0"/>
              </a:rPr>
              <a:t> </a:t>
            </a:r>
            <a:r>
              <a:rPr lang="en-US" altLang="zh-CN" sz="1600" dirty="0" err="1">
                <a:latin typeface="Comic Sans MS" pitchFamily="66" charset="0"/>
              </a:rPr>
              <a:t>openGauss</a:t>
            </a:r>
            <a:r>
              <a:rPr lang="en-US" altLang="zh-CN" sz="1600" dirty="0">
                <a:latin typeface="Comic Sans MS" pitchFamily="66" charset="0"/>
              </a:rPr>
              <a:t>, </a:t>
            </a:r>
            <a:r>
              <a:rPr lang="zh-CN" altLang="en-US" sz="1600" dirty="0">
                <a:latin typeface="Comic Sans MS" pitchFamily="66" charset="0"/>
              </a:rPr>
              <a:t>人大金仓</a:t>
            </a:r>
            <a:r>
              <a:rPr lang="en-US" altLang="zh-CN" sz="1600" dirty="0">
                <a:latin typeface="Comic Sans MS" pitchFamily="66" charset="0"/>
              </a:rPr>
              <a:t>, X-DB, </a:t>
            </a:r>
            <a:r>
              <a:rPr lang="zh-CN" altLang="en-US" sz="1600" dirty="0">
                <a:latin typeface="Comic Sans MS" pitchFamily="66" charset="0"/>
              </a:rPr>
              <a:t>达梦 </a:t>
            </a:r>
            <a:r>
              <a:rPr lang="en-US" altLang="zh-CN" sz="1600" dirty="0">
                <a:latin typeface="Comic Sans MS" pitchFamily="66" charset="0"/>
              </a:rPr>
              <a:t>……</a:t>
            </a:r>
          </a:p>
          <a:p>
            <a:pPr>
              <a:spcBef>
                <a:spcPts val="600"/>
              </a:spcBef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38334"/>
      </p:ext>
    </p:extLst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4F162-B3A9-43FC-A545-7155F6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5715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Comic Sans MS" panose="030F0702030302020204" pitchFamily="66" charset="0"/>
              </a:rPr>
              <a:t>Research framework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7C9A76-B49D-4326-9CC4-BDDFD853795D}"/>
              </a:ext>
            </a:extLst>
          </p:cNvPr>
          <p:cNvSpPr/>
          <p:nvPr/>
        </p:nvSpPr>
        <p:spPr bwMode="auto">
          <a:xfrm>
            <a:off x="1709682" y="4334968"/>
            <a:ext cx="5818418" cy="733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500" dirty="0"/>
          </a:p>
        </p:txBody>
      </p:sp>
      <p:sp>
        <p:nvSpPr>
          <p:cNvPr id="7" name="流程图: 多文档 6">
            <a:extLst>
              <a:ext uri="{FF2B5EF4-FFF2-40B4-BE49-F238E27FC236}">
                <a16:creationId xmlns:a16="http://schemas.microsoft.com/office/drawing/2014/main" id="{D73E438B-95F0-412A-9ADA-B3E96EFCBF6F}"/>
              </a:ext>
            </a:extLst>
          </p:cNvPr>
          <p:cNvSpPr/>
          <p:nvPr/>
        </p:nvSpPr>
        <p:spPr bwMode="auto">
          <a:xfrm>
            <a:off x="1817694" y="4394019"/>
            <a:ext cx="1296145" cy="589020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 err="1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Spatio</a:t>
            </a:r>
            <a:r>
              <a:rPr lang="en-US" altLang="zh-CN" sz="1350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-textual data</a:t>
            </a:r>
            <a:endParaRPr lang="en-US" sz="1350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</p:txBody>
      </p:sp>
      <p:sp>
        <p:nvSpPr>
          <p:cNvPr id="8" name="流程图: 多文档 7">
            <a:extLst>
              <a:ext uri="{FF2B5EF4-FFF2-40B4-BE49-F238E27FC236}">
                <a16:creationId xmlns:a16="http://schemas.microsoft.com/office/drawing/2014/main" id="{CA58551D-B35C-4508-AB4B-2DEC1780DFA4}"/>
              </a:ext>
            </a:extLst>
          </p:cNvPr>
          <p:cNvSpPr/>
          <p:nvPr/>
        </p:nvSpPr>
        <p:spPr bwMode="auto">
          <a:xfrm>
            <a:off x="3261625" y="4394019"/>
            <a:ext cx="1301546" cy="589020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 err="1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Spatio</a:t>
            </a:r>
            <a:r>
              <a:rPr lang="en-US" altLang="zh-CN" sz="1350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-textual data</a:t>
            </a:r>
            <a:endParaRPr lang="en-US" sz="1350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</p:txBody>
      </p:sp>
      <p:sp>
        <p:nvSpPr>
          <p:cNvPr id="9" name="流程图: 多文档 8">
            <a:extLst>
              <a:ext uri="{FF2B5EF4-FFF2-40B4-BE49-F238E27FC236}">
                <a16:creationId xmlns:a16="http://schemas.microsoft.com/office/drawing/2014/main" id="{5ECB4551-0D73-44B8-8F3B-82B5258E6380}"/>
              </a:ext>
            </a:extLst>
          </p:cNvPr>
          <p:cNvSpPr/>
          <p:nvPr/>
        </p:nvSpPr>
        <p:spPr bwMode="auto">
          <a:xfrm>
            <a:off x="4707015" y="4394019"/>
            <a:ext cx="1323147" cy="589020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 err="1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Spatio</a:t>
            </a:r>
            <a:r>
              <a:rPr lang="en-US" altLang="zh-CN" sz="1350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-textual data</a:t>
            </a:r>
            <a:endParaRPr lang="en-US" sz="1350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</p:txBody>
      </p:sp>
      <p:sp>
        <p:nvSpPr>
          <p:cNvPr id="10" name="流程图: 多文档 9">
            <a:extLst>
              <a:ext uri="{FF2B5EF4-FFF2-40B4-BE49-F238E27FC236}">
                <a16:creationId xmlns:a16="http://schemas.microsoft.com/office/drawing/2014/main" id="{EAB8B1FF-E0FD-43ED-970D-7281EA87FF86}"/>
              </a:ext>
            </a:extLst>
          </p:cNvPr>
          <p:cNvSpPr/>
          <p:nvPr/>
        </p:nvSpPr>
        <p:spPr bwMode="auto">
          <a:xfrm>
            <a:off x="6138174" y="4394020"/>
            <a:ext cx="1296144" cy="551879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 err="1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Spatio</a:t>
            </a:r>
            <a:r>
              <a:rPr lang="en-US" altLang="zh-CN" sz="1350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-textual data</a:t>
            </a:r>
            <a:endParaRPr lang="en-US" sz="1350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A7FACB-36E6-466A-A350-C2A8ED58547E}"/>
              </a:ext>
            </a:extLst>
          </p:cNvPr>
          <p:cNvSpPr/>
          <p:nvPr/>
        </p:nvSpPr>
        <p:spPr bwMode="auto">
          <a:xfrm>
            <a:off x="1709682" y="3472778"/>
            <a:ext cx="5818418" cy="64616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5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91C6FA-8373-498C-8B85-9D1D2E161861}"/>
              </a:ext>
            </a:extLst>
          </p:cNvPr>
          <p:cNvSpPr txBox="1"/>
          <p:nvPr/>
        </p:nvSpPr>
        <p:spPr>
          <a:xfrm>
            <a:off x="1867161" y="3651870"/>
            <a:ext cx="1782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Data processing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518215-4687-4FB5-AF65-E5EFA7F2EBA6}"/>
              </a:ext>
            </a:extLst>
          </p:cNvPr>
          <p:cNvSpPr/>
          <p:nvPr/>
        </p:nvSpPr>
        <p:spPr bwMode="auto">
          <a:xfrm>
            <a:off x="3800678" y="3825147"/>
            <a:ext cx="1682819" cy="248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Objects extraction</a:t>
            </a:r>
            <a:endParaRPr lang="zh-CN" altLang="en-US" sz="1350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043DEB-27AE-44D5-B545-61CF53B34A8F}"/>
              </a:ext>
            </a:extLst>
          </p:cNvPr>
          <p:cNvSpPr/>
          <p:nvPr/>
        </p:nvSpPr>
        <p:spPr bwMode="auto">
          <a:xfrm>
            <a:off x="5620849" y="3503308"/>
            <a:ext cx="1790735" cy="2554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Geo-coding</a:t>
            </a:r>
            <a:endParaRPr lang="zh-CN" altLang="en-US" sz="1350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60F399F-FFB5-4445-B1FC-2E70B732C80E}"/>
              </a:ext>
            </a:extLst>
          </p:cNvPr>
          <p:cNvSpPr/>
          <p:nvPr/>
        </p:nvSpPr>
        <p:spPr bwMode="auto">
          <a:xfrm>
            <a:off x="5620849" y="3822492"/>
            <a:ext cx="1800465" cy="262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Data cleaning</a:t>
            </a:r>
            <a:endParaRPr lang="zh-CN" altLang="en-US" sz="1350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2F363E-47EE-4090-A9B2-76382793CFFA}"/>
              </a:ext>
            </a:extLst>
          </p:cNvPr>
          <p:cNvSpPr/>
          <p:nvPr/>
        </p:nvSpPr>
        <p:spPr bwMode="auto">
          <a:xfrm>
            <a:off x="1709682" y="2697979"/>
            <a:ext cx="5818418" cy="55717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5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6A75E2-84E0-4791-A881-86F7FF43F870}"/>
              </a:ext>
            </a:extLst>
          </p:cNvPr>
          <p:cNvSpPr txBox="1"/>
          <p:nvPr/>
        </p:nvSpPr>
        <p:spPr>
          <a:xfrm>
            <a:off x="1871700" y="2876806"/>
            <a:ext cx="1782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Indexing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95B240-6905-4027-A397-62ECF9BBD65B}"/>
              </a:ext>
            </a:extLst>
          </p:cNvPr>
          <p:cNvSpPr/>
          <p:nvPr/>
        </p:nvSpPr>
        <p:spPr bwMode="auto">
          <a:xfrm>
            <a:off x="3119662" y="2804506"/>
            <a:ext cx="1398332" cy="3776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Spatial indexing</a:t>
            </a:r>
            <a:endParaRPr lang="zh-CN" altLang="en-US" sz="1350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C775C8-274D-483C-A7F5-E4E7510D70F9}"/>
              </a:ext>
            </a:extLst>
          </p:cNvPr>
          <p:cNvSpPr/>
          <p:nvPr/>
        </p:nvSpPr>
        <p:spPr bwMode="auto">
          <a:xfrm>
            <a:off x="4608705" y="2804506"/>
            <a:ext cx="1367451" cy="357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Textual indexing</a:t>
            </a:r>
            <a:endParaRPr lang="zh-CN" altLang="en-US" sz="1350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748D3D-1A3B-4743-8F64-41A63FC32C7A}"/>
              </a:ext>
            </a:extLst>
          </p:cNvPr>
          <p:cNvSpPr/>
          <p:nvPr/>
        </p:nvSpPr>
        <p:spPr bwMode="auto">
          <a:xfrm>
            <a:off x="6030162" y="2804506"/>
            <a:ext cx="1372694" cy="3504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Hybrid indexing</a:t>
            </a:r>
            <a:endParaRPr lang="zh-CN" altLang="en-US" sz="1350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CD2DE26-0786-4F5F-AB41-30D3DEBB31AA}"/>
              </a:ext>
            </a:extLst>
          </p:cNvPr>
          <p:cNvSpPr/>
          <p:nvPr/>
        </p:nvSpPr>
        <p:spPr bwMode="auto">
          <a:xfrm>
            <a:off x="1709682" y="1687899"/>
            <a:ext cx="5818418" cy="738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5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E20FB0-A91C-47C1-B1C3-C95309EB9BDF}"/>
              </a:ext>
            </a:extLst>
          </p:cNvPr>
          <p:cNvSpPr txBox="1"/>
          <p:nvPr/>
        </p:nvSpPr>
        <p:spPr>
          <a:xfrm>
            <a:off x="1871700" y="1904698"/>
            <a:ext cx="1782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Retrieval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8756BD-B4B5-4E44-B87C-8FDE9DC918AB}"/>
              </a:ext>
            </a:extLst>
          </p:cNvPr>
          <p:cNvSpPr/>
          <p:nvPr/>
        </p:nvSpPr>
        <p:spPr bwMode="auto">
          <a:xfrm>
            <a:off x="3328875" y="1813120"/>
            <a:ext cx="1698131" cy="4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00" b="1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Standard queries</a:t>
            </a:r>
            <a:endParaRPr lang="zh-CN" altLang="en-US" sz="1500" b="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D79C83A-E72A-471F-98B1-46D444C49A07}"/>
              </a:ext>
            </a:extLst>
          </p:cNvPr>
          <p:cNvSpPr/>
          <p:nvPr/>
        </p:nvSpPr>
        <p:spPr bwMode="auto">
          <a:xfrm>
            <a:off x="5652121" y="1813120"/>
            <a:ext cx="1620179" cy="4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00" b="1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Advanced queries</a:t>
            </a:r>
            <a:endParaRPr lang="zh-CN" altLang="en-US" sz="1500" b="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D95AE57-0C24-44EB-88E1-764297F31090}"/>
              </a:ext>
            </a:extLst>
          </p:cNvPr>
          <p:cNvSpPr/>
          <p:nvPr/>
        </p:nvSpPr>
        <p:spPr bwMode="auto">
          <a:xfrm>
            <a:off x="1709682" y="681540"/>
            <a:ext cx="5818418" cy="79033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>
              <a:spcBef>
                <a:spcPct val="0"/>
              </a:spcBef>
            </a:pPr>
            <a:endParaRPr lang="en-US" sz="15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380FFD7-369A-4EDC-B9CB-15F02BD938A4}"/>
              </a:ext>
            </a:extLst>
          </p:cNvPr>
          <p:cNvSpPr txBox="1"/>
          <p:nvPr/>
        </p:nvSpPr>
        <p:spPr>
          <a:xfrm>
            <a:off x="1850351" y="921518"/>
            <a:ext cx="1782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Applications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A224370-8367-4CEA-9878-08BEA4B2AA42}"/>
              </a:ext>
            </a:extLst>
          </p:cNvPr>
          <p:cNvSpPr/>
          <p:nvPr/>
        </p:nvSpPr>
        <p:spPr bwMode="auto">
          <a:xfrm>
            <a:off x="4734018" y="758865"/>
            <a:ext cx="1233310" cy="324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Smart city</a:t>
            </a:r>
            <a:endParaRPr lang="zh-CN" altLang="en-US" sz="1350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265AE98-F5B3-4923-9DF5-EA7D1BB43602}"/>
              </a:ext>
            </a:extLst>
          </p:cNvPr>
          <p:cNvSpPr/>
          <p:nvPr/>
        </p:nvSpPr>
        <p:spPr bwMode="auto">
          <a:xfrm>
            <a:off x="6030161" y="758865"/>
            <a:ext cx="1381422" cy="324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Navigation</a:t>
            </a:r>
            <a:endParaRPr lang="zh-CN" altLang="en-US" sz="1350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A2A9FB-47A0-439C-B72F-B754CE55331D}"/>
              </a:ext>
            </a:extLst>
          </p:cNvPr>
          <p:cNvSpPr/>
          <p:nvPr/>
        </p:nvSpPr>
        <p:spPr bwMode="auto">
          <a:xfrm>
            <a:off x="3329862" y="1125246"/>
            <a:ext cx="1757661" cy="293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Geo-tagging of reality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2BB46E8-2456-4DBE-AA9D-27BAA4648367}"/>
              </a:ext>
            </a:extLst>
          </p:cNvPr>
          <p:cNvSpPr/>
          <p:nvPr/>
        </p:nvSpPr>
        <p:spPr bwMode="auto">
          <a:xfrm>
            <a:off x="5166066" y="1125246"/>
            <a:ext cx="2255248" cy="280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Location-based advertisement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674D603-FFAA-4617-BBB4-D3E618EED8A1}"/>
              </a:ext>
            </a:extLst>
          </p:cNvPr>
          <p:cNvCxnSpPr/>
          <p:nvPr/>
        </p:nvCxnSpPr>
        <p:spPr bwMode="auto">
          <a:xfrm flipV="1">
            <a:off x="2519772" y="4118944"/>
            <a:ext cx="0" cy="3780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FA3B2AC-4600-4460-92AE-AB8CAB6964CE}"/>
              </a:ext>
            </a:extLst>
          </p:cNvPr>
          <p:cNvCxnSpPr/>
          <p:nvPr/>
        </p:nvCxnSpPr>
        <p:spPr bwMode="auto">
          <a:xfrm flipV="1">
            <a:off x="3869922" y="4118944"/>
            <a:ext cx="0" cy="3780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B060AAD-55C8-4ECD-AD6E-D7F0865E2265}"/>
              </a:ext>
            </a:extLst>
          </p:cNvPr>
          <p:cNvCxnSpPr/>
          <p:nvPr/>
        </p:nvCxnSpPr>
        <p:spPr bwMode="auto">
          <a:xfrm flipV="1">
            <a:off x="5382090" y="4118944"/>
            <a:ext cx="0" cy="3780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F9E1E9D-11DA-4091-832B-119109941527}"/>
              </a:ext>
            </a:extLst>
          </p:cNvPr>
          <p:cNvCxnSpPr/>
          <p:nvPr/>
        </p:nvCxnSpPr>
        <p:spPr bwMode="auto">
          <a:xfrm flipV="1">
            <a:off x="6786246" y="4118944"/>
            <a:ext cx="0" cy="3780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上箭头 54">
            <a:extLst>
              <a:ext uri="{FF2B5EF4-FFF2-40B4-BE49-F238E27FC236}">
                <a16:creationId xmlns:a16="http://schemas.microsoft.com/office/drawing/2014/main" id="{E65E4B81-0B9F-41EB-BC6F-9E4E1F836D8C}"/>
              </a:ext>
            </a:extLst>
          </p:cNvPr>
          <p:cNvSpPr/>
          <p:nvPr/>
        </p:nvSpPr>
        <p:spPr bwMode="auto">
          <a:xfrm>
            <a:off x="4301970" y="3200842"/>
            <a:ext cx="594066" cy="320906"/>
          </a:xfrm>
          <a:prstGeom prst="up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6" name="上箭头 57">
            <a:extLst>
              <a:ext uri="{FF2B5EF4-FFF2-40B4-BE49-F238E27FC236}">
                <a16:creationId xmlns:a16="http://schemas.microsoft.com/office/drawing/2014/main" id="{2BE930C6-7A26-49CF-B6B1-03F604C347BB}"/>
              </a:ext>
            </a:extLst>
          </p:cNvPr>
          <p:cNvSpPr/>
          <p:nvPr/>
        </p:nvSpPr>
        <p:spPr bwMode="auto">
          <a:xfrm>
            <a:off x="4301970" y="2412862"/>
            <a:ext cx="594066" cy="320906"/>
          </a:xfrm>
          <a:prstGeom prst="up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上箭头 58">
            <a:extLst>
              <a:ext uri="{FF2B5EF4-FFF2-40B4-BE49-F238E27FC236}">
                <a16:creationId xmlns:a16="http://schemas.microsoft.com/office/drawing/2014/main" id="{A9591D76-4402-478F-8DE7-CBDD3BE5824A}"/>
              </a:ext>
            </a:extLst>
          </p:cNvPr>
          <p:cNvSpPr/>
          <p:nvPr/>
        </p:nvSpPr>
        <p:spPr bwMode="auto">
          <a:xfrm>
            <a:off x="4301970" y="1418644"/>
            <a:ext cx="594066" cy="320906"/>
          </a:xfrm>
          <a:prstGeom prst="up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>
              <a:spcBef>
                <a:spcPct val="0"/>
              </a:spcBef>
            </a:pPr>
            <a:endParaRPr lang="en-US" sz="180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48CD191-D189-4665-B5BE-45F668F9686E}"/>
              </a:ext>
            </a:extLst>
          </p:cNvPr>
          <p:cNvSpPr/>
          <p:nvPr/>
        </p:nvSpPr>
        <p:spPr bwMode="auto">
          <a:xfrm>
            <a:off x="3800678" y="3506181"/>
            <a:ext cx="1689425" cy="2738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Data fusion</a:t>
            </a:r>
            <a:endParaRPr lang="zh-CN" altLang="en-US" sz="1350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84F533-6E84-46A8-A9A6-9007AAA60ED6}"/>
              </a:ext>
            </a:extLst>
          </p:cNvPr>
          <p:cNvSpPr/>
          <p:nvPr/>
        </p:nvSpPr>
        <p:spPr bwMode="auto">
          <a:xfrm>
            <a:off x="3329862" y="770572"/>
            <a:ext cx="1233310" cy="324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LBS</a:t>
            </a:r>
            <a:endParaRPr lang="zh-CN" altLang="en-US" sz="1350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8755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A34C7-A7DC-4924-8D17-B4532E5D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Primary Index</a:t>
            </a:r>
            <a:r>
              <a:rPr lang="zh-CN" altLang="en-US" dirty="0">
                <a:latin typeface="Comic Sans MS" pitchFamily="66" charset="0"/>
              </a:rPr>
              <a:t>：</a:t>
            </a:r>
            <a:r>
              <a:rPr lang="en-US" altLang="zh-CN" dirty="0">
                <a:latin typeface="Comic Sans MS" pitchFamily="66" charset="0"/>
              </a:rPr>
              <a:t>Clustering Index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1CB70-F073-4E45-B578-B78101E2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zh-CN" altLang="en-US" sz="2000" dirty="0">
                <a:solidFill>
                  <a:srgbClr val="FF0000"/>
                </a:solidFill>
                <a:latin typeface="Comic Sans MS" pitchFamily="66" charset="0"/>
              </a:rPr>
              <a:t>聚集索引的叶节点就是数据节点</a:t>
            </a:r>
            <a:r>
              <a:rPr lang="zh-CN" altLang="en-US" sz="2000" dirty="0">
                <a:latin typeface="Comic Sans MS" pitchFamily="66" charset="0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Comic Sans MS" pitchFamily="66" charset="0"/>
              </a:rPr>
              <a:t>索引顺序就是数据物理存储顺序</a:t>
            </a:r>
            <a:r>
              <a:rPr lang="zh-CN" altLang="en-US" sz="2000" dirty="0">
                <a:latin typeface="Comic Sans MS" pitchFamily="66" charset="0"/>
              </a:rPr>
              <a:t>。</a:t>
            </a:r>
            <a:r>
              <a:rPr lang="zh-CN" altLang="en-US" sz="2000" dirty="0">
                <a:solidFill>
                  <a:srgbClr val="1B06BA"/>
                </a:solidFill>
                <a:latin typeface="Comic Sans MS" pitchFamily="66" charset="0"/>
              </a:rPr>
              <a:t>一个表最多只能有一个</a:t>
            </a:r>
            <a:r>
              <a:rPr lang="zh-CN" altLang="en-US" sz="2000">
                <a:solidFill>
                  <a:srgbClr val="1B06BA"/>
                </a:solidFill>
                <a:latin typeface="Comic Sans MS" pitchFamily="66" charset="0"/>
              </a:rPr>
              <a:t>聚集索引</a:t>
            </a:r>
            <a:endParaRPr lang="zh-CN" altLang="en-US" sz="2000" dirty="0">
              <a:solidFill>
                <a:srgbClr val="1B06BA"/>
              </a:solidFill>
              <a:latin typeface="Comic Sans MS" pitchFamily="66" charset="0"/>
            </a:endParaRPr>
          </a:p>
        </p:txBody>
      </p:sp>
      <p:pic>
        <p:nvPicPr>
          <p:cNvPr id="4" name="图片 6" descr="http://files.jb51.net/file_images/article/201202/2012021522200014.jpg">
            <a:extLst>
              <a:ext uri="{FF2B5EF4-FFF2-40B4-BE49-F238E27FC236}">
                <a16:creationId xmlns:a16="http://schemas.microsoft.com/office/drawing/2014/main" id="{FE2137CF-2FB1-49B6-81C4-5DD19C58D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486" y="1529628"/>
            <a:ext cx="5582809" cy="337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153915"/>
      </p:ext>
    </p:extLst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6C8E2-C51D-4009-8913-4FD9D78A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effectLst/>
                <a:latin typeface="Comic Sans MS" panose="030F0702030302020204" pitchFamily="66" charset="0"/>
              </a:rPr>
              <a:t>Spatio</a:t>
            </a:r>
            <a:r>
              <a:rPr lang="en-US" dirty="0">
                <a:effectLst/>
                <a:latin typeface="Comic Sans MS" panose="030F0702030302020204" pitchFamily="66" charset="0"/>
              </a:rPr>
              <a:t>-textual objects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D4D99-893D-4513-A26F-14DAE9EF3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1005576"/>
            <a:ext cx="6515100" cy="35147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𝒐=(𝒍,𝒅)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𝑜.𝑙: spatial location, 𝑜.𝑑: text description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66B37A-7D92-4049-9A5F-3FC939AF9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258" y="1931776"/>
            <a:ext cx="3186354" cy="1990124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617CA751-3613-4C8F-BED0-D3A7FAD1D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35" y="1931776"/>
            <a:ext cx="2976725" cy="199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135A208-A345-42F8-881B-DE28FCD926EB}"/>
              </a:ext>
            </a:extLst>
          </p:cNvPr>
          <p:cNvSpPr txBox="1"/>
          <p:nvPr/>
        </p:nvSpPr>
        <p:spPr>
          <a:xfrm>
            <a:off x="1439651" y="4149959"/>
            <a:ext cx="31863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rgbClr val="632523"/>
              </a:buClr>
              <a:buSzPct val="100000"/>
            </a:pPr>
            <a:r>
              <a:rPr lang="en-US" altLang="zh-CN" sz="1050" b="1" dirty="0">
                <a:latin typeface="Helvetica Neue"/>
                <a:ea typeface="华文楷体" panose="02010600040101010101" pitchFamily="2" charset="-122"/>
                <a:cs typeface="Times New Roman" panose="02020603050405020304" pitchFamily="18" charset="0"/>
              </a:rPr>
              <a:t>POI</a:t>
            </a:r>
            <a:r>
              <a:rPr lang="en-US" altLang="zh-CN" sz="1050" dirty="0">
                <a:latin typeface="Helvetica Neue"/>
                <a:ea typeface="华文楷体" panose="02010600040101010101" pitchFamily="2" charset="-122"/>
                <a:cs typeface="Times New Roman" panose="02020603050405020304" pitchFamily="18" charset="0"/>
              </a:rPr>
              <a:t>: shop, bank, restaurant, museum, school, hospital, etc.</a:t>
            </a:r>
            <a:endParaRPr lang="en-US" sz="1050" dirty="0">
              <a:latin typeface="Helvetica Neue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DDD003-D5A2-4A1B-8513-C115E03C22E3}"/>
              </a:ext>
            </a:extLst>
          </p:cNvPr>
          <p:cNvSpPr txBox="1"/>
          <p:nvPr/>
        </p:nvSpPr>
        <p:spPr>
          <a:xfrm>
            <a:off x="4788024" y="4149958"/>
            <a:ext cx="3212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2523"/>
              </a:buClr>
              <a:buSzPct val="100000"/>
              <a:buFont typeface="Arial" pitchFamily="34" charset="0"/>
              <a:buNone/>
            </a:pPr>
            <a:r>
              <a:rPr lang="en-US" altLang="zh-CN" sz="1050" b="1" dirty="0">
                <a:latin typeface="Helvetica Neue"/>
                <a:ea typeface="华文楷体" panose="02010600040101010101" pitchFamily="2" charset="-122"/>
                <a:cs typeface="Helvetica Neue" charset="0"/>
              </a:rPr>
              <a:t>Geo-tagged web contents</a:t>
            </a:r>
            <a:r>
              <a:rPr lang="en-US" altLang="zh-CN" sz="1050" dirty="0">
                <a:latin typeface="Helvetica Neue"/>
                <a:ea typeface="华文楷体" panose="02010600040101010101" pitchFamily="2" charset="-122"/>
                <a:cs typeface="Helvetica Neue" charset="0"/>
              </a:rPr>
              <a:t>: news, images, videos, comments, micro-blogs</a:t>
            </a:r>
            <a:endParaRPr lang="en-US" sz="105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67956737"/>
      </p:ext>
    </p:extLst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4F162-B3A9-43FC-A545-7155F68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effectLst/>
                <a:latin typeface="Comic Sans MS" panose="030F0702030302020204" pitchFamily="66" charset="0"/>
              </a:rPr>
              <a:t>Spatio</a:t>
            </a:r>
            <a:r>
              <a:rPr lang="en-US" altLang="zh-CN" dirty="0">
                <a:effectLst/>
                <a:latin typeface="Comic Sans MS" panose="030F0702030302020204" pitchFamily="66" charset="0"/>
              </a:rPr>
              <a:t>-textual indices</a:t>
            </a:r>
            <a:endParaRPr lang="en-US" dirty="0">
              <a:effectLst/>
              <a:latin typeface="Comic Sans MS" panose="030F0702030302020204" pitchFamily="66" charset="0"/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588F2854-A021-47B7-BCA9-2A69F6EC66E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07705" y="1206544"/>
            <a:ext cx="2286254" cy="42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8100" rIns="0" bIns="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400" b="1" dirty="0">
                <a:latin typeface="Comic Sans MS" panose="030F0702030302020204" pitchFamily="66" charset="0"/>
                <a:ea typeface="Arial Unicode MS" panose="020B0604020202020204" pitchFamily="34" charset="-122"/>
                <a:cs typeface="Calibri" panose="020F0502020204030204" pitchFamily="34" charset="0"/>
              </a:rPr>
              <a:t>Spatial indices</a:t>
            </a:r>
            <a:endParaRPr lang="zh-CN" altLang="en-US" sz="2400" b="1" dirty="0">
              <a:latin typeface="Comic Sans MS" panose="030F0702030302020204" pitchFamily="66" charset="0"/>
              <a:ea typeface="Arial Unicode MS" panose="020B0604020202020204" pitchFamily="34" charset="-122"/>
              <a:cs typeface="Calibri" panose="020F0502020204030204" pitchFamily="34" charset="0"/>
            </a:endParaRPr>
          </a:p>
        </p:txBody>
      </p:sp>
      <p:sp>
        <p:nvSpPr>
          <p:cNvPr id="6" name="TextBox 29">
            <a:extLst>
              <a:ext uri="{FF2B5EF4-FFF2-40B4-BE49-F238E27FC236}">
                <a16:creationId xmlns:a16="http://schemas.microsoft.com/office/drawing/2014/main" id="{6228DEB3-A83B-4781-8F98-6CED88A4D54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44581" y="1210412"/>
            <a:ext cx="2491713" cy="42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8100" rIns="0" bIns="8100">
            <a:spAutoFit/>
          </a:bodyPr>
          <a:lstStyle>
            <a:defPPr>
              <a:defRPr lang="zh-TW"/>
            </a:defPPr>
            <a:lvl1pPr algn="ctr" eaLnBrk="1" hangingPunct="1">
              <a:lnSpc>
                <a:spcPct val="120000"/>
              </a:lnSpc>
              <a:defRPr sz="2800" b="1"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defRPr>
            </a:lvl1pPr>
            <a:lvl2pPr marL="742950" indent="-285750">
              <a:defRPr>
                <a:ea typeface="宋体" pitchFamily="2" charset="-122"/>
              </a:defRPr>
            </a:lvl2pPr>
            <a:lvl3pPr marL="1143000" indent="-228600">
              <a:defRPr>
                <a:ea typeface="宋体" pitchFamily="2" charset="-122"/>
              </a:defRPr>
            </a:lvl3pPr>
            <a:lvl4pPr marL="1600200" indent="-228600">
              <a:defRPr>
                <a:ea typeface="宋体" pitchFamily="2" charset="-122"/>
              </a:defRPr>
            </a:lvl4pPr>
            <a:lvl5pPr marL="2057400" indent="-228600">
              <a:defRPr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宋体" pitchFamily="2" charset="-122"/>
              </a:defRPr>
            </a:lvl9pPr>
          </a:lstStyle>
          <a:p>
            <a:r>
              <a:rPr lang="en-US" altLang="zh-CN" sz="2400" dirty="0">
                <a:latin typeface="Comic Sans MS" panose="030F0702030302020204" pitchFamily="66" charset="0"/>
              </a:rPr>
              <a:t>Textual indices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83049290-8B28-4E32-B8F7-5F0357BC6A5C}"/>
              </a:ext>
            </a:extLst>
          </p:cNvPr>
          <p:cNvSpPr/>
          <p:nvPr/>
        </p:nvSpPr>
        <p:spPr>
          <a:xfrm>
            <a:off x="2320436" y="1761660"/>
            <a:ext cx="1776075" cy="6429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21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Grid</a:t>
            </a:r>
            <a:endParaRPr lang="zh-CN" altLang="en-US" sz="2100" b="1" dirty="0">
              <a:solidFill>
                <a:schemeClr val="bg1"/>
              </a:solidFill>
              <a:latin typeface="Times New Roman" panose="02020603050405020304" pitchFamily="18" charset="0"/>
              <a:ea typeface="华文中宋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C8E987AB-461D-4449-9852-CDC3094EE28C}"/>
              </a:ext>
            </a:extLst>
          </p:cNvPr>
          <p:cNvSpPr/>
          <p:nvPr/>
        </p:nvSpPr>
        <p:spPr>
          <a:xfrm>
            <a:off x="2320435" y="2511754"/>
            <a:ext cx="1776076" cy="6429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2100" b="1">
                <a:solidFill>
                  <a:schemeClr val="bg1"/>
                </a:solidFill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R-tree</a:t>
            </a:r>
            <a:endParaRPr lang="zh-CN" altLang="en-US" sz="2100" b="1" dirty="0">
              <a:solidFill>
                <a:schemeClr val="bg1"/>
              </a:solidFill>
              <a:latin typeface="Times New Roman" panose="02020603050405020304" pitchFamily="18" charset="0"/>
              <a:ea typeface="华文中宋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F97587AE-B497-4BC7-8C17-B0BEDB6A80BD}"/>
              </a:ext>
            </a:extLst>
          </p:cNvPr>
          <p:cNvSpPr/>
          <p:nvPr/>
        </p:nvSpPr>
        <p:spPr>
          <a:xfrm>
            <a:off x="2320419" y="3261847"/>
            <a:ext cx="1776092" cy="6429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21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SFC</a:t>
            </a:r>
          </a:p>
          <a:p>
            <a:pPr algn="ctr"/>
            <a:r>
              <a:rPr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filling curve</a:t>
            </a:r>
            <a:endParaRPr lang="zh-CN" altLang="en-US" sz="1500" b="1" dirty="0">
              <a:solidFill>
                <a:schemeClr val="bg1"/>
              </a:solidFill>
              <a:latin typeface="Times New Roman" panose="02020603050405020304" pitchFamily="18" charset="0"/>
              <a:ea typeface="华文中宋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5C662611-8A1D-4A21-AAF5-295CA4AC396B}"/>
              </a:ext>
            </a:extLst>
          </p:cNvPr>
          <p:cNvSpPr/>
          <p:nvPr/>
        </p:nvSpPr>
        <p:spPr>
          <a:xfrm>
            <a:off x="2320418" y="4035046"/>
            <a:ext cx="1776093" cy="6429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2100" b="1">
                <a:solidFill>
                  <a:schemeClr val="bg1"/>
                </a:solidFill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…</a:t>
            </a:r>
            <a:endParaRPr lang="zh-CN" altLang="en-US" sz="2100" b="1" dirty="0">
              <a:solidFill>
                <a:schemeClr val="bg1"/>
              </a:solidFill>
              <a:latin typeface="Times New Roman" panose="02020603050405020304" pitchFamily="18" charset="0"/>
              <a:ea typeface="华文中宋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17AA820B-D0FE-4EB3-B307-8FA85E8AF5B5}"/>
              </a:ext>
            </a:extLst>
          </p:cNvPr>
          <p:cNvSpPr/>
          <p:nvPr/>
        </p:nvSpPr>
        <p:spPr>
          <a:xfrm>
            <a:off x="4960623" y="1743937"/>
            <a:ext cx="1722068" cy="642938"/>
          </a:xfrm>
          <a:prstGeom prst="roundRect">
            <a:avLst/>
          </a:prstGeom>
          <a:solidFill>
            <a:srgbClr val="3333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21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Inverted file</a:t>
            </a:r>
            <a:endParaRPr lang="zh-CN" altLang="en-US" sz="2100" b="1" dirty="0">
              <a:solidFill>
                <a:schemeClr val="bg1"/>
              </a:solidFill>
              <a:latin typeface="Times New Roman" panose="02020603050405020304" pitchFamily="18" charset="0"/>
              <a:ea typeface="华文中宋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6C1F0418-DE72-4167-8AE0-C3B31F19BA13}"/>
              </a:ext>
            </a:extLst>
          </p:cNvPr>
          <p:cNvSpPr/>
          <p:nvPr/>
        </p:nvSpPr>
        <p:spPr>
          <a:xfrm>
            <a:off x="4960623" y="2494030"/>
            <a:ext cx="1722068" cy="642938"/>
          </a:xfrm>
          <a:prstGeom prst="roundRect">
            <a:avLst/>
          </a:prstGeom>
          <a:solidFill>
            <a:srgbClr val="3333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21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Signature file</a:t>
            </a:r>
            <a:endParaRPr lang="zh-CN" altLang="en-US" sz="2100" b="1" dirty="0">
              <a:solidFill>
                <a:schemeClr val="bg1"/>
              </a:solidFill>
              <a:latin typeface="Times New Roman" panose="02020603050405020304" pitchFamily="18" charset="0"/>
              <a:ea typeface="华文中宋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E9DEFE1D-E0F0-4304-B9E4-68E3861F6329}"/>
              </a:ext>
            </a:extLst>
          </p:cNvPr>
          <p:cNvSpPr/>
          <p:nvPr/>
        </p:nvSpPr>
        <p:spPr>
          <a:xfrm>
            <a:off x="4960623" y="3244124"/>
            <a:ext cx="1722068" cy="642938"/>
          </a:xfrm>
          <a:prstGeom prst="roundRect">
            <a:avLst/>
          </a:prstGeom>
          <a:solidFill>
            <a:srgbClr val="3333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2100" b="1">
                <a:solidFill>
                  <a:schemeClr val="bg1"/>
                </a:solidFill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Bitmap</a:t>
            </a:r>
            <a:endParaRPr lang="zh-CN" altLang="en-US" sz="2100" b="1" dirty="0">
              <a:solidFill>
                <a:schemeClr val="bg1"/>
              </a:solidFill>
              <a:latin typeface="Times New Roman" panose="02020603050405020304" pitchFamily="18" charset="0"/>
              <a:ea typeface="华文中宋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FB30E5A1-BEE3-41D5-9377-DC4C8A1C8DFF}"/>
              </a:ext>
            </a:extLst>
          </p:cNvPr>
          <p:cNvSpPr/>
          <p:nvPr/>
        </p:nvSpPr>
        <p:spPr>
          <a:xfrm>
            <a:off x="4960606" y="4017323"/>
            <a:ext cx="1722086" cy="642938"/>
          </a:xfrm>
          <a:prstGeom prst="roundRect">
            <a:avLst/>
          </a:prstGeom>
          <a:solidFill>
            <a:srgbClr val="3333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21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…</a:t>
            </a:r>
            <a:endParaRPr lang="zh-CN" altLang="en-US" sz="2100" b="1" dirty="0">
              <a:solidFill>
                <a:schemeClr val="bg1"/>
              </a:solidFill>
              <a:latin typeface="Times New Roman" panose="02020603050405020304" pitchFamily="18" charset="0"/>
              <a:ea typeface="华文中宋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602A461-D9D9-461A-A7D4-658842DEEDFC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4096511" y="2083129"/>
            <a:ext cx="864112" cy="7323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0BDC200-C9BB-44D9-91B6-8CE7DE8C5A05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096511" y="2065406"/>
            <a:ext cx="864112" cy="7678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D42718E-AD1C-45BB-BD44-9ED5AB440D33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096511" y="2833222"/>
            <a:ext cx="864112" cy="7323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147CC1E-8A9B-4DBD-B432-274C2B7A5BD8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4096511" y="2815500"/>
            <a:ext cx="864112" cy="177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6BFBE95-4A6D-4F35-AAE2-1501307E54A3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096511" y="2065406"/>
            <a:ext cx="864112" cy="15179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251121"/>
      </p:ext>
    </p:extLst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4F162-B3A9-43FC-A545-7155F68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effectLst/>
                <a:latin typeface="Comic Sans MS" panose="030F0702030302020204" pitchFamily="66" charset="0"/>
              </a:rPr>
              <a:t>Spatial index: Grid index</a:t>
            </a:r>
            <a:endParaRPr lang="en-US" dirty="0">
              <a:effectLst/>
              <a:latin typeface="Comic Sans MS" panose="030F0702030302020204" pitchFamily="66" charset="0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07EBFA94-26D6-4105-99C8-C54A73369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83" y="1756838"/>
            <a:ext cx="5671790" cy="3078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660C9F3-64CD-40C3-BBD8-A573DECF5799}"/>
              </a:ext>
            </a:extLst>
          </p:cNvPr>
          <p:cNvSpPr txBox="1"/>
          <p:nvPr/>
        </p:nvSpPr>
        <p:spPr>
          <a:xfrm>
            <a:off x="2141730" y="1329612"/>
            <a:ext cx="19442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latin typeface="Comic Sans MS" panose="030F0702030302020204" pitchFamily="66" charset="0"/>
              </a:rPr>
              <a:t>Partition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E18ECD-CB9F-4212-A4A7-8331960DEB0D}"/>
              </a:ext>
            </a:extLst>
          </p:cNvPr>
          <p:cNvSpPr txBox="1"/>
          <p:nvPr/>
        </p:nvSpPr>
        <p:spPr>
          <a:xfrm>
            <a:off x="5164906" y="1329612"/>
            <a:ext cx="22694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latin typeface="Comic Sans MS" panose="030F0702030302020204" pitchFamily="66" charset="0"/>
              </a:rPr>
              <a:t>Tree structure</a:t>
            </a:r>
          </a:p>
        </p:txBody>
      </p:sp>
    </p:spTree>
    <p:extLst>
      <p:ext uri="{BB962C8B-B14F-4D97-AF65-F5344CB8AC3E}">
        <p14:creationId xmlns:p14="http://schemas.microsoft.com/office/powerpoint/2010/main" val="2897853807"/>
      </p:ext>
    </p:extLst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4F162-B3A9-43FC-A545-7155F68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effectLst/>
                <a:latin typeface="Comic Sans MS" panose="030F0702030302020204" pitchFamily="66" charset="0"/>
              </a:rPr>
              <a:t>Spatial index: R-tree</a:t>
            </a:r>
            <a:endParaRPr lang="en-US" dirty="0">
              <a:effectLst/>
              <a:latin typeface="Comic Sans MS" panose="030F0702030302020204" pitchFamily="66" charset="0"/>
            </a:endParaRPr>
          </a:p>
        </p:txBody>
      </p:sp>
      <p:grpSp>
        <p:nvGrpSpPr>
          <p:cNvPr id="4" name="Group 187">
            <a:extLst>
              <a:ext uri="{FF2B5EF4-FFF2-40B4-BE49-F238E27FC236}">
                <a16:creationId xmlns:a16="http://schemas.microsoft.com/office/drawing/2014/main" id="{CA3C49F2-3166-4671-9047-2EFB621F2917}"/>
              </a:ext>
            </a:extLst>
          </p:cNvPr>
          <p:cNvGrpSpPr/>
          <p:nvPr/>
        </p:nvGrpSpPr>
        <p:grpSpPr>
          <a:xfrm>
            <a:off x="2902334" y="1819866"/>
            <a:ext cx="3217070" cy="419070"/>
            <a:chOff x="2419350" y="1843088"/>
            <a:chExt cx="4289426" cy="558760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6B118E41-FEA1-4322-BDD7-A619449F7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4200" y="1847851"/>
              <a:ext cx="495300" cy="338554"/>
            </a:xfrm>
            <a:prstGeom prst="rect">
              <a:avLst/>
            </a:prstGeom>
            <a:noFill/>
            <a:ln w="28575">
              <a:solidFill>
                <a:srgbClr val="33CC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a-DK" sz="105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rPr>
                <a:t>o8</a:t>
              </a:r>
              <a:endParaRPr lang="en-US" sz="1050" b="1" dirty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994BFB0D-2109-4B62-A6A8-DB4CF49D3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5063" y="1847851"/>
              <a:ext cx="493713" cy="338554"/>
            </a:xfrm>
            <a:prstGeom prst="rect">
              <a:avLst/>
            </a:prstGeom>
            <a:noFill/>
            <a:ln w="28575">
              <a:solidFill>
                <a:srgbClr val="33CC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a-DK" sz="105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rPr>
                <a:t>o9</a:t>
              </a:r>
              <a:endParaRPr lang="en-US" sz="1050" b="1" dirty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075D3F36-8CD0-4BE8-9DB9-B27351048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138" y="1843088"/>
              <a:ext cx="401639" cy="553997"/>
            </a:xfrm>
            <a:prstGeom prst="rect">
              <a:avLst/>
            </a:prstGeom>
            <a:noFill/>
            <a:ln w="28575">
              <a:solidFill>
                <a:srgbClr val="33CC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a-DK" sz="105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rPr>
                <a:t>o5</a:t>
              </a:r>
              <a:endParaRPr lang="en-US" sz="1050" b="1" dirty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632929E2-4714-451B-8473-45CD852CB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3450" y="1843088"/>
              <a:ext cx="401639" cy="553997"/>
            </a:xfrm>
            <a:prstGeom prst="rect">
              <a:avLst/>
            </a:prstGeom>
            <a:noFill/>
            <a:ln w="28575">
              <a:solidFill>
                <a:srgbClr val="33CC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a-DK" sz="105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rPr>
                <a:t>o6</a:t>
              </a:r>
              <a:endParaRPr lang="en-US" sz="1050" b="1" dirty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11886942-41FB-4CBF-8E4F-BDF8CE359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414" y="1843088"/>
              <a:ext cx="401639" cy="553997"/>
            </a:xfrm>
            <a:prstGeom prst="rect">
              <a:avLst/>
            </a:prstGeom>
            <a:noFill/>
            <a:ln w="28575">
              <a:solidFill>
                <a:srgbClr val="33CC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a-DK" sz="105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rPr>
                <a:t>o7</a:t>
              </a:r>
              <a:endParaRPr lang="en-US" sz="1050" b="1" dirty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CE3D3162-5A67-4D08-894C-337B62147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801" y="1847851"/>
              <a:ext cx="401639" cy="553997"/>
            </a:xfrm>
            <a:prstGeom prst="rect">
              <a:avLst/>
            </a:prstGeom>
            <a:noFill/>
            <a:ln w="28575">
              <a:solidFill>
                <a:srgbClr val="33CC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a-DK" sz="105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rPr>
                <a:t>o3</a:t>
              </a:r>
              <a:endParaRPr lang="en-US" sz="1050" b="1" dirty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A5E8B902-B6EA-4FA5-B642-AC49F5039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1588" y="1847851"/>
              <a:ext cx="401639" cy="553997"/>
            </a:xfrm>
            <a:prstGeom prst="rect">
              <a:avLst/>
            </a:prstGeom>
            <a:noFill/>
            <a:ln w="28575">
              <a:solidFill>
                <a:srgbClr val="33CC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a-DK" sz="105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rPr>
                <a:t>o4</a:t>
              </a:r>
              <a:endParaRPr lang="en-US" sz="1050" b="1" dirty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2AC5384A-D9CC-4A0D-B16C-366A0C7AC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9350" y="1844675"/>
              <a:ext cx="401639" cy="553997"/>
            </a:xfrm>
            <a:prstGeom prst="rect">
              <a:avLst/>
            </a:prstGeom>
            <a:noFill/>
            <a:ln w="28575">
              <a:solidFill>
                <a:srgbClr val="33CC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a-DK" sz="105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rPr>
                <a:t>o1</a:t>
              </a:r>
              <a:endParaRPr lang="en-US" sz="1050" b="1" dirty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6755BCEE-6566-4CFD-8310-3C5BC2A3E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8138" y="1847851"/>
              <a:ext cx="404813" cy="553997"/>
            </a:xfrm>
            <a:prstGeom prst="rect">
              <a:avLst/>
            </a:prstGeom>
            <a:noFill/>
            <a:ln w="28575">
              <a:solidFill>
                <a:srgbClr val="33CC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a-DK" sz="105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rPr>
                <a:t>o2</a:t>
              </a:r>
              <a:endParaRPr lang="en-US" sz="1050" b="1" dirty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</p:grpSp>
      <p:sp>
        <p:nvSpPr>
          <p:cNvPr id="15" name="Text Box 16">
            <a:extLst>
              <a:ext uri="{FF2B5EF4-FFF2-40B4-BE49-F238E27FC236}">
                <a16:creationId xmlns:a16="http://schemas.microsoft.com/office/drawing/2014/main" id="{A39227C1-4852-4F49-9B09-450B855EF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249" y="2971205"/>
            <a:ext cx="1847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pSp>
        <p:nvGrpSpPr>
          <p:cNvPr id="16" name="Group 190">
            <a:extLst>
              <a:ext uri="{FF2B5EF4-FFF2-40B4-BE49-F238E27FC236}">
                <a16:creationId xmlns:a16="http://schemas.microsoft.com/office/drawing/2014/main" id="{5ED29AD3-C3EC-49A7-9D98-945B919F65CA}"/>
              </a:ext>
            </a:extLst>
          </p:cNvPr>
          <p:cNvGrpSpPr/>
          <p:nvPr/>
        </p:nvGrpSpPr>
        <p:grpSpPr>
          <a:xfrm>
            <a:off x="2528479" y="2541390"/>
            <a:ext cx="4095749" cy="2038351"/>
            <a:chOff x="1920876" y="3119439"/>
            <a:chExt cx="5460999" cy="2717801"/>
          </a:xfrm>
        </p:grpSpPr>
        <p:grpSp>
          <p:nvGrpSpPr>
            <p:cNvPr id="17" name="Group 106">
              <a:extLst>
                <a:ext uri="{FF2B5EF4-FFF2-40B4-BE49-F238E27FC236}">
                  <a16:creationId xmlns:a16="http://schemas.microsoft.com/office/drawing/2014/main" id="{30238D8A-4C20-4ABC-A99B-44B1F8EB98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876" y="3119439"/>
              <a:ext cx="1736726" cy="1079500"/>
              <a:chOff x="988" y="1437"/>
              <a:chExt cx="1094" cy="680"/>
            </a:xfrm>
          </p:grpSpPr>
          <p:sp>
            <p:nvSpPr>
              <p:cNvPr id="27" name="Rectangle 10">
                <a:extLst>
                  <a:ext uri="{FF2B5EF4-FFF2-40B4-BE49-F238E27FC236}">
                    <a16:creationId xmlns:a16="http://schemas.microsoft.com/office/drawing/2014/main" id="{853ECE97-5788-4120-8500-07DBE0FA3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1437"/>
                <a:ext cx="1050" cy="638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28" name="Text Box 11">
                <a:extLst>
                  <a:ext uri="{FF2B5EF4-FFF2-40B4-BE49-F238E27FC236}">
                    <a16:creationId xmlns:a16="http://schemas.microsoft.com/office/drawing/2014/main" id="{9EA96D33-CB3D-4E27-832C-241C673B8A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8" y="1884"/>
                <a:ext cx="3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a-DK" sz="1200" b="1">
                    <a:solidFill>
                      <a:srgbClr val="3333CC"/>
                    </a:solidFill>
                    <a:latin typeface="Times New Roman" pitchFamily="18" charset="0"/>
                    <a:ea typeface="+mn-ea"/>
                  </a:rPr>
                  <a:t>R3</a:t>
                </a:r>
                <a:endParaRPr lang="en-US" sz="1200" b="1">
                  <a:solidFill>
                    <a:srgbClr val="3333CC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grpSp>
          <p:nvGrpSpPr>
            <p:cNvPr id="18" name="Group 109">
              <a:extLst>
                <a:ext uri="{FF2B5EF4-FFF2-40B4-BE49-F238E27FC236}">
                  <a16:creationId xmlns:a16="http://schemas.microsoft.com/office/drawing/2014/main" id="{39989B55-AB4E-4841-B1D4-BB51C9A351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11888" y="3479800"/>
              <a:ext cx="1169987" cy="1355725"/>
              <a:chOff x="4039" y="1664"/>
              <a:chExt cx="737" cy="854"/>
            </a:xfrm>
          </p:grpSpPr>
          <p:sp>
            <p:nvSpPr>
              <p:cNvPr id="25" name="Rectangle 7">
                <a:extLst>
                  <a:ext uri="{FF2B5EF4-FFF2-40B4-BE49-F238E27FC236}">
                    <a16:creationId xmlns:a16="http://schemas.microsoft.com/office/drawing/2014/main" id="{581E6696-DF63-4445-BAB9-556DD59F6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3" y="1664"/>
                <a:ext cx="723" cy="854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26" name="Text Box 12">
                <a:extLst>
                  <a:ext uri="{FF2B5EF4-FFF2-40B4-BE49-F238E27FC236}">
                    <a16:creationId xmlns:a16="http://schemas.microsoft.com/office/drawing/2014/main" id="{FD31E1C6-5EBB-47C3-8461-3F9A7E1922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9" y="1666"/>
                <a:ext cx="3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a-DK" sz="1200" b="1" dirty="0">
                    <a:solidFill>
                      <a:srgbClr val="3333CC"/>
                    </a:solidFill>
                    <a:latin typeface="Times New Roman" pitchFamily="18" charset="0"/>
                    <a:ea typeface="+mn-ea"/>
                  </a:rPr>
                  <a:t>R1</a:t>
                </a:r>
                <a:endParaRPr lang="en-US" sz="1200" b="1" dirty="0">
                  <a:solidFill>
                    <a:srgbClr val="3333CC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grpSp>
          <p:nvGrpSpPr>
            <p:cNvPr id="19" name="Group 107">
              <a:extLst>
                <a:ext uri="{FF2B5EF4-FFF2-40B4-BE49-F238E27FC236}">
                  <a16:creationId xmlns:a16="http://schemas.microsoft.com/office/drawing/2014/main" id="{9E26F577-467B-47C3-B844-E692475F8F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4565" y="4570415"/>
              <a:ext cx="927101" cy="1266825"/>
              <a:chOff x="1173" y="2351"/>
              <a:chExt cx="584" cy="798"/>
            </a:xfrm>
          </p:grpSpPr>
          <p:sp>
            <p:nvSpPr>
              <p:cNvPr id="23" name="Rectangle 4">
                <a:extLst>
                  <a:ext uri="{FF2B5EF4-FFF2-40B4-BE49-F238E27FC236}">
                    <a16:creationId xmlns:a16="http://schemas.microsoft.com/office/drawing/2014/main" id="{8AF159F9-C3BF-47AE-A090-66C36E70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2351"/>
                <a:ext cx="549" cy="748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24" name="Text Box 15">
                <a:extLst>
                  <a:ext uri="{FF2B5EF4-FFF2-40B4-BE49-F238E27FC236}">
                    <a16:creationId xmlns:a16="http://schemas.microsoft.com/office/drawing/2014/main" id="{4B10C984-65D8-4C89-9876-8E56F15D46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3" y="2916"/>
                <a:ext cx="3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a-DK" sz="1200" b="1">
                    <a:solidFill>
                      <a:srgbClr val="3333CC"/>
                    </a:solidFill>
                    <a:latin typeface="Times New Roman" pitchFamily="18" charset="0"/>
                    <a:ea typeface="+mn-ea"/>
                  </a:rPr>
                  <a:t>R4</a:t>
                </a:r>
                <a:endParaRPr lang="en-US" sz="1200" b="1">
                  <a:solidFill>
                    <a:srgbClr val="3333CC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grpSp>
          <p:nvGrpSpPr>
            <p:cNvPr id="20" name="Group 108">
              <a:extLst>
                <a:ext uri="{FF2B5EF4-FFF2-40B4-BE49-F238E27FC236}">
                  <a16:creationId xmlns:a16="http://schemas.microsoft.com/office/drawing/2014/main" id="{0103AB19-E252-4A78-A68D-B794E53EB2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5939" y="4408488"/>
              <a:ext cx="1473201" cy="1270000"/>
              <a:chOff x="2851" y="2249"/>
              <a:chExt cx="928" cy="800"/>
            </a:xfrm>
          </p:grpSpPr>
          <p:sp>
            <p:nvSpPr>
              <p:cNvPr id="21" name="Rectangle 8">
                <a:extLst>
                  <a:ext uri="{FF2B5EF4-FFF2-40B4-BE49-F238E27FC236}">
                    <a16:creationId xmlns:a16="http://schemas.microsoft.com/office/drawing/2014/main" id="{F553B39A-4CD1-49D8-8A6D-86BC1EE83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" y="2279"/>
                <a:ext cx="868" cy="77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22" name="Text Box 17">
                <a:extLst>
                  <a:ext uri="{FF2B5EF4-FFF2-40B4-BE49-F238E27FC236}">
                    <a16:creationId xmlns:a16="http://schemas.microsoft.com/office/drawing/2014/main" id="{57DD52AD-9DD0-45BF-827C-A729E63C61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1" y="2249"/>
                <a:ext cx="3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a-DK" sz="1200" b="1" dirty="0">
                    <a:solidFill>
                      <a:srgbClr val="3333CC"/>
                    </a:solidFill>
                    <a:latin typeface="Times New Roman" pitchFamily="18" charset="0"/>
                    <a:ea typeface="+mn-ea"/>
                  </a:rPr>
                  <a:t>R2</a:t>
                </a:r>
                <a:endParaRPr lang="en-US" sz="1200" b="1" dirty="0">
                  <a:solidFill>
                    <a:srgbClr val="3333CC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</p:grpSp>
      <p:sp>
        <p:nvSpPr>
          <p:cNvPr id="29" name="Text Box 19">
            <a:extLst>
              <a:ext uri="{FF2B5EF4-FFF2-40B4-BE49-F238E27FC236}">
                <a16:creationId xmlns:a16="http://schemas.microsoft.com/office/drawing/2014/main" id="{AD7EEE13-C623-4586-B735-930D279FA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350" y="3040261"/>
            <a:ext cx="3385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sz="1200" b="1" dirty="0">
                <a:solidFill>
                  <a:srgbClr val="000000"/>
                </a:solidFill>
                <a:latin typeface="Times New Roman" pitchFamily="18" charset="0"/>
                <a:ea typeface="+mn-ea"/>
              </a:rPr>
              <a:t>o5</a:t>
            </a:r>
            <a:endParaRPr lang="en-US" sz="1200" b="1" dirty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0" name="Text Box 20">
            <a:extLst>
              <a:ext uri="{FF2B5EF4-FFF2-40B4-BE49-F238E27FC236}">
                <a16:creationId xmlns:a16="http://schemas.microsoft.com/office/drawing/2014/main" id="{678D85C9-3B24-45E6-846F-D952B9EA1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947" y="2548534"/>
            <a:ext cx="3385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sz="1200" b="1" dirty="0">
                <a:solidFill>
                  <a:srgbClr val="000000"/>
                </a:solidFill>
                <a:latin typeface="Times New Roman" pitchFamily="18" charset="0"/>
                <a:ea typeface="+mn-ea"/>
              </a:rPr>
              <a:t>o9</a:t>
            </a:r>
            <a:endParaRPr lang="en-US" sz="1200" b="1" dirty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94E30F73-A994-4D77-AEDB-CB902175E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969" y="3629621"/>
            <a:ext cx="3385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sz="1200" b="1" dirty="0">
                <a:solidFill>
                  <a:srgbClr val="000000"/>
                </a:solidFill>
                <a:latin typeface="Times New Roman" pitchFamily="18" charset="0"/>
                <a:ea typeface="+mn-ea"/>
              </a:rPr>
              <a:t>o6</a:t>
            </a:r>
            <a:endParaRPr lang="en-US" sz="1200" b="1" dirty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54B4D7EC-352F-489D-8B93-DD93F4793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2059" y="4201121"/>
            <a:ext cx="3385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sz="1200" b="1" dirty="0">
                <a:solidFill>
                  <a:srgbClr val="000000"/>
                </a:solidFill>
                <a:latin typeface="Times New Roman" pitchFamily="18" charset="0"/>
                <a:ea typeface="+mn-ea"/>
              </a:rPr>
              <a:t>o7</a:t>
            </a:r>
            <a:endParaRPr lang="en-US" sz="1200" b="1" dirty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3" name="Oval 27">
            <a:extLst>
              <a:ext uri="{FF2B5EF4-FFF2-40B4-BE49-F238E27FC236}">
                <a16:creationId xmlns:a16="http://schemas.microsoft.com/office/drawing/2014/main" id="{2013D4C1-3F14-4415-8BFB-2780EE702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534" y="2574727"/>
            <a:ext cx="66675" cy="66675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4" name="Oval 82">
            <a:extLst>
              <a:ext uri="{FF2B5EF4-FFF2-40B4-BE49-F238E27FC236}">
                <a16:creationId xmlns:a16="http://schemas.microsoft.com/office/drawing/2014/main" id="{C9A59960-BF00-4DAD-837E-75F1D10EC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388" y="4442817"/>
            <a:ext cx="66675" cy="66675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5" name="Oval 83">
            <a:extLst>
              <a:ext uri="{FF2B5EF4-FFF2-40B4-BE49-F238E27FC236}">
                <a16:creationId xmlns:a16="http://schemas.microsoft.com/office/drawing/2014/main" id="{3D76835A-E5DE-4767-8AF3-BE8B9A474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894" y="3646289"/>
            <a:ext cx="66675" cy="66675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6" name="Oval 84">
            <a:extLst>
              <a:ext uri="{FF2B5EF4-FFF2-40B4-BE49-F238E27FC236}">
                <a16:creationId xmlns:a16="http://schemas.microsoft.com/office/drawing/2014/main" id="{5898A634-E779-44AD-9DA5-20EA502F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534" y="3018830"/>
            <a:ext cx="66675" cy="66675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pSp>
        <p:nvGrpSpPr>
          <p:cNvPr id="37" name="Group 101">
            <a:extLst>
              <a:ext uri="{FF2B5EF4-FFF2-40B4-BE49-F238E27FC236}">
                <a16:creationId xmlns:a16="http://schemas.microsoft.com/office/drawing/2014/main" id="{9F62E76D-933F-467E-9ACD-72C89CA02009}"/>
              </a:ext>
            </a:extLst>
          </p:cNvPr>
          <p:cNvGrpSpPr>
            <a:grpSpLocks/>
          </p:cNvGrpSpPr>
          <p:nvPr/>
        </p:nvGrpSpPr>
        <p:grpSpPr bwMode="auto">
          <a:xfrm>
            <a:off x="4406093" y="2825949"/>
            <a:ext cx="2201465" cy="1633538"/>
            <a:chOff x="2913" y="1676"/>
            <a:chExt cx="1849" cy="1372"/>
          </a:xfrm>
        </p:grpSpPr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B76F02F5-866D-4B15-8136-D0C746A27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5" y="2312"/>
              <a:ext cx="2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a-DK" sz="120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rPr>
                <a:t>o3</a:t>
              </a:r>
              <a:endParaRPr lang="en-US" sz="1200" b="1" dirty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9" name="Text Box 31">
              <a:extLst>
                <a:ext uri="{FF2B5EF4-FFF2-40B4-BE49-F238E27FC236}">
                  <a16:creationId xmlns:a16="http://schemas.microsoft.com/office/drawing/2014/main" id="{5600F932-1CF4-4D53-8B13-353250D0C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" y="2430"/>
              <a:ext cx="2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a-DK" sz="120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rPr>
                <a:t>o4</a:t>
              </a:r>
              <a:endParaRPr lang="en-US" sz="1200" b="1" dirty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0" name="Text Box 32">
              <a:extLst>
                <a:ext uri="{FF2B5EF4-FFF2-40B4-BE49-F238E27FC236}">
                  <a16:creationId xmlns:a16="http://schemas.microsoft.com/office/drawing/2014/main" id="{481895A9-5710-411C-AF56-D3554970D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1" y="2815"/>
              <a:ext cx="2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a-DK" sz="120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rPr>
                <a:t>o8</a:t>
              </a:r>
              <a:endParaRPr lang="en-US" sz="1200" b="1" dirty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1" name="Text Box 33">
              <a:extLst>
                <a:ext uri="{FF2B5EF4-FFF2-40B4-BE49-F238E27FC236}">
                  <a16:creationId xmlns:a16="http://schemas.microsoft.com/office/drawing/2014/main" id="{489CF8BC-4D10-4819-985F-D4766D039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2306"/>
              <a:ext cx="2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a-DK" sz="120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rPr>
                <a:t>o1</a:t>
              </a:r>
              <a:endParaRPr lang="en-US" sz="1200" b="1" dirty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2" name="Text Box 34">
              <a:extLst>
                <a:ext uri="{FF2B5EF4-FFF2-40B4-BE49-F238E27FC236}">
                  <a16:creationId xmlns:a16="http://schemas.microsoft.com/office/drawing/2014/main" id="{1BD61DC7-BE96-426A-8266-9831ACF62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8" y="1676"/>
              <a:ext cx="2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a-DK" sz="120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rPr>
                <a:t>o2</a:t>
              </a:r>
              <a:endParaRPr lang="en-US" sz="1200" b="1" dirty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</p:grpSp>
      <p:sp>
        <p:nvSpPr>
          <p:cNvPr id="43" name="Oval 87">
            <a:extLst>
              <a:ext uri="{FF2B5EF4-FFF2-40B4-BE49-F238E27FC236}">
                <a16:creationId xmlns:a16="http://schemas.microsoft.com/office/drawing/2014/main" id="{42E77BD7-AA46-4D8E-8A1D-378D210E6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7219" y="3741539"/>
            <a:ext cx="66675" cy="66675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4" name="Oval 88">
            <a:extLst>
              <a:ext uri="{FF2B5EF4-FFF2-40B4-BE49-F238E27FC236}">
                <a16:creationId xmlns:a16="http://schemas.microsoft.com/office/drawing/2014/main" id="{193BB261-846C-43B9-91CB-8791A0E25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266" y="2830711"/>
            <a:ext cx="66675" cy="66675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5" name="Oval 89">
            <a:extLst>
              <a:ext uri="{FF2B5EF4-FFF2-40B4-BE49-F238E27FC236}">
                <a16:creationId xmlns:a16="http://schemas.microsoft.com/office/drawing/2014/main" id="{98720AC7-55D2-4FAE-8F5F-132E89731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994" y="4395192"/>
            <a:ext cx="66675" cy="66675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6" name="Oval 90">
            <a:extLst>
              <a:ext uri="{FF2B5EF4-FFF2-40B4-BE49-F238E27FC236}">
                <a16:creationId xmlns:a16="http://schemas.microsoft.com/office/drawing/2014/main" id="{1264831A-5D75-4B2F-BCB9-42766D139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13" y="3587948"/>
            <a:ext cx="66675" cy="66675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7" name="Oval 92">
            <a:extLst>
              <a:ext uri="{FF2B5EF4-FFF2-40B4-BE49-F238E27FC236}">
                <a16:creationId xmlns:a16="http://schemas.microsoft.com/office/drawing/2014/main" id="{242746AA-5E56-4955-9ACB-F036D1309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8716" y="3848696"/>
            <a:ext cx="66675" cy="66675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pSp>
        <p:nvGrpSpPr>
          <p:cNvPr id="48" name="Group 189">
            <a:extLst>
              <a:ext uri="{FF2B5EF4-FFF2-40B4-BE49-F238E27FC236}">
                <a16:creationId xmlns:a16="http://schemas.microsoft.com/office/drawing/2014/main" id="{B933A58C-C0F7-4637-9533-D67933E3F6E8}"/>
              </a:ext>
            </a:extLst>
          </p:cNvPr>
          <p:cNvGrpSpPr/>
          <p:nvPr/>
        </p:nvGrpSpPr>
        <p:grpSpPr>
          <a:xfrm>
            <a:off x="2695342" y="1275607"/>
            <a:ext cx="3617120" cy="963218"/>
            <a:chOff x="2141538" y="927101"/>
            <a:chExt cx="4822826" cy="1284289"/>
          </a:xfrm>
        </p:grpSpPr>
        <p:grpSp>
          <p:nvGrpSpPr>
            <p:cNvPr id="49" name="Group 193">
              <a:extLst>
                <a:ext uri="{FF2B5EF4-FFF2-40B4-BE49-F238E27FC236}">
                  <a16:creationId xmlns:a16="http://schemas.microsoft.com/office/drawing/2014/main" id="{9401375F-49C6-4402-BD77-45C9F140D8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1538" y="927101"/>
              <a:ext cx="4822826" cy="1284289"/>
              <a:chOff x="239" y="698"/>
              <a:chExt cx="3038" cy="809"/>
            </a:xfrm>
          </p:grpSpPr>
          <p:grpSp>
            <p:nvGrpSpPr>
              <p:cNvPr id="52" name="Group 155">
                <a:extLst>
                  <a:ext uri="{FF2B5EF4-FFF2-40B4-BE49-F238E27FC236}">
                    <a16:creationId xmlns:a16="http://schemas.microsoft.com/office/drawing/2014/main" id="{44EBA949-C4E7-4380-8852-557E7D6B4B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9" y="1155"/>
                <a:ext cx="3038" cy="352"/>
                <a:chOff x="247" y="1169"/>
                <a:chExt cx="3038" cy="352"/>
              </a:xfrm>
            </p:grpSpPr>
            <p:sp>
              <p:nvSpPr>
                <p:cNvPr id="62" name="Text Box 162">
                  <a:extLst>
                    <a:ext uri="{FF2B5EF4-FFF2-40B4-BE49-F238E27FC236}">
                      <a16:creationId xmlns:a16="http://schemas.microsoft.com/office/drawing/2014/main" id="{2B9DE299-CF9C-4769-B53C-2F5E3D4A04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23" y="1172"/>
                  <a:ext cx="312" cy="213"/>
                </a:xfrm>
                <a:prstGeom prst="rect">
                  <a:avLst/>
                </a:prstGeom>
                <a:noFill/>
                <a:ln w="28575">
                  <a:solidFill>
                    <a:srgbClr val="33CC33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da-DK" sz="1050" b="1" dirty="0">
                      <a:solidFill>
                        <a:srgbClr val="000000"/>
                      </a:solidFill>
                      <a:latin typeface="Times New Roman" pitchFamily="18" charset="0"/>
                      <a:ea typeface="+mn-ea"/>
                    </a:rPr>
                    <a:t>o9</a:t>
                  </a:r>
                  <a:endParaRPr lang="en-US" sz="1050" b="1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</a:endParaRPr>
                </a:p>
              </p:txBody>
            </p:sp>
            <p:grpSp>
              <p:nvGrpSpPr>
                <p:cNvPr id="63" name="Group 164">
                  <a:extLst>
                    <a:ext uri="{FF2B5EF4-FFF2-40B4-BE49-F238E27FC236}">
                      <a16:creationId xmlns:a16="http://schemas.microsoft.com/office/drawing/2014/main" id="{8E343680-69C6-4E32-A677-FE2242628B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6" y="1169"/>
                  <a:ext cx="1319" cy="349"/>
                  <a:chOff x="1729" y="435"/>
                  <a:chExt cx="1798" cy="349"/>
                </a:xfrm>
              </p:grpSpPr>
              <p:sp>
                <p:nvSpPr>
                  <p:cNvPr id="70" name="Text Box 165">
                    <a:extLst>
                      <a:ext uri="{FF2B5EF4-FFF2-40B4-BE49-F238E27FC236}">
                        <a16:creationId xmlns:a16="http://schemas.microsoft.com/office/drawing/2014/main" id="{B38A9AD4-E6FE-4626-8891-3ABC1FA67DB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9" y="435"/>
                    <a:ext cx="346" cy="349"/>
                  </a:xfrm>
                  <a:prstGeom prst="rect">
                    <a:avLst/>
                  </a:prstGeom>
                  <a:noFill/>
                  <a:ln w="28575">
                    <a:solidFill>
                      <a:srgbClr val="33CC33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da-DK" sz="1050" b="1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</a:rPr>
                      <a:t>o5</a:t>
                    </a:r>
                    <a:endParaRPr lang="en-US" sz="1050" b="1" dirty="0">
                      <a:solidFill>
                        <a:srgbClr val="000000"/>
                      </a:solidFill>
                      <a:latin typeface="Times New Roman" pitchFamily="18" charset="0"/>
                      <a:ea typeface="+mn-ea"/>
                    </a:endParaRPr>
                  </a:p>
                </p:txBody>
              </p:sp>
              <p:sp>
                <p:nvSpPr>
                  <p:cNvPr id="71" name="Text Box 167">
                    <a:extLst>
                      <a:ext uri="{FF2B5EF4-FFF2-40B4-BE49-F238E27FC236}">
                        <a16:creationId xmlns:a16="http://schemas.microsoft.com/office/drawing/2014/main" id="{382C1A33-2DD2-4346-B208-4ABE3F13DA2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82" y="435"/>
                    <a:ext cx="345" cy="349"/>
                  </a:xfrm>
                  <a:prstGeom prst="rect">
                    <a:avLst/>
                  </a:prstGeom>
                  <a:noFill/>
                  <a:ln w="28575">
                    <a:solidFill>
                      <a:srgbClr val="33CC33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da-DK" sz="1050" b="1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</a:rPr>
                      <a:t>o7</a:t>
                    </a:r>
                    <a:endParaRPr lang="en-US" sz="1050" b="1" dirty="0">
                      <a:solidFill>
                        <a:srgbClr val="000000"/>
                      </a:solidFill>
                      <a:latin typeface="Times New Roman" pitchFamily="18" charset="0"/>
                      <a:ea typeface="+mn-ea"/>
                    </a:endParaRPr>
                  </a:p>
                </p:txBody>
              </p:sp>
            </p:grpSp>
            <p:grpSp>
              <p:nvGrpSpPr>
                <p:cNvPr id="64" name="Group 168">
                  <a:extLst>
                    <a:ext uri="{FF2B5EF4-FFF2-40B4-BE49-F238E27FC236}">
                      <a16:creationId xmlns:a16="http://schemas.microsoft.com/office/drawing/2014/main" id="{38599F4E-8E47-417E-BF02-3EEA8A169A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56" y="1172"/>
                  <a:ext cx="506" cy="349"/>
                  <a:chOff x="1593" y="435"/>
                  <a:chExt cx="691" cy="349"/>
                </a:xfrm>
              </p:grpSpPr>
              <p:sp>
                <p:nvSpPr>
                  <p:cNvPr id="68" name="Text Box 169">
                    <a:extLst>
                      <a:ext uri="{FF2B5EF4-FFF2-40B4-BE49-F238E27FC236}">
                        <a16:creationId xmlns:a16="http://schemas.microsoft.com/office/drawing/2014/main" id="{3A870467-9FF1-4A34-ACFD-0B31738088F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3" y="435"/>
                    <a:ext cx="346" cy="349"/>
                  </a:xfrm>
                  <a:prstGeom prst="rect">
                    <a:avLst/>
                  </a:prstGeom>
                  <a:noFill/>
                  <a:ln w="28575">
                    <a:solidFill>
                      <a:srgbClr val="33CC33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da-DK" sz="1050" b="1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</a:rPr>
                      <a:t>o3</a:t>
                    </a:r>
                    <a:endParaRPr lang="en-US" sz="1050" b="1" dirty="0">
                      <a:solidFill>
                        <a:srgbClr val="000000"/>
                      </a:solidFill>
                      <a:latin typeface="Times New Roman" pitchFamily="18" charset="0"/>
                      <a:ea typeface="+mn-ea"/>
                    </a:endParaRPr>
                  </a:p>
                </p:txBody>
              </p:sp>
              <p:sp>
                <p:nvSpPr>
                  <p:cNvPr id="69" name="Text Box 170">
                    <a:extLst>
                      <a:ext uri="{FF2B5EF4-FFF2-40B4-BE49-F238E27FC236}">
                        <a16:creationId xmlns:a16="http://schemas.microsoft.com/office/drawing/2014/main" id="{1CCD9F97-EE44-4820-8A32-741AD32FD31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38" y="435"/>
                    <a:ext cx="346" cy="349"/>
                  </a:xfrm>
                  <a:prstGeom prst="rect">
                    <a:avLst/>
                  </a:prstGeom>
                  <a:noFill/>
                  <a:ln w="28575">
                    <a:solidFill>
                      <a:srgbClr val="33CC33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da-DK" sz="1050" b="1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</a:rPr>
                      <a:t>o4</a:t>
                    </a:r>
                    <a:endParaRPr lang="en-US" sz="1050" b="1" dirty="0">
                      <a:solidFill>
                        <a:srgbClr val="000000"/>
                      </a:solidFill>
                      <a:latin typeface="Times New Roman" pitchFamily="18" charset="0"/>
                      <a:ea typeface="+mn-ea"/>
                    </a:endParaRPr>
                  </a:p>
                </p:txBody>
              </p:sp>
            </p:grpSp>
            <p:grpSp>
              <p:nvGrpSpPr>
                <p:cNvPr id="65" name="Group 172">
                  <a:extLst>
                    <a:ext uri="{FF2B5EF4-FFF2-40B4-BE49-F238E27FC236}">
                      <a16:creationId xmlns:a16="http://schemas.microsoft.com/office/drawing/2014/main" id="{78E5BE60-0161-443D-90FD-56ED7DB715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7" y="1172"/>
                  <a:ext cx="507" cy="349"/>
                  <a:chOff x="1593" y="435"/>
                  <a:chExt cx="692" cy="349"/>
                </a:xfrm>
              </p:grpSpPr>
              <p:sp>
                <p:nvSpPr>
                  <p:cNvPr id="66" name="Text Box 173">
                    <a:extLst>
                      <a:ext uri="{FF2B5EF4-FFF2-40B4-BE49-F238E27FC236}">
                        <a16:creationId xmlns:a16="http://schemas.microsoft.com/office/drawing/2014/main" id="{69E09377-18AE-4262-BA22-8C1CB965E7C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3" y="435"/>
                    <a:ext cx="345" cy="349"/>
                  </a:xfrm>
                  <a:prstGeom prst="rect">
                    <a:avLst/>
                  </a:prstGeom>
                  <a:noFill/>
                  <a:ln w="28575">
                    <a:solidFill>
                      <a:srgbClr val="33CC33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da-DK" sz="1050" b="1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</a:rPr>
                      <a:t>o1</a:t>
                    </a:r>
                    <a:endParaRPr lang="en-US" sz="1050" b="1" dirty="0">
                      <a:solidFill>
                        <a:srgbClr val="000000"/>
                      </a:solidFill>
                      <a:latin typeface="Times New Roman" pitchFamily="18" charset="0"/>
                      <a:ea typeface="+mn-ea"/>
                    </a:endParaRPr>
                  </a:p>
                </p:txBody>
              </p:sp>
              <p:sp>
                <p:nvSpPr>
                  <p:cNvPr id="67" name="Text Box 174">
                    <a:extLst>
                      <a:ext uri="{FF2B5EF4-FFF2-40B4-BE49-F238E27FC236}">
                        <a16:creationId xmlns:a16="http://schemas.microsoft.com/office/drawing/2014/main" id="{EA164E27-0A5A-465C-B558-55A100A4097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37" y="435"/>
                    <a:ext cx="348" cy="349"/>
                  </a:xfrm>
                  <a:prstGeom prst="rect">
                    <a:avLst/>
                  </a:prstGeom>
                  <a:noFill/>
                  <a:ln w="28575">
                    <a:solidFill>
                      <a:srgbClr val="33CC33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da-DK" sz="1050" b="1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</a:rPr>
                      <a:t>o2</a:t>
                    </a:r>
                    <a:endParaRPr lang="en-US" sz="1050" b="1" dirty="0">
                      <a:solidFill>
                        <a:srgbClr val="000000"/>
                      </a:solidFill>
                      <a:latin typeface="Times New Roman" pitchFamily="18" charset="0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53" name="Group 180">
                <a:extLst>
                  <a:ext uri="{FF2B5EF4-FFF2-40B4-BE49-F238E27FC236}">
                    <a16:creationId xmlns:a16="http://schemas.microsoft.com/office/drawing/2014/main" id="{2F564FDF-4F48-4A18-9955-1B902ABAF3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3" y="698"/>
                <a:ext cx="2703" cy="453"/>
                <a:chOff x="652" y="3984"/>
                <a:chExt cx="2703" cy="453"/>
              </a:xfrm>
            </p:grpSpPr>
            <p:sp>
              <p:nvSpPr>
                <p:cNvPr id="54" name="Text Box 181">
                  <a:extLst>
                    <a:ext uri="{FF2B5EF4-FFF2-40B4-BE49-F238E27FC236}">
                      <a16:creationId xmlns:a16="http://schemas.microsoft.com/office/drawing/2014/main" id="{B9BC06C2-5B21-454A-A423-47DA74D8CF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2" y="3984"/>
                  <a:ext cx="312" cy="213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da-DK" sz="1050" b="1" dirty="0">
                      <a:solidFill>
                        <a:srgbClr val="000000"/>
                      </a:solidFill>
                      <a:latin typeface="Helvetica" pitchFamily="34" charset="0"/>
                      <a:ea typeface="+mn-ea"/>
                    </a:rPr>
                    <a:t>R1</a:t>
                  </a:r>
                  <a:endParaRPr lang="en-US" sz="1050" b="1" dirty="0">
                    <a:solidFill>
                      <a:srgbClr val="000000"/>
                    </a:solidFill>
                    <a:latin typeface="Helvetica" pitchFamily="34" charset="0"/>
                    <a:ea typeface="+mn-ea"/>
                  </a:endParaRPr>
                </a:p>
              </p:txBody>
            </p:sp>
            <p:sp>
              <p:nvSpPr>
                <p:cNvPr id="55" name="Text Box 182">
                  <a:extLst>
                    <a:ext uri="{FF2B5EF4-FFF2-40B4-BE49-F238E27FC236}">
                      <a16:creationId xmlns:a16="http://schemas.microsoft.com/office/drawing/2014/main" id="{361A9DD8-BAA5-47E3-A777-F6E72D2C11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67" y="3984"/>
                  <a:ext cx="311" cy="213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da-DK" sz="1050" b="1" dirty="0">
                      <a:solidFill>
                        <a:srgbClr val="000000"/>
                      </a:solidFill>
                      <a:latin typeface="Helvetica" pitchFamily="34" charset="0"/>
                      <a:ea typeface="+mn-ea"/>
                    </a:rPr>
                    <a:t>R2</a:t>
                  </a:r>
                  <a:endParaRPr lang="en-US" sz="1050" b="1" dirty="0">
                    <a:solidFill>
                      <a:srgbClr val="000000"/>
                    </a:solidFill>
                    <a:latin typeface="Helvetica" pitchFamily="34" charset="0"/>
                    <a:ea typeface="+mn-ea"/>
                  </a:endParaRPr>
                </a:p>
              </p:txBody>
            </p:sp>
            <p:sp>
              <p:nvSpPr>
                <p:cNvPr id="56" name="Text Box 183">
                  <a:extLst>
                    <a:ext uri="{FF2B5EF4-FFF2-40B4-BE49-F238E27FC236}">
                      <a16:creationId xmlns:a16="http://schemas.microsoft.com/office/drawing/2014/main" id="{165C7033-139B-495C-9F40-74A20B3896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4" y="3984"/>
                  <a:ext cx="312" cy="213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da-DK" sz="1050" b="1" dirty="0">
                      <a:solidFill>
                        <a:srgbClr val="000000"/>
                      </a:solidFill>
                      <a:latin typeface="Helvetica" pitchFamily="34" charset="0"/>
                      <a:ea typeface="+mn-ea"/>
                    </a:rPr>
                    <a:t>R3</a:t>
                  </a:r>
                  <a:endParaRPr lang="en-US" sz="1050" b="1" dirty="0">
                    <a:solidFill>
                      <a:srgbClr val="000000"/>
                    </a:solidFill>
                    <a:latin typeface="Helvetica" pitchFamily="34" charset="0"/>
                    <a:ea typeface="+mn-ea"/>
                  </a:endParaRPr>
                </a:p>
              </p:txBody>
            </p:sp>
            <p:cxnSp>
              <p:nvCxnSpPr>
                <p:cNvPr id="57" name="AutoShape 184">
                  <a:extLst>
                    <a:ext uri="{FF2B5EF4-FFF2-40B4-BE49-F238E27FC236}">
                      <a16:creationId xmlns:a16="http://schemas.microsoft.com/office/drawing/2014/main" id="{DE8B9D2A-DDB6-4452-BB55-C04F20FA5E7E}"/>
                    </a:ext>
                  </a:extLst>
                </p:cNvPr>
                <p:cNvCxnSpPr>
                  <a:cxnSpLocks noChangeShapeType="1"/>
                  <a:stCxn id="54" idx="2"/>
                </p:cNvCxnSpPr>
                <p:nvPr/>
              </p:nvCxnSpPr>
              <p:spPr bwMode="auto">
                <a:xfrm flipH="1">
                  <a:off x="806" y="4197"/>
                  <a:ext cx="2" cy="239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58" name="AutoShape 185">
                  <a:extLst>
                    <a:ext uri="{FF2B5EF4-FFF2-40B4-BE49-F238E27FC236}">
                      <a16:creationId xmlns:a16="http://schemas.microsoft.com/office/drawing/2014/main" id="{5E8316BF-3758-48AD-B511-7F9354015E7C}"/>
                    </a:ext>
                  </a:extLst>
                </p:cNvPr>
                <p:cNvCxnSpPr>
                  <a:cxnSpLocks noChangeShapeType="1"/>
                  <a:stCxn id="55" idx="2"/>
                </p:cNvCxnSpPr>
                <p:nvPr/>
              </p:nvCxnSpPr>
              <p:spPr bwMode="auto">
                <a:xfrm flipH="1">
                  <a:off x="1615" y="4197"/>
                  <a:ext cx="8" cy="24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59" name="AutoShape 186">
                  <a:extLst>
                    <a:ext uri="{FF2B5EF4-FFF2-40B4-BE49-F238E27FC236}">
                      <a16:creationId xmlns:a16="http://schemas.microsoft.com/office/drawing/2014/main" id="{2220D7F3-DE31-4BE9-9FF2-F7EC1AE270BB}"/>
                    </a:ext>
                  </a:extLst>
                </p:cNvPr>
                <p:cNvCxnSpPr>
                  <a:cxnSpLocks noChangeShapeType="1"/>
                  <a:stCxn id="56" idx="2"/>
                </p:cNvCxnSpPr>
                <p:nvPr/>
              </p:nvCxnSpPr>
              <p:spPr bwMode="auto">
                <a:xfrm>
                  <a:off x="2410" y="4197"/>
                  <a:ext cx="2" cy="23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60" name="Text Box 187">
                  <a:extLst>
                    <a:ext uri="{FF2B5EF4-FFF2-40B4-BE49-F238E27FC236}">
                      <a16:creationId xmlns:a16="http://schemas.microsoft.com/office/drawing/2014/main" id="{5449D374-A74D-46E0-994D-6D66243408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43" y="3984"/>
                  <a:ext cx="312" cy="213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da-DK" sz="1050" b="1" dirty="0">
                      <a:solidFill>
                        <a:srgbClr val="000000"/>
                      </a:solidFill>
                      <a:latin typeface="Times New Roman" pitchFamily="18" charset="0"/>
                      <a:ea typeface="+mn-ea"/>
                    </a:rPr>
                    <a:t>R4</a:t>
                  </a:r>
                  <a:endParaRPr lang="en-US" sz="1050" b="1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</a:endParaRPr>
                </a:p>
              </p:txBody>
            </p:sp>
            <p:cxnSp>
              <p:nvCxnSpPr>
                <p:cNvPr id="61" name="AutoShape 190">
                  <a:extLst>
                    <a:ext uri="{FF2B5EF4-FFF2-40B4-BE49-F238E27FC236}">
                      <a16:creationId xmlns:a16="http://schemas.microsoft.com/office/drawing/2014/main" id="{DA34E41F-230D-453E-BD57-55192DEB3EC5}"/>
                    </a:ext>
                  </a:extLst>
                </p:cNvPr>
                <p:cNvCxnSpPr>
                  <a:cxnSpLocks noChangeShapeType="1"/>
                  <a:stCxn id="60" idx="2"/>
                </p:cNvCxnSpPr>
                <p:nvPr/>
              </p:nvCxnSpPr>
              <p:spPr bwMode="auto">
                <a:xfrm>
                  <a:off x="3199" y="4197"/>
                  <a:ext cx="1" cy="24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</p:grpSp>
        </p:grpSp>
        <p:sp>
          <p:nvSpPr>
            <p:cNvPr id="50" name="Text Box 161">
              <a:extLst>
                <a:ext uri="{FF2B5EF4-FFF2-40B4-BE49-F238E27FC236}">
                  <a16:creationId xmlns:a16="http://schemas.microsoft.com/office/drawing/2014/main" id="{C1E9FBB0-9A66-482E-825A-531CB7E98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276" y="1657351"/>
              <a:ext cx="494823" cy="338554"/>
            </a:xfrm>
            <a:prstGeom prst="rect">
              <a:avLst/>
            </a:prstGeom>
            <a:noFill/>
            <a:ln w="28575">
              <a:solidFill>
                <a:srgbClr val="33CC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a-DK" sz="105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rPr>
                <a:t>o8</a:t>
              </a:r>
              <a:endParaRPr lang="en-US" sz="1050" b="1" dirty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1" name="Text Box 9">
              <a:extLst>
                <a:ext uri="{FF2B5EF4-FFF2-40B4-BE49-F238E27FC236}">
                  <a16:creationId xmlns:a16="http://schemas.microsoft.com/office/drawing/2014/main" id="{324B3BD5-6369-4123-B34B-630B8D675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2675" y="1652588"/>
              <a:ext cx="401639" cy="553997"/>
            </a:xfrm>
            <a:prstGeom prst="rect">
              <a:avLst/>
            </a:prstGeom>
            <a:noFill/>
            <a:ln w="28575">
              <a:solidFill>
                <a:srgbClr val="33CC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a-DK" sz="105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rPr>
                <a:t>o6</a:t>
              </a:r>
              <a:endParaRPr lang="en-US" sz="1050" b="1" dirty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9044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4F162-B3A9-43FC-A545-7155F6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39"/>
            <a:ext cx="9144000" cy="757107"/>
          </a:xfrm>
        </p:spPr>
        <p:txBody>
          <a:bodyPr/>
          <a:lstStyle/>
          <a:p>
            <a:pPr algn="ctr"/>
            <a:r>
              <a:rPr lang="en-US" altLang="zh-CN" dirty="0">
                <a:effectLst/>
                <a:latin typeface="Comic Sans MS" panose="030F0702030302020204" pitchFamily="66" charset="0"/>
              </a:rPr>
              <a:t>Spatial index: R-tree</a:t>
            </a:r>
            <a:endParaRPr lang="en-US" dirty="0">
              <a:effectLst/>
              <a:latin typeface="Comic Sans MS" panose="030F0702030302020204" pitchFamily="66" charset="0"/>
            </a:endParaRPr>
          </a:p>
        </p:txBody>
      </p:sp>
      <p:sp>
        <p:nvSpPr>
          <p:cNvPr id="72" name="Text Box 16">
            <a:extLst>
              <a:ext uri="{FF2B5EF4-FFF2-40B4-BE49-F238E27FC236}">
                <a16:creationId xmlns:a16="http://schemas.microsoft.com/office/drawing/2014/main" id="{1AC8488C-EA14-4CE7-80F9-213E41188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2935" y="3304639"/>
            <a:ext cx="1847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pSp>
        <p:nvGrpSpPr>
          <p:cNvPr id="73" name="Group 190">
            <a:extLst>
              <a:ext uri="{FF2B5EF4-FFF2-40B4-BE49-F238E27FC236}">
                <a16:creationId xmlns:a16="http://schemas.microsoft.com/office/drawing/2014/main" id="{D407AFEA-CEA7-4B20-AB6F-493EEEE4DB70}"/>
              </a:ext>
            </a:extLst>
          </p:cNvPr>
          <p:cNvGrpSpPr/>
          <p:nvPr/>
        </p:nvGrpSpPr>
        <p:grpSpPr>
          <a:xfrm>
            <a:off x="2525166" y="2874824"/>
            <a:ext cx="4095749" cy="2038351"/>
            <a:chOff x="1920876" y="3119439"/>
            <a:chExt cx="5460999" cy="2717801"/>
          </a:xfrm>
        </p:grpSpPr>
        <p:grpSp>
          <p:nvGrpSpPr>
            <p:cNvPr id="74" name="Group 106">
              <a:extLst>
                <a:ext uri="{FF2B5EF4-FFF2-40B4-BE49-F238E27FC236}">
                  <a16:creationId xmlns:a16="http://schemas.microsoft.com/office/drawing/2014/main" id="{5590418A-1B92-4458-AD0E-C8A889EE03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876" y="3119439"/>
              <a:ext cx="1736726" cy="1079500"/>
              <a:chOff x="988" y="1437"/>
              <a:chExt cx="1094" cy="680"/>
            </a:xfrm>
          </p:grpSpPr>
          <p:sp>
            <p:nvSpPr>
              <p:cNvPr id="84" name="Rectangle 10">
                <a:extLst>
                  <a:ext uri="{FF2B5EF4-FFF2-40B4-BE49-F238E27FC236}">
                    <a16:creationId xmlns:a16="http://schemas.microsoft.com/office/drawing/2014/main" id="{A0B09EF1-F047-4615-B44B-EA03F0D4E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1437"/>
                <a:ext cx="1050" cy="638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85" name="Text Box 11">
                <a:extLst>
                  <a:ext uri="{FF2B5EF4-FFF2-40B4-BE49-F238E27FC236}">
                    <a16:creationId xmlns:a16="http://schemas.microsoft.com/office/drawing/2014/main" id="{B191D83E-98C9-453B-BB80-4261DE5F3A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8" y="1884"/>
                <a:ext cx="3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a-DK" sz="1200" b="1">
                    <a:solidFill>
                      <a:srgbClr val="3333CC"/>
                    </a:solidFill>
                    <a:latin typeface="Times New Roman" pitchFamily="18" charset="0"/>
                    <a:ea typeface="+mn-ea"/>
                  </a:rPr>
                  <a:t>R3</a:t>
                </a:r>
                <a:endParaRPr lang="en-US" sz="1200" b="1">
                  <a:solidFill>
                    <a:srgbClr val="3333CC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grpSp>
          <p:nvGrpSpPr>
            <p:cNvPr id="75" name="Group 109">
              <a:extLst>
                <a:ext uri="{FF2B5EF4-FFF2-40B4-BE49-F238E27FC236}">
                  <a16:creationId xmlns:a16="http://schemas.microsoft.com/office/drawing/2014/main" id="{0CC4FA49-1712-48B0-910A-A9CA75842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11888" y="3479800"/>
              <a:ext cx="1169987" cy="1355725"/>
              <a:chOff x="4039" y="1664"/>
              <a:chExt cx="737" cy="854"/>
            </a:xfrm>
          </p:grpSpPr>
          <p:sp>
            <p:nvSpPr>
              <p:cNvPr id="82" name="Rectangle 7">
                <a:extLst>
                  <a:ext uri="{FF2B5EF4-FFF2-40B4-BE49-F238E27FC236}">
                    <a16:creationId xmlns:a16="http://schemas.microsoft.com/office/drawing/2014/main" id="{54DA9565-8533-4382-88AA-808A3E1FB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3" y="1664"/>
                <a:ext cx="723" cy="854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83" name="Text Box 12">
                <a:extLst>
                  <a:ext uri="{FF2B5EF4-FFF2-40B4-BE49-F238E27FC236}">
                    <a16:creationId xmlns:a16="http://schemas.microsoft.com/office/drawing/2014/main" id="{2A42D1D0-41D6-4D2D-A5EA-0024560918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9" y="1666"/>
                <a:ext cx="3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a-DK" sz="1200" b="1" dirty="0">
                    <a:solidFill>
                      <a:srgbClr val="3333CC"/>
                    </a:solidFill>
                    <a:latin typeface="Times New Roman" pitchFamily="18" charset="0"/>
                    <a:ea typeface="+mn-ea"/>
                  </a:rPr>
                  <a:t>R1</a:t>
                </a:r>
                <a:endParaRPr lang="en-US" sz="1200" b="1" dirty="0">
                  <a:solidFill>
                    <a:srgbClr val="3333CC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grpSp>
          <p:nvGrpSpPr>
            <p:cNvPr id="76" name="Group 107">
              <a:extLst>
                <a:ext uri="{FF2B5EF4-FFF2-40B4-BE49-F238E27FC236}">
                  <a16:creationId xmlns:a16="http://schemas.microsoft.com/office/drawing/2014/main" id="{3A539FDE-77DD-433E-ABE5-8F71BC06C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4565" y="4570415"/>
              <a:ext cx="927101" cy="1266825"/>
              <a:chOff x="1173" y="2351"/>
              <a:chExt cx="584" cy="798"/>
            </a:xfrm>
          </p:grpSpPr>
          <p:sp>
            <p:nvSpPr>
              <p:cNvPr id="80" name="Rectangle 4">
                <a:extLst>
                  <a:ext uri="{FF2B5EF4-FFF2-40B4-BE49-F238E27FC236}">
                    <a16:creationId xmlns:a16="http://schemas.microsoft.com/office/drawing/2014/main" id="{60BEAB5A-A0D1-4666-B427-478D16614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2351"/>
                <a:ext cx="549" cy="748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81" name="Text Box 15">
                <a:extLst>
                  <a:ext uri="{FF2B5EF4-FFF2-40B4-BE49-F238E27FC236}">
                    <a16:creationId xmlns:a16="http://schemas.microsoft.com/office/drawing/2014/main" id="{6FCE16FE-7BEE-485A-9C51-EA7E0C2EB6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3" y="2916"/>
                <a:ext cx="3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a-DK" sz="1200" b="1">
                    <a:solidFill>
                      <a:srgbClr val="3333CC"/>
                    </a:solidFill>
                    <a:latin typeface="Times New Roman" pitchFamily="18" charset="0"/>
                    <a:ea typeface="+mn-ea"/>
                  </a:rPr>
                  <a:t>R4</a:t>
                </a:r>
                <a:endParaRPr lang="en-US" sz="1200" b="1">
                  <a:solidFill>
                    <a:srgbClr val="3333CC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grpSp>
          <p:nvGrpSpPr>
            <p:cNvPr id="77" name="Group 108">
              <a:extLst>
                <a:ext uri="{FF2B5EF4-FFF2-40B4-BE49-F238E27FC236}">
                  <a16:creationId xmlns:a16="http://schemas.microsoft.com/office/drawing/2014/main" id="{60F048BC-154D-4095-9E42-A05E1B51CD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5939" y="4408488"/>
              <a:ext cx="1473201" cy="1270000"/>
              <a:chOff x="2851" y="2249"/>
              <a:chExt cx="928" cy="800"/>
            </a:xfrm>
          </p:grpSpPr>
          <p:sp>
            <p:nvSpPr>
              <p:cNvPr id="78" name="Rectangle 8">
                <a:extLst>
                  <a:ext uri="{FF2B5EF4-FFF2-40B4-BE49-F238E27FC236}">
                    <a16:creationId xmlns:a16="http://schemas.microsoft.com/office/drawing/2014/main" id="{0BECAAD3-4BB9-4C7B-9BE8-AB4BC3218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" y="2279"/>
                <a:ext cx="868" cy="77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79" name="Text Box 17">
                <a:extLst>
                  <a:ext uri="{FF2B5EF4-FFF2-40B4-BE49-F238E27FC236}">
                    <a16:creationId xmlns:a16="http://schemas.microsoft.com/office/drawing/2014/main" id="{3174FE46-35C1-4499-9F53-6B43A69769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1" y="2249"/>
                <a:ext cx="3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a-DK" sz="1200" b="1" dirty="0">
                    <a:solidFill>
                      <a:srgbClr val="3333CC"/>
                    </a:solidFill>
                    <a:latin typeface="Times New Roman" pitchFamily="18" charset="0"/>
                    <a:ea typeface="+mn-ea"/>
                  </a:rPr>
                  <a:t>R2</a:t>
                </a:r>
                <a:endParaRPr lang="en-US" sz="1200" b="1" dirty="0">
                  <a:solidFill>
                    <a:srgbClr val="3333CC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</p:grpSp>
      <p:sp>
        <p:nvSpPr>
          <p:cNvPr id="86" name="Text Box 19">
            <a:extLst>
              <a:ext uri="{FF2B5EF4-FFF2-40B4-BE49-F238E27FC236}">
                <a16:creationId xmlns:a16="http://schemas.microsoft.com/office/drawing/2014/main" id="{F19E528E-33A6-40B8-BA09-0CB9B85B0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37" y="3373696"/>
            <a:ext cx="3385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sz="1200" b="1" dirty="0">
                <a:solidFill>
                  <a:srgbClr val="000000"/>
                </a:solidFill>
                <a:latin typeface="Times New Roman" pitchFamily="18" charset="0"/>
                <a:ea typeface="+mn-ea"/>
              </a:rPr>
              <a:t>o5</a:t>
            </a:r>
            <a:endParaRPr lang="en-US" sz="1200" b="1" dirty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87" name="Text Box 20">
            <a:extLst>
              <a:ext uri="{FF2B5EF4-FFF2-40B4-BE49-F238E27FC236}">
                <a16:creationId xmlns:a16="http://schemas.microsoft.com/office/drawing/2014/main" id="{0AF65709-525E-4FD2-8067-29C2F3FEB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633" y="2881968"/>
            <a:ext cx="3385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sz="1200" b="1" dirty="0">
                <a:solidFill>
                  <a:srgbClr val="000000"/>
                </a:solidFill>
                <a:latin typeface="Times New Roman" pitchFamily="18" charset="0"/>
                <a:ea typeface="+mn-ea"/>
              </a:rPr>
              <a:t>o9</a:t>
            </a:r>
            <a:endParaRPr lang="en-US" sz="1200" b="1" dirty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88" name="Text Box 28">
            <a:extLst>
              <a:ext uri="{FF2B5EF4-FFF2-40B4-BE49-F238E27FC236}">
                <a16:creationId xmlns:a16="http://schemas.microsoft.com/office/drawing/2014/main" id="{5A85EF87-0273-48D7-AFB6-AA9601BE7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4656" y="3963055"/>
            <a:ext cx="3385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sz="1200" b="1" dirty="0">
                <a:solidFill>
                  <a:srgbClr val="000000"/>
                </a:solidFill>
                <a:latin typeface="Times New Roman" pitchFamily="18" charset="0"/>
                <a:ea typeface="+mn-ea"/>
              </a:rPr>
              <a:t>o6</a:t>
            </a:r>
            <a:endParaRPr lang="en-US" sz="1200" b="1" dirty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89" name="Text Box 29">
            <a:extLst>
              <a:ext uri="{FF2B5EF4-FFF2-40B4-BE49-F238E27FC236}">
                <a16:creationId xmlns:a16="http://schemas.microsoft.com/office/drawing/2014/main" id="{590F1F64-D6AB-4290-A206-C22AC077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746" y="4534555"/>
            <a:ext cx="3385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sz="1200" b="1" dirty="0">
                <a:solidFill>
                  <a:srgbClr val="000000"/>
                </a:solidFill>
                <a:latin typeface="Times New Roman" pitchFamily="18" charset="0"/>
                <a:ea typeface="+mn-ea"/>
              </a:rPr>
              <a:t>o7</a:t>
            </a:r>
            <a:endParaRPr lang="en-US" sz="1200" b="1" dirty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90" name="Oval 27">
            <a:extLst>
              <a:ext uri="{FF2B5EF4-FFF2-40B4-BE49-F238E27FC236}">
                <a16:creationId xmlns:a16="http://schemas.microsoft.com/office/drawing/2014/main" id="{8C31E405-FAAB-4B13-8BF9-C8F973B81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4221" y="2908161"/>
            <a:ext cx="66675" cy="66675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91" name="Oval 82">
            <a:extLst>
              <a:ext uri="{FF2B5EF4-FFF2-40B4-BE49-F238E27FC236}">
                <a16:creationId xmlns:a16="http://schemas.microsoft.com/office/drawing/2014/main" id="{68EBDE91-1687-4333-BA69-B46A9F767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074" y="4776251"/>
            <a:ext cx="66675" cy="66675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92" name="Oval 83">
            <a:extLst>
              <a:ext uri="{FF2B5EF4-FFF2-40B4-BE49-F238E27FC236}">
                <a16:creationId xmlns:a16="http://schemas.microsoft.com/office/drawing/2014/main" id="{B34739BD-8248-40AE-A25A-2569D8EB4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581" y="3979724"/>
            <a:ext cx="66675" cy="66675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93" name="Oval 84">
            <a:extLst>
              <a:ext uri="{FF2B5EF4-FFF2-40B4-BE49-F238E27FC236}">
                <a16:creationId xmlns:a16="http://schemas.microsoft.com/office/drawing/2014/main" id="{1866BBF6-AEC2-47DD-835A-C4D03CDD4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221" y="3352264"/>
            <a:ext cx="66675" cy="66675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pSp>
        <p:nvGrpSpPr>
          <p:cNvPr id="94" name="Group 101">
            <a:extLst>
              <a:ext uri="{FF2B5EF4-FFF2-40B4-BE49-F238E27FC236}">
                <a16:creationId xmlns:a16="http://schemas.microsoft.com/office/drawing/2014/main" id="{F887ABAF-4741-4943-9695-E217A9B892DC}"/>
              </a:ext>
            </a:extLst>
          </p:cNvPr>
          <p:cNvGrpSpPr>
            <a:grpSpLocks/>
          </p:cNvGrpSpPr>
          <p:nvPr/>
        </p:nvGrpSpPr>
        <p:grpSpPr bwMode="auto">
          <a:xfrm>
            <a:off x="4402780" y="3159383"/>
            <a:ext cx="2201465" cy="1633538"/>
            <a:chOff x="2913" y="1676"/>
            <a:chExt cx="1849" cy="1372"/>
          </a:xfrm>
        </p:grpSpPr>
        <p:sp>
          <p:nvSpPr>
            <p:cNvPr id="95" name="Text Box 21">
              <a:extLst>
                <a:ext uri="{FF2B5EF4-FFF2-40B4-BE49-F238E27FC236}">
                  <a16:creationId xmlns:a16="http://schemas.microsoft.com/office/drawing/2014/main" id="{B15909FB-668A-4DD8-A8F1-395D44A2D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5" y="2312"/>
              <a:ext cx="2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a-DK" sz="120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rPr>
                <a:t>o3</a:t>
              </a:r>
              <a:endParaRPr lang="en-US" sz="1200" b="1" dirty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96" name="Text Box 31">
              <a:extLst>
                <a:ext uri="{FF2B5EF4-FFF2-40B4-BE49-F238E27FC236}">
                  <a16:creationId xmlns:a16="http://schemas.microsoft.com/office/drawing/2014/main" id="{DDC3556A-BFD7-403F-9B50-D026E9687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" y="2430"/>
              <a:ext cx="2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a-DK" sz="120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rPr>
                <a:t>o4</a:t>
              </a:r>
              <a:endParaRPr lang="en-US" sz="1200" b="1" dirty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97" name="Text Box 32">
              <a:extLst>
                <a:ext uri="{FF2B5EF4-FFF2-40B4-BE49-F238E27FC236}">
                  <a16:creationId xmlns:a16="http://schemas.microsoft.com/office/drawing/2014/main" id="{186A419B-47FD-4A83-8A03-6E6064F22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1" y="2815"/>
              <a:ext cx="2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a-DK" sz="120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rPr>
                <a:t>o8</a:t>
              </a:r>
              <a:endParaRPr lang="en-US" sz="1200" b="1" dirty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98" name="Text Box 33">
              <a:extLst>
                <a:ext uri="{FF2B5EF4-FFF2-40B4-BE49-F238E27FC236}">
                  <a16:creationId xmlns:a16="http://schemas.microsoft.com/office/drawing/2014/main" id="{A2CEF9CC-A237-42DD-9106-F032EF6ED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2306"/>
              <a:ext cx="2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a-DK" sz="120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rPr>
                <a:t>o1</a:t>
              </a:r>
              <a:endParaRPr lang="en-US" sz="1200" b="1" dirty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99" name="Text Box 34">
              <a:extLst>
                <a:ext uri="{FF2B5EF4-FFF2-40B4-BE49-F238E27FC236}">
                  <a16:creationId xmlns:a16="http://schemas.microsoft.com/office/drawing/2014/main" id="{622B3FB1-A778-4F48-B7F7-5F8EA95CF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8" y="1676"/>
              <a:ext cx="2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a-DK" sz="120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rPr>
                <a:t>o2</a:t>
              </a:r>
              <a:endParaRPr lang="en-US" sz="1200" b="1" dirty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</p:grpSp>
      <p:sp>
        <p:nvSpPr>
          <p:cNvPr id="100" name="Oval 87">
            <a:extLst>
              <a:ext uri="{FF2B5EF4-FFF2-40B4-BE49-F238E27FC236}">
                <a16:creationId xmlns:a16="http://schemas.microsoft.com/office/drawing/2014/main" id="{C08EA7A1-5883-41FB-8E9E-47F27B981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906" y="4074974"/>
            <a:ext cx="66675" cy="66675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01" name="Oval 88">
            <a:extLst>
              <a:ext uri="{FF2B5EF4-FFF2-40B4-BE49-F238E27FC236}">
                <a16:creationId xmlns:a16="http://schemas.microsoft.com/office/drawing/2014/main" id="{4C344593-E519-4221-BAF2-D629269E0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952" y="3164145"/>
            <a:ext cx="66675" cy="66675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02" name="Oval 89">
            <a:extLst>
              <a:ext uri="{FF2B5EF4-FFF2-40B4-BE49-F238E27FC236}">
                <a16:creationId xmlns:a16="http://schemas.microsoft.com/office/drawing/2014/main" id="{EB2CEDAB-4639-4136-B5E7-50E9BE55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681" y="4728626"/>
            <a:ext cx="66675" cy="66675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03" name="Oval 90">
            <a:extLst>
              <a:ext uri="{FF2B5EF4-FFF2-40B4-BE49-F238E27FC236}">
                <a16:creationId xmlns:a16="http://schemas.microsoft.com/office/drawing/2014/main" id="{80A692B1-5E32-43D1-8BE7-E352F54AC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799" y="3921383"/>
            <a:ext cx="66675" cy="66675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04" name="Oval 92">
            <a:extLst>
              <a:ext uri="{FF2B5EF4-FFF2-40B4-BE49-F238E27FC236}">
                <a16:creationId xmlns:a16="http://schemas.microsoft.com/office/drawing/2014/main" id="{6E4AD970-1548-4A52-91EE-41B319319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402" y="4182130"/>
            <a:ext cx="66675" cy="66675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pSp>
        <p:nvGrpSpPr>
          <p:cNvPr id="105" name="Group 155">
            <a:extLst>
              <a:ext uri="{FF2B5EF4-FFF2-40B4-BE49-F238E27FC236}">
                <a16:creationId xmlns:a16="http://schemas.microsoft.com/office/drawing/2014/main" id="{D13ED680-0E32-4927-B322-0B5282215C32}"/>
              </a:ext>
            </a:extLst>
          </p:cNvPr>
          <p:cNvGrpSpPr>
            <a:grpSpLocks/>
          </p:cNvGrpSpPr>
          <p:nvPr/>
        </p:nvGrpSpPr>
        <p:grpSpPr bwMode="auto">
          <a:xfrm>
            <a:off x="2690662" y="2283191"/>
            <a:ext cx="3617120" cy="419100"/>
            <a:chOff x="247" y="1169"/>
            <a:chExt cx="3038" cy="352"/>
          </a:xfrm>
        </p:grpSpPr>
        <p:sp>
          <p:nvSpPr>
            <p:cNvPr id="106" name="Text Box 162">
              <a:extLst>
                <a:ext uri="{FF2B5EF4-FFF2-40B4-BE49-F238E27FC236}">
                  <a16:creationId xmlns:a16="http://schemas.microsoft.com/office/drawing/2014/main" id="{6E1005E0-2A07-481F-814E-D47F73BD2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" y="1172"/>
              <a:ext cx="312" cy="213"/>
            </a:xfrm>
            <a:prstGeom prst="rect">
              <a:avLst/>
            </a:prstGeom>
            <a:noFill/>
            <a:ln w="28575">
              <a:solidFill>
                <a:srgbClr val="33CC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a-DK" sz="105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rPr>
                <a:t>o9</a:t>
              </a:r>
              <a:endParaRPr lang="en-US" sz="1050" b="1" dirty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grpSp>
          <p:nvGrpSpPr>
            <p:cNvPr id="107" name="Group 164">
              <a:extLst>
                <a:ext uri="{FF2B5EF4-FFF2-40B4-BE49-F238E27FC236}">
                  <a16:creationId xmlns:a16="http://schemas.microsoft.com/office/drawing/2014/main" id="{53E15E3F-8A43-4D0B-BB64-E31BD90A68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6" y="1169"/>
              <a:ext cx="1319" cy="349"/>
              <a:chOff x="1729" y="435"/>
              <a:chExt cx="1798" cy="349"/>
            </a:xfrm>
          </p:grpSpPr>
          <p:sp>
            <p:nvSpPr>
              <p:cNvPr id="114" name="Text Box 165">
                <a:extLst>
                  <a:ext uri="{FF2B5EF4-FFF2-40B4-BE49-F238E27FC236}">
                    <a16:creationId xmlns:a16="http://schemas.microsoft.com/office/drawing/2014/main" id="{C3CE25BA-24E2-4B7B-A17E-3E2D5A370F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9" y="435"/>
                <a:ext cx="346" cy="349"/>
              </a:xfrm>
              <a:prstGeom prst="rect">
                <a:avLst/>
              </a:prstGeom>
              <a:noFill/>
              <a:ln w="28575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a-DK" sz="1050" b="1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</a:rPr>
                  <a:t>o5</a:t>
                </a:r>
                <a:endParaRPr lang="en-US" sz="105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15" name="Text Box 167">
                <a:extLst>
                  <a:ext uri="{FF2B5EF4-FFF2-40B4-BE49-F238E27FC236}">
                    <a16:creationId xmlns:a16="http://schemas.microsoft.com/office/drawing/2014/main" id="{3A30E9A8-E3A7-48E4-B73D-A4DF078D71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2" y="435"/>
                <a:ext cx="345" cy="349"/>
              </a:xfrm>
              <a:prstGeom prst="rect">
                <a:avLst/>
              </a:prstGeom>
              <a:noFill/>
              <a:ln w="28575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a-DK" sz="1050" b="1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</a:rPr>
                  <a:t>o7</a:t>
                </a:r>
                <a:endParaRPr lang="en-US" sz="105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grpSp>
          <p:nvGrpSpPr>
            <p:cNvPr id="108" name="Group 168">
              <a:extLst>
                <a:ext uri="{FF2B5EF4-FFF2-40B4-BE49-F238E27FC236}">
                  <a16:creationId xmlns:a16="http://schemas.microsoft.com/office/drawing/2014/main" id="{0779CB86-EBDA-4F49-82CA-F3194B0016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172"/>
              <a:ext cx="506" cy="349"/>
              <a:chOff x="1593" y="435"/>
              <a:chExt cx="691" cy="349"/>
            </a:xfrm>
          </p:grpSpPr>
          <p:sp>
            <p:nvSpPr>
              <p:cNvPr id="112" name="Text Box 169">
                <a:extLst>
                  <a:ext uri="{FF2B5EF4-FFF2-40B4-BE49-F238E27FC236}">
                    <a16:creationId xmlns:a16="http://schemas.microsoft.com/office/drawing/2014/main" id="{DF940833-5388-44B2-908E-7C7FADAE29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3" y="435"/>
                <a:ext cx="346" cy="349"/>
              </a:xfrm>
              <a:prstGeom prst="rect">
                <a:avLst/>
              </a:prstGeom>
              <a:noFill/>
              <a:ln w="28575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a-DK" sz="1050" b="1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</a:rPr>
                  <a:t>o3</a:t>
                </a:r>
                <a:endParaRPr lang="en-US" sz="105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13" name="Text Box 170">
                <a:extLst>
                  <a:ext uri="{FF2B5EF4-FFF2-40B4-BE49-F238E27FC236}">
                    <a16:creationId xmlns:a16="http://schemas.microsoft.com/office/drawing/2014/main" id="{24A1A294-D157-45E6-8ABC-14FFB52C4B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435"/>
                <a:ext cx="346" cy="349"/>
              </a:xfrm>
              <a:prstGeom prst="rect">
                <a:avLst/>
              </a:prstGeom>
              <a:noFill/>
              <a:ln w="28575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a-DK" sz="1050" b="1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</a:rPr>
                  <a:t>o4</a:t>
                </a:r>
                <a:endParaRPr lang="en-US" sz="105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grpSp>
          <p:nvGrpSpPr>
            <p:cNvPr id="109" name="Group 172">
              <a:extLst>
                <a:ext uri="{FF2B5EF4-FFF2-40B4-BE49-F238E27FC236}">
                  <a16:creationId xmlns:a16="http://schemas.microsoft.com/office/drawing/2014/main" id="{64D0444E-DA37-4621-AA7A-903AAD6D27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" y="1172"/>
              <a:ext cx="507" cy="349"/>
              <a:chOff x="1593" y="435"/>
              <a:chExt cx="692" cy="349"/>
            </a:xfrm>
          </p:grpSpPr>
          <p:sp>
            <p:nvSpPr>
              <p:cNvPr id="110" name="Text Box 173">
                <a:extLst>
                  <a:ext uri="{FF2B5EF4-FFF2-40B4-BE49-F238E27FC236}">
                    <a16:creationId xmlns:a16="http://schemas.microsoft.com/office/drawing/2014/main" id="{15A60777-CFCF-4FEA-8275-022431D4CC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3" y="435"/>
                <a:ext cx="345" cy="349"/>
              </a:xfrm>
              <a:prstGeom prst="rect">
                <a:avLst/>
              </a:prstGeom>
              <a:noFill/>
              <a:ln w="28575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a-DK" sz="1050" b="1" dirty="0">
                    <a:solidFill>
                      <a:srgbClr val="000000"/>
                    </a:solidFill>
                    <a:latin typeface="Times New Roman" pitchFamily="18" charset="0"/>
                  </a:rPr>
                  <a:t>o</a:t>
                </a:r>
                <a:r>
                  <a:rPr lang="da-DK" sz="1050" b="1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</a:rPr>
                  <a:t>1</a:t>
                </a:r>
                <a:endParaRPr lang="en-US" sz="105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11" name="Text Box 174">
                <a:extLst>
                  <a:ext uri="{FF2B5EF4-FFF2-40B4-BE49-F238E27FC236}">
                    <a16:creationId xmlns:a16="http://schemas.microsoft.com/office/drawing/2014/main" id="{B5B8395B-A781-42EB-B14D-BA2CA375A1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7" y="435"/>
                <a:ext cx="348" cy="349"/>
              </a:xfrm>
              <a:prstGeom prst="rect">
                <a:avLst/>
              </a:prstGeom>
              <a:noFill/>
              <a:ln w="28575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a-DK" sz="1050" b="1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</a:rPr>
                  <a:t>o2</a:t>
                </a:r>
                <a:endParaRPr lang="en-US" sz="105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</p:grpSp>
      <p:grpSp>
        <p:nvGrpSpPr>
          <p:cNvPr id="116" name="Group 180">
            <a:extLst>
              <a:ext uri="{FF2B5EF4-FFF2-40B4-BE49-F238E27FC236}">
                <a16:creationId xmlns:a16="http://schemas.microsoft.com/office/drawing/2014/main" id="{F2F03FF5-9B4C-4950-8E53-9711F0DDD77F}"/>
              </a:ext>
            </a:extLst>
          </p:cNvPr>
          <p:cNvGrpSpPr>
            <a:grpSpLocks/>
          </p:cNvGrpSpPr>
          <p:nvPr/>
        </p:nvGrpSpPr>
        <p:grpSpPr bwMode="auto">
          <a:xfrm>
            <a:off x="2957362" y="1739074"/>
            <a:ext cx="3218260" cy="539354"/>
            <a:chOff x="652" y="3984"/>
            <a:chExt cx="2703" cy="453"/>
          </a:xfrm>
        </p:grpSpPr>
        <p:sp>
          <p:nvSpPr>
            <p:cNvPr id="117" name="Text Box 181">
              <a:extLst>
                <a:ext uri="{FF2B5EF4-FFF2-40B4-BE49-F238E27FC236}">
                  <a16:creationId xmlns:a16="http://schemas.microsoft.com/office/drawing/2014/main" id="{11451702-80B4-4DC4-90CB-09FC44C26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" y="3984"/>
              <a:ext cx="312" cy="21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a-DK" sz="1050" b="1" dirty="0">
                  <a:solidFill>
                    <a:srgbClr val="000000"/>
                  </a:solidFill>
                  <a:latin typeface="Helvetica" pitchFamily="34" charset="0"/>
                  <a:ea typeface="+mn-ea"/>
                </a:rPr>
                <a:t>R1</a:t>
              </a:r>
              <a:endParaRPr lang="en-US" sz="1050" b="1" dirty="0">
                <a:solidFill>
                  <a:srgbClr val="000000"/>
                </a:solidFill>
                <a:latin typeface="Helvetica" pitchFamily="34" charset="0"/>
                <a:ea typeface="+mn-ea"/>
              </a:endParaRPr>
            </a:p>
          </p:txBody>
        </p:sp>
        <p:sp>
          <p:nvSpPr>
            <p:cNvPr id="118" name="Text Box 182">
              <a:extLst>
                <a:ext uri="{FF2B5EF4-FFF2-40B4-BE49-F238E27FC236}">
                  <a16:creationId xmlns:a16="http://schemas.microsoft.com/office/drawing/2014/main" id="{F2C88F45-F20A-4D01-84E1-7D6578443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3984"/>
              <a:ext cx="311" cy="21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a-DK" sz="1050" b="1" dirty="0">
                  <a:solidFill>
                    <a:srgbClr val="000000"/>
                  </a:solidFill>
                  <a:latin typeface="Helvetica" pitchFamily="34" charset="0"/>
                  <a:ea typeface="+mn-ea"/>
                </a:rPr>
                <a:t>R2</a:t>
              </a:r>
              <a:endParaRPr lang="en-US" sz="1050" b="1" dirty="0">
                <a:solidFill>
                  <a:srgbClr val="000000"/>
                </a:solidFill>
                <a:latin typeface="Helvetica" pitchFamily="34" charset="0"/>
                <a:ea typeface="+mn-ea"/>
              </a:endParaRPr>
            </a:p>
          </p:txBody>
        </p:sp>
        <p:sp>
          <p:nvSpPr>
            <p:cNvPr id="119" name="Text Box 183">
              <a:extLst>
                <a:ext uri="{FF2B5EF4-FFF2-40B4-BE49-F238E27FC236}">
                  <a16:creationId xmlns:a16="http://schemas.microsoft.com/office/drawing/2014/main" id="{2D61E850-5CE2-4E48-BD02-C077CE879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4" y="3984"/>
              <a:ext cx="312" cy="21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a-DK" sz="1050" b="1" dirty="0">
                  <a:solidFill>
                    <a:srgbClr val="000000"/>
                  </a:solidFill>
                  <a:latin typeface="Helvetica" pitchFamily="34" charset="0"/>
                  <a:ea typeface="+mn-ea"/>
                </a:rPr>
                <a:t>R3</a:t>
              </a:r>
              <a:endParaRPr lang="en-US" sz="1050" b="1" dirty="0">
                <a:solidFill>
                  <a:srgbClr val="000000"/>
                </a:solidFill>
                <a:latin typeface="Helvetica" pitchFamily="34" charset="0"/>
                <a:ea typeface="+mn-ea"/>
              </a:endParaRPr>
            </a:p>
          </p:txBody>
        </p:sp>
        <p:cxnSp>
          <p:nvCxnSpPr>
            <p:cNvPr id="120" name="AutoShape 184">
              <a:extLst>
                <a:ext uri="{FF2B5EF4-FFF2-40B4-BE49-F238E27FC236}">
                  <a16:creationId xmlns:a16="http://schemas.microsoft.com/office/drawing/2014/main" id="{A3F97C50-0B86-4D65-8305-AC948ADDCF0F}"/>
                </a:ext>
              </a:extLst>
            </p:cNvPr>
            <p:cNvCxnSpPr>
              <a:cxnSpLocks noChangeShapeType="1"/>
              <a:stCxn id="117" idx="2"/>
            </p:cNvCxnSpPr>
            <p:nvPr/>
          </p:nvCxnSpPr>
          <p:spPr bwMode="auto">
            <a:xfrm flipH="1">
              <a:off x="806" y="4197"/>
              <a:ext cx="2" cy="23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1" name="AutoShape 185">
              <a:extLst>
                <a:ext uri="{FF2B5EF4-FFF2-40B4-BE49-F238E27FC236}">
                  <a16:creationId xmlns:a16="http://schemas.microsoft.com/office/drawing/2014/main" id="{9C0F0C87-9E1F-4EEB-B23B-911B42B3AA44}"/>
                </a:ext>
              </a:extLst>
            </p:cNvPr>
            <p:cNvCxnSpPr>
              <a:cxnSpLocks noChangeShapeType="1"/>
              <a:stCxn id="118" idx="2"/>
            </p:cNvCxnSpPr>
            <p:nvPr/>
          </p:nvCxnSpPr>
          <p:spPr bwMode="auto">
            <a:xfrm flipH="1">
              <a:off x="1615" y="4197"/>
              <a:ext cx="8" cy="24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2" name="AutoShape 186">
              <a:extLst>
                <a:ext uri="{FF2B5EF4-FFF2-40B4-BE49-F238E27FC236}">
                  <a16:creationId xmlns:a16="http://schemas.microsoft.com/office/drawing/2014/main" id="{C7396590-E569-4623-8157-7C5E07CC0370}"/>
                </a:ext>
              </a:extLst>
            </p:cNvPr>
            <p:cNvCxnSpPr>
              <a:cxnSpLocks noChangeShapeType="1"/>
              <a:stCxn id="119" idx="2"/>
            </p:cNvCxnSpPr>
            <p:nvPr/>
          </p:nvCxnSpPr>
          <p:spPr bwMode="auto">
            <a:xfrm>
              <a:off x="2410" y="4197"/>
              <a:ext cx="2" cy="2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23" name="Text Box 187">
              <a:extLst>
                <a:ext uri="{FF2B5EF4-FFF2-40B4-BE49-F238E27FC236}">
                  <a16:creationId xmlns:a16="http://schemas.microsoft.com/office/drawing/2014/main" id="{1DE1BCBC-1EC3-4B98-AF71-98FA8CFD0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3984"/>
              <a:ext cx="312" cy="21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a-DK" sz="105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rPr>
                <a:t>R4</a:t>
              </a:r>
              <a:endParaRPr lang="en-US" sz="1050" b="1" dirty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cxnSp>
          <p:nvCxnSpPr>
            <p:cNvPr id="124" name="AutoShape 190">
              <a:extLst>
                <a:ext uri="{FF2B5EF4-FFF2-40B4-BE49-F238E27FC236}">
                  <a16:creationId xmlns:a16="http://schemas.microsoft.com/office/drawing/2014/main" id="{A6EE8294-29A0-473E-A44F-2D38F23AA962}"/>
                </a:ext>
              </a:extLst>
            </p:cNvPr>
            <p:cNvCxnSpPr>
              <a:cxnSpLocks noChangeShapeType="1"/>
              <a:stCxn id="123" idx="2"/>
            </p:cNvCxnSpPr>
            <p:nvPr/>
          </p:nvCxnSpPr>
          <p:spPr bwMode="auto">
            <a:xfrm>
              <a:off x="3199" y="4197"/>
              <a:ext cx="1" cy="24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125" name="Text Box 161">
            <a:extLst>
              <a:ext uri="{FF2B5EF4-FFF2-40B4-BE49-F238E27FC236}">
                <a16:creationId xmlns:a16="http://schemas.microsoft.com/office/drawing/2014/main" id="{8EA50EDD-EBC2-453C-BE54-EC621A611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8716" y="2286763"/>
            <a:ext cx="371117" cy="253916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sz="1050" b="1" dirty="0">
                <a:solidFill>
                  <a:srgbClr val="000000"/>
                </a:solidFill>
                <a:latin typeface="Times New Roman" pitchFamily="18" charset="0"/>
                <a:ea typeface="+mn-ea"/>
              </a:rPr>
              <a:t>o8</a:t>
            </a:r>
            <a:endParaRPr lang="en-US" sz="1050" b="1" dirty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26" name="Text Box 9">
            <a:extLst>
              <a:ext uri="{FF2B5EF4-FFF2-40B4-BE49-F238E27FC236}">
                <a16:creationId xmlns:a16="http://schemas.microsoft.com/office/drawing/2014/main" id="{8FBF7245-179F-4146-8267-CFE2495C9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6514" y="2283191"/>
            <a:ext cx="301229" cy="415498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sz="1050" b="1" dirty="0">
                <a:solidFill>
                  <a:srgbClr val="000000"/>
                </a:solidFill>
                <a:latin typeface="Times New Roman" pitchFamily="18" charset="0"/>
                <a:ea typeface="+mn-ea"/>
              </a:rPr>
              <a:t>o6</a:t>
            </a:r>
            <a:endParaRPr lang="en-US" sz="1050" b="1" dirty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pSp>
        <p:nvGrpSpPr>
          <p:cNvPr id="127" name="Group 102">
            <a:extLst>
              <a:ext uri="{FF2B5EF4-FFF2-40B4-BE49-F238E27FC236}">
                <a16:creationId xmlns:a16="http://schemas.microsoft.com/office/drawing/2014/main" id="{9017D662-1638-4B05-8E2C-4ABE437A2419}"/>
              </a:ext>
            </a:extLst>
          </p:cNvPr>
          <p:cNvGrpSpPr/>
          <p:nvPr/>
        </p:nvGrpSpPr>
        <p:grpSpPr>
          <a:xfrm>
            <a:off x="2519772" y="2845324"/>
            <a:ext cx="4139330" cy="2125774"/>
            <a:chOff x="1913685" y="3080105"/>
            <a:chExt cx="5519106" cy="2834365"/>
          </a:xfrm>
        </p:grpSpPr>
        <p:grpSp>
          <p:nvGrpSpPr>
            <p:cNvPr id="128" name="Group 69">
              <a:extLst>
                <a:ext uri="{FF2B5EF4-FFF2-40B4-BE49-F238E27FC236}">
                  <a16:creationId xmlns:a16="http://schemas.microsoft.com/office/drawing/2014/main" id="{21C6BBDF-5009-4548-B424-917BBACDF24C}"/>
                </a:ext>
              </a:extLst>
            </p:cNvPr>
            <p:cNvGrpSpPr/>
            <p:nvPr/>
          </p:nvGrpSpPr>
          <p:grpSpPr>
            <a:xfrm>
              <a:off x="1913685" y="3080105"/>
              <a:ext cx="1928442" cy="2834365"/>
              <a:chOff x="1894635" y="2232380"/>
              <a:chExt cx="1928442" cy="2834365"/>
            </a:xfrm>
          </p:grpSpPr>
          <p:sp>
            <p:nvSpPr>
              <p:cNvPr id="132" name="Rectangle 2">
                <a:extLst>
                  <a:ext uri="{FF2B5EF4-FFF2-40B4-BE49-F238E27FC236}">
                    <a16:creationId xmlns:a16="http://schemas.microsoft.com/office/drawing/2014/main" id="{633CBA48-4FB4-4109-9325-E788A059F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635" y="2232380"/>
                <a:ext cx="1839166" cy="27872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33" name="Text Box 14">
                <a:extLst>
                  <a:ext uri="{FF2B5EF4-FFF2-40B4-BE49-F238E27FC236}">
                    <a16:creationId xmlns:a16="http://schemas.microsoft.com/office/drawing/2014/main" id="{20D43401-6525-453A-BA8A-0CC8EAB415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6786" y="4697413"/>
                <a:ext cx="49629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a-DK" sz="1200" b="1" dirty="0">
                    <a:latin typeface="Times New Roman" pitchFamily="18" charset="0"/>
                    <a:ea typeface="+mn-ea"/>
                  </a:rPr>
                  <a:t>R6</a:t>
                </a:r>
                <a:endParaRPr lang="en-US" sz="1200" b="1" dirty="0">
                  <a:latin typeface="Times New Roman" pitchFamily="18" charset="0"/>
                  <a:ea typeface="+mn-ea"/>
                </a:endParaRPr>
              </a:p>
            </p:txBody>
          </p:sp>
        </p:grpSp>
        <p:grpSp>
          <p:nvGrpSpPr>
            <p:cNvPr id="129" name="Group 104">
              <a:extLst>
                <a:ext uri="{FF2B5EF4-FFF2-40B4-BE49-F238E27FC236}">
                  <a16:creationId xmlns:a16="http://schemas.microsoft.com/office/drawing/2014/main" id="{F83816AC-77BA-4887-8BEE-65460B9A96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2449" y="3381033"/>
              <a:ext cx="3070342" cy="2338730"/>
              <a:chOff x="2529" y="1153"/>
              <a:chExt cx="2262" cy="1916"/>
            </a:xfrm>
          </p:grpSpPr>
          <p:sp>
            <p:nvSpPr>
              <p:cNvPr id="130" name="Rectangle 6">
                <a:extLst>
                  <a:ext uri="{FF2B5EF4-FFF2-40B4-BE49-F238E27FC236}">
                    <a16:creationId xmlns:a16="http://schemas.microsoft.com/office/drawing/2014/main" id="{1978DB20-D3CC-4969-B70B-359B419C4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1153"/>
                <a:ext cx="2262" cy="19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31" name="Text Box 18">
                <a:extLst>
                  <a:ext uri="{FF2B5EF4-FFF2-40B4-BE49-F238E27FC236}">
                    <a16:creationId xmlns:a16="http://schemas.microsoft.com/office/drawing/2014/main" id="{768254A3-622B-4207-B613-38A207F351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8" y="1184"/>
                <a:ext cx="366" cy="30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a-DK" sz="1200" b="1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</a:rPr>
                  <a:t>R5</a:t>
                </a:r>
                <a:endParaRPr lang="en-US" sz="1200" b="1" dirty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</p:grpSp>
      <p:grpSp>
        <p:nvGrpSpPr>
          <p:cNvPr id="134" name="Group 112">
            <a:extLst>
              <a:ext uri="{FF2B5EF4-FFF2-40B4-BE49-F238E27FC236}">
                <a16:creationId xmlns:a16="http://schemas.microsoft.com/office/drawing/2014/main" id="{137D77D6-0439-4A5A-AA0B-5B560588D7A9}"/>
              </a:ext>
            </a:extLst>
          </p:cNvPr>
          <p:cNvGrpSpPr/>
          <p:nvPr/>
        </p:nvGrpSpPr>
        <p:grpSpPr>
          <a:xfrm>
            <a:off x="3142525" y="1739075"/>
            <a:ext cx="2856884" cy="547689"/>
            <a:chOff x="2744022" y="1431926"/>
            <a:chExt cx="3809178" cy="730252"/>
          </a:xfrm>
        </p:grpSpPr>
        <p:sp>
          <p:nvSpPr>
            <p:cNvPr id="135" name="Text Box 136">
              <a:extLst>
                <a:ext uri="{FF2B5EF4-FFF2-40B4-BE49-F238E27FC236}">
                  <a16:creationId xmlns:a16="http://schemas.microsoft.com/office/drawing/2014/main" id="{41976F24-CB92-432F-A9CA-660B07F34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5025" y="1431926"/>
              <a:ext cx="493712" cy="33855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da-DK" sz="1050" b="1" dirty="0">
                  <a:latin typeface="Helvetica" pitchFamily="34" charset="0"/>
                </a:rPr>
                <a:t>R2</a:t>
              </a:r>
              <a:endParaRPr lang="en-US" sz="1050" b="1" dirty="0">
                <a:latin typeface="Helvetica" pitchFamily="34" charset="0"/>
              </a:endParaRPr>
            </a:p>
          </p:txBody>
        </p:sp>
        <p:sp>
          <p:nvSpPr>
            <p:cNvPr id="136" name="Text Box 144">
              <a:extLst>
                <a:ext uri="{FF2B5EF4-FFF2-40B4-BE49-F238E27FC236}">
                  <a16:creationId xmlns:a16="http://schemas.microsoft.com/office/drawing/2014/main" id="{EC61FA14-246C-4DA3-B165-0B63B07A9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2013" y="1431926"/>
              <a:ext cx="493712" cy="33855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da-DK" sz="1050" b="1" dirty="0"/>
                <a:t>R4</a:t>
              </a:r>
              <a:endParaRPr lang="en-US" sz="1050" b="1" dirty="0"/>
            </a:p>
          </p:txBody>
        </p:sp>
        <p:sp>
          <p:nvSpPr>
            <p:cNvPr id="137" name="Text Box 135">
              <a:extLst>
                <a:ext uri="{FF2B5EF4-FFF2-40B4-BE49-F238E27FC236}">
                  <a16:creationId xmlns:a16="http://schemas.microsoft.com/office/drawing/2014/main" id="{ABC1781F-F035-4F47-A0FD-9FDF7E059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1313" y="1431926"/>
              <a:ext cx="495300" cy="33855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da-DK" sz="1050" b="1" dirty="0">
                  <a:latin typeface="Helvetica" pitchFamily="34" charset="0"/>
                </a:rPr>
                <a:t>R1</a:t>
              </a:r>
              <a:endParaRPr lang="en-US" sz="1050" b="1" dirty="0">
                <a:latin typeface="Helvetica" pitchFamily="34" charset="0"/>
              </a:endParaRPr>
            </a:p>
          </p:txBody>
        </p:sp>
        <p:cxnSp>
          <p:nvCxnSpPr>
            <p:cNvPr id="138" name="AutoShape 138">
              <a:extLst>
                <a:ext uri="{FF2B5EF4-FFF2-40B4-BE49-F238E27FC236}">
                  <a16:creationId xmlns:a16="http://schemas.microsoft.com/office/drawing/2014/main" id="{093F8238-FEAB-4020-9D82-489D5D990A90}"/>
                </a:ext>
              </a:extLst>
            </p:cNvPr>
            <p:cNvCxnSpPr>
              <a:cxnSpLocks noChangeShapeType="1"/>
              <a:stCxn id="137" idx="2"/>
              <a:endCxn id="111" idx="0"/>
            </p:cNvCxnSpPr>
            <p:nvPr/>
          </p:nvCxnSpPr>
          <p:spPr bwMode="auto">
            <a:xfrm flipH="1">
              <a:off x="2744022" y="1770481"/>
              <a:ext cx="384941" cy="3916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9" name="AutoShape 140">
              <a:extLst>
                <a:ext uri="{FF2B5EF4-FFF2-40B4-BE49-F238E27FC236}">
                  <a16:creationId xmlns:a16="http://schemas.microsoft.com/office/drawing/2014/main" id="{9B445086-50D8-4692-AA5B-CCEE74294A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06812" y="1707228"/>
              <a:ext cx="321180" cy="4111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40" name="Text Box 143">
              <a:extLst>
                <a:ext uri="{FF2B5EF4-FFF2-40B4-BE49-F238E27FC236}">
                  <a16:creationId xmlns:a16="http://schemas.microsoft.com/office/drawing/2014/main" id="{F6E9F7B7-CCCA-45A2-930D-B6521CCEF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8300" y="1431926"/>
              <a:ext cx="495300" cy="33855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da-DK" sz="1050" b="1" dirty="0"/>
                <a:t>R3</a:t>
              </a:r>
              <a:endParaRPr lang="en-US" sz="1050" b="1" dirty="0"/>
            </a:p>
          </p:txBody>
        </p:sp>
        <p:cxnSp>
          <p:nvCxnSpPr>
            <p:cNvPr id="141" name="AutoShape 146">
              <a:extLst>
                <a:ext uri="{FF2B5EF4-FFF2-40B4-BE49-F238E27FC236}">
                  <a16:creationId xmlns:a16="http://schemas.microsoft.com/office/drawing/2014/main" id="{49F782B3-FBDD-4BCE-B4F7-95C4D25AD752}"/>
                </a:ext>
              </a:extLst>
            </p:cNvPr>
            <p:cNvCxnSpPr>
              <a:cxnSpLocks noChangeShapeType="1"/>
              <a:stCxn id="140" idx="2"/>
            </p:cNvCxnSpPr>
            <p:nvPr/>
          </p:nvCxnSpPr>
          <p:spPr bwMode="auto">
            <a:xfrm flipH="1">
              <a:off x="5267327" y="1770481"/>
              <a:ext cx="428624" cy="3916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42" name="AutoShape 148">
              <a:extLst>
                <a:ext uri="{FF2B5EF4-FFF2-40B4-BE49-F238E27FC236}">
                  <a16:creationId xmlns:a16="http://schemas.microsoft.com/office/drawing/2014/main" id="{38F51C12-051C-436F-9FAA-5FE8AD1CD9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6190457" y="1789907"/>
              <a:ext cx="401636" cy="3238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143" name="Group 113">
            <a:extLst>
              <a:ext uri="{FF2B5EF4-FFF2-40B4-BE49-F238E27FC236}">
                <a16:creationId xmlns:a16="http://schemas.microsoft.com/office/drawing/2014/main" id="{FE2E1036-5172-4CC2-A66D-B355C8017A46}"/>
              </a:ext>
            </a:extLst>
          </p:cNvPr>
          <p:cNvGrpSpPr/>
          <p:nvPr/>
        </p:nvGrpSpPr>
        <p:grpSpPr>
          <a:xfrm>
            <a:off x="3439564" y="1198531"/>
            <a:ext cx="2291954" cy="551855"/>
            <a:chOff x="3140075" y="711200"/>
            <a:chExt cx="3055938" cy="735806"/>
          </a:xfrm>
        </p:grpSpPr>
        <p:sp>
          <p:nvSpPr>
            <p:cNvPr id="144" name="Text Box 229">
              <a:extLst>
                <a:ext uri="{FF2B5EF4-FFF2-40B4-BE49-F238E27FC236}">
                  <a16:creationId xmlns:a16="http://schemas.microsoft.com/office/drawing/2014/main" id="{A8B046C0-13F8-492E-90F5-CCE330F42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075" y="711200"/>
              <a:ext cx="495300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da-DK" sz="1050" b="1" dirty="0"/>
                <a:t>R5</a:t>
              </a:r>
              <a:endParaRPr lang="en-US" sz="1050" b="1" dirty="0"/>
            </a:p>
          </p:txBody>
        </p:sp>
        <p:sp>
          <p:nvSpPr>
            <p:cNvPr id="145" name="Text Box 230">
              <a:extLst>
                <a:ext uri="{FF2B5EF4-FFF2-40B4-BE49-F238E27FC236}">
                  <a16:creationId xmlns:a16="http://schemas.microsoft.com/office/drawing/2014/main" id="{C85461D4-41A1-4070-919B-24001FA64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0713" y="711200"/>
              <a:ext cx="495300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da-DK" sz="1050" b="1" dirty="0"/>
                <a:t>R6</a:t>
              </a:r>
              <a:endParaRPr lang="en-US" sz="1050" b="1" dirty="0"/>
            </a:p>
          </p:txBody>
        </p:sp>
        <p:cxnSp>
          <p:nvCxnSpPr>
            <p:cNvPr id="146" name="AutoShape 232">
              <a:extLst>
                <a:ext uri="{FF2B5EF4-FFF2-40B4-BE49-F238E27FC236}">
                  <a16:creationId xmlns:a16="http://schemas.microsoft.com/office/drawing/2014/main" id="{58D519A8-47EF-48FA-A00B-C6010C3E216C}"/>
                </a:ext>
              </a:extLst>
            </p:cNvPr>
            <p:cNvCxnSpPr>
              <a:cxnSpLocks noChangeShapeType="1"/>
              <a:stCxn id="144" idx="2"/>
            </p:cNvCxnSpPr>
            <p:nvPr/>
          </p:nvCxnSpPr>
          <p:spPr bwMode="auto">
            <a:xfrm>
              <a:off x="3387726" y="1049754"/>
              <a:ext cx="3175" cy="35994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47" name="AutoShape 233">
              <a:extLst>
                <a:ext uri="{FF2B5EF4-FFF2-40B4-BE49-F238E27FC236}">
                  <a16:creationId xmlns:a16="http://schemas.microsoft.com/office/drawing/2014/main" id="{BD65E53E-D97C-4AD6-916E-29364C4ACCDB}"/>
                </a:ext>
              </a:extLst>
            </p:cNvPr>
            <p:cNvCxnSpPr>
              <a:cxnSpLocks noChangeShapeType="1"/>
              <a:stCxn id="145" idx="2"/>
            </p:cNvCxnSpPr>
            <p:nvPr/>
          </p:nvCxnSpPr>
          <p:spPr bwMode="auto">
            <a:xfrm flipH="1">
              <a:off x="5942806" y="1049754"/>
              <a:ext cx="5557" cy="39725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148" name="Group 123">
            <a:extLst>
              <a:ext uri="{FF2B5EF4-FFF2-40B4-BE49-F238E27FC236}">
                <a16:creationId xmlns:a16="http://schemas.microsoft.com/office/drawing/2014/main" id="{E2CC88B1-3F41-4744-9234-86F0C24B908E}"/>
              </a:ext>
            </a:extLst>
          </p:cNvPr>
          <p:cNvGrpSpPr>
            <a:grpSpLocks/>
          </p:cNvGrpSpPr>
          <p:nvPr/>
        </p:nvGrpSpPr>
        <p:grpSpPr bwMode="auto">
          <a:xfrm>
            <a:off x="3606252" y="1189006"/>
            <a:ext cx="1935957" cy="540545"/>
            <a:chOff x="1806" y="260"/>
            <a:chExt cx="1626" cy="454"/>
          </a:xfrm>
        </p:grpSpPr>
        <p:grpSp>
          <p:nvGrpSpPr>
            <p:cNvPr id="149" name="Group 117">
              <a:extLst>
                <a:ext uri="{FF2B5EF4-FFF2-40B4-BE49-F238E27FC236}">
                  <a16:creationId xmlns:a16="http://schemas.microsoft.com/office/drawing/2014/main" id="{AFC19BC7-ED4E-4259-B4E0-9FAA3CF988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4" y="260"/>
              <a:ext cx="623" cy="213"/>
              <a:chOff x="1593" y="435"/>
              <a:chExt cx="691" cy="213"/>
            </a:xfrm>
          </p:grpSpPr>
          <p:sp>
            <p:nvSpPr>
              <p:cNvPr id="152" name="Text Box 118">
                <a:extLst>
                  <a:ext uri="{FF2B5EF4-FFF2-40B4-BE49-F238E27FC236}">
                    <a16:creationId xmlns:a16="http://schemas.microsoft.com/office/drawing/2014/main" id="{E58E4A8E-2CE2-4F90-9642-FDDDC1BA3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3" y="435"/>
                <a:ext cx="346" cy="2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da-DK" sz="1050" b="1" dirty="0"/>
                  <a:t>R5</a:t>
                </a:r>
                <a:endParaRPr lang="en-US" sz="1050" b="1" dirty="0"/>
              </a:p>
            </p:txBody>
          </p:sp>
          <p:sp>
            <p:nvSpPr>
              <p:cNvPr id="153" name="Text Box 119">
                <a:extLst>
                  <a:ext uri="{FF2B5EF4-FFF2-40B4-BE49-F238E27FC236}">
                    <a16:creationId xmlns:a16="http://schemas.microsoft.com/office/drawing/2014/main" id="{05A8950E-3F37-4D24-B67F-2AFDBAB4E7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435"/>
                <a:ext cx="346" cy="2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da-DK" sz="1050" b="1" dirty="0"/>
                  <a:t>R6</a:t>
                </a:r>
                <a:endParaRPr lang="en-US" sz="1050" b="1" dirty="0"/>
              </a:p>
            </p:txBody>
          </p:sp>
        </p:grpSp>
        <p:cxnSp>
          <p:nvCxnSpPr>
            <p:cNvPr id="150" name="AutoShape 121">
              <a:extLst>
                <a:ext uri="{FF2B5EF4-FFF2-40B4-BE49-F238E27FC236}">
                  <a16:creationId xmlns:a16="http://schemas.microsoft.com/office/drawing/2014/main" id="{5DE9B205-0D88-4A9A-B280-8ECE59A71BA0}"/>
                </a:ext>
              </a:extLst>
            </p:cNvPr>
            <p:cNvCxnSpPr>
              <a:cxnSpLocks noChangeShapeType="1"/>
              <a:stCxn id="152" idx="2"/>
            </p:cNvCxnSpPr>
            <p:nvPr/>
          </p:nvCxnSpPr>
          <p:spPr bwMode="auto">
            <a:xfrm flipH="1">
              <a:off x="1806" y="473"/>
              <a:ext cx="694" cy="2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51" name="AutoShape 122">
              <a:extLst>
                <a:ext uri="{FF2B5EF4-FFF2-40B4-BE49-F238E27FC236}">
                  <a16:creationId xmlns:a16="http://schemas.microsoft.com/office/drawing/2014/main" id="{BCAA8C9A-97FB-46BD-ABA8-A984C12E4BEF}"/>
                </a:ext>
              </a:extLst>
            </p:cNvPr>
            <p:cNvCxnSpPr>
              <a:cxnSpLocks noChangeShapeType="1"/>
              <a:stCxn id="153" idx="2"/>
            </p:cNvCxnSpPr>
            <p:nvPr/>
          </p:nvCxnSpPr>
          <p:spPr bwMode="auto">
            <a:xfrm>
              <a:off x="2811" y="473"/>
              <a:ext cx="621" cy="2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1014695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4F162-B3A9-43FC-A545-7155F68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700" dirty="0">
                <a:latin typeface="Comic Sans MS" panose="030F0702030302020204" pitchFamily="66" charset="0"/>
              </a:rPr>
              <a:t>Spatial index: space filling curve (SFC)</a:t>
            </a:r>
            <a:endParaRPr lang="en-US" sz="2700" dirty="0">
              <a:latin typeface="Comic Sans MS" panose="030F0702030302020204" pitchFamily="66" charset="0"/>
            </a:endParaRPr>
          </a:p>
        </p:txBody>
      </p:sp>
      <p:pic>
        <p:nvPicPr>
          <p:cNvPr id="154" name="Picture 2">
            <a:extLst>
              <a:ext uri="{FF2B5EF4-FFF2-40B4-BE49-F238E27FC236}">
                <a16:creationId xmlns:a16="http://schemas.microsoft.com/office/drawing/2014/main" id="{8CEA993B-F13C-449D-BDC3-27AC1234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1275606"/>
            <a:ext cx="2775337" cy="276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Picture 3">
            <a:extLst>
              <a:ext uri="{FF2B5EF4-FFF2-40B4-BE49-F238E27FC236}">
                <a16:creationId xmlns:a16="http://schemas.microsoft.com/office/drawing/2014/main" id="{97759934-4A74-408F-AAB2-A6F91CB87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538" y="1275606"/>
            <a:ext cx="2810774" cy="279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TextBox 5">
            <a:extLst>
              <a:ext uri="{FF2B5EF4-FFF2-40B4-BE49-F238E27FC236}">
                <a16:creationId xmlns:a16="http://schemas.microsoft.com/office/drawing/2014/main" id="{A81E30D8-C6DF-4965-A38F-29CE71F3AAF8}"/>
              </a:ext>
            </a:extLst>
          </p:cNvPr>
          <p:cNvSpPr txBox="1"/>
          <p:nvPr/>
        </p:nvSpPr>
        <p:spPr>
          <a:xfrm>
            <a:off x="2303749" y="4294584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omic Sans MS" panose="030F0702030302020204" pitchFamily="66" charset="0"/>
              </a:rPr>
              <a:t>Z-curve</a:t>
            </a:r>
            <a:endParaRPr lang="zh-CN" altLang="en-US" sz="1800" dirty="0">
              <a:latin typeface="Comic Sans MS" panose="030F0702030302020204" pitchFamily="66" charset="0"/>
            </a:endParaRPr>
          </a:p>
        </p:txBody>
      </p:sp>
      <p:sp>
        <p:nvSpPr>
          <p:cNvPr id="157" name="TextBox 8">
            <a:extLst>
              <a:ext uri="{FF2B5EF4-FFF2-40B4-BE49-F238E27FC236}">
                <a16:creationId xmlns:a16="http://schemas.microsoft.com/office/drawing/2014/main" id="{9B0BE9D0-7E01-4B20-BC08-1F307F906F82}"/>
              </a:ext>
            </a:extLst>
          </p:cNvPr>
          <p:cNvSpPr txBox="1"/>
          <p:nvPr/>
        </p:nvSpPr>
        <p:spPr>
          <a:xfrm>
            <a:off x="5328084" y="4294583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omic Sans MS" panose="030F0702030302020204" pitchFamily="66" charset="0"/>
              </a:rPr>
              <a:t>Hilbert curve</a:t>
            </a:r>
            <a:endParaRPr lang="zh-CN" alt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76767"/>
      </p:ext>
    </p:extLst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4F162-B3A9-43FC-A545-7155F68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  <a:latin typeface="Comic Sans MS" panose="030F0702030302020204" pitchFamily="66" charset="0"/>
              </a:rPr>
              <a:t>Textual index: inverted index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33ADA7F-1787-4DBF-9E37-A1FCFEA52A95}"/>
              </a:ext>
            </a:extLst>
          </p:cNvPr>
          <p:cNvSpPr txBox="1">
            <a:spLocks/>
          </p:cNvSpPr>
          <p:nvPr/>
        </p:nvSpPr>
        <p:spPr bwMode="auto">
          <a:xfrm>
            <a:off x="6385778" y="4030434"/>
            <a:ext cx="1786621" cy="40733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90000"/>
              <a:buFont typeface="Wingdings" panose="05000000000000000000" pitchFamily="2" charset="2"/>
              <a:buChar char="u"/>
              <a:defRPr sz="2800">
                <a:latin typeface="+mn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3"/>
              </a:buBlip>
              <a:defRPr>
                <a:latin typeface="+mn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latin typeface="+mn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+mn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+mn-lt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+mn-lt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+mn-lt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+mn-lt"/>
                <a:ea typeface="Arial Unicode MS" pitchFamily="34" charset="-122"/>
                <a:cs typeface="Arial Unicode MS" pitchFamily="34" charset="-122"/>
              </a:defRPr>
            </a:lvl9pPr>
          </a:lstStyle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Inverted Index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Flowchart: Connector 10">
            <a:extLst>
              <a:ext uri="{FF2B5EF4-FFF2-40B4-BE49-F238E27FC236}">
                <a16:creationId xmlns:a16="http://schemas.microsoft.com/office/drawing/2014/main" id="{A94A876B-A98B-4595-BA63-A23CA92D0762}"/>
              </a:ext>
            </a:extLst>
          </p:cNvPr>
          <p:cNvSpPr/>
          <p:nvPr/>
        </p:nvSpPr>
        <p:spPr bwMode="auto">
          <a:xfrm>
            <a:off x="1817694" y="1336866"/>
            <a:ext cx="216024" cy="216024"/>
          </a:xfrm>
          <a:prstGeom prst="flowChartConnector">
            <a:avLst/>
          </a:prstGeom>
          <a:noFill/>
          <a:ln w="1905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>
              <a:spcBef>
                <a:spcPct val="0"/>
              </a:spcBef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" name="Flowchart: Connector 14">
            <a:extLst>
              <a:ext uri="{FF2B5EF4-FFF2-40B4-BE49-F238E27FC236}">
                <a16:creationId xmlns:a16="http://schemas.microsoft.com/office/drawing/2014/main" id="{B798BDDD-9B24-4A26-8315-22774D643F26}"/>
              </a:ext>
            </a:extLst>
          </p:cNvPr>
          <p:cNvSpPr/>
          <p:nvPr/>
        </p:nvSpPr>
        <p:spPr bwMode="auto">
          <a:xfrm>
            <a:off x="2664534" y="1702603"/>
            <a:ext cx="216024" cy="216024"/>
          </a:xfrm>
          <a:prstGeom prst="flowChartConnector">
            <a:avLst/>
          </a:prstGeom>
          <a:noFill/>
          <a:ln w="1905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" name="Flowchart: Connector 15">
            <a:extLst>
              <a:ext uri="{FF2B5EF4-FFF2-40B4-BE49-F238E27FC236}">
                <a16:creationId xmlns:a16="http://schemas.microsoft.com/office/drawing/2014/main" id="{B08A5D0F-AEB2-4C6C-8F87-6FC02447F688}"/>
              </a:ext>
            </a:extLst>
          </p:cNvPr>
          <p:cNvSpPr/>
          <p:nvPr/>
        </p:nvSpPr>
        <p:spPr bwMode="auto">
          <a:xfrm>
            <a:off x="2096598" y="2812496"/>
            <a:ext cx="216024" cy="216024"/>
          </a:xfrm>
          <a:prstGeom prst="flowChartConnector">
            <a:avLst/>
          </a:prstGeom>
          <a:noFill/>
          <a:ln w="1905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" name="Flowchart: Connector 16">
            <a:extLst>
              <a:ext uri="{FF2B5EF4-FFF2-40B4-BE49-F238E27FC236}">
                <a16:creationId xmlns:a16="http://schemas.microsoft.com/office/drawing/2014/main" id="{0AE164D8-F7AD-46CA-A581-237B70F8832B}"/>
              </a:ext>
            </a:extLst>
          </p:cNvPr>
          <p:cNvSpPr/>
          <p:nvPr/>
        </p:nvSpPr>
        <p:spPr bwMode="auto">
          <a:xfrm>
            <a:off x="4247964" y="1713563"/>
            <a:ext cx="216024" cy="216024"/>
          </a:xfrm>
          <a:prstGeom prst="flowChartConnector">
            <a:avLst/>
          </a:prstGeom>
          <a:noFill/>
          <a:ln w="1905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2" name="Flowchart: Connector 17">
            <a:extLst>
              <a:ext uri="{FF2B5EF4-FFF2-40B4-BE49-F238E27FC236}">
                <a16:creationId xmlns:a16="http://schemas.microsoft.com/office/drawing/2014/main" id="{92D46C17-BC1A-4B15-A741-DEEEFD61F339}"/>
              </a:ext>
            </a:extLst>
          </p:cNvPr>
          <p:cNvSpPr/>
          <p:nvPr/>
        </p:nvSpPr>
        <p:spPr bwMode="auto">
          <a:xfrm>
            <a:off x="5119681" y="1336866"/>
            <a:ext cx="216024" cy="216024"/>
          </a:xfrm>
          <a:prstGeom prst="flowChartConnector">
            <a:avLst/>
          </a:prstGeom>
          <a:noFill/>
          <a:ln w="1905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CAC475AA-0277-41EF-AE6C-9DBA02550D2A}"/>
              </a:ext>
            </a:extLst>
          </p:cNvPr>
          <p:cNvSpPr txBox="1"/>
          <p:nvPr/>
        </p:nvSpPr>
        <p:spPr>
          <a:xfrm>
            <a:off x="2334361" y="1437474"/>
            <a:ext cx="13173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500" dirty="0"/>
              <a:t>cinema, movie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660251ED-4482-4AB9-9A8C-8DA606E16444}"/>
              </a:ext>
            </a:extLst>
          </p:cNvPr>
          <p:cNvSpPr txBox="1"/>
          <p:nvPr/>
        </p:nvSpPr>
        <p:spPr>
          <a:xfrm>
            <a:off x="4465702" y="2882975"/>
            <a:ext cx="1319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500" dirty="0"/>
              <a:t>cinema, movie</a:t>
            </a: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A1BA14FF-6DB9-450F-BD76-F87BA2FF1595}"/>
              </a:ext>
            </a:extLst>
          </p:cNvPr>
          <p:cNvSpPr txBox="1"/>
          <p:nvPr/>
        </p:nvSpPr>
        <p:spPr>
          <a:xfrm>
            <a:off x="4839788" y="1059867"/>
            <a:ext cx="10899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500" dirty="0"/>
              <a:t>shop, shoes</a:t>
            </a:r>
          </a:p>
        </p:txBody>
      </p:sp>
      <p:sp>
        <p:nvSpPr>
          <p:cNvPr id="16" name="Flowchart: Connector 37">
            <a:extLst>
              <a:ext uri="{FF2B5EF4-FFF2-40B4-BE49-F238E27FC236}">
                <a16:creationId xmlns:a16="http://schemas.microsoft.com/office/drawing/2014/main" id="{A7025941-4F69-458A-842B-673B33B78E3F}"/>
              </a:ext>
            </a:extLst>
          </p:cNvPr>
          <p:cNvSpPr/>
          <p:nvPr/>
        </p:nvSpPr>
        <p:spPr bwMode="auto">
          <a:xfrm>
            <a:off x="4312583" y="2862371"/>
            <a:ext cx="216024" cy="216024"/>
          </a:xfrm>
          <a:prstGeom prst="flowChartConnector">
            <a:avLst/>
          </a:prstGeom>
          <a:noFill/>
          <a:ln w="1905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860BB676-818E-4054-9E88-E13860DA2CF5}"/>
              </a:ext>
            </a:extLst>
          </p:cNvPr>
          <p:cNvSpPr txBox="1"/>
          <p:nvPr/>
        </p:nvSpPr>
        <p:spPr>
          <a:xfrm>
            <a:off x="3163498" y="2414858"/>
            <a:ext cx="13544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500" dirty="0"/>
              <a:t>middle, school</a:t>
            </a:r>
          </a:p>
        </p:txBody>
      </p:sp>
      <p:sp>
        <p:nvSpPr>
          <p:cNvPr id="18" name="Flowchart: Connector 39">
            <a:extLst>
              <a:ext uri="{FF2B5EF4-FFF2-40B4-BE49-F238E27FC236}">
                <a16:creationId xmlns:a16="http://schemas.microsoft.com/office/drawing/2014/main" id="{81138220-E2E2-47A3-BA4E-BF2D5992FA7F}"/>
              </a:ext>
            </a:extLst>
          </p:cNvPr>
          <p:cNvSpPr/>
          <p:nvPr/>
        </p:nvSpPr>
        <p:spPr bwMode="auto">
          <a:xfrm>
            <a:off x="4839788" y="2519519"/>
            <a:ext cx="216024" cy="216024"/>
          </a:xfrm>
          <a:prstGeom prst="flowChartConnector">
            <a:avLst/>
          </a:prstGeom>
          <a:noFill/>
          <a:ln w="1905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75D5B447-5CB3-4099-9D54-4131E956C9FC}"/>
              </a:ext>
            </a:extLst>
          </p:cNvPr>
          <p:cNvSpPr txBox="1"/>
          <p:nvPr/>
        </p:nvSpPr>
        <p:spPr>
          <a:xfrm>
            <a:off x="1517052" y="1059867"/>
            <a:ext cx="11107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+mj-lt"/>
              </a:defRPr>
            </a:lvl1pPr>
          </a:lstStyle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shop, shoes</a:t>
            </a:r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747C41B6-2A7E-413A-A057-441C9333DC16}"/>
              </a:ext>
            </a:extLst>
          </p:cNvPr>
          <p:cNvSpPr txBox="1"/>
          <p:nvPr/>
        </p:nvSpPr>
        <p:spPr>
          <a:xfrm>
            <a:off x="1513812" y="2950077"/>
            <a:ext cx="2032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500" dirty="0"/>
              <a:t>restaurant, dumplings</a:t>
            </a:r>
          </a:p>
        </p:txBody>
      </p:sp>
      <p:sp>
        <p:nvSpPr>
          <p:cNvPr id="21" name="Flowchart: Connector 39">
            <a:extLst>
              <a:ext uri="{FF2B5EF4-FFF2-40B4-BE49-F238E27FC236}">
                <a16:creationId xmlns:a16="http://schemas.microsoft.com/office/drawing/2014/main" id="{A7BD2EC8-7315-4EFD-97D6-76B6DDB177B6}"/>
              </a:ext>
            </a:extLst>
          </p:cNvPr>
          <p:cNvSpPr/>
          <p:nvPr/>
        </p:nvSpPr>
        <p:spPr bwMode="auto">
          <a:xfrm>
            <a:off x="2958088" y="2489032"/>
            <a:ext cx="216024" cy="216024"/>
          </a:xfrm>
          <a:prstGeom prst="flowChartConnector">
            <a:avLst/>
          </a:prstGeom>
          <a:noFill/>
          <a:ln w="1905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FFE95ACF-06CF-406E-9684-9CD648FE253F}"/>
              </a:ext>
            </a:extLst>
          </p:cNvPr>
          <p:cNvSpPr txBox="1"/>
          <p:nvPr/>
        </p:nvSpPr>
        <p:spPr>
          <a:xfrm>
            <a:off x="4463989" y="1660574"/>
            <a:ext cx="1505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500" dirty="0"/>
              <a:t>restaurant, sushi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0D8242D-1673-42B5-8524-2465A2674C40}"/>
              </a:ext>
            </a:extLst>
          </p:cNvPr>
          <p:cNvSpPr/>
          <p:nvPr/>
        </p:nvSpPr>
        <p:spPr bwMode="auto">
          <a:xfrm>
            <a:off x="1385646" y="1059867"/>
            <a:ext cx="4544125" cy="217504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>
              <a:spcBef>
                <a:spcPct val="0"/>
              </a:spcBef>
            </a:pPr>
            <a:endParaRPr lang="zh-CN" altLang="en-US" sz="2100">
              <a:latin typeface="Times New Roman" pitchFamily="18" charset="0"/>
            </a:endParaRP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269EF9CE-AB96-4C13-9241-DE8A6334F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161" y="1615217"/>
            <a:ext cx="2792845" cy="59935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Spatio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-textual objects</a:t>
            </a:r>
            <a:endParaRPr lang="zh-CN" altLang="en-US" sz="1800" b="1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BC341200-938E-4948-8C86-D20C2422A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55916"/>
              </p:ext>
            </p:extLst>
          </p:nvPr>
        </p:nvGraphicFramePr>
        <p:xfrm>
          <a:off x="1385646" y="3358171"/>
          <a:ext cx="4544125" cy="1751864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839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4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578">
                <a:tc>
                  <a:txBody>
                    <a:bodyPr/>
                    <a:lstStyle/>
                    <a:p>
                      <a:pPr indent="127000" algn="l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500" kern="100" dirty="0"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Keywords</a:t>
                      </a:r>
                      <a:endParaRPr lang="zh-CN" sz="1500" kern="100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123190" algn="l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500" kern="100" dirty="0"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Spatial-textual objects</a:t>
                      </a:r>
                      <a:endParaRPr lang="zh-CN" sz="1500" kern="100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78">
                <a:tc>
                  <a:txBody>
                    <a:bodyPr/>
                    <a:lstStyle/>
                    <a:p>
                      <a:pPr indent="127000" algn="l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500" b="0" i="1" kern="100" dirty="0"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shop</a:t>
                      </a:r>
                      <a:endParaRPr lang="zh-CN" sz="1500" b="0" i="1" kern="100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123190" algn="l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500" kern="100"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A, E, G</a:t>
                      </a:r>
                      <a:endParaRPr lang="zh-CN" sz="1500" kern="10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578">
                <a:tc>
                  <a:txBody>
                    <a:bodyPr/>
                    <a:lstStyle/>
                    <a:p>
                      <a:pPr indent="127000" algn="l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500" b="0" i="1" kern="100" dirty="0"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shoes</a:t>
                      </a:r>
                      <a:endParaRPr lang="zh-CN" sz="1500" b="0" i="1" kern="100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123190" algn="l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500" kern="100" dirty="0"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A, E</a:t>
                      </a:r>
                      <a:endParaRPr lang="zh-CN" sz="1500" kern="100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578">
                <a:tc>
                  <a:txBody>
                    <a:bodyPr/>
                    <a:lstStyle/>
                    <a:p>
                      <a:pPr indent="127000" algn="l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500" b="0" i="1" kern="100" dirty="0"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cinema</a:t>
                      </a:r>
                      <a:endParaRPr lang="zh-CN" sz="1500" b="0" i="1" kern="100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123190" algn="l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500" kern="100" dirty="0"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B, H</a:t>
                      </a:r>
                      <a:endParaRPr lang="zh-CN" sz="1500" kern="100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578">
                <a:tc>
                  <a:txBody>
                    <a:bodyPr/>
                    <a:lstStyle/>
                    <a:p>
                      <a:pPr indent="127000" algn="l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500" b="0" i="1" kern="100" dirty="0"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movie</a:t>
                      </a:r>
                      <a:endParaRPr lang="zh-CN" sz="1500" b="0" i="1" kern="100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123190" algn="l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500" kern="100" dirty="0"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B, H</a:t>
                      </a:r>
                      <a:endParaRPr lang="zh-CN" sz="1500" kern="100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396">
                <a:tc>
                  <a:txBody>
                    <a:bodyPr/>
                    <a:lstStyle/>
                    <a:p>
                      <a:pPr indent="127000" algn="l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500" b="0" i="1" kern="100" dirty="0"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restaurant</a:t>
                      </a:r>
                      <a:endParaRPr lang="zh-CN" sz="1500" b="0" i="1" kern="100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123190" algn="l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500" kern="100" dirty="0"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C, F</a:t>
                      </a:r>
                      <a:endParaRPr lang="zh-CN" sz="1500" kern="100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578">
                <a:tc>
                  <a:txBody>
                    <a:bodyPr/>
                    <a:lstStyle/>
                    <a:p>
                      <a:pPr indent="127000" algn="l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500" b="0" i="1" kern="100" dirty="0"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sz="1500" b="0" i="1" kern="100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123190" algn="l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500" kern="100" dirty="0"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sz="1500" kern="100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TextBox 32">
            <a:extLst>
              <a:ext uri="{FF2B5EF4-FFF2-40B4-BE49-F238E27FC236}">
                <a16:creationId xmlns:a16="http://schemas.microsoft.com/office/drawing/2014/main" id="{5506E42E-336B-4F4F-BCB5-7090D11A5375}"/>
              </a:ext>
            </a:extLst>
          </p:cNvPr>
          <p:cNvSpPr txBox="1"/>
          <p:nvPr/>
        </p:nvSpPr>
        <p:spPr>
          <a:xfrm>
            <a:off x="4769241" y="2243959"/>
            <a:ext cx="12476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500" dirty="0"/>
              <a:t>shop, bags</a:t>
            </a:r>
          </a:p>
        </p:txBody>
      </p:sp>
    </p:spTree>
    <p:extLst>
      <p:ext uri="{BB962C8B-B14F-4D97-AF65-F5344CB8AC3E}">
        <p14:creationId xmlns:p14="http://schemas.microsoft.com/office/powerpoint/2010/main" val="338566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4F162-B3A9-43FC-A545-7155F68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effectLst/>
                <a:latin typeface="Comic Sans MS" panose="030F0702030302020204" pitchFamily="66" charset="0"/>
              </a:rPr>
              <a:t>Textual index: bitmap</a:t>
            </a:r>
            <a:endParaRPr lang="en-US" dirty="0">
              <a:effectLst/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9" name="表格 28">
                <a:extLst>
                  <a:ext uri="{FF2B5EF4-FFF2-40B4-BE49-F238E27FC236}">
                    <a16:creationId xmlns:a16="http://schemas.microsoft.com/office/drawing/2014/main" id="{9A5E82AC-6CE0-4F51-BC73-9BB0EE6143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8868738"/>
                  </p:ext>
                </p:extLst>
              </p:nvPr>
            </p:nvGraphicFramePr>
            <p:xfrm>
              <a:off x="1601671" y="1167595"/>
              <a:ext cx="5940659" cy="3078347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15661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0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1810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33283"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endParaRPr lang="zh-CN" sz="2100" b="1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100" b="1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b="1" i="1" kern="100" smtClean="0">
                                        <a:effectLst/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zh-CN" sz="2100" b="1" i="1" kern="100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2100" b="1" i="0" kern="100" baseline="-250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100" b="1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b="1" i="1" kern="100" smtClean="0">
                                        <a:effectLst/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zh-CN" sz="2100" b="1" i="1" kern="100" smtClean="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2100" b="1" i="0" kern="100" baseline="-250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100" b="1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b="1" i="1" kern="100" smtClean="0">
                                        <a:effectLst/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zh-CN" sz="2100" b="1" i="1" kern="100" smtClean="0"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2100" b="1" i="0" kern="100" baseline="-250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100" b="1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b="1" i="1" kern="100" smtClean="0">
                                        <a:effectLst/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zh-CN" sz="2100" b="1" i="1" kern="100" smtClean="0">
                                        <a:effectLst/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2100" b="1" i="0" kern="100" baseline="-250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100" b="1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b="1" i="1" kern="100" smtClean="0">
                                        <a:effectLst/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zh-CN" sz="2100" b="1" i="1" kern="100" smtClean="0">
                                        <a:effectLst/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2100" b="1" i="0" kern="100" baseline="-250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3283">
                    <a:tc>
                      <a:txBody>
                        <a:bodyPr/>
                        <a:lstStyle/>
                        <a:p>
                          <a:pPr marL="0" marR="0" indent="12700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26695" algn="l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1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1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1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2100" b="0" i="0" kern="100" baseline="-250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319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0</a:t>
                          </a:r>
                          <a:endParaRPr lang="zh-CN" sz="210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319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0</a:t>
                          </a:r>
                          <a:endParaRPr lang="zh-CN" sz="210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3283"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1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1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1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100" b="0" i="0" kern="100" baseline="-25000" dirty="0">
                            <a:solidFill>
                              <a:schemeClr val="dk1"/>
                            </a:solidFill>
                            <a:effectLst/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0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0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319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319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3283"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1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1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100" b="0" i="0" kern="100" baseline="-25000" dirty="0">
                            <a:solidFill>
                              <a:schemeClr val="dk1"/>
                            </a:solidFill>
                            <a:effectLst/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0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0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319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319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0</a:t>
                          </a:r>
                          <a:endParaRPr lang="zh-CN" sz="210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3283"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1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1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1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1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100" b="0" i="0" kern="100" baseline="-25000" dirty="0">
                            <a:solidFill>
                              <a:schemeClr val="dk1"/>
                            </a:solidFill>
                            <a:effectLst/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0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319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i="0" kern="10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319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78649"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1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1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100" b="0" i="1" kern="100" smtClean="0">
                                        <a:effectLst/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100" b="0" i="0" kern="100" baseline="-25000" dirty="0">
                            <a:solidFill>
                              <a:schemeClr val="dk1"/>
                            </a:solidFill>
                            <a:effectLst/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0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0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0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319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319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33283"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sz="2100" b="0" i="0" kern="100" dirty="0">
                              <a:effectLst/>
                              <a:latin typeface="Comic Sans MS" panose="030F0702030302020204" pitchFamily="66" charset="0"/>
                            </a:rPr>
                            <a:t>…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319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endParaRPr lang="zh-CN" sz="210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319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endParaRPr lang="zh-CN" sz="210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9" name="表格 28">
                <a:extLst>
                  <a:ext uri="{FF2B5EF4-FFF2-40B4-BE49-F238E27FC236}">
                    <a16:creationId xmlns:a16="http://schemas.microsoft.com/office/drawing/2014/main" id="{9A5E82AC-6CE0-4F51-BC73-9BB0EE6143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8868738"/>
                  </p:ext>
                </p:extLst>
              </p:nvPr>
            </p:nvGraphicFramePr>
            <p:xfrm>
              <a:off x="1601671" y="1167595"/>
              <a:ext cx="5940659" cy="3078347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15661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0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1810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33283"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endParaRPr lang="zh-CN" sz="2100" b="1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1435" marR="51435" marT="0" marB="0" anchor="ctr">
                        <a:blipFill>
                          <a:blip r:embed="rId3"/>
                          <a:stretch>
                            <a:fillRect l="-170861" t="-1408" r="-377483" b="-6380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1435" marR="51435" marT="0" marB="0" anchor="ctr">
                        <a:blipFill>
                          <a:blip r:embed="rId3"/>
                          <a:stretch>
                            <a:fillRect l="-288028" t="-1408" r="-301408" b="-6380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1435" marR="51435" marT="0" marB="0" anchor="ctr">
                        <a:blipFill>
                          <a:blip r:embed="rId3"/>
                          <a:stretch>
                            <a:fillRect l="-388028" t="-1408" r="-201408" b="-6380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1435" marR="51435" marT="0" marB="0" anchor="ctr">
                        <a:blipFill>
                          <a:blip r:embed="rId3"/>
                          <a:stretch>
                            <a:fillRect l="-521053" t="-1408" r="-115038" b="-6380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1435" marR="51435" marT="0" marB="0" anchor="ctr">
                        <a:blipFill>
                          <a:blip r:embed="rId3"/>
                          <a:stretch>
                            <a:fillRect l="-547020" t="-1408" r="-1325" b="-6380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32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1435" marR="51435" marT="0" marB="0" anchor="ctr">
                        <a:blipFill>
                          <a:blip r:embed="rId3"/>
                          <a:stretch>
                            <a:fillRect l="-389" t="-101408" r="-280545" b="-5380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319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0</a:t>
                          </a:r>
                          <a:endParaRPr lang="zh-CN" sz="210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319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0</a:t>
                          </a:r>
                          <a:endParaRPr lang="zh-CN" sz="210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32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1435" marR="51435" marT="0" marB="0" anchor="ctr">
                        <a:blipFill>
                          <a:blip r:embed="rId3"/>
                          <a:stretch>
                            <a:fillRect l="-389" t="-198611" r="-280545" b="-43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0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0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319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319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32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1435" marR="51435" marT="0" marB="0" anchor="ctr">
                        <a:blipFill>
                          <a:blip r:embed="rId3"/>
                          <a:stretch>
                            <a:fillRect l="-389" t="-302817" r="-280545" b="-3366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0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0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319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319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0</a:t>
                          </a:r>
                          <a:endParaRPr lang="zh-CN" sz="210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32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1435" marR="51435" marT="0" marB="0" anchor="ctr">
                        <a:blipFill>
                          <a:blip r:embed="rId3"/>
                          <a:stretch>
                            <a:fillRect l="-389" t="-402817" r="-280545" b="-2366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0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319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i="0" kern="10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319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786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1435" marR="51435" marT="0" marB="0" anchor="ctr">
                        <a:blipFill>
                          <a:blip r:embed="rId3"/>
                          <a:stretch>
                            <a:fillRect l="-389" t="-451899" r="-280545" b="-112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0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0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0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319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319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210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1</a:t>
                          </a:r>
                          <a:endParaRPr lang="zh-CN" sz="210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33283"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sz="2100" b="0" i="0" kern="100" dirty="0">
                              <a:effectLst/>
                              <a:latin typeface="Comic Sans MS" panose="030F0702030302020204" pitchFamily="66" charset="0"/>
                            </a:rPr>
                            <a:t>…</a:t>
                          </a: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endParaRPr lang="zh-CN" sz="21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319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endParaRPr lang="zh-CN" sz="210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319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endParaRPr lang="zh-CN" sz="210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5611580"/>
      </p:ext>
    </p:extLst>
  </p:cSld>
  <p:clrMapOvr>
    <a:masterClrMapping/>
  </p:clrMapOvr>
  <p:transition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4F162-B3A9-43FC-A545-7155F68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effectLst/>
                <a:latin typeface="Comic Sans MS" panose="030F0702030302020204" pitchFamily="66" charset="0"/>
              </a:rPr>
              <a:t>Textual index: signature file</a:t>
            </a:r>
            <a:endParaRPr lang="en-US" dirty="0">
              <a:effectLst/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B5D95F99-5590-4376-B497-2125B2035E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4325905"/>
                  </p:ext>
                </p:extLst>
              </p:nvPr>
            </p:nvGraphicFramePr>
            <p:xfrm>
              <a:off x="899592" y="1167595"/>
              <a:ext cx="7560840" cy="3132350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28083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525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40884"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180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Terms/documents</a:t>
                          </a:r>
                          <a:endParaRPr lang="zh-CN" sz="180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180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Signature</a:t>
                          </a:r>
                          <a:endParaRPr lang="zh-CN" sz="1800" kern="100" baseline="-250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0884"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00" smtClean="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kern="100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b="0" i="0" kern="100" baseline="-250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18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sig(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)=0000000001</a:t>
                          </a:r>
                          <a:endParaRPr lang="zh-CN" sz="18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0884">
                    <a:tc>
                      <a:txBody>
                        <a:bodyPr/>
                        <a:lstStyle/>
                        <a:p>
                          <a:pPr marL="0" marR="0" indent="12700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26695" algn="l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00" smtClean="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kern="100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800" b="0" i="0" kern="100" baseline="-250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12700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26695" algn="l"/>
                            </a:tabLst>
                            <a:defRPr/>
                          </a:pPr>
                          <a:r>
                            <a:rPr lang="en-US" altLang="zh-CN" sz="18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sig(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)=0000000010</a:t>
                          </a:r>
                          <a:endParaRPr lang="zh-CN" sz="18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0884">
                    <a:tc>
                      <a:txBody>
                        <a:bodyPr/>
                        <a:lstStyle/>
                        <a:p>
                          <a:pPr marL="0" marR="0" indent="12700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26695" algn="l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00" smtClean="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kern="100" smtClean="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800" b="0" i="0" kern="100" baseline="-250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12700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26695" algn="l"/>
                            </a:tabLst>
                            <a:defRPr/>
                          </a:pPr>
                          <a:r>
                            <a:rPr lang="en-US" altLang="zh-CN" sz="18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sig(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)=1000000011</a:t>
                          </a:r>
                          <a:endParaRPr lang="zh-CN" sz="18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0884">
                    <a:tc>
                      <a:txBody>
                        <a:bodyPr/>
                        <a:lstStyle/>
                        <a:p>
                          <a:pPr marL="0" marR="0" indent="12700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26695" algn="l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00" smtClean="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kern="100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00" smtClean="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kern="100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800" b="0" i="0" kern="100" baseline="-250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18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sig(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)=sig(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)</a:t>
                          </a:r>
                          <a:r>
                            <a:rPr lang="en-US" altLang="zh-CN" sz="1800" b="0" i="0" kern="100" baseline="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kern="10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altLang="zh-CN" sz="1800" b="0" i="0" kern="100" baseline="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 sig(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0" i="0" kern="100" baseline="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)=</a:t>
                          </a:r>
                          <a:r>
                            <a:rPr lang="en-US" altLang="zh-CN" sz="18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0000000011</a:t>
                          </a:r>
                          <a:endParaRPr lang="zh-CN" sz="18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87046">
                    <a:tc>
                      <a:txBody>
                        <a:bodyPr/>
                        <a:lstStyle/>
                        <a:p>
                          <a:pPr marL="0" marR="0" indent="12700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26695" algn="l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00" smtClean="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kern="100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00" smtClean="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kern="100" smtClean="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b="0" i="0" kern="100" baseline="-25000" dirty="0">
                            <a:solidFill>
                              <a:schemeClr val="dk1"/>
                            </a:solidFill>
                            <a:effectLst/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12700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26695" algn="l"/>
                            </a:tabLst>
                            <a:defRPr/>
                          </a:pPr>
                          <a:r>
                            <a:rPr lang="en-US" altLang="zh-CN" sz="18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sig(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)=sig(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)</a:t>
                          </a:r>
                          <a:r>
                            <a:rPr lang="en-US" altLang="zh-CN" sz="1800" b="0" i="0" kern="100" baseline="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kern="10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altLang="zh-CN" sz="1800" b="0" i="0" kern="100" baseline="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 sig(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0" i="0" kern="100" baseline="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)=1</a:t>
                          </a:r>
                          <a:r>
                            <a:rPr lang="en-US" altLang="zh-CN" sz="1800" b="0" i="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000000011</a:t>
                          </a:r>
                          <a:endParaRPr lang="zh-CN" altLang="zh-CN" sz="18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0884"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sz="1800" b="0" i="0" kern="100" dirty="0">
                              <a:effectLst/>
                              <a:latin typeface="Comic Sans MS" panose="030F0702030302020204" pitchFamily="66" charset="0"/>
                            </a:rPr>
                            <a:t>…</a:t>
                          </a:r>
                          <a:endParaRPr lang="zh-CN" sz="18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endParaRPr lang="zh-CN" sz="18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B5D95F99-5590-4376-B497-2125B2035E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4325905"/>
                  </p:ext>
                </p:extLst>
              </p:nvPr>
            </p:nvGraphicFramePr>
            <p:xfrm>
              <a:off x="899592" y="1167595"/>
              <a:ext cx="7560840" cy="3132350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28083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525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40884"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180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Terms/documents</a:t>
                          </a:r>
                          <a:endParaRPr lang="zh-CN" sz="180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altLang="zh-CN" sz="1800" kern="100" dirty="0">
                              <a:solidFill>
                                <a:srgbClr val="000000"/>
                              </a:solidFill>
                              <a:effectLst/>
                              <a:latin typeface="Comic Sans MS" panose="030F0702030302020204" pitchFamily="66" charset="0"/>
                              <a:ea typeface="宋体"/>
                              <a:cs typeface="Times New Roman"/>
                            </a:rPr>
                            <a:t>Signature</a:t>
                          </a:r>
                          <a:endParaRPr lang="zh-CN" sz="1800" kern="100" baseline="-250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088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1435" marR="51435" marT="0" marB="0" anchor="ctr">
                        <a:blipFill>
                          <a:blip r:embed="rId3"/>
                          <a:stretch>
                            <a:fillRect l="-217" t="-100000" r="-169631" b="-520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1435" marR="51435" marT="0" marB="0" anchor="ctr">
                        <a:blipFill>
                          <a:blip r:embed="rId3"/>
                          <a:stretch>
                            <a:fillRect l="-59231" t="-100000" r="-256" b="-520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088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1435" marR="51435" marT="0" marB="0" anchor="ctr">
                        <a:blipFill>
                          <a:blip r:embed="rId3"/>
                          <a:stretch>
                            <a:fillRect l="-217" t="-202778" r="-169631" b="-4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1435" marR="51435" marT="0" marB="0" anchor="ctr">
                        <a:blipFill>
                          <a:blip r:embed="rId3"/>
                          <a:stretch>
                            <a:fillRect l="-59231" t="-202778" r="-256" b="-4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088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1435" marR="51435" marT="0" marB="0" anchor="ctr">
                        <a:blipFill>
                          <a:blip r:embed="rId3"/>
                          <a:stretch>
                            <a:fillRect l="-217" t="-298630" r="-169631" b="-3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1435" marR="51435" marT="0" marB="0" anchor="ctr">
                        <a:blipFill>
                          <a:blip r:embed="rId3"/>
                          <a:stretch>
                            <a:fillRect l="-59231" t="-298630" r="-256" b="-321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088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1435" marR="51435" marT="0" marB="0" anchor="ctr">
                        <a:blipFill>
                          <a:blip r:embed="rId3"/>
                          <a:stretch>
                            <a:fillRect l="-217" t="-404167" r="-169631" b="-226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1435" marR="51435" marT="0" marB="0" anchor="ctr">
                        <a:blipFill>
                          <a:blip r:embed="rId3"/>
                          <a:stretch>
                            <a:fillRect l="-59231" t="-404167" r="-256" b="-226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870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1435" marR="51435" marT="0" marB="0" anchor="ctr">
                        <a:blipFill>
                          <a:blip r:embed="rId3"/>
                          <a:stretch>
                            <a:fillRect l="-217" t="-448148" r="-169631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1435" marR="51435" marT="0" marB="0" anchor="ctr">
                        <a:blipFill>
                          <a:blip r:embed="rId3"/>
                          <a:stretch>
                            <a:fillRect l="-59231" t="-448148" r="-256" b="-1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0884"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r>
                            <a:rPr lang="en-US" sz="1800" b="0" i="0" kern="100" dirty="0">
                              <a:effectLst/>
                              <a:latin typeface="Comic Sans MS" panose="030F0702030302020204" pitchFamily="66" charset="0"/>
                            </a:rPr>
                            <a:t>…</a:t>
                          </a:r>
                          <a:endParaRPr lang="zh-CN" sz="18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indent="127000" algn="l" hangingPunct="0">
                            <a:spcAft>
                              <a:spcPts val="0"/>
                            </a:spcAft>
                            <a:tabLst>
                              <a:tab pos="226695" algn="l"/>
                            </a:tabLst>
                          </a:pPr>
                          <a:endParaRPr lang="zh-CN" sz="1800" b="0" i="0" kern="100" dirty="0">
                            <a:solidFill>
                              <a:srgbClr val="000000"/>
                            </a:solidFill>
                            <a:effectLst/>
                            <a:latin typeface="Comic Sans MS" panose="030F0702030302020204" pitchFamily="66" charset="0"/>
                            <a:ea typeface="宋体"/>
                            <a:cs typeface="Times New Roman"/>
                          </a:endParaRPr>
                        </a:p>
                      </a:txBody>
                      <a:tcPr marL="5143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6501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4F162-B3A9-43FC-A545-7155F68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  <a:latin typeface="Comic Sans MS" pitchFamily="66" charset="0"/>
              </a:rPr>
              <a:t>ST index&amp; TS index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A56C8-374A-48BE-B9A8-5AC66B2C8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b="1" dirty="0">
                <a:latin typeface="Comic Sans MS" pitchFamily="66" charset="0"/>
              </a:rPr>
              <a:t>Grid index + Inverted file</a:t>
            </a:r>
          </a:p>
          <a:p>
            <a:pPr lvl="1">
              <a:defRPr/>
            </a:pPr>
            <a:r>
              <a:rPr lang="en-US" altLang="zh-CN" sz="2400" b="1" dirty="0">
                <a:latin typeface="Comic Sans MS" pitchFamily="66" charset="0"/>
              </a:rPr>
              <a:t>ST</a:t>
            </a:r>
            <a:r>
              <a:rPr lang="en-US" altLang="zh-CN" sz="2400" dirty="0">
                <a:latin typeface="Comic Sans MS" pitchFamily="66" charset="0"/>
              </a:rPr>
              <a:t>: spatial textual index (grid index first)</a:t>
            </a:r>
          </a:p>
          <a:p>
            <a:pPr lvl="1">
              <a:defRPr/>
            </a:pPr>
            <a:r>
              <a:rPr lang="en-US" altLang="zh-CN" sz="2400" b="1" dirty="0">
                <a:latin typeface="Comic Sans MS" pitchFamily="66" charset="0"/>
              </a:rPr>
              <a:t>TS</a:t>
            </a:r>
            <a:r>
              <a:rPr lang="en-US" altLang="zh-CN" sz="2400" dirty="0">
                <a:latin typeface="Comic Sans MS" pitchFamily="66" charset="0"/>
              </a:rPr>
              <a:t>: textual spatial index (inverted file first)</a:t>
            </a:r>
          </a:p>
          <a:p>
            <a:pPr>
              <a:defRPr/>
            </a:pPr>
            <a:endParaRPr lang="en-US" altLang="zh-CN" sz="280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800" dirty="0">
              <a:latin typeface="Comic Sans MS" pitchFamily="66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D9CE656-B4DD-4790-AFC5-D5B4429C9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414068"/>
            <a:ext cx="4320480" cy="216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8482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36973</TotalTime>
  <Words>8833</Words>
  <Application>Microsoft Office PowerPoint</Application>
  <PresentationFormat>全屏显示(16:9)</PresentationFormat>
  <Paragraphs>1119</Paragraphs>
  <Slides>111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111</vt:i4>
      </vt:variant>
    </vt:vector>
  </HeadingPairs>
  <TitlesOfParts>
    <vt:vector size="124" baseType="lpstr">
      <vt:lpstr>Arial Unicode MS</vt:lpstr>
      <vt:lpstr>Helvetica Neue</vt:lpstr>
      <vt:lpstr>微软雅黑</vt:lpstr>
      <vt:lpstr>Arial</vt:lpstr>
      <vt:lpstr>Calibri</vt:lpstr>
      <vt:lpstr>Cambria Math</vt:lpstr>
      <vt:lpstr>Comic Sans MS</vt:lpstr>
      <vt:lpstr>Helvetica</vt:lpstr>
      <vt:lpstr>Tahoma</vt:lpstr>
      <vt:lpstr>Times New Roman</vt:lpstr>
      <vt:lpstr>Trebuchet MS</vt:lpstr>
      <vt:lpstr>Wingdings</vt:lpstr>
      <vt:lpstr>默认设计模板</vt:lpstr>
      <vt:lpstr>PowerPoint 演示文稿</vt:lpstr>
      <vt:lpstr>Outline of the Course </vt:lpstr>
      <vt:lpstr>Outline</vt:lpstr>
      <vt:lpstr>Index vs. Data (索引块与数据块)</vt:lpstr>
      <vt:lpstr>Basic Concepts</vt:lpstr>
      <vt:lpstr>Index Evaluation Metrics</vt:lpstr>
      <vt:lpstr>Outline</vt:lpstr>
      <vt:lpstr>Ordered Indexing-顺序索引</vt:lpstr>
      <vt:lpstr>Primary Index：Clustering Index</vt:lpstr>
      <vt:lpstr>Secondary Index：Non-clustering Index</vt:lpstr>
      <vt:lpstr>Dense Index</vt:lpstr>
      <vt:lpstr>Sparse Index</vt:lpstr>
      <vt:lpstr>Multilevel Index (多级索引)</vt:lpstr>
      <vt:lpstr>Multilevel Index (Cont.)</vt:lpstr>
      <vt:lpstr>Dense vs. Sparse Index</vt:lpstr>
      <vt:lpstr>Index Update: Deletion</vt:lpstr>
      <vt:lpstr>Index Update: Deletion</vt:lpstr>
      <vt:lpstr>Index Update: Insertion</vt:lpstr>
      <vt:lpstr>Dense vs. Sparse Index</vt:lpstr>
      <vt:lpstr>Secondary Indices</vt:lpstr>
      <vt:lpstr>Secondary Index on Balance Field of Account</vt:lpstr>
      <vt:lpstr>Primary and Secondary Indices</vt:lpstr>
      <vt:lpstr>Outline</vt:lpstr>
      <vt:lpstr>B+-Tree Index Files</vt:lpstr>
      <vt:lpstr>Example of B+-Tree</vt:lpstr>
      <vt:lpstr>B+-Tree Index Files (Cont.)</vt:lpstr>
      <vt:lpstr>B+-Tree Index Files (Cont.)</vt:lpstr>
      <vt:lpstr>Example of a B+-tree</vt:lpstr>
      <vt:lpstr>Leaf Node in B+-Tree</vt:lpstr>
      <vt:lpstr>Non-Leaf Nodes in B+-Tree</vt:lpstr>
      <vt:lpstr>Example of B+-tree</vt:lpstr>
      <vt:lpstr>Observations about B+-tree</vt:lpstr>
      <vt:lpstr>Queries on B+-Trees</vt:lpstr>
      <vt:lpstr>Example: Queries on B+-Tree</vt:lpstr>
      <vt:lpstr>Example: Queries on B+-Tree</vt:lpstr>
      <vt:lpstr>Queries on B+-Trees (Cont.)</vt:lpstr>
      <vt:lpstr>Insertion in B+-Tree</vt:lpstr>
      <vt:lpstr>Insertion in B+-Tree (Cont.)</vt:lpstr>
      <vt:lpstr>Insertion in B+-Tree (Cont.)</vt:lpstr>
      <vt:lpstr>Insertion in B+-Tree (Cont.)</vt:lpstr>
      <vt:lpstr>Deletion in B+-Tree</vt:lpstr>
      <vt:lpstr>Examples of B+-Tree Deletion</vt:lpstr>
      <vt:lpstr>Deletion in B+-Tree (Cont.)</vt:lpstr>
      <vt:lpstr>Examples of B+-Tree Deletion (Cont.)</vt:lpstr>
      <vt:lpstr>Example of B+-tree Deletion (Cont.)</vt:lpstr>
      <vt:lpstr>B+-Tree File Organization</vt:lpstr>
      <vt:lpstr>B+-Tree File Organization (Cont.)</vt:lpstr>
      <vt:lpstr>B-Tree Index Files</vt:lpstr>
      <vt:lpstr>B-Tree Index File</vt:lpstr>
      <vt:lpstr>B-Tree Index Files (Cont.)</vt:lpstr>
      <vt:lpstr>Outline</vt:lpstr>
      <vt:lpstr>Static Hashing</vt:lpstr>
      <vt:lpstr>Example of Hash File Organization (Cont.)</vt:lpstr>
      <vt:lpstr>Example of Hash File Organization </vt:lpstr>
      <vt:lpstr>Hash Functions</vt:lpstr>
      <vt:lpstr>Handling of Bucket Overflows</vt:lpstr>
      <vt:lpstr>Handling of Bucket Overflows (Cont.)</vt:lpstr>
      <vt:lpstr>Hash Indices</vt:lpstr>
      <vt:lpstr>Example of Hash Index</vt:lpstr>
      <vt:lpstr>Deficiencies of Static Hashing</vt:lpstr>
      <vt:lpstr>Dynamic Hashing</vt:lpstr>
      <vt:lpstr>General Extendable Hash Structure </vt:lpstr>
      <vt:lpstr>Use of Extendable Hash Structure</vt:lpstr>
      <vt:lpstr>Updates in Extendable Hash Structure </vt:lpstr>
      <vt:lpstr>Updates in Extendable Hash Structure (Cont.)</vt:lpstr>
      <vt:lpstr>Use of Extendable Hash Structure:  Example</vt:lpstr>
      <vt:lpstr>Example (Cont.)</vt:lpstr>
      <vt:lpstr>Example (Cont.)</vt:lpstr>
      <vt:lpstr>Example (Cont.)</vt:lpstr>
      <vt:lpstr>Example (Cont.)</vt:lpstr>
      <vt:lpstr>Extendable Hashing vs. Other Schemes</vt:lpstr>
      <vt:lpstr>Outline</vt:lpstr>
      <vt:lpstr>Ordered Indexing vs. Hashing</vt:lpstr>
      <vt:lpstr>Outline</vt:lpstr>
      <vt:lpstr>Index Definition in SQL</vt:lpstr>
      <vt:lpstr>Outline</vt:lpstr>
      <vt:lpstr>Multiple-Key Access</vt:lpstr>
      <vt:lpstr>Indices on Multiple Attributes</vt:lpstr>
      <vt:lpstr>Grid Files</vt:lpstr>
      <vt:lpstr>Example Grid File for account</vt:lpstr>
      <vt:lpstr>Queries on a Grid File</vt:lpstr>
      <vt:lpstr>Grid Files (Cont.)</vt:lpstr>
      <vt:lpstr>Bitmap Indices</vt:lpstr>
      <vt:lpstr>Bitmap Indices (Cont.)</vt:lpstr>
      <vt:lpstr>Bitmap Indices (Cont.)</vt:lpstr>
      <vt:lpstr>Bitmap Indices (Cont.)</vt:lpstr>
      <vt:lpstr>Assignments-Quiz</vt:lpstr>
      <vt:lpstr>补充学习（索引相关）</vt:lpstr>
      <vt:lpstr>Research framework</vt:lpstr>
      <vt:lpstr>Spatio-textual objects</vt:lpstr>
      <vt:lpstr>Spatio-textual indices</vt:lpstr>
      <vt:lpstr>Spatial index: Grid index</vt:lpstr>
      <vt:lpstr>Spatial index: R-tree</vt:lpstr>
      <vt:lpstr>Spatial index: R-tree</vt:lpstr>
      <vt:lpstr>Spatial index: space filling curve (SFC)</vt:lpstr>
      <vt:lpstr>Textual index: inverted index</vt:lpstr>
      <vt:lpstr>Textual index: bitmap</vt:lpstr>
      <vt:lpstr>Textual index: signature file</vt:lpstr>
      <vt:lpstr>ST index&amp; TS index</vt:lpstr>
      <vt:lpstr>R*-tree-IF and IF-R*-tree</vt:lpstr>
      <vt:lpstr>KR*-tree (Keyword R*-tree)</vt:lpstr>
      <vt:lpstr>SFC-Quad</vt:lpstr>
      <vt:lpstr>IR2-tree</vt:lpstr>
      <vt:lpstr>SKI (Spatial-Keyword Indexing)</vt:lpstr>
      <vt:lpstr>WIR-tree</vt:lpstr>
      <vt:lpstr>IR-tree</vt:lpstr>
      <vt:lpstr>S2I (spatial inverted index)</vt:lpstr>
      <vt:lpstr>SKQs in Euclidean space</vt:lpstr>
      <vt:lpstr>Indices for SKQ in Euclidean space</vt:lpstr>
      <vt:lpstr>Summary</vt:lpstr>
      <vt:lpstr>End of Lecture 14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关珺 周</cp:lastModifiedBy>
  <cp:revision>2353</cp:revision>
  <dcterms:created xsi:type="dcterms:W3CDTF">2007-09-26T12:04:45Z</dcterms:created>
  <dcterms:modified xsi:type="dcterms:W3CDTF">2023-11-22T01:44:24Z</dcterms:modified>
</cp:coreProperties>
</file>