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71"/>
  </p:notesMasterIdLst>
  <p:handoutMasterIdLst>
    <p:handoutMasterId r:id="rId72"/>
  </p:handoutMasterIdLst>
  <p:sldIdLst>
    <p:sldId id="1873" r:id="rId3"/>
    <p:sldId id="1874" r:id="rId4"/>
    <p:sldId id="1806" r:id="rId5"/>
    <p:sldId id="1798" r:id="rId6"/>
    <p:sldId id="1863" r:id="rId7"/>
    <p:sldId id="1800" r:id="rId8"/>
    <p:sldId id="1801" r:id="rId9"/>
    <p:sldId id="1864" r:id="rId10"/>
    <p:sldId id="1802" r:id="rId11"/>
    <p:sldId id="1803" r:id="rId12"/>
    <p:sldId id="1804" r:id="rId13"/>
    <p:sldId id="1805" r:id="rId14"/>
    <p:sldId id="1807" r:id="rId15"/>
    <p:sldId id="1812" r:id="rId16"/>
    <p:sldId id="1862" r:id="rId17"/>
    <p:sldId id="1872" r:id="rId18"/>
    <p:sldId id="1813" r:id="rId19"/>
    <p:sldId id="1814" r:id="rId20"/>
    <p:sldId id="1815" r:id="rId21"/>
    <p:sldId id="1816" r:id="rId22"/>
    <p:sldId id="1861" r:id="rId23"/>
    <p:sldId id="1817" r:id="rId24"/>
    <p:sldId id="1819" r:id="rId25"/>
    <p:sldId id="1808" r:id="rId26"/>
    <p:sldId id="1821" r:id="rId27"/>
    <p:sldId id="1870" r:id="rId28"/>
    <p:sldId id="1871" r:id="rId29"/>
    <p:sldId id="1822" r:id="rId30"/>
    <p:sldId id="1823" r:id="rId31"/>
    <p:sldId id="1824" r:id="rId32"/>
    <p:sldId id="1825" r:id="rId33"/>
    <p:sldId id="1826" r:id="rId34"/>
    <p:sldId id="1827" r:id="rId35"/>
    <p:sldId id="1809" r:id="rId36"/>
    <p:sldId id="1829" r:id="rId37"/>
    <p:sldId id="1830" r:id="rId38"/>
    <p:sldId id="1831" r:id="rId39"/>
    <p:sldId id="1866" r:id="rId40"/>
    <p:sldId id="1832" r:id="rId41"/>
    <p:sldId id="1833" r:id="rId42"/>
    <p:sldId id="1834" r:id="rId43"/>
    <p:sldId id="1835" r:id="rId44"/>
    <p:sldId id="1836" r:id="rId45"/>
    <p:sldId id="1837" r:id="rId46"/>
    <p:sldId id="1838" r:id="rId47"/>
    <p:sldId id="1839" r:id="rId48"/>
    <p:sldId id="1842" r:id="rId49"/>
    <p:sldId id="1843" r:id="rId50"/>
    <p:sldId id="1844" r:id="rId51"/>
    <p:sldId id="1845" r:id="rId52"/>
    <p:sldId id="1846" r:id="rId53"/>
    <p:sldId id="1847" r:id="rId54"/>
    <p:sldId id="1848" r:id="rId55"/>
    <p:sldId id="1849" r:id="rId56"/>
    <p:sldId id="1850" r:id="rId57"/>
    <p:sldId id="1810" r:id="rId58"/>
    <p:sldId id="1851" r:id="rId59"/>
    <p:sldId id="1852" r:id="rId60"/>
    <p:sldId id="1853" r:id="rId61"/>
    <p:sldId id="1854" r:id="rId62"/>
    <p:sldId id="1811" r:id="rId63"/>
    <p:sldId id="1855" r:id="rId64"/>
    <p:sldId id="1856" r:id="rId65"/>
    <p:sldId id="1857" r:id="rId66"/>
    <p:sldId id="1858" r:id="rId67"/>
    <p:sldId id="1859" r:id="rId68"/>
    <p:sldId id="1860" r:id="rId69"/>
    <p:sldId id="1867" r:id="rId7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73"/>
            <p14:sldId id="1874"/>
            <p14:sldId id="1806"/>
            <p14:sldId id="1798"/>
            <p14:sldId id="1863"/>
            <p14:sldId id="1800"/>
            <p14:sldId id="1801"/>
            <p14:sldId id="1864"/>
            <p14:sldId id="1802"/>
            <p14:sldId id="1803"/>
            <p14:sldId id="1804"/>
            <p14:sldId id="1805"/>
            <p14:sldId id="1807"/>
            <p14:sldId id="1812"/>
            <p14:sldId id="1862"/>
            <p14:sldId id="1872"/>
            <p14:sldId id="1813"/>
            <p14:sldId id="1814"/>
            <p14:sldId id="1815"/>
            <p14:sldId id="1816"/>
            <p14:sldId id="1861"/>
            <p14:sldId id="1817"/>
            <p14:sldId id="1819"/>
            <p14:sldId id="1808"/>
            <p14:sldId id="1821"/>
            <p14:sldId id="1870"/>
            <p14:sldId id="1871"/>
            <p14:sldId id="1822"/>
            <p14:sldId id="1823"/>
            <p14:sldId id="1824"/>
            <p14:sldId id="1825"/>
            <p14:sldId id="1826"/>
            <p14:sldId id="1827"/>
            <p14:sldId id="1809"/>
            <p14:sldId id="1829"/>
            <p14:sldId id="1830"/>
            <p14:sldId id="1831"/>
            <p14:sldId id="1866"/>
            <p14:sldId id="1832"/>
            <p14:sldId id="1833"/>
            <p14:sldId id="1834"/>
            <p14:sldId id="1835"/>
            <p14:sldId id="1836"/>
            <p14:sldId id="1837"/>
            <p14:sldId id="1838"/>
            <p14:sldId id="1839"/>
            <p14:sldId id="1842"/>
            <p14:sldId id="1843"/>
            <p14:sldId id="1844"/>
            <p14:sldId id="1845"/>
            <p14:sldId id="1846"/>
            <p14:sldId id="1847"/>
            <p14:sldId id="1848"/>
            <p14:sldId id="1849"/>
            <p14:sldId id="1850"/>
            <p14:sldId id="1810"/>
            <p14:sldId id="1851"/>
            <p14:sldId id="1852"/>
            <p14:sldId id="1853"/>
            <p14:sldId id="1854"/>
            <p14:sldId id="1811"/>
            <p14:sldId id="1855"/>
            <p14:sldId id="1856"/>
            <p14:sldId id="1857"/>
            <p14:sldId id="1858"/>
            <p14:sldId id="1859"/>
            <p14:sldId id="1860"/>
            <p14:sldId id="18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818" autoAdjust="0"/>
  </p:normalViewPr>
  <p:slideViewPr>
    <p:cSldViewPr>
      <p:cViewPr varScale="1">
        <p:scale>
          <a:sx n="97" d="100"/>
          <a:sy n="97" d="100"/>
        </p:scale>
        <p:origin x="390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678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6695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20 s_0+80 r_0</a:t>
            </a:r>
            <a:r>
              <a:rPr lang="zh-CN" altLang="en-US" b="1" dirty="0"/>
              <a:t>没有写回和读入，因此比其它划分要少一次写一次读。参考</a:t>
            </a:r>
            <a:r>
              <a:rPr lang="en-US" altLang="zh-CN" b="1" dirty="0"/>
              <a:t>12.5.5.4</a:t>
            </a:r>
            <a:r>
              <a:rPr lang="zh-CN" altLang="en-US" b="1" dirty="0"/>
              <a:t>中第一个公式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1932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91842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20499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Operator tree : </a:t>
            </a:r>
            <a:r>
              <a:rPr lang="zh-CN" altLang="en-US" dirty="0"/>
              <a:t>运算符树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6863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6293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6432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094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availability of indices</a:t>
            </a:r>
            <a:r>
              <a:rPr lang="zh-CN" altLang="en-US" dirty="0"/>
              <a:t>：索引的可用性，即搜索的关键词是否被索引过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62090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availability of indices</a:t>
            </a:r>
            <a:r>
              <a:rPr lang="zh-CN" altLang="en-US" dirty="0"/>
              <a:t>：索引的可用性，即搜索的关键词是否被索引过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2339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B3002FF-8F33-43FE-B967-E3ACDE41AC9F}" type="slidenum">
              <a:rPr lang="zh-CN" altLang="en-US" i="0" smtClean="0">
                <a:latin typeface="Times New Roman" pitchFamily="18" charset="0"/>
              </a:rPr>
              <a:pPr/>
              <a:t>16</a:t>
            </a:fld>
            <a:endParaRPr lang="en-US" altLang="zh-CN" i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8875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9888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0959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2023/12/4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7034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2023/12/4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995686"/>
            <a:ext cx="9156340" cy="158417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15 Query Processing</a:t>
            </a:r>
            <a:endParaRPr lang="en-US" altLang="zh-CN" sz="3200" b="1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15)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1270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Overview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Selection 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Sorting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Join 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Evaluation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44919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FA69-FC20-48DB-9673-3DC2A31F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Measures of Query Cost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E97D-A55B-4D77-A8AE-5D0E607E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Comic Sans MS" pitchFamily="66" charset="0"/>
              </a:rPr>
              <a:t>Cost is generally measured as total elapsed time for answering query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disk accesses, CPU, and even network communication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Comic Sans MS" pitchFamily="66" charset="0"/>
              </a:rPr>
              <a:t>Typically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disk access is the predominant cost</a:t>
            </a:r>
            <a:r>
              <a:rPr lang="en-US" altLang="zh-CN" sz="2000" dirty="0">
                <a:latin typeface="Comic Sans MS" pitchFamily="66" charset="0"/>
              </a:rPr>
              <a:t>, and is also relatively easy to be estimated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Disk access </a:t>
            </a:r>
            <a:r>
              <a:rPr lang="en-US" altLang="zh-CN" sz="2000" dirty="0">
                <a:latin typeface="Comic Sans MS" pitchFamily="66" charset="0"/>
              </a:rPr>
              <a:t>is measured by taking into account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Number of seeks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Number of blocks read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Number of blocks written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</a:rPr>
              <a:t>The cost to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write a block is greater</a:t>
            </a:r>
            <a:r>
              <a:rPr lang="en-US" altLang="zh-CN" sz="1600" dirty="0">
                <a:latin typeface="Comic Sans MS" pitchFamily="66" charset="0"/>
              </a:rPr>
              <a:t> than the cost to read a block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</a:rPr>
              <a:t>Data is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read back after being written</a:t>
            </a:r>
            <a:r>
              <a:rPr lang="en-US" altLang="zh-CN" sz="1600" dirty="0">
                <a:latin typeface="Comic Sans MS" pitchFamily="66" charset="0"/>
              </a:rPr>
              <a:t> to ensure that the write was successful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866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CC66-F475-414B-BD46-A66F7DB0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Measures of Query Cost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9C8249-D158-4A46-B873-EE80955C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For simplicity, use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the number of block transfers from disk </a:t>
                </a:r>
                <a:r>
                  <a:rPr lang="en-US" altLang="zh-CN" sz="2000" dirty="0">
                    <a:latin typeface="Comic Sans MS" pitchFamily="66" charset="0"/>
                  </a:rPr>
                  <a:t>and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the number of seeks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as the cost measure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Cost for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block transfers plus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seeks</a:t>
                </a:r>
                <a:br>
                  <a:rPr lang="en-US" altLang="zh-CN" sz="2200" dirty="0">
                    <a:latin typeface="Comic Sans MS" pitchFamily="66" charset="0"/>
                  </a:rPr>
                </a:br>
                <a:r>
                  <a:rPr lang="en-US" altLang="zh-CN" sz="2200" b="1" dirty="0">
                    <a:solidFill>
                      <a:srgbClr val="FF0000"/>
                    </a:solidFill>
                    <a:latin typeface="Comic Sans MS" pitchFamily="66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2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– time to transfer one block,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0.1ms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– time for one seek,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4ms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Cost also depends on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the size of the buffer </a:t>
                </a:r>
                <a:r>
                  <a:rPr lang="en-US" altLang="zh-CN" sz="2000" dirty="0">
                    <a:latin typeface="Comic Sans MS" pitchFamily="66" charset="0"/>
                  </a:rPr>
                  <a:t>in main memory</a:t>
                </a:r>
              </a:p>
              <a:p>
                <a:pPr lvl="1"/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Large buffer </a:t>
                </a:r>
                <a:r>
                  <a:rPr lang="en-US" altLang="zh-CN" sz="1800" dirty="0">
                    <a:latin typeface="Comic Sans MS" pitchFamily="66" charset="0"/>
                  </a:rPr>
                  <a:t>reduces the need for disk access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Often use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worst case estimates</a:t>
                </a:r>
                <a:r>
                  <a:rPr lang="en-US" altLang="zh-CN" sz="1800" dirty="0">
                    <a:latin typeface="Comic Sans MS" pitchFamily="66" charset="0"/>
                  </a:rPr>
                  <a:t>, assuming only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minimum amount of buffer</a:t>
                </a:r>
                <a:r>
                  <a:rPr lang="en-US" altLang="zh-CN" sz="1800" dirty="0">
                    <a:latin typeface="Comic Sans MS" pitchFamily="66" charset="0"/>
                  </a:rPr>
                  <a:t> storage is available</a:t>
                </a:r>
              </a:p>
              <a:p>
                <a:pPr lvl="1">
                  <a:spcBef>
                    <a:spcPts val="600"/>
                  </a:spcBef>
                </a:pPr>
                <a:endParaRPr lang="en-US" altLang="zh-CN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9C8249-D158-4A46-B873-EE80955C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  <a:blipFill rotWithShape="1">
                <a:blip r:embed="rId2"/>
                <a:stretch>
                  <a:fillRect l="-979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17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Measures of Query Cost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Selection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Sorting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Join 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Evaluation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39272087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3A714-73E6-40AA-AC30-C40D6A61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 Operation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19ADE-16C7-42F8-891F-EEC09B47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28" y="669215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File scan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文件扫描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Search algorithms that locate and retrieve records that satisfy a selection condition</a:t>
            </a:r>
            <a:endParaRPr lang="en-US" altLang="zh-CN" sz="16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Index scan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索引扫描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Search algorithms that use an index</a:t>
            </a:r>
            <a:endParaRPr lang="en-US" altLang="zh-CN" sz="1600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Selection condition must be on search-key of an index</a:t>
            </a:r>
          </a:p>
        </p:txBody>
      </p:sp>
    </p:spTree>
    <p:extLst>
      <p:ext uri="{BB962C8B-B14F-4D97-AF65-F5344CB8AC3E}">
        <p14:creationId xmlns:p14="http://schemas.microsoft.com/office/powerpoint/2010/main" val="40620463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3A714-73E6-40AA-AC30-C40D6A61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 Operation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19ADE-16C7-42F8-891F-EEC09B47E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669215"/>
                <a:ext cx="903649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Algorithm A1 (linear search,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线性搜索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Cost estimate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block transfers + 1 seek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前提：文件块顺序存放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 lvl="2"/>
                <a:r>
                  <a:rPr lang="en-US" altLang="zh-CN" sz="2000" i="1" dirty="0" err="1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</a:t>
                </a:r>
                <a:r>
                  <a:rPr lang="en-US" altLang="zh-CN" sz="2000" i="1" baseline="-25000" dirty="0" err="1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r</a:t>
                </a:r>
                <a:r>
                  <a:rPr lang="en-US" altLang="zh-CN" sz="2000" i="1" baseline="-25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denotes number of blocks containing records from relation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r</a:t>
                </a: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If selection is on </a:t>
                </a: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a key attribute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, can stop on finding record</a:t>
                </a:r>
              </a:p>
              <a:p>
                <a:pPr lvl="2"/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average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cost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=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(</a:t>
                </a:r>
                <a:r>
                  <a:rPr lang="en-US" altLang="zh-CN" sz="2000" b="1" i="1" dirty="0" err="1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</a:t>
                </a:r>
                <a:r>
                  <a:rPr lang="en-US" altLang="zh-CN" sz="2000" b="1" i="1" baseline="-25000" dirty="0" err="1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r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/2) block transfers + 1 seek</a:t>
                </a: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Linear search can be applied </a:t>
                </a: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regardless of </a:t>
                </a:r>
              </a:p>
              <a:p>
                <a:pPr lvl="2"/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selection condition or</a:t>
                </a:r>
              </a:p>
              <a:p>
                <a:pPr lvl="2"/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ordering of records in the file, or </a:t>
                </a:r>
              </a:p>
              <a:p>
                <a:pPr lvl="2"/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availability of indices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19ADE-16C7-42F8-891F-EEC09B47E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69215"/>
                <a:ext cx="9036496" cy="3805070"/>
              </a:xfrm>
              <a:blipFill>
                <a:blip r:embed="rId3"/>
                <a:stretch>
                  <a:fillRect l="-1012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803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Selection Operation (Cont.)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3"/>
            <a:ext cx="8928992" cy="3987950"/>
          </a:xfrm>
        </p:spPr>
        <p:txBody>
          <a:bodyPr/>
          <a:lstStyle/>
          <a:p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A1’ </a:t>
            </a:r>
            <a:r>
              <a:rPr lang="en-US" altLang="zh-CN" sz="2400" b="1" i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(binary search).  </a:t>
            </a:r>
          </a:p>
          <a:p>
            <a:pPr lvl="1"/>
            <a:r>
              <a:rPr lang="en-US" altLang="zh-CN" sz="2000">
                <a:latin typeface="Comic Sans MS" pitchFamily="66" charset="0"/>
                <a:ea typeface="宋体" charset="-122"/>
              </a:rPr>
              <a:t>Applicable if selection is an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equality comparison on the attribute on which file is ordered</a:t>
            </a:r>
            <a:r>
              <a:rPr lang="en-US" altLang="zh-CN" sz="2000">
                <a:latin typeface="Comic Sans MS" pitchFamily="66" charset="0"/>
                <a:ea typeface="宋体" charset="-122"/>
              </a:rPr>
              <a:t>. 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Assume</a:t>
            </a:r>
            <a:r>
              <a:rPr lang="en-US" altLang="zh-CN" sz="2000">
                <a:latin typeface="Comic Sans MS" pitchFamily="66" charset="0"/>
                <a:ea typeface="宋体" charset="-122"/>
              </a:rPr>
              <a:t> that the blocks of a relation are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stored contiguously </a:t>
            </a:r>
          </a:p>
          <a:p>
            <a:pPr lvl="1"/>
            <a:r>
              <a:rPr lang="en-US" altLang="zh-CN" sz="2000">
                <a:latin typeface="Comic Sans MS" pitchFamily="66" charset="0"/>
                <a:ea typeface="宋体" charset="-122"/>
              </a:rPr>
              <a:t>Cost estimate (number of disk blocks to be scanned):</a:t>
            </a:r>
          </a:p>
          <a:p>
            <a:pPr lvl="2"/>
            <a:r>
              <a:rPr lang="en-US" altLang="zh-CN" sz="2000">
                <a:latin typeface="Comic Sans MS" pitchFamily="66" charset="0"/>
                <a:ea typeface="宋体" charset="-122"/>
                <a:sym typeface="Symbol" pitchFamily="18" charset="2"/>
              </a:rPr>
              <a:t>cost of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locating the first tuple </a:t>
            </a:r>
            <a:r>
              <a:rPr lang="en-US" altLang="zh-CN" sz="2000">
                <a:latin typeface="Comic Sans MS" pitchFamily="66" charset="0"/>
                <a:ea typeface="宋体" charset="-122"/>
                <a:sym typeface="Symbol" pitchFamily="18" charset="2"/>
              </a:rPr>
              <a:t>by a binary search on the blocks </a:t>
            </a:r>
          </a:p>
          <a:p>
            <a:pPr lvl="3"/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worst cost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log</a:t>
            </a:r>
            <a:r>
              <a:rPr lang="en-US" altLang="zh-CN" sz="2000" b="1" baseline="-2500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2000" b="1" i="1" baseline="-2500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2000" b="1" i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 * (</a:t>
            </a:r>
            <a:r>
              <a:rPr lang="en-US" altLang="zh-CN" sz="2000" b="1" i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t</a:t>
            </a:r>
            <a:r>
              <a:rPr lang="en-US" altLang="zh-CN" sz="2000" b="1" i="1" baseline="-2500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T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+ </a:t>
            </a:r>
            <a:r>
              <a:rPr lang="en-US" altLang="zh-CN" sz="2000" b="1" i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t</a:t>
            </a:r>
            <a:r>
              <a:rPr lang="en-US" altLang="zh-CN" sz="2000" b="1" i="1" baseline="-2500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</a:t>
            </a:r>
          </a:p>
          <a:p>
            <a:pPr lvl="2"/>
            <a:r>
              <a:rPr lang="en-US" altLang="zh-CN" sz="2000">
                <a:latin typeface="Comic Sans MS" pitchFamily="66" charset="0"/>
                <a:ea typeface="宋体" charset="-122"/>
                <a:sym typeface="Symbol" pitchFamily="18" charset="2"/>
              </a:rPr>
              <a:t>If there are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multiple records satisfying selection</a:t>
            </a:r>
          </a:p>
          <a:p>
            <a:pPr lvl="3"/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Add transfer cost of the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number of blocks containing records </a:t>
            </a:r>
            <a:r>
              <a:rPr lang="en-US" altLang="zh-CN" sz="2000">
                <a:latin typeface="Comic Sans MS" pitchFamily="66" charset="0"/>
                <a:ea typeface="宋体" charset="-122"/>
                <a:sym typeface="Symbol" pitchFamily="18" charset="2"/>
              </a:rPr>
              <a:t>that satisfy selection condition </a:t>
            </a:r>
          </a:p>
        </p:txBody>
      </p:sp>
    </p:spTree>
    <p:extLst>
      <p:ext uri="{BB962C8B-B14F-4D97-AF65-F5344CB8AC3E}">
        <p14:creationId xmlns:p14="http://schemas.microsoft.com/office/powerpoint/2010/main" val="22998358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2915-2D68-49AD-9082-D1C5E92E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Selections Using Indices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C84CAD-EB8F-4148-A278-AFFD6E8CA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699542"/>
                <a:ext cx="903649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A2 (primary index on candidate key, equality)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Retrieve a single record that satisfies the corresponding equality condition  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Cost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+ 1) 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         (B</a:t>
                </a:r>
                <a:r>
                  <a:rPr lang="en-US" altLang="zh-CN" sz="1800" b="1" baseline="30000" dirty="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-tree)</a:t>
                </a:r>
              </a:p>
              <a:p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A3 (primary index on non-key, equality) Retrieve multiple records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Records will be on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consecutive blocks</a:t>
                </a: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</a:rPr>
                  <a:t> = number of blocks containing matching records</a:t>
                </a:r>
                <a:endParaRPr lang="en-US" altLang="zh-CN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18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8C84CAD-EB8F-4148-A278-AFFD6E8CA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9542"/>
                <a:ext cx="9036496" cy="3805070"/>
              </a:xfrm>
              <a:blipFill rotWithShape="1">
                <a:blip r:embed="rId3"/>
                <a:stretch>
                  <a:fillRect l="-1012" t="-2083" r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34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2819-C430-43D8-9148-78A5BBD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Selections Using Indices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EE3A35-FD27-42A9-B8D7-F2F39B8D7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Comic Sans MS" pitchFamily="66" charset="0"/>
                  </a:rPr>
                  <a:t>A4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(equality on search-key of secondary index).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Retrieve a single record if the search-key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 candidate key</a:t>
                </a:r>
              </a:p>
              <a:p>
                <a:pPr lvl="2"/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Cost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 + 1) 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Retrieve multiple records if search-key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not a candidate key</a:t>
                </a: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>
                    <a:latin typeface="Comic Sans MS" pitchFamily="66" charset="0"/>
                  </a:rPr>
                  <a:t> records satisfy the search condition</a:t>
                </a:r>
              </a:p>
              <a:p>
                <a:pPr lvl="2"/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Cost =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) 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</a:p>
              <a:p>
                <a:pPr lvl="3"/>
                <a:r>
                  <a:rPr lang="en-US" altLang="zh-CN" sz="1800" dirty="0">
                    <a:latin typeface="Comic Sans MS" pitchFamily="66" charset="0"/>
                  </a:rPr>
                  <a:t>Can be very expensive!</a:t>
                </a:r>
              </a:p>
              <a:p>
                <a:pPr lvl="2"/>
                <a:r>
                  <a:rPr lang="en-US" altLang="zh-CN" b="1" dirty="0">
                    <a:solidFill>
                      <a:srgbClr val="0000FF"/>
                    </a:solidFill>
                    <a:latin typeface="Comic Sans MS" pitchFamily="66" charset="0"/>
                  </a:rPr>
                  <a:t>Each record may be on a different block  </a:t>
                </a:r>
              </a:p>
              <a:p>
                <a:pPr lvl="3"/>
                <a:r>
                  <a:rPr lang="en-US" altLang="zh-CN" sz="1800" dirty="0">
                    <a:latin typeface="Comic Sans MS" pitchFamily="66" charset="0"/>
                  </a:rPr>
                  <a:t>one block access for each retrieved record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EE3A35-FD27-42A9-B8D7-F2F39B8D7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6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9623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B1D2-C472-4BFA-968F-26E4A74A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Selections Involving Comparisons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820DCB-1076-40F3-BB72-9FE7EB79A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Implement selections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by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using a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linear file scan </a:t>
                </a:r>
                <a:r>
                  <a:rPr lang="en-US" altLang="zh-CN" sz="1800" dirty="0">
                    <a:latin typeface="Comic Sans MS" pitchFamily="66" charset="0"/>
                  </a:rPr>
                  <a:t>or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binary search</a:t>
                </a:r>
                <a:r>
                  <a:rPr lang="en-US" altLang="zh-CN" sz="1800" dirty="0">
                    <a:latin typeface="Comic Sans MS" pitchFamily="66" charset="0"/>
                  </a:rPr>
                  <a:t>, or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using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indices</a:t>
                </a:r>
                <a:r>
                  <a:rPr lang="en-US" altLang="zh-CN" sz="1800" dirty="0">
                    <a:latin typeface="Comic Sans MS" pitchFamily="66" charset="0"/>
                  </a:rPr>
                  <a:t> in the following ways: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A5 (primary index, comparison).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  <a:ea typeface="宋体" charset="-122"/>
                  </a:rPr>
                  <a:t>Relation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sorted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</a:rPr>
                  <a:t> on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A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  <a:ea typeface="宋体" charset="-122"/>
                  </a:rPr>
                  <a:t>For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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  V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(r)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use index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to find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first tuple 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v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and scan relation sequentially from there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For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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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V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)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just scan relation sequentially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till first tuple &gt;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1800" i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;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do not use index</a:t>
                </a:r>
                <a:endParaRPr lang="en-US" altLang="zh-CN" sz="18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820DCB-1076-40F3-BB72-9FE7EB79A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96" t="-2083" r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9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Part 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103581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B1B5-E5CE-461F-90D0-CF824167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Selections Involving Comparisons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2B1D2-E03F-4107-84B8-902E713B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A6 (secondary index, comparison). </a:t>
            </a:r>
          </a:p>
          <a:p>
            <a:pPr lvl="1"/>
            <a:r>
              <a:rPr lang="en-US" altLang="zh-CN" dirty="0">
                <a:latin typeface="Comic Sans MS" pitchFamily="66" charset="0"/>
                <a:ea typeface="宋体" charset="-122"/>
              </a:rPr>
              <a:t>For </a:t>
            </a:r>
            <a:r>
              <a:rPr lang="en-US" altLang="zh-CN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</a:t>
            </a:r>
            <a:r>
              <a:rPr lang="en-US" altLang="zh-CN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  V </a:t>
            </a:r>
            <a:r>
              <a:rPr lang="en-US" altLang="zh-CN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(r)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use index to find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first index entry 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v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scan index sequentially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 from there, to find pointers to records.</a:t>
            </a:r>
          </a:p>
          <a:p>
            <a:pPr lvl="1"/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For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</a:t>
            </a:r>
            <a:r>
              <a:rPr lang="en-US" altLang="zh-CN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V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just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scan leaf pages of index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finding pointers to records,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till first entry &gt;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v</a:t>
            </a:r>
            <a:endParaRPr lang="en-US" altLang="zh-CN" i="1" dirty="0">
              <a:solidFill>
                <a:srgbClr val="0000FF"/>
              </a:solidFill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In either case, retrieve records that are pointed to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requires an I/O for each record</a:t>
            </a:r>
          </a:p>
          <a:p>
            <a:pPr lvl="2"/>
            <a:r>
              <a:rPr lang="en-US" altLang="zh-CN" sz="2000" dirty="0">
                <a:latin typeface="Comic Sans MS" pitchFamily="66" charset="0"/>
                <a:ea typeface="宋体" charset="-122"/>
              </a:rPr>
              <a:t>Linear file scan may be cheaper if many records are </a:t>
            </a:r>
            <a:br>
              <a:rPr lang="en-US" altLang="zh-CN" sz="2000" dirty="0">
                <a:latin typeface="Comic Sans MS" pitchFamily="66" charset="0"/>
                <a:ea typeface="宋体" charset="-122"/>
              </a:rPr>
            </a:br>
            <a:r>
              <a:rPr lang="en-US" altLang="zh-CN" sz="2000" dirty="0">
                <a:latin typeface="Comic Sans MS" pitchFamily="66" charset="0"/>
                <a:ea typeface="宋体" charset="-122"/>
              </a:rPr>
              <a:t> to be fetched!</a:t>
            </a:r>
            <a:endParaRPr lang="en-US" altLang="zh-CN" sz="16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665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54B7-132A-4B6D-8EDD-13916861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Selection Operation Cost Estimation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9680C9-EA57-4B60-BE8A-3D4FB8A8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9" y="635080"/>
            <a:ext cx="7895861" cy="4393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A16E25-C9A6-CD71-3A8A-09CF4FC509E6}"/>
                  </a:ext>
                </a:extLst>
              </p:cNvPr>
              <p:cNvSpPr txBox="1"/>
              <p:nvPr/>
            </p:nvSpPr>
            <p:spPr>
              <a:xfrm>
                <a:off x="2843808" y="2211710"/>
                <a:ext cx="115212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000" b="1" dirty="0">
                    <a:solidFill>
                      <a:srgbClr val="FF0000"/>
                    </a:solidFill>
                    <a:latin typeface="Comic Sans MS" pitchFamily="66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1000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000" b="1" dirty="0">
                    <a:solidFill>
                      <a:srgbClr val="FF0000"/>
                    </a:solidFill>
                    <a:latin typeface="Comic Sans MS" pitchFamily="66" charset="0"/>
                  </a:rPr>
                  <a:t>)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1000" b="1" dirty="0">
                    <a:solidFill>
                      <a:srgbClr val="FF0000"/>
                    </a:solidFill>
                    <a:latin typeface="Comic Sans MS" pitchFamily="66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1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A16E25-C9A6-CD71-3A8A-09CF4FC5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11710"/>
                <a:ext cx="1152128" cy="430887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616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60FC-FD57-48A7-AD5C-21EF85EE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Implementation of Complex Selections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99D338-1EE1-48E8-896A-2003FEBF3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Conjunction 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合取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∧⋯⋀</m:t>
                        </m:r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 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A7 (conjunctive selection using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one index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Select a 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algorithms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A1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through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A6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that results in the least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Test other conditions on the tuples after fetching them into memory buffer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A8 (conjunctive selection using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multiple-key index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Use appropriate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composite (multiple-key) index </a:t>
                </a:r>
                <a:r>
                  <a:rPr lang="en-US" altLang="zh-CN" sz="1600" dirty="0">
                    <a:latin typeface="Comic Sans MS" pitchFamily="66" charset="0"/>
                  </a:rPr>
                  <a:t>if available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A9 (conjunctive selection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intersection of identifiers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Requires indices with record pointers </a:t>
                </a:r>
              </a:p>
              <a:p>
                <a:pPr lvl="1"/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Use corresponding index for each condition, and take intersection of all the obtained sets of record pointers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Then fetch records from file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99D338-1EE1-48E8-896A-2003FEBF3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>
                <a:blip r:embed="rId2"/>
                <a:stretch>
                  <a:fillRect l="-996" t="-2244" r="-1422" b="-5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866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EBF2-E952-4DF0-87B2-BEA22907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Implementation of Complex Selections (Cont.)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6EF9D-6996-4DB6-959B-249D1D24A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7534"/>
                <a:ext cx="8784976" cy="4176464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Disjunction 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析取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A10 (disjunctive selection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union of identifiers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).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Applicable if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all</a:t>
                </a:r>
                <a:r>
                  <a:rPr lang="en-US" altLang="zh-CN" sz="1800" dirty="0">
                    <a:latin typeface="Comic Sans MS" pitchFamily="66" charset="0"/>
                  </a:rPr>
                  <a:t> conditions have available indices</a:t>
                </a: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Otherwise use linear scan</a:t>
                </a:r>
              </a:p>
              <a:p>
                <a:pPr lvl="1"/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Use the corresponding index for each condition, and take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union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of all the obtained sets of record pointers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Then fetch records from file</a:t>
                </a:r>
              </a:p>
              <a:p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Negation 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取反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Use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linear scan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on file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If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very few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records satisfy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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, and an index is applicable to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</a:p>
              <a:p>
                <a:pPr lvl="2"/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Find satisfying records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using index 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and fetch from file</a:t>
                </a:r>
                <a:endParaRPr lang="zh-CN" altLang="en-US" dirty="0">
                  <a:latin typeface="Comic Sans MS" pitchFamily="66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6EF9D-6996-4DB6-959B-249D1D24A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7534"/>
                <a:ext cx="8784976" cy="4176464"/>
              </a:xfrm>
              <a:blipFill>
                <a:blip r:embed="rId2"/>
                <a:stretch>
                  <a:fillRect l="-972" t="-2044" r="-278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588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Selection Operation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Sorting 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Join 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Evaluation of Expressions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524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835C-AA8B-4608-B8D9-D32C4DE8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Sorting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D3FA5-A352-4BF6-997C-EB4D42F0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856984" cy="3895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We can build an index on the relation, and then use the index to read the relation in sorted order.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May lead to one disk block access for each tuple (for non-primary indices)</a:t>
            </a:r>
            <a:endParaRPr lang="en-US" altLang="zh-CN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Relations that fit in memory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Techniques like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quick-sort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快速排序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1800" dirty="0">
                <a:latin typeface="Comic Sans MS" pitchFamily="66" charset="0"/>
              </a:rPr>
              <a:t>can be used</a:t>
            </a:r>
            <a:endParaRPr lang="en-US" altLang="zh-CN" sz="16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Relations that don’t fit in memory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External sort-merge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外部排序归并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1800" dirty="0">
                <a:latin typeface="Comic Sans MS" pitchFamily="66" charset="0"/>
              </a:rPr>
              <a:t>is a good choice 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916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>
                <a:ea typeface="宋体" pitchFamily="2" charset="-122"/>
              </a:rPr>
              <a:t>排序的稳定性和复杂度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5496" y="771550"/>
            <a:ext cx="9001000" cy="3781425"/>
          </a:xfrm>
        </p:spPr>
        <p:txBody>
          <a:bodyPr/>
          <a:lstStyle/>
          <a:p>
            <a:r>
              <a:rPr lang="zh-CN" altLang="en-US" sz="2400" b="1" dirty="0">
                <a:latin typeface="Comic Sans MS" pitchFamily="66" charset="0"/>
                <a:ea typeface="宋体" charset="-122"/>
              </a:rPr>
              <a:t>插入排序、选择排序、冒泡排序、快速排序、堆排序、归并排序、希尔排序、二叉树排序、计数排序、桶排序、基数排序</a:t>
            </a:r>
            <a:r>
              <a:rPr lang="en-US" altLang="zh-CN" sz="2400" b="1" dirty="0">
                <a:latin typeface="Comic Sans MS" pitchFamily="66" charset="0"/>
                <a:ea typeface="宋体" charset="-122"/>
              </a:rPr>
              <a:t>…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不稳定：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选择排序（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selection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O(n</a:t>
            </a:r>
            <a:r>
              <a:rPr lang="en-US" altLang="zh-CN" sz="2000" baseline="30000" dirty="0"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 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快速排序（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quicksort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nlogn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平均时间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, O(n</a:t>
            </a:r>
            <a:r>
              <a:rPr lang="en-US" altLang="zh-CN" sz="2000" baseline="30000" dirty="0"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最坏情况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对于大的、乱序串列一般认为是最快的已知排序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堆排序 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heapsort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nlogn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希尔排序 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shell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nlogn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基数排序（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radix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n·k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需要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O(n)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额外存储空间 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K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为特征个数）</a:t>
            </a:r>
          </a:p>
        </p:txBody>
      </p:sp>
    </p:spTree>
    <p:extLst>
      <p:ext uri="{BB962C8B-B14F-4D97-AF65-F5344CB8AC3E}">
        <p14:creationId xmlns:p14="http://schemas.microsoft.com/office/powerpoint/2010/main" val="36701103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>
                <a:ea typeface="宋体" pitchFamily="2" charset="-122"/>
              </a:rPr>
              <a:t>排序的稳定性和复杂度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5496" y="699542"/>
            <a:ext cx="8937054" cy="3853433"/>
          </a:xfrm>
        </p:spPr>
        <p:txBody>
          <a:bodyPr/>
          <a:lstStyle/>
          <a:p>
            <a:r>
              <a:rPr lang="zh-CN" altLang="en-US" sz="2400" b="1" dirty="0">
                <a:latin typeface="Comic Sans MS" pitchFamily="66" charset="0"/>
                <a:ea typeface="宋体" charset="-122"/>
              </a:rPr>
              <a:t>插入排序、选择排序、冒泡排序、快速排序、堆排序、归并排序、希尔排序、二叉树排序、计数排序、桶排序、基数排序</a:t>
            </a:r>
            <a:r>
              <a:rPr lang="en-US" altLang="zh-CN" sz="2400" b="1" dirty="0">
                <a:latin typeface="Comic Sans MS" pitchFamily="66" charset="0"/>
                <a:ea typeface="宋体" charset="-122"/>
              </a:rPr>
              <a:t>…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稳定：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插入排序（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insertion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O(n</a:t>
            </a:r>
            <a:r>
              <a:rPr lang="en-US" altLang="zh-CN" sz="2000" baseline="30000" dirty="0"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 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冒泡排序（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bubble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O(n</a:t>
            </a:r>
            <a:r>
              <a:rPr lang="en-US" altLang="zh-CN" sz="2000" baseline="30000" dirty="0"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归并排序 （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merge sort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O(n log n);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需要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O(n)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额外存储空间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二叉树排序（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Binary tree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nlogn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需要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O(n)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额外存储空间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计数排序 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(counting sort) : 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n+k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需要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O(</a:t>
            </a:r>
            <a:r>
              <a:rPr lang="en-US" altLang="zh-CN" sz="2000" dirty="0" err="1">
                <a:latin typeface="Comic Sans MS" pitchFamily="66" charset="0"/>
                <a:ea typeface="宋体" charset="-122"/>
              </a:rPr>
              <a:t>n+k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额外存储空间，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k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为序列中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Max-Min+1</a:t>
            </a:r>
          </a:p>
          <a:p>
            <a:pPr lvl="1"/>
            <a:r>
              <a:rPr lang="zh-CN" altLang="en-US" sz="2000" dirty="0">
                <a:latin typeface="Comic Sans MS" pitchFamily="66" charset="0"/>
                <a:ea typeface="宋体" charset="-122"/>
              </a:rPr>
              <a:t>桶排序 （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bucket sort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）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: O(n);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需要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O(k) </a:t>
            </a:r>
            <a:r>
              <a:rPr lang="zh-CN" altLang="en-US" sz="2000" dirty="0">
                <a:latin typeface="Comic Sans MS" pitchFamily="66" charset="0"/>
                <a:ea typeface="宋体" charset="-122"/>
              </a:rPr>
              <a:t>额外存储空间</a:t>
            </a:r>
          </a:p>
          <a:p>
            <a:endParaRPr lang="zh-CN" altLang="en-US" sz="2000" dirty="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865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7D83D-B8DE-444D-8B79-370B421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Sort-Merge (</a:t>
            </a:r>
            <a:r>
              <a:rPr lang="zh-CN" altLang="en-US" dirty="0">
                <a:latin typeface="Comic Sans MS" pitchFamily="66" charset="0"/>
              </a:rPr>
              <a:t>外部排序归并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65193D-125A-4E72-9530-F16424AAD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662473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Relations that don’t fit in memory</a:t>
                </a:r>
                <a:endParaRPr lang="en-US" altLang="zh-CN" sz="20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denote memory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buffer size </a:t>
                </a:r>
                <a:r>
                  <a:rPr lang="en-US" altLang="zh-CN" sz="2000" dirty="0">
                    <a:latin typeface="Comic Sans MS" pitchFamily="66" charset="0"/>
                  </a:rPr>
                  <a:t>(in blocks)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Create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sorted runs(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归并段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 initially</a:t>
                </a:r>
                <a:b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repeatedly do the following till the end of the relation:</a:t>
                </a:r>
                <a:b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read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blocks of relation into memory</a:t>
                </a:r>
                <a:b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sort the in-memory blocks</a:t>
                </a:r>
                <a:b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write sorted data to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600" b="1" i="1" dirty="0">
                  <a:latin typeface="Comic Sans MS" pitchFamily="66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b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600" i="1" dirty="0">
                    <a:latin typeface="Comic Sans MS" pitchFamily="66" charset="0"/>
                    <a:cs typeface="Times New Roman" panose="02020603050405020304" pitchFamily="18" charset="0"/>
                  </a:rPr>
                  <a:t>let the final value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N-way merge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Merge the runs </a:t>
                </a:r>
                <a:r>
                  <a:rPr lang="en-US" altLang="zh-CN" sz="2000" dirty="0">
                    <a:latin typeface="Comic Sans MS" pitchFamily="66" charset="0"/>
                  </a:rPr>
                  <a:t>(next slide)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65193D-125A-4E72-9530-F16424AAD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6624736" cy="3805070"/>
              </a:xfrm>
              <a:blipFill>
                <a:blip r:embed="rId3"/>
                <a:stretch>
                  <a:fillRect l="-1381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28">
            <a:extLst>
              <a:ext uri="{FF2B5EF4-FFF2-40B4-BE49-F238E27FC236}">
                <a16:creationId xmlns:a16="http://schemas.microsoft.com/office/drawing/2014/main" id="{94E406D6-7054-77D3-8874-41A0CDEC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4" t="2582" r="18834" b="3018"/>
          <a:stretch>
            <a:fillRect/>
          </a:stretch>
        </p:blipFill>
        <p:spPr bwMode="auto">
          <a:xfrm>
            <a:off x="5982717" y="1779662"/>
            <a:ext cx="3125787" cy="28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3D8B7B-FD17-6735-4417-22942169D7D0}"/>
              </a:ext>
            </a:extLst>
          </p:cNvPr>
          <p:cNvSpPr txBox="1"/>
          <p:nvPr/>
        </p:nvSpPr>
        <p:spPr>
          <a:xfrm>
            <a:off x="5982716" y="843558"/>
            <a:ext cx="3125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hangingPunct="0">
              <a:spcBef>
                <a:spcPct val="0"/>
              </a:spcBef>
              <a:defRPr/>
            </a:pPr>
            <a:r>
              <a:rPr lang="en-US" altLang="zh-CN" sz="1200" b="1" dirty="0"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Assume:</a:t>
            </a:r>
          </a:p>
          <a:p>
            <a:pPr marL="342900" indent="-342900" defTabSz="685800" eaLnBrk="0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zh-CN" sz="1200" b="1" dirty="0"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Only </a:t>
            </a: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one tuple fits in a block</a:t>
            </a:r>
          </a:p>
          <a:p>
            <a:pPr marL="342900" indent="-342900" defTabSz="685800" eaLnBrk="0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zh-CN" sz="1200" b="1" dirty="0"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Memory holds at most 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3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 blocks, </a:t>
            </a: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2 for input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cs typeface="Arial" panose="020B0604020202020204" pitchFamily="34" charset="0"/>
              </a:rPr>
              <a:t>1 for output</a:t>
            </a:r>
          </a:p>
        </p:txBody>
      </p:sp>
    </p:spTree>
    <p:extLst>
      <p:ext uri="{BB962C8B-B14F-4D97-AF65-F5344CB8AC3E}">
        <p14:creationId xmlns:p14="http://schemas.microsoft.com/office/powerpoint/2010/main" val="375265666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B293-165A-4C37-821F-470CA36C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Sort-Merge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D3113-B398-4E71-A172-38074A7F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Merge the runs (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N-way merge, N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路归并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). </a:t>
            </a:r>
            <a:r>
              <a:rPr lang="en-US" altLang="zh-CN" sz="2000" dirty="0">
                <a:latin typeface="Comic Sans MS" pitchFamily="66" charset="0"/>
              </a:rPr>
              <a:t>We assume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 &lt; M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altLang="zh-CN" sz="1600" dirty="0">
                <a:latin typeface="Comic Sans MS" pitchFamily="66" charset="0"/>
                <a:ea typeface="宋体" pitchFamily="2" charset="-122"/>
              </a:rPr>
              <a:t>Use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600" dirty="0">
                <a:latin typeface="Comic Sans MS" pitchFamily="66" charset="0"/>
                <a:ea typeface="宋体" pitchFamily="2" charset="-122"/>
              </a:rPr>
              <a:t>blocks of memory to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buffer input runs</a:t>
            </a:r>
            <a:r>
              <a:rPr lang="en-US" altLang="zh-CN" sz="1600" dirty="0">
                <a:latin typeface="Comic Sans MS" pitchFamily="66" charset="0"/>
                <a:ea typeface="宋体" pitchFamily="2" charset="-122"/>
              </a:rPr>
              <a:t>, and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1600" dirty="0">
                <a:latin typeface="Comic Sans MS" pitchFamily="66" charset="0"/>
                <a:ea typeface="宋体" pitchFamily="2" charset="-122"/>
              </a:rPr>
              <a:t> block to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buffer output</a:t>
            </a:r>
            <a:r>
              <a:rPr lang="en-US" altLang="zh-CN" sz="1600" dirty="0">
                <a:latin typeface="Comic Sans MS" pitchFamily="66" charset="0"/>
                <a:ea typeface="宋体" pitchFamily="2" charset="-122"/>
              </a:rPr>
              <a:t>. Read the first block of each run into its buffer page</a:t>
            </a:r>
          </a:p>
          <a:p>
            <a:pPr marL="457200" lvl="1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repeat</a:t>
            </a:r>
          </a:p>
          <a:p>
            <a:pPr marL="914400" lvl="2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 the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first record (in sort order) 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among all buffer blocks</a:t>
            </a:r>
          </a:p>
          <a:p>
            <a:pPr marL="914400" lvl="2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write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 the record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to the output buffer block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. If the output buffer is full,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write it to disk</a:t>
            </a:r>
          </a:p>
          <a:p>
            <a:pPr marL="914400" lvl="2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delete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 the record from the input buffer block</a:t>
            </a:r>
            <a:b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If the buffer block becomes empty then</a:t>
            </a:r>
            <a:b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read the next block </a:t>
            </a:r>
            <a:r>
              <a:rPr lang="en-US" altLang="zh-CN" i="1" dirty="0">
                <a:latin typeface="Comic Sans MS" pitchFamily="66" charset="0"/>
                <a:cs typeface="Times New Roman" panose="02020603050405020304" pitchFamily="18" charset="0"/>
              </a:rPr>
              <a:t>of the run into the buffer</a:t>
            </a:r>
          </a:p>
          <a:p>
            <a:pPr marL="457200" lvl="1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until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all input buffer blocks are empty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9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E687EA-904F-4DA5-B783-88726B14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0" y="1790804"/>
            <a:ext cx="14585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Database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System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Structure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F490C0-599F-4564-93AE-A6FBFA6C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91" y="4050507"/>
            <a:ext cx="875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CB520-F6F9-4636-8F83-D0DC0DDE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7" y="232171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3FAAF62-4EB9-469A-B1B2-133978FB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46" y="969169"/>
            <a:ext cx="1521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Applications/tools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D88C95-F85D-41D7-8471-660FF156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431" y="339329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2323E88-B029-4C7F-A9CB-F485505E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1437085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5F3F1C1-EBD6-4632-B8DE-F9931BFA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844154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ECDAEBE-856D-4DA7-8606-C370902F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1" y="250032"/>
            <a:ext cx="3902745" cy="4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052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2F5D-15FA-47B9-BB52-9AE6048B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Sort-Merge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EE8D-11A7-48D3-AC7A-784E0C9E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10896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212090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If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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several merge </a:t>
            </a:r>
            <a:r>
              <a:rPr lang="en-US" altLang="zh-CN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passes 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zh-CN" altLang="en-US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多趟归并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are required</a:t>
            </a:r>
          </a:p>
          <a:p>
            <a:pPr lvl="1">
              <a:lnSpc>
                <a:spcPct val="150000"/>
              </a:lnSpc>
              <a:tabLst>
                <a:tab pos="2120900" algn="l"/>
              </a:tabLst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In each pass, contiguous groups of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- 1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runs are merged. </a:t>
            </a:r>
          </a:p>
          <a:p>
            <a:pPr lvl="1">
              <a:lnSpc>
                <a:spcPct val="150000"/>
              </a:lnSpc>
              <a:tabLst>
                <a:tab pos="21209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 pass reduces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the number of runs by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 factor of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-1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. </a:t>
            </a:r>
          </a:p>
          <a:p>
            <a:pPr lvl="2">
              <a:lnSpc>
                <a:spcPct val="150000"/>
              </a:lnSpc>
              <a:tabLst>
                <a:tab pos="2120900" algn="l"/>
              </a:tabLst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E.g. If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M=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11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and there are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90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runs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one pass reduces the number of runs to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9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each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10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times the size of the initial runs</a:t>
            </a:r>
          </a:p>
          <a:p>
            <a:pPr lvl="1">
              <a:lnSpc>
                <a:spcPct val="150000"/>
              </a:lnSpc>
              <a:tabLst>
                <a:tab pos="2120900" algn="l"/>
              </a:tabLst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Repeated passes are performed till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all runs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have been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merged into one</a:t>
            </a:r>
          </a:p>
        </p:txBody>
      </p:sp>
    </p:spTree>
    <p:extLst>
      <p:ext uri="{BB962C8B-B14F-4D97-AF65-F5344CB8AC3E}">
        <p14:creationId xmlns:p14="http://schemas.microsoft.com/office/powerpoint/2010/main" val="423455175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DC4F-6311-4C94-9DE4-A89623F9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Example: External Sorting using Sort-Merge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6" name="Picture 1028">
            <a:extLst>
              <a:ext uri="{FF2B5EF4-FFF2-40B4-BE49-F238E27FC236}">
                <a16:creationId xmlns:a16="http://schemas.microsoft.com/office/drawing/2014/main" id="{B512F7E0-873C-4438-A0DA-014535F1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4" t="2582" r="18834" b="3018"/>
          <a:stretch>
            <a:fillRect/>
          </a:stretch>
        </p:blipFill>
        <p:spPr bwMode="auto">
          <a:xfrm>
            <a:off x="4038501" y="843558"/>
            <a:ext cx="4277915" cy="395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30">
                <a:extLst>
                  <a:ext uri="{FF2B5EF4-FFF2-40B4-BE49-F238E27FC236}">
                    <a16:creationId xmlns:a16="http://schemas.microsoft.com/office/drawing/2014/main" id="{07B6DE34-FA12-4339-83D2-3814B80D3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987574"/>
                <a:ext cx="3858989" cy="3145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685800" eaLnBrk="0" hangingPunct="0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600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Sort on the first column!</a:t>
                </a:r>
              </a:p>
              <a:p>
                <a:pPr defTabSz="685800" eaLnBrk="0" hangingPunct="0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600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denote memory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buffer size</a:t>
                </a:r>
                <a:endParaRPr lang="en-US" altLang="zh-CN" sz="1600" dirty="0">
                  <a:latin typeface="Comic Sans MS" pitchFamily="66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defTabSz="685800" eaLnBrk="0" hangingPunct="0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Assume:</a:t>
                </a:r>
              </a:p>
              <a:p>
                <a:pPr marL="342900" indent="-342900" defTabSz="685800" eaLnBrk="0" hangingPunct="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en-US" altLang="zh-CN" sz="1600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Only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one tuple fits in a block</a:t>
                </a:r>
              </a:p>
              <a:p>
                <a:pPr marL="342900" indent="-342900" defTabSz="685800" eaLnBrk="0" hangingPunct="0">
                  <a:lnSpc>
                    <a:spcPct val="15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en-US" altLang="zh-CN" sz="1600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Memory holds at most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3</a:t>
                </a:r>
                <a:r>
                  <a:rPr lang="en-US" altLang="zh-CN" sz="1600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 blocks,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 for input</a:t>
                </a:r>
                <a:r>
                  <a:rPr lang="en-US" altLang="zh-CN" sz="1600" dirty="0"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pitchFamily="2" charset="-122"/>
                    <a:cs typeface="Arial" panose="020B0604020202020204" pitchFamily="34" charset="0"/>
                  </a:rPr>
                  <a:t> for output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altLang="zh-CN" sz="1600" b="1" dirty="0">
                    <a:latin typeface="Comic Sans MS" pitchFamily="66" charset="0"/>
                    <a:ea typeface="宋体" pitchFamily="2" charset="-122"/>
                  </a:rPr>
                  <a:t>Cost: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b</a:t>
                </a:r>
                <a:r>
                  <a:rPr lang="en-US" altLang="zh-CN" sz="1600" b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r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( 2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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log</a:t>
                </a:r>
                <a:r>
                  <a:rPr lang="en-US" altLang="zh-CN" sz="1600" b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M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–1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1600" b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r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/ M) + 1)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Total: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12(2*log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2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(12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/ 3)+1) =60</a:t>
                </a:r>
                <a:endParaRPr lang="en-US" altLang="zh-CN" sz="1600" dirty="0">
                  <a:latin typeface="Comic Sans MS" pitchFamily="66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1030">
                <a:extLst>
                  <a:ext uri="{FF2B5EF4-FFF2-40B4-BE49-F238E27FC236}">
                    <a16:creationId xmlns:a16="http://schemas.microsoft.com/office/drawing/2014/main" id="{07B6DE34-FA12-4339-83D2-3814B80D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987574"/>
                <a:ext cx="3858989" cy="3145476"/>
              </a:xfrm>
              <a:prstGeom prst="rect">
                <a:avLst/>
              </a:prstGeom>
              <a:blipFill>
                <a:blip r:embed="rId3"/>
                <a:stretch>
                  <a:fillRect l="-1422" b="-1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66B19E8-A9B9-4B06-B817-646ED6CD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850" y="1095376"/>
            <a:ext cx="265509" cy="74652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F91A67-5DA8-47C3-87B7-CC7B795AE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041" y="1813322"/>
            <a:ext cx="265510" cy="7477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D8043-9A97-4DD2-AF04-22D9018B3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757" y="2530078"/>
            <a:ext cx="265509" cy="74652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210928-B796-4C94-9D54-250D5707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325" y="3267076"/>
            <a:ext cx="266700" cy="74652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4599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C389-F2B3-42EF-BDA4-C901F65B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Merge Sort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C0B4-D904-4D3A-BB60-4579A5CE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248472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Cost analysis: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1800" b="1" i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Let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b="1" i="1" baseline="-25000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denote the number of blocks containing records of relation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endParaRPr lang="en-US" altLang="zh-CN" sz="1800" b="1" i="1" dirty="0">
              <a:solidFill>
                <a:srgbClr val="0000FF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The </a:t>
            </a:r>
            <a:r>
              <a:rPr lang="en-US" altLang="zh-CN" sz="1800" b="1" dirty="0" err="1">
                <a:latin typeface="Comic Sans MS" pitchFamily="66" charset="0"/>
                <a:ea typeface="宋体" pitchFamily="2" charset="-122"/>
                <a:sym typeface="Symbol" pitchFamily="18" charset="2"/>
              </a:rPr>
              <a:t>intial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number of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runs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is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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/M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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endParaRPr lang="en-US" altLang="zh-CN" sz="1800" b="1" dirty="0">
              <a:latin typeface="Comic Sans MS" pitchFamily="66" charset="0"/>
              <a:ea typeface="宋体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Total number of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merge passes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required: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log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–1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/M)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Disk accesses for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initial run creation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as well as in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each pass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baseline="-250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(read in + write out)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for final pass, we don’t count write cost</a:t>
            </a: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. We ignore final write cost for all operations since the output of an operation may be sent to the parent operation without being written to disk.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Each pass (except the final pass) reads every block once and writes out once. Thus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total number of disk accesses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for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external sorting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: 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( 2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b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log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–1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M)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 + 1):</a:t>
            </a:r>
          </a:p>
          <a:p>
            <a:pPr marL="457200" lvl="1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Example: 12(2*log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(12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3)+1) =60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151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BC7DA-40CA-470D-AE86-08BC7A4B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Merge Sort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8CD1-EE77-4B60-B8B8-AF809C33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248472"/>
          </a:xfrm>
        </p:spPr>
        <p:txBody>
          <a:bodyPr/>
          <a:lstStyle/>
          <a:p>
            <a:pPr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Cost of seeks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During run generation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: one seek to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read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 each run and one seek to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write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 each run</a:t>
            </a:r>
          </a:p>
          <a:p>
            <a:pPr lvl="2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i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M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During the merge phase</a:t>
            </a:r>
          </a:p>
          <a:p>
            <a:pPr lvl="2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Buffer size: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read/write </a:t>
            </a:r>
            <a:r>
              <a:rPr lang="en-US" altLang="zh-CN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blocks at a time</a:t>
            </a: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lvl="2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Need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b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seeks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for each merge pass </a:t>
            </a:r>
          </a:p>
          <a:p>
            <a:pPr lvl="3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except the final one which does not require a write</a:t>
            </a:r>
          </a:p>
          <a:p>
            <a:pPr lvl="2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Total number of seeks:</a:t>
            </a:r>
            <a:b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</a:b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M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 + 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b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 (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b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log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–1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M)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 -1)</a:t>
            </a:r>
          </a:p>
          <a:p>
            <a:pPr lvl="2"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Applying the equation to the example, we get: </a:t>
            </a:r>
          </a:p>
          <a:p>
            <a:pPr marL="857250" lvl="2" indent="0">
              <a:buClr>
                <a:schemeClr val="bg1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2*(12/3)+(12/1)(2* log</a:t>
            </a:r>
            <a:r>
              <a:rPr lang="en-US" altLang="zh-CN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12</a:t>
            </a:r>
            <a:r>
              <a:rPr lang="en-US" altLang="zh-CN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/ 3)-1) =8+12*3 = 44 seeks</a:t>
            </a:r>
            <a:endParaRPr lang="zh-CN" altLang="en-US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022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Selection 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Sorting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Join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Evaluation of Expressions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08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60791-F818-4988-BEC5-360A6A20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Join Operation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210ED-3265-49CD-A483-1A33C4B4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96448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Algorithms to implement joins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Nested-loop join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嵌套循环连接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Block nested-loop join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块嵌套循环连接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Indexed nested-loop join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索引嵌套循环连接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Merge-join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归并连接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Hash-join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散列连接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r>
              <a:rPr lang="en-US" altLang="zh-CN" sz="2000" b="1" dirty="0">
                <a:latin typeface="Comic Sans MS" pitchFamily="66" charset="0"/>
              </a:rPr>
              <a:t>Examples use the following information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#records 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customer: 10000  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depositor: 5000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#blocks 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customer: 400     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depositor: 100</a:t>
            </a:r>
          </a:p>
        </p:txBody>
      </p:sp>
    </p:spTree>
    <p:extLst>
      <p:ext uri="{BB962C8B-B14F-4D97-AF65-F5344CB8AC3E}">
        <p14:creationId xmlns:p14="http://schemas.microsoft.com/office/powerpoint/2010/main" val="259859082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FD79-A028-4171-A0B9-174C006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Nested-Loop Join (</a:t>
            </a:r>
            <a:r>
              <a:rPr lang="zh-CN" altLang="en-US" dirty="0">
                <a:latin typeface="Comic Sans MS" pitchFamily="66" charset="0"/>
              </a:rPr>
              <a:t>嵌套循环连接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62013-D52A-4EBA-802F-D920A089B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84976" cy="3888432"/>
              </a:xfrm>
            </p:spPr>
            <p:txBody>
              <a:bodyPr/>
              <a:lstStyle/>
              <a:p>
                <a:r>
                  <a:rPr lang="en-US" altLang="zh-CN" sz="1800" dirty="0">
                    <a:latin typeface="Comic Sans MS" pitchFamily="66" charset="0"/>
                  </a:rPr>
                  <a:t>Compute the theta join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br>
                  <a:rPr lang="en-US" altLang="zh-CN" sz="1800" dirty="0">
                    <a:latin typeface="Comic Sans MS" pitchFamily="66" charset="0"/>
                  </a:rPr>
                </a:br>
                <a:endParaRPr lang="en-US" altLang="zh-CN" sz="1800" dirty="0">
                  <a:latin typeface="Comic Sans MS" pitchFamily="66" charset="0"/>
                </a:endParaRPr>
              </a:p>
              <a:p>
                <a:pPr marL="400050" lvl="1" indent="0">
                  <a:buNone/>
                </a:pP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test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) to see if they satisfy the join condition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     if they do,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to the result.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end</a:t>
                </a:r>
                <a:b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b="1" i="1" dirty="0" err="1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end</a:t>
                </a:r>
                <a:endParaRPr lang="en-US" altLang="zh-CN" sz="1800" b="1" i="1" dirty="0">
                  <a:solidFill>
                    <a:srgbClr val="0000FF"/>
                  </a:solidFill>
                  <a:latin typeface="Comic Sans MS" pitchFamily="66" charset="0"/>
                  <a:cs typeface="Times New Roman" panose="02020603050405020304" pitchFamily="18" charset="0"/>
                </a:endParaRPr>
              </a:p>
              <a:p>
                <a:endParaRPr lang="en-US" altLang="zh-CN" sz="1800" b="0" i="1" dirty="0">
                  <a:latin typeface="Comic Sans MS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called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outer relation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外层关系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is called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inner relation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内层关系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</a:p>
              <a:p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Require no indices and can be used for any kind of join condition</a:t>
                </a:r>
              </a:p>
              <a:p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Expensive</a:t>
                </a:r>
                <a:r>
                  <a:rPr lang="en-US" altLang="zh-CN" sz="1800" dirty="0">
                    <a:latin typeface="Comic Sans MS" pitchFamily="66" charset="0"/>
                  </a:rPr>
                  <a:t> since it examines every pair of tuples in the two relations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62013-D52A-4EBA-802F-D920A089B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84976" cy="3888432"/>
              </a:xfrm>
              <a:blipFill>
                <a:blip r:embed="rId2"/>
                <a:stretch>
                  <a:fillRect l="-833" t="-1881" r="-347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9723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B719-839F-4352-8CEC-8A321E2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Nested-Loop Join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099DC-2E2D-434D-AD55-F99BD5E8F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1"/>
                <a:ext cx="8784976" cy="4265315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b="1" dirty="0">
                    <a:latin typeface="Comic Sans MS" pitchFamily="66" charset="0"/>
                    <a:ea typeface="宋体" charset="-122"/>
                  </a:rPr>
                  <a:t>In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worst case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</a:rPr>
                  <a:t>, if there is enough memory only to hold one block of each relation, the estimated cost is 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n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r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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+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</a:t>
                </a:r>
                <a:r>
                  <a:rPr lang="en-US" altLang="zh-CN" sz="1800" b="1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block transfers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, plus 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n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r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+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</a:t>
                </a:r>
                <a:r>
                  <a:rPr lang="en-US" altLang="zh-CN" sz="1800" b="1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seeks   (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:outer relation (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外层关系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inner relation (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内层关系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) </a:t>
                </a:r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  <a:ea typeface="宋体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If two or the smaller relation(s) fit(s) entirely in memory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, use that as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inner relation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Reduces cost to </a:t>
                </a:r>
                <a:r>
                  <a:rPr lang="en-US" altLang="zh-CN" sz="1800" b="1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</a:t>
                </a:r>
                <a:r>
                  <a:rPr lang="en-US" altLang="zh-CN" sz="1800" b="1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+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</a:t>
                </a:r>
                <a:r>
                  <a:rPr lang="en-US" altLang="zh-CN" sz="18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block transfers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and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2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seeks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If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smaller relation (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depositor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)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fits entirely in memory, the cost estimate will be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500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disk accesses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Block nested-loops algorithm 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is preferable</a:t>
                </a:r>
                <a:endParaRPr lang="zh-CN" altLang="en-US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099DC-2E2D-434D-AD55-F99BD5E8F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1"/>
                <a:ext cx="8784976" cy="4265315"/>
              </a:xfrm>
              <a:blipFill>
                <a:blip r:embed="rId3"/>
                <a:stretch>
                  <a:fillRect l="-832" t="-1001" r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D450347-D0B1-F1BA-8407-3335D63BEAD9}"/>
              </a:ext>
            </a:extLst>
          </p:cNvPr>
          <p:cNvSpPr txBox="1"/>
          <p:nvPr/>
        </p:nvSpPr>
        <p:spPr>
          <a:xfrm>
            <a:off x="5652120" y="3579862"/>
            <a:ext cx="2376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#records </a:t>
            </a:r>
          </a:p>
          <a:p>
            <a:pPr lvl="2"/>
            <a:r>
              <a:rPr lang="en-US" altLang="zh-CN" sz="1200" dirty="0">
                <a:solidFill>
                  <a:srgbClr val="FF0000"/>
                </a:solidFill>
                <a:latin typeface="Comic Sans MS" pitchFamily="66" charset="0"/>
              </a:rPr>
              <a:t>customer: 10000  </a:t>
            </a:r>
          </a:p>
          <a:p>
            <a:pPr lvl="2"/>
            <a:r>
              <a:rPr lang="en-US" altLang="zh-CN" sz="1200" dirty="0">
                <a:solidFill>
                  <a:srgbClr val="FF0000"/>
                </a:solidFill>
                <a:latin typeface="Comic Sans MS" pitchFamily="66" charset="0"/>
              </a:rPr>
              <a:t>depositor: 5000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#blocks </a:t>
            </a:r>
          </a:p>
          <a:p>
            <a:pPr lvl="2"/>
            <a:r>
              <a:rPr lang="en-US" altLang="zh-CN" sz="1200" dirty="0">
                <a:solidFill>
                  <a:srgbClr val="FF0000"/>
                </a:solidFill>
                <a:latin typeface="Comic Sans MS" pitchFamily="66" charset="0"/>
              </a:rPr>
              <a:t>customer: 400     </a:t>
            </a:r>
          </a:p>
          <a:p>
            <a:pPr lvl="2"/>
            <a:r>
              <a:rPr lang="en-US" altLang="zh-CN" sz="1200" dirty="0">
                <a:solidFill>
                  <a:srgbClr val="FF0000"/>
                </a:solidFill>
                <a:latin typeface="Comic Sans MS" pitchFamily="66" charset="0"/>
              </a:rPr>
              <a:t>depositor: 100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0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B719-839F-4352-8CEC-8A321E2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Nested-Loop Join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99DC-2E2D-434D-AD55-F99BD5E8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3672408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Given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worst case </a:t>
            </a:r>
            <a:r>
              <a:rPr lang="en-US" altLang="zh-CN" sz="1800" dirty="0">
                <a:latin typeface="Comic Sans MS" pitchFamily="66" charset="0"/>
              </a:rPr>
              <a:t>memory availability, the cost estimate is</a:t>
            </a: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            n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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+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block transfers</a:t>
            </a:r>
            <a:r>
              <a:rPr lang="en-US" altLang="zh-CN" sz="1800" b="1" dirty="0">
                <a:latin typeface="Comic Sans MS" pitchFamily="66" charset="0"/>
                <a:ea typeface="宋体" charset="-122"/>
                <a:sym typeface="Symbol" pitchFamily="18" charset="2"/>
              </a:rPr>
              <a:t>  plus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seeks</a:t>
            </a:r>
          </a:p>
          <a:p>
            <a:pPr marL="0" indent="0">
              <a:buNone/>
            </a:pPr>
            <a:endParaRPr lang="en-US" altLang="zh-CN" sz="1800" dirty="0">
              <a:latin typeface="Comic Sans MS" pitchFamily="66" charset="0"/>
            </a:endParaRPr>
          </a:p>
          <a:p>
            <a:pPr lvl="1"/>
            <a:r>
              <a:rPr lang="en-US" altLang="zh-CN" sz="1600" dirty="0">
                <a:latin typeface="Comic Sans MS" pitchFamily="66" charset="0"/>
              </a:rPr>
              <a:t>5000 * 400 + 100 =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2,000,100 disk accesses</a:t>
            </a:r>
            <a:r>
              <a:rPr lang="en-US" altLang="zh-CN" sz="1600" dirty="0">
                <a:latin typeface="Comic Sans MS" pitchFamily="66" charset="0"/>
              </a:rPr>
              <a:t>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depositor as outer relation</a:t>
            </a:r>
            <a:r>
              <a:rPr lang="en-US" altLang="zh-CN" sz="1600" dirty="0">
                <a:latin typeface="Comic Sans MS" pitchFamily="66" charset="0"/>
              </a:rPr>
              <a:t>, and  5000 + 100 =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5100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seeks</a:t>
            </a:r>
            <a:r>
              <a:rPr lang="en-US" altLang="zh-CN" sz="1600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10000 * 100 + 400 =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1,000,400 disk accesses</a:t>
            </a:r>
            <a:r>
              <a:rPr lang="en-US" altLang="zh-CN" sz="1600" dirty="0">
                <a:latin typeface="Comic Sans MS" pitchFamily="66" charset="0"/>
              </a:rPr>
              <a:t>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customer  as the outer relation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10,400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seeks</a:t>
            </a:r>
          </a:p>
          <a:p>
            <a:pPr lvl="1"/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较小的关系做内层更优</a:t>
            </a:r>
            <a:endParaRPr lang="en-US" altLang="zh-CN" sz="1600" b="1" dirty="0">
              <a:latin typeface="Comic Sans MS" pitchFamily="66" charset="0"/>
            </a:endParaRPr>
          </a:p>
          <a:p>
            <a:pPr lvl="1"/>
            <a:r>
              <a:rPr lang="en-US" altLang="zh-CN" sz="1600" dirty="0">
                <a:latin typeface="Comic Sans MS" pitchFamily="66" charset="0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smaller</a:t>
            </a:r>
            <a:r>
              <a:rPr lang="en-US" altLang="zh-CN" sz="1600" dirty="0">
                <a:latin typeface="Comic Sans MS" pitchFamily="66" charset="0"/>
              </a:rPr>
              <a:t> relation (depositor) fits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entirely in memory</a:t>
            </a:r>
            <a:r>
              <a:rPr lang="en-US" altLang="zh-CN" sz="1600" dirty="0">
                <a:latin typeface="Comic Sans MS" pitchFamily="66" charset="0"/>
              </a:rPr>
              <a:t>, the cost estimate will be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500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disk accesses</a:t>
            </a:r>
            <a:r>
              <a:rPr lang="zh-CN" altLang="en-US" sz="1600" dirty="0">
                <a:latin typeface="Comic Sans MS" pitchFamily="66" charset="0"/>
              </a:rPr>
              <a:t>，这时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较小的关系做内层更优</a:t>
            </a:r>
          </a:p>
          <a:p>
            <a:endParaRPr lang="zh-CN" altLang="en-US" sz="1600" dirty="0">
              <a:latin typeface="Comic Sans MS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42EB77-BD6B-D44C-77EB-7E80BD722E82}"/>
              </a:ext>
            </a:extLst>
          </p:cNvPr>
          <p:cNvSpPr txBox="1"/>
          <p:nvPr/>
        </p:nvSpPr>
        <p:spPr>
          <a:xfrm>
            <a:off x="5148064" y="3419584"/>
            <a:ext cx="34563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#records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customer: 10000 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depositor: 5000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#blocks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customer: 400    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depositor: 100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490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7FC59-CBB3-4960-BCC7-029BB90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Block Nested-Loop Join (</a:t>
            </a:r>
            <a:r>
              <a:rPr lang="zh-CN" altLang="en-US" dirty="0">
                <a:latin typeface="Comic Sans MS" pitchFamily="66" charset="0"/>
              </a:rPr>
              <a:t>块嵌套循环连接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A56F56-6CC1-43E1-AC33-981A1BEA7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17042"/>
                <a:ext cx="8568952" cy="3977581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Variant of nested-loop join in which every block of inner relation is paired with every block of outer relation.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i="1" dirty="0">
                    <a:latin typeface="Comic Sans MS" pitchFamily="66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 b="1" i="1" dirty="0"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</a:t>
                </a:r>
                <a:r>
                  <a:rPr lang="en-US" altLang="zh-CN" sz="1800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   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1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each</a:t>
                </a:r>
                <a:r>
                  <a:rPr lang="en-US" altLang="zh-CN" sz="1800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FFC000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do begin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       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check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) satisfy the join condition 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        if they do,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to the result.</a:t>
                </a:r>
                <a:b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end</a:t>
                </a:r>
                <a:b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1800" b="1" i="1" dirty="0" err="1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end</a:t>
                </a:r>
                <a:b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1800" b="1" i="1" dirty="0" err="1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end</a:t>
                </a:r>
                <a:b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b="1" i="1" dirty="0" err="1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end</a:t>
                </a:r>
                <a:endParaRPr lang="en-US" altLang="zh-CN" sz="1800" b="1" i="1" dirty="0">
                  <a:solidFill>
                    <a:srgbClr val="0000FF"/>
                  </a:solidFill>
                  <a:latin typeface="Comic Sans MS" pitchFamily="66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A56F56-6CC1-43E1-AC33-981A1BEA7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17042"/>
                <a:ext cx="8568952" cy="3977581"/>
              </a:xfrm>
              <a:blipFill>
                <a:blip r:embed="rId2"/>
                <a:stretch>
                  <a:fillRect l="-996" t="-1991" r="-213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0644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Selection 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Sorting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Join Operation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Evaluation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B6DF5-1628-472F-AC82-89628BD7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Block Nested-Loop Join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1C305-D2C6-45D4-A050-DCBB3AF3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895081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Worst case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estimate: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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+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block transfers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+ 2 *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seeks</a:t>
            </a:r>
          </a:p>
          <a:p>
            <a:pPr lvl="1"/>
            <a:r>
              <a:rPr lang="en-US" altLang="zh-CN" sz="1800" dirty="0">
                <a:latin typeface="Comic Sans MS" pitchFamily="66" charset="0"/>
                <a:ea typeface="宋体" charset="-122"/>
              </a:rPr>
              <a:t>Each block in the inner relation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is read once for each </a:t>
            </a:r>
            <a:r>
              <a:rPr lang="en-US" altLang="zh-CN" sz="1800" i="1" dirty="0">
                <a:latin typeface="Comic Sans MS" pitchFamily="66" charset="0"/>
                <a:ea typeface="宋体" charset="-122"/>
              </a:rPr>
              <a:t>block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in the outer relation (instead of once for each tuple in the outer relation)</a:t>
            </a:r>
          </a:p>
          <a:p>
            <a:pPr lvl="1"/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宋体" charset="-122"/>
                <a:sym typeface="Symbol" pitchFamily="18" charset="2"/>
              </a:rPr>
              <a:t>注：如内存不能容纳任何一个关系，则用较小的关系作为外层关系更有效</a:t>
            </a:r>
            <a:endParaRPr lang="en-US" altLang="zh-CN" sz="1800" b="1" dirty="0">
              <a:latin typeface="Comic Sans MS" panose="030F0702030302020204" pitchFamily="66" charset="0"/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 err="1">
                <a:latin typeface="Comic Sans MS" pitchFamily="66" charset="0"/>
                <a:ea typeface="宋体" charset="-122"/>
                <a:sym typeface="Greek Symbols" pitchFamily="18" charset="2"/>
              </a:rPr>
              <a:t>Eg.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Greek Symbols" pitchFamily="18" charset="2"/>
              </a:rPr>
              <a:t> Cost of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block nested loops join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  <a:ea typeface="宋体" charset="-122"/>
                <a:sym typeface="Greek Symbols" pitchFamily="18" charset="2"/>
              </a:rPr>
              <a:t>100*400 +100 = 40,100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block transfers 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Greek Symbols" pitchFamily="18" charset="2"/>
              </a:rPr>
              <a:t>+ 2 * 100 =200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seeks</a:t>
            </a:r>
          </a:p>
          <a:p>
            <a:endParaRPr lang="en-US" altLang="zh-CN" sz="1800" b="1" dirty="0">
              <a:solidFill>
                <a:srgbClr val="0000FF"/>
              </a:solidFill>
              <a:latin typeface="Comic Sans MS" pitchFamily="66" charset="0"/>
              <a:ea typeface="宋体" charset="-122"/>
              <a:sym typeface="Symbol" pitchFamily="18" charset="2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Best case(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内存能容纳内层关系，较小的关系做内层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):</a:t>
            </a:r>
            <a:r>
              <a:rPr lang="en-US" altLang="zh-CN" sz="1800" b="1" dirty="0"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block transfers + 2 seeks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22BE09-47EA-CD49-2FF6-C5184FB1ED15}"/>
              </a:ext>
            </a:extLst>
          </p:cNvPr>
          <p:cNvSpPr txBox="1"/>
          <p:nvPr/>
        </p:nvSpPr>
        <p:spPr>
          <a:xfrm>
            <a:off x="5292080" y="3435846"/>
            <a:ext cx="26642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#records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customer: 10000 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depositor: 5000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#blocks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customer: 400    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depositor: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36399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9DE78-C0AD-4E19-8EFF-4C5E561A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Block Nested-Loop Join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CF11E-C907-42B4-A18C-19B81CE9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Comic Sans MS" pitchFamily="66" charset="0"/>
                <a:ea typeface="宋体" charset="-122"/>
                <a:sym typeface="Symbol" pitchFamily="18" charset="2"/>
              </a:rPr>
              <a:t>Improvements to nested loop and block nested loop algorithms:</a:t>
            </a:r>
          </a:p>
          <a:p>
            <a:pPr lvl="1"/>
            <a:r>
              <a:rPr lang="en-US" altLang="zh-CN" dirty="0">
                <a:latin typeface="Comic Sans MS" pitchFamily="66" charset="0"/>
                <a:ea typeface="宋体" charset="-122"/>
              </a:rPr>
              <a:t>In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block nested-loop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use (</a:t>
            </a:r>
            <a:r>
              <a:rPr lang="en-US" altLang="zh-CN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 –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2) disk blocks as blocking unit for outer relations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where </a:t>
            </a:r>
            <a:r>
              <a:rPr lang="en-US" altLang="zh-CN" i="1" dirty="0">
                <a:latin typeface="Comic Sans MS" pitchFamily="66" charset="0"/>
                <a:ea typeface="宋体" charset="-122"/>
              </a:rPr>
              <a:t>M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 = memory size in blocks; </a:t>
            </a:r>
            <a:r>
              <a:rPr lang="en-US" altLang="zh-CN" dirty="0">
                <a:solidFill>
                  <a:srgbClr val="FF0066"/>
                </a:solidFill>
                <a:latin typeface="Comic Sans MS" pitchFamily="66" charset="0"/>
                <a:ea typeface="宋体" charset="-122"/>
              </a:rPr>
              <a:t>use remaining two blocks to buffer inner relation and output</a:t>
            </a:r>
          </a:p>
          <a:p>
            <a:pPr lvl="2"/>
            <a:r>
              <a:rPr lang="en-US" altLang="zh-CN" sz="2000" dirty="0">
                <a:latin typeface="Comic Sans MS" pitchFamily="66" charset="0"/>
                <a:ea typeface="宋体" charset="-122"/>
              </a:rPr>
              <a:t> Cost = </a:t>
            </a:r>
            <a:r>
              <a:rPr lang="en-US" altLang="zh-CN" sz="2000" dirty="0">
                <a:latin typeface="Comic Sans MS" pitchFamily="66" charset="0"/>
                <a:ea typeface="宋体" charset="-122"/>
                <a:sym typeface="Symbol" pitchFamily="18" charset="2"/>
              </a:rPr>
              <a:t></a:t>
            </a:r>
            <a:r>
              <a:rPr lang="en-US" altLang="zh-CN" sz="2000" i="1" dirty="0" err="1"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latin typeface="Comic Sans MS" pitchFamily="66" charset="0"/>
                <a:ea typeface="宋体" charset="-122"/>
                <a:sym typeface="Symbol" pitchFamily="18" charset="2"/>
              </a:rPr>
              <a:t>  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/ (M-2)</a:t>
            </a:r>
            <a:r>
              <a:rPr lang="en-US" altLang="zh-CN" sz="2000" dirty="0">
                <a:latin typeface="Comic Sans MS" pitchFamily="66" charset="0"/>
                <a:ea typeface="宋体" charset="-122"/>
                <a:sym typeface="Symbol" pitchFamily="18" charset="2"/>
              </a:rPr>
              <a:t> 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 b</a:t>
            </a:r>
            <a:r>
              <a:rPr lang="en-US" altLang="zh-CN" sz="2000" i="1" baseline="-25000" dirty="0"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 + </a:t>
            </a:r>
            <a:r>
              <a:rPr lang="en-US" altLang="zh-CN" sz="2000" i="1" dirty="0" err="1"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charset="-122"/>
                <a:sym typeface="Symbol" pitchFamily="18" charset="2"/>
              </a:rPr>
              <a:t>block transfers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 +</a:t>
            </a:r>
            <a:b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</a:b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          2 </a:t>
            </a:r>
            <a:r>
              <a:rPr lang="en-US" altLang="zh-CN" sz="2000" dirty="0">
                <a:latin typeface="Comic Sans MS" pitchFamily="66" charset="0"/>
                <a:ea typeface="宋体" charset="-122"/>
                <a:sym typeface="Symbol" pitchFamily="18" charset="2"/>
              </a:rPr>
              <a:t></a:t>
            </a:r>
            <a:r>
              <a:rPr lang="en-US" altLang="zh-CN" sz="2000" i="1" dirty="0" err="1"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 dirty="0" err="1"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latin typeface="Comic Sans MS" pitchFamily="66" charset="0"/>
                <a:ea typeface="宋体" charset="-122"/>
                <a:sym typeface="Symbol" pitchFamily="18" charset="2"/>
              </a:rPr>
              <a:t>  </a:t>
            </a:r>
            <a:r>
              <a:rPr lang="en-US" altLang="zh-CN" sz="2000" i="1" dirty="0">
                <a:latin typeface="Comic Sans MS" pitchFamily="66" charset="0"/>
                <a:ea typeface="宋体" charset="-122"/>
                <a:sym typeface="Symbol" pitchFamily="18" charset="2"/>
              </a:rPr>
              <a:t>/ (M-2)</a:t>
            </a:r>
            <a:r>
              <a:rPr lang="en-US" altLang="zh-CN" sz="2000" dirty="0">
                <a:latin typeface="Comic Sans MS" pitchFamily="66" charset="0"/>
                <a:ea typeface="宋体" charset="-122"/>
                <a:sym typeface="Symbol" pitchFamily="18" charset="2"/>
              </a:rPr>
              <a:t> seeks</a:t>
            </a:r>
            <a:endParaRPr lang="en-US" altLang="zh-CN" sz="2000" dirty="0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dirty="0">
                <a:latin typeface="Comic Sans MS" pitchFamily="66" charset="0"/>
                <a:ea typeface="宋体" charset="-122"/>
              </a:rPr>
              <a:t>If </a:t>
            </a:r>
            <a:r>
              <a:rPr lang="en-US" altLang="zh-CN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equi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-join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 attribute forms a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key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 of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inner relation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Scan inner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relation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Use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index on inner relation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if available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159459409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CDDB-797C-40AA-B966-A88E6A02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Indexed Nested-Loop Join (</a:t>
            </a:r>
            <a:r>
              <a:rPr lang="zh-CN" altLang="en-US" sz="2800" dirty="0">
                <a:latin typeface="Comic Sans MS" pitchFamily="66" charset="0"/>
              </a:rPr>
              <a:t>索引嵌套循环连接</a:t>
            </a:r>
            <a:r>
              <a:rPr lang="en-US" altLang="zh-CN" sz="2800" dirty="0">
                <a:latin typeface="Comic Sans MS" pitchFamily="66" charset="0"/>
              </a:rPr>
              <a:t>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BF635-2FA9-4757-8BD5-3BFAF49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8928992" cy="423711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Index lookups can replace file scans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if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join is an </a:t>
            </a:r>
            <a:r>
              <a:rPr lang="en-US" altLang="zh-CN" sz="1800" b="1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equi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-join or natural join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and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an index is available on the inner relation’s join attribute</a:t>
            </a:r>
          </a:p>
          <a:p>
            <a:pPr lvl="2">
              <a:spcBef>
                <a:spcPts val="0"/>
              </a:spcBef>
              <a:buClr>
                <a:schemeClr val="bg1">
                  <a:lumMod val="50000"/>
                </a:schemeClr>
              </a:buClr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Can construct an index just to compute a join.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For each tuple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18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in the outer relation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dirty="0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 use the index to look up tuples in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 that satisfy the join condition with tuple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1800" b="1" i="1" baseline="-25000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dirty="0">
                <a:latin typeface="Comic Sans MS" pitchFamily="66" charset="0"/>
                <a:ea typeface="宋体" pitchFamily="2" charset="-122"/>
              </a:rPr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Worst case:  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buffer has space for only one page of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, and, for each tuple in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, we perform an index lookup 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1800" b="1" i="1" dirty="0">
                <a:latin typeface="Comic Sans MS" pitchFamily="66" charset="0"/>
                <a:ea typeface="宋体" pitchFamily="2" charset="-122"/>
              </a:rPr>
              <a:t>.</a:t>
            </a:r>
            <a:endParaRPr lang="en-US" altLang="zh-CN" sz="18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</a:rPr>
              <a:t>Cost of the join : 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+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) +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endParaRPr lang="en-US" altLang="zh-CN" sz="1800" b="1" dirty="0">
              <a:solidFill>
                <a:srgbClr val="FF0000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Where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is the cost of traversing index and fetching all matching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tuples for one tuple of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</a:t>
            </a:r>
            <a:endParaRPr lang="en-US" altLang="zh-CN" sz="1800" b="1" dirty="0">
              <a:solidFill>
                <a:srgbClr val="0000FF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can be estimated as cost of a single selection 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b="1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 using the join condition.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If indices are available on join attributes of both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s,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use the relation with fewer tuples as the outer relation.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440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569B7-32A3-4FD6-8376-538ABFA2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 of Indexed Nested-Loop Join Costs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A1D4B-F450-4331-861A-665175119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8928992" cy="380507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altLang="zh-CN" sz="1600" b="1" dirty="0">
                    <a:latin typeface="Comic Sans MS" pitchFamily="66" charset="0"/>
                  </a:rPr>
                  <a:t>Compute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depositor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customer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Let 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customer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 have a primary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</a:t>
                </a:r>
                <a:r>
                  <a:rPr lang="en-US" altLang="zh-CN" sz="1600" baseline="30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+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-tree index 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on the join attribute </a:t>
                </a:r>
                <a:r>
                  <a:rPr lang="en-US" altLang="zh-CN" sz="1600" i="1" dirty="0">
                    <a:latin typeface="Comic Sans MS" pitchFamily="66" charset="0"/>
                    <a:ea typeface="宋体" charset="-122"/>
                  </a:rPr>
                  <a:t>customer-name, 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which contains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20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 entries in each index node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customer 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has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10,000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 tuples 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400 blocks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), the height of the tree is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4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, and one more access to find the actual data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depositor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 has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5000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</a:rPr>
                  <a:t> tuples -&gt;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100 blocks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Cost of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block nested loops join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100*400 +100 = 40,100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block transfers +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 * 100 =200 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seeks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assuming worst case memory(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较小的关系做外层更好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) 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may be significantly less with more memory</a:t>
                </a:r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  <a:ea typeface="宋体" charset="-122"/>
                  <a:sym typeface="Greek Symbols" pitchFamily="18" charset="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Cost of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indexed nested loops join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100 + 5000 * 5 = 25,100</a:t>
                </a: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 block transfers and seeks.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CPU cost likely to be less than that for block nested loops join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均有索引，元组较少的做外层关系较好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。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Less block transfer but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more seeks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endParaRPr lang="zh-CN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A1D4B-F450-4331-861A-66517511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8928992" cy="3805070"/>
              </a:xfrm>
              <a:blipFill>
                <a:blip r:embed="rId3"/>
                <a:stretch>
                  <a:fillRect l="-615" t="-1442" b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40CC1DA-8F58-3FD7-6FB4-5337001AF275}"/>
              </a:ext>
            </a:extLst>
          </p:cNvPr>
          <p:cNvSpPr txBox="1"/>
          <p:nvPr/>
        </p:nvSpPr>
        <p:spPr>
          <a:xfrm>
            <a:off x="6444208" y="2211710"/>
            <a:ext cx="25922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#records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customer: 10000 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depositor: 5000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#blocks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customer: 400    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depositor: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14392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66FE-B896-44A9-9D9F-848CB81F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Merge-Join* (</a:t>
            </a:r>
            <a:r>
              <a:rPr lang="zh-CN" altLang="en-US" dirty="0">
                <a:latin typeface="Comic Sans MS" pitchFamily="66" charset="0"/>
              </a:rPr>
              <a:t>归并连接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8A7EE-A398-47E5-9BAA-84FC845C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5760640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Sort both relations on their join attribute (if not already sorted on 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join attributes)</a:t>
            </a:r>
          </a:p>
          <a:p>
            <a:r>
              <a:rPr lang="en-US" altLang="zh-CN" sz="2000" dirty="0">
                <a:latin typeface="Comic Sans MS" pitchFamily="66" charset="0"/>
              </a:rPr>
              <a:t>Merge the sorted relations to join them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Join step is similar to the merge stage of the sort-merge algorithm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Main difference is handling of duplicate values in join attribute -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every pair with same value on join attribute must be matched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DEFCB25-EE57-4588-B11C-831020D4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4506" r="14503" b="4025"/>
          <a:stretch>
            <a:fillRect/>
          </a:stretch>
        </p:blipFill>
        <p:spPr bwMode="auto">
          <a:xfrm>
            <a:off x="6156176" y="1203598"/>
            <a:ext cx="2448272" cy="231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93543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342AA-4D5E-4BC2-96F1-D9A0113E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Merge-Join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81EDA-C97B-474C-A2B3-968BC41B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10896"/>
            <a:ext cx="8568952" cy="3805070"/>
          </a:xfrm>
        </p:spPr>
        <p:txBody>
          <a:bodyPr/>
          <a:lstStyle/>
          <a:p>
            <a:r>
              <a:rPr lang="en-US" altLang="zh-CN" sz="1600" dirty="0">
                <a:latin typeface="Comic Sans MS" pitchFamily="66" charset="0"/>
                <a:ea typeface="宋体" charset="-122"/>
              </a:rPr>
              <a:t>Can be used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only for 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equi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-joins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and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natural joins</a:t>
            </a:r>
          </a:p>
          <a:p>
            <a:r>
              <a:rPr lang="en-US" altLang="zh-CN" sz="1600" dirty="0">
                <a:latin typeface="Comic Sans MS" pitchFamily="66" charset="0"/>
                <a:ea typeface="宋体" charset="-122"/>
              </a:rPr>
              <a:t>Each block needs to be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read only once 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(assuming all tuples for any given value of the join attributes fit in memory)</a:t>
            </a:r>
          </a:p>
          <a:p>
            <a:r>
              <a:rPr lang="en-US" altLang="zh-CN" sz="1600" dirty="0">
                <a:latin typeface="Comic Sans MS" pitchFamily="66" charset="0"/>
                <a:ea typeface="宋体" charset="-122"/>
              </a:rPr>
              <a:t>Thus number of block accesses for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merge-join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 is  </a:t>
            </a:r>
            <a:br>
              <a:rPr lang="en-US" altLang="zh-CN" sz="1600" dirty="0">
                <a:latin typeface="Comic Sans MS" pitchFamily="66" charset="0"/>
                <a:ea typeface="宋体" charset="-122"/>
              </a:rPr>
            </a:br>
            <a:r>
              <a:rPr lang="en-US" altLang="zh-CN" sz="1600" b="1" dirty="0">
                <a:latin typeface="Comic Sans MS" pitchFamily="66" charset="0"/>
                <a:ea typeface="宋体" charset="-122"/>
              </a:rPr>
              <a:t>     </a:t>
            </a:r>
            <a:r>
              <a:rPr lang="en-US" altLang="zh-CN" sz="16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+ b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+ the cost of sorting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if relations are unsorted.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Hybrid merge-join (combining indices with merge-join):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If one relation is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sorted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, and the other has a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secondary B</a:t>
            </a:r>
            <a:r>
              <a:rPr lang="en-US" altLang="zh-CN" sz="1600" baseline="30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+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-tree index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 on the join attribute</a:t>
            </a:r>
          </a:p>
          <a:p>
            <a:pPr lvl="1"/>
            <a:r>
              <a:rPr lang="en-US" altLang="zh-CN" sz="1600" dirty="0">
                <a:latin typeface="Comic Sans MS" pitchFamily="66" charset="0"/>
                <a:ea typeface="宋体" charset="-122"/>
              </a:rPr>
              <a:t>Merge the sorted relation with the leaf entries of the B</a:t>
            </a:r>
            <a:r>
              <a:rPr lang="en-US" altLang="zh-CN" sz="1600" baseline="30000" dirty="0">
                <a:latin typeface="Comic Sans MS" pitchFamily="66" charset="0"/>
                <a:ea typeface="宋体" charset="-122"/>
              </a:rPr>
              <a:t>+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-tree, the result file contains tuples from the sorted file and the addresses from the unsorted file </a:t>
            </a:r>
          </a:p>
          <a:p>
            <a:pPr lvl="1"/>
            <a:r>
              <a:rPr lang="en-US" altLang="zh-CN" sz="1600" dirty="0">
                <a:latin typeface="Comic Sans MS" pitchFamily="66" charset="0"/>
                <a:ea typeface="宋体" charset="-122"/>
              </a:rPr>
              <a:t>Sort the result file on the addresses of the unsorted relation’s tuples</a:t>
            </a:r>
          </a:p>
          <a:p>
            <a:pPr lvl="1"/>
            <a:r>
              <a:rPr lang="en-US" altLang="zh-CN" sz="1600" dirty="0">
                <a:latin typeface="Comic Sans MS" pitchFamily="66" charset="0"/>
                <a:ea typeface="宋体" charset="-122"/>
              </a:rPr>
              <a:t>Scan the unsorted relation in physical address order and merge with previous result, to replace addresses by the actual tuples</a:t>
            </a:r>
            <a:endParaRPr lang="en-US" altLang="zh-CN" sz="1600" dirty="0">
              <a:latin typeface="Comic Sans MS" pitchFamily="66" charset="0"/>
            </a:endParaRPr>
          </a:p>
          <a:p>
            <a:endParaRPr lang="zh-CN" alt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737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414F3-35D8-4EA2-B0EC-3C0F047C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Hash-Join* (</a:t>
            </a:r>
            <a:r>
              <a:rPr lang="zh-CN" altLang="en-US" dirty="0">
                <a:latin typeface="Comic Sans MS" pitchFamily="66" charset="0"/>
              </a:rPr>
              <a:t>散列连接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1E76-917F-4B06-ABDE-20DECE429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69215"/>
                <a:ext cx="5843820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A hash function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used to partition tuples of both relations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maps </a:t>
                </a:r>
                <a:r>
                  <a:rPr lang="en-US" altLang="zh-CN" sz="1800" dirty="0" err="1">
                    <a:latin typeface="Comic Sans MS" pitchFamily="66" charset="0"/>
                  </a:rPr>
                  <a:t>JoinAttrs</a:t>
                </a:r>
                <a:r>
                  <a:rPr lang="en-US" altLang="zh-CN" sz="1800" dirty="0">
                    <a:latin typeface="Comic Sans MS" pitchFamily="66" charset="0"/>
                  </a:rPr>
                  <a:t> values to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{0, 1, ...,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}</a:t>
                </a:r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denote partitions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denotes partitions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tuples</a:t>
                </a:r>
              </a:p>
              <a:p>
                <a:pPr lvl="1"/>
                <a:endParaRPr lang="en-US" altLang="zh-CN" sz="1800" dirty="0">
                  <a:latin typeface="Comic Sans MS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tuples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need only to be compared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tuples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 and an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 that satisfy the join condition will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have the same hash value for the join attributes</a:t>
                </a:r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1E76-917F-4B06-ABDE-20DECE429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69215"/>
                <a:ext cx="5843820" cy="3805070"/>
              </a:xfrm>
              <a:blipFill>
                <a:blip r:embed="rId2"/>
                <a:stretch>
                  <a:fillRect l="-1460" t="-2244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8015BEEC-A6B2-4A23-9EE8-2B1B2E9A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3543" r="13257" b="13562"/>
          <a:stretch>
            <a:fillRect/>
          </a:stretch>
        </p:blipFill>
        <p:spPr bwMode="auto">
          <a:xfrm>
            <a:off x="6300192" y="1491630"/>
            <a:ext cx="2716815" cy="260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9976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B105-6B4D-4BA4-9C28-9556CC7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Hash-Join Algorithm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135093-96B0-4FC7-9C8C-FB7FB95DB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The hash-join of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is computed as follows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135093-96B0-4FC7-9C8C-FB7FB95DB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6D25E6-0AA2-4382-AFF7-BF0B70DF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57467"/>
            <a:ext cx="8424935" cy="297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1.	</a:t>
            </a:r>
            <a:r>
              <a:rPr lang="en-US" altLang="zh-CN" sz="1500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Partition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the relation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using hashing function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h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.  When partitioning a relation,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one block of memory is reserved as the output buffer for each partition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2.	</a:t>
            </a:r>
            <a:r>
              <a:rPr lang="en-US" altLang="zh-CN" sz="1500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Partition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similarly.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3.	For each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en-US" altLang="zh-CN" sz="1500" kern="0" dirty="0">
              <a:latin typeface="Comic Sans MS" pitchFamily="66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552450" lvl="1" indent="-209550">
              <a:buFont typeface="Wingdings" panose="05000000000000000000" pitchFamily="2" charset="2"/>
              <a:buNone/>
            </a:pP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(a) Load </a:t>
            </a:r>
            <a:r>
              <a:rPr lang="en-US" altLang="zh-CN" sz="135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350" i="1" kern="0" baseline="-2500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into memory and build an </a:t>
            </a:r>
            <a:r>
              <a:rPr lang="en-US" altLang="zh-CN" sz="1350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in-memory hash index 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on it using the </a:t>
            </a:r>
            <a:r>
              <a:rPr lang="en-US" altLang="zh-CN" sz="1350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join attribute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.  This hash index uses a </a:t>
            </a:r>
            <a:r>
              <a:rPr lang="en-US" altLang="zh-CN" sz="135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different hash function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than the earlier one </a:t>
            </a:r>
            <a:r>
              <a:rPr lang="en-US" altLang="zh-CN" sz="135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h</a:t>
            </a:r>
            <a:r>
              <a:rPr lang="en-US" altLang="zh-CN" sz="1350" i="1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sz="1350" kern="0" dirty="0">
              <a:latin typeface="Comic Sans MS" pitchFamily="66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552450" lvl="1" indent="-209550">
              <a:buFont typeface="Wingdings" panose="05000000000000000000" pitchFamily="2" charset="2"/>
              <a:buNone/>
            </a:pP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(b) Read the tuples in </a:t>
            </a:r>
            <a:r>
              <a:rPr lang="en-US" altLang="zh-CN" sz="135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350" i="1" kern="0" baseline="-2500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from the disk one by one.  For each tuple </a:t>
            </a:r>
            <a:r>
              <a:rPr lang="en-US" altLang="zh-CN" sz="135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1350" i="1" kern="0" baseline="-2500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locate each matching tuple </a:t>
            </a:r>
            <a:r>
              <a:rPr lang="en-US" altLang="zh-CN" sz="135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1350" i="1" kern="0" baseline="-2500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350" i="1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in </a:t>
            </a:r>
            <a:r>
              <a:rPr lang="en-US" altLang="zh-CN" sz="135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350" i="1" kern="0" baseline="-2500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 using the </a:t>
            </a:r>
            <a:r>
              <a:rPr lang="en-US" altLang="zh-CN" sz="1350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in-memory hash index</a:t>
            </a:r>
            <a:r>
              <a:rPr lang="en-US" altLang="zh-CN" sz="1350" kern="0" dirty="0">
                <a:latin typeface="Comic Sans MS" pitchFamily="66" charset="0"/>
                <a:ea typeface="宋体" panose="02010600030101010101" pitchFamily="2" charset="-122"/>
                <a:cs typeface="Arial" panose="020B0604020202020204" pitchFamily="34" charset="0"/>
              </a:rPr>
              <a:t>.  Output the concatenation of their attributes.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9291CFA-DB0F-4EDE-AC8A-EE0C08546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3845525"/>
                <a:ext cx="864096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00CC00"/>
                  </a:buClr>
                  <a:buSzPct val="80000"/>
                  <a:buFont typeface="Times New Roman" panose="02020603050405020304" pitchFamily="18" charset="0"/>
                  <a:buChar char="•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defTabSz="685800" eaLnBrk="0" hangingPunct="0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kumimoji="0" lang="en-US" altLang="zh-CN" sz="1500" b="1" dirty="0">
                    <a:solidFill>
                      <a:srgbClr val="00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Relation </a:t>
                </a:r>
                <a14:m>
                  <m:oMath xmlns:m="http://schemas.openxmlformats.org/officeDocument/2006/math">
                    <m:r>
                      <a:rPr kumimoji="0" lang="en-US" altLang="zh-CN" sz="15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kumimoji="0" lang="en-US" altLang="zh-CN" sz="1500" b="1" dirty="0">
                    <a:solidFill>
                      <a:srgbClr val="00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 is called the </a:t>
                </a:r>
                <a:r>
                  <a:rPr kumimoji="0" lang="en-US" altLang="zh-CN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build input(</a:t>
                </a:r>
                <a:r>
                  <a:rPr kumimoji="0" lang="zh-CN" altLang="en-US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构造用输入</a:t>
                </a:r>
                <a:r>
                  <a:rPr kumimoji="0" lang="en-US" altLang="zh-CN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:r>
                  <a:rPr kumimoji="0" lang="en-US" altLang="zh-CN" sz="1500" b="1" dirty="0">
                    <a:solidFill>
                      <a:srgbClr val="00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15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kumimoji="0" lang="en-US" altLang="zh-CN" sz="1500" b="1" dirty="0">
                    <a:solidFill>
                      <a:srgbClr val="00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 is called the </a:t>
                </a:r>
                <a:r>
                  <a:rPr kumimoji="0" lang="en-US" altLang="zh-CN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probe input(</a:t>
                </a:r>
                <a:r>
                  <a:rPr kumimoji="0" lang="zh-CN" altLang="en-US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探查用输入</a:t>
                </a:r>
                <a:r>
                  <a:rPr kumimoji="0" lang="en-US" altLang="zh-CN" sz="15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:endParaRPr kumimoji="0" lang="en-US" altLang="zh-CN" sz="1500" b="1" dirty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9291CFA-DB0F-4EDE-AC8A-EE0C0854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845525"/>
                <a:ext cx="8640960" cy="323165"/>
              </a:xfrm>
              <a:prstGeom prst="rect">
                <a:avLst/>
              </a:prstGeom>
              <a:blipFill>
                <a:blip r:embed="rId3"/>
                <a:stretch>
                  <a:fillRect t="-7547" b="-226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6154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3262-64D0-46BB-B1E2-EA4DD8C9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Hash-Join algorithm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BE86A-CEB6-4347-A4BA-8E832BA6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latin typeface="Comic Sans MS" pitchFamily="66" charset="0"/>
                <a:ea typeface="宋体" charset="-122"/>
              </a:rPr>
              <a:t>The value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 and the hash function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h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 is chosen such that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each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should fit in memory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Typically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is chosen as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/M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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* f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 where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f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is a “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fudge factor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”(</a:t>
            </a:r>
            <a:r>
              <a:rPr lang="zh-CN" altLang="en-US" sz="1800" dirty="0">
                <a:latin typeface="Comic Sans MS" pitchFamily="66" charset="0"/>
                <a:ea typeface="宋体" charset="-122"/>
              </a:rPr>
              <a:t>避让因子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), typically around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1.2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The probe relation partitions </a:t>
            </a:r>
            <a:r>
              <a:rPr lang="en-US" altLang="zh-CN" sz="1800" b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baseline="-25000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need not fit in memory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Recursive partitioning</a:t>
            </a:r>
            <a:r>
              <a:rPr lang="en-US" altLang="zh-CN" sz="1800" b="1" i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required if number of partitions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1800" b="1" i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is greater than number of pages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 of memory.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instead of partitioning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ways, use</a:t>
            </a:r>
            <a:r>
              <a:rPr lang="en-US" altLang="zh-CN" sz="1800" i="1" dirty="0">
                <a:latin typeface="Comic Sans MS" pitchFamily="66" charset="0"/>
                <a:ea typeface="宋体" charset="-122"/>
              </a:rPr>
              <a:t> 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 –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partitions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Further partition the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 –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partitions using a different hash function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Use same partitioning method on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5239301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507A-6FF6-4A52-820B-2CD80122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Handling of Overflows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08CB1-94EC-4D8E-89A0-B07367E6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856984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Hash-table overflow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occurs in partition </a:t>
            </a:r>
            <a:r>
              <a:rPr lang="en-US" altLang="zh-CN" sz="1600" b="1" i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600" b="1" i="1" baseline="-25000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if </a:t>
            </a:r>
            <a:r>
              <a:rPr lang="en-US" altLang="zh-CN" sz="16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6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does not fit in memory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.  Reasons could be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Many tuples in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 with same value for join attributes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Bad hash function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Overflow resolution(</a:t>
            </a:r>
            <a:r>
              <a:rPr lang="zh-CN" altLang="en-US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溢出分解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)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can be done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in build phase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Partition </a:t>
            </a:r>
            <a:r>
              <a:rPr lang="en-US" altLang="zh-CN" sz="1600" i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600" i="1" baseline="-25000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 is further partitioned using different hash function.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Partition </a:t>
            </a:r>
            <a:r>
              <a:rPr lang="en-US" altLang="zh-CN" sz="1600" i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600" i="1" baseline="-25000" dirty="0" err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 must be similarly partitioned.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Overflow avoidance(</a:t>
            </a:r>
            <a:r>
              <a:rPr lang="zh-CN" altLang="en-US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溢出避免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)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performs partitioning carefully to avoid overflows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during build phase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E.g. partition build relation into many partitions, then combine them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Both approaches fail with large numbers of duplicates</a:t>
            </a:r>
            <a:r>
              <a:rPr lang="en-US" altLang="zh-CN" sz="1600" dirty="0">
                <a:latin typeface="Comic Sans MS" pitchFamily="66" charset="0"/>
              </a:rPr>
              <a:t>(</a:t>
            </a:r>
            <a:r>
              <a:rPr lang="zh-CN" altLang="en-US" sz="1600" dirty="0">
                <a:latin typeface="Comic Sans MS" pitchFamily="66" charset="0"/>
              </a:rPr>
              <a:t>大量元组链接属性相同</a:t>
            </a:r>
            <a:r>
              <a:rPr lang="en-US" altLang="zh-CN" sz="1600" dirty="0">
                <a:latin typeface="Comic Sans MS" pitchFamily="66" charset="0"/>
              </a:rPr>
              <a:t>)</a:t>
            </a:r>
            <a:endParaRPr lang="en-US" altLang="zh-CN" sz="1600" b="1" dirty="0">
              <a:latin typeface="Comic Sans MS" pitchFamily="66" charset="0"/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  <a:ea typeface="宋体" charset="-122"/>
              </a:rPr>
              <a:t>Fallback option: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use block nested loops join </a:t>
            </a:r>
            <a:r>
              <a:rPr lang="en-US" altLang="zh-CN" sz="1600" dirty="0">
                <a:latin typeface="Comic Sans MS" pitchFamily="66" charset="0"/>
                <a:ea typeface="宋体" charset="-122"/>
              </a:rPr>
              <a:t>on overflowed partitions</a:t>
            </a:r>
            <a:endParaRPr lang="en-US" altLang="zh-CN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78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953C-2C0E-486D-A619-B96D4E23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Basic Steps in Query Processing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96F1D338-C850-4C2E-A2B2-510FF96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21" y="771550"/>
            <a:ext cx="6645043" cy="39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6115447" y="1707654"/>
            <a:ext cx="1912937" cy="67684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3573363"/>
            <a:ext cx="3184029" cy="11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1. Parsing and translation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2. Optimization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3. Evaluation</a:t>
            </a:r>
          </a:p>
        </p:txBody>
      </p:sp>
    </p:spTree>
    <p:extLst>
      <p:ext uri="{BB962C8B-B14F-4D97-AF65-F5344CB8AC3E}">
        <p14:creationId xmlns:p14="http://schemas.microsoft.com/office/powerpoint/2010/main" val="108358200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D7AC-8D8A-40A6-A49F-FF1A41F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Cost of Hash-Join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4D83-62CB-4A11-BE0C-A63435DC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856984" cy="380507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If recursive partitioning is not required: cost of hash join is</a:t>
            </a:r>
            <a:br>
              <a:rPr lang="en-US" altLang="zh-CN" sz="1800" dirty="0">
                <a:latin typeface="Comic Sans MS" pitchFamily="66" charset="0"/>
                <a:ea typeface="宋体" charset="-122"/>
              </a:rPr>
            </a:br>
            <a:r>
              <a:rPr lang="en-US" altLang="zh-CN" sz="1800" dirty="0">
                <a:latin typeface="Comic Sans MS" pitchFamily="66" charset="0"/>
                <a:ea typeface="宋体" charset="-122"/>
              </a:rPr>
              <a:t>             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2(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+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+(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+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+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4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n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If recursive partitioning required, number of passes required for partitioning</a:t>
            </a:r>
            <a:r>
              <a:rPr lang="en-US" altLang="zh-CN" sz="1800" i="1" dirty="0"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is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– 1.  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the number of passes for partitioning of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 is also the same as for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.  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Therefore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it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best to choose the smaller relation as the build relation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.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Total cost estimate 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is: </a:t>
            </a:r>
          </a:p>
          <a:p>
            <a:pPr>
              <a:buFont typeface="Wingdings" pitchFamily="2" charset="2"/>
              <a:buNone/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		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(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+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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M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– 1 +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+ b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endParaRPr lang="en-US" altLang="zh-CN" sz="1800" b="1" dirty="0">
              <a:solidFill>
                <a:srgbClr val="FF0000"/>
              </a:solidFill>
              <a:latin typeface="Comic Sans MS" pitchFamily="66" charset="0"/>
              <a:ea typeface="宋体" charset="-122"/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If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entire build input can be kept in main memory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, 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n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 can be set to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0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 and the algorithm does not partition the relations into temporary files.  Cost estimate goes down to </a:t>
            </a:r>
            <a:r>
              <a:rPr lang="en-US" altLang="zh-CN" sz="1800" b="1" i="1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</a:t>
            </a:r>
            <a:r>
              <a:rPr lang="en-US" altLang="zh-CN" sz="1800" b="1" i="1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r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+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b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latin typeface="Comic Sans MS" pitchFamily="66" charset="0"/>
                <a:ea typeface="宋体" charset="-122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48564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D01C7-FCAB-46CF-B9F9-98308D25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Cost of Hash-Join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B0B53-A7D3-4994-8983-D81BEFC5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347614"/>
            <a:ext cx="8568952" cy="3078341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Assume that memory size is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20</a:t>
            </a:r>
            <a:r>
              <a:rPr lang="en-US" altLang="zh-CN" sz="2000" dirty="0">
                <a:latin typeface="Comic Sans MS" pitchFamily="66" charset="0"/>
              </a:rPr>
              <a:t> blocks</a:t>
            </a:r>
          </a:p>
          <a:p>
            <a:r>
              <a:rPr lang="en-US" altLang="zh-CN" sz="20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mic Sans MS" pitchFamily="66" charset="0"/>
              </a:rPr>
              <a:t>depositor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= 100 </a:t>
            </a:r>
            <a:r>
              <a:rPr lang="en-US" altLang="zh-CN" sz="2000" dirty="0">
                <a:latin typeface="Comic Sans MS" pitchFamily="66" charset="0"/>
              </a:rPr>
              <a:t>and </a:t>
            </a:r>
            <a:r>
              <a:rPr lang="en-US" altLang="zh-CN" sz="20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= 400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depositor</a:t>
            </a:r>
            <a:r>
              <a:rPr lang="en-US" altLang="zh-CN" sz="2000" dirty="0">
                <a:latin typeface="Comic Sans MS" pitchFamily="66" charset="0"/>
              </a:rPr>
              <a:t> is to be used as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build input</a:t>
            </a:r>
            <a:r>
              <a:rPr lang="en-US" altLang="zh-CN" sz="2000" dirty="0">
                <a:latin typeface="Comic Sans MS" pitchFamily="66" charset="0"/>
              </a:rPr>
              <a:t>.  Partition it into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altLang="zh-CN" sz="2000" dirty="0">
                <a:latin typeface="Comic Sans MS" pitchFamily="66" charset="0"/>
              </a:rPr>
              <a:t> partitions, each of size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20</a:t>
            </a:r>
            <a:r>
              <a:rPr lang="en-US" altLang="zh-CN" sz="2000" dirty="0">
                <a:latin typeface="Comic Sans MS" pitchFamily="66" charset="0"/>
              </a:rPr>
              <a:t> blocks.  This partitioning can be done in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1 pass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Similarly, partition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customer</a:t>
            </a:r>
            <a:r>
              <a:rPr lang="en-US" altLang="zh-CN" sz="2000" dirty="0">
                <a:latin typeface="Comic Sans MS" pitchFamily="66" charset="0"/>
              </a:rPr>
              <a:t> into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5 partitions</a:t>
            </a:r>
            <a:r>
              <a:rPr lang="en-US" altLang="zh-CN" sz="2000" dirty="0">
                <a:latin typeface="Comic Sans MS" pitchFamily="66" charset="0"/>
              </a:rPr>
              <a:t>, each of size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80</a:t>
            </a:r>
            <a:r>
              <a:rPr lang="en-US" altLang="zh-CN" sz="2000" dirty="0">
                <a:latin typeface="Comic Sans MS" pitchFamily="66" charset="0"/>
              </a:rPr>
              <a:t>. This is also done in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1 pass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Therefore total cost: 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3(100 + 400) = 1500 block transfers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ignores cost of writing partially filled blocks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E5E604E6-D888-4DE3-97A9-B3B5E0D069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133" y="857132"/>
                <a:ext cx="2704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00CC00"/>
                  </a:buClr>
                  <a:buSzPct val="80000"/>
                  <a:buFont typeface="Times New Roman" panose="02020603050405020304" pitchFamily="18" charset="0"/>
                  <a:buChar char="•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defTabSz="685800" eaLnBrk="0" hangingPunct="0">
                  <a:spcBef>
                    <a:spcPct val="50000"/>
                  </a:spcBef>
                  <a:buClrTx/>
                  <a:buSzTx/>
                  <a:buNone/>
                </a:pPr>
                <a:r>
                  <a:rPr kumimoji="0"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customer </a:t>
                </a:r>
                <a14:m>
                  <m:oMath xmlns:m="http://schemas.openxmlformats.org/officeDocument/2006/math">
                    <m:r>
                      <a:rPr kumimoji="0"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0"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depositor</a:t>
                </a:r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E5E604E6-D888-4DE3-97A9-B3B5E0D0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0133" y="857132"/>
                <a:ext cx="2704587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678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CE20-5639-4490-9CB3-ED7D085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Hybrid Hash–Join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0ED7-10C1-4CC4-85AE-25BF6BCE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Useful when memory sized are relatively large, and 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build input is bigger than memory.</a:t>
            </a:r>
          </a:p>
          <a:p>
            <a:r>
              <a:rPr lang="en-US" altLang="zh-CN" sz="2000" dirty="0">
                <a:latin typeface="Comic Sans MS" pitchFamily="66" charset="0"/>
              </a:rPr>
              <a:t>Main feature of hybrid hash join: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Keep the first partition of the build relation in memory. </a:t>
            </a:r>
          </a:p>
          <a:p>
            <a:r>
              <a:rPr lang="en-US" altLang="zh-CN" sz="2000" dirty="0">
                <a:latin typeface="Comic Sans MS" pitchFamily="66" charset="0"/>
              </a:rPr>
              <a:t>E.g. With memory size of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25</a:t>
            </a:r>
            <a:r>
              <a:rPr lang="en-US" altLang="zh-CN" sz="2000" dirty="0">
                <a:latin typeface="Comic Sans MS" pitchFamily="66" charset="0"/>
              </a:rPr>
              <a:t> blocks,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depositor</a:t>
            </a:r>
            <a:r>
              <a:rPr lang="en-US" altLang="zh-CN" sz="2000" dirty="0">
                <a:latin typeface="Comic Sans MS" pitchFamily="66" charset="0"/>
              </a:rPr>
              <a:t> can be partitioned into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altLang="zh-CN" sz="2000" dirty="0">
                <a:latin typeface="Comic Sans MS" pitchFamily="66" charset="0"/>
              </a:rPr>
              <a:t> partitions, each of size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20</a:t>
            </a:r>
            <a:r>
              <a:rPr lang="en-US" altLang="zh-CN" sz="2000" dirty="0">
                <a:latin typeface="Comic Sans MS" pitchFamily="66" charset="0"/>
              </a:rPr>
              <a:t> blocks.</a:t>
            </a:r>
          </a:p>
          <a:p>
            <a:r>
              <a:rPr lang="en-US" altLang="zh-CN" sz="2000" dirty="0">
                <a:latin typeface="Comic Sans MS" pitchFamily="66" charset="0"/>
              </a:rPr>
              <a:t>Division of memory: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first partition occupies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20</a:t>
            </a:r>
            <a:r>
              <a:rPr lang="en-US" altLang="zh-CN" sz="1800" dirty="0">
                <a:latin typeface="Comic Sans MS" pitchFamily="66" charset="0"/>
              </a:rPr>
              <a:t> blocks of memory</a:t>
            </a:r>
            <a:r>
              <a:rPr lang="zh-CN" altLang="en-US" sz="1800" dirty="0">
                <a:latin typeface="Comic Sans MS" pitchFamily="66" charset="0"/>
              </a:rPr>
              <a:t>（</a:t>
            </a:r>
            <a:r>
              <a:rPr lang="zh-CN" altLang="en-US" sz="1800" dirty="0">
                <a:solidFill>
                  <a:srgbClr val="FF0000"/>
                </a:solidFill>
                <a:latin typeface="Comic Sans MS" pitchFamily="66" charset="0"/>
              </a:rPr>
              <a:t>无需递归划分</a:t>
            </a:r>
            <a:r>
              <a:rPr lang="zh-CN" altLang="en-US" sz="1800" dirty="0">
                <a:latin typeface="Comic Sans MS" pitchFamily="66" charset="0"/>
              </a:rPr>
              <a:t>）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1800" dirty="0">
                <a:latin typeface="Comic Sans MS" pitchFamily="66" charset="0"/>
              </a:rPr>
              <a:t> block is used for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input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1800" dirty="0">
                <a:latin typeface="Comic Sans MS" pitchFamily="66" charset="0"/>
              </a:rPr>
              <a:t> block each for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buffering</a:t>
            </a:r>
            <a:r>
              <a:rPr lang="en-US" altLang="zh-CN" sz="1800" dirty="0">
                <a:latin typeface="Comic Sans MS" pitchFamily="66" charset="0"/>
              </a:rPr>
              <a:t> the other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altLang="zh-CN" sz="1800" dirty="0">
                <a:latin typeface="Comic Sans MS" pitchFamily="66" charset="0"/>
              </a:rPr>
              <a:t> partitions.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4282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EF52-53DD-403C-9F77-EB7CBAB6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Hybrid Hash–Join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F271DD-8043-4191-AE2D-0088F2713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customer</a:t>
                </a:r>
                <a:r>
                  <a:rPr lang="en-US" altLang="zh-CN" sz="2000" dirty="0">
                    <a:latin typeface="Comic Sans MS" pitchFamily="66" charset="0"/>
                  </a:rPr>
                  <a:t> is similarly partitioned into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5</a:t>
                </a:r>
                <a:r>
                  <a:rPr lang="en-US" altLang="zh-CN" sz="2000" dirty="0">
                    <a:latin typeface="Comic Sans MS" pitchFamily="66" charset="0"/>
                  </a:rPr>
                  <a:t> partitions each of size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80</a:t>
                </a:r>
                <a:r>
                  <a:rPr lang="en-US" altLang="zh-CN" sz="2000" dirty="0">
                    <a:latin typeface="Comic Sans MS" pitchFamily="66" charset="0"/>
                  </a:rPr>
                  <a:t>; the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first</a:t>
                </a:r>
                <a:r>
                  <a:rPr lang="en-US" altLang="zh-CN" sz="2000" dirty="0">
                    <a:latin typeface="Comic Sans MS" pitchFamily="66" charset="0"/>
                  </a:rPr>
                  <a:t> is used right away for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probing</a:t>
                </a:r>
                <a:r>
                  <a:rPr lang="en-US" altLang="zh-CN" sz="2000" dirty="0">
                    <a:latin typeface="Comic Sans MS" pitchFamily="66" charset="0"/>
                  </a:rPr>
                  <a:t>, instead of being written out and read back.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Cost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3(80 + 320) + 20 +80 = 1300 block transfers </a:t>
                </a:r>
                <a:r>
                  <a:rPr lang="en-US" altLang="zh-CN" sz="2000" dirty="0">
                    <a:latin typeface="Comic Sans MS" pitchFamily="66" charset="0"/>
                  </a:rPr>
                  <a:t>for hybrid hash join, instead of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1500</a:t>
                </a:r>
                <a:r>
                  <a:rPr lang="en-US" altLang="zh-CN" sz="2000" dirty="0">
                    <a:latin typeface="Comic Sans MS" pitchFamily="66" charset="0"/>
                  </a:rPr>
                  <a:t> with plain hash-join.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Hybrid hash-join most useful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F271DD-8043-4191-AE2D-0088F2713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9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9242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AC8A-2F80-47C4-B406-C95D3DF3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Complex Joins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67451-CBF3-4190-A0B0-A7CC7C37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Join with a conjunctive condition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合取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Either use nested loops/block nested loops</a:t>
                </a:r>
                <a:r>
                  <a:rPr lang="en-US" altLang="zh-CN" sz="1800" dirty="0">
                    <a:latin typeface="Comic Sans MS" pitchFamily="66" charset="0"/>
                  </a:rPr>
                  <a:t>, or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Compute the result of one of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simpler joins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final result comprises those tuples in the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intermediate result </a:t>
                </a:r>
                <a:r>
                  <a:rPr lang="en-US" altLang="zh-CN" sz="1800" dirty="0">
                    <a:latin typeface="Comic Sans MS" pitchFamily="66" charset="0"/>
                  </a:rPr>
                  <a:t>that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satisfy the remaining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Join with a disjunctive condition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析取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Either use nested loops/block nested loops, </a:t>
                </a:r>
                <a:r>
                  <a:rPr lang="en-US" altLang="zh-CN" sz="1800" dirty="0">
                    <a:latin typeface="Comic Sans MS" pitchFamily="66" charset="0"/>
                  </a:rPr>
                  <a:t>or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Compute as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union</a:t>
                </a:r>
                <a:r>
                  <a:rPr lang="en-US" altLang="zh-CN" sz="1800" dirty="0">
                    <a:latin typeface="Comic Sans MS" pitchFamily="66" charset="0"/>
                  </a:rPr>
                  <a:t> of the records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in individual joins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67451-CBF3-4190-A0B0-A7CC7C37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70399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D80F-A2B8-4910-90BA-EB684C7B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Complex Joins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3A3CD-2ECA-47C7-B177-664C9C550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latin typeface="Comic Sans MS" pitchFamily="66" charset="0"/>
                  </a:rPr>
                  <a:t>Join involving three relations: 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loan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depositor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customer</a:t>
                </a:r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Strategy 1:</a:t>
                </a:r>
                <a:r>
                  <a:rPr lang="en-US" altLang="zh-CN" sz="1800" dirty="0">
                    <a:latin typeface="Comic Sans MS" pitchFamily="66" charset="0"/>
                  </a:rPr>
                  <a:t> Compute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depositor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customer</a:t>
                </a:r>
                <a:r>
                  <a:rPr lang="en-US" altLang="zh-CN" sz="1800" dirty="0">
                    <a:latin typeface="Comic Sans MS" pitchFamily="66" charset="0"/>
                  </a:rPr>
                  <a:t>; use result to compute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loan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   (depositor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customer)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Strategy 2: </a:t>
                </a:r>
                <a:r>
                  <a:rPr lang="en-US" altLang="zh-CN" sz="1800" dirty="0">
                    <a:latin typeface="Comic Sans MS" pitchFamily="66" charset="0"/>
                  </a:rPr>
                  <a:t>Computer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loan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depositor</a:t>
                </a:r>
                <a:r>
                  <a:rPr lang="en-US" altLang="zh-CN" sz="1800" dirty="0">
                    <a:latin typeface="Comic Sans MS" pitchFamily="66" charset="0"/>
                  </a:rPr>
                  <a:t> first, and then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join</a:t>
                </a:r>
                <a:r>
                  <a:rPr lang="en-US" altLang="zh-CN" sz="1800" dirty="0">
                    <a:latin typeface="Comic Sans MS" pitchFamily="66" charset="0"/>
                  </a:rPr>
                  <a:t> the result with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customer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Strategy 3: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Perform the pair of joins at once</a:t>
                </a:r>
                <a:r>
                  <a:rPr lang="en-US" altLang="zh-CN" sz="1800" dirty="0">
                    <a:latin typeface="Comic Sans MS" pitchFamily="66" charset="0"/>
                  </a:rPr>
                  <a:t>. Build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an index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on loan </a:t>
                </a:r>
                <a:r>
                  <a:rPr lang="en-US" altLang="zh-CN" sz="1800" dirty="0">
                    <a:latin typeface="Comic Sans MS" pitchFamily="66" charset="0"/>
                  </a:rPr>
                  <a:t>for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loan-number</a:t>
                </a:r>
                <a:r>
                  <a:rPr lang="en-US" altLang="zh-CN" sz="1800" dirty="0">
                    <a:latin typeface="Comic Sans MS" pitchFamily="66" charset="0"/>
                  </a:rPr>
                  <a:t>, and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on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customer</a:t>
                </a:r>
                <a:r>
                  <a:rPr lang="en-US" altLang="zh-CN" sz="1800" dirty="0">
                    <a:latin typeface="Comic Sans MS" pitchFamily="66" charset="0"/>
                  </a:rPr>
                  <a:t> for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customer-name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For each tuple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depositor</a:t>
                </a:r>
                <a:r>
                  <a:rPr lang="en-US" altLang="zh-CN" sz="1600" dirty="0">
                    <a:latin typeface="Comic Sans MS" pitchFamily="66" charset="0"/>
                  </a:rPr>
                  <a:t>, look up the corresponding tuples in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customer</a:t>
                </a:r>
                <a:r>
                  <a:rPr lang="en-US" altLang="zh-CN" sz="1600" dirty="0">
                    <a:latin typeface="Comic Sans MS" pitchFamily="66" charset="0"/>
                  </a:rPr>
                  <a:t> and the corresponding tuples in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loan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Each tuple of depositor is examined exactly once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Strategy 3 combines two operations into one special-purpose operation that is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more efficient </a:t>
                </a:r>
                <a:r>
                  <a:rPr lang="en-US" altLang="zh-CN" sz="1600" dirty="0">
                    <a:latin typeface="Comic Sans MS" pitchFamily="66" charset="0"/>
                  </a:rPr>
                  <a:t>than implementing two joins of two relations.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18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3A3CD-2ECA-47C7-B177-664C9C550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>
                <a:blip r:embed="rId3"/>
                <a:stretch>
                  <a:fillRect l="-979" t="-2244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38175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Selection 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Sorting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Join Operation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Other Operations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Evaluation of Expressions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7837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0FAA-CA55-4BBA-B852-29D77053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Duplicate Elimination &amp; Projection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BC11B-6BD3-439C-803C-806D88BD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Duplicate elimination </a:t>
            </a:r>
            <a:r>
              <a:rPr lang="en-US" altLang="zh-CN" sz="2000" dirty="0">
                <a:latin typeface="Comic Sans MS" pitchFamily="66" charset="0"/>
              </a:rPr>
              <a:t>can be implemented via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hashing or sorting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On sorting duplicates </a:t>
            </a:r>
            <a:r>
              <a:rPr lang="en-US" altLang="zh-CN" sz="1800" dirty="0">
                <a:latin typeface="Comic Sans MS" pitchFamily="66" charset="0"/>
              </a:rPr>
              <a:t>will come adjacent to each other, and all but one copy of duplicates can be deleted.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Optimization:</a:t>
            </a:r>
            <a:r>
              <a:rPr lang="en-US" altLang="zh-CN" sz="1800" dirty="0">
                <a:latin typeface="Comic Sans MS" pitchFamily="66" charset="0"/>
              </a:rPr>
              <a:t> duplicates can be deleted during run generation as well as at intermediate merge steps in external sort-merge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Hashing</a:t>
            </a:r>
            <a:r>
              <a:rPr lang="en-US" altLang="zh-CN" sz="1800" dirty="0">
                <a:latin typeface="Comic Sans MS" pitchFamily="66" charset="0"/>
              </a:rPr>
              <a:t> is similar – duplicates will come into the same bucket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Projection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is implemented by performing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projection </a:t>
            </a:r>
            <a:r>
              <a:rPr lang="en-US" altLang="zh-CN" sz="2000" dirty="0">
                <a:latin typeface="Comic Sans MS" pitchFamily="66" charset="0"/>
              </a:rPr>
              <a:t>on each tuple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followed by duplicate elimination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3766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7BCC1-A626-4CD9-8FED-A44DB54F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Aggregation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23DD4-1136-4418-886C-537FF35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Aggregation</a:t>
            </a:r>
            <a:r>
              <a:rPr lang="en-US" altLang="zh-CN" sz="2000" b="1" dirty="0">
                <a:latin typeface="Comic Sans MS" pitchFamily="66" charset="0"/>
              </a:rPr>
              <a:t> can be implemented in a manner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similar to duplicate elimination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Sorting or hashing </a:t>
            </a:r>
            <a:r>
              <a:rPr lang="en-US" altLang="zh-CN" sz="1800" dirty="0">
                <a:latin typeface="Comic Sans MS" pitchFamily="66" charset="0"/>
              </a:rPr>
              <a:t>can be used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to bring tuples in the same group </a:t>
            </a:r>
            <a:r>
              <a:rPr lang="en-US" altLang="zh-CN" sz="1800" dirty="0">
                <a:latin typeface="Comic Sans MS" pitchFamily="66" charset="0"/>
              </a:rPr>
              <a:t>together, and then the aggregate functions can be applied on each group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Optimization:</a:t>
            </a:r>
            <a:r>
              <a:rPr lang="en-US" altLang="zh-CN" sz="1800" dirty="0">
                <a:latin typeface="Comic Sans MS" pitchFamily="66" charset="0"/>
              </a:rPr>
              <a:t> combine tuples in the same group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during run generation and intermediate merges</a:t>
            </a:r>
            <a:r>
              <a:rPr lang="en-US" altLang="zh-CN" sz="1800" dirty="0">
                <a:latin typeface="Comic Sans MS" pitchFamily="66" charset="0"/>
              </a:rPr>
              <a:t>, by computing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partial aggregate values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For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count, min, max, sum</a:t>
            </a:r>
            <a:r>
              <a:rPr lang="en-US" altLang="zh-CN" sz="1600" dirty="0">
                <a:latin typeface="Comic Sans MS" pitchFamily="66" charset="0"/>
              </a:rPr>
              <a:t>: keep aggregate values on tuples found so far in the group. 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For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avg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keep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sum </a:t>
            </a:r>
            <a:r>
              <a:rPr lang="en-US" altLang="zh-CN" sz="1600" dirty="0">
                <a:latin typeface="Comic Sans MS" pitchFamily="66" charset="0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count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divide sum by count </a:t>
            </a:r>
            <a:r>
              <a:rPr lang="en-US" altLang="zh-CN" sz="1600" dirty="0">
                <a:latin typeface="Comic Sans MS" pitchFamily="66" charset="0"/>
              </a:rPr>
              <a:t>at the end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97609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022C-40EC-4395-B5FC-F9D9839C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Set Operations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82711-A391-4C29-A56A-1CCDAB707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2"/>
                <a:ext cx="8568952" cy="3870429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Set operations 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):  </a:t>
                </a:r>
                <a:r>
                  <a:rPr lang="en-US" altLang="zh-CN" sz="2000" dirty="0">
                    <a:latin typeface="Comic Sans MS" pitchFamily="66" charset="0"/>
                  </a:rPr>
                  <a:t>can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either use variant of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merge-join after sorting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, or variant of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hash-join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E.g., set operations using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hashing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Partition both relations using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same hash function</a:t>
                </a:r>
                <a:r>
                  <a:rPr lang="en-US" altLang="zh-CN" sz="1800" dirty="0">
                    <a:latin typeface="Comic Sans MS" pitchFamily="66" charset="0"/>
                  </a:rPr>
                  <a:t>, thereby creating,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Process each partition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as follows. Using a different hashing function to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build an in-memory hash index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after it is brought into memory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  </a:t>
                </a:r>
                <a:r>
                  <a:rPr lang="en-US" altLang="zh-CN" sz="1600" dirty="0">
                    <a:latin typeface="Comic Sans MS" pitchFamily="66" charset="0"/>
                  </a:rPr>
                  <a:t>add tuples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the hash index if they are not already in it. Finally, add the tuples in the hash index to the result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 </a:t>
                </a:r>
                <a:r>
                  <a:rPr lang="en-US" altLang="zh-CN" sz="1600" dirty="0">
                    <a:latin typeface="Comic Sans MS" pitchFamily="66" charset="0"/>
                  </a:rPr>
                  <a:t>output tuples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to the result if they are already there in the hash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 </a:t>
                </a:r>
                <a:r>
                  <a:rPr lang="en-US" altLang="zh-CN" sz="1600" dirty="0">
                    <a:latin typeface="Comic Sans MS" pitchFamily="66" charset="0"/>
                  </a:rPr>
                  <a:t>for each tuple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if it is in the hash index, delete it from the index. Finally, add the remaining tuples in the hash index to the result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82711-A391-4C29-A56A-1CCDAB707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2"/>
                <a:ext cx="8568952" cy="3870429"/>
              </a:xfrm>
              <a:blipFill>
                <a:blip r:embed="rId2"/>
                <a:stretch>
                  <a:fillRect l="-996" t="-2208" r="-1280" b="-2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4578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953C-2C0E-486D-A619-B96D4E23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Basic Steps in Query Processing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C4260-DF67-419F-9A3A-89D663AD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15566"/>
            <a:ext cx="8568952" cy="264629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Parsing and translation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translate the query into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internal form </a:t>
            </a:r>
            <a:r>
              <a:rPr lang="en-US" altLang="zh-CN" sz="1800" dirty="0">
                <a:latin typeface="Comic Sans MS" pitchFamily="66" charset="0"/>
              </a:rPr>
              <a:t>which is then translated into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relational algebra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Optimization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Generate the optimal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execution plan (</a:t>
            </a:r>
            <a:r>
              <a:rPr lang="zh-CN" altLang="en-US" sz="1800" dirty="0">
                <a:solidFill>
                  <a:srgbClr val="FF0000"/>
                </a:solidFill>
                <a:latin typeface="Comic Sans MS" pitchFamily="66" charset="0"/>
              </a:rPr>
              <a:t>执行计划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Execution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query execution engine </a:t>
            </a:r>
            <a:r>
              <a:rPr lang="en-US" altLang="zh-CN" sz="1800" dirty="0">
                <a:latin typeface="Comic Sans MS" pitchFamily="66" charset="0"/>
              </a:rPr>
              <a:t>executes the evaluation plan, and returns the answers to the query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7293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1352E-D195-42B6-AC11-EDF2104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Outer Join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B7A40-A0A2-436B-AD8C-BA0F564A7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69215"/>
                <a:ext cx="8568952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Outer join </a:t>
                </a:r>
                <a:r>
                  <a:rPr lang="en-US" altLang="zh-CN" sz="2000" dirty="0">
                    <a:latin typeface="Comic Sans MS" pitchFamily="66" charset="0"/>
                  </a:rPr>
                  <a:t>can be computed either as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A join followed by addition of null-padded non-participating tuples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by modifying the join algorithms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Modifying merge join to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non participating tuples are those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Modify merge-join to compute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:  During merging, for every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that do not match any tuple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padded with nulls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Right outer-join and full outer-join can be computed similarly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B7A40-A0A2-436B-AD8C-BA0F564A7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69215"/>
                <a:ext cx="8568952" cy="3805070"/>
              </a:xfrm>
              <a:blipFill>
                <a:blip r:embed="rId2"/>
                <a:stretch>
                  <a:fillRect l="-99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5">
            <a:extLst>
              <a:ext uri="{FF2B5EF4-FFF2-40B4-BE49-F238E27FC236}">
                <a16:creationId xmlns:a16="http://schemas.microsoft.com/office/drawing/2014/main" id="{F6065C61-B024-4C71-81A0-4483E08E7412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1851670"/>
            <a:ext cx="310754" cy="157163"/>
            <a:chOff x="1253" y="1795"/>
            <a:chExt cx="261" cy="132"/>
          </a:xfrm>
        </p:grpSpPr>
        <p:sp>
          <p:nvSpPr>
            <p:cNvPr id="6" name="AutoShape 26">
              <a:extLst>
                <a:ext uri="{FF2B5EF4-FFF2-40B4-BE49-F238E27FC236}">
                  <a16:creationId xmlns:a16="http://schemas.microsoft.com/office/drawing/2014/main" id="{F201AF9E-A924-4A44-9CC2-59A85F02D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861BA2FA-337F-4A9E-AFB9-BEEB30A88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C94109C2-7D45-45D5-9AE5-EDC90AB9E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6203F5FC-B1E9-4237-9F3B-D7F9C31799E7}"/>
              </a:ext>
            </a:extLst>
          </p:cNvPr>
          <p:cNvGrpSpPr>
            <a:grpSpLocks/>
          </p:cNvGrpSpPr>
          <p:nvPr/>
        </p:nvGrpSpPr>
        <p:grpSpPr bwMode="auto">
          <a:xfrm>
            <a:off x="1452934" y="2198563"/>
            <a:ext cx="310754" cy="157163"/>
            <a:chOff x="1253" y="1795"/>
            <a:chExt cx="261" cy="132"/>
          </a:xfrm>
        </p:grpSpPr>
        <p:sp>
          <p:nvSpPr>
            <p:cNvPr id="10" name="AutoShape 26">
              <a:extLst>
                <a:ext uri="{FF2B5EF4-FFF2-40B4-BE49-F238E27FC236}">
                  <a16:creationId xmlns:a16="http://schemas.microsoft.com/office/drawing/2014/main" id="{C95AB74C-9CE1-4BEA-A398-C5F0E77E49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42A7671E-8D1C-4179-AF8C-04F5D6B57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FD7A03DE-C680-42F0-B5F9-790CF6591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AFC1D7B5-1265-4B54-827E-DD4F5660D6B9}"/>
              </a:ext>
            </a:extLst>
          </p:cNvPr>
          <p:cNvGrpSpPr>
            <a:grpSpLocks/>
          </p:cNvGrpSpPr>
          <p:nvPr/>
        </p:nvGrpSpPr>
        <p:grpSpPr bwMode="auto">
          <a:xfrm>
            <a:off x="4067944" y="2499742"/>
            <a:ext cx="310754" cy="157163"/>
            <a:chOff x="1253" y="1795"/>
            <a:chExt cx="261" cy="132"/>
          </a:xfrm>
        </p:grpSpPr>
        <p:sp>
          <p:nvSpPr>
            <p:cNvPr id="14" name="AutoShape 26">
              <a:extLst>
                <a:ext uri="{FF2B5EF4-FFF2-40B4-BE49-F238E27FC236}">
                  <a16:creationId xmlns:a16="http://schemas.microsoft.com/office/drawing/2014/main" id="{259F263E-47BD-42A4-A757-492BC9FB20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19FB9D32-A67D-48C0-B636-DB73212C0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sp>
          <p:nvSpPr>
            <p:cNvPr id="16" name="Line 28">
              <a:extLst>
                <a:ext uri="{FF2B5EF4-FFF2-40B4-BE49-F238E27FC236}">
                  <a16:creationId xmlns:a16="http://schemas.microsoft.com/office/drawing/2014/main" id="{B9B4770B-DAC1-4B01-BD15-7C981AE2A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050" i="1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43837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Overview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Measures of Query Cost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Selection 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Sorting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Join Operation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Other Operations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Evaluation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of Expressions</a:t>
            </a:r>
            <a:endParaRPr lang="en-US" altLang="zh-CN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59439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4D89D-5BAA-43D1-BC07-BB6B376A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Evaluation of Expressions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94326-D682-40B4-AF79-AD3D02BF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We have seen algorithms for individual operations</a:t>
            </a:r>
          </a:p>
          <a:p>
            <a:r>
              <a:rPr lang="en-US" altLang="zh-CN" sz="2000" dirty="0">
                <a:latin typeface="Comic Sans MS" pitchFamily="66" charset="0"/>
              </a:rPr>
              <a:t>Alternatives for evaluating an entire expression tree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Materialization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物化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800" dirty="0">
                <a:latin typeface="Comic Sans MS" pitchFamily="66" charset="0"/>
              </a:rPr>
              <a:t>generate the results of an expression whose inputs are relations or are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already computed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materialize (store) it on disk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Pipelining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流水线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 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pass on tuples to parent operations </a:t>
            </a:r>
            <a:r>
              <a:rPr lang="en-US" altLang="zh-CN" sz="1800" dirty="0">
                <a:latin typeface="Comic Sans MS" pitchFamily="66" charset="0"/>
              </a:rPr>
              <a:t>even as an operation is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189495943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28D0-731F-4587-B087-8E3F3534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Materialization (</a:t>
            </a:r>
            <a:r>
              <a:rPr lang="zh-CN" altLang="en-US" dirty="0">
                <a:latin typeface="Comic Sans MS" pitchFamily="66" charset="0"/>
              </a:rPr>
              <a:t>物化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2E53C-6353-4292-A43F-EC52C24A6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Materialized evaluation (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物化计算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 :</a:t>
                </a:r>
                <a:r>
                  <a:rPr lang="en-US" altLang="zh-CN" sz="2000" dirty="0">
                    <a:latin typeface="Comic Sans MS" pitchFamily="66" charset="0"/>
                  </a:rPr>
                  <a:t> evaluate one operation at a time, starting at the lowest-level.  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E.g., for the figure below,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compute and store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&lt;2500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𝑎𝑐𝑐𝑜𝑢𝑛𝑡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then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compute and store </a:t>
                </a:r>
                <a:r>
                  <a:rPr lang="en-US" altLang="zh-CN" sz="2000" dirty="0">
                    <a:latin typeface="Comic Sans MS" pitchFamily="66" charset="0"/>
                  </a:rPr>
                  <a:t>the previous result’ join with customer, and finally compute the projections on customer-name. 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2E53C-6353-4292-A43F-EC52C24A6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96" t="-2244" r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2B40C67A-9DDB-42E3-9BF5-110F5C71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11856" r="6169" b="13081"/>
          <a:stretch>
            <a:fillRect/>
          </a:stretch>
        </p:blipFill>
        <p:spPr bwMode="auto">
          <a:xfrm>
            <a:off x="3011090" y="2931790"/>
            <a:ext cx="3121819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0408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50447-C295-422E-A01F-59F1932D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Materialization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2F7AA-F75C-4D06-A14F-97828303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71550"/>
            <a:ext cx="9001000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Materialized evaluation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(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物化计算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is always applicable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Cost of writing results to disk and reading them back can be quite high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overall cost  =  sum of costs of individual operations + cost of writing intermediate results to disk</a:t>
            </a:r>
          </a:p>
          <a:p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Double buffering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双缓冲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):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use two output buffers </a:t>
            </a:r>
            <a:r>
              <a:rPr lang="en-US" altLang="zh-CN" sz="2000" dirty="0">
                <a:latin typeface="Comic Sans MS" pitchFamily="66" charset="0"/>
              </a:rPr>
              <a:t>for each operation, when one is full write it to disk while the other is getting filled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Reduce the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53697000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86184-F357-4F7A-B144-8882303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Pipelining (</a:t>
            </a:r>
            <a:r>
              <a:rPr lang="zh-CN" altLang="en-US" dirty="0">
                <a:latin typeface="Comic Sans MS" pitchFamily="66" charset="0"/>
              </a:rPr>
              <a:t>流水线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25D4F8-DA4A-4C70-A452-2264AEBE9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Pipelined evaluation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流水线计算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):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evaluate several operations simultaneously</a:t>
                </a:r>
                <a:r>
                  <a:rPr lang="en-US" altLang="zh-CN" sz="2000" dirty="0">
                    <a:latin typeface="Comic Sans MS" pitchFamily="66" charset="0"/>
                  </a:rPr>
                  <a:t>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passing the results of one operation to the next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E.g.,</a:t>
                </a:r>
                <a:r>
                  <a:rPr lang="zh-CN" altLang="en-US" sz="2000" dirty="0"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in previous expression tree, don’t store the result of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&lt;2500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𝑎𝑐𝑐𝑜𝑢𝑛𝑡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instead, pass tuples directly to the join. Similarly, don’t store result of join, pass tuples directly to projection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Much cheaper than materialization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Pipelining may not always be possible – e.g., sort, hash-join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Pipelines can be executed in two ways: 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demand driven (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需求驱动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producer driven (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生产者驱动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25D4F8-DA4A-4C70-A452-2264AEBE9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96" t="-2244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433038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B05C-1454-4FD2-A97C-3206CD8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Pipelining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A3EB4-871E-469D-A9EB-780CBF88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942437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demand driven or lazy evaluation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System repeatedly requests next tuple from top level operation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Each operation requests next tuple from children operations as required, in order to output its next tuple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Between calls, operation has to maintain “state” so it knows what to return next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Each operation is implemented as an iterator implementing the following operations</a:t>
            </a:r>
          </a:p>
          <a:p>
            <a:pPr lvl="2"/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open()</a:t>
            </a:r>
          </a:p>
          <a:p>
            <a:pPr lvl="3"/>
            <a:r>
              <a:rPr lang="en-US" altLang="zh-CN" sz="1200" dirty="0">
                <a:latin typeface="Comic Sans MS" pitchFamily="66" charset="0"/>
              </a:rPr>
              <a:t>E.g. </a:t>
            </a:r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file scan:</a:t>
            </a:r>
            <a:r>
              <a:rPr lang="en-US" altLang="zh-CN" sz="1200" dirty="0">
                <a:latin typeface="Comic Sans MS" pitchFamily="66" charset="0"/>
              </a:rPr>
              <a:t> initialize file scan, store pointer to beginning of file as state</a:t>
            </a:r>
          </a:p>
          <a:p>
            <a:pPr lvl="3"/>
            <a:r>
              <a:rPr lang="en-US" altLang="zh-CN" sz="1200" dirty="0" err="1">
                <a:latin typeface="Comic Sans MS" pitchFamily="66" charset="0"/>
              </a:rPr>
              <a:t>E.g.</a:t>
            </a:r>
            <a:r>
              <a:rPr lang="en-US" altLang="zh-CN" sz="1200" dirty="0" err="1">
                <a:solidFill>
                  <a:srgbClr val="0000FF"/>
                </a:solidFill>
                <a:latin typeface="Comic Sans MS" pitchFamily="66" charset="0"/>
              </a:rPr>
              <a:t>merge</a:t>
            </a:r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 join: </a:t>
            </a:r>
            <a:r>
              <a:rPr lang="en-US" altLang="zh-CN" sz="1200" dirty="0">
                <a:latin typeface="Comic Sans MS" pitchFamily="66" charset="0"/>
              </a:rPr>
              <a:t>sort relations and store pointers to beginning of sorted relations as state</a:t>
            </a:r>
          </a:p>
          <a:p>
            <a:pPr lvl="2"/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next()</a:t>
            </a:r>
          </a:p>
          <a:p>
            <a:pPr lvl="3"/>
            <a:r>
              <a:rPr lang="en-US" altLang="zh-CN" sz="1200" dirty="0">
                <a:latin typeface="Comic Sans MS" pitchFamily="66" charset="0"/>
              </a:rPr>
              <a:t>E.g. </a:t>
            </a:r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for file scan: </a:t>
            </a:r>
            <a:r>
              <a:rPr lang="en-US" altLang="zh-CN" sz="1200" dirty="0">
                <a:latin typeface="Comic Sans MS" pitchFamily="66" charset="0"/>
              </a:rPr>
              <a:t>Output next tuple, and advance and store file pointer</a:t>
            </a:r>
          </a:p>
          <a:p>
            <a:pPr lvl="3"/>
            <a:r>
              <a:rPr lang="en-US" altLang="zh-CN" sz="1200" dirty="0">
                <a:latin typeface="Comic Sans MS" pitchFamily="66" charset="0"/>
              </a:rPr>
              <a:t>E.g. </a:t>
            </a:r>
            <a:r>
              <a:rPr lang="en-US" altLang="zh-CN" sz="1200" dirty="0">
                <a:solidFill>
                  <a:srgbClr val="0000FF"/>
                </a:solidFill>
                <a:latin typeface="Comic Sans MS" pitchFamily="66" charset="0"/>
              </a:rPr>
              <a:t>for merge join: </a:t>
            </a:r>
            <a:r>
              <a:rPr lang="en-US" altLang="zh-CN" sz="1200" dirty="0">
                <a:latin typeface="Comic Sans MS" pitchFamily="66" charset="0"/>
              </a:rPr>
              <a:t>continue with merge from earlier state till next output tuple is found. Save pointers as iterator state.</a:t>
            </a:r>
          </a:p>
          <a:p>
            <a:pPr lvl="2"/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330907163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DD6A-339A-4085-A153-616B637F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Pipelining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9541F-6D4A-4164-813E-B47EBF6B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producer-driven or eager pipelining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Operators produce tuples eagerly and pass them up to their parents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Buffer maintained between operators,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child puts tuples in buffer, parent removes tuples from buffer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if buffer is full, child waits till there is space in the buffer</a:t>
            </a:r>
            <a:r>
              <a:rPr lang="en-US" altLang="zh-CN" sz="1600" dirty="0">
                <a:latin typeface="Comic Sans MS" pitchFamily="66" charset="0"/>
              </a:rPr>
              <a:t>, and then generates more tuples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System schedule operations that have space in output buffer and can process more input tuples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9385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15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4E47-6989-4DD5-93A7-4B3F6F69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000" dirty="0">
                <a:latin typeface="Comic Sans MS" pitchFamily="66" charset="0"/>
              </a:rPr>
              <a:t>Query Optimization</a:t>
            </a:r>
            <a:endParaRPr lang="zh-CN" altLang="en-US" sz="3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367849-9790-4B15-ADCD-E414B4E15E4C}"/>
              </a:ext>
            </a:extLst>
          </p:cNvPr>
          <p:cNvSpPr txBox="1"/>
          <p:nvPr/>
        </p:nvSpPr>
        <p:spPr>
          <a:xfrm>
            <a:off x="467544" y="1336288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 salary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 instructor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 salary &lt; 75000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07EB18-87A9-476E-B7CF-9CAF98318FD6}"/>
              </a:ext>
            </a:extLst>
          </p:cNvPr>
          <p:cNvSpPr txBox="1"/>
          <p:nvPr/>
        </p:nvSpPr>
        <p:spPr>
          <a:xfrm>
            <a:off x="3275856" y="170765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给出对应的关系代数表达式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1642E1C5-1121-48F8-B5C5-F40DB8C7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7744" y="2859782"/>
                <a:ext cx="4392488" cy="1152128"/>
              </a:xfrm>
            </p:spPr>
            <p:txBody>
              <a:bodyPr/>
              <a:lstStyle/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𝒔𝒂𝒍𝒂𝒓𝒚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𝟕𝟓𝟎𝟎𝟎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𝒔𝒂𝒍𝒂𝒓𝒚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𝒊𝒏𝒔𝒕𝒓𝒖𝒄𝒕𝒐𝒓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𝒔𝒂𝒍𝒂𝒓𝒚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𝒔𝒂𝒍𝒂𝒓𝒚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𝟕𝟓𝟎𝟎𝟎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𝒊𝒏𝒔𝒕𝒓𝒖𝒄𝒕𝒐𝒓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zh-CN" altLang="en-US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1642E1C5-1121-48F8-B5C5-F40DB8C7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2859782"/>
                <a:ext cx="4392488" cy="1152128"/>
              </a:xfrm>
              <a:blipFill>
                <a:blip r:embed="rId2"/>
                <a:stretch>
                  <a:fillRect b="-10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91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4E47-6989-4DD5-93A7-4B3F6F69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000" dirty="0">
                <a:latin typeface="Comic Sans MS" pitchFamily="66" charset="0"/>
              </a:rPr>
              <a:t>Query Optimization</a:t>
            </a:r>
            <a:endParaRPr lang="zh-CN" altLang="en-US" sz="3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E0AEE-7C3E-4EF7-BAF4-DBDB72691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843558"/>
                <a:ext cx="8856984" cy="295897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A relational algebra expression may have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many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equivalent expressions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Annotated expression specifying detailed execution strategy is called an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execution-plan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can use an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index</a:t>
                </a:r>
                <a:r>
                  <a:rPr lang="en-US" altLang="zh-CN" sz="1800" dirty="0">
                    <a:latin typeface="Comic Sans MS" pitchFamily="66" charset="0"/>
                  </a:rPr>
                  <a:t> on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instructor</a:t>
                </a:r>
                <a:r>
                  <a:rPr lang="en-US" altLang="zh-CN" sz="1800" dirty="0">
                    <a:latin typeface="Comic Sans MS" pitchFamily="66" charset="0"/>
                  </a:rPr>
                  <a:t> to find instructors with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salary &lt; 75000</a:t>
                </a:r>
                <a:r>
                  <a:rPr lang="en-US" altLang="zh-CN" sz="1800" dirty="0">
                    <a:latin typeface="Comic Sans MS" pitchFamily="66" charset="0"/>
                  </a:rPr>
                  <a:t>, or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perform complete relation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scan</a:t>
                </a:r>
                <a:r>
                  <a:rPr lang="en-US" altLang="zh-CN" sz="1800" dirty="0">
                    <a:latin typeface="Comic Sans MS" pitchFamily="66" charset="0"/>
                  </a:rPr>
                  <a:t> and discard instructors with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salary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 75000</a:t>
                </a:r>
                <a:endParaRPr lang="en-US" altLang="zh-CN" sz="1800" i="1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5E0AEE-7C3E-4EF7-BAF4-DBDB72691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43558"/>
                <a:ext cx="8856984" cy="2958977"/>
              </a:xfrm>
              <a:blipFill rotWithShape="1">
                <a:blip r:embed="rId3"/>
                <a:stretch>
                  <a:fillRect l="-964" r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909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151D-CF3C-4E58-BBED-874E9797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Query Optimization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CA63A-A1DC-481D-BF66-8ED4097F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Query Optimization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Amongst all equivalent evaluation plans, choose the one with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lowest cost</a:t>
            </a:r>
            <a:endParaRPr lang="en-US" altLang="zh-CN" sz="1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Cost is estimated using statistical information </a:t>
            </a:r>
            <a:r>
              <a:rPr lang="en-US" altLang="zh-CN" sz="1800" dirty="0">
                <a:latin typeface="Comic Sans MS" pitchFamily="66" charset="0"/>
              </a:rPr>
              <a:t>from the database catalog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mic Sans MS" pitchFamily="66" charset="0"/>
              </a:rPr>
              <a:t>This lecture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How to measure query costs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Algorithms for evaluating relational algebra operations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Combine algorithms for individual operations to evaluate a complete expression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mic Sans MS" pitchFamily="66" charset="0"/>
              </a:rPr>
              <a:t>Next lecture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way to find an execution plan with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lowest estimated cost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66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35924</TotalTime>
  <Words>6082</Words>
  <Application>Microsoft Office PowerPoint</Application>
  <PresentationFormat>全屏显示(16:9)</PresentationFormat>
  <Paragraphs>605</Paragraphs>
  <Slides>68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微软雅黑</vt:lpstr>
      <vt:lpstr>Arial</vt:lpstr>
      <vt:lpstr>Calibri</vt:lpstr>
      <vt:lpstr>Cambria Math</vt:lpstr>
      <vt:lpstr>Comic Sans MS</vt:lpstr>
      <vt:lpstr>Helvetica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PowerPoint 演示文稿</vt:lpstr>
      <vt:lpstr>Outline</vt:lpstr>
      <vt:lpstr>Basic Steps in Query Processing</vt:lpstr>
      <vt:lpstr>Basic Steps in Query Processing</vt:lpstr>
      <vt:lpstr>Query Optimization</vt:lpstr>
      <vt:lpstr>Query Optimization</vt:lpstr>
      <vt:lpstr>Query Optimization (Cont.)</vt:lpstr>
      <vt:lpstr>Outline</vt:lpstr>
      <vt:lpstr>Measures of Query Cost</vt:lpstr>
      <vt:lpstr>Measures of Query Cost (Cont.)</vt:lpstr>
      <vt:lpstr>Outline</vt:lpstr>
      <vt:lpstr>Selection Operation</vt:lpstr>
      <vt:lpstr>Selection Operation</vt:lpstr>
      <vt:lpstr>Selection Operation (Cont.)</vt:lpstr>
      <vt:lpstr>Selections Using Indices</vt:lpstr>
      <vt:lpstr>Selections Using Indices (Cont.)</vt:lpstr>
      <vt:lpstr>Selections Involving Comparisons</vt:lpstr>
      <vt:lpstr>Selections Involving Comparisons (Cont.)</vt:lpstr>
      <vt:lpstr>Selection Operation Cost Estimation</vt:lpstr>
      <vt:lpstr>Implementation of Complex Selections</vt:lpstr>
      <vt:lpstr>Implementation of Complex Selections (Cont.)</vt:lpstr>
      <vt:lpstr>Outline</vt:lpstr>
      <vt:lpstr>Sorting</vt:lpstr>
      <vt:lpstr>排序的稳定性和复杂度</vt:lpstr>
      <vt:lpstr>排序的稳定性和复杂度</vt:lpstr>
      <vt:lpstr>External Sort-Merge (外部排序归并)</vt:lpstr>
      <vt:lpstr>External Sort-Merge (cont.)</vt:lpstr>
      <vt:lpstr>External Sort-Merge (Cont.)</vt:lpstr>
      <vt:lpstr>Example: External Sorting using Sort-Merge</vt:lpstr>
      <vt:lpstr>External Merge Sort (Cont.)</vt:lpstr>
      <vt:lpstr>External Merge Sort (Cont.)</vt:lpstr>
      <vt:lpstr>Outline</vt:lpstr>
      <vt:lpstr>Join Operation</vt:lpstr>
      <vt:lpstr>Nested-Loop Join (嵌套循环连接)</vt:lpstr>
      <vt:lpstr>Nested-Loop Join (Cont.)</vt:lpstr>
      <vt:lpstr>Nested-Loop Join (Cont.)</vt:lpstr>
      <vt:lpstr>Block Nested-Loop Join (块嵌套循环连接)</vt:lpstr>
      <vt:lpstr>Block Nested-Loop Join (Cont.)</vt:lpstr>
      <vt:lpstr>Block Nested-Loop Join (Cont.)</vt:lpstr>
      <vt:lpstr>Indexed Nested-Loop Join (索引嵌套循环连接)</vt:lpstr>
      <vt:lpstr>Example of Indexed Nested-Loop Join Costs</vt:lpstr>
      <vt:lpstr>Merge-Join* (归并连接)</vt:lpstr>
      <vt:lpstr>Merge-Join (Cont.)</vt:lpstr>
      <vt:lpstr>Hash-Join* (散列连接)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Hybrid Hash–Join</vt:lpstr>
      <vt:lpstr>Complex Joins</vt:lpstr>
      <vt:lpstr>Complex Joins</vt:lpstr>
      <vt:lpstr>Outline</vt:lpstr>
      <vt:lpstr>Duplicate Elimination &amp; Projection </vt:lpstr>
      <vt:lpstr>Aggregation</vt:lpstr>
      <vt:lpstr>Set Operations</vt:lpstr>
      <vt:lpstr>Outer Join</vt:lpstr>
      <vt:lpstr>Outline</vt:lpstr>
      <vt:lpstr>Evaluation of Expressions</vt:lpstr>
      <vt:lpstr>Materialization (物化)</vt:lpstr>
      <vt:lpstr>Materialization (Cont.)</vt:lpstr>
      <vt:lpstr>Pipelining (流水线)</vt:lpstr>
      <vt:lpstr>Pipelining (Cont.)</vt:lpstr>
      <vt:lpstr>Pipelining (Cont.)</vt:lpstr>
      <vt:lpstr>End of Lecture 15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2390</cp:revision>
  <dcterms:created xsi:type="dcterms:W3CDTF">2007-09-26T12:04:45Z</dcterms:created>
  <dcterms:modified xsi:type="dcterms:W3CDTF">2023-12-04T00:54:37Z</dcterms:modified>
</cp:coreProperties>
</file>