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61"/>
  </p:notesMasterIdLst>
  <p:handoutMasterIdLst>
    <p:handoutMasterId r:id="rId62"/>
  </p:handoutMasterIdLst>
  <p:sldIdLst>
    <p:sldId id="1874" r:id="rId3"/>
    <p:sldId id="1875" r:id="rId4"/>
    <p:sldId id="1862" r:id="rId5"/>
    <p:sldId id="1881" r:id="rId6"/>
    <p:sldId id="1882" r:id="rId7"/>
    <p:sldId id="1863" r:id="rId8"/>
    <p:sldId id="1864" r:id="rId9"/>
    <p:sldId id="1800" r:id="rId10"/>
    <p:sldId id="1852" r:id="rId11"/>
    <p:sldId id="1865" r:id="rId12"/>
    <p:sldId id="1869" r:id="rId13"/>
    <p:sldId id="1803" r:id="rId14"/>
    <p:sldId id="1867" r:id="rId15"/>
    <p:sldId id="1804" r:id="rId16"/>
    <p:sldId id="1805" r:id="rId17"/>
    <p:sldId id="1868" r:id="rId18"/>
    <p:sldId id="1806" r:id="rId19"/>
    <p:sldId id="1807" r:id="rId20"/>
    <p:sldId id="1808" r:id="rId21"/>
    <p:sldId id="1853" r:id="rId22"/>
    <p:sldId id="1854" r:id="rId23"/>
    <p:sldId id="1855" r:id="rId24"/>
    <p:sldId id="1856" r:id="rId25"/>
    <p:sldId id="1857" r:id="rId26"/>
    <p:sldId id="1878" r:id="rId27"/>
    <p:sldId id="1813" r:id="rId28"/>
    <p:sldId id="1858" r:id="rId29"/>
    <p:sldId id="1870" r:id="rId30"/>
    <p:sldId id="1817" r:id="rId31"/>
    <p:sldId id="1818" r:id="rId32"/>
    <p:sldId id="1823" r:id="rId33"/>
    <p:sldId id="1824" r:id="rId34"/>
    <p:sldId id="1880" r:id="rId35"/>
    <p:sldId id="1879" r:id="rId36"/>
    <p:sldId id="1872" r:id="rId37"/>
    <p:sldId id="1827" r:id="rId38"/>
    <p:sldId id="1829" r:id="rId39"/>
    <p:sldId id="1828" r:id="rId40"/>
    <p:sldId id="1830" r:id="rId41"/>
    <p:sldId id="1831" r:id="rId42"/>
    <p:sldId id="1832" r:id="rId43"/>
    <p:sldId id="1833" r:id="rId44"/>
    <p:sldId id="1834" r:id="rId45"/>
    <p:sldId id="1835" r:id="rId46"/>
    <p:sldId id="1871" r:id="rId47"/>
    <p:sldId id="1838" r:id="rId48"/>
    <p:sldId id="1839" r:id="rId49"/>
    <p:sldId id="1873" r:id="rId50"/>
    <p:sldId id="1841" r:id="rId51"/>
    <p:sldId id="1842" r:id="rId52"/>
    <p:sldId id="1843" r:id="rId53"/>
    <p:sldId id="1844" r:id="rId54"/>
    <p:sldId id="1845" r:id="rId55"/>
    <p:sldId id="1822" r:id="rId56"/>
    <p:sldId id="1821" r:id="rId57"/>
    <p:sldId id="1820" r:id="rId58"/>
    <p:sldId id="1877" r:id="rId59"/>
    <p:sldId id="1861" r:id="rId6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74"/>
            <p14:sldId id="1875"/>
            <p14:sldId id="1862"/>
            <p14:sldId id="1881"/>
            <p14:sldId id="1882"/>
            <p14:sldId id="1863"/>
            <p14:sldId id="1864"/>
            <p14:sldId id="1800"/>
            <p14:sldId id="1852"/>
            <p14:sldId id="1865"/>
            <p14:sldId id="1869"/>
            <p14:sldId id="1803"/>
            <p14:sldId id="1867"/>
            <p14:sldId id="1804"/>
            <p14:sldId id="1805"/>
            <p14:sldId id="1868"/>
            <p14:sldId id="1806"/>
            <p14:sldId id="1807"/>
            <p14:sldId id="1808"/>
            <p14:sldId id="1853"/>
            <p14:sldId id="1854"/>
            <p14:sldId id="1855"/>
            <p14:sldId id="1856"/>
            <p14:sldId id="1857"/>
            <p14:sldId id="1878"/>
            <p14:sldId id="1813"/>
            <p14:sldId id="1858"/>
            <p14:sldId id="1870"/>
            <p14:sldId id="1817"/>
            <p14:sldId id="1818"/>
            <p14:sldId id="1823"/>
            <p14:sldId id="1824"/>
            <p14:sldId id="1880"/>
            <p14:sldId id="1879"/>
            <p14:sldId id="1872"/>
            <p14:sldId id="1827"/>
            <p14:sldId id="1829"/>
            <p14:sldId id="1828"/>
            <p14:sldId id="1830"/>
            <p14:sldId id="1831"/>
            <p14:sldId id="1832"/>
            <p14:sldId id="1833"/>
            <p14:sldId id="1834"/>
            <p14:sldId id="1835"/>
            <p14:sldId id="1871"/>
            <p14:sldId id="1838"/>
            <p14:sldId id="1839"/>
            <p14:sldId id="1873"/>
            <p14:sldId id="1841"/>
            <p14:sldId id="1842"/>
            <p14:sldId id="1843"/>
            <p14:sldId id="1844"/>
            <p14:sldId id="1845"/>
            <p14:sldId id="1822"/>
            <p14:sldId id="1821"/>
            <p14:sldId id="1820"/>
            <p14:sldId id="1877"/>
            <p14:sldId id="1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66580" autoAdjust="0"/>
  </p:normalViewPr>
  <p:slideViewPr>
    <p:cSldViewPr>
      <p:cViewPr varScale="1">
        <p:scale>
          <a:sx n="69" d="100"/>
          <a:sy n="69" d="100"/>
        </p:scale>
        <p:origin x="1200" y="39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2808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40117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4897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6494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number of tuples in a relation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number of blocks of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size of a tuple of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blocking factor of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200" dirty="0">
                    <a:latin typeface="Comic Sans MS" pitchFamily="66" charset="0"/>
                  </a:rPr>
                  <a:t>i.e.,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tuples that fit into one block</a:t>
                </a:r>
              </a:p>
              <a:p>
                <a:pPr lvl="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2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200" dirty="0">
                    <a:latin typeface="Comic Sans MS" pitchFamily="66" charset="0"/>
                  </a:rPr>
                  <a:t> for attribute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</a:rPr>
                  <a:t>, i.e.,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b="1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SC(A, r):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selection cardinality 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of attribute </a:t>
                </a:r>
                <a:r>
                  <a:rPr lang="en-US" altLang="zh-CN" sz="1200" i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of relation </a:t>
                </a:r>
                <a:r>
                  <a:rPr lang="en-US" altLang="zh-CN" sz="12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;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average number of records that satisfy equality on </a:t>
                </a:r>
                <a:r>
                  <a:rPr lang="en-US" altLang="zh-CN" sz="12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</a:t>
                </a:r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dirty="0">
                    <a:latin typeface="Comic Sans MS" pitchFamily="66" charset="0"/>
                  </a:rPr>
                  <a:t>If the tuples of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200" dirty="0">
                    <a:latin typeface="Comic Sans MS" pitchFamily="66" charset="0"/>
                  </a:rPr>
                  <a:t> are stored together physically in a file,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1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>
                  <a:spcBef>
                    <a:spcPts val="600"/>
                  </a:spcBef>
                </a:pP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𝒏_𝒓</a:t>
                </a: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number of tuples in a relation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𝒃_𝒓</a:t>
                </a: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number of blocks of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𝒔_𝒓</a:t>
                </a: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size of a tuple of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𝒇_𝒓</a:t>
                </a: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latin typeface="Comic Sans MS" pitchFamily="66" charset="0"/>
                  </a:rPr>
                  <a:t>the blocking factor of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200" dirty="0">
                    <a:latin typeface="Comic Sans MS" pitchFamily="66" charset="0"/>
                  </a:rPr>
                  <a:t>i.e.,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tuples that fit into one block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𝑽(𝑨,𝒓)</a:t>
                </a: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2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200" dirty="0">
                    <a:latin typeface="Comic Sans MS" pitchFamily="66" charset="0"/>
                  </a:rPr>
                  <a:t>that appear in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altLang="zh-CN" sz="1200" dirty="0">
                    <a:latin typeface="Comic Sans MS" pitchFamily="66" charset="0"/>
                  </a:rPr>
                  <a:t> for attribute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</a:rPr>
                  <a:t>, i.e., the size of </a:t>
                </a:r>
                <a:r>
                  <a:rPr lang="el-GR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𝜫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𝑨 (𝒓)</a:t>
                </a:r>
                <a:endParaRPr lang="en-US" altLang="zh-CN" sz="1200" b="1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SC(A, r):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selection cardinality 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of attribute </a:t>
                </a:r>
                <a:r>
                  <a:rPr lang="en-US" altLang="zh-CN" sz="1200" i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of relation </a:t>
                </a:r>
                <a:r>
                  <a:rPr lang="en-US" altLang="zh-CN" sz="12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; </a:t>
                </a:r>
                <a:r>
                  <a:rPr lang="en-US" altLang="zh-CN" sz="12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average number of records that satisfy equality on </a:t>
                </a:r>
                <a:r>
                  <a:rPr lang="en-US" altLang="zh-CN" sz="12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2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</a:t>
                </a:r>
                <a:endParaRPr lang="en-US" altLang="zh-CN" sz="1200" dirty="0">
                  <a:latin typeface="Comic Sans MS" pitchFamily="66" charset="0"/>
                </a:endParaRPr>
              </a:p>
              <a:p>
                <a:pPr lvl="0">
                  <a:spcBef>
                    <a:spcPts val="600"/>
                  </a:spcBef>
                </a:pPr>
                <a:r>
                  <a:rPr lang="en-US" altLang="zh-CN" sz="1200" dirty="0">
                    <a:latin typeface="Comic Sans MS" pitchFamily="66" charset="0"/>
                  </a:rPr>
                  <a:t>If the tuples of </a:t>
                </a:r>
                <a:r>
                  <a:rPr lang="en-US" altLang="zh-CN" sz="1200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en-US" altLang="zh-CN" sz="1200" dirty="0">
                    <a:latin typeface="Comic Sans MS" pitchFamily="66" charset="0"/>
                  </a:rPr>
                  <a:t> are stored together physically in a file, then: 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𝒃_𝒓=⌈𝒏_𝒓/𝒇_𝒓 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2665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31219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9265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098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2023/12/6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2023/12/6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995686"/>
            <a:ext cx="9156340" cy="158417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16 Query Optimization</a:t>
            </a:r>
            <a:endParaRPr lang="en-US" altLang="zh-CN" sz="3200" b="1">
              <a:solidFill>
                <a:srgbClr val="C00000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16)</a:t>
            </a:r>
            <a:endParaRPr lang="en-US" altLang="zh-CN" sz="2800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368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784976" cy="3826669"/>
          </a:xfrm>
        </p:spPr>
        <p:txBody>
          <a:bodyPr/>
          <a:lstStyle/>
          <a:p>
            <a:pPr marL="381000" indent="-381000"/>
            <a:r>
              <a:rPr lang="en-US" altLang="zh-CN" sz="24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Generation of query-evaluation plans </a:t>
            </a:r>
            <a:r>
              <a:rPr lang="en-US" altLang="zh-CN" sz="2400" b="1" dirty="0">
                <a:latin typeface="Comic Sans MS" pitchFamily="66" charset="0"/>
                <a:ea typeface="宋体" charset="-122"/>
              </a:rPr>
              <a:t>for an expression involves several steps: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Generating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logically equivalent expressions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</a:rPr>
              <a:t>步骤</a:t>
            </a:r>
            <a:r>
              <a:rPr lang="en-US" altLang="zh-CN" sz="1800" dirty="0">
                <a:solidFill>
                  <a:srgbClr val="0000FF"/>
                </a:solidFill>
              </a:rPr>
              <a:t>1</a:t>
            </a:r>
            <a:r>
              <a:rPr lang="zh-CN" altLang="en-US" sz="1800" dirty="0">
                <a:solidFill>
                  <a:srgbClr val="0000FF"/>
                </a:solidFill>
              </a:rPr>
              <a:t>：产生逻辑上与给定表达式等价的表达式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). 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Use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equivalence rules 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to transform an expression into an equivalent one.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Annotating resultant expressions to get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alternative query plans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</a:rPr>
              <a:t>步骤</a:t>
            </a:r>
            <a:r>
              <a:rPr lang="en-US" altLang="zh-CN" sz="1800" dirty="0">
                <a:solidFill>
                  <a:srgbClr val="0000FF"/>
                </a:solidFill>
              </a:rPr>
              <a:t>2</a:t>
            </a:r>
            <a:r>
              <a:rPr lang="zh-CN" altLang="en-US" sz="1800" dirty="0">
                <a:solidFill>
                  <a:srgbClr val="0000FF"/>
                </a:solidFill>
              </a:rPr>
              <a:t>：对所产生的表达式以不同方式标注，产生不同的查询执行计划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1800" dirty="0">
                <a:latin typeface="Comic Sans MS" pitchFamily="66" charset="0"/>
                <a:ea typeface="宋体" charset="-122"/>
              </a:rPr>
              <a:t>Choosing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the cheapest plan based on estimated cost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</a:rPr>
              <a:t>步骤</a:t>
            </a:r>
            <a:r>
              <a:rPr lang="en-US" altLang="zh-CN" sz="1800" dirty="0">
                <a:solidFill>
                  <a:srgbClr val="0000FF"/>
                </a:solidFill>
              </a:rPr>
              <a:t>3</a:t>
            </a:r>
            <a:r>
              <a:rPr lang="zh-CN" altLang="en-US" sz="1800" dirty="0">
                <a:solidFill>
                  <a:srgbClr val="0000FF"/>
                </a:solidFill>
              </a:rPr>
              <a:t>：估计每个执行计划的代价，选择估计代价最小的执行计划</a:t>
            </a:r>
            <a:r>
              <a:rPr lang="en-US" altLang="zh-CN" sz="1800" dirty="0">
                <a:solidFill>
                  <a:srgbClr val="0000FF"/>
                </a:solidFill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mic Sans MS" pitchFamily="66" charset="0"/>
              <a:ea typeface="宋体" charset="-122"/>
            </a:endParaRPr>
          </a:p>
          <a:p>
            <a:pPr marL="381000" indent="-381000"/>
            <a:r>
              <a:rPr lang="en-US" altLang="zh-CN" sz="2400" b="1" dirty="0">
                <a:latin typeface="Comic Sans MS" pitchFamily="66" charset="0"/>
                <a:ea typeface="宋体" charset="-122"/>
              </a:rPr>
              <a:t>The overall process is called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cost based optimization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Introduction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586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937022"/>
            <a:ext cx="8113712" cy="338970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Introduction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Transformation of Relational Expressions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Catalog Information for Cost Estimation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Estimation of Statistics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Dynamic Programming for Choosing Evaluation Plans</a:t>
            </a:r>
          </a:p>
        </p:txBody>
      </p:sp>
    </p:spTree>
    <p:extLst>
      <p:ext uri="{BB962C8B-B14F-4D97-AF65-F5344CB8AC3E}">
        <p14:creationId xmlns:p14="http://schemas.microsoft.com/office/powerpoint/2010/main" val="67152096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2F89-CBAC-4485-9D09-E046A72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关系表达式转换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BA740-18A9-47DE-B92D-94CD9064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7534"/>
            <a:ext cx="8892480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Two relational algebra expressions are said to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equivalent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 if on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every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legal database instance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the two expressions generate the same set of tuples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Note: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 order of tuples is irrelevant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In SQL, inputs and outputs are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multisets of tuples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equivalence rule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 says that expressions of two forms are equivalent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  <a:ea typeface="宋体" charset="-122"/>
              </a:rPr>
              <a:t>Can replace expression of first form by second, or vice versa</a:t>
            </a: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628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93F-D630-4639-86A7-A9591796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Equivalence Rules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2AF0D-681E-4BA7-B409-7D3B7A6A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89553"/>
            <a:ext cx="8856984" cy="38050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Conjunctive selection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operations can be deconstructed into a sequence of individual selections.(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规则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合取选择运算</a:t>
            </a:r>
            <a:r>
              <a:rPr lang="zh-CN" altLang="en-US" sz="2000" dirty="0">
                <a:latin typeface="Comic Sans MS" pitchFamily="66" charset="0"/>
              </a:rPr>
              <a:t>可分解为单个选择运算的序列</a:t>
            </a:r>
            <a:r>
              <a:rPr lang="en-US" altLang="zh-CN" sz="2000" dirty="0">
                <a:latin typeface="Comic Sans MS" pitchFamily="66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Selection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operations are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commutative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.(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规则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：</a:t>
            </a:r>
            <a:r>
              <a:rPr lang="zh-CN" altLang="en-US" sz="2000" dirty="0">
                <a:latin typeface="Comic Sans MS" pitchFamily="66" charset="0"/>
              </a:rPr>
              <a:t>选择运算满足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交换律</a:t>
            </a:r>
            <a:r>
              <a:rPr lang="en-US" altLang="zh-CN" sz="2000" dirty="0">
                <a:latin typeface="Comic Sans MS" pitchFamily="66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Comic Sans MS" pitchFamily="66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7628303-24FE-4221-94D3-52495919F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82134"/>
              </p:ext>
            </p:extLst>
          </p:nvPr>
        </p:nvGraphicFramePr>
        <p:xfrm>
          <a:off x="2339752" y="2067694"/>
          <a:ext cx="263879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41300" progId="Equation.DSMT4">
                  <p:embed/>
                </p:oleObj>
              </mc:Choice>
              <mc:Fallback>
                <p:oleObj name="Equation" r:id="rId2" imgW="1473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7694"/>
                        <a:ext cx="263879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CA65E1B-3A72-4B45-B94A-D3489B700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905482"/>
              </p:ext>
            </p:extLst>
          </p:nvPr>
        </p:nvGraphicFramePr>
        <p:xfrm>
          <a:off x="2267744" y="3723878"/>
          <a:ext cx="295258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41300" progId="Equation.3">
                  <p:embed/>
                </p:oleObj>
              </mc:Choice>
              <mc:Fallback>
                <p:oleObj name="Equation" r:id="rId4" imgW="163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23878"/>
                        <a:ext cx="295258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091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93F-D630-4639-86A7-A9591796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Equivalence Rules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2AF0D-681E-4BA7-B409-7D3B7A6AA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568952" cy="380507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Only the last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in a sequence of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projection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 operations 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needed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, the others can be omitted.</a:t>
                </a:r>
                <a:r>
                  <a:rPr lang="zh-CN" altLang="en-US" sz="2000" b="1" dirty="0">
                    <a:latin typeface="Comic Sans MS" pitchFamily="66" charset="0"/>
                    <a:ea typeface="宋体" charset="-122"/>
                  </a:rPr>
                  <a:t>（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3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多个连续投影</a:t>
                </a:r>
                <a:r>
                  <a:rPr lang="zh-CN" altLang="en-US" sz="2000" dirty="0">
                    <a:latin typeface="Comic Sans MS" pitchFamily="66" charset="0"/>
                  </a:rPr>
                  <a:t>中只有最后一个运算是必需的，其余可忽略</a:t>
                </a:r>
                <a:r>
                  <a:rPr lang="zh-CN" altLang="en-US" sz="2000" b="1" dirty="0">
                    <a:latin typeface="Comic Sans MS" pitchFamily="66" charset="0"/>
                    <a:ea typeface="宋体" charset="-122"/>
                  </a:rPr>
                  <a:t>）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Selections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 can be combined with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Cartesian products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and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theta joins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.</a:t>
                </a:r>
                <a:r>
                  <a:rPr lang="zh-CN" altLang="en-US" sz="2000" b="1" dirty="0">
                    <a:latin typeface="Comic Sans MS" pitchFamily="66" charset="0"/>
                    <a:ea typeface="宋体" charset="-122"/>
                  </a:rPr>
                  <a:t>（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4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选择操作</a:t>
                </a:r>
                <a:r>
                  <a:rPr lang="zh-CN" altLang="en-US" sz="2000" dirty="0">
                    <a:latin typeface="Comic Sans MS" pitchFamily="66" charset="0"/>
                  </a:rPr>
                  <a:t>可以与笛卡尔积以及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连接相结合）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zh-CN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2AF0D-681E-4BA7-B409-7D3B7A6AA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568952" cy="3805070"/>
              </a:xfrm>
              <a:blipFill>
                <a:blip r:embed="rId2"/>
                <a:stretch>
                  <a:fillRect l="-996" t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4E994-4E81-4BC1-89F8-7C18C5233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299669"/>
              </p:ext>
            </p:extLst>
          </p:nvPr>
        </p:nvGraphicFramePr>
        <p:xfrm>
          <a:off x="2339752" y="2031554"/>
          <a:ext cx="3003200" cy="324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3162300" imgH="342900" progId="Equation.3">
                  <p:embed/>
                </p:oleObj>
              </mc:Choice>
              <mc:Fallback>
                <p:oleObj name="Microsoft 公式 3.0" r:id="rId3" imgW="3162300" imgH="342900" progId="Equation.3">
                  <p:embed/>
                  <p:pic>
                    <p:nvPicPr>
                      <p:cNvPr id="12297" name="Object 6">
                        <a:extLst>
                          <a:ext uri="{FF2B5EF4-FFF2-40B4-BE49-F238E27FC236}">
                            <a16:creationId xmlns:a16="http://schemas.microsoft.com/office/drawing/2014/main" id="{97433A17-0051-4EB6-85A4-0ADD60D7C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31554"/>
                        <a:ext cx="3003200" cy="324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524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101C-F4D3-46EC-82B7-BEE820F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Equivalence Rules 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8DB811-BBA1-4569-8739-BC965973A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7534"/>
                <a:ext cx="9036496" cy="403244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Theta-join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operations(and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natural joins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) are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commutative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.(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5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连接满足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交换律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Natural join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operations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are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associative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(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6a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2000" dirty="0">
                    <a:latin typeface="Comic Sans MS" pitchFamily="66" charset="0"/>
                  </a:rPr>
                  <a:t>自然连接满足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结合律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Theta joins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are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associative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</a:rPr>
                  <a:t> in the following manner, where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2000" b="1" i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2000" b="1" i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involves attributes from only </a:t>
                </a:r>
                <a:r>
                  <a:rPr lang="en-US" altLang="zh-CN" sz="2000" b="1" i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2000" b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and </a:t>
                </a:r>
                <a:r>
                  <a:rPr lang="en-US" altLang="zh-CN" sz="2000" b="1" i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2000" b="1" i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3 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(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6b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连接满足下列方式的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</a:rPr>
                  <a:t>结合律</a:t>
                </a:r>
                <a:r>
                  <a:rPr lang="zh-CN" altLang="en-US" sz="2000" dirty="0">
                    <a:latin typeface="Comic Sans MS" pitchFamily="66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只涉及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omic Sans MS" pitchFamily="66" charset="0"/>
                  </a:rPr>
                  <a:t>的属性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8DB811-BBA1-4569-8739-BC965973A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7534"/>
                <a:ext cx="9036496" cy="4032448"/>
              </a:xfrm>
              <a:blipFill>
                <a:blip r:embed="rId2"/>
                <a:stretch>
                  <a:fillRect l="-1012" t="-1362" r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588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101C-F4D3-46EC-82B7-BEE820F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Equivalence Rules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8DB811-BBA1-4569-8739-BC965973A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856984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5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连接满足交换律</a:t>
                </a:r>
                <a:r>
                  <a:rPr lang="en-US" altLang="zh-CN" sz="1800" dirty="0">
                    <a:latin typeface="Comic Sans MS" pitchFamily="66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6a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1800" dirty="0">
                    <a:latin typeface="Comic Sans MS" pitchFamily="66" charset="0"/>
                  </a:rPr>
                  <a:t>自然连接满足结合律</a:t>
                </a:r>
                <a:r>
                  <a:rPr lang="en-US" altLang="zh-CN" sz="1800" dirty="0"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6b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连接满足下列方式的结合：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只涉及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的属性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8DB811-BBA1-4569-8739-BC965973A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856984" cy="3805070"/>
              </a:xfrm>
              <a:blipFill>
                <a:blip r:embed="rId2"/>
                <a:stretch>
                  <a:fillRect l="-82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2">
            <a:extLst>
              <a:ext uri="{FF2B5EF4-FFF2-40B4-BE49-F238E27FC236}">
                <a16:creationId xmlns:a16="http://schemas.microsoft.com/office/drawing/2014/main" id="{7B059677-0FBF-4521-AB47-3CBB03DB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8461"/>
          <a:stretch/>
        </p:blipFill>
        <p:spPr>
          <a:xfrm>
            <a:off x="1650644" y="2355726"/>
            <a:ext cx="520393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19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642C9-A519-4D4A-BAD9-F246D8C4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Equivalence Rules 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922A1-986C-44C5-8C76-4AD81555D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7534"/>
                <a:ext cx="8928992" cy="4104456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selection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operation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distributes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over the theta join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operation under the following two conditions: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(a)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When all the attributes in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0</a:t>
                </a:r>
                <a:r>
                  <a:rPr lang="en-US" altLang="zh-CN" sz="1600" b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involve only the attributes of one of the expressions (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) being joined. (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7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1600" dirty="0">
                    <a:latin typeface="Comic Sans MS" pitchFamily="66" charset="0"/>
                  </a:rPr>
                  <a:t>选择操作在下面两个条件下对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连接满足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分配律</a:t>
                </a:r>
                <a:r>
                  <a:rPr lang="zh-CN" altLang="en-US" sz="1600" dirty="0">
                    <a:latin typeface="Comic Sans MS" pitchFamily="66" charset="0"/>
                  </a:rPr>
                  <a:t>，</a:t>
                </a:r>
                <a:r>
                  <a:rPr lang="en-US" altLang="zh-CN" sz="1600" dirty="0">
                    <a:latin typeface="Comic Sans MS" pitchFamily="66" charset="0"/>
                  </a:rPr>
                  <a:t>a. </a:t>
                </a:r>
                <a:r>
                  <a:rPr lang="zh-CN" altLang="en-US" sz="1600" dirty="0">
                    <a:latin typeface="Comic Sans MS" pitchFamily="66" charset="0"/>
                  </a:rPr>
                  <a:t>当选择条件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中的所有属性只涉及参与连接的表达式之一</a:t>
                </a:r>
                <a:r>
                  <a:rPr lang="en-US" altLang="zh-CN" sz="1600" dirty="0">
                    <a:latin typeface="Comic Sans MS" pitchFamily="66" charset="0"/>
                  </a:rPr>
                  <a:t>(</a:t>
                </a:r>
                <a:r>
                  <a:rPr lang="zh-CN" altLang="en-US" sz="1600" dirty="0">
                    <a:latin typeface="Comic Sans MS" pitchFamily="66" charset="0"/>
                  </a:rPr>
                  <a:t>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)</a:t>
                </a:r>
                <a:r>
                  <a:rPr lang="zh-CN" altLang="en-US" sz="1600" dirty="0">
                    <a:latin typeface="Comic Sans MS" pitchFamily="66" charset="0"/>
                  </a:rPr>
                  <a:t>时</a:t>
                </a:r>
                <a:r>
                  <a:rPr lang="en-US" altLang="zh-CN" sz="1600" dirty="0">
                    <a:latin typeface="Comic Sans MS" pitchFamily="66" charset="0"/>
                  </a:rPr>
                  <a:t>)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zh-CN" alt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(b)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When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involves only the attributes of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and</a:t>
                </a:r>
                <a:r>
                  <a:rPr lang="en-US" altLang="zh-CN" sz="1600" b="1" i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1600" b="1" baseline="-25000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involves only the attributes of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.(</a:t>
                </a:r>
                <a:r>
                  <a:rPr lang="en-US" altLang="zh-CN" sz="1600" dirty="0">
                    <a:latin typeface="Comic Sans MS" pitchFamily="66" charset="0"/>
                  </a:rPr>
                  <a:t>b. </a:t>
                </a:r>
                <a:r>
                  <a:rPr lang="zh-CN" altLang="en-US" sz="1600" dirty="0">
                    <a:latin typeface="Comic Sans MS" pitchFamily="66" charset="0"/>
                  </a:rPr>
                  <a:t>当选择条件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只涉及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的属性，选择条件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只涉及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的属性时</a:t>
                </a:r>
                <a:r>
                  <a:rPr lang="en-US" altLang="zh-CN" sz="1600" dirty="0">
                    <a:latin typeface="Comic Sans MS" pitchFamily="66" charset="0"/>
                  </a:rPr>
                  <a:t>)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⋈</m:t>
                              </m:r>
                            </m:e>
                            <m:sub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endParaRPr lang="en-US" altLang="zh-CN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7922A1-986C-44C5-8C76-4AD81555D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7534"/>
                <a:ext cx="8928992" cy="4104456"/>
              </a:xfrm>
              <a:blipFill>
                <a:blip r:embed="rId2"/>
                <a:stretch>
                  <a:fillRect l="-615" t="-743" r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2">
            <a:extLst>
              <a:ext uri="{FF2B5EF4-FFF2-40B4-BE49-F238E27FC236}">
                <a16:creationId xmlns:a16="http://schemas.microsoft.com/office/drawing/2014/main" id="{907D94B6-2435-4CA1-A0E9-D634ABA0C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4054"/>
          <a:stretch/>
        </p:blipFill>
        <p:spPr>
          <a:xfrm>
            <a:off x="1187624" y="3318866"/>
            <a:ext cx="6107935" cy="16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403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4E585-7CC9-4670-B0AE-5DBBB5D4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Equivalence Rules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43D82A-4602-4602-A758-97DB0765A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784976" cy="3951634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buFont typeface="Arial" pitchFamily="34" charset="0"/>
                  <a:buChar char="•"/>
                  <a:tabLst>
                    <a:tab pos="3087688" algn="ctr"/>
                  </a:tabLst>
                </a:pP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projections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operation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distributes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over the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theta join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operation as follows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:(a)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 if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involves only attributes from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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2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zh-CN" altLang="en-US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（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8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1600" dirty="0">
                    <a:latin typeface="Comic Sans MS" pitchFamily="66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分别代表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的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属性子集</a:t>
                </a:r>
                <a:r>
                  <a:rPr lang="zh-CN" altLang="en-US" sz="1600" dirty="0">
                    <a:latin typeface="Comic Sans MS" pitchFamily="66" charset="0"/>
                  </a:rPr>
                  <a:t>，投影操作在下列条件下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连接满足分配率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: a.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zh-CN" altLang="en-US" sz="1600" dirty="0">
                    <a:latin typeface="Comic Sans MS" pitchFamily="66" charset="0"/>
                  </a:rPr>
                  <a:t>如果连接条件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只涉及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omic Sans MS" pitchFamily="66" charset="0"/>
                  </a:rPr>
                  <a:t>中的属性）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  <a:buFont typeface="Wingdings" pitchFamily="2" charset="2"/>
                  <a:buNone/>
                  <a:tabLst>
                    <a:tab pos="3087688" algn="ctr"/>
                  </a:tabLst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(b)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Consider a join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1      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.  Let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and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be sets of attributes from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1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and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, respectively.  Let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3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be attributes of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1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that are involved in join condition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i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,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but are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not in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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, and let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4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be attributes of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E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2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that are involved in join condition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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, but are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not in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1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 </a:t>
                </a:r>
                <a:r>
                  <a:rPr lang="en-US" altLang="zh-CN" sz="16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L</a:t>
                </a:r>
                <a:r>
                  <a:rPr lang="en-US" altLang="zh-CN" sz="16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2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 </a:t>
                </a:r>
                <a:r>
                  <a:rPr lang="zh-CN" altLang="en-US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（</a:t>
                </a:r>
                <a:r>
                  <a:rPr lang="en-US" altLang="zh-CN" sz="1400" dirty="0">
                    <a:latin typeface="Comic Sans MS" pitchFamily="66" charset="0"/>
                  </a:rPr>
                  <a:t>b. </a:t>
                </a:r>
                <a:r>
                  <a:rPr lang="zh-CN" altLang="en-US" sz="1400" dirty="0">
                    <a:latin typeface="Comic Sans MS" pitchFamily="66" charset="0"/>
                  </a:rPr>
                  <a:t>针对连接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zh-CN" altLang="en-US" sz="1400" dirty="0">
                    <a:latin typeface="Comic Sans MS" pitchFamily="66" charset="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出现在连接条件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中但不在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中的属性，令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出现在连接条件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中但不在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omic Sans MS" pitchFamily="66" charset="0"/>
                  </a:rPr>
                  <a:t>中的属性</a:t>
                </a:r>
                <a:r>
                  <a:rPr lang="zh-CN" altLang="en-US" sz="1600" dirty="0">
                    <a:latin typeface="Comic Sans MS" pitchFamily="66" charset="0"/>
                  </a:rPr>
                  <a:t>）</a:t>
                </a:r>
                <a:endParaRPr lang="en-US" altLang="zh-CN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43D82A-4602-4602-A758-97DB0765A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784976" cy="3951634"/>
              </a:xfrm>
              <a:blipFill>
                <a:blip r:embed="rId2"/>
                <a:stretch>
                  <a:fillRect l="-277" r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3">
            <a:extLst>
              <a:ext uri="{FF2B5EF4-FFF2-40B4-BE49-F238E27FC236}">
                <a16:creationId xmlns:a16="http://schemas.microsoft.com/office/drawing/2014/main" id="{6677157B-0407-4E52-B111-DEEE367401ED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1779662"/>
            <a:ext cx="4032448" cy="448246"/>
            <a:chOff x="1521" y="1623"/>
            <a:chExt cx="2913" cy="316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53CCC108-2DBA-4870-AF2F-E358CD4D59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1563840"/>
                </p:ext>
              </p:extLst>
            </p:nvPr>
          </p:nvGraphicFramePr>
          <p:xfrm>
            <a:off x="1521" y="1623"/>
            <a:ext cx="291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78100" imgH="279400" progId="Equation.DSMT4">
                    <p:embed/>
                  </p:oleObj>
                </mc:Choice>
                <mc:Fallback>
                  <p:oleObj name="Equation" r:id="rId3" imgW="2578100" imgH="279400" progId="Equation.DSMT4">
                    <p:embed/>
                    <p:pic>
                      <p:nvPicPr>
                        <p:cNvPr id="15373" name="Object 4">
                          <a:extLst>
                            <a:ext uri="{FF2B5EF4-FFF2-40B4-BE49-F238E27FC236}">
                              <a16:creationId xmlns:a16="http://schemas.microsoft.com/office/drawing/2014/main" id="{3585F961-33FC-487D-A39D-75E8F8504A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623"/>
                          <a:ext cx="291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4996EBE1-E472-410B-B46F-C676C987A3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18" y="1699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35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05A16700-7C7A-48E2-B121-2F500ADC60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97" y="1700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35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C83FDA0C-10D9-475A-B64B-29235FFC2270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4083918"/>
            <a:ext cx="6120680" cy="495250"/>
            <a:chOff x="1340" y="3074"/>
            <a:chExt cx="3729" cy="295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3336433A-161E-47B9-9F7F-32D74F5ECB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002260"/>
                </p:ext>
              </p:extLst>
            </p:nvPr>
          </p:nvGraphicFramePr>
          <p:xfrm>
            <a:off x="1340" y="3074"/>
            <a:ext cx="37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505200" imgH="279400" progId="Equation.DSMT4">
                    <p:embed/>
                  </p:oleObj>
                </mc:Choice>
                <mc:Fallback>
                  <p:oleObj name="Equation" r:id="rId5" imgW="3505200" imgH="279400" progId="Equation.DSMT4">
                    <p:embed/>
                    <p:pic>
                      <p:nvPicPr>
                        <p:cNvPr id="15370" name="Object 5">
                          <a:extLst>
                            <a:ext uri="{FF2B5EF4-FFF2-40B4-BE49-F238E27FC236}">
                              <a16:creationId xmlns:a16="http://schemas.microsoft.com/office/drawing/2014/main" id="{7306C1E4-F076-4B8A-B524-E972B25B1D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074"/>
                          <a:ext cx="372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4423124B-F285-4F92-A528-266CF76C7F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94" y="3141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400" b="1" i="1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2E0D78E4-4DB1-429F-B892-13DF0126D0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0" y="3149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400" b="1" i="1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 rot="5400000">
            <a:off x="2907879" y="2363664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524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7B4C-01C0-43F9-8B70-EE7B206A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Equivalence Rules (Cont.)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6401F-091A-403B-B874-7140B67B5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69214"/>
                <a:ext cx="8784976" cy="4134783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Set union and intersection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are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commutative</a:t>
                </a:r>
                <a:r>
                  <a:rPr lang="en-US" altLang="zh-CN" sz="1600" dirty="0">
                    <a:latin typeface="Comic Sans MS" pitchFamily="66" charset="0"/>
                  </a:rPr>
                  <a:t>(set difference is not commutative)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</a:rPr>
                  <a:t>.</a:t>
                </a:r>
                <a:r>
                  <a:rPr lang="zh-CN" altLang="en-US" sz="1600" b="1" dirty="0">
                    <a:latin typeface="Comic Sans MS" pitchFamily="66" charset="0"/>
                    <a:ea typeface="宋体" charset="-122"/>
                  </a:rPr>
                  <a:t>（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9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1600" dirty="0">
                    <a:latin typeface="Comic Sans MS" pitchFamily="66" charset="0"/>
                  </a:rPr>
                  <a:t>集合的并和交满足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交换律</a:t>
                </a:r>
                <a:r>
                  <a:rPr lang="zh-CN" altLang="en-US" sz="1600" dirty="0">
                    <a:latin typeface="Comic Sans MS" pitchFamily="66" charset="0"/>
                  </a:rPr>
                  <a:t>）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Set union and intersection 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are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associative</a:t>
                </a:r>
                <a:r>
                  <a:rPr lang="en-US" altLang="zh-CN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</a:t>
                </a:r>
                <a:r>
                  <a:rPr lang="zh-CN" altLang="en-US" sz="16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（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10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</a:t>
                </a:r>
                <a:r>
                  <a:rPr lang="zh-CN" altLang="en-US" sz="1600" dirty="0">
                    <a:latin typeface="Comic Sans MS" pitchFamily="66" charset="0"/>
                  </a:rPr>
                  <a:t>集合的并和交满足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结合律</a:t>
                </a:r>
                <a:r>
                  <a:rPr lang="zh-CN" altLang="en-US" sz="1600" dirty="0">
                    <a:latin typeface="Comic Sans MS" pitchFamily="66" charset="0"/>
                  </a:rPr>
                  <a:t>）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Selection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distributes over , , –. 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（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11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：选择</a:t>
                </a:r>
                <a:r>
                  <a:rPr lang="zh-CN" altLang="en-US" sz="1600" dirty="0">
                    <a:latin typeface="Comic Sans MS" pitchFamily="66" charset="0"/>
                  </a:rPr>
                  <a:t>操作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对并、交、差</a:t>
                </a:r>
                <a:r>
                  <a:rPr lang="zh-CN" altLang="en-US" sz="1600" dirty="0">
                    <a:latin typeface="Comic Sans MS" pitchFamily="66" charset="0"/>
                  </a:rPr>
                  <a:t>满足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分配率</a:t>
                </a:r>
                <a:r>
                  <a:rPr lang="zh-CN" altLang="en-US" sz="1600" dirty="0">
                    <a:latin typeface="Comic Sans MS" pitchFamily="66" charset="0"/>
                  </a:rPr>
                  <a:t>）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similarly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in place of  –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similarly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in place of  –, but not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Projection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 distributes over union.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Greek Symbols" pitchFamily="18" charset="2"/>
                  </a:rPr>
                  <a:t>（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规则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12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：投影对并</a:t>
                </a:r>
                <a:r>
                  <a:rPr lang="zh-CN" altLang="en-US" sz="1600" dirty="0">
                    <a:latin typeface="Comic Sans MS" pitchFamily="66" charset="0"/>
                  </a:rPr>
                  <a:t>的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omic Sans MS" pitchFamily="66" charset="0"/>
                  </a:rPr>
                  <a:t>分配律</a:t>
                </a:r>
                <a:r>
                  <a:rPr lang="zh-CN" altLang="en-US" sz="1600" dirty="0">
                    <a:latin typeface="Comic Sans MS" pitchFamily="66" charset="0"/>
                  </a:rPr>
                  <a:t>）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6401F-091A-403B-B874-7140B67B5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69214"/>
                <a:ext cx="8784976" cy="4134783"/>
              </a:xfrm>
              <a:blipFill>
                <a:blip r:embed="rId2"/>
                <a:stretch>
                  <a:fillRect l="-555" t="-1327" b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1563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3  Application Design &amp; Development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>
              <a:lnSpc>
                <a:spcPts val="15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kern="0" dirty="0">
              <a:latin typeface="Comic Sans MS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b="1" kern="0" dirty="0">
                <a:solidFill>
                  <a:srgbClr val="FF0000"/>
                </a:solidFill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solidFill>
                <a:srgbClr val="FF0000"/>
              </a:solidFill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384992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FD518-C930-4C89-A20B-AA877F5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1: Pushing Selections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03E92-6BA8-45C1-BAB8-6C7AC880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 err="1">
                <a:solidFill>
                  <a:srgbClr val="0000FF"/>
                </a:solidFill>
                <a:latin typeface="Comic Sans MS" pitchFamily="66" charset="0"/>
              </a:rPr>
              <a:t>Eg.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: </a:t>
            </a:r>
            <a:r>
              <a:rPr lang="en-US" altLang="en-US" sz="2000" dirty="0">
                <a:latin typeface="Comic Sans MS" pitchFamily="66" charset="0"/>
              </a:rPr>
              <a:t>Find the names of all instructors in the Music department, along with the titles of the courses that they teach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8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8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ja-JP" sz="18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‘</a:t>
            </a:r>
            <a:r>
              <a:rPr lang="en-US" altLang="ja-JP" sz="18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8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’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instructor </a:t>
            </a:r>
            <a:r>
              <a:rPr lang="en-IN" altLang="en-US" sz="18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(teaches </a:t>
            </a:r>
            <a:r>
              <a:rPr lang="en-IN" altLang="en-US" sz="18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8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>
                <a:latin typeface="Comic Sans MS" pitchFamily="66" charset="0"/>
                <a:sym typeface="Symbol" panose="05050102010706020507" pitchFamily="18" charset="2"/>
              </a:rPr>
              <a:t>Transformation using rule 7a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8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en-US" sz="1800" b="1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8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en-US" sz="18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‘</a:t>
            </a:r>
            <a:r>
              <a:rPr lang="en-US" altLang="ja-JP" sz="18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8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8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instructor</a:t>
            </a:r>
            <a:r>
              <a:rPr lang="en-US" altLang="ja-JP" sz="18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</a:t>
            </a:r>
            <a:r>
              <a:rPr lang="en-IN" altLang="en-US" sz="18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⨝</a:t>
            </a:r>
            <a:r>
              <a:rPr lang="en-US" altLang="ja-JP" sz="18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(teaches </a:t>
            </a:r>
            <a:r>
              <a:rPr lang="en-IN" altLang="en-US" sz="18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8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8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73181089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3E55E-10DC-4857-B926-142B95E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2: Multiple Transformations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981CB-C9E6-4394-8054-A78A1048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699542"/>
            <a:ext cx="9108504" cy="3895081"/>
          </a:xfrm>
        </p:spPr>
        <p:txBody>
          <a:bodyPr/>
          <a:lstStyle/>
          <a:p>
            <a:r>
              <a:rPr lang="en-US" altLang="en-US" sz="2000" dirty="0" err="1">
                <a:solidFill>
                  <a:srgbClr val="0000FF"/>
                </a:solidFill>
                <a:latin typeface="Comic Sans MS" pitchFamily="66" charset="0"/>
              </a:rPr>
              <a:t>Eg.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: </a:t>
            </a:r>
            <a:r>
              <a:rPr lang="en-US" altLang="en-US" sz="1800" dirty="0">
                <a:latin typeface="Comic Sans MS" pitchFamily="66" charset="0"/>
              </a:rPr>
              <a:t>Find the names of all instructors in the Music department who have taught a course in 20</a:t>
            </a:r>
            <a:r>
              <a:rPr lang="en-US" altLang="zh-CN" sz="1800" dirty="0">
                <a:latin typeface="Comic Sans MS" pitchFamily="66" charset="0"/>
              </a:rPr>
              <a:t>17</a:t>
            </a:r>
            <a:r>
              <a:rPr lang="en-US" altLang="en-US" sz="1800" dirty="0">
                <a:latin typeface="Comic Sans MS" pitchFamily="66" charset="0"/>
              </a:rPr>
              <a:t>, along with the titles of the courses that they taught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(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ja-JP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"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</a:t>
            </a:r>
            <a:r>
              <a:rPr lang="en-US" altLang="ja-JP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year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= 20</a:t>
            </a:r>
            <a:r>
              <a:rPr lang="en-US" altLang="zh-CN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17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instructor </a:t>
            </a:r>
            <a:r>
              <a:rPr lang="en-IN" altLang="en-US" sz="16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(teaches </a:t>
            </a:r>
            <a:r>
              <a:rPr lang="en-IN" altLang="en-US" sz="16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))))</a:t>
            </a:r>
            <a:endParaRPr lang="en-US" altLang="ja-JP" sz="160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altLang="en-US" sz="2000" dirty="0">
                <a:latin typeface="Comic Sans MS" pitchFamily="66" charset="0"/>
                <a:sym typeface="Symbol" panose="05050102010706020507" pitchFamily="18" charset="2"/>
              </a:rPr>
              <a:t>Rule 6a: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(</a:t>
            </a:r>
            <a:r>
              <a:rPr lang="en-US" altLang="en-US" sz="1600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en-US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6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</a:t>
            </a:r>
            <a:r>
              <a:rPr lang="en-US" altLang="ja-JP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year</a:t>
            </a:r>
            <a:r>
              <a:rPr lang="en-US" altLang="ja-JP" sz="16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= 20</a:t>
            </a:r>
            <a:r>
              <a:rPr lang="en-US" altLang="zh-CN" sz="1600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17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instructor </a:t>
            </a:r>
            <a:r>
              <a:rPr lang="en-IN" altLang="en-US" sz="1600" b="1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b="1" i="1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teaches)</a:t>
            </a:r>
            <a:r>
              <a:rPr lang="en-IN" altLang="en-US" sz="16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⨝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600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)))</a:t>
            </a:r>
          </a:p>
          <a:p>
            <a:r>
              <a:rPr lang="en-US" altLang="en-US" sz="2000" dirty="0">
                <a:latin typeface="Comic Sans MS" pitchFamily="66" charset="0"/>
                <a:sym typeface="Symbol" panose="05050102010706020507" pitchFamily="18" charset="2"/>
              </a:rPr>
              <a:t>Rule 7a:</a:t>
            </a:r>
          </a:p>
          <a:p>
            <a:pPr marL="0" indent="0">
              <a:buNone/>
            </a:pPr>
            <a:r>
              <a:rPr lang="en-US" altLang="en-US" sz="2000" dirty="0">
                <a:latin typeface="Comic Sans MS" pitchFamily="66" charset="0"/>
                <a:sym typeface="Symbol" panose="05050102010706020507" pitchFamily="18" charset="2"/>
              </a:rPr>
              <a:t>      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((</a:t>
            </a:r>
            <a:r>
              <a:rPr lang="en-US" altLang="en-US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en-US" sz="1600" b="1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en-US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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year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= 20</a:t>
            </a:r>
            <a:r>
              <a:rPr lang="en-US" altLang="zh-CN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17</a:t>
            </a:r>
            <a:r>
              <a:rPr lang="en-US" altLang="ja-JP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instructor </a:t>
            </a:r>
            <a:r>
              <a:rPr lang="en-IN" altLang="en-US" sz="1600" b="1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b="1" i="1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teaches)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</a:t>
            </a:r>
            <a:r>
              <a:rPr lang="en-IN" altLang="en-US" sz="16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⨝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600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))</a:t>
            </a:r>
            <a:endParaRPr lang="en-US" altLang="ja-JP" sz="2000" dirty="0">
              <a:solidFill>
                <a:srgbClr val="FF0000"/>
              </a:solidFill>
              <a:latin typeface="Comic Sans MS" pitchFamily="66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Comic Sans MS" pitchFamily="66" charset="0"/>
                <a:sym typeface="Symbol" panose="05050102010706020507" pitchFamily="18" charset="2"/>
              </a:rPr>
              <a:t>Rule1 &amp; 7a:</a:t>
            </a:r>
          </a:p>
          <a:p>
            <a:pPr marL="0" indent="0">
              <a:buNone/>
            </a:pPr>
            <a:r>
              <a:rPr lang="en-US" altLang="en-US" sz="1600" dirty="0">
                <a:latin typeface="Comic Sans MS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en-US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(</a:t>
            </a:r>
            <a:r>
              <a:rPr lang="en-US" altLang="en-US" sz="1600" b="1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en-IN" altLang="en-US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en-IN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instructor)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IN" altLang="en-US" sz="16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i="1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ja-JP" sz="1600" b="1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year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= 20</a:t>
            </a:r>
            <a:r>
              <a:rPr lang="en-US" altLang="zh-CN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17</a:t>
            </a:r>
            <a:r>
              <a:rPr lang="en-US" altLang="ja-JP" sz="1600" b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b="1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(teaches)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</a:t>
            </a:r>
            <a:r>
              <a:rPr lang="en-IN" altLang="en-US" sz="1600" dirty="0">
                <a:solidFill>
                  <a:srgbClr val="FF0000"/>
                </a:solidFill>
                <a:latin typeface="Comic Sans MS" pitchFamily="66" charset="0"/>
                <a:ea typeface="MS PGothic" panose="020B0600070205080204" pitchFamily="34" charset="-128"/>
              </a:rPr>
              <a:t> ⨝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600" i="1" baseline="-25000" dirty="0" err="1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600" i="1" baseline="-250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))</a:t>
            </a:r>
            <a:endParaRPr lang="en-US" altLang="en-US" sz="2000" dirty="0">
              <a:solidFill>
                <a:srgbClr val="FF0000"/>
              </a:solidFill>
              <a:latin typeface="Comic Sans MS" pitchFamily="66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000" dirty="0">
              <a:latin typeface="Comic Sans MS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01306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C88BE-79C6-4894-8442-A4FCD699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2: Multiple Transformations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19607A98-A66E-4BBD-88DC-0EBBA006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915566"/>
            <a:ext cx="8227213" cy="36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624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2686-502B-4D9B-8A9E-AADC4C3E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</a:rPr>
              <a:t>Example 3: Multiple Transformations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CA867-5E9B-4E55-9634-F4BE72F9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1800" b="1" dirty="0" err="1">
                    <a:solidFill>
                      <a:srgbClr val="0000FF"/>
                    </a:solidFill>
                    <a:latin typeface="Comic Sans MS" pitchFamily="66" charset="0"/>
                  </a:rPr>
                  <a:t>Eg.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Find the names of all customers with an account at a Brooklyn branch whose account balance is over $1000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=“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𝐵𝑟𝑜𝑜𝑘𝑙𝑦𝑛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”∧ 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𝑏𝑎𝑙𝑎𝑛𝑐𝑒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&gt;1000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𝑎𝑐𝑐𝑜𝑢𝑛𝑡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𝑑𝑒𝑝𝑜𝑠𝑖𝑡𝑜𝑟</m:t>
                        </m:r>
                      </m:e>
                    </m:d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1B06BA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CN:</a:t>
                </a:r>
                <a:r>
                  <a:rPr lang="zh-CN" altLang="en-US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customer name, BC: branch city</a:t>
                </a:r>
              </a:p>
              <a:p>
                <a:r>
                  <a:rPr lang="en-US" altLang="zh-CN" sz="1800" b="1" dirty="0">
                    <a:latin typeface="Comic Sans MS" pitchFamily="66" charset="0"/>
                  </a:rPr>
                  <a:t>Task</a:t>
                </a:r>
                <a:r>
                  <a:rPr lang="en-US" altLang="zh-CN" sz="1800" dirty="0">
                    <a:latin typeface="Comic Sans MS" pitchFamily="66" charset="0"/>
                  </a:rPr>
                  <a:t>: Give one equivalent expression with better execution performance</a:t>
                </a:r>
              </a:p>
              <a:p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tabLst>
                    <a:tab pos="2222500" algn="l"/>
                  </a:tabLst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Performing the selection as early as possible </a:t>
                </a:r>
                <a:r>
                  <a:rPr lang="en-US" altLang="zh-CN" sz="18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reduces the size of the relation to be joined.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:endParaRPr lang="zh-CN" altLang="en-US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CA867-5E9B-4E55-9634-F4BE72F9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>
                <a:blip r:embed="rId2"/>
                <a:stretch>
                  <a:fillRect l="-839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1330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2686-502B-4D9B-8A9E-AADC4C3E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</a:rPr>
              <a:t>Example 3: Multiple Transformations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CA867-5E9B-4E55-9634-F4BE72F9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7534"/>
                <a:ext cx="8712968" cy="3805070"/>
              </a:xfrm>
            </p:spPr>
            <p:txBody>
              <a:bodyPr/>
              <a:lstStyle/>
              <a:p>
                <a:r>
                  <a:rPr lang="en-US" altLang="zh-CN" sz="1800" b="1" dirty="0" err="1">
                    <a:solidFill>
                      <a:srgbClr val="0000FF"/>
                    </a:solidFill>
                    <a:latin typeface="Comic Sans MS" pitchFamily="66" charset="0"/>
                  </a:rPr>
                  <a:t>Eg.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Find the names of all customers with an account at a Brooklyn branch whose account balance is over $1000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=“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𝐵𝑟𝑜𝑜𝑘𝑙𝑦𝑛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”∧ 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𝑏𝑎𝑙𝑎𝑛𝑐𝑒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&gt;1000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𝑎𝑐𝑐𝑜𝑢𝑛𝑡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𝑑𝑒𝑝𝑜𝑠𝑖𝑡𝑜𝑟</m:t>
                        </m:r>
                      </m:e>
                    </m:d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r>
                  <a:rPr lang="en-US" altLang="zh-CN" sz="1800" b="1" dirty="0">
                    <a:latin typeface="Comic Sans MS" pitchFamily="66" charset="0"/>
                  </a:rPr>
                  <a:t>Task</a:t>
                </a:r>
                <a:r>
                  <a:rPr lang="en-US" altLang="zh-CN" sz="1800" dirty="0">
                    <a:latin typeface="Comic Sans MS" pitchFamily="66" charset="0"/>
                  </a:rPr>
                  <a:t>: Give one equivalent expression with better execution performance</a:t>
                </a:r>
              </a:p>
              <a:p>
                <a:r>
                  <a:rPr lang="en-US" altLang="zh-CN" sz="1800" dirty="0">
                    <a:latin typeface="Comic Sans MS" pitchFamily="66" charset="0"/>
                  </a:rPr>
                  <a:t>One solution: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Performing the selection as early as possible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𝐶𝑁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𝑩𝑪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𝑩𝒓𝒐𝒐𝒌𝒍𝒚𝒏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𝒃𝒓𝒂𝒏𝒄𝒉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𝒃𝒂𝒍𝒂𝒏𝒄𝒆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𝟏𝟎𝟎𝟎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𝒂𝒄𝒄𝒐𝒖𝒏𝒕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𝑑𝑒𝑝𝑜𝑠𝑖𝑡𝑜𝑟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zh-CN" altLang="en-US" sz="1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CA867-5E9B-4E55-9634-F4BE72F9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7534"/>
                <a:ext cx="8712968" cy="3805070"/>
              </a:xfrm>
              <a:blipFill>
                <a:blip r:embed="rId3"/>
                <a:stretch>
                  <a:fillRect l="-839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>
            <a:extLst>
              <a:ext uri="{FF2B5EF4-FFF2-40B4-BE49-F238E27FC236}">
                <a16:creationId xmlns:a16="http://schemas.microsoft.com/office/drawing/2014/main" id="{1E9924C0-2E87-42C1-BA33-8FA7FDBE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22629" r="650" b="22629"/>
          <a:stretch>
            <a:fillRect/>
          </a:stretch>
        </p:blipFill>
        <p:spPr bwMode="auto">
          <a:xfrm>
            <a:off x="1619672" y="2571750"/>
            <a:ext cx="5563730" cy="246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1248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2686-502B-4D9B-8A9E-AADC4C3E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</a:rPr>
              <a:t>Example 4: </a:t>
            </a:r>
            <a:r>
              <a:rPr lang="en-US" altLang="zh-CN">
                <a:latin typeface="Comic Sans MS" pitchFamily="66" charset="0"/>
                <a:ea typeface="宋体" charset="-122"/>
              </a:rPr>
              <a:t>Projection Operation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CA867-5E9B-4E55-9634-F4BE72F9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5606"/>
            <a:ext cx="8712968" cy="2743504"/>
          </a:xfrm>
        </p:spPr>
        <p:txBody>
          <a:bodyPr/>
          <a:lstStyle/>
          <a:p>
            <a:pPr>
              <a:tabLst>
                <a:tab pos="1371600" algn="l"/>
              </a:tabLst>
            </a:pPr>
            <a:r>
              <a:rPr lang="en-US" altLang="zh-CN" sz="1800" b="1" dirty="0">
                <a:latin typeface="Comic Sans MS" pitchFamily="66" charset="0"/>
                <a:ea typeface="宋体" charset="-122"/>
              </a:rPr>
              <a:t>When we compute</a:t>
            </a:r>
          </a:p>
          <a:p>
            <a:pPr>
              <a:buFont typeface="Wingdings" pitchFamily="2" charset="2"/>
              <a:buNone/>
              <a:tabLst>
                <a:tab pos="1371600" algn="l"/>
              </a:tabLst>
            </a:pPr>
            <a:r>
              <a:rPr lang="en-US" altLang="zh-CN" sz="1800" b="1" dirty="0">
                <a:latin typeface="Comic Sans MS" pitchFamily="66" charset="0"/>
                <a:ea typeface="宋体" charset="-122"/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</a:t>
            </a:r>
            <a:r>
              <a:rPr lang="en-US" altLang="zh-CN" sz="2000" b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branch-city = “Brooklyn”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(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branch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  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account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</a:t>
            </a:r>
            <a:b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</a:br>
            <a:r>
              <a:rPr lang="en-US" altLang="zh-CN" sz="1800" b="1" dirty="0">
                <a:latin typeface="Comic Sans MS" pitchFamily="66" charset="0"/>
                <a:ea typeface="宋体" charset="-122"/>
                <a:sym typeface="Symbol" pitchFamily="18" charset="2"/>
              </a:rPr>
              <a:t>we obtain a relation whose schema is:</a:t>
            </a:r>
            <a:br>
              <a:rPr lang="en-US" altLang="zh-CN" sz="1800" b="1" dirty="0">
                <a:latin typeface="Comic Sans MS" pitchFamily="66" charset="0"/>
                <a:ea typeface="宋体" charset="-122"/>
                <a:sym typeface="Symbol" pitchFamily="18" charset="2"/>
              </a:rPr>
            </a:b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branch-name, branch-city, assets,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account-number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, balance)</a:t>
            </a:r>
          </a:p>
          <a:p>
            <a:pPr>
              <a:tabLst>
                <a:tab pos="1371600" algn="l"/>
              </a:tabLst>
            </a:pPr>
            <a:endParaRPr lang="en-US" altLang="zh-CN" sz="1800" b="1" dirty="0">
              <a:solidFill>
                <a:srgbClr val="FF0000"/>
              </a:solidFill>
              <a:latin typeface="Comic Sans MS" pitchFamily="66" charset="0"/>
              <a:ea typeface="宋体" charset="-122"/>
            </a:endParaRPr>
          </a:p>
          <a:p>
            <a:pPr>
              <a:tabLst>
                <a:tab pos="13716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Push projections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using equivalence rules 8a and 8b;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eliminate unneeded attributes from intermediate results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to get:</a:t>
            </a:r>
            <a:br>
              <a:rPr lang="en-US" altLang="zh-CN" sz="1800" b="1" dirty="0">
                <a:latin typeface="Comic Sans MS" pitchFamily="66" charset="0"/>
                <a:ea typeface="宋体" charset="-122"/>
              </a:rPr>
            </a:br>
            <a:r>
              <a:rPr lang="en-US" altLang="zh-CN" sz="18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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b="1" i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customer-name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(</a:t>
            </a:r>
            <a:b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</a:b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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b="1" i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account-number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Greek Symbols" pitchFamily="18" charset="2"/>
              </a:rPr>
              <a:t>((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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branch-city = “Brooklyn”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 (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branch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  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account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)  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  <a:sym typeface="Symbol" pitchFamily="18" charset="2"/>
              </a:rPr>
              <a:t>depositor))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699542"/>
            <a:ext cx="8383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600" b="1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</a:t>
            </a:r>
            <a:r>
              <a:rPr lang="en-US" altLang="zh-CN" sz="1600" b="1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customer-name</a:t>
            </a:r>
            <a:r>
              <a:rPr lang="en-US" altLang="zh-CN" sz="1600" b="1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((</a:t>
            </a:r>
            <a:r>
              <a:rPr lang="en-US" altLang="zh-CN" sz="1600" b="1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branch-city = “</a:t>
            </a:r>
            <a:r>
              <a:rPr lang="en-US" altLang="zh-CN" sz="1600" b="1" i="0" baseline="-25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Brooklyn”  </a:t>
            </a:r>
            <a:r>
              <a:rPr lang="en-US" altLang="zh-CN" sz="1600" b="1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branch)     account)     depositor</a:t>
            </a:r>
            <a:r>
              <a:rPr lang="en-US" altLang="zh-CN" sz="1600" b="1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>
            <a:off x="4535041" y="779488"/>
            <a:ext cx="188912" cy="173037"/>
          </a:xfrm>
          <a:prstGeom prst="flowChartCollate">
            <a:avLst/>
          </a:prstGeom>
          <a:noFill/>
          <a:ln w="9525">
            <a:solidFill>
              <a:srgbClr val="1B06B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B06BA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400000">
            <a:off x="5831185" y="779488"/>
            <a:ext cx="188912" cy="173037"/>
          </a:xfrm>
          <a:prstGeom prst="flowChartCollate">
            <a:avLst/>
          </a:prstGeom>
          <a:noFill/>
          <a:ln w="9525">
            <a:solidFill>
              <a:srgbClr val="1B06B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B06BA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5400000">
            <a:off x="5860207" y="373181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5400000">
            <a:off x="7156351" y="373181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5400000">
            <a:off x="5111105" y="1742703"/>
            <a:ext cx="188912" cy="173038"/>
          </a:xfrm>
          <a:prstGeom prst="flowChartCollate">
            <a:avLst/>
          </a:prstGeom>
          <a:noFill/>
          <a:ln w="9525">
            <a:solidFill>
              <a:srgbClr val="1B06B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278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F3BC-B60B-4033-A18D-C3149A0C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Join Ordering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95059-FFCD-4FF7-9185-62EB9186B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For three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quite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is small</a:t>
                </a:r>
                <a:r>
                  <a:rPr lang="en-US" altLang="zh-CN" sz="2000" dirty="0">
                    <a:latin typeface="Comic Sans MS" pitchFamily="66" charset="0"/>
                  </a:rPr>
                  <a:t>, we choose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so that we can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compute and store a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smaller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 temporary relation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95059-FFCD-4FF7-9185-62EB9186B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3722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578D-DA78-4D31-B62F-F2997805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Join Ordering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217C9-D81C-452D-9BA7-87D6E067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tabLst>
                <a:tab pos="1198563" algn="l"/>
              </a:tabLst>
            </a:pPr>
            <a:r>
              <a:rPr lang="en-US" altLang="en-US" sz="2000" dirty="0">
                <a:latin typeface="Comic Sans MS" pitchFamily="66" charset="0"/>
              </a:rPr>
              <a:t>Consider the expression</a:t>
            </a:r>
          </a:p>
          <a:p>
            <a:pPr>
              <a:buFont typeface="Monotype Sorts" pitchFamily="-65" charset="2"/>
              <a:buNone/>
              <a:tabLst>
                <a:tab pos="1198563" algn="l"/>
              </a:tabLst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name, title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(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= </a:t>
            </a:r>
            <a:r>
              <a:rPr lang="ja-JP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ja-JP" altLang="en-US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instructor)</a:t>
            </a:r>
            <a:r>
              <a:rPr lang="en-IN" altLang="en-US" sz="16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 ⨝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teaches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 </a:t>
            </a:r>
            <a:r>
              <a:rPr lang="en-IN" altLang="en-US" sz="16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ja-JP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ja-JP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))))</a:t>
            </a:r>
          </a:p>
          <a:p>
            <a:pPr>
              <a:tabLst>
                <a:tab pos="1198563" algn="l"/>
              </a:tabLst>
            </a:pPr>
            <a:endParaRPr lang="en-US" altLang="en-US" sz="2000" dirty="0">
              <a:latin typeface="Comic Sans MS" pitchFamily="66" charset="0"/>
            </a:endParaRPr>
          </a:p>
          <a:p>
            <a:pPr>
              <a:tabLst>
                <a:tab pos="1198563" algn="l"/>
              </a:tabLst>
            </a:pP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</a:rPr>
              <a:t>Solution A</a:t>
            </a:r>
          </a:p>
          <a:p>
            <a:pPr lvl="1">
              <a:tabLst>
                <a:tab pos="1198563" algn="l"/>
              </a:tabLst>
            </a:pPr>
            <a:r>
              <a:rPr lang="en-US" altLang="en-US" sz="1600" dirty="0">
                <a:latin typeface="Comic Sans MS" pitchFamily="66" charset="0"/>
              </a:rPr>
              <a:t>compute</a:t>
            </a:r>
            <a:r>
              <a:rPr lang="en-US" altLang="en-US" sz="1600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</a:rPr>
              <a:t>teaches </a:t>
            </a:r>
            <a:r>
              <a:rPr lang="en-IN" altLang="en-US" sz="1600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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course_id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, title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course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))</a:t>
            </a:r>
            <a:r>
              <a:rPr lang="en-US" altLang="en-US" sz="16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sz="1600" dirty="0">
                <a:latin typeface="Comic Sans MS" pitchFamily="66" charset="0"/>
              </a:rPr>
              <a:t>first, and join the result with </a:t>
            </a:r>
            <a:r>
              <a:rPr lang="en-US" altLang="en-US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en-US" sz="1600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=</a:t>
            </a:r>
            <a:r>
              <a:rPr lang="ja-JP" altLang="en-US" sz="1600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ja-JP" altLang="en-US" sz="1600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)</a:t>
            </a:r>
            <a:r>
              <a:rPr lang="en-US" altLang="ja-JP" sz="1600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</a:t>
            </a:r>
          </a:p>
          <a:p>
            <a:pPr lvl="1">
              <a:tabLst>
                <a:tab pos="1198563" algn="l"/>
              </a:tabLst>
            </a:pPr>
            <a:r>
              <a:rPr lang="en-US" altLang="ja-JP" sz="1600" dirty="0">
                <a:latin typeface="Comic Sans MS" pitchFamily="66" charset="0"/>
                <a:sym typeface="Symbol" panose="05050102010706020507" pitchFamily="18" charset="2"/>
              </a:rPr>
              <a:t>the result of the first join</a:t>
            </a:r>
            <a:r>
              <a:rPr lang="en-US" altLang="ja-JP" sz="1600" i="1" dirty="0">
                <a:latin typeface="Comic Sans MS" pitchFamily="66" charset="0"/>
                <a:sym typeface="Symbol" panose="05050102010706020507" pitchFamily="18" charset="2"/>
              </a:rPr>
              <a:t> </a:t>
            </a:r>
            <a:r>
              <a:rPr lang="en-US" altLang="ja-JP" sz="1600" dirty="0">
                <a:latin typeface="Comic Sans MS" pitchFamily="66" charset="0"/>
                <a:sym typeface="Symbol" panose="05050102010706020507" pitchFamily="18" charset="2"/>
              </a:rPr>
              <a:t>is likely to be a large relation</a:t>
            </a:r>
          </a:p>
          <a:p>
            <a:pPr>
              <a:tabLst>
                <a:tab pos="1198563" algn="l"/>
              </a:tabLst>
            </a:pP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  <a:sym typeface="Symbol" panose="05050102010706020507" pitchFamily="18" charset="2"/>
              </a:rPr>
              <a:t>Solution B</a:t>
            </a:r>
          </a:p>
          <a:p>
            <a:pPr lvl="1">
              <a:tabLst>
                <a:tab pos="1198563" algn="l"/>
              </a:tabLst>
            </a:pPr>
            <a:r>
              <a:rPr lang="en-US" altLang="en-US" sz="1600" dirty="0">
                <a:latin typeface="Comic Sans MS" pitchFamily="66" charset="0"/>
                <a:sym typeface="Symbol" panose="05050102010706020507" pitchFamily="18" charset="2"/>
              </a:rPr>
              <a:t>compute</a:t>
            </a:r>
            <a:r>
              <a:rPr lang="en-US" altLang="en-US" sz="16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</a:t>
            </a:r>
            <a:r>
              <a:rPr lang="en-US" altLang="en-US" sz="1600" b="1" i="1" baseline="-25000" dirty="0" err="1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dept_name</a:t>
            </a:r>
            <a:r>
              <a:rPr lang="en-US" altLang="en-US" sz="1600" b="1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=</a:t>
            </a:r>
            <a:r>
              <a:rPr lang="ja-JP" altLang="en-US" sz="1600" b="1" i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“</a:t>
            </a:r>
            <a:r>
              <a:rPr lang="en-US" altLang="ja-JP" sz="1600" b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Music</a:t>
            </a:r>
            <a:r>
              <a:rPr lang="ja-JP" altLang="en-US" sz="1600" b="1" baseline="-25000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”</a:t>
            </a:r>
            <a:r>
              <a:rPr lang="en-US" altLang="ja-JP" sz="1600" b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(</a:t>
            </a:r>
            <a:r>
              <a:rPr lang="en-US" altLang="ja-JP" sz="1600" b="1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instructor) </a:t>
            </a:r>
            <a:r>
              <a:rPr lang="en-IN" altLang="en-US" sz="1600" b="1" dirty="0">
                <a:solidFill>
                  <a:srgbClr val="0000FF"/>
                </a:solidFill>
                <a:latin typeface="Comic Sans MS" pitchFamily="66" charset="0"/>
                <a:ea typeface="MS PGothic" panose="020B0600070205080204" pitchFamily="34" charset="-128"/>
              </a:rPr>
              <a:t>⨝</a:t>
            </a:r>
            <a:r>
              <a:rPr lang="en-US" altLang="ja-JP" sz="1600" b="1" i="1" dirty="0">
                <a:solidFill>
                  <a:srgbClr val="0000FF"/>
                </a:solidFill>
                <a:latin typeface="Comic Sans MS" pitchFamily="66" charset="0"/>
                <a:sym typeface="Symbol" panose="05050102010706020507" pitchFamily="18" charset="2"/>
              </a:rPr>
              <a:t> teaches) </a:t>
            </a:r>
            <a:r>
              <a:rPr lang="en-US" altLang="en-US" sz="1600" dirty="0">
                <a:latin typeface="Comic Sans MS" pitchFamily="66" charset="0"/>
                <a:sym typeface="Symbol" panose="05050102010706020507" pitchFamily="18" charset="2"/>
              </a:rPr>
              <a:t>first</a:t>
            </a:r>
          </a:p>
          <a:p>
            <a:pPr lvl="1">
              <a:tabLst>
                <a:tab pos="1198563" algn="l"/>
              </a:tabLst>
            </a:pPr>
            <a:r>
              <a:rPr lang="en-US" altLang="zh-CN" sz="1600" dirty="0">
                <a:latin typeface="Comic Sans MS" pitchFamily="66" charset="0"/>
                <a:sym typeface="Symbol" panose="05050102010706020507" pitchFamily="18" charset="2"/>
              </a:rPr>
              <a:t>o</a:t>
            </a:r>
            <a:r>
              <a:rPr lang="en-US" altLang="en-US" sz="1600" dirty="0">
                <a:latin typeface="Comic Sans MS" pitchFamily="66" charset="0"/>
                <a:sym typeface="Symbol" panose="05050102010706020507" pitchFamily="18" charset="2"/>
              </a:rPr>
              <a:t>nly a small fraction of </a:t>
            </a:r>
            <a:r>
              <a:rPr lang="en-US" altLang="ja-JP" sz="1600" dirty="0">
                <a:latin typeface="Comic Sans MS" pitchFamily="66" charset="0"/>
                <a:sym typeface="Symbol" panose="05050102010706020507" pitchFamily="18" charset="2"/>
              </a:rPr>
              <a:t>instructors are likely to be from the Music department</a:t>
            </a:r>
          </a:p>
        </p:txBody>
      </p:sp>
    </p:spTree>
    <p:extLst>
      <p:ext uri="{BB962C8B-B14F-4D97-AF65-F5344CB8AC3E}">
        <p14:creationId xmlns:p14="http://schemas.microsoft.com/office/powerpoint/2010/main" val="17656831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937022"/>
            <a:ext cx="8113712" cy="338970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Transformation of Relational Expressions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Catalog Information for Cost Estimation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Estimation of Statistics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Dynamic Programming for Choosing Evaluation Plans</a:t>
            </a:r>
          </a:p>
        </p:txBody>
      </p:sp>
    </p:spTree>
    <p:extLst>
      <p:ext uri="{BB962C8B-B14F-4D97-AF65-F5344CB8AC3E}">
        <p14:creationId xmlns:p14="http://schemas.microsoft.com/office/powerpoint/2010/main" val="46163183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C7AE3-79A2-4B82-A4AA-89804E7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Statistical Information for Relation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A0E9F-D6E4-44BC-9295-DF8B9AAB3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99542"/>
                <a:ext cx="9144000" cy="4104456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1800" b="1" dirty="0">
                    <a:latin typeface="Comic Sans MS" pitchFamily="66" charset="0"/>
                  </a:rPr>
                  <a:t>关系</a:t>
                </a:r>
                <a:r>
                  <a:rPr lang="en-US" altLang="zh-CN" sz="1800" b="1" dirty="0">
                    <a:latin typeface="Comic Sans MS" pitchFamily="66" charset="0"/>
                  </a:rPr>
                  <a:t>(</a:t>
                </a:r>
                <a:r>
                  <a:rPr lang="zh-CN" altLang="en-US" sz="1800" b="1" dirty="0">
                    <a:latin typeface="Comic Sans MS" pitchFamily="66" charset="0"/>
                  </a:rPr>
                  <a:t>表</a:t>
                </a:r>
                <a:r>
                  <a:rPr lang="en-US" altLang="zh-CN" sz="1800" b="1" dirty="0">
                    <a:latin typeface="Comic Sans MS" pitchFamily="66" charset="0"/>
                  </a:rPr>
                  <a:t>)</a:t>
                </a:r>
                <a:r>
                  <a:rPr lang="zh-CN" altLang="en-US" sz="1800" b="1" dirty="0">
                    <a:latin typeface="Comic Sans MS" pitchFamily="66" charset="0"/>
                  </a:rPr>
                  <a:t>的统计信息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 number of tuples in a relation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 number of blocks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 size of a tuple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the blocking factor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800" dirty="0">
                    <a:latin typeface="Comic Sans MS" pitchFamily="66" charset="0"/>
                  </a:rPr>
                  <a:t>i.e.,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tuples that fit into one block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8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for attribute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</a:rPr>
                  <a:t>, i.e.,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SC(A, r):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selection cardinality 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of attribute </a:t>
                </a:r>
                <a:r>
                  <a:rPr lang="en-US" altLang="zh-CN" sz="1800" i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of relation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;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average number of records that satisfy equality on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.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If the tuples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are stored together physically in a file,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A0E9F-D6E4-44BC-9295-DF8B9AAB3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9542"/>
                <a:ext cx="9144000" cy="4104456"/>
              </a:xfrm>
              <a:blipFill>
                <a:blip r:embed="rId3"/>
                <a:stretch>
                  <a:fillRect l="-800" t="-1783" r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084168" y="771550"/>
            <a:ext cx="2952328" cy="99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en-US" altLang="zh-CN" sz="1800" b="1" dirty="0">
                <a:solidFill>
                  <a:srgbClr val="FF0000"/>
                </a:solidFill>
                <a:ea typeface="宋体" charset="-122"/>
              </a:rPr>
              <a:t>Estimation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Size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991308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937022"/>
            <a:ext cx="8113712" cy="338970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Transformation of Relational Expressions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Catalog Information for Cost Estimation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Estimation of Statistics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Dynamic Programming for Choosing Evaluation Plans</a:t>
            </a:r>
          </a:p>
        </p:txBody>
      </p:sp>
    </p:spTree>
    <p:extLst>
      <p:ext uri="{BB962C8B-B14F-4D97-AF65-F5344CB8AC3E}">
        <p14:creationId xmlns:p14="http://schemas.microsoft.com/office/powerpoint/2010/main" val="204577305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14B38-C732-48DD-880E-13F50113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  <a:ea typeface="华文行楷" pitchFamily="2" charset="-122"/>
              </a:rPr>
              <a:t>Catalog Information about Indices</a:t>
            </a:r>
            <a:endParaRPr lang="zh-CN" altLang="en-US" dirty="0">
              <a:latin typeface="Comic Sans MS" pitchFamily="66" charset="0"/>
              <a:ea typeface="华文行楷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82B96D-32C2-407D-91D1-2B0ECC72D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524" y="699542"/>
                <a:ext cx="8568952" cy="3528392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: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the average fan-out(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omic Sans MS" pitchFamily="66" charset="0"/>
                  </a:rPr>
                  <a:t>扇出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2000" dirty="0">
                    <a:latin typeface="Comic Sans MS" pitchFamily="66" charset="0"/>
                  </a:rPr>
                  <a:t>of internal nodes of index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for tree-structured indices such as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1800" baseline="30000" dirty="0">
                    <a:solidFill>
                      <a:srgbClr val="0000FF"/>
                    </a:solidFill>
                    <a:latin typeface="Comic Sans MS" pitchFamily="66" charset="0"/>
                  </a:rPr>
                  <a:t>+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-tree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2000" b="1" dirty="0"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the number of levels in index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i.e.,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height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8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for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 balanced tree index </a:t>
                </a:r>
                <a:r>
                  <a:rPr lang="en-US" altLang="zh-CN" sz="1800" dirty="0">
                    <a:latin typeface="Comic Sans MS" pitchFamily="66" charset="0"/>
                  </a:rPr>
                  <a:t>(such as B</a:t>
                </a:r>
                <a:r>
                  <a:rPr lang="en-US" altLang="zh-CN" sz="1800" baseline="30000" dirty="0">
                    <a:latin typeface="Comic Sans MS" pitchFamily="66" charset="0"/>
                  </a:rPr>
                  <a:t>+</a:t>
                </a:r>
                <a:r>
                  <a:rPr lang="en-US" altLang="zh-CN" sz="1800" dirty="0">
                    <a:latin typeface="Comic Sans MS" pitchFamily="66" charset="0"/>
                  </a:rPr>
                  <a:t>-tree) on attribute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800" dirty="0">
                    <a:latin typeface="Comic Sans MS" pitchFamily="66" charset="0"/>
                  </a:rPr>
                  <a:t> of relation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𝑯𝑻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   (</a:t>
                </a:r>
                <a:r>
                  <a:rPr lang="zh-CN" altLang="en-US" sz="1800" dirty="0">
                    <a:latin typeface="Comic Sans MS" pitchFamily="66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800" dirty="0">
                    <a:latin typeface="Comic Sans MS" pitchFamily="66" charset="0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for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 hash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𝐻𝑇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is 1</a:t>
                </a:r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𝑳𝑩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: </a:t>
                </a:r>
                <a:r>
                  <a:rPr lang="en-US" altLang="zh-CN" sz="2000" dirty="0">
                    <a:latin typeface="Comic Sans MS" pitchFamily="66" charset="0"/>
                  </a:rPr>
                  <a:t>the number of lowest-level index blocks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i.e., the number of blocks at the leaf level of the index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82B96D-32C2-407D-91D1-2B0ECC72D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699542"/>
                <a:ext cx="8568952" cy="3528392"/>
              </a:xfrm>
              <a:blipFill>
                <a:blip r:embed="rId2"/>
                <a:stretch>
                  <a:fillRect l="-711" t="-173" r="-1209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3894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BCE5-2747-4636-B73D-DE406E5A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Measures of Query Cost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D4C6-20E4-4B28-A486-914459E2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</a:rPr>
              <a:t>Recall that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Typically,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disk access </a:t>
            </a:r>
            <a:r>
              <a:rPr lang="en-US" altLang="zh-CN" sz="1800" dirty="0">
                <a:latin typeface="Comic Sans MS" pitchFamily="66" charset="0"/>
              </a:rPr>
              <a:t>is the predominant cost, and is also relatively easy to be estimated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The number of block transfers from disk</a:t>
            </a:r>
            <a:r>
              <a:rPr lang="en-US" altLang="zh-CN" sz="1800" dirty="0">
                <a:latin typeface="Comic Sans MS" pitchFamily="66" charset="0"/>
              </a:rPr>
              <a:t> is used as a measure of the actual cost of evaluation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It is assumed that all transfers of blocks have the same cost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Usually do not include the cost to write output to disk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  <a:ea typeface="宋体" charset="-122"/>
              </a:rPr>
              <a:t>We refer to the cost estimate of algorithm</a:t>
            </a:r>
            <a:r>
              <a:rPr lang="en-US" altLang="zh-CN" sz="2000" i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endParaRPr lang="en-US" altLang="zh-CN" sz="2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6182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B6FA-D299-46DC-B3FD-D0D441A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简单选择操作结果大小估计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640960" cy="380507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Equality 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>
                    <a:latin typeface="Comic Sans MS" pitchFamily="66" charset="0"/>
                  </a:rPr>
                  <a:t>假设取值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均匀分布</a:t>
                </a:r>
                <a:r>
                  <a:rPr lang="zh-CN" altLang="en-US" sz="1800" dirty="0">
                    <a:latin typeface="Comic Sans MS" pitchFamily="66" charset="0"/>
                  </a:rPr>
                  <a:t>，则可估计选择结果有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Comic Sans MS" pitchFamily="66" charset="0"/>
                  </a:rPr>
                  <a:t>个元组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SC(A, r) 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: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number of records that will satisfy the selection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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</a:t>
                </a: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A, r)/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f</a:t>
                </a:r>
                <a:r>
                  <a:rPr lang="en-US" altLang="zh-CN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 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: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number of blocks that these records will occupy</a:t>
                </a: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E.g.  Binary search cost estimate becomes</a:t>
                </a:r>
              </a:p>
              <a:p>
                <a:pPr lvl="1"/>
                <a:endParaRPr lang="en-US" altLang="zh-CN" dirty="0">
                  <a:latin typeface="Comic Sans MS" pitchFamily="66" charset="0"/>
                  <a:ea typeface="宋体" charset="-122"/>
                  <a:sym typeface="Symbol" pitchFamily="18" charset="2"/>
                </a:endParaRPr>
              </a:p>
              <a:p>
                <a:pPr lvl="2"/>
                <a:endParaRPr lang="en-US" altLang="zh-CN" dirty="0">
                  <a:latin typeface="Comic Sans MS" pitchFamily="66" charset="0"/>
                  <a:ea typeface="宋体" charset="-122"/>
                  <a:sym typeface="Symbol" pitchFamily="18" charset="2"/>
                </a:endParaRPr>
              </a:p>
              <a:p>
                <a:pPr lvl="2">
                  <a:buFont typeface="Wingdings" pitchFamily="2" charset="2"/>
                  <a:buNone/>
                </a:pPr>
                <a:endParaRPr lang="en-US" altLang="zh-CN" dirty="0">
                  <a:latin typeface="Comic Sans MS" pitchFamily="66" charset="0"/>
                  <a:ea typeface="宋体" charset="-122"/>
                  <a:sym typeface="Symbol" pitchFamily="18" charset="2"/>
                </a:endParaRP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Equality condition on a key attribute: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SC(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A,r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)= </a:t>
                </a: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1</a:t>
                </a:r>
                <a:endParaRPr lang="en-US" altLang="zh-CN" sz="18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640960" cy="3805070"/>
              </a:xfrm>
              <a:blipFill>
                <a:blip r:embed="rId2"/>
                <a:stretch>
                  <a:fillRect l="-987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74930"/>
              </p:ext>
            </p:extLst>
          </p:nvPr>
        </p:nvGraphicFramePr>
        <p:xfrm>
          <a:off x="2398713" y="2565896"/>
          <a:ext cx="4064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36900" imgH="673100" progId="Equation.3">
                  <p:embed/>
                </p:oleObj>
              </mc:Choice>
              <mc:Fallback>
                <p:oleObj name="Equation" r:id="rId3" imgW="31369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565896"/>
                        <a:ext cx="4064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15849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B6FA-D299-46DC-B3FD-D0D441A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  <a:ea typeface="宋体" charset="-122"/>
              </a:rPr>
              <a:t>Statistical Information for Examples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640960" cy="4176464"/>
              </a:xfrm>
            </p:spPr>
            <p:txBody>
              <a:bodyPr/>
              <a:lstStyle/>
              <a:p>
                <a:r>
                  <a:rPr lang="en-US" altLang="zh-CN" sz="2000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f</a:t>
                </a:r>
                <a:r>
                  <a:rPr lang="en-US" altLang="zh-CN" sz="2000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account</a:t>
                </a:r>
                <a:r>
                  <a:rPr lang="en-US" altLang="zh-CN" sz="2000" i="1" dirty="0">
                    <a:latin typeface="Comic Sans MS" pitchFamily="66" charset="0"/>
                    <a:ea typeface="宋体" charset="-122"/>
                  </a:rPr>
                  <a:t>= </a:t>
                </a:r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20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(20 tuples of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account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fit in one block)</a:t>
                </a:r>
              </a:p>
              <a:p>
                <a:r>
                  <a:rPr lang="en-US" altLang="zh-CN" sz="2000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V(branch-name, account) </a:t>
                </a:r>
                <a:r>
                  <a:rPr lang="en-US" altLang="zh-CN" sz="2000" i="1" dirty="0">
                    <a:latin typeface="Comic Sans MS" pitchFamily="66" charset="0"/>
                    <a:ea typeface="宋体" charset="-122"/>
                  </a:rPr>
                  <a:t>= </a:t>
                </a:r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50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(50 branches)</a:t>
                </a:r>
              </a:p>
              <a:p>
                <a:r>
                  <a:rPr lang="en-US" altLang="zh-CN" sz="2000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</a:rPr>
                  <a:t>V(balance, account) </a:t>
                </a:r>
                <a:r>
                  <a:rPr lang="en-US" altLang="zh-CN" sz="2000" dirty="0">
                    <a:latin typeface="Comic Sans MS" pitchFamily="66" charset="0"/>
                    <a:ea typeface="宋体" charset="-122"/>
                  </a:rPr>
                  <a:t>= 500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(500 different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balance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 values)</a:t>
                </a:r>
              </a:p>
              <a:p>
                <a:r>
                  <a:rPr lang="en-US" altLang="zh-CN" sz="2000" i="1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n</a:t>
                </a:r>
                <a:r>
                  <a:rPr lang="en-US" altLang="zh-CN" sz="2000" i="1" baseline="-25000" dirty="0" err="1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account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= 10000 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account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has 10,000 tuples)</a:t>
                </a:r>
              </a:p>
              <a:p>
                <a:r>
                  <a:rPr lang="en-US" altLang="zh-CN" sz="2000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Assume the following indices exist on </a:t>
                </a:r>
                <a:r>
                  <a:rPr lang="en-US" altLang="zh-CN" sz="2000" i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account:</a:t>
                </a:r>
                <a:endParaRPr lang="en-US" altLang="zh-CN" sz="2000" dirty="0">
                  <a:latin typeface="Comic Sans MS" pitchFamily="66" charset="0"/>
                  <a:ea typeface="宋体" charset="-122"/>
                  <a:sym typeface="Symbol" pitchFamily="18" charset="2"/>
                </a:endParaRP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A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primary, B</a:t>
                </a:r>
                <a:r>
                  <a:rPr lang="en-US" altLang="zh-CN" baseline="30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+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-tree 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index for attribute </a:t>
                </a:r>
                <a:r>
                  <a:rPr lang="en-US" altLang="zh-CN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branch-name</a:t>
                </a:r>
              </a:p>
              <a:p>
                <a:pPr lvl="1"/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A 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secondary, B</a:t>
                </a:r>
                <a:r>
                  <a:rPr lang="en-US" altLang="zh-CN" baseline="30000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+</a:t>
                </a:r>
                <a:r>
                  <a:rPr lang="en-US" altLang="zh-CN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-tree </a:t>
                </a:r>
                <a:r>
                  <a:rPr lang="en-US" altLang="zh-CN" dirty="0">
                    <a:latin typeface="Comic Sans MS" pitchFamily="66" charset="0"/>
                    <a:ea typeface="宋体" charset="-122"/>
                  </a:rPr>
                  <a:t>index for attribute </a:t>
                </a:r>
                <a:r>
                  <a:rPr lang="en-US" altLang="zh-CN" i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balance</a:t>
                </a:r>
              </a:p>
              <a:p>
                <a:pPr lvl="1"/>
                <a:endParaRPr lang="en-US" altLang="zh-CN" i="1" dirty="0">
                  <a:solidFill>
                    <a:srgbClr val="0000FF"/>
                  </a:solidFill>
                  <a:latin typeface="Comic Sans MS" pitchFamily="66" charset="0"/>
                  <a:ea typeface="宋体" charset="-122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the number of tuples in a relation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tuples that fit into one block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6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for attribute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640960" cy="4176464"/>
              </a:xfrm>
              <a:blipFill>
                <a:blip r:embed="rId2"/>
                <a:stretch>
                  <a:fillRect l="-987" t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6669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B6FA-D299-46DC-B3FD-D0D441A1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简单选择操作结果大小估计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27534"/>
                <a:ext cx="8892480" cy="439248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Equality 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>
                    <a:latin typeface="Comic Sans MS" pitchFamily="66" charset="0"/>
                  </a:rPr>
                  <a:t>假设取值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均匀分布</a:t>
                </a:r>
                <a:r>
                  <a:rPr lang="zh-CN" altLang="en-US" sz="1800" dirty="0">
                    <a:latin typeface="Comic Sans MS" pitchFamily="66" charset="0"/>
                  </a:rPr>
                  <a:t>，则可估计选择结果有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Comic Sans MS" pitchFamily="66" charset="0"/>
                  </a:rPr>
                  <a:t>个元组</a:t>
                </a:r>
                <a:endParaRPr lang="en-US" altLang="zh-CN" sz="1800" b="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</a:rPr>
                  <a:t>Selections of the form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，</a:t>
                </a:r>
                <a:r>
                  <a:rPr lang="en-US" altLang="zh-CN" sz="2000" b="1" dirty="0"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case of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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A 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 </a:t>
                </a:r>
                <a:r>
                  <a:rPr lang="en-US" altLang="zh-CN" sz="2000" b="1" i="1" baseline="-25000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V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(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r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)</a:t>
                </a:r>
                <a:r>
                  <a:rPr lang="en-US" altLang="zh-CN" sz="2000" b="1" dirty="0">
                    <a:solidFill>
                      <a:srgbClr val="1B06BA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  <a:ea typeface="宋体" charset="-122"/>
                    <a:sym typeface="Symbol" pitchFamily="18" charset="2"/>
                  </a:rPr>
                  <a:t>is symmetric</a:t>
                </a:r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denote the estimated number of tuples satisfying the condition. If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are available in database catalog and we assume that values are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uniformly distributed </a:t>
                </a:r>
                <a:r>
                  <a:rPr lang="en-US" altLang="zh-CN" sz="1800" dirty="0">
                    <a:latin typeface="Comic Sans MS" pitchFamily="66" charset="0"/>
                  </a:rPr>
                  <a:t>(</a:t>
                </a:r>
                <a:r>
                  <a:rPr lang="zh-CN" altLang="en-US" sz="1800" dirty="0">
                    <a:latin typeface="Comic Sans MS" pitchFamily="66" charset="0"/>
                  </a:rPr>
                  <a:t>值均匀分布</a:t>
                </a:r>
                <a:r>
                  <a:rPr lang="en-US" altLang="zh-CN" sz="1800" dirty="0">
                    <a:latin typeface="Comic Sans MS" pitchFamily="66" charset="0"/>
                  </a:rPr>
                  <a:t>)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In absence of statistical information,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is assumed to be</a:t>
                </a:r>
                <a:r>
                  <a:rPr lang="en-US" altLang="zh-CN" sz="1800" dirty="0">
                    <a:solidFill>
                      <a:srgbClr val="1B06BA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endParaRPr lang="en-US" altLang="zh-CN" sz="16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the number of tuples in a relation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6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for attribute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EFFC0D-273C-46F9-8BBE-F82A04B6C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7534"/>
                <a:ext cx="8892480" cy="4392488"/>
              </a:xfrm>
              <a:blipFill>
                <a:blip r:embed="rId2"/>
                <a:stretch>
                  <a:fillRect l="-960" t="-1944" b="-3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60313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937022"/>
            <a:ext cx="8113712" cy="338970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Transformation of Relational Expressions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Catalog Information for Cost Estimation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Estimation of Statistics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Dynamic Programming for Choosing Evaluation Plans</a:t>
            </a:r>
          </a:p>
        </p:txBody>
      </p:sp>
    </p:spTree>
    <p:extLst>
      <p:ext uri="{BB962C8B-B14F-4D97-AF65-F5344CB8AC3E}">
        <p14:creationId xmlns:p14="http://schemas.microsoft.com/office/powerpoint/2010/main" val="62036383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6CE9B-70CD-4E64-B1C7-BC501464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复杂选择操作结果大小估计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8727A0-AD99-41B7-B921-1D69D57EE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69214"/>
                <a:ext cx="8928992" cy="3990767"/>
              </a:xfrm>
            </p:spPr>
            <p:txBody>
              <a:bodyPr/>
              <a:lstStyle/>
              <a:p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Selectivity (</a:t>
                </a:r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中选率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) of a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The probability that a tuple in the relation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 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the number of tuples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the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合取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∧…∧</m:t>
                        </m:r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Estimated number of tuples: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∗…∗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析取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Estimated number of tuples:</a:t>
                </a:r>
                <a:br>
                  <a:rPr lang="en-US" altLang="zh-CN" sz="1600" dirty="0">
                    <a:latin typeface="Comic Sans MS" pitchFamily="66" charset="0"/>
                  </a:rPr>
                </a:br>
                <a:br>
                  <a:rPr lang="en-US" altLang="zh-CN" sz="1600" dirty="0">
                    <a:latin typeface="Comic Sans MS" pitchFamily="66" charset="0"/>
                  </a:rPr>
                </a:b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zh-CN" altLang="en-US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取反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Estimated number of tuples</a:t>
                </a:r>
                <a:r>
                  <a:rPr lang="en-US" altLang="zh-CN" sz="1600" b="1" dirty="0">
                    <a:latin typeface="Comic Sans MS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6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8727A0-AD99-41B7-B921-1D69D57EE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69214"/>
                <a:ext cx="8928992" cy="3990767"/>
              </a:xfrm>
              <a:blipFill>
                <a:blip r:embed="rId2"/>
                <a:stretch>
                  <a:fillRect l="-546" t="-1376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0CF6EF0-2977-4375-8564-7AF92E061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73220"/>
              </p:ext>
            </p:extLst>
          </p:nvPr>
        </p:nvGraphicFramePr>
        <p:xfrm>
          <a:off x="3131840" y="3291830"/>
          <a:ext cx="3098006" cy="62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482600" progId="Equation.3">
                  <p:embed/>
                </p:oleObj>
              </mc:Choice>
              <mc:Fallback>
                <p:oleObj name="Equation" r:id="rId3" imgW="2374900" imgH="482600" progId="Equation.3">
                  <p:embed/>
                  <p:pic>
                    <p:nvPicPr>
                      <p:cNvPr id="31752" name="Object 5">
                        <a:extLst>
                          <a:ext uri="{FF2B5EF4-FFF2-40B4-BE49-F238E27FC236}">
                            <a16:creationId xmlns:a16="http://schemas.microsoft.com/office/drawing/2014/main" id="{BADFBA9F-EE0C-4258-9520-D9A91B9A2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291830"/>
                        <a:ext cx="3098006" cy="627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6133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B98BB-134F-4908-B16A-A3ADC40A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连接操作结果大小估计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F3BCF-1A47-4919-BF3D-CB2834ED3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89050"/>
                <a:ext cx="8640960" cy="4114948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Cartesian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tuples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Natural join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the same as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is a key for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then a tuple 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will join with at most one tuple from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altLang="zh-CN" sz="1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is a foreign key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referencing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 number of tuples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exactly the same as the number of tuples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r>
                  <a:rPr lang="en-US" altLang="zh-CN" sz="2000" dirty="0">
                    <a:latin typeface="Comic Sans MS" pitchFamily="66" charset="0"/>
                  </a:rPr>
                  <a:t>Example: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depositor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customer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customer-name</a:t>
                </a:r>
                <a:r>
                  <a:rPr lang="en-US" altLang="zh-CN" sz="1800" dirty="0">
                    <a:latin typeface="Comic Sans MS" pitchFamily="66" charset="0"/>
                  </a:rPr>
                  <a:t> in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depositor</a:t>
                </a:r>
                <a:r>
                  <a:rPr lang="en-US" altLang="zh-CN" sz="1800" dirty="0">
                    <a:latin typeface="Comic Sans MS" pitchFamily="66" charset="0"/>
                  </a:rPr>
                  <a:t> is 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foreign key of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customer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the result has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tuples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6F3BCF-1A47-4919-BF3D-CB2834ED3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89050"/>
                <a:ext cx="8640960" cy="4114948"/>
              </a:xfrm>
              <a:blipFill>
                <a:blip r:embed="rId3"/>
                <a:stretch>
                  <a:fillRect l="-987" t="-1926" r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0339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8153E-337D-484C-8648-688C93A3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连接操作结果大小估计</a:t>
            </a:r>
            <a:r>
              <a:rPr lang="en-US" altLang="zh-CN" dirty="0">
                <a:latin typeface="Comic Sans MS" pitchFamily="66" charset="0"/>
              </a:rPr>
              <a:t>(</a:t>
            </a:r>
            <a:r>
              <a:rPr lang="zh-CN" altLang="en-US" dirty="0">
                <a:latin typeface="Comic Sans MS" pitchFamily="66" charset="0"/>
              </a:rPr>
              <a:t>续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E977A-CB95-4E45-9E16-FE27EE4F7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69214"/>
                <a:ext cx="9073008" cy="435080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Catalog information for join examples: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𝒄𝒖𝒔𝒕𝒐𝒎𝒆𝒓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= 10,000,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𝒄𝒖𝒔𝒕𝒐𝒎𝒆𝒓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 = 25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，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𝒄𝒖𝒔𝒕𝒐𝒎𝒆𝒓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=10,000/25 = 400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= 5,000,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 = 50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，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= 5,000/50 = 100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V(customer-name, depositor) = 2,500</a:t>
                </a:r>
                <a:r>
                  <a:rPr lang="en-US" altLang="zh-CN" sz="1800" dirty="0">
                    <a:latin typeface="Comic Sans MS" pitchFamily="66" charset="0"/>
                  </a:rPr>
                  <a:t>, which implies that, on average, each customer has two accounts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𝒅𝒆𝒑𝒐𝒔𝒊𝒕𝒐𝒓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⋈ 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𝒄𝒖𝒔𝒕𝒐𝒎𝒆𝒓</m:t>
                    </m:r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=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5000</a:t>
                </a:r>
                <a:r>
                  <a:rPr lang="en-US" altLang="zh-CN" sz="1800" b="1" dirty="0">
                    <a:solidFill>
                      <a:srgbClr val="0000FF"/>
                    </a:solidFill>
                    <a:latin typeface="Comic Sans MS" pitchFamily="66" charset="0"/>
                  </a:rPr>
                  <a:t> 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customer-name</a:t>
                </a:r>
                <a:r>
                  <a:rPr lang="en-US" altLang="zh-CN" sz="1800" dirty="0">
                    <a:latin typeface="Comic Sans MS" pitchFamily="66" charset="0"/>
                  </a:rPr>
                  <a:t> in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depositor</a:t>
                </a:r>
                <a:r>
                  <a:rPr lang="en-US" altLang="zh-CN" sz="1800" dirty="0">
                    <a:latin typeface="Comic Sans MS" pitchFamily="66" charset="0"/>
                  </a:rPr>
                  <a:t> is 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foreign key of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</a:rPr>
                  <a:t>customer, </a:t>
                </a:r>
                <a:r>
                  <a:rPr lang="en-US" altLang="zh-CN" sz="1800" dirty="0">
                    <a:latin typeface="Comic Sans MS" pitchFamily="66" charset="0"/>
                  </a:rPr>
                  <a:t>the result has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tuples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endParaRPr lang="en-US" altLang="zh-CN" sz="1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the number of tuples in a relation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tuples that fit into one block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the number of blocks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6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for attribute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E977A-CB95-4E45-9E16-FE27EE4F7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69214"/>
                <a:ext cx="9073008" cy="4350807"/>
              </a:xfrm>
              <a:blipFill>
                <a:blip r:embed="rId3"/>
                <a:stretch>
                  <a:fillRect l="-1008" t="-196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10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8951-F6BA-4B24-95A1-E1D3751A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连接操作结果大小估计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F8871-20AC-41F8-91DE-0011DDE13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27534"/>
                <a:ext cx="8712968" cy="43924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is not a key for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If we assume that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every tuple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in</a:t>
                </a:r>
                <a:r>
                  <a:rPr lang="en-US" altLang="zh-CN" sz="18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produces tuples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 number of tuples in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estimated to be: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If the reverse is true, the estimate obtained will be: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800" dirty="0">
                    <a:latin typeface="Comic Sans MS" pitchFamily="66" charset="0"/>
                  </a:rPr>
                  <a:t>The lower of these two estimates is probably the more accurate one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8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for attribute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DF8871-20AC-41F8-91DE-0011DDE13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27534"/>
                <a:ext cx="8712968" cy="4392488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648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E687EA-904F-4DA5-B783-88726B14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0" y="1790804"/>
            <a:ext cx="145851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Database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System </a:t>
            </a:r>
          </a:p>
          <a:p>
            <a:pPr algn="ctr" defTabSz="685800">
              <a:spcBef>
                <a:spcPct val="0"/>
              </a:spcBef>
            </a:pPr>
            <a:r>
              <a:rPr lang="en-US" altLang="zh-CN" sz="2100" b="1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Structure</a:t>
            </a:r>
            <a:r>
              <a:rPr lang="en-US" altLang="zh-CN" sz="2100" dirty="0">
                <a:solidFill>
                  <a:srgbClr val="FF0000"/>
                </a:solidFill>
                <a:latin typeface="Comic Sans MS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2F490C0-599F-4564-93AE-A6FBFA6C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91" y="4050507"/>
            <a:ext cx="8755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03CB520-F6F9-4636-8F83-D0DC0DDE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607" y="232171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3FAAF62-4EB9-469A-B1B2-133978FB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846" y="969169"/>
            <a:ext cx="1521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Applications/tools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D88C95-F85D-41D7-8471-660FF156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431" y="339329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</a:pP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12323E88-B029-4C7F-A9CB-F485505EE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1437085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65F3F1C1-EBD6-4632-B8DE-F9931BFA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9635" y="844154"/>
            <a:ext cx="47529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kumimoji="1" lang="zh-CN" altLang="en-US" sz="18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ECDAEBE-856D-4DA7-8606-C370902F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71" y="250032"/>
            <a:ext cx="3902745" cy="4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0528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10FEB-9B5C-4F47-B385-3DB32B73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连接操作结果大小估计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6951AB-33E7-48A1-A913-DCF9244FF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9542"/>
                <a:ext cx="8928992" cy="396044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Estimate the size of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</a:rPr>
                  <a:t>depositor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i="1" dirty="0">
                    <a:solidFill>
                      <a:srgbClr val="0000FF"/>
                    </a:solidFill>
                    <a:latin typeface="Comic Sans MS" pitchFamily="66" charset="0"/>
                  </a:rPr>
                  <a:t> customer </a:t>
                </a:r>
                <a:r>
                  <a:rPr lang="en-US" altLang="zh-CN" sz="2000" dirty="0">
                    <a:latin typeface="Comic Sans MS" pitchFamily="66" charset="0"/>
                  </a:rPr>
                  <a:t>without using the information about foreign keys:</a:t>
                </a:r>
              </a:p>
              <a:p>
                <a:pPr lvl="1"/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V(customer-name, depositor) = 2500,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𝒅𝒆𝒑𝒐𝒔𝒊𝒕𝒐𝒓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= 5,000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and</a:t>
                </a:r>
                <a:b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</a:b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V(customer-name, customer) = 10000,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𝒄𝒖𝒔𝒕𝒐𝒎𝒆𝒓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= 10,000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The two estimates are </a:t>
                </a:r>
              </a:p>
              <a:p>
                <a:pPr marL="457200" lvl="1" indent="0">
                  <a:buNone/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    5000 * 10000/2500 = 20,000 and</a:t>
                </a:r>
              </a:p>
              <a:p>
                <a:pPr marL="457200" lvl="1" indent="0">
                  <a:buNone/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    5000 * 10000/10000 =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5000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Choose the lower estimate, which is the same as the computation using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foreign keys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: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number of distinct values </a:t>
                </a:r>
                <a:r>
                  <a:rPr lang="en-US" altLang="zh-CN" sz="1600" dirty="0">
                    <a:latin typeface="Comic Sans MS" pitchFamily="66" charset="0"/>
                  </a:rPr>
                  <a:t>that appear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for attribute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6951AB-33E7-48A1-A913-DCF9244FF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9542"/>
                <a:ext cx="8928992" cy="3960440"/>
              </a:xfrm>
              <a:blipFill>
                <a:blip r:embed="rId2"/>
                <a:stretch>
                  <a:fillRect l="-1025" t="-2157" r="-1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5202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B5BE-F646-4E4A-A7C5-E89CDE85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其他操作结果集大小估计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D3A2C0-AA41-41F1-8C5C-447A48433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856984" cy="3805070"/>
              </a:xfrm>
            </p:spPr>
            <p:txBody>
              <a:bodyPr/>
              <a:lstStyle/>
              <a:p>
                <a:r>
                  <a:rPr lang="zh-CN" altLang="en-US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投影</a:t>
                </a:r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estimated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r>
                  <a:rPr lang="zh-CN" altLang="en-US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聚集</a:t>
                </a:r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estimated size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r>
                  <a:rPr lang="zh-CN" altLang="en-US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集合操作</a:t>
                </a:r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For unions/intersections of selections on the same relation: rewrite and use size estimate for selections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E.g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)∪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 </a:t>
                </a:r>
                <a:r>
                  <a:rPr lang="en-US" altLang="zh-CN" sz="1600" dirty="0">
                    <a:latin typeface="Comic Sans MS" pitchFamily="66" charset="0"/>
                  </a:rPr>
                  <a:t>can be rewritten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zh-CN" alt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For operations on different relations: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estimated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 =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+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  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estimated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= min{size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,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}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estimated size of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All the three estimates may be quite inaccurate, but provide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upper bounds </a:t>
                </a:r>
                <a:r>
                  <a:rPr lang="en-US" altLang="zh-CN" sz="1600" dirty="0">
                    <a:latin typeface="Comic Sans MS" pitchFamily="66" charset="0"/>
                  </a:rPr>
                  <a:t>for the sizes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D3A2C0-AA41-41F1-8C5C-447A48433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856984" cy="3805070"/>
              </a:xfrm>
              <a:blipFill>
                <a:blip r:embed="rId2"/>
                <a:stretch>
                  <a:fillRect l="-964" t="-224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0831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6131D-9AB5-4058-A608-A5C09BB1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其他操作结果集大小估计（续）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68CCD-7747-498C-8E42-8C950F3FB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789553"/>
                <a:ext cx="8568952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Outer join</a:t>
                </a:r>
                <a:endParaRPr lang="en-US" altLang="zh-CN" sz="2000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Estimated size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= size 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size 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18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1600" dirty="0">
                    <a:latin typeface="Comic Sans MS" pitchFamily="66" charset="0"/>
                  </a:rPr>
                  <a:t>Case of right outer join is symmetric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Estimated size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= size of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size 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Comic Sans MS" pitchFamily="66" charset="0"/>
                  </a:rPr>
                  <a:t> + size of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18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68CCD-7747-498C-8E42-8C950F3FB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89553"/>
                <a:ext cx="8568952" cy="3805070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>
            <a:extLst>
              <a:ext uri="{FF2B5EF4-FFF2-40B4-BE49-F238E27FC236}">
                <a16:creationId xmlns:a16="http://schemas.microsoft.com/office/drawing/2014/main" id="{14D21BD3-2ACB-4A94-A9CD-B97DA1DC8593}"/>
              </a:ext>
            </a:extLst>
          </p:cNvPr>
          <p:cNvGrpSpPr>
            <a:grpSpLocks/>
          </p:cNvGrpSpPr>
          <p:nvPr/>
        </p:nvGrpSpPr>
        <p:grpSpPr bwMode="auto">
          <a:xfrm>
            <a:off x="3052404" y="1491630"/>
            <a:ext cx="252413" cy="141685"/>
            <a:chOff x="2822" y="2832"/>
            <a:chExt cx="212" cy="11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BA85D99B-FDEF-42D4-85DA-22E1AC180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20" y="2837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350" i="1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DD34FC58-2B5D-4CAC-BCB8-ED720A4C9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" y="2834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C7EE1BD-89B7-498C-811B-0328D1B6D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948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74B41B8A-97AC-4B25-9317-38B417396839}"/>
              </a:ext>
            </a:extLst>
          </p:cNvPr>
          <p:cNvGrpSpPr>
            <a:grpSpLocks/>
          </p:cNvGrpSpPr>
          <p:nvPr/>
        </p:nvGrpSpPr>
        <p:grpSpPr bwMode="auto">
          <a:xfrm>
            <a:off x="3052404" y="2421731"/>
            <a:ext cx="373856" cy="150019"/>
            <a:chOff x="2323" y="3635"/>
            <a:chExt cx="314" cy="126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DD31E9EE-609F-4647-A57F-CA4B7C3ED8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21" y="3647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华文细黑" panose="02010600040101010101" pitchFamily="2" charset="-122"/>
                </a:defRPr>
              </a:lvl9pPr>
            </a:lstStyle>
            <a:p>
              <a:pPr defTabSz="685800" eaLnBrk="0" hangingPunct="0">
                <a:spcBef>
                  <a:spcPct val="0"/>
                </a:spcBef>
                <a:buClrTx/>
                <a:buSzTx/>
                <a:buNone/>
              </a:pPr>
              <a:endParaRPr kumimoji="0" lang="zh-CN" altLang="en-US" sz="1350" i="1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6D9995F6-F138-4DBB-A255-14063CD72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6" y="3635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92C397-AC47-49FE-AAC3-66FF8B9CD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3" y="3758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58CE869-464A-4D27-A6B6-0B2C5FA35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0" y="3641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1CCFD23-F0C7-4792-9456-87AAAFBFA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3755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685800" eaLnBrk="0" hangingPunct="0">
                <a:spcBef>
                  <a:spcPct val="0"/>
                </a:spcBef>
              </a:pPr>
              <a:endParaRPr lang="zh-CN" altLang="en-US" sz="1350" i="1">
                <a:solidFill>
                  <a:srgbClr val="000000"/>
                </a:solidFill>
                <a:latin typeface="Helvetica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60910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5FF4D-8DB0-454C-A6DD-95657232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Estimation of Distinct Values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694AFD-187A-4024-A380-DBBC7DC98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69215"/>
                <a:ext cx="8784976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Selections: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forces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take a specified value: </a:t>
                </a: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If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A = 3,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= 1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forces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take on one of a specified set of values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= number of specified values</a:t>
                </a:r>
              </a:p>
              <a:p>
                <a:pPr lvl="2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e.g., (A = 1 V A = 3 V A = 4 )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the selection condition 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is of the form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op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Estimated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zh-CN" alt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600" b="1" dirty="0">
                    <a:latin typeface="Comic Sans MS" pitchFamily="66" charset="0"/>
                  </a:rPr>
                  <a:t>, </a:t>
                </a:r>
                <a:r>
                  <a:rPr lang="en-US" altLang="zh-CN" sz="1600" dirty="0">
                    <a:latin typeface="Comic Sans MS" pitchFamily="66" charset="0"/>
                  </a:rPr>
                  <a:t>where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  <a:r>
                  <a:rPr lang="en-US" altLang="zh-CN" sz="1600" dirty="0">
                    <a:latin typeface="Comic Sans MS" pitchFamily="66" charset="0"/>
                  </a:rPr>
                  <a:t> is the selectivity of the selection.</a:t>
                </a: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In all the other cases: use approximate estimate of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zh-CN" altLang="en-US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More accurate estimate can be obtained using probability theory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694AFD-187A-4024-A380-DBBC7DC98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69215"/>
                <a:ext cx="8784976" cy="3805070"/>
              </a:xfrm>
              <a:blipFill>
                <a:blip r:embed="rId2"/>
                <a:stretch>
                  <a:fillRect l="-971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55065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E7192-DBAB-498B-BF91-7E95798B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  <a:ea typeface="华文行楷" pitchFamily="2" charset="-122"/>
              </a:rPr>
              <a:t>Estimation of Distinct Values (Cont.)</a:t>
            </a:r>
            <a:endParaRPr lang="zh-CN" altLang="en-US" dirty="0">
              <a:latin typeface="Comic Sans MS" pitchFamily="66" charset="0"/>
              <a:ea typeface="华文行楷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219349-6784-4065-B447-C5A38BD81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69215"/>
                <a:ext cx="8640960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Joins: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all attributes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are from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800" dirty="0"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Estimated size of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800" dirty="0">
                    <a:latin typeface="Comic Sans MS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contains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,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lvl="2"/>
                <a:r>
                  <a:rPr lang="en-US" altLang="zh-CN" sz="1600" dirty="0">
                    <a:latin typeface="Comic Sans MS" pitchFamily="66" charset="0"/>
                  </a:rPr>
                  <a:t>More accurate estimate can be obtained using probability theory</a:t>
                </a: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Projection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Estimation of distinct values are straightforward for projections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They are the same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as in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600" dirty="0"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Aggregation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, </a:t>
                </a:r>
                <a:r>
                  <a:rPr lang="en-US" altLang="zh-CN" sz="1600" dirty="0">
                    <a:latin typeface="Comic Sans MS" pitchFamily="66" charset="0"/>
                  </a:rPr>
                  <a:t>the number of distinct values can be estimated as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𝐦𝐢𝐧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denotes grouping attributes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For other aggregates, assume all values are distinct, and use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219349-6784-4065-B447-C5A38BD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69215"/>
                <a:ext cx="8640960" cy="3805070"/>
              </a:xfrm>
              <a:blipFill>
                <a:blip r:embed="rId2"/>
                <a:stretch>
                  <a:fillRect l="-987" t="-2244" b="-10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25101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937022"/>
            <a:ext cx="8410450" cy="338970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Transformation of Relational Expressions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Catalog Information for Cost Estimation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>
                <a:latin typeface="Comic Sans MS" pitchFamily="66" charset="0"/>
                <a:ea typeface="宋体" charset="-122"/>
              </a:rPr>
              <a:t>Estimation of Statistics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Dynamic Programming for Choosing Evaluation Plans</a:t>
            </a:r>
          </a:p>
        </p:txBody>
      </p:sp>
    </p:spTree>
    <p:extLst>
      <p:ext uri="{BB962C8B-B14F-4D97-AF65-F5344CB8AC3E}">
        <p14:creationId xmlns:p14="http://schemas.microsoft.com/office/powerpoint/2010/main" val="41726654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9AB18-E3A1-45FF-892C-E7339E5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Enumeration of Equivalent Expressions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7E4AA-5314-4466-91B7-4BF1D55B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12968" cy="3805070"/>
          </a:xfrm>
        </p:spPr>
        <p:txBody>
          <a:bodyPr/>
          <a:lstStyle/>
          <a:p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Query optimizers use equivalence rules to systematically generate expressions equivalent to the given expression</a:t>
            </a:r>
          </a:p>
          <a:p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Conceptually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generate all equivalent expressions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by repeatedly executing the following step until no more expressions can be found</a:t>
            </a:r>
          </a:p>
          <a:p>
            <a:pPr lvl="1"/>
            <a:r>
              <a:rPr lang="en-US" altLang="zh-CN" sz="1800">
                <a:latin typeface="Comic Sans MS" pitchFamily="66" charset="0"/>
                <a:ea typeface="宋体" charset="-122"/>
              </a:rPr>
              <a:t>Given an expression E, if any sub-expression Es of E matches one side of an equivalence rule, the optimizer generates a new expression where Es is transformed to match the other side of the rule  </a:t>
            </a:r>
          </a:p>
          <a:p>
            <a:endParaRPr lang="en-US" altLang="zh-CN" sz="1800" b="1">
              <a:solidFill>
                <a:srgbClr val="FF0000"/>
              </a:solidFill>
              <a:latin typeface="Comic Sans MS" pitchFamily="66" charset="0"/>
              <a:ea typeface="宋体" charset="-122"/>
            </a:endParaRPr>
          </a:p>
          <a:p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The above approach is very expensive in space and time.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Space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requirements reduced by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sharing common sub-expression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s for equivalent expressions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Time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requirements are reduced by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not generating all expressions</a:t>
            </a:r>
            <a:endParaRPr lang="en-US" altLang="zh-CN" sz="18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3127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975B-0316-4FB2-9962-C36F3689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Evaluation Plan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18786-DA7B-4E23-A3D5-2AAB3C3D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An evaluation plan </a:t>
            </a:r>
            <a:r>
              <a:rPr lang="en-US" altLang="zh-CN" sz="2000" dirty="0">
                <a:latin typeface="Comic Sans MS" pitchFamily="66" charset="0"/>
              </a:rPr>
              <a:t>defines exactly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what algorithm </a:t>
            </a:r>
            <a:r>
              <a:rPr lang="en-US" altLang="zh-CN" sz="2000" dirty="0">
                <a:latin typeface="Comic Sans MS" pitchFamily="66" charset="0"/>
              </a:rPr>
              <a:t>is used for each operation, and how 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execution</a:t>
            </a:r>
            <a:r>
              <a:rPr lang="en-US" altLang="zh-CN" sz="2000" dirty="0">
                <a:latin typeface="Comic Sans MS" pitchFamily="66" charset="0"/>
              </a:rPr>
              <a:t> of the operations is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coordinated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7A85AF-FE50-45B4-AD83-22262DE7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4581" r="894" b="14876"/>
          <a:stretch/>
        </p:blipFill>
        <p:spPr bwMode="auto">
          <a:xfrm>
            <a:off x="1979712" y="1707654"/>
            <a:ext cx="4752528" cy="272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78587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Choice of Evaluation Plans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2"/>
            <a:ext cx="8928992" cy="3771875"/>
          </a:xfrm>
        </p:spPr>
        <p:txBody>
          <a:bodyPr/>
          <a:lstStyle/>
          <a:p>
            <a:r>
              <a:rPr lang="en-US" altLang="zh-CN" sz="1600" b="1" dirty="0">
                <a:latin typeface="Comic Sans MS" pitchFamily="66" charset="0"/>
                <a:ea typeface="宋体" charset="-122"/>
              </a:rPr>
              <a:t>Must consider the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interaction of evaluation techniques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when choosing evaluation plans.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choosing the cheapest algorithm for each operation independently may not yield best overall algorithm. </a:t>
            </a: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merge-join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may be costlier than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hash-join,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but may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provide a sorted output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which reduces the cost for an outer level aggregation</a:t>
            </a: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nested-loop join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may provide opportunity for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pipelining</a:t>
            </a:r>
          </a:p>
          <a:p>
            <a:endParaRPr lang="en-US" altLang="zh-CN" sz="1600" b="1" dirty="0">
              <a:solidFill>
                <a:srgbClr val="0000FF"/>
              </a:solidFill>
              <a:latin typeface="Comic Sans MS" pitchFamily="66" charset="0"/>
              <a:ea typeface="宋体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Practical query optimizers incorporate elements of the following two broad approaches: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1.	Search all the plans and choose the best plan in a cost-based fashion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2. Uses heuristics to choose a plan</a:t>
            </a:r>
          </a:p>
        </p:txBody>
      </p:sp>
    </p:spTree>
    <p:extLst>
      <p:ext uri="{BB962C8B-B14F-4D97-AF65-F5344CB8AC3E}">
        <p14:creationId xmlns:p14="http://schemas.microsoft.com/office/powerpoint/2010/main" val="90586895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A928-FCD4-4760-BB51-4DAC3B80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Cost-based Optimization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3F50A8-307B-4E3C-BB15-2CC8EE714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712968" cy="4104456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To find the best join-order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⋈…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!/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different join orders for above expression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the number is 12</a:t>
                </a:r>
              </a:p>
              <a:p>
                <a:pPr marL="457200" lvl="1" indent="0"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marL="457200" lvl="1" indent="0"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marL="457200" lvl="1" indent="0"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marL="457200" lvl="1" indent="0"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the number is 665280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, the number is greater than 17.6 billion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No need to generate all the join orders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Using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dynamic programming</a:t>
                </a:r>
              </a:p>
              <a:p>
                <a:pPr lvl="1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The least-cost join order for any subset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is computed only once and stored for future use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3F50A8-307B-4E3C-BB15-2CC8EE714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712968" cy="4104456"/>
              </a:xfrm>
              <a:blipFill>
                <a:blip r:embed="rId3"/>
                <a:stretch>
                  <a:fillRect l="-979" t="-2080" r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6265C0-813F-4515-97B1-0BE449146504}"/>
                  </a:ext>
                </a:extLst>
              </p:cNvPr>
              <p:cNvSpPr txBox="1"/>
              <p:nvPr/>
            </p:nvSpPr>
            <p:spPr>
              <a:xfrm>
                <a:off x="971600" y="1851670"/>
                <a:ext cx="5976664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</a:rPr>
                  <a:t> </a:t>
                </a:r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6265C0-813F-4515-97B1-0BE44914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51670"/>
                <a:ext cx="5976664" cy="929485"/>
              </a:xfrm>
              <a:prstGeom prst="rect">
                <a:avLst/>
              </a:prstGeom>
              <a:blipFill>
                <a:blip r:embed="rId4"/>
                <a:stretch>
                  <a:fillRect t="-2632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3261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953C-2C0E-486D-A619-B96D4E23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Basic Steps in Query Processing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96F1D338-C850-4C2E-A2B2-510FF96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21" y="771550"/>
            <a:ext cx="6645043" cy="39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6115447" y="1707654"/>
            <a:ext cx="1912937" cy="67684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3573363"/>
            <a:ext cx="3184029" cy="11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1. Parsing and translation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2. Optimization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3. Evaluation</a:t>
            </a:r>
          </a:p>
        </p:txBody>
      </p:sp>
    </p:spTree>
    <p:extLst>
      <p:ext uri="{BB962C8B-B14F-4D97-AF65-F5344CB8AC3E}">
        <p14:creationId xmlns:p14="http://schemas.microsoft.com/office/powerpoint/2010/main" val="108358200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BDCF-2C32-4CF1-B19F-23688153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Dynamic Programming in Optimization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00D69D-32F2-45E0-A016-297F8B2F2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9542"/>
                <a:ext cx="8640960" cy="380507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To find best join tree for a set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 relations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Consider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all possible plans </a:t>
                </a:r>
                <a:r>
                  <a:rPr lang="en-US" altLang="zh-CN" sz="1800" dirty="0">
                    <a:latin typeface="Comic Sans MS" pitchFamily="66" charset="0"/>
                  </a:rPr>
                  <a:t>of the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800" dirty="0">
                    <a:latin typeface="Comic Sans MS" pitchFamily="66" charset="0"/>
                  </a:rPr>
                  <a:t>is any non-empty subset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800" dirty="0">
                  <a:latin typeface="Comic Sans MS" pitchFamily="66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Comic Sans MS" pitchFamily="66" charset="0"/>
                  </a:rPr>
                  <a:t>When the plan for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any subset is computed</a:t>
                </a:r>
                <a:r>
                  <a:rPr lang="en-US" altLang="zh-CN" sz="1800" dirty="0">
                    <a:latin typeface="Comic Sans MS" pitchFamily="66" charset="0"/>
                  </a:rPr>
                  <a:t>,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store it and reuse it </a:t>
                </a:r>
                <a:r>
                  <a:rPr lang="en-US" altLang="zh-CN" sz="1800" dirty="0">
                    <a:latin typeface="Comic Sans MS" pitchFamily="66" charset="0"/>
                  </a:rPr>
                  <a:t>when it is required again, instead of re-computing it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Recursively compute costs </a:t>
                </a:r>
                <a:r>
                  <a:rPr lang="en-US" altLang="zh-CN" sz="1800" dirty="0">
                    <a:latin typeface="Comic Sans MS" pitchFamily="66" charset="0"/>
                  </a:rPr>
                  <a:t>for joining subsets of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800" dirty="0">
                    <a:latin typeface="Comic Sans MS" pitchFamily="66" charset="0"/>
                  </a:rPr>
                  <a:t> to find the cost of each plan. Choose the 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omic Sans MS" pitchFamily="66" charset="0"/>
                  </a:rPr>
                  <a:t>cheapest</a:t>
                </a:r>
                <a:r>
                  <a:rPr lang="en-US" altLang="zh-CN" sz="1800" dirty="0">
                    <a:latin typeface="Comic Sans MS" pitchFamily="66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00D69D-32F2-45E0-A016-297F8B2F2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9542"/>
                <a:ext cx="8640960" cy="3805070"/>
              </a:xfrm>
              <a:blipFill>
                <a:blip r:embed="rId2"/>
                <a:stretch>
                  <a:fillRect l="-987" r="-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3570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EDD68-173D-4A53-914D-D2DCC40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Join Order Optimization Algorithm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C350-D3CF-4614-ACD9-586BBCAA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699542"/>
            <a:ext cx="606028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81438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71563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3287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6716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0145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3574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2700338" indent="-1714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500" b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procedure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 </a:t>
            </a:r>
            <a:r>
              <a:rPr lang="en-US" altLang="zh-CN" sz="1500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findbestplan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(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)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if (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].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</a:rPr>
              <a:t>cost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 )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return 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if (S contains only 1 relation)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   set </a:t>
            </a:r>
            <a:r>
              <a:rPr lang="en-US" altLang="zh-CN" sz="1500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[S].plan and </a:t>
            </a:r>
            <a:r>
              <a:rPr lang="en-US" altLang="zh-CN" sz="1500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[S].cost 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based on best way of accessing S</a:t>
            </a:r>
            <a:br>
              <a:rPr lang="en-US" altLang="zh-CN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else for each non-empty subset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 of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 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b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P1= </a:t>
            </a:r>
            <a:r>
              <a:rPr lang="en-US" altLang="zh-CN" sz="1500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findbestplan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1)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P2= </a:t>
            </a:r>
            <a:r>
              <a:rPr lang="en-US" altLang="zh-CN" sz="1500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findbestplan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1)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A = best algorithm for joining results of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 and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cost =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cost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cost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+ cost of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if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cost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&lt; 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].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cost 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		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].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cost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= cost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].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plan 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= “execute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execute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2.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join results of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1 and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 using 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b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return </a:t>
            </a:r>
            <a:r>
              <a:rPr lang="en-US" altLang="zh-CN" sz="1500" i="1" kern="0" dirty="0" err="1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bestplan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1500" i="1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500" kern="0" dirty="0">
                <a:solidFill>
                  <a:srgbClr val="0000FF"/>
                </a:solidFill>
                <a:latin typeface="Comic Sans MS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554ED5E-52A1-49B3-8C9F-700CF811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454" y="771550"/>
            <a:ext cx="2858475" cy="30008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 i="1">
                <a:solidFill>
                  <a:srgbClr val="FF0000"/>
                </a:solidFill>
                <a:ea typeface="宋体" panose="02010600030101010101" pitchFamily="2" charset="-122"/>
              </a:rPr>
              <a:t>Dynamic-programming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167622576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891F7-4B30-4F43-B800-615F4899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Left Deep Join Trees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EED49-3F28-4AD7-AECD-4CC00211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In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left-deep join trees</a:t>
            </a:r>
            <a:r>
              <a:rPr lang="en-US" altLang="zh-CN" sz="2000" dirty="0">
                <a:latin typeface="Comic Sans MS" pitchFamily="66" charset="0"/>
              </a:rPr>
              <a:t>, the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right-hand-side input for each join is a relation, not the result of an intermediate join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69B3F9-0A37-4545-8A87-F51B7C96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" t="23735" r="885" b="23662"/>
          <a:stretch>
            <a:fillRect/>
          </a:stretch>
        </p:blipFill>
        <p:spPr bwMode="auto">
          <a:xfrm>
            <a:off x="1763688" y="1923678"/>
            <a:ext cx="522803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84179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8B73A-AAC0-4745-B6AC-E438E347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Cost of Optimization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9E127F-8B25-47CB-AAF0-E8F817850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7534"/>
                <a:ext cx="8784976" cy="435080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Complexity of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dynamic programming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. </a:t>
                </a:r>
                <a:r>
                  <a:rPr lang="en-US" altLang="zh-CN" sz="1600" dirty="0">
                    <a:latin typeface="Comic Sans MS" pitchFamily="66" charset="0"/>
                  </a:rPr>
                  <a:t>With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n = 10</a:t>
                </a:r>
                <a:r>
                  <a:rPr lang="en-US" altLang="zh-CN" sz="1600" dirty="0">
                    <a:latin typeface="Comic Sans MS" pitchFamily="66" charset="0"/>
                  </a:rPr>
                  <a:t>, this number is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59000</a:t>
                </a:r>
                <a:r>
                  <a:rPr lang="en-US" altLang="zh-CN" sz="1600" dirty="0">
                    <a:latin typeface="Comic Sans MS" pitchFamily="66" charset="0"/>
                  </a:rPr>
                  <a:t> instead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17.6 billion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Space complexity is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Complexity for finding the best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left-deep join tree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Consider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n</a:t>
                </a:r>
                <a:r>
                  <a:rPr lang="en-US" altLang="zh-CN" sz="1600" dirty="0">
                    <a:latin typeface="Comic Sans MS" pitchFamily="66" charset="0"/>
                  </a:rPr>
                  <a:t> alternatives with one relation as right-hand side input and the other relations as left-hand side input.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Using (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recursively computed and stored</a:t>
                </a:r>
                <a:r>
                  <a:rPr lang="en-US" altLang="zh-CN" sz="1600" dirty="0">
                    <a:latin typeface="Comic Sans MS" pitchFamily="66" charset="0"/>
                  </a:rPr>
                  <a:t>) least-cost join order for each alternative on left-hand-side, choose the cheapest of the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n</a:t>
                </a:r>
                <a:r>
                  <a:rPr lang="en-US" altLang="zh-CN" sz="1600" dirty="0">
                    <a:latin typeface="Comic Sans MS" pitchFamily="66" charset="0"/>
                  </a:rPr>
                  <a:t> alternatives.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If only left-deep trees are considered, time complexity of finding best join order is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dirty="0">
                    <a:latin typeface="Comic Sans MS" pitchFamily="66" charset="0"/>
                  </a:rPr>
                  <a:t>Space complexity remains at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endParaRPr lang="en-US" altLang="zh-CN" sz="1600" b="1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Cost-based optimization is expensive</a:t>
                </a:r>
                <a:r>
                  <a:rPr lang="en-US" altLang="zh-CN" sz="2000" dirty="0">
                    <a:latin typeface="Comic Sans MS" pitchFamily="66" charset="0"/>
                  </a:rPr>
                  <a:t>, but worthwhile for queries on large datasets (typical queries have small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 generally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&lt; 10</a:t>
                </a:r>
                <a:r>
                  <a:rPr lang="en-US" altLang="zh-CN" sz="2000" dirty="0">
                    <a:latin typeface="Comic Sans MS" pitchFamily="66" charset="0"/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9E127F-8B25-47CB-AAF0-E8F817850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7534"/>
                <a:ext cx="8784976" cy="4350807"/>
              </a:xfrm>
              <a:blipFill>
                <a:blip r:embed="rId2"/>
                <a:stretch>
                  <a:fillRect l="-971" t="-1961" r="-763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457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C176E-ABA8-45C5-990A-F7FFA142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Interesting Orders in Cost-based Optimization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663D98-E35F-4DC3-A99F-E2EA08A41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69214"/>
                <a:ext cx="8712968" cy="3990767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Consider the expression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sz="2000" b="1" dirty="0">
                  <a:latin typeface="Comic Sans MS" pitchFamily="66" charset="0"/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An interesting sort order </a:t>
                </a:r>
                <a:r>
                  <a:rPr lang="en-US" altLang="zh-CN" sz="2000" dirty="0">
                    <a:latin typeface="Comic Sans MS" pitchFamily="66" charset="0"/>
                  </a:rPr>
                  <a:t>is a particular sort order of tuples that could be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</a:rPr>
                  <a:t>useful for a later operation</a:t>
                </a:r>
                <a:r>
                  <a:rPr lang="en-US" altLang="zh-CN" sz="2000" dirty="0">
                    <a:latin typeface="Comic Sans MS" pitchFamily="66" charset="0"/>
                  </a:rPr>
                  <a:t>.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Generating the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sorted on the attributes common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Comic Sans MS" pitchFamily="66" charset="0"/>
                  </a:rPr>
                  <a:t> may be useful.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Using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merge-join</a:t>
                </a:r>
                <a:r>
                  <a:rPr lang="en-US" altLang="zh-CN" sz="1600" dirty="0">
                    <a:latin typeface="Comic Sans MS" pitchFamily="66" charset="0"/>
                  </a:rPr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may be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costlier</a:t>
                </a:r>
                <a:r>
                  <a:rPr lang="en-US" altLang="zh-CN" sz="1600" dirty="0">
                    <a:latin typeface="Comic Sans MS" pitchFamily="66" charset="0"/>
                  </a:rPr>
                  <a:t>, but may provide an output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omic Sans MS" pitchFamily="66" charset="0"/>
                  </a:rPr>
                  <a:t>sorted</a:t>
                </a:r>
                <a:r>
                  <a:rPr lang="en-US" altLang="zh-CN" sz="1600" dirty="0">
                    <a:latin typeface="Comic Sans MS" pitchFamily="66" charset="0"/>
                  </a:rPr>
                  <a:t> in an interesting order.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Not sufficient to find the best join order for each subset of the set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given relations; must find the best join order for each subset, for each interesting sort order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Simple extension of earlier dynamic programming algorithms</a:t>
                </a:r>
              </a:p>
              <a:p>
                <a:pPr lvl="1"/>
                <a:r>
                  <a:rPr lang="en-US" altLang="zh-CN" sz="1600" dirty="0">
                    <a:solidFill>
                      <a:srgbClr val="0000FF"/>
                    </a:solidFill>
                    <a:latin typeface="Comic Sans MS" pitchFamily="66" charset="0"/>
                  </a:rPr>
                  <a:t>Usually, the number of interesting orders is quite small </a:t>
                </a:r>
                <a:r>
                  <a:rPr lang="en-US" altLang="zh-CN" sz="1600" dirty="0">
                    <a:latin typeface="Comic Sans MS" pitchFamily="66" charset="0"/>
                  </a:rPr>
                  <a:t>and doesn’t affect time/space complexity significantly</a:t>
                </a: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663D98-E35F-4DC3-A99F-E2EA08A41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69214"/>
                <a:ext cx="8712968" cy="3990767"/>
              </a:xfrm>
              <a:blipFill>
                <a:blip r:embed="rId2"/>
                <a:stretch>
                  <a:fillRect l="-979" t="-2141" r="-1399" b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73575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C176E-ABA8-45C5-990A-F7FFA142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Heuristic Optimization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63D98-E35F-4DC3-A99F-E2EA08A4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Cost-based optimization is expensive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, even with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dynamic programming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latin typeface="Comic Sans MS" pitchFamily="66" charset="0"/>
                <a:ea typeface="宋体" charset="-122"/>
              </a:rPr>
              <a:t>Systems may use </a:t>
            </a:r>
            <a:r>
              <a:rPr lang="en-US" altLang="zh-CN" sz="1800" b="1" i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heuristics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to reduce the number of choices that must be made in a cost-based fashion.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Heuristic optimization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transforms the query-tree by using a set of rules that typically (but not in all cases) improve execution performance: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Perform selection early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reduces the number of tuples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Perform projection early 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reduces the number of attributes</a:t>
            </a:r>
            <a:r>
              <a:rPr lang="en-US" altLang="zh-CN" sz="1800" b="1" dirty="0">
                <a:latin typeface="Comic Sans MS" pitchFamily="66" charset="0"/>
                <a:ea typeface="宋体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Perform most restrictive selection and join operations before other similar operations.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>
                <a:latin typeface="Comic Sans MS" pitchFamily="66" charset="0"/>
                <a:ea typeface="宋体" charset="-122"/>
              </a:rPr>
              <a:t>Some systems use only heuristics, others combine heuristics with partial cost-based optimization.</a:t>
            </a: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1522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14B38-C732-48DD-880E-13F50113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Steps in Typical Heuristic Optimization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2B96D-32C2-407D-91D1-2B0ECC72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856984" cy="3888432"/>
          </a:xfrm>
        </p:spPr>
        <p:txBody>
          <a:bodyPr/>
          <a:lstStyle/>
          <a:p>
            <a:pPr>
              <a:spcBef>
                <a:spcPct val="55000"/>
              </a:spcBef>
              <a:buFont typeface="+mj-lt"/>
              <a:buAutoNum type="arabicPeriod"/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Deconstruct conjunctive selections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into a sequence of single selection operations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(Equiv. rule 1.).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2.	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Move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selection operations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down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the query tree for the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earliest possible execution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(Equiv. rules 2, 7a, 7b, 11).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3.	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Execute first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those selection and join operations that will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produce the smallest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relations (Equiv. rule 6).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4.	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Replace Cartesian product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operations that are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followed by a selection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condition by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join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operations (Equiv. rule 4a).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5.	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Deconstruct and move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as far down the tree as possible lists of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projection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attributes,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creating new projections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where needed 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(Equiv. rules 3, 8a, 8b, 12).</a:t>
            </a:r>
          </a:p>
          <a:p>
            <a:pPr>
              <a:spcBef>
                <a:spcPct val="55000"/>
              </a:spcBef>
              <a:buFont typeface="Wingdings" pitchFamily="2" charset="2"/>
              <a:buNone/>
            </a:pPr>
            <a:r>
              <a:rPr lang="en-US" altLang="zh-CN" sz="1600" b="1" dirty="0">
                <a:latin typeface="Comic Sans MS" pitchFamily="66" charset="0"/>
                <a:ea typeface="宋体" charset="-122"/>
              </a:rPr>
              <a:t>6.	Identify those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subtrees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 whose operations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can be pipelined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, and execute them using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pipelining</a:t>
            </a:r>
            <a:r>
              <a:rPr lang="en-US" altLang="zh-CN" sz="1600" b="1" dirty="0">
                <a:latin typeface="Comic Sans MS" pitchFamily="66" charset="0"/>
                <a:ea typeface="宋体" charset="-122"/>
              </a:rPr>
              <a:t>.</a:t>
            </a:r>
            <a:endParaRPr lang="en-US" altLang="zh-CN" sz="16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itchFamily="66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47999"/>
              </p:ext>
            </p:extLst>
          </p:nvPr>
        </p:nvGraphicFramePr>
        <p:xfrm>
          <a:off x="2699792" y="915566"/>
          <a:ext cx="3096344" cy="39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41300" progId="Equation.DSMT4">
                  <p:embed/>
                </p:oleObj>
              </mc:Choice>
              <mc:Fallback>
                <p:oleObj name="Equation" r:id="rId2" imgW="1473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15566"/>
                        <a:ext cx="3096344" cy="3914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19524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Comic Sans MS" pitchFamily="66" charset="0"/>
              </a:rPr>
              <a:t>Assignment</a:t>
            </a:r>
            <a:endParaRPr lang="zh-CN" altLang="en-US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16.16 (</a:t>
            </a:r>
            <a:r>
              <a:rPr lang="zh-CN" altLang="en-US" b="1" dirty="0">
                <a:solidFill>
                  <a:srgbClr val="0000FF"/>
                </a:solidFill>
                <a:latin typeface="Comic Sans MS" pitchFamily="66" charset="0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7</a:t>
            </a:r>
            <a:r>
              <a:rPr lang="zh-CN" altLang="en-US" b="1" dirty="0">
                <a:solidFill>
                  <a:srgbClr val="0000FF"/>
                </a:solidFill>
                <a:latin typeface="Comic Sans MS" pitchFamily="66" charset="0"/>
              </a:rPr>
              <a:t>版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latin typeface="Comic Sans MS" pitchFamily="66" charset="0"/>
              </a:rPr>
              <a:t>Canvas</a:t>
            </a:r>
            <a:r>
              <a:rPr lang="zh-CN" altLang="en-US" b="1" dirty="0">
                <a:latin typeface="Comic Sans MS" pitchFamily="66" charset="0"/>
              </a:rPr>
              <a:t>上提交，单个</a:t>
            </a:r>
            <a:r>
              <a:rPr lang="en-US" altLang="zh-CN" b="1" dirty="0">
                <a:latin typeface="Comic Sans MS" pitchFamily="66" charset="0"/>
              </a:rPr>
              <a:t>PDF</a:t>
            </a:r>
            <a:r>
              <a:rPr lang="zh-CN" altLang="en-US" b="1" dirty="0">
                <a:latin typeface="Comic Sans MS" pitchFamily="66" charset="0"/>
              </a:rPr>
              <a:t>文件</a:t>
            </a:r>
            <a:endParaRPr lang="en-US" altLang="zh-CN" b="1" dirty="0">
              <a:latin typeface="Comic Sans MS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Deadline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2023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9027473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Lecture 16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Introduction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Alternative ways 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of evaluating a given query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Equivalent expressions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Different algorithms for each operation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Cost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 difference between a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good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 and a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bad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 way of evaluating a query can be enormous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Need to estimate the cost of operations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Depends critically on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statistical information about relations 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which the database must maintain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Need to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estimate statistics for intermediate results 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to compute cost of complex expressions</a:t>
            </a:r>
          </a:p>
        </p:txBody>
      </p:sp>
    </p:spTree>
    <p:extLst>
      <p:ext uri="{BB962C8B-B14F-4D97-AF65-F5344CB8AC3E}">
        <p14:creationId xmlns:p14="http://schemas.microsoft.com/office/powerpoint/2010/main" val="39501014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1" y="627534"/>
            <a:ext cx="8831139" cy="108704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Relations generated by two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equivalent expressions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have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the same set of attributes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and contain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same set of tuples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, although their attributes may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ordered differently.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23958" r="502" b="23662"/>
          <a:stretch>
            <a:fillRect/>
          </a:stretch>
        </p:blipFill>
        <p:spPr bwMode="auto">
          <a:xfrm>
            <a:off x="392115" y="1851670"/>
            <a:ext cx="8356350" cy="274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Introduction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9193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D2C2-6084-4D8C-B226-2051C83F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Introduction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BFC32-A8D4-433C-8804-23A7BCD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805070"/>
          </a:xfrm>
        </p:spPr>
        <p:txBody>
          <a:bodyPr/>
          <a:lstStyle/>
          <a:p>
            <a:r>
              <a:rPr lang="en-US" altLang="zh-CN" sz="2000" b="1" dirty="0" err="1">
                <a:latin typeface="Comic Sans MS" pitchFamily="66" charset="0"/>
              </a:rPr>
              <a:t>Eg</a:t>
            </a:r>
            <a:r>
              <a:rPr lang="zh-CN" altLang="en-US" sz="2000" b="1" dirty="0">
                <a:latin typeface="Comic Sans MS" pitchFamily="66" charset="0"/>
              </a:rPr>
              <a:t>：</a:t>
            </a:r>
            <a:r>
              <a:rPr lang="zh-CN" altLang="en-US" sz="2000" dirty="0">
                <a:latin typeface="Comic Sans MS" pitchFamily="66" charset="0"/>
              </a:rPr>
              <a:t>查询找出</a:t>
            </a:r>
            <a:r>
              <a:rPr lang="en-US" altLang="zh-CN" sz="2000" dirty="0">
                <a:latin typeface="Comic Sans MS" pitchFamily="66" charset="0"/>
              </a:rPr>
              <a:t>Music</a:t>
            </a:r>
            <a:r>
              <a:rPr lang="zh-CN" altLang="en-US" sz="2000" dirty="0">
                <a:latin typeface="Comic Sans MS" pitchFamily="66" charset="0"/>
              </a:rPr>
              <a:t>系所有教师的名字以及每位教师所教授课程的名称</a:t>
            </a:r>
            <a:endParaRPr lang="en-US" altLang="zh-CN" sz="2000" dirty="0">
              <a:latin typeface="Comic Sans MS" pitchFamily="66" charset="0"/>
            </a:endParaRP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EC6D4131-92C3-44D8-9245-7BAB7962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690" y="1419622"/>
            <a:ext cx="7388619" cy="34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D2C2-6084-4D8C-B226-2051C83F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Introduction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BFC32-A8D4-433C-8804-23A7BCD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执行计划：</a:t>
            </a:r>
            <a:r>
              <a:rPr lang="zh-CN" altLang="en-US" sz="2000" dirty="0">
                <a:latin typeface="Comic Sans MS" pitchFamily="66" charset="0"/>
              </a:rPr>
              <a:t>需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明确每个运算</a:t>
            </a:r>
            <a:r>
              <a:rPr lang="zh-CN" altLang="en-US" sz="2000" dirty="0">
                <a:latin typeface="Comic Sans MS" pitchFamily="66" charset="0"/>
              </a:rPr>
              <a:t>应使用的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算法</a:t>
            </a:r>
            <a:r>
              <a:rPr lang="zh-CN" altLang="en-US" sz="2000" dirty="0">
                <a:latin typeface="Comic Sans MS" pitchFamily="66" charset="0"/>
              </a:rPr>
              <a:t>以及运算之间的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执行</a:t>
            </a:r>
            <a:r>
              <a:rPr lang="zh-CN" altLang="en-US" sz="2000" dirty="0">
                <a:latin typeface="Comic Sans MS" pitchFamily="66" charset="0"/>
              </a:rPr>
              <a:t>如何</a:t>
            </a:r>
            <a:r>
              <a:rPr lang="zh-CN" altLang="en-US" sz="2000" dirty="0">
                <a:solidFill>
                  <a:srgbClr val="0000FF"/>
                </a:solidFill>
                <a:latin typeface="Comic Sans MS" pitchFamily="66" charset="0"/>
              </a:rPr>
              <a:t>协调</a:t>
            </a:r>
            <a:endParaRPr lang="en-US" altLang="zh-C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05C9109C-BD08-4D51-AE5A-64BA5A15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656" y="1419622"/>
            <a:ext cx="5407032" cy="33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249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40890</TotalTime>
  <Words>5221</Words>
  <Application>Microsoft Office PowerPoint</Application>
  <PresentationFormat>全屏显示(16:9)</PresentationFormat>
  <Paragraphs>461</Paragraphs>
  <Slides>58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Monotype Sorts</vt:lpstr>
      <vt:lpstr>微软雅黑</vt:lpstr>
      <vt:lpstr>Arial</vt:lpstr>
      <vt:lpstr>Calibri</vt:lpstr>
      <vt:lpstr>Cambria Math</vt:lpstr>
      <vt:lpstr>Comic Sans MS</vt:lpstr>
      <vt:lpstr>Helvetica</vt:lpstr>
      <vt:lpstr>Tahoma</vt:lpstr>
      <vt:lpstr>Times New Roman</vt:lpstr>
      <vt:lpstr>Trebuchet MS</vt:lpstr>
      <vt:lpstr>Wingdings</vt:lpstr>
      <vt:lpstr>默认设计模板</vt:lpstr>
      <vt:lpstr>2_Office 主题</vt:lpstr>
      <vt:lpstr>Equation</vt:lpstr>
      <vt:lpstr>Microsoft 公式 3.0</vt:lpstr>
      <vt:lpstr>PowerPoint 演示文稿</vt:lpstr>
      <vt:lpstr>Outline of the Course </vt:lpstr>
      <vt:lpstr>Outline</vt:lpstr>
      <vt:lpstr>PowerPoint 演示文稿</vt:lpstr>
      <vt:lpstr>Basic Steps in Query Processing</vt:lpstr>
      <vt:lpstr>Introduction</vt:lpstr>
      <vt:lpstr>Introduction (Cont.)</vt:lpstr>
      <vt:lpstr>Introduction (Cont.)</vt:lpstr>
      <vt:lpstr>Introduction (Cont.)</vt:lpstr>
      <vt:lpstr>Introduction (Cont.)</vt:lpstr>
      <vt:lpstr>Outline</vt:lpstr>
      <vt:lpstr>关系表达式转换</vt:lpstr>
      <vt:lpstr>Equivalence Rules</vt:lpstr>
      <vt:lpstr>Equivalence Rules</vt:lpstr>
      <vt:lpstr>Equivalence Rules (Cont.)</vt:lpstr>
      <vt:lpstr>Equivalence Rules (Cont.)</vt:lpstr>
      <vt:lpstr>Equivalence Rules (Cont.)</vt:lpstr>
      <vt:lpstr>Equivalence Rules (Cont.)</vt:lpstr>
      <vt:lpstr>Equivalence Rules (Cont.)</vt:lpstr>
      <vt:lpstr>Example 1: Pushing Selections</vt:lpstr>
      <vt:lpstr>Example 2: Multiple Transformations</vt:lpstr>
      <vt:lpstr>Example 2: Multiple Transformations</vt:lpstr>
      <vt:lpstr>Example 3: Multiple Transformations</vt:lpstr>
      <vt:lpstr>Example 3: Multiple Transformations</vt:lpstr>
      <vt:lpstr>Example 4: Projection Operation </vt:lpstr>
      <vt:lpstr>Join Ordering</vt:lpstr>
      <vt:lpstr>Join Ordering (Cont.)</vt:lpstr>
      <vt:lpstr>Outline</vt:lpstr>
      <vt:lpstr>Statistical Information for Relation</vt:lpstr>
      <vt:lpstr>Catalog Information about Indices</vt:lpstr>
      <vt:lpstr>Measures of Query Cost</vt:lpstr>
      <vt:lpstr>简单选择操作结果大小估计</vt:lpstr>
      <vt:lpstr>Statistical Information for Examples</vt:lpstr>
      <vt:lpstr>简单选择操作结果大小估计</vt:lpstr>
      <vt:lpstr>Outline</vt:lpstr>
      <vt:lpstr>复杂选择操作结果大小估计</vt:lpstr>
      <vt:lpstr>连接操作结果大小估计</vt:lpstr>
      <vt:lpstr>连接操作结果大小估计(续)</vt:lpstr>
      <vt:lpstr>连接操作结果大小估计(续)</vt:lpstr>
      <vt:lpstr>连接操作结果大小估计(续)</vt:lpstr>
      <vt:lpstr>其他操作结果集大小估计</vt:lpstr>
      <vt:lpstr>其他操作结果集大小估计（续）</vt:lpstr>
      <vt:lpstr>Estimation of Distinct Values</vt:lpstr>
      <vt:lpstr>Estimation of Distinct Values (Cont.)</vt:lpstr>
      <vt:lpstr>Outline</vt:lpstr>
      <vt:lpstr>Enumeration of Equivalent Expressions</vt:lpstr>
      <vt:lpstr>Evaluation Plan</vt:lpstr>
      <vt:lpstr>Choice of Evaluation Plans</vt:lpstr>
      <vt:lpstr>Cost-based Optimization</vt:lpstr>
      <vt:lpstr>Dynamic Programming in Optimization</vt:lpstr>
      <vt:lpstr>Join Order Optimization Algorithm</vt:lpstr>
      <vt:lpstr>Left Deep Join Trees</vt:lpstr>
      <vt:lpstr>Cost of Optimization</vt:lpstr>
      <vt:lpstr>Interesting Orders in Cost-based Optimization</vt:lpstr>
      <vt:lpstr>Heuristic Optimization</vt:lpstr>
      <vt:lpstr>Steps in Typical Heuristic Optimization</vt:lpstr>
      <vt:lpstr>Assignment</vt:lpstr>
      <vt:lpstr>End of Lecture 16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2413</cp:revision>
  <dcterms:created xsi:type="dcterms:W3CDTF">2007-09-26T12:04:45Z</dcterms:created>
  <dcterms:modified xsi:type="dcterms:W3CDTF">2023-12-06T01:42:44Z</dcterms:modified>
</cp:coreProperties>
</file>