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39"/>
  </p:notesMasterIdLst>
  <p:handoutMasterIdLst>
    <p:handoutMasterId r:id="rId40"/>
  </p:handoutMasterIdLst>
  <p:sldIdLst>
    <p:sldId id="1750" r:id="rId3"/>
    <p:sldId id="1846" r:id="rId4"/>
    <p:sldId id="1881" r:id="rId5"/>
    <p:sldId id="1798" r:id="rId6"/>
    <p:sldId id="1801" r:id="rId7"/>
    <p:sldId id="1802" r:id="rId8"/>
    <p:sldId id="1803" r:id="rId9"/>
    <p:sldId id="1804" r:id="rId10"/>
    <p:sldId id="1805" r:id="rId11"/>
    <p:sldId id="1838" r:id="rId12"/>
    <p:sldId id="1810" r:id="rId13"/>
    <p:sldId id="1811" r:id="rId14"/>
    <p:sldId id="1813" r:id="rId15"/>
    <p:sldId id="1814" r:id="rId16"/>
    <p:sldId id="1815" r:id="rId17"/>
    <p:sldId id="1839" r:id="rId18"/>
    <p:sldId id="1817" r:id="rId19"/>
    <p:sldId id="1818" r:id="rId20"/>
    <p:sldId id="1819" r:id="rId21"/>
    <p:sldId id="1820" r:id="rId22"/>
    <p:sldId id="1821" r:id="rId23"/>
    <p:sldId id="1822" r:id="rId24"/>
    <p:sldId id="1823" r:id="rId25"/>
    <p:sldId id="1824" r:id="rId26"/>
    <p:sldId id="1825" r:id="rId27"/>
    <p:sldId id="1840" r:id="rId28"/>
    <p:sldId id="1827" r:id="rId29"/>
    <p:sldId id="1828" r:id="rId30"/>
    <p:sldId id="1829" r:id="rId31"/>
    <p:sldId id="1831" r:id="rId32"/>
    <p:sldId id="1841" r:id="rId33"/>
    <p:sldId id="1833" r:id="rId34"/>
    <p:sldId id="1834" r:id="rId35"/>
    <p:sldId id="1835" r:id="rId36"/>
    <p:sldId id="1837" r:id="rId37"/>
    <p:sldId id="1844" r:id="rId38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46"/>
            <p14:sldId id="1881"/>
            <p14:sldId id="1798"/>
            <p14:sldId id="1801"/>
            <p14:sldId id="1802"/>
            <p14:sldId id="1803"/>
            <p14:sldId id="1804"/>
            <p14:sldId id="1805"/>
            <p14:sldId id="1838"/>
            <p14:sldId id="1810"/>
            <p14:sldId id="1811"/>
            <p14:sldId id="1813"/>
            <p14:sldId id="1814"/>
            <p14:sldId id="1815"/>
            <p14:sldId id="1839"/>
            <p14:sldId id="1817"/>
            <p14:sldId id="1818"/>
            <p14:sldId id="1819"/>
            <p14:sldId id="1820"/>
            <p14:sldId id="1821"/>
            <p14:sldId id="1822"/>
            <p14:sldId id="1823"/>
            <p14:sldId id="1824"/>
            <p14:sldId id="1825"/>
            <p14:sldId id="1840"/>
            <p14:sldId id="1827"/>
            <p14:sldId id="1828"/>
            <p14:sldId id="1829"/>
            <p14:sldId id="1831"/>
            <p14:sldId id="1841"/>
            <p14:sldId id="1833"/>
            <p14:sldId id="1834"/>
            <p14:sldId id="1835"/>
            <p14:sldId id="1837"/>
            <p14:sldId id="1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7DB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810" autoAdjust="0"/>
  </p:normalViewPr>
  <p:slideViewPr>
    <p:cSldViewPr>
      <p:cViewPr varScale="1">
        <p:scale>
          <a:sx n="97" d="100"/>
          <a:sy n="97" d="100"/>
        </p:scale>
        <p:origin x="390" y="3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2023/12/6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8665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2023/12/6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116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17 Transactions </a:t>
            </a:r>
            <a:r>
              <a:rPr lang="en-US" altLang="zh-CN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事务</a:t>
            </a:r>
            <a:r>
              <a:rPr lang="en-US" altLang="zh-CN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sz="3200" b="1" dirty="0">
              <a:solidFill>
                <a:srgbClr val="C00000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17)</a:t>
            </a:r>
            <a:endParaRPr lang="en-US" altLang="zh-CN" sz="28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19822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Email: </a:t>
            </a: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2758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66105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Transaction Concept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Schedules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Serializable Schedule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Recoverable Schedule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Testing for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21409950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F8BB4-64BA-4A94-B8F9-A7B3A60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Concurrent Executions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5313C-D36A-4AAA-A780-9E1B291C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10896"/>
            <a:ext cx="8640960" cy="38050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Concurrent execution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Multiple transactions are allowed to run concurrently in the system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Advantages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Comic Sans MS" pitchFamily="66" charset="0"/>
              </a:rPr>
              <a:t>Increase processor and disk utilization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Comic Sans MS" pitchFamily="66" charset="0"/>
              </a:rPr>
              <a:t>Reduce average response time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Concurrency control 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Mechanisms to achieve isolation</a:t>
            </a:r>
            <a:r>
              <a:rPr lang="en-US" altLang="zh-CN" sz="1800" dirty="0">
                <a:latin typeface="Comic Sans MS" pitchFamily="66" charset="0"/>
              </a:rPr>
              <a:t>, i.e., to control the interaction among the concurrent transactions in order to prevent them from destroying the consistency of the database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86C29-7D1F-472D-B1A7-7B6F57FC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Schedules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7F8D7-57F3-49D1-86BD-897BB7DB9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9542"/>
                <a:ext cx="5616624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Schedule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sequences that indicate the </a:t>
                </a:r>
                <a:r>
                  <a:rPr lang="en-US" altLang="zh-CN" sz="1600" dirty="0">
                    <a:solidFill>
                      <a:srgbClr val="2007DB"/>
                    </a:solidFill>
                    <a:latin typeface="Comic Sans MS" pitchFamily="66" charset="0"/>
                  </a:rPr>
                  <a:t>chronological order </a:t>
                </a:r>
                <a:r>
                  <a:rPr lang="en-US" altLang="zh-CN" sz="1600" dirty="0">
                    <a:latin typeface="Comic Sans MS" pitchFamily="66" charset="0"/>
                  </a:rPr>
                  <a:t>in which instructions of concurrent transactions are executed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a schedule for a set of transactions must consist of all instructions of those transactions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must preserve the order in which the instructions appear in each individual transaction.</a:t>
                </a:r>
              </a:p>
              <a:p>
                <a:r>
                  <a:rPr lang="en-US" altLang="zh-CN" sz="2000" b="1" dirty="0">
                    <a:latin typeface="Comic Sans MS" pitchFamily="66" charset="0"/>
                  </a:rPr>
                  <a:t>Example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2007DB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transfer </a:t>
                </a:r>
                <a:r>
                  <a:rPr lang="en-US" altLang="zh-CN" sz="1600" b="1" dirty="0">
                    <a:solidFill>
                      <a:srgbClr val="2007DB"/>
                    </a:solidFill>
                    <a:latin typeface="Comic Sans MS" pitchFamily="66" charset="0"/>
                  </a:rPr>
                  <a:t>$50</a:t>
                </a:r>
                <a:r>
                  <a:rPr lang="en-US" altLang="zh-CN" sz="1600" dirty="0">
                    <a:solidFill>
                      <a:srgbClr val="2007DB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from </a:t>
                </a:r>
                <a:r>
                  <a:rPr lang="en-US" altLang="zh-CN" sz="1600" b="1" i="1" dirty="0">
                    <a:solidFill>
                      <a:srgbClr val="2007DB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600" dirty="0">
                    <a:latin typeface="Comic Sans MS" pitchFamily="66" charset="0"/>
                  </a:rPr>
                  <a:t> to </a:t>
                </a:r>
                <a:r>
                  <a:rPr lang="en-US" altLang="zh-CN" sz="1600" b="1" i="1" dirty="0">
                    <a:solidFill>
                      <a:srgbClr val="2007DB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transfer </a:t>
                </a:r>
                <a:r>
                  <a:rPr lang="en-US" altLang="zh-CN" sz="1600" b="1" dirty="0">
                    <a:solidFill>
                      <a:srgbClr val="2007DB"/>
                    </a:solidFill>
                    <a:latin typeface="Comic Sans MS" pitchFamily="66" charset="0"/>
                  </a:rPr>
                  <a:t>10%</a:t>
                </a:r>
                <a:r>
                  <a:rPr lang="en-US" altLang="zh-CN" sz="1600" dirty="0">
                    <a:latin typeface="Comic Sans MS" pitchFamily="66" charset="0"/>
                  </a:rPr>
                  <a:t> of the balance from </a:t>
                </a:r>
                <a:r>
                  <a:rPr lang="en-US" altLang="zh-CN" sz="1600" b="1" i="1" dirty="0">
                    <a:solidFill>
                      <a:srgbClr val="2007DB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600" dirty="0">
                    <a:latin typeface="Comic Sans MS" pitchFamily="66" charset="0"/>
                  </a:rPr>
                  <a:t> to </a:t>
                </a:r>
                <a:r>
                  <a:rPr lang="en-US" altLang="zh-CN" sz="1600" b="1" i="1" dirty="0">
                    <a:solidFill>
                      <a:srgbClr val="2007DB"/>
                    </a:solidFill>
                    <a:latin typeface="Comic Sans MS" pitchFamily="66" charset="0"/>
                  </a:rPr>
                  <a:t>B</a:t>
                </a:r>
              </a:p>
              <a:p>
                <a:pPr lvl="1"/>
                <a:r>
                  <a:rPr lang="en-US" altLang="zh-CN" sz="1600" b="1" dirty="0">
                    <a:solidFill>
                      <a:srgbClr val="2007DB"/>
                    </a:solidFill>
                    <a:latin typeface="Comic Sans MS" pitchFamily="66" charset="0"/>
                  </a:rPr>
                  <a:t>Schedule 1</a:t>
                </a:r>
                <a:r>
                  <a:rPr lang="en-US" altLang="zh-CN" sz="1600" dirty="0">
                    <a:latin typeface="Comic Sans MS" pitchFamily="66" charset="0"/>
                  </a:rPr>
                  <a:t> is a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serial schedule (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串行调度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), </a:t>
                </a:r>
                <a:r>
                  <a:rPr lang="en-US" altLang="zh-CN" sz="1600" dirty="0">
                    <a:latin typeface="Comic Sans MS" pitchFamily="66" charset="0"/>
                  </a:rPr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followed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2007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7F8D7-57F3-49D1-86BD-897BB7DB9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9542"/>
                <a:ext cx="5616624" cy="3805070"/>
              </a:xfrm>
              <a:blipFill>
                <a:blip r:embed="rId2"/>
                <a:stretch>
                  <a:fillRect l="-1629" t="-2244" r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5EC6487A-EDF7-4D18-8C84-AFBA553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3107" r="23132" b="2669"/>
          <a:stretch>
            <a:fillRect/>
          </a:stretch>
        </p:blipFill>
        <p:spPr bwMode="auto">
          <a:xfrm>
            <a:off x="6105224" y="843558"/>
            <a:ext cx="264324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1FAB67-DC49-493E-8E14-9D1A4E43FE64}"/>
              </a:ext>
            </a:extLst>
          </p:cNvPr>
          <p:cNvSpPr txBox="1"/>
          <p:nvPr/>
        </p:nvSpPr>
        <p:spPr>
          <a:xfrm>
            <a:off x="6444208" y="436653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  <a:cs typeface="Arial" panose="020B0604020202020204" pitchFamily="34" charset="0"/>
              </a:rPr>
              <a:t>Schedule 1</a:t>
            </a:r>
            <a:endParaRPr lang="zh-CN" altLang="en-US" sz="1600" b="1" dirty="0">
              <a:solidFill>
                <a:srgbClr val="2007DB"/>
              </a:solidFill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03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ACA57-F759-4890-9EF9-599D6EAB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Schedule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69F0A-9290-4868-B16F-2184747E2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Another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serial schedule </a:t>
                </a:r>
                <a:r>
                  <a:rPr lang="en-US" altLang="zh-CN" sz="20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is followed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069F0A-9290-4868-B16F-2184747E2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6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8DF120B-5A33-436B-A808-40C150CB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603" r="20784" b="903"/>
          <a:stretch>
            <a:fillRect/>
          </a:stretch>
        </p:blipFill>
        <p:spPr bwMode="auto">
          <a:xfrm>
            <a:off x="4788024" y="1447438"/>
            <a:ext cx="2664296" cy="2931161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7EB3C6E-4905-421C-B30D-7E5266C96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3107" r="23132" b="2669"/>
          <a:stretch>
            <a:fillRect/>
          </a:stretch>
        </p:blipFill>
        <p:spPr bwMode="auto">
          <a:xfrm>
            <a:off x="827584" y="1391366"/>
            <a:ext cx="2355763" cy="295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6AEA81F-30D6-4380-BAEF-EC13127DCEC4}"/>
              </a:ext>
            </a:extLst>
          </p:cNvPr>
          <p:cNvSpPr/>
          <p:nvPr/>
        </p:nvSpPr>
        <p:spPr>
          <a:xfrm>
            <a:off x="3687403" y="2571750"/>
            <a:ext cx="576064" cy="57606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CAA32-0355-4FBC-A2D2-ECC17E402814}"/>
              </a:ext>
            </a:extLst>
          </p:cNvPr>
          <p:cNvSpPr txBox="1"/>
          <p:nvPr/>
        </p:nvSpPr>
        <p:spPr>
          <a:xfrm>
            <a:off x="1181547" y="442858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Schedule 1</a:t>
            </a:r>
            <a:endParaRPr lang="zh-CN" altLang="en-US" sz="16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B07FFB-07CE-4A96-8539-FDB695112FE0}"/>
              </a:ext>
            </a:extLst>
          </p:cNvPr>
          <p:cNvSpPr txBox="1"/>
          <p:nvPr/>
        </p:nvSpPr>
        <p:spPr>
          <a:xfrm>
            <a:off x="4975821" y="444351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Schedule 2</a:t>
            </a:r>
            <a:endParaRPr lang="zh-CN" altLang="en-US" sz="16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202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E756-1099-4D11-BFC4-7D7C47FD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Schedule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078EAC-496A-437C-8616-EE48FF0A0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4824536" cy="389508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Non-serial schedule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be the transactions defined previously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Schedule 3 is not a serial schedule, but it is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equivalent to Schedule 1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>
                    <a:latin typeface="Comic Sans MS" pitchFamily="66" charset="0"/>
                  </a:rPr>
                  <a:t>A’=(A-50)-(A-50)*0.1=(A-50)*0.9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B’=B+50+(A-50)*0.1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A’+B’=A+B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078EAC-496A-437C-8616-EE48FF0A0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4824536" cy="3895081"/>
              </a:xfrm>
              <a:blipFill rotWithShape="1">
                <a:blip r:embed="rId2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80D3D746-9700-4C98-BDEC-E30494DE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8" t="4288" r="23788" b="5338"/>
          <a:stretch>
            <a:fillRect/>
          </a:stretch>
        </p:blipFill>
        <p:spPr bwMode="auto">
          <a:xfrm>
            <a:off x="5626174" y="851297"/>
            <a:ext cx="2762250" cy="344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96A6E4-85FA-43F5-BF8F-ED13AC7DD1B7}"/>
              </a:ext>
            </a:extLst>
          </p:cNvPr>
          <p:cNvSpPr txBox="1"/>
          <p:nvPr/>
        </p:nvSpPr>
        <p:spPr>
          <a:xfrm>
            <a:off x="5940152" y="44253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Schedule 3</a:t>
            </a:r>
            <a:endParaRPr lang="zh-CN" altLang="en-US" sz="16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190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6200E-8B86-40D8-BC61-83CFD686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Schedule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D5527-EA6B-404D-B83C-53558A7D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4752528" cy="3124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The following concurrent schedule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does not preserve the value of the sum A + B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A’=A-50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B’=B+A*0.1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A’+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B’ 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= A+B-50+A*0.1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≠ A+B</a:t>
            </a:r>
            <a:endParaRPr lang="en-US" altLang="zh-CN" sz="16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Comic Sans MS" pitchFamily="66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B2ED98B-5597-4760-BD1D-963D68B8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2625" r="22641" b="3981"/>
          <a:stretch>
            <a:fillRect/>
          </a:stretch>
        </p:blipFill>
        <p:spPr bwMode="auto">
          <a:xfrm>
            <a:off x="5500067" y="960239"/>
            <a:ext cx="2600325" cy="322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2">
            <a:extLst>
              <a:ext uri="{FF2B5EF4-FFF2-40B4-BE49-F238E27FC236}">
                <a16:creationId xmlns:a16="http://schemas.microsoft.com/office/drawing/2014/main" id="{0BCB4C4C-4507-42FC-BF7E-D3AB5AEA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13" y="2779514"/>
            <a:ext cx="1044178" cy="27265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8">
            <a:extLst>
              <a:ext uri="{FF2B5EF4-FFF2-40B4-BE49-F238E27FC236}">
                <a16:creationId xmlns:a16="http://schemas.microsoft.com/office/drawing/2014/main" id="{BDE2D313-E13C-4234-A6D6-81E277D2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65" y="3896320"/>
            <a:ext cx="1044179" cy="272653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9">
            <a:extLst>
              <a:ext uri="{FF2B5EF4-FFF2-40B4-BE49-F238E27FC236}">
                <a16:creationId xmlns:a16="http://schemas.microsoft.com/office/drawing/2014/main" id="{6E087EBB-7962-4B28-A5BB-872AAA74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13" y="1249560"/>
            <a:ext cx="1044178" cy="272654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10">
            <a:extLst>
              <a:ext uri="{FF2B5EF4-FFF2-40B4-BE49-F238E27FC236}">
                <a16:creationId xmlns:a16="http://schemas.microsoft.com/office/drawing/2014/main" id="{CE8BE07F-5063-4854-90C8-B1BD85D3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65" y="2578298"/>
            <a:ext cx="1044179" cy="271463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C1087-847D-4579-80AD-B143EDFF432D}"/>
              </a:ext>
            </a:extLst>
          </p:cNvPr>
          <p:cNvSpPr txBox="1"/>
          <p:nvPr/>
        </p:nvSpPr>
        <p:spPr>
          <a:xfrm>
            <a:off x="5597790" y="446782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Schedule 4</a:t>
            </a:r>
            <a:endParaRPr lang="zh-CN" altLang="en-US" sz="16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755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915566"/>
            <a:ext cx="8568952" cy="330101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Transaction Concept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Schedules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Serializable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Schedule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Recoverable Schedule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Testing for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6157254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7AAC0-6D14-48E1-BF8C-1A3C2C72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Serializability</a:t>
            </a:r>
            <a:r>
              <a:rPr lang="zh-CN" altLang="en-US" dirty="0">
                <a:latin typeface="Comic Sans MS" pitchFamily="66" charset="0"/>
              </a:rPr>
              <a:t>（可串行化）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506E2-C9A6-4B47-826F-E26AC946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96044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Assumption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Each transaction preserves database consistency, thus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serial execution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of a set of transactions preserves database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consistency</a:t>
            </a:r>
            <a:endParaRPr lang="en-US" altLang="zh-CN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Serializability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 schedule is serializable if it is equivalent to a serial schedule</a:t>
            </a:r>
            <a:endParaRPr lang="en-US" altLang="zh-CN" sz="16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Conflict serializability</a:t>
            </a:r>
            <a:r>
              <a:rPr lang="zh-CN" altLang="en-US" b="1" dirty="0">
                <a:solidFill>
                  <a:srgbClr val="1B06BA"/>
                </a:solidFill>
                <a:latin typeface="Comic Sans MS" pitchFamily="66" charset="0"/>
              </a:rPr>
              <a:t>（冲突可串行性）</a:t>
            </a:r>
          </a:p>
          <a:p>
            <a:pPr lvl="2">
              <a:lnSpc>
                <a:spcPct val="120000"/>
              </a:lnSpc>
            </a:pP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View serializability</a:t>
            </a:r>
            <a:r>
              <a:rPr lang="zh-CN" altLang="en-US" b="1" dirty="0">
                <a:solidFill>
                  <a:srgbClr val="1B06BA"/>
                </a:solidFill>
                <a:latin typeface="Comic Sans MS" pitchFamily="66" charset="0"/>
              </a:rPr>
              <a:t>（视图可串行性）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mic Sans MS" pitchFamily="66" charset="0"/>
              </a:rPr>
              <a:t>Note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We ignore operations other than read and write instructions. Our simplified schedules consist of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only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read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 and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write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 instructions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348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C3C4-DC94-4E4D-A3A5-C5C4CD58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Conflict Serializability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F02A54-173B-4232-8E24-E462504D9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856984" cy="3949086"/>
              </a:xfrm>
            </p:spPr>
            <p:txBody>
              <a:bodyPr/>
              <a:lstStyle/>
              <a:p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Conflict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Given instructions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of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respectively, conflict occurs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Comic Sans MS" pitchFamily="66" charset="0"/>
                  </a:rPr>
                  <a:t>iff</a:t>
                </a:r>
                <a:r>
                  <a:rPr lang="en-US" altLang="zh-CN" sz="1600" dirty="0">
                    <a:latin typeface="Comic Sans MS" pitchFamily="66" charset="0"/>
                  </a:rPr>
                  <a:t> there exists some item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latin typeface="Comic Sans MS" pitchFamily="66" charset="0"/>
                  </a:rPr>
                  <a:t> accessed by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and at least one of these instructions wrote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</a:p>
              <a:p>
                <a:pPr lvl="1"/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Four cases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read(Q),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read(Q).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(no conflict)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read(Q),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write(Q).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(conflict)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write(Q),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read(Q).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(conflict)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write(Q),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= write(Q).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(conflict)</a:t>
                </a:r>
              </a:p>
              <a:p>
                <a:endParaRPr lang="en-US" altLang="zh-CN" sz="1600">
                  <a:latin typeface="Comic Sans MS" pitchFamily="66" charset="0"/>
                </a:endParaRPr>
              </a:p>
              <a:p>
                <a:r>
                  <a:rPr lang="en-US" altLang="zh-CN" sz="1600">
                    <a:latin typeface="Comic Sans MS" pitchFamily="66" charset="0"/>
                  </a:rPr>
                  <a:t>Intuitively</a:t>
                </a:r>
                <a:r>
                  <a:rPr lang="en-US" altLang="zh-CN" sz="1600" dirty="0">
                    <a:latin typeface="Comic Sans MS" pitchFamily="66" charset="0"/>
                  </a:rPr>
                  <a:t>, a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conflict</a:t>
                </a:r>
                <a:r>
                  <a:rPr lang="en-US" altLang="zh-CN" sz="1600" dirty="0">
                    <a:latin typeface="Comic Sans MS" pitchFamily="66" charset="0"/>
                  </a:rPr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forces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a (logical) temporal order</a:t>
                </a:r>
                <a:r>
                  <a:rPr lang="en-US" altLang="zh-CN" sz="1600" dirty="0">
                    <a:latin typeface="Comic Sans MS" pitchFamily="66" charset="0"/>
                  </a:rPr>
                  <a:t> between them</a:t>
                </a:r>
              </a:p>
              <a:p>
                <a:r>
                  <a:rPr lang="en-US" altLang="zh-CN" sz="16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are consecutive in a schedule and they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do not conflict</a:t>
                </a:r>
                <a:r>
                  <a:rPr lang="en-US" altLang="zh-CN" sz="1600" dirty="0">
                    <a:latin typeface="Comic Sans MS" pitchFamily="66" charset="0"/>
                  </a:rPr>
                  <a:t>, their results would remain the same even if they had been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interchanged in the schedule</a:t>
                </a:r>
              </a:p>
              <a:p>
                <a:endParaRPr lang="zh-CN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F02A54-173B-4232-8E24-E462504D9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856984" cy="3949086"/>
              </a:xfrm>
              <a:blipFill rotWithShape="1">
                <a:blip r:embed="rId2"/>
                <a:stretch>
                  <a:fillRect l="-757" t="-1852" b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84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C5F37-714E-49C2-944E-3E9FBB9F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Conflict Serializability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656705-98F2-4E47-B6C1-318B484BD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64710"/>
                <a:ext cx="8784976" cy="4211295"/>
              </a:xfrm>
            </p:spPr>
            <p:txBody>
              <a:bodyPr/>
              <a:lstStyle/>
              <a:p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Conflict equivalent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a schedule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can be transformed into a schedule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by a series of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swaps of non-conflicting instructions</a:t>
                </a:r>
                <a:r>
                  <a:rPr lang="en-US" altLang="zh-CN" sz="1800" dirty="0">
                    <a:latin typeface="Comic Sans MS" pitchFamily="66" charset="0"/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are conflict equivalent</a:t>
                </a:r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We say that a schedule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is conflict serializable </a:t>
                </a:r>
                <a:r>
                  <a:rPr lang="en-US" altLang="zh-CN" sz="1800" dirty="0">
                    <a:latin typeface="Comic Sans MS" pitchFamily="66" charset="0"/>
                  </a:rPr>
                  <a:t>if it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is conflict equivalent to a serial schedule</a:t>
                </a:r>
              </a:p>
              <a:p>
                <a:r>
                  <a:rPr lang="en-US" altLang="zh-CN" sz="1800">
                    <a:latin typeface="Comic Sans MS" pitchFamily="66" charset="0"/>
                  </a:rPr>
                  <a:t>Example </a:t>
                </a:r>
                <a:r>
                  <a:rPr lang="en-US" altLang="zh-CN" sz="1800" dirty="0">
                    <a:latin typeface="Comic Sans MS" pitchFamily="66" charset="0"/>
                  </a:rPr>
                  <a:t>of a schedule that is not conflict serializable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We are unable to swap instructions in the following schedule to obtain either the serial schedule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&gt;</a:t>
                </a:r>
                <a:r>
                  <a:rPr lang="en-US" altLang="zh-CN" sz="1800" dirty="0">
                    <a:latin typeface="Comic Sans MS" pitchFamily="66" charset="0"/>
                  </a:rPr>
                  <a:t>, or the serial schedule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&gt;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	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br>
                  <a:rPr lang="en-US" altLang="zh-CN" sz="1800" dirty="0">
                    <a:latin typeface="Comic Sans MS" pitchFamily="66" charset="0"/>
                  </a:rPr>
                </a:br>
                <a:r>
                  <a:rPr lang="en-US" altLang="zh-CN" sz="1800" dirty="0">
                    <a:latin typeface="Comic Sans MS" pitchFamily="66" charset="0"/>
                  </a:rPr>
                  <a:t>		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read(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)</a:t>
                </a:r>
                <a:br>
                  <a:rPr lang="en-US" altLang="zh-CN" sz="1800" dirty="0">
                    <a:latin typeface="Comic Sans MS" pitchFamily="66" charset="0"/>
                  </a:rPr>
                </a:br>
                <a:r>
                  <a:rPr lang="en-US" altLang="zh-CN" sz="1800" dirty="0">
                    <a:latin typeface="Comic Sans MS" pitchFamily="66" charset="0"/>
                  </a:rPr>
                  <a:t>			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        write(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b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</a:br>
                <a:r>
                  <a:rPr lang="en-US" altLang="zh-CN" sz="1800" dirty="0">
                    <a:latin typeface="Comic Sans MS" pitchFamily="66" charset="0"/>
                  </a:rPr>
                  <a:t>		</a:t>
                </a:r>
                <a:r>
                  <a:rPr lang="en-US" altLang="zh-CN" sz="1800">
                    <a:solidFill>
                      <a:srgbClr val="FF0000"/>
                    </a:solidFill>
                    <a:latin typeface="Comic Sans MS" pitchFamily="66" charset="0"/>
                  </a:rPr>
                  <a:t>write(</a:t>
                </a:r>
                <a:r>
                  <a:rPr lang="en-US" altLang="zh-CN" sz="1800" b="1">
                    <a:solidFill>
                      <a:srgbClr val="FF0000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endParaRPr lang="en-US" altLang="zh-CN" sz="18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7656705-98F2-4E47-B6C1-318B484BD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64710"/>
                <a:ext cx="8784976" cy="4211295"/>
              </a:xfrm>
              <a:blipFill rotWithShape="1">
                <a:blip r:embed="rId2"/>
                <a:stretch>
                  <a:fillRect l="-763" t="-1737" r="-832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4">
            <a:extLst>
              <a:ext uri="{FF2B5EF4-FFF2-40B4-BE49-F238E27FC236}">
                <a16:creationId xmlns:a16="http://schemas.microsoft.com/office/drawing/2014/main" id="{F3486DE8-5149-45A5-9DE1-D55C14138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856" y="3651889"/>
            <a:ext cx="0" cy="1368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BFA49A7A-8913-4F19-A60D-8D3EBD2FB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304" y="4083918"/>
            <a:ext cx="245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0713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Part 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Part 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Part 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Part 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kern="0" dirty="0">
              <a:latin typeface="Comic Sans MS" pitchFamily="66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kern="0" dirty="0">
              <a:latin typeface="Comic Sans MS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 dirty="0">
                <a:solidFill>
                  <a:srgbClr val="FF0000"/>
                </a:solidFill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 dirty="0">
                <a:solidFill>
                  <a:srgbClr val="2007DB"/>
                </a:solidFill>
                <a:latin typeface="Comic Sans MS" pitchFamily="66" charset="0"/>
              </a:rPr>
              <a:t>DB </a:t>
            </a:r>
            <a:r>
              <a:rPr lang="en-US" altLang="zh-CN" sz="1400" b="1" kern="0" dirty="0" err="1">
                <a:solidFill>
                  <a:srgbClr val="2007DB"/>
                </a:solidFill>
                <a:latin typeface="Comic Sans MS" pitchFamily="66" charset="0"/>
              </a:rPr>
              <a:t>Platform:</a:t>
            </a:r>
            <a:r>
              <a:rPr lang="en-US" altLang="zh-CN" sz="1400" kern="0" dirty="0" err="1">
                <a:solidFill>
                  <a:srgbClr val="2007DB"/>
                </a:solidFill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67175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1F34D-4B74-47C4-A759-167E0B59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Conflict Serializability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E039B9-BD95-4636-8B86-FD18A56E1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7574"/>
                <a:ext cx="4582287" cy="352839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Schedule 1 can be transformed into Schedule 2, a serial schedule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, by 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a series of swaps of non-conflicting instructions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Therefore, Schedule 1 is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conflict serializable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E039B9-BD95-4636-8B86-FD18A56E1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7574"/>
                <a:ext cx="4582287" cy="3528391"/>
              </a:xfrm>
              <a:blipFill rotWithShape="1">
                <a:blip r:embed="rId2"/>
                <a:stretch>
                  <a:fillRect l="-1862" r="-2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464B07C8-E4CE-44CD-AC77-0EFDDCF4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6" t="4988" r="19949" b="5469"/>
          <a:stretch>
            <a:fillRect/>
          </a:stretch>
        </p:blipFill>
        <p:spPr bwMode="auto">
          <a:xfrm>
            <a:off x="5001444" y="1355751"/>
            <a:ext cx="1478756" cy="186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2662156-4470-469B-B0BD-85B89219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6" t="4988" r="19949" b="5469"/>
          <a:stretch>
            <a:fillRect/>
          </a:stretch>
        </p:blipFill>
        <p:spPr bwMode="auto">
          <a:xfrm>
            <a:off x="6765652" y="1362895"/>
            <a:ext cx="1478756" cy="186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6664FF27-9F66-4DD3-87C3-BB6E67B3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968" y="3489351"/>
            <a:ext cx="1104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Schedule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0860FFC3-F912-47ED-9671-326354E4B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602" y="3486969"/>
            <a:ext cx="1104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Schedule 2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BDF9D2D-A08D-48B5-9982-87FFBD396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472" y="2035598"/>
            <a:ext cx="708848" cy="11310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050" b="1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Read(B)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050" b="1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Write(B)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05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2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2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2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693E570-9D81-4C6B-8953-039DC131A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60" y="1923678"/>
            <a:ext cx="708848" cy="9002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05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05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05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050" b="1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Read(A)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050" b="1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Write(A)</a:t>
            </a:r>
            <a:endParaRPr kumimoji="0" lang="en-US" altLang="zh-CN" sz="12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18820760-121A-4263-84F2-F9A0439A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640" y="2302298"/>
            <a:ext cx="2286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FB70A4B8-19FC-4C11-9D96-4F6EB857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271" y="2434158"/>
            <a:ext cx="83344" cy="353616"/>
          </a:xfrm>
          <a:prstGeom prst="downArrow">
            <a:avLst>
              <a:gd name="adj1" fmla="val 50000"/>
              <a:gd name="adj2" fmla="val 106072"/>
            </a:avLst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958EAD9C-3B6C-4E16-9C36-809D94B5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671" y="2067694"/>
            <a:ext cx="77391" cy="313135"/>
          </a:xfrm>
          <a:prstGeom prst="upArrow">
            <a:avLst>
              <a:gd name="adj1" fmla="val 50000"/>
              <a:gd name="adj2" fmla="val 101153"/>
            </a:avLst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727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48F38-29F6-429D-BB43-83DC76A8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Conflict Serializability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C9B8F-AD3D-40DF-AE93-524A3B229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771550"/>
            <a:ext cx="8208912" cy="374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Comic Sans MS" pitchFamily="66" charset="0"/>
                <a:ea typeface="微软雅黑" pitchFamily="34" charset="-122"/>
                <a:cs typeface="Arial" panose="020B0604020202020204" pitchFamily="34" charset="0"/>
              </a:rPr>
              <a:t>Example</a:t>
            </a:r>
            <a:endParaRPr lang="zh-CN" altLang="en-US" sz="2000" b="1" dirty="0">
              <a:latin typeface="Comic Sans MS" pitchFamily="66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None/>
            </a:pPr>
            <a:r>
              <a:rPr lang="zh-CN" altLang="en-US" sz="1800" kern="0" dirty="0">
                <a:latin typeface="Comic Sans MS" pitchFamily="66" charset="0"/>
                <a:ea typeface="华文中宋" panose="02010600040101010101" pitchFamily="2" charset="-122"/>
              </a:rPr>
              <a:t>     </a:t>
            </a:r>
            <a:r>
              <a:rPr lang="en-US" altLang="zh-CN" sz="1800" kern="0" dirty="0">
                <a:latin typeface="Comic Sans MS" pitchFamily="66" charset="0"/>
                <a:ea typeface="华文中宋" panose="02010600040101010101" pitchFamily="2" charset="-122"/>
              </a:rPr>
              <a:t>Sc1=r1(A)w1(A)r2(A)</a:t>
            </a:r>
            <a:r>
              <a:rPr lang="en-US" altLang="zh-CN" sz="1800" u="sng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w2(A)</a:t>
            </a:r>
            <a:r>
              <a:rPr lang="en-US" altLang="zh-CN" sz="1800" kern="0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r1(B)w1(B)</a:t>
            </a:r>
            <a:r>
              <a:rPr lang="en-US" altLang="zh-CN" sz="1800" kern="0" dirty="0">
                <a:latin typeface="Comic Sans MS" pitchFamily="66" charset="0"/>
                <a:ea typeface="华文中宋" panose="02010600040101010101" pitchFamily="2" charset="-122"/>
              </a:rPr>
              <a:t>r2(B)w2(B)</a:t>
            </a:r>
          </a:p>
          <a:p>
            <a:pPr lvl="1">
              <a:lnSpc>
                <a:spcPct val="150000"/>
              </a:lnSpc>
              <a:spcBef>
                <a:spcPts val="450"/>
              </a:spcBef>
            </a:pP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Swap w2(A) and r1(B)w1(B), then we have</a:t>
            </a:r>
            <a:endParaRPr lang="zh-CN" altLang="en-US" kern="0" dirty="0">
              <a:latin typeface="Comic Sans MS" pitchFamily="66" charset="0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None/>
            </a:pPr>
            <a:r>
              <a:rPr lang="zh-CN" altLang="en-US" kern="0" dirty="0">
                <a:latin typeface="Comic Sans MS" pitchFamily="66" charset="0"/>
                <a:ea typeface="华文中宋" panose="02010600040101010101" pitchFamily="2" charset="-122"/>
              </a:rPr>
              <a:t>   </a:t>
            </a: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r1(A)w1(A)</a:t>
            </a:r>
            <a:r>
              <a:rPr lang="en-US" altLang="zh-CN" u="sng" kern="0" dirty="0">
                <a:solidFill>
                  <a:srgbClr val="FF0066"/>
                </a:solidFill>
                <a:latin typeface="Comic Sans MS" pitchFamily="66" charset="0"/>
                <a:ea typeface="华文中宋" panose="02010600040101010101" pitchFamily="2" charset="-122"/>
              </a:rPr>
              <a:t>r2(A)</a:t>
            </a:r>
            <a:r>
              <a:rPr lang="en-US" altLang="zh-CN" kern="0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r1(B)w1(B)</a:t>
            </a:r>
            <a:r>
              <a:rPr lang="en-US" altLang="zh-CN" u="sng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w2(A)</a:t>
            </a: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r2(B)w2(B)</a:t>
            </a:r>
          </a:p>
          <a:p>
            <a:pPr lvl="1">
              <a:lnSpc>
                <a:spcPct val="150000"/>
              </a:lnSpc>
              <a:spcBef>
                <a:spcPts val="450"/>
              </a:spcBef>
            </a:pP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Swap r2(A) and r1(B)w1(B), then</a:t>
            </a:r>
            <a:r>
              <a:rPr lang="zh-CN" altLang="en-US" kern="0" dirty="0">
                <a:latin typeface="Comic Sans MS" pitchFamily="66" charset="0"/>
                <a:ea typeface="华文中宋" panose="02010600040101010101" pitchFamily="2" charset="-122"/>
              </a:rPr>
              <a:t>：</a:t>
            </a:r>
          </a:p>
          <a:p>
            <a:pPr lvl="1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None/>
            </a:pPr>
            <a:r>
              <a:rPr lang="zh-CN" altLang="en-US" kern="0" dirty="0">
                <a:latin typeface="Comic Sans MS" pitchFamily="66" charset="0"/>
                <a:ea typeface="华文中宋" panose="02010600040101010101" pitchFamily="2" charset="-122"/>
              </a:rPr>
              <a:t>   </a:t>
            </a: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Sc2</a:t>
            </a:r>
            <a:r>
              <a:rPr lang="zh-CN" altLang="en-US" kern="0" dirty="0">
                <a:latin typeface="Comic Sans MS" pitchFamily="66" charset="0"/>
                <a:ea typeface="华文中宋" panose="02010600040101010101" pitchFamily="2" charset="-122"/>
              </a:rPr>
              <a:t>＝</a:t>
            </a: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r1(A)w1(A)</a:t>
            </a:r>
            <a:r>
              <a:rPr lang="en-US" altLang="zh-CN" kern="0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r1(B)w1(B) </a:t>
            </a:r>
            <a:r>
              <a:rPr lang="en-US" altLang="zh-CN" u="sng" kern="0" dirty="0">
                <a:solidFill>
                  <a:srgbClr val="FF0066"/>
                </a:solidFill>
                <a:latin typeface="Comic Sans MS" pitchFamily="66" charset="0"/>
                <a:ea typeface="华文中宋" panose="02010600040101010101" pitchFamily="2" charset="-122"/>
              </a:rPr>
              <a:t>r2(A)</a:t>
            </a:r>
            <a:r>
              <a:rPr lang="en-US" altLang="zh-CN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w2(A)</a:t>
            </a: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r2(B)w2(B)</a:t>
            </a:r>
          </a:p>
          <a:p>
            <a:pPr lvl="1">
              <a:lnSpc>
                <a:spcPct val="150000"/>
              </a:lnSpc>
              <a:spcBef>
                <a:spcPts val="450"/>
              </a:spcBef>
            </a:pP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Sc2 is </a:t>
            </a:r>
            <a:r>
              <a:rPr lang="en-US" altLang="zh-CN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</a:rPr>
              <a:t>equivalent to a serializable schedule </a:t>
            </a: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T</a:t>
            </a:r>
            <a:r>
              <a:rPr lang="en-US" altLang="zh-CN" kern="0" baseline="-25000" dirty="0">
                <a:latin typeface="Comic Sans MS" pitchFamily="66" charset="0"/>
                <a:ea typeface="华文中宋" panose="02010600040101010101" pitchFamily="2" charset="-122"/>
              </a:rPr>
              <a:t>1</a:t>
            </a: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,T</a:t>
            </a:r>
            <a:r>
              <a:rPr lang="en-US" altLang="zh-CN" kern="0" baseline="-25000" dirty="0">
                <a:latin typeface="Comic Sans MS" pitchFamily="66" charset="0"/>
                <a:ea typeface="华文中宋" panose="02010600040101010101" pitchFamily="2" charset="-122"/>
              </a:rPr>
              <a:t>2</a:t>
            </a:r>
          </a:p>
          <a:p>
            <a:pPr lvl="1">
              <a:lnSpc>
                <a:spcPct val="150000"/>
              </a:lnSpc>
              <a:spcBef>
                <a:spcPts val="450"/>
              </a:spcBef>
            </a:pPr>
            <a:r>
              <a:rPr lang="en-US" altLang="zh-CN" kern="0" dirty="0">
                <a:latin typeface="Comic Sans MS" pitchFamily="66" charset="0"/>
                <a:ea typeface="华文中宋" panose="02010600040101010101" pitchFamily="2" charset="-122"/>
              </a:rPr>
              <a:t>Then </a:t>
            </a:r>
            <a:r>
              <a:rPr lang="en-US" altLang="zh-CN" b="1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Sc1 is </a:t>
            </a:r>
            <a:r>
              <a:rPr lang="en-US" altLang="zh-CN" b="1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</a:rPr>
              <a:t>conflict serializable</a:t>
            </a:r>
            <a:endParaRPr lang="zh-CN" altLang="en-US" b="1" kern="0" dirty="0">
              <a:solidFill>
                <a:srgbClr val="FF0000"/>
              </a:solidFill>
              <a:latin typeface="Comic Sans MS" pitchFamily="66" charset="0"/>
              <a:ea typeface="华文中宋" panose="02010600040101010101" pitchFamily="2" charset="-12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709575E-9FBA-4140-8030-8EA0A330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79" y="1102817"/>
            <a:ext cx="1079897" cy="323850"/>
          </a:xfrm>
          <a:prstGeom prst="curvedDownArrow">
            <a:avLst>
              <a:gd name="adj1" fmla="val 66691"/>
              <a:gd name="adj2" fmla="val 133382"/>
              <a:gd name="adj3" fmla="val 33333"/>
            </a:avLst>
          </a:prstGeom>
          <a:gradFill rotWithShape="0">
            <a:gsLst>
              <a:gs pos="0">
                <a:srgbClr val="FFCCCC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9B0BB5B-6D64-4859-91AE-2E54990DC6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90888" y="1719559"/>
            <a:ext cx="1025128" cy="377429"/>
          </a:xfrm>
          <a:prstGeom prst="curvedUpArrow">
            <a:avLst>
              <a:gd name="adj1" fmla="val 47355"/>
              <a:gd name="adj2" fmla="val 108643"/>
              <a:gd name="adj3" fmla="val 33333"/>
            </a:avLst>
          </a:prstGeom>
          <a:gradFill rotWithShape="0">
            <a:gsLst>
              <a:gs pos="0">
                <a:srgbClr val="FFCCCC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E2256B-BCDE-47C0-8E39-88EA0BDA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966" y="2096989"/>
            <a:ext cx="1079897" cy="323850"/>
          </a:xfrm>
          <a:prstGeom prst="curvedDownArrow">
            <a:avLst>
              <a:gd name="adj1" fmla="val 66691"/>
              <a:gd name="adj2" fmla="val 133382"/>
              <a:gd name="adj3" fmla="val 33333"/>
            </a:avLst>
          </a:prstGeom>
          <a:gradFill rotWithShape="0">
            <a:gsLst>
              <a:gs pos="0">
                <a:srgbClr val="FFCCCC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B164A25-ADC2-4292-8B6D-9156B000ABF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54784" y="2714923"/>
            <a:ext cx="1025128" cy="377429"/>
          </a:xfrm>
          <a:prstGeom prst="curvedUpArrow">
            <a:avLst>
              <a:gd name="adj1" fmla="val 47355"/>
              <a:gd name="adj2" fmla="val 108643"/>
              <a:gd name="adj3" fmla="val 33333"/>
            </a:avLst>
          </a:prstGeom>
          <a:gradFill rotWithShape="0">
            <a:gsLst>
              <a:gs pos="0">
                <a:srgbClr val="FFCCCC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1E764E9C-7F28-43E2-A62D-81544A8A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201764"/>
            <a:ext cx="2439764" cy="59412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D7293A81-CA3E-47DF-AB84-40891217A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3190876"/>
            <a:ext cx="2592288" cy="59412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15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82D5-F1CA-4424-87B7-449E3E64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Conflict Serializability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E4B49-C1F4-4F73-BB79-013B817F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27534"/>
            <a:ext cx="889248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350"/>
              </a:spcBef>
            </a:pPr>
            <a:r>
              <a:rPr lang="en-US" altLang="zh-CN" sz="1800" b="1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A conflict serializable schedule is a serializable schedule</a:t>
            </a:r>
            <a:r>
              <a:rPr lang="en-US" altLang="zh-CN" sz="1800" kern="0" dirty="0">
                <a:latin typeface="Comic Sans MS" pitchFamily="66" charset="0"/>
                <a:ea typeface="华文中宋" panose="02010600040101010101" pitchFamily="2" charset="-122"/>
              </a:rPr>
              <a:t>, but </a:t>
            </a:r>
            <a:r>
              <a:rPr lang="en-US" altLang="zh-CN" sz="1800" b="1" kern="0" dirty="0">
                <a:solidFill>
                  <a:srgbClr val="1B06BA"/>
                </a:solidFill>
                <a:latin typeface="Comic Sans MS" pitchFamily="66" charset="0"/>
                <a:ea typeface="华文中宋" panose="02010600040101010101" pitchFamily="2" charset="-122"/>
              </a:rPr>
              <a:t>a serializable schedule is not always conflict </a:t>
            </a:r>
            <a:r>
              <a:rPr lang="en-US" altLang="zh-CN" sz="1800" b="1" kern="0">
                <a:solidFill>
                  <a:srgbClr val="1B06BA"/>
                </a:solidFill>
                <a:latin typeface="Comic Sans MS" pitchFamily="66" charset="0"/>
                <a:ea typeface="华文中宋" panose="02010600040101010101" pitchFamily="2" charset="-122"/>
              </a:rPr>
              <a:t>serializable.</a:t>
            </a:r>
          </a:p>
          <a:p>
            <a:pPr>
              <a:spcBef>
                <a:spcPts val="1350"/>
              </a:spcBef>
            </a:pPr>
            <a:endParaRPr lang="en-US" altLang="zh-CN" sz="1800" kern="0" dirty="0">
              <a:latin typeface="Comic Sans MS" pitchFamily="66" charset="0"/>
              <a:ea typeface="华文中宋" panose="02010600040101010101" pitchFamily="2" charset="-122"/>
            </a:endParaRPr>
          </a:p>
          <a:p>
            <a:pPr>
              <a:spcBef>
                <a:spcPts val="1350"/>
              </a:spcBef>
            </a:pP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E.g., three transactions</a:t>
            </a:r>
            <a:endParaRPr lang="zh-CN" altLang="en-US" sz="1650" b="1" kern="0" dirty="0">
              <a:latin typeface="Comic Sans MS" pitchFamily="66" charset="0"/>
              <a:ea typeface="华文中宋" panose="02010600040101010101" pitchFamily="2" charset="-122"/>
            </a:endParaRPr>
          </a:p>
          <a:p>
            <a:pPr>
              <a:spcBef>
                <a:spcPts val="1350"/>
              </a:spcBef>
              <a:buFont typeface="Wingdings" panose="05000000000000000000" pitchFamily="2" charset="2"/>
              <a:buNone/>
            </a:pPr>
            <a:r>
              <a:rPr lang="zh-CN" altLang="en-US" sz="1650" b="1" kern="0" dirty="0">
                <a:latin typeface="Comic Sans MS" pitchFamily="66" charset="0"/>
                <a:ea typeface="华文中宋" panose="02010600040101010101" pitchFamily="2" charset="-122"/>
              </a:rPr>
              <a:t>       </a:t>
            </a: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T1=W1(Y)W1(X)</a:t>
            </a:r>
            <a:r>
              <a:rPr lang="zh-CN" altLang="en-US" sz="1650" b="1" kern="0" dirty="0">
                <a:latin typeface="Comic Sans MS" pitchFamily="66" charset="0"/>
                <a:ea typeface="华文中宋" panose="02010600040101010101" pitchFamily="2" charset="-122"/>
              </a:rPr>
              <a:t>，</a:t>
            </a: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T2=W2(Y)W2(X)</a:t>
            </a:r>
            <a:r>
              <a:rPr lang="zh-CN" altLang="en-US" sz="1650" b="1" kern="0" dirty="0">
                <a:latin typeface="Comic Sans MS" pitchFamily="66" charset="0"/>
                <a:ea typeface="华文中宋" panose="02010600040101010101" pitchFamily="2" charset="-122"/>
              </a:rPr>
              <a:t>，</a:t>
            </a: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T3=W3(X)</a:t>
            </a:r>
          </a:p>
          <a:p>
            <a:pPr lvl="1">
              <a:spcBef>
                <a:spcPts val="1350"/>
              </a:spcBef>
            </a:pP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L1=W1(Y)</a:t>
            </a:r>
            <a:r>
              <a:rPr lang="en-US" altLang="zh-CN" sz="1650" b="1" u="sng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W1(X)</a:t>
            </a: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W2(Y)W2(X)W3(X) is serializable</a:t>
            </a:r>
            <a:endParaRPr lang="zh-CN" altLang="en-US" sz="1650" b="1" kern="0" dirty="0">
              <a:latin typeface="Comic Sans MS" pitchFamily="66" charset="0"/>
              <a:ea typeface="华文中宋" panose="02010600040101010101" pitchFamily="2" charset="-122"/>
            </a:endParaRPr>
          </a:p>
          <a:p>
            <a:pPr lvl="1">
              <a:spcBef>
                <a:spcPts val="1350"/>
              </a:spcBef>
            </a:pP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L2=</a:t>
            </a:r>
            <a:r>
              <a:rPr lang="en-US" altLang="zh-CN" sz="1650" b="1" kern="0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W1(Y)W2(Y)</a:t>
            </a: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W2(X)</a:t>
            </a:r>
            <a:r>
              <a:rPr lang="en-US" altLang="zh-CN" sz="1650" b="1" u="sng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W1(X)</a:t>
            </a:r>
            <a:r>
              <a:rPr lang="en-US" altLang="zh-CN" sz="1650" b="1" kern="0" dirty="0">
                <a:solidFill>
                  <a:srgbClr val="FF0066"/>
                </a:solidFill>
                <a:latin typeface="Comic Sans MS" pitchFamily="66" charset="0"/>
                <a:ea typeface="华文中宋" panose="02010600040101010101" pitchFamily="2" charset="-122"/>
              </a:rPr>
              <a:t>W3(X) is not equivalent to L1, and not conflict serializable.</a:t>
            </a:r>
            <a:endParaRPr lang="zh-CN" altLang="en-US" sz="1650" b="1" kern="0" dirty="0">
              <a:latin typeface="Comic Sans MS" pitchFamily="66" charset="0"/>
              <a:ea typeface="华文中宋" panose="02010600040101010101" pitchFamily="2" charset="-122"/>
            </a:endParaRPr>
          </a:p>
          <a:p>
            <a:pPr lvl="1">
              <a:spcBef>
                <a:spcPts val="1350"/>
              </a:spcBef>
            </a:pPr>
            <a:r>
              <a:rPr lang="en-US" altLang="zh-CN" sz="1650" b="1" kern="0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L2 is serializable</a:t>
            </a:r>
            <a:r>
              <a:rPr lang="en-US" altLang="zh-CN" sz="1650" b="1" kern="0" dirty="0">
                <a:latin typeface="Comic Sans MS" pitchFamily="66" charset="0"/>
                <a:ea typeface="华文中宋" panose="02010600040101010101" pitchFamily="2" charset="-122"/>
              </a:rPr>
              <a:t>, the result of the schedule is </a:t>
            </a:r>
            <a:r>
              <a:rPr lang="en-US" altLang="zh-CN" sz="1500" b="1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</a:rPr>
              <a:t>equivalent </a:t>
            </a:r>
            <a:r>
              <a:rPr lang="en-US" altLang="zh-CN" sz="1500" b="1" kern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</a:rPr>
              <a:t>to </a:t>
            </a:r>
            <a:r>
              <a:rPr lang="en-US" altLang="zh-CN" sz="1650" b="1" kern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L1</a:t>
            </a:r>
            <a:r>
              <a:rPr lang="en-US" altLang="zh-CN" sz="1650" b="1" kern="0">
                <a:latin typeface="Comic Sans MS" pitchFamily="66" charset="0"/>
                <a:ea typeface="华文中宋" panose="02010600040101010101" pitchFamily="2" charset="-122"/>
              </a:rPr>
              <a:t>(final write </a:t>
            </a:r>
            <a:r>
              <a:rPr lang="en-US" altLang="zh-CN" sz="1650" b="1" kern="0">
                <a:solidFill>
                  <a:srgbClr val="1B06BA"/>
                </a:solidFill>
                <a:latin typeface="Comic Sans MS" pitchFamily="66" charset="0"/>
                <a:ea typeface="华文中宋" panose="02010600040101010101" pitchFamily="2" charset="-122"/>
              </a:rPr>
              <a:t>X</a:t>
            </a:r>
            <a:r>
              <a:rPr lang="en-US" altLang="zh-CN" sz="1650" b="1" kern="0">
                <a:latin typeface="Comic Sans MS" pitchFamily="66" charset="0"/>
                <a:ea typeface="华文中宋" panose="02010600040101010101" pitchFamily="2" charset="-122"/>
              </a:rPr>
              <a:t> is from </a:t>
            </a:r>
            <a:r>
              <a:rPr lang="en-US" altLang="zh-CN" sz="1650" b="1" kern="0">
                <a:solidFill>
                  <a:srgbClr val="1B06BA"/>
                </a:solidFill>
                <a:latin typeface="Comic Sans MS" pitchFamily="66" charset="0"/>
                <a:ea typeface="华文中宋" panose="02010600040101010101" pitchFamily="2" charset="-122"/>
              </a:rPr>
              <a:t>T3</a:t>
            </a:r>
            <a:r>
              <a:rPr lang="en-US" altLang="zh-CN" sz="1650" b="1" kern="0">
                <a:latin typeface="Comic Sans MS" pitchFamily="66" charset="0"/>
                <a:ea typeface="华文中宋" panose="02010600040101010101" pitchFamily="2" charset="-122"/>
              </a:rPr>
              <a:t>, final write </a:t>
            </a:r>
            <a:r>
              <a:rPr lang="en-US" altLang="zh-CN" sz="1650" b="1" kern="0">
                <a:solidFill>
                  <a:srgbClr val="1B06BA"/>
                </a:solidFill>
                <a:latin typeface="Comic Sans MS" pitchFamily="66" charset="0"/>
                <a:ea typeface="华文中宋" panose="02010600040101010101" pitchFamily="2" charset="-122"/>
              </a:rPr>
              <a:t>Y</a:t>
            </a:r>
            <a:r>
              <a:rPr lang="en-US" altLang="zh-CN" sz="1650" b="1" kern="0">
                <a:latin typeface="Comic Sans MS" pitchFamily="66" charset="0"/>
                <a:ea typeface="华文中宋" panose="02010600040101010101" pitchFamily="2" charset="-122"/>
              </a:rPr>
              <a:t> is from </a:t>
            </a:r>
            <a:r>
              <a:rPr lang="en-US" altLang="zh-CN" sz="1650" b="1" kern="0">
                <a:solidFill>
                  <a:srgbClr val="1B06BA"/>
                </a:solidFill>
                <a:latin typeface="Comic Sans MS" pitchFamily="66" charset="0"/>
                <a:ea typeface="华文中宋" panose="02010600040101010101" pitchFamily="2" charset="-122"/>
              </a:rPr>
              <a:t>T2</a:t>
            </a:r>
            <a:r>
              <a:rPr lang="en-US" altLang="zh-CN" sz="1650" b="1" kern="0">
                <a:latin typeface="Comic Sans MS" pitchFamily="66" charset="0"/>
                <a:ea typeface="华文中宋" panose="02010600040101010101" pitchFamily="2" charset="-122"/>
              </a:rPr>
              <a:t>)</a:t>
            </a:r>
            <a:endParaRPr lang="zh-CN" altLang="en-US" sz="1650" b="1" kern="0" dirty="0">
              <a:latin typeface="Comic Sans MS" pitchFamily="66" charset="0"/>
              <a:ea typeface="华文中宋" panose="0201060004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E46647-B565-44C3-840E-21F7D76C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5" y="2614017"/>
            <a:ext cx="1296591" cy="485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2E256C-5410-41C9-B448-B6BBACC2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215" y="2572346"/>
            <a:ext cx="1223689" cy="485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0CA00-AB27-4227-B3DD-B34C390F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515" y="2593777"/>
            <a:ext cx="702469" cy="485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867948-CE4A-464E-B836-4467D105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337" y="3046214"/>
            <a:ext cx="702469" cy="485775"/>
          </a:xfrm>
          <a:prstGeom prst="ellips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F2F61B-659D-47A3-9012-84ECA8893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046214"/>
            <a:ext cx="1296591" cy="48577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8CD5DE-D9CF-4651-B69B-C98BF23A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637" y="3046214"/>
            <a:ext cx="2051447" cy="485775"/>
          </a:xfrm>
          <a:prstGeom prst="ellips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400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AEAD1-D9AB-442E-97AE-71C2A866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View Serializability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F30910-A9B2-4460-AD39-5F2882B9E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893"/>
                <a:ext cx="9036496" cy="3967089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are view equivalent</a:t>
                </a:r>
                <a:r>
                  <a:rPr lang="en-US" altLang="zh-CN" sz="2000" dirty="0">
                    <a:latin typeface="Comic Sans MS" pitchFamily="66" charset="0"/>
                  </a:rPr>
                  <a:t> if the following three conditions are met: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For each data item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latin typeface="Comic Sans MS" pitchFamily="66" charset="0"/>
                  </a:rPr>
                  <a:t>, if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reads the initial value</a:t>
                </a:r>
                <a:r>
                  <a:rPr lang="en-US" altLang="zh-CN" sz="1600" dirty="0">
                    <a:latin typeface="Comic Sans MS" pitchFamily="66" charset="0"/>
                  </a:rPr>
                  <a:t> of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latin typeface="Comic Sans MS" pitchFamily="66" charset="0"/>
                  </a:rPr>
                  <a:t> in schedule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S</a:t>
                </a:r>
                <a:r>
                  <a:rPr lang="en-US" altLang="zh-CN" sz="1600" dirty="0">
                    <a:latin typeface="Comic Sans MS" pitchFamily="66" charset="0"/>
                  </a:rPr>
                  <a:t>, then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must, in schedule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also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read the initial value of Q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For each data item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latin typeface="Comic Sans MS" pitchFamily="66" charset="0"/>
                  </a:rPr>
                  <a:t>, if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executes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read(Q)</a:t>
                </a:r>
                <a:r>
                  <a:rPr lang="en-US" altLang="zh-CN" sz="1600" dirty="0">
                    <a:latin typeface="Comic Sans MS" pitchFamily="66" charset="0"/>
                  </a:rPr>
                  <a:t> in schedule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S</a:t>
                </a:r>
                <a:r>
                  <a:rPr lang="en-US" altLang="zh-CN" sz="1600" dirty="0">
                    <a:latin typeface="Comic Sans MS" pitchFamily="66" charset="0"/>
                  </a:rPr>
                  <a:t>, and that value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was produced by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(if any), then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must in schedule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also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read the value of Q that was produced by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.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For each data item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latin typeface="Comic Sans MS" pitchFamily="66" charset="0"/>
                  </a:rPr>
                  <a:t>, the transaction (if any) that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performs the final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write(Q)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operation in schedule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S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must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perform the final write(Q) operation in schedule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As can be seen, view equivalence is also based purely on reads and </a:t>
                </a:r>
                <a:r>
                  <a:rPr lang="en-US" altLang="zh-CN" sz="2000">
                    <a:latin typeface="Comic Sans MS" pitchFamily="66" charset="0"/>
                  </a:rPr>
                  <a:t>writes alone.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F30910-A9B2-4460-AD39-5F2882B9E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893"/>
                <a:ext cx="9036496" cy="3967089"/>
              </a:xfrm>
              <a:blipFill rotWithShape="1"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477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7B53-E794-4069-9317-D78724DD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View Serializability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78CD-0238-4F66-8968-24260D3C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4176464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If a schedule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 is view serializable</a:t>
            </a:r>
            <a:r>
              <a:rPr lang="en-US" altLang="zh-CN" sz="2000" dirty="0">
                <a:latin typeface="Comic Sans MS" pitchFamily="66" charset="0"/>
              </a:rPr>
              <a:t>, it is 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view equivalent to a serial schedule.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Every conflict serializable schedule is also view serializable.</a:t>
            </a:r>
          </a:p>
          <a:p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A schedule which is view-serializable but not conflict serializable.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Equivalent to T</a:t>
            </a:r>
            <a:r>
              <a:rPr lang="en-US" altLang="zh-CN" sz="20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, T</a:t>
            </a:r>
            <a:r>
              <a:rPr lang="en-US" altLang="zh-CN" sz="2000" baseline="-250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, T</a:t>
            </a:r>
            <a:r>
              <a:rPr lang="en-US" altLang="zh-CN" sz="2000" baseline="-25000" dirty="0">
                <a:solidFill>
                  <a:srgbClr val="FF0000"/>
                </a:solidFill>
                <a:latin typeface="Comic Sans MS" pitchFamily="66" charset="0"/>
              </a:rPr>
              <a:t>6</a:t>
            </a:r>
            <a:br>
              <a:rPr lang="en-US" altLang="zh-CN" sz="2000" dirty="0">
                <a:latin typeface="Comic Sans MS" pitchFamily="66" charset="0"/>
              </a:rPr>
            </a:br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Every view serializable schedule that is not conflict serializable has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blind writes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 - write </a:t>
            </a:r>
            <a:r>
              <a:rPr lang="en-US" altLang="zh-CN" sz="2000" b="1">
                <a:solidFill>
                  <a:srgbClr val="1B06BA"/>
                </a:solidFill>
                <a:latin typeface="Comic Sans MS" pitchFamily="66" charset="0"/>
              </a:rPr>
              <a:t>without read</a:t>
            </a:r>
            <a:endParaRPr lang="en-US" altLang="zh-CN" sz="2000" b="1" dirty="0">
              <a:solidFill>
                <a:srgbClr val="1B06BA"/>
              </a:solidFill>
              <a:latin typeface="Comic Sans MS" pitchFamily="66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8D0AD5C-4542-4F86-9E17-E1299FC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21306" r="1083" b="22182"/>
          <a:stretch>
            <a:fillRect/>
          </a:stretch>
        </p:blipFill>
        <p:spPr bwMode="auto">
          <a:xfrm>
            <a:off x="899592" y="2547348"/>
            <a:ext cx="328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BE37EC0-397A-4CB3-AB86-7144E148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21306" r="1083" b="22182"/>
          <a:stretch>
            <a:fillRect/>
          </a:stretch>
        </p:blipFill>
        <p:spPr bwMode="auto">
          <a:xfrm>
            <a:off x="4396458" y="2536632"/>
            <a:ext cx="3286125" cy="133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155BAC2E-AA33-432B-BABB-F8881B90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153376"/>
            <a:ext cx="10429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Write(Q)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6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6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D14B008D-2D0C-40A8-8D3D-2EDD6E95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859782"/>
            <a:ext cx="1054720" cy="8309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6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600" b="1" dirty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Write(Q)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38954A97-B341-41B9-9283-3D4EB49A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473" y="3258152"/>
            <a:ext cx="244079" cy="364331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464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447B6-F50C-458E-802F-E7070CE5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Other Notions of Serializability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7EDCF8-CB05-4E7F-A97D-8BD5D1DB2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699542"/>
                <a:ext cx="9001000" cy="396044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The following schedule produces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the same outcome </a:t>
                </a:r>
                <a:r>
                  <a:rPr lang="en-US" altLang="zh-CN" sz="2000" dirty="0">
                    <a:latin typeface="Comic Sans MS" pitchFamily="66" charset="0"/>
                  </a:rPr>
                  <a:t>as the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serial schedule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&gt;, </a:t>
                </a:r>
                <a:r>
                  <a:rPr lang="en-US" altLang="zh-CN" sz="2000" dirty="0">
                    <a:latin typeface="Comic Sans MS" pitchFamily="66" charset="0"/>
                  </a:rPr>
                  <a:t>yet it is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not conflict equivalent or view equivalent</a:t>
                </a: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Determining such equivalence requires analysis of operations other than read and write.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7EDCF8-CB05-4E7F-A97D-8BD5D1DB2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699542"/>
                <a:ext cx="9001000" cy="3960440"/>
              </a:xfrm>
              <a:blipFill rotWithShape="1">
                <a:blip r:embed="rId2"/>
                <a:stretch>
                  <a:fillRect l="-1016" t="-2003" b="-2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21A035ED-A437-4066-AFE3-8310D538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0" t="1268" r="23232" b="1794"/>
          <a:stretch>
            <a:fillRect/>
          </a:stretch>
        </p:blipFill>
        <p:spPr bwMode="auto">
          <a:xfrm>
            <a:off x="2627784" y="1563638"/>
            <a:ext cx="1793081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2813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699542"/>
            <a:ext cx="8568952" cy="330101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Transaction Concept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Schedules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Serializable Schedule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Recoverable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Schedule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Testing for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16359528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1BE64-E5F4-43BF-846B-1BA89F28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Recoverability (</a:t>
            </a:r>
            <a:r>
              <a:rPr lang="zh-CN" altLang="en-US" dirty="0">
                <a:latin typeface="Comic Sans MS" pitchFamily="66" charset="0"/>
              </a:rPr>
              <a:t>可恢复性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150CDF-4D0D-4565-B0D8-8DAAEB6D3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Recoverable schedule</a:t>
                </a:r>
                <a:r>
                  <a:rPr lang="zh-CN" altLang="en-US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（可恢复调度）</a:t>
                </a:r>
                <a:endParaRPr lang="en-US" altLang="zh-CN" sz="20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reads a data items previously written by</a:t>
                </a:r>
                <a:r>
                  <a:rPr lang="en-US" altLang="zh-CN" sz="1800" dirty="0">
                    <a:latin typeface="Comic Sans MS" pitchFamily="66" charset="0"/>
                  </a:rPr>
                  <a:t>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commit operation</a:t>
                </a:r>
                <a:r>
                  <a:rPr lang="en-US" altLang="zh-CN" sz="1800" dirty="0">
                    <a:latin typeface="Comic Sans MS" pitchFamily="66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appears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before</a:t>
                </a:r>
                <a:r>
                  <a:rPr lang="en-US" altLang="zh-CN" sz="1800" dirty="0">
                    <a:latin typeface="Comic Sans MS" pitchFamily="66" charset="0"/>
                  </a:rPr>
                  <a:t> the commit operation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The following schedule is not recoverable if T</a:t>
                </a:r>
                <a:r>
                  <a:rPr lang="en-US" altLang="zh-CN" sz="1800" baseline="-25000" dirty="0">
                    <a:latin typeface="Comic Sans MS" pitchFamily="66" charset="0"/>
                  </a:rPr>
                  <a:t>9</a:t>
                </a:r>
                <a:r>
                  <a:rPr lang="en-US" altLang="zh-CN" sz="1800" dirty="0">
                    <a:latin typeface="Comic Sans MS" pitchFamily="66" charset="0"/>
                  </a:rPr>
                  <a:t> commits immediately after the read</a:t>
                </a:r>
                <a:br>
                  <a:rPr lang="en-US" altLang="zh-CN" sz="1800" dirty="0">
                    <a:latin typeface="Comic Sans MS" pitchFamily="66" charset="0"/>
                  </a:rPr>
                </a:br>
                <a:r>
                  <a:rPr lang="en-US" altLang="zh-CN" sz="1800" dirty="0">
                    <a:latin typeface="Comic Sans MS" pitchFamily="66" charset="0"/>
                  </a:rPr>
                  <a:t>		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0CDF-4D0D-4565-B0D8-8DAAEB6D3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  <a:blipFill rotWithShape="1">
                <a:blip r:embed="rId2"/>
                <a:stretch>
                  <a:fillRect l="-1025" t="-2083" r="-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C8AB3905-76F4-4743-808D-1846B3FB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175" r="5545" b="8093"/>
          <a:stretch>
            <a:fillRect/>
          </a:stretch>
        </p:blipFill>
        <p:spPr bwMode="auto">
          <a:xfrm>
            <a:off x="2915816" y="2692088"/>
            <a:ext cx="1866900" cy="12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0415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0750-282E-45E2-9E77-664EAA4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Recoverability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87D10-3D33-42D8-BDE8-6946D987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10896"/>
            <a:ext cx="8784976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Cascading rollback(</a:t>
            </a:r>
            <a:r>
              <a:rPr lang="zh-CN" altLang="en-US" sz="2000" b="1" dirty="0">
                <a:solidFill>
                  <a:srgbClr val="1B06BA"/>
                </a:solidFill>
                <a:latin typeface="Comic Sans MS" pitchFamily="66" charset="0"/>
              </a:rPr>
              <a:t>级联回滚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A single transaction failure leads to a series of transaction rollbacks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Consider the following schedule where none of the transactions has yet committed</a:t>
            </a: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pPr lvl="1"/>
            <a:r>
              <a:rPr lang="en-US" altLang="zh-CN" sz="1600" dirty="0">
                <a:latin typeface="Comic Sans MS" pitchFamily="66" charset="0"/>
              </a:rPr>
              <a:t>If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T</a:t>
            </a:r>
            <a:r>
              <a:rPr lang="en-US" altLang="zh-CN" sz="1600" b="1" baseline="-25000" dirty="0">
                <a:solidFill>
                  <a:srgbClr val="1B06BA"/>
                </a:solidFill>
                <a:latin typeface="Comic Sans MS" pitchFamily="66" charset="0"/>
              </a:rPr>
              <a:t>10</a:t>
            </a:r>
            <a:r>
              <a:rPr lang="en-US" altLang="zh-CN" sz="1600" dirty="0">
                <a:latin typeface="Comic Sans MS" pitchFamily="66" charset="0"/>
              </a:rPr>
              <a:t> fails,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T</a:t>
            </a:r>
            <a:r>
              <a:rPr lang="en-US" altLang="zh-CN" sz="1600" b="1" baseline="-25000" dirty="0">
                <a:solidFill>
                  <a:srgbClr val="1B06BA"/>
                </a:solidFill>
                <a:latin typeface="Comic Sans MS" pitchFamily="66" charset="0"/>
              </a:rPr>
              <a:t>11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and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T</a:t>
            </a:r>
            <a:r>
              <a:rPr lang="en-US" altLang="zh-CN" sz="1600" b="1" baseline="-25000" dirty="0">
                <a:solidFill>
                  <a:srgbClr val="1B06BA"/>
                </a:solidFill>
                <a:latin typeface="Comic Sans MS" pitchFamily="66" charset="0"/>
              </a:rPr>
              <a:t>12</a:t>
            </a:r>
            <a:r>
              <a:rPr lang="en-US" altLang="zh-CN" sz="1600" dirty="0">
                <a:latin typeface="Comic Sans MS" pitchFamily="66" charset="0"/>
              </a:rPr>
              <a:t> must also be rolled back</a:t>
            </a:r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b="1" dirty="0">
                <a:latin typeface="Comic Sans MS" pitchFamily="66" charset="0"/>
              </a:rPr>
              <a:t>Can lead to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undoing</a:t>
            </a:r>
            <a:r>
              <a:rPr lang="en-US" altLang="zh-CN" sz="2000" b="1" dirty="0">
                <a:latin typeface="Comic Sans MS" pitchFamily="66" charset="0"/>
              </a:rPr>
              <a:t> of a significant amount of work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8DFA5DA-0C26-4640-944E-B7B4FF03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0019" r="3477" b="11069"/>
          <a:stretch>
            <a:fillRect/>
          </a:stretch>
        </p:blipFill>
        <p:spPr bwMode="auto">
          <a:xfrm>
            <a:off x="2092085" y="1925325"/>
            <a:ext cx="2481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7835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53E6B-C331-4F86-B017-9718AD96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Recoverability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F91BD-DA4F-4BEF-88B1-376D422CD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84976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Cascadeless schedules (</a:t>
                </a:r>
                <a:r>
                  <a:rPr lang="zh-CN" altLang="en-US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无级联回滚调度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) 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For each pair of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reads a data item previously written</a:t>
                </a:r>
                <a:r>
                  <a:rPr lang="en-US" altLang="zh-CN" sz="1800" dirty="0">
                    <a:latin typeface="Comic Sans MS" pitchFamily="66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 commit operation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appears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before </a:t>
                </a:r>
                <a:r>
                  <a:rPr lang="en-US" altLang="zh-CN" sz="1800" dirty="0">
                    <a:latin typeface="Comic Sans MS" pitchFamily="66" charset="0"/>
                  </a:rPr>
                  <a:t>the read operation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Cascading rollbacks cannot occur and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every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Comic Sans MS" pitchFamily="66" charset="0"/>
                  </a:rPr>
                  <a:t>cascadeless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schedule is also recoverable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It is desirable to restrict the schedules to those that are </a:t>
                </a:r>
                <a:r>
                  <a:rPr lang="en-US" altLang="zh-CN" sz="1800" dirty="0" err="1">
                    <a:latin typeface="Comic Sans MS" pitchFamily="66" charset="0"/>
                  </a:rPr>
                  <a:t>cascadeless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63F91BD-DA4F-4BEF-88B1-376D422CD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84976" cy="3805070"/>
              </a:xfrm>
              <a:blipFill rotWithShape="1">
                <a:blip r:embed="rId2"/>
                <a:stretch>
                  <a:fillRect l="-972" r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2485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E687EA-904F-4DA5-B783-88726B14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0" y="1790804"/>
            <a:ext cx="145851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Database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System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Structure</a:t>
            </a: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F490C0-599F-4564-93AE-A6FBFA6C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791" y="4050507"/>
            <a:ext cx="8755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03CB520-F6F9-4636-8F83-D0DC0DDE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607" y="2321719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3FAAF62-4EB9-469A-B1B2-133978FB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46" y="969169"/>
            <a:ext cx="1521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Applications/tools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D88C95-F85D-41D7-8471-660FF156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431" y="339329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2323E88-B029-4C7F-A9CB-F485505EE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1437085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65F3F1C1-EBD6-4632-B8DE-F9931BFAF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844154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AECDAEBE-856D-4DA7-8606-C370902F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71" y="250032"/>
            <a:ext cx="3902745" cy="479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3052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638B-E32B-480E-992E-31C385C5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Transaction Definition in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A0BF0-A2DE-405C-8062-B118B032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DML must include a construct for specifying the set of actions that comprise a transaction</a:t>
            </a:r>
          </a:p>
          <a:p>
            <a:r>
              <a:rPr lang="en-US" altLang="zh-CN" sz="2000" dirty="0">
                <a:latin typeface="Comic Sans MS" pitchFamily="66" charset="0"/>
              </a:rPr>
              <a:t>In SQL, a transaction begins implicitly</a:t>
            </a:r>
          </a:p>
          <a:p>
            <a:r>
              <a:rPr lang="en-US" altLang="zh-CN" sz="2000" dirty="0">
                <a:latin typeface="Comic Sans MS" pitchFamily="66" charset="0"/>
              </a:rPr>
              <a:t>A transaction in SQL ends by: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Commit</a:t>
            </a:r>
            <a:r>
              <a:rPr lang="en-US" altLang="zh-CN" sz="1600" dirty="0">
                <a:latin typeface="Comic Sans MS" pitchFamily="66" charset="0"/>
              </a:rPr>
              <a:t> work: commits current transaction and begins a new one.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Rollback</a:t>
            </a:r>
            <a:r>
              <a:rPr lang="en-US" altLang="zh-CN" sz="1600" dirty="0">
                <a:latin typeface="Comic Sans MS" pitchFamily="66" charset="0"/>
              </a:rPr>
              <a:t> work: causes current transaction to abort.</a:t>
            </a:r>
          </a:p>
          <a:p>
            <a:r>
              <a:rPr lang="en-US" altLang="zh-CN" sz="2000" dirty="0">
                <a:latin typeface="Comic Sans MS" pitchFamily="66" charset="0"/>
              </a:rPr>
              <a:t>Levels of isolation specified by SQL-92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Serializable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 –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default</a:t>
            </a:r>
            <a:r>
              <a:rPr lang="zh-CN" altLang="en-US" sz="1600" b="1" dirty="0">
                <a:solidFill>
                  <a:srgbClr val="1B06BA"/>
                </a:solidFill>
                <a:latin typeface="Comic Sans MS" pitchFamily="66" charset="0"/>
              </a:rPr>
              <a:t>：保证可串行化调度</a:t>
            </a:r>
            <a:endParaRPr lang="en-US" altLang="zh-CN" sz="1600" b="1" dirty="0">
              <a:solidFill>
                <a:srgbClr val="1B06BA"/>
              </a:solidFill>
              <a:latin typeface="Comic Sans MS" pitchFamily="66" charset="0"/>
            </a:endParaRPr>
          </a:p>
          <a:p>
            <a:pPr lvl="1"/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Repeatable read</a:t>
            </a:r>
            <a:r>
              <a:rPr lang="zh-CN" altLang="en-US" sz="1600" b="1" dirty="0">
                <a:solidFill>
                  <a:srgbClr val="1B06BA"/>
                </a:solidFill>
                <a:latin typeface="Comic Sans MS" pitchFamily="66" charset="0"/>
              </a:rPr>
              <a:t>：只允许读取已提交数据，两次读取之间数据不能更新</a:t>
            </a:r>
            <a:endParaRPr lang="en-US" altLang="zh-CN" sz="1600" b="1" dirty="0">
              <a:solidFill>
                <a:srgbClr val="1B06BA"/>
              </a:solidFill>
              <a:latin typeface="Comic Sans MS" pitchFamily="66" charset="0"/>
            </a:endParaRPr>
          </a:p>
          <a:p>
            <a:pPr lvl="1"/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Read committed</a:t>
            </a:r>
            <a:r>
              <a:rPr lang="zh-CN" altLang="en-US" sz="1600" b="1" dirty="0">
                <a:solidFill>
                  <a:srgbClr val="1B06BA"/>
                </a:solidFill>
                <a:latin typeface="Comic Sans MS" pitchFamily="66" charset="0"/>
              </a:rPr>
              <a:t>：只允许读取已提交数据，不要求可重复读</a:t>
            </a:r>
            <a:endParaRPr lang="en-US" altLang="zh-CN" sz="1600" b="1" dirty="0">
              <a:solidFill>
                <a:srgbClr val="1B06BA"/>
              </a:solidFill>
              <a:latin typeface="Comic Sans MS" pitchFamily="66" charset="0"/>
            </a:endParaRPr>
          </a:p>
          <a:p>
            <a:pPr lvl="1"/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Read uncommitted</a:t>
            </a:r>
            <a:r>
              <a:rPr lang="zh-CN" altLang="en-US" sz="1600" b="1" dirty="0">
                <a:solidFill>
                  <a:srgbClr val="1B06BA"/>
                </a:solidFill>
                <a:latin typeface="Comic Sans MS" pitchFamily="66" charset="0"/>
              </a:rPr>
              <a:t>：允许读取未提交数据</a:t>
            </a:r>
          </a:p>
        </p:txBody>
      </p:sp>
    </p:spTree>
    <p:extLst>
      <p:ext uri="{BB962C8B-B14F-4D97-AF65-F5344CB8AC3E}">
        <p14:creationId xmlns:p14="http://schemas.microsoft.com/office/powerpoint/2010/main" val="210809536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30101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Transaction Concept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Schedules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Serializable Schedule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Recoverable Schedule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Testing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for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275277124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EDF5F-C306-4F68-B360-069FD6E3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Testing for Serializability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6731FC-6DBD-4492-B774-4C1F710E6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2"/>
                <a:ext cx="8712968" cy="3977581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Given a set of transactions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T</a:t>
                </a:r>
                <a:r>
                  <a:rPr lang="en-US" altLang="zh-CN" sz="2000" b="1" baseline="-25000" dirty="0">
                    <a:solidFill>
                      <a:srgbClr val="1B06BA"/>
                    </a:solidFill>
                    <a:latin typeface="Comic Sans MS" pitchFamily="66" charset="0"/>
                  </a:rPr>
                  <a:t>1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, T</a:t>
                </a:r>
                <a:r>
                  <a:rPr lang="en-US" altLang="zh-CN" sz="2000" b="1" baseline="-25000" dirty="0">
                    <a:solidFill>
                      <a:srgbClr val="1B06BA"/>
                    </a:solidFill>
                    <a:latin typeface="Comic Sans MS" pitchFamily="66" charset="0"/>
                  </a:rPr>
                  <a:t>2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, ..., T</a:t>
                </a:r>
                <a:r>
                  <a:rPr lang="en-US" altLang="zh-CN" sz="2000" b="1" baseline="-25000" dirty="0">
                    <a:solidFill>
                      <a:srgbClr val="1B06BA"/>
                    </a:solidFill>
                    <a:latin typeface="Comic Sans MS" pitchFamily="66" charset="0"/>
                  </a:rPr>
                  <a:t>n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Precedence graph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（优先图）</a:t>
                </a:r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A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direct graph </a:t>
                </a:r>
                <a:r>
                  <a:rPr lang="en-US" altLang="zh-CN" sz="1800" dirty="0">
                    <a:latin typeface="Comic Sans MS" pitchFamily="66" charset="0"/>
                  </a:rPr>
                  <a:t>where the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vertices</a:t>
                </a:r>
                <a:r>
                  <a:rPr lang="en-US" altLang="zh-CN" sz="1800" dirty="0">
                    <a:latin typeface="Comic Sans MS" pitchFamily="66" charset="0"/>
                  </a:rPr>
                  <a:t> are the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transactions</a:t>
                </a:r>
                <a:endParaRPr lang="en-US" altLang="zh-CN" sz="1600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We draw an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arc</a:t>
                </a:r>
                <a:r>
                  <a:rPr lang="en-US" altLang="zh-CN" sz="18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if the two transactions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conflict</a:t>
                </a:r>
                <a:r>
                  <a:rPr lang="en-US" altLang="zh-CN" sz="18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accessed the data item on which the conflict arose earlier.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We label the arc by the data item that was accessed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r>
                  <a:rPr lang="en-US" altLang="zh-CN" sz="2000" b="1" dirty="0">
                    <a:latin typeface="Comic Sans MS" pitchFamily="66" charset="0"/>
                  </a:rPr>
                  <a:t>Example</a:t>
                </a:r>
                <a:endParaRPr lang="zh-CN" altLang="en-US" sz="20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46731FC-6DBD-4492-B774-4C1F710E6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2"/>
                <a:ext cx="8712968" cy="3977581"/>
              </a:xfrm>
              <a:blipFill rotWithShape="1">
                <a:blip r:embed="rId2"/>
                <a:stretch>
                  <a:fillRect l="-979" t="-1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8">
            <a:extLst>
              <a:ext uri="{FF2B5EF4-FFF2-40B4-BE49-F238E27FC236}">
                <a16:creationId xmlns:a16="http://schemas.microsoft.com/office/drawing/2014/main" id="{5B2F349A-37A8-47A2-9532-B929D68E9563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3178840"/>
            <a:ext cx="2009775" cy="1588294"/>
            <a:chOff x="2663" y="2728"/>
            <a:chExt cx="1688" cy="133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7D657AE6-3983-477D-8923-E1014C2C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" y="2728"/>
              <a:ext cx="2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>
                  <a:solidFill>
                    <a:srgbClr val="000000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3758082-A63E-4442-B75D-A873E9CE6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810"/>
              <a:ext cx="2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>
                  <a:solidFill>
                    <a:srgbClr val="000000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943098A8-753D-4602-992D-386712EA9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" t="19949" r="4726" b="19949"/>
            <a:stretch>
              <a:fillRect/>
            </a:stretch>
          </p:blipFill>
          <p:spPr bwMode="auto">
            <a:xfrm>
              <a:off x="2663" y="2987"/>
              <a:ext cx="1688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9">
            <a:extLst>
              <a:ext uri="{FF2B5EF4-FFF2-40B4-BE49-F238E27FC236}">
                <a16:creationId xmlns:a16="http://schemas.microsoft.com/office/drawing/2014/main" id="{9DB1C627-38AE-4D8E-9B4E-9E3BB0A6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147814"/>
            <a:ext cx="388843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T1</a:t>
            </a:r>
            <a:r>
              <a:rPr kumimoji="0" lang="en-US" altLang="zh-CN" sz="1400" b="1" dirty="0">
                <a:solidFill>
                  <a:srgbClr val="1B06BA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write(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en-US" altLang="zh-CN" sz="1400" b="1" dirty="0">
                <a:solidFill>
                  <a:srgbClr val="1B06BA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) 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before</a:t>
            </a:r>
            <a:r>
              <a:rPr kumimoji="0" lang="en-US" altLang="zh-CN" sz="1400" b="1" dirty="0">
                <a:solidFill>
                  <a:srgbClr val="1B06BA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T2</a:t>
            </a:r>
            <a:r>
              <a:rPr kumimoji="0" lang="en-US" altLang="zh-CN" sz="1400" b="1" dirty="0">
                <a:solidFill>
                  <a:srgbClr val="1B06BA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read(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en-US" altLang="zh-CN" sz="1400" b="1" dirty="0">
                <a:solidFill>
                  <a:srgbClr val="1B06BA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b="1" dirty="0">
                <a:solidFill>
                  <a:srgbClr val="1B06BA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T1 write(x) before T2 write(x)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b="1" dirty="0">
                <a:solidFill>
                  <a:srgbClr val="1B06BA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T1 read(x) before T2 write(x)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en-US" altLang="zh-CN" sz="1400" b="1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T2</a:t>
            </a:r>
            <a:r>
              <a:rPr kumimoji="0" lang="en-US" altLang="zh-CN" sz="14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write(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en-US" altLang="zh-CN" sz="14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) 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before</a:t>
            </a:r>
            <a:r>
              <a:rPr kumimoji="0" lang="en-US" altLang="zh-CN" sz="14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T1</a:t>
            </a:r>
            <a:r>
              <a:rPr kumimoji="0" lang="en-US" altLang="zh-CN" sz="14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read(</a:t>
            </a:r>
            <a:r>
              <a:rPr kumimoji="0"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en-US" altLang="zh-CN" sz="14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T2 write(y) before T1 write(y)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T2 read(y) before T1 write(y)</a:t>
            </a:r>
          </a:p>
        </p:txBody>
      </p:sp>
    </p:spTree>
    <p:extLst>
      <p:ext uri="{BB962C8B-B14F-4D97-AF65-F5344CB8AC3E}">
        <p14:creationId xmlns:p14="http://schemas.microsoft.com/office/powerpoint/2010/main" val="8966234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C2F3D-E991-4F69-A6A3-B1D8F6D3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Example Schedule A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871D68-1063-452F-97C6-B81A966C5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2" y="771550"/>
            <a:ext cx="5043488" cy="373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9pPr>
          </a:lstStyle>
          <a:p>
            <a:pPr marL="259556" indent="0">
              <a:lnSpc>
                <a:spcPct val="110000"/>
              </a:lnSpc>
              <a:buFont typeface="Wingdings" panose="05000000000000000000" pitchFamily="2" charset="2"/>
              <a:buNone/>
              <a:tabLst>
                <a:tab pos="476250" algn="l"/>
                <a:tab pos="1114425" algn="l"/>
                <a:tab pos="1288256" algn="l"/>
                <a:tab pos="2013347" algn="l"/>
                <a:tab pos="2230041" algn="l"/>
                <a:tab pos="2825354" algn="l"/>
                <a:tab pos="2955131" algn="l"/>
                <a:tab pos="3604022" algn="l"/>
                <a:tab pos="3733800" algn="l"/>
              </a:tabLst>
            </a:pP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</a:t>
            </a:r>
            <a:r>
              <a:rPr lang="en-US" altLang="zh-CN" sz="1200" i="1" kern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200" kern="0" baseline="-25000">
                <a:latin typeface="Comic Sans MS" pitchFamily="66" charset="0"/>
                <a:ea typeface="宋体" panose="02010600030101010101" pitchFamily="2" charset="-122"/>
              </a:rPr>
              <a:t>1		 </a:t>
            </a:r>
            <a:r>
              <a:rPr lang="en-US" altLang="zh-CN" sz="1200" i="1" kern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200" kern="0" baseline="-25000">
                <a:latin typeface="Comic Sans MS" pitchFamily="66" charset="0"/>
                <a:ea typeface="宋体" panose="02010600030101010101" pitchFamily="2" charset="-122"/>
              </a:rPr>
              <a:t>2		 </a:t>
            </a:r>
            <a:r>
              <a:rPr lang="en-US" altLang="zh-CN" sz="1200" i="1" kern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200" kern="0" baseline="-25000">
                <a:latin typeface="Comic Sans MS" pitchFamily="66" charset="0"/>
                <a:ea typeface="宋体" panose="02010600030101010101" pitchFamily="2" charset="-122"/>
              </a:rPr>
              <a:t>3		 </a:t>
            </a:r>
            <a:r>
              <a:rPr lang="en-US" altLang="zh-CN" sz="1200" i="1" kern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200" kern="0" baseline="-25000">
                <a:latin typeface="Comic Sans MS" pitchFamily="66" charset="0"/>
                <a:ea typeface="宋体" panose="02010600030101010101" pitchFamily="2" charset="-122"/>
              </a:rPr>
              <a:t>4		 </a:t>
            </a:r>
            <a:r>
              <a:rPr lang="en-US" altLang="zh-CN" sz="1200" i="1" kern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200" kern="0" baseline="-25000">
                <a:latin typeface="Comic Sans MS" pitchFamily="66" charset="0"/>
                <a:ea typeface="宋体" panose="02010600030101010101" pitchFamily="2" charset="-122"/>
              </a:rPr>
              <a:t>5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read(X)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read(Y)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read(Z)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				read(V)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				read(W)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				read(W)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read(Y)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write(Y)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write(Z)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read(U)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		read(Y)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		write(Y)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		read(Z)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						write(Z)</a:t>
            </a:r>
          </a:p>
          <a:p>
            <a:pPr marL="259556" indent="0">
              <a:lnSpc>
                <a:spcPct val="110000"/>
              </a:lnSpc>
              <a:buFont typeface="Wingdings" panose="05000000000000000000" pitchFamily="2" charset="2"/>
              <a:buNone/>
              <a:tabLst>
                <a:tab pos="476250" algn="l"/>
                <a:tab pos="1114425" algn="l"/>
                <a:tab pos="1288256" algn="l"/>
                <a:tab pos="2013347" algn="l"/>
                <a:tab pos="2230041" algn="l"/>
                <a:tab pos="2825354" algn="l"/>
                <a:tab pos="2955131" algn="l"/>
                <a:tab pos="3604022" algn="l"/>
                <a:tab pos="3733800" algn="l"/>
              </a:tabLst>
            </a:pP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read(U)</a:t>
            </a:r>
            <a:b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200" kern="0">
                <a:latin typeface="Comic Sans MS" pitchFamily="66" charset="0"/>
                <a:ea typeface="宋体" panose="02010600030101010101" pitchFamily="2" charset="-122"/>
              </a:rPr>
              <a:t>write(U)</a:t>
            </a:r>
            <a:endParaRPr lang="en-US" altLang="zh-CN" sz="1200" kern="0" baseline="-25000" dirty="0">
              <a:latin typeface="Comic Sans MS" pitchFamily="66" charset="0"/>
              <a:ea typeface="宋体" panose="02010600030101010101" pitchFamily="2" charset="-122"/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82A00E19-2CB8-4784-AEA6-F8D95B6D7469}"/>
              </a:ext>
            </a:extLst>
          </p:cNvPr>
          <p:cNvGrpSpPr>
            <a:grpSpLocks/>
          </p:cNvGrpSpPr>
          <p:nvPr/>
        </p:nvGrpSpPr>
        <p:grpSpPr bwMode="auto">
          <a:xfrm>
            <a:off x="1853804" y="806053"/>
            <a:ext cx="4082653" cy="3605213"/>
            <a:chOff x="997" y="485"/>
            <a:chExt cx="3429" cy="3028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F3ACD7FF-AF17-431C-9D68-C0A6D0465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A9E787AC-FFA8-4ACF-B476-D502BE72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6BDE4DA1-3366-4864-A61E-C0DD344FC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endParaRPr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FA9C0AD4-9D34-41A2-8FEB-4C3EA50B0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endParaRPr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B0AD08E5-7E20-4A57-9BEB-5E5D8777D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endParaRPr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AFFE0C0E-4A64-432B-9A70-26D08920A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endParaRPr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66D6C62A-1052-4AF4-A312-16292D1D2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endParaRPr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C5B83CB5-5D41-4046-85CE-AC23BB9E5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841613-D484-4604-8930-180185AD1431}"/>
              </a:ext>
            </a:extLst>
          </p:cNvPr>
          <p:cNvGrpSpPr>
            <a:grpSpLocks/>
          </p:cNvGrpSpPr>
          <p:nvPr/>
        </p:nvGrpSpPr>
        <p:grpSpPr bwMode="auto">
          <a:xfrm>
            <a:off x="6535712" y="1737123"/>
            <a:ext cx="1923871" cy="1732855"/>
            <a:chOff x="1833" y="1184"/>
            <a:chExt cx="1835" cy="1807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E3F1C82-7CC0-4ED7-AAED-9440F298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2606"/>
              <a:ext cx="46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T</a:t>
              </a:r>
              <a:r>
                <a:rPr kumimoji="0" lang="en-US" altLang="zh-CN" sz="18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3</a:t>
              </a:r>
              <a:endPara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48C995E9-0FAA-4C7C-AF7C-633FFCB9ED1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09" y="2688"/>
              <a:ext cx="991" cy="300"/>
            </a:xfrm>
            <a:custGeom>
              <a:avLst/>
              <a:gdLst>
                <a:gd name="T0" fmla="*/ 0 w 36403"/>
                <a:gd name="T1" fmla="*/ 0 h 21600"/>
                <a:gd name="T2" fmla="*/ 0 w 36403"/>
                <a:gd name="T3" fmla="*/ 0 h 21600"/>
                <a:gd name="T4" fmla="*/ 0 w 36403"/>
                <a:gd name="T5" fmla="*/ 0 h 21600"/>
                <a:gd name="T6" fmla="*/ 0 60000 65536"/>
                <a:gd name="T7" fmla="*/ 0 60000 65536"/>
                <a:gd name="T8" fmla="*/ 0 60000 65536"/>
                <a:gd name="T9" fmla="*/ 0 w 36403"/>
                <a:gd name="T10" fmla="*/ 0 h 21600"/>
                <a:gd name="T11" fmla="*/ 36403 w 364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A62C29DA-9ED5-44A8-9F27-4ED1854D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2566"/>
              <a:ext cx="48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T</a:t>
              </a:r>
              <a:r>
                <a:rPr kumimoji="0" lang="en-US" altLang="zh-CN" sz="18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4</a:t>
              </a:r>
              <a:endPara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ACA34472-795A-402D-B54B-7F48416AD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228"/>
              <a:ext cx="48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T</a:t>
              </a:r>
              <a:r>
                <a:rPr kumimoji="0" lang="en-US" altLang="zh-CN" sz="18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C582B4-92B9-4A11-8C65-4D626C9681B8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929" y="1865"/>
              <a:ext cx="923" cy="352"/>
            </a:xfrm>
            <a:custGeom>
              <a:avLst/>
              <a:gdLst>
                <a:gd name="T0" fmla="*/ 0 w 33913"/>
                <a:gd name="T1" fmla="*/ 0 h 21600"/>
                <a:gd name="T2" fmla="*/ 0 w 33913"/>
                <a:gd name="T3" fmla="*/ 0 h 21600"/>
                <a:gd name="T4" fmla="*/ 0 w 3391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913"/>
                <a:gd name="T10" fmla="*/ 0 h 21600"/>
                <a:gd name="T11" fmla="*/ 33913 w 339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lnTo>
                    <a:pt x="0" y="854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BEEA32C8-5157-4E6D-8B63-5EE7C84F0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1228"/>
              <a:ext cx="44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T</a:t>
              </a:r>
              <a:r>
                <a:rPr kumimoji="0" lang="en-US" altLang="zh-CN" sz="18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2</a:t>
              </a:r>
              <a:endPara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E6B0882-55AB-47E5-BD9B-A46C3A9E1C85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142" y="1184"/>
              <a:ext cx="1081" cy="345"/>
            </a:xfrm>
            <a:custGeom>
              <a:avLst/>
              <a:gdLst>
                <a:gd name="T0" fmla="*/ 0 w 39702"/>
                <a:gd name="T1" fmla="*/ 0 h 21600"/>
                <a:gd name="T2" fmla="*/ 0 w 39702"/>
                <a:gd name="T3" fmla="*/ 0 h 21600"/>
                <a:gd name="T4" fmla="*/ 0 w 39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39702"/>
                <a:gd name="T10" fmla="*/ 0 h 21600"/>
                <a:gd name="T11" fmla="*/ 39702 w 39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C5533FD9-402F-40B1-A29C-D35B76E0C88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397" y="1944"/>
              <a:ext cx="1151" cy="280"/>
            </a:xfrm>
            <a:custGeom>
              <a:avLst/>
              <a:gdLst>
                <a:gd name="T0" fmla="*/ 0 w 42266"/>
                <a:gd name="T1" fmla="*/ 0 h 22982"/>
                <a:gd name="T2" fmla="*/ 0 w 42266"/>
                <a:gd name="T3" fmla="*/ 0 h 22982"/>
                <a:gd name="T4" fmla="*/ 0 w 42266"/>
                <a:gd name="T5" fmla="*/ 0 h 22982"/>
                <a:gd name="T6" fmla="*/ 0 60000 65536"/>
                <a:gd name="T7" fmla="*/ 0 60000 65536"/>
                <a:gd name="T8" fmla="*/ 0 60000 65536"/>
                <a:gd name="T9" fmla="*/ 0 w 42266"/>
                <a:gd name="T10" fmla="*/ 0 h 22982"/>
                <a:gd name="T11" fmla="*/ 42266 w 42266"/>
                <a:gd name="T12" fmla="*/ 22982 h 229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lnTo>
                    <a:pt x="44" y="2298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24" name="Line 23">
            <a:extLst>
              <a:ext uri="{FF2B5EF4-FFF2-40B4-BE49-F238E27FC236}">
                <a16:creationId xmlns:a16="http://schemas.microsoft.com/office/drawing/2014/main" id="{D98B6578-C40D-49C4-9D7C-25B59174A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043" y="2112169"/>
            <a:ext cx="1138238" cy="9632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BFD0F75-7D62-4E70-AC1E-CA0B30678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556" y="1435894"/>
            <a:ext cx="3952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endParaRPr kumimoji="0" lang="zh-CN" altLang="en-US" sz="1350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B1D9DF0-BEE8-451B-A512-0D4502F0F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978" y="2396728"/>
            <a:ext cx="39647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endParaRPr kumimoji="0" lang="zh-CN" altLang="en-US" sz="1350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BB9DDC07-FE14-4E41-8C51-7AFC649D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478" y="2536031"/>
            <a:ext cx="3952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i="1">
                <a:solidFill>
                  <a:srgbClr val="000000"/>
                </a:solidFill>
                <a:ea typeface="宋体" panose="02010600030101010101" pitchFamily="2" charset="-122"/>
              </a:rPr>
              <a:t>Z</a:t>
            </a:r>
            <a:endParaRPr kumimoji="0" lang="zh-CN" altLang="en-US" sz="1350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B6C19E0B-48F5-413E-AF67-A75CDECC7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293" y="3464719"/>
            <a:ext cx="3952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i="1">
                <a:solidFill>
                  <a:srgbClr val="000000"/>
                </a:solidFill>
                <a:ea typeface="宋体" panose="02010600030101010101" pitchFamily="2" charset="-122"/>
              </a:rPr>
              <a:t>Z</a:t>
            </a:r>
            <a:endParaRPr kumimoji="0" lang="zh-CN" altLang="en-US" sz="1350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B54A5835-B60F-4E9A-9CE4-D10E402B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61" y="2318147"/>
            <a:ext cx="5269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i="1" dirty="0">
                <a:solidFill>
                  <a:srgbClr val="000000"/>
                </a:solidFill>
                <a:ea typeface="宋体" panose="02010600030101010101" pitchFamily="2" charset="-122"/>
              </a:rPr>
              <a:t>Y,Z</a:t>
            </a:r>
            <a:endParaRPr kumimoji="0" lang="zh-CN" altLang="en-US" sz="1350" i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4018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8EEAC-6B4D-41FB-A956-880AB800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Test for Conflict Serializability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2A4B1D-6131-4FAD-A72D-BA1F36E9B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771550"/>
                <a:ext cx="6264696" cy="382835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A schedule is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conflict serializable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if and only if </a:t>
                </a:r>
                <a:r>
                  <a:rPr lang="en-US" altLang="zh-CN" sz="2000" dirty="0">
                    <a:latin typeface="Comic Sans MS" pitchFamily="66" charset="0"/>
                  </a:rPr>
                  <a:t>its precedence graph is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acyclic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（无环）</a:t>
                </a:r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If precedence graph is acyclic, the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serializability order </a:t>
                </a:r>
                <a:r>
                  <a:rPr lang="en-US" altLang="zh-CN" sz="2000" dirty="0">
                    <a:latin typeface="Comic Sans MS" pitchFamily="66" charset="0"/>
                  </a:rPr>
                  <a:t>can be obtained by a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topological sorting of the graph</a:t>
                </a:r>
                <a:r>
                  <a:rPr lang="en-US" altLang="zh-CN" sz="2000" dirty="0">
                    <a:latin typeface="Comic Sans MS" pitchFamily="66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For example, a serializability order for Schedule A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Comic Sans MS" pitchFamily="66" charset="0"/>
                  </a:rPr>
                  <a:t>Any others?</a:t>
                </a:r>
                <a:endParaRPr lang="zh-CN" alt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B2A4B1D-6131-4FAD-A72D-BA1F36E9B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71550"/>
                <a:ext cx="6264696" cy="3828356"/>
              </a:xfrm>
              <a:blipFill rotWithShape="1">
                <a:blip r:embed="rId2"/>
                <a:stretch>
                  <a:fillRect l="-1362" b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432DF753-15FF-4179-94F0-C08C3CCB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4" t="565" r="32204" b="847"/>
          <a:stretch>
            <a:fillRect/>
          </a:stretch>
        </p:blipFill>
        <p:spPr bwMode="auto">
          <a:xfrm>
            <a:off x="6804248" y="860152"/>
            <a:ext cx="1800225" cy="3739754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38989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AB7A-62F6-4054-843E-5FF36875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Concurrency Control vs. Serializability Tests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D876C-255F-4929-8E98-7AE252F2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856984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Testing a schedule for serializability after it has executed is too late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Goal</a:t>
            </a:r>
            <a:r>
              <a:rPr lang="en-US" altLang="zh-CN" sz="2000" dirty="0">
                <a:latin typeface="Comic Sans MS" pitchFamily="66" charset="0"/>
              </a:rPr>
              <a:t> – to develop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concurrency control protocols </a:t>
            </a:r>
            <a:r>
              <a:rPr lang="en-US" altLang="zh-CN" sz="2000" dirty="0">
                <a:latin typeface="Comic Sans MS" pitchFamily="66" charset="0"/>
              </a:rPr>
              <a:t>that will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assure serializability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zh-CN" sz="2000" dirty="0"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They will generally not examine the precedence graph as it is being created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Instead a protocol will impose a discipline that avoids non-</a:t>
            </a:r>
            <a:r>
              <a:rPr lang="en-US" altLang="zh-CN" sz="1800" dirty="0" err="1">
                <a:latin typeface="Comic Sans MS" pitchFamily="66" charset="0"/>
              </a:rPr>
              <a:t>seralizable</a:t>
            </a:r>
            <a:r>
              <a:rPr lang="en-US" altLang="zh-CN" sz="1800" dirty="0">
                <a:latin typeface="Comic Sans MS" pitchFamily="66" charset="0"/>
              </a:rPr>
              <a:t> schedules</a:t>
            </a:r>
          </a:p>
          <a:p>
            <a:r>
              <a:rPr lang="en-US" altLang="zh-CN" sz="2000" dirty="0">
                <a:latin typeface="Comic Sans MS" pitchFamily="66" charset="0"/>
              </a:rPr>
              <a:t>Tests for serializability help understand why a concurrency control protocol is correct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596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17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3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699542"/>
            <a:ext cx="8568952" cy="330101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Transaction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Concept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Schedules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Serializable Schedule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Recoverable Schedule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latin typeface="Comic Sans MS" pitchFamily="66" charset="0"/>
              </a:rPr>
              <a:t>Testing for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41466767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8B15C-DD15-4D60-89E3-9C8299F9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Transaction Concept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79B5E-6095-4F6C-A5DA-34A6A0A4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A transaction is a unit of program execution </a:t>
            </a:r>
            <a:r>
              <a:rPr lang="en-US" altLang="zh-CN" sz="2000" dirty="0">
                <a:latin typeface="Comic Sans MS" pitchFamily="66" charset="0"/>
              </a:rPr>
              <a:t>consisting of multiple operations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During transaction execution, the database may be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inconsistent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After the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transaction is committed</a:t>
            </a:r>
            <a:r>
              <a:rPr lang="en-US" altLang="zh-CN" sz="1800" dirty="0">
                <a:latin typeface="Comic Sans MS" pitchFamily="66" charset="0"/>
              </a:rPr>
              <a:t>, the database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must be consistent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Two main issues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Concurrent execution of multiple transactions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Hardware failures and </a:t>
            </a:r>
            <a:r>
              <a:rPr lang="en-US" altLang="zh-CN" sz="1800" b="1">
                <a:solidFill>
                  <a:srgbClr val="1B06BA"/>
                </a:solidFill>
                <a:latin typeface="Comic Sans MS" pitchFamily="66" charset="0"/>
              </a:rPr>
              <a:t>system crashes</a:t>
            </a:r>
            <a:endParaRPr lang="en-US" altLang="zh-CN" sz="1800" b="1" dirty="0">
              <a:solidFill>
                <a:srgbClr val="1B06B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4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33224-5A42-4EE8-88C2-A88DAE8D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ACID Properties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D7353-5541-4965-A40B-F8F11122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3942437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tomicity</a:t>
            </a:r>
            <a:r>
              <a:rPr lang="zh-CN" altLang="en-US" sz="2000" b="1" dirty="0">
                <a:solidFill>
                  <a:srgbClr val="2007DB"/>
                </a:solidFill>
                <a:latin typeface="Comic Sans MS" pitchFamily="66" charset="0"/>
              </a:rPr>
              <a:t>（原子性）</a:t>
            </a:r>
            <a:r>
              <a:rPr lang="zh-CN" altLang="en-US" sz="2000" b="1" dirty="0"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Either all operations of the transaction are properly reflected in the database or none are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onsistency</a:t>
            </a:r>
            <a:r>
              <a:rPr lang="zh-CN" altLang="en-US" sz="2000" b="1" dirty="0">
                <a:solidFill>
                  <a:srgbClr val="2007DB"/>
                </a:solidFill>
                <a:latin typeface="Comic Sans MS" pitchFamily="66" charset="0"/>
              </a:rPr>
              <a:t>（一致性）</a:t>
            </a:r>
            <a:r>
              <a:rPr lang="zh-CN" altLang="en-US" sz="2000" b="1" dirty="0">
                <a:solidFill>
                  <a:srgbClr val="1B06BA"/>
                </a:solidFill>
                <a:latin typeface="Comic Sans MS" pitchFamily="66" charset="0"/>
              </a:rPr>
              <a:t>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Execution of a transaction in isolation preserves the consistency of the database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solation</a:t>
            </a:r>
            <a:r>
              <a:rPr lang="zh-CN" altLang="en-US" sz="2000" b="1" dirty="0">
                <a:solidFill>
                  <a:srgbClr val="2007DB"/>
                </a:solidFill>
                <a:latin typeface="Comic Sans MS" pitchFamily="66" charset="0"/>
              </a:rPr>
              <a:t>（隔离性）</a:t>
            </a:r>
            <a:r>
              <a:rPr lang="zh-CN" altLang="en-US" sz="2000" b="1" dirty="0">
                <a:solidFill>
                  <a:srgbClr val="1B06BA"/>
                </a:solidFill>
                <a:latin typeface="Comic Sans MS" pitchFamily="66" charset="0"/>
              </a:rPr>
              <a:t>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Although multiple transactions may execute concurrently, each transaction must be unaware of other transactions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urability</a:t>
            </a:r>
            <a:r>
              <a:rPr lang="zh-CN" altLang="en-US" sz="2000" b="1" dirty="0">
                <a:solidFill>
                  <a:srgbClr val="2007DB"/>
                </a:solidFill>
                <a:latin typeface="Comic Sans MS" pitchFamily="66" charset="0"/>
              </a:rPr>
              <a:t>（持久性）</a:t>
            </a:r>
            <a:r>
              <a:rPr lang="zh-CN" altLang="en-US" sz="2000" b="1" dirty="0">
                <a:solidFill>
                  <a:srgbClr val="1B06BA"/>
                </a:solidFill>
                <a:latin typeface="Comic Sans MS" pitchFamily="66" charset="0"/>
              </a:rPr>
              <a:t>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After a transaction completes successfully, the changes it has made to the database persist, even if there are system failures </a:t>
            </a:r>
          </a:p>
        </p:txBody>
      </p:sp>
    </p:spTree>
    <p:extLst>
      <p:ext uri="{BB962C8B-B14F-4D97-AF65-F5344CB8AC3E}">
        <p14:creationId xmlns:p14="http://schemas.microsoft.com/office/powerpoint/2010/main" val="22447795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63A9-1E5B-43D7-9858-D4AD59E4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Fund Transfer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A8882-438D-4510-81D5-B5560249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856984" cy="4104456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 transaction to transfer $50 from account A to account B:</a:t>
            </a:r>
          </a:p>
          <a:p>
            <a:pPr marL="1257300" lvl="3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1. read(A)</a:t>
            </a:r>
          </a:p>
          <a:p>
            <a:pPr marL="1257300" lvl="3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2. A := A – 50</a:t>
            </a:r>
          </a:p>
          <a:p>
            <a:pPr marL="1257300" lvl="3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3. write(A)</a:t>
            </a:r>
          </a:p>
          <a:p>
            <a:pPr marL="1257300" lvl="3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4. read(B)</a:t>
            </a:r>
          </a:p>
          <a:p>
            <a:pPr marL="1257300" lvl="3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5. B := B + 50</a:t>
            </a:r>
          </a:p>
          <a:p>
            <a:pPr marL="1257300" lvl="3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6. write(B)</a:t>
            </a:r>
          </a:p>
          <a:p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Consistency requirement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The sum of A and B is unchanged </a:t>
            </a:r>
            <a:r>
              <a:rPr lang="en-US" altLang="zh-CN" sz="1800" dirty="0">
                <a:latin typeface="Comic Sans MS" pitchFamily="66" charset="0"/>
              </a:rPr>
              <a:t>by the execution of the transaction</a:t>
            </a:r>
            <a:endParaRPr lang="en-US" altLang="zh-CN" sz="1600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Atomicity requirement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If the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transaction fails after step 3 and before step 6</a:t>
            </a:r>
            <a:r>
              <a:rPr lang="en-US" altLang="zh-CN" sz="1800" dirty="0">
                <a:latin typeface="Comic Sans MS" pitchFamily="66" charset="0"/>
              </a:rPr>
              <a:t>, the system should ensure that its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updates are not reflected in the database</a:t>
            </a:r>
            <a:r>
              <a:rPr lang="en-US" altLang="zh-CN" sz="1800" dirty="0">
                <a:latin typeface="Comic Sans MS" pitchFamily="66" charset="0"/>
              </a:rPr>
              <a:t>. Otherwise, an inconsistency will occur</a:t>
            </a:r>
          </a:p>
        </p:txBody>
      </p:sp>
    </p:spTree>
    <p:extLst>
      <p:ext uri="{BB962C8B-B14F-4D97-AF65-F5344CB8AC3E}">
        <p14:creationId xmlns:p14="http://schemas.microsoft.com/office/powerpoint/2010/main" val="7850830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C328-4830-447F-8DFA-3C67EA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Fund Transfer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2C8FA-AD69-4842-BB2E-C31E8D36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050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Durability requirement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Once the user was notified that the transaction has completed, the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updates</a:t>
            </a:r>
            <a:r>
              <a:rPr lang="en-US" altLang="zh-CN" sz="1800" dirty="0">
                <a:latin typeface="Comic Sans MS" pitchFamily="66" charset="0"/>
              </a:rPr>
              <a:t> to the database by the transaction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must persist </a:t>
            </a:r>
            <a:r>
              <a:rPr lang="en-US" altLang="zh-CN" sz="1800" dirty="0">
                <a:latin typeface="Comic Sans MS" pitchFamily="66" charset="0"/>
              </a:rPr>
              <a:t>despite failures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2007DB"/>
                </a:solidFill>
                <a:latin typeface="Comic Sans MS" pitchFamily="66" charset="0"/>
              </a:rPr>
              <a:t>Isolation requirement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If between steps 3 and 6, another transaction is allowed to access the partially updated database, it will see an inconsistent database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Can be ensured trivially by running transactions serially, i.e., one after the other. However, executing multiple transactions concurrently has significant benefits</a:t>
            </a: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985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2131490-3C3D-44FF-8681-15D9C01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6" t="3281" r="11911" b="1619"/>
          <a:stretch>
            <a:fillRect/>
          </a:stretch>
        </p:blipFill>
        <p:spPr bwMode="auto">
          <a:xfrm>
            <a:off x="6079588" y="1563638"/>
            <a:ext cx="3051252" cy="27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030474-DBD3-4EAC-8286-23CF53C4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Transaction State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23721-31F8-4A51-A94C-964B7D6A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6" y="669214"/>
            <a:ext cx="6198868" cy="4206791"/>
          </a:xfrm>
        </p:spPr>
        <p:txBody>
          <a:bodyPr/>
          <a:lstStyle/>
          <a:p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Active(</a:t>
            </a:r>
            <a:r>
              <a:rPr lang="zh-CN" altLang="en-US" sz="1600" b="1" dirty="0">
                <a:solidFill>
                  <a:srgbClr val="2007DB"/>
                </a:solidFill>
                <a:latin typeface="Comic Sans MS" pitchFamily="66" charset="0"/>
              </a:rPr>
              <a:t>活跃</a:t>
            </a: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400" dirty="0">
                <a:latin typeface="Comic Sans MS" pitchFamily="66" charset="0"/>
              </a:rPr>
              <a:t>The initial state. The transaction stays in this state while it is executing</a:t>
            </a:r>
          </a:p>
          <a:p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Partially committed(</a:t>
            </a:r>
            <a:r>
              <a:rPr lang="zh-CN" altLang="en-US" sz="1600" b="1" dirty="0">
                <a:solidFill>
                  <a:srgbClr val="2007DB"/>
                </a:solidFill>
                <a:latin typeface="Comic Sans MS" pitchFamily="66" charset="0"/>
              </a:rPr>
              <a:t>部分提交</a:t>
            </a: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400" dirty="0">
                <a:latin typeface="Comic Sans MS" pitchFamily="66" charset="0"/>
              </a:rPr>
              <a:t>After the final statement has been executed</a:t>
            </a:r>
          </a:p>
          <a:p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Failed(</a:t>
            </a:r>
            <a:r>
              <a:rPr lang="zh-CN" altLang="en-US" sz="1600" b="1" dirty="0">
                <a:solidFill>
                  <a:srgbClr val="2007DB"/>
                </a:solidFill>
                <a:latin typeface="Comic Sans MS" pitchFamily="66" charset="0"/>
              </a:rPr>
              <a:t>失败</a:t>
            </a: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400" dirty="0">
                <a:latin typeface="Comic Sans MS" pitchFamily="66" charset="0"/>
              </a:rPr>
              <a:t>After discovering that normal execution can no longer proceed</a:t>
            </a:r>
          </a:p>
          <a:p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Aborted(</a:t>
            </a:r>
            <a:r>
              <a:rPr lang="zh-CN" altLang="en-US" sz="1600" b="1" dirty="0">
                <a:solidFill>
                  <a:srgbClr val="2007DB"/>
                </a:solidFill>
                <a:latin typeface="Comic Sans MS" pitchFamily="66" charset="0"/>
              </a:rPr>
              <a:t>中止</a:t>
            </a: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400" dirty="0">
                <a:latin typeface="Comic Sans MS" pitchFamily="66" charset="0"/>
              </a:rPr>
              <a:t>After the transaction has been </a:t>
            </a: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rolled back </a:t>
            </a:r>
            <a:r>
              <a:rPr lang="en-US" altLang="zh-CN" sz="1400" dirty="0">
                <a:latin typeface="Comic Sans MS" pitchFamily="66" charset="0"/>
              </a:rPr>
              <a:t>and the database restored to its state prior to the start of the transaction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Restart the transaction </a:t>
            </a:r>
            <a:r>
              <a:rPr lang="en-US" altLang="zh-CN" sz="1400" dirty="0">
                <a:latin typeface="Comic Sans MS" pitchFamily="66" charset="0"/>
              </a:rPr>
              <a:t>– only if no internal logical error happens in the transaction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Kill the transaction </a:t>
            </a:r>
            <a:r>
              <a:rPr lang="en-US" altLang="zh-CN" sz="1400" dirty="0">
                <a:latin typeface="Comic Sans MS" pitchFamily="66" charset="0"/>
              </a:rPr>
              <a:t>– problems arising with the transaction, input data, no desirable data found in the database  </a:t>
            </a:r>
          </a:p>
          <a:p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Committed(</a:t>
            </a:r>
            <a:r>
              <a:rPr lang="zh-CN" altLang="en-US" sz="1600" b="1" dirty="0">
                <a:solidFill>
                  <a:srgbClr val="2007DB"/>
                </a:solidFill>
                <a:latin typeface="Comic Sans MS" pitchFamily="66" charset="0"/>
              </a:rPr>
              <a:t>提交</a:t>
            </a:r>
            <a:r>
              <a:rPr lang="en-US" altLang="zh-CN" sz="1600" b="1" dirty="0">
                <a:solidFill>
                  <a:srgbClr val="2007DB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400" dirty="0">
                <a:latin typeface="Comic Sans MS" pitchFamily="66" charset="0"/>
              </a:rPr>
              <a:t>After successful completion</a:t>
            </a:r>
          </a:p>
        </p:txBody>
      </p:sp>
    </p:spTree>
    <p:extLst>
      <p:ext uri="{BB962C8B-B14F-4D97-AF65-F5344CB8AC3E}">
        <p14:creationId xmlns:p14="http://schemas.microsoft.com/office/powerpoint/2010/main" val="21521379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35049</TotalTime>
  <Words>2674</Words>
  <Application>Microsoft Office PowerPoint</Application>
  <PresentationFormat>全屏显示(16:9)</PresentationFormat>
  <Paragraphs>319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微软雅黑</vt:lpstr>
      <vt:lpstr>Arial</vt:lpstr>
      <vt:lpstr>Calibri</vt:lpstr>
      <vt:lpstr>Cambria Math</vt:lpstr>
      <vt:lpstr>Comic Sans MS</vt:lpstr>
      <vt:lpstr>Helvetica</vt:lpstr>
      <vt:lpstr>Tahoma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PowerPoint 演示文稿</vt:lpstr>
      <vt:lpstr>Outline</vt:lpstr>
      <vt:lpstr>Transaction Concept</vt:lpstr>
      <vt:lpstr>ACID Properties</vt:lpstr>
      <vt:lpstr>Example of Fund Transfer</vt:lpstr>
      <vt:lpstr>Example of Fund Transfer (Cont.)</vt:lpstr>
      <vt:lpstr>Transaction State</vt:lpstr>
      <vt:lpstr>Outline</vt:lpstr>
      <vt:lpstr>Concurrent Executions</vt:lpstr>
      <vt:lpstr>Schedules</vt:lpstr>
      <vt:lpstr>Example Schedule (Cont.)</vt:lpstr>
      <vt:lpstr>Example Schedule (Cont.)</vt:lpstr>
      <vt:lpstr>Example Schedule (Cont.)</vt:lpstr>
      <vt:lpstr>Outline</vt:lpstr>
      <vt:lpstr>Serializability（可串行化）</vt:lpstr>
      <vt:lpstr>Conflict Serializability</vt:lpstr>
      <vt:lpstr>Conflict Serializability (Cont.)</vt:lpstr>
      <vt:lpstr>Conflict Serializability (Cont.)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Outline</vt:lpstr>
      <vt:lpstr>Recoverability (可恢复性)</vt:lpstr>
      <vt:lpstr>Recoverability (Cont.)</vt:lpstr>
      <vt:lpstr>Recoverability (Cont.)</vt:lpstr>
      <vt:lpstr>Transaction Definition in SQL</vt:lpstr>
      <vt:lpstr>Outline</vt:lpstr>
      <vt:lpstr>Testing for Serializability</vt:lpstr>
      <vt:lpstr>Example Schedule A</vt:lpstr>
      <vt:lpstr>Test for Conflict Serializability</vt:lpstr>
      <vt:lpstr>Concurrency Control vs. Serializability Tests</vt:lpstr>
      <vt:lpstr>End of Lecture 17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2317</cp:revision>
  <dcterms:created xsi:type="dcterms:W3CDTF">2007-09-26T12:04:45Z</dcterms:created>
  <dcterms:modified xsi:type="dcterms:W3CDTF">2023-12-06T01:46:47Z</dcterms:modified>
</cp:coreProperties>
</file>