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52"/>
  </p:notesMasterIdLst>
  <p:handoutMasterIdLst>
    <p:handoutMasterId r:id="rId53"/>
  </p:handoutMasterIdLst>
  <p:sldIdLst>
    <p:sldId id="1750" r:id="rId3"/>
    <p:sldId id="1851" r:id="rId4"/>
    <p:sldId id="1881" r:id="rId5"/>
    <p:sldId id="1798" r:id="rId6"/>
    <p:sldId id="1799" r:id="rId7"/>
    <p:sldId id="1800" r:id="rId8"/>
    <p:sldId id="1801" r:id="rId9"/>
    <p:sldId id="1802" r:id="rId10"/>
    <p:sldId id="1844" r:id="rId11"/>
    <p:sldId id="1804" r:id="rId12"/>
    <p:sldId id="1805" r:id="rId13"/>
    <p:sldId id="1806" r:id="rId14"/>
    <p:sldId id="1807" r:id="rId15"/>
    <p:sldId id="1808" r:id="rId16"/>
    <p:sldId id="1809" r:id="rId17"/>
    <p:sldId id="1810" r:id="rId18"/>
    <p:sldId id="1811" r:id="rId19"/>
    <p:sldId id="1812" r:id="rId20"/>
    <p:sldId id="1814" r:id="rId21"/>
    <p:sldId id="1815" r:id="rId22"/>
    <p:sldId id="1816" r:id="rId23"/>
    <p:sldId id="1817" r:id="rId24"/>
    <p:sldId id="1818" r:id="rId25"/>
    <p:sldId id="1819" r:id="rId26"/>
    <p:sldId id="1820" r:id="rId27"/>
    <p:sldId id="1821" r:id="rId28"/>
    <p:sldId id="1845" r:id="rId29"/>
    <p:sldId id="1823" r:id="rId30"/>
    <p:sldId id="1824" r:id="rId31"/>
    <p:sldId id="1825" r:id="rId32"/>
    <p:sldId id="1826" r:id="rId33"/>
    <p:sldId id="1827" r:id="rId34"/>
    <p:sldId id="1828" r:id="rId35"/>
    <p:sldId id="1829" r:id="rId36"/>
    <p:sldId id="1846" r:id="rId37"/>
    <p:sldId id="1831" r:id="rId38"/>
    <p:sldId id="1832" r:id="rId39"/>
    <p:sldId id="1833" r:id="rId40"/>
    <p:sldId id="1834" r:id="rId41"/>
    <p:sldId id="1835" r:id="rId42"/>
    <p:sldId id="1847" r:id="rId43"/>
    <p:sldId id="1837" r:id="rId44"/>
    <p:sldId id="1838" r:id="rId45"/>
    <p:sldId id="1839" r:id="rId46"/>
    <p:sldId id="1840" r:id="rId47"/>
    <p:sldId id="1841" r:id="rId48"/>
    <p:sldId id="1842" r:id="rId49"/>
    <p:sldId id="1843" r:id="rId50"/>
    <p:sldId id="1850" r:id="rId51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51"/>
            <p14:sldId id="1881"/>
            <p14:sldId id="1798"/>
            <p14:sldId id="1799"/>
            <p14:sldId id="1800"/>
            <p14:sldId id="1801"/>
            <p14:sldId id="1802"/>
            <p14:sldId id="1844"/>
            <p14:sldId id="1804"/>
            <p14:sldId id="1805"/>
            <p14:sldId id="1806"/>
            <p14:sldId id="1807"/>
            <p14:sldId id="1808"/>
            <p14:sldId id="1809"/>
            <p14:sldId id="1810"/>
            <p14:sldId id="1811"/>
            <p14:sldId id="1812"/>
            <p14:sldId id="1814"/>
            <p14:sldId id="1815"/>
            <p14:sldId id="1816"/>
            <p14:sldId id="1817"/>
            <p14:sldId id="1818"/>
            <p14:sldId id="1819"/>
            <p14:sldId id="1820"/>
            <p14:sldId id="1821"/>
            <p14:sldId id="1845"/>
            <p14:sldId id="1823"/>
            <p14:sldId id="1824"/>
            <p14:sldId id="1825"/>
            <p14:sldId id="1826"/>
            <p14:sldId id="1827"/>
            <p14:sldId id="1828"/>
            <p14:sldId id="1829"/>
            <p14:sldId id="1846"/>
            <p14:sldId id="1831"/>
            <p14:sldId id="1832"/>
            <p14:sldId id="1833"/>
            <p14:sldId id="1834"/>
            <p14:sldId id="1835"/>
            <p14:sldId id="1847"/>
            <p14:sldId id="1837"/>
            <p14:sldId id="1838"/>
            <p14:sldId id="1839"/>
            <p14:sldId id="1840"/>
            <p14:sldId id="1841"/>
            <p14:sldId id="1842"/>
            <p14:sldId id="1843"/>
            <p14:sldId id="18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810" autoAdjust="0"/>
  </p:normalViewPr>
  <p:slideViewPr>
    <p:cSldViewPr>
      <p:cViewPr varScale="1">
        <p:scale>
          <a:sx n="97" d="100"/>
          <a:sy n="97" d="100"/>
        </p:scale>
        <p:origin x="390" y="3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9975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2874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2023/12/5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9394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2023/12/5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18 Concurrency 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Control</a:t>
            </a:r>
            <a:endParaRPr lang="en-US" altLang="zh-CN" sz="3200" b="1" dirty="0">
              <a:solidFill>
                <a:srgbClr val="C00000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18)</a:t>
            </a:r>
            <a:endParaRPr lang="en-US" altLang="zh-CN" sz="28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19822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Email: </a:t>
            </a: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Tongji University</a:t>
            </a: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F596-EE8F-48E3-859D-9F520434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Lock-based Protocols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78DDB-17E3-4A55-85BC-C04015D5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84976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A lock is a mechanism to control concurrent access to a data item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Data items can be locked in two modes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exclusive (X) mode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排他型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zh-CN" sz="1800" dirty="0">
                <a:latin typeface="Comic Sans MS" pitchFamily="66" charset="0"/>
              </a:rPr>
              <a:t>Data item can be read and written.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X-lock</a:t>
            </a:r>
            <a:r>
              <a:rPr lang="en-US" altLang="zh-CN" sz="1800" dirty="0">
                <a:latin typeface="Comic Sans MS" pitchFamily="66" charset="0"/>
              </a:rPr>
              <a:t> is requested using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lock-X instruction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shared (S) mode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共享型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zh-CN" sz="1800" dirty="0">
                <a:latin typeface="Comic Sans MS" pitchFamily="66" charset="0"/>
              </a:rPr>
              <a:t>Data item can only be read.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S-lock</a:t>
            </a:r>
            <a:r>
              <a:rPr lang="en-US" altLang="zh-CN" sz="1800" dirty="0">
                <a:latin typeface="Comic Sans MS" pitchFamily="66" charset="0"/>
              </a:rPr>
              <a:t> is requested using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lock-S instruction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Lock requests are made to 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concurrency control manager (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并发控制管理器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).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Transaction can proceed only after the request is granted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5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3629-9EB0-45FD-9EDB-6BF9B477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026E4-F1B9-408F-9553-09A60A1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Lock-compatibility matrix (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锁相容性矩阵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)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A transaction may be granted a lock on a data item </a:t>
            </a:r>
            <a:r>
              <a:rPr lang="en-US" altLang="zh-CN" sz="2000" dirty="0">
                <a:latin typeface="Comic Sans MS" pitchFamily="66" charset="0"/>
              </a:rPr>
              <a:t>if the requested lock is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compatible with locks already held on the data item</a:t>
            </a:r>
            <a:r>
              <a:rPr lang="en-US" altLang="zh-CN" sz="2000" dirty="0">
                <a:latin typeface="Comic Sans MS" pitchFamily="66" charset="0"/>
              </a:rPr>
              <a:t> by other transactions.</a:t>
            </a:r>
          </a:p>
          <a:p>
            <a:r>
              <a:rPr lang="en-US" altLang="zh-CN" sz="2000" dirty="0">
                <a:latin typeface="Comic Sans MS" pitchFamily="66" charset="0"/>
              </a:rPr>
              <a:t>If a lock cannot be granted, the requesting transaction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waits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till all incompatible locks have been released</a:t>
            </a:r>
            <a:r>
              <a:rPr lang="en-US" altLang="zh-CN" sz="2000" dirty="0">
                <a:latin typeface="Comic Sans MS" pitchFamily="66" charset="0"/>
              </a:rPr>
              <a:t>. The lock is then granted.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B659ED-1A68-4C37-8F17-A3964CCD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9994" r="6267" b="21657"/>
          <a:stretch>
            <a:fillRect/>
          </a:stretch>
        </p:blipFill>
        <p:spPr bwMode="auto">
          <a:xfrm>
            <a:off x="2987824" y="1347614"/>
            <a:ext cx="2088232" cy="10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300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C03A-33C9-4BD5-8FA5-6AF83DC6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 Lost Update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249">
            <a:extLst>
              <a:ext uri="{FF2B5EF4-FFF2-40B4-BE49-F238E27FC236}">
                <a16:creationId xmlns:a16="http://schemas.microsoft.com/office/drawing/2014/main" id="{8C42187F-871A-43E9-9C15-5240A27A74BB}"/>
              </a:ext>
            </a:extLst>
          </p:cNvPr>
          <p:cNvGraphicFramePr>
            <a:graphicFrameLocks/>
          </p:cNvGraphicFramePr>
          <p:nvPr/>
        </p:nvGraphicFramePr>
        <p:xfrm>
          <a:off x="2952751" y="837010"/>
          <a:ext cx="2699147" cy="3947300"/>
        </p:xfrm>
        <a:graphic>
          <a:graphicData uri="http://schemas.openxmlformats.org/drawingml/2006/table">
            <a:tbl>
              <a:tblPr/>
              <a:tblGrid>
                <a:gridCol w="119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 R(A)=16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A←A-1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W(A)=15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Commit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Get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R(A)=15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A←A-1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W(A)=14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Commit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 A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val 250">
            <a:extLst>
              <a:ext uri="{FF2B5EF4-FFF2-40B4-BE49-F238E27FC236}">
                <a16:creationId xmlns:a16="http://schemas.microsoft.com/office/drawing/2014/main" id="{00FBD5F7-13FF-4007-A41C-C9DE0F89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519" y="1131590"/>
            <a:ext cx="1078707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251">
            <a:extLst>
              <a:ext uri="{FF2B5EF4-FFF2-40B4-BE49-F238E27FC236}">
                <a16:creationId xmlns:a16="http://schemas.microsoft.com/office/drawing/2014/main" id="{F5C57822-B3AB-4172-A40E-F20F0395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927" y="1635646"/>
            <a:ext cx="1025129" cy="3600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252">
            <a:extLst>
              <a:ext uri="{FF2B5EF4-FFF2-40B4-BE49-F238E27FC236}">
                <a16:creationId xmlns:a16="http://schemas.microsoft.com/office/drawing/2014/main" id="{93D24EE4-0B66-4C1B-942C-B831D61D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4" y="1923678"/>
            <a:ext cx="638931" cy="118824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253">
            <a:extLst>
              <a:ext uri="{FF2B5EF4-FFF2-40B4-BE49-F238E27FC236}">
                <a16:creationId xmlns:a16="http://schemas.microsoft.com/office/drawing/2014/main" id="{B090D67F-B14C-4E31-B17E-AAD46B56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45" y="2499742"/>
            <a:ext cx="1078707" cy="69898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254">
            <a:extLst>
              <a:ext uri="{FF2B5EF4-FFF2-40B4-BE49-F238E27FC236}">
                <a16:creationId xmlns:a16="http://schemas.microsoft.com/office/drawing/2014/main" id="{3B93882F-A700-4DCB-AFC3-35A72A0C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52762"/>
            <a:ext cx="1277863" cy="31687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253">
            <a:extLst>
              <a:ext uri="{FF2B5EF4-FFF2-40B4-BE49-F238E27FC236}">
                <a16:creationId xmlns:a16="http://schemas.microsoft.com/office/drawing/2014/main" id="{B090D67F-B14C-4E31-B17E-AAD46B56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4177025"/>
            <a:ext cx="1078707" cy="69898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551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2A402-1E10-4C6E-8F40-EB576AE2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Repeatable Read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785">
            <a:extLst>
              <a:ext uri="{FF2B5EF4-FFF2-40B4-BE49-F238E27FC236}">
                <a16:creationId xmlns:a16="http://schemas.microsoft.com/office/drawing/2014/main" id="{4BD07345-85E3-45B1-91FE-501B6ED01B37}"/>
              </a:ext>
            </a:extLst>
          </p:cNvPr>
          <p:cNvGraphicFramePr>
            <a:graphicFrameLocks/>
          </p:cNvGraphicFramePr>
          <p:nvPr/>
        </p:nvGraphicFramePr>
        <p:xfrm>
          <a:off x="3006329" y="735806"/>
          <a:ext cx="2430065" cy="4300548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Slock A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Slock B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sum=150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 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sum=150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Commit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A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B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get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XlockB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R(B)=100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B←B*2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W(B)=200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Commit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 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Oval 787">
            <a:extLst>
              <a:ext uri="{FF2B5EF4-FFF2-40B4-BE49-F238E27FC236}">
                <a16:creationId xmlns:a16="http://schemas.microsoft.com/office/drawing/2014/main" id="{D20FE733-6F53-489C-B84C-896548C6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897732"/>
            <a:ext cx="916781" cy="4321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788">
            <a:extLst>
              <a:ext uri="{FF2B5EF4-FFF2-40B4-BE49-F238E27FC236}">
                <a16:creationId xmlns:a16="http://schemas.microsoft.com/office/drawing/2014/main" id="{C5D02823-0354-4B0B-B2B1-8699AE20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879" y="1869282"/>
            <a:ext cx="1025128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790">
            <a:extLst>
              <a:ext uri="{FF2B5EF4-FFF2-40B4-BE49-F238E27FC236}">
                <a16:creationId xmlns:a16="http://schemas.microsoft.com/office/drawing/2014/main" id="{6359ACBF-B2CC-46B0-AC02-7783A719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3147814"/>
            <a:ext cx="916781" cy="7473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791">
            <a:extLst>
              <a:ext uri="{FF2B5EF4-FFF2-40B4-BE49-F238E27FC236}">
                <a16:creationId xmlns:a16="http://schemas.microsoft.com/office/drawing/2014/main" id="{8369DF27-B724-4E9E-BE9F-52A54E9D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416" y="3759994"/>
            <a:ext cx="1025128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792">
            <a:extLst>
              <a:ext uri="{FF2B5EF4-FFF2-40B4-BE49-F238E27FC236}">
                <a16:creationId xmlns:a16="http://schemas.microsoft.com/office/drawing/2014/main" id="{DACAFA42-0210-4F05-BA0D-83805197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138363"/>
            <a:ext cx="720080" cy="16752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790">
            <a:extLst>
              <a:ext uri="{FF2B5EF4-FFF2-40B4-BE49-F238E27FC236}">
                <a16:creationId xmlns:a16="http://schemas.microsoft.com/office/drawing/2014/main" id="{6359ACBF-B2CC-46B0-AC02-7783A719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259" y="4587974"/>
            <a:ext cx="916781" cy="50405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815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461E0-1C2E-480C-BB74-26A18E0E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 Dirty Read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227">
            <a:extLst>
              <a:ext uri="{FF2B5EF4-FFF2-40B4-BE49-F238E27FC236}">
                <a16:creationId xmlns:a16="http://schemas.microsoft.com/office/drawing/2014/main" id="{C1D16A44-EE9F-4A95-8AC2-431E278DF94F}"/>
              </a:ext>
            </a:extLst>
          </p:cNvPr>
          <p:cNvGraphicFramePr>
            <a:graphicFrameLocks/>
          </p:cNvGraphicFramePr>
          <p:nvPr/>
        </p:nvGraphicFramePr>
        <p:xfrm>
          <a:off x="3000375" y="762001"/>
          <a:ext cx="2653903" cy="3983840"/>
        </p:xfrm>
        <a:graphic>
          <a:graphicData uri="http://schemas.openxmlformats.org/drawingml/2006/table">
            <a:tbl>
              <a:tblPr/>
              <a:tblGrid>
                <a:gridCol w="14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Xlock C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R(C)=100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C←C*2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W(C)=200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ROLLBACK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(C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rec. 100)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Unlock C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Get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R(C)=100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Commit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val 228">
            <a:extLst>
              <a:ext uri="{FF2B5EF4-FFF2-40B4-BE49-F238E27FC236}">
                <a16:creationId xmlns:a16="http://schemas.microsoft.com/office/drawing/2014/main" id="{B224B322-2E61-4979-922B-E33D8086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531" y="1032272"/>
            <a:ext cx="1025129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229">
            <a:extLst>
              <a:ext uri="{FF2B5EF4-FFF2-40B4-BE49-F238E27FC236}">
                <a16:creationId xmlns:a16="http://schemas.microsoft.com/office/drawing/2014/main" id="{FAF07833-89D1-4099-8B9C-4B9D5938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166938"/>
            <a:ext cx="1025129" cy="2702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230">
            <a:extLst>
              <a:ext uri="{FF2B5EF4-FFF2-40B4-BE49-F238E27FC236}">
                <a16:creationId xmlns:a16="http://schemas.microsoft.com/office/drawing/2014/main" id="{B5285AA5-8462-46E1-B0F6-6FCB6491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87" y="2437210"/>
            <a:ext cx="702469" cy="118705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231">
            <a:extLst>
              <a:ext uri="{FF2B5EF4-FFF2-40B4-BE49-F238E27FC236}">
                <a16:creationId xmlns:a16="http://schemas.microsoft.com/office/drawing/2014/main" id="{66AD5F42-AB51-4DB4-BC7E-21174FF0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920" y="2643758"/>
            <a:ext cx="1266056" cy="98050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232">
            <a:extLst>
              <a:ext uri="{FF2B5EF4-FFF2-40B4-BE49-F238E27FC236}">
                <a16:creationId xmlns:a16="http://schemas.microsoft.com/office/drawing/2014/main" id="{87907357-22EA-48C8-9405-9D2876F4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891" y="3570685"/>
            <a:ext cx="1133475" cy="3250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231">
            <a:extLst>
              <a:ext uri="{FF2B5EF4-FFF2-40B4-BE49-F238E27FC236}">
                <a16:creationId xmlns:a16="http://schemas.microsoft.com/office/drawing/2014/main" id="{66AD5F42-AB51-4DB4-BC7E-21174FF0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155926"/>
            <a:ext cx="1266056" cy="64807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552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0627D-DF14-4A88-B977-ECB4FB27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Lock-based Protocols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F77D7-700F-4F1C-8CAC-C3CBFC43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784976" cy="40210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        T:</a:t>
            </a:r>
            <a:r>
              <a:rPr lang="en-US" altLang="zh-CN" sz="1800" dirty="0">
                <a:latin typeface="Comic Sans MS" pitchFamily="66" charset="0"/>
              </a:rPr>
              <a:t> lock-S(A);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	     read (A);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                  unlock(A);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                  lock-S(B);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                  read (B);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                  unlock(B);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                  display(A+B)</a:t>
            </a:r>
          </a:p>
          <a:p>
            <a:r>
              <a:rPr lang="en-US" altLang="zh-CN" sz="1800" dirty="0">
                <a:latin typeface="Comic Sans MS" pitchFamily="66" charset="0"/>
              </a:rPr>
              <a:t>Locking as above is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not sufficient to guarantee serializability</a:t>
            </a:r>
            <a:r>
              <a:rPr lang="en-US" altLang="zh-CN" sz="1800" dirty="0">
                <a:latin typeface="Comic Sans MS" pitchFamily="66" charset="0"/>
              </a:rPr>
              <a:t>. If A and B get updated in-between the read of A and B, the displayed sum would be wrong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locking protocol is a set of rules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followed by all transactions while requesting and releasing locks</a:t>
            </a:r>
          </a:p>
          <a:p>
            <a:pPr lvl="1"/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locking protocols restrict the set of possible schedules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4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725A-864D-4C0A-A1B4-7AF3FC82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(</a:t>
            </a:r>
            <a:r>
              <a:rPr lang="zh-CN" altLang="en-US" dirty="0">
                <a:latin typeface="Comic Sans MS" pitchFamily="66" charset="0"/>
              </a:rPr>
              <a:t>死锁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BD9CC-A004-4310-8ABF-B1B018EE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Consider the following partial schedule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pPr marL="0" indent="0">
              <a:buNone/>
            </a:pPr>
            <a:br>
              <a:rPr lang="en-US" altLang="zh-CN" sz="2000" dirty="0">
                <a:latin typeface="Comic Sans MS" pitchFamily="66" charset="0"/>
              </a:rPr>
            </a:br>
            <a:endParaRPr lang="en-US" altLang="zh-CN" sz="20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dirty="0">
                <a:latin typeface="Comic Sans MS" pitchFamily="66" charset="0"/>
              </a:rPr>
              <a:t>Such a situation is called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deadlock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To handle the deadlock</a:t>
            </a:r>
            <a:r>
              <a:rPr lang="en-US" altLang="zh-CN" sz="1800" dirty="0">
                <a:latin typeface="Comic Sans MS" pitchFamily="66" charset="0"/>
              </a:rPr>
              <a:t>, T</a:t>
            </a:r>
            <a:r>
              <a:rPr lang="en-US" altLang="zh-CN" sz="1800" baseline="-25000" dirty="0">
                <a:latin typeface="Comic Sans MS" pitchFamily="66" charset="0"/>
              </a:rPr>
              <a:t>3</a:t>
            </a:r>
            <a:r>
              <a:rPr lang="en-US" altLang="zh-CN" sz="1800" dirty="0">
                <a:latin typeface="Comic Sans MS" pitchFamily="66" charset="0"/>
              </a:rPr>
              <a:t> or T</a:t>
            </a:r>
            <a:r>
              <a:rPr lang="en-US" altLang="zh-CN" sz="1800" baseline="-25000" dirty="0">
                <a:latin typeface="Comic Sans MS" pitchFamily="66" charset="0"/>
              </a:rPr>
              <a:t>4</a:t>
            </a:r>
            <a:r>
              <a:rPr lang="en-US" altLang="zh-CN" sz="1800" dirty="0">
                <a:latin typeface="Comic Sans MS" pitchFamily="66" charset="0"/>
              </a:rPr>
              <a:t> must be rolled back and release its locks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Deadlock exists in most locking protocols</a:t>
            </a:r>
          </a:p>
          <a:p>
            <a:pPr lvl="1"/>
            <a:endParaRPr lang="en-US" altLang="zh-CN" sz="1600" dirty="0"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340FA9-0B2F-4A95-BF7C-D86B4CEA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2" t="2887" r="13060" b="1443"/>
          <a:stretch>
            <a:fillRect/>
          </a:stretch>
        </p:blipFill>
        <p:spPr bwMode="auto">
          <a:xfrm>
            <a:off x="2530363" y="1203598"/>
            <a:ext cx="1999059" cy="196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754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E610E-FFD0-41E9-A32E-0DB75E12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Starvation (</a:t>
            </a:r>
            <a:r>
              <a:rPr lang="zh-CN" altLang="en-US" dirty="0">
                <a:latin typeface="Comic Sans MS" pitchFamily="66" charset="0"/>
              </a:rPr>
              <a:t>饥饿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3D31-804E-4A99-9B76-F69F9926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Starvation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E.g., a</a:t>
            </a:r>
            <a:r>
              <a:rPr lang="en-US" altLang="zh-CN" sz="1800" dirty="0">
                <a:latin typeface="Comic Sans MS" pitchFamily="66" charset="0"/>
              </a:rPr>
              <a:t> transaction may be waiting for an X-lock on a data item, while a sequence of other transactions request and are granted an S-lock on the same data item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The same transaction is repeatedly rolled back due to deadlocks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Concurrency control manager </a:t>
            </a:r>
            <a:r>
              <a:rPr lang="en-US" altLang="zh-CN" sz="2000" dirty="0">
                <a:latin typeface="Comic Sans MS" pitchFamily="66" charset="0"/>
              </a:rPr>
              <a:t>can be designed to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prevent starvation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7713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E6D6-DEE8-4D89-B60C-5402A8AB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0A120-09BB-45E9-83D8-3EC8BA1A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95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2PL is a protocol which ensures conflict-serializable schedules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Phase 1: Growing Phase (</a:t>
            </a:r>
            <a:r>
              <a:rPr lang="zh-CN" altLang="en-US" sz="1800" b="1" dirty="0">
                <a:solidFill>
                  <a:srgbClr val="1B06BA"/>
                </a:solidFill>
                <a:latin typeface="Comic Sans MS" pitchFamily="66" charset="0"/>
              </a:rPr>
              <a:t>增长阶段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transaction can obtain locks but cannot release locks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Phase 2: Shrinking Phase (</a:t>
            </a:r>
            <a:r>
              <a:rPr lang="zh-CN" altLang="en-US" sz="1800" b="1" dirty="0">
                <a:solidFill>
                  <a:srgbClr val="1B06BA"/>
                </a:solidFill>
                <a:latin typeface="Comic Sans MS" pitchFamily="66" charset="0"/>
              </a:rPr>
              <a:t>缩减阶段）</a:t>
            </a:r>
            <a:endParaRPr lang="en-US" altLang="zh-CN" sz="1800" b="1" dirty="0">
              <a:solidFill>
                <a:srgbClr val="1B06BA"/>
              </a:solidFill>
              <a:latin typeface="Comic Sans MS" pitchFamily="66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transaction can release locks but cannot obtain locks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The protocol assures serializability</a:t>
            </a:r>
            <a:r>
              <a:rPr lang="en-US" altLang="zh-CN" sz="1800" dirty="0">
                <a:latin typeface="Comic Sans MS" pitchFamily="66" charset="0"/>
              </a:rPr>
              <a:t>. It can be proved that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the transactions can be serialized in the order of their lock points (</a:t>
            </a:r>
            <a:r>
              <a:rPr lang="zh-CN" altLang="en-US" sz="1800" dirty="0">
                <a:solidFill>
                  <a:srgbClr val="FF0000"/>
                </a:solidFill>
                <a:latin typeface="Comic Sans MS" pitchFamily="66" charset="0"/>
              </a:rPr>
              <a:t>封锁点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Lock point: </a:t>
            </a:r>
            <a:r>
              <a:rPr lang="zh-CN" altLang="en-US" sz="1800" dirty="0">
                <a:latin typeface="Comic Sans MS" pitchFamily="66" charset="0"/>
              </a:rPr>
              <a:t>事务获得最后加锁的位置</a:t>
            </a:r>
            <a:r>
              <a:rPr lang="en-US" altLang="zh-CN" sz="1800" dirty="0">
                <a:latin typeface="Comic Sans MS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122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3E45-7D12-4BAC-A1FE-81FC1C9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76119-A25A-452F-B39E-DAB99F7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27534"/>
            <a:ext cx="8352928" cy="38950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Satisfy 2PL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6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 A  </a:t>
            </a:r>
            <a:r>
              <a:rPr lang="en-US" altLang="zh-CN" sz="1600" b="1" dirty="0" err="1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6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 B  </a:t>
            </a:r>
            <a:r>
              <a:rPr lang="en-US" altLang="zh-CN" sz="1600" b="1" dirty="0" err="1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Xlock</a:t>
            </a:r>
            <a:r>
              <a:rPr lang="en-US" altLang="zh-CN" sz="16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 C</a:t>
            </a:r>
            <a:r>
              <a:rPr lang="en-US" altLang="zh-CN" sz="16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Unlock B  Unlock A  Unlock C</a:t>
            </a:r>
            <a:r>
              <a:rPr lang="zh-CN" altLang="en-US" sz="1600" b="1" dirty="0">
                <a:latin typeface="Comic Sans MS" pitchFamily="66" charset="0"/>
                <a:ea typeface="华文中宋" panose="02010600040101010101" pitchFamily="2" charset="-122"/>
              </a:rPr>
              <a:t>；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|←	   Growing</a:t>
            </a:r>
            <a:r>
              <a:rPr lang="zh-CN" altLang="en-US" sz="16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	    →</a:t>
            </a:r>
            <a:r>
              <a:rPr lang="en-US" altLang="zh-CN" sz="16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|</a:t>
            </a:r>
            <a:r>
              <a:rPr lang="en-US" altLang="zh-CN" sz="1600" b="1" dirty="0">
                <a:latin typeface="Comic Sans MS" pitchFamily="66" charset="0"/>
                <a:ea typeface="华文中宋" panose="0201060004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|←         Shrinking        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→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|</a:t>
            </a:r>
          </a:p>
          <a:p>
            <a:pPr>
              <a:lnSpc>
                <a:spcPct val="200000"/>
              </a:lnSpc>
              <a:buNone/>
            </a:pPr>
            <a:endParaRPr lang="en-US" altLang="zh-CN" sz="2000" dirty="0">
              <a:latin typeface="Comic Sans MS" pitchFamily="66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Not satisfy 2PL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err="1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8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 A</a:t>
            </a:r>
            <a:r>
              <a:rPr lang="en-US" altLang="zh-CN" sz="18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Unlock A</a:t>
            </a:r>
            <a:r>
              <a:rPr lang="en-US" altLang="zh-CN" sz="18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800" b="1" dirty="0" err="1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Slock</a:t>
            </a:r>
            <a:r>
              <a:rPr lang="en-US" altLang="zh-CN" sz="18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 B</a:t>
            </a:r>
            <a:r>
              <a:rPr lang="en-US" altLang="zh-CN" sz="18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800" b="1" dirty="0" err="1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Xlock</a:t>
            </a:r>
            <a:r>
              <a:rPr lang="en-US" altLang="zh-CN" sz="1800" b="1" dirty="0">
                <a:solidFill>
                  <a:srgbClr val="0000CC"/>
                </a:solidFill>
                <a:latin typeface="Comic Sans MS" pitchFamily="66" charset="0"/>
                <a:ea typeface="华文中宋" panose="02010600040101010101" pitchFamily="2" charset="-122"/>
              </a:rPr>
              <a:t> C</a:t>
            </a:r>
            <a:r>
              <a:rPr lang="en-US" altLang="zh-CN" sz="1800" b="1" dirty="0">
                <a:latin typeface="Comic Sans MS" pitchFamily="66" charset="0"/>
                <a:ea typeface="华文中宋" panose="02010600040101010101" pitchFamily="2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华文中宋" panose="02010600040101010101" pitchFamily="2" charset="-122"/>
              </a:rPr>
              <a:t>Unlock C  Unlock B</a:t>
            </a:r>
            <a:r>
              <a:rPr lang="zh-CN" altLang="en-US" sz="1800" b="1" dirty="0">
                <a:latin typeface="Comic Sans MS" pitchFamily="66" charset="0"/>
                <a:ea typeface="华文中宋" panose="02010600040101010101" pitchFamily="2" charset="-122"/>
              </a:rPr>
              <a:t>；</a:t>
            </a:r>
            <a:endParaRPr lang="zh-CN" altLang="en-US" sz="2000" b="1" dirty="0">
              <a:latin typeface="Comic Sans MS" pitchFamily="66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8184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3  Application Design &amp; Development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kern="0" dirty="0">
              <a:latin typeface="Comic Sans MS" pitchFamily="66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6  Query Processing &amp; Optimization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kern="0" dirty="0">
              <a:latin typeface="Comic Sans MS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96174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F4196-9FA2-4469-ACA5-7500A2BB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graphicFrame>
        <p:nvGraphicFramePr>
          <p:cNvPr id="4" name="Group 604">
            <a:extLst>
              <a:ext uri="{FF2B5EF4-FFF2-40B4-BE49-F238E27FC236}">
                <a16:creationId xmlns:a16="http://schemas.microsoft.com/office/drawing/2014/main" id="{74E69BC0-046B-4DE0-9018-A18711F2E52B}"/>
              </a:ext>
            </a:extLst>
          </p:cNvPr>
          <p:cNvGraphicFramePr>
            <a:graphicFrameLocks/>
          </p:cNvGraphicFramePr>
          <p:nvPr/>
        </p:nvGraphicFramePr>
        <p:xfrm>
          <a:off x="1601391" y="820342"/>
          <a:ext cx="3132534" cy="4144836"/>
        </p:xfrm>
        <a:graphic>
          <a:graphicData uri="http://schemas.openxmlformats.org/drawingml/2006/table">
            <a:tbl>
              <a:tblPr/>
              <a:tblGrid>
                <a:gridCol w="151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Slock(A)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R(A=260)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Slock(C)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R(C=300)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Xlock(A)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W(A=160)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 C 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W(C=250)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Slock(A)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Slock(B)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R(B=1000)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Xlock(B)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W(B=1100)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Unlock(A)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wait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R(A=160)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Xlock(A)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Unlock(B)</a:t>
                      </a: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W(A=210)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88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3269" marB="3326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 C 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Unlock( A )</a:t>
                      </a:r>
                    </a:p>
                  </a:txBody>
                  <a:tcPr marL="68580" marR="68580" marT="33269" marB="332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Oval 605">
            <a:extLst>
              <a:ext uri="{FF2B5EF4-FFF2-40B4-BE49-F238E27FC236}">
                <a16:creationId xmlns:a16="http://schemas.microsoft.com/office/drawing/2014/main" id="{891B62FE-6D07-4D3F-848B-5D9AD9C0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982266"/>
            <a:ext cx="756047" cy="21550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606">
            <a:extLst>
              <a:ext uri="{FF2B5EF4-FFF2-40B4-BE49-F238E27FC236}">
                <a16:creationId xmlns:a16="http://schemas.microsoft.com/office/drawing/2014/main" id="{9046B52E-2CF6-4945-A454-6800F576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1359694"/>
            <a:ext cx="756047" cy="215504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07">
            <a:extLst>
              <a:ext uri="{FF2B5EF4-FFF2-40B4-BE49-F238E27FC236}">
                <a16:creationId xmlns:a16="http://schemas.microsoft.com/office/drawing/2014/main" id="{37D575BA-3922-41A3-AFF6-8C489A19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1793081"/>
            <a:ext cx="756047" cy="21550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Oval 608">
            <a:extLst>
              <a:ext uri="{FF2B5EF4-FFF2-40B4-BE49-F238E27FC236}">
                <a16:creationId xmlns:a16="http://schemas.microsoft.com/office/drawing/2014/main" id="{C86FEE8C-91F4-4806-8F69-1572AB32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2764631"/>
            <a:ext cx="756047" cy="21550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609">
            <a:extLst>
              <a:ext uri="{FF2B5EF4-FFF2-40B4-BE49-F238E27FC236}">
                <a16:creationId xmlns:a16="http://schemas.microsoft.com/office/drawing/2014/main" id="{2E65AA40-EF24-4749-AE72-EF802448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3220641"/>
            <a:ext cx="756047" cy="21550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610">
            <a:extLst>
              <a:ext uri="{FF2B5EF4-FFF2-40B4-BE49-F238E27FC236}">
                <a16:creationId xmlns:a16="http://schemas.microsoft.com/office/drawing/2014/main" id="{82BF6258-FEAB-4033-BE7F-72D12344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3598069"/>
            <a:ext cx="863203" cy="270272"/>
          </a:xfrm>
          <a:prstGeom prst="ellips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5129A2E5-56E3-44CE-9CD5-038124D9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4192191"/>
            <a:ext cx="863203" cy="270272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612">
            <a:extLst>
              <a:ext uri="{FF2B5EF4-FFF2-40B4-BE49-F238E27FC236}">
                <a16:creationId xmlns:a16="http://schemas.microsoft.com/office/drawing/2014/main" id="{4633BCF6-7FBA-45AC-A36D-AF0554E7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2194323"/>
            <a:ext cx="756047" cy="215503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613">
            <a:extLst>
              <a:ext uri="{FF2B5EF4-FFF2-40B4-BE49-F238E27FC236}">
                <a16:creationId xmlns:a16="http://schemas.microsoft.com/office/drawing/2014/main" id="{7164F5EB-1C9C-424A-83CC-1D02D6C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2626519"/>
            <a:ext cx="756047" cy="215504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14">
            <a:extLst>
              <a:ext uri="{FF2B5EF4-FFF2-40B4-BE49-F238E27FC236}">
                <a16:creationId xmlns:a16="http://schemas.microsoft.com/office/drawing/2014/main" id="{3C988CC6-D9E7-4904-88E0-F3CCAFF8E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4030266"/>
            <a:ext cx="756047" cy="215503"/>
          </a:xfrm>
          <a:prstGeom prst="ellips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Oval 615">
            <a:extLst>
              <a:ext uri="{FF2B5EF4-FFF2-40B4-BE49-F238E27FC236}">
                <a16:creationId xmlns:a16="http://schemas.microsoft.com/office/drawing/2014/main" id="{A2F7F42F-861E-4D43-80C3-BD527D3B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329" y="4587974"/>
            <a:ext cx="1133475" cy="432197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Oval 617">
            <a:extLst>
              <a:ext uri="{FF2B5EF4-FFF2-40B4-BE49-F238E27FC236}">
                <a16:creationId xmlns:a16="http://schemas.microsoft.com/office/drawing/2014/main" id="{9F4648DB-64D1-423E-A8B0-70ED9174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06" y="2764631"/>
            <a:ext cx="539354" cy="1103710"/>
          </a:xfrm>
          <a:prstGeom prst="ellips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586">
            <a:extLst>
              <a:ext uri="{FF2B5EF4-FFF2-40B4-BE49-F238E27FC236}">
                <a16:creationId xmlns:a16="http://schemas.microsoft.com/office/drawing/2014/main" id="{A14B34A1-1DF9-490E-9BFF-CBCB9E4B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347614"/>
            <a:ext cx="41044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spcBef>
                <a:spcPct val="0"/>
              </a:spcBef>
              <a:spcAft>
                <a:spcPts val="0"/>
              </a:spcAft>
              <a:buClr>
                <a:srgbClr val="FFCCCC"/>
              </a:buClr>
              <a:buSz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宋体" panose="02010600030101010101" pitchFamily="2" charset="-122"/>
              </a:rPr>
              <a:t>2PL ensures serializable schedules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27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F83B-585A-470E-A6BD-0B8DDEE5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Two-Phase Locking Protocol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93730-6EF3-4825-9EBA-80490E85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627534"/>
            <a:ext cx="8676964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Two-phase locking cannot avoid deadlocks.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Cascading roll-back </a:t>
            </a:r>
            <a:r>
              <a:rPr lang="en-US" altLang="zh-CN" sz="2000" dirty="0">
                <a:latin typeface="Comic Sans MS" pitchFamily="66" charset="0"/>
              </a:rPr>
              <a:t>is possible under two-phase locking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To avoid this, follow a modified protocol called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strict two-phase locking (</a:t>
            </a:r>
            <a:r>
              <a:rPr lang="zh-CN" altLang="en-US" sz="1800" b="1" dirty="0">
                <a:solidFill>
                  <a:srgbClr val="1B06BA"/>
                </a:solidFill>
                <a:latin typeface="Comic Sans MS" pitchFamily="66" charset="0"/>
              </a:rPr>
              <a:t>严格两阶段封锁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 transaction must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hold all its exclusive locks till it commits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Rigorous two-phase locking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强两阶段封锁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is even stricter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all locks are held till commit/abort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transactions can be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serialized</a:t>
            </a:r>
            <a:r>
              <a:rPr lang="en-US" altLang="zh-CN" sz="1800" dirty="0">
                <a:latin typeface="Comic Sans MS" pitchFamily="66" charset="0"/>
              </a:rPr>
              <a:t> in the order in which they commit</a:t>
            </a:r>
          </a:p>
        </p:txBody>
      </p:sp>
    </p:spTree>
    <p:extLst>
      <p:ext uri="{BB962C8B-B14F-4D97-AF65-F5344CB8AC3E}">
        <p14:creationId xmlns:p14="http://schemas.microsoft.com/office/powerpoint/2010/main" val="18357541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B935-206E-4DF3-B421-6B1A82F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 Conversions (</a:t>
            </a:r>
            <a:r>
              <a:rPr lang="zh-CN" altLang="en-US" dirty="0">
                <a:latin typeface="Comic Sans MS" pitchFamily="66" charset="0"/>
              </a:rPr>
              <a:t>锁转换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D52AF-F6E3-4B31-AB87-C6F511D5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175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Two-phase locking with lock conversions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Upgrade (</a:t>
            </a:r>
            <a:r>
              <a:rPr lang="zh-CN" altLang="en-US" sz="1600" b="1" dirty="0">
                <a:solidFill>
                  <a:srgbClr val="1B06BA"/>
                </a:solidFill>
                <a:latin typeface="Comic Sans MS" pitchFamily="66" charset="0"/>
              </a:rPr>
              <a:t>升级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lock-S -&gt; lock-X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Downgrade (</a:t>
            </a:r>
            <a:r>
              <a:rPr lang="zh-CN" altLang="en-US" sz="1600" b="1" dirty="0">
                <a:solidFill>
                  <a:srgbClr val="1B06BA"/>
                </a:solidFill>
                <a:latin typeface="Comic Sans MS" pitchFamily="66" charset="0"/>
              </a:rPr>
              <a:t>降级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lock-X -&gt; lock-S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This protocol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assures serializability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FCB7E2-4F56-4731-8D98-597A65BAE519}"/>
              </a:ext>
            </a:extLst>
          </p:cNvPr>
          <p:cNvSpPr txBox="1"/>
          <p:nvPr/>
        </p:nvSpPr>
        <p:spPr>
          <a:xfrm>
            <a:off x="6588224" y="1203598"/>
            <a:ext cx="2088232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T8</a:t>
            </a:r>
            <a:r>
              <a:rPr lang="zh-CN" altLang="en-US" sz="1600" b="1" dirty="0">
                <a:latin typeface="Comic Sans MS" pitchFamily="66" charset="0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latin typeface="Comic Sans MS" pitchFamily="66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…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n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write(a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endParaRPr lang="en-US" altLang="zh-CN" sz="1600" dirty="0">
              <a:latin typeface="Comic Sans MS" pitchFamily="66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Comic Sans MS" pitchFamily="66" charset="0"/>
                <a:cs typeface="Arial" panose="020B0604020202020204" pitchFamily="34" charset="0"/>
              </a:rPr>
              <a:t>T9</a:t>
            </a:r>
            <a:r>
              <a:rPr lang="en-US" altLang="zh-CN" sz="1600" b="1">
                <a:latin typeface="Comic Sans MS" pitchFamily="66" charset="0"/>
                <a:cs typeface="Arial" panose="020B0604020202020204" pitchFamily="34" charset="0"/>
              </a:rPr>
              <a:t>:</a:t>
            </a:r>
            <a:r>
              <a:rPr lang="en-US" altLang="zh-CN" sz="1600">
                <a:latin typeface="Comic Sans MS" pitchFamily="66" charset="0"/>
                <a:cs typeface="Arial" panose="020B0604020202020204" pitchFamily="34" charset="0"/>
              </a:rPr>
              <a:t>   read(a</a:t>
            </a:r>
            <a:r>
              <a:rPr lang="en-US" altLang="zh-CN" sz="1600" baseline="-2500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read(a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         display(a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+a</a:t>
            </a:r>
            <a:r>
              <a:rPr lang="en-US" altLang="zh-CN" sz="1600" baseline="-25000" dirty="0">
                <a:latin typeface="Comic Sans MS" pitchFamily="66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782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ADAC8-8B9E-41CF-B182-0145B41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Automatic Acquisition of Locks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489C3-2E53-442E-803A-7C264043E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38888"/>
                <a:ext cx="8712968" cy="416511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issues the standard read/write instruction, without explicit locking calls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The operation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read(D)</a:t>
                </a:r>
                <a:r>
                  <a:rPr lang="en-US" altLang="zh-CN" sz="2000" dirty="0">
                    <a:latin typeface="Comic Sans MS" pitchFamily="66" charset="0"/>
                  </a:rPr>
                  <a:t> is processed as: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	</a:t>
                </a: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has a lock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	then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	  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read(D)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else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begin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    if necessary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wait until </a:t>
                </a:r>
                <a:r>
                  <a:rPr lang="en-US" altLang="zh-CN" sz="1800" dirty="0">
                    <a:latin typeface="Comic Sans MS" pitchFamily="66" charset="0"/>
                  </a:rPr>
                  <a:t>no other transactions have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a lock-X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         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grant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 lock-S </a:t>
                </a:r>
                <a:r>
                  <a:rPr lang="en-US" altLang="zh-CN" sz="1800" dirty="0">
                    <a:latin typeface="Comic Sans MS" pitchFamily="66" charset="0"/>
                  </a:rPr>
                  <a:t>on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800" dirty="0">
                    <a:latin typeface="Comic Sans MS" pitchFamily="66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  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read(D)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                end</a:t>
                </a: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489C3-2E53-442E-803A-7C264043E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38888"/>
                <a:ext cx="8712968" cy="4165110"/>
              </a:xfrm>
              <a:blipFill>
                <a:blip r:embed="rId2"/>
                <a:stretch>
                  <a:fillRect l="-979" t="-2050" r="-1049" b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296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6007C-01CA-45DB-8E03-7907D2F6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Automatic Acquisition of Locks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154096-C3AD-453B-8144-D9FF04677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89050"/>
                <a:ext cx="8568952" cy="404294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write(D) </a:t>
                </a:r>
                <a:r>
                  <a:rPr lang="en-US" altLang="zh-CN" sz="2000" dirty="0">
                    <a:latin typeface="Comic Sans MS" pitchFamily="66" charset="0"/>
                  </a:rPr>
                  <a:t>is processed as: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</a:t>
                </a:r>
                <a:r>
                  <a:rPr lang="en-US" altLang="zh-CN" sz="16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has a  lock-X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then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write(D)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begin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if necessary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wait until </a:t>
                </a:r>
                <a:r>
                  <a:rPr lang="en-US" altLang="zh-CN" sz="1600" dirty="0">
                    <a:latin typeface="Comic Sans MS" pitchFamily="66" charset="0"/>
                  </a:rPr>
                  <a:t>no other transactions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have any lock</a:t>
                </a:r>
                <a:r>
                  <a:rPr lang="en-US" altLang="zh-CN" sz="1600" dirty="0">
                    <a:latin typeface="Comic Sans MS" pitchFamily="66" charset="0"/>
                  </a:rPr>
                  <a:t> on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has a lock-S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   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upgrade lock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600" dirty="0">
                    <a:latin typeface="Comic Sans MS" pitchFamily="66" charset="0"/>
                  </a:rPr>
                  <a:t>  to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lock-X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grant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a lock-X </a:t>
                </a:r>
                <a:r>
                  <a:rPr lang="en-US" altLang="zh-CN" sz="1600" dirty="0">
                    <a:latin typeface="Comic Sans MS" pitchFamily="66" charset="0"/>
                  </a:rPr>
                  <a:t>on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         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write(D)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 end;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All locks are released after commit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154096-C3AD-453B-8144-D9FF04677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89050"/>
                <a:ext cx="8568952" cy="4042940"/>
              </a:xfrm>
              <a:blipFill>
                <a:blip r:embed="rId2"/>
                <a:stretch>
                  <a:fillRect l="-996" t="-1961" b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111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30CC-5118-427E-8F29-C87F9E66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Implementation of Locking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219DC-0A53-4455-ADC4-66D0A0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Lock manager (</a:t>
            </a:r>
            <a:r>
              <a:rPr lang="zh-CN" altLang="en-US" sz="2000" b="1" dirty="0">
                <a:solidFill>
                  <a:srgbClr val="1B06BA"/>
                </a:solidFill>
                <a:latin typeface="Comic Sans MS" pitchFamily="66" charset="0"/>
              </a:rPr>
              <a:t>锁管理器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A lock manager can be implemented as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 separate process </a:t>
            </a:r>
            <a:r>
              <a:rPr lang="en-US" altLang="zh-CN" sz="1600" dirty="0">
                <a:latin typeface="Comic Sans MS" pitchFamily="66" charset="0"/>
              </a:rPr>
              <a:t>to which transactions send lock and unlock requests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The lock manager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replies to a lock request </a:t>
            </a:r>
            <a:r>
              <a:rPr lang="en-US" altLang="zh-CN" sz="1600" dirty="0">
                <a:latin typeface="Comic Sans MS" pitchFamily="66" charset="0"/>
              </a:rPr>
              <a:t>by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sending a lock grant messages </a:t>
            </a:r>
            <a:r>
              <a:rPr lang="en-US" altLang="zh-CN" sz="1600" dirty="0">
                <a:latin typeface="Comic Sans MS" pitchFamily="66" charset="0"/>
              </a:rPr>
              <a:t>(or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a message asking the transaction to roll back</a:t>
            </a:r>
            <a:r>
              <a:rPr lang="en-US" altLang="zh-CN" sz="1600" dirty="0">
                <a:latin typeface="Comic Sans MS" pitchFamily="66" charset="0"/>
              </a:rPr>
              <a:t>, in case of 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a deadlock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The requesting transaction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waits until its request is answered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latin typeface="Comic Sans MS" pitchFamily="66" charset="0"/>
              </a:rPr>
              <a:t>The lock manager maintains a data-structure called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 lock table (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锁表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1600" dirty="0">
                <a:latin typeface="Comic Sans MS" pitchFamily="66" charset="0"/>
              </a:rPr>
              <a:t>to record granted locks and pending requests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lock table </a:t>
            </a:r>
            <a:r>
              <a:rPr lang="en-US" altLang="zh-CN" sz="2000" dirty="0">
                <a:latin typeface="Comic Sans MS" pitchFamily="66" charset="0"/>
              </a:rPr>
              <a:t>is usually implemented as an 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in-memory hash table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indexed on the name of the data item being locked</a:t>
            </a:r>
          </a:p>
          <a:p>
            <a:pPr>
              <a:spcBef>
                <a:spcPts val="12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590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6234E-C88E-4C1F-AB94-BCDF4417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Lock Table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90252-A7CC-4112-B75C-B78FE970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5616624" cy="3805070"/>
          </a:xfrm>
        </p:spPr>
        <p:txBody>
          <a:bodyPr/>
          <a:lstStyle/>
          <a:p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Black rectangles </a:t>
            </a:r>
            <a:r>
              <a:rPr lang="en-US" altLang="zh-CN" sz="1600" dirty="0">
                <a:latin typeface="Comic Sans MS" pitchFamily="66" charset="0"/>
              </a:rPr>
              <a:t>indicate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granted locks</a:t>
            </a:r>
            <a:r>
              <a:rPr lang="en-US" altLang="zh-CN" sz="1600" dirty="0">
                <a:latin typeface="Comic Sans MS" pitchFamily="66" charset="0"/>
              </a:rPr>
              <a:t>, and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white ones</a:t>
            </a:r>
            <a:r>
              <a:rPr lang="en-US" altLang="zh-CN" sz="1600" dirty="0">
                <a:latin typeface="Comic Sans MS" pitchFamily="66" charset="0"/>
              </a:rPr>
              <a:t> indicate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waiting requests</a:t>
            </a:r>
          </a:p>
          <a:p>
            <a:r>
              <a:rPr lang="en-US" altLang="zh-CN" sz="1600" dirty="0">
                <a:latin typeface="Comic Sans MS" pitchFamily="66" charset="0"/>
              </a:rPr>
              <a:t>Lock table also records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the type of lock </a:t>
            </a:r>
            <a:r>
              <a:rPr lang="en-US" altLang="zh-CN" sz="1600" dirty="0">
                <a:latin typeface="Comic Sans MS" pitchFamily="66" charset="0"/>
              </a:rPr>
              <a:t>granted or requested</a:t>
            </a:r>
          </a:p>
          <a:p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New request </a:t>
            </a:r>
            <a:r>
              <a:rPr lang="en-US" altLang="zh-CN" sz="1600" dirty="0">
                <a:latin typeface="Comic Sans MS" pitchFamily="66" charset="0"/>
              </a:rPr>
              <a:t>is added to the end of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the queue of requests</a:t>
            </a:r>
            <a:r>
              <a:rPr lang="en-US" altLang="zh-CN" sz="1600" dirty="0">
                <a:latin typeface="Comic Sans MS" pitchFamily="66" charset="0"/>
              </a:rPr>
              <a:t> for the data item, and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granted</a:t>
            </a:r>
            <a:r>
              <a:rPr lang="en-US" altLang="zh-CN" sz="1600" dirty="0">
                <a:latin typeface="Comic Sans MS" pitchFamily="66" charset="0"/>
              </a:rPr>
              <a:t> if it is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compatible</a:t>
            </a:r>
            <a:r>
              <a:rPr lang="en-US" altLang="zh-CN" sz="1600" dirty="0">
                <a:latin typeface="Comic Sans MS" pitchFamily="66" charset="0"/>
              </a:rPr>
              <a:t> with all earlier locks</a:t>
            </a:r>
          </a:p>
          <a:p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Unlock requests </a:t>
            </a:r>
            <a:r>
              <a:rPr lang="en-US" altLang="zh-CN" sz="1600" dirty="0">
                <a:latin typeface="Comic Sans MS" pitchFamily="66" charset="0"/>
              </a:rPr>
              <a:t>result in the request being deleted, and later requests are checked to see if they can now be granted</a:t>
            </a:r>
          </a:p>
          <a:p>
            <a:r>
              <a:rPr lang="en-US" altLang="zh-CN" sz="1600" dirty="0">
                <a:latin typeface="Comic Sans MS" pitchFamily="66" charset="0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transaction aborts</a:t>
            </a:r>
            <a:r>
              <a:rPr lang="en-US" altLang="zh-CN" sz="1600" dirty="0">
                <a:latin typeface="Comic Sans MS" pitchFamily="66" charset="0"/>
              </a:rPr>
              <a:t>, all waiting or granted requests of the transaction are deleted 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lock manager </a:t>
            </a:r>
            <a:r>
              <a:rPr lang="en-US" altLang="zh-CN" sz="1600" dirty="0">
                <a:latin typeface="Comic Sans MS" pitchFamily="66" charset="0"/>
              </a:rPr>
              <a:t>may keep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a list of locks held by each transaction</a:t>
            </a:r>
            <a:r>
              <a:rPr lang="en-US" altLang="zh-CN" sz="1600" dirty="0">
                <a:latin typeface="Comic Sans MS" pitchFamily="66" charset="0"/>
              </a:rPr>
              <a:t>, to implement this efficiently</a:t>
            </a:r>
          </a:p>
          <a:p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0866CD-A0A5-430F-9D27-31FC8820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1344" r="20766" b="2420"/>
          <a:stretch>
            <a:fillRect/>
          </a:stretch>
        </p:blipFill>
        <p:spPr bwMode="auto">
          <a:xfrm>
            <a:off x="5940152" y="815026"/>
            <a:ext cx="2880320" cy="3484916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461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Graph-based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04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DFB0-A86A-425A-BDA7-8E0A7D00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Graph-based Protocols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642D88-97B9-4013-A94D-2B0DF9442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Graph-based protocols </a:t>
                </a:r>
                <a:r>
                  <a:rPr lang="en-US" altLang="zh-CN" sz="2000" dirty="0">
                    <a:latin typeface="Comic Sans MS" pitchFamily="66" charset="0"/>
                  </a:rPr>
                  <a:t>are an alternative to two-phase locking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Impose a partial ordering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(</a:t>
                </a:r>
                <a:r>
                  <a:rPr lang="zh-CN" altLang="en-US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偏序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800" dirty="0">
                    <a:latin typeface="Comic Sans MS" pitchFamily="66" charset="0"/>
                  </a:rPr>
                  <a:t> on the set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of all data items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1B06B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then any transaction accessing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must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before accessing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Implies that the set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D</a:t>
                </a:r>
                <a:r>
                  <a:rPr lang="en-US" altLang="zh-CN" sz="1800" dirty="0">
                    <a:latin typeface="Comic Sans MS" pitchFamily="66" charset="0"/>
                  </a:rPr>
                  <a:t> may now be viewed as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 directed acyclic graph</a:t>
                </a:r>
                <a:r>
                  <a:rPr lang="en-US" altLang="zh-CN" sz="1800" dirty="0">
                    <a:latin typeface="Comic Sans MS" pitchFamily="66" charset="0"/>
                  </a:rPr>
                  <a:t>, called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 database graph</a:t>
                </a:r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The tree-protocol </a:t>
                </a:r>
                <a:r>
                  <a:rPr lang="en-US" altLang="zh-CN" sz="2000" dirty="0">
                    <a:latin typeface="Comic Sans MS" pitchFamily="66" charset="0"/>
                  </a:rPr>
                  <a:t>is a simple kind of graph protocol.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642D88-97B9-4013-A94D-2B0DF9442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  <a:blipFill>
                <a:blip r:embed="rId2"/>
                <a:stretch>
                  <a:fillRect l="-971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91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13B2D-6D4A-4C89-BD91-12104150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Tree Protocol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BC4E0-3903-4D25-8C44-DC7465895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5904656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Only exclusive locks are allowed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The first lock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may be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on any data item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Subsequently, a data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latin typeface="Comic Sans MS" pitchFamily="66" charset="0"/>
                  </a:rPr>
                  <a:t> can be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only if the parent of Q is currently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Data items may be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unlocked at any time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A data item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cannot be relocked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1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BC4E0-3903-4D25-8C44-DC7465895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5904656" cy="3805070"/>
              </a:xfrm>
              <a:blipFill>
                <a:blip r:embed="rId2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D701BE-9E44-47CC-A71C-43E02C7D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3107" r="16275" b="2319"/>
          <a:stretch>
            <a:fillRect/>
          </a:stretch>
        </p:blipFill>
        <p:spPr bwMode="auto">
          <a:xfrm>
            <a:off x="6012160" y="987574"/>
            <a:ext cx="25329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337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E687EA-904F-4DA5-B783-88726B14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0" y="1790804"/>
            <a:ext cx="14585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Database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System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Structure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F490C0-599F-4564-93AE-A6FBFA6C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791" y="4050507"/>
            <a:ext cx="8755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03CB520-F6F9-4636-8F83-D0DC0DDE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7" y="2321719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3FAAF62-4EB9-469A-B1B2-133978FB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46" y="969169"/>
            <a:ext cx="1521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Applications/tools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D88C95-F85D-41D7-8471-660FF156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431" y="339329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2323E88-B029-4C7F-A9CB-F485505E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1437085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5F3F1C1-EBD6-4632-B8DE-F9931BFA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844154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AECDAEBE-856D-4DA7-8606-C370902F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71" y="250032"/>
            <a:ext cx="3902745" cy="479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052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C914E-3BFC-4A3F-83E4-5AFABB3F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Graph-based Protocols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FA5A9-6590-45A8-AF68-40E9DEF9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42067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The tree protocol ensures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conflict serializability 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as well 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freedom from deadlock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Unlocking</a:t>
            </a:r>
            <a:r>
              <a:rPr lang="en-US" altLang="zh-CN" sz="2000" dirty="0">
                <a:latin typeface="Comic Sans MS" pitchFamily="66" charset="0"/>
              </a:rPr>
              <a:t> may occur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earlier than </a:t>
            </a:r>
            <a:r>
              <a:rPr lang="en-US" altLang="zh-CN" sz="2000" dirty="0">
                <a:latin typeface="Comic Sans MS" pitchFamily="66" charset="0"/>
              </a:rPr>
              <a:t>in the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two-phase locking protocol-2PL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shorter waiting times, and increase in concurrency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protocol is deadlock-free, no rollbacks are required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the abort of a transaction can still lead to cascading rollbacks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However, may have to lock data items that it does not access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increased locking overhead, and additional waiting time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potential decrease in concurrency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1009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D619-5B94-4DDF-A771-229F03D9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EEB3F-BCFD-44AE-9E33-BAEB3FF3C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712968" cy="4104456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Each transaction is issued a timestamp </a:t>
                </a:r>
                <a:r>
                  <a:rPr lang="en-US" altLang="zh-CN" sz="2000" dirty="0">
                    <a:latin typeface="Comic Sans MS" pitchFamily="66" charset="0"/>
                  </a:rPr>
                  <a:t>when it enters the system. If an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old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has timestamp 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), </a:t>
                </a:r>
                <a:r>
                  <a:rPr lang="en-US" altLang="zh-CN" sz="2000" dirty="0">
                    <a:latin typeface="Comic Sans MS" pitchFamily="66" charset="0"/>
                  </a:rPr>
                  <a:t>a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new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assigned timestamp 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2000" dirty="0">
                    <a:latin typeface="Comic Sans MS" pitchFamily="66" charset="0"/>
                  </a:rPr>
                  <a:t>such that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) &lt;TS(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). 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The protocol manages concurrent execution such that the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timestamps determine the serializability order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In order to assure such behavior, the protocol maintains for each data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2000" dirty="0">
                    <a:latin typeface="Comic Sans MS" pitchFamily="66" charset="0"/>
                  </a:rPr>
                  <a:t> two timestamp values:</a:t>
                </a:r>
              </a:p>
              <a:p>
                <a:pPr lvl="1"/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W-timestamp(Q)</a:t>
                </a:r>
                <a:r>
                  <a:rPr lang="en-US" altLang="zh-CN" sz="1600" dirty="0">
                    <a:latin typeface="Comic Sans MS" pitchFamily="66" charset="0"/>
                  </a:rPr>
                  <a:t> is the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largest time-stamp </a:t>
                </a:r>
                <a:r>
                  <a:rPr lang="en-US" altLang="zh-CN" sz="1600" dirty="0">
                    <a:latin typeface="Comic Sans MS" pitchFamily="66" charset="0"/>
                  </a:rPr>
                  <a:t>of any transaction that executed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write(Q) </a:t>
                </a:r>
                <a:r>
                  <a:rPr lang="en-US" altLang="zh-CN" sz="1600" dirty="0">
                    <a:latin typeface="Comic Sans MS" pitchFamily="66" charset="0"/>
                  </a:rPr>
                  <a:t>successfully</a:t>
                </a:r>
              </a:p>
              <a:p>
                <a:pPr lvl="1"/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R-timestamp(Q)</a:t>
                </a:r>
                <a:r>
                  <a:rPr lang="en-US" altLang="zh-CN" sz="1600" dirty="0">
                    <a:latin typeface="Comic Sans MS" pitchFamily="66" charset="0"/>
                  </a:rPr>
                  <a:t> is the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largest time-stamp </a:t>
                </a:r>
                <a:r>
                  <a:rPr lang="en-US" altLang="zh-CN" sz="1600" dirty="0">
                    <a:latin typeface="Comic Sans MS" pitchFamily="66" charset="0"/>
                  </a:rPr>
                  <a:t>of any transaction that executed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read(Q)</a:t>
                </a:r>
                <a:r>
                  <a:rPr lang="en-US" altLang="zh-CN" sz="1600" dirty="0">
                    <a:latin typeface="Comic Sans MS" pitchFamily="66" charset="0"/>
                  </a:rPr>
                  <a:t> successfully.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EEB3F-BCFD-44AE-9E33-BAEB3FF3C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712968" cy="4104456"/>
              </a:xfrm>
              <a:blipFill>
                <a:blip r:embed="rId2"/>
                <a:stretch>
                  <a:fillRect l="-979" t="-2080" r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709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34A41-5365-4035-BB2C-612411AC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73592-9A9E-481D-B678-591DFE873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The timestamp ordering protocol ensures that any conflicting read and write operations are executed in timestamp order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Suppose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issues a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read(Q)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W-timestamp(Q),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needs to read a value of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latin typeface="Comic Sans MS" pitchFamily="66" charset="0"/>
                  </a:rPr>
                  <a:t>  that was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already overwritten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the read operation is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rejected</a:t>
                </a:r>
                <a:r>
                  <a:rPr lang="en-US" altLang="zh-CN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rolled back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W-timestamp(Q),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the read operation is executed, and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R-timestamp(Q) </a:t>
                </a:r>
                <a:r>
                  <a:rPr lang="en-US" altLang="zh-CN" sz="1800" dirty="0">
                    <a:latin typeface="Comic Sans MS" pitchFamily="66" charset="0"/>
                  </a:rPr>
                  <a:t>is set to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max(R-timestamp(Q), 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))</a:t>
                </a:r>
                <a:endParaRPr lang="en-US" altLang="zh-CN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73592-9A9E-481D-B678-591DFE873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712968" cy="3805070"/>
              </a:xfrm>
              <a:blipFill>
                <a:blip r:embed="rId2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303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4E9F9-B7A5-4AEE-964F-E5736525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CD2F3C-A415-4209-9BA2-63D3D595C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27534"/>
                <a:ext cx="8640960" cy="380507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Suppose that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issues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write(Q).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) &lt; R-timestamp(Q),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the value of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Q </a:t>
                </a:r>
                <a:r>
                  <a:rPr lang="en-US" altLang="zh-CN" sz="1800" dirty="0">
                    <a:latin typeface="Comic Sans MS" pitchFamily="66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is producing was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needed previously</a:t>
                </a:r>
                <a:r>
                  <a:rPr lang="en-US" altLang="zh-CN" sz="1800" dirty="0">
                    <a:latin typeface="Comic Sans MS" pitchFamily="66" charset="0"/>
                  </a:rPr>
                  <a:t>, and the system assumed that that value would never be produced.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Hence, the write operation is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rejected</a:t>
                </a:r>
                <a:r>
                  <a:rPr lang="en-US" altLang="zh-CN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rolled back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) &lt; W-timestamp(Q), </a:t>
                </a:r>
                <a:r>
                  <a:rPr lang="en-US" altLang="zh-CN" sz="1800" dirty="0">
                    <a:latin typeface="Comic Sans MS" pitchFamily="66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is attempting to write an obsolete value of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Hence, this write operation is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rejected</a:t>
                </a:r>
                <a:r>
                  <a:rPr lang="en-US" altLang="zh-CN" sz="16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rolled back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Otherwise</a:t>
                </a:r>
                <a:r>
                  <a:rPr lang="en-US" altLang="zh-CN" sz="1800" dirty="0">
                    <a:latin typeface="Comic Sans MS" pitchFamily="66" charset="0"/>
                  </a:rPr>
                  <a:t>, the  write operation is executed, and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W-timestamp(Q) </a:t>
                </a:r>
                <a:r>
                  <a:rPr lang="en-US" altLang="zh-CN" sz="1800" dirty="0">
                    <a:latin typeface="Comic Sans MS" pitchFamily="66" charset="0"/>
                  </a:rPr>
                  <a:t>is set to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).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CD2F3C-A415-4209-9BA2-63D3D595C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27534"/>
                <a:ext cx="8640960" cy="3805070"/>
              </a:xfrm>
              <a:blipFill>
                <a:blip r:embed="rId2"/>
                <a:stretch>
                  <a:fillRect l="-987" t="-144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785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7B188-3BAE-4211-9D36-934ACDC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Timestamp-based Protocols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0D1B9-A3D1-468E-A2A9-F868478D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26920"/>
            <a:ext cx="8784976" cy="3805070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The timestamp-ordering protocol guarantees serializability </a:t>
            </a:r>
            <a:r>
              <a:rPr lang="en-US" altLang="zh-CN" sz="1800" dirty="0">
                <a:latin typeface="Comic Sans MS" pitchFamily="66" charset="0"/>
              </a:rPr>
              <a:t>since all the arcs in the 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precedence graph </a:t>
            </a:r>
            <a:r>
              <a:rPr lang="en-US" altLang="zh-CN" sz="1800" dirty="0">
                <a:latin typeface="Comic Sans MS" pitchFamily="66" charset="0"/>
              </a:rPr>
              <a:t>are of the form:</a:t>
            </a: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endParaRPr lang="en-US" altLang="zh-CN" sz="1800" dirty="0">
              <a:latin typeface="Comic Sans MS" pitchFamily="66" charset="0"/>
            </a:endParaRPr>
          </a:p>
          <a:p>
            <a:pPr lvl="1"/>
            <a:r>
              <a:rPr lang="en-US" altLang="zh-CN" sz="1800" dirty="0">
                <a:latin typeface="Comic Sans MS" pitchFamily="66" charset="0"/>
              </a:rPr>
              <a:t>Thus, there will be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no cycles in the precedence graph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Timestamp protocol ensures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freedom from deadlock </a:t>
            </a:r>
            <a:r>
              <a:rPr lang="en-US" altLang="zh-CN" sz="1800" dirty="0">
                <a:latin typeface="Comic Sans MS" pitchFamily="66" charset="0"/>
              </a:rPr>
              <a:t>as no transaction ever waits</a:t>
            </a:r>
          </a:p>
          <a:p>
            <a:r>
              <a:rPr lang="en-US" altLang="zh-CN" sz="1800" dirty="0">
                <a:latin typeface="Comic Sans MS" pitchFamily="66" charset="0"/>
              </a:rPr>
              <a:t>But the schedule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may not be cascade-free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may not even be recoverable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C7158B-D2A6-409A-9B82-9824FDFC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704206"/>
            <a:ext cx="131445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2AC68F-F966-48B9-928D-9AA97F0A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14" y="1704206"/>
            <a:ext cx="131445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5FC75E8-FFEA-4E44-8E68-19354D9C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120" y="1991147"/>
            <a:ext cx="119936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transaction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with smaller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7040620-2D97-4C6D-815A-301BFB2E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967" y="1991147"/>
            <a:ext cx="111921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transaction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with larger</a:t>
            </a:r>
          </a:p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350" b="1" dirty="0">
                <a:solidFill>
                  <a:srgbClr val="000000"/>
                </a:solidFill>
                <a:ea typeface="宋体" panose="02010600030101010101" pitchFamily="2" charset="-122"/>
              </a:rPr>
              <a:t>timestamp 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EFADFC1-490D-4C9B-BF28-2C50BDA35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114" y="2390006"/>
            <a:ext cx="217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9186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Multiple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Granularity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625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E21AE-47A5-4020-B5A9-892E147A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Multiple Granularity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9FAAC-2BE3-4E63-8A22-57B3CB91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Allow 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data items </a:t>
            </a:r>
            <a:r>
              <a:rPr lang="en-US" altLang="zh-CN" sz="2000" dirty="0">
                <a:latin typeface="Comic Sans MS" pitchFamily="66" charset="0"/>
              </a:rPr>
              <a:t>to be of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various sizes </a:t>
            </a:r>
            <a:r>
              <a:rPr lang="en-US" altLang="zh-CN" sz="2000" dirty="0">
                <a:latin typeface="Comic Sans MS" pitchFamily="66" charset="0"/>
              </a:rPr>
              <a:t>and define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 hierarchy of data granularities</a:t>
            </a:r>
          </a:p>
          <a:p>
            <a:r>
              <a:rPr lang="en-US" altLang="zh-CN" sz="2000" dirty="0">
                <a:latin typeface="Comic Sans MS" pitchFamily="66" charset="0"/>
              </a:rPr>
              <a:t>Can be represented graphically as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tree</a:t>
            </a:r>
          </a:p>
          <a:p>
            <a:r>
              <a:rPr lang="en-US" altLang="zh-CN" sz="2000" dirty="0">
                <a:latin typeface="Comic Sans MS" pitchFamily="66" charset="0"/>
              </a:rPr>
              <a:t>When a transaction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locks a node </a:t>
            </a:r>
            <a:r>
              <a:rPr lang="en-US" altLang="zh-CN" sz="2000" dirty="0">
                <a:latin typeface="Comic Sans MS" pitchFamily="66" charset="0"/>
              </a:rPr>
              <a:t>in the tree explicitly, it implicitly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locks all the node's descendants </a:t>
            </a:r>
            <a:r>
              <a:rPr lang="en-US" altLang="zh-CN" sz="2000" dirty="0">
                <a:latin typeface="Comic Sans MS" pitchFamily="66" charset="0"/>
              </a:rPr>
              <a:t>in the same mode</a:t>
            </a:r>
          </a:p>
          <a:p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Granularity of locking: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fine granularity (lower in tree): </a:t>
            </a:r>
            <a:r>
              <a:rPr lang="en-US" altLang="zh-CN" sz="1800" dirty="0">
                <a:latin typeface="Comic Sans MS" pitchFamily="66" charset="0"/>
              </a:rPr>
              <a:t>high concurrency, high locking overhead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coarse granularity  (higher in tree)</a:t>
            </a:r>
            <a:r>
              <a:rPr lang="en-US" altLang="zh-CN" sz="1800" dirty="0">
                <a:latin typeface="Comic Sans MS" pitchFamily="66" charset="0"/>
              </a:rPr>
              <a:t>: low locking overhead, low concurrency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658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DB6F-6961-4057-A94B-FC8C3484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Granularity Hierarchy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549CB-C5F8-4F76-9A1C-6F1481B5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The highest level </a:t>
            </a:r>
            <a:r>
              <a:rPr lang="en-US" altLang="zh-CN" sz="2000" dirty="0">
                <a:latin typeface="Comic Sans MS" pitchFamily="66" charset="0"/>
              </a:rPr>
              <a:t>in the example hierarchy is 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entire database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latin typeface="Comic Sans MS" pitchFamily="66" charset="0"/>
              </a:rPr>
              <a:t>The levels below are of type area, file and record in that order.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1FB6EF-A40E-4F6C-9561-A0EB90BF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9662"/>
            <a:ext cx="3956447" cy="23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93244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719B-A386-44C6-AFD9-D26C8F75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Intention Lock (</a:t>
            </a:r>
            <a:r>
              <a:rPr lang="zh-CN" altLang="en-US" dirty="0">
                <a:latin typeface="Comic Sans MS" pitchFamily="66" charset="0"/>
              </a:rPr>
              <a:t>意向锁</a:t>
            </a:r>
            <a:r>
              <a:rPr lang="en-US" altLang="zh-CN" dirty="0">
                <a:latin typeface="Comic Sans MS" pitchFamily="66" charset="0"/>
              </a:rPr>
              <a:t>)</a:t>
            </a:r>
            <a:r>
              <a:rPr lang="zh-CN" altLang="en-US" dirty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Modes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14322-4F5C-439E-9DF6-95DF372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Three additional lock modes with multiple granularity: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intention-shared (IS)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indicates explicit locking at a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lower level</a:t>
            </a:r>
            <a:r>
              <a:rPr lang="en-US" altLang="zh-CN" sz="1600" dirty="0">
                <a:latin typeface="Comic Sans MS" pitchFamily="66" charset="0"/>
              </a:rPr>
              <a:t> of the tree but only with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shared locks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intention-exclusive (IX)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indicates explicit locking at a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lower level </a:t>
            </a:r>
            <a:r>
              <a:rPr lang="en-US" altLang="zh-CN" sz="1600" dirty="0">
                <a:latin typeface="Comic Sans MS" pitchFamily="66" charset="0"/>
              </a:rPr>
              <a:t>with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exclusive or shared locks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shared and intention-exclusive (SIX)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the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subtree rooted by that node </a:t>
            </a:r>
            <a:r>
              <a:rPr lang="en-US" altLang="zh-CN" sz="1600" dirty="0">
                <a:latin typeface="Comic Sans MS" pitchFamily="66" charset="0"/>
              </a:rPr>
              <a:t>is locked explicitly in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shared mode </a:t>
            </a:r>
            <a:r>
              <a:rPr lang="en-US" altLang="zh-CN" sz="1600" dirty="0">
                <a:latin typeface="Comic Sans MS" pitchFamily="66" charset="0"/>
              </a:rPr>
              <a:t>and explicit locking is being done at a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lower level </a:t>
            </a:r>
            <a:r>
              <a:rPr lang="en-US" altLang="zh-CN" sz="1600" dirty="0">
                <a:latin typeface="Comic Sans MS" pitchFamily="66" charset="0"/>
              </a:rPr>
              <a:t>with </a:t>
            </a: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exclusive-mode locks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Intention locks </a:t>
            </a:r>
            <a:r>
              <a:rPr lang="en-US" altLang="zh-CN" sz="2000" dirty="0">
                <a:latin typeface="Comic Sans MS" pitchFamily="66" charset="0"/>
              </a:rPr>
              <a:t>allow a higher level node to be locked in S or X mode without having to check all descendent nodes.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19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BE3-2D41-485A-9A61-03653613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Compatibility Matrix with Intention Lock Modes</a:t>
            </a:r>
            <a:endParaRPr lang="zh-CN" altLang="en-US" sz="2800" dirty="0">
              <a:latin typeface="Comic Sans MS" pitchFamily="66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4D02644F-4F29-415E-8259-F815A2858C95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1131590"/>
            <a:ext cx="4104456" cy="3240360"/>
            <a:chOff x="831" y="1104"/>
            <a:chExt cx="2913" cy="240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57F94F7B-A765-4E51-B5C9-6C238859E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04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21505D41-4003-4E9C-AF81-092DEC1F1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37"/>
              <a:ext cx="0" cy="2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BE5A5DFB-6501-447F-9C30-3653DBA5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D254A1D-03C9-4061-AE4D-01D55270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E0C05FA-9B81-4D93-A935-25D78D8F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604607F-55D4-49B9-9000-170CF5088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2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E980A02-2D74-4DC7-86A3-4A467D77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9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3AE29B87-0DA4-47E3-9F3C-3978B152B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776"/>
              <a:ext cx="28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2F5B047-8852-4233-AF11-6F11F2BB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4A125FF-9CB6-457A-B018-77F7B0741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5FCCA6-44C0-4EE8-8DFE-D6EBA3CD8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AC3AC63-6766-464A-957B-079D80527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04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B1AECC0-1E88-4C44-8348-A73255D8C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189"/>
              <a:ext cx="3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IS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5BAEB1F-36D2-432A-89C4-43431BC6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171"/>
              <a:ext cx="36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IX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7F40035-35AF-43B8-9E0D-BA6D6C881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1165"/>
              <a:ext cx="26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D385093-4ECA-43BF-B1AC-2A78DECB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162"/>
              <a:ext cx="47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SIX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BE232262-2215-4924-AAB7-F60C1AA69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74"/>
              <a:ext cx="3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 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946E409-F4B5-486A-88A3-E306CA108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1474"/>
              <a:ext cx="3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IS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AA4D326-6801-4402-ADA4-37226E2B1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1831"/>
              <a:ext cx="36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IX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FB8B7605-3E45-464A-9ADA-E269898ED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233"/>
              <a:ext cx="26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F697DD37-F2AD-41CC-B764-E3CC61742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2674"/>
              <a:ext cx="47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SIX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49662BC-6862-4665-8527-104FD2EE8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154"/>
              <a:ext cx="3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 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93E45CD-EBDB-49FD-B20B-52A9D1A00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448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62E866AF-3F62-42E5-83B6-D3B88114C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1855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7B6A7853-F5F7-4120-8347-DA760D8D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2287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11476D52-4AED-4545-9EE1-9411BAB07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19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1694B4D7-3DD8-451F-851A-D7701284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78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C3FAE519-9BD0-4764-83F8-238BD607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71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F681216-1157-4437-BEF2-9479E0DCC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471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6DB14315-F1AB-435E-A058-6382FCC5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71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E3098971-732B-44FB-ADF1-6F01F2EC6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855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61E29E7E-E696-406F-A4C3-02964AB5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87"/>
              <a:ext cx="2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A37F83C6-0FB9-4018-9798-FE1389F9D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26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86045CC6-7536-4C68-BE05-8771E8394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6EF88AC2-FF80-4FB5-B514-F3114F30E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6D8EF8EF-72A0-48AD-BFCB-D1F7B1EF1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451190D2-27E3-4217-91E4-91AC1E63F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3A538253-3C3D-442C-B7F7-95CF22C46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315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60061B94-CEAB-4935-AFA8-D402A8DB5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AA1331B7-100A-4C82-A031-C907330B7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379E6156-5E1C-44DD-B47D-C634ACA34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71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D89D2875-EAED-42CE-88F9-F6A6C86B1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855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D75250F6-291B-4B67-BC1C-1D1128BB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1855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2035E045-5E63-44F0-89FD-FDDB10E89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1471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07694214-F652-4605-9F20-93EB438E9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1807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5648D3DB-811F-40A9-9D08-98C1E5B2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223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4E963111-CF19-4DED-BB2F-4EAE9A444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239"/>
              <a:ext cx="2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1155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Concurrent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Control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A76A3-E2E7-476C-87D6-70AE5458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Multiple Granularity Locking Scheme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E60499-319D-43BA-83E6-4C137FAAD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can lock a node 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2000" dirty="0">
                    <a:solidFill>
                      <a:srgbClr val="1B06BA"/>
                    </a:solidFill>
                    <a:latin typeface="Comic Sans MS" pitchFamily="66" charset="0"/>
                  </a:rPr>
                  <a:t>, using the following rules: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The lock compatibility matrix must be observed.</a:t>
                </a: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root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of the tree must be locked first</a:t>
                </a:r>
                <a:r>
                  <a:rPr lang="en-US" altLang="zh-CN" sz="1600" dirty="0">
                    <a:latin typeface="Comic Sans MS" pitchFamily="66" charset="0"/>
                  </a:rPr>
                  <a:t>, and may be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locked in any mode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/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A node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can be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in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or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IS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mode only if </a:t>
                </a:r>
                <a:r>
                  <a:rPr lang="en-US" altLang="zh-CN" sz="1600" dirty="0">
                    <a:latin typeface="Comic Sans MS" pitchFamily="66" charset="0"/>
                  </a:rPr>
                  <a:t>the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parent of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currently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either IX or IS  mode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/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A node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can be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X, SIX, or IX mode only if </a:t>
                </a:r>
                <a:r>
                  <a:rPr lang="en-US" altLang="zh-CN" sz="1600" dirty="0">
                    <a:latin typeface="Comic Sans MS" pitchFamily="66" charset="0"/>
                  </a:rPr>
                  <a:t>the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parent of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currently 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either IX or SIX mode</a:t>
                </a:r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can lock a node</a:t>
                </a:r>
                <a:r>
                  <a:rPr lang="en-US" altLang="zh-CN" sz="1600" dirty="0">
                    <a:latin typeface="Comic Sans MS" pitchFamily="66" charset="0"/>
                  </a:rPr>
                  <a:t> only if it has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not previously unlocked </a:t>
                </a:r>
                <a:r>
                  <a:rPr lang="en-US" altLang="zh-CN" sz="1600" dirty="0">
                    <a:latin typeface="Comic Sans MS" pitchFamily="66" charset="0"/>
                  </a:rPr>
                  <a:t>any node (that is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is two-phase</a:t>
                </a:r>
                <a:r>
                  <a:rPr lang="en-US" altLang="zh-CN" sz="1600" dirty="0">
                    <a:latin typeface="Comic Sans MS" pitchFamily="66" charset="0"/>
                  </a:rPr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 can unlock a node Q </a:t>
                </a:r>
                <a:r>
                  <a:rPr lang="en-US" altLang="zh-CN" sz="1600" dirty="0">
                    <a:latin typeface="Comic Sans MS" pitchFamily="66" charset="0"/>
                  </a:rPr>
                  <a:t>only if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none of the children </a:t>
                </a:r>
                <a:r>
                  <a:rPr lang="en-US" altLang="zh-CN" sz="1600" dirty="0">
                    <a:latin typeface="Comic Sans MS" pitchFamily="66" charset="0"/>
                  </a:rPr>
                  <a:t>of 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Q </a:t>
                </a:r>
                <a:r>
                  <a:rPr lang="en-US" altLang="zh-CN" sz="1600" dirty="0">
                    <a:latin typeface="Comic Sans MS" pitchFamily="66" charset="0"/>
                  </a:rPr>
                  <a:t>are currently </a:t>
                </a:r>
                <a:r>
                  <a:rPr lang="en-US" altLang="zh-CN" sz="1600" dirty="0">
                    <a:solidFill>
                      <a:srgbClr val="1B06BA"/>
                    </a:solidFill>
                    <a:latin typeface="Comic Sans MS" pitchFamily="66" charset="0"/>
                  </a:rPr>
                  <a:t>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1B06B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.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Locks are acquired in root-to-leaf order, whereas they are released in leaf-to-root order.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E60499-319D-43BA-83E6-4C137FAAD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84976" cy="3805070"/>
              </a:xfrm>
              <a:blipFill>
                <a:blip r:embed="rId2"/>
                <a:stretch>
                  <a:fillRect l="-971" t="-2244" r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0828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Lock-based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Deadlock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97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B938-197A-4660-9FF2-62B42C05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Handling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C3D30-A9AE-443A-A916-59CF8BA3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Consider the following two transactions: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: write(X)         T</a:t>
            </a:r>
            <a:r>
              <a:rPr lang="en-US" altLang="zh-CN" sz="2000" baseline="-25000" dirty="0"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: write(Y)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      write(Y)              write(X)</a:t>
            </a:r>
          </a:p>
          <a:p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Schedule with deadlock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A511E5-DAC2-453E-94E6-79B83E5C3D13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2587569"/>
            <a:ext cx="4561186" cy="2045494"/>
            <a:chOff x="960" y="2258"/>
            <a:chExt cx="3451" cy="171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E3D897AE-594E-4E48-A9DF-D66CC18B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36"/>
              <a:ext cx="3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F9836276-7310-4852-8DA6-443588ACE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96"/>
              <a:ext cx="0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75B66632-D2BA-4BAD-B165-E5EB5CBB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296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A07E844-C71D-4558-B17A-5A137A7A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258"/>
              <a:ext cx="3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93F7C41-F4A7-4E57-A951-E85F79787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2261"/>
              <a:ext cx="3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F15DBF3-BAA4-4C3F-84E8-091DF8B05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642"/>
              <a:ext cx="98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write (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) 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CCF2185-4A61-471E-AEF9-7E7A4D434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81"/>
              <a:ext cx="1627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write (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)  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wait for 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9BFD8AD-663F-405C-A7C5-B7752EA70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20"/>
              <a:ext cx="0" cy="1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EA6245BE-FA72-4BA2-A73E-5F983F0C3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569"/>
              <a:ext cx="16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wait for lock-X on </a:t>
              </a: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45187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A2B4D-1E2D-460C-9420-FCE9623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Handling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0D796-4BDF-4B50-9E9C-AD90DAA5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928992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System is deadlocked if there is a set of transactions such that every transaction in the set is waiting for another transaction in the set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Deadlock prevention protocols </a:t>
            </a:r>
            <a:r>
              <a:rPr lang="en-US" altLang="zh-CN" sz="2000" dirty="0">
                <a:latin typeface="Comic Sans MS" pitchFamily="66" charset="0"/>
              </a:rPr>
              <a:t>ensure that the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system will never enter into a deadlock state.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Require that each transaction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locks all its data items </a:t>
            </a:r>
            <a:r>
              <a:rPr lang="en-US" altLang="zh-CN" sz="1800" dirty="0">
                <a:latin typeface="Comic Sans MS" pitchFamily="66" charset="0"/>
              </a:rPr>
              <a:t>before it begins execution (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pre-declaration</a:t>
            </a:r>
            <a:r>
              <a:rPr lang="en-US" altLang="zh-CN" sz="1800" dirty="0">
                <a:latin typeface="Comic Sans MS" pitchFamily="66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Impose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partial ordering of all data items </a:t>
            </a:r>
            <a:r>
              <a:rPr lang="en-US" altLang="zh-CN" sz="1800" dirty="0">
                <a:latin typeface="Comic Sans MS" pitchFamily="66" charset="0"/>
              </a:rPr>
              <a:t>and require that a transaction can lock data items only in the order specified by the partial order (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graph-based protocol</a:t>
            </a:r>
            <a:r>
              <a:rPr lang="en-US" altLang="zh-CN" sz="1800" dirty="0">
                <a:latin typeface="Comic Sans MS" pitchFamily="66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319529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8BF20-4CB8-4BB5-9F01-319CE649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More Deadlock Prevention Strategies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EA871-F1B1-4FD1-B144-31687573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38888"/>
            <a:ext cx="8856984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Following schemes use transaction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timestamps</a:t>
            </a:r>
            <a:r>
              <a:rPr lang="en-US" altLang="zh-CN" sz="2000" dirty="0">
                <a:latin typeface="Comic Sans MS" pitchFamily="66" charset="0"/>
              </a:rPr>
              <a:t> for the sake of deadlock prevention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wait-die scheme — non-preemptive(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非抢占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2"/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older transactions wait for younger ones </a:t>
            </a:r>
            <a:r>
              <a:rPr lang="en-US" altLang="zh-CN" dirty="0">
                <a:latin typeface="Comic Sans MS" pitchFamily="66" charset="0"/>
              </a:rPr>
              <a:t>to release data items, 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younger</a:t>
            </a:r>
            <a:r>
              <a:rPr lang="en-US" altLang="zh-CN" dirty="0">
                <a:latin typeface="Comic Sans MS" pitchFamily="66" charset="0"/>
              </a:rPr>
              <a:t> transactions 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never wait </a:t>
            </a:r>
            <a:r>
              <a:rPr lang="en-US" altLang="zh-CN" dirty="0">
                <a:latin typeface="Comic Sans MS" pitchFamily="66" charset="0"/>
              </a:rPr>
              <a:t>for older ones and 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roll back </a:t>
            </a:r>
            <a:r>
              <a:rPr lang="en-US" altLang="zh-CN" dirty="0">
                <a:latin typeface="Comic Sans MS" pitchFamily="66" charset="0"/>
              </a:rPr>
              <a:t>instead.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one transaction may die several times before acquiring the needed data item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wound-wait scheme — preemptive(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抢占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2"/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older transactions would force the rollback of younger transactions </a:t>
            </a:r>
            <a:r>
              <a:rPr lang="en-US" altLang="zh-CN" dirty="0">
                <a:latin typeface="Comic Sans MS" pitchFamily="66" charset="0"/>
              </a:rPr>
              <a:t>instead of waiting for them, 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younger</a:t>
            </a:r>
            <a:r>
              <a:rPr lang="en-US" altLang="zh-CN" dirty="0">
                <a:latin typeface="Comic Sans MS" pitchFamily="66" charset="0"/>
              </a:rPr>
              <a:t> transactions may 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</a:rPr>
              <a:t>wait</a:t>
            </a:r>
            <a:r>
              <a:rPr lang="en-US" altLang="zh-CN" dirty="0">
                <a:latin typeface="Comic Sans MS" pitchFamily="66" charset="0"/>
              </a:rPr>
              <a:t> for older ones.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may be fewer rollbacks than wait-die scheme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158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BA177-03D4-4A5E-8790-C2B98B99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Prevention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64B5C-6AEC-48BF-8506-840F47E1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Both in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wait-die</a:t>
            </a:r>
            <a:r>
              <a:rPr lang="en-US" altLang="zh-CN" sz="2000" dirty="0">
                <a:latin typeface="Comic Sans MS" pitchFamily="66" charset="0"/>
              </a:rPr>
              <a:t> and in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wound-wait</a:t>
            </a:r>
            <a:r>
              <a:rPr lang="en-US" altLang="zh-CN" sz="2000" dirty="0">
                <a:latin typeface="Comic Sans MS" pitchFamily="66" charset="0"/>
              </a:rPr>
              <a:t> schemes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rolled back </a:t>
            </a:r>
            <a:r>
              <a:rPr lang="en-US" altLang="zh-CN" sz="1800" dirty="0">
                <a:latin typeface="Comic Sans MS" pitchFamily="66" charset="0"/>
              </a:rPr>
              <a:t>transactions is restarted with its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original timestamp</a:t>
            </a:r>
          </a:p>
          <a:p>
            <a:pPr lvl="1"/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older</a:t>
            </a:r>
            <a:r>
              <a:rPr lang="en-US" altLang="zh-CN" sz="1800" dirty="0">
                <a:latin typeface="Comic Sans MS" pitchFamily="66" charset="0"/>
              </a:rPr>
              <a:t> transactions thus have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precedence</a:t>
            </a:r>
            <a:r>
              <a:rPr lang="en-US" altLang="zh-CN" sz="1800" dirty="0">
                <a:latin typeface="Comic Sans MS" pitchFamily="66" charset="0"/>
              </a:rPr>
              <a:t> over newer ones, and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starvation </a:t>
            </a:r>
            <a:r>
              <a:rPr lang="en-US" altLang="zh-CN" sz="1800" dirty="0">
                <a:latin typeface="Comic Sans MS" pitchFamily="66" charset="0"/>
              </a:rPr>
              <a:t>is hence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avoided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Timeout-based schemes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基于超时的机制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altLang="zh-CN" sz="1800" dirty="0">
                <a:latin typeface="Comic Sans MS" pitchFamily="66" charset="0"/>
              </a:rPr>
              <a:t>a transaction waits for a lock for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a specified amount of time</a:t>
            </a:r>
            <a:r>
              <a:rPr lang="en-US" altLang="zh-CN" sz="1800" dirty="0">
                <a:latin typeface="Comic Sans MS" pitchFamily="66" charset="0"/>
              </a:rPr>
              <a:t>. After that, the transaction is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rolled back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thus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deadlocks</a:t>
            </a:r>
            <a:r>
              <a:rPr lang="en-US" altLang="zh-CN" sz="1800" dirty="0">
                <a:latin typeface="Comic Sans MS" pitchFamily="66" charset="0"/>
              </a:rPr>
              <a:t> are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not possible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simple to implement but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starvation</a:t>
            </a:r>
            <a:r>
              <a:rPr lang="en-US" altLang="zh-CN" sz="1800" dirty="0">
                <a:latin typeface="Comic Sans MS" pitchFamily="66" charset="0"/>
              </a:rPr>
              <a:t> is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possible</a:t>
            </a:r>
            <a:r>
              <a:rPr lang="en-US" altLang="zh-CN" sz="1800" dirty="0">
                <a:latin typeface="Comic Sans MS" pitchFamily="66" charset="0"/>
              </a:rPr>
              <a:t>. Also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difficult to determine</a:t>
            </a:r>
            <a:r>
              <a:rPr lang="en-US" altLang="zh-CN" sz="1800" dirty="0">
                <a:latin typeface="Comic Sans MS" pitchFamily="66" charset="0"/>
              </a:rPr>
              <a:t> the good value of the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timeout interval</a:t>
            </a:r>
            <a:r>
              <a:rPr lang="en-US" altLang="zh-CN" sz="18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32807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CB14-44A3-45A2-9DD2-594060A1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Detection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9D938-965A-4A92-BE1B-6019A4165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Deadlocks can be described as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 wait-for graph(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等待图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G = (V,E)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V</a:t>
                </a:r>
                <a:r>
                  <a:rPr lang="en-US" altLang="zh-CN" sz="1800" dirty="0">
                    <a:latin typeface="Comic Sans MS" pitchFamily="66" charset="0"/>
                  </a:rPr>
                  <a:t> is a set of vertices (all the transactions in the system)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800" dirty="0">
                    <a:latin typeface="Comic Sans MS" pitchFamily="66" charset="0"/>
                  </a:rPr>
                  <a:t> is a set of edges; each element is an ordered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 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in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800" dirty="0">
                    <a:latin typeface="Comic Sans MS" pitchFamily="66" charset="0"/>
                  </a:rPr>
                  <a:t>, then there is a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directed edge </a:t>
                </a:r>
                <a:r>
                  <a:rPr lang="en-US" altLang="zh-CN" sz="1800" dirty="0">
                    <a:latin typeface="Comic Sans MS" pitchFamily="66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implying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waiting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release a data item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The system is in a deadlock state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Comic Sans MS" pitchFamily="66" charset="0"/>
                  </a:rPr>
                  <a:t>iff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the wait-for graph has a cycle</a:t>
                </a:r>
                <a:r>
                  <a:rPr lang="en-US" altLang="zh-CN" sz="1800" dirty="0">
                    <a:latin typeface="Comic Sans MS" pitchFamily="66" charset="0"/>
                  </a:rPr>
                  <a:t>. 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Must invoke a 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deadlock-detection algorithm 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periodically to look for cycles.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9D938-965A-4A92-BE1B-6019A4165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>
                <a:blip r:embed="rId2"/>
                <a:stretch>
                  <a:fillRect l="-853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50282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37C98-D600-480D-A287-A8207CF0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Detection (Cont.)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A8B5C-E4D3-464C-A890-2EB9C33B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6" y="1583531"/>
            <a:ext cx="2257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1BD6D042-7A94-4611-82BB-8C9B5B2A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354" y="3700463"/>
            <a:ext cx="30412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Wait-for graph </a:t>
            </a:r>
            <a:r>
              <a:rPr kumimoji="0" lang="en-US" altLang="zh-CN" sz="1500" b="1" dirty="0">
                <a:solidFill>
                  <a:srgbClr val="1B06BA"/>
                </a:solidFill>
                <a:ea typeface="宋体" panose="02010600030101010101" pitchFamily="2" charset="-122"/>
              </a:rPr>
              <a:t>without a cycle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E996E-1AB6-43FD-A205-CDFD3732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716" y="3675460"/>
            <a:ext cx="27494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Wait-for graph </a:t>
            </a:r>
            <a:r>
              <a:rPr kumimoji="0" lang="en-US" altLang="zh-CN" sz="1500" b="1" dirty="0">
                <a:solidFill>
                  <a:srgbClr val="FF0000"/>
                </a:solidFill>
                <a:ea typeface="宋体" panose="02010600030101010101" pitchFamily="2" charset="-122"/>
              </a:rPr>
              <a:t>with a cycle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3B516AE-37E2-4FA7-859B-8AF6ED0D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t="3806" r="10533" b="3500"/>
          <a:stretch>
            <a:fillRect/>
          </a:stretch>
        </p:blipFill>
        <p:spPr bwMode="auto">
          <a:xfrm>
            <a:off x="5017294" y="1393031"/>
            <a:ext cx="2466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64652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C4DB-A8B8-4846-95BB-79364583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Deadlock Recovery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3C99-D087-4FB2-A408-A9DF932A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95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</a:rPr>
              <a:t>When 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deadlock is detected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Some</a:t>
            </a:r>
            <a:r>
              <a:rPr lang="en-US" altLang="zh-CN" sz="1800" dirty="0">
                <a:latin typeface="Comic Sans MS" pitchFamily="66" charset="0"/>
              </a:rPr>
              <a:t> transaction needs to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roll back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Rollback</a:t>
            </a:r>
            <a:r>
              <a:rPr lang="en-US" altLang="zh-CN" sz="1800" dirty="0">
                <a:latin typeface="Comic Sans MS" pitchFamily="66" charset="0"/>
              </a:rPr>
              <a:t> -- determine how far to roll back the transaction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Total rollback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altLang="zh-CN" sz="1600" dirty="0">
                <a:latin typeface="Comic Sans MS" pitchFamily="66" charset="0"/>
              </a:rPr>
              <a:t>abort the transaction and then restart it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Partial rollback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altLang="zh-CN" sz="1600" dirty="0">
                <a:latin typeface="Comic Sans MS" pitchFamily="66" charset="0"/>
              </a:rPr>
              <a:t>more effective to roll back transaction only as far as necessary to break the deadlock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Starvation</a:t>
            </a:r>
            <a:r>
              <a:rPr lang="en-US" altLang="zh-CN" sz="1800" dirty="0">
                <a:latin typeface="Comic Sans MS" pitchFamily="66" charset="0"/>
              </a:rPr>
              <a:t> happens if same transaction is always chosen as victim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Include the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number of rollbacks </a:t>
            </a:r>
            <a:r>
              <a:rPr lang="en-US" altLang="zh-CN" sz="1800" dirty="0">
                <a:latin typeface="Comic Sans MS" pitchFamily="66" charset="0"/>
              </a:rPr>
              <a:t>in the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cost factor </a:t>
            </a:r>
            <a:r>
              <a:rPr lang="en-US" altLang="zh-CN" sz="1800" dirty="0">
                <a:latin typeface="Comic Sans MS" pitchFamily="66" charset="0"/>
              </a:rPr>
              <a:t>to </a:t>
            </a: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avoid starvation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1012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18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0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E4DC-7472-44D6-9A14-185C28BC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Concurrent Control Problems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DC46B-2611-49D1-98DB-E17B3EA0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</a:rPr>
              <a:t>Problems caused by concurrent transactions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Lost Update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丢失修改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Non-repeatable Read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不可重复读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Dirty Read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读“脏”数据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</a:rPr>
              <a:t>Symbols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R(x): read x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W(x): write x </a:t>
            </a:r>
            <a:endParaRPr lang="zh-CN" altLang="en-US" sz="1800" b="1" dirty="0">
              <a:solidFill>
                <a:srgbClr val="1B06B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618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7A3A5-30A8-4314-8F43-88A0B7F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Lost Update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A86CC-F3C9-4BEA-AB47-DC67E4B4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4176464" cy="20473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and T</a:t>
            </a:r>
            <a:r>
              <a:rPr lang="en-US" altLang="zh-CN" sz="2000" baseline="-25000" dirty="0"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 read the same data item and modify it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The committed result of T</a:t>
            </a:r>
            <a:r>
              <a:rPr lang="en-US" altLang="zh-CN" sz="2000" baseline="-25000" dirty="0"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 eliminates the update of 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endParaRPr lang="zh-CN" altLang="en-US" sz="2000" dirty="0">
              <a:latin typeface="Comic Sans MS" pitchFamily="66" charset="0"/>
            </a:endParaRPr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640C2914-B9D1-4B08-B9BF-8112FDD9D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36553"/>
              </p:ext>
            </p:extLst>
          </p:nvPr>
        </p:nvGraphicFramePr>
        <p:xfrm>
          <a:off x="5076056" y="956788"/>
          <a:ext cx="2481262" cy="3604304"/>
        </p:xfrm>
        <a:graphic>
          <a:graphicData uri="http://schemas.openxmlformats.org/drawingml/2006/table">
            <a:tbl>
              <a:tblPr/>
              <a:tblGrid>
                <a:gridCol w="135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R(A)=16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R(A)=16 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A←A-1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W(A)=15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A←A-1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W(A)=15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58">
            <a:extLst>
              <a:ext uri="{FF2B5EF4-FFF2-40B4-BE49-F238E27FC236}">
                <a16:creationId xmlns:a16="http://schemas.microsoft.com/office/drawing/2014/main" id="{C6D27DB9-6923-4C7E-B2D9-F82EA5D4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972" y="2522461"/>
            <a:ext cx="1188244" cy="81081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F397FE62-1524-4DFD-B19A-E7A6B251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75" y="3507854"/>
            <a:ext cx="1188244" cy="8108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036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C7DEF-12CD-4DFA-8B07-68EA872D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Non-repeatable Read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470E2-E89A-4195-B0E6-EC364FB9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08" y="699542"/>
            <a:ext cx="439248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reads B=100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</a:t>
            </a:r>
            <a:r>
              <a:rPr lang="en-US" altLang="zh-CN" sz="2000" baseline="-25000" dirty="0"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 reads B, then updates B=200, and writes back B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reads B again, and B=200,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not the same as the first read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Phantom Phenomenon (</a:t>
            </a:r>
            <a:r>
              <a:rPr lang="zh-CN" altLang="en-US" sz="2000" dirty="0">
                <a:solidFill>
                  <a:srgbClr val="1B06BA"/>
                </a:solidFill>
                <a:latin typeface="Comic Sans MS" pitchFamily="66" charset="0"/>
              </a:rPr>
              <a:t>幻影现象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</a:rPr>
              <a:t>records disappear or new records appear for the same query</a:t>
            </a:r>
          </a:p>
        </p:txBody>
      </p:sp>
      <p:graphicFrame>
        <p:nvGraphicFramePr>
          <p:cNvPr id="4" name="Group 184">
            <a:extLst>
              <a:ext uri="{FF2B5EF4-FFF2-40B4-BE49-F238E27FC236}">
                <a16:creationId xmlns:a16="http://schemas.microsoft.com/office/drawing/2014/main" id="{54B722C5-F131-4D40-A3D2-AA3BFE7FE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853741"/>
              </p:ext>
            </p:extLst>
          </p:nvPr>
        </p:nvGraphicFramePr>
        <p:xfrm>
          <a:off x="1403648" y="765686"/>
          <a:ext cx="2755106" cy="3863340"/>
        </p:xfrm>
        <a:graphic>
          <a:graphicData uri="http://schemas.openxmlformats.org/drawingml/2006/table">
            <a:tbl>
              <a:tblPr/>
              <a:tblGrid>
                <a:gridCol w="148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R(B)=100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sum=150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R(B)=100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B←B*2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W(B)=200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R(A)=50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R(B)=200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sum=250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(sum is not correct)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185">
            <a:extLst>
              <a:ext uri="{FF2B5EF4-FFF2-40B4-BE49-F238E27FC236}">
                <a16:creationId xmlns:a16="http://schemas.microsoft.com/office/drawing/2014/main" id="{E01D70D9-6C91-47E1-95B0-732C8035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363505"/>
            <a:ext cx="1350169" cy="78430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186">
            <a:extLst>
              <a:ext uri="{FF2B5EF4-FFF2-40B4-BE49-F238E27FC236}">
                <a16:creationId xmlns:a16="http://schemas.microsoft.com/office/drawing/2014/main" id="{23E65C99-2706-46B7-B399-9AFFB3BF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94" y="3355866"/>
            <a:ext cx="1350169" cy="35899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187">
            <a:extLst>
              <a:ext uri="{FF2B5EF4-FFF2-40B4-BE49-F238E27FC236}">
                <a16:creationId xmlns:a16="http://schemas.microsoft.com/office/drawing/2014/main" id="{E14919A7-8F46-434A-B0AE-493F00F3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94" y="1420664"/>
            <a:ext cx="1350169" cy="35899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BBCC09-AF94-0793-8A71-16A592FC65DC}"/>
              </a:ext>
            </a:extLst>
          </p:cNvPr>
          <p:cNvCxnSpPr/>
          <p:nvPr/>
        </p:nvCxnSpPr>
        <p:spPr>
          <a:xfrm>
            <a:off x="1763688" y="4011910"/>
            <a:ext cx="936104" cy="0"/>
          </a:xfrm>
          <a:prstGeom prst="line">
            <a:avLst/>
          </a:prstGeom>
          <a:ln w="38100">
            <a:solidFill>
              <a:srgbClr val="1B0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94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43450-525D-4B64-8F19-087CAF9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Dirty Read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950E3-B14B-4DEB-9E7A-5F2ACF8F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4536504" cy="34563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</a:t>
            </a:r>
            <a:r>
              <a:rPr lang="en-US" altLang="zh-CN" sz="2000" baseline="-25000" dirty="0">
                <a:latin typeface="Comic Sans MS" pitchFamily="66" charset="0"/>
              </a:rPr>
              <a:t>1</a:t>
            </a:r>
            <a:r>
              <a:rPr lang="en-US" altLang="zh-CN" sz="2000" dirty="0">
                <a:latin typeface="Comic Sans MS" pitchFamily="66" charset="0"/>
              </a:rPr>
              <a:t> modifies C to 200,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T</a:t>
            </a:r>
            <a:r>
              <a:rPr lang="en-US" altLang="zh-CN" sz="2000" baseline="-25000" dirty="0">
                <a:solidFill>
                  <a:srgbClr val="1B06BA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 reads C as 200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rolls back </a:t>
            </a:r>
            <a:r>
              <a:rPr lang="en-US" altLang="zh-CN" sz="2000" dirty="0">
                <a:latin typeface="Comic Sans MS" pitchFamily="66" charset="0"/>
              </a:rPr>
              <a:t>for some reason and its modification also rolls back. Then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 recovers to 100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T</a:t>
            </a:r>
            <a:r>
              <a:rPr lang="en-US" altLang="zh-CN" sz="2000" baseline="-25000" dirty="0">
                <a:solidFill>
                  <a:srgbClr val="1B06BA"/>
                </a:solidFill>
                <a:latin typeface="Comic Sans MS" pitchFamily="66" charset="0"/>
              </a:rPr>
              <a:t>2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 reads C as 200</a:t>
            </a:r>
            <a:r>
              <a:rPr lang="en-US" altLang="zh-CN" sz="2000" dirty="0">
                <a:latin typeface="Comic Sans MS" pitchFamily="66" charset="0"/>
              </a:rPr>
              <a:t>, which is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not consistent</a:t>
            </a:r>
            <a:r>
              <a:rPr lang="en-US" altLang="zh-CN" sz="2000" dirty="0">
                <a:latin typeface="Comic Sans MS" pitchFamily="66" charset="0"/>
              </a:rPr>
              <a:t> with the database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  <p:graphicFrame>
        <p:nvGraphicFramePr>
          <p:cNvPr id="4" name="Group 187">
            <a:extLst>
              <a:ext uri="{FF2B5EF4-FFF2-40B4-BE49-F238E27FC236}">
                <a16:creationId xmlns:a16="http://schemas.microsoft.com/office/drawing/2014/main" id="{1866EC3F-81A6-466E-884F-A29D8FD20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87602"/>
              </p:ext>
            </p:extLst>
          </p:nvPr>
        </p:nvGraphicFramePr>
        <p:xfrm>
          <a:off x="5292080" y="987574"/>
          <a:ext cx="2808684" cy="3498061"/>
        </p:xfrm>
        <a:graphic>
          <a:graphicData uri="http://schemas.openxmlformats.org/drawingml/2006/table">
            <a:tbl>
              <a:tblPr/>
              <a:tblGrid>
                <a:gridCol w="1502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① R(C)=100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C←C*2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W(C)=200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②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R(C)=200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③ ROLLBACK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  C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华文中宋" pitchFamily="2" charset="-122"/>
                          <a:cs typeface="Times New Roman" pitchFamily="18" charset="0"/>
                        </a:rPr>
                        <a:t>recover to 100</a:t>
                      </a: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华文中宋" pitchFamily="2" charset="-122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val 188">
            <a:extLst>
              <a:ext uri="{FF2B5EF4-FFF2-40B4-BE49-F238E27FC236}">
                <a16:creationId xmlns:a16="http://schemas.microsoft.com/office/drawing/2014/main" id="{8AF9C660-2090-476C-96A2-D26E455F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01" y="2931865"/>
            <a:ext cx="1566863" cy="9655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189">
            <a:extLst>
              <a:ext uri="{FF2B5EF4-FFF2-40B4-BE49-F238E27FC236}">
                <a16:creationId xmlns:a16="http://schemas.microsoft.com/office/drawing/2014/main" id="{DEB1EB9E-9D65-4CBC-98C4-A5AD580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017" y="2068662"/>
            <a:ext cx="1243013" cy="53935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190">
            <a:extLst>
              <a:ext uri="{FF2B5EF4-FFF2-40B4-BE49-F238E27FC236}">
                <a16:creationId xmlns:a16="http://schemas.microsoft.com/office/drawing/2014/main" id="{C74C3131-8690-4630-84A5-E59A0BED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005" y="1529308"/>
            <a:ext cx="1243013" cy="70127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670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203598"/>
            <a:ext cx="8568952" cy="34450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Concurrent Control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Lock-based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Graph-based Protocols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Multiple Granularity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Comic Sans MS" pitchFamily="66" charset="0"/>
              </a:rPr>
              <a:t>Deadlock Handling</a:t>
            </a:r>
          </a:p>
          <a:p>
            <a:pPr>
              <a:spcBef>
                <a:spcPts val="1200"/>
              </a:spcBef>
            </a:pP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060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35944</TotalTime>
  <Words>3425</Words>
  <Application>Microsoft Office PowerPoint</Application>
  <PresentationFormat>全屏显示(16:9)</PresentationFormat>
  <Paragraphs>531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微软雅黑</vt:lpstr>
      <vt:lpstr>Arial</vt:lpstr>
      <vt:lpstr>Calibri</vt:lpstr>
      <vt:lpstr>Cambria Math</vt:lpstr>
      <vt:lpstr>Comic Sans MS</vt:lpstr>
      <vt:lpstr>Tahoma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PowerPoint 演示文稿</vt:lpstr>
      <vt:lpstr>Outline</vt:lpstr>
      <vt:lpstr>Concurrent Control Problems</vt:lpstr>
      <vt:lpstr>Lost Update</vt:lpstr>
      <vt:lpstr>Non-repeatable Read</vt:lpstr>
      <vt:lpstr>Dirty Read</vt:lpstr>
      <vt:lpstr>Outline</vt:lpstr>
      <vt:lpstr>Lock-based Protocols</vt:lpstr>
      <vt:lpstr>Lock-based Protocols (Cont.)</vt:lpstr>
      <vt:lpstr>No Lost Update</vt:lpstr>
      <vt:lpstr>Repeatable Read</vt:lpstr>
      <vt:lpstr>No Dirty Read</vt:lpstr>
      <vt:lpstr>Lock-based Protocols</vt:lpstr>
      <vt:lpstr>Deadlock (死锁)</vt:lpstr>
      <vt:lpstr>Starvation (饥饿)</vt:lpstr>
      <vt:lpstr>Two-Phase Locking Protocol</vt:lpstr>
      <vt:lpstr>The Two-Phase Locking Protocol</vt:lpstr>
      <vt:lpstr>The Two-Phase Locking Protocol</vt:lpstr>
      <vt:lpstr>The Two-Phase Locking Protocol</vt:lpstr>
      <vt:lpstr>Lock Conversions (锁转换)</vt:lpstr>
      <vt:lpstr>Automatic Acquisition of Locks</vt:lpstr>
      <vt:lpstr>Automatic Acquisition of Locks (Cont.)</vt:lpstr>
      <vt:lpstr>Implementation of Locking</vt:lpstr>
      <vt:lpstr>Lock Table</vt:lpstr>
      <vt:lpstr>Outline</vt:lpstr>
      <vt:lpstr>Graph-based Protocols</vt:lpstr>
      <vt:lpstr>Tree Protocol</vt:lpstr>
      <vt:lpstr>Graph-based Protocols</vt:lpstr>
      <vt:lpstr>Timestamp-based Protocols</vt:lpstr>
      <vt:lpstr>Timestamp-based Protocols (Cont.)</vt:lpstr>
      <vt:lpstr>Timestamp-based Protocols (Cont.)</vt:lpstr>
      <vt:lpstr>Timestamp-based Protocols (Cont.)</vt:lpstr>
      <vt:lpstr>Outline</vt:lpstr>
      <vt:lpstr>Multiple Granularity</vt:lpstr>
      <vt:lpstr>Example of Granularity Hierarchy</vt:lpstr>
      <vt:lpstr>Intention Lock (意向锁) Modes</vt:lpstr>
      <vt:lpstr>Compatibility Matrix with Intention Lock Modes</vt:lpstr>
      <vt:lpstr>Multiple Granularity Locking Scheme</vt:lpstr>
      <vt:lpstr>Outline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 (Cont.)</vt:lpstr>
      <vt:lpstr>Deadlock Recovery</vt:lpstr>
      <vt:lpstr>End of Lecture 18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2334</cp:revision>
  <dcterms:created xsi:type="dcterms:W3CDTF">2007-09-26T12:04:45Z</dcterms:created>
  <dcterms:modified xsi:type="dcterms:W3CDTF">2023-12-05T13:38:00Z</dcterms:modified>
</cp:coreProperties>
</file>