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59"/>
  </p:notesMasterIdLst>
  <p:handoutMasterIdLst>
    <p:handoutMasterId r:id="rId60"/>
  </p:handoutMasterIdLst>
  <p:sldIdLst>
    <p:sldId id="1587" r:id="rId3"/>
    <p:sldId id="1914" r:id="rId4"/>
    <p:sldId id="1906" r:id="rId5"/>
    <p:sldId id="1855" r:id="rId6"/>
    <p:sldId id="1856" r:id="rId7"/>
    <p:sldId id="1857" r:id="rId8"/>
    <p:sldId id="1858" r:id="rId9"/>
    <p:sldId id="1859" r:id="rId10"/>
    <p:sldId id="1860" r:id="rId11"/>
    <p:sldId id="1861" r:id="rId12"/>
    <p:sldId id="1862" r:id="rId13"/>
    <p:sldId id="1863" r:id="rId14"/>
    <p:sldId id="1866" r:id="rId15"/>
    <p:sldId id="1864" r:id="rId16"/>
    <p:sldId id="1865" r:id="rId17"/>
    <p:sldId id="1867" r:id="rId18"/>
    <p:sldId id="1868" r:id="rId19"/>
    <p:sldId id="1915" r:id="rId20"/>
    <p:sldId id="1869" r:id="rId21"/>
    <p:sldId id="1870" r:id="rId22"/>
    <p:sldId id="1871" r:id="rId23"/>
    <p:sldId id="1872" r:id="rId24"/>
    <p:sldId id="1907" r:id="rId25"/>
    <p:sldId id="1875" r:id="rId26"/>
    <p:sldId id="1876" r:id="rId27"/>
    <p:sldId id="1877" r:id="rId28"/>
    <p:sldId id="1874" r:id="rId29"/>
    <p:sldId id="1879" r:id="rId30"/>
    <p:sldId id="1880" r:id="rId31"/>
    <p:sldId id="1881" r:id="rId32"/>
    <p:sldId id="1913" r:id="rId33"/>
    <p:sldId id="1878" r:id="rId34"/>
    <p:sldId id="1882" r:id="rId35"/>
    <p:sldId id="1883" r:id="rId36"/>
    <p:sldId id="1884" r:id="rId37"/>
    <p:sldId id="1908" r:id="rId38"/>
    <p:sldId id="1886" r:id="rId39"/>
    <p:sldId id="1887" r:id="rId40"/>
    <p:sldId id="1888" r:id="rId41"/>
    <p:sldId id="1889" r:id="rId42"/>
    <p:sldId id="1890" r:id="rId43"/>
    <p:sldId id="1891" r:id="rId44"/>
    <p:sldId id="1892" r:id="rId45"/>
    <p:sldId id="1893" r:id="rId46"/>
    <p:sldId id="1894" r:id="rId47"/>
    <p:sldId id="1896" r:id="rId48"/>
    <p:sldId id="1909" r:id="rId49"/>
    <p:sldId id="1898" r:id="rId50"/>
    <p:sldId id="1900" r:id="rId51"/>
    <p:sldId id="1901" r:id="rId52"/>
    <p:sldId id="1902" r:id="rId53"/>
    <p:sldId id="1903" r:id="rId54"/>
    <p:sldId id="1904" r:id="rId55"/>
    <p:sldId id="1905" r:id="rId56"/>
    <p:sldId id="1854" r:id="rId57"/>
    <p:sldId id="1912" r:id="rId5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914"/>
            <p14:sldId id="1906"/>
            <p14:sldId id="1855"/>
            <p14:sldId id="1856"/>
            <p14:sldId id="1857"/>
            <p14:sldId id="1858"/>
            <p14:sldId id="1859"/>
            <p14:sldId id="1860"/>
            <p14:sldId id="1861"/>
            <p14:sldId id="1862"/>
            <p14:sldId id="1863"/>
            <p14:sldId id="1866"/>
            <p14:sldId id="1864"/>
            <p14:sldId id="1865"/>
            <p14:sldId id="1867"/>
            <p14:sldId id="1868"/>
            <p14:sldId id="1915"/>
            <p14:sldId id="1869"/>
            <p14:sldId id="1870"/>
            <p14:sldId id="1871"/>
            <p14:sldId id="1872"/>
            <p14:sldId id="1907"/>
            <p14:sldId id="1875"/>
            <p14:sldId id="1876"/>
            <p14:sldId id="1877"/>
            <p14:sldId id="1874"/>
            <p14:sldId id="1879"/>
            <p14:sldId id="1880"/>
            <p14:sldId id="1881"/>
            <p14:sldId id="1913"/>
            <p14:sldId id="1878"/>
            <p14:sldId id="1882"/>
            <p14:sldId id="1883"/>
            <p14:sldId id="1884"/>
            <p14:sldId id="1908"/>
            <p14:sldId id="1886"/>
            <p14:sldId id="1887"/>
            <p14:sldId id="1888"/>
            <p14:sldId id="1889"/>
            <p14:sldId id="1890"/>
            <p14:sldId id="1891"/>
            <p14:sldId id="1892"/>
            <p14:sldId id="1893"/>
            <p14:sldId id="1894"/>
            <p14:sldId id="1896"/>
            <p14:sldId id="1909"/>
            <p14:sldId id="1898"/>
            <p14:sldId id="1900"/>
            <p14:sldId id="1901"/>
            <p14:sldId id="1902"/>
            <p14:sldId id="1903"/>
            <p14:sldId id="1904"/>
            <p14:sldId id="1905"/>
            <p14:sldId id="1854"/>
            <p14:sldId id="1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33"/>
    <a:srgbClr val="B5880B"/>
    <a:srgbClr val="FF0000"/>
    <a:srgbClr val="1B06BA"/>
    <a:srgbClr val="080808"/>
    <a:srgbClr val="E87071"/>
    <a:srgbClr val="00B3EE"/>
    <a:srgbClr val="93E5FF"/>
    <a:srgbClr val="F7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70718" autoAdjust="0"/>
  </p:normalViewPr>
  <p:slideViewPr>
    <p:cSldViewPr>
      <p:cViewPr varScale="1">
        <p:scale>
          <a:sx n="74" d="100"/>
          <a:sy n="74" d="100"/>
        </p:scale>
        <p:origin x="1041" y="39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1423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Polygons</a:t>
            </a:r>
            <a:r>
              <a:rPr lang="zh-CN" altLang="en-US" b="1" dirty="0"/>
              <a:t>：多边形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0000FF"/>
                </a:solidFill>
              </a:rPr>
              <a:t>imperative </a:t>
            </a:r>
            <a:r>
              <a:rPr lang="zh-CN" altLang="en-US" b="1" dirty="0">
                <a:solidFill>
                  <a:srgbClr val="0000FF"/>
                </a:solidFill>
              </a:rPr>
              <a:t>：命令式的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/>
              <a:t>Proprietary</a:t>
            </a:r>
            <a:r>
              <a:rPr lang="zh-CN" altLang="en-US" b="1" dirty="0"/>
              <a:t>：专有的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160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table-valued functions can be thought of as </a:t>
            </a:r>
            <a:r>
              <a:rPr lang="en-US" altLang="zh-CN" b="1" dirty="0"/>
              <a:t>parameterized</a:t>
            </a:r>
            <a:br>
              <a:rPr lang="en-US" altLang="zh-CN" b="1" dirty="0"/>
            </a:br>
            <a:r>
              <a:rPr lang="en-US" altLang="zh-CN" b="1" dirty="0"/>
              <a:t>views </a:t>
            </a:r>
            <a:r>
              <a:rPr lang="en-US" altLang="zh-CN" dirty="0"/>
              <a:t>that generalize the regular notion of views by allowing parameters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77639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how developers can write their own functions and procedures,</a:t>
            </a:r>
            <a:br>
              <a:rPr lang="en-US" altLang="zh-CN" dirty="0"/>
            </a:br>
            <a:r>
              <a:rPr lang="en-US" altLang="zh-CN" dirty="0"/>
              <a:t>store them in the database, and then invoke them from SQL statements. </a:t>
            </a:r>
            <a:br>
              <a:rPr lang="en-US" altLang="zh-CN" dirty="0"/>
            </a:br>
            <a:r>
              <a:rPr lang="en-US" altLang="zh-CN" dirty="0"/>
              <a:t>Procedures and functions allow “business logic” to be stored in the database,</a:t>
            </a:r>
            <a:br>
              <a:rPr lang="en-US" altLang="zh-CN" dirty="0"/>
            </a:br>
            <a:r>
              <a:rPr lang="en-US" altLang="zh-CN" dirty="0"/>
              <a:t>and executed from SQL statements. </a:t>
            </a:r>
            <a:br>
              <a:rPr lang="en-US" altLang="zh-CN" dirty="0"/>
            </a:br>
            <a:r>
              <a:rPr lang="en-US" altLang="zh-CN" dirty="0"/>
              <a:t>While such business</a:t>
            </a:r>
            <a:br>
              <a:rPr lang="en-US" altLang="zh-CN" dirty="0"/>
            </a:br>
            <a:r>
              <a:rPr lang="en-US" altLang="zh-CN" dirty="0"/>
              <a:t>logic can be encoded as programming-language procedures stored entirely outside the database, defining them as stored procedures in the database has several</a:t>
            </a:r>
            <a:br>
              <a:rPr lang="en-US" altLang="zh-CN" dirty="0"/>
            </a:br>
            <a:r>
              <a:rPr lang="en-US" altLang="zh-CN" dirty="0"/>
              <a:t>advantages. For example, it allows multiple applications to access the procedures,</a:t>
            </a:r>
            <a:br>
              <a:rPr lang="en-US" altLang="zh-CN" dirty="0"/>
            </a:br>
            <a:r>
              <a:rPr lang="en-US" altLang="zh-CN" dirty="0"/>
              <a:t>and it allows a single point of change in case the business rules change, without</a:t>
            </a:r>
            <a:br>
              <a:rPr lang="en-US" altLang="zh-CN" dirty="0"/>
            </a:br>
            <a:r>
              <a:rPr lang="en-US" altLang="zh-CN" dirty="0"/>
              <a:t>changing other parts of the application. Application code can then call the stored</a:t>
            </a:r>
            <a:br>
              <a:rPr lang="en-US" altLang="zh-CN" dirty="0"/>
            </a:br>
            <a:r>
              <a:rPr lang="en-US" altLang="zh-CN" dirty="0"/>
              <a:t>procedures, instead of directly updating database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7783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20808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program fetches the query results one row at a time into the </a:t>
            </a:r>
            <a:r>
              <a:rPr lang="en-US" altLang="zh-CN" b="1" dirty="0"/>
              <a:t>for </a:t>
            </a:r>
            <a:r>
              <a:rPr lang="en-US" altLang="zh-CN" dirty="0"/>
              <a:t>loop variable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, in the above example)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60267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59646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keywords </a:t>
            </a:r>
            <a:r>
              <a:rPr lang="en-US" altLang="zh-CN" b="1" dirty="0"/>
              <a:t>in </a:t>
            </a:r>
            <a:r>
              <a:rPr lang="en-US" altLang="zh-CN" dirty="0"/>
              <a:t>and </a:t>
            </a:r>
            <a:r>
              <a:rPr lang="en-US" altLang="zh-CN" b="1" dirty="0"/>
              <a:t>out </a:t>
            </a:r>
            <a:r>
              <a:rPr lang="en-US" altLang="zh-CN" dirty="0"/>
              <a:t>indicate, respectively, parameters that are expected</a:t>
            </a:r>
            <a:br>
              <a:rPr lang="en-US" altLang="zh-CN" dirty="0"/>
            </a:br>
            <a:r>
              <a:rPr lang="en-US" altLang="zh-CN" dirty="0"/>
              <a:t>to have values assigned to them and parameters whose values are set in the</a:t>
            </a:r>
            <a:br>
              <a:rPr lang="en-US" altLang="zh-CN" dirty="0"/>
            </a:br>
            <a:r>
              <a:rPr lang="en-US" altLang="zh-CN" dirty="0"/>
              <a:t>procedure in order to return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60364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sandbox allows the Java or C# code to access its own memory</a:t>
            </a:r>
            <a:br>
              <a:rPr lang="en-US" altLang="zh-CN" dirty="0"/>
            </a:br>
            <a:r>
              <a:rPr lang="en-US" altLang="zh-CN" dirty="0"/>
              <a:t>area, but prevents the code from reading or updating the memory of the query</a:t>
            </a:r>
            <a:br>
              <a:rPr lang="en-US" altLang="zh-CN" dirty="0"/>
            </a:br>
            <a:r>
              <a:rPr lang="en-US" altLang="zh-CN" dirty="0"/>
              <a:t>execution process, or accessing files in the file system. (Creating a sandbox is not</a:t>
            </a:r>
            <a:br>
              <a:rPr lang="en-US" altLang="zh-CN" dirty="0"/>
            </a:br>
            <a:r>
              <a:rPr lang="en-US" altLang="zh-CN" dirty="0"/>
              <a:t>possible for a language such as C, which allows unrestricted access to memory</a:t>
            </a:r>
            <a:br>
              <a:rPr lang="en-US" altLang="zh-CN" dirty="0"/>
            </a:br>
            <a:r>
              <a:rPr lang="en-US" altLang="zh-CN" dirty="0"/>
              <a:t>through pointers.) Avoiding </a:t>
            </a:r>
            <a:r>
              <a:rPr lang="en-US" altLang="zh-CN" dirty="0" err="1"/>
              <a:t>interprocess</a:t>
            </a:r>
            <a:r>
              <a:rPr lang="en-US" altLang="zh-CN" dirty="0"/>
              <a:t> communication reduces function call</a:t>
            </a:r>
            <a:br>
              <a:rPr lang="en-US" altLang="zh-CN" dirty="0"/>
            </a:br>
            <a:r>
              <a:rPr lang="en-US" altLang="zh-CN" dirty="0"/>
              <a:t>overhead greatly.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14048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Overdraft</a:t>
            </a:r>
            <a:r>
              <a:rPr lang="zh-CN" altLang="en-US" b="1" dirty="0"/>
              <a:t>：透支</a:t>
            </a:r>
            <a:endParaRPr lang="en-US" altLang="zh-CN" b="1" dirty="0"/>
          </a:p>
          <a:p>
            <a:r>
              <a:rPr lang="en-US" altLang="zh-CN" dirty="0"/>
              <a:t>Note that trigger systems cannot usually perform updates outside the database,</a:t>
            </a:r>
            <a:br>
              <a:rPr lang="en-US" altLang="zh-CN" dirty="0"/>
            </a:br>
            <a:r>
              <a:rPr lang="en-US" altLang="zh-CN" dirty="0"/>
              <a:t>and hence, in the inventory replenishment example, we cannot use a trigger to</a:t>
            </a:r>
            <a:br>
              <a:rPr lang="en-US" altLang="zh-CN" dirty="0"/>
            </a:br>
            <a:r>
              <a:rPr lang="en-US" altLang="zh-CN" dirty="0"/>
              <a:t>place an order in the external world. Instead, we add an order to a relation holding reorders. We must create a separate permanently running system process that</a:t>
            </a:r>
            <a:br>
              <a:rPr lang="en-US" altLang="zh-CN" dirty="0"/>
            </a:br>
            <a:r>
              <a:rPr lang="en-US" altLang="zh-CN" dirty="0"/>
              <a:t>periodically scans that relation and places orders. Some database systems provide</a:t>
            </a:r>
            <a:br>
              <a:rPr lang="en-US" altLang="zh-CN" dirty="0"/>
            </a:br>
            <a:r>
              <a:rPr lang="en-US" altLang="zh-CN" dirty="0"/>
              <a:t>built-in support for sending email from SQL queries and triggers, using the above</a:t>
            </a:r>
            <a:br>
              <a:rPr lang="en-US" altLang="zh-CN" dirty="0"/>
            </a:br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3134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28853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srgbClr val="0000FF"/>
                </a:solidFill>
              </a:rPr>
              <a:t>每一行都会引用一个</a:t>
            </a:r>
            <a:r>
              <a:rPr lang="en-US" altLang="zh-CN" b="1" i="1" dirty="0" err="1">
                <a:solidFill>
                  <a:srgbClr val="0000FF"/>
                </a:solidFill>
              </a:rPr>
              <a:t>nrow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</a:rPr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0418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clauses </a:t>
            </a:r>
            <a:r>
              <a:rPr lang="en-US" altLang="zh-CN" b="1" dirty="0"/>
              <a:t>referencing old table as </a:t>
            </a:r>
            <a:r>
              <a:rPr lang="en-US" altLang="zh-CN" dirty="0"/>
              <a:t>or </a:t>
            </a:r>
            <a:r>
              <a:rPr lang="en-US" altLang="zh-CN" b="1" dirty="0"/>
              <a:t>referencing new table as </a:t>
            </a:r>
            <a:r>
              <a:rPr lang="en-US" altLang="zh-CN" dirty="0"/>
              <a:t>can then</a:t>
            </a:r>
            <a:br>
              <a:rPr lang="en-US" altLang="zh-CN" dirty="0"/>
            </a:br>
            <a:r>
              <a:rPr lang="en-US" altLang="zh-CN" dirty="0"/>
              <a:t>be used to refer to temporary tables (called </a:t>
            </a:r>
            <a:r>
              <a:rPr lang="en-US" altLang="zh-CN" i="1" dirty="0"/>
              <a:t>transition tables</a:t>
            </a:r>
            <a:r>
              <a:rPr lang="en-US" altLang="zh-CN" dirty="0"/>
              <a:t>) containing all the</a:t>
            </a:r>
            <a:br>
              <a:rPr lang="en-US" altLang="zh-CN" dirty="0"/>
            </a:br>
            <a:r>
              <a:rPr lang="en-US" altLang="zh-CN" dirty="0"/>
              <a:t>affected rows. Transition tables cannot be used with </a:t>
            </a:r>
            <a:r>
              <a:rPr lang="en-US" altLang="zh-CN" b="1" dirty="0"/>
              <a:t>before </a:t>
            </a:r>
            <a:r>
              <a:rPr lang="en-US" altLang="zh-CN" dirty="0"/>
              <a:t>triggers, but can be </a:t>
            </a:r>
            <a:br>
              <a:rPr lang="en-US" altLang="zh-CN" dirty="0"/>
            </a:br>
            <a:r>
              <a:rPr lang="en-US" altLang="zh-CN" dirty="0"/>
              <a:t>used with </a:t>
            </a:r>
            <a:r>
              <a:rPr lang="en-US" altLang="zh-CN" b="1" dirty="0"/>
              <a:t>after </a:t>
            </a:r>
            <a:r>
              <a:rPr lang="en-US" altLang="zh-CN" dirty="0"/>
              <a:t>triggers, regardless of whether they are statement triggers or row</a:t>
            </a:r>
            <a:br>
              <a:rPr lang="en-US" altLang="zh-CN" dirty="0"/>
            </a:br>
            <a:r>
              <a:rPr lang="en-US" altLang="zh-CN" dirty="0"/>
              <a:t>triggers. A single SQL statement can then be used to carry out multiple actions on</a:t>
            </a:r>
            <a:br>
              <a:rPr lang="en-US" altLang="zh-CN" dirty="0"/>
            </a:br>
            <a:r>
              <a:rPr lang="en-US" altLang="zh-CN" dirty="0"/>
              <a:t>the basis of the transition tables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43280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 problem with triggers lies in unintended execution of the triggered</a:t>
            </a:r>
            <a:br>
              <a:rPr lang="en-US" altLang="zh-CN" dirty="0"/>
            </a:br>
            <a:r>
              <a:rPr lang="en-US" altLang="zh-CN" dirty="0"/>
              <a:t>action when data are loaded from a </a:t>
            </a:r>
            <a:r>
              <a:rPr lang="en-US" altLang="zh-CN"/>
              <a:t>backup copy,or </a:t>
            </a:r>
            <a:r>
              <a:rPr lang="en-US" altLang="zh-CN" dirty="0"/>
              <a:t>when database updates at a</a:t>
            </a:r>
            <a:br>
              <a:rPr lang="en-US" altLang="zh-CN" dirty="0"/>
            </a:br>
            <a:r>
              <a:rPr lang="en-US" altLang="zh-CN" dirty="0"/>
              <a:t>site are replicated on a backup site. In such cases, the triggered action has already</a:t>
            </a:r>
            <a:br>
              <a:rPr lang="en-US" altLang="zh-CN" dirty="0"/>
            </a:br>
            <a:r>
              <a:rPr lang="en-US" altLang="zh-CN" dirty="0"/>
              <a:t>been executed, and typically should not be executed again. When loading data,</a:t>
            </a:r>
            <a:br>
              <a:rPr lang="en-US" altLang="zh-CN" dirty="0"/>
            </a:br>
            <a:r>
              <a:rPr lang="en-US" altLang="zh-CN" dirty="0"/>
              <a:t>triggers can be disabled explicitly. Both</a:t>
            </a:r>
            <a:br>
              <a:rPr lang="en-US" altLang="zh-CN" dirty="0"/>
            </a:br>
            <a:r>
              <a:rPr lang="en-US" altLang="zh-CN" dirty="0"/>
              <a:t>solutions remove the need for explicit disabling and enabling of triggers. </a:t>
            </a:r>
          </a:p>
          <a:p>
            <a:r>
              <a:rPr lang="en-US" altLang="zh-CN" dirty="0"/>
              <a:t>Triggers should be written with great care, since a trigger error detected at</a:t>
            </a:r>
            <a:br>
              <a:rPr lang="en-US" altLang="zh-CN" dirty="0"/>
            </a:br>
            <a:r>
              <a:rPr lang="en-US" altLang="zh-CN" dirty="0"/>
              <a:t>runtime causes the failure of the action statement that set off the trigger. Furthermore, the action of one trigger can set off another trigger. In the worst case, this</a:t>
            </a:r>
            <a:br>
              <a:rPr lang="en-US" altLang="zh-CN" dirty="0"/>
            </a:br>
            <a:r>
              <a:rPr lang="en-US" altLang="zh-CN" dirty="0"/>
              <a:t>could even lead to an infinite chain of triggering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83953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</a:t>
            </a:r>
            <a:r>
              <a:rPr lang="en-US" altLang="zh-CN" b="1" dirty="0"/>
              <a:t>transitive closure </a:t>
            </a:r>
            <a:r>
              <a:rPr lang="zh-CN" altLang="en-US" b="1" dirty="0"/>
              <a:t>（传递闭包）</a:t>
            </a:r>
            <a:r>
              <a:rPr lang="en-US" altLang="zh-CN" dirty="0"/>
              <a:t>of the relation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is a relation that contains all</a:t>
            </a:r>
            <a:br>
              <a:rPr lang="en-US" altLang="zh-CN" dirty="0"/>
            </a:br>
            <a:r>
              <a:rPr lang="en-US" altLang="zh-CN" dirty="0"/>
              <a:t>pairs (</a:t>
            </a:r>
            <a:r>
              <a:rPr lang="en-US" altLang="zh-CN" i="1" dirty="0" err="1"/>
              <a:t>cid</a:t>
            </a:r>
            <a:r>
              <a:rPr lang="en-US" altLang="zh-CN" dirty="0"/>
              <a:t>, </a:t>
            </a:r>
            <a:r>
              <a:rPr lang="en-US" altLang="zh-CN" i="1" dirty="0"/>
              <a:t>pre</a:t>
            </a:r>
            <a:r>
              <a:rPr lang="en-US" altLang="zh-CN" dirty="0"/>
              <a:t>) such that </a:t>
            </a:r>
            <a:r>
              <a:rPr lang="en-US" altLang="zh-CN" i="1" dirty="0"/>
              <a:t>pre </a:t>
            </a:r>
            <a:r>
              <a:rPr lang="en-US" altLang="zh-CN" dirty="0"/>
              <a:t>is a direct or indirect prerequisite of </a:t>
            </a:r>
            <a:r>
              <a:rPr lang="en-US" altLang="zh-CN" i="1" dirty="0" err="1"/>
              <a:t>cid</a:t>
            </a:r>
            <a:r>
              <a:rPr lang="en-US" altLang="zh-CN" dirty="0"/>
              <a:t>. There are</a:t>
            </a:r>
            <a:br>
              <a:rPr lang="en-US" altLang="zh-CN" dirty="0"/>
            </a:br>
            <a:r>
              <a:rPr lang="en-US" altLang="zh-CN" dirty="0"/>
              <a:t>numerous applications that require computation of similar transitive closures</a:t>
            </a:r>
            <a:br>
              <a:rPr lang="en-US" altLang="zh-CN" dirty="0"/>
            </a:br>
            <a:r>
              <a:rPr lang="en-US" altLang="zh-CN" dirty="0"/>
              <a:t>on </a:t>
            </a:r>
            <a:r>
              <a:rPr lang="en-US" altLang="zh-CN" b="1" dirty="0"/>
              <a:t>hierarchies</a:t>
            </a:r>
            <a:r>
              <a:rPr lang="en-US" altLang="zh-CN" dirty="0"/>
              <a:t>. This iterative process continues</a:t>
            </a:r>
            <a:br>
              <a:rPr lang="en-US" altLang="zh-CN" dirty="0"/>
            </a:br>
            <a:r>
              <a:rPr lang="en-US" altLang="zh-CN" dirty="0"/>
              <a:t>until we reach an iteration where no courses are added. </a:t>
            </a:r>
            <a:br>
              <a:rPr lang="en-US" altLang="zh-CN" dirty="0"/>
            </a:br>
            <a:r>
              <a:rPr lang="en-US" altLang="zh-CN" dirty="0"/>
              <a:t>The meaning of a recursive view is best understood as follows. First compute</a:t>
            </a:r>
            <a:br>
              <a:rPr lang="en-US" altLang="zh-CN" dirty="0"/>
            </a:br>
            <a:r>
              <a:rPr lang="en-US" altLang="zh-CN" dirty="0"/>
              <a:t>the base query and add all the resultant tuples to the recursively defined view</a:t>
            </a:r>
            <a:br>
              <a:rPr lang="en-US" altLang="zh-CN" dirty="0"/>
            </a:br>
            <a:r>
              <a:rPr lang="en-US" altLang="zh-CN" dirty="0"/>
              <a:t>relation </a:t>
            </a:r>
            <a:r>
              <a:rPr lang="en-US" altLang="zh-CN" i="1" dirty="0"/>
              <a:t>rec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(which is initially empty). Next compute the recursive query</a:t>
            </a:r>
            <a:br>
              <a:rPr lang="en-US" altLang="zh-CN" dirty="0"/>
            </a:br>
            <a:r>
              <a:rPr lang="en-US" altLang="zh-CN" dirty="0"/>
              <a:t>using the current contents of the view relation, and add all the resulting tuples</a:t>
            </a:r>
            <a:br>
              <a:rPr lang="en-US" altLang="zh-CN" dirty="0"/>
            </a:br>
            <a:r>
              <a:rPr lang="en-US" altLang="zh-CN" dirty="0"/>
              <a:t>back to the view relation. Keep repeating the above step until no new tuples are</a:t>
            </a:r>
            <a:br>
              <a:rPr lang="en-US" altLang="zh-CN" dirty="0"/>
            </a:br>
            <a:r>
              <a:rPr lang="en-US" altLang="zh-CN" dirty="0"/>
              <a:t>added to the view relation. The resultant view relation instance is called a </a:t>
            </a:r>
            <a:r>
              <a:rPr lang="en-US" altLang="zh-CN" b="1" dirty="0"/>
              <a:t>fixed</a:t>
            </a:r>
            <a:br>
              <a:rPr lang="en-US" altLang="zh-CN" b="1" dirty="0"/>
            </a:br>
            <a:r>
              <a:rPr lang="en-US" altLang="zh-CN" b="1" dirty="0"/>
              <a:t>point </a:t>
            </a:r>
            <a:r>
              <a:rPr lang="en-US" altLang="zh-CN" dirty="0"/>
              <a:t>of the recursive view definition. (The term “fixed” refers to the fact that</a:t>
            </a:r>
            <a:br>
              <a:rPr lang="en-US" altLang="zh-CN" dirty="0"/>
            </a:br>
            <a:r>
              <a:rPr lang="en-US" altLang="zh-CN" dirty="0"/>
              <a:t>there is no further change.) The view relation is thus defined to contain exactly</a:t>
            </a:r>
            <a:br>
              <a:rPr lang="en-US" altLang="zh-CN" dirty="0"/>
            </a:br>
            <a:r>
              <a:rPr lang="en-US" altLang="zh-CN" dirty="0"/>
              <a:t>the tuples in the fixed-point instance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13750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Lateral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横向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02641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Java program must import </a:t>
            </a:r>
            <a:r>
              <a:rPr lang="en-US" altLang="zh-CN" dirty="0" err="1"/>
              <a:t>java.sql</a:t>
            </a:r>
            <a:r>
              <a:rPr lang="en-US" altLang="zh-CN" dirty="0"/>
              <a:t>.*, which contains the</a:t>
            </a:r>
            <a:br>
              <a:rPr lang="en-US" altLang="zh-CN" dirty="0"/>
            </a:br>
            <a:r>
              <a:rPr lang="en-US" altLang="zh-CN" dirty="0"/>
              <a:t>interface definitions for the functionality provided by JDBC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1158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8620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avg(balance)</a:t>
            </a:r>
            <a:r>
              <a:rPr lang="zh-CN" altLang="en-US" dirty="0"/>
              <a:t>是一样的，表示第二个属性。</a:t>
            </a:r>
            <a:endParaRPr lang="en-US" altLang="zh-CN" dirty="0"/>
          </a:p>
          <a:p>
            <a:r>
              <a:rPr lang="en-US" altLang="zh-CN" dirty="0"/>
              <a:t>Once a database connection is open, the program can use it to send SQL statements</a:t>
            </a:r>
            <a:br>
              <a:rPr lang="en-US" altLang="zh-CN" dirty="0"/>
            </a:br>
            <a:r>
              <a:rPr lang="en-US" altLang="zh-CN" dirty="0"/>
              <a:t>to the database system for execution. This is done via an instance of the class</a:t>
            </a:r>
            <a:br>
              <a:rPr lang="en-US" altLang="zh-CN" dirty="0"/>
            </a:br>
            <a:r>
              <a:rPr lang="en-US" altLang="zh-CN" dirty="0"/>
              <a:t>Statement. A Statement object is not the SQL statement itself, but rather an</a:t>
            </a:r>
            <a:br>
              <a:rPr lang="en-US" altLang="zh-CN" dirty="0"/>
            </a:br>
            <a:r>
              <a:rPr lang="en-US" altLang="zh-CN" dirty="0"/>
              <a:t>object that allows the Java program to invoke methods that ship an SQL statement</a:t>
            </a:r>
            <a:br>
              <a:rPr lang="en-US" altLang="zh-CN" dirty="0"/>
            </a:br>
            <a:r>
              <a:rPr lang="en-US" altLang="zh-CN" dirty="0"/>
              <a:t>given as an argument for execution by the database system. Our example creates</a:t>
            </a:r>
            <a:br>
              <a:rPr lang="en-US" altLang="zh-CN" dirty="0"/>
            </a:br>
            <a:r>
              <a:rPr lang="en-US" altLang="zh-CN" dirty="0"/>
              <a:t>a Statement handle (</a:t>
            </a:r>
            <a:r>
              <a:rPr lang="en-US" altLang="zh-CN" dirty="0" err="1"/>
              <a:t>stmt</a:t>
            </a:r>
            <a:r>
              <a:rPr lang="en-US" altLang="zh-CN" dirty="0"/>
              <a:t>) on the connection conn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3575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negative value returned for the length field indicates that the value</a:t>
            </a:r>
            <a:br>
              <a:rPr lang="en-US" altLang="zh-CN" dirty="0"/>
            </a:br>
            <a:r>
              <a:rPr lang="en-US" altLang="zh-CN" dirty="0"/>
              <a:t>is </a:t>
            </a:r>
            <a:r>
              <a:rPr lang="en-US" altLang="zh-CN" b="1" dirty="0"/>
              <a:t>null</a:t>
            </a:r>
            <a:r>
              <a:rPr lang="en-US" altLang="zh-CN" dirty="0"/>
              <a:t>. </a:t>
            </a:r>
          </a:p>
          <a:p>
            <a:r>
              <a:rPr lang="en-US" altLang="zh-CN" b="1" dirty="0"/>
              <a:t>HSTMT</a:t>
            </a:r>
            <a:r>
              <a:rPr lang="zh-CN" altLang="en-US" b="1" dirty="0"/>
              <a:t>：</a:t>
            </a:r>
            <a:r>
              <a:rPr lang="en-US" altLang="zh-CN" b="1" dirty="0"/>
              <a:t>handle of statement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1676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placeholders</a:t>
            </a:r>
            <a:r>
              <a:rPr lang="zh-CN" altLang="en-US" b="1" dirty="0"/>
              <a:t>：占位符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4385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 embedded SQL program must</a:t>
            </a:r>
            <a:br>
              <a:rPr lang="en-US" altLang="zh-CN" dirty="0"/>
            </a:br>
            <a:r>
              <a:rPr lang="en-US" altLang="zh-CN" dirty="0"/>
              <a:t>be processed by a special preprocessor prior to compilation. The preprocessor</a:t>
            </a:r>
            <a:br>
              <a:rPr lang="en-US" altLang="zh-CN" dirty="0"/>
            </a:br>
            <a:r>
              <a:rPr lang="en-US" altLang="zh-CN" dirty="0"/>
              <a:t>replaces embedded SQL requests with host-language declarations and procedure</a:t>
            </a:r>
            <a:br>
              <a:rPr lang="en-US" altLang="zh-CN" dirty="0"/>
            </a:br>
            <a:r>
              <a:rPr lang="en-US" altLang="zh-CN" dirty="0"/>
              <a:t>calls that allow runtime execution of the database accesses. Then, the resulting</a:t>
            </a:r>
            <a:br>
              <a:rPr lang="en-US" altLang="zh-CN" dirty="0"/>
            </a:br>
            <a:r>
              <a:rPr lang="en-US" altLang="zh-CN" dirty="0"/>
              <a:t>program is compiled by the host-language compiler. This is the main distinction</a:t>
            </a:r>
            <a:br>
              <a:rPr lang="en-US" altLang="zh-CN" dirty="0"/>
            </a:br>
            <a:r>
              <a:rPr lang="en-US" altLang="zh-CN" dirty="0"/>
              <a:t>between embedded SQL and JDBC or ODBC. </a:t>
            </a:r>
            <a:br>
              <a:rPr lang="en-US" altLang="zh-CN" dirty="0"/>
            </a:br>
            <a:r>
              <a:rPr lang="en-US" altLang="zh-CN" dirty="0"/>
              <a:t>In JDBC, SQL statements are interpreted at runtime (even if they are prepared</a:t>
            </a:r>
            <a:br>
              <a:rPr lang="en-US" altLang="zh-CN" dirty="0"/>
            </a:br>
            <a:r>
              <a:rPr lang="en-US" altLang="zh-CN" dirty="0"/>
              <a:t>first using the prepared statement feature). When embedded SQL is used, some</a:t>
            </a:r>
            <a:br>
              <a:rPr lang="en-US" altLang="zh-CN" dirty="0"/>
            </a:br>
            <a:r>
              <a:rPr lang="en-US" altLang="zh-CN" dirty="0"/>
              <a:t>SQL-related errors (including data-type errors) may be caught at compile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8433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1887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0671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5 Advanced 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SQL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5)</a:t>
            </a:r>
            <a:endParaRPr lang="en-US" altLang="zh-CN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340507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015F-7190-4F85-8984-CB6AAE2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835EC-43E9-4670-873F-3D0C131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Each database system supporting ODBC provides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 "driver" library </a:t>
            </a:r>
            <a:r>
              <a:rPr lang="en-US" altLang="zh-CN" sz="2000" dirty="0">
                <a:latin typeface="Comic Sans MS" pitchFamily="66" charset="0"/>
              </a:rPr>
              <a:t>that must be linked with the client program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When client program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makes an ODBC API call</a:t>
            </a:r>
            <a:r>
              <a:rPr lang="en-US" altLang="zh-CN" sz="2000" dirty="0">
                <a:latin typeface="Comic Sans MS" pitchFamily="66" charset="0"/>
              </a:rPr>
              <a:t>, the code in the library communicates with the server to carry out the requested action, and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fetch results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ODBC program first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allocates an SQL environment</a:t>
            </a:r>
            <a:r>
              <a:rPr lang="en-US" altLang="zh-CN" sz="2000" dirty="0">
                <a:latin typeface="Comic Sans MS" pitchFamily="66" charset="0"/>
              </a:rPr>
              <a:t>, then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 database connection handle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963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D249-DEE5-4C90-A913-A3C2F292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A2E1E-7244-492E-8386-9F09A27D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Opens database connection using </a:t>
            </a:r>
            <a:r>
              <a:rPr lang="en-US" altLang="zh-CN" sz="2000" b="1" dirty="0" err="1">
                <a:solidFill>
                  <a:srgbClr val="FF0000"/>
                </a:solidFill>
                <a:latin typeface="Comic Sans MS" pitchFamily="66" charset="0"/>
              </a:rPr>
              <a:t>SQLConnect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().</a:t>
            </a:r>
            <a:r>
              <a:rPr lang="en-US" altLang="zh-CN" sz="2000" dirty="0">
                <a:latin typeface="Comic Sans MS" pitchFamily="66" charset="0"/>
              </a:rPr>
              <a:t> Parameters for </a:t>
            </a:r>
            <a:r>
              <a:rPr lang="en-US" altLang="zh-CN" sz="2000" dirty="0" err="1">
                <a:latin typeface="Comic Sans MS" pitchFamily="66" charset="0"/>
              </a:rPr>
              <a:t>SQLConnect</a:t>
            </a:r>
            <a:r>
              <a:rPr lang="en-US" altLang="zh-CN" sz="2000" dirty="0">
                <a:latin typeface="Comic Sans MS" pitchFamily="66" charset="0"/>
              </a:rPr>
              <a:t>: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connection handle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the server to which to connect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the user identifier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password </a:t>
            </a:r>
          </a:p>
          <a:p>
            <a:r>
              <a:rPr lang="en-US" altLang="zh-CN" sz="2000" dirty="0">
                <a:latin typeface="Comic Sans MS" pitchFamily="66" charset="0"/>
              </a:rPr>
              <a:t>Must also specify types of arguments: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Constant (</a:t>
            </a:r>
            <a:r>
              <a:rPr lang="zh-CN" altLang="en-US" dirty="0">
                <a:latin typeface="Comic Sans MS" pitchFamily="66" charset="0"/>
              </a:rPr>
              <a:t>常数</a:t>
            </a:r>
            <a:r>
              <a:rPr lang="en-US" altLang="zh-CN" dirty="0">
                <a:latin typeface="Comic Sans MS" pitchFamily="66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SQL_NTS </a:t>
            </a:r>
            <a:r>
              <a:rPr lang="en-US" altLang="zh-CN" dirty="0">
                <a:latin typeface="Comic Sans MS" pitchFamily="66" charset="0"/>
              </a:rPr>
              <a:t>denotes that previous argument is a 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</a:rPr>
              <a:t>null-terminated string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885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1C767-4F91-47FF-9752-96051F57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3DF63E-3491-406A-B139-8914CDED2FA1}"/>
              </a:ext>
            </a:extLst>
          </p:cNvPr>
          <p:cNvSpPr txBox="1"/>
          <p:nvPr/>
        </p:nvSpPr>
        <p:spPr>
          <a:xfrm>
            <a:off x="35496" y="771550"/>
            <a:ext cx="9108504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ODBCexample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RETCODE error;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HENV    env;     /* environment */ 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 HDBC    conn;  /* database connection */ </a:t>
            </a:r>
          </a:p>
          <a:p>
            <a:pPr lvl="1"/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SQLAllocEnv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(&amp;env);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SQLAllocConnect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(env, &amp;conn);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(conn, “db.yale.edu", SQL_NTS, "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", SQL_NTS, "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avipasswd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", SQL_NTS); 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{ …. Do actual work … }</a:t>
            </a:r>
          </a:p>
          <a:p>
            <a:pPr lvl="1"/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SQLDisconnect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(conn); 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SQLFreeConnect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(conn); 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SQLFreeEnv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(env); 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8385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9E65-933C-49BD-9122-AFEE9E5A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493BC-5282-4C77-BD9E-464C0F7A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669215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Main body of program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FA577-CC49-4F7D-A487-2EBD6D9C818B}"/>
              </a:ext>
            </a:extLst>
          </p:cNvPr>
          <p:cNvSpPr txBox="1"/>
          <p:nvPr/>
        </p:nvSpPr>
        <p:spPr>
          <a:xfrm>
            <a:off x="1043608" y="1059582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[80];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float  balance;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int  lenOut1, lenOut2;</a:t>
            </a:r>
          </a:p>
          <a:p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HSTMT   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altLang="zh-CN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SQLAllocStmt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(conn, &amp;</a:t>
            </a:r>
            <a:r>
              <a:rPr lang="en-US" altLang="zh-CN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char *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sqlquery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= "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, sum (balance) </a:t>
            </a:r>
            <a:b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from account group by 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error = 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SQLExecDirect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sqlquery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SQL_NTS);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if (error == SQL_SUCCESS) {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SQLBindCol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1, SQL_C_CHAR,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80, &amp;lenOut1);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SQLBindCol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2, SQL_C_FLOAT, &amp;balance, 0, &amp;lenOut2);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while (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SQLFetch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) &gt;= SQL_SUCCESS) {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(" %s  %g\n",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balance);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   }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dirty="0" err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SQLFreeStmt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 SQL_DROP); </a:t>
            </a:r>
            <a:endParaRPr lang="zh-CN" altLang="en-US" dirty="0">
              <a:solidFill>
                <a:srgbClr val="1B06BA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269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9261A-14BF-4402-B8D1-DA32DD0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11327-86CC-4F7D-8DE9-225A11ED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Program sends SQL commands to the database by using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SQLExecDirect</a:t>
            </a:r>
            <a:endParaRPr lang="en-US" altLang="zh-CN" sz="2000" dirty="0">
              <a:solidFill>
                <a:srgbClr val="3333FF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Result tuples are fetched using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SQLFetch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SQLBindCol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() </a:t>
            </a:r>
            <a:r>
              <a:rPr lang="en-US" altLang="zh-CN" sz="2000" dirty="0">
                <a:latin typeface="Comic Sans MS" pitchFamily="66" charset="0"/>
              </a:rPr>
              <a:t>binds C language variables to attributes of the query result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When a tuple is fetched, its attribute values are automatically stored in corresponding C variables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6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0621A-0DEF-4C02-B595-39E64252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C9958-4887-41EF-88B6-D2150F56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Arguments to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SQLBindCol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()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ODBC </a:t>
            </a:r>
            <a:r>
              <a:rPr lang="en-US" altLang="zh-CN" sz="1800" dirty="0" err="1">
                <a:latin typeface="Comic Sans MS" pitchFamily="66" charset="0"/>
              </a:rPr>
              <a:t>stmt</a:t>
            </a:r>
            <a:r>
              <a:rPr lang="en-US" altLang="zh-CN" sz="1800" dirty="0">
                <a:latin typeface="Comic Sans MS" pitchFamily="66" charset="0"/>
              </a:rPr>
              <a:t> variable, attribute position in query result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type conversion from SQL to C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address of the variable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 variable-length types like character arrays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The maximum length of the variable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Location to store actual length when a tuple is fetched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Note: </a:t>
            </a:r>
            <a:r>
              <a:rPr lang="en-US" altLang="zh-CN" sz="1600" dirty="0">
                <a:latin typeface="Comic Sans MS" pitchFamily="66" charset="0"/>
              </a:rPr>
              <a:t>A negative value returned for the length field indicates null value</a:t>
            </a:r>
          </a:p>
          <a:p>
            <a:r>
              <a:rPr lang="en-US" altLang="zh-CN" sz="2000" dirty="0">
                <a:latin typeface="Comic Sans MS" pitchFamily="66" charset="0"/>
              </a:rPr>
              <a:t>Good programming requires checking results of every function call for errors; we have omitted most checks for brevity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62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D627-BEAC-464A-A476-4487005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More ODBC Features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EB76B-9324-4DCA-84DF-5DF3F65A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itchFamily="66" charset="0"/>
              </a:rPr>
              <a:t>Prepared Statement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SQL statement prepared: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compiled at the database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Can have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placeholders(</a:t>
            </a:r>
            <a:r>
              <a:rPr lang="zh-CN" altLang="en-US" sz="1800" b="1" dirty="0">
                <a:solidFill>
                  <a:srgbClr val="3333FF"/>
                </a:solidFill>
              </a:rPr>
              <a:t>占位符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latin typeface="Comic Sans MS" pitchFamily="66" charset="0"/>
              </a:rPr>
              <a:t>:  E.g.  insert into account values(?,?,?)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Repeatedly executed with actual values for the placeholders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mic Sans MS" pitchFamily="66" charset="0"/>
              </a:rPr>
              <a:t>By default,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each SQL statement </a:t>
            </a:r>
            <a:r>
              <a:rPr lang="en-US" altLang="zh-CN" sz="2000" dirty="0">
                <a:latin typeface="Comic Sans MS" pitchFamily="66" charset="0"/>
              </a:rPr>
              <a:t>is treated as a separate transaction that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is committed automatically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Can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turn off automatic commit </a:t>
            </a:r>
            <a:r>
              <a:rPr lang="en-US" altLang="zh-CN" sz="1800" dirty="0">
                <a:latin typeface="Comic Sans MS" pitchFamily="66" charset="0"/>
              </a:rPr>
              <a:t>on a connection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</a:rPr>
              <a:t>SQLSetConnectOption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(conn, SQL_AUTOCOMMIT, 0)} 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transactions must then be committed or rolled back explicitly by 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</a:rPr>
              <a:t>SQLTransact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(conn, SQL_COMMIT) or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</a:rPr>
              <a:t>SQLTransact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(conn, SQL_ROLLBACK)</a:t>
            </a:r>
          </a:p>
        </p:txBody>
      </p:sp>
    </p:spTree>
    <p:extLst>
      <p:ext uri="{BB962C8B-B14F-4D97-AF65-F5344CB8AC3E}">
        <p14:creationId xmlns:p14="http://schemas.microsoft.com/office/powerpoint/2010/main" val="40906576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E2BD-0BB5-4B6A-B8CA-AE232154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Embedded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615B4-83A9-4B3E-80FD-C82B34E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SQL standard defines embeddings of SQL in a variety of programming languages such as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C</a:t>
            </a:r>
            <a:r>
              <a:rPr lang="en-US" altLang="zh-CN" sz="2000" dirty="0">
                <a:latin typeface="Comic Sans MS" pitchFamily="66" charset="0"/>
              </a:rPr>
              <a:t>, and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Java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 language to which SQL queries are embedded is referred to as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host language (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宿主语言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), </a:t>
            </a:r>
            <a:r>
              <a:rPr lang="en-US" altLang="zh-CN" sz="2000" dirty="0">
                <a:latin typeface="Comic Sans MS" pitchFamily="66" charset="0"/>
              </a:rPr>
              <a:t>and the SQL structures permitted in the host language comprise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embedded SQL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EXEC SQL statement is used to identify embedded SQL request to the preprocessor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 SQL &lt;embedded SQL statement &gt; END_EXEC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b="1" dirty="0">
              <a:solidFill>
                <a:srgbClr val="1B06BA"/>
              </a:solidFill>
              <a:latin typeface="Comic Sans MS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Note: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this varies by language (for example, the Java embedding uses # SQL { …. }; ) 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2389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0553-3CBC-7B03-6EF6-F038CD79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>
                <a:latin typeface="Comic Sans MS" panose="030F0702030302020204" pitchFamily="66" charset="0"/>
              </a:rPr>
              <a:t>Embedded SQL vs. JDBC or ODBC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91255-CBDC-13C4-6875-D769D57F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95081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An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embedded SQL </a:t>
            </a:r>
            <a:r>
              <a:rPr lang="en-US" altLang="zh-CN" sz="1800" dirty="0">
                <a:latin typeface="Comic Sans MS" panose="030F0702030302020204" pitchFamily="66" charset="0"/>
              </a:rPr>
              <a:t>program must be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processed by a special preprocessor prior to compilation</a:t>
            </a:r>
            <a:r>
              <a:rPr lang="en-US" altLang="zh-CN" sz="1800" dirty="0">
                <a:latin typeface="Comic Sans MS" panose="030F0702030302020204" pitchFamily="66" charset="0"/>
              </a:rPr>
              <a:t>. The preprocessor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replaces embedded SQL requests with host-language declarations and procedure calls </a:t>
            </a:r>
            <a:r>
              <a:rPr lang="en-US" altLang="zh-CN" sz="1800" dirty="0">
                <a:latin typeface="Comic Sans MS" panose="030F0702030302020204" pitchFamily="66" charset="0"/>
              </a:rPr>
              <a:t>that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allow runtime execution of the database accesses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altLang="zh-CN" sz="1800" dirty="0">
                <a:latin typeface="Comic Sans MS" panose="030F0702030302020204" pitchFamily="66" charset="0"/>
              </a:rPr>
              <a:t>Then,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the resulting program is compiled by the host-language compiler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altLang="zh-CN" sz="1800" dirty="0">
                <a:latin typeface="Comic Sans MS" panose="030F0702030302020204" pitchFamily="66" charset="0"/>
              </a:rPr>
              <a:t>This 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main distinction between embedded SQL and JDBC or ODBC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In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JDBC</a:t>
            </a:r>
            <a:r>
              <a:rPr lang="en-US" altLang="zh-CN" sz="1800" dirty="0">
                <a:latin typeface="Comic Sans MS" panose="030F0702030302020204" pitchFamily="66" charset="0"/>
              </a:rPr>
              <a:t>, SQL statements are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interpreted at runtime </a:t>
            </a:r>
            <a:r>
              <a:rPr lang="en-US" altLang="zh-CN" sz="1800" dirty="0">
                <a:latin typeface="Comic Sans MS" panose="030F0702030302020204" pitchFamily="66" charset="0"/>
              </a:rPr>
              <a:t>(even if they are prepared first using the prepared statement feature). </a:t>
            </a: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When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embedded SQL </a:t>
            </a:r>
            <a:r>
              <a:rPr lang="en-US" altLang="zh-CN" sz="1800" dirty="0">
                <a:latin typeface="Comic Sans MS" panose="030F0702030302020204" pitchFamily="66" charset="0"/>
              </a:rPr>
              <a:t>is used, some SQL-related errors (including data-type errors) may be caught at compile time.</a:t>
            </a: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22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C84DC-E81D-4BCE-9909-3B43547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Query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DF2DD-4B5A-4E0F-9431-489E759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Find the names and cities of customers with more than the variable amount dollars in some account</a:t>
            </a:r>
          </a:p>
          <a:p>
            <a:r>
              <a:rPr lang="en-US" altLang="zh-CN" sz="2000" dirty="0">
                <a:latin typeface="Comic Sans MS" pitchFamily="66" charset="0"/>
              </a:rPr>
              <a:t>Specify the query in SQL and declare a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cursor</a:t>
            </a:r>
            <a:r>
              <a:rPr lang="en-US" altLang="zh-CN" sz="2000" dirty="0">
                <a:latin typeface="Comic Sans MS" pitchFamily="66" charset="0"/>
              </a:rPr>
              <a:t>  for it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438FD-52C5-46C0-85BB-51DCC3C8834E}"/>
              </a:ext>
            </a:extLst>
          </p:cNvPr>
          <p:cNvSpPr txBox="1"/>
          <p:nvPr/>
        </p:nvSpPr>
        <p:spPr>
          <a:xfrm>
            <a:off x="899592" y="1934823"/>
            <a:ext cx="74888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EXEC SQL</a:t>
            </a:r>
          </a:p>
          <a:p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declare c cursor for 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customer_city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depositor, customer, account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customer.customer_name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and depositor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account.account_number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and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account.balance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&gt; :amount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END_EXEC</a:t>
            </a:r>
          </a:p>
        </p:txBody>
      </p:sp>
    </p:spTree>
    <p:extLst>
      <p:ext uri="{BB962C8B-B14F-4D97-AF65-F5344CB8AC3E}">
        <p14:creationId xmlns:p14="http://schemas.microsoft.com/office/powerpoint/2010/main" val="31309151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128"/>
            <a:ext cx="4572000" cy="393885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Ch5: Advanced SQL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8338550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7B3E-9E8E-4076-B5F0-121772D0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Embedded SQL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4AB8C-37A3-43F7-BF3F-B178C9D0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4"/>
            <a:ext cx="8568952" cy="42067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open statement causes the query to be evaluated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open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 c END_EXEC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fetch statement causes the values of one tuple in the query result to be placed on host language variables.</a:t>
            </a:r>
            <a:endParaRPr lang="en-US" altLang="zh-CN" sz="1800" dirty="0">
              <a:solidFill>
                <a:srgbClr val="1B06BA"/>
              </a:solidFill>
              <a:latin typeface="Comic Sans MS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fetch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 c into :</a:t>
            </a:r>
            <a:r>
              <a:rPr lang="en-US" altLang="zh-CN" sz="1800" b="1" dirty="0" err="1">
                <a:solidFill>
                  <a:srgbClr val="3333FF"/>
                </a:solidFill>
                <a:latin typeface="Comic Sans MS" pitchFamily="66" charset="0"/>
              </a:rPr>
              <a:t>cn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, :cc END_EXEC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en-US" altLang="zh-CN" sz="1800" dirty="0">
                <a:latin typeface="Comic Sans MS" pitchFamily="66" charset="0"/>
              </a:rPr>
              <a:t>     Repeated calls to fetch get successive tuples in the query result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close statement causes the database system to delete the temporary relation that holds the result of the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close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 c END_EXEC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Note:</a:t>
            </a:r>
            <a:r>
              <a:rPr lang="en-US" altLang="zh-CN" sz="1800" dirty="0">
                <a:latin typeface="Comic Sans MS" pitchFamily="66" charset="0"/>
              </a:rPr>
              <a:t> above details vary with language. For example, the Java embedding defines Java iterators to step through result tuples.</a:t>
            </a:r>
          </a:p>
          <a:p>
            <a:pPr>
              <a:spcBef>
                <a:spcPts val="600"/>
              </a:spcBef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115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0F16C-D597-49E4-B386-8829F1D6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Updates Through Cursors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4524-F177-4D8C-996E-3A15F830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Can update tuples fetched by cursor by declaring that the cursor is for update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declare c cursor for</a:t>
            </a:r>
            <a:b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account</a:t>
            </a:r>
            <a:b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‘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   	   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for update</a:t>
            </a:r>
          </a:p>
          <a:p>
            <a:r>
              <a:rPr lang="en-US" altLang="zh-CN" sz="2000" dirty="0">
                <a:latin typeface="Comic Sans MS" pitchFamily="66" charset="0"/>
              </a:rPr>
              <a:t>To update tuple at the current location of cursor c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update account</a:t>
            </a:r>
            <a:br>
              <a:rPr lang="en-US" altLang="zh-CN" sz="20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balance = balance + 100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current of c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457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3556B-E99D-4A99-A6D4-12350834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Dynamic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9FB4-9732-47CD-831A-8A0A4E03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568952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Allows programs to construct and submit SQL queries at run time</a:t>
            </a:r>
          </a:p>
          <a:p>
            <a:r>
              <a:rPr lang="en-US" altLang="zh-CN" sz="2000" dirty="0">
                <a:latin typeface="Comic Sans MS" pitchFamily="66" charset="0"/>
              </a:rPr>
              <a:t>Example of the use of dynamic SQL within a C program.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char * 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sqlprog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“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update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balance = balance * 1.05</a:t>
            </a:r>
            <a:br>
              <a:rPr lang="en-US" altLang="zh-CN" sz="20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?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”</a:t>
            </a:r>
            <a:b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 SQL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prepare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dynprog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 :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sqlprog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char account [10] = “A-101”;</a:t>
            </a:r>
            <a:b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 SQL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execute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dynprog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using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:account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dynamic SQL </a:t>
            </a:r>
            <a:r>
              <a:rPr lang="en-US" altLang="zh-CN" sz="2000" dirty="0">
                <a:latin typeface="Comic Sans MS" pitchFamily="66" charset="0"/>
              </a:rPr>
              <a:t>program contains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altLang="zh-CN" sz="2000" dirty="0">
                <a:latin typeface="Comic Sans MS" pitchFamily="66" charset="0"/>
              </a:rPr>
              <a:t>, which is a placeholder for a value that is provided when the SQL program is executed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263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Functions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8497-E683-4499-BB92-1C8067DD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Functions and Procedures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06121-7D4A-4888-8A37-9E4E59EB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4"/>
            <a:ext cx="8928992" cy="4134783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SQL:1999 supports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functions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procedures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Functions/procedures can be written in SQL itself, or in an external programming language</a:t>
            </a:r>
          </a:p>
          <a:p>
            <a:pPr lvl="1"/>
            <a:r>
              <a:rPr lang="en-US" altLang="zh-CN" sz="1600" b="1" dirty="0">
                <a:solidFill>
                  <a:srgbClr val="3333FF"/>
                </a:solidFill>
                <a:latin typeface="Comic Sans MS" pitchFamily="66" charset="0"/>
              </a:rPr>
              <a:t>Procedures and functions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allow “business logic” </a:t>
            </a:r>
            <a:r>
              <a:rPr lang="en-US" altLang="zh-CN" sz="1600" dirty="0">
                <a:latin typeface="Comic Sans MS" pitchFamily="66" charset="0"/>
              </a:rPr>
              <a:t>to be stored in the database, and executed from SQL statements.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Functions are particularly useful with specialized data types such as images and geometric objects</a:t>
            </a:r>
          </a:p>
          <a:p>
            <a:pPr lvl="2"/>
            <a:r>
              <a:rPr lang="en-US" altLang="zh-CN" sz="1400" dirty="0">
                <a:latin typeface="Comic Sans MS" pitchFamily="66" charset="0"/>
              </a:rPr>
              <a:t>E.g.: functions to check if polygons overlap, or to compare images for similarity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Some database systems support table-valued functions, which can return a relation as a result</a:t>
            </a:r>
          </a:p>
          <a:p>
            <a:r>
              <a:rPr lang="en-US" altLang="zh-CN" sz="2000" dirty="0">
                <a:latin typeface="Comic Sans MS" pitchFamily="66" charset="0"/>
              </a:rPr>
              <a:t>SQL:1999 also supports a rich set of imperative constructs, including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Loops, if-then-else, assignment</a:t>
            </a:r>
          </a:p>
          <a:p>
            <a:r>
              <a:rPr lang="en-US" altLang="zh-CN" sz="2000" dirty="0">
                <a:latin typeface="Comic Sans MS" pitchFamily="66" charset="0"/>
              </a:rPr>
              <a:t>Many databases have proprietary procedural extensions to SQL that differ from SQL:1999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962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5F56C-38F4-49FA-BDE3-8C2FC51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SQL Functions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68A1E-4900-4485-84B4-478657A8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38888"/>
            <a:ext cx="9001000" cy="4093102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Define a function that, given the name of a customer, returns the count of the number of accounts owned by the customer.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b="1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B5880B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B5880B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varchar(20))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returns</a:t>
            </a:r>
            <a:r>
              <a:rPr lang="en-US" altLang="zh-CN" sz="18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integer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  declare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800" i="1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integer;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count (* )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into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depositor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rgbClr val="B5880B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;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800" dirty="0">
                <a:latin typeface="Comic Sans MS" pitchFamily="66" charset="0"/>
              </a:rPr>
              <a:t>Find the name and address of each customer that has more than one account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customer_city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customer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b="1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) &gt; 1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279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ADD6-024D-40BF-9E6D-134B4495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Table Functions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CC209-1F44-4AC2-9197-DBC814C2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640960" cy="4392488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SQL:2003 added functions that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return a relation as a result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Example: Return all accounts owned by a given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accounts_of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char(20)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returns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table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 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char(10),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		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char(15)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		balance numeric(12,2))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 table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account A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exists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(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 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depositor D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D.customer_name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accounts_of.customer_name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    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and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D.account_number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A.account_number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))</a:t>
            </a:r>
            <a:endParaRPr lang="en-US" altLang="zh-CN" sz="2000" i="1" dirty="0">
              <a:solidFill>
                <a:srgbClr val="3333FF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mic Sans MS" pitchFamily="66" charset="0"/>
              </a:rPr>
              <a:t>Usage: 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select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*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table (</a:t>
            </a:r>
            <a:r>
              <a:rPr lang="en-US" altLang="zh-CN" sz="2000" b="1" dirty="0" err="1">
                <a:solidFill>
                  <a:srgbClr val="00B050"/>
                </a:solidFill>
                <a:latin typeface="Comic Sans MS" pitchFamily="66" charset="0"/>
              </a:rPr>
              <a:t>accounts_of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(‘Smith’))</a:t>
            </a:r>
          </a:p>
        </p:txBody>
      </p:sp>
    </p:spTree>
    <p:extLst>
      <p:ext uri="{BB962C8B-B14F-4D97-AF65-F5344CB8AC3E}">
        <p14:creationId xmlns:p14="http://schemas.microsoft.com/office/powerpoint/2010/main" val="2880139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EAA4-BF0C-414A-BF69-F8C200FD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Procedural Extensions and Stored Procedures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07A64-E892-4E31-832A-DD5B715A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69215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SQL provides a module language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Permits definition of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procedures</a:t>
            </a:r>
            <a:r>
              <a:rPr lang="en-US" altLang="zh-CN" sz="1800" dirty="0">
                <a:latin typeface="Comic Sans MS" pitchFamily="66" charset="0"/>
              </a:rPr>
              <a:t> in SQL, with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if-then-else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statements,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and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while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loops, </a:t>
            </a:r>
            <a:r>
              <a:rPr lang="en-US" altLang="zh-CN" sz="1800" dirty="0">
                <a:latin typeface="Comic Sans MS" pitchFamily="66" charset="0"/>
              </a:rPr>
              <a:t>etc.</a:t>
            </a:r>
          </a:p>
          <a:p>
            <a:r>
              <a:rPr lang="en-US" altLang="zh-CN" sz="2000" b="1" dirty="0">
                <a:latin typeface="Comic Sans MS" pitchFamily="66" charset="0"/>
              </a:rPr>
              <a:t>Stored procedures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Can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store procedures </a:t>
            </a:r>
            <a:r>
              <a:rPr lang="en-US" altLang="zh-CN" sz="1800" dirty="0">
                <a:latin typeface="Comic Sans MS" pitchFamily="66" charset="0"/>
              </a:rPr>
              <a:t>in the database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then execute them using the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call </a:t>
            </a:r>
            <a:r>
              <a:rPr lang="en-US" altLang="zh-CN" sz="1800" dirty="0">
                <a:latin typeface="Comic Sans MS" pitchFamily="66" charset="0"/>
              </a:rPr>
              <a:t>statement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permit external applications to operate on the database without knowing about internal details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54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147F-7B7F-49CB-8759-C5441A33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</a:t>
            </a:r>
            <a:r>
              <a:rPr lang="en-US" altLang="zh-CN" dirty="0"/>
              <a:t> Constructs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D6D4E-A944-4EBF-AAD4-2B53A5AC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2048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Compound statement: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begin … end 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May contain multiple SQL statements between begin and end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Local variables </a:t>
            </a:r>
            <a:r>
              <a:rPr lang="en-US" altLang="zh-CN" sz="1600" dirty="0">
                <a:latin typeface="Comic Sans MS" pitchFamily="66" charset="0"/>
              </a:rPr>
              <a:t>can be declared within a compound statements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While and repeat </a:t>
            </a:r>
            <a:r>
              <a:rPr lang="en-US" altLang="zh-CN" sz="2000" dirty="0">
                <a:latin typeface="Comic Sans MS" pitchFamily="66" charset="0"/>
              </a:rPr>
              <a:t>statements:</a:t>
            </a:r>
          </a:p>
          <a:p>
            <a:pPr marL="0" indent="0">
              <a:buNone/>
            </a:pP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31F71-75B0-4C21-AFE2-08F67591322F}"/>
              </a:ext>
            </a:extLst>
          </p:cNvPr>
          <p:cNvSpPr txBox="1"/>
          <p:nvPr/>
        </p:nvSpPr>
        <p:spPr>
          <a:xfrm>
            <a:off x="1907704" y="2139702"/>
            <a:ext cx="396044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n integer default 0;</a:t>
            </a: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while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n &lt; 10 do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set n = n + 1</a:t>
            </a: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while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repeat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set n = n  – 1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until n = 0</a:t>
            </a: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repeat</a:t>
            </a:r>
            <a:endParaRPr lang="zh-CN" altLang="en-US" sz="1800" b="1" i="1" dirty="0">
              <a:solidFill>
                <a:srgbClr val="FF0000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69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936-E6CA-4A5A-BEDB-8BEED79D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 Constructs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FAA22-40F8-450D-8F1D-94D5D2CB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For loop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Permits iteration over all results of a query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find total of all balances at the </a:t>
            </a:r>
            <a:r>
              <a:rPr lang="en-US" altLang="zh-CN" sz="1800" dirty="0" err="1">
                <a:latin typeface="Comic Sans MS" pitchFamily="66" charset="0"/>
              </a:rPr>
              <a:t>Perryridge</a:t>
            </a:r>
            <a:r>
              <a:rPr lang="en-US" altLang="zh-CN" sz="1800" dirty="0">
                <a:latin typeface="Comic Sans MS" pitchFamily="66" charset="0"/>
              </a:rPr>
              <a:t> branch</a:t>
            </a:r>
            <a:br>
              <a:rPr lang="en-US" altLang="zh-CN" sz="1800" dirty="0">
                <a:latin typeface="Comic Sans MS" pitchFamily="66" charset="0"/>
              </a:rPr>
            </a:br>
            <a:endParaRPr lang="zh-CN" altLang="en-US" sz="18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F730D-F891-444F-A0BC-887CB4903885}"/>
              </a:ext>
            </a:extLst>
          </p:cNvPr>
          <p:cNvSpPr txBox="1"/>
          <p:nvPr/>
        </p:nvSpPr>
        <p:spPr>
          <a:xfrm>
            <a:off x="1835696" y="2067694"/>
            <a:ext cx="612068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n  integer default 0;</a:t>
            </a: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for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  as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balance </a:t>
            </a: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account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‘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set n = n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4431798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Accessing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7356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9C3C-76C0-4BA0-818E-B43FB702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 Constructs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0B5BC-49A7-48BC-87BC-F9974D91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Conditional statements  (if-then-else)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 To find sum of balances for each of three categories of accounts (with balance &lt;1000, &gt;=1000 and &lt;5000, &gt;= 5000)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if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&lt; 1000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then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set l = l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elseif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&lt; 5000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then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 m = m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else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set h = h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9163824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9C3C-76C0-4BA0-818E-B43FB702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 Constructs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0B5BC-49A7-48BC-87BC-F9974D91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12968" cy="38050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</a:rPr>
              <a:t>Signaling of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exception conditions</a:t>
            </a:r>
            <a:r>
              <a:rPr lang="en-US" altLang="zh-CN" sz="1800" dirty="0">
                <a:latin typeface="Comic Sans MS" pitchFamily="66" charset="0"/>
              </a:rPr>
              <a:t>, and declaring handlers for exceptions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out_of_stock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condition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exit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handler for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out_of_stock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…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	 ..  signal out-of-stock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handler here is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exit </a:t>
            </a:r>
            <a:r>
              <a:rPr lang="en-US" altLang="zh-CN" sz="1800" dirty="0">
                <a:latin typeface="Comic Sans MS" pitchFamily="66" charset="0"/>
              </a:rPr>
              <a:t>-- causes enclosing begin...end to be exited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Other actions possible on exception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200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FC248-2969-4A0D-B95E-329156E2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SQL Procedures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75E6C-2C86-45DD-88A0-A90412BF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669214"/>
            <a:ext cx="9108504" cy="406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</a:rPr>
              <a:t>The </a:t>
            </a:r>
            <a:r>
              <a:rPr lang="en-US" altLang="zh-CN" sz="1600" dirty="0" err="1">
                <a:latin typeface="Comic Sans MS" pitchFamily="66" charset="0"/>
              </a:rPr>
              <a:t>account_count</a:t>
            </a:r>
            <a:r>
              <a:rPr lang="en-US" altLang="zh-CN" sz="1600" dirty="0">
                <a:latin typeface="Comic Sans MS" pitchFamily="66" charset="0"/>
              </a:rPr>
              <a:t> function could instead be written as procedure: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procedure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varchar(20),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out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integer)</a:t>
            </a:r>
            <a:b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count(*)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into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b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depositor</a:t>
            </a:r>
            <a:b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endParaRPr lang="en-US" altLang="zh-CN" sz="1600" i="1" dirty="0">
              <a:solidFill>
                <a:srgbClr val="FF0000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600" dirty="0">
                <a:latin typeface="Comic Sans MS" pitchFamily="66" charset="0"/>
              </a:rPr>
              <a:t>Procedures can be invoked either from an SQL procedure or from embedded SQL, using the call statement.</a:t>
            </a:r>
          </a:p>
          <a:p>
            <a:pPr marL="0" indent="0">
              <a:buNone/>
            </a:pPr>
            <a:r>
              <a:rPr lang="en-US" altLang="zh-CN" sz="1600" dirty="0">
                <a:latin typeface="Comic Sans MS" pitchFamily="66" charset="0"/>
              </a:rPr>
              <a:t>  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integer;</a:t>
            </a:r>
            <a:b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call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 ‘Smith’, </a:t>
            </a:r>
            <a:r>
              <a:rPr lang="en-US" altLang="zh-CN" sz="16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Comic Sans MS" pitchFamily="66" charset="0"/>
              </a:rPr>
              <a:t>Procedures and functions can be invoked also from dynamic SQL.</a:t>
            </a:r>
          </a:p>
          <a:p>
            <a:r>
              <a:rPr lang="en-US" altLang="zh-CN" sz="1600" dirty="0">
                <a:latin typeface="Comic Sans MS" pitchFamily="66" charset="0"/>
              </a:rPr>
              <a:t>SQL:1999 allows more than one function/procedure of the same name (called name overloading), as long as the number of arguments differ, or at least the types of the arguments differ.</a:t>
            </a:r>
          </a:p>
        </p:txBody>
      </p:sp>
    </p:spTree>
    <p:extLst>
      <p:ext uri="{BB962C8B-B14F-4D97-AF65-F5344CB8AC3E}">
        <p14:creationId xmlns:p14="http://schemas.microsoft.com/office/powerpoint/2010/main" val="3524686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94A4-E3F9-4943-A592-B325F36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External Language Functions/Procedures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5E5CF-7987-4B18-9B3C-55D5C9EE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SQL:1999 permits the use of functions and procedures written in other languages such as C or C++ </a:t>
            </a:r>
          </a:p>
          <a:p>
            <a:r>
              <a:rPr lang="en-US" altLang="zh-CN" sz="2000" dirty="0">
                <a:latin typeface="Comic Sans MS" pitchFamily="66" charset="0"/>
              </a:rPr>
              <a:t>Declaring external language procedures and functions</a:t>
            </a:r>
          </a:p>
          <a:p>
            <a:pPr marL="400050" lvl="1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procedure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varchar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(20),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out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count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integer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language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C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external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’ 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usr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/bin/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varchar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(20))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returns integer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language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C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external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‘/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usr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/bin/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’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77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FAF4-EC31-46C1-AB43-66CDA316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External Language Routines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206D-FBC7-4EAA-BB14-0625D8AE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8904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Benefits </a:t>
            </a:r>
            <a:r>
              <a:rPr lang="en-US" altLang="zh-CN" sz="2000" dirty="0">
                <a:latin typeface="Comic Sans MS" pitchFamily="66" charset="0"/>
              </a:rPr>
              <a:t>of external language functions/procedures:  </a:t>
            </a:r>
          </a:p>
          <a:p>
            <a:pPr lvl="1"/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more efficient </a:t>
            </a:r>
            <a:r>
              <a:rPr lang="en-US" altLang="zh-CN" sz="1800" dirty="0">
                <a:latin typeface="Comic Sans MS" pitchFamily="66" charset="0"/>
              </a:rPr>
              <a:t>for many operations, and more expressive power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Drawbacks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Code to implement function may need to be loaded into database system and executed in the database system’s address space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risk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of accidental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corruption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of database structures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security risk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, allowing users access to unauthorized data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Direct execution in the database system’s space is used when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efficiency</a:t>
            </a:r>
            <a:r>
              <a:rPr lang="en-US" altLang="zh-CN" sz="1800" dirty="0">
                <a:latin typeface="Comic Sans MS" pitchFamily="66" charset="0"/>
              </a:rPr>
              <a:t> is more important than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security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587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C18B-9CD6-4938-BA9B-F9C69F8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Security with External Language Routines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555C5-3460-442E-86CD-DC17803C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To deal with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security</a:t>
            </a:r>
            <a:r>
              <a:rPr lang="en-US" altLang="zh-CN" sz="2000" dirty="0">
                <a:latin typeface="Comic Sans MS" pitchFamily="66" charset="0"/>
              </a:rPr>
              <a:t> problems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sandbox</a:t>
            </a:r>
            <a:r>
              <a:rPr lang="en-US" altLang="zh-CN" sz="1800" dirty="0">
                <a:latin typeface="Comic Sans MS" pitchFamily="66" charset="0"/>
              </a:rPr>
              <a:t> techniques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that is use a safe language like Java, which cannot be used to access/damage other parts of the database code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Or,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run external language functions/procedures in a separate process</a:t>
            </a:r>
            <a:r>
              <a:rPr lang="en-US" altLang="zh-CN" sz="1800" dirty="0">
                <a:latin typeface="Comic Sans MS" pitchFamily="66" charset="0"/>
              </a:rPr>
              <a:t>, with no access to the database process’ memory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Parameters and results communicated via inter-process communication</a:t>
            </a:r>
          </a:p>
          <a:p>
            <a:r>
              <a:rPr lang="en-US" altLang="zh-CN" sz="2000" dirty="0">
                <a:latin typeface="Comic Sans MS" pitchFamily="66" charset="0"/>
              </a:rPr>
              <a:t>Both have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performance overheads</a:t>
            </a:r>
          </a:p>
          <a:p>
            <a:r>
              <a:rPr lang="en-US" altLang="zh-CN" sz="2000" dirty="0">
                <a:latin typeface="Comic Sans MS" pitchFamily="66" charset="0"/>
              </a:rPr>
              <a:t>Many database systems support both above approaches as well as direct executing in database system address space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664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Triggers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8722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72BF-821B-48FB-AF7F-C68A800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Triggers (</a:t>
            </a:r>
            <a:r>
              <a:rPr lang="zh-CN" altLang="en-US" dirty="0">
                <a:latin typeface="Comic Sans MS" pitchFamily="66" charset="0"/>
              </a:rPr>
              <a:t>触发器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69F8F-A61D-4668-AC19-34618CD6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7"/>
            <a:ext cx="8712968" cy="36307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trigger</a:t>
            </a:r>
            <a:r>
              <a:rPr lang="en-US" altLang="zh-CN" sz="2000" dirty="0">
                <a:latin typeface="Comic Sans MS" pitchFamily="66" charset="0"/>
              </a:rPr>
              <a:t> is a statement that is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executed automatically </a:t>
            </a:r>
            <a:r>
              <a:rPr lang="en-US" altLang="zh-CN" sz="2000" dirty="0">
                <a:latin typeface="Comic Sans MS" pitchFamily="66" charset="0"/>
              </a:rPr>
              <a:t>by the system as a side effect of a modification to the database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To design a trigger mechanism, we should: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Specify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conditions</a:t>
            </a:r>
            <a:r>
              <a:rPr lang="en-US" altLang="zh-CN" sz="1800" dirty="0">
                <a:latin typeface="Comic Sans MS" pitchFamily="66" charset="0"/>
              </a:rPr>
              <a:t> under which the trigger is to be executed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Specify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actions </a:t>
            </a:r>
            <a:r>
              <a:rPr lang="en-US" altLang="zh-CN" sz="1800" dirty="0">
                <a:latin typeface="Comic Sans MS" pitchFamily="66" charset="0"/>
              </a:rPr>
              <a:t>to be taken when the trigger executes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above model of triggers is referred to as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event-condition-action (ECA)</a:t>
            </a:r>
            <a:r>
              <a:rPr lang="en-US" altLang="zh-CN" sz="2000" dirty="0">
                <a:latin typeface="Comic Sans MS" pitchFamily="66" charset="0"/>
              </a:rPr>
              <a:t> model for triggers</a:t>
            </a:r>
          </a:p>
        </p:txBody>
      </p:sp>
    </p:spTree>
    <p:extLst>
      <p:ext uri="{BB962C8B-B14F-4D97-AF65-F5344CB8AC3E}">
        <p14:creationId xmlns:p14="http://schemas.microsoft.com/office/powerpoint/2010/main" val="223813026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C4ECA-ADF8-41DF-80B8-28D2FECD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Trigger Example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8116-93F9-4B97-87C6-C3CF4273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84976" cy="4032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Suppose that instead of allowing negative account balances, the bank deals with overdrafts (</a:t>
            </a:r>
            <a:r>
              <a:rPr lang="zh-CN" altLang="en-US" sz="2000" dirty="0">
                <a:latin typeface="Comic Sans MS" pitchFamily="66" charset="0"/>
              </a:rPr>
              <a:t>透支</a:t>
            </a:r>
            <a:r>
              <a:rPr lang="en-US" altLang="zh-CN" sz="2000" dirty="0">
                <a:latin typeface="Comic Sans MS" pitchFamily="66" charset="0"/>
              </a:rPr>
              <a:t>) by (actions)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setting the account balance to zero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creating a loan in the amount of the overdraft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giving this loan a loan number identical to the account number of the overdrawn account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condition</a:t>
            </a:r>
            <a:r>
              <a:rPr lang="en-US" altLang="zh-CN" sz="2000" dirty="0">
                <a:latin typeface="Comic Sans MS" pitchFamily="66" charset="0"/>
              </a:rPr>
              <a:t> for executing the trigger is an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update (event) </a:t>
            </a:r>
            <a:r>
              <a:rPr lang="en-US" altLang="zh-CN" sz="2000" dirty="0">
                <a:latin typeface="Comic Sans MS" pitchFamily="66" charset="0"/>
              </a:rPr>
              <a:t>to the account relation that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results in a negative balance value</a:t>
            </a:r>
          </a:p>
        </p:txBody>
      </p:sp>
    </p:spTree>
    <p:extLst>
      <p:ext uri="{BB962C8B-B14F-4D97-AF65-F5344CB8AC3E}">
        <p14:creationId xmlns:p14="http://schemas.microsoft.com/office/powerpoint/2010/main" val="162939843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C2BD-ED6C-4162-A470-6F7950AD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Trigger Example in SQL:1999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F28E24-D5F2-4C07-9E5A-B14F25342029}"/>
              </a:ext>
            </a:extLst>
          </p:cNvPr>
          <p:cNvSpPr txBox="1"/>
          <p:nvPr/>
        </p:nvSpPr>
        <p:spPr>
          <a:xfrm>
            <a:off x="755576" y="771550"/>
            <a:ext cx="7632848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overdraft_trigger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after update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on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 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referencing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new row as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for each 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when</a:t>
            </a:r>
            <a:r>
              <a:rPr lang="en-US" altLang="zh-CN" sz="1800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nrow.balance</a:t>
            </a:r>
            <a:r>
              <a:rPr lang="en-US" altLang="zh-CN" sz="1800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&lt;0</a:t>
            </a:r>
            <a:br>
              <a:rPr lang="en-US" altLang="zh-CN" sz="1800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atomic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insert into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borrower 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(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depositor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nrow.account_number</a:t>
            </a:r>
            <a:r>
              <a:rPr lang="en-US" altLang="zh-CN" sz="1800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depositor.account_number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insert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into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loan  values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(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nrow.branch_name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–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nrow.balance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update account set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balance = 0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nrow.account_number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8040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26AC5-6CF6-4C84-8C61-1D92D529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Accessing DB From a Programming Language 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330A4-D5D7-44FC-A499-1904BB06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96044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API (application-program interface) for a program to interact with a database server</a:t>
            </a:r>
          </a:p>
          <a:p>
            <a:r>
              <a:rPr lang="en-US" altLang="zh-CN" sz="2000" dirty="0">
                <a:latin typeface="Comic Sans MS" pitchFamily="66" charset="0"/>
              </a:rPr>
              <a:t>Application makes calls to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Connect</a:t>
            </a:r>
            <a:r>
              <a:rPr lang="en-US" altLang="zh-CN" sz="1800" dirty="0">
                <a:latin typeface="Comic Sans MS" pitchFamily="66" charset="0"/>
              </a:rPr>
              <a:t> with the database server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Send SQL commands </a:t>
            </a:r>
            <a:r>
              <a:rPr lang="en-US" altLang="zh-CN" sz="1800" dirty="0">
                <a:latin typeface="Comic Sans MS" pitchFamily="66" charset="0"/>
              </a:rPr>
              <a:t>to the database server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Fetch tuples </a:t>
            </a:r>
            <a:r>
              <a:rPr lang="en-US" altLang="zh-CN" sz="1800" dirty="0">
                <a:latin typeface="Comic Sans MS" pitchFamily="66" charset="0"/>
              </a:rPr>
              <a:t>of result one-by-one into program variables</a:t>
            </a:r>
          </a:p>
          <a:p>
            <a:r>
              <a:rPr lang="en-US" altLang="zh-CN" sz="2000" dirty="0">
                <a:latin typeface="Comic Sans MS" pitchFamily="66" charset="0"/>
              </a:rPr>
              <a:t>Various tools:</a:t>
            </a:r>
          </a:p>
          <a:p>
            <a:pPr lvl="1"/>
            <a:r>
              <a:rPr lang="en-US" altLang="zh-CN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Dynamic SQL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ODBC </a:t>
            </a:r>
            <a:r>
              <a:rPr lang="en-US" altLang="zh-CN" sz="1600" dirty="0">
                <a:latin typeface="Comic Sans MS" pitchFamily="66" charset="0"/>
              </a:rPr>
              <a:t>(Open Database Connectivity) works with C, C++, C#, and Visual Basic.  Other API’s such as ADO.NET sit on top of ODBC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JDBC</a:t>
            </a:r>
            <a:r>
              <a:rPr lang="en-US" altLang="zh-CN" sz="1600" dirty="0">
                <a:latin typeface="Comic Sans MS" pitchFamily="66" charset="0"/>
              </a:rPr>
              <a:t> (Java Database Connectivity) works with Java</a:t>
            </a:r>
          </a:p>
          <a:p>
            <a:pPr lvl="1"/>
            <a:r>
              <a:rPr lang="en-US" altLang="zh-CN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Embedded SQL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580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F278-D225-456A-B91D-1ABAF73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Triggering Events and Actions in SQL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E769B-07E8-42D0-A90C-11606BE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event</a:t>
            </a:r>
            <a:r>
              <a:rPr lang="en-US" altLang="zh-CN" sz="2000" dirty="0">
                <a:latin typeface="Comic Sans MS" pitchFamily="66" charset="0"/>
              </a:rPr>
              <a:t> can be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insert, delete or update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Triggers on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update</a:t>
            </a:r>
            <a:r>
              <a:rPr lang="en-US" altLang="zh-CN" sz="2000" dirty="0">
                <a:latin typeface="Comic Sans MS" pitchFamily="66" charset="0"/>
              </a:rPr>
              <a:t> can be restricted to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specific 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E.g., after update of balance on account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Values of attributes 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before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after</a:t>
            </a:r>
            <a:r>
              <a:rPr lang="en-US" altLang="zh-CN" sz="2000" dirty="0">
                <a:latin typeface="Comic Sans MS" pitchFamily="66" charset="0"/>
              </a:rPr>
              <a:t> an update can be referenced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old row as</a:t>
            </a:r>
            <a:r>
              <a:rPr lang="en-US" altLang="zh-CN" sz="1800" dirty="0">
                <a:latin typeface="Comic Sans MS" pitchFamily="66" charset="0"/>
              </a:rPr>
              <a:t>: for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deletes and updates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new row as</a:t>
            </a:r>
            <a:r>
              <a:rPr lang="en-US" altLang="zh-CN" sz="1800" dirty="0">
                <a:latin typeface="Comic Sans MS" pitchFamily="66" charset="0"/>
              </a:rPr>
              <a:t>: for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inserts and updates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8591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F31B5-4ACB-42CF-A543-5768A3BA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Triggering Events and Actions in SQL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0399C-EED7-47C9-A5F5-9BA3C5E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Triggers can be activated 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before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an event</a:t>
            </a:r>
            <a:r>
              <a:rPr lang="en-US" altLang="zh-CN" sz="2000" dirty="0">
                <a:latin typeface="Comic Sans MS" pitchFamily="66" charset="0"/>
              </a:rPr>
              <a:t>, which can serve as extra constraints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setnull_trigger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before update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on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referencing new row as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for each 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when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nrow.phone_number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‘ ‘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set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nrow.phone_number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null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1098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8568-1DE4-4BA2-8F3C-4FD879E1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Statement Level Triggers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D968-CF2E-4996-B698-09E87BA1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10896"/>
            <a:ext cx="892899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Instead of executing a separate action for each affected row, a single action can be executed for all rows affected by a transaction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for each statement </a:t>
            </a:r>
            <a:r>
              <a:rPr lang="en-US" altLang="zh-CN" sz="1800" dirty="0">
                <a:latin typeface="Comic Sans MS" pitchFamily="66" charset="0"/>
              </a:rPr>
              <a:t>instead of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for each row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old table </a:t>
            </a:r>
            <a:r>
              <a:rPr lang="en-US" altLang="zh-CN" sz="1800" dirty="0">
                <a:latin typeface="Comic Sans MS" pitchFamily="66" charset="0"/>
              </a:rPr>
              <a:t>or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new table </a:t>
            </a:r>
            <a:r>
              <a:rPr lang="en-US" altLang="zh-CN" sz="1800" dirty="0">
                <a:latin typeface="Comic Sans MS" pitchFamily="66" charset="0"/>
              </a:rPr>
              <a:t>to refer to temporary tables  (called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transition tables</a:t>
            </a:r>
            <a:r>
              <a:rPr lang="en-US" altLang="zh-CN" sz="1800" dirty="0">
                <a:latin typeface="Comic Sans MS" pitchFamily="66" charset="0"/>
              </a:rPr>
              <a:t>) containing the affected rows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Can be more efficient when dealing with SQL statements that update a large number of rows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5194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6D76-3EAF-47E7-9753-02540537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World Actions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CBE16-8426-41A4-AD9A-3961F566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55526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We sometimes require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external world actions </a:t>
            </a:r>
            <a:r>
              <a:rPr lang="en-US" altLang="zh-CN" sz="2000" dirty="0">
                <a:latin typeface="Comic Sans MS" pitchFamily="66" charset="0"/>
              </a:rPr>
              <a:t>to be triggered on a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database update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 re-ordering an item whose quantity in a warehouse has become small, or turning on an alarm light,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Triggers cannot be used to directly implement external world actions, BUT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Triggers can be used to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record actions-to-be-taken </a:t>
            </a:r>
            <a:r>
              <a:rPr lang="en-US" altLang="zh-CN" sz="1800" dirty="0">
                <a:latin typeface="Comic Sans MS" pitchFamily="66" charset="0"/>
              </a:rPr>
              <a:t>in a separate table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Have an external process that repeatedly scans the table, carries out external world actions and deletes action from table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8865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2115-A05D-4DC7-B3AA-2E85FF1C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</a:t>
            </a:r>
            <a:r>
              <a:rPr lang="en-US" altLang="zh-CN" dirty="0"/>
              <a:t> World 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C1FE8-E2EC-4257-8F27-97519690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E.g., suppose a warehouse has the following tables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inventory(item, level):  </a:t>
            </a:r>
            <a:r>
              <a:rPr lang="en-US" altLang="zh-CN" sz="1800" dirty="0">
                <a:latin typeface="Comic Sans MS" pitchFamily="66" charset="0"/>
              </a:rPr>
              <a:t>How much of each item is in the warehouse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3333FF"/>
                </a:solidFill>
                <a:latin typeface="Comic Sans MS" pitchFamily="66" charset="0"/>
              </a:rPr>
              <a:t>minlevel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(item, level) :   </a:t>
            </a:r>
            <a:r>
              <a:rPr lang="en-US" altLang="zh-CN" sz="1800" dirty="0">
                <a:latin typeface="Comic Sans MS" pitchFamily="66" charset="0"/>
              </a:rPr>
              <a:t>What is the minimum desired level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reorder(item, amount):  </a:t>
            </a:r>
            <a:r>
              <a:rPr lang="en-US" altLang="zh-CN" sz="1800" dirty="0">
                <a:latin typeface="Comic Sans MS" pitchFamily="66" charset="0"/>
              </a:rPr>
              <a:t>What quantity should we re-order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orders(item, amount) :  </a:t>
            </a:r>
            <a:r>
              <a:rPr lang="en-US" altLang="zh-CN" sz="1800" dirty="0">
                <a:latin typeface="Comic Sans MS" pitchFamily="66" charset="0"/>
              </a:rPr>
              <a:t>Orders to be placed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0274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3B6D-7EFC-4326-91C6-4AA25C1D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External World Actions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5AB2D5-6606-4F5E-9D55-E4AB0EEEEAB1}"/>
              </a:ext>
            </a:extLst>
          </p:cNvPr>
          <p:cNvSpPr txBox="1"/>
          <p:nvPr/>
        </p:nvSpPr>
        <p:spPr>
          <a:xfrm>
            <a:off x="539552" y="617042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reorder_trigger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after update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amount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on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inventory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referencing old row as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orow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new row as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</a:t>
            </a:r>
            <a:endParaRPr lang="en-US" altLang="zh-CN" sz="1800" dirty="0">
              <a:solidFill>
                <a:srgbClr val="3333FF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for each row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when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nrow.level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&lt; =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level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            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</a:t>
            </a:r>
            <a:endParaRPr lang="en-US" altLang="zh-CN" sz="18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	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   and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orow.level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&gt;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level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          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</a:t>
            </a:r>
            <a:endParaRPr lang="en-US" altLang="zh-CN" sz="18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          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insert into orders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(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item, amount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reorder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reorder.item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  <a:endParaRPr lang="zh-CN" altLang="en-US" sz="1800" dirty="0">
              <a:solidFill>
                <a:srgbClr val="3333FF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7719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ACD4-7A50-4EA2-8BB2-0FB791A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When Not to Use Triggers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87E81-035F-4D97-B988-C3B7AA26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96044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Triggers </a:t>
            </a:r>
            <a:r>
              <a:rPr lang="en-US" altLang="zh-CN" sz="2000" dirty="0">
                <a:latin typeface="Comic Sans MS" pitchFamily="66" charset="0"/>
              </a:rPr>
              <a:t>were used earlier for tasks such as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maintaining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summary data </a:t>
            </a:r>
            <a:r>
              <a:rPr lang="en-US" altLang="zh-CN" sz="1800" dirty="0">
                <a:latin typeface="Comic Sans MS" pitchFamily="66" charset="0"/>
              </a:rPr>
              <a:t>(e.g. total salary of each department)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Replicating databases </a:t>
            </a:r>
            <a:r>
              <a:rPr lang="en-US" altLang="zh-CN" sz="1800" dirty="0">
                <a:latin typeface="Comic Sans MS" pitchFamily="66" charset="0"/>
              </a:rPr>
              <a:t>by recording changes to special relations and having a separate process that applies the changes over to a replica </a:t>
            </a:r>
          </a:p>
          <a:p>
            <a:r>
              <a:rPr lang="en-US" altLang="zh-CN" sz="2000" dirty="0">
                <a:latin typeface="Comic Sans MS" pitchFamily="66" charset="0"/>
              </a:rPr>
              <a:t>There are better ways of doing these now: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Databases today provide built in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materialized view </a:t>
            </a:r>
            <a:r>
              <a:rPr lang="en-US" altLang="zh-CN" sz="1800" dirty="0">
                <a:latin typeface="Comic Sans MS" pitchFamily="66" charset="0"/>
              </a:rPr>
              <a:t>facilities to maintain summary data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Databases provide built-in support for replication</a:t>
            </a:r>
          </a:p>
          <a:p>
            <a:r>
              <a:rPr lang="en-US" altLang="zh-CN" sz="2000" dirty="0">
                <a:latin typeface="Comic Sans MS" pitchFamily="66" charset="0"/>
              </a:rPr>
              <a:t>Encapsulation facilities can be used instead of triggers in many cases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Define methods to update fields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Carry out actions as part of the update methods instead of through a trigger 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153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Recursion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in SQL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*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0687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5D39-93C4-4B72-953A-C3A55885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Recursion (</a:t>
            </a:r>
            <a:r>
              <a:rPr lang="zh-CN" altLang="en-US" dirty="0">
                <a:latin typeface="Comic Sans MS" pitchFamily="66" charset="0"/>
              </a:rPr>
              <a:t>递归</a:t>
            </a:r>
            <a:r>
              <a:rPr lang="en-US" altLang="zh-CN" dirty="0">
                <a:latin typeface="Comic Sans MS" pitchFamily="66" charset="0"/>
              </a:rPr>
              <a:t>) in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55B23-080C-4E1E-8036-39D3B32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784976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SQL:1999 permits recursive view definition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E.g., find all employee-manager pairs, where the employee reports to the manager directly or indirectly (that is manager’s manager, manager’s </a:t>
            </a:r>
            <a:r>
              <a:rPr lang="en-US" altLang="zh-CN" sz="1600" dirty="0" err="1">
                <a:latin typeface="Comic Sans MS" pitchFamily="66" charset="0"/>
              </a:rPr>
              <a:t>manager’s</a:t>
            </a:r>
            <a:r>
              <a:rPr lang="en-US" altLang="zh-CN" sz="1600" dirty="0">
                <a:latin typeface="Comic Sans MS" pitchFamily="66" charset="0"/>
              </a:rPr>
              <a:t> manager, etc.)</a:t>
            </a:r>
            <a:br>
              <a:rPr lang="en-US" altLang="zh-CN" sz="1600" dirty="0">
                <a:latin typeface="Comic Sans MS" pitchFamily="66" charset="0"/>
              </a:rPr>
            </a:br>
            <a:r>
              <a:rPr lang="en-US" altLang="zh-CN" sz="1600" dirty="0">
                <a:latin typeface="Comic Sans MS" pitchFamily="66" charset="0"/>
              </a:rPr>
              <a:t>   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with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recursive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)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as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(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manager     </a:t>
            </a: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/*a base query */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union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manager.employee_name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empl.manager_name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manager,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/*a recursive query*/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manager.manager_name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empl.employe_name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select * 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from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</a:t>
            </a:r>
            <a:endParaRPr lang="en-US" altLang="zh-CN" sz="1600" i="1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Comic Sans MS" pitchFamily="66" charset="0"/>
              </a:rPr>
              <a:t>Note: </a:t>
            </a:r>
            <a:r>
              <a:rPr lang="en-US" altLang="zh-CN" sz="1800" dirty="0">
                <a:latin typeface="Comic Sans MS" pitchFamily="66" charset="0"/>
              </a:rPr>
              <a:t>This example view </a:t>
            </a:r>
            <a:r>
              <a:rPr lang="en-US" altLang="zh-CN" sz="1800" b="1" dirty="0" err="1">
                <a:solidFill>
                  <a:srgbClr val="C00000"/>
                </a:solidFill>
                <a:latin typeface="Comic Sans MS" pitchFamily="66" charset="0"/>
              </a:rPr>
              <a:t>empl</a:t>
            </a:r>
            <a:r>
              <a:rPr lang="en-US" altLang="zh-CN" sz="1800" dirty="0">
                <a:latin typeface="Comic Sans MS" pitchFamily="66" charset="0"/>
              </a:rPr>
              <a:t> is called the transitive closure (</a:t>
            </a:r>
            <a:r>
              <a:rPr lang="zh-CN" altLang="en-US" sz="1800" dirty="0">
                <a:latin typeface="Comic Sans MS" pitchFamily="66" charset="0"/>
              </a:rPr>
              <a:t>传递闭包</a:t>
            </a:r>
            <a:r>
              <a:rPr lang="en-US" altLang="zh-CN" sz="1800" dirty="0">
                <a:latin typeface="Comic Sans MS" pitchFamily="66" charset="0"/>
              </a:rPr>
              <a:t>) of the </a:t>
            </a:r>
            <a:r>
              <a:rPr lang="en-US" altLang="zh-CN" sz="1800">
                <a:latin typeface="Comic Sans MS" pitchFamily="66" charset="0"/>
              </a:rPr>
              <a:t>manager relation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054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7F096-2868-4028-B8E8-B51223A1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Power of Recursion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76E8E-AAB7-4BD6-B3A5-0B45B6EA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Recursive views</a:t>
            </a:r>
            <a:r>
              <a:rPr lang="en-US" altLang="zh-CN" sz="2000" dirty="0">
                <a:latin typeface="Comic Sans MS" pitchFamily="66" charset="0"/>
              </a:rPr>
              <a:t> make it possible to write queries, such as transitive closure queries, that cannot be written without recursion or iteration.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Intuition:  Without recursion, a non-recursive non-iterative program can perform only a fixed number of joins of manager with itself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This can give only a fixed number of levels of managers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Given a program we can construct a database with a greater number of levels of managers on which the program will not work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70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F842-BDF7-4866-A5F8-0482A64A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(Java Database Connectivity)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BD92-3668-4745-8F2F-575C2F00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856984" cy="427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JDBC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a Java API for communicating with database systems supporting SQL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support a variety of features for querying and updating data, and for retrieving query results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support metadata retrieval, such as querying about relations present in the database and the names and types of relation attributes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The Java program must import </a:t>
            </a:r>
            <a:r>
              <a:rPr lang="en-US" altLang="zh-CN" sz="18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java.sql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.*</a:t>
            </a:r>
            <a:r>
              <a:rPr lang="en-US" altLang="zh-CN" sz="1800" dirty="0">
                <a:latin typeface="Comic Sans MS" panose="030F0702030302020204" pitchFamily="66" charset="0"/>
              </a:rPr>
              <a:t>, which contains the interface definitions for the functionality provided by JDBC</a:t>
            </a: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Model for communicating with the database: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Open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a connection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Create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a “Statement” object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Execute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queries using the Statement object to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send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queries and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fetch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results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Exception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mechanism to handle errors</a:t>
            </a:r>
          </a:p>
          <a:p>
            <a:pPr>
              <a:spcBef>
                <a:spcPts val="300"/>
              </a:spcBef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414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053F-6AFB-440E-96E4-C54E0A3F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Power of Recursion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EF84-903F-4271-AECE-D4CD8F1E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Computing transitive closure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next slide shows a manager relation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Each step of the iterative process constructs an extended version of </a:t>
            </a:r>
            <a:r>
              <a:rPr lang="en-US" altLang="zh-CN" sz="1800" dirty="0" err="1">
                <a:latin typeface="Comic Sans MS" pitchFamily="66" charset="0"/>
              </a:rPr>
              <a:t>empl</a:t>
            </a:r>
            <a:r>
              <a:rPr lang="en-US" altLang="zh-CN" sz="1800" dirty="0">
                <a:latin typeface="Comic Sans MS" pitchFamily="66" charset="0"/>
              </a:rPr>
              <a:t> from its recursive definition.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final result is called the fixed point  of the recursive view definition.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Recursive views </a:t>
            </a:r>
            <a:r>
              <a:rPr lang="en-US" altLang="zh-CN" sz="2000" dirty="0">
                <a:latin typeface="Comic Sans MS" pitchFamily="66" charset="0"/>
              </a:rPr>
              <a:t>are required to be monotonic.  That is, if we add tuples to manger the view contains all of the tuples it contained before, plus possibly more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6549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E6E8-4EC1-4701-8E75-2A8AF0E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Example of Fixed-Point Computation</a:t>
            </a:r>
            <a:endParaRPr lang="zh-CN" altLang="en-US" sz="28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86E1-74A2-4721-8883-2FF44B58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3716" r="697" b="4024"/>
          <a:stretch>
            <a:fillRect/>
          </a:stretch>
        </p:blipFill>
        <p:spPr bwMode="auto">
          <a:xfrm>
            <a:off x="3346848" y="1221581"/>
            <a:ext cx="2416969" cy="1691879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3D97B-2DC9-49E0-813F-8D3EB04A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5001" r="592" b="35526"/>
          <a:stretch>
            <a:fillRect/>
          </a:stretch>
        </p:blipFill>
        <p:spPr bwMode="auto">
          <a:xfrm>
            <a:off x="1747837" y="3338513"/>
            <a:ext cx="5748338" cy="1285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3746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Advanced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SQL Features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*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6225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EDFE2-1B75-4CDC-BF9D-D0B6F47C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Advanced SQL Features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7D559-C17A-47D3-839A-1F385AAF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" y="611348"/>
            <a:ext cx="8892480" cy="4336665"/>
          </a:xfrm>
        </p:spPr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Create a table with the same schema as an existing table: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table 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temp_account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like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account</a:t>
            </a:r>
          </a:p>
          <a:p>
            <a:r>
              <a:rPr lang="en-US" altLang="zh-CN" sz="2000" dirty="0">
                <a:latin typeface="Comic Sans MS" pitchFamily="66" charset="0"/>
              </a:rPr>
              <a:t>SQL:2003 allows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subqueries</a:t>
            </a:r>
            <a:r>
              <a:rPr lang="en-US" altLang="zh-CN" sz="2000" dirty="0">
                <a:latin typeface="Comic Sans MS" pitchFamily="66" charset="0"/>
              </a:rPr>
              <a:t> to occur anywhere a value is required provided the subquery returns only one value.  This applies to updates as well</a:t>
            </a:r>
          </a:p>
          <a:p>
            <a:r>
              <a:rPr lang="en-US" altLang="zh-CN" sz="2000" dirty="0">
                <a:latin typeface="Comic Sans MS" pitchFamily="66" charset="0"/>
              </a:rPr>
              <a:t>SQL2003 allows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subqueries</a:t>
            </a:r>
            <a:r>
              <a:rPr lang="en-US" altLang="zh-CN" sz="2000" dirty="0">
                <a:latin typeface="Comic Sans MS" pitchFamily="66" charset="0"/>
              </a:rPr>
              <a:t> in the from clause to access attributes of other relations in the from clause using the lateral(</a:t>
            </a:r>
            <a:r>
              <a:rPr lang="zh-CN" altLang="en-US" sz="2000" dirty="0">
                <a:latin typeface="Comic Sans MS" pitchFamily="66" charset="0"/>
              </a:rPr>
              <a:t>横向</a:t>
            </a:r>
            <a:r>
              <a:rPr lang="en-US" altLang="zh-CN" sz="2000" dirty="0">
                <a:latin typeface="Comic Sans MS" pitchFamily="66" charset="0"/>
              </a:rPr>
              <a:t>) construct: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C.customer_name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num_accounts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 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customer C,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     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lateral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count(*)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  	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account A		   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	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A.customer_name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C.customer_name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)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as 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this_customer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num_accounts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)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72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2908-6DF5-43E4-AADC-3626A6A0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Advanced SQL Features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E63A-7EF5-4C4F-A530-9322E68B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Merge construct allows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batch processing of updates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E.g., relation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</a:rPr>
              <a:t>funds_received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(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</a:rPr>
              <a:t>account_number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, amount ) </a:t>
            </a:r>
            <a:r>
              <a:rPr lang="en-US" altLang="zh-CN" sz="1800" dirty="0">
                <a:latin typeface="Comic Sans MS" pitchFamily="66" charset="0"/>
              </a:rPr>
              <a:t>has batch of deposits to be added to the proper account in the account relation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merge into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account as A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using 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	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funds_received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as F 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         on (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F.account_number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)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when matched then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       update set balance = balance +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F.amount</a:t>
            </a:r>
            <a:endParaRPr lang="en-US" altLang="zh-CN" sz="1800" i="1" dirty="0"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483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000-09A9-4624-B3C7-B5BA48F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Homework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B4F3-ACF4-4D56-9A5C-3A85D0C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20702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itchFamily="66" charset="0"/>
              </a:rPr>
              <a:t>Further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Chapter 5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8589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5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8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A485-E05F-418A-9B93-47F8AA02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Code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3F0DFF-47B0-48B5-A93F-A59A74EB290B}"/>
              </a:ext>
            </a:extLst>
          </p:cNvPr>
          <p:cNvSpPr txBox="1"/>
          <p:nvPr/>
        </p:nvSpPr>
        <p:spPr>
          <a:xfrm>
            <a:off x="575556" y="627534"/>
            <a:ext cx="8388932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public static void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JDBCexample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(String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dbid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, String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userid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, String passwd){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try {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Class.forName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("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oracle.jdbc.driver.OracleDriver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");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Connection conn =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DriverManager.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getConnection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jdbc:oracle:thin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:@aura.bell-labs.com:2000:bankdb", </a:t>
            </a:r>
            <a:r>
              <a:rPr lang="en-US" altLang="zh-CN" sz="1600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userid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, passwd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Statement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conn.createStatement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… Do Actual Work ….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stmt.close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();	</a:t>
            </a:r>
          </a:p>
          <a:p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conn.close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();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}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catch (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 { 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: " +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);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}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E63003-7624-D8BB-06D1-00911C25B97A}"/>
              </a:ext>
            </a:extLst>
          </p:cNvPr>
          <p:cNvSpPr txBox="1"/>
          <p:nvPr/>
        </p:nvSpPr>
        <p:spPr>
          <a:xfrm>
            <a:off x="5940152" y="2211710"/>
            <a:ext cx="30963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Creates a Statement handle (</a:t>
            </a:r>
            <a:r>
              <a:rPr lang="en-US" altLang="zh-CN" dirty="0" err="1">
                <a:latin typeface="Comic Sans MS" panose="030F0702030302020204" pitchFamily="66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</a:rPr>
              <a:t>) on the connection conn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092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4ED26-AD53-4C4D-A745-AFCF3B72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CAFF-9CE5-439E-85B2-08A461D0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Update to database</a:t>
            </a:r>
          </a:p>
          <a:p>
            <a:endParaRPr lang="en-US" altLang="zh-CN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Execute query and fetch and print results 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361C2-3DC2-41AF-B2AE-947CF252A54C}"/>
              </a:ext>
            </a:extLst>
          </p:cNvPr>
          <p:cNvSpPr txBox="1"/>
          <p:nvPr/>
        </p:nvSpPr>
        <p:spPr>
          <a:xfrm>
            <a:off x="1187624" y="987574"/>
            <a:ext cx="662473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try {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stmt.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executeUpdate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  "insert into account values</a:t>
            </a:r>
            <a:b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              ('A-9732', '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', 1200)");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catch (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 {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("Could not insert tuple. " +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60DAE-4B51-4D09-8DD6-6FCCE6C2AA69}"/>
              </a:ext>
            </a:extLst>
          </p:cNvPr>
          <p:cNvSpPr txBox="1"/>
          <p:nvPr/>
        </p:nvSpPr>
        <p:spPr>
          <a:xfrm>
            <a:off x="1187624" y="3219822"/>
            <a:ext cx="7488832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ResultSet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stmt.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executeQuery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 "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, avg(balance)  </a:t>
            </a:r>
            <a:b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group by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while (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rset.next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()) {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rset.getString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") + "  " +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rset.getFloat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));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	</a:t>
            </a:r>
            <a:endParaRPr lang="zh-CN" altLang="en-US" sz="16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0A2C5A-7FF5-20C5-966A-153A5F01A5CF}"/>
              </a:ext>
            </a:extLst>
          </p:cNvPr>
          <p:cNvCxnSpPr/>
          <p:nvPr/>
        </p:nvCxnSpPr>
        <p:spPr>
          <a:xfrm flipH="1">
            <a:off x="6804248" y="3579862"/>
            <a:ext cx="792088" cy="720080"/>
          </a:xfrm>
          <a:prstGeom prst="straightConnector1">
            <a:avLst/>
          </a:prstGeom>
          <a:ln w="38100"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547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BA85-D434-44CA-BB09-379B1F1E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Code Details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1ED3-0E02-429D-9BFA-EB27084B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Getting result fields:</a:t>
            </a:r>
          </a:p>
          <a:p>
            <a:pPr marL="457200" lvl="1" indent="0">
              <a:buNone/>
            </a:pP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rset.getString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“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”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and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rs.getString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are equivalent if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is the first argument of select result.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Dealing with Null values</a:t>
            </a:r>
          </a:p>
          <a:p>
            <a:pPr marL="457200" lvl="1" indent="0"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if 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rset.wasNull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()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Systems.out.println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(“Got null value”);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32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9CED-57E9-4340-A1D1-4F897B8B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7997-3A72-44A6-911F-D8FCC5A6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Open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itchFamily="66" charset="0"/>
              </a:rPr>
              <a:t>DataBase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 Connectivity(ODBC) </a:t>
            </a:r>
            <a:r>
              <a:rPr lang="en-US" altLang="zh-CN" sz="2000" dirty="0">
                <a:latin typeface="Comic Sans MS" pitchFamily="66" charset="0"/>
              </a:rPr>
              <a:t>standard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standard for application program to communicate with a database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application program interface (API) to 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open a connection with a database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send queries and updates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get back results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Applications such as GUI, statistical analysis, and spreadsheets can use ODBC</a:t>
            </a:r>
          </a:p>
        </p:txBody>
      </p:sp>
    </p:spTree>
    <p:extLst>
      <p:ext uri="{BB962C8B-B14F-4D97-AF65-F5344CB8AC3E}">
        <p14:creationId xmlns:p14="http://schemas.microsoft.com/office/powerpoint/2010/main" val="2711766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25164</TotalTime>
  <Words>5755</Words>
  <Application>Microsoft Office PowerPoint</Application>
  <PresentationFormat>全屏显示(16:9)</PresentationFormat>
  <Paragraphs>470</Paragraphs>
  <Slides>56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微软雅黑</vt:lpstr>
      <vt:lpstr>Arial</vt:lpstr>
      <vt:lpstr>Calibri</vt:lpstr>
      <vt:lpstr>Comic Sans MS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Outline</vt:lpstr>
      <vt:lpstr>Accessing DB From a Programming Language </vt:lpstr>
      <vt:lpstr>JDBC (Java Database Connectivity)</vt:lpstr>
      <vt:lpstr>JDBC Code</vt:lpstr>
      <vt:lpstr>JDBC Code (Cont.)</vt:lpstr>
      <vt:lpstr>JDBC Code Details </vt:lpstr>
      <vt:lpstr>ODBC</vt:lpstr>
      <vt:lpstr>ODBC  (Cont.)</vt:lpstr>
      <vt:lpstr>ODBC  (Cont.)</vt:lpstr>
      <vt:lpstr>ODBC Code</vt:lpstr>
      <vt:lpstr>ODBC Code (Cont.)</vt:lpstr>
      <vt:lpstr>ODBC Code (Cont.)</vt:lpstr>
      <vt:lpstr>ODBC Code (Cont.)</vt:lpstr>
      <vt:lpstr>More ODBC Features</vt:lpstr>
      <vt:lpstr>Embedded SQL</vt:lpstr>
      <vt:lpstr>Embedded SQL vs. JDBC or ODBC</vt:lpstr>
      <vt:lpstr>Example Query</vt:lpstr>
      <vt:lpstr>Embedded SQL (Cont.)</vt:lpstr>
      <vt:lpstr>Updates Through Cursors</vt:lpstr>
      <vt:lpstr>Dynamic SQL</vt:lpstr>
      <vt:lpstr>Outline</vt:lpstr>
      <vt:lpstr>Functions and Procedures</vt:lpstr>
      <vt:lpstr>SQL Functions</vt:lpstr>
      <vt:lpstr>Table Functions</vt:lpstr>
      <vt:lpstr>Procedural Extensions and Stored Procedures</vt:lpstr>
      <vt:lpstr>Procedural Constructs</vt:lpstr>
      <vt:lpstr>Procedural Constructs (Cont.)</vt:lpstr>
      <vt:lpstr>Procedural Constructs (Cont.)</vt:lpstr>
      <vt:lpstr>Procedural Constructs (Cont.)</vt:lpstr>
      <vt:lpstr>SQL Procedures</vt:lpstr>
      <vt:lpstr>External Language Functions/Procedures</vt:lpstr>
      <vt:lpstr>External Language Routines (Cont.)</vt:lpstr>
      <vt:lpstr>Security with External Language Routines</vt:lpstr>
      <vt:lpstr>Outline</vt:lpstr>
      <vt:lpstr>Triggers (触发器)</vt:lpstr>
      <vt:lpstr>Trigger Example </vt:lpstr>
      <vt:lpstr>Trigger Example in SQL:1999</vt:lpstr>
      <vt:lpstr>Triggering Events and Actions in SQL</vt:lpstr>
      <vt:lpstr>Triggering Events and Actions in SQL</vt:lpstr>
      <vt:lpstr>Statement Level Triggers</vt:lpstr>
      <vt:lpstr>External World Actions</vt:lpstr>
      <vt:lpstr>External World Actions</vt:lpstr>
      <vt:lpstr>External World Actions (Cont.)</vt:lpstr>
      <vt:lpstr>When Not to Use Triggers</vt:lpstr>
      <vt:lpstr>Outline</vt:lpstr>
      <vt:lpstr>Recursion (递归) in SQL</vt:lpstr>
      <vt:lpstr>The Power of Recursion</vt:lpstr>
      <vt:lpstr>The Power of Recursion</vt:lpstr>
      <vt:lpstr>Example of Fixed-Point Computation</vt:lpstr>
      <vt:lpstr>Outline</vt:lpstr>
      <vt:lpstr>Advanced SQL Features</vt:lpstr>
      <vt:lpstr>Advanced SQL Features (Cont.)</vt:lpstr>
      <vt:lpstr>Homework</vt:lpstr>
      <vt:lpstr>End of Lecture 5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2017</cp:revision>
  <dcterms:created xsi:type="dcterms:W3CDTF">2007-09-26T12:04:45Z</dcterms:created>
  <dcterms:modified xsi:type="dcterms:W3CDTF">2023-10-23T01:29:19Z</dcterms:modified>
</cp:coreProperties>
</file>