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48" r:id="rId2"/>
  </p:sldMasterIdLst>
  <p:notesMasterIdLst>
    <p:notesMasterId r:id="rId43"/>
  </p:notesMasterIdLst>
  <p:handoutMasterIdLst>
    <p:handoutMasterId r:id="rId44"/>
  </p:handoutMasterIdLst>
  <p:sldIdLst>
    <p:sldId id="1937" r:id="rId3"/>
    <p:sldId id="1938" r:id="rId4"/>
    <p:sldId id="1798" r:id="rId5"/>
    <p:sldId id="1802" r:id="rId6"/>
    <p:sldId id="1803" r:id="rId7"/>
    <p:sldId id="1804" r:id="rId8"/>
    <p:sldId id="1805" r:id="rId9"/>
    <p:sldId id="1806" r:id="rId10"/>
    <p:sldId id="1807" r:id="rId11"/>
    <p:sldId id="1808" r:id="rId12"/>
    <p:sldId id="1809" r:id="rId13"/>
    <p:sldId id="1810" r:id="rId14"/>
    <p:sldId id="1911" r:id="rId15"/>
    <p:sldId id="1912" r:id="rId16"/>
    <p:sldId id="1913" r:id="rId17"/>
    <p:sldId id="1914" r:id="rId18"/>
    <p:sldId id="1915" r:id="rId19"/>
    <p:sldId id="1799" r:id="rId20"/>
    <p:sldId id="1936" r:id="rId21"/>
    <p:sldId id="1917" r:id="rId22"/>
    <p:sldId id="1918" r:id="rId23"/>
    <p:sldId id="1919" r:id="rId24"/>
    <p:sldId id="1920" r:id="rId25"/>
    <p:sldId id="1800" r:id="rId26"/>
    <p:sldId id="1921" r:id="rId27"/>
    <p:sldId id="1922" r:id="rId28"/>
    <p:sldId id="1923" r:id="rId29"/>
    <p:sldId id="1924" r:id="rId30"/>
    <p:sldId id="1925" r:id="rId31"/>
    <p:sldId id="1801" r:id="rId32"/>
    <p:sldId id="1926" r:id="rId33"/>
    <p:sldId id="1927" r:id="rId34"/>
    <p:sldId id="1928" r:id="rId35"/>
    <p:sldId id="1929" r:id="rId36"/>
    <p:sldId id="1930" r:id="rId37"/>
    <p:sldId id="1931" r:id="rId38"/>
    <p:sldId id="1932" r:id="rId39"/>
    <p:sldId id="1933" r:id="rId40"/>
    <p:sldId id="1934" r:id="rId41"/>
    <p:sldId id="1910" r:id="rId42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937"/>
            <p14:sldId id="1938"/>
            <p14:sldId id="1798"/>
            <p14:sldId id="1802"/>
            <p14:sldId id="1803"/>
            <p14:sldId id="1804"/>
            <p14:sldId id="1805"/>
            <p14:sldId id="1806"/>
            <p14:sldId id="1807"/>
            <p14:sldId id="1808"/>
            <p14:sldId id="1809"/>
            <p14:sldId id="1810"/>
            <p14:sldId id="1911"/>
            <p14:sldId id="1912"/>
            <p14:sldId id="1913"/>
            <p14:sldId id="1914"/>
            <p14:sldId id="1915"/>
            <p14:sldId id="1799"/>
            <p14:sldId id="1936"/>
            <p14:sldId id="1917"/>
            <p14:sldId id="1918"/>
            <p14:sldId id="1919"/>
            <p14:sldId id="1920"/>
            <p14:sldId id="1800"/>
            <p14:sldId id="1921"/>
            <p14:sldId id="1922"/>
            <p14:sldId id="1923"/>
            <p14:sldId id="1924"/>
            <p14:sldId id="1925"/>
            <p14:sldId id="1801"/>
            <p14:sldId id="1926"/>
            <p14:sldId id="1927"/>
            <p14:sldId id="1928"/>
            <p14:sldId id="1929"/>
            <p14:sldId id="1930"/>
            <p14:sldId id="1931"/>
            <p14:sldId id="1932"/>
            <p14:sldId id="1933"/>
            <p14:sldId id="1934"/>
            <p14:sldId id="19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8682" autoAdjust="0"/>
  </p:normalViewPr>
  <p:slideViewPr>
    <p:cSldViewPr>
      <p:cViewPr varScale="1">
        <p:scale>
          <a:sx n="92" d="100"/>
          <a:sy n="92" d="100"/>
        </p:scale>
        <p:origin x="540" y="51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 dirty="0">
              <a:latin typeface="Comic Sans MS" panose="030F0702030302020204" pitchFamily="66" charset="0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 dirty="0">
              <a:latin typeface="Comic Sans MS" panose="030F0702030302020204" pitchFamily="66" charset="0"/>
            </a:endParaRP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 dirty="0">
              <a:latin typeface="Comic Sans MS" panose="030F0702030302020204" pitchFamily="66" charset="0"/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>
                <a:latin typeface="Comic Sans MS" panose="030F0702030302020204" pitchFamily="66" charset="0"/>
              </a:rPr>
              <a:pPr>
                <a:defRPr/>
              </a:pPr>
              <a:t>‹#›</a:t>
            </a:fld>
            <a:endParaRPr lang="en-GB" altLang="zh-C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 dirty="0"/>
              <a:t>Muokkaa tekstin perustyylejä napsauttamalla</a:t>
            </a:r>
          </a:p>
          <a:p>
            <a:pPr lvl="1"/>
            <a:r>
              <a:rPr lang="fi-FI" noProof="0" dirty="0"/>
              <a:t>toinen taso</a:t>
            </a:r>
          </a:p>
          <a:p>
            <a:pPr lvl="2"/>
            <a:r>
              <a:rPr lang="fi-FI" noProof="0" dirty="0"/>
              <a:t>kolmas taso</a:t>
            </a:r>
          </a:p>
          <a:p>
            <a:pPr lvl="3"/>
            <a:r>
              <a:rPr lang="fi-FI" noProof="0" dirty="0"/>
              <a:t>neljäs taso</a:t>
            </a:r>
          </a:p>
          <a:p>
            <a:pPr lvl="4"/>
            <a:r>
              <a:rPr lang="fi-FI" noProof="0" dirty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Comic Sans MS" panose="030F0702030302020204" pitchFamily="66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‹#›</a:t>
            </a:fld>
            <a:endParaRPr lang="fi-FI" altLang="zh-CN" dirty="0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2145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spcBef>
                <a:spcPts val="600"/>
              </a:spcBef>
              <a:defRPr sz="24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defRPr sz="20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defRPr sz="18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spcBef>
                <a:spcPts val="600"/>
              </a:spcBef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spcBef>
                <a:spcPts val="600"/>
              </a:spcBef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Comic Sans MS" panose="030F0702030302020204" pitchFamily="66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2277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6042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163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1590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2023/11/13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5006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1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anose="030F0702030302020204" pitchFamily="66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anose="030F0702030302020204" pitchFamily="66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05" y="2259123"/>
            <a:ext cx="9156340" cy="1116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Lecture 8 Complex Data Types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3200" b="1">
                <a:latin typeface="+mn-lt"/>
                <a:ea typeface="宋体" pitchFamily="2" charset="-122"/>
              </a:rPr>
              <a:t>Chapter 8</a:t>
            </a:r>
            <a:r>
              <a:rPr lang="en-US" altLang="zh-CN" sz="3200" b="1">
                <a:solidFill>
                  <a:prstClr val="black"/>
                </a:solidFill>
                <a:latin typeface="+mn-lt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  <a:endParaRPr lang="en-US" altLang="zh-CN" sz="3200" b="1" dirty="0">
              <a:solidFill>
                <a:prstClr val="black"/>
              </a:solidFill>
              <a:latin typeface="+mn-lt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7854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261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CE102-D18E-4D6F-84C8-E9AB06DD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XML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1B786-2F2A-4DCE-AB7D-B85F5C1A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latin typeface="+mn-lt"/>
              </a:rPr>
              <a:t>XML uses tags to mark up text</a:t>
            </a:r>
          </a:p>
          <a:p>
            <a:r>
              <a:rPr lang="en-US" altLang="zh-CN" sz="1800" dirty="0">
                <a:latin typeface="+mn-lt"/>
              </a:rPr>
              <a:t>E.g.,</a:t>
            </a: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r>
              <a:rPr lang="en-US" altLang="zh-CN" sz="1800" dirty="0">
                <a:latin typeface="+mn-lt"/>
              </a:rPr>
              <a:t>Tags make the data self-documenting</a:t>
            </a:r>
          </a:p>
          <a:p>
            <a:r>
              <a:rPr lang="en-US" altLang="zh-CN" sz="1800" dirty="0">
                <a:latin typeface="+mn-lt"/>
              </a:rPr>
              <a:t>Tags can be hierarchical</a:t>
            </a:r>
            <a:endParaRPr lang="zh-CN" altLang="en-US" sz="1800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382BE8-AE30-41AB-AE11-DD4C45B16371}"/>
              </a:ext>
            </a:extLst>
          </p:cNvPr>
          <p:cNvSpPr txBox="1">
            <a:spLocks/>
          </p:cNvSpPr>
          <p:nvPr/>
        </p:nvSpPr>
        <p:spPr bwMode="auto">
          <a:xfrm>
            <a:off x="683568" y="1635646"/>
            <a:ext cx="4441800" cy="145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81438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071563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3287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16716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0145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3574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7003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IN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&lt;course&gt;</a:t>
            </a:r>
            <a:b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  	&lt;course id&gt; CS-101 &lt;/course id&gt;</a:t>
            </a:r>
            <a:b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	&lt;title&gt; Intro. to Computer Science &lt;/title&gt;</a:t>
            </a:r>
            <a:b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	&lt;dept name&gt; Comp. Sci. &lt;/dept name&gt;</a:t>
            </a:r>
            <a:b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	&lt;credits&gt; 4 &lt;/credits&gt;</a:t>
            </a:r>
            <a:b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kumimoji="1" lang="en-US" sz="1275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cs typeface="Arial" panose="020B0604020202020204" pitchFamily="34" charset="0"/>
              </a:rPr>
              <a:t> &lt;/course&gt; </a:t>
            </a:r>
          </a:p>
        </p:txBody>
      </p:sp>
    </p:spTree>
    <p:extLst>
      <p:ext uri="{BB962C8B-B14F-4D97-AF65-F5344CB8AC3E}">
        <p14:creationId xmlns:p14="http://schemas.microsoft.com/office/powerpoint/2010/main" val="23104692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F3D6-88E4-4A2A-BA20-88F4F586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Example of Data in XML</a:t>
            </a:r>
            <a:endParaRPr lang="zh-CN" alt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A2C4FD-FABA-41CD-9C40-569A43951E15}"/>
              </a:ext>
            </a:extLst>
          </p:cNvPr>
          <p:cNvSpPr txBox="1">
            <a:spLocks/>
          </p:cNvSpPr>
          <p:nvPr/>
        </p:nvSpPr>
        <p:spPr bwMode="auto">
          <a:xfrm>
            <a:off x="539552" y="627534"/>
            <a:ext cx="684076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557213" indent="-214313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81438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071563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3287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275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16716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0145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3574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2700338" indent="-1714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None/>
              <a:tabLst/>
              <a:defRPr/>
            </a:pP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purchase order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identifier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P-101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/identifier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purchaser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name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Cray Z. Coyote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/name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address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Route 66, Mesa Flats, Arizona 86047, USA 		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/address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/purchaser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supplier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name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Acme Supplies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/name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address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1 Broadway, New York, NY, USA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/address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/supplier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itemlist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        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item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identifier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RS1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/identifier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description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Atom powered rocket sled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/description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quantity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2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/quantity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price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199.95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/price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        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/item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        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item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&gt;…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&lt;/item&gt;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/itemlist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	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total cost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 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429.85 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/total cost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         ….</a:t>
            </a:r>
            <a:b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&lt;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/purchase order</a:t>
            </a:r>
            <a:r>
              <a:rPr kumimoji="1" lang="en-IN" sz="1200" b="0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&gt;</a:t>
            </a:r>
            <a: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  <a:t> </a:t>
            </a:r>
            <a:br>
              <a:rPr kumimoji="1" lang="en-IN" sz="12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MS PGothic" charset="0"/>
              </a:rPr>
            </a:br>
            <a:endParaRPr kumimoji="1" lang="en-IN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783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XML (Cont.)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+mn-lt"/>
              </a:rPr>
              <a:t>XQuery language developed to query nested XML structures</a:t>
            </a:r>
          </a:p>
          <a:p>
            <a:pPr lvl="1"/>
            <a:r>
              <a:rPr lang="en-US" altLang="zh-CN" sz="1600" dirty="0">
                <a:latin typeface="+mn-lt"/>
              </a:rPr>
              <a:t>Not widely used currently</a:t>
            </a:r>
            <a:endParaRPr lang="en-US" altLang="zh-CN" sz="1600" b="1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SQL extensions to support XML</a:t>
            </a:r>
          </a:p>
          <a:p>
            <a:pPr lvl="1"/>
            <a:r>
              <a:rPr lang="en-US" altLang="zh-CN" sz="1600" dirty="0">
                <a:latin typeface="+mn-lt"/>
              </a:rPr>
              <a:t>Store XML data</a:t>
            </a:r>
          </a:p>
          <a:p>
            <a:pPr lvl="1"/>
            <a:r>
              <a:rPr lang="en-US" altLang="zh-CN" sz="1600" dirty="0">
                <a:latin typeface="+mn-lt"/>
              </a:rPr>
              <a:t>Generate XML data from relational data</a:t>
            </a:r>
          </a:p>
          <a:p>
            <a:pPr lvl="1"/>
            <a:r>
              <a:rPr lang="en-US" altLang="zh-CN" sz="1600" dirty="0">
                <a:latin typeface="+mn-lt"/>
              </a:rPr>
              <a:t>Extract data from XML data types</a:t>
            </a:r>
          </a:p>
          <a:p>
            <a:pPr lvl="2"/>
            <a:r>
              <a:rPr lang="en-US" altLang="zh-CN" sz="1400" dirty="0">
                <a:latin typeface="+mn-lt"/>
              </a:rPr>
              <a:t>Path expressions </a:t>
            </a:r>
          </a:p>
          <a:p>
            <a:r>
              <a:rPr lang="en-US" altLang="zh-CN" sz="2000" dirty="0">
                <a:latin typeface="+mn-lt"/>
              </a:rPr>
              <a:t>See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</a:rPr>
              <a:t>Chapter 30 </a:t>
            </a:r>
            <a:r>
              <a:rPr lang="en-US" altLang="zh-CN" sz="2000" dirty="0">
                <a:latin typeface="+mn-lt"/>
              </a:rPr>
              <a:t>(online) for more information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385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Knowledge Representation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zh-CN" sz="1800" dirty="0">
                <a:latin typeface="+mn-lt"/>
              </a:rPr>
              <a:t>Representation of human knowledge is a long-standing goal of AI</a:t>
            </a:r>
          </a:p>
          <a:p>
            <a:pPr lvl="1"/>
            <a:r>
              <a:rPr lang="en-IN" altLang="zh-CN" sz="1600" dirty="0">
                <a:latin typeface="+mn-lt"/>
              </a:rPr>
              <a:t>Various representations of facts and inference rules proposed over time</a:t>
            </a:r>
          </a:p>
          <a:p>
            <a:r>
              <a:rPr lang="en-IN" altLang="zh-CN" sz="1800" b="1" dirty="0">
                <a:solidFill>
                  <a:srgbClr val="C00000"/>
                </a:solidFill>
                <a:latin typeface="+mn-lt"/>
              </a:rPr>
              <a:t>RDF: Resource Description Format</a:t>
            </a:r>
          </a:p>
          <a:p>
            <a:pPr lvl="1"/>
            <a:r>
              <a:rPr lang="en-IN" altLang="zh-CN" sz="1600" dirty="0">
                <a:latin typeface="+mn-lt"/>
              </a:rPr>
              <a:t>Simplified representation for facts, represented as triples</a:t>
            </a:r>
            <a:br>
              <a:rPr lang="en-IN" altLang="zh-CN" sz="1600" dirty="0">
                <a:latin typeface="+mn-lt"/>
              </a:rPr>
            </a:br>
            <a:r>
              <a:rPr lang="en-IN" altLang="zh-CN" sz="1600" dirty="0">
                <a:latin typeface="+mn-lt"/>
              </a:rPr>
              <a:t>  </a:t>
            </a:r>
            <a:r>
              <a:rPr lang="en-IN" altLang="zh-CN" sz="16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IN" altLang="zh-CN" sz="1600" i="1" dirty="0">
                <a:solidFill>
                  <a:srgbClr val="0000FF"/>
                </a:solidFill>
                <a:latin typeface="+mn-lt"/>
              </a:rPr>
              <a:t>subject, predicate, object</a:t>
            </a:r>
            <a:r>
              <a:rPr lang="en-IN" altLang="zh-CN" sz="1600" dirty="0">
                <a:solidFill>
                  <a:srgbClr val="0000FF"/>
                </a:solidFill>
                <a:latin typeface="+mn-lt"/>
              </a:rPr>
              <a:t>) </a:t>
            </a:r>
          </a:p>
          <a:p>
            <a:pPr lvl="2"/>
            <a:r>
              <a:rPr lang="en-IN" altLang="zh-CN" sz="1400" dirty="0">
                <a:latin typeface="+mn-lt"/>
              </a:rPr>
              <a:t>E.g.,  (NBA-2019, </a:t>
            </a:r>
            <a:r>
              <a:rPr lang="en-IN" altLang="zh-CN" sz="1400" i="1" dirty="0">
                <a:latin typeface="+mn-lt"/>
              </a:rPr>
              <a:t>winner</a:t>
            </a:r>
            <a:r>
              <a:rPr lang="en-IN" altLang="zh-CN" sz="1400" dirty="0">
                <a:latin typeface="+mn-lt"/>
              </a:rPr>
              <a:t>, Raptors)</a:t>
            </a:r>
            <a:br>
              <a:rPr lang="en-IN" altLang="zh-CN" sz="1400" dirty="0">
                <a:latin typeface="+mn-lt"/>
              </a:rPr>
            </a:br>
            <a:r>
              <a:rPr lang="en-IN" altLang="zh-CN" sz="1400" dirty="0">
                <a:latin typeface="+mn-lt"/>
              </a:rPr>
              <a:t>         (Washington-DC, </a:t>
            </a:r>
            <a:r>
              <a:rPr lang="en-IN" altLang="zh-CN" sz="1400" i="1" dirty="0">
                <a:latin typeface="+mn-lt"/>
              </a:rPr>
              <a:t>capital-of</a:t>
            </a:r>
            <a:r>
              <a:rPr lang="en-IN" altLang="zh-CN" sz="1400" dirty="0">
                <a:latin typeface="+mn-lt"/>
              </a:rPr>
              <a:t>, USA)</a:t>
            </a:r>
            <a:br>
              <a:rPr lang="en-IN" altLang="zh-CN" sz="1400" dirty="0">
                <a:latin typeface="+mn-lt"/>
              </a:rPr>
            </a:br>
            <a:r>
              <a:rPr lang="en-IN" altLang="zh-CN" sz="1400" dirty="0">
                <a:latin typeface="+mn-lt"/>
              </a:rPr>
              <a:t>         (Washington-DC, </a:t>
            </a:r>
            <a:r>
              <a:rPr lang="en-IN" altLang="zh-CN" sz="1400" i="1" dirty="0">
                <a:latin typeface="+mn-lt"/>
              </a:rPr>
              <a:t>population</a:t>
            </a:r>
            <a:r>
              <a:rPr lang="en-IN" altLang="zh-CN" sz="1400" dirty="0">
                <a:latin typeface="+mn-lt"/>
              </a:rPr>
              <a:t>, 6,200,000)</a:t>
            </a:r>
          </a:p>
          <a:p>
            <a:pPr lvl="1"/>
            <a:r>
              <a:rPr lang="en-IN" altLang="zh-CN" sz="1600" dirty="0">
                <a:latin typeface="+mn-lt"/>
              </a:rPr>
              <a:t>Models objects that have attributes, and relationships with other objects</a:t>
            </a:r>
          </a:p>
          <a:p>
            <a:pPr lvl="2"/>
            <a:r>
              <a:rPr lang="en-IN" altLang="zh-CN" sz="1400" dirty="0">
                <a:latin typeface="+mn-lt"/>
              </a:rPr>
              <a:t>Like the ER model, but with a flexible schema</a:t>
            </a:r>
          </a:p>
          <a:p>
            <a:pPr lvl="2"/>
            <a:r>
              <a:rPr lang="en-IN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IN" altLang="zh-CN" sz="1400" i="1" dirty="0">
                <a:solidFill>
                  <a:srgbClr val="0000FF"/>
                </a:solidFill>
                <a:latin typeface="+mn-lt"/>
              </a:rPr>
              <a:t>ID, attribute-name, value</a:t>
            </a:r>
            <a:r>
              <a:rPr lang="en-IN" altLang="zh-CN" sz="14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2"/>
            <a:r>
              <a:rPr lang="en-IN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IN" altLang="zh-CN" sz="1400" i="1" dirty="0">
                <a:solidFill>
                  <a:srgbClr val="0000FF"/>
                </a:solidFill>
                <a:latin typeface="+mn-lt"/>
              </a:rPr>
              <a:t>ID1, relationship-name, ID2</a:t>
            </a:r>
            <a:r>
              <a:rPr lang="en-IN" altLang="zh-CN" sz="1400" dirty="0">
                <a:solidFill>
                  <a:srgbClr val="0000FF"/>
                </a:solidFill>
                <a:latin typeface="+mn-lt"/>
              </a:rPr>
              <a:t>)</a:t>
            </a:r>
          </a:p>
          <a:p>
            <a:pPr lvl="1"/>
            <a:r>
              <a:rPr lang="en-IN" altLang="zh-CN" sz="1600" dirty="0">
                <a:latin typeface="+mn-lt"/>
              </a:rPr>
              <a:t>Has a natural 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69676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Graph View of RDF Data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zh-CN" sz="2000" b="1" dirty="0">
                <a:solidFill>
                  <a:srgbClr val="FF0000"/>
                </a:solidFill>
                <a:latin typeface="+mn-lt"/>
              </a:rPr>
              <a:t>Knowledge graph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1CB9D08-95EE-4B6E-B260-B65067D4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403648" y="1554603"/>
            <a:ext cx="5896122" cy="321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949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Triple View of RDF Data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07BD8-5CD4-4160-A56F-183FA9E8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45" y="771550"/>
            <a:ext cx="4637353" cy="40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951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Querying RDF: SPARQL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53947"/>
          </a:xfrm>
        </p:spPr>
        <p:txBody>
          <a:bodyPr/>
          <a:lstStyle/>
          <a:p>
            <a:r>
              <a:rPr lang="en-IN" altLang="zh-CN" sz="1800" b="1" dirty="0">
                <a:solidFill>
                  <a:srgbClr val="FF0000"/>
                </a:solidFill>
                <a:latin typeface="+mn-lt"/>
              </a:rPr>
              <a:t>Triple patterns</a:t>
            </a:r>
          </a:p>
          <a:p>
            <a:pPr lvl="1"/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title </a:t>
            </a:r>
            <a:r>
              <a:rPr lang="en-US" altLang="zh-CN" sz="1600" dirty="0">
                <a:latin typeface="+mn-lt"/>
              </a:rPr>
              <a:t>"Intro. to Computer Science" </a:t>
            </a:r>
          </a:p>
          <a:p>
            <a:pPr lvl="1"/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title </a:t>
            </a:r>
            <a:r>
              <a:rPr lang="en-US" altLang="zh-CN" sz="1600" dirty="0">
                <a:latin typeface="+mn-lt"/>
              </a:rPr>
              <a:t>"Intro. to Computer Science"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course </a:t>
            </a:r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</a:t>
            </a:r>
          </a:p>
          <a:p>
            <a:r>
              <a:rPr lang="en-US" altLang="zh-CN" sz="1800" dirty="0">
                <a:latin typeface="+mn-lt"/>
              </a:rPr>
              <a:t>SPARQL queries</a:t>
            </a:r>
          </a:p>
          <a:p>
            <a:pPr lvl="1"/>
            <a:r>
              <a:rPr lang="en-US" altLang="zh-CN" sz="1600" b="1" dirty="0">
                <a:solidFill>
                  <a:srgbClr val="C00000"/>
                </a:solidFill>
                <a:latin typeface="+mn-lt"/>
              </a:rPr>
              <a:t>select</a:t>
            </a: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?name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b="1" dirty="0">
                <a:solidFill>
                  <a:srgbClr val="C00000"/>
                </a:solidFill>
                <a:latin typeface="+mn-lt"/>
              </a:rPr>
              <a:t>where</a:t>
            </a:r>
            <a:r>
              <a:rPr lang="en-US" altLang="zh-CN" sz="1600" b="1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{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      ?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title </a:t>
            </a:r>
            <a:r>
              <a:rPr lang="en-US" altLang="zh-CN" sz="1600" dirty="0">
                <a:latin typeface="+mn-lt"/>
              </a:rPr>
              <a:t>"Intro. to Computer Science" .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      ?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i="1" dirty="0">
                <a:latin typeface="+mn-lt"/>
              </a:rPr>
              <a:t>course </a:t>
            </a:r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cid</a:t>
            </a:r>
            <a:r>
              <a:rPr lang="en-US" altLang="zh-CN" sz="1600" dirty="0">
                <a:latin typeface="+mn-lt"/>
              </a:rPr>
              <a:t> .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      ?id </a:t>
            </a:r>
            <a:r>
              <a:rPr lang="en-US" altLang="zh-CN" sz="1600" i="1" dirty="0">
                <a:latin typeface="+mn-lt"/>
              </a:rPr>
              <a:t>takes </a:t>
            </a:r>
            <a:r>
              <a:rPr lang="en-US" altLang="zh-CN" sz="1600" dirty="0">
                <a:latin typeface="+mn-lt"/>
              </a:rPr>
              <a:t>?</a:t>
            </a:r>
            <a:r>
              <a:rPr lang="en-US" altLang="zh-CN" sz="1600" dirty="0" err="1">
                <a:latin typeface="+mn-lt"/>
              </a:rPr>
              <a:t>sid</a:t>
            </a:r>
            <a:r>
              <a:rPr lang="en-US" altLang="zh-CN" sz="1600" dirty="0">
                <a:latin typeface="+mn-lt"/>
              </a:rPr>
              <a:t> .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      ?id </a:t>
            </a:r>
            <a:r>
              <a:rPr lang="en-US" altLang="zh-CN" sz="1600" i="1" dirty="0">
                <a:latin typeface="+mn-lt"/>
              </a:rPr>
              <a:t>name </a:t>
            </a:r>
            <a:r>
              <a:rPr lang="en-US" altLang="zh-CN" sz="1600" dirty="0">
                <a:latin typeface="+mn-lt"/>
              </a:rPr>
              <a:t>?name .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} </a:t>
            </a:r>
          </a:p>
          <a:p>
            <a:pPr lvl="1"/>
            <a:r>
              <a:rPr lang="en-US" altLang="zh-CN" sz="1600" dirty="0">
                <a:latin typeface="+mn-lt"/>
              </a:rPr>
              <a:t>Also supports </a:t>
            </a:r>
          </a:p>
          <a:p>
            <a:pPr lvl="2"/>
            <a:r>
              <a:rPr lang="en-US" altLang="zh-CN" sz="1400" dirty="0">
                <a:latin typeface="+mn-lt"/>
              </a:rPr>
              <a:t>Aggregation, Optional joins (similar to </a:t>
            </a:r>
            <a:r>
              <a:rPr lang="en-US" altLang="zh-CN" sz="1400" dirty="0" err="1">
                <a:latin typeface="+mn-lt"/>
              </a:rPr>
              <a:t>outerjoins</a:t>
            </a:r>
            <a:r>
              <a:rPr lang="en-US" altLang="zh-CN" sz="1400" dirty="0">
                <a:latin typeface="+mn-lt"/>
              </a:rPr>
              <a:t>), Subqueries, etc.</a:t>
            </a:r>
          </a:p>
          <a:p>
            <a:pPr lvl="2"/>
            <a:r>
              <a:rPr lang="en-US" altLang="zh-CN" sz="1400" dirty="0">
                <a:latin typeface="+mn-lt"/>
              </a:rPr>
              <a:t>Transitive closure on paths</a:t>
            </a:r>
          </a:p>
          <a:p>
            <a:pPr lvl="1"/>
            <a:endParaRPr lang="en-US" altLang="zh-CN" sz="1600" dirty="0">
              <a:latin typeface="+mn-lt"/>
            </a:endParaRPr>
          </a:p>
          <a:p>
            <a:pPr lvl="1"/>
            <a:endParaRPr lang="en-IN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9239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RDF Representation (Cont.)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53947"/>
          </a:xfrm>
        </p:spPr>
        <p:txBody>
          <a:bodyPr/>
          <a:lstStyle/>
          <a:p>
            <a:r>
              <a:rPr lang="en-IN" altLang="zh-CN" sz="1800" dirty="0">
                <a:latin typeface="+mn-lt"/>
              </a:rPr>
              <a:t>RDF triples represent binary relationships</a:t>
            </a:r>
          </a:p>
          <a:p>
            <a:r>
              <a:rPr lang="en-IN" altLang="zh-CN" sz="1800" dirty="0">
                <a:latin typeface="+mn-lt"/>
              </a:rPr>
              <a:t>How to represent n-</a:t>
            </a:r>
            <a:r>
              <a:rPr lang="en-IN" altLang="zh-CN" sz="1800" dirty="0" err="1">
                <a:latin typeface="+mn-lt"/>
              </a:rPr>
              <a:t>ary</a:t>
            </a:r>
            <a:r>
              <a:rPr lang="en-IN" altLang="zh-CN" sz="1800" dirty="0">
                <a:latin typeface="+mn-lt"/>
              </a:rPr>
              <a:t> relationships?</a:t>
            </a:r>
          </a:p>
          <a:p>
            <a:pPr lvl="1"/>
            <a:r>
              <a:rPr lang="en-IN" altLang="zh-CN" sz="1600" dirty="0">
                <a:solidFill>
                  <a:srgbClr val="0000FF"/>
                </a:solidFill>
                <a:latin typeface="+mn-lt"/>
              </a:rPr>
              <a:t>Approach 1</a:t>
            </a:r>
            <a:r>
              <a:rPr lang="en-IN" altLang="zh-CN" sz="1600" dirty="0">
                <a:latin typeface="+mn-lt"/>
              </a:rPr>
              <a:t> (from Section 6.9.4): Create artificial entity, and link to each of the n entities</a:t>
            </a:r>
          </a:p>
          <a:p>
            <a:pPr lvl="2"/>
            <a:r>
              <a:rPr lang="en-IN" altLang="zh-CN" sz="1400" dirty="0">
                <a:latin typeface="+mn-lt"/>
              </a:rPr>
              <a:t>E.g., (Barack Obama, </a:t>
            </a:r>
            <a:r>
              <a:rPr lang="en-IN" altLang="zh-CN" sz="1400" i="1" dirty="0">
                <a:latin typeface="+mn-lt"/>
              </a:rPr>
              <a:t>president-of</a:t>
            </a:r>
            <a:r>
              <a:rPr lang="en-IN" altLang="zh-CN" sz="1400" dirty="0">
                <a:latin typeface="+mn-lt"/>
              </a:rPr>
              <a:t>, USA, 2008-2016) can be represented as </a:t>
            </a:r>
            <a:br>
              <a:rPr lang="en-IN" altLang="zh-CN" sz="1400" dirty="0">
                <a:latin typeface="+mn-lt"/>
              </a:rPr>
            </a:br>
            <a:r>
              <a:rPr lang="en-IN" altLang="zh-CN" sz="1400" dirty="0">
                <a:latin typeface="+mn-lt"/>
              </a:rPr>
              <a:t>(</a:t>
            </a:r>
            <a:r>
              <a:rPr lang="en-IN" altLang="zh-CN" sz="1400" i="1" dirty="0">
                <a:latin typeface="+mn-lt"/>
              </a:rPr>
              <a:t>e1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person</a:t>
            </a:r>
            <a:r>
              <a:rPr lang="en-IN" altLang="zh-CN" sz="1400" dirty="0">
                <a:latin typeface="+mn-lt"/>
              </a:rPr>
              <a:t>, Barack Obama), (</a:t>
            </a:r>
            <a:r>
              <a:rPr lang="en-IN" altLang="zh-CN" sz="1400" i="1" dirty="0">
                <a:latin typeface="+mn-lt"/>
              </a:rPr>
              <a:t>e1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country</a:t>
            </a:r>
            <a:r>
              <a:rPr lang="en-IN" altLang="zh-CN" sz="1400" dirty="0">
                <a:latin typeface="+mn-lt"/>
              </a:rPr>
              <a:t>, USA), </a:t>
            </a:r>
            <a:br>
              <a:rPr lang="en-IN" altLang="zh-CN" sz="1400" dirty="0">
                <a:latin typeface="+mn-lt"/>
              </a:rPr>
            </a:br>
            <a:r>
              <a:rPr lang="en-IN" altLang="zh-CN" sz="1400" dirty="0">
                <a:latin typeface="+mn-lt"/>
              </a:rPr>
              <a:t>(</a:t>
            </a:r>
            <a:r>
              <a:rPr lang="en-IN" altLang="zh-CN" sz="1400" i="1" dirty="0">
                <a:latin typeface="+mn-lt"/>
              </a:rPr>
              <a:t>e1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president-from</a:t>
            </a:r>
            <a:r>
              <a:rPr lang="en-IN" altLang="zh-CN" sz="1400" dirty="0">
                <a:latin typeface="+mn-lt"/>
              </a:rPr>
              <a:t>, 2008) (</a:t>
            </a:r>
            <a:r>
              <a:rPr lang="en-IN" altLang="zh-CN" sz="1400" i="1" dirty="0">
                <a:latin typeface="+mn-lt"/>
              </a:rPr>
              <a:t>e1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president-till</a:t>
            </a:r>
            <a:r>
              <a:rPr lang="en-IN" altLang="zh-CN" sz="1400" dirty="0">
                <a:latin typeface="+mn-lt"/>
              </a:rPr>
              <a:t>, 2016)</a:t>
            </a:r>
          </a:p>
          <a:p>
            <a:pPr lvl="1"/>
            <a:r>
              <a:rPr lang="en-IN" altLang="zh-CN" sz="1600" dirty="0">
                <a:solidFill>
                  <a:srgbClr val="0000FF"/>
                </a:solidFill>
                <a:latin typeface="+mn-lt"/>
              </a:rPr>
              <a:t>Approach 2</a:t>
            </a:r>
            <a:r>
              <a:rPr lang="en-IN" altLang="zh-CN" sz="1600" dirty="0">
                <a:latin typeface="+mn-lt"/>
              </a:rPr>
              <a:t>: use </a:t>
            </a:r>
            <a:r>
              <a:rPr lang="en-IN" altLang="zh-CN" sz="1600" b="1" dirty="0">
                <a:solidFill>
                  <a:srgbClr val="C00000"/>
                </a:solidFill>
                <a:latin typeface="+mn-lt"/>
              </a:rPr>
              <a:t>quads</a:t>
            </a:r>
            <a:r>
              <a:rPr lang="en-IN" altLang="zh-CN" sz="1600" dirty="0">
                <a:latin typeface="+mn-lt"/>
              </a:rPr>
              <a:t> instead of triples, with context entity</a:t>
            </a:r>
          </a:p>
          <a:p>
            <a:pPr lvl="2"/>
            <a:r>
              <a:rPr lang="en-IN" altLang="zh-CN" sz="1400" dirty="0">
                <a:latin typeface="+mn-lt"/>
              </a:rPr>
              <a:t>E.g., (Barack Obama, </a:t>
            </a:r>
            <a:r>
              <a:rPr lang="en-IN" altLang="zh-CN" sz="1400" i="1" dirty="0">
                <a:latin typeface="+mn-lt"/>
              </a:rPr>
              <a:t>president-of</a:t>
            </a:r>
            <a:r>
              <a:rPr lang="en-IN" altLang="zh-CN" sz="1400" dirty="0">
                <a:latin typeface="+mn-lt"/>
              </a:rPr>
              <a:t>, USA, </a:t>
            </a:r>
            <a:r>
              <a:rPr lang="en-IN" altLang="zh-CN" sz="1400" i="1" dirty="0">
                <a:latin typeface="+mn-lt"/>
              </a:rPr>
              <a:t>c1</a:t>
            </a:r>
            <a:r>
              <a:rPr lang="en-IN" altLang="zh-CN" sz="1400" dirty="0">
                <a:latin typeface="+mn-lt"/>
              </a:rPr>
              <a:t>)</a:t>
            </a:r>
            <a:br>
              <a:rPr lang="en-IN" altLang="zh-CN" sz="1400" dirty="0">
                <a:latin typeface="+mn-lt"/>
              </a:rPr>
            </a:br>
            <a:r>
              <a:rPr lang="en-IN" altLang="zh-CN" sz="1400" dirty="0">
                <a:latin typeface="+mn-lt"/>
              </a:rPr>
              <a:t>        (</a:t>
            </a:r>
            <a:r>
              <a:rPr lang="en-IN" altLang="zh-CN" sz="1400" i="1" dirty="0">
                <a:latin typeface="+mn-lt"/>
              </a:rPr>
              <a:t>c1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president-from</a:t>
            </a:r>
            <a:r>
              <a:rPr lang="en-IN" altLang="zh-CN" sz="1400" dirty="0">
                <a:latin typeface="+mn-lt"/>
              </a:rPr>
              <a:t>, 2008) (</a:t>
            </a:r>
            <a:r>
              <a:rPr lang="en-IN" altLang="zh-CN" sz="1400" i="1" dirty="0">
                <a:latin typeface="+mn-lt"/>
              </a:rPr>
              <a:t>c1</a:t>
            </a:r>
            <a:r>
              <a:rPr lang="en-IN" altLang="zh-CN" sz="1400" dirty="0">
                <a:latin typeface="+mn-lt"/>
              </a:rPr>
              <a:t>, </a:t>
            </a:r>
            <a:r>
              <a:rPr lang="en-IN" altLang="zh-CN" sz="1400" i="1" dirty="0">
                <a:latin typeface="+mn-lt"/>
              </a:rPr>
              <a:t>president-till</a:t>
            </a:r>
            <a:r>
              <a:rPr lang="en-IN" altLang="zh-CN" sz="1400" dirty="0">
                <a:latin typeface="+mn-lt"/>
              </a:rPr>
              <a:t>, 2016)</a:t>
            </a:r>
          </a:p>
          <a:p>
            <a:r>
              <a:rPr lang="en-IN" altLang="zh-CN" sz="1800" dirty="0">
                <a:solidFill>
                  <a:srgbClr val="0000FF"/>
                </a:solidFill>
                <a:latin typeface="+mn-lt"/>
              </a:rPr>
              <a:t>RDF widely used as knowledge base representation</a:t>
            </a:r>
          </a:p>
          <a:p>
            <a:pPr lvl="1"/>
            <a:r>
              <a:rPr lang="en-IN" altLang="zh-CN" sz="1600" dirty="0" err="1">
                <a:latin typeface="+mn-lt"/>
              </a:rPr>
              <a:t>DBPedia</a:t>
            </a:r>
            <a:r>
              <a:rPr lang="en-IN" altLang="zh-CN" sz="1600" dirty="0">
                <a:latin typeface="+mn-lt"/>
              </a:rPr>
              <a:t>, </a:t>
            </a:r>
            <a:r>
              <a:rPr lang="en-IN" altLang="zh-CN" sz="1600" dirty="0" err="1">
                <a:latin typeface="+mn-lt"/>
              </a:rPr>
              <a:t>Yago</a:t>
            </a:r>
            <a:r>
              <a:rPr lang="en-IN" altLang="zh-CN" sz="1600" dirty="0">
                <a:latin typeface="+mn-lt"/>
              </a:rPr>
              <a:t>, Freebase, </a:t>
            </a:r>
            <a:r>
              <a:rPr lang="en-IN" altLang="zh-CN" sz="1600" dirty="0" err="1">
                <a:latin typeface="+mn-lt"/>
              </a:rPr>
              <a:t>WikiData</a:t>
            </a:r>
            <a:r>
              <a:rPr lang="en-IN" altLang="zh-CN" sz="1600" dirty="0">
                <a:latin typeface="+mn-lt"/>
              </a:rPr>
              <a:t>, ..</a:t>
            </a:r>
          </a:p>
          <a:p>
            <a:r>
              <a:rPr lang="en-IN" altLang="zh-CN" sz="1800" b="1" dirty="0">
                <a:solidFill>
                  <a:srgbClr val="C00000"/>
                </a:solidFill>
                <a:latin typeface="+mn-lt"/>
              </a:rPr>
              <a:t>Linked open data </a:t>
            </a:r>
            <a:r>
              <a:rPr lang="en-IN" altLang="zh-CN" sz="1800" dirty="0">
                <a:latin typeface="+mn-lt"/>
              </a:rPr>
              <a:t>project aims to connect different knowledge graphs to allow queries to span databases</a:t>
            </a:r>
          </a:p>
        </p:txBody>
      </p:sp>
    </p:spTree>
    <p:extLst>
      <p:ext uri="{BB962C8B-B14F-4D97-AF65-F5344CB8AC3E}">
        <p14:creationId xmlns:p14="http://schemas.microsoft.com/office/powerpoint/2010/main" val="4784432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Semi-Structured Data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Object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Orientation</a:t>
            </a:r>
          </a:p>
          <a:p>
            <a:r>
              <a:rPr lang="en-US" altLang="zh-CN" dirty="0">
                <a:latin typeface="+mn-lt"/>
              </a:rPr>
              <a:t>Textual Data</a:t>
            </a:r>
          </a:p>
          <a:p>
            <a:r>
              <a:rPr lang="en-US" altLang="zh-CN" dirty="0">
                <a:latin typeface="+mn-lt"/>
              </a:rPr>
              <a:t>Spatial Data</a:t>
            </a:r>
          </a:p>
          <a:p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8299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Object Orientation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53947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Object-relational data model </a:t>
            </a:r>
            <a:r>
              <a:rPr lang="en-US" altLang="en-US" sz="1800" dirty="0">
                <a:latin typeface="+mn-lt"/>
              </a:rPr>
              <a:t>provides richer type system </a:t>
            </a:r>
          </a:p>
          <a:p>
            <a:pPr lvl="1"/>
            <a:r>
              <a:rPr lang="en-US" altLang="en-US" sz="1600" dirty="0">
                <a:latin typeface="+mn-lt"/>
              </a:rPr>
              <a:t>with complex data types and object orientation</a:t>
            </a:r>
          </a:p>
          <a:p>
            <a:r>
              <a:rPr lang="en-US" altLang="en-US" sz="1800" dirty="0">
                <a:latin typeface="+mn-lt"/>
              </a:rPr>
              <a:t>Applications are often written in object-oriented programming languages</a:t>
            </a:r>
          </a:p>
          <a:p>
            <a:pPr lvl="1"/>
            <a:r>
              <a:rPr lang="en-US" altLang="en-US" sz="1600" dirty="0">
                <a:latin typeface="+mn-lt"/>
              </a:rPr>
              <a:t>Type system does not match relational type system</a:t>
            </a:r>
          </a:p>
          <a:p>
            <a:pPr lvl="1"/>
            <a:r>
              <a:rPr lang="en-US" altLang="en-US" sz="1600" dirty="0">
                <a:latin typeface="+mn-lt"/>
              </a:rPr>
              <a:t>Switching between imperative language and SQL is troublesome</a:t>
            </a:r>
          </a:p>
          <a:p>
            <a:r>
              <a:rPr lang="en-US" altLang="en-US" sz="1800" dirty="0">
                <a:latin typeface="+mn-lt"/>
              </a:rPr>
              <a:t>Approaches for integrating object-orientation with databases</a:t>
            </a:r>
          </a:p>
          <a:p>
            <a:pPr lvl="1"/>
            <a:r>
              <a:rPr lang="en-US" altLang="en-US" sz="1600" dirty="0">
                <a:latin typeface="+mn-lt"/>
              </a:rPr>
              <a:t>Build an </a:t>
            </a:r>
            <a:r>
              <a:rPr lang="en-US" altLang="en-US" sz="1600" b="1" dirty="0">
                <a:solidFill>
                  <a:srgbClr val="FF0000"/>
                </a:solidFill>
                <a:latin typeface="+mn-lt"/>
              </a:rPr>
              <a:t>object-relational database</a:t>
            </a:r>
            <a:r>
              <a:rPr lang="en-US" altLang="en-US" sz="1600" dirty="0">
                <a:latin typeface="+mn-lt"/>
              </a:rPr>
              <a:t>, adding object-oriented features to a relational database</a:t>
            </a:r>
          </a:p>
          <a:p>
            <a:pPr lvl="1"/>
            <a:r>
              <a:rPr lang="en-US" altLang="en-US" sz="1600" dirty="0">
                <a:latin typeface="+mn-lt"/>
              </a:rPr>
              <a:t>Automatically convert data between programming language model and relational model; data conversion specified </a:t>
            </a:r>
            <a:r>
              <a:rPr lang="en-US" altLang="en-US" sz="1600" dirty="0">
                <a:solidFill>
                  <a:srgbClr val="C00000"/>
                </a:solidFill>
                <a:latin typeface="+mn-lt"/>
              </a:rPr>
              <a:t>by </a:t>
            </a:r>
            <a:r>
              <a:rPr lang="en-US" altLang="en-US" sz="1600" b="1" dirty="0">
                <a:solidFill>
                  <a:srgbClr val="FF0000"/>
                </a:solidFill>
                <a:latin typeface="+mn-lt"/>
              </a:rPr>
              <a:t>object-relational mapping</a:t>
            </a:r>
          </a:p>
          <a:p>
            <a:pPr lvl="1"/>
            <a:r>
              <a:rPr lang="en-US" altLang="en-US" sz="1600" dirty="0">
                <a:latin typeface="+mn-lt"/>
              </a:rPr>
              <a:t>Build an </a:t>
            </a:r>
            <a:r>
              <a:rPr lang="en-US" altLang="en-US" sz="1600" b="1" dirty="0">
                <a:solidFill>
                  <a:srgbClr val="C00000"/>
                </a:solidFill>
                <a:latin typeface="+mn-lt"/>
              </a:rPr>
              <a:t>object-oriented database </a:t>
            </a:r>
            <a:r>
              <a:rPr lang="en-US" altLang="en-US" sz="1600" dirty="0">
                <a:latin typeface="+mn-lt"/>
              </a:rPr>
              <a:t>that natively supports object-oriented data and direct access from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742371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Ch5: Advanced SQL </a:t>
            </a:r>
          </a:p>
          <a:p>
            <a:pPr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1B06BA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1B06BA"/>
                </a:solidFill>
                <a:latin typeface="Comic Sans MS" pitchFamily="66" charset="0"/>
              </a:rPr>
              <a:t>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 marL="0" indent="0">
              <a:lnSpc>
                <a:spcPts val="1500"/>
              </a:lnSpc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28111016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Object-Relational Database Systems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353947"/>
          </a:xfrm>
        </p:spPr>
        <p:txBody>
          <a:bodyPr/>
          <a:lstStyle/>
          <a:p>
            <a:r>
              <a:rPr lang="en-IN" altLang="zh-CN" sz="1600" dirty="0">
                <a:latin typeface="+mn-lt"/>
              </a:rPr>
              <a:t>User-defined types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ID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primary key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name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address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(20))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ref from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ID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  /* More on this later */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</a:t>
            </a:r>
          </a:p>
          <a:p>
            <a:r>
              <a:rPr lang="en-US" altLang="zh-CN" sz="1600" dirty="0">
                <a:latin typeface="+mn-lt"/>
              </a:rPr>
              <a:t>Table types</a:t>
            </a:r>
            <a:endParaRPr lang="en-US" altLang="zh-CN" sz="1600" b="1" dirty="0">
              <a:latin typeface="+mn-lt"/>
            </a:endParaRP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interest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as table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topic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 err="1">
                <a:solidFill>
                  <a:srgbClr val="0000FF"/>
                </a:solidFill>
                <a:latin typeface="+mn-lt"/>
              </a:rPr>
              <a:t>degree_of_interest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int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users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ID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name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interests interest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 </a:t>
            </a:r>
          </a:p>
          <a:p>
            <a:r>
              <a:rPr lang="en-US" altLang="zh-CN" sz="1600" dirty="0">
                <a:latin typeface="+mn-lt"/>
              </a:rPr>
              <a:t>Array, multiset data types also supported by many databases</a:t>
            </a:r>
          </a:p>
          <a:p>
            <a:pPr lvl="1"/>
            <a:r>
              <a:rPr lang="en-US" altLang="zh-CN" sz="1400" dirty="0">
                <a:latin typeface="+mn-lt"/>
              </a:rPr>
              <a:t>Syntax varies by database</a:t>
            </a:r>
            <a:br>
              <a:rPr lang="en-US" altLang="zh-CN" sz="1400" dirty="0">
                <a:latin typeface="+mn-lt"/>
              </a:rPr>
            </a:br>
            <a:br>
              <a:rPr lang="en-US" altLang="zh-CN" sz="1400" dirty="0">
                <a:latin typeface="+mn-lt"/>
              </a:rPr>
            </a:br>
            <a:endParaRPr lang="en-IN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46241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Type and Table Inheritance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353947"/>
          </a:xfrm>
        </p:spPr>
        <p:txBody>
          <a:bodyPr/>
          <a:lstStyle/>
          <a:p>
            <a:r>
              <a:rPr lang="en-IN" altLang="zh-CN" sz="1600" dirty="0">
                <a:latin typeface="+mn-lt"/>
              </a:rPr>
              <a:t>Type inheritance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Student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under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degree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(20)) 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Teacher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under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salary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integer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</a:t>
            </a:r>
          </a:p>
          <a:p>
            <a:r>
              <a:rPr lang="en-US" altLang="zh-CN" sz="1600" dirty="0">
                <a:latin typeface="+mn-lt"/>
              </a:rPr>
              <a:t>Table inheritance syntax in PostgreSQL and oracle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students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degree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(20))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inherits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teachers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salary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integer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inherits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 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students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Student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under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teachers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Teacher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under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 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br>
              <a:rPr lang="en-US" altLang="zh-CN" sz="1400" dirty="0">
                <a:latin typeface="+mn-lt"/>
              </a:rPr>
            </a:br>
            <a:endParaRPr lang="en-IN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3311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Reference Types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353947"/>
          </a:xfrm>
        </p:spPr>
        <p:txBody>
          <a:bodyPr/>
          <a:lstStyle/>
          <a:p>
            <a:r>
              <a:rPr lang="en-IN" altLang="zh-CN" sz="1600" dirty="0">
                <a:latin typeface="+mn-lt"/>
              </a:rPr>
              <a:t>Creating reference types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ID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primary key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name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address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(20))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ref from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ID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 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type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Department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 err="1">
                <a:solidFill>
                  <a:srgbClr val="0000FF"/>
                </a:solidFill>
                <a:latin typeface="+mn-lt"/>
              </a:rPr>
              <a:t>dept_name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varchar(20)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,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   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head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ref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Person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scope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people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);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create table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departments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of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Department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 </a:t>
            </a:r>
            <a:br>
              <a:rPr lang="en-US" altLang="zh-CN" sz="1400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insert into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departments </a:t>
            </a: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values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('CS', '12345’) </a:t>
            </a:r>
          </a:p>
          <a:p>
            <a:pPr lvl="1"/>
            <a:r>
              <a:rPr lang="en-US" altLang="zh-CN" sz="1400" dirty="0">
                <a:latin typeface="+mn-lt"/>
              </a:rPr>
              <a:t>System generated references can be retrieved using subqueries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</a:rPr>
              <a:t>select ref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altLang="zh-CN" sz="1200" i="1" dirty="0">
                <a:solidFill>
                  <a:srgbClr val="0000FF"/>
                </a:solidFill>
                <a:latin typeface="+mn-lt"/>
              </a:rPr>
              <a:t>p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)  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</a:rPr>
              <a:t>from </a:t>
            </a:r>
            <a:r>
              <a:rPr lang="en-US" altLang="zh-CN" sz="1200" i="1" dirty="0">
                <a:solidFill>
                  <a:srgbClr val="0000FF"/>
                </a:solidFill>
                <a:latin typeface="+mn-lt"/>
              </a:rPr>
              <a:t>people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</a:rPr>
              <a:t>as </a:t>
            </a:r>
            <a:r>
              <a:rPr lang="en-US" altLang="zh-CN" sz="1200" i="1" dirty="0">
                <a:solidFill>
                  <a:srgbClr val="0000FF"/>
                </a:solidFill>
                <a:latin typeface="+mn-lt"/>
              </a:rPr>
              <a:t>p    </a:t>
            </a:r>
            <a:r>
              <a:rPr lang="en-US" altLang="zh-CN" sz="1200" b="1" dirty="0">
                <a:solidFill>
                  <a:srgbClr val="0000FF"/>
                </a:solidFill>
                <a:latin typeface="+mn-lt"/>
              </a:rPr>
              <a:t>where </a:t>
            </a:r>
            <a:r>
              <a:rPr lang="en-US" altLang="zh-CN" sz="1200" i="1" dirty="0">
                <a:solidFill>
                  <a:srgbClr val="0000FF"/>
                </a:solidFill>
                <a:latin typeface="+mn-lt"/>
              </a:rPr>
              <a:t>ID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</a:rPr>
              <a:t>= '12345') </a:t>
            </a:r>
          </a:p>
          <a:p>
            <a:r>
              <a:rPr lang="en-US" altLang="zh-CN" sz="1600" dirty="0">
                <a:latin typeface="+mn-lt"/>
              </a:rPr>
              <a:t>Using references in 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</a:rPr>
              <a:t>path expressions</a:t>
            </a:r>
          </a:p>
          <a:p>
            <a:pPr lvl="1"/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select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head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&gt;name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head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-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&gt;address</a:t>
            </a:r>
            <a:br>
              <a:rPr lang="en-US" altLang="zh-CN" sz="1400" i="1" dirty="0">
                <a:solidFill>
                  <a:srgbClr val="0000FF"/>
                </a:solidFill>
                <a:latin typeface="+mn-lt"/>
              </a:rPr>
            </a:br>
            <a:r>
              <a:rPr lang="en-US" altLang="zh-CN" sz="1400" b="1" dirty="0">
                <a:solidFill>
                  <a:srgbClr val="0000FF"/>
                </a:solidFill>
                <a:latin typeface="+mn-lt"/>
              </a:rPr>
              <a:t>from </a:t>
            </a:r>
            <a:r>
              <a:rPr lang="en-US" altLang="zh-CN" sz="1400" i="1" dirty="0">
                <a:solidFill>
                  <a:srgbClr val="0000FF"/>
                </a:solidFill>
                <a:latin typeface="+mn-lt"/>
              </a:rPr>
              <a:t>departments</a:t>
            </a:r>
            <a:r>
              <a:rPr lang="en-US" altLang="zh-CN" sz="1400" dirty="0">
                <a:solidFill>
                  <a:srgbClr val="0000FF"/>
                </a:solidFill>
                <a:latin typeface="+mn-lt"/>
              </a:rPr>
              <a:t>; </a:t>
            </a:r>
            <a:br>
              <a:rPr lang="en-US" altLang="zh-CN" sz="1400" dirty="0">
                <a:latin typeface="+mn-lt"/>
              </a:rPr>
            </a:br>
            <a:br>
              <a:rPr lang="en-US" altLang="zh-CN" sz="1400" dirty="0">
                <a:latin typeface="+mn-lt"/>
              </a:rPr>
            </a:br>
            <a:endParaRPr lang="en-IN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330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Object-Relational Mapping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640960" cy="4515965"/>
          </a:xfrm>
        </p:spPr>
        <p:txBody>
          <a:bodyPr/>
          <a:lstStyle/>
          <a:p>
            <a:r>
              <a:rPr lang="en-IN" altLang="zh-CN" sz="2000" dirty="0">
                <a:solidFill>
                  <a:srgbClr val="FF0000"/>
                </a:solidFill>
                <a:latin typeface="+mn-lt"/>
              </a:rPr>
              <a:t>Object-relational mapping (ORM) systems </a:t>
            </a:r>
            <a:r>
              <a:rPr lang="en-IN" altLang="zh-CN" sz="2000" dirty="0">
                <a:latin typeface="+mn-lt"/>
              </a:rPr>
              <a:t>allow </a:t>
            </a:r>
          </a:p>
          <a:p>
            <a:pPr lvl="1"/>
            <a:r>
              <a:rPr lang="en-IN" altLang="zh-CN" sz="1800" dirty="0">
                <a:latin typeface="+mn-lt"/>
              </a:rPr>
              <a:t>Specification of mapping between programming language objects and database tuples </a:t>
            </a:r>
          </a:p>
          <a:p>
            <a:pPr lvl="1"/>
            <a:r>
              <a:rPr lang="en-IN" altLang="zh-CN" sz="1800" dirty="0">
                <a:latin typeface="+mn-lt"/>
              </a:rPr>
              <a:t>Automatic creation of database tuples upon creation of objects </a:t>
            </a:r>
          </a:p>
          <a:p>
            <a:pPr lvl="1"/>
            <a:r>
              <a:rPr lang="en-IN" altLang="zh-CN" sz="1800" dirty="0">
                <a:latin typeface="+mn-lt"/>
              </a:rPr>
              <a:t>Automatic update/delete of database tuples when objects are update/deleted</a:t>
            </a:r>
          </a:p>
          <a:p>
            <a:pPr lvl="1"/>
            <a:r>
              <a:rPr lang="en-IN" altLang="zh-CN" sz="1800" dirty="0">
                <a:latin typeface="+mn-lt"/>
              </a:rPr>
              <a:t>Interface to retrieve objects satisfying specified conditions</a:t>
            </a:r>
          </a:p>
          <a:p>
            <a:pPr lvl="2"/>
            <a:r>
              <a:rPr lang="en-IN" altLang="zh-CN" sz="1600" dirty="0">
                <a:latin typeface="+mn-lt"/>
              </a:rPr>
              <a:t>Tuples in database are queried, and object created from the tuples</a:t>
            </a:r>
          </a:p>
          <a:p>
            <a:r>
              <a:rPr lang="en-IN" altLang="zh-CN" sz="2000" dirty="0">
                <a:latin typeface="+mn-lt"/>
              </a:rPr>
              <a:t>Details in Section 8.2.2</a:t>
            </a:r>
          </a:p>
          <a:p>
            <a:pPr lvl="1"/>
            <a:r>
              <a:rPr lang="en-IN" altLang="zh-CN" sz="1800" dirty="0">
                <a:latin typeface="+mn-lt"/>
              </a:rPr>
              <a:t>Hibernate ORM for Java</a:t>
            </a:r>
          </a:p>
          <a:p>
            <a:pPr lvl="1"/>
            <a:r>
              <a:rPr lang="en-IN" altLang="zh-CN" sz="1800" dirty="0">
                <a:latin typeface="+mn-lt"/>
              </a:rPr>
              <a:t>Django ORM for Python</a:t>
            </a:r>
          </a:p>
        </p:txBody>
      </p:sp>
    </p:spTree>
    <p:extLst>
      <p:ext uri="{BB962C8B-B14F-4D97-AF65-F5344CB8AC3E}">
        <p14:creationId xmlns:p14="http://schemas.microsoft.com/office/powerpoint/2010/main" val="16315919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Semi-Structured Data</a:t>
            </a:r>
          </a:p>
          <a:p>
            <a:r>
              <a:rPr lang="en-US" altLang="zh-CN" dirty="0">
                <a:latin typeface="+mn-lt"/>
              </a:rPr>
              <a:t>Object Orientation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Textual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Data</a:t>
            </a:r>
          </a:p>
          <a:p>
            <a:r>
              <a:rPr lang="en-US" altLang="zh-CN">
                <a:latin typeface="+mn-lt"/>
              </a:rPr>
              <a:t>Spatial Data</a:t>
            </a:r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5611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Textual Data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35394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Information retrieval</a:t>
            </a:r>
            <a:r>
              <a:rPr lang="en-US" altLang="en-US" sz="2000" dirty="0">
                <a:solidFill>
                  <a:srgbClr val="C00000"/>
                </a:solidFill>
                <a:latin typeface="+mn-lt"/>
              </a:rPr>
              <a:t>: </a:t>
            </a:r>
            <a:r>
              <a:rPr lang="en-US" altLang="en-US" sz="2000" dirty="0">
                <a:latin typeface="+mn-lt"/>
              </a:rPr>
              <a:t>querying of unstructured data</a:t>
            </a:r>
          </a:p>
          <a:p>
            <a:pPr lvl="1"/>
            <a:r>
              <a:rPr lang="en-US" altLang="en-US" sz="1800" dirty="0">
                <a:latin typeface="+mn-lt"/>
              </a:rPr>
              <a:t>Simple model of keyword queries:  given query keywords, retrieve documents containing all the keywords</a:t>
            </a:r>
          </a:p>
          <a:p>
            <a:pPr lvl="1"/>
            <a:r>
              <a:rPr lang="en-US" altLang="en-US" sz="1800" dirty="0">
                <a:latin typeface="+mn-lt"/>
              </a:rPr>
              <a:t>More advanced models rank relevance of documents</a:t>
            </a:r>
          </a:p>
          <a:p>
            <a:pPr lvl="1"/>
            <a:r>
              <a:rPr lang="en-US" altLang="en-US" sz="1800" dirty="0">
                <a:latin typeface="+mn-lt"/>
              </a:rPr>
              <a:t>Today, keyword queries return many types of information as answers</a:t>
            </a:r>
          </a:p>
          <a:p>
            <a:pPr lvl="2"/>
            <a:r>
              <a:rPr lang="en-US" altLang="en-US" sz="1600" dirty="0">
                <a:latin typeface="+mn-lt"/>
              </a:rPr>
              <a:t>E.g., a query “cricket” typically returns information about ongoing cricket matches</a:t>
            </a:r>
          </a:p>
          <a:p>
            <a:r>
              <a:rPr lang="en-US" altLang="en-US" sz="2000" dirty="0">
                <a:latin typeface="+mn-lt"/>
              </a:rPr>
              <a:t>Relevance ranking</a:t>
            </a:r>
          </a:p>
          <a:p>
            <a:pPr lvl="1"/>
            <a:r>
              <a:rPr lang="en-US" altLang="en-US" sz="1800" dirty="0">
                <a:latin typeface="+mn-lt"/>
              </a:rPr>
              <a:t>Essential since there are usually many documents matching keywords</a:t>
            </a:r>
          </a:p>
          <a:p>
            <a:pPr>
              <a:buFont typeface="Monotype Sorts" charset="2"/>
              <a:buNone/>
            </a:pP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7869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Ranking using TF-IDF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353947"/>
          </a:xfrm>
        </p:spPr>
        <p:txBody>
          <a:bodyPr/>
          <a:lstStyle/>
          <a:p>
            <a:r>
              <a:rPr lang="en-IN" altLang="zh-CN" sz="1800" dirty="0">
                <a:solidFill>
                  <a:srgbClr val="FF0000"/>
                </a:solidFill>
                <a:latin typeface="+mn-lt"/>
              </a:rPr>
              <a:t>Term</a:t>
            </a:r>
            <a:r>
              <a:rPr lang="en-IN" altLang="zh-CN" sz="1800" dirty="0">
                <a:latin typeface="+mn-lt"/>
              </a:rPr>
              <a:t>: keyword occurring in a document/query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Term Frequency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:</a:t>
            </a:r>
            <a:r>
              <a:rPr lang="en-US" altLang="zh-CN" sz="1800" i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800" i="1" dirty="0">
                <a:latin typeface="+mn-lt"/>
              </a:rPr>
              <a:t>TF</a:t>
            </a:r>
            <a:r>
              <a:rPr lang="en-US" altLang="zh-CN" sz="1800" dirty="0">
                <a:latin typeface="+mn-lt"/>
              </a:rPr>
              <a:t>(</a:t>
            </a:r>
            <a:r>
              <a:rPr lang="en-US" altLang="zh-CN" sz="1800" i="1" dirty="0">
                <a:latin typeface="+mn-lt"/>
              </a:rPr>
              <a:t>d</a:t>
            </a:r>
            <a:r>
              <a:rPr lang="en-US" altLang="zh-CN" sz="1800" dirty="0">
                <a:latin typeface="+mn-lt"/>
              </a:rPr>
              <a:t>, </a:t>
            </a:r>
            <a:r>
              <a:rPr lang="en-US" altLang="zh-CN" sz="1800" i="1" dirty="0">
                <a:latin typeface="+mn-lt"/>
              </a:rPr>
              <a:t>t</a:t>
            </a:r>
            <a:r>
              <a:rPr lang="en-US" altLang="zh-CN" sz="1800" dirty="0">
                <a:latin typeface="+mn-lt"/>
              </a:rPr>
              <a:t>), the relevance of a term </a:t>
            </a:r>
            <a:r>
              <a:rPr lang="en-US" altLang="zh-CN" sz="1800" i="1" dirty="0">
                <a:latin typeface="+mn-lt"/>
              </a:rPr>
              <a:t>t </a:t>
            </a:r>
            <a:r>
              <a:rPr lang="en-US" altLang="zh-CN" sz="1800" dirty="0">
                <a:latin typeface="+mn-lt"/>
              </a:rPr>
              <a:t>to a document </a:t>
            </a:r>
            <a:r>
              <a:rPr lang="en-US" altLang="zh-CN" sz="1800" i="1" dirty="0">
                <a:latin typeface="+mn-lt"/>
              </a:rPr>
              <a:t>d</a:t>
            </a:r>
          </a:p>
          <a:p>
            <a:pPr lvl="1"/>
            <a:r>
              <a:rPr lang="en-US" altLang="zh-CN" sz="1600" dirty="0">
                <a:latin typeface="+mn-lt"/>
              </a:rPr>
              <a:t>One definition</a:t>
            </a:r>
            <a:r>
              <a:rPr lang="en-US" altLang="zh-CN" sz="1600" i="1" dirty="0">
                <a:latin typeface="+mn-lt"/>
              </a:rPr>
              <a:t>:  TF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>
                <a:latin typeface="+mn-lt"/>
              </a:rPr>
              <a:t>d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i="1" dirty="0">
                <a:latin typeface="+mn-lt"/>
              </a:rPr>
              <a:t>t</a:t>
            </a:r>
            <a:r>
              <a:rPr lang="en-US" altLang="zh-CN" sz="1600" dirty="0">
                <a:latin typeface="+mn-lt"/>
              </a:rPr>
              <a:t>) = </a:t>
            </a:r>
            <a:r>
              <a:rPr lang="en-US" altLang="zh-CN" sz="1600" i="1" dirty="0">
                <a:latin typeface="+mn-lt"/>
              </a:rPr>
              <a:t>log</a:t>
            </a:r>
            <a:r>
              <a:rPr lang="en-US" altLang="zh-CN" sz="1600" dirty="0">
                <a:latin typeface="+mn-lt"/>
              </a:rPr>
              <a:t>(1 + </a:t>
            </a:r>
            <a:r>
              <a:rPr lang="en-US" altLang="zh-CN" sz="1600" i="1" dirty="0">
                <a:latin typeface="+mn-lt"/>
              </a:rPr>
              <a:t>n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 err="1">
                <a:latin typeface="+mn-lt"/>
              </a:rPr>
              <a:t>d,t</a:t>
            </a:r>
            <a:r>
              <a:rPr lang="en-US" altLang="zh-CN" sz="1600" dirty="0">
                <a:latin typeface="+mn-lt"/>
              </a:rPr>
              <a:t>)</a:t>
            </a:r>
            <a:r>
              <a:rPr lang="en-US" altLang="zh-CN" sz="1600" i="1" dirty="0">
                <a:latin typeface="+mn-lt"/>
              </a:rPr>
              <a:t>/n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>
                <a:latin typeface="+mn-lt"/>
              </a:rPr>
              <a:t>d</a:t>
            </a:r>
            <a:r>
              <a:rPr lang="en-US" altLang="zh-CN" sz="1600" dirty="0">
                <a:latin typeface="+mn-lt"/>
              </a:rPr>
              <a:t>)) </a:t>
            </a:r>
            <a:br>
              <a:rPr lang="en-US" altLang="zh-CN" sz="1600" dirty="0">
                <a:latin typeface="+mn-lt"/>
              </a:rPr>
            </a:br>
            <a:r>
              <a:rPr lang="en-US" altLang="zh-CN" sz="1600" dirty="0">
                <a:latin typeface="+mn-lt"/>
              </a:rPr>
              <a:t>where </a:t>
            </a:r>
          </a:p>
          <a:p>
            <a:pPr lvl="2"/>
            <a:r>
              <a:rPr lang="en-US" altLang="zh-CN" sz="1400" i="1" dirty="0">
                <a:latin typeface="+mn-lt"/>
              </a:rPr>
              <a:t>n</a:t>
            </a:r>
            <a:r>
              <a:rPr lang="en-US" altLang="zh-CN" sz="1400" dirty="0">
                <a:latin typeface="+mn-lt"/>
              </a:rPr>
              <a:t>(</a:t>
            </a:r>
            <a:r>
              <a:rPr lang="en-US" altLang="zh-CN" sz="1400" i="1" dirty="0" err="1">
                <a:latin typeface="+mn-lt"/>
              </a:rPr>
              <a:t>d,t</a:t>
            </a:r>
            <a:r>
              <a:rPr lang="en-US" altLang="zh-CN" sz="1400" dirty="0">
                <a:latin typeface="+mn-lt"/>
              </a:rPr>
              <a:t>)</a:t>
            </a:r>
            <a:r>
              <a:rPr lang="en-US" altLang="zh-CN" sz="1400" i="1" dirty="0">
                <a:latin typeface="+mn-lt"/>
              </a:rPr>
              <a:t> = </a:t>
            </a:r>
            <a:r>
              <a:rPr lang="en-US" altLang="zh-CN" sz="1400" dirty="0">
                <a:latin typeface="+mn-lt"/>
              </a:rPr>
              <a:t>number of occurrences of term </a:t>
            </a:r>
            <a:r>
              <a:rPr lang="en-US" altLang="zh-CN" sz="1400" i="1" dirty="0">
                <a:latin typeface="+mn-lt"/>
              </a:rPr>
              <a:t>t</a:t>
            </a:r>
            <a:r>
              <a:rPr lang="en-US" altLang="zh-CN" sz="1400" dirty="0">
                <a:latin typeface="+mn-lt"/>
              </a:rPr>
              <a:t> in document </a:t>
            </a:r>
            <a:r>
              <a:rPr lang="en-US" altLang="zh-CN" sz="1400" i="1" dirty="0">
                <a:latin typeface="+mn-lt"/>
              </a:rPr>
              <a:t>d</a:t>
            </a:r>
            <a:r>
              <a:rPr lang="en-US" altLang="zh-CN" sz="1400" dirty="0">
                <a:latin typeface="+mn-lt"/>
              </a:rPr>
              <a:t> </a:t>
            </a:r>
          </a:p>
          <a:p>
            <a:pPr lvl="2"/>
            <a:r>
              <a:rPr lang="en-US" altLang="zh-CN" sz="1400" i="1" dirty="0">
                <a:latin typeface="+mn-lt"/>
              </a:rPr>
              <a:t>n</a:t>
            </a:r>
            <a:r>
              <a:rPr lang="en-US" altLang="zh-CN" sz="1400" dirty="0">
                <a:latin typeface="+mn-lt"/>
              </a:rPr>
              <a:t>(</a:t>
            </a:r>
            <a:r>
              <a:rPr lang="en-US" altLang="zh-CN" sz="1400" i="1" dirty="0">
                <a:latin typeface="+mn-lt"/>
              </a:rPr>
              <a:t>d</a:t>
            </a:r>
            <a:r>
              <a:rPr lang="en-US" altLang="zh-CN" sz="1400" dirty="0">
                <a:latin typeface="+mn-lt"/>
              </a:rPr>
              <a:t>)   = number of terms in document </a:t>
            </a:r>
            <a:r>
              <a:rPr lang="en-US" altLang="zh-CN" sz="1400" i="1" dirty="0">
                <a:latin typeface="+mn-lt"/>
              </a:rPr>
              <a:t>d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Inverse document frequency</a:t>
            </a:r>
            <a:r>
              <a:rPr lang="en-US" altLang="zh-CN" sz="1800" dirty="0">
                <a:latin typeface="+mn-lt"/>
              </a:rPr>
              <a:t>: IDF(t)</a:t>
            </a:r>
          </a:p>
          <a:p>
            <a:pPr lvl="1"/>
            <a:r>
              <a:rPr lang="en-US" altLang="zh-CN" sz="1600" dirty="0">
                <a:latin typeface="+mn-lt"/>
              </a:rPr>
              <a:t>One definition: </a:t>
            </a:r>
            <a:r>
              <a:rPr lang="en-IN" altLang="zh-CN" sz="1600" i="1" dirty="0">
                <a:latin typeface="+mn-lt"/>
              </a:rPr>
              <a:t>IDF</a:t>
            </a:r>
            <a:r>
              <a:rPr lang="en-IN" altLang="zh-CN" sz="1600" dirty="0">
                <a:latin typeface="+mn-lt"/>
              </a:rPr>
              <a:t>(</a:t>
            </a:r>
            <a:r>
              <a:rPr lang="en-IN" altLang="zh-CN" sz="1600" i="1" dirty="0">
                <a:latin typeface="+mn-lt"/>
              </a:rPr>
              <a:t>t</a:t>
            </a:r>
            <a:r>
              <a:rPr lang="en-IN" altLang="zh-CN" sz="1600" dirty="0">
                <a:latin typeface="+mn-lt"/>
              </a:rPr>
              <a:t>) = 1/</a:t>
            </a:r>
            <a:r>
              <a:rPr lang="en-IN" altLang="zh-CN" sz="1600" i="1" dirty="0">
                <a:latin typeface="+mn-lt"/>
              </a:rPr>
              <a:t>n</a:t>
            </a:r>
            <a:r>
              <a:rPr lang="en-IN" altLang="zh-CN" sz="1600" dirty="0">
                <a:latin typeface="+mn-lt"/>
              </a:rPr>
              <a:t>(</a:t>
            </a:r>
            <a:r>
              <a:rPr lang="en-IN" altLang="zh-CN" sz="1600" i="1" dirty="0">
                <a:latin typeface="+mn-lt"/>
              </a:rPr>
              <a:t>t</a:t>
            </a:r>
            <a:r>
              <a:rPr lang="en-IN" altLang="zh-CN" sz="1600" dirty="0">
                <a:latin typeface="+mn-lt"/>
              </a:rPr>
              <a:t>) 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Relevance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of a document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to a set of terms 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</a:rPr>
              <a:t>Q</a:t>
            </a:r>
            <a:endParaRPr lang="en-US" altLang="zh-CN" sz="1800" b="1" i="1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CN" sz="1600" i="1" dirty="0">
                <a:latin typeface="+mn-lt"/>
              </a:rPr>
              <a:t>One definition: r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>
                <a:latin typeface="+mn-lt"/>
              </a:rPr>
              <a:t>d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i="1" dirty="0">
                <a:latin typeface="+mn-lt"/>
              </a:rPr>
              <a:t>Q</a:t>
            </a:r>
            <a:r>
              <a:rPr lang="en-US" altLang="zh-CN" sz="1600" dirty="0">
                <a:latin typeface="+mn-lt"/>
              </a:rPr>
              <a:t>) = ∑</a:t>
            </a:r>
            <a:r>
              <a:rPr lang="en-US" altLang="zh-CN" sz="1400" i="1" baseline="-25000" dirty="0" err="1">
                <a:latin typeface="+mn-lt"/>
              </a:rPr>
              <a:t>t</a:t>
            </a:r>
            <a:r>
              <a:rPr lang="en-US" altLang="zh-CN" sz="1400" baseline="-25000" dirty="0" err="1">
                <a:latin typeface="+mn-lt"/>
              </a:rPr>
              <a:t>∈</a:t>
            </a:r>
            <a:r>
              <a:rPr lang="en-US" altLang="zh-CN" sz="1400" i="1" baseline="-25000" dirty="0" err="1">
                <a:latin typeface="+mn-lt"/>
              </a:rPr>
              <a:t>Q</a:t>
            </a:r>
            <a:r>
              <a:rPr lang="en-US" altLang="zh-CN" sz="1600" i="1" dirty="0">
                <a:latin typeface="+mn-lt"/>
              </a:rPr>
              <a:t> TF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>
                <a:latin typeface="+mn-lt"/>
              </a:rPr>
              <a:t>d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i="1" dirty="0">
                <a:latin typeface="+mn-lt"/>
              </a:rPr>
              <a:t>t</a:t>
            </a:r>
            <a:r>
              <a:rPr lang="en-US" altLang="zh-CN" sz="1600" dirty="0">
                <a:latin typeface="+mn-lt"/>
              </a:rPr>
              <a:t>) ∗ </a:t>
            </a:r>
            <a:r>
              <a:rPr lang="en-US" altLang="zh-CN" sz="1600" i="1" dirty="0">
                <a:latin typeface="+mn-lt"/>
              </a:rPr>
              <a:t>IDF</a:t>
            </a:r>
            <a:r>
              <a:rPr lang="en-US" altLang="zh-CN" sz="1600" dirty="0">
                <a:latin typeface="+mn-lt"/>
              </a:rPr>
              <a:t>(</a:t>
            </a:r>
            <a:r>
              <a:rPr lang="en-US" altLang="zh-CN" sz="1600" i="1" dirty="0">
                <a:latin typeface="+mn-lt"/>
              </a:rPr>
              <a:t>t</a:t>
            </a:r>
            <a:r>
              <a:rPr lang="en-US" altLang="zh-CN" sz="1600" dirty="0">
                <a:latin typeface="+mn-lt"/>
              </a:rPr>
              <a:t>)</a:t>
            </a:r>
          </a:p>
          <a:p>
            <a:pPr lvl="1"/>
            <a:r>
              <a:rPr lang="en-US" altLang="zh-CN" sz="1600" dirty="0">
                <a:latin typeface="+mn-lt"/>
              </a:rPr>
              <a:t>Other definitions </a:t>
            </a:r>
          </a:p>
          <a:p>
            <a:pPr lvl="2"/>
            <a:r>
              <a:rPr lang="en-US" altLang="zh-CN" sz="1400" dirty="0">
                <a:latin typeface="+mn-lt"/>
              </a:rPr>
              <a:t>take 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</a:rPr>
              <a:t>proximity</a:t>
            </a:r>
            <a:r>
              <a:rPr lang="en-US" altLang="zh-CN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of words into account</a:t>
            </a:r>
          </a:p>
          <a:p>
            <a:pPr lvl="2"/>
            <a:r>
              <a:rPr lang="en-US" altLang="zh-CN" sz="1400" b="1" dirty="0">
                <a:solidFill>
                  <a:srgbClr val="C00000"/>
                </a:solidFill>
                <a:latin typeface="+mn-lt"/>
              </a:rPr>
              <a:t>Stop words</a:t>
            </a:r>
            <a:r>
              <a:rPr lang="en-US" altLang="zh-CN" sz="1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400" dirty="0">
                <a:latin typeface="+mn-lt"/>
              </a:rPr>
              <a:t>are often ignored </a:t>
            </a:r>
            <a:br>
              <a:rPr lang="en-US" altLang="zh-CN" sz="1400" dirty="0">
                <a:latin typeface="+mn-lt"/>
              </a:rPr>
            </a:br>
            <a:endParaRPr lang="en-IN" altLang="zh-C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1297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Ranking Using Hyperlinks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353947"/>
          </a:xfrm>
        </p:spPr>
        <p:txBody>
          <a:bodyPr/>
          <a:lstStyle/>
          <a:p>
            <a:r>
              <a:rPr lang="en-IN" altLang="zh-CN" sz="1800" dirty="0">
                <a:latin typeface="+mn-lt"/>
              </a:rPr>
              <a:t>Hyperlinks provide very important clues to importance</a:t>
            </a:r>
          </a:p>
          <a:p>
            <a:r>
              <a:rPr lang="en-IN" altLang="zh-CN" sz="1800" dirty="0">
                <a:latin typeface="+mn-lt"/>
              </a:rPr>
              <a:t>Google introduced </a:t>
            </a:r>
            <a:r>
              <a:rPr lang="en-IN" altLang="zh-CN" sz="1800" dirty="0">
                <a:solidFill>
                  <a:srgbClr val="FF0000"/>
                </a:solidFill>
                <a:latin typeface="+mn-lt"/>
              </a:rPr>
              <a:t>PageRank</a:t>
            </a:r>
            <a:r>
              <a:rPr lang="en-IN" altLang="zh-CN" sz="1800" dirty="0">
                <a:latin typeface="+mn-lt"/>
              </a:rPr>
              <a:t>, a measure of popularity/importance based on hyperlinks to pages</a:t>
            </a:r>
          </a:p>
          <a:p>
            <a:pPr lvl="1"/>
            <a:r>
              <a:rPr lang="en-IN" altLang="zh-CN" sz="1600" dirty="0">
                <a:latin typeface="+mn-lt"/>
              </a:rPr>
              <a:t>Pages hyperlinked from many pages should have higher PageRank</a:t>
            </a:r>
          </a:p>
          <a:p>
            <a:pPr lvl="1"/>
            <a:r>
              <a:rPr lang="en-IN" altLang="zh-CN" sz="1600" dirty="0">
                <a:latin typeface="+mn-lt"/>
              </a:rPr>
              <a:t>Pages hyperlinked from pages with higher PageRank should have higher PageRank</a:t>
            </a:r>
          </a:p>
          <a:p>
            <a:pPr lvl="1"/>
            <a:r>
              <a:rPr lang="en-IN" altLang="zh-CN" sz="1600" dirty="0">
                <a:latin typeface="+mn-lt"/>
              </a:rPr>
              <a:t>Formalized by </a:t>
            </a:r>
            <a:r>
              <a:rPr lang="en-IN" altLang="zh-CN" sz="1600" b="1" dirty="0">
                <a:solidFill>
                  <a:srgbClr val="FF0000"/>
                </a:solidFill>
                <a:latin typeface="+mn-lt"/>
              </a:rPr>
              <a:t>random walk</a:t>
            </a:r>
            <a:r>
              <a:rPr lang="en-IN" altLang="zh-CN" sz="1600" dirty="0">
                <a:solidFill>
                  <a:srgbClr val="FF0000"/>
                </a:solidFill>
                <a:latin typeface="+mn-lt"/>
              </a:rPr>
              <a:t> model</a:t>
            </a:r>
          </a:p>
          <a:p>
            <a:r>
              <a:rPr lang="en-IN" altLang="zh-CN" sz="1800" dirty="0">
                <a:latin typeface="+mn-lt"/>
              </a:rPr>
              <a:t>Let </a:t>
            </a:r>
            <a:r>
              <a:rPr lang="pl-PL" altLang="zh-CN" sz="1800" i="1" dirty="0">
                <a:latin typeface="+mn-lt"/>
              </a:rPr>
              <a:t>T</a:t>
            </a:r>
            <a:r>
              <a:rPr lang="pl-PL" altLang="zh-CN" sz="1800" dirty="0">
                <a:latin typeface="+mn-lt"/>
              </a:rPr>
              <a:t>[</a:t>
            </a:r>
            <a:r>
              <a:rPr lang="pl-PL" altLang="zh-CN" sz="1800" i="1" dirty="0">
                <a:latin typeface="+mn-lt"/>
              </a:rPr>
              <a:t>i</a:t>
            </a:r>
            <a:r>
              <a:rPr lang="pl-PL" altLang="zh-CN" sz="1800" dirty="0">
                <a:latin typeface="+mn-lt"/>
              </a:rPr>
              <a:t>, </a:t>
            </a:r>
            <a:r>
              <a:rPr lang="pl-PL" altLang="zh-CN" sz="1800" i="1" dirty="0">
                <a:latin typeface="+mn-lt"/>
              </a:rPr>
              <a:t>j</a:t>
            </a:r>
            <a:r>
              <a:rPr lang="pl-PL" altLang="zh-CN" sz="1800" dirty="0">
                <a:latin typeface="+mn-lt"/>
              </a:rPr>
              <a:t>]</a:t>
            </a:r>
            <a:r>
              <a:rPr lang="en-IN" altLang="zh-CN" sz="1800" dirty="0">
                <a:latin typeface="+mn-lt"/>
              </a:rPr>
              <a:t> be the probability that a random walker who is on page </a:t>
            </a:r>
            <a:r>
              <a:rPr lang="en-IN" altLang="zh-CN" sz="1800" i="1" dirty="0" err="1">
                <a:latin typeface="+mn-lt"/>
              </a:rPr>
              <a:t>i</a:t>
            </a:r>
            <a:r>
              <a:rPr lang="en-IN" altLang="zh-CN" sz="1800" dirty="0">
                <a:latin typeface="+mn-lt"/>
              </a:rPr>
              <a:t> will click on the link to page </a:t>
            </a:r>
            <a:r>
              <a:rPr lang="en-IN" altLang="zh-CN" sz="1800" i="1" dirty="0">
                <a:latin typeface="+mn-lt"/>
              </a:rPr>
              <a:t>j</a:t>
            </a:r>
          </a:p>
          <a:p>
            <a:pPr lvl="1"/>
            <a:r>
              <a:rPr lang="en-IN" altLang="zh-CN" sz="1600" dirty="0">
                <a:latin typeface="+mn-lt"/>
              </a:rPr>
              <a:t>Assuming all links are equal, </a:t>
            </a:r>
            <a:r>
              <a:rPr lang="pl-PL" altLang="zh-CN" sz="1600" i="1" dirty="0">
                <a:latin typeface="+mn-lt"/>
              </a:rPr>
              <a:t>T</a:t>
            </a:r>
            <a:r>
              <a:rPr lang="pl-PL" altLang="zh-CN" sz="1600" dirty="0">
                <a:latin typeface="+mn-lt"/>
              </a:rPr>
              <a:t>[</a:t>
            </a:r>
            <a:r>
              <a:rPr lang="pl-PL" altLang="zh-CN" sz="1600" i="1" dirty="0">
                <a:latin typeface="+mn-lt"/>
              </a:rPr>
              <a:t>i</a:t>
            </a:r>
            <a:r>
              <a:rPr lang="pl-PL" altLang="zh-CN" sz="1600" dirty="0">
                <a:latin typeface="+mn-lt"/>
              </a:rPr>
              <a:t>, </a:t>
            </a:r>
            <a:r>
              <a:rPr lang="pl-PL" altLang="zh-CN" sz="1600" i="1" dirty="0">
                <a:latin typeface="+mn-lt"/>
              </a:rPr>
              <a:t>j</a:t>
            </a:r>
            <a:r>
              <a:rPr lang="pl-PL" altLang="zh-CN" sz="1600" dirty="0">
                <a:latin typeface="+mn-lt"/>
              </a:rPr>
              <a:t>] = 1∕</a:t>
            </a:r>
            <a:r>
              <a:rPr lang="pl-PL" altLang="zh-CN" sz="1600" i="1" dirty="0">
                <a:latin typeface="+mn-lt"/>
              </a:rPr>
              <a:t>Ni</a:t>
            </a:r>
            <a:r>
              <a:rPr lang="pl-PL" altLang="zh-CN" sz="1600" dirty="0">
                <a:latin typeface="+mn-lt"/>
              </a:rPr>
              <a:t> </a:t>
            </a:r>
            <a:endParaRPr lang="en-IN" altLang="zh-CN" sz="1600" dirty="0">
              <a:latin typeface="+mn-lt"/>
            </a:endParaRPr>
          </a:p>
          <a:p>
            <a:r>
              <a:rPr lang="en-IN" altLang="zh-CN" sz="1800" dirty="0">
                <a:latin typeface="+mn-lt"/>
              </a:rPr>
              <a:t>Then PageRank[j] for each page j can be defined as</a:t>
            </a:r>
          </a:p>
          <a:p>
            <a:pPr lvl="1"/>
            <a:r>
              <a:rPr lang="en-IN" altLang="zh-CN" sz="1600" i="1" dirty="0">
                <a:latin typeface="+mn-lt"/>
              </a:rPr>
              <a:t>P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>
                <a:latin typeface="+mn-lt"/>
              </a:rPr>
              <a:t>j</a:t>
            </a:r>
            <a:r>
              <a:rPr lang="en-IN" altLang="zh-CN" sz="1600" dirty="0">
                <a:latin typeface="+mn-lt"/>
              </a:rPr>
              <a:t>] = </a:t>
            </a:r>
            <a:r>
              <a:rPr lang="el-GR" altLang="zh-CN" sz="1600" dirty="0">
                <a:latin typeface="+mn-lt"/>
              </a:rPr>
              <a:t>δ∕</a:t>
            </a:r>
            <a:r>
              <a:rPr lang="en-IN" altLang="zh-CN" sz="1600" i="1" dirty="0">
                <a:latin typeface="+mn-lt"/>
              </a:rPr>
              <a:t>N </a:t>
            </a:r>
            <a:r>
              <a:rPr lang="en-IN" altLang="zh-CN" sz="1600" dirty="0">
                <a:latin typeface="+mn-lt"/>
              </a:rPr>
              <a:t>+ (1 - </a:t>
            </a:r>
            <a:r>
              <a:rPr lang="el-GR" altLang="zh-CN" sz="1600" dirty="0">
                <a:latin typeface="+mn-lt"/>
              </a:rPr>
              <a:t>δ) ∗</a:t>
            </a:r>
            <a:r>
              <a:rPr lang="en-IN" altLang="zh-CN" sz="1600" dirty="0">
                <a:latin typeface="+mn-lt"/>
              </a:rPr>
              <a:t> ∑</a:t>
            </a:r>
            <a:r>
              <a:rPr lang="en-IN" altLang="zh-CN" sz="1600" i="1" baseline="-25000" dirty="0" err="1">
                <a:latin typeface="+mn-lt"/>
              </a:rPr>
              <a:t>i</a:t>
            </a:r>
            <a:r>
              <a:rPr lang="en-IN" altLang="zh-CN" sz="1600" baseline="-25000" dirty="0">
                <a:latin typeface="+mn-lt"/>
              </a:rPr>
              <a:t>=1</a:t>
            </a:r>
            <a:r>
              <a:rPr lang="en-IN" altLang="zh-CN" sz="1600" baseline="30000" dirty="0">
                <a:latin typeface="+mn-lt"/>
              </a:rPr>
              <a:t>N</a:t>
            </a:r>
            <a:r>
              <a:rPr lang="en-IN" altLang="zh-CN" sz="1600" dirty="0">
                <a:latin typeface="+mn-lt"/>
              </a:rPr>
              <a:t> (</a:t>
            </a:r>
            <a:r>
              <a:rPr lang="en-IN" altLang="zh-CN" sz="1600" i="1" dirty="0">
                <a:latin typeface="+mn-lt"/>
              </a:rPr>
              <a:t>T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 err="1">
                <a:latin typeface="+mn-lt"/>
              </a:rPr>
              <a:t>i</a:t>
            </a:r>
            <a:r>
              <a:rPr lang="en-IN" altLang="zh-CN" sz="1600" dirty="0">
                <a:latin typeface="+mn-lt"/>
              </a:rPr>
              <a:t>, </a:t>
            </a:r>
            <a:r>
              <a:rPr lang="en-IN" altLang="zh-CN" sz="1600" i="1" dirty="0">
                <a:latin typeface="+mn-lt"/>
              </a:rPr>
              <a:t>j</a:t>
            </a:r>
            <a:r>
              <a:rPr lang="en-IN" altLang="zh-CN" sz="1600" dirty="0">
                <a:latin typeface="+mn-lt"/>
              </a:rPr>
              <a:t>] ∗ </a:t>
            </a:r>
            <a:r>
              <a:rPr lang="en-IN" altLang="zh-CN" sz="1600" i="1" dirty="0">
                <a:latin typeface="+mn-lt"/>
              </a:rPr>
              <a:t>P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 err="1">
                <a:latin typeface="+mn-lt"/>
              </a:rPr>
              <a:t>i</a:t>
            </a:r>
            <a:r>
              <a:rPr lang="en-IN" altLang="zh-CN" sz="1600" dirty="0">
                <a:latin typeface="+mn-lt"/>
              </a:rPr>
              <a:t>]) </a:t>
            </a:r>
          </a:p>
          <a:p>
            <a:pPr lvl="1"/>
            <a:r>
              <a:rPr lang="en-IN" altLang="zh-CN" sz="1600" dirty="0">
                <a:latin typeface="+mn-lt"/>
              </a:rPr>
              <a:t>Where </a:t>
            </a:r>
            <a:r>
              <a:rPr lang="en-IN" altLang="zh-CN" sz="1600" i="1" dirty="0">
                <a:latin typeface="+mn-lt"/>
              </a:rPr>
              <a:t>N</a:t>
            </a:r>
            <a:r>
              <a:rPr lang="en-IN" altLang="zh-CN" sz="1600" dirty="0">
                <a:latin typeface="+mn-lt"/>
              </a:rPr>
              <a:t> = total number of pages, and </a:t>
            </a:r>
            <a:r>
              <a:rPr lang="el-GR" altLang="zh-CN" sz="1600" dirty="0">
                <a:latin typeface="+mn-lt"/>
              </a:rPr>
              <a:t>δ</a:t>
            </a:r>
            <a:r>
              <a:rPr lang="en-IN" altLang="zh-CN" sz="1600" dirty="0">
                <a:latin typeface="+mn-lt"/>
              </a:rPr>
              <a:t> a constant usually set to 0.15</a:t>
            </a:r>
          </a:p>
          <a:p>
            <a:pPr marL="0" indent="0">
              <a:buNone/>
            </a:pPr>
            <a:br>
              <a:rPr lang="pl-PL" altLang="zh-CN" sz="1800" dirty="0">
                <a:latin typeface="+mn-lt"/>
              </a:rPr>
            </a:br>
            <a:endParaRPr lang="en-IN" altLang="zh-C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9975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Ranking Using Hyperlinks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71550"/>
            <a:ext cx="8928992" cy="4353947"/>
          </a:xfrm>
        </p:spPr>
        <p:txBody>
          <a:bodyPr/>
          <a:lstStyle/>
          <a:p>
            <a:r>
              <a:rPr lang="en-IN" altLang="zh-CN" sz="1800" dirty="0">
                <a:latin typeface="+mn-lt"/>
              </a:rPr>
              <a:t>Definition of </a:t>
            </a:r>
            <a:r>
              <a:rPr lang="en-IN" altLang="zh-CN" sz="1800" dirty="0">
                <a:solidFill>
                  <a:srgbClr val="FF0000"/>
                </a:solidFill>
                <a:latin typeface="+mn-lt"/>
              </a:rPr>
              <a:t>PageRank</a:t>
            </a:r>
            <a:r>
              <a:rPr lang="en-IN" altLang="zh-CN" sz="1800" dirty="0">
                <a:latin typeface="+mn-lt"/>
              </a:rPr>
              <a:t> is circular, but can be solved as a set of linear equations</a:t>
            </a:r>
          </a:p>
          <a:p>
            <a:pPr lvl="1"/>
            <a:r>
              <a:rPr lang="en-IN" altLang="zh-CN" sz="1600" dirty="0">
                <a:latin typeface="+mn-lt"/>
              </a:rPr>
              <a:t>Simple iterative technique works well</a:t>
            </a:r>
          </a:p>
          <a:p>
            <a:pPr lvl="1"/>
            <a:r>
              <a:rPr lang="en-IN" altLang="zh-CN" sz="1600" dirty="0">
                <a:latin typeface="+mn-lt"/>
              </a:rPr>
              <a:t>Initialize all P[</a:t>
            </a:r>
            <a:r>
              <a:rPr lang="en-IN" altLang="zh-CN" sz="1600" dirty="0" err="1">
                <a:latin typeface="+mn-lt"/>
              </a:rPr>
              <a:t>i</a:t>
            </a:r>
            <a:r>
              <a:rPr lang="en-IN" altLang="zh-CN" sz="1600" dirty="0">
                <a:latin typeface="+mn-lt"/>
              </a:rPr>
              <a:t>] = 1/N</a:t>
            </a:r>
            <a:endParaRPr lang="pl-PL" altLang="zh-CN" sz="1600" dirty="0">
              <a:latin typeface="+mn-lt"/>
            </a:endParaRPr>
          </a:p>
          <a:p>
            <a:pPr lvl="1"/>
            <a:r>
              <a:rPr lang="en-IN" altLang="zh-CN" sz="1600" dirty="0">
                <a:latin typeface="+mn-lt"/>
              </a:rPr>
              <a:t>In each iteration use equation  </a:t>
            </a:r>
            <a:r>
              <a:rPr lang="en-IN" altLang="zh-CN" sz="1600" i="1" dirty="0">
                <a:latin typeface="+mn-lt"/>
              </a:rPr>
              <a:t>P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>
                <a:latin typeface="+mn-lt"/>
              </a:rPr>
              <a:t>j</a:t>
            </a:r>
            <a:r>
              <a:rPr lang="en-IN" altLang="zh-CN" sz="1600" dirty="0">
                <a:latin typeface="+mn-lt"/>
              </a:rPr>
              <a:t>] = </a:t>
            </a:r>
            <a:r>
              <a:rPr lang="el-GR" altLang="zh-CN" sz="1600" dirty="0">
                <a:latin typeface="+mn-lt"/>
              </a:rPr>
              <a:t>δ∕</a:t>
            </a:r>
            <a:r>
              <a:rPr lang="en-IN" altLang="zh-CN" sz="1600" i="1" dirty="0">
                <a:latin typeface="+mn-lt"/>
              </a:rPr>
              <a:t>N </a:t>
            </a:r>
            <a:r>
              <a:rPr lang="en-IN" altLang="zh-CN" sz="1600" dirty="0">
                <a:latin typeface="+mn-lt"/>
              </a:rPr>
              <a:t>+ (1 - </a:t>
            </a:r>
            <a:r>
              <a:rPr lang="el-GR" altLang="zh-CN" sz="1600" dirty="0">
                <a:latin typeface="+mn-lt"/>
              </a:rPr>
              <a:t>δ) ∗</a:t>
            </a:r>
            <a:r>
              <a:rPr lang="en-IN" altLang="zh-CN" sz="1600" dirty="0">
                <a:latin typeface="+mn-lt"/>
              </a:rPr>
              <a:t> ∑</a:t>
            </a:r>
            <a:r>
              <a:rPr lang="en-IN" altLang="zh-CN" sz="1600" i="1" baseline="-25000" dirty="0" err="1">
                <a:latin typeface="+mn-lt"/>
              </a:rPr>
              <a:t>i</a:t>
            </a:r>
            <a:r>
              <a:rPr lang="en-IN" altLang="zh-CN" sz="1600" baseline="-25000" dirty="0">
                <a:latin typeface="+mn-lt"/>
              </a:rPr>
              <a:t>=1</a:t>
            </a:r>
            <a:r>
              <a:rPr lang="en-IN" altLang="zh-CN" sz="1600" baseline="30000" dirty="0">
                <a:latin typeface="+mn-lt"/>
              </a:rPr>
              <a:t>N</a:t>
            </a:r>
            <a:r>
              <a:rPr lang="en-IN" altLang="zh-CN" sz="1600" dirty="0">
                <a:latin typeface="+mn-lt"/>
              </a:rPr>
              <a:t> (</a:t>
            </a:r>
            <a:r>
              <a:rPr lang="en-IN" altLang="zh-CN" sz="1600" i="1" dirty="0">
                <a:latin typeface="+mn-lt"/>
              </a:rPr>
              <a:t>T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 err="1">
                <a:latin typeface="+mn-lt"/>
              </a:rPr>
              <a:t>i</a:t>
            </a:r>
            <a:r>
              <a:rPr lang="en-IN" altLang="zh-CN" sz="1600" dirty="0">
                <a:latin typeface="+mn-lt"/>
              </a:rPr>
              <a:t>, </a:t>
            </a:r>
            <a:r>
              <a:rPr lang="en-IN" altLang="zh-CN" sz="1600" i="1" dirty="0">
                <a:latin typeface="+mn-lt"/>
              </a:rPr>
              <a:t>j</a:t>
            </a:r>
            <a:r>
              <a:rPr lang="en-IN" altLang="zh-CN" sz="1600" dirty="0">
                <a:latin typeface="+mn-lt"/>
              </a:rPr>
              <a:t>] ∗ </a:t>
            </a:r>
            <a:r>
              <a:rPr lang="en-IN" altLang="zh-CN" sz="1600" i="1" dirty="0">
                <a:latin typeface="+mn-lt"/>
              </a:rPr>
              <a:t>P</a:t>
            </a:r>
            <a:r>
              <a:rPr lang="en-IN" altLang="zh-CN" sz="1600" dirty="0">
                <a:latin typeface="+mn-lt"/>
              </a:rPr>
              <a:t>[</a:t>
            </a:r>
            <a:r>
              <a:rPr lang="en-IN" altLang="zh-CN" sz="1600" i="1" dirty="0" err="1">
                <a:latin typeface="+mn-lt"/>
              </a:rPr>
              <a:t>i</a:t>
            </a:r>
            <a:r>
              <a:rPr lang="en-IN" altLang="zh-CN" sz="1600" dirty="0">
                <a:latin typeface="+mn-lt"/>
              </a:rPr>
              <a:t>])  to update </a:t>
            </a:r>
            <a:r>
              <a:rPr lang="en-IN" altLang="zh-CN" sz="1600" i="1" dirty="0">
                <a:latin typeface="+mn-lt"/>
              </a:rPr>
              <a:t>P</a:t>
            </a:r>
            <a:r>
              <a:rPr lang="en-IN" altLang="zh-CN" sz="1600" dirty="0">
                <a:latin typeface="+mn-lt"/>
              </a:rPr>
              <a:t> </a:t>
            </a:r>
          </a:p>
          <a:p>
            <a:pPr lvl="1"/>
            <a:r>
              <a:rPr lang="en-IN" altLang="zh-CN" sz="1600" dirty="0">
                <a:latin typeface="+mn-lt"/>
              </a:rPr>
              <a:t>Stop iteration when changes are small, or some limit (say 30 iterations) is reached.</a:t>
            </a:r>
          </a:p>
          <a:p>
            <a:r>
              <a:rPr lang="en-IN" altLang="zh-CN" sz="1800" dirty="0">
                <a:latin typeface="+mn-lt"/>
              </a:rPr>
              <a:t>Other measures of relevance are also important.  For example:</a:t>
            </a:r>
          </a:p>
          <a:p>
            <a:pPr lvl="1"/>
            <a:r>
              <a:rPr lang="en-IN" altLang="zh-CN" sz="1600" dirty="0">
                <a:latin typeface="+mn-lt"/>
              </a:rPr>
              <a:t>Keywords in anchor text</a:t>
            </a:r>
          </a:p>
          <a:p>
            <a:pPr lvl="1"/>
            <a:r>
              <a:rPr lang="en-IN" altLang="zh-CN" sz="1600" dirty="0">
                <a:latin typeface="+mn-lt"/>
              </a:rPr>
              <a:t>Number of times who ask a query click on a link if it is returned as an answer</a:t>
            </a:r>
          </a:p>
        </p:txBody>
      </p:sp>
    </p:spTree>
    <p:extLst>
      <p:ext uri="{BB962C8B-B14F-4D97-AF65-F5344CB8AC3E}">
        <p14:creationId xmlns:p14="http://schemas.microsoft.com/office/powerpoint/2010/main" val="40136226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zh-CN" dirty="0">
                <a:latin typeface="+mn-lt"/>
              </a:rPr>
              <a:t>Retrieval Effectiveness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640960" cy="4443957"/>
          </a:xfrm>
        </p:spPr>
        <p:txBody>
          <a:bodyPr/>
          <a:lstStyle/>
          <a:p>
            <a:r>
              <a:rPr lang="en-IN" altLang="zh-CN" sz="2000" dirty="0">
                <a:latin typeface="+mn-lt"/>
              </a:rPr>
              <a:t>Measures of effectiveness</a:t>
            </a:r>
          </a:p>
          <a:p>
            <a:pPr lvl="1"/>
            <a:r>
              <a:rPr lang="en-IN" altLang="zh-CN" sz="1800" b="1" dirty="0">
                <a:solidFill>
                  <a:srgbClr val="FF0000"/>
                </a:solidFill>
                <a:latin typeface="+mn-lt"/>
              </a:rPr>
              <a:t>Precision</a:t>
            </a:r>
            <a:r>
              <a:rPr lang="en-IN" altLang="zh-CN" sz="1800" dirty="0">
                <a:solidFill>
                  <a:srgbClr val="FF0000"/>
                </a:solidFill>
                <a:latin typeface="+mn-lt"/>
              </a:rPr>
              <a:t>: </a:t>
            </a:r>
            <a:r>
              <a:rPr lang="en-IN" altLang="zh-CN" sz="1800" dirty="0">
                <a:latin typeface="+mn-lt"/>
              </a:rPr>
              <a:t>what percentage of returned results are actually relevant</a:t>
            </a:r>
          </a:p>
          <a:p>
            <a:pPr lvl="1"/>
            <a:r>
              <a:rPr lang="en-IN" altLang="zh-CN" sz="1800" b="1" dirty="0">
                <a:solidFill>
                  <a:srgbClr val="FF0000"/>
                </a:solidFill>
                <a:latin typeface="+mn-lt"/>
              </a:rPr>
              <a:t>Recall</a:t>
            </a:r>
            <a:r>
              <a:rPr lang="en-IN" altLang="zh-CN" sz="1800" dirty="0">
                <a:solidFill>
                  <a:srgbClr val="FF0000"/>
                </a:solidFill>
                <a:latin typeface="+mn-lt"/>
              </a:rPr>
              <a:t>:</a:t>
            </a:r>
            <a:r>
              <a:rPr lang="en-IN" altLang="zh-CN" sz="1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IN" altLang="zh-CN" sz="1800" dirty="0">
                <a:latin typeface="+mn-lt"/>
              </a:rPr>
              <a:t>what percentage of relevant results were returned</a:t>
            </a:r>
          </a:p>
          <a:p>
            <a:pPr lvl="1"/>
            <a:r>
              <a:rPr lang="en-IN" altLang="zh-CN" sz="1800" dirty="0">
                <a:latin typeface="+mn-lt"/>
              </a:rPr>
              <a:t>At some number of answers, e.g. precision@10, recall@10</a:t>
            </a:r>
          </a:p>
          <a:p>
            <a:r>
              <a:rPr lang="en-IN" altLang="zh-CN" sz="2000" dirty="0">
                <a:solidFill>
                  <a:srgbClr val="FF0000"/>
                </a:solidFill>
                <a:latin typeface="+mn-lt"/>
              </a:rPr>
              <a:t>Keyword querying </a:t>
            </a:r>
            <a:r>
              <a:rPr lang="en-IN" altLang="zh-CN" sz="2000" dirty="0">
                <a:latin typeface="+mn-lt"/>
              </a:rPr>
              <a:t>on structured data and knowledge bases</a:t>
            </a:r>
          </a:p>
          <a:p>
            <a:pPr lvl="1"/>
            <a:r>
              <a:rPr lang="en-IN" altLang="zh-CN" sz="1800" dirty="0">
                <a:latin typeface="+mn-lt"/>
              </a:rPr>
              <a:t>Useful if users don’t know schema, or there is no predefined schema</a:t>
            </a:r>
          </a:p>
          <a:p>
            <a:pPr lvl="1"/>
            <a:r>
              <a:rPr lang="en-IN" altLang="zh-CN" sz="1800" dirty="0">
                <a:latin typeface="+mn-lt"/>
              </a:rPr>
              <a:t>Can represent data as graphs</a:t>
            </a:r>
          </a:p>
          <a:p>
            <a:pPr lvl="1"/>
            <a:r>
              <a:rPr lang="en-IN" altLang="zh-CN" sz="1800" dirty="0">
                <a:latin typeface="+mn-lt"/>
              </a:rPr>
              <a:t>Keywords match tuples</a:t>
            </a:r>
          </a:p>
          <a:p>
            <a:pPr lvl="1"/>
            <a:r>
              <a:rPr lang="en-IN" altLang="zh-CN" sz="1800" dirty="0">
                <a:latin typeface="+mn-lt"/>
              </a:rPr>
              <a:t>Keyword search returns closely connected tuples that contain keywords</a:t>
            </a:r>
          </a:p>
          <a:p>
            <a:pPr lvl="2"/>
            <a:r>
              <a:rPr lang="en-IN" altLang="zh-CN" sz="1600" dirty="0">
                <a:latin typeface="+mn-lt"/>
              </a:rPr>
              <a:t>E.g. on our university database  given query “Zhang Katz”, Zhang matches a student, Katz an instructor and advisor relationship links them</a:t>
            </a:r>
          </a:p>
        </p:txBody>
      </p:sp>
    </p:spTree>
    <p:extLst>
      <p:ext uri="{BB962C8B-B14F-4D97-AF65-F5344CB8AC3E}">
        <p14:creationId xmlns:p14="http://schemas.microsoft.com/office/powerpoint/2010/main" val="262662396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Semi-Structured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Data</a:t>
            </a:r>
          </a:p>
          <a:p>
            <a:r>
              <a:rPr lang="en-US" altLang="zh-CN" dirty="0">
                <a:latin typeface="+mn-lt"/>
              </a:rPr>
              <a:t>Object Orientation</a:t>
            </a:r>
          </a:p>
          <a:p>
            <a:r>
              <a:rPr lang="en-US" altLang="zh-CN" dirty="0">
                <a:latin typeface="+mn-lt"/>
              </a:rPr>
              <a:t>Textual Data</a:t>
            </a:r>
          </a:p>
          <a:p>
            <a:r>
              <a:rPr lang="en-US" altLang="zh-CN" dirty="0">
                <a:latin typeface="+mn-lt"/>
              </a:rPr>
              <a:t>Spatial Data</a:t>
            </a:r>
          </a:p>
          <a:p>
            <a:endParaRPr lang="en-US" altLang="zh-C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667678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846-FA2A-4BAA-9362-7D602E41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Outline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7556-C772-4881-AE79-DA30A245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7574"/>
            <a:ext cx="8568952" cy="3456384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Semi-Structured Data</a:t>
            </a:r>
          </a:p>
          <a:p>
            <a:r>
              <a:rPr lang="en-US" altLang="zh-CN" dirty="0">
                <a:latin typeface="+mn-lt"/>
              </a:rPr>
              <a:t>Object Orientation</a:t>
            </a:r>
          </a:p>
          <a:p>
            <a:r>
              <a:rPr lang="en-US" altLang="zh-CN" dirty="0">
                <a:latin typeface="+mn-lt"/>
              </a:rPr>
              <a:t>Textual Data</a:t>
            </a: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+mn-lt"/>
              </a:rPr>
              <a:t>Spatial Data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434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Spatial Data</a:t>
            </a:r>
            <a:endParaRPr lang="zh-CN" altLang="en-US" sz="24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640960" cy="4443957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Spatial databases </a:t>
            </a:r>
            <a:r>
              <a:rPr lang="en-US" altLang="en-US" sz="2000" dirty="0">
                <a:latin typeface="+mn-lt"/>
              </a:rPr>
              <a:t>store information related to spatial locations, and support efficient storage, indexing and querying of spatial data.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</a:rPr>
              <a:t>Geographic data </a:t>
            </a:r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-- road maps, land-usage maps, topographic elevation maps, political maps showing boundaries, land-ownership maps, and so on.  </a:t>
            </a:r>
          </a:p>
          <a:p>
            <a:pPr lvl="2"/>
            <a:r>
              <a:rPr lang="en-US" altLang="en-US" sz="1600" b="1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</a:rPr>
              <a:t>Geographic information systems </a:t>
            </a:r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are special-purpose databases tailored for storing geographic data. </a:t>
            </a:r>
          </a:p>
          <a:p>
            <a:pPr lvl="2"/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Round-earth coordinate system may be used</a:t>
            </a:r>
          </a:p>
          <a:p>
            <a:pPr lvl="3"/>
            <a:r>
              <a:rPr lang="en-US" altLang="en-US" sz="1400" dirty="0">
                <a:latin typeface="+mn-lt"/>
                <a:ea typeface="ＭＳ Ｐゴシック" panose="020B0600070205080204" pitchFamily="34" charset="-128"/>
              </a:rPr>
              <a:t>(Latitude, longitude, elevation)</a:t>
            </a:r>
          </a:p>
          <a:p>
            <a:pPr lvl="1"/>
            <a:r>
              <a:rPr lang="en-US" altLang="en-US" sz="1800" b="1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</a:rPr>
              <a:t>Geometric data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  <a:ea typeface="ＭＳ Ｐゴシック" panose="020B0600070205080204" pitchFamily="34" charset="-128"/>
              </a:rPr>
              <a:t>: </a:t>
            </a:r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design information about how objects are constructed . For example, designs of buildings, aircraft, layouts of integrated-circuits.  </a:t>
            </a:r>
          </a:p>
          <a:p>
            <a:pPr lvl="2"/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2 or 3 dimensional Euclidean space with (X, Y, Z) coordinates</a:t>
            </a:r>
          </a:p>
        </p:txBody>
      </p:sp>
    </p:spTree>
    <p:extLst>
      <p:ext uri="{BB962C8B-B14F-4D97-AF65-F5344CB8AC3E}">
        <p14:creationId xmlns:p14="http://schemas.microsoft.com/office/powerpoint/2010/main" val="247062796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Represented of Geometric Information</a:t>
            </a:r>
            <a:endParaRPr lang="zh-CN" altLang="en-US" sz="2400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126E-79D2-4949-8345-1C28934B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640960" cy="4443957"/>
          </a:xfrm>
        </p:spPr>
        <p:txBody>
          <a:bodyPr/>
          <a:lstStyle/>
          <a:p>
            <a:pPr>
              <a:tabLst>
                <a:tab pos="728663" algn="l"/>
              </a:tabLst>
            </a:pPr>
            <a:r>
              <a:rPr lang="en-US" altLang="en-US" sz="1800" dirty="0">
                <a:latin typeface="+mn-lt"/>
              </a:rPr>
              <a:t>A 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line segment </a:t>
            </a:r>
            <a:r>
              <a:rPr lang="en-US" altLang="en-US" sz="1800" dirty="0">
                <a:latin typeface="+mn-lt"/>
              </a:rPr>
              <a:t>can be represented by the coordinates of its endpoints.</a:t>
            </a:r>
          </a:p>
          <a:p>
            <a:pPr>
              <a:tabLst>
                <a:tab pos="728663" algn="l"/>
              </a:tabLst>
            </a:pPr>
            <a:r>
              <a:rPr lang="en-US" altLang="en-US" sz="1800" dirty="0">
                <a:latin typeface="+mn-lt"/>
              </a:rPr>
              <a:t>A 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polyline</a:t>
            </a:r>
            <a:r>
              <a:rPr lang="en-US" altLang="en-US" sz="1800" dirty="0">
                <a:latin typeface="+mn-lt"/>
              </a:rPr>
              <a:t> or </a:t>
            </a:r>
            <a:r>
              <a:rPr lang="en-US" altLang="en-US" sz="1800" b="1" dirty="0" err="1">
                <a:solidFill>
                  <a:srgbClr val="C00000"/>
                </a:solidFill>
                <a:latin typeface="+mn-lt"/>
              </a:rPr>
              <a:t>linestring</a:t>
            </a:r>
            <a:r>
              <a:rPr lang="en-US" altLang="en-US" sz="1800" dirty="0">
                <a:latin typeface="+mn-lt"/>
              </a:rPr>
              <a:t> consists of a connected sequence of line segments and can be represented by a list containing the coordinates of the endpoints of the segments, in sequence.</a:t>
            </a:r>
          </a:p>
          <a:p>
            <a:pPr lvl="1">
              <a:tabLst>
                <a:tab pos="728663" algn="l"/>
              </a:tabLst>
            </a:pPr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Approximate a curve by partitioning it into a sequence of segments</a:t>
            </a:r>
          </a:p>
          <a:p>
            <a:pPr lvl="2">
              <a:tabLst>
                <a:tab pos="728663" algn="l"/>
              </a:tabLst>
            </a:pPr>
            <a:r>
              <a:rPr lang="en-US" altLang="en-US" sz="1400" dirty="0">
                <a:latin typeface="+mn-lt"/>
                <a:ea typeface="ＭＳ Ｐゴシック" panose="020B0600070205080204" pitchFamily="34" charset="-128"/>
              </a:rPr>
              <a:t>Useful for two-dimensional features such as roads.</a:t>
            </a:r>
          </a:p>
          <a:p>
            <a:pPr lvl="2">
              <a:tabLst>
                <a:tab pos="728663" algn="l"/>
              </a:tabLst>
            </a:pPr>
            <a:r>
              <a:rPr lang="en-US" altLang="en-US" sz="1400" dirty="0">
                <a:latin typeface="+mn-lt"/>
                <a:ea typeface="ＭＳ Ｐゴシック" panose="020B0600070205080204" pitchFamily="34" charset="-128"/>
              </a:rPr>
              <a:t>Some systems also support </a:t>
            </a:r>
            <a:r>
              <a:rPr lang="en-US" altLang="en-US" sz="1400" i="1" dirty="0">
                <a:latin typeface="+mn-lt"/>
                <a:ea typeface="ＭＳ Ｐゴシック" panose="020B0600070205080204" pitchFamily="34" charset="-128"/>
              </a:rPr>
              <a:t>circular arcs </a:t>
            </a:r>
            <a:r>
              <a:rPr lang="en-US" altLang="en-US" sz="1400" dirty="0">
                <a:latin typeface="+mn-lt"/>
                <a:ea typeface="ＭＳ Ｐゴシック" panose="020B0600070205080204" pitchFamily="34" charset="-128"/>
              </a:rPr>
              <a:t>as primitives, allowing curves to be represented as sequences of arc</a:t>
            </a:r>
          </a:p>
          <a:p>
            <a:pPr>
              <a:tabLst>
                <a:tab pos="728663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Polygons</a:t>
            </a:r>
            <a:r>
              <a:rPr lang="en-US" altLang="en-US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is represented by a list of vertices in order. </a:t>
            </a:r>
          </a:p>
          <a:p>
            <a:pPr lvl="1">
              <a:tabLst>
                <a:tab pos="728663" algn="l"/>
              </a:tabLst>
            </a:pPr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The list of vertices specifies the boundary of a polygonal region.</a:t>
            </a:r>
          </a:p>
          <a:p>
            <a:pPr lvl="1">
              <a:tabLst>
                <a:tab pos="728663" algn="l"/>
              </a:tabLst>
            </a:pPr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Can also be represented as a set of triangles (</a:t>
            </a:r>
            <a:r>
              <a:rPr lang="en-US" altLang="en-US" sz="1600" b="1" dirty="0">
                <a:solidFill>
                  <a:srgbClr val="C00000"/>
                </a:solidFill>
                <a:latin typeface="+mn-lt"/>
                <a:ea typeface="ＭＳ Ｐゴシック" panose="020B0600070205080204" pitchFamily="34" charset="-128"/>
              </a:rPr>
              <a:t>triangulation</a:t>
            </a:r>
            <a:r>
              <a:rPr lang="en-US" altLang="en-US" sz="1600" dirty="0">
                <a:latin typeface="+mn-lt"/>
                <a:ea typeface="ＭＳ Ｐゴシック" panose="020B0600070205080204" pitchFamily="34" charset="-128"/>
              </a:rPr>
              <a:t>) </a:t>
            </a:r>
          </a:p>
          <a:p>
            <a:pPr>
              <a:tabLst>
                <a:tab pos="728663" algn="l"/>
              </a:tabLst>
            </a:pPr>
            <a:endParaRPr lang="en-US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96529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Representation of Geometric Constructs</a:t>
            </a:r>
            <a:endParaRPr lang="zh-CN" altLang="en-US" sz="2400" dirty="0">
              <a:latin typeface="+mn-l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6174081-60D5-4F9C-9064-16D918C72D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99542"/>
            <a:ext cx="4392488" cy="433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1466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+mn-lt"/>
              </a:rPr>
              <a:t>Representation of Geometric Information (Cont.)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9542"/>
            <a:ext cx="8640960" cy="4176463"/>
          </a:xfrm>
        </p:spPr>
        <p:txBody>
          <a:bodyPr/>
          <a:lstStyle/>
          <a:p>
            <a:r>
              <a:rPr lang="en-US" altLang="en-US" sz="1600" dirty="0">
                <a:latin typeface="+mn-lt"/>
              </a:rPr>
              <a:t>Representation of points and line segment in 3-D similar to 2-D, except that points have an extra z component</a:t>
            </a:r>
          </a:p>
          <a:p>
            <a:r>
              <a:rPr lang="en-US" altLang="en-US" sz="1600" dirty="0">
                <a:latin typeface="+mn-lt"/>
              </a:rPr>
              <a:t>Represent arbitrary </a:t>
            </a:r>
            <a:r>
              <a:rPr lang="en-US" altLang="en-US" sz="1600" dirty="0" err="1">
                <a:latin typeface="+mn-lt"/>
              </a:rPr>
              <a:t>polyhedra</a:t>
            </a:r>
            <a:r>
              <a:rPr lang="en-US" altLang="en-US" sz="1600" dirty="0">
                <a:latin typeface="+mn-lt"/>
              </a:rPr>
              <a:t> by dividing them into tetrahedrons, like triangulating polygons.</a:t>
            </a:r>
          </a:p>
          <a:p>
            <a:r>
              <a:rPr lang="en-US" altLang="en-US" sz="1600" dirty="0">
                <a:latin typeface="+mn-lt"/>
              </a:rPr>
              <a:t>Alternative: List their faces, each of which is a polygon, along with an indication of which side of the face is inside the polyhedron.</a:t>
            </a:r>
          </a:p>
          <a:p>
            <a:r>
              <a:rPr lang="en-US" altLang="en-US" sz="1600" dirty="0">
                <a:latin typeface="+mn-lt"/>
              </a:rPr>
              <a:t>Geometry and geography data types supported by many databases</a:t>
            </a:r>
          </a:p>
          <a:p>
            <a:pPr lvl="1"/>
            <a:r>
              <a:rPr lang="en-US" altLang="en-US" sz="1400" dirty="0">
                <a:latin typeface="+mn-lt"/>
              </a:rPr>
              <a:t>E.g. SQL Server and </a:t>
            </a:r>
            <a:r>
              <a:rPr lang="en-US" altLang="en-US" sz="1400" dirty="0" err="1">
                <a:latin typeface="+mn-lt"/>
              </a:rPr>
              <a:t>PostGIS</a:t>
            </a:r>
            <a:endParaRPr lang="en-US" altLang="en-US" sz="1400" dirty="0">
              <a:latin typeface="+mn-lt"/>
            </a:endParaRPr>
          </a:p>
          <a:p>
            <a:pPr lvl="1"/>
            <a:r>
              <a:rPr lang="en-US" altLang="zh-CN" sz="1400" dirty="0">
                <a:latin typeface="+mn-lt"/>
              </a:rPr>
              <a:t>point, </a:t>
            </a:r>
            <a:r>
              <a:rPr lang="en-US" altLang="zh-CN" sz="1400" dirty="0" err="1">
                <a:latin typeface="+mn-lt"/>
              </a:rPr>
              <a:t>linestring</a:t>
            </a:r>
            <a:r>
              <a:rPr lang="en-US" altLang="zh-CN" sz="1400" dirty="0">
                <a:latin typeface="+mn-lt"/>
              </a:rPr>
              <a:t>, curve, polygons</a:t>
            </a:r>
          </a:p>
          <a:p>
            <a:pPr lvl="1"/>
            <a:r>
              <a:rPr lang="en-US" altLang="zh-CN" sz="1400" dirty="0">
                <a:latin typeface="+mn-lt"/>
              </a:rPr>
              <a:t>Collections: multipoint, </a:t>
            </a:r>
            <a:r>
              <a:rPr lang="en-US" altLang="zh-CN" sz="1400" dirty="0" err="1">
                <a:latin typeface="+mn-lt"/>
              </a:rPr>
              <a:t>multilinestring</a:t>
            </a:r>
            <a:r>
              <a:rPr lang="en-US" altLang="zh-CN" sz="1400" dirty="0">
                <a:latin typeface="+mn-lt"/>
              </a:rPr>
              <a:t>, multicurve, </a:t>
            </a:r>
            <a:r>
              <a:rPr lang="en-US" altLang="zh-CN" sz="1400" dirty="0" err="1">
                <a:latin typeface="+mn-lt"/>
              </a:rPr>
              <a:t>multipolygon</a:t>
            </a:r>
            <a:r>
              <a:rPr lang="en-US" altLang="zh-CN" sz="1400" dirty="0">
                <a:latin typeface="+mn-lt"/>
              </a:rPr>
              <a:t> </a:t>
            </a:r>
          </a:p>
          <a:p>
            <a:pPr lvl="1"/>
            <a:r>
              <a:rPr lang="en-US" altLang="zh-CN" sz="1400" dirty="0">
                <a:latin typeface="+mn-lt"/>
              </a:rPr>
              <a:t>LINESTRING(1 1, 2 3, 4 4) </a:t>
            </a:r>
          </a:p>
          <a:p>
            <a:pPr lvl="1"/>
            <a:r>
              <a:rPr lang="en-US" altLang="zh-CN" sz="1400" dirty="0">
                <a:latin typeface="+mn-lt"/>
              </a:rPr>
              <a:t>POLYGON((1 1, 2 3, 4 4, 1 1)) </a:t>
            </a:r>
          </a:p>
          <a:p>
            <a:pPr lvl="1"/>
            <a:r>
              <a:rPr lang="en-US" altLang="zh-CN" sz="1400" dirty="0">
                <a:latin typeface="+mn-lt"/>
              </a:rPr>
              <a:t>Type conversions: </a:t>
            </a:r>
            <a:r>
              <a:rPr lang="en-US" altLang="zh-CN" sz="1400" i="1" dirty="0">
                <a:latin typeface="+mn-lt"/>
              </a:rPr>
              <a:t>ST </a:t>
            </a:r>
            <a:r>
              <a:rPr lang="en-US" altLang="zh-CN" sz="1400" i="1" dirty="0" err="1">
                <a:latin typeface="+mn-lt"/>
              </a:rPr>
              <a:t>GeometryFromText</a:t>
            </a:r>
            <a:r>
              <a:rPr lang="en-US" altLang="zh-CN" sz="1400" dirty="0">
                <a:latin typeface="+mn-lt"/>
              </a:rPr>
              <a:t>() and </a:t>
            </a:r>
            <a:r>
              <a:rPr lang="en-US" altLang="zh-CN" sz="1400" i="1" dirty="0">
                <a:latin typeface="+mn-lt"/>
              </a:rPr>
              <a:t>ST </a:t>
            </a:r>
            <a:r>
              <a:rPr lang="en-US" altLang="zh-CN" sz="1400" i="1" dirty="0" err="1">
                <a:latin typeface="+mn-lt"/>
              </a:rPr>
              <a:t>GeographyFromText</a:t>
            </a:r>
            <a:r>
              <a:rPr lang="en-US" altLang="zh-CN" sz="1400" dirty="0">
                <a:latin typeface="+mn-lt"/>
              </a:rPr>
              <a:t>() </a:t>
            </a:r>
          </a:p>
          <a:p>
            <a:pPr lvl="1"/>
            <a:r>
              <a:rPr lang="en-US" altLang="zh-CN" sz="1400" i="1" dirty="0">
                <a:latin typeface="+mn-lt"/>
              </a:rPr>
              <a:t>Operations: ST Union</a:t>
            </a:r>
            <a:r>
              <a:rPr lang="en-US" altLang="zh-CN" sz="1400" dirty="0">
                <a:latin typeface="+mn-lt"/>
              </a:rPr>
              <a:t>(), </a:t>
            </a:r>
            <a:r>
              <a:rPr lang="en-US" altLang="zh-CN" sz="1400" i="1" dirty="0">
                <a:latin typeface="+mn-lt"/>
              </a:rPr>
              <a:t>ST Intersection</a:t>
            </a:r>
            <a:r>
              <a:rPr lang="en-US" altLang="zh-CN" sz="1400" dirty="0">
                <a:latin typeface="+mn-lt"/>
              </a:rPr>
              <a:t>(), …</a:t>
            </a:r>
            <a:br>
              <a:rPr lang="en-US" altLang="zh-CN" sz="1400" dirty="0">
                <a:latin typeface="+mn-lt"/>
              </a:rPr>
            </a:br>
            <a:br>
              <a:rPr lang="en-US" altLang="zh-CN" sz="1400" dirty="0">
                <a:latin typeface="+mn-lt"/>
              </a:rPr>
            </a:br>
            <a:br>
              <a:rPr lang="en-US" altLang="zh-CN" sz="1400" dirty="0">
                <a:latin typeface="+mn-lt"/>
              </a:rPr>
            </a:br>
            <a:endParaRPr lang="en-US" altLang="en-US" sz="1400" dirty="0">
              <a:latin typeface="+mn-lt"/>
            </a:endParaRPr>
          </a:p>
          <a:p>
            <a:pPr marL="0" indent="0">
              <a:buNone/>
            </a:pP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5891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Design Databases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86453"/>
          </a:xfrm>
        </p:spPr>
        <p:txBody>
          <a:bodyPr/>
          <a:lstStyle/>
          <a:p>
            <a:r>
              <a:rPr lang="en-US" altLang="en-US" sz="1800" dirty="0">
                <a:latin typeface="+mn-lt"/>
              </a:rPr>
              <a:t>Represent design components as 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objects</a:t>
            </a:r>
            <a:r>
              <a:rPr lang="en-US" altLang="en-US" sz="1800" dirty="0">
                <a:latin typeface="+mn-lt"/>
              </a:rPr>
              <a:t> (generally geometric objects); the connections between the objects indicate how the design is structured.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Simple two-dimensional objects</a:t>
            </a:r>
            <a:r>
              <a:rPr lang="en-US" altLang="en-US" sz="1800" dirty="0">
                <a:latin typeface="+mn-lt"/>
              </a:rPr>
              <a:t>: points, lines, triangles, rectangles, polygons.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Complex two-dimensional objects</a:t>
            </a:r>
            <a:r>
              <a:rPr lang="en-US" altLang="en-US" sz="1800" dirty="0">
                <a:latin typeface="+mn-lt"/>
              </a:rPr>
              <a:t>: formed from simple objects via union, intersection, and difference operations.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Complex three-dimensional objects</a:t>
            </a:r>
            <a:r>
              <a:rPr lang="en-US" altLang="en-US" sz="1800" dirty="0">
                <a:latin typeface="+mn-lt"/>
              </a:rPr>
              <a:t>: formed from simpler objects such as spheres, cylinders, and cuboids, by union, intersection, and difference operations.</a:t>
            </a:r>
          </a:p>
          <a:p>
            <a:r>
              <a:rPr lang="en-US" altLang="en-US" sz="1800" dirty="0">
                <a:latin typeface="+mn-lt"/>
              </a:rPr>
              <a:t>Wireframe models represent three-dimensional surfaces as a set of simpler objects.</a:t>
            </a:r>
          </a:p>
        </p:txBody>
      </p:sp>
    </p:spTree>
    <p:extLst>
      <p:ext uri="{BB962C8B-B14F-4D97-AF65-F5344CB8AC3E}">
        <p14:creationId xmlns:p14="http://schemas.microsoft.com/office/powerpoint/2010/main" val="158318204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Representation of Geometric Constructs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864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+mn-lt"/>
              </a:rPr>
              <a:t>Design databases also store non-spatial information about objects (e.g., construction material, color, etc.)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Spatial integrity constraints  </a:t>
            </a:r>
            <a:r>
              <a:rPr lang="en-US" altLang="en-US" sz="2000" dirty="0">
                <a:latin typeface="+mn-lt"/>
              </a:rPr>
              <a:t>are important.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E.g., pipes should not intersect, wires should not be too close to each other, etc.</a:t>
            </a:r>
          </a:p>
        </p:txBody>
      </p:sp>
      <p:pic>
        <p:nvPicPr>
          <p:cNvPr id="4" name="Picture 76">
            <a:extLst>
              <a:ext uri="{FF2B5EF4-FFF2-40B4-BE49-F238E27FC236}">
                <a16:creationId xmlns:a16="http://schemas.microsoft.com/office/drawing/2014/main" id="{7CDB248F-EBA1-48DF-A796-C3D00998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12544"/>
            <a:ext cx="4399329" cy="19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86306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Geographic Data</a:t>
            </a:r>
            <a:endParaRPr lang="zh-CN" altLang="en-US" sz="11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8645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latin typeface="+mn-lt"/>
                <a:ea typeface="+mj-ea"/>
              </a:rPr>
              <a:t>Raster data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ea typeface="+mj-ea"/>
              </a:rPr>
              <a:t> </a:t>
            </a:r>
            <a:r>
              <a:rPr lang="en-US" altLang="en-US" sz="2000" dirty="0">
                <a:latin typeface="+mn-lt"/>
                <a:ea typeface="+mj-ea"/>
              </a:rPr>
              <a:t>consist of bit maps or pixel maps, in two or more dimensions.</a:t>
            </a:r>
          </a:p>
          <a:p>
            <a:pPr lvl="1"/>
            <a:r>
              <a:rPr lang="en-US" altLang="en-US" sz="1800" dirty="0">
                <a:latin typeface="+mn-lt"/>
                <a:ea typeface="+mj-ea"/>
              </a:rPr>
              <a:t>Example 2-D raster image: satellite image of cloud cover, where each pixel stores the cloud visibility in a particular area.</a:t>
            </a:r>
          </a:p>
          <a:p>
            <a:pPr lvl="1"/>
            <a:r>
              <a:rPr lang="en-US" altLang="en-US" sz="1800" dirty="0">
                <a:latin typeface="+mn-lt"/>
                <a:ea typeface="+mj-ea"/>
              </a:rPr>
              <a:t>Additional dimensions might include the temperature at different altitudes at different regions, or measurements taken at different points in time.</a:t>
            </a:r>
          </a:p>
          <a:p>
            <a:r>
              <a:rPr lang="en-US" altLang="en-US" sz="2000" dirty="0">
                <a:latin typeface="+mn-lt"/>
                <a:ea typeface="+mj-ea"/>
              </a:rPr>
              <a:t>Design databases generally do not store raster data.</a:t>
            </a:r>
            <a:endParaRPr lang="en-US" altLang="en-US" sz="2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554566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Geographic Data (Cont.)</a:t>
            </a:r>
            <a:endParaRPr lang="zh-CN" altLang="en-US" sz="10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568952" cy="408645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Vector data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are constructed from basic geometric objects:  points, line segments, triangles, and other polygons in two dimensions, and cylinders, spheres, cuboids, and other polyhedrons in three dimensions.</a:t>
            </a:r>
          </a:p>
          <a:p>
            <a:r>
              <a:rPr lang="en-US" altLang="en-US" sz="2000" dirty="0">
                <a:latin typeface="+mn-lt"/>
              </a:rPr>
              <a:t>Vector format often used to represent map data.</a:t>
            </a:r>
          </a:p>
          <a:p>
            <a:pPr lvl="1"/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Roads can be considered as two-dimensional and represented by lines and curves.</a:t>
            </a:r>
          </a:p>
          <a:p>
            <a:pPr lvl="1"/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Some features, such as rivers, may be represented either as complex curves or as complex polygons, depending on whether their width is relevant.</a:t>
            </a:r>
          </a:p>
          <a:p>
            <a:pPr lvl="1"/>
            <a:r>
              <a:rPr lang="en-US" altLang="en-US" sz="1800" dirty="0">
                <a:latin typeface="+mn-lt"/>
                <a:ea typeface="ＭＳ Ｐゴシック" panose="020B0600070205080204" pitchFamily="34" charset="-128"/>
              </a:rPr>
              <a:t>Features such as regions and lakes can be depicted as polygons.</a:t>
            </a:r>
            <a:endParaRPr lang="en-US" altLang="en-US" sz="1800" b="1" dirty="0">
              <a:latin typeface="+mn-lt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896133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259D-D8E9-4CDA-B49A-D2A5668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Geographic Data (Cont.)</a:t>
            </a:r>
            <a:endParaRPr lang="zh-CN" altLang="en-US" sz="1000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8884E1-6273-4FBA-93E5-B1CB0B87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2"/>
            <a:ext cx="8712968" cy="4086453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Region queries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deal with spatial regions. e.g., ask for objects that lie partially or fully inside a specified region</a:t>
            </a:r>
          </a:p>
          <a:p>
            <a:pPr lvl="1"/>
            <a:r>
              <a:rPr lang="en-US" altLang="en-US" sz="1600" dirty="0">
                <a:latin typeface="+mn-lt"/>
              </a:rPr>
              <a:t>E.g., </a:t>
            </a:r>
            <a:r>
              <a:rPr lang="en-US" altLang="en-US" sz="1600" dirty="0" err="1">
                <a:latin typeface="+mn-lt"/>
              </a:rPr>
              <a:t>PostGIS</a:t>
            </a:r>
            <a:r>
              <a:rPr lang="en-US" altLang="en-US" sz="1600" dirty="0">
                <a:latin typeface="+mn-lt"/>
              </a:rPr>
              <a:t>  </a:t>
            </a:r>
            <a:r>
              <a:rPr lang="en-US" altLang="en-US" sz="1600" i="1" dirty="0" err="1">
                <a:latin typeface="+mn-lt"/>
              </a:rPr>
              <a:t>ST_Contains</a:t>
            </a:r>
            <a:r>
              <a:rPr lang="en-US" altLang="en-US" sz="1600" dirty="0">
                <a:latin typeface="+mn-lt"/>
              </a:rPr>
              <a:t>()</a:t>
            </a:r>
            <a:r>
              <a:rPr lang="en-US" altLang="en-US" sz="1600" i="1" dirty="0">
                <a:latin typeface="+mn-lt"/>
              </a:rPr>
              <a:t>, </a:t>
            </a:r>
            <a:r>
              <a:rPr lang="en-US" altLang="en-US" sz="1600" i="1" dirty="0" err="1">
                <a:latin typeface="+mn-lt"/>
              </a:rPr>
              <a:t>ST_Overlaps</a:t>
            </a:r>
            <a:r>
              <a:rPr lang="en-US" altLang="en-US" sz="1600" dirty="0">
                <a:latin typeface="+mn-lt"/>
              </a:rPr>
              <a:t>()</a:t>
            </a:r>
            <a:r>
              <a:rPr lang="en-US" altLang="en-US" sz="1600" i="1" dirty="0">
                <a:latin typeface="+mn-lt"/>
              </a:rPr>
              <a:t>, </a:t>
            </a:r>
            <a:r>
              <a:rPr lang="en-US" altLang="en-US" sz="1600" dirty="0">
                <a:latin typeface="+mn-lt"/>
              </a:rPr>
              <a:t>…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Nearness queries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request objects that lie near a specified location.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Nearest neighbor queries</a:t>
            </a:r>
            <a:r>
              <a:rPr lang="en-US" altLang="en-US" sz="1800" dirty="0">
                <a:latin typeface="+mn-lt"/>
              </a:rPr>
              <a:t>, given a point or an object, find the nearest object that satisfies given conditions.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+mn-lt"/>
              </a:rPr>
              <a:t>Spatial graph queries </a:t>
            </a:r>
            <a:r>
              <a:rPr lang="en-US" altLang="zh-CN" sz="1800" dirty="0">
                <a:latin typeface="+mn-lt"/>
              </a:rPr>
              <a:t>request information based on spatial graphs</a:t>
            </a:r>
          </a:p>
          <a:p>
            <a:pPr lvl="1"/>
            <a:r>
              <a:rPr lang="en-US" altLang="zh-CN" sz="1600" dirty="0">
                <a:latin typeface="+mn-lt"/>
              </a:rPr>
              <a:t>E.g., shortest path between two points via a road network 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Spatial join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of two spatial relations with the location playing the role of join attribute.</a:t>
            </a:r>
          </a:p>
          <a:p>
            <a:r>
              <a:rPr lang="en-US" altLang="en-US" sz="1800" dirty="0">
                <a:latin typeface="+mn-lt"/>
              </a:rPr>
              <a:t>Queries that compute 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</a:rPr>
              <a:t>intersections</a:t>
            </a: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 or 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</a:rPr>
              <a:t>unions</a:t>
            </a: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of regions</a:t>
            </a:r>
          </a:p>
        </p:txBody>
      </p:sp>
    </p:spTree>
    <p:extLst>
      <p:ext uri="{BB962C8B-B14F-4D97-AF65-F5344CB8AC3E}">
        <p14:creationId xmlns:p14="http://schemas.microsoft.com/office/powerpoint/2010/main" val="28092995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FD231-E645-4933-85C0-F6108E84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Semi-Structured Data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11215-B34D-468C-BADA-5C57BE47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lt"/>
              </a:rPr>
              <a:t>Many applications require storage of complex data, whose schema changes often</a:t>
            </a:r>
          </a:p>
          <a:p>
            <a:r>
              <a:rPr lang="en-US" altLang="zh-CN" sz="2000" dirty="0">
                <a:latin typeface="+mn-lt"/>
              </a:rPr>
              <a:t>The relational model’s requirement of atomic data types may be an overkill</a:t>
            </a:r>
          </a:p>
          <a:p>
            <a:pPr lvl="1"/>
            <a:r>
              <a:rPr lang="en-US" altLang="zh-CN" sz="1600" dirty="0">
                <a:latin typeface="+mn-lt"/>
              </a:rPr>
              <a:t>E.g., storing set of interests as a set-valued attribute of a user profile may be simpler than normalizing it</a:t>
            </a:r>
          </a:p>
          <a:p>
            <a:r>
              <a:rPr lang="en-US" altLang="zh-CN" sz="2000" dirty="0">
                <a:latin typeface="+mn-lt"/>
              </a:rPr>
              <a:t>Data exchange can benefit greatly from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semi-structured data</a:t>
            </a:r>
          </a:p>
          <a:p>
            <a:pPr lvl="1"/>
            <a:r>
              <a:rPr lang="en-US" altLang="zh-CN" sz="1600" dirty="0">
                <a:latin typeface="+mn-lt"/>
              </a:rPr>
              <a:t>Exchange can be between applications, or between back-end and front-end of an application</a:t>
            </a:r>
          </a:p>
          <a:p>
            <a:pPr lvl="1"/>
            <a:r>
              <a:rPr lang="en-US" altLang="zh-CN" sz="1600" dirty="0">
                <a:latin typeface="+mn-lt"/>
              </a:rPr>
              <a:t>Web-services are widely used today, with complex data fetched to the front-end and displayed using a mobile app or JavaScript</a:t>
            </a:r>
          </a:p>
          <a:p>
            <a:r>
              <a:rPr lang="en-US" altLang="zh-CN" sz="2000" dirty="0">
                <a:latin typeface="+mn-lt"/>
              </a:rPr>
              <a:t>JSON and XML are widely used semi-structured data models</a:t>
            </a: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6918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>
                <a:latin typeface="+mn-lt"/>
                <a:ea typeface="宋体" pitchFamily="2" charset="-122"/>
              </a:rPr>
              <a:t>End of Lecture 8</a:t>
            </a:r>
            <a:endParaRPr lang="zh-CN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90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05A7-90F8-42B1-8005-3C5637C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Features of Semi-Structured Data Models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A687B-B33E-428C-B275-F02C10A2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89553"/>
            <a:ext cx="892899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Flexible schema</a:t>
            </a:r>
          </a:p>
          <a:p>
            <a:pPr lvl="1"/>
            <a:r>
              <a:rPr lang="en-US" altLang="zh-CN" sz="1600" dirty="0">
                <a:latin typeface="+mn-lt"/>
              </a:rPr>
              <a:t>Wide column representation: allow each tuple to have a different set of attributes, can add new attributes at any time</a:t>
            </a:r>
          </a:p>
          <a:p>
            <a:pPr lvl="1"/>
            <a:r>
              <a:rPr lang="en-US" altLang="zh-CN" sz="1600" dirty="0">
                <a:latin typeface="+mn-lt"/>
              </a:rPr>
              <a:t>Sparse column representation: schema has a fixed but large set of attributes, by each tuple may store only a subset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Multivalued data types</a:t>
            </a:r>
          </a:p>
          <a:p>
            <a:pPr lvl="1"/>
            <a:r>
              <a:rPr lang="en-US" altLang="zh-CN" sz="1600" dirty="0">
                <a:latin typeface="+mn-lt"/>
              </a:rPr>
              <a:t>Sets, multisets</a:t>
            </a:r>
          </a:p>
          <a:p>
            <a:pPr lvl="2"/>
            <a:r>
              <a:rPr lang="en-US" altLang="zh-CN" sz="1400" dirty="0">
                <a:latin typeface="+mn-lt"/>
              </a:rPr>
              <a:t>E.g.,: set of interests {‘basketball, ‘La Liga’, ‘cooking’, ‘anime’, ‘jazz’}</a:t>
            </a:r>
          </a:p>
          <a:p>
            <a:pPr lvl="1"/>
            <a:r>
              <a:rPr lang="en-US" altLang="zh-CN" sz="1600" dirty="0">
                <a:latin typeface="+mn-lt"/>
              </a:rPr>
              <a:t>Key-value map (or just map for short)</a:t>
            </a:r>
          </a:p>
          <a:p>
            <a:pPr lvl="2"/>
            <a:r>
              <a:rPr lang="en-US" altLang="zh-CN" sz="1400" dirty="0">
                <a:latin typeface="+mn-lt"/>
              </a:rPr>
              <a:t>Store a set of key-value pairs</a:t>
            </a:r>
          </a:p>
          <a:p>
            <a:pPr lvl="2"/>
            <a:r>
              <a:rPr lang="en-US" altLang="zh-CN" sz="1400" dirty="0">
                <a:latin typeface="+mn-lt"/>
              </a:rPr>
              <a:t>E.g., {(brand, Apple), (ID, MacBook Air), (size, 13), (color, silver)}</a:t>
            </a:r>
          </a:p>
          <a:p>
            <a:pPr lvl="2"/>
            <a:r>
              <a:rPr lang="en-US" altLang="zh-CN" sz="1400" dirty="0">
                <a:latin typeface="+mn-lt"/>
              </a:rPr>
              <a:t>Operations on maps:  put(key, value), get(key), delete(key)</a:t>
            </a: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2889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49BB-C5AF-47F7-B4BC-86AEED15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Features of Semi-Structured Data Models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5A691-6663-4E33-8EAA-E689F91D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Arrays</a:t>
            </a:r>
            <a:r>
              <a:rPr lang="en-US" altLang="zh-CN" sz="2000" dirty="0">
                <a:latin typeface="+mn-lt"/>
              </a:rPr>
              <a:t> </a:t>
            </a:r>
          </a:p>
          <a:p>
            <a:pPr lvl="1"/>
            <a:r>
              <a:rPr lang="en-US" altLang="zh-CN" sz="1600" dirty="0">
                <a:latin typeface="+mn-lt"/>
              </a:rPr>
              <a:t>Widely used for scientific and monitoring applications</a:t>
            </a:r>
          </a:p>
          <a:p>
            <a:pPr lvl="1"/>
            <a:r>
              <a:rPr lang="en-US" altLang="zh-CN" sz="1600" dirty="0">
                <a:latin typeface="+mn-lt"/>
              </a:rPr>
              <a:t>E.g., readings taken at regular intervals can be represented as array of values instead of (time, value) pairs</a:t>
            </a:r>
          </a:p>
          <a:p>
            <a:pPr lvl="2"/>
            <a:r>
              <a:rPr lang="en-US" altLang="zh-CN" sz="1400" dirty="0">
                <a:latin typeface="+mn-lt"/>
              </a:rPr>
              <a:t>[5, 8, 9, 11] instead of {(1,5), (2, 8), (3, 9), (4, 11)}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Multi-valued attribute types </a:t>
            </a:r>
          </a:p>
          <a:p>
            <a:pPr lvl="1"/>
            <a:r>
              <a:rPr lang="en-US" altLang="zh-CN" sz="1600" dirty="0">
                <a:latin typeface="+mn-lt"/>
              </a:rPr>
              <a:t>Modeled using non first-normal-form (NFNF) data model</a:t>
            </a:r>
          </a:p>
          <a:p>
            <a:pPr lvl="1"/>
            <a:r>
              <a:rPr lang="en-US" altLang="zh-CN" sz="1600" dirty="0">
                <a:latin typeface="+mn-lt"/>
              </a:rPr>
              <a:t>Supported by most database systems today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Array database</a:t>
            </a:r>
            <a:r>
              <a:rPr lang="en-US" altLang="zh-CN" sz="2000" b="1" dirty="0">
                <a:latin typeface="+mn-lt"/>
              </a:rPr>
              <a:t>:  a database that provides specialized support for arrays</a:t>
            </a:r>
          </a:p>
          <a:p>
            <a:pPr lvl="1"/>
            <a:r>
              <a:rPr lang="en-US" altLang="zh-CN" sz="1600" dirty="0">
                <a:latin typeface="+mn-lt"/>
              </a:rPr>
              <a:t>E.g., compressed storage, query language extensions </a:t>
            </a:r>
            <a:r>
              <a:rPr lang="en-US" altLang="zh-CN" sz="1600" dirty="0" err="1">
                <a:latin typeface="+mn-lt"/>
              </a:rPr>
              <a:t>etc</a:t>
            </a:r>
            <a:endParaRPr lang="en-US" altLang="zh-CN" sz="1600" dirty="0">
              <a:latin typeface="+mn-lt"/>
            </a:endParaRPr>
          </a:p>
          <a:p>
            <a:pPr lvl="1"/>
            <a:r>
              <a:rPr lang="en-US" altLang="zh-CN" sz="1600" dirty="0">
                <a:latin typeface="+mn-lt"/>
              </a:rPr>
              <a:t>Oracle </a:t>
            </a:r>
            <a:r>
              <a:rPr lang="en-US" altLang="zh-CN" sz="1600" dirty="0" err="1">
                <a:latin typeface="+mn-lt"/>
              </a:rPr>
              <a:t>GeoRaster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dirty="0" err="1">
                <a:latin typeface="+mn-lt"/>
              </a:rPr>
              <a:t>PostGIS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dirty="0" err="1">
                <a:latin typeface="+mn-lt"/>
              </a:rPr>
              <a:t>SciDB</a:t>
            </a:r>
            <a:r>
              <a:rPr lang="en-US" altLang="zh-CN" sz="1600" dirty="0">
                <a:latin typeface="+mn-lt"/>
              </a:rPr>
              <a:t>, </a:t>
            </a:r>
            <a:r>
              <a:rPr lang="en-US" altLang="zh-CN" sz="1600" dirty="0" err="1">
                <a:latin typeface="+mn-lt"/>
              </a:rPr>
              <a:t>etc</a:t>
            </a:r>
            <a:endParaRPr lang="en-US" altLang="zh-CN" sz="1600" dirty="0">
              <a:latin typeface="+mn-lt"/>
            </a:endParaRP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9205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48257-2F73-4B00-BFCD-AC1682FD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Nested Data Types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56C4C-109B-4725-864F-B5672198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+mn-lt"/>
              </a:rPr>
              <a:t>Hierarchical data is common in many applications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JSON</a:t>
            </a:r>
            <a:r>
              <a:rPr lang="en-US" altLang="zh-CN" sz="2000" dirty="0">
                <a:latin typeface="+mn-lt"/>
              </a:rPr>
              <a:t>: JavaScript Object Notation</a:t>
            </a:r>
          </a:p>
          <a:p>
            <a:pPr lvl="1"/>
            <a:r>
              <a:rPr lang="en-US" altLang="zh-CN" sz="1800" dirty="0">
                <a:latin typeface="+mn-lt"/>
              </a:rPr>
              <a:t>Widely used today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XML</a:t>
            </a:r>
            <a:r>
              <a:rPr lang="en-US" altLang="zh-CN" sz="2000" dirty="0">
                <a:latin typeface="+mn-lt"/>
              </a:rPr>
              <a:t>: Extensible Markup Language</a:t>
            </a:r>
          </a:p>
          <a:p>
            <a:pPr lvl="1"/>
            <a:r>
              <a:rPr lang="en-US" altLang="zh-CN" sz="1800" dirty="0">
                <a:latin typeface="+mn-lt"/>
              </a:rPr>
              <a:t>Earlier generation notation, still used extensively</a:t>
            </a:r>
          </a:p>
          <a:p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26170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8C9B-5B73-491A-972F-75C48664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JSON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56C1E-0213-4FD2-BED2-4591B84B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4104456"/>
          </a:xfrm>
        </p:spPr>
        <p:txBody>
          <a:bodyPr/>
          <a:lstStyle/>
          <a:p>
            <a:r>
              <a:rPr lang="en-US" altLang="zh-CN" sz="1800" dirty="0">
                <a:latin typeface="+mn-lt"/>
              </a:rPr>
              <a:t>Textual representation widely used for data exchange</a:t>
            </a:r>
          </a:p>
          <a:p>
            <a:r>
              <a:rPr lang="en-US" altLang="zh-CN" sz="1800" dirty="0">
                <a:latin typeface="+mn-lt"/>
              </a:rPr>
              <a:t>Example of JSON data</a:t>
            </a: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endParaRPr lang="en-US" altLang="zh-CN" sz="1800" dirty="0">
              <a:latin typeface="+mn-lt"/>
            </a:endParaRPr>
          </a:p>
          <a:p>
            <a:r>
              <a:rPr lang="en-US" altLang="zh-CN" sz="1800" dirty="0">
                <a:latin typeface="+mn-lt"/>
              </a:rPr>
              <a:t>Types: integer, real, string, and </a:t>
            </a:r>
          </a:p>
          <a:p>
            <a:pPr lvl="1"/>
            <a:r>
              <a:rPr lang="en-US" altLang="zh-CN" sz="1400" dirty="0">
                <a:latin typeface="+mn-lt"/>
              </a:rPr>
              <a:t>Objects: are key-value maps, i.e. sets of (attribute name, value) pairs</a:t>
            </a:r>
          </a:p>
          <a:p>
            <a:pPr lvl="1"/>
            <a:r>
              <a:rPr lang="en-US" altLang="zh-CN" sz="1400" dirty="0">
                <a:latin typeface="+mn-lt"/>
              </a:rPr>
              <a:t>Arrays are also key-value maps (from offset to value)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D0CF70-9D70-4402-99B4-CF856AD36E26}"/>
              </a:ext>
            </a:extLst>
          </p:cNvPr>
          <p:cNvSpPr txBox="1">
            <a:spLocks/>
          </p:cNvSpPr>
          <p:nvPr/>
        </p:nvSpPr>
        <p:spPr bwMode="auto">
          <a:xfrm>
            <a:off x="827584" y="1491630"/>
            <a:ext cx="552192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{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"ID": "22222",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"name": {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	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firstname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: "Albert",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	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: "Einstein"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},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deptname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": "Physics",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"children": [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	{"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firstname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": "Hans", 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": "Einstein" },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	{"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firstname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": "Eduard", "</a:t>
            </a:r>
            <a:r>
              <a:rPr lang="en-IN" sz="1200" kern="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lastname</a:t>
            </a: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": "Einstein" }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	]</a:t>
            </a:r>
            <a:b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IN" sz="1200" kern="0" dirty="0">
                <a:solidFill>
                  <a:srgbClr val="0000FF"/>
                </a:solidFill>
                <a:latin typeface="Comic Sans MS" panose="030F0702030302020204" pitchFamily="66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704591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805D3-891E-43F4-AD2D-0FF4A23C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JSON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AE929-3DFF-4A6D-BB83-D256ED18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1800" b="1" dirty="0">
                <a:latin typeface="+mn-lt"/>
              </a:rPr>
              <a:t>JSON is ubiquitous in data exchange today</a:t>
            </a:r>
          </a:p>
          <a:p>
            <a:pPr lvl="1"/>
            <a:r>
              <a:rPr lang="en-US" altLang="zh-CN" sz="1400" dirty="0">
                <a:latin typeface="+mn-lt"/>
              </a:rPr>
              <a:t>Widely used for web services</a:t>
            </a:r>
          </a:p>
          <a:p>
            <a:pPr lvl="1"/>
            <a:r>
              <a:rPr lang="en-US" altLang="zh-CN" sz="1400" dirty="0">
                <a:latin typeface="+mn-lt"/>
              </a:rPr>
              <a:t>Most modern applications are architected around on web services</a:t>
            </a:r>
          </a:p>
          <a:p>
            <a:r>
              <a:rPr lang="en-US" altLang="zh-CN" sz="1800" b="1" dirty="0">
                <a:latin typeface="+mn-lt"/>
              </a:rPr>
              <a:t>SQL extensions for</a:t>
            </a:r>
          </a:p>
          <a:p>
            <a:pPr lvl="1"/>
            <a:r>
              <a:rPr lang="en-US" altLang="zh-CN" sz="1400" dirty="0">
                <a:latin typeface="+mn-lt"/>
              </a:rPr>
              <a:t>JSON types for storing JSON data</a:t>
            </a:r>
          </a:p>
          <a:p>
            <a:pPr lvl="1"/>
            <a:r>
              <a:rPr lang="en-US" altLang="zh-CN" sz="1400" dirty="0">
                <a:latin typeface="+mn-lt"/>
              </a:rPr>
              <a:t>Extracting data from JSON objects using path expressions</a:t>
            </a:r>
          </a:p>
          <a:p>
            <a:pPr lvl="2"/>
            <a:r>
              <a:rPr lang="en-US" altLang="zh-CN" sz="1200" dirty="0">
                <a:latin typeface="+mn-lt"/>
              </a:rPr>
              <a:t>E.g.  V-&gt; ID, or v.ID</a:t>
            </a:r>
          </a:p>
          <a:p>
            <a:pPr lvl="1"/>
            <a:r>
              <a:rPr lang="en-US" altLang="zh-CN" sz="1400" dirty="0">
                <a:latin typeface="+mn-lt"/>
              </a:rPr>
              <a:t>Generating JSON from relational data</a:t>
            </a:r>
          </a:p>
          <a:p>
            <a:pPr lvl="2"/>
            <a:r>
              <a:rPr lang="en-US" altLang="zh-CN" sz="1200" dirty="0">
                <a:latin typeface="+mn-lt"/>
              </a:rPr>
              <a:t>E.g. </a:t>
            </a:r>
            <a:r>
              <a:rPr lang="en-US" altLang="zh-CN" sz="1200" dirty="0" err="1">
                <a:latin typeface="+mn-lt"/>
              </a:rPr>
              <a:t>json.build_object</a:t>
            </a:r>
            <a:r>
              <a:rPr lang="en-US" altLang="zh-CN" sz="1200" dirty="0">
                <a:latin typeface="+mn-lt"/>
              </a:rPr>
              <a:t>(‘ID’, 12345, ‘name’, ‘Einstein’)</a:t>
            </a:r>
          </a:p>
          <a:p>
            <a:pPr lvl="1"/>
            <a:r>
              <a:rPr lang="en-US" altLang="zh-CN" sz="1400" dirty="0">
                <a:latin typeface="+mn-lt"/>
              </a:rPr>
              <a:t>Creation of JSON collections using aggregation</a:t>
            </a:r>
          </a:p>
          <a:p>
            <a:pPr lvl="2"/>
            <a:r>
              <a:rPr lang="en-US" altLang="zh-CN" sz="1200" dirty="0">
                <a:latin typeface="+mn-lt"/>
              </a:rPr>
              <a:t>E.g. </a:t>
            </a:r>
            <a:r>
              <a:rPr lang="en-US" altLang="zh-CN" sz="1200" dirty="0" err="1">
                <a:latin typeface="+mn-lt"/>
              </a:rPr>
              <a:t>json_agg</a:t>
            </a:r>
            <a:r>
              <a:rPr lang="en-US" altLang="zh-CN" sz="1200" dirty="0">
                <a:latin typeface="+mn-lt"/>
              </a:rPr>
              <a:t> aggregate function in PostgreSQL</a:t>
            </a:r>
          </a:p>
          <a:p>
            <a:pPr lvl="1"/>
            <a:r>
              <a:rPr lang="en-US" altLang="zh-CN" sz="1400" dirty="0">
                <a:latin typeface="+mn-lt"/>
              </a:rPr>
              <a:t>Syntax varies greatly across databases</a:t>
            </a:r>
          </a:p>
          <a:p>
            <a:r>
              <a:rPr lang="en-US" altLang="zh-CN" sz="1800" b="1" dirty="0">
                <a:latin typeface="+mn-lt"/>
              </a:rPr>
              <a:t>JSON is verbose</a:t>
            </a:r>
          </a:p>
          <a:p>
            <a:pPr lvl="1"/>
            <a:r>
              <a:rPr lang="en-US" altLang="zh-CN" sz="1400" dirty="0">
                <a:latin typeface="+mn-lt"/>
              </a:rPr>
              <a:t>Compressed representations such as BSON (Binary JSON) used for efficient data storage</a:t>
            </a:r>
          </a:p>
          <a:p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5309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mic Sans MS"/>
        <a:ea typeface="微软雅黑"/>
        <a:cs typeface=""/>
      </a:majorFont>
      <a:minorFont>
        <a:latin typeface="Comic Sans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omic Sans MS"/>
        <a:ea typeface="微软雅黑"/>
        <a:cs typeface=""/>
      </a:majorFont>
      <a:minorFont>
        <a:latin typeface="Comic Sans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32334</TotalTime>
  <Words>3513</Words>
  <Application>Microsoft Office PowerPoint</Application>
  <PresentationFormat>全屏显示(16:9)</PresentationFormat>
  <Paragraphs>334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Monotype Sorts</vt:lpstr>
      <vt:lpstr>微软雅黑</vt:lpstr>
      <vt:lpstr>Arial</vt:lpstr>
      <vt:lpstr>Calibri</vt:lpstr>
      <vt:lpstr>Comic Sans MS</vt:lpstr>
      <vt:lpstr>Times New Roman</vt:lpstr>
      <vt:lpstr>Trebuchet MS</vt:lpstr>
      <vt:lpstr>Wingdings</vt:lpstr>
      <vt:lpstr>默认设计模板</vt:lpstr>
      <vt:lpstr>1_默认设计模板</vt:lpstr>
      <vt:lpstr>PowerPoint 演示文稿</vt:lpstr>
      <vt:lpstr>Outline of the Course </vt:lpstr>
      <vt:lpstr>Outline</vt:lpstr>
      <vt:lpstr>Semi-Structured Data</vt:lpstr>
      <vt:lpstr>Features of Semi-Structured Data Models</vt:lpstr>
      <vt:lpstr>Features of Semi-Structured Data Models</vt:lpstr>
      <vt:lpstr>Nested Data Types</vt:lpstr>
      <vt:lpstr>JSON</vt:lpstr>
      <vt:lpstr>JSON</vt:lpstr>
      <vt:lpstr>XML</vt:lpstr>
      <vt:lpstr>Example of Data in XML</vt:lpstr>
      <vt:lpstr>XML (Cont.)</vt:lpstr>
      <vt:lpstr>Knowledge Representation</vt:lpstr>
      <vt:lpstr>Graph View of RDF Data</vt:lpstr>
      <vt:lpstr>Triple View of RDF Data</vt:lpstr>
      <vt:lpstr>Querying RDF: SPARQL</vt:lpstr>
      <vt:lpstr>RDF Representation (Cont.)</vt:lpstr>
      <vt:lpstr>Outline</vt:lpstr>
      <vt:lpstr>Object Orientation</vt:lpstr>
      <vt:lpstr>Object-Relational Database Systems</vt:lpstr>
      <vt:lpstr>Type and Table Inheritance</vt:lpstr>
      <vt:lpstr>Reference Types</vt:lpstr>
      <vt:lpstr>Object-Relational Mapping</vt:lpstr>
      <vt:lpstr>Outline</vt:lpstr>
      <vt:lpstr>Textual Data</vt:lpstr>
      <vt:lpstr>Ranking using TF-IDF</vt:lpstr>
      <vt:lpstr>Ranking Using Hyperlinks</vt:lpstr>
      <vt:lpstr>Ranking Using Hyperlinks</vt:lpstr>
      <vt:lpstr>Retrieval Effectiveness</vt:lpstr>
      <vt:lpstr>Outline</vt:lpstr>
      <vt:lpstr>Spatial Data</vt:lpstr>
      <vt:lpstr>Represented of Geometric Information</vt:lpstr>
      <vt:lpstr>Representation of Geometric Constructs</vt:lpstr>
      <vt:lpstr>Representation of Geometric Information (Cont.)</vt:lpstr>
      <vt:lpstr>Design Databases</vt:lpstr>
      <vt:lpstr>Representation of Geometric Constructs</vt:lpstr>
      <vt:lpstr>Geographic Data</vt:lpstr>
      <vt:lpstr>Geographic Data (Cont.)</vt:lpstr>
      <vt:lpstr>Geographic Data (Cont.)</vt:lpstr>
      <vt:lpstr>End of Lecture 8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关珺 周</cp:lastModifiedBy>
  <cp:revision>2224</cp:revision>
  <dcterms:created xsi:type="dcterms:W3CDTF">2007-09-26T12:04:45Z</dcterms:created>
  <dcterms:modified xsi:type="dcterms:W3CDTF">2023-11-13T02:29:53Z</dcterms:modified>
</cp:coreProperties>
</file>