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  <p:sldMasterId id="2147484366" r:id="rId3"/>
  </p:sldMasterIdLst>
  <p:notesMasterIdLst>
    <p:notesMasterId r:id="rId21"/>
  </p:notesMasterIdLst>
  <p:handoutMasterIdLst>
    <p:handoutMasterId r:id="rId22"/>
  </p:handoutMasterIdLst>
  <p:sldIdLst>
    <p:sldId id="680" r:id="rId4"/>
    <p:sldId id="681" r:id="rId5"/>
    <p:sldId id="699" r:id="rId6"/>
    <p:sldId id="685" r:id="rId7"/>
    <p:sldId id="686" r:id="rId8"/>
    <p:sldId id="687" r:id="rId9"/>
    <p:sldId id="700" r:id="rId10"/>
    <p:sldId id="688" r:id="rId11"/>
    <p:sldId id="690" r:id="rId12"/>
    <p:sldId id="706" r:id="rId13"/>
    <p:sldId id="692" r:id="rId14"/>
    <p:sldId id="704" r:id="rId15"/>
    <p:sldId id="702" r:id="rId16"/>
    <p:sldId id="701" r:id="rId17"/>
    <p:sldId id="705" r:id="rId18"/>
    <p:sldId id="695" r:id="rId19"/>
    <p:sldId id="696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96" d="100"/>
          <a:sy n="96" d="100"/>
        </p:scale>
        <p:origin x="199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3F5C8CF-D430-4442-84C8-974690C27D6F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EF92AA-A823-4D05-9ABB-2845CECE8D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11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2059AD4-624C-4BBF-9CF9-CC2045C444F5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1A9840D-BDB6-417D-8CE9-F388E249A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37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77ACF316-8935-4B42-B22D-F63148BD41EB}" type="slidenum">
              <a:rPr lang="zh-CN" altLang="en-US" sz="1300">
                <a:solidFill>
                  <a:schemeClr val="tx1"/>
                </a:solidFill>
              </a:rPr>
              <a:pPr algn="r"/>
              <a:t>1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9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A9840D-BDB6-417D-8CE9-F388E249A00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7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A9840D-BDB6-417D-8CE9-F388E249A00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1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A9840D-BDB6-417D-8CE9-F388E249A00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1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2942183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5255936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7025184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5550715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BBC5B-2D8D-4CBD-81EC-F11C85CBE8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352167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48F73-74C9-4789-9D08-72F14BB0DC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562420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6F315-4C35-41FF-AF9C-4AC7C306D9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364926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6D05-3CAB-47F1-B7BF-CE5219B1DF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751141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7B8C6-AC60-4BFE-8E54-EBEC489E29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896253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BFEAB-BF5A-4D6C-B846-EDDC37E698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782051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3D72A-9135-4A1F-8F6C-9B67C0ECEF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281568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1914329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3C6BC-31AF-46C1-8F41-61230F59A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277867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495B7-933B-4793-B7D1-374226F29C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396685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2817A-C263-4FD8-8FB8-7FDB128EAD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259287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CD67F-840F-4D42-81F1-E138C800F2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421713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E6186-46E4-4934-93C5-F4954C7066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40308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C35AE-5116-40FF-8EC4-8B85C040E2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153391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C9AE-387D-4417-92D4-E07C08BD0A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910860"/>
      </p:ext>
    </p:extLst>
  </p:cSld>
  <p:clrMapOvr>
    <a:masterClrMapping/>
  </p:clrMapOvr>
  <p:transition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6251E-54C3-4CEE-8EC9-27CF38FE8F30}" type="datetime1">
              <a:rPr lang="zh-CN" altLang="en-US"/>
              <a:pPr>
                <a:defRPr/>
              </a:pPr>
              <a:t>2024/2/25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397519-1AC1-45C7-8256-AA5D45460C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513664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9540871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3559776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580635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5833351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02800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478756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1574161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604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09869A5-8C42-4B1C-82E4-B01630AAFE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  <p:sldLayoutId id="2147484607" r:id="rId3"/>
    <p:sldLayoutId id="2147484608" r:id="rId4"/>
    <p:sldLayoutId id="2147484609" r:id="rId5"/>
    <p:sldLayoutId id="2147484610" r:id="rId6"/>
    <p:sldLayoutId id="2147484611" r:id="rId7"/>
    <p:sldLayoutId id="2147484612" r:id="rId8"/>
    <p:sldLayoutId id="2147484613" r:id="rId9"/>
    <p:sldLayoutId id="2147484614" r:id="rId10"/>
    <p:sldLayoutId id="2147484615" r:id="rId11"/>
    <p:sldLayoutId id="2147484616" r:id="rId12"/>
    <p:sldLayoutId id="2147484617" r:id="rId13"/>
    <p:sldLayoutId id="2147484618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D26F5E6-EFCE-4468-9A82-1E5B1B94350F}" type="datetime1">
              <a:rPr lang="zh-CN" altLang="en-US"/>
              <a:pPr>
                <a:defRPr/>
              </a:pPr>
              <a:t>2024/2/25</a:t>
            </a:fld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EA25CB-3FEC-4CD9-BF6E-852F14DA8C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Arial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Arial" charset="0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Arial" charset="0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charset="0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charset="0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9388" y="684213"/>
            <a:ext cx="8964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SOFTWARE   ENGINEERING</a:t>
            </a:r>
            <a:endParaRPr lang="zh-CN" altLang="en-US" sz="4400" b="0">
              <a:solidFill>
                <a:srgbClr val="0000FF"/>
              </a:solidFill>
            </a:endParaRPr>
          </a:p>
        </p:txBody>
      </p:sp>
      <p:sp>
        <p:nvSpPr>
          <p:cNvPr id="6147" name="WordArt 3"/>
          <p:cNvSpPr>
            <a:spLocks noChangeArrowheads="1" noChangeShapeType="1" noTextEdit="1"/>
          </p:cNvSpPr>
          <p:nvPr/>
        </p:nvSpPr>
        <p:spPr bwMode="auto">
          <a:xfrm>
            <a:off x="2862263" y="1989138"/>
            <a:ext cx="3352800" cy="2362200"/>
          </a:xfrm>
          <a:prstGeom prst="rect">
            <a:avLst/>
          </a:prstGeom>
        </p:spPr>
        <p:txBody>
          <a:bodyPr wrap="none" fromWordArt="1">
            <a:prstTxWarp prst="textRingInside">
              <a:avLst>
                <a:gd name="adj" fmla="val 625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软件工程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106488" y="4733925"/>
            <a:ext cx="69850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Prof.  </a:t>
            </a:r>
            <a:r>
              <a:rPr lang="en-US" altLang="zh-CN" sz="2800" dirty="0" err="1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Guosun</a:t>
            </a:r>
            <a:r>
              <a:rPr lang="en-US" altLang="zh-CN" sz="2800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Zeng</a:t>
            </a:r>
          </a:p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曾国荪  </a:t>
            </a:r>
            <a:r>
              <a:rPr lang="zh-CN" altLang="en-US" sz="3600" b="0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/>
            <a:r>
              <a:rPr lang="en-US" altLang="zh-CN" sz="3600" b="0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Feb. </a:t>
            </a:r>
            <a:r>
              <a:rPr lang="en-US" altLang="zh-CN" sz="3600" b="0" dirty="0" smtClean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2024 </a:t>
            </a:r>
            <a:r>
              <a:rPr lang="en-US" altLang="zh-CN" sz="3600" b="0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— Jun. </a:t>
            </a:r>
            <a:r>
              <a:rPr lang="en-US" altLang="zh-CN" sz="3600" b="0" dirty="0" smtClean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2024</a:t>
            </a:r>
            <a:endParaRPr lang="zh-CN" altLang="en-US" sz="3600" b="0" dirty="0">
              <a:solidFill>
                <a:schemeClr val="tx1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71710" y="6349900"/>
            <a:ext cx="1981200" cy="476250"/>
          </a:xfrm>
        </p:spPr>
        <p:txBody>
          <a:bodyPr/>
          <a:lstStyle/>
          <a:p>
            <a:pPr>
              <a:defRPr/>
            </a:pPr>
            <a:fld id="{6263D72A-9135-4A1F-8F6C-9B67C0ECEF02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575" y="335849"/>
            <a:ext cx="60766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网课参考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6810" y="189883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爱课程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1093" y="1870665"/>
            <a:ext cx="4186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http://www.icourses.cn 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148" y="3658960"/>
            <a:ext cx="830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清华大学，刘强老师     </a:t>
            </a:r>
            <a:r>
              <a:rPr lang="en-US" altLang="zh-CN" sz="2000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http://www.icourses.cn/sCourse/course_3016.html</a:t>
            </a:r>
            <a:endParaRPr lang="zh-CN" altLang="zh-CN" sz="200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70" y="4424045"/>
            <a:ext cx="8186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北京大学，梅宏 教授  </a:t>
            </a:r>
            <a:r>
              <a:rPr lang="en-US" altLang="zh-CN" sz="2000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http://www.icourses.cn/sCourse/course_6305.html</a:t>
            </a:r>
            <a:endParaRPr lang="zh-CN" altLang="en-US" sz="200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565" y="2744909"/>
            <a:ext cx="472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MOOC,   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视频公开课，资源共享课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97" y="1706350"/>
            <a:ext cx="209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08563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896461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Reference Books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zh-CN" sz="2800" b="0" dirty="0">
                <a:latin typeface="Arial" charset="0"/>
              </a:rPr>
              <a:t>  Software Engineering (10th Edition) , Ian Sommerville</a:t>
            </a:r>
            <a:r>
              <a:rPr lang="en-US" altLang="zh-CN" sz="2800" b="0" dirty="0">
                <a:solidFill>
                  <a:schemeClr val="tx1"/>
                </a:solidFill>
                <a:latin typeface="Arial" charset="0"/>
              </a:rPr>
              <a:t> </a:t>
            </a:r>
            <a:endParaRPr lang="en-US" altLang="zh-CN" sz="2800" b="0" dirty="0">
              <a:solidFill>
                <a:schemeClr val="tx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924300" y="1747838"/>
            <a:ext cx="5219700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《</a:t>
            </a:r>
            <a:r>
              <a:rPr lang="zh-CN" altLang="en-US" sz="2800" dirty="0">
                <a:latin typeface="Arial" panose="020B0604020202020204" pitchFamily="34" charset="0"/>
              </a:rPr>
              <a:t>软件工程（英文版</a:t>
            </a:r>
            <a:r>
              <a:rPr lang="en-US" altLang="zh-CN" sz="2800" dirty="0">
                <a:latin typeface="Arial" panose="020B0604020202020204" pitchFamily="34" charset="0"/>
              </a:rPr>
              <a:t>·</a:t>
            </a:r>
            <a:r>
              <a:rPr lang="zh-CN" altLang="en-US" sz="2800" dirty="0">
                <a:latin typeface="Arial" panose="020B0604020202020204" pitchFamily="34" charset="0"/>
              </a:rPr>
              <a:t>第</a:t>
            </a:r>
            <a:r>
              <a:rPr lang="en-US" altLang="zh-CN" sz="2800" dirty="0">
                <a:latin typeface="Arial" panose="020B0604020202020204" pitchFamily="34" charset="0"/>
              </a:rPr>
              <a:t>10</a:t>
            </a:r>
            <a:r>
              <a:rPr lang="zh-CN" altLang="en-US" sz="2800" dirty="0">
                <a:latin typeface="Arial" panose="020B0604020202020204" pitchFamily="34" charset="0"/>
              </a:rPr>
              <a:t>版）</a:t>
            </a:r>
            <a:r>
              <a:rPr lang="en-US" altLang="zh-CN" sz="2800" dirty="0">
                <a:latin typeface="Arial" panose="020B0604020202020204" pitchFamily="34" charset="0"/>
              </a:rPr>
              <a:t>》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出版社：机械工业出版社</a:t>
            </a:r>
            <a:br>
              <a:rPr lang="zh-CN" altLang="en-US" sz="2800" dirty="0">
                <a:latin typeface="Arial" panose="020B0604020202020204" pitchFamily="34" charset="0"/>
              </a:rPr>
            </a:br>
            <a:r>
              <a:rPr lang="zh-CN" altLang="en-US" sz="2800" dirty="0">
                <a:latin typeface="Arial" panose="020B0604020202020204" pitchFamily="34" charset="0"/>
              </a:rPr>
              <a:t>出版日期：</a:t>
            </a:r>
            <a:r>
              <a:rPr lang="en-US" altLang="zh-CN" sz="2800" dirty="0">
                <a:latin typeface="Arial" panose="020B0604020202020204" pitchFamily="34" charset="0"/>
              </a:rPr>
              <a:t>2018</a:t>
            </a:r>
            <a:r>
              <a:rPr lang="zh-CN" altLang="en-US" sz="2800" dirty="0">
                <a:latin typeface="Arial" panose="020B0604020202020204" pitchFamily="34" charset="0"/>
              </a:rPr>
              <a:t>年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月</a:t>
            </a:r>
            <a:br>
              <a:rPr lang="zh-CN" altLang="en-US" sz="2800" dirty="0">
                <a:latin typeface="Arial" panose="020B0604020202020204" pitchFamily="34" charset="0"/>
              </a:rPr>
            </a:br>
            <a:r>
              <a:rPr lang="zh-CN" altLang="en-US" sz="2800" dirty="0">
                <a:latin typeface="Arial" panose="020B0604020202020204" pitchFamily="34" charset="0"/>
              </a:rPr>
              <a:t>作者：英）</a:t>
            </a:r>
            <a:r>
              <a:rPr lang="en-US" altLang="zh-CN" sz="2800" dirty="0">
                <a:latin typeface="Arial" panose="020B0604020202020204" pitchFamily="34" charset="0"/>
              </a:rPr>
              <a:t>Ian </a:t>
            </a:r>
            <a:r>
              <a:rPr lang="en-US" altLang="zh-CN" sz="2800" dirty="0" err="1">
                <a:latin typeface="Arial" panose="020B0604020202020204" pitchFamily="34" charset="0"/>
              </a:rPr>
              <a:t>Sommerville</a:t>
            </a:r>
            <a:r>
              <a:rPr lang="zh-CN" altLang="en-US" sz="2800" dirty="0">
                <a:latin typeface="Arial" panose="020B0604020202020204" pitchFamily="34" charset="0"/>
              </a:rPr>
              <a:t>著</a:t>
            </a:r>
            <a:br>
              <a:rPr lang="zh-CN" altLang="en-US" sz="2800" dirty="0">
                <a:latin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74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BA1C36-3615-4D92-97B2-D12FA1506AE0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35AD7C-6D0B-48A0-ACFB-8720BE36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853825"/>
            <a:ext cx="3870430" cy="387043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476250" y="593725"/>
            <a:ext cx="6316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《</a:t>
            </a:r>
            <a:r>
              <a:rPr lang="zh-CN" altLang="en-US" sz="2800" dirty="0">
                <a:solidFill>
                  <a:srgbClr val="FF0000"/>
                </a:solidFill>
              </a:rPr>
              <a:t>软件工程：面向对象和传统的方法</a:t>
            </a:r>
            <a:r>
              <a:rPr lang="en-US" altLang="zh-CN" sz="2800" dirty="0">
                <a:solidFill>
                  <a:srgbClr val="FF0000"/>
                </a:solidFill>
              </a:rPr>
              <a:t>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51215"/>
              </p:ext>
            </p:extLst>
          </p:nvPr>
        </p:nvGraphicFramePr>
        <p:xfrm>
          <a:off x="3986213" y="2428875"/>
          <a:ext cx="4887912" cy="3017838"/>
        </p:xfrm>
        <a:graphic>
          <a:graphicData uri="http://schemas.openxmlformats.org/drawingml/2006/table">
            <a:tbl>
              <a:tblPr/>
              <a:tblGrid>
                <a:gridCol w="488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书名：</a:t>
                      </a:r>
                      <a:r>
                        <a:rPr lang="zh-CN" altLang="en-US" sz="2400" dirty="0">
                          <a:latin typeface="Verdana" pitchFamily="34" charset="0"/>
                        </a:rPr>
                        <a:t>软件工程：面向对象和传统的方法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出版社　：机械工业出版社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作   者　：</a:t>
                      </a:r>
                      <a:r>
                        <a:rPr kumimoji="0" lang="zh-CN" alt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（美）沙赫</a:t>
                      </a:r>
                      <a:endParaRPr kumimoji="0" lang="en-US" altLang="zh-CN" sz="2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出版日期：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2019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marL="91456" marR="91456" marT="45725" marB="4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38" name="灯片编号占位符 1"/>
          <p:cNvSpPr txBox="1">
            <a:spLocks/>
          </p:cNvSpPr>
          <p:nvPr/>
        </p:nvSpPr>
        <p:spPr bwMode="auto">
          <a:xfrm>
            <a:off x="8532813" y="6443663"/>
            <a:ext cx="450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730DE3-7AC8-4DDD-8394-0D7EA40DE16B}" type="slidenum">
              <a:rPr lang="zh-CN" altLang="en-US" sz="1200" b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b="0" dirty="0"/>
          </a:p>
        </p:txBody>
      </p:sp>
      <p:sp>
        <p:nvSpPr>
          <p:cNvPr id="7" name="矩形 6"/>
          <p:cNvSpPr/>
          <p:nvPr/>
        </p:nvSpPr>
        <p:spPr>
          <a:xfrm>
            <a:off x="2636838" y="5757863"/>
            <a:ext cx="641191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  <a:latin typeface="Verdana" pitchFamily="34" charset="0"/>
                <a:ea typeface="+mn-ea"/>
              </a:rPr>
              <a:t>被加州伯克利分校等</a:t>
            </a:r>
            <a:r>
              <a:rPr lang="en-US" altLang="zh-CN" sz="2400" dirty="0">
                <a:solidFill>
                  <a:srgbClr val="0000FF"/>
                </a:solidFill>
                <a:latin typeface="Verdana" pitchFamily="34" charset="0"/>
                <a:ea typeface="+mn-ea"/>
              </a:rPr>
              <a:t>180</a:t>
            </a:r>
            <a:r>
              <a:rPr lang="zh-CN" altLang="en-US" sz="2400" dirty="0">
                <a:solidFill>
                  <a:srgbClr val="0000FF"/>
                </a:solidFill>
                <a:latin typeface="Verdana" pitchFamily="34" charset="0"/>
                <a:ea typeface="+mn-ea"/>
              </a:rPr>
              <a:t>所美国高校选作教材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2354F9-D7BC-431E-8047-17A38B9B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782071"/>
            <a:ext cx="2836188" cy="3820217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B57D70-7EE7-4BF1-9789-4D7199949B7A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/>
          </a:p>
        </p:txBody>
      </p:sp>
      <p:graphicFrame>
        <p:nvGraphicFramePr>
          <p:cNvPr id="3" name="Group 20"/>
          <p:cNvGraphicFramePr>
            <a:graphicFrameLocks noGrp="1"/>
          </p:cNvGraphicFramePr>
          <p:nvPr/>
        </p:nvGraphicFramePr>
        <p:xfrm>
          <a:off x="0" y="615950"/>
          <a:ext cx="8748713" cy="517918"/>
        </p:xfrm>
        <a:graphic>
          <a:graphicData uri="http://schemas.openxmlformats.org/drawingml/2006/table">
            <a:tbl>
              <a:tblPr/>
              <a:tblGrid>
                <a:gridCol w="874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《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软件工程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—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实践者的研究方法（原书第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版）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》</a:t>
                      </a:r>
                    </a:p>
                  </a:txBody>
                  <a:tcPr marT="45599" marB="4559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461" name="Picture 9" descr="indexnew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3733800"/>
            <a:ext cx="2857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9698"/>
              </p:ext>
            </p:extLst>
          </p:nvPr>
        </p:nvGraphicFramePr>
        <p:xfrm>
          <a:off x="4076700" y="1751013"/>
          <a:ext cx="4887913" cy="4648200"/>
        </p:xfrm>
        <a:graphic>
          <a:graphicData uri="http://schemas.openxmlformats.org/drawingml/2006/table">
            <a:tbl>
              <a:tblPr/>
              <a:tblGrid>
                <a:gridCol w="48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0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书名：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Software 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Engineering:A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Practitioner’s Approach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出版社　：机械工业出版社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作   者　：（美）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Roger 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S.Pressman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译者　　：梅宏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出版日期：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2017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1456" marR="9145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464" name="Picture 10" descr=" 软件工程：实践者的研究方法（原书第8版 本科教学版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2033588"/>
            <a:ext cx="4005262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2" descr="51CRXIECKoL._SL160_PIsitb-sticker-arrow-dp,TopRight,12,-18_SH30_OU28_AA115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8288"/>
            <a:ext cx="380523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矩形 4"/>
          <p:cNvSpPr>
            <a:spLocks noChangeArrowheads="1"/>
          </p:cNvSpPr>
          <p:nvPr/>
        </p:nvSpPr>
        <p:spPr bwMode="auto">
          <a:xfrm>
            <a:off x="657225" y="414338"/>
            <a:ext cx="8189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/>
              <a:t>高等院校计算机专业及专业基础课系列教材</a:t>
            </a:r>
            <a:r>
              <a:rPr lang="en-US" altLang="zh-CN" sz="2400" b="0" dirty="0"/>
              <a:t>•</a:t>
            </a:r>
            <a:r>
              <a:rPr lang="zh-CN" altLang="en-US" sz="2400" b="0" dirty="0"/>
              <a:t>普通高等教育</a:t>
            </a:r>
            <a:r>
              <a:rPr lang="en-US" altLang="zh-CN" sz="2400" b="0" dirty="0"/>
              <a:t>"</a:t>
            </a:r>
            <a:r>
              <a:rPr lang="zh-CN" altLang="en-US" sz="2400" b="0" dirty="0"/>
              <a:t>十一五</a:t>
            </a:r>
            <a:r>
              <a:rPr lang="en-US" altLang="zh-CN" sz="2400" b="0" dirty="0"/>
              <a:t>"</a:t>
            </a:r>
            <a:r>
              <a:rPr lang="zh-CN" altLang="en-US" sz="2400" b="0" dirty="0"/>
              <a:t>国家级规划教材</a:t>
            </a:r>
            <a:r>
              <a:rPr lang="en-US" altLang="zh-CN" sz="2400" b="0" dirty="0"/>
              <a:t>•</a:t>
            </a:r>
            <a:r>
              <a:rPr lang="zh-CN" altLang="en-US" sz="2400" b="0" dirty="0"/>
              <a:t>软件工程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第</a:t>
            </a:r>
            <a:r>
              <a:rPr lang="en-US" altLang="zh-CN" sz="2400" b="0" dirty="0"/>
              <a:t>3</a:t>
            </a:r>
            <a:r>
              <a:rPr lang="zh-CN" altLang="en-US" sz="2400" b="0" dirty="0"/>
              <a:t>版</a:t>
            </a:r>
            <a:r>
              <a:rPr lang="en-US" altLang="zh-CN" sz="2400" b="0" dirty="0"/>
              <a:t>)</a:t>
            </a:r>
            <a:endParaRPr lang="zh-CN" altLang="en-US" sz="2400" b="0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716338" y="2205038"/>
            <a:ext cx="50371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作者：王立福、孙艳春、 刘学洋</a:t>
            </a:r>
            <a:br>
              <a:rPr lang="zh-CN" altLang="en-US" sz="24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出版社：北京大学出版社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/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出版日期：</a:t>
            </a:r>
            <a:r>
              <a:rPr lang="en-US" altLang="zh-CN" sz="2400" dirty="0">
                <a:solidFill>
                  <a:schemeClr val="tx1"/>
                </a:solidFill>
              </a:rPr>
              <a:t>2009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zh-CN" altLang="en-US" sz="2400" dirty="0">
                <a:solidFill>
                  <a:schemeClr val="tx1"/>
                </a:solidFill>
              </a:rPr>
              <a:t>月</a:t>
            </a:r>
          </a:p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/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ISBN</a:t>
            </a:r>
            <a:r>
              <a:rPr lang="zh-CN" altLang="en-US" sz="2400" dirty="0">
                <a:solidFill>
                  <a:schemeClr val="tx1"/>
                </a:solidFill>
              </a:rPr>
              <a:t>书号： </a:t>
            </a:r>
            <a:r>
              <a:rPr lang="en-US" altLang="zh-CN" sz="2400" dirty="0">
                <a:solidFill>
                  <a:schemeClr val="tx1"/>
                </a:solidFill>
              </a:rPr>
              <a:t>9787301159132 </a:t>
            </a:r>
          </a:p>
        </p:txBody>
      </p:sp>
      <p:sp>
        <p:nvSpPr>
          <p:cNvPr id="20485" name="矩形 6"/>
          <p:cNvSpPr>
            <a:spLocks noChangeArrowheads="1"/>
          </p:cNvSpPr>
          <p:nvPr/>
        </p:nvSpPr>
        <p:spPr bwMode="auto">
          <a:xfrm>
            <a:off x="1062038" y="5454650"/>
            <a:ext cx="7650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北京大学，王立福  主讲的“软件工程”   国家精品课程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20486" name="灯片编号占位符 1"/>
          <p:cNvSpPr txBox="1">
            <a:spLocks/>
          </p:cNvSpPr>
          <p:nvPr/>
        </p:nvSpPr>
        <p:spPr bwMode="auto">
          <a:xfrm>
            <a:off x="8532813" y="6443663"/>
            <a:ext cx="450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9CB56F-87FA-4174-9562-33C0DAE10FD0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14</a:t>
            </a:fld>
            <a:endParaRPr lang="en-US" altLang="zh-CN" sz="1200" b="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 软件工程（第3版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808163"/>
            <a:ext cx="3286125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561975" y="728663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Verdana" panose="020B0604030504040204" pitchFamily="34" charset="0"/>
              </a:rPr>
              <a:t>《</a:t>
            </a:r>
            <a:r>
              <a:rPr lang="zh-CN" altLang="en-US" sz="2800">
                <a:latin typeface="Verdana" panose="020B0604030504040204" pitchFamily="34" charset="0"/>
              </a:rPr>
              <a:t>软件工程</a:t>
            </a:r>
            <a:r>
              <a:rPr lang="en-US" altLang="zh-CN" sz="2800">
                <a:latin typeface="Verdana" panose="020B0604030504040204" pitchFamily="34" charset="0"/>
              </a:rPr>
              <a:t>》</a:t>
            </a:r>
            <a:endParaRPr lang="zh-CN" altLang="en-US" sz="2800">
              <a:latin typeface="Verdana" panose="020B0604030504040204" pitchFamily="34" charset="0"/>
            </a:endParaRPr>
          </a:p>
        </p:txBody>
      </p:sp>
      <p:graphicFrame>
        <p:nvGraphicFramePr>
          <p:cNvPr id="4" name="Group 10"/>
          <p:cNvGraphicFramePr>
            <a:graphicFrameLocks noGrp="1"/>
          </p:cNvGraphicFramePr>
          <p:nvPr/>
        </p:nvGraphicFramePr>
        <p:xfrm>
          <a:off x="3762375" y="1989138"/>
          <a:ext cx="5202238" cy="2865437"/>
        </p:xfrm>
        <a:graphic>
          <a:graphicData uri="http://schemas.openxmlformats.org/drawingml/2006/table">
            <a:tbl>
              <a:tblPr/>
              <a:tblGrid>
                <a:gridCol w="520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5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书名：软件工程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出版社　：高等教育出版社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作   者　：</a:t>
                      </a:r>
                      <a:r>
                        <a:rPr kumimoji="0" lang="zh-CN" alt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齐治昌，谭庆平，宁洪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出版日期：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2012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1443" marR="91443" marT="45725" marB="4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04863" y="155575"/>
            <a:ext cx="3170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latin typeface="Arial" panose="020B0604020202020204" pitchFamily="34" charset="0"/>
              </a:rPr>
              <a:t>《</a:t>
            </a:r>
            <a:r>
              <a:rPr lang="zh-CN" altLang="en-US" sz="2800"/>
              <a:t>软件工程教程</a:t>
            </a:r>
            <a:r>
              <a:rPr lang="en-US" altLang="zh-CN" sz="2800">
                <a:latin typeface="Arial" panose="020B0604020202020204" pitchFamily="34" charset="0"/>
              </a:rPr>
              <a:t>》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1850" y="1449388"/>
            <a:ext cx="45021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作者：孙涌 </a:t>
            </a:r>
            <a:br>
              <a:rPr lang="zh-CN" altLang="en-US" sz="2800">
                <a:solidFill>
                  <a:schemeClr val="tx1"/>
                </a:solidFill>
              </a:rPr>
            </a:br>
            <a:endParaRPr lang="zh-CN" altLang="en-US" sz="28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出版社：机械工业出版社</a:t>
            </a:r>
            <a:br>
              <a:rPr lang="zh-CN" altLang="en-US" sz="2800">
                <a:solidFill>
                  <a:schemeClr val="tx1"/>
                </a:solidFill>
              </a:rPr>
            </a:br>
            <a:r>
              <a:rPr lang="zh-CN" altLang="en-US" sz="2800">
                <a:solidFill>
                  <a:schemeClr val="tx1"/>
                </a:solidFill>
              </a:rPr>
              <a:t/>
            </a:r>
            <a:br>
              <a:rPr lang="zh-CN" altLang="en-US" sz="2800">
                <a:solidFill>
                  <a:schemeClr val="tx1"/>
                </a:solidFill>
              </a:rPr>
            </a:br>
            <a:r>
              <a:rPr lang="zh-CN" altLang="en-US" sz="2800">
                <a:solidFill>
                  <a:schemeClr val="tx1"/>
                </a:solidFill>
              </a:rPr>
              <a:t>出版日期：</a:t>
            </a:r>
            <a:r>
              <a:rPr lang="en-US" altLang="zh-CN" sz="2800">
                <a:solidFill>
                  <a:schemeClr val="tx1"/>
                </a:solidFill>
              </a:rPr>
              <a:t>2010</a:t>
            </a:r>
            <a:r>
              <a:rPr lang="zh-CN" altLang="en-US" sz="2800">
                <a:solidFill>
                  <a:schemeClr val="tx1"/>
                </a:solidFill>
              </a:rPr>
              <a:t>年</a:t>
            </a:r>
            <a:r>
              <a:rPr lang="en-US" altLang="zh-CN" sz="2800">
                <a:solidFill>
                  <a:schemeClr val="tx1"/>
                </a:solidFill>
              </a:rPr>
              <a:t>4</a:t>
            </a:r>
            <a:r>
              <a:rPr lang="zh-CN" altLang="en-US" sz="2800">
                <a:solidFill>
                  <a:schemeClr val="tx1"/>
                </a:solidFill>
              </a:rPr>
              <a:t>月</a:t>
            </a:r>
          </a:p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/>
            </a:r>
            <a:br>
              <a:rPr lang="zh-CN" altLang="en-US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ISBN</a:t>
            </a:r>
            <a:r>
              <a:rPr lang="zh-CN" altLang="en-US" sz="2800">
                <a:solidFill>
                  <a:schemeClr val="tx1"/>
                </a:solidFill>
              </a:rPr>
              <a:t>书号：</a:t>
            </a:r>
            <a:r>
              <a:rPr lang="en-US" altLang="zh-CN" sz="2800">
                <a:solidFill>
                  <a:schemeClr val="tx1"/>
                </a:solidFill>
              </a:rPr>
              <a:t>9787111300021 </a:t>
            </a:r>
          </a:p>
        </p:txBody>
      </p:sp>
      <p:pic>
        <p:nvPicPr>
          <p:cNvPr id="22532" name="图片 5" descr="s88949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963613"/>
            <a:ext cx="3149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 txBox="1">
            <a:spLocks/>
          </p:cNvSpPr>
          <p:nvPr/>
        </p:nvSpPr>
        <p:spPr bwMode="auto">
          <a:xfrm>
            <a:off x="8532813" y="6443663"/>
            <a:ext cx="450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8CB5C7-90C5-4ECE-A94E-D9283073C5E0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16</a:t>
            </a:fld>
            <a:endParaRPr lang="en-US" altLang="zh-CN" sz="1200" b="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9" name="Group 19"/>
          <p:cNvGraphicFramePr>
            <a:graphicFrameLocks noGrp="1"/>
          </p:cNvGraphicFramePr>
          <p:nvPr/>
        </p:nvGraphicFramePr>
        <p:xfrm>
          <a:off x="755650" y="260350"/>
          <a:ext cx="5329238" cy="517766"/>
        </p:xfrm>
        <a:graphic>
          <a:graphicData uri="http://schemas.openxmlformats.org/drawingml/2006/table">
            <a:tbl>
              <a:tblPr/>
              <a:tblGrid>
                <a:gridCol w="532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《</a:t>
                      </a:r>
                      <a:r>
                        <a:rPr lang="zh-CN" altLang="en-US" sz="28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实用软件工程教程</a:t>
                      </a:r>
                      <a:r>
                        <a:rPr lang="en-US" altLang="zh-CN" sz="28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》</a:t>
                      </a:r>
                    </a:p>
                  </a:txBody>
                  <a:tcPr marT="45523" marB="4552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009" name="Group 9"/>
          <p:cNvGraphicFramePr>
            <a:graphicFrameLocks noGrp="1"/>
          </p:cNvGraphicFramePr>
          <p:nvPr/>
        </p:nvGraphicFramePr>
        <p:xfrm>
          <a:off x="5219700" y="1773238"/>
          <a:ext cx="3673475" cy="2103437"/>
        </p:xfrm>
        <a:graphic>
          <a:graphicData uri="http://schemas.openxmlformats.org/drawingml/2006/table">
            <a:tbl>
              <a:tblPr/>
              <a:tblGrid>
                <a:gridCol w="3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作者：刘金安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出版社：</a:t>
                      </a:r>
                      <a:r>
                        <a:rPr kumimoji="0" lang="zh-CN" altLang="en-US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高等教育出版社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出版日期：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2012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58" name="图片 4" descr="s54710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314450"/>
            <a:ext cx="3690937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灯片编号占位符 1"/>
          <p:cNvSpPr txBox="1">
            <a:spLocks/>
          </p:cNvSpPr>
          <p:nvPr/>
        </p:nvSpPr>
        <p:spPr bwMode="auto">
          <a:xfrm>
            <a:off x="8532813" y="6443663"/>
            <a:ext cx="450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ctr" eaLnBrk="1" hangingPunct="1">
              <a:defRPr sz="120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/>
            <a:lvl3pPr marL="1143000" indent="-228600" algn="ctr"/>
            <a:lvl4pPr marL="1600200" indent="-228600" algn="ctr"/>
            <a:lvl5pPr marL="2057400" indent="-228600" algn="ctr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fld id="{A4EBF45F-39E1-4CF9-8776-C39AFF028255}" type="slidenum">
              <a:rPr lang="zh-CN" altLang="en-US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66738" y="1943100"/>
            <a:ext cx="81915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5000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Office Room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:  517,  </a:t>
            </a:r>
            <a:r>
              <a:rPr lang="zh-CN" altLang="en-US" sz="2800" dirty="0">
                <a:latin typeface="+mn-ea"/>
                <a:ea typeface="+mn-ea"/>
                <a:cs typeface="Arial Unicode MS" panose="020B0604020202020204" pitchFamily="34" charset="-122"/>
              </a:rPr>
              <a:t>智信馆</a:t>
            </a:r>
            <a:endParaRPr lang="en-US" altLang="zh-CN" sz="2800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5000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Office Phone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:  021-69589867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5000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Mobil 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Phole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:   13681767358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5000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email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: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se2003tj@sina.com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5000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Personal email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gszeng@sina.com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5000"/>
            </a:pPr>
            <a:r>
              <a:rPr lang="zh-CN" altLang="en-US" sz="2800" dirty="0">
                <a:latin typeface="+mn-ea"/>
                <a:ea typeface="+mn-ea"/>
                <a:cs typeface="Arial Unicode MS" panose="020B0604020202020204" pitchFamily="34" charset="-122"/>
              </a:rPr>
              <a:t>微信群：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同济软工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曾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2023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5000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Websit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:  building……</a:t>
            </a:r>
            <a:endParaRPr lang="zh-CN" altLang="en-US" sz="2800" b="0" dirty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8798" y="439807"/>
            <a:ext cx="30780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</a:rPr>
              <a:t>Contact ……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50E416-8B52-4317-A776-68D536F8F98D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53975"/>
            <a:ext cx="18002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611560" y="413665"/>
            <a:ext cx="5043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myself</a:t>
            </a: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422031" y="1721523"/>
            <a:ext cx="8677519" cy="499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900" dirty="0">
                <a:latin typeface="Times New Roman" panose="02020603050405020304" pitchFamily="18" charset="0"/>
              </a:rPr>
              <a:t>本科、硕士、博士均毕业于上海交通大学。现为同济大学计算机系</a:t>
            </a:r>
            <a:r>
              <a:rPr lang="en-US" altLang="zh-CN" sz="1900" dirty="0">
                <a:latin typeface="Times New Roman" panose="02020603050405020304" pitchFamily="18" charset="0"/>
              </a:rPr>
              <a:t>A</a:t>
            </a:r>
            <a:r>
              <a:rPr lang="zh-CN" altLang="en-US" sz="1900" dirty="0">
                <a:latin typeface="Times New Roman" panose="02020603050405020304" pitchFamily="18" charset="0"/>
              </a:rPr>
              <a:t>岗教授，“计算机软件与理论”专业博士生导师。国家重点研发计划项目首席科学家，上海市优秀学科带头人，</a:t>
            </a:r>
            <a:r>
              <a:rPr lang="zh-CN" altLang="zh-CN" sz="1900" dirty="0">
                <a:latin typeface="Times New Roman" panose="02020603050405020304" pitchFamily="18" charset="0"/>
              </a:rPr>
              <a:t>国家科技奖励评审专家，国家自然科学基金项目评议专家</a:t>
            </a:r>
            <a:r>
              <a:rPr lang="zh-CN" altLang="en-US" sz="1900" dirty="0">
                <a:latin typeface="Times New Roman" panose="02020603050405020304" pitchFamily="18" charset="0"/>
              </a:rPr>
              <a:t>，</a:t>
            </a:r>
            <a:r>
              <a:rPr lang="en-US" altLang="zh-CN" sz="1900" dirty="0">
                <a:latin typeface="Times New Roman" panose="02020603050405020304" pitchFamily="18" charset="0"/>
              </a:rPr>
              <a:t>IEEE</a:t>
            </a:r>
            <a:r>
              <a:rPr lang="zh-CN" altLang="en-US" sz="1900" dirty="0">
                <a:latin typeface="Times New Roman" panose="02020603050405020304" pitchFamily="18" charset="0"/>
              </a:rPr>
              <a:t>和中国计算机学会高级会员。一直从事并行分布计算、可信网络软件设计与验证、内容信任与安全、云计算大数据等领域的研究工作。先后主持负责了</a:t>
            </a:r>
            <a:r>
              <a:rPr lang="en-US" altLang="zh-CN" sz="1900" dirty="0">
                <a:latin typeface="Times New Roman" panose="02020603050405020304" pitchFamily="18" charset="0"/>
              </a:rPr>
              <a:t>7</a:t>
            </a:r>
            <a:r>
              <a:rPr lang="zh-CN" altLang="en-US" sz="1900" dirty="0">
                <a:latin typeface="Times New Roman" panose="02020603050405020304" pitchFamily="18" charset="0"/>
              </a:rPr>
              <a:t>项国家基金项目、主持完成了</a:t>
            </a:r>
            <a:r>
              <a:rPr lang="en-US" altLang="zh-CN" sz="1900" dirty="0">
                <a:latin typeface="Times New Roman" panose="02020603050405020304" pitchFamily="18" charset="0"/>
              </a:rPr>
              <a:t>1</a:t>
            </a:r>
            <a:r>
              <a:rPr lang="zh-CN" altLang="en-US" sz="1900" dirty="0">
                <a:latin typeface="Times New Roman" panose="02020603050405020304" pitchFamily="18" charset="0"/>
              </a:rPr>
              <a:t>项</a:t>
            </a:r>
            <a:r>
              <a:rPr lang="en-US" altLang="zh-CN" sz="1900" dirty="0">
                <a:latin typeface="Times New Roman" panose="02020603050405020304" pitchFamily="18" charset="0"/>
              </a:rPr>
              <a:t>973</a:t>
            </a:r>
            <a:r>
              <a:rPr lang="zh-CN" altLang="en-US" sz="1900" dirty="0">
                <a:latin typeface="Times New Roman" panose="02020603050405020304" pitchFamily="18" charset="0"/>
              </a:rPr>
              <a:t>课题、</a:t>
            </a:r>
            <a:r>
              <a:rPr lang="en-US" altLang="zh-CN" sz="1900" dirty="0">
                <a:latin typeface="Times New Roman" panose="02020603050405020304" pitchFamily="18" charset="0"/>
              </a:rPr>
              <a:t>3</a:t>
            </a:r>
            <a:r>
              <a:rPr lang="zh-CN" altLang="en-US" sz="1900" dirty="0">
                <a:latin typeface="Times New Roman" panose="02020603050405020304" pitchFamily="18" charset="0"/>
              </a:rPr>
              <a:t>项</a:t>
            </a:r>
            <a:r>
              <a:rPr lang="en-US" altLang="zh-CN" sz="1900" dirty="0">
                <a:latin typeface="Times New Roman" panose="02020603050405020304" pitchFamily="18" charset="0"/>
              </a:rPr>
              <a:t>863</a:t>
            </a:r>
            <a:r>
              <a:rPr lang="zh-CN" altLang="en-US" sz="1900" dirty="0">
                <a:latin typeface="Times New Roman" panose="02020603050405020304" pitchFamily="18" charset="0"/>
              </a:rPr>
              <a:t>课题、</a:t>
            </a:r>
            <a:r>
              <a:rPr lang="en-US" altLang="zh-CN" sz="1900" dirty="0">
                <a:latin typeface="Times New Roman" panose="02020603050405020304" pitchFamily="18" charset="0"/>
              </a:rPr>
              <a:t>9</a:t>
            </a:r>
            <a:r>
              <a:rPr lang="zh-CN" altLang="en-US" sz="1900" dirty="0">
                <a:latin typeface="Times New Roman" panose="02020603050405020304" pitchFamily="18" charset="0"/>
              </a:rPr>
              <a:t>项教育部</a:t>
            </a:r>
            <a:r>
              <a:rPr lang="en-US" altLang="zh-CN" sz="1900" dirty="0">
                <a:latin typeface="Times New Roman" panose="02020603050405020304" pitchFamily="18" charset="0"/>
              </a:rPr>
              <a:t>/</a:t>
            </a:r>
            <a:r>
              <a:rPr lang="zh-CN" altLang="en-US" sz="1900" dirty="0">
                <a:latin typeface="Times New Roman" panose="02020603050405020304" pitchFamily="18" charset="0"/>
              </a:rPr>
              <a:t>上海市科委重大重点项目。先后参与了国家和省部级科研项目</a:t>
            </a:r>
            <a:r>
              <a:rPr lang="en-US" altLang="zh-CN" sz="1900" dirty="0">
                <a:latin typeface="Times New Roman" panose="02020603050405020304" pitchFamily="18" charset="0"/>
              </a:rPr>
              <a:t>10</a:t>
            </a:r>
            <a:r>
              <a:rPr lang="zh-CN" altLang="en-US" sz="1900" dirty="0">
                <a:latin typeface="Times New Roman" panose="02020603050405020304" pitchFamily="18" charset="0"/>
              </a:rPr>
              <a:t>余项。在</a:t>
            </a:r>
            <a:r>
              <a:rPr lang="en-US" altLang="zh-CN" sz="1900" dirty="0">
                <a:latin typeface="Times New Roman" panose="02020603050405020304" pitchFamily="18" charset="0"/>
              </a:rPr>
              <a:t>IEEE Transactions on Service Computing</a:t>
            </a:r>
            <a:r>
              <a:rPr lang="zh-CN" altLang="en-US" sz="1900" dirty="0">
                <a:latin typeface="Times New Roman" panose="02020603050405020304" pitchFamily="18" charset="0"/>
              </a:rPr>
              <a:t>，</a:t>
            </a:r>
            <a:r>
              <a:rPr lang="en-US" altLang="zh-CN" sz="1900" dirty="0">
                <a:latin typeface="Times New Roman" panose="02020603050405020304" pitchFamily="18" charset="0"/>
              </a:rPr>
              <a:t>IEEE Transactions on Computational Social Systems</a:t>
            </a:r>
            <a:r>
              <a:rPr lang="zh-CN" altLang="en-US" sz="1900" dirty="0">
                <a:latin typeface="Times New Roman" panose="02020603050405020304" pitchFamily="18" charset="0"/>
              </a:rPr>
              <a:t>，</a:t>
            </a:r>
            <a:r>
              <a:rPr lang="en-US" altLang="zh-CN" sz="1900" dirty="0">
                <a:latin typeface="Times New Roman" panose="02020603050405020304" pitchFamily="18" charset="0"/>
              </a:rPr>
              <a:t>IEEE Transactions on Reliability</a:t>
            </a:r>
            <a:r>
              <a:rPr lang="zh-CN" altLang="en-US" sz="1900" dirty="0">
                <a:latin typeface="Times New Roman" panose="02020603050405020304" pitchFamily="18" charset="0"/>
              </a:rPr>
              <a:t>，</a:t>
            </a:r>
            <a:r>
              <a:rPr lang="en-US" altLang="zh-CN" sz="1900" dirty="0">
                <a:latin typeface="Times New Roman" panose="02020603050405020304" pitchFamily="18" charset="0"/>
              </a:rPr>
              <a:t>Future Generation Computer Systems</a:t>
            </a:r>
            <a:r>
              <a:rPr lang="zh-CN" altLang="en-US" sz="1900" dirty="0">
                <a:latin typeface="Times New Roman" panose="02020603050405020304" pitchFamily="18" charset="0"/>
              </a:rPr>
              <a:t>，中国科学、计算机学报、软件学报等国内外核心刊物上发表学术论文</a:t>
            </a:r>
            <a:r>
              <a:rPr lang="en-US" altLang="zh-CN" sz="1900" dirty="0" smtClean="0">
                <a:latin typeface="Times New Roman" panose="02020603050405020304" pitchFamily="18" charset="0"/>
              </a:rPr>
              <a:t>260</a:t>
            </a:r>
            <a:r>
              <a:rPr lang="zh-CN" altLang="en-US" sz="1900" dirty="0">
                <a:latin typeface="Times New Roman" panose="02020603050405020304" pitchFamily="18" charset="0"/>
              </a:rPr>
              <a:t>余篇，其中</a:t>
            </a:r>
            <a:r>
              <a:rPr lang="en-US" altLang="zh-CN" sz="1900" dirty="0">
                <a:latin typeface="Times New Roman" panose="02020603050405020304" pitchFamily="18" charset="0"/>
              </a:rPr>
              <a:t>SCI</a:t>
            </a:r>
            <a:r>
              <a:rPr lang="zh-CN" altLang="en-US" sz="1900" dirty="0">
                <a:latin typeface="Times New Roman" panose="02020603050405020304" pitchFamily="18" charset="0"/>
              </a:rPr>
              <a:t>或</a:t>
            </a:r>
            <a:r>
              <a:rPr lang="en-US" altLang="zh-CN" sz="1900" dirty="0">
                <a:latin typeface="Times New Roman" panose="02020603050405020304" pitchFamily="18" charset="0"/>
              </a:rPr>
              <a:t>EI</a:t>
            </a:r>
            <a:r>
              <a:rPr lang="zh-CN" altLang="en-US" sz="1900" dirty="0" smtClean="0">
                <a:latin typeface="Times New Roman" panose="02020603050405020304" pitchFamily="18" charset="0"/>
              </a:rPr>
              <a:t>收录</a:t>
            </a:r>
            <a:r>
              <a:rPr lang="en-US" altLang="zh-CN" sz="1900" dirty="0" smtClean="0">
                <a:latin typeface="Times New Roman" panose="02020603050405020304" pitchFamily="18" charset="0"/>
              </a:rPr>
              <a:t>180</a:t>
            </a:r>
            <a:r>
              <a:rPr lang="zh-CN" altLang="en-US" sz="1900" dirty="0" smtClean="0">
                <a:latin typeface="Times New Roman" panose="02020603050405020304" pitchFamily="18" charset="0"/>
              </a:rPr>
              <a:t>余</a:t>
            </a:r>
            <a:r>
              <a:rPr lang="zh-CN" altLang="en-US" sz="1900" dirty="0">
                <a:latin typeface="Times New Roman" panose="02020603050405020304" pitchFamily="18" charset="0"/>
              </a:rPr>
              <a:t>篇。申请发明专利</a:t>
            </a:r>
            <a:r>
              <a:rPr lang="en-US" altLang="zh-CN" sz="1900" dirty="0">
                <a:latin typeface="Times New Roman" panose="02020603050405020304" pitchFamily="18" charset="0"/>
              </a:rPr>
              <a:t>30</a:t>
            </a:r>
            <a:r>
              <a:rPr lang="zh-CN" altLang="en-US" sz="1900" dirty="0">
                <a:latin typeface="Times New Roman" panose="02020603050405020304" pitchFamily="18" charset="0"/>
              </a:rPr>
              <a:t>余项。指导博士研究生</a:t>
            </a:r>
            <a:r>
              <a:rPr lang="en-US" altLang="zh-CN" sz="1900" dirty="0">
                <a:latin typeface="Times New Roman" panose="02020603050405020304" pitchFamily="18" charset="0"/>
              </a:rPr>
              <a:t>40</a:t>
            </a:r>
            <a:r>
              <a:rPr lang="zh-CN" altLang="en-US" sz="1900" dirty="0">
                <a:latin typeface="Times New Roman" panose="02020603050405020304" pitchFamily="18" charset="0"/>
              </a:rPr>
              <a:t>余名，其中</a:t>
            </a:r>
            <a:r>
              <a:rPr lang="en-US" altLang="zh-CN" sz="1900" dirty="0">
                <a:latin typeface="Times New Roman" panose="02020603050405020304" pitchFamily="18" charset="0"/>
              </a:rPr>
              <a:t>1</a:t>
            </a:r>
            <a:r>
              <a:rPr lang="zh-CN" altLang="en-US" sz="1900" dirty="0">
                <a:latin typeface="Times New Roman" panose="02020603050405020304" pitchFamily="18" charset="0"/>
              </a:rPr>
              <a:t>名获</a:t>
            </a:r>
            <a:r>
              <a:rPr lang="en-US" altLang="zh-CN" sz="1900" dirty="0">
                <a:latin typeface="Times New Roman" panose="02020603050405020304" pitchFamily="18" charset="0"/>
              </a:rPr>
              <a:t>IBM</a:t>
            </a:r>
            <a:r>
              <a:rPr lang="zh-CN" altLang="en-US" sz="1900" dirty="0">
                <a:latin typeface="Times New Roman" panose="02020603050405020304" pitchFamily="18" charset="0"/>
              </a:rPr>
              <a:t>全球博士英才奖。获</a:t>
            </a:r>
            <a:r>
              <a:rPr lang="en-US" altLang="zh-CN" sz="1900" dirty="0">
                <a:latin typeface="Times New Roman" panose="02020603050405020304" pitchFamily="18" charset="0"/>
              </a:rPr>
              <a:t>2007</a:t>
            </a:r>
            <a:r>
              <a:rPr lang="zh-CN" altLang="en-US" sz="1900" dirty="0">
                <a:latin typeface="Times New Roman" panose="02020603050405020304" pitchFamily="18" charset="0"/>
              </a:rPr>
              <a:t>年教育部科技进步一等奖，获</a:t>
            </a:r>
            <a:r>
              <a:rPr lang="en-US" altLang="zh-CN" sz="1900" dirty="0">
                <a:latin typeface="Times New Roman" panose="02020603050405020304" pitchFamily="18" charset="0"/>
              </a:rPr>
              <a:t>2009</a:t>
            </a:r>
            <a:r>
              <a:rPr lang="zh-CN" altLang="en-US" sz="1900" dirty="0">
                <a:latin typeface="Times New Roman" panose="02020603050405020304" pitchFamily="18" charset="0"/>
              </a:rPr>
              <a:t>上海市技术发明奖一等奖，获</a:t>
            </a:r>
            <a:r>
              <a:rPr lang="en-US" altLang="zh-CN" sz="1900" dirty="0">
                <a:latin typeface="Times New Roman" panose="02020603050405020304" pitchFamily="18" charset="0"/>
              </a:rPr>
              <a:t>2010</a:t>
            </a:r>
            <a:r>
              <a:rPr lang="zh-CN" altLang="en-US" sz="1900" dirty="0">
                <a:latin typeface="Times New Roman" panose="02020603050405020304" pitchFamily="18" charset="0"/>
              </a:rPr>
              <a:t>国家技术发明奖二等奖。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A90998-1341-4D2E-8DF6-98A0E67780FB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/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39750" y="4578350"/>
            <a:ext cx="7775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</a:rPr>
              <a:t>        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229100" y="4824413"/>
            <a:ext cx="34925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 信息安全</a:t>
            </a:r>
            <a:endParaRPr lang="zh-CN" altLang="en-US" sz="2800" dirty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</a:rPr>
              <a:t>内容信任；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内容安全；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软件水印；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数字版权管理；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85763" y="1628775"/>
            <a:ext cx="45624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 软件工程：</a:t>
            </a:r>
            <a:r>
              <a:rPr lang="zh-CN" altLang="en-US" sz="1600" b="0" dirty="0"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        </a:t>
            </a:r>
            <a:r>
              <a:rPr lang="zh-CN" altLang="en-US" sz="2000" dirty="0">
                <a:latin typeface="Arial" panose="020B0604020202020204" pitchFamily="34" charset="0"/>
              </a:rPr>
              <a:t>基于搜索的软件工程；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      </a:t>
            </a:r>
            <a:r>
              <a:rPr lang="zh-CN" altLang="en-US" sz="2000" dirty="0">
                <a:latin typeface="Arial" panose="020B0604020202020204" pitchFamily="34" charset="0"/>
              </a:rPr>
              <a:t>网络软件自适应演化机理；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   可信网络软件设计与验证</a:t>
            </a:r>
            <a:r>
              <a:rPr lang="zh-CN" altLang="en-US" sz="2000" dirty="0">
                <a:latin typeface="Arial" panose="020B0604020202020204" pitchFamily="34" charset="0"/>
              </a:rPr>
              <a:t>；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      </a:t>
            </a:r>
            <a:r>
              <a:rPr lang="en-US" altLang="zh-CN" sz="2000" dirty="0" err="1">
                <a:latin typeface="Arial" panose="020B0604020202020204" pitchFamily="34" charset="0"/>
              </a:rPr>
              <a:t>Web+jsp</a:t>
            </a:r>
            <a:r>
              <a:rPr lang="en-US" altLang="zh-CN" sz="2000" dirty="0"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latin typeface="Arial" panose="020B0604020202020204" pitchFamily="34" charset="0"/>
              </a:rPr>
              <a:t>数据库 编程；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 </a:t>
            </a:r>
            <a:r>
              <a:rPr lang="en-US" altLang="zh-CN" sz="2000" dirty="0" err="1">
                <a:latin typeface="Arial" panose="020B0604020202020204" pitchFamily="34" charset="0"/>
              </a:rPr>
              <a:t>Linux+C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编程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 基于地图的应用开发；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 交通导航</a:t>
            </a:r>
            <a:r>
              <a:rPr lang="zh-CN" altLang="en-US" sz="2000" dirty="0" smtClean="0">
                <a:latin typeface="Arial" panose="020B0604020202020204" pitchFamily="34" charset="0"/>
              </a:rPr>
              <a:t>终端开发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122738" y="1628775"/>
            <a:ext cx="45624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 并行分布计算</a:t>
            </a:r>
            <a:endParaRPr lang="zh-CN" altLang="en-US" sz="2800" b="0" dirty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Arial" panose="020B0604020202020204" pitchFamily="34" charset="0"/>
              </a:rPr>
              <a:t>  </a:t>
            </a:r>
            <a:r>
              <a:rPr lang="zh-CN" altLang="en-US" sz="1600" b="0" dirty="0">
                <a:latin typeface="Arial" panose="020B0604020202020204" pitchFamily="34" charset="0"/>
              </a:rPr>
              <a:t>        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           </a:t>
            </a:r>
            <a:r>
              <a:rPr lang="zh-CN" altLang="en-US" sz="2000" dirty="0">
                <a:latin typeface="Arial" panose="020B0604020202020204" pitchFamily="34" charset="0"/>
              </a:rPr>
              <a:t>并发程序设计；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并行编译器设计和优化；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高性能并行计算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并行仿真和应用；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云计算，物联网；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     </a:t>
            </a:r>
            <a:r>
              <a:rPr lang="zh-CN" altLang="en-US" sz="2000" dirty="0">
                <a:latin typeface="Arial" panose="020B0604020202020204" pitchFamily="34" charset="0"/>
              </a:rPr>
              <a:t>大数据并行处理；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414338" y="4618038"/>
            <a:ext cx="45624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zh-CN" altLang="en-US" sz="2800">
                <a:latin typeface="Arial" panose="020B0604020202020204" pitchFamily="34" charset="0"/>
              </a:rPr>
              <a:t> 软件理论</a:t>
            </a:r>
            <a:endParaRPr lang="zh-CN" altLang="en-US" sz="280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   </a:t>
            </a:r>
            <a:r>
              <a:rPr lang="zh-CN" altLang="en-US" sz="1600" b="0">
                <a:latin typeface="Arial" panose="020B0604020202020204" pitchFamily="34" charset="0"/>
              </a:rPr>
              <a:t>        </a:t>
            </a:r>
            <a:r>
              <a:rPr lang="zh-CN" altLang="en-US" sz="2000">
                <a:latin typeface="Arial" panose="020B0604020202020204" pitchFamily="34" charset="0"/>
              </a:rPr>
              <a:t>数理逻辑；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         模型验证；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         形式语义；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         可信软件；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522288" y="368660"/>
            <a:ext cx="5043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myself</a:t>
            </a:r>
          </a:p>
        </p:txBody>
      </p:sp>
      <p:sp>
        <p:nvSpPr>
          <p:cNvPr id="1024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A8D47B-803D-4E6C-A8B6-8627A1B52B18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/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9388" y="765175"/>
            <a:ext cx="8713787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Teams</a:t>
            </a:r>
          </a:p>
          <a:p>
            <a:pPr lvl="2"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基于搜索的软件设计方法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开放生态化云</a:t>
            </a:r>
            <a:r>
              <a:rPr lang="en-US" altLang="zh-CN" sz="2400" dirty="0">
                <a:solidFill>
                  <a:schemeClr val="tx1"/>
                </a:solidFill>
              </a:rPr>
              <a:t>ERP</a:t>
            </a:r>
            <a:r>
              <a:rPr lang="zh-CN" altLang="en-US" sz="2400" dirty="0">
                <a:solidFill>
                  <a:schemeClr val="tx1"/>
                </a:solidFill>
              </a:rPr>
              <a:t>平台研制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400" dirty="0">
                <a:solidFill>
                  <a:schemeClr val="tx1"/>
                </a:solidFill>
              </a:rPr>
              <a:t>自验证自演化的可信网络软件设计方法研究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 lvl="2"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400" dirty="0">
                <a:solidFill>
                  <a:schemeClr val="tx1"/>
                </a:solidFill>
              </a:rPr>
              <a:t>支持算法与机器匹配的可扩展并行算法设计方法研究</a:t>
            </a:r>
          </a:p>
          <a:p>
            <a:pPr lvl="2"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Web</a:t>
            </a:r>
            <a:r>
              <a:rPr lang="zh-CN" altLang="zh-CN" sz="2400" dirty="0">
                <a:solidFill>
                  <a:schemeClr val="tx1"/>
                </a:solidFill>
              </a:rPr>
              <a:t>智能搜索中的文本内容信任判定方法研究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400" dirty="0">
                <a:solidFill>
                  <a:schemeClr val="tx1"/>
                </a:solidFill>
              </a:rPr>
              <a:t>系统可重构特色展示与数据组织评估分析</a:t>
            </a:r>
            <a:endParaRPr lang="en-US" altLang="zh-CN" sz="2400" b="0" dirty="0">
              <a:solidFill>
                <a:schemeClr val="tx1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Students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6 </a:t>
            </a:r>
            <a:r>
              <a:rPr lang="en-US" altLang="zh-CN" sz="2800" b="0" dirty="0" err="1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Ph.D</a:t>
            </a:r>
            <a:r>
              <a:rPr lang="en-US" altLang="zh-CN" sz="2800" b="0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Students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4 Master Students</a:t>
            </a:r>
          </a:p>
          <a:p>
            <a:pPr algn="l" eaLnBrk="1" hangingPunct="1">
              <a:spcBef>
                <a:spcPct val="50000"/>
              </a:spcBef>
            </a:pPr>
            <a:endParaRPr lang="zh-CN" altLang="en-US" sz="2800" b="0" dirty="0">
              <a:solidFill>
                <a:schemeClr val="tx1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267" name="灯片编号占位符 1"/>
          <p:cNvSpPr txBox="1">
            <a:spLocks/>
          </p:cNvSpPr>
          <p:nvPr/>
        </p:nvSpPr>
        <p:spPr bwMode="auto">
          <a:xfrm>
            <a:off x="8532813" y="6443663"/>
            <a:ext cx="450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9C47F5-FCBA-4D84-9698-D4A0D7BA1702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5</a:t>
            </a:fld>
            <a:endParaRPr lang="en-US" altLang="zh-CN" sz="1200" b="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57938" y="2124075"/>
            <a:ext cx="8514562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Examination : 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~</a:t>
            </a:r>
            <a:r>
              <a:rPr lang="zh-CN" altLang="en-US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% 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Homework: 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~</a:t>
            </a:r>
            <a:r>
              <a:rPr lang="zh-CN" altLang="en-US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%</a:t>
            </a:r>
          </a:p>
          <a:p>
            <a:pPr lvl="2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exercises </a:t>
            </a:r>
          </a:p>
          <a:p>
            <a:pPr lvl="2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 small project</a:t>
            </a:r>
            <a:r>
              <a:rPr lang="zh-CN" altLang="en-US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4-5</a:t>
            </a:r>
            <a:r>
              <a:rPr lang="zh-CN" altLang="en-US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人一组）</a:t>
            </a:r>
            <a:endParaRPr lang="en-US" altLang="zh-CN" sz="2800" b="0" dirty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Attendance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r>
              <a:rPr lang="en-US" altLang="zh-CN" sz="28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%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66555" y="458670"/>
            <a:ext cx="2838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policy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F73217-75C0-43D8-B88F-4525187DC81E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/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431800" y="2019300"/>
            <a:ext cx="810101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</a:rPr>
              <a:t>充分理解软件工程的概念、原理和典型的方法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</a:rPr>
              <a:t>掌握软件项目的设计方法以及管理技术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</a:rPr>
              <a:t>学会用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工程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规范</a:t>
            </a:r>
            <a:r>
              <a:rPr lang="zh-CN" altLang="en-US" sz="2400" dirty="0">
                <a:latin typeface="Times New Roman" panose="02020603050405020304" pitchFamily="18" charset="0"/>
              </a:rPr>
              <a:t>的方法设计和开发软件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培养学生工程素质和团队精神，</a:t>
            </a:r>
            <a:r>
              <a:rPr lang="zh-CN" altLang="en-US" sz="2400" dirty="0">
                <a:latin typeface="Times New Roman" panose="02020603050405020304" pitchFamily="18" charset="0"/>
              </a:rPr>
              <a:t>消除个人神秘技巧和软件开发单干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521550" y="368660"/>
            <a:ext cx="4300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课程教学主要目的</a:t>
            </a: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6FF972-4EA3-4E58-8DC6-74DF7A0C5D52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dirty="0"/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6613" y="1719263"/>
            <a:ext cx="8307387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examination 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summary for many computer course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computer specialty level 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graduation thesis, graduation project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interview in recruitment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……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0245" y="368660"/>
            <a:ext cx="3241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课程的重要性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3DC597-F845-41FD-B7DC-B7034B93B401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/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22288" y="1673225"/>
            <a:ext cx="74707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SE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circleNumDbPlain"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65150" y="503238"/>
            <a:ext cx="3241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课程内容安排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813" y="6443663"/>
            <a:ext cx="450850" cy="29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1D8D4C-37C5-47C5-9A18-5D65E363D4D7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/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4_Profil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7259</TotalTime>
  <Pages>0</Pages>
  <Words>933</Words>
  <Characters>0</Characters>
  <Application>Microsoft Office PowerPoint</Application>
  <DocSecurity>0</DocSecurity>
  <PresentationFormat>全屏显示(4:3)</PresentationFormat>
  <Lines>0</Lines>
  <Paragraphs>145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 Unicode MS</vt:lpstr>
      <vt:lpstr>黑体</vt:lpstr>
      <vt:lpstr>华文琥珀</vt:lpstr>
      <vt:lpstr>宋体</vt:lpstr>
      <vt:lpstr>Arial</vt:lpstr>
      <vt:lpstr>Calibri</vt:lpstr>
      <vt:lpstr>Cambria</vt:lpstr>
      <vt:lpstr>Times New Roman</vt:lpstr>
      <vt:lpstr>Verdana</vt:lpstr>
      <vt:lpstr>Wingdings</vt:lpstr>
      <vt:lpstr>2_Profile</vt:lpstr>
      <vt:lpstr>3_Profile</vt:lpstr>
      <vt:lpstr>4_Profile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830</cp:revision>
  <cp:lastPrinted>1899-12-30T00:00:00Z</cp:lastPrinted>
  <dcterms:created xsi:type="dcterms:W3CDTF">2008-08-06T12:32:32Z</dcterms:created>
  <dcterms:modified xsi:type="dcterms:W3CDTF">2024-02-25T02:05:34Z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