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58"/>
  </p:notesMasterIdLst>
  <p:handoutMasterIdLst>
    <p:handoutMasterId r:id="rId59"/>
  </p:handoutMasterIdLst>
  <p:sldIdLst>
    <p:sldId id="697" r:id="rId3"/>
    <p:sldId id="698" r:id="rId4"/>
    <p:sldId id="774" r:id="rId5"/>
    <p:sldId id="752" r:id="rId6"/>
    <p:sldId id="753" r:id="rId7"/>
    <p:sldId id="760" r:id="rId8"/>
    <p:sldId id="759" r:id="rId9"/>
    <p:sldId id="754" r:id="rId10"/>
    <p:sldId id="775" r:id="rId11"/>
    <p:sldId id="772" r:id="rId12"/>
    <p:sldId id="755" r:id="rId13"/>
    <p:sldId id="756" r:id="rId14"/>
    <p:sldId id="757" r:id="rId15"/>
    <p:sldId id="751" r:id="rId16"/>
    <p:sldId id="758" r:id="rId17"/>
    <p:sldId id="776" r:id="rId18"/>
    <p:sldId id="700" r:id="rId19"/>
    <p:sldId id="762" r:id="rId20"/>
    <p:sldId id="763" r:id="rId21"/>
    <p:sldId id="764" r:id="rId22"/>
    <p:sldId id="766" r:id="rId23"/>
    <p:sldId id="765" r:id="rId24"/>
    <p:sldId id="706" r:id="rId25"/>
    <p:sldId id="767" r:id="rId26"/>
    <p:sldId id="777" r:id="rId27"/>
    <p:sldId id="778" r:id="rId28"/>
    <p:sldId id="779" r:id="rId29"/>
    <p:sldId id="780" r:id="rId30"/>
    <p:sldId id="708" r:id="rId31"/>
    <p:sldId id="709" r:id="rId32"/>
    <p:sldId id="768" r:id="rId33"/>
    <p:sldId id="713" r:id="rId34"/>
    <p:sldId id="714" r:id="rId35"/>
    <p:sldId id="716" r:id="rId36"/>
    <p:sldId id="722" r:id="rId37"/>
    <p:sldId id="723" r:id="rId38"/>
    <p:sldId id="783" r:id="rId39"/>
    <p:sldId id="781" r:id="rId40"/>
    <p:sldId id="782" r:id="rId41"/>
    <p:sldId id="786" r:id="rId42"/>
    <p:sldId id="724" r:id="rId43"/>
    <p:sldId id="725" r:id="rId44"/>
    <p:sldId id="784" r:id="rId45"/>
    <p:sldId id="727" r:id="rId46"/>
    <p:sldId id="728" r:id="rId47"/>
    <p:sldId id="729" r:id="rId48"/>
    <p:sldId id="730" r:id="rId49"/>
    <p:sldId id="734" r:id="rId50"/>
    <p:sldId id="735" r:id="rId51"/>
    <p:sldId id="740" r:id="rId52"/>
    <p:sldId id="747" r:id="rId53"/>
    <p:sldId id="748" r:id="rId54"/>
    <p:sldId id="749" r:id="rId55"/>
    <p:sldId id="750" r:id="rId56"/>
    <p:sldId id="769" r:id="rId57"/>
  </p:sldIdLst>
  <p:sldSz cx="9144000" cy="6858000" type="screen4x3"/>
  <p:notesSz cx="7099300" cy="10234613"/>
  <p:defaultTextStyle>
    <a:defPPr>
      <a:defRPr lang="zh-CN"/>
    </a:defPPr>
    <a:lvl1pPr algn="l" rtl="0" eaLnBrk="0" fontAlgn="base" hangingPunct="0">
      <a:spcBef>
        <a:spcPct val="0"/>
      </a:spcBef>
      <a:spcAft>
        <a:spcPct val="0"/>
      </a:spcAft>
      <a:defRPr sz="1600" b="1" kern="1200">
        <a:solidFill>
          <a:srgbClr val="FF0000"/>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1600" b="1" kern="1200">
        <a:solidFill>
          <a:srgbClr val="FF0000"/>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1600" b="1" kern="1200">
        <a:solidFill>
          <a:srgbClr val="FF0000"/>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1600" b="1" kern="1200">
        <a:solidFill>
          <a:srgbClr val="FF0000"/>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1600" b="1" kern="1200">
        <a:solidFill>
          <a:srgbClr val="FF0000"/>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600" b="1" kern="1200">
        <a:solidFill>
          <a:srgbClr val="FF0000"/>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1600" b="1" kern="1200">
        <a:solidFill>
          <a:srgbClr val="FF0000"/>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1600" b="1" kern="1200">
        <a:solidFill>
          <a:srgbClr val="FF0000"/>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1600" b="1" kern="1200">
        <a:solidFill>
          <a:srgbClr val="FF0000"/>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000099"/>
    <a:srgbClr val="99FF99"/>
    <a:srgbClr val="CCFFFF"/>
    <a:srgbClr val="8597E3"/>
    <a:srgbClr val="CCECFF"/>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91" d="100"/>
          <a:sy n="91" d="100"/>
        </p:scale>
        <p:origin x="2106" y="66"/>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34BB7891-557D-484D-BF4D-5EDEE31C2736}" type="datetimeFigureOut">
              <a:rPr lang="zh-CN" altLang="en-US"/>
              <a:pPr>
                <a:defRPr/>
              </a:pPr>
              <a:t>2022/2/20</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0" hangingPunct="0">
              <a:defRPr sz="1300" smtClean="0">
                <a:solidFill>
                  <a:schemeClr val="tx1"/>
                </a:solidFill>
              </a:defRPr>
            </a:lvl1pPr>
          </a:lstStyle>
          <a:p>
            <a:pPr>
              <a:defRPr/>
            </a:pPr>
            <a:fld id="{10C8CBEF-2B33-4DC6-822C-0EDA97D39C5D}" type="slidenum">
              <a:rPr lang="zh-CN" altLang="en-US"/>
              <a:pPr>
                <a:defRPr/>
              </a:pPr>
              <a:t>‹#›</a:t>
            </a:fld>
            <a:endParaRPr lang="zh-CN" altLang="en-US"/>
          </a:p>
        </p:txBody>
      </p:sp>
    </p:spTree>
    <p:extLst>
      <p:ext uri="{BB962C8B-B14F-4D97-AF65-F5344CB8AC3E}">
        <p14:creationId xmlns:p14="http://schemas.microsoft.com/office/powerpoint/2010/main" val="4190988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C94478BF-7EE7-458F-A847-C5EE94DF3A4A}" type="datetimeFigureOut">
              <a:rPr lang="zh-CN" altLang="en-US"/>
              <a:pPr>
                <a:defRPr/>
              </a:pPr>
              <a:t>2022/2/20</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0" hangingPunct="0">
              <a:defRPr sz="1300" smtClean="0">
                <a:solidFill>
                  <a:schemeClr val="tx1"/>
                </a:solidFill>
              </a:defRPr>
            </a:lvl1pPr>
          </a:lstStyle>
          <a:p>
            <a:pPr>
              <a:defRPr/>
            </a:pPr>
            <a:fld id="{3D8044FB-5AFD-452D-8927-B2E3BF86520F}" type="slidenum">
              <a:rPr lang="zh-CN" altLang="en-US"/>
              <a:pPr>
                <a:defRPr/>
              </a:pPr>
              <a:t>‹#›</a:t>
            </a:fld>
            <a:endParaRPr lang="zh-CN" altLang="en-US"/>
          </a:p>
        </p:txBody>
      </p:sp>
    </p:spTree>
    <p:extLst>
      <p:ext uri="{BB962C8B-B14F-4D97-AF65-F5344CB8AC3E}">
        <p14:creationId xmlns:p14="http://schemas.microsoft.com/office/powerpoint/2010/main" val="38669351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0399A9D2-8492-47D3-A813-4E80B16946B7}" type="slidenum">
              <a:rPr lang="zh-CN" altLang="en-US" sz="1300">
                <a:latin typeface="Times New Roman" panose="02020603050405020304" pitchFamily="18" charset="0"/>
              </a:rPr>
              <a:pPr>
                <a:spcBef>
                  <a:spcPct val="0"/>
                </a:spcBef>
              </a:pPr>
              <a:t>21</a:t>
            </a:fld>
            <a:endParaRPr lang="zh-CN" altLang="en-US" sz="1300">
              <a:latin typeface="Times New Roman" panose="02020603050405020304" pitchFamily="18" charset="0"/>
            </a:endParaRPr>
          </a:p>
        </p:txBody>
      </p:sp>
    </p:spTree>
    <p:extLst>
      <p:ext uri="{BB962C8B-B14F-4D97-AF65-F5344CB8AC3E}">
        <p14:creationId xmlns:p14="http://schemas.microsoft.com/office/powerpoint/2010/main" val="3708612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D8044FB-5AFD-452D-8927-B2E3BF86520F}" type="slidenum">
              <a:rPr lang="zh-CN" altLang="en-US" smtClean="0"/>
              <a:pPr>
                <a:defRPr/>
              </a:pPr>
              <a:t>39</a:t>
            </a:fld>
            <a:endParaRPr lang="zh-CN" altLang="en-US"/>
          </a:p>
        </p:txBody>
      </p:sp>
    </p:spTree>
    <p:extLst>
      <p:ext uri="{BB962C8B-B14F-4D97-AF65-F5344CB8AC3E}">
        <p14:creationId xmlns:p14="http://schemas.microsoft.com/office/powerpoint/2010/main" val="3170813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4EC2105-586B-424B-9E92-550A9B2D84AD}" type="slidenum">
              <a:rPr lang="zh-CN" altLang="en-US" sz="1300">
                <a:latin typeface="Times New Roman" panose="02020603050405020304" pitchFamily="18" charset="0"/>
              </a:rPr>
              <a:pPr>
                <a:spcBef>
                  <a:spcPct val="0"/>
                </a:spcBef>
              </a:pPr>
              <a:t>50</a:t>
            </a:fld>
            <a:endParaRPr lang="zh-CN" altLang="en-US" sz="1300">
              <a:latin typeface="Times New Roman" panose="02020603050405020304" pitchFamily="18" charset="0"/>
            </a:endParaRPr>
          </a:p>
        </p:txBody>
      </p:sp>
    </p:spTree>
    <p:extLst>
      <p:ext uri="{BB962C8B-B14F-4D97-AF65-F5344CB8AC3E}">
        <p14:creationId xmlns:p14="http://schemas.microsoft.com/office/powerpoint/2010/main" val="3652647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09635622"/>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1523761"/>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51673963"/>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9972704"/>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523B2B5F-2C54-462A-8C1A-656305E6B53B}" type="slidenum">
              <a:rPr lang="zh-CN" altLang="en-US"/>
              <a:pPr>
                <a:defRPr/>
              </a:pPr>
              <a:t>‹#›</a:t>
            </a:fld>
            <a:endParaRPr lang="en-US" altLang="zh-CN"/>
          </a:p>
        </p:txBody>
      </p:sp>
    </p:spTree>
    <p:extLst>
      <p:ext uri="{BB962C8B-B14F-4D97-AF65-F5344CB8AC3E}">
        <p14:creationId xmlns:p14="http://schemas.microsoft.com/office/powerpoint/2010/main" val="2534761403"/>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8883ED0C-7867-4AE4-9BA6-069CF54204A0}" type="slidenum">
              <a:rPr lang="zh-CN" altLang="en-US"/>
              <a:pPr>
                <a:defRPr/>
              </a:pPr>
              <a:t>‹#›</a:t>
            </a:fld>
            <a:endParaRPr lang="en-US" altLang="zh-CN"/>
          </a:p>
        </p:txBody>
      </p:sp>
    </p:spTree>
    <p:extLst>
      <p:ext uri="{BB962C8B-B14F-4D97-AF65-F5344CB8AC3E}">
        <p14:creationId xmlns:p14="http://schemas.microsoft.com/office/powerpoint/2010/main" val="1605028056"/>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24D9CAF8-7DD5-43B4-903C-3DBC09AA3DD0}" type="slidenum">
              <a:rPr lang="zh-CN" altLang="en-US"/>
              <a:pPr>
                <a:defRPr/>
              </a:pPr>
              <a:t>‹#›</a:t>
            </a:fld>
            <a:endParaRPr lang="en-US" altLang="zh-CN"/>
          </a:p>
        </p:txBody>
      </p:sp>
    </p:spTree>
    <p:extLst>
      <p:ext uri="{BB962C8B-B14F-4D97-AF65-F5344CB8AC3E}">
        <p14:creationId xmlns:p14="http://schemas.microsoft.com/office/powerpoint/2010/main" val="1325338667"/>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89329EEE-B138-43A0-AC79-EB0E2A24B19D}" type="slidenum">
              <a:rPr lang="zh-CN" altLang="en-US"/>
              <a:pPr>
                <a:defRPr/>
              </a:pPr>
              <a:t>‹#›</a:t>
            </a:fld>
            <a:endParaRPr lang="en-US" altLang="zh-CN"/>
          </a:p>
        </p:txBody>
      </p:sp>
    </p:spTree>
    <p:extLst>
      <p:ext uri="{BB962C8B-B14F-4D97-AF65-F5344CB8AC3E}">
        <p14:creationId xmlns:p14="http://schemas.microsoft.com/office/powerpoint/2010/main" val="79826845"/>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BB0F020D-F82F-4B81-B36C-F6BF45F3004A}" type="slidenum">
              <a:rPr lang="zh-CN" altLang="en-US"/>
              <a:pPr>
                <a:defRPr/>
              </a:pPr>
              <a:t>‹#›</a:t>
            </a:fld>
            <a:endParaRPr lang="en-US" altLang="zh-CN"/>
          </a:p>
        </p:txBody>
      </p:sp>
    </p:spTree>
    <p:extLst>
      <p:ext uri="{BB962C8B-B14F-4D97-AF65-F5344CB8AC3E}">
        <p14:creationId xmlns:p14="http://schemas.microsoft.com/office/powerpoint/2010/main" val="3886777345"/>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2ED54918-CE96-4C8F-AD93-E7444643F940}" type="slidenum">
              <a:rPr lang="zh-CN" altLang="en-US"/>
              <a:pPr>
                <a:defRPr/>
              </a:pPr>
              <a:t>‹#›</a:t>
            </a:fld>
            <a:endParaRPr lang="en-US" altLang="zh-CN"/>
          </a:p>
        </p:txBody>
      </p:sp>
    </p:spTree>
    <p:extLst>
      <p:ext uri="{BB962C8B-B14F-4D97-AF65-F5344CB8AC3E}">
        <p14:creationId xmlns:p14="http://schemas.microsoft.com/office/powerpoint/2010/main" val="3564281597"/>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8382B857-EBAE-4AB2-B352-C52C649FFCD5}" type="slidenum">
              <a:rPr lang="zh-CN" altLang="en-US"/>
              <a:pPr>
                <a:defRPr/>
              </a:pPr>
              <a:t>‹#›</a:t>
            </a:fld>
            <a:endParaRPr lang="en-US" altLang="zh-CN"/>
          </a:p>
        </p:txBody>
      </p:sp>
    </p:spTree>
    <p:extLst>
      <p:ext uri="{BB962C8B-B14F-4D97-AF65-F5344CB8AC3E}">
        <p14:creationId xmlns:p14="http://schemas.microsoft.com/office/powerpoint/2010/main" val="861848191"/>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74309026"/>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9E204FFA-9DDE-4562-8F40-5E16964DFDAA}" type="slidenum">
              <a:rPr lang="zh-CN" altLang="en-US"/>
              <a:pPr>
                <a:defRPr/>
              </a:pPr>
              <a:t>‹#›</a:t>
            </a:fld>
            <a:endParaRPr lang="en-US" altLang="zh-CN"/>
          </a:p>
        </p:txBody>
      </p:sp>
    </p:spTree>
    <p:extLst>
      <p:ext uri="{BB962C8B-B14F-4D97-AF65-F5344CB8AC3E}">
        <p14:creationId xmlns:p14="http://schemas.microsoft.com/office/powerpoint/2010/main" val="3605887636"/>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914A59E7-9E0D-4B4D-9C54-CAB19009D4AC}" type="slidenum">
              <a:rPr lang="zh-CN" altLang="en-US"/>
              <a:pPr>
                <a:defRPr/>
              </a:pPr>
              <a:t>‹#›</a:t>
            </a:fld>
            <a:endParaRPr lang="en-US" altLang="zh-CN"/>
          </a:p>
        </p:txBody>
      </p:sp>
    </p:spTree>
    <p:extLst>
      <p:ext uri="{BB962C8B-B14F-4D97-AF65-F5344CB8AC3E}">
        <p14:creationId xmlns:p14="http://schemas.microsoft.com/office/powerpoint/2010/main" val="414824939"/>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06EDCB65-F523-4648-A7E4-BBF67BD94F24}" type="slidenum">
              <a:rPr lang="zh-CN" altLang="en-US"/>
              <a:pPr>
                <a:defRPr/>
              </a:pPr>
              <a:t>‹#›</a:t>
            </a:fld>
            <a:endParaRPr lang="en-US" altLang="zh-CN"/>
          </a:p>
        </p:txBody>
      </p:sp>
    </p:spTree>
    <p:extLst>
      <p:ext uri="{BB962C8B-B14F-4D97-AF65-F5344CB8AC3E}">
        <p14:creationId xmlns:p14="http://schemas.microsoft.com/office/powerpoint/2010/main" val="1544276239"/>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6B7E8C5C-F87A-4998-9B18-309CB3B31161}" type="slidenum">
              <a:rPr lang="zh-CN" altLang="en-US"/>
              <a:pPr>
                <a:defRPr/>
              </a:pPr>
              <a:t>‹#›</a:t>
            </a:fld>
            <a:endParaRPr lang="en-US" altLang="zh-CN"/>
          </a:p>
        </p:txBody>
      </p:sp>
    </p:spTree>
    <p:extLst>
      <p:ext uri="{BB962C8B-B14F-4D97-AF65-F5344CB8AC3E}">
        <p14:creationId xmlns:p14="http://schemas.microsoft.com/office/powerpoint/2010/main" val="2035607778"/>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FAD7A3E7-B073-4F51-BF22-6FB2E6851152}" type="slidenum">
              <a:rPr lang="zh-CN" altLang="en-US"/>
              <a:pPr>
                <a:defRPr/>
              </a:pPr>
              <a:t>‹#›</a:t>
            </a:fld>
            <a:endParaRPr lang="en-US" altLang="zh-CN"/>
          </a:p>
        </p:txBody>
      </p:sp>
    </p:spTree>
    <p:extLst>
      <p:ext uri="{BB962C8B-B14F-4D97-AF65-F5344CB8AC3E}">
        <p14:creationId xmlns:p14="http://schemas.microsoft.com/office/powerpoint/2010/main" val="2601827325"/>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902D213D-86C2-4D6D-B259-DC500B8734C8}" type="slidenum">
              <a:rPr lang="zh-CN" altLang="en-US"/>
              <a:pPr>
                <a:defRPr/>
              </a:pPr>
              <a:t>‹#›</a:t>
            </a:fld>
            <a:endParaRPr lang="en-US" altLang="zh-CN"/>
          </a:p>
        </p:txBody>
      </p:sp>
    </p:spTree>
    <p:extLst>
      <p:ext uri="{BB962C8B-B14F-4D97-AF65-F5344CB8AC3E}">
        <p14:creationId xmlns:p14="http://schemas.microsoft.com/office/powerpoint/2010/main" val="3846437906"/>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2A9790ED-0E8D-4D77-8480-DC9D6CC8199C}" type="slidenum">
              <a:rPr lang="zh-CN" altLang="en-US"/>
              <a:pPr>
                <a:defRPr/>
              </a:pPr>
              <a:t>‹#›</a:t>
            </a:fld>
            <a:endParaRPr lang="en-US" altLang="zh-CN"/>
          </a:p>
        </p:txBody>
      </p:sp>
    </p:spTree>
    <p:extLst>
      <p:ext uri="{BB962C8B-B14F-4D97-AF65-F5344CB8AC3E}">
        <p14:creationId xmlns:p14="http://schemas.microsoft.com/office/powerpoint/2010/main" val="1289172448"/>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633815114"/>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6824462"/>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5042952"/>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7898927"/>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4965081"/>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02116801"/>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60420577"/>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smtClean="0">
                <a:solidFill>
                  <a:schemeClr val="tx1"/>
                </a:solidFill>
                <a:latin typeface="Verdana" panose="020B0604030504040204" pitchFamily="34" charset="0"/>
              </a:defRPr>
            </a:lvl1pPr>
          </a:lstStyle>
          <a:p>
            <a:pPr>
              <a:defRPr/>
            </a:pPr>
            <a:fld id="{6402A645-B85C-4B2E-8F56-C1376A0A620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19.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179388" y="233363"/>
            <a:ext cx="8964612" cy="359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gn="l" eaLnBrk="1" hangingPunct="1">
              <a:spcBef>
                <a:spcPct val="50000"/>
              </a:spcBef>
            </a:pPr>
            <a:endParaRPr lang="zh-CN" altLang="en-US" sz="3200" b="0">
              <a:solidFill>
                <a:schemeClr val="tx1"/>
              </a:solidFill>
            </a:endParaRPr>
          </a:p>
          <a:p>
            <a:pPr eaLnBrk="1" hangingPunct="1">
              <a:spcBef>
                <a:spcPct val="50000"/>
              </a:spcBef>
            </a:pPr>
            <a:r>
              <a:rPr lang="en-US" altLang="zh-CN" sz="4400">
                <a:latin typeface="Arial" panose="020B0604020202020204" pitchFamily="34" charset="0"/>
                <a:cs typeface="Times New Roman" panose="02020603050405020304" pitchFamily="18" charset="0"/>
              </a:rPr>
              <a:t>CHAPTER 1</a:t>
            </a:r>
          </a:p>
          <a:p>
            <a:pPr eaLnBrk="1" hangingPunct="1">
              <a:spcBef>
                <a:spcPct val="50000"/>
              </a:spcBef>
            </a:pPr>
            <a:r>
              <a:rPr lang="en-US" altLang="zh-CN" sz="4400">
                <a:solidFill>
                  <a:srgbClr val="0000FF"/>
                </a:solidFill>
                <a:latin typeface="Arial" panose="020B0604020202020204" pitchFamily="34" charset="0"/>
                <a:cs typeface="Times New Roman" panose="02020603050405020304" pitchFamily="18" charset="0"/>
              </a:rPr>
              <a:t>Introduction to</a:t>
            </a:r>
          </a:p>
          <a:p>
            <a:pPr eaLnBrk="1" hangingPunct="1">
              <a:spcBef>
                <a:spcPct val="50000"/>
              </a:spcBef>
            </a:pPr>
            <a:r>
              <a:rPr lang="en-US" altLang="zh-CN" sz="4400">
                <a:solidFill>
                  <a:srgbClr val="0000FF"/>
                </a:solidFill>
                <a:latin typeface="Arial" panose="020B0604020202020204" pitchFamily="34" charset="0"/>
                <a:cs typeface="Times New Roman" panose="02020603050405020304" pitchFamily="18" charset="0"/>
              </a:rPr>
              <a:t>Software Engineering</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179388" y="1943100"/>
            <a:ext cx="8964612"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ü"/>
            </a:pPr>
            <a:r>
              <a:rPr lang="en-US" altLang="zh-CN" sz="2800">
                <a:solidFill>
                  <a:srgbClr val="FF0000"/>
                </a:solidFill>
                <a:latin typeface="Times New Roman" panose="02020603050405020304" pitchFamily="18" charset="0"/>
              </a:rPr>
              <a:t>function</a:t>
            </a:r>
            <a:r>
              <a:rPr lang="en-US" altLang="zh-CN" sz="2400">
                <a:latin typeface="Times New Roman" panose="02020603050405020304" pitchFamily="18" charset="0"/>
              </a:rPr>
              <a:t>:   system software, eg os; support software, eg DB, CASE; application software</a:t>
            </a:r>
          </a:p>
          <a:p>
            <a:pPr eaLnBrk="1" hangingPunct="1">
              <a:lnSpc>
                <a:spcPct val="140000"/>
              </a:lnSpc>
              <a:spcBef>
                <a:spcPct val="0"/>
              </a:spcBef>
              <a:buClr>
                <a:srgbClr val="FF0000"/>
              </a:buClr>
              <a:buFont typeface="Wingdings" panose="05000000000000000000" pitchFamily="2" charset="2"/>
              <a:buChar char="ü"/>
            </a:pPr>
            <a:r>
              <a:rPr lang="en-US" altLang="zh-CN" sz="2800">
                <a:solidFill>
                  <a:srgbClr val="FF0000"/>
                </a:solidFill>
                <a:latin typeface="Times New Roman" panose="02020603050405020304" pitchFamily="18" charset="0"/>
              </a:rPr>
              <a:t>size:</a:t>
            </a:r>
            <a:r>
              <a:rPr lang="en-US" altLang="zh-CN" sz="2400">
                <a:latin typeface="Times New Roman" panose="02020603050405020304" pitchFamily="18" charset="0"/>
              </a:rPr>
              <a:t>  small-scale, medium-scale, large-scale</a:t>
            </a:r>
          </a:p>
          <a:p>
            <a:pPr eaLnBrk="1" hangingPunct="1">
              <a:lnSpc>
                <a:spcPct val="150000"/>
              </a:lnSpc>
              <a:spcBef>
                <a:spcPct val="0"/>
              </a:spcBef>
              <a:buClr>
                <a:srgbClr val="FF0000"/>
              </a:buClr>
              <a:buFont typeface="Wingdings" panose="05000000000000000000" pitchFamily="2" charset="2"/>
              <a:buChar char="ü"/>
            </a:pPr>
            <a:r>
              <a:rPr lang="en-US" altLang="zh-CN" sz="2800">
                <a:solidFill>
                  <a:srgbClr val="FF0000"/>
                </a:solidFill>
                <a:latin typeface="Times New Roman" panose="02020603050405020304" pitchFamily="18" charset="0"/>
              </a:rPr>
              <a:t>work mode</a:t>
            </a:r>
            <a:r>
              <a:rPr lang="en-US" altLang="zh-CN" sz="2400">
                <a:latin typeface="Times New Roman" panose="02020603050405020304" pitchFamily="18" charset="0"/>
              </a:rPr>
              <a:t>: real-time, time-share, interactive, batch </a:t>
            </a:r>
          </a:p>
          <a:p>
            <a:pPr eaLnBrk="1" hangingPunct="1">
              <a:lnSpc>
                <a:spcPct val="130000"/>
              </a:lnSpc>
              <a:spcBef>
                <a:spcPct val="0"/>
              </a:spcBef>
              <a:buClr>
                <a:srgbClr val="FF0000"/>
              </a:buClr>
              <a:buFont typeface="Wingdings" panose="05000000000000000000" pitchFamily="2" charset="2"/>
              <a:buChar char="ü"/>
            </a:pPr>
            <a:r>
              <a:rPr lang="en-US" altLang="zh-CN" sz="2800">
                <a:solidFill>
                  <a:srgbClr val="FF0000"/>
                </a:solidFill>
                <a:latin typeface="Times New Roman" panose="02020603050405020304" pitchFamily="18" charset="0"/>
              </a:rPr>
              <a:t>service</a:t>
            </a:r>
            <a:r>
              <a:rPr lang="en-US" altLang="zh-CN" sz="2400">
                <a:latin typeface="Times New Roman" panose="02020603050405020304" pitchFamily="18" charset="0"/>
              </a:rPr>
              <a:t>: project,   product</a:t>
            </a:r>
          </a:p>
          <a:p>
            <a:pPr eaLnBrk="1" hangingPunct="1">
              <a:lnSpc>
                <a:spcPct val="160000"/>
              </a:lnSpc>
              <a:spcBef>
                <a:spcPct val="0"/>
              </a:spcBef>
              <a:buClr>
                <a:srgbClr val="FF0000"/>
              </a:buClr>
              <a:buFont typeface="Wingdings" panose="05000000000000000000" pitchFamily="2" charset="2"/>
              <a:buChar char="ü"/>
            </a:pPr>
            <a:r>
              <a:rPr lang="en-US" altLang="zh-CN" sz="2800">
                <a:solidFill>
                  <a:srgbClr val="FF0000"/>
                </a:solidFill>
                <a:latin typeface="Times New Roman" panose="02020603050405020304" pitchFamily="18" charset="0"/>
              </a:rPr>
              <a:t>sale:</a:t>
            </a:r>
            <a:r>
              <a:rPr lang="en-US" altLang="zh-CN" sz="2400">
                <a:latin typeface="Times New Roman" panose="02020603050405020304" pitchFamily="18" charset="0"/>
              </a:rPr>
              <a:t> contract, ordered,  non-contract</a:t>
            </a:r>
          </a:p>
        </p:txBody>
      </p:sp>
      <p:sp>
        <p:nvSpPr>
          <p:cNvPr id="11268" name="Rectangle 5"/>
          <p:cNvSpPr>
            <a:spLocks noChangeArrowheads="1"/>
          </p:cNvSpPr>
          <p:nvPr/>
        </p:nvSpPr>
        <p:spPr bwMode="auto">
          <a:xfrm>
            <a:off x="482975" y="323655"/>
            <a:ext cx="64783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1.2 Classification of software</a:t>
            </a:r>
          </a:p>
        </p:txBody>
      </p:sp>
    </p:spTree>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566738" y="335710"/>
            <a:ext cx="2243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软件分类</a:t>
            </a:r>
          </a:p>
        </p:txBody>
      </p:sp>
      <p:sp>
        <p:nvSpPr>
          <p:cNvPr id="12291" name="Rectangle 6"/>
          <p:cNvSpPr>
            <a:spLocks noChangeArrowheads="1"/>
          </p:cNvSpPr>
          <p:nvPr/>
        </p:nvSpPr>
        <p:spPr bwMode="auto">
          <a:xfrm>
            <a:off x="250825" y="1727200"/>
            <a:ext cx="8893175" cy="518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spcAft>
                <a:spcPct val="20000"/>
              </a:spcAft>
              <a:buClrTx/>
              <a:buFont typeface="Wingdings" panose="05000000000000000000" pitchFamily="2" charset="2"/>
              <a:buChar char="ü"/>
            </a:pPr>
            <a:r>
              <a:rPr kumimoji="1" lang="zh-CN" altLang="en-US" sz="2400">
                <a:solidFill>
                  <a:srgbClr val="FF0000"/>
                </a:solidFill>
                <a:latin typeface="华文楷体" panose="02010600040101010101" pitchFamily="2" charset="-122"/>
                <a:ea typeface="华文楷体" panose="02010600040101010101" pitchFamily="2" charset="-122"/>
              </a:rPr>
              <a:t>系统软件：</a:t>
            </a:r>
            <a:r>
              <a:rPr kumimoji="1" lang="zh-CN" altLang="en-US" sz="2400">
                <a:latin typeface="华文楷体" panose="02010600040101010101" pitchFamily="2" charset="-122"/>
                <a:ea typeface="华文楷体" panose="02010600040101010101" pitchFamily="2" charset="-122"/>
              </a:rPr>
              <a:t>系统软件是为其它软件服务的软件。</a:t>
            </a:r>
          </a:p>
          <a:p>
            <a:pPr eaLnBrk="1" hangingPunct="1">
              <a:spcBef>
                <a:spcPct val="0"/>
              </a:spcBef>
              <a:spcAft>
                <a:spcPct val="20000"/>
              </a:spcAft>
              <a:buClrTx/>
              <a:buFont typeface="Wingdings" panose="05000000000000000000" pitchFamily="2" charset="2"/>
              <a:buChar char="ü"/>
            </a:pPr>
            <a:r>
              <a:rPr kumimoji="1" lang="zh-CN" altLang="en-US" sz="2400">
                <a:solidFill>
                  <a:srgbClr val="FF0000"/>
                </a:solidFill>
                <a:latin typeface="华文楷体" panose="02010600040101010101" pitchFamily="2" charset="-122"/>
                <a:ea typeface="华文楷体" panose="02010600040101010101" pitchFamily="2" charset="-122"/>
              </a:rPr>
              <a:t>实时软件：</a:t>
            </a:r>
            <a:r>
              <a:rPr kumimoji="1" lang="zh-CN" altLang="en-US" sz="2400">
                <a:latin typeface="华文楷体" panose="02010600040101010101" pitchFamily="2" charset="-122"/>
                <a:ea typeface="华文楷体" panose="02010600040101010101" pitchFamily="2" charset="-122"/>
              </a:rPr>
              <a:t>管理、分析、控制现实世界中所发生的事件的软件称为实时软件。 </a:t>
            </a:r>
          </a:p>
          <a:p>
            <a:pPr eaLnBrk="1" hangingPunct="1">
              <a:spcBef>
                <a:spcPct val="0"/>
              </a:spcBef>
              <a:spcAft>
                <a:spcPct val="20000"/>
              </a:spcAft>
              <a:buClrTx/>
              <a:buFont typeface="Wingdings" panose="05000000000000000000" pitchFamily="2" charset="2"/>
              <a:buChar char="ü"/>
            </a:pPr>
            <a:r>
              <a:rPr kumimoji="1" lang="zh-CN" altLang="en-US" sz="2400">
                <a:solidFill>
                  <a:srgbClr val="FF0000"/>
                </a:solidFill>
                <a:latin typeface="华文楷体" panose="02010600040101010101" pitchFamily="2" charset="-122"/>
                <a:ea typeface="华文楷体" panose="02010600040101010101" pitchFamily="2" charset="-122"/>
              </a:rPr>
              <a:t>商业管理软件：</a:t>
            </a:r>
            <a:r>
              <a:rPr kumimoji="1" lang="zh-CN" altLang="en-US" sz="2400">
                <a:latin typeface="华文楷体" panose="02010600040101010101" pitchFamily="2" charset="-122"/>
                <a:ea typeface="华文楷体" panose="02010600040101010101" pitchFamily="2" charset="-122"/>
              </a:rPr>
              <a:t>商业信息处理是最大的软件应用领域，包括常规的数据处理软件和一些交互式的计算处理</a:t>
            </a:r>
            <a:r>
              <a:rPr kumimoji="1" lang="en-US" altLang="zh-CN" sz="2400">
                <a:latin typeface="华文楷体" panose="02010600040101010101" pitchFamily="2" charset="-122"/>
                <a:ea typeface="华文楷体" panose="02010600040101010101" pitchFamily="2" charset="-122"/>
              </a:rPr>
              <a:t>(</a:t>
            </a:r>
            <a:r>
              <a:rPr kumimoji="1" lang="zh-CN" altLang="en-US" sz="2400">
                <a:latin typeface="华文楷体" panose="02010600040101010101" pitchFamily="2" charset="-122"/>
                <a:ea typeface="华文楷体" panose="02010600040101010101" pitchFamily="2" charset="-122"/>
              </a:rPr>
              <a:t>如</a:t>
            </a:r>
            <a:r>
              <a:rPr kumimoji="1" lang="en-US" altLang="zh-CN" sz="2400">
                <a:latin typeface="华文楷体" panose="02010600040101010101" pitchFamily="2" charset="-122"/>
                <a:ea typeface="华文楷体" panose="02010600040101010101" pitchFamily="2" charset="-122"/>
              </a:rPr>
              <a:t>POS</a:t>
            </a:r>
            <a:r>
              <a:rPr kumimoji="1" lang="zh-CN" altLang="en-US" sz="2400">
                <a:latin typeface="华文楷体" panose="02010600040101010101" pitchFamily="2" charset="-122"/>
                <a:ea typeface="华文楷体" panose="02010600040101010101" pitchFamily="2" charset="-122"/>
              </a:rPr>
              <a:t>软件</a:t>
            </a:r>
            <a:r>
              <a:rPr kumimoji="1" lang="en-US" altLang="zh-CN" sz="2400">
                <a:latin typeface="华文楷体" panose="02010600040101010101" pitchFamily="2" charset="-122"/>
                <a:ea typeface="华文楷体" panose="02010600040101010101" pitchFamily="2" charset="-122"/>
              </a:rPr>
              <a:t>)</a:t>
            </a:r>
            <a:r>
              <a:rPr kumimoji="1" lang="zh-CN" altLang="en-US" sz="2400">
                <a:latin typeface="华文楷体" panose="02010600040101010101" pitchFamily="2" charset="-122"/>
                <a:ea typeface="华文楷体" panose="02010600040101010101" pitchFamily="2" charset="-122"/>
              </a:rPr>
              <a:t>软件。各类管理信息系统</a:t>
            </a:r>
            <a:r>
              <a:rPr kumimoji="1" lang="en-US" altLang="zh-CN" sz="2400">
                <a:latin typeface="华文楷体" panose="02010600040101010101" pitchFamily="2" charset="-122"/>
                <a:ea typeface="华文楷体" panose="02010600040101010101" pitchFamily="2" charset="-122"/>
              </a:rPr>
              <a:t>(MIS)</a:t>
            </a:r>
            <a:r>
              <a:rPr kumimoji="1" lang="zh-CN" altLang="en-US" sz="2400">
                <a:latin typeface="华文楷体" panose="02010600040101010101" pitchFamily="2" charset="-122"/>
                <a:ea typeface="华文楷体" panose="02010600040101010101" pitchFamily="2" charset="-122"/>
              </a:rPr>
              <a:t>、企业资源计划</a:t>
            </a:r>
            <a:r>
              <a:rPr kumimoji="1" lang="en-US" altLang="zh-CN" sz="2400">
                <a:latin typeface="华文楷体" panose="02010600040101010101" pitchFamily="2" charset="-122"/>
                <a:ea typeface="华文楷体" panose="02010600040101010101" pitchFamily="2" charset="-122"/>
              </a:rPr>
              <a:t>(ERP)</a:t>
            </a:r>
            <a:r>
              <a:rPr kumimoji="1" lang="zh-CN" altLang="en-US" sz="2400">
                <a:latin typeface="华文楷体" panose="02010600040101010101" pitchFamily="2" charset="-122"/>
                <a:ea typeface="华文楷体" panose="02010600040101010101" pitchFamily="2" charset="-122"/>
              </a:rPr>
              <a:t>、客户关系管理</a:t>
            </a:r>
            <a:r>
              <a:rPr kumimoji="1" lang="en-US" altLang="zh-CN" sz="2400">
                <a:latin typeface="华文楷体" panose="02010600040101010101" pitchFamily="2" charset="-122"/>
                <a:ea typeface="华文楷体" panose="02010600040101010101" pitchFamily="2" charset="-122"/>
              </a:rPr>
              <a:t>(CRM)</a:t>
            </a:r>
            <a:r>
              <a:rPr kumimoji="1" lang="zh-CN" altLang="en-US" sz="2400">
                <a:latin typeface="华文楷体" panose="02010600040101010101" pitchFamily="2" charset="-122"/>
                <a:ea typeface="华文楷体" panose="02010600040101010101" pitchFamily="2" charset="-122"/>
              </a:rPr>
              <a:t>等都是典型的商业管理软件。</a:t>
            </a:r>
          </a:p>
          <a:p>
            <a:pPr eaLnBrk="1" hangingPunct="1">
              <a:spcBef>
                <a:spcPct val="0"/>
              </a:spcBef>
              <a:spcAft>
                <a:spcPct val="20000"/>
              </a:spcAft>
              <a:buClrTx/>
              <a:buFont typeface="Wingdings" panose="05000000000000000000" pitchFamily="2" charset="2"/>
              <a:buChar char="ü"/>
            </a:pPr>
            <a:r>
              <a:rPr kumimoji="1" lang="zh-CN" altLang="en-US" sz="2400">
                <a:solidFill>
                  <a:srgbClr val="FF0000"/>
                </a:solidFill>
                <a:latin typeface="华文楷体" panose="02010600040101010101" pitchFamily="2" charset="-122"/>
                <a:ea typeface="华文楷体" panose="02010600040101010101" pitchFamily="2" charset="-122"/>
              </a:rPr>
              <a:t>工程与科学计算软件：</a:t>
            </a:r>
            <a:r>
              <a:rPr kumimoji="1" lang="zh-CN" altLang="en-US" sz="2400">
                <a:latin typeface="华文楷体" panose="02010600040101010101" pitchFamily="2" charset="-122"/>
                <a:ea typeface="华文楷体" panose="02010600040101010101" pitchFamily="2" charset="-122"/>
              </a:rPr>
              <a:t>此类软件的特征是要实现特定的“数值分析”算法。</a:t>
            </a:r>
          </a:p>
          <a:p>
            <a:pPr eaLnBrk="1" hangingPunct="1">
              <a:spcBef>
                <a:spcPct val="0"/>
              </a:spcBef>
              <a:spcAft>
                <a:spcPct val="20000"/>
              </a:spcAft>
              <a:buClrTx/>
              <a:buFont typeface="Wingdings" panose="05000000000000000000" pitchFamily="2" charset="2"/>
              <a:buChar char="ü"/>
            </a:pPr>
            <a:r>
              <a:rPr kumimoji="1" lang="zh-CN" altLang="en-US" sz="2400">
                <a:solidFill>
                  <a:srgbClr val="FF0000"/>
                </a:solidFill>
                <a:latin typeface="华文楷体" panose="02010600040101010101" pitchFamily="2" charset="-122"/>
                <a:ea typeface="华文楷体" panose="02010600040101010101" pitchFamily="2" charset="-122"/>
              </a:rPr>
              <a:t> 嵌入式软件：</a:t>
            </a:r>
            <a:r>
              <a:rPr kumimoji="1" lang="zh-CN" altLang="en-US" sz="2400">
                <a:latin typeface="华文楷体" panose="02010600040101010101" pitchFamily="2" charset="-122"/>
                <a:ea typeface="华文楷体" panose="02010600040101010101" pitchFamily="2" charset="-122"/>
              </a:rPr>
              <a:t>驻留在专用智能产品中，用于控制这些产品进行正常工作，完成很有限、很专业的功能的软件。例如各类智能检测仪表、数码相机、移动电话、微波炉等智能产品都必须在嵌入式软件的支持下才能正常工作。</a:t>
            </a:r>
          </a:p>
        </p:txBody>
      </p:sp>
    </p:spTree>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566738" y="413665"/>
            <a:ext cx="2243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软件分类</a:t>
            </a:r>
          </a:p>
        </p:txBody>
      </p:sp>
      <p:sp>
        <p:nvSpPr>
          <p:cNvPr id="13315" name="Rectangle 5"/>
          <p:cNvSpPr>
            <a:spLocks noChangeArrowheads="1"/>
          </p:cNvSpPr>
          <p:nvPr/>
        </p:nvSpPr>
        <p:spPr bwMode="auto">
          <a:xfrm>
            <a:off x="250825" y="1727200"/>
            <a:ext cx="88931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spcAft>
                <a:spcPct val="20000"/>
              </a:spcAft>
              <a:buClrTx/>
              <a:buFont typeface="Wingdings" panose="05000000000000000000" pitchFamily="2" charset="2"/>
              <a:buChar char="ü"/>
            </a:pPr>
            <a:r>
              <a:rPr kumimoji="1" lang="zh-CN" altLang="en-US" sz="2400">
                <a:solidFill>
                  <a:srgbClr val="FF0000"/>
                </a:solidFill>
                <a:latin typeface="华文楷体" panose="02010600040101010101" pitchFamily="2" charset="-122"/>
                <a:ea typeface="华文楷体" panose="02010600040101010101" pitchFamily="2" charset="-122"/>
              </a:rPr>
              <a:t>人工智能软件</a:t>
            </a:r>
            <a:r>
              <a:rPr kumimoji="1" lang="zh-CN" altLang="en-US" sz="2400">
                <a:latin typeface="华文楷体" panose="02010600040101010101" pitchFamily="2" charset="-122"/>
                <a:ea typeface="华文楷体" panose="02010600040101010101" pitchFamily="2" charset="-122"/>
              </a:rPr>
              <a:t>：利用非数值算法去解决复杂问题的软件。各类专家系统、模式识别软件、人工神经网络软件都属于人工智能软件。</a:t>
            </a:r>
          </a:p>
          <a:p>
            <a:pPr eaLnBrk="1" hangingPunct="1">
              <a:spcBef>
                <a:spcPct val="0"/>
              </a:spcBef>
              <a:spcAft>
                <a:spcPct val="20000"/>
              </a:spcAft>
              <a:buClrTx/>
              <a:buFont typeface="Wingdings" panose="05000000000000000000" pitchFamily="2" charset="2"/>
              <a:buChar char="ü"/>
            </a:pPr>
            <a:r>
              <a:rPr kumimoji="1" lang="zh-CN" altLang="en-US" sz="2400">
                <a:solidFill>
                  <a:srgbClr val="FF0000"/>
                </a:solidFill>
                <a:latin typeface="华文楷体" panose="02010600040101010101" pitchFamily="2" charset="-122"/>
                <a:ea typeface="华文楷体" panose="02010600040101010101" pitchFamily="2" charset="-122"/>
              </a:rPr>
              <a:t>个人计算机软件</a:t>
            </a:r>
            <a:r>
              <a:rPr kumimoji="1" lang="zh-CN" altLang="en-US" sz="2400">
                <a:latin typeface="华文楷体" panose="02010600040101010101" pitchFamily="2" charset="-122"/>
                <a:ea typeface="华文楷体" panose="02010600040101010101" pitchFamily="2" charset="-122"/>
              </a:rPr>
              <a:t>：文字处理系统、电子表格、游戏娱乐软件等等。</a:t>
            </a:r>
          </a:p>
          <a:p>
            <a:pPr eaLnBrk="1" hangingPunct="1">
              <a:spcBef>
                <a:spcPct val="0"/>
              </a:spcBef>
              <a:spcAft>
                <a:spcPct val="20000"/>
              </a:spcAft>
              <a:buClrTx/>
              <a:buFont typeface="Wingdings" panose="05000000000000000000" pitchFamily="2" charset="2"/>
              <a:buChar char="ü"/>
            </a:pPr>
            <a:endParaRPr kumimoji="1" lang="zh-CN" altLang="en-US" sz="2400">
              <a:latin typeface="华文楷体" panose="02010600040101010101" pitchFamily="2" charset="-122"/>
              <a:ea typeface="华文楷体" panose="02010600040101010101" pitchFamily="2" charset="-122"/>
            </a:endParaRPr>
          </a:p>
          <a:p>
            <a:pPr eaLnBrk="1" hangingPunct="1">
              <a:spcBef>
                <a:spcPct val="0"/>
              </a:spcBef>
              <a:spcAft>
                <a:spcPct val="20000"/>
              </a:spcAft>
              <a:buClrTx/>
              <a:buFont typeface="Wingdings" panose="05000000000000000000" pitchFamily="2" charset="2"/>
              <a:buNone/>
            </a:pPr>
            <a:r>
              <a:rPr kumimoji="1" lang="zh-CN" altLang="en-US" sz="2400">
                <a:latin typeface="华文楷体" panose="02010600040101010101" pitchFamily="2" charset="-122"/>
                <a:ea typeface="华文楷体" panose="02010600040101010101" pitchFamily="2" charset="-122"/>
              </a:rPr>
              <a:t>此外，还可以根据软件的规模、软件的工作方式、使用频度、失效后造成的影响等对软件产品进行分类。</a:t>
            </a:r>
          </a:p>
          <a:p>
            <a:pPr eaLnBrk="1" hangingPunct="1">
              <a:lnSpc>
                <a:spcPct val="158000"/>
              </a:lnSpc>
              <a:spcBef>
                <a:spcPct val="50000"/>
              </a:spcBef>
              <a:buClrTx/>
              <a:buFontTx/>
              <a:buNone/>
            </a:pPr>
            <a:endParaRPr kumimoji="1" lang="zh-CN" altLang="en-US" sz="2400" b="0">
              <a:latin typeface="华文楷体" panose="02010600040101010101" pitchFamily="2" charset="-122"/>
              <a:ea typeface="华文楷体" panose="02010600040101010101" pitchFamily="2" charset="-122"/>
            </a:endParaRPr>
          </a:p>
        </p:txBody>
      </p:sp>
    </p:spTree>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522288" y="503238"/>
            <a:ext cx="32416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4000">
                <a:solidFill>
                  <a:srgbClr val="0000FF"/>
                </a:solidFill>
                <a:latin typeface="黑体" panose="02010609060101010101" pitchFamily="49" charset="-122"/>
                <a:ea typeface="黑体" panose="02010609060101010101" pitchFamily="49" charset="-122"/>
                <a:cs typeface="Times New Roman" panose="02020603050405020304" pitchFamily="18" charset="0"/>
              </a:rPr>
              <a:t>软件产品分类</a:t>
            </a:r>
          </a:p>
        </p:txBody>
      </p:sp>
      <p:grpSp>
        <p:nvGrpSpPr>
          <p:cNvPr id="14339" name="Group 7"/>
          <p:cNvGrpSpPr>
            <a:grpSpLocks/>
          </p:cNvGrpSpPr>
          <p:nvPr/>
        </p:nvGrpSpPr>
        <p:grpSpPr bwMode="auto">
          <a:xfrm>
            <a:off x="161925" y="1854200"/>
            <a:ext cx="9045575" cy="4767263"/>
            <a:chOff x="0" y="0"/>
            <a:chExt cx="3051" cy="2704"/>
          </a:xfrm>
        </p:grpSpPr>
        <p:grpSp>
          <p:nvGrpSpPr>
            <p:cNvPr id="14340" name="Group 8"/>
            <p:cNvGrpSpPr>
              <a:grpSpLocks/>
            </p:cNvGrpSpPr>
            <p:nvPr/>
          </p:nvGrpSpPr>
          <p:grpSpPr bwMode="auto">
            <a:xfrm>
              <a:off x="0" y="0"/>
              <a:ext cx="708" cy="374"/>
              <a:chOff x="0" y="0"/>
              <a:chExt cx="708" cy="374"/>
            </a:xfrm>
          </p:grpSpPr>
          <p:sp>
            <p:nvSpPr>
              <p:cNvPr id="14422" name="Rectangle 9"/>
              <p:cNvSpPr>
                <a:spLocks noChangeArrowheads="1"/>
              </p:cNvSpPr>
              <p:nvPr/>
            </p:nvSpPr>
            <p:spPr bwMode="auto">
              <a:xfrm>
                <a:off x="43" y="0"/>
                <a:ext cx="62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400">
                    <a:solidFill>
                      <a:srgbClr val="FF0000"/>
                    </a:solidFill>
                    <a:latin typeface="Times New Roman" panose="02020603050405020304" pitchFamily="18" charset="0"/>
                  </a:rPr>
                  <a:t>规模类别</a:t>
                </a:r>
              </a:p>
            </p:txBody>
          </p:sp>
          <p:sp>
            <p:nvSpPr>
              <p:cNvPr id="14423" name="Rectangle 10"/>
              <p:cNvSpPr>
                <a:spLocks noChangeArrowheads="1"/>
              </p:cNvSpPr>
              <p:nvPr/>
            </p:nvSpPr>
            <p:spPr bwMode="auto">
              <a:xfrm>
                <a:off x="0" y="0"/>
                <a:ext cx="70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41" name="Group 11"/>
            <p:cNvGrpSpPr>
              <a:grpSpLocks/>
            </p:cNvGrpSpPr>
            <p:nvPr/>
          </p:nvGrpSpPr>
          <p:grpSpPr bwMode="auto">
            <a:xfrm>
              <a:off x="708" y="0"/>
              <a:ext cx="665" cy="374"/>
              <a:chOff x="708" y="0"/>
              <a:chExt cx="665" cy="374"/>
            </a:xfrm>
          </p:grpSpPr>
          <p:sp>
            <p:nvSpPr>
              <p:cNvPr id="14420" name="Rectangle 12"/>
              <p:cNvSpPr>
                <a:spLocks noChangeArrowheads="1"/>
              </p:cNvSpPr>
              <p:nvPr/>
            </p:nvSpPr>
            <p:spPr bwMode="auto">
              <a:xfrm>
                <a:off x="751" y="0"/>
                <a:ext cx="57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400">
                    <a:solidFill>
                      <a:srgbClr val="FF0000"/>
                    </a:solidFill>
                    <a:latin typeface="Times New Roman" panose="02020603050405020304" pitchFamily="18" charset="0"/>
                  </a:rPr>
                  <a:t>参加人员数</a:t>
                </a:r>
              </a:p>
            </p:txBody>
          </p:sp>
          <p:sp>
            <p:nvSpPr>
              <p:cNvPr id="14421" name="Rectangle 13"/>
              <p:cNvSpPr>
                <a:spLocks noChangeArrowheads="1"/>
              </p:cNvSpPr>
              <p:nvPr/>
            </p:nvSpPr>
            <p:spPr bwMode="auto">
              <a:xfrm>
                <a:off x="708" y="0"/>
                <a:ext cx="665"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42" name="Group 14"/>
            <p:cNvGrpSpPr>
              <a:grpSpLocks/>
            </p:cNvGrpSpPr>
            <p:nvPr/>
          </p:nvGrpSpPr>
          <p:grpSpPr bwMode="auto">
            <a:xfrm>
              <a:off x="1373" y="0"/>
              <a:ext cx="520" cy="374"/>
              <a:chOff x="1373" y="0"/>
              <a:chExt cx="520" cy="374"/>
            </a:xfrm>
          </p:grpSpPr>
          <p:sp>
            <p:nvSpPr>
              <p:cNvPr id="14418" name="Rectangle 15"/>
              <p:cNvSpPr>
                <a:spLocks noChangeArrowheads="1"/>
              </p:cNvSpPr>
              <p:nvPr/>
            </p:nvSpPr>
            <p:spPr bwMode="auto">
              <a:xfrm>
                <a:off x="1416" y="0"/>
                <a:ext cx="477"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400">
                    <a:solidFill>
                      <a:srgbClr val="FF0000"/>
                    </a:solidFill>
                    <a:latin typeface="Times New Roman" panose="02020603050405020304" pitchFamily="18" charset="0"/>
                  </a:rPr>
                  <a:t>开发期限</a:t>
                </a:r>
              </a:p>
            </p:txBody>
          </p:sp>
          <p:sp>
            <p:nvSpPr>
              <p:cNvPr id="14419" name="Rectangle 16"/>
              <p:cNvSpPr>
                <a:spLocks noChangeArrowheads="1"/>
              </p:cNvSpPr>
              <p:nvPr/>
            </p:nvSpPr>
            <p:spPr bwMode="auto">
              <a:xfrm>
                <a:off x="1373" y="0"/>
                <a:ext cx="5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43" name="Group 17"/>
            <p:cNvGrpSpPr>
              <a:grpSpLocks/>
            </p:cNvGrpSpPr>
            <p:nvPr/>
          </p:nvGrpSpPr>
          <p:grpSpPr bwMode="auto">
            <a:xfrm>
              <a:off x="1893" y="0"/>
              <a:ext cx="1158" cy="374"/>
              <a:chOff x="1893" y="0"/>
              <a:chExt cx="1158" cy="374"/>
            </a:xfrm>
          </p:grpSpPr>
          <p:sp>
            <p:nvSpPr>
              <p:cNvPr id="14416" name="Rectangle 18"/>
              <p:cNvSpPr>
                <a:spLocks noChangeArrowheads="1"/>
              </p:cNvSpPr>
              <p:nvPr/>
            </p:nvSpPr>
            <p:spPr bwMode="auto">
              <a:xfrm>
                <a:off x="1936" y="0"/>
                <a:ext cx="1115"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400">
                    <a:solidFill>
                      <a:srgbClr val="FF0000"/>
                    </a:solidFill>
                    <a:latin typeface="Times New Roman" panose="02020603050405020304" pitchFamily="18" charset="0"/>
                  </a:rPr>
                  <a:t>产品规模</a:t>
                </a:r>
                <a:r>
                  <a:rPr kumimoji="1" lang="en-US" altLang="zh-CN" sz="2400">
                    <a:solidFill>
                      <a:srgbClr val="FF0000"/>
                    </a:solidFill>
                    <a:latin typeface="Times New Roman" panose="02020603050405020304" pitchFamily="18" charset="0"/>
                  </a:rPr>
                  <a:t>(</a:t>
                </a:r>
                <a:r>
                  <a:rPr kumimoji="1" lang="zh-CN" altLang="en-US" sz="2400">
                    <a:solidFill>
                      <a:srgbClr val="FF0000"/>
                    </a:solidFill>
                    <a:latin typeface="Times New Roman" panose="02020603050405020304" pitchFamily="18" charset="0"/>
                  </a:rPr>
                  <a:t>源代码行数</a:t>
                </a:r>
                <a:r>
                  <a:rPr kumimoji="1" lang="en-US" altLang="zh-CN" sz="2400">
                    <a:solidFill>
                      <a:srgbClr val="FF0000"/>
                    </a:solidFill>
                    <a:latin typeface="Times New Roman" panose="02020603050405020304" pitchFamily="18" charset="0"/>
                  </a:rPr>
                  <a:t>)</a:t>
                </a:r>
              </a:p>
            </p:txBody>
          </p:sp>
          <p:sp>
            <p:nvSpPr>
              <p:cNvPr id="14417" name="Rectangle 19"/>
              <p:cNvSpPr>
                <a:spLocks noChangeArrowheads="1"/>
              </p:cNvSpPr>
              <p:nvPr/>
            </p:nvSpPr>
            <p:spPr bwMode="auto">
              <a:xfrm>
                <a:off x="1893" y="0"/>
                <a:ext cx="110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44" name="Group 20"/>
            <p:cNvGrpSpPr>
              <a:grpSpLocks/>
            </p:cNvGrpSpPr>
            <p:nvPr/>
          </p:nvGrpSpPr>
          <p:grpSpPr bwMode="auto">
            <a:xfrm>
              <a:off x="0" y="374"/>
              <a:ext cx="708" cy="374"/>
              <a:chOff x="0" y="374"/>
              <a:chExt cx="708" cy="374"/>
            </a:xfrm>
          </p:grpSpPr>
          <p:sp>
            <p:nvSpPr>
              <p:cNvPr id="14414" name="Rectangle 21"/>
              <p:cNvSpPr>
                <a:spLocks noChangeArrowheads="1"/>
              </p:cNvSpPr>
              <p:nvPr/>
            </p:nvSpPr>
            <p:spPr bwMode="auto">
              <a:xfrm>
                <a:off x="43" y="374"/>
                <a:ext cx="62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latin typeface="Times New Roman" panose="02020603050405020304" pitchFamily="18" charset="0"/>
                  </a:rPr>
                  <a:t>微型</a:t>
                </a:r>
              </a:p>
            </p:txBody>
          </p:sp>
          <p:sp>
            <p:nvSpPr>
              <p:cNvPr id="14415" name="Rectangle 22"/>
              <p:cNvSpPr>
                <a:spLocks noChangeArrowheads="1"/>
              </p:cNvSpPr>
              <p:nvPr/>
            </p:nvSpPr>
            <p:spPr bwMode="auto">
              <a:xfrm>
                <a:off x="0" y="374"/>
                <a:ext cx="70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45" name="Group 23"/>
            <p:cNvGrpSpPr>
              <a:grpSpLocks/>
            </p:cNvGrpSpPr>
            <p:nvPr/>
          </p:nvGrpSpPr>
          <p:grpSpPr bwMode="auto">
            <a:xfrm>
              <a:off x="708" y="374"/>
              <a:ext cx="665" cy="374"/>
              <a:chOff x="708" y="374"/>
              <a:chExt cx="665" cy="374"/>
            </a:xfrm>
          </p:grpSpPr>
          <p:sp>
            <p:nvSpPr>
              <p:cNvPr id="14412" name="Rectangle 24"/>
              <p:cNvSpPr>
                <a:spLocks noChangeArrowheads="1"/>
              </p:cNvSpPr>
              <p:nvPr/>
            </p:nvSpPr>
            <p:spPr bwMode="auto">
              <a:xfrm>
                <a:off x="751" y="374"/>
                <a:ext cx="57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1</a:t>
                </a:r>
              </a:p>
            </p:txBody>
          </p:sp>
          <p:sp>
            <p:nvSpPr>
              <p:cNvPr id="14413" name="Rectangle 25"/>
              <p:cNvSpPr>
                <a:spLocks noChangeArrowheads="1"/>
              </p:cNvSpPr>
              <p:nvPr/>
            </p:nvSpPr>
            <p:spPr bwMode="auto">
              <a:xfrm>
                <a:off x="708" y="374"/>
                <a:ext cx="665"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46" name="Group 26"/>
            <p:cNvGrpSpPr>
              <a:grpSpLocks/>
            </p:cNvGrpSpPr>
            <p:nvPr/>
          </p:nvGrpSpPr>
          <p:grpSpPr bwMode="auto">
            <a:xfrm>
              <a:off x="1373" y="374"/>
              <a:ext cx="520" cy="374"/>
              <a:chOff x="1373" y="374"/>
              <a:chExt cx="520" cy="374"/>
            </a:xfrm>
          </p:grpSpPr>
          <p:sp>
            <p:nvSpPr>
              <p:cNvPr id="14410" name="Rectangle 27"/>
              <p:cNvSpPr>
                <a:spLocks noChangeArrowheads="1"/>
              </p:cNvSpPr>
              <p:nvPr/>
            </p:nvSpPr>
            <p:spPr bwMode="auto">
              <a:xfrm>
                <a:off x="1416" y="374"/>
                <a:ext cx="4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4</a:t>
                </a:r>
                <a:r>
                  <a:rPr kumimoji="1" lang="zh-CN" altLang="en-US" sz="2400">
                    <a:latin typeface="Times New Roman" panose="02020603050405020304" pitchFamily="18" charset="0"/>
                  </a:rPr>
                  <a:t>周</a:t>
                </a:r>
              </a:p>
            </p:txBody>
          </p:sp>
          <p:sp>
            <p:nvSpPr>
              <p:cNvPr id="14411" name="Rectangle 28"/>
              <p:cNvSpPr>
                <a:spLocks noChangeArrowheads="1"/>
              </p:cNvSpPr>
              <p:nvPr/>
            </p:nvSpPr>
            <p:spPr bwMode="auto">
              <a:xfrm>
                <a:off x="1373" y="374"/>
                <a:ext cx="5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47" name="Group 29"/>
            <p:cNvGrpSpPr>
              <a:grpSpLocks/>
            </p:cNvGrpSpPr>
            <p:nvPr/>
          </p:nvGrpSpPr>
          <p:grpSpPr bwMode="auto">
            <a:xfrm>
              <a:off x="1893" y="374"/>
              <a:ext cx="1100" cy="374"/>
              <a:chOff x="1893" y="374"/>
              <a:chExt cx="1100" cy="374"/>
            </a:xfrm>
          </p:grpSpPr>
          <p:sp>
            <p:nvSpPr>
              <p:cNvPr id="14408" name="Rectangle 30"/>
              <p:cNvSpPr>
                <a:spLocks noChangeArrowheads="1"/>
              </p:cNvSpPr>
              <p:nvPr/>
            </p:nvSpPr>
            <p:spPr bwMode="auto">
              <a:xfrm>
                <a:off x="1936" y="374"/>
                <a:ext cx="101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0.5 k</a:t>
                </a:r>
              </a:p>
            </p:txBody>
          </p:sp>
          <p:sp>
            <p:nvSpPr>
              <p:cNvPr id="14409" name="Rectangle 31"/>
              <p:cNvSpPr>
                <a:spLocks noChangeArrowheads="1"/>
              </p:cNvSpPr>
              <p:nvPr/>
            </p:nvSpPr>
            <p:spPr bwMode="auto">
              <a:xfrm>
                <a:off x="1893" y="374"/>
                <a:ext cx="110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48" name="Group 32"/>
            <p:cNvGrpSpPr>
              <a:grpSpLocks/>
            </p:cNvGrpSpPr>
            <p:nvPr/>
          </p:nvGrpSpPr>
          <p:grpSpPr bwMode="auto">
            <a:xfrm>
              <a:off x="0" y="748"/>
              <a:ext cx="708" cy="374"/>
              <a:chOff x="0" y="748"/>
              <a:chExt cx="708" cy="374"/>
            </a:xfrm>
          </p:grpSpPr>
          <p:sp>
            <p:nvSpPr>
              <p:cNvPr id="14406" name="Rectangle 33"/>
              <p:cNvSpPr>
                <a:spLocks noChangeArrowheads="1"/>
              </p:cNvSpPr>
              <p:nvPr/>
            </p:nvSpPr>
            <p:spPr bwMode="auto">
              <a:xfrm>
                <a:off x="43" y="748"/>
                <a:ext cx="62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latin typeface="Times New Roman" panose="02020603050405020304" pitchFamily="18" charset="0"/>
                  </a:rPr>
                  <a:t>小型</a:t>
                </a:r>
              </a:p>
            </p:txBody>
          </p:sp>
          <p:sp>
            <p:nvSpPr>
              <p:cNvPr id="14407" name="Rectangle 34"/>
              <p:cNvSpPr>
                <a:spLocks noChangeArrowheads="1"/>
              </p:cNvSpPr>
              <p:nvPr/>
            </p:nvSpPr>
            <p:spPr bwMode="auto">
              <a:xfrm>
                <a:off x="0" y="748"/>
                <a:ext cx="70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49" name="Group 35"/>
            <p:cNvGrpSpPr>
              <a:grpSpLocks/>
            </p:cNvGrpSpPr>
            <p:nvPr/>
          </p:nvGrpSpPr>
          <p:grpSpPr bwMode="auto">
            <a:xfrm>
              <a:off x="708" y="748"/>
              <a:ext cx="665" cy="374"/>
              <a:chOff x="708" y="748"/>
              <a:chExt cx="665" cy="374"/>
            </a:xfrm>
          </p:grpSpPr>
          <p:sp>
            <p:nvSpPr>
              <p:cNvPr id="14404" name="Rectangle 36"/>
              <p:cNvSpPr>
                <a:spLocks noChangeArrowheads="1"/>
              </p:cNvSpPr>
              <p:nvPr/>
            </p:nvSpPr>
            <p:spPr bwMode="auto">
              <a:xfrm>
                <a:off x="751" y="748"/>
                <a:ext cx="57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1</a:t>
                </a:r>
              </a:p>
            </p:txBody>
          </p:sp>
          <p:sp>
            <p:nvSpPr>
              <p:cNvPr id="14405" name="Rectangle 37"/>
              <p:cNvSpPr>
                <a:spLocks noChangeArrowheads="1"/>
              </p:cNvSpPr>
              <p:nvPr/>
            </p:nvSpPr>
            <p:spPr bwMode="auto">
              <a:xfrm>
                <a:off x="708" y="748"/>
                <a:ext cx="665"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50" name="Group 38"/>
            <p:cNvGrpSpPr>
              <a:grpSpLocks/>
            </p:cNvGrpSpPr>
            <p:nvPr/>
          </p:nvGrpSpPr>
          <p:grpSpPr bwMode="auto">
            <a:xfrm>
              <a:off x="1373" y="748"/>
              <a:ext cx="520" cy="374"/>
              <a:chOff x="1373" y="748"/>
              <a:chExt cx="520" cy="374"/>
            </a:xfrm>
          </p:grpSpPr>
          <p:sp>
            <p:nvSpPr>
              <p:cNvPr id="14402" name="Rectangle 39"/>
              <p:cNvSpPr>
                <a:spLocks noChangeArrowheads="1"/>
              </p:cNvSpPr>
              <p:nvPr/>
            </p:nvSpPr>
            <p:spPr bwMode="auto">
              <a:xfrm>
                <a:off x="1416" y="748"/>
                <a:ext cx="4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6</a:t>
                </a:r>
                <a:r>
                  <a:rPr kumimoji="1" lang="zh-CN" altLang="en-US" sz="2400">
                    <a:latin typeface="Times New Roman" panose="02020603050405020304" pitchFamily="18" charset="0"/>
                  </a:rPr>
                  <a:t>月</a:t>
                </a:r>
              </a:p>
            </p:txBody>
          </p:sp>
          <p:sp>
            <p:nvSpPr>
              <p:cNvPr id="14403" name="Rectangle 40"/>
              <p:cNvSpPr>
                <a:spLocks noChangeArrowheads="1"/>
              </p:cNvSpPr>
              <p:nvPr/>
            </p:nvSpPr>
            <p:spPr bwMode="auto">
              <a:xfrm>
                <a:off x="1373" y="748"/>
                <a:ext cx="5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51" name="Group 41"/>
            <p:cNvGrpSpPr>
              <a:grpSpLocks/>
            </p:cNvGrpSpPr>
            <p:nvPr/>
          </p:nvGrpSpPr>
          <p:grpSpPr bwMode="auto">
            <a:xfrm>
              <a:off x="1893" y="748"/>
              <a:ext cx="1100" cy="374"/>
              <a:chOff x="1893" y="748"/>
              <a:chExt cx="1100" cy="374"/>
            </a:xfrm>
          </p:grpSpPr>
          <p:sp>
            <p:nvSpPr>
              <p:cNvPr id="14400" name="Rectangle 42"/>
              <p:cNvSpPr>
                <a:spLocks noChangeArrowheads="1"/>
              </p:cNvSpPr>
              <p:nvPr/>
            </p:nvSpPr>
            <p:spPr bwMode="auto">
              <a:xfrm>
                <a:off x="1936" y="748"/>
                <a:ext cx="101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2 k</a:t>
                </a:r>
              </a:p>
            </p:txBody>
          </p:sp>
          <p:sp>
            <p:nvSpPr>
              <p:cNvPr id="14401" name="Rectangle 43"/>
              <p:cNvSpPr>
                <a:spLocks noChangeArrowheads="1"/>
              </p:cNvSpPr>
              <p:nvPr/>
            </p:nvSpPr>
            <p:spPr bwMode="auto">
              <a:xfrm>
                <a:off x="1893" y="748"/>
                <a:ext cx="110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52" name="Group 44"/>
            <p:cNvGrpSpPr>
              <a:grpSpLocks/>
            </p:cNvGrpSpPr>
            <p:nvPr/>
          </p:nvGrpSpPr>
          <p:grpSpPr bwMode="auto">
            <a:xfrm>
              <a:off x="0" y="1122"/>
              <a:ext cx="708" cy="374"/>
              <a:chOff x="0" y="1122"/>
              <a:chExt cx="708" cy="374"/>
            </a:xfrm>
          </p:grpSpPr>
          <p:sp>
            <p:nvSpPr>
              <p:cNvPr id="14398" name="Rectangle 45"/>
              <p:cNvSpPr>
                <a:spLocks noChangeArrowheads="1"/>
              </p:cNvSpPr>
              <p:nvPr/>
            </p:nvSpPr>
            <p:spPr bwMode="auto">
              <a:xfrm>
                <a:off x="43" y="1122"/>
                <a:ext cx="62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latin typeface="Times New Roman" panose="02020603050405020304" pitchFamily="18" charset="0"/>
                  </a:rPr>
                  <a:t>中型</a:t>
                </a:r>
              </a:p>
            </p:txBody>
          </p:sp>
          <p:sp>
            <p:nvSpPr>
              <p:cNvPr id="14399" name="Rectangle 46"/>
              <p:cNvSpPr>
                <a:spLocks noChangeArrowheads="1"/>
              </p:cNvSpPr>
              <p:nvPr/>
            </p:nvSpPr>
            <p:spPr bwMode="auto">
              <a:xfrm>
                <a:off x="0" y="1122"/>
                <a:ext cx="70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53" name="Group 47"/>
            <p:cNvGrpSpPr>
              <a:grpSpLocks/>
            </p:cNvGrpSpPr>
            <p:nvPr/>
          </p:nvGrpSpPr>
          <p:grpSpPr bwMode="auto">
            <a:xfrm>
              <a:off x="708" y="1115"/>
              <a:ext cx="665" cy="381"/>
              <a:chOff x="708" y="1115"/>
              <a:chExt cx="665" cy="381"/>
            </a:xfrm>
          </p:grpSpPr>
          <p:sp>
            <p:nvSpPr>
              <p:cNvPr id="14396" name="Rectangle 48"/>
              <p:cNvSpPr>
                <a:spLocks noChangeArrowheads="1"/>
              </p:cNvSpPr>
              <p:nvPr/>
            </p:nvSpPr>
            <p:spPr bwMode="auto">
              <a:xfrm>
                <a:off x="751" y="1122"/>
                <a:ext cx="57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5</a:t>
                </a:r>
              </a:p>
            </p:txBody>
          </p:sp>
          <p:sp>
            <p:nvSpPr>
              <p:cNvPr id="14397" name="Rectangle 49"/>
              <p:cNvSpPr>
                <a:spLocks noChangeArrowheads="1"/>
              </p:cNvSpPr>
              <p:nvPr/>
            </p:nvSpPr>
            <p:spPr bwMode="auto">
              <a:xfrm>
                <a:off x="708" y="1115"/>
                <a:ext cx="665"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54" name="Group 50"/>
            <p:cNvGrpSpPr>
              <a:grpSpLocks/>
            </p:cNvGrpSpPr>
            <p:nvPr/>
          </p:nvGrpSpPr>
          <p:grpSpPr bwMode="auto">
            <a:xfrm>
              <a:off x="1373" y="1122"/>
              <a:ext cx="520" cy="374"/>
              <a:chOff x="1373" y="1122"/>
              <a:chExt cx="520" cy="374"/>
            </a:xfrm>
          </p:grpSpPr>
          <p:sp>
            <p:nvSpPr>
              <p:cNvPr id="14394" name="Rectangle 51"/>
              <p:cNvSpPr>
                <a:spLocks noChangeArrowheads="1"/>
              </p:cNvSpPr>
              <p:nvPr/>
            </p:nvSpPr>
            <p:spPr bwMode="auto">
              <a:xfrm>
                <a:off x="1416" y="1122"/>
                <a:ext cx="4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0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a:t>
                </a:r>
                <a:r>
                  <a:rPr kumimoji="1" lang="zh-CN" altLang="en-US" sz="2400">
                    <a:latin typeface="Times New Roman" panose="02020603050405020304" pitchFamily="18" charset="0"/>
                  </a:rPr>
                  <a:t>年</a:t>
                </a:r>
              </a:p>
            </p:txBody>
          </p:sp>
          <p:sp>
            <p:nvSpPr>
              <p:cNvPr id="14395" name="Rectangle 52"/>
              <p:cNvSpPr>
                <a:spLocks noChangeArrowheads="1"/>
              </p:cNvSpPr>
              <p:nvPr/>
            </p:nvSpPr>
            <p:spPr bwMode="auto">
              <a:xfrm>
                <a:off x="1373" y="1122"/>
                <a:ext cx="5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55" name="Group 53"/>
            <p:cNvGrpSpPr>
              <a:grpSpLocks/>
            </p:cNvGrpSpPr>
            <p:nvPr/>
          </p:nvGrpSpPr>
          <p:grpSpPr bwMode="auto">
            <a:xfrm>
              <a:off x="1893" y="1122"/>
              <a:ext cx="1100" cy="374"/>
              <a:chOff x="1893" y="1122"/>
              <a:chExt cx="1100" cy="374"/>
            </a:xfrm>
          </p:grpSpPr>
          <p:sp>
            <p:nvSpPr>
              <p:cNvPr id="14392" name="Rectangle 54"/>
              <p:cNvSpPr>
                <a:spLocks noChangeArrowheads="1"/>
              </p:cNvSpPr>
              <p:nvPr/>
            </p:nvSpPr>
            <p:spPr bwMode="auto">
              <a:xfrm>
                <a:off x="1936" y="1122"/>
                <a:ext cx="101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5</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50 k</a:t>
                </a:r>
              </a:p>
            </p:txBody>
          </p:sp>
          <p:sp>
            <p:nvSpPr>
              <p:cNvPr id="14393" name="Rectangle 55"/>
              <p:cNvSpPr>
                <a:spLocks noChangeArrowheads="1"/>
              </p:cNvSpPr>
              <p:nvPr/>
            </p:nvSpPr>
            <p:spPr bwMode="auto">
              <a:xfrm>
                <a:off x="1893" y="1122"/>
                <a:ext cx="110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56" name="Group 56"/>
            <p:cNvGrpSpPr>
              <a:grpSpLocks/>
            </p:cNvGrpSpPr>
            <p:nvPr/>
          </p:nvGrpSpPr>
          <p:grpSpPr bwMode="auto">
            <a:xfrm>
              <a:off x="0" y="1496"/>
              <a:ext cx="708" cy="374"/>
              <a:chOff x="0" y="1496"/>
              <a:chExt cx="708" cy="374"/>
            </a:xfrm>
          </p:grpSpPr>
          <p:sp>
            <p:nvSpPr>
              <p:cNvPr id="14390" name="Rectangle 57"/>
              <p:cNvSpPr>
                <a:spLocks noChangeArrowheads="1"/>
              </p:cNvSpPr>
              <p:nvPr/>
            </p:nvSpPr>
            <p:spPr bwMode="auto">
              <a:xfrm>
                <a:off x="43" y="1496"/>
                <a:ext cx="62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latin typeface="Times New Roman" panose="02020603050405020304" pitchFamily="18" charset="0"/>
                  </a:rPr>
                  <a:t>大型</a:t>
                </a:r>
              </a:p>
            </p:txBody>
          </p:sp>
          <p:sp>
            <p:nvSpPr>
              <p:cNvPr id="14391" name="Rectangle 58"/>
              <p:cNvSpPr>
                <a:spLocks noChangeArrowheads="1"/>
              </p:cNvSpPr>
              <p:nvPr/>
            </p:nvSpPr>
            <p:spPr bwMode="auto">
              <a:xfrm>
                <a:off x="0" y="1496"/>
                <a:ext cx="70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57" name="Group 59"/>
            <p:cNvGrpSpPr>
              <a:grpSpLocks/>
            </p:cNvGrpSpPr>
            <p:nvPr/>
          </p:nvGrpSpPr>
          <p:grpSpPr bwMode="auto">
            <a:xfrm>
              <a:off x="708" y="1496"/>
              <a:ext cx="665" cy="374"/>
              <a:chOff x="708" y="1496"/>
              <a:chExt cx="665" cy="374"/>
            </a:xfrm>
          </p:grpSpPr>
          <p:sp>
            <p:nvSpPr>
              <p:cNvPr id="14388" name="Rectangle 60"/>
              <p:cNvSpPr>
                <a:spLocks noChangeArrowheads="1"/>
              </p:cNvSpPr>
              <p:nvPr/>
            </p:nvSpPr>
            <p:spPr bwMode="auto">
              <a:xfrm>
                <a:off x="751" y="1496"/>
                <a:ext cx="57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5</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20</a:t>
                </a:r>
              </a:p>
            </p:txBody>
          </p:sp>
          <p:sp>
            <p:nvSpPr>
              <p:cNvPr id="14389" name="Rectangle 61"/>
              <p:cNvSpPr>
                <a:spLocks noChangeArrowheads="1"/>
              </p:cNvSpPr>
              <p:nvPr/>
            </p:nvSpPr>
            <p:spPr bwMode="auto">
              <a:xfrm>
                <a:off x="708" y="1496"/>
                <a:ext cx="665"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58" name="Group 62"/>
            <p:cNvGrpSpPr>
              <a:grpSpLocks/>
            </p:cNvGrpSpPr>
            <p:nvPr/>
          </p:nvGrpSpPr>
          <p:grpSpPr bwMode="auto">
            <a:xfrm>
              <a:off x="1373" y="1496"/>
              <a:ext cx="520" cy="374"/>
              <a:chOff x="1373" y="1496"/>
              <a:chExt cx="520" cy="374"/>
            </a:xfrm>
          </p:grpSpPr>
          <p:sp>
            <p:nvSpPr>
              <p:cNvPr id="14386" name="Rectangle 63"/>
              <p:cNvSpPr>
                <a:spLocks noChangeArrowheads="1"/>
              </p:cNvSpPr>
              <p:nvPr/>
            </p:nvSpPr>
            <p:spPr bwMode="auto">
              <a:xfrm>
                <a:off x="1416" y="1496"/>
                <a:ext cx="4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2</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3</a:t>
                </a:r>
                <a:r>
                  <a:rPr kumimoji="1" lang="zh-CN" altLang="en-US" sz="2400">
                    <a:latin typeface="Times New Roman" panose="02020603050405020304" pitchFamily="18" charset="0"/>
                  </a:rPr>
                  <a:t>年</a:t>
                </a:r>
              </a:p>
            </p:txBody>
          </p:sp>
          <p:sp>
            <p:nvSpPr>
              <p:cNvPr id="14387" name="Rectangle 64"/>
              <p:cNvSpPr>
                <a:spLocks noChangeArrowheads="1"/>
              </p:cNvSpPr>
              <p:nvPr/>
            </p:nvSpPr>
            <p:spPr bwMode="auto">
              <a:xfrm>
                <a:off x="1373" y="1496"/>
                <a:ext cx="5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59" name="Group 65"/>
            <p:cNvGrpSpPr>
              <a:grpSpLocks/>
            </p:cNvGrpSpPr>
            <p:nvPr/>
          </p:nvGrpSpPr>
          <p:grpSpPr bwMode="auto">
            <a:xfrm>
              <a:off x="1893" y="1496"/>
              <a:ext cx="1100" cy="374"/>
              <a:chOff x="1893" y="1496"/>
              <a:chExt cx="1100" cy="374"/>
            </a:xfrm>
          </p:grpSpPr>
          <p:sp>
            <p:nvSpPr>
              <p:cNvPr id="14384" name="Rectangle 66"/>
              <p:cNvSpPr>
                <a:spLocks noChangeArrowheads="1"/>
              </p:cNvSpPr>
              <p:nvPr/>
            </p:nvSpPr>
            <p:spPr bwMode="auto">
              <a:xfrm>
                <a:off x="1936" y="1496"/>
                <a:ext cx="101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50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100 k</a:t>
                </a:r>
              </a:p>
            </p:txBody>
          </p:sp>
          <p:sp>
            <p:nvSpPr>
              <p:cNvPr id="14385" name="Rectangle 67"/>
              <p:cNvSpPr>
                <a:spLocks noChangeArrowheads="1"/>
              </p:cNvSpPr>
              <p:nvPr/>
            </p:nvSpPr>
            <p:spPr bwMode="auto">
              <a:xfrm>
                <a:off x="1893" y="1496"/>
                <a:ext cx="110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60" name="Group 68"/>
            <p:cNvGrpSpPr>
              <a:grpSpLocks/>
            </p:cNvGrpSpPr>
            <p:nvPr/>
          </p:nvGrpSpPr>
          <p:grpSpPr bwMode="auto">
            <a:xfrm>
              <a:off x="0" y="1870"/>
              <a:ext cx="708" cy="374"/>
              <a:chOff x="0" y="1870"/>
              <a:chExt cx="708" cy="374"/>
            </a:xfrm>
          </p:grpSpPr>
          <p:sp>
            <p:nvSpPr>
              <p:cNvPr id="14382" name="Rectangle 69"/>
              <p:cNvSpPr>
                <a:spLocks noChangeArrowheads="1"/>
              </p:cNvSpPr>
              <p:nvPr/>
            </p:nvSpPr>
            <p:spPr bwMode="auto">
              <a:xfrm>
                <a:off x="43" y="1870"/>
                <a:ext cx="62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latin typeface="Times New Roman" panose="02020603050405020304" pitchFamily="18" charset="0"/>
                  </a:rPr>
                  <a:t>甚大型</a:t>
                </a:r>
              </a:p>
            </p:txBody>
          </p:sp>
          <p:sp>
            <p:nvSpPr>
              <p:cNvPr id="14383" name="Rectangle 70"/>
              <p:cNvSpPr>
                <a:spLocks noChangeArrowheads="1"/>
              </p:cNvSpPr>
              <p:nvPr/>
            </p:nvSpPr>
            <p:spPr bwMode="auto">
              <a:xfrm>
                <a:off x="0" y="1870"/>
                <a:ext cx="708"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61" name="Group 71"/>
            <p:cNvGrpSpPr>
              <a:grpSpLocks/>
            </p:cNvGrpSpPr>
            <p:nvPr/>
          </p:nvGrpSpPr>
          <p:grpSpPr bwMode="auto">
            <a:xfrm>
              <a:off x="708" y="1870"/>
              <a:ext cx="665" cy="374"/>
              <a:chOff x="708" y="1870"/>
              <a:chExt cx="665" cy="374"/>
            </a:xfrm>
          </p:grpSpPr>
          <p:sp>
            <p:nvSpPr>
              <p:cNvPr id="14380" name="Rectangle 72"/>
              <p:cNvSpPr>
                <a:spLocks noChangeArrowheads="1"/>
              </p:cNvSpPr>
              <p:nvPr/>
            </p:nvSpPr>
            <p:spPr bwMode="auto">
              <a:xfrm>
                <a:off x="751" y="1870"/>
                <a:ext cx="579"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100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1000</a:t>
                </a:r>
              </a:p>
            </p:txBody>
          </p:sp>
          <p:sp>
            <p:nvSpPr>
              <p:cNvPr id="14381" name="Rectangle 73"/>
              <p:cNvSpPr>
                <a:spLocks noChangeArrowheads="1"/>
              </p:cNvSpPr>
              <p:nvPr/>
            </p:nvSpPr>
            <p:spPr bwMode="auto">
              <a:xfrm>
                <a:off x="708" y="1870"/>
                <a:ext cx="665"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62" name="Group 74"/>
            <p:cNvGrpSpPr>
              <a:grpSpLocks/>
            </p:cNvGrpSpPr>
            <p:nvPr/>
          </p:nvGrpSpPr>
          <p:grpSpPr bwMode="auto">
            <a:xfrm>
              <a:off x="1373" y="1870"/>
              <a:ext cx="520" cy="374"/>
              <a:chOff x="1373" y="1870"/>
              <a:chExt cx="520" cy="374"/>
            </a:xfrm>
          </p:grpSpPr>
          <p:sp>
            <p:nvSpPr>
              <p:cNvPr id="14378" name="Rectangle 75"/>
              <p:cNvSpPr>
                <a:spLocks noChangeArrowheads="1"/>
              </p:cNvSpPr>
              <p:nvPr/>
            </p:nvSpPr>
            <p:spPr bwMode="auto">
              <a:xfrm>
                <a:off x="1416" y="1870"/>
                <a:ext cx="43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4</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5</a:t>
                </a:r>
                <a:r>
                  <a:rPr kumimoji="1" lang="zh-CN" altLang="en-US" sz="2400">
                    <a:latin typeface="Times New Roman" panose="02020603050405020304" pitchFamily="18" charset="0"/>
                  </a:rPr>
                  <a:t>年</a:t>
                </a:r>
              </a:p>
            </p:txBody>
          </p:sp>
          <p:sp>
            <p:nvSpPr>
              <p:cNvPr id="14379" name="Rectangle 76"/>
              <p:cNvSpPr>
                <a:spLocks noChangeArrowheads="1"/>
              </p:cNvSpPr>
              <p:nvPr/>
            </p:nvSpPr>
            <p:spPr bwMode="auto">
              <a:xfrm>
                <a:off x="1373" y="1870"/>
                <a:ext cx="52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63" name="Group 77"/>
            <p:cNvGrpSpPr>
              <a:grpSpLocks/>
            </p:cNvGrpSpPr>
            <p:nvPr/>
          </p:nvGrpSpPr>
          <p:grpSpPr bwMode="auto">
            <a:xfrm>
              <a:off x="1893" y="1870"/>
              <a:ext cx="1100" cy="374"/>
              <a:chOff x="1893" y="1870"/>
              <a:chExt cx="1100" cy="374"/>
            </a:xfrm>
          </p:grpSpPr>
          <p:sp>
            <p:nvSpPr>
              <p:cNvPr id="14376" name="Rectangle 78"/>
              <p:cNvSpPr>
                <a:spLocks noChangeArrowheads="1"/>
              </p:cNvSpPr>
              <p:nvPr/>
            </p:nvSpPr>
            <p:spPr bwMode="auto">
              <a:xfrm>
                <a:off x="1936" y="1870"/>
                <a:ext cx="1014"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1 M</a:t>
                </a:r>
              </a:p>
            </p:txBody>
          </p:sp>
          <p:sp>
            <p:nvSpPr>
              <p:cNvPr id="14377" name="Rectangle 79"/>
              <p:cNvSpPr>
                <a:spLocks noChangeArrowheads="1"/>
              </p:cNvSpPr>
              <p:nvPr/>
            </p:nvSpPr>
            <p:spPr bwMode="auto">
              <a:xfrm>
                <a:off x="1893" y="1870"/>
                <a:ext cx="1100" cy="37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64" name="Group 80"/>
            <p:cNvGrpSpPr>
              <a:grpSpLocks/>
            </p:cNvGrpSpPr>
            <p:nvPr/>
          </p:nvGrpSpPr>
          <p:grpSpPr bwMode="auto">
            <a:xfrm>
              <a:off x="0" y="2244"/>
              <a:ext cx="708" cy="460"/>
              <a:chOff x="0" y="2244"/>
              <a:chExt cx="708" cy="460"/>
            </a:xfrm>
          </p:grpSpPr>
          <p:sp>
            <p:nvSpPr>
              <p:cNvPr id="14374" name="Rectangle 81"/>
              <p:cNvSpPr>
                <a:spLocks noChangeArrowheads="1"/>
              </p:cNvSpPr>
              <p:nvPr/>
            </p:nvSpPr>
            <p:spPr bwMode="auto">
              <a:xfrm>
                <a:off x="43" y="2244"/>
                <a:ext cx="62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zh-CN" altLang="en-US" sz="2400">
                    <a:latin typeface="Times New Roman" panose="02020603050405020304" pitchFamily="18" charset="0"/>
                  </a:rPr>
                  <a:t>极大型</a:t>
                </a:r>
              </a:p>
            </p:txBody>
          </p:sp>
          <p:sp>
            <p:nvSpPr>
              <p:cNvPr id="14375" name="Rectangle 82"/>
              <p:cNvSpPr>
                <a:spLocks noChangeArrowheads="1"/>
              </p:cNvSpPr>
              <p:nvPr/>
            </p:nvSpPr>
            <p:spPr bwMode="auto">
              <a:xfrm>
                <a:off x="0" y="2244"/>
                <a:ext cx="708"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65" name="Group 83"/>
            <p:cNvGrpSpPr>
              <a:grpSpLocks/>
            </p:cNvGrpSpPr>
            <p:nvPr/>
          </p:nvGrpSpPr>
          <p:grpSpPr bwMode="auto">
            <a:xfrm>
              <a:off x="708" y="2244"/>
              <a:ext cx="665" cy="460"/>
              <a:chOff x="708" y="2244"/>
              <a:chExt cx="665" cy="460"/>
            </a:xfrm>
          </p:grpSpPr>
          <p:sp>
            <p:nvSpPr>
              <p:cNvPr id="14372" name="Rectangle 84"/>
              <p:cNvSpPr>
                <a:spLocks noChangeArrowheads="1"/>
              </p:cNvSpPr>
              <p:nvPr/>
            </p:nvSpPr>
            <p:spPr bwMode="auto">
              <a:xfrm>
                <a:off x="751" y="2244"/>
                <a:ext cx="57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2000</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5000</a:t>
                </a:r>
              </a:p>
            </p:txBody>
          </p:sp>
          <p:sp>
            <p:nvSpPr>
              <p:cNvPr id="14373" name="Rectangle 85"/>
              <p:cNvSpPr>
                <a:spLocks noChangeArrowheads="1"/>
              </p:cNvSpPr>
              <p:nvPr/>
            </p:nvSpPr>
            <p:spPr bwMode="auto">
              <a:xfrm>
                <a:off x="708" y="2244"/>
                <a:ext cx="665"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66" name="Group 86"/>
            <p:cNvGrpSpPr>
              <a:grpSpLocks/>
            </p:cNvGrpSpPr>
            <p:nvPr/>
          </p:nvGrpSpPr>
          <p:grpSpPr bwMode="auto">
            <a:xfrm>
              <a:off x="1373" y="2244"/>
              <a:ext cx="520" cy="460"/>
              <a:chOff x="1373" y="2244"/>
              <a:chExt cx="520" cy="460"/>
            </a:xfrm>
          </p:grpSpPr>
          <p:sp>
            <p:nvSpPr>
              <p:cNvPr id="14370" name="Rectangle 87"/>
              <p:cNvSpPr>
                <a:spLocks noChangeArrowheads="1"/>
              </p:cNvSpPr>
              <p:nvPr/>
            </p:nvSpPr>
            <p:spPr bwMode="auto">
              <a:xfrm>
                <a:off x="1416" y="2244"/>
                <a:ext cx="43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5</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10</a:t>
                </a:r>
                <a:r>
                  <a:rPr kumimoji="1" lang="zh-CN" altLang="en-US" sz="2400">
                    <a:latin typeface="Times New Roman" panose="02020603050405020304" pitchFamily="18" charset="0"/>
                  </a:rPr>
                  <a:t>年</a:t>
                </a:r>
              </a:p>
            </p:txBody>
          </p:sp>
          <p:sp>
            <p:nvSpPr>
              <p:cNvPr id="14371" name="Rectangle 88"/>
              <p:cNvSpPr>
                <a:spLocks noChangeArrowheads="1"/>
              </p:cNvSpPr>
              <p:nvPr/>
            </p:nvSpPr>
            <p:spPr bwMode="auto">
              <a:xfrm>
                <a:off x="1373" y="2244"/>
                <a:ext cx="52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nvGrpSpPr>
            <p:cNvPr id="14367" name="Group 89"/>
            <p:cNvGrpSpPr>
              <a:grpSpLocks/>
            </p:cNvGrpSpPr>
            <p:nvPr/>
          </p:nvGrpSpPr>
          <p:grpSpPr bwMode="auto">
            <a:xfrm>
              <a:off x="1893" y="2244"/>
              <a:ext cx="1100" cy="460"/>
              <a:chOff x="1893" y="2244"/>
              <a:chExt cx="1100" cy="460"/>
            </a:xfrm>
          </p:grpSpPr>
          <p:sp>
            <p:nvSpPr>
              <p:cNvPr id="14368" name="Rectangle 90"/>
              <p:cNvSpPr>
                <a:spLocks noChangeArrowheads="1"/>
              </p:cNvSpPr>
              <p:nvPr/>
            </p:nvSpPr>
            <p:spPr bwMode="auto">
              <a:xfrm>
                <a:off x="1936" y="2244"/>
                <a:ext cx="101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kumimoji="1" lang="en-US" altLang="zh-CN" sz="2400">
                    <a:latin typeface="Times New Roman" panose="02020603050405020304" pitchFamily="18" charset="0"/>
                  </a:rPr>
                  <a:t>1</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10 M</a:t>
                </a:r>
              </a:p>
            </p:txBody>
          </p:sp>
          <p:sp>
            <p:nvSpPr>
              <p:cNvPr id="14369" name="Rectangle 91"/>
              <p:cNvSpPr>
                <a:spLocks noChangeArrowheads="1"/>
              </p:cNvSpPr>
              <p:nvPr/>
            </p:nvSpPr>
            <p:spPr bwMode="auto">
              <a:xfrm>
                <a:off x="1893" y="2244"/>
                <a:ext cx="1100" cy="46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grpSp>
      </p:grpSp>
    </p:spTree>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60" name="Text Box 4"/>
          <p:cNvSpPr txBox="1">
            <a:spLocks noChangeArrowheads="1"/>
          </p:cNvSpPr>
          <p:nvPr/>
        </p:nvSpPr>
        <p:spPr bwMode="auto">
          <a:xfrm>
            <a:off x="1241425" y="2663825"/>
            <a:ext cx="517525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Code</a:t>
            </a:r>
          </a:p>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Program</a:t>
            </a:r>
          </a:p>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Software</a:t>
            </a:r>
          </a:p>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Software Project</a:t>
            </a:r>
          </a:p>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Software Product</a:t>
            </a:r>
          </a:p>
        </p:txBody>
      </p:sp>
      <p:sp>
        <p:nvSpPr>
          <p:cNvPr id="15363" name="Rectangle 5"/>
          <p:cNvSpPr>
            <a:spLocks noChangeArrowheads="1"/>
          </p:cNvSpPr>
          <p:nvPr/>
        </p:nvSpPr>
        <p:spPr bwMode="auto">
          <a:xfrm>
            <a:off x="657225" y="414338"/>
            <a:ext cx="5250476" cy="7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1.3 History of Software</a:t>
            </a:r>
          </a:p>
        </p:txBody>
      </p:sp>
      <p:sp>
        <p:nvSpPr>
          <p:cNvPr id="326662" name="Rectangle 6"/>
          <p:cNvSpPr>
            <a:spLocks noChangeArrowheads="1"/>
          </p:cNvSpPr>
          <p:nvPr/>
        </p:nvSpPr>
        <p:spPr bwMode="auto">
          <a:xfrm>
            <a:off x="250825" y="1808163"/>
            <a:ext cx="5308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lvl="2" eaLnBrk="1" hangingPunct="1">
              <a:spcBef>
                <a:spcPct val="50000"/>
              </a:spcBef>
              <a:buClrTx/>
              <a:buFontTx/>
              <a:buNone/>
            </a:pPr>
            <a:r>
              <a:rPr lang="en-US" altLang="zh-CN" sz="3600">
                <a:solidFill>
                  <a:srgbClr val="FF0000"/>
                </a:solidFill>
                <a:latin typeface="Times New Roman" panose="02020603050405020304" pitchFamily="18" charset="0"/>
              </a:rPr>
              <a:t>Evolution (</a:t>
            </a:r>
            <a:r>
              <a:rPr lang="zh-CN" altLang="en-US" sz="3600">
                <a:solidFill>
                  <a:srgbClr val="FF0000"/>
                </a:solidFill>
                <a:latin typeface="Times New Roman" panose="02020603050405020304" pitchFamily="18" charset="0"/>
              </a:rPr>
              <a:t>形态上）</a:t>
            </a:r>
            <a:r>
              <a:rPr lang="en-US" altLang="zh-CN" sz="3600">
                <a:solidFill>
                  <a:srgbClr val="FF0000"/>
                </a:solidFill>
                <a:latin typeface="Times New Roman" panose="02020603050405020304" pitchFamily="18" charset="0"/>
              </a:rPr>
              <a: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6662"/>
                                        </p:tgtEl>
                                        <p:attrNameLst>
                                          <p:attrName>style.visibility</p:attrName>
                                        </p:attrNameLst>
                                      </p:cBhvr>
                                      <p:to>
                                        <p:strVal val="visible"/>
                                      </p:to>
                                    </p:set>
                                    <p:anim calcmode="lin" valueType="num">
                                      <p:cBhvr additive="base">
                                        <p:cTn id="7" dur="500" fill="hold"/>
                                        <p:tgtEl>
                                          <p:spTgt spid="326662"/>
                                        </p:tgtEl>
                                        <p:attrNameLst>
                                          <p:attrName>ppt_x</p:attrName>
                                        </p:attrNameLst>
                                      </p:cBhvr>
                                      <p:tavLst>
                                        <p:tav tm="0">
                                          <p:val>
                                            <p:strVal val="#ppt_x"/>
                                          </p:val>
                                        </p:tav>
                                        <p:tav tm="100000">
                                          <p:val>
                                            <p:strVal val="#ppt_x"/>
                                          </p:val>
                                        </p:tav>
                                      </p:tavLst>
                                    </p:anim>
                                    <p:anim calcmode="lin" valueType="num">
                                      <p:cBhvr additive="base">
                                        <p:cTn id="8" dur="500" fill="hold"/>
                                        <p:tgtEl>
                                          <p:spTgt spid="3266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6660"/>
                                        </p:tgtEl>
                                        <p:attrNameLst>
                                          <p:attrName>style.visibility</p:attrName>
                                        </p:attrNameLst>
                                      </p:cBhvr>
                                      <p:to>
                                        <p:strVal val="visible"/>
                                      </p:to>
                                    </p:set>
                                    <p:anim calcmode="lin" valueType="num">
                                      <p:cBhvr additive="base">
                                        <p:cTn id="13" dur="500" fill="hold"/>
                                        <p:tgtEl>
                                          <p:spTgt spid="326660"/>
                                        </p:tgtEl>
                                        <p:attrNameLst>
                                          <p:attrName>ppt_x</p:attrName>
                                        </p:attrNameLst>
                                      </p:cBhvr>
                                      <p:tavLst>
                                        <p:tav tm="0">
                                          <p:val>
                                            <p:strVal val="#ppt_x"/>
                                          </p:val>
                                        </p:tav>
                                        <p:tav tm="100000">
                                          <p:val>
                                            <p:strVal val="#ppt_x"/>
                                          </p:val>
                                        </p:tav>
                                      </p:tavLst>
                                    </p:anim>
                                    <p:anim calcmode="lin" valueType="num">
                                      <p:cBhvr additive="base">
                                        <p:cTn id="14" dur="500" fill="hold"/>
                                        <p:tgtEl>
                                          <p:spTgt spid="3266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60" grpId="0"/>
      <p:bldP spid="3266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6"/>
          <p:cNvSpPr txBox="1">
            <a:spLocks noChangeArrowheads="1"/>
          </p:cNvSpPr>
          <p:nvPr/>
        </p:nvSpPr>
        <p:spPr bwMode="auto">
          <a:xfrm>
            <a:off x="611188" y="458670"/>
            <a:ext cx="4500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1.3 </a:t>
            </a: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软件的发展史</a:t>
            </a:r>
          </a:p>
        </p:txBody>
      </p:sp>
      <p:pic>
        <p:nvPicPr>
          <p:cNvPr id="163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1808163"/>
            <a:ext cx="8847137"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611188" y="458670"/>
            <a:ext cx="4500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1.3 </a:t>
            </a: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软件的发展史</a:t>
            </a:r>
          </a:p>
        </p:txBody>
      </p:sp>
      <p:sp>
        <p:nvSpPr>
          <p:cNvPr id="5" name="幻灯片编号占位符 3"/>
          <p:cNvSpPr>
            <a:spLocks noGrp="1"/>
          </p:cNvSpPr>
          <p:nvPr>
            <p:ph type="sldNum" sz="quarter" idx="4294967295"/>
          </p:nvPr>
        </p:nvSpPr>
        <p:spPr>
          <a:xfrm>
            <a:off x="8351838" y="6941207"/>
            <a:ext cx="2743200" cy="365125"/>
          </a:xfrm>
          <a:prstGeom prst="rect">
            <a:avLst/>
          </a:prstGeom>
        </p:spPr>
        <p:txBody>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fld id="{B0E8AB22-CBBF-4E4B-87DF-A75D29C0E84C}" type="slidenum">
              <a:rPr kumimoji="0" lang="zh-CN" altLang="en-US" sz="1200">
                <a:solidFill>
                  <a:srgbClr val="D9D9D9"/>
                </a:solidFill>
                <a:latin typeface="Arial" panose="020B0604020202020204" pitchFamily="34" charset="0"/>
              </a:rPr>
              <a:pPr/>
              <a:t>16</a:t>
            </a:fld>
            <a:endParaRPr kumimoji="0" lang="zh-CN" altLang="en-US" sz="1200">
              <a:solidFill>
                <a:srgbClr val="D9D9D9"/>
              </a:solidFill>
              <a:latin typeface="Arial" panose="020B0604020202020204" pitchFamily="34" charset="0"/>
            </a:endParaRPr>
          </a:p>
        </p:txBody>
      </p:sp>
      <p:grpSp>
        <p:nvGrpSpPr>
          <p:cNvPr id="7" name="组 2"/>
          <p:cNvGrpSpPr>
            <a:grpSpLocks/>
          </p:cNvGrpSpPr>
          <p:nvPr/>
        </p:nvGrpSpPr>
        <p:grpSpPr bwMode="auto">
          <a:xfrm>
            <a:off x="611188" y="4615100"/>
            <a:ext cx="1668535" cy="2144269"/>
            <a:chOff x="1460651" y="3552746"/>
            <a:chExt cx="1656000" cy="1969939"/>
          </a:xfrm>
        </p:grpSpPr>
        <p:sp>
          <p:nvSpPr>
            <p:cNvPr id="27" name="圆角矩形 11"/>
            <p:cNvSpPr>
              <a:spLocks noChangeArrowheads="1"/>
            </p:cNvSpPr>
            <p:nvPr/>
          </p:nvSpPr>
          <p:spPr bwMode="auto">
            <a:xfrm>
              <a:off x="1460651" y="3552746"/>
              <a:ext cx="1656000" cy="450850"/>
            </a:xfrm>
            <a:prstGeom prst="roundRect">
              <a:avLst>
                <a:gd name="adj" fmla="val 16667"/>
              </a:avLst>
            </a:prstGeom>
            <a:solidFill>
              <a:srgbClr val="EAEAEA"/>
            </a:solidFill>
            <a:ln w="9525">
              <a:solidFill>
                <a:schemeClr val="tx1"/>
              </a:solidFill>
              <a:round/>
              <a:headEnd type="triangle" w="med" len="med"/>
              <a:tailEnd/>
            </a:ln>
          </p:spPr>
          <p:txBody>
            <a:bodyPr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zh-CN" altLang="en-US" sz="1800">
                  <a:solidFill>
                    <a:srgbClr val="0033CC"/>
                  </a:solidFill>
                  <a:latin typeface="Arial" panose="020B0604020202020204" pitchFamily="34" charset="0"/>
                  <a:cs typeface="Arial" panose="020B0604020202020204" pitchFamily="34" charset="0"/>
                </a:rPr>
                <a:t>独立编程服务</a:t>
              </a:r>
            </a:p>
          </p:txBody>
        </p:sp>
        <p:sp>
          <p:nvSpPr>
            <p:cNvPr id="28" name="TextBox 5"/>
            <p:cNvSpPr txBox="1"/>
            <p:nvPr/>
          </p:nvSpPr>
          <p:spPr>
            <a:xfrm>
              <a:off x="1460651" y="4060469"/>
              <a:ext cx="1656488" cy="1462216"/>
            </a:xfrm>
            <a:prstGeom prst="rect">
              <a:avLst/>
            </a:prstGeom>
            <a:solidFill>
              <a:srgbClr val="EAEAEA"/>
            </a:solidFill>
            <a:ln>
              <a:solidFill>
                <a:schemeClr val="accent1">
                  <a:lumMod val="50000"/>
                </a:schemeClr>
              </a:solidFill>
            </a:ln>
          </p:spPr>
          <p:txBody>
            <a:bodyPr>
              <a:spAutoFit/>
            </a:bodyPr>
            <a:lstStyle>
              <a:lvl1pPr marL="174625" indent="-174625">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spcBef>
                  <a:spcPts val="600"/>
                </a:spcBef>
                <a:buFont typeface="Arial" panose="020B0604020202020204" pitchFamily="34" charset="0"/>
                <a:buChar char="•"/>
              </a:pPr>
              <a:r>
                <a:rPr kumimoji="0" lang="zh-CN" altLang="en-US" sz="1400" dirty="0">
                  <a:latin typeface="Arial" panose="020B0604020202020204" pitchFamily="34" charset="0"/>
                  <a:cs typeface="Arial" panose="020B0604020202020204" pitchFamily="34" charset="0"/>
                </a:rPr>
                <a:t>代表：</a:t>
              </a:r>
              <a:r>
                <a:rPr kumimoji="0" lang="en-US" altLang="zh-CN" sz="1400" dirty="0">
                  <a:latin typeface="Arial" panose="020B0604020202020204" pitchFamily="34" charset="0"/>
                  <a:cs typeface="Arial" panose="020B0604020202020204" pitchFamily="34" charset="0"/>
                </a:rPr>
                <a:t>CSC</a:t>
              </a:r>
            </a:p>
            <a:p>
              <a:pPr algn="just">
                <a:spcBef>
                  <a:spcPts val="600"/>
                </a:spcBef>
                <a:buFont typeface="Arial" panose="020B0604020202020204" pitchFamily="34" charset="0"/>
                <a:buChar char="•"/>
              </a:pPr>
              <a:r>
                <a:rPr kumimoji="0" lang="zh-CN" altLang="en-US" sz="1400" dirty="0">
                  <a:latin typeface="Arial" panose="020B0604020202020204" pitchFamily="34" charset="0"/>
                  <a:cs typeface="Arial" panose="020B0604020202020204" pitchFamily="34" charset="0"/>
                </a:rPr>
                <a:t>特点：为单个客户提供定制软件，包括技术咨询、软件编程和维护；软件销售是一次性的。</a:t>
              </a:r>
            </a:p>
          </p:txBody>
        </p:sp>
      </p:grpSp>
      <p:sp>
        <p:nvSpPr>
          <p:cNvPr id="25" name="圆角矩形 13"/>
          <p:cNvSpPr>
            <a:spLocks noChangeArrowheads="1"/>
          </p:cNvSpPr>
          <p:nvPr/>
        </p:nvSpPr>
        <p:spPr bwMode="auto">
          <a:xfrm>
            <a:off x="2279949" y="4059721"/>
            <a:ext cx="1621708" cy="461468"/>
          </a:xfrm>
          <a:prstGeom prst="roundRect">
            <a:avLst>
              <a:gd name="adj" fmla="val 16667"/>
            </a:avLst>
          </a:prstGeom>
          <a:solidFill>
            <a:srgbClr val="EAEAEA"/>
          </a:solidFill>
          <a:ln w="9525">
            <a:solidFill>
              <a:schemeClr val="tx1"/>
            </a:solidFill>
            <a:round/>
            <a:headEnd type="triangle" w="med" len="med"/>
            <a:tailEnd/>
          </a:ln>
        </p:spPr>
        <p:txBody>
          <a:bodyPr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zh-CN" altLang="en-US" sz="1800" dirty="0">
                <a:solidFill>
                  <a:srgbClr val="0033CC"/>
                </a:solidFill>
                <a:latin typeface="Arial" panose="020B0604020202020204" pitchFamily="34" charset="0"/>
                <a:cs typeface="Arial" panose="020B0604020202020204" pitchFamily="34" charset="0"/>
              </a:rPr>
              <a:t>软件产品</a:t>
            </a:r>
          </a:p>
        </p:txBody>
      </p:sp>
      <p:sp>
        <p:nvSpPr>
          <p:cNvPr id="26" name="TextBox 8"/>
          <p:cNvSpPr txBox="1"/>
          <p:nvPr/>
        </p:nvSpPr>
        <p:spPr bwMode="auto">
          <a:xfrm>
            <a:off x="2279724" y="4577529"/>
            <a:ext cx="1639276" cy="1461939"/>
          </a:xfrm>
          <a:prstGeom prst="rect">
            <a:avLst/>
          </a:prstGeom>
          <a:solidFill>
            <a:srgbClr val="EAEAEA"/>
          </a:solidFill>
          <a:ln>
            <a:solidFill>
              <a:schemeClr val="accent1">
                <a:lumMod val="50000"/>
              </a:schemeClr>
            </a:solidFill>
          </a:ln>
        </p:spPr>
        <p:txBody>
          <a:bodyPr wrap="square">
            <a:spAutoFit/>
          </a:bodyPr>
          <a:lstStyle>
            <a:lvl1pPr marL="174625" indent="-174625">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spcBef>
                <a:spcPts val="600"/>
              </a:spcBef>
              <a:buFont typeface="Arial" panose="020B0604020202020204" pitchFamily="34" charset="0"/>
              <a:buChar char="•"/>
            </a:pPr>
            <a:r>
              <a:rPr kumimoji="0" lang="zh-CN" altLang="en-US" sz="1400" dirty="0">
                <a:latin typeface="Arial" panose="020B0604020202020204" pitchFamily="34" charset="0"/>
                <a:cs typeface="Arial" panose="020B0604020202020204" pitchFamily="34" charset="0"/>
              </a:rPr>
              <a:t>代表：</a:t>
            </a:r>
            <a:r>
              <a:rPr kumimoji="0" lang="en-US" altLang="zh-CN" sz="1400" dirty="0">
                <a:latin typeface="Arial" panose="020B0604020202020204" pitchFamily="34" charset="0"/>
                <a:cs typeface="Arial" panose="020B0604020202020204" pitchFamily="34" charset="0"/>
              </a:rPr>
              <a:t>Informatics</a:t>
            </a:r>
          </a:p>
          <a:p>
            <a:pPr algn="just">
              <a:spcBef>
                <a:spcPts val="600"/>
              </a:spcBef>
              <a:buFont typeface="Arial" panose="020B0604020202020204" pitchFamily="34" charset="0"/>
              <a:buChar char="•"/>
            </a:pPr>
            <a:r>
              <a:rPr kumimoji="0" lang="zh-CN" altLang="en-US" sz="1400" dirty="0">
                <a:latin typeface="Arial" panose="020B0604020202020204" pitchFamily="34" charset="0"/>
                <a:cs typeface="Arial" panose="020B0604020202020204" pitchFamily="34" charset="0"/>
              </a:rPr>
              <a:t>特点：保护知识产权，以许可证的方式销售软件产品。</a:t>
            </a:r>
          </a:p>
        </p:txBody>
      </p:sp>
      <p:sp>
        <p:nvSpPr>
          <p:cNvPr id="23" name="圆角矩形 15"/>
          <p:cNvSpPr>
            <a:spLocks noChangeArrowheads="1"/>
          </p:cNvSpPr>
          <p:nvPr/>
        </p:nvSpPr>
        <p:spPr bwMode="auto">
          <a:xfrm>
            <a:off x="3939220" y="3541582"/>
            <a:ext cx="1621708" cy="461468"/>
          </a:xfrm>
          <a:prstGeom prst="roundRect">
            <a:avLst>
              <a:gd name="adj" fmla="val 16667"/>
            </a:avLst>
          </a:prstGeom>
          <a:solidFill>
            <a:srgbClr val="EAEAEA"/>
          </a:solidFill>
          <a:ln w="9525">
            <a:solidFill>
              <a:schemeClr val="tx1"/>
            </a:solidFill>
            <a:round/>
            <a:headEnd type="triangle" w="med" len="med"/>
            <a:tailEnd/>
          </a:ln>
        </p:spPr>
        <p:txBody>
          <a:bodyPr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zh-CN" altLang="en-US" sz="1800">
                <a:solidFill>
                  <a:srgbClr val="0033CC"/>
                </a:solidFill>
                <a:latin typeface="Arial" panose="020B0604020202020204" pitchFamily="34" charset="0"/>
                <a:cs typeface="Arial" panose="020B0604020202020204" pitchFamily="34" charset="0"/>
              </a:rPr>
              <a:t>企业解决方案</a:t>
            </a:r>
          </a:p>
        </p:txBody>
      </p:sp>
      <p:sp>
        <p:nvSpPr>
          <p:cNvPr id="24" name="TextBox 10"/>
          <p:cNvSpPr txBox="1"/>
          <p:nvPr/>
        </p:nvSpPr>
        <p:spPr bwMode="auto">
          <a:xfrm>
            <a:off x="3939490" y="4059344"/>
            <a:ext cx="1621438" cy="1169551"/>
          </a:xfrm>
          <a:prstGeom prst="rect">
            <a:avLst/>
          </a:prstGeom>
          <a:solidFill>
            <a:srgbClr val="EAEAEA"/>
          </a:solidFill>
          <a:ln>
            <a:solidFill>
              <a:schemeClr val="accent1">
                <a:lumMod val="50000"/>
              </a:schemeClr>
            </a:solidFill>
          </a:ln>
        </p:spPr>
        <p:txBody>
          <a:bodyPr wrap="square">
            <a:spAutoFit/>
          </a:bodyPr>
          <a:lstStyle>
            <a:lvl1pPr marL="174625" indent="-174625">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buFont typeface="Arial" panose="020B0604020202020204" pitchFamily="34" charset="0"/>
              <a:buChar char="•"/>
            </a:pPr>
            <a:r>
              <a:rPr kumimoji="0" lang="zh-CN" altLang="en-US" sz="1400" dirty="0">
                <a:latin typeface="Arial" panose="020B0604020202020204" pitchFamily="34" charset="0"/>
                <a:cs typeface="Arial" panose="020B0604020202020204" pitchFamily="34" charset="0"/>
              </a:rPr>
              <a:t>代表：</a:t>
            </a:r>
            <a:r>
              <a:rPr kumimoji="0" lang="en-US" altLang="zh-CN" sz="1400" dirty="0">
                <a:latin typeface="Arial" panose="020B0604020202020204" pitchFamily="34" charset="0"/>
                <a:cs typeface="Arial" panose="020B0604020202020204" pitchFamily="34" charset="0"/>
              </a:rPr>
              <a:t>Oracle</a:t>
            </a:r>
          </a:p>
          <a:p>
            <a:pPr algn="just">
              <a:buFont typeface="Arial" panose="020B0604020202020204" pitchFamily="34" charset="0"/>
              <a:buChar char="•"/>
            </a:pPr>
            <a:r>
              <a:rPr kumimoji="0" lang="zh-CN" altLang="en-US" sz="1400" dirty="0">
                <a:latin typeface="Arial" panose="020B0604020202020204" pitchFamily="34" charset="0"/>
                <a:cs typeface="Arial" panose="020B0604020202020204" pitchFamily="34" charset="0"/>
              </a:rPr>
              <a:t>特点：面向领域，以企业解决方案供应商面目出现。</a:t>
            </a:r>
          </a:p>
        </p:txBody>
      </p:sp>
      <p:sp>
        <p:nvSpPr>
          <p:cNvPr id="21" name="圆角矩形 17"/>
          <p:cNvSpPr>
            <a:spLocks noChangeArrowheads="1"/>
          </p:cNvSpPr>
          <p:nvPr/>
        </p:nvSpPr>
        <p:spPr bwMode="auto">
          <a:xfrm>
            <a:off x="5603501" y="2808092"/>
            <a:ext cx="1666794" cy="820570"/>
          </a:xfrm>
          <a:prstGeom prst="roundRect">
            <a:avLst>
              <a:gd name="adj" fmla="val 16667"/>
            </a:avLst>
          </a:prstGeom>
          <a:solidFill>
            <a:srgbClr val="EAEAEA"/>
          </a:solidFill>
          <a:ln w="9525">
            <a:solidFill>
              <a:schemeClr val="tx1"/>
            </a:solidFill>
            <a:round/>
            <a:headEnd type="triangle" w="med" len="med"/>
            <a:tailEnd/>
          </a:ln>
        </p:spPr>
        <p:txBody>
          <a:bodyPr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zh-CN" altLang="en-US" sz="1800">
                <a:solidFill>
                  <a:srgbClr val="0033CC"/>
                </a:solidFill>
                <a:latin typeface="Arial" panose="020B0604020202020204" pitchFamily="34" charset="0"/>
                <a:cs typeface="Arial" panose="020B0604020202020204" pitchFamily="34" charset="0"/>
              </a:rPr>
              <a:t>面向大众的</a:t>
            </a:r>
            <a:endParaRPr kumimoji="0" lang="en-US" altLang="zh-CN" sz="1800">
              <a:solidFill>
                <a:srgbClr val="0033CC"/>
              </a:solidFill>
              <a:latin typeface="Arial" panose="020B0604020202020204" pitchFamily="34" charset="0"/>
              <a:cs typeface="Arial" panose="020B0604020202020204" pitchFamily="34" charset="0"/>
            </a:endParaRPr>
          </a:p>
          <a:p>
            <a:pPr algn="ctr"/>
            <a:r>
              <a:rPr kumimoji="0" lang="zh-CN" altLang="en-US" sz="1800">
                <a:solidFill>
                  <a:srgbClr val="0033CC"/>
                </a:solidFill>
                <a:latin typeface="Arial" panose="020B0604020202020204" pitchFamily="34" charset="0"/>
                <a:cs typeface="Arial" panose="020B0604020202020204" pitchFamily="34" charset="0"/>
              </a:rPr>
              <a:t>成套软件</a:t>
            </a:r>
          </a:p>
        </p:txBody>
      </p:sp>
      <p:sp>
        <p:nvSpPr>
          <p:cNvPr id="22" name="TextBox 12"/>
          <p:cNvSpPr txBox="1"/>
          <p:nvPr/>
        </p:nvSpPr>
        <p:spPr bwMode="auto">
          <a:xfrm>
            <a:off x="5602999" y="3699218"/>
            <a:ext cx="1667295" cy="1246495"/>
          </a:xfrm>
          <a:prstGeom prst="rect">
            <a:avLst/>
          </a:prstGeom>
          <a:solidFill>
            <a:srgbClr val="EAEAEA"/>
          </a:solidFill>
          <a:ln>
            <a:solidFill>
              <a:schemeClr val="accent1">
                <a:lumMod val="50000"/>
              </a:schemeClr>
            </a:solidFill>
          </a:ln>
        </p:spPr>
        <p:txBody>
          <a:bodyPr wrap="square">
            <a:spAutoFit/>
          </a:bodyPr>
          <a:lstStyle>
            <a:lvl1pPr marL="174625" indent="-174625">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spcBef>
                <a:spcPts val="600"/>
              </a:spcBef>
              <a:buFont typeface="Arial" panose="020B0604020202020204" pitchFamily="34" charset="0"/>
              <a:buChar char="•"/>
            </a:pPr>
            <a:r>
              <a:rPr kumimoji="0" lang="zh-CN" altLang="en-US" sz="1400" dirty="0">
                <a:latin typeface="Arial" panose="020B0604020202020204" pitchFamily="34" charset="0"/>
                <a:cs typeface="Arial" panose="020B0604020202020204" pitchFamily="34" charset="0"/>
              </a:rPr>
              <a:t>代表：</a:t>
            </a:r>
            <a:r>
              <a:rPr kumimoji="0" lang="en-US" altLang="zh-CN" sz="1400" dirty="0">
                <a:latin typeface="Arial" panose="020B0604020202020204" pitchFamily="34" charset="0"/>
                <a:cs typeface="Arial" panose="020B0604020202020204" pitchFamily="34" charset="0"/>
              </a:rPr>
              <a:t>Microsoft</a:t>
            </a:r>
          </a:p>
          <a:p>
            <a:pPr algn="just">
              <a:spcBef>
                <a:spcPts val="600"/>
              </a:spcBef>
              <a:buFont typeface="Arial" panose="020B0604020202020204" pitchFamily="34" charset="0"/>
              <a:buChar char="•"/>
            </a:pPr>
            <a:r>
              <a:rPr kumimoji="0" lang="zh-CN" altLang="en-US" sz="1400" dirty="0">
                <a:latin typeface="Arial" panose="020B0604020202020204" pitchFamily="34" charset="0"/>
                <a:cs typeface="Arial" panose="020B0604020202020204" pitchFamily="34" charset="0"/>
              </a:rPr>
              <a:t>特点：基于个人计算，服务大众市场。</a:t>
            </a:r>
          </a:p>
        </p:txBody>
      </p:sp>
      <p:sp>
        <p:nvSpPr>
          <p:cNvPr id="19" name="圆角矩形 19"/>
          <p:cNvSpPr>
            <a:spLocks noChangeArrowheads="1"/>
          </p:cNvSpPr>
          <p:nvPr/>
        </p:nvSpPr>
        <p:spPr bwMode="auto">
          <a:xfrm>
            <a:off x="7270773" y="2246236"/>
            <a:ext cx="1621708" cy="491721"/>
          </a:xfrm>
          <a:prstGeom prst="roundRect">
            <a:avLst>
              <a:gd name="adj" fmla="val 16667"/>
            </a:avLst>
          </a:prstGeom>
          <a:solidFill>
            <a:srgbClr val="EAEAEA"/>
          </a:solidFill>
          <a:ln w="9525">
            <a:solidFill>
              <a:schemeClr val="tx1"/>
            </a:solidFill>
            <a:round/>
            <a:headEnd type="triangle" w="med" len="med"/>
            <a:tailEnd/>
          </a:ln>
        </p:spPr>
        <p:txBody>
          <a:bodyPr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zh-CN" altLang="en-US" sz="1800">
                <a:solidFill>
                  <a:srgbClr val="0033CC"/>
                </a:solidFill>
                <a:latin typeface="Arial" panose="020B0604020202020204" pitchFamily="34" charset="0"/>
                <a:cs typeface="Arial" panose="020B0604020202020204" pitchFamily="34" charset="0"/>
              </a:rPr>
              <a:t>网络增值服务</a:t>
            </a:r>
          </a:p>
        </p:txBody>
      </p:sp>
      <p:sp>
        <p:nvSpPr>
          <p:cNvPr id="20" name="TextBox 14"/>
          <p:cNvSpPr txBox="1"/>
          <p:nvPr/>
        </p:nvSpPr>
        <p:spPr bwMode="auto">
          <a:xfrm>
            <a:off x="7270295" y="2797890"/>
            <a:ext cx="1557048" cy="1461939"/>
          </a:xfrm>
          <a:prstGeom prst="rect">
            <a:avLst/>
          </a:prstGeom>
          <a:solidFill>
            <a:srgbClr val="EAEAEA"/>
          </a:solidFill>
          <a:ln>
            <a:solidFill>
              <a:schemeClr val="accent1">
                <a:lumMod val="50000"/>
              </a:schemeClr>
            </a:solidFill>
          </a:ln>
        </p:spPr>
        <p:txBody>
          <a:bodyPr wrap="square">
            <a:spAutoFit/>
          </a:bodyPr>
          <a:lstStyle>
            <a:lvl1pPr marL="174625" indent="-174625">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buFont typeface="Arial" panose="020B0604020202020204" pitchFamily="34" charset="0"/>
              <a:buChar char="•"/>
            </a:pPr>
            <a:r>
              <a:rPr kumimoji="0" lang="zh-CN" altLang="en-US" sz="1400" dirty="0">
                <a:latin typeface="Arial" panose="020B0604020202020204" pitchFamily="34" charset="0"/>
                <a:cs typeface="Arial" panose="020B0604020202020204" pitchFamily="34" charset="0"/>
              </a:rPr>
              <a:t>代表：</a:t>
            </a:r>
            <a:r>
              <a:rPr kumimoji="0" lang="en-US" altLang="zh-CN" sz="1400" dirty="0">
                <a:latin typeface="Arial" panose="020B0604020202020204" pitchFamily="34" charset="0"/>
                <a:cs typeface="Arial" panose="020B0604020202020204" pitchFamily="34" charset="0"/>
              </a:rPr>
              <a:t>Google</a:t>
            </a:r>
          </a:p>
          <a:p>
            <a:pPr algn="just">
              <a:spcBef>
                <a:spcPts val="600"/>
              </a:spcBef>
              <a:buFont typeface="Arial" panose="020B0604020202020204" pitchFamily="34" charset="0"/>
              <a:buChar char="•"/>
            </a:pPr>
            <a:r>
              <a:rPr kumimoji="0" lang="zh-CN" altLang="en-US" sz="1400" dirty="0">
                <a:latin typeface="Arial" panose="020B0604020202020204" pitchFamily="34" charset="0"/>
                <a:cs typeface="Arial" panose="020B0604020202020204" pitchFamily="34" charset="0"/>
              </a:rPr>
              <a:t>特点：向端用户收小头，向寄生在服务上的广告商要大头。</a:t>
            </a:r>
          </a:p>
        </p:txBody>
      </p:sp>
      <p:sp>
        <p:nvSpPr>
          <p:cNvPr id="12" name="Freeform 51"/>
          <p:cNvSpPr>
            <a:spLocks/>
          </p:cNvSpPr>
          <p:nvPr/>
        </p:nvSpPr>
        <p:spPr bwMode="gray">
          <a:xfrm rot="21000000">
            <a:off x="1799957" y="2522605"/>
            <a:ext cx="4031038" cy="1143243"/>
          </a:xfrm>
          <a:custGeom>
            <a:avLst/>
            <a:gdLst>
              <a:gd name="T0" fmla="*/ 2147483647 w 2706"/>
              <a:gd name="T1" fmla="*/ 2147483647 h 1093"/>
              <a:gd name="T2" fmla="*/ 2147483647 w 2706"/>
              <a:gd name="T3" fmla="*/ 2147483647 h 1093"/>
              <a:gd name="T4" fmla="*/ 2147483647 w 2706"/>
              <a:gd name="T5" fmla="*/ 2147483647 h 1093"/>
              <a:gd name="T6" fmla="*/ 2147483647 w 2706"/>
              <a:gd name="T7" fmla="*/ 2147483647 h 1093"/>
              <a:gd name="T8" fmla="*/ 2147483647 w 2706"/>
              <a:gd name="T9" fmla="*/ 2147483647 h 1093"/>
              <a:gd name="T10" fmla="*/ 2147483647 w 2706"/>
              <a:gd name="T11" fmla="*/ 2147483647 h 1093"/>
              <a:gd name="T12" fmla="*/ 2147483647 w 2706"/>
              <a:gd name="T13" fmla="*/ 2147483647 h 1093"/>
              <a:gd name="T14" fmla="*/ 2147483647 w 2706"/>
              <a:gd name="T15" fmla="*/ 2147483647 h 1093"/>
              <a:gd name="T16" fmla="*/ 2147483647 w 2706"/>
              <a:gd name="T17" fmla="*/ 2147483647 h 1093"/>
              <a:gd name="T18" fmla="*/ 2147483647 w 2706"/>
              <a:gd name="T19" fmla="*/ 2147483647 h 1093"/>
              <a:gd name="T20" fmla="*/ 2147483647 w 2706"/>
              <a:gd name="T21" fmla="*/ 2147483647 h 1093"/>
              <a:gd name="T22" fmla="*/ 2147483647 w 2706"/>
              <a:gd name="T23" fmla="*/ 2147483647 h 1093"/>
              <a:gd name="T24" fmla="*/ 2147483647 w 2706"/>
              <a:gd name="T25" fmla="*/ 2147483647 h 1093"/>
              <a:gd name="T26" fmla="*/ 2147483647 w 2706"/>
              <a:gd name="T27" fmla="*/ 2147483647 h 1093"/>
              <a:gd name="T28" fmla="*/ 2147483647 w 2706"/>
              <a:gd name="T29" fmla="*/ 2147483647 h 1093"/>
              <a:gd name="T30" fmla="*/ 2147483647 w 2706"/>
              <a:gd name="T31" fmla="*/ 2147483647 h 1093"/>
              <a:gd name="T32" fmla="*/ 2147483647 w 2706"/>
              <a:gd name="T33" fmla="*/ 2147483647 h 1093"/>
              <a:gd name="T34" fmla="*/ 2147483647 w 2706"/>
              <a:gd name="T35" fmla="*/ 2147483647 h 1093"/>
              <a:gd name="T36" fmla="*/ 2147483647 w 2706"/>
              <a:gd name="T37" fmla="*/ 2147483647 h 1093"/>
              <a:gd name="T38" fmla="*/ 2147483647 w 2706"/>
              <a:gd name="T39" fmla="*/ 2147483647 h 1093"/>
              <a:gd name="T40" fmla="*/ 2147483647 w 2706"/>
              <a:gd name="T41" fmla="*/ 2147483647 h 1093"/>
              <a:gd name="T42" fmla="*/ 2147483647 w 2706"/>
              <a:gd name="T43" fmla="*/ 2147483647 h 1093"/>
              <a:gd name="T44" fmla="*/ 2147483647 w 2706"/>
              <a:gd name="T45" fmla="*/ 2147483647 h 1093"/>
              <a:gd name="T46" fmla="*/ 2147483647 w 2706"/>
              <a:gd name="T47" fmla="*/ 2147483647 h 1093"/>
              <a:gd name="T48" fmla="*/ 2147483647 w 2706"/>
              <a:gd name="T49" fmla="*/ 2147483647 h 1093"/>
              <a:gd name="T50" fmla="*/ 2147483647 w 2706"/>
              <a:gd name="T51" fmla="*/ 2147483647 h 1093"/>
              <a:gd name="T52" fmla="*/ 2147483647 w 2706"/>
              <a:gd name="T53" fmla="*/ 2147483647 h 1093"/>
              <a:gd name="T54" fmla="*/ 2147483647 w 2706"/>
              <a:gd name="T55" fmla="*/ 2147483647 h 1093"/>
              <a:gd name="T56" fmla="*/ 2147483647 w 2706"/>
              <a:gd name="T57" fmla="*/ 2147483647 h 1093"/>
              <a:gd name="T58" fmla="*/ 2147483647 w 2706"/>
              <a:gd name="T59" fmla="*/ 2147483647 h 1093"/>
              <a:gd name="T60" fmla="*/ 2147483647 w 2706"/>
              <a:gd name="T61" fmla="*/ 2147483647 h 1093"/>
              <a:gd name="T62" fmla="*/ 2147483647 w 2706"/>
              <a:gd name="T63" fmla="*/ 2147483647 h 109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706"/>
              <a:gd name="T97" fmla="*/ 0 h 1093"/>
              <a:gd name="T98" fmla="*/ 2706 w 2706"/>
              <a:gd name="T99" fmla="*/ 1093 h 109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706" h="1093">
                <a:moveTo>
                  <a:pt x="0" y="1093"/>
                </a:moveTo>
                <a:lnTo>
                  <a:pt x="247" y="884"/>
                </a:lnTo>
                <a:lnTo>
                  <a:pt x="350" y="793"/>
                </a:lnTo>
                <a:lnTo>
                  <a:pt x="451" y="708"/>
                </a:lnTo>
                <a:lnTo>
                  <a:pt x="553" y="631"/>
                </a:lnTo>
                <a:lnTo>
                  <a:pt x="655" y="562"/>
                </a:lnTo>
                <a:lnTo>
                  <a:pt x="756" y="497"/>
                </a:lnTo>
                <a:lnTo>
                  <a:pt x="856" y="439"/>
                </a:lnTo>
                <a:lnTo>
                  <a:pt x="955" y="388"/>
                </a:lnTo>
                <a:lnTo>
                  <a:pt x="1053" y="342"/>
                </a:lnTo>
                <a:lnTo>
                  <a:pt x="1148" y="300"/>
                </a:lnTo>
                <a:lnTo>
                  <a:pt x="1242" y="264"/>
                </a:lnTo>
                <a:lnTo>
                  <a:pt x="1331" y="232"/>
                </a:lnTo>
                <a:lnTo>
                  <a:pt x="1419" y="204"/>
                </a:lnTo>
                <a:lnTo>
                  <a:pt x="1504" y="182"/>
                </a:lnTo>
                <a:lnTo>
                  <a:pt x="1586" y="160"/>
                </a:lnTo>
                <a:lnTo>
                  <a:pt x="1664" y="144"/>
                </a:lnTo>
                <a:lnTo>
                  <a:pt x="1737" y="131"/>
                </a:lnTo>
                <a:lnTo>
                  <a:pt x="1807" y="121"/>
                </a:lnTo>
                <a:lnTo>
                  <a:pt x="1871" y="112"/>
                </a:lnTo>
                <a:lnTo>
                  <a:pt x="1932" y="107"/>
                </a:lnTo>
                <a:lnTo>
                  <a:pt x="1988" y="103"/>
                </a:lnTo>
                <a:lnTo>
                  <a:pt x="2038" y="100"/>
                </a:lnTo>
                <a:lnTo>
                  <a:pt x="2082" y="99"/>
                </a:lnTo>
                <a:lnTo>
                  <a:pt x="2121" y="100"/>
                </a:lnTo>
                <a:lnTo>
                  <a:pt x="2152" y="99"/>
                </a:lnTo>
                <a:lnTo>
                  <a:pt x="2178" y="101"/>
                </a:lnTo>
                <a:lnTo>
                  <a:pt x="2195" y="102"/>
                </a:lnTo>
                <a:lnTo>
                  <a:pt x="2206" y="102"/>
                </a:lnTo>
                <a:lnTo>
                  <a:pt x="2210" y="102"/>
                </a:lnTo>
                <a:lnTo>
                  <a:pt x="2146" y="0"/>
                </a:lnTo>
                <a:lnTo>
                  <a:pt x="2706" y="330"/>
                </a:lnTo>
                <a:lnTo>
                  <a:pt x="2270" y="473"/>
                </a:lnTo>
                <a:lnTo>
                  <a:pt x="2336" y="358"/>
                </a:lnTo>
                <a:lnTo>
                  <a:pt x="2335" y="357"/>
                </a:lnTo>
                <a:lnTo>
                  <a:pt x="2326" y="354"/>
                </a:lnTo>
                <a:lnTo>
                  <a:pt x="2313" y="350"/>
                </a:lnTo>
                <a:lnTo>
                  <a:pt x="2293" y="345"/>
                </a:lnTo>
                <a:lnTo>
                  <a:pt x="2270" y="337"/>
                </a:lnTo>
                <a:lnTo>
                  <a:pt x="2241" y="330"/>
                </a:lnTo>
                <a:lnTo>
                  <a:pt x="2207" y="323"/>
                </a:lnTo>
                <a:lnTo>
                  <a:pt x="2168" y="317"/>
                </a:lnTo>
                <a:lnTo>
                  <a:pt x="2124" y="311"/>
                </a:lnTo>
                <a:lnTo>
                  <a:pt x="2075" y="306"/>
                </a:lnTo>
                <a:lnTo>
                  <a:pt x="2024" y="301"/>
                </a:lnTo>
                <a:lnTo>
                  <a:pt x="1966" y="298"/>
                </a:lnTo>
                <a:lnTo>
                  <a:pt x="1905" y="295"/>
                </a:lnTo>
                <a:lnTo>
                  <a:pt x="1838" y="298"/>
                </a:lnTo>
                <a:lnTo>
                  <a:pt x="1767" y="301"/>
                </a:lnTo>
                <a:lnTo>
                  <a:pt x="1692" y="309"/>
                </a:lnTo>
                <a:lnTo>
                  <a:pt x="1613" y="317"/>
                </a:lnTo>
                <a:lnTo>
                  <a:pt x="1533" y="330"/>
                </a:lnTo>
                <a:lnTo>
                  <a:pt x="1445" y="349"/>
                </a:lnTo>
                <a:lnTo>
                  <a:pt x="1354" y="371"/>
                </a:lnTo>
                <a:lnTo>
                  <a:pt x="1262" y="397"/>
                </a:lnTo>
                <a:lnTo>
                  <a:pt x="1164" y="428"/>
                </a:lnTo>
                <a:lnTo>
                  <a:pt x="1065" y="464"/>
                </a:lnTo>
                <a:lnTo>
                  <a:pt x="960" y="505"/>
                </a:lnTo>
                <a:lnTo>
                  <a:pt x="853" y="553"/>
                </a:lnTo>
                <a:lnTo>
                  <a:pt x="742" y="608"/>
                </a:lnTo>
                <a:lnTo>
                  <a:pt x="629" y="669"/>
                </a:lnTo>
                <a:lnTo>
                  <a:pt x="512" y="736"/>
                </a:lnTo>
                <a:lnTo>
                  <a:pt x="393" y="809"/>
                </a:lnTo>
                <a:lnTo>
                  <a:pt x="271" y="892"/>
                </a:lnTo>
                <a:lnTo>
                  <a:pt x="0" y="1093"/>
                </a:lnTo>
                <a:close/>
              </a:path>
            </a:pathLst>
          </a:custGeom>
          <a:gradFill rotWithShape="1">
            <a:gsLst>
              <a:gs pos="0">
                <a:schemeClr val="accent1">
                  <a:lumMod val="75000"/>
                </a:schemeClr>
              </a:gs>
              <a:gs pos="50000">
                <a:srgbClr val="FFFFFF"/>
              </a:gs>
              <a:gs pos="100000">
                <a:srgbClr val="C0C0C0"/>
              </a:gs>
            </a:gsLst>
            <a:lin ang="0" scaled="1"/>
          </a:gradFill>
          <a:ln w="9525">
            <a:round/>
            <a:headEnd/>
            <a:tailEnd/>
          </a:ln>
          <a:scene3d>
            <a:camera prst="legacyObliqueFront">
              <a:rot lat="0" lon="600000" rev="0"/>
            </a:camera>
            <a:lightRig rig="legacyFlat3" dir="t"/>
          </a:scene3d>
          <a:sp3d extrusionH="100000" prstMaterial="legacyMatte">
            <a:bevelT w="13500" h="13500" prst="angle"/>
            <a:bevelB w="13500" h="13500" prst="angle"/>
            <a:extrusionClr>
              <a:srgbClr val="C0C0C0"/>
            </a:extrusionClr>
          </a:sp3d>
        </p:spPr>
        <p:txBody>
          <a:bodyPr>
            <a:flatTx/>
          </a:bodyPr>
          <a:lstStyle/>
          <a:p>
            <a:pPr fontAlgn="auto">
              <a:spcBef>
                <a:spcPts val="0"/>
              </a:spcBef>
              <a:spcAft>
                <a:spcPts val="0"/>
              </a:spcAft>
              <a:defRPr/>
            </a:pPr>
            <a:endParaRPr kumimoji="0" lang="zh-CN" altLang="en-US">
              <a:latin typeface="+mn-lt"/>
            </a:endParaRPr>
          </a:p>
        </p:txBody>
      </p:sp>
      <p:pic>
        <p:nvPicPr>
          <p:cNvPr id="13"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521026" y="5005305"/>
            <a:ext cx="2461464" cy="1799070"/>
          </a:xfrm>
          <a:prstGeom prst="rect">
            <a:avLst/>
          </a:prstGeom>
          <a:noFill/>
          <a:ln>
            <a:noFill/>
          </a:ln>
          <a:effectLst>
            <a:outerShdw blurRad="292100" dist="139700" dir="2700000" algn="tl" rotWithShape="0">
              <a:srgbClr val="333333">
                <a:alpha val="64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4"/>
          <p:cNvSpPr>
            <a:spLocks noChangeArrowheads="1"/>
          </p:cNvSpPr>
          <p:nvPr/>
        </p:nvSpPr>
        <p:spPr bwMode="auto">
          <a:xfrm>
            <a:off x="893920" y="4228794"/>
            <a:ext cx="1027905" cy="34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600">
                <a:latin typeface="Arial" panose="020B0604020202020204" pitchFamily="34" charset="0"/>
                <a:cs typeface="Arial" panose="020B0604020202020204" pitchFamily="34" charset="0"/>
              </a:rPr>
              <a:t>1949—1959</a:t>
            </a:r>
            <a:r>
              <a:rPr kumimoji="0" lang="zh-CN" altLang="zh-CN" sz="1600">
                <a:latin typeface="Arial" panose="020B0604020202020204" pitchFamily="34" charset="0"/>
                <a:cs typeface="Arial" panose="020B0604020202020204" pitchFamily="34" charset="0"/>
              </a:rPr>
              <a:t> </a:t>
            </a:r>
            <a:endParaRPr kumimoji="0" lang="zh-CN" altLang="en-US" sz="1600">
              <a:latin typeface="Arial" panose="020B0604020202020204" pitchFamily="34" charset="0"/>
              <a:cs typeface="Arial" panose="020B0604020202020204" pitchFamily="34" charset="0"/>
            </a:endParaRPr>
          </a:p>
        </p:txBody>
      </p:sp>
      <p:sp>
        <p:nvSpPr>
          <p:cNvPr id="15" name="矩形 25"/>
          <p:cNvSpPr>
            <a:spLocks noChangeArrowheads="1"/>
          </p:cNvSpPr>
          <p:nvPr/>
        </p:nvSpPr>
        <p:spPr bwMode="auto">
          <a:xfrm>
            <a:off x="2577920" y="3658005"/>
            <a:ext cx="1027905" cy="34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600">
                <a:latin typeface="Arial" panose="020B0604020202020204" pitchFamily="34" charset="0"/>
                <a:cs typeface="Arial" panose="020B0604020202020204" pitchFamily="34" charset="0"/>
              </a:rPr>
              <a:t>1959—1969</a:t>
            </a:r>
            <a:r>
              <a:rPr kumimoji="0" lang="zh-CN" altLang="zh-CN" sz="1600">
                <a:latin typeface="Arial" panose="020B0604020202020204" pitchFamily="34" charset="0"/>
                <a:cs typeface="Arial" panose="020B0604020202020204" pitchFamily="34" charset="0"/>
              </a:rPr>
              <a:t> </a:t>
            </a:r>
            <a:endParaRPr kumimoji="0" lang="zh-CN" altLang="en-US" sz="1600">
              <a:latin typeface="Arial" panose="020B0604020202020204" pitchFamily="34" charset="0"/>
              <a:cs typeface="Arial" panose="020B0604020202020204" pitchFamily="34" charset="0"/>
            </a:endParaRPr>
          </a:p>
        </p:txBody>
      </p:sp>
      <p:sp>
        <p:nvSpPr>
          <p:cNvPr id="16" name="矩形 26"/>
          <p:cNvSpPr>
            <a:spLocks noChangeArrowheads="1"/>
          </p:cNvSpPr>
          <p:nvPr/>
        </p:nvSpPr>
        <p:spPr bwMode="auto">
          <a:xfrm>
            <a:off x="4158067" y="3149263"/>
            <a:ext cx="1027905" cy="34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600" dirty="0">
                <a:latin typeface="Arial" panose="020B0604020202020204" pitchFamily="34" charset="0"/>
                <a:cs typeface="Arial" panose="020B0604020202020204" pitchFamily="34" charset="0"/>
              </a:rPr>
              <a:t>1969—1981</a:t>
            </a:r>
            <a:r>
              <a:rPr kumimoji="0" lang="zh-CN" altLang="zh-CN" sz="1600" dirty="0">
                <a:latin typeface="Arial" panose="020B0604020202020204" pitchFamily="34" charset="0"/>
                <a:cs typeface="Arial" panose="020B0604020202020204" pitchFamily="34" charset="0"/>
              </a:rPr>
              <a:t> </a:t>
            </a:r>
            <a:endParaRPr kumimoji="0" lang="zh-CN" altLang="en-US" sz="1600" dirty="0">
              <a:latin typeface="Arial" panose="020B0604020202020204" pitchFamily="34" charset="0"/>
              <a:cs typeface="Arial" panose="020B0604020202020204" pitchFamily="34" charset="0"/>
            </a:endParaRPr>
          </a:p>
        </p:txBody>
      </p:sp>
      <p:sp>
        <p:nvSpPr>
          <p:cNvPr id="17" name="矩形 27"/>
          <p:cNvSpPr>
            <a:spLocks noChangeArrowheads="1"/>
          </p:cNvSpPr>
          <p:nvPr/>
        </p:nvSpPr>
        <p:spPr bwMode="auto">
          <a:xfrm>
            <a:off x="5888823" y="2403407"/>
            <a:ext cx="1027905" cy="34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600" dirty="0">
                <a:latin typeface="Arial" panose="020B0604020202020204" pitchFamily="34" charset="0"/>
                <a:cs typeface="Arial" panose="020B0604020202020204" pitchFamily="34" charset="0"/>
              </a:rPr>
              <a:t>1981—1994</a:t>
            </a:r>
            <a:r>
              <a:rPr kumimoji="0" lang="zh-CN" altLang="zh-CN" sz="1600" dirty="0">
                <a:latin typeface="Arial" panose="020B0604020202020204" pitchFamily="34" charset="0"/>
                <a:cs typeface="Arial" panose="020B0604020202020204" pitchFamily="34" charset="0"/>
              </a:rPr>
              <a:t> </a:t>
            </a:r>
            <a:endParaRPr kumimoji="0" lang="zh-CN" altLang="en-US" sz="1600" dirty="0">
              <a:latin typeface="Arial" panose="020B0604020202020204" pitchFamily="34" charset="0"/>
              <a:cs typeface="Arial" panose="020B0604020202020204" pitchFamily="34" charset="0"/>
            </a:endParaRPr>
          </a:p>
        </p:txBody>
      </p:sp>
      <p:sp>
        <p:nvSpPr>
          <p:cNvPr id="18" name="矩形 28"/>
          <p:cNvSpPr>
            <a:spLocks noChangeArrowheads="1"/>
          </p:cNvSpPr>
          <p:nvPr/>
        </p:nvSpPr>
        <p:spPr bwMode="auto">
          <a:xfrm>
            <a:off x="7619581" y="1853825"/>
            <a:ext cx="833759" cy="345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600">
                <a:latin typeface="Arial" panose="020B0604020202020204" pitchFamily="34" charset="0"/>
                <a:cs typeface="Arial" panose="020B0604020202020204" pitchFamily="34" charset="0"/>
              </a:rPr>
              <a:t>1994—</a:t>
            </a:r>
            <a:r>
              <a:rPr kumimoji="0" lang="zh-CN" altLang="en-US" sz="1600">
                <a:latin typeface="Arial" panose="020B0604020202020204" pitchFamily="34" charset="0"/>
                <a:cs typeface="Arial" panose="020B0604020202020204" pitchFamily="34" charset="0"/>
              </a:rPr>
              <a:t>今</a:t>
            </a:r>
            <a:r>
              <a:rPr kumimoji="0" lang="zh-CN" altLang="zh-CN" sz="1600">
                <a:latin typeface="Arial" panose="020B0604020202020204" pitchFamily="34" charset="0"/>
                <a:cs typeface="Arial" panose="020B0604020202020204" pitchFamily="34" charset="0"/>
              </a:rPr>
              <a:t> </a:t>
            </a:r>
            <a:endParaRPr kumimoji="0" lang="zh-CN" altLang="en-US" sz="16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3723356"/>
      </p:ext>
    </p:extLst>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385763" y="1763713"/>
            <a:ext cx="862171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dirty="0">
                <a:solidFill>
                  <a:srgbClr val="FF0000"/>
                </a:solidFill>
                <a:latin typeface="华文楷体" panose="02010600040101010101" pitchFamily="2" charset="-122"/>
                <a:ea typeface="华文楷体" panose="02010600040101010101" pitchFamily="2" charset="-122"/>
              </a:rPr>
              <a:t>第一阶段</a:t>
            </a:r>
            <a:r>
              <a:rPr lang="en-US" altLang="zh-CN" sz="2800" dirty="0">
                <a:solidFill>
                  <a:srgbClr val="FF0000"/>
                </a:solidFill>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 20</a:t>
            </a:r>
            <a:r>
              <a:rPr lang="zh-CN" altLang="en-US" sz="2400" dirty="0">
                <a:latin typeface="华文楷体" panose="02010600040101010101" pitchFamily="2" charset="-122"/>
                <a:ea typeface="华文楷体" panose="02010600040101010101" pitchFamily="2" charset="-122"/>
              </a:rPr>
              <a:t>世纪</a:t>
            </a:r>
            <a:r>
              <a:rPr lang="en-US" altLang="zh-CN" sz="2400" dirty="0">
                <a:latin typeface="华文楷体" panose="02010600040101010101" pitchFamily="2" charset="-122"/>
                <a:ea typeface="华文楷体" panose="02010600040101010101" pitchFamily="2" charset="-122"/>
              </a:rPr>
              <a:t>50</a:t>
            </a:r>
            <a:r>
              <a:rPr lang="zh-CN" altLang="en-US" sz="2400" dirty="0">
                <a:latin typeface="华文楷体" panose="02010600040101010101" pitchFamily="2" charset="-122"/>
                <a:ea typeface="华文楷体" panose="02010600040101010101" pitchFamily="2" charset="-122"/>
              </a:rPr>
              <a:t>年代初期至</a:t>
            </a:r>
            <a:r>
              <a:rPr lang="en-US" altLang="zh-CN" sz="2400" dirty="0">
                <a:latin typeface="华文楷体" panose="02010600040101010101" pitchFamily="2" charset="-122"/>
                <a:ea typeface="华文楷体" panose="02010600040101010101" pitchFamily="2" charset="-122"/>
              </a:rPr>
              <a:t>20</a:t>
            </a:r>
            <a:r>
              <a:rPr lang="zh-CN" altLang="en-US" sz="2400" dirty="0">
                <a:latin typeface="华文楷体" panose="02010600040101010101" pitchFamily="2" charset="-122"/>
                <a:ea typeface="华文楷体" panose="02010600040101010101" pitchFamily="2" charset="-122"/>
              </a:rPr>
              <a:t>世纪</a:t>
            </a:r>
            <a:r>
              <a:rPr lang="en-US" altLang="zh-CN" sz="2400" dirty="0">
                <a:latin typeface="华文楷体" panose="02010600040101010101" pitchFamily="2" charset="-122"/>
                <a:ea typeface="华文楷体" panose="02010600040101010101" pitchFamily="2" charset="-122"/>
              </a:rPr>
              <a:t>60</a:t>
            </a:r>
            <a:r>
              <a:rPr lang="zh-CN" altLang="en-US" sz="2400" dirty="0">
                <a:latin typeface="华文楷体" panose="02010600040101010101" pitchFamily="2" charset="-122"/>
                <a:ea typeface="华文楷体" panose="02010600040101010101" pitchFamily="2" charset="-122"/>
              </a:rPr>
              <a:t>年代初期的十余年</a:t>
            </a:r>
          </a:p>
          <a:p>
            <a:pPr lvl="1" eaLnBrk="1" hangingPunct="1">
              <a:spcBef>
                <a:spcPct val="0"/>
              </a:spcBef>
              <a:buClr>
                <a:srgbClr val="FF0000"/>
              </a:buClr>
              <a:buFont typeface="Wingdings" panose="05000000000000000000" pitchFamily="2" charset="2"/>
              <a:buChar char="ü"/>
            </a:pPr>
            <a:r>
              <a:rPr lang="zh-CN" altLang="en-US" sz="2400" dirty="0">
                <a:latin typeface="华文楷体" panose="02010600040101010101" pitchFamily="2" charset="-122"/>
                <a:ea typeface="华文楷体" panose="02010600040101010101" pitchFamily="2" charset="-122"/>
              </a:rPr>
              <a:t>计算机系统开发的初期阶段，</a:t>
            </a:r>
            <a:r>
              <a:rPr lang="zh-CN" altLang="en-US" sz="2400" dirty="0">
                <a:solidFill>
                  <a:srgbClr val="0000FF"/>
                </a:solidFill>
                <a:latin typeface="华文楷体" panose="02010600040101010101" pitchFamily="2" charset="-122"/>
                <a:ea typeface="华文楷体" panose="02010600040101010101" pitchFamily="2" charset="-122"/>
              </a:rPr>
              <a:t>尝试和体验</a:t>
            </a:r>
            <a:r>
              <a:rPr lang="zh-CN" altLang="en-US" sz="2400" dirty="0">
                <a:latin typeface="华文楷体" panose="02010600040101010101" pitchFamily="2" charset="-122"/>
                <a:ea typeface="华文楷体" panose="02010600040101010101" pitchFamily="2" charset="-122"/>
              </a:rPr>
              <a:t>。</a:t>
            </a:r>
          </a:p>
          <a:p>
            <a:pPr lvl="1" eaLnBrk="1" hangingPunct="1">
              <a:spcBef>
                <a:spcPct val="0"/>
              </a:spcBef>
              <a:buClr>
                <a:srgbClr val="FF0000"/>
              </a:buClr>
              <a:buFont typeface="Wingdings" panose="05000000000000000000" pitchFamily="2" charset="2"/>
              <a:buChar char="ü"/>
            </a:pPr>
            <a:r>
              <a:rPr lang="zh-CN" altLang="en-US" sz="2400" dirty="0">
                <a:latin typeface="华文楷体" panose="02010600040101010101" pitchFamily="2" charset="-122"/>
                <a:ea typeface="华文楷体" panose="02010600040101010101" pitchFamily="2" charset="-122"/>
              </a:rPr>
              <a:t>编写者和使用者往往是同一个或同一组人。</a:t>
            </a:r>
          </a:p>
          <a:p>
            <a:pPr lvl="1" eaLnBrk="1" hangingPunct="1">
              <a:spcBef>
                <a:spcPct val="0"/>
              </a:spcBef>
              <a:buClr>
                <a:srgbClr val="FF0000"/>
              </a:buClr>
              <a:buFont typeface="Wingdings" panose="05000000000000000000" pitchFamily="2" charset="2"/>
              <a:buChar char="ü"/>
            </a:pPr>
            <a:r>
              <a:rPr lang="zh-CN" altLang="en-US" sz="2400" dirty="0">
                <a:latin typeface="华文楷体" panose="02010600040101010101" pitchFamily="2" charset="-122"/>
                <a:ea typeface="华文楷体" panose="02010600040101010101" pitchFamily="2" charset="-122"/>
              </a:rPr>
              <a:t>隐含过程，最后除了程序清单外，没有其他文档资料保存下来。</a:t>
            </a:r>
          </a:p>
        </p:txBody>
      </p:sp>
      <p:sp>
        <p:nvSpPr>
          <p:cNvPr id="17411" name="Text Box 5"/>
          <p:cNvSpPr txBox="1">
            <a:spLocks noChangeArrowheads="1"/>
          </p:cNvSpPr>
          <p:nvPr/>
        </p:nvSpPr>
        <p:spPr bwMode="auto">
          <a:xfrm>
            <a:off x="611188" y="413665"/>
            <a:ext cx="4500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软件的发展史</a:t>
            </a:r>
          </a:p>
        </p:txBody>
      </p:sp>
      <p:sp>
        <p:nvSpPr>
          <p:cNvPr id="17412" name="Rectangle 6"/>
          <p:cNvSpPr>
            <a:spLocks noChangeArrowheads="1"/>
          </p:cNvSpPr>
          <p:nvPr/>
        </p:nvSpPr>
        <p:spPr bwMode="auto">
          <a:xfrm>
            <a:off x="431800" y="3832225"/>
            <a:ext cx="8577263"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dirty="0">
                <a:solidFill>
                  <a:srgbClr val="FF0000"/>
                </a:solidFill>
                <a:latin typeface="华文楷体" panose="02010600040101010101" pitchFamily="2" charset="-122"/>
                <a:ea typeface="华文楷体" panose="02010600040101010101" pitchFamily="2" charset="-122"/>
              </a:rPr>
              <a:t>第二阶段</a:t>
            </a:r>
            <a:r>
              <a:rPr lang="en-US" altLang="zh-CN" sz="2800" dirty="0">
                <a:solidFill>
                  <a:srgbClr val="FF0000"/>
                </a:solidFill>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跨越了从</a:t>
            </a:r>
            <a:r>
              <a:rPr lang="en-US" altLang="zh-CN" sz="2400" dirty="0">
                <a:latin typeface="华文楷体" panose="02010600040101010101" pitchFamily="2" charset="-122"/>
                <a:ea typeface="华文楷体" panose="02010600040101010101" pitchFamily="2" charset="-122"/>
              </a:rPr>
              <a:t>60</a:t>
            </a:r>
            <a:r>
              <a:rPr lang="zh-CN" altLang="en-US" sz="2400" dirty="0">
                <a:latin typeface="华文楷体" panose="02010600040101010101" pitchFamily="2" charset="-122"/>
                <a:ea typeface="华文楷体" panose="02010600040101010101" pitchFamily="2" charset="-122"/>
              </a:rPr>
              <a:t>年代中期到</a:t>
            </a:r>
            <a:r>
              <a:rPr lang="en-US" altLang="zh-CN" sz="2400" dirty="0">
                <a:latin typeface="华文楷体" panose="02010600040101010101" pitchFamily="2" charset="-122"/>
                <a:ea typeface="华文楷体" panose="02010600040101010101" pitchFamily="2" charset="-122"/>
              </a:rPr>
              <a:t>70</a:t>
            </a:r>
            <a:r>
              <a:rPr lang="zh-CN" altLang="en-US" sz="2400" dirty="0">
                <a:latin typeface="华文楷体" panose="02010600040101010101" pitchFamily="2" charset="-122"/>
                <a:ea typeface="华文楷体" panose="02010600040101010101" pitchFamily="2" charset="-122"/>
              </a:rPr>
              <a:t>年代末期的十余年，</a:t>
            </a:r>
          </a:p>
          <a:p>
            <a:pPr lvl="1" eaLnBrk="1" hangingPunct="1">
              <a:spcBef>
                <a:spcPct val="0"/>
              </a:spcBef>
              <a:buClr>
                <a:srgbClr val="FF0000"/>
              </a:buClr>
              <a:buFont typeface="Wingdings" panose="05000000000000000000" pitchFamily="2" charset="2"/>
              <a:buChar char="ü"/>
            </a:pPr>
            <a:r>
              <a:rPr lang="zh-CN" altLang="en-US" sz="2400" dirty="0">
                <a:latin typeface="华文楷体" panose="02010600040101010101" pitchFamily="2" charset="-122"/>
                <a:ea typeface="华文楷体" panose="02010600040101010101" pitchFamily="2" charset="-122"/>
              </a:rPr>
              <a:t>出现了软件产品和“</a:t>
            </a:r>
            <a:r>
              <a:rPr lang="zh-CN" altLang="en-US" sz="2400" dirty="0">
                <a:solidFill>
                  <a:srgbClr val="0000FF"/>
                </a:solidFill>
                <a:latin typeface="华文楷体" panose="02010600040101010101" pitchFamily="2" charset="-122"/>
                <a:ea typeface="华文楷体" panose="02010600040101010101" pitchFamily="2" charset="-122"/>
              </a:rPr>
              <a:t>软件作坊</a:t>
            </a:r>
            <a:r>
              <a:rPr lang="zh-CN" altLang="en-US" sz="2400" dirty="0">
                <a:latin typeface="华文楷体" panose="02010600040101010101" pitchFamily="2" charset="-122"/>
                <a:ea typeface="华文楷体" panose="02010600040101010101" pitchFamily="2" charset="-122"/>
              </a:rPr>
              <a:t>”的概念，设计人员开发软件不再像早期阶段那样只为自己的研究工作需要，而是为了用户更好地使用计算机，但“软件作坊”仍然沿用早期形成的个体式的软件开发方法。</a:t>
            </a:r>
          </a:p>
          <a:p>
            <a:pPr lvl="1" eaLnBrk="1" hangingPunct="1">
              <a:spcBef>
                <a:spcPct val="0"/>
              </a:spcBef>
              <a:buClr>
                <a:srgbClr val="FF0000"/>
              </a:buClr>
              <a:buFont typeface="Wingdings" panose="05000000000000000000" pitchFamily="2" charset="2"/>
              <a:buChar char="ü"/>
            </a:pPr>
            <a:r>
              <a:rPr lang="zh-CN" altLang="en-US" sz="2400" dirty="0">
                <a:latin typeface="华文楷体" panose="02010600040101010101" pitchFamily="2" charset="-122"/>
                <a:ea typeface="华文楷体" panose="02010600040101010101" pitchFamily="2" charset="-122"/>
              </a:rPr>
              <a:t>软件的维护工作以惊人的比例耗费资源，更严重的是，程序设计的个体化和作坊化特性使软件最终成为不可维护的，从而出现了早期的</a:t>
            </a:r>
            <a:r>
              <a:rPr lang="zh-CN" altLang="en-US" sz="2400" dirty="0">
                <a:solidFill>
                  <a:srgbClr val="0000FF"/>
                </a:solidFill>
                <a:latin typeface="华文楷体" panose="02010600040101010101" pitchFamily="2" charset="-122"/>
                <a:ea typeface="华文楷体" panose="02010600040101010101" pitchFamily="2" charset="-122"/>
              </a:rPr>
              <a:t>软件危机</a:t>
            </a:r>
            <a:r>
              <a:rPr lang="zh-CN" altLang="en-US" sz="2400" dirty="0">
                <a:latin typeface="华文楷体" panose="02010600040101010101" pitchFamily="2" charset="-122"/>
                <a:ea typeface="华文楷体" panose="02010600040101010101" pitchFamily="2" charset="-122"/>
              </a:rPr>
              <a:t>。</a:t>
            </a:r>
          </a:p>
        </p:txBody>
      </p:sp>
    </p:spTree>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566555" y="413665"/>
            <a:ext cx="4500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软件的发展史</a:t>
            </a:r>
          </a:p>
        </p:txBody>
      </p:sp>
      <p:sp>
        <p:nvSpPr>
          <p:cNvPr id="18435" name="Rectangle 5"/>
          <p:cNvSpPr>
            <a:spLocks noChangeArrowheads="1"/>
          </p:cNvSpPr>
          <p:nvPr/>
        </p:nvSpPr>
        <p:spPr bwMode="auto">
          <a:xfrm>
            <a:off x="522288" y="1763713"/>
            <a:ext cx="8324850" cy="397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30000"/>
              </a:lnSpc>
              <a:spcBef>
                <a:spcPct val="0"/>
              </a:spcBef>
              <a:buClrTx/>
              <a:buFontTx/>
              <a:buNone/>
            </a:pPr>
            <a:r>
              <a:rPr lang="zh-CN" altLang="en-US" sz="2800" dirty="0">
                <a:solidFill>
                  <a:srgbClr val="FF0000"/>
                </a:solidFill>
                <a:latin typeface="华文楷体" panose="02010600040101010101" pitchFamily="2" charset="-122"/>
                <a:ea typeface="华文楷体" panose="02010600040101010101" pitchFamily="2" charset="-122"/>
              </a:rPr>
              <a:t>第三阶段：</a:t>
            </a:r>
            <a:r>
              <a:rPr lang="en-US" altLang="zh-CN" sz="2400" dirty="0">
                <a:latin typeface="华文楷体" panose="02010600040101010101" pitchFamily="2" charset="-122"/>
                <a:ea typeface="华文楷体" panose="02010600040101010101" pitchFamily="2" charset="-122"/>
              </a:rPr>
              <a:t>20</a:t>
            </a:r>
            <a:r>
              <a:rPr lang="zh-CN" altLang="en-US" sz="2400" dirty="0">
                <a:latin typeface="华文楷体" panose="02010600040101010101" pitchFamily="2" charset="-122"/>
                <a:ea typeface="华文楷体" panose="02010600040101010101" pitchFamily="2" charset="-122"/>
              </a:rPr>
              <a:t>世纪</a:t>
            </a:r>
            <a:r>
              <a:rPr lang="en-US" altLang="zh-CN" sz="2400" dirty="0">
                <a:latin typeface="华文楷体" panose="02010600040101010101" pitchFamily="2" charset="-122"/>
                <a:ea typeface="华文楷体" panose="02010600040101010101" pitchFamily="2" charset="-122"/>
              </a:rPr>
              <a:t>70</a:t>
            </a:r>
            <a:r>
              <a:rPr lang="zh-CN" altLang="en-US" sz="2400" dirty="0">
                <a:latin typeface="华文楷体" panose="02010600040101010101" pitchFamily="2" charset="-122"/>
                <a:ea typeface="华文楷体" panose="02010600040101010101" pitchFamily="2" charset="-122"/>
              </a:rPr>
              <a:t>年代中期至</a:t>
            </a:r>
            <a:r>
              <a:rPr lang="en-US" altLang="zh-CN" sz="2400" dirty="0">
                <a:latin typeface="华文楷体" panose="02010600040101010101" pitchFamily="2" charset="-122"/>
                <a:ea typeface="华文楷体" panose="02010600040101010101" pitchFamily="2" charset="-122"/>
              </a:rPr>
              <a:t>20</a:t>
            </a:r>
            <a:r>
              <a:rPr lang="zh-CN" altLang="en-US" sz="2400" dirty="0">
                <a:latin typeface="华文楷体" panose="02010600040101010101" pitchFamily="2" charset="-122"/>
                <a:ea typeface="华文楷体" panose="02010600040101010101" pitchFamily="2" charset="-122"/>
              </a:rPr>
              <a:t>世纪</a:t>
            </a:r>
            <a:r>
              <a:rPr lang="en-US" altLang="zh-CN" sz="2400" dirty="0">
                <a:latin typeface="华文楷体" panose="02010600040101010101" pitchFamily="2" charset="-122"/>
                <a:ea typeface="华文楷体" panose="02010600040101010101" pitchFamily="2" charset="-122"/>
              </a:rPr>
              <a:t>80</a:t>
            </a:r>
            <a:r>
              <a:rPr lang="zh-CN" altLang="en-US" sz="2400" dirty="0">
                <a:latin typeface="华文楷体" panose="02010600040101010101" pitchFamily="2" charset="-122"/>
                <a:ea typeface="华文楷体" panose="02010600040101010101" pitchFamily="2" charset="-122"/>
              </a:rPr>
              <a:t>年代末期，分布式系统、网络的发展对软件开发提出了更高的要求，</a:t>
            </a:r>
          </a:p>
          <a:p>
            <a:pPr lvl="1" eaLnBrk="1" hangingPunct="1">
              <a:lnSpc>
                <a:spcPct val="130000"/>
              </a:lnSpc>
              <a:spcBef>
                <a:spcPct val="0"/>
              </a:spcBef>
              <a:buClr>
                <a:srgbClr val="FF0000"/>
              </a:buClr>
              <a:buFont typeface="Wingdings" panose="05000000000000000000" pitchFamily="2" charset="2"/>
              <a:buChar char="ü"/>
            </a:pPr>
            <a:r>
              <a:rPr lang="zh-CN" altLang="en-US" sz="2400" dirty="0">
                <a:latin typeface="华文楷体" panose="02010600040101010101" pitchFamily="2" charset="-122"/>
                <a:ea typeface="华文楷体" panose="02010600040101010101" pitchFamily="2" charset="-122"/>
              </a:rPr>
              <a:t>硬件的发展速度已经超过了人们对软件的需求速度，因此使得硬件价格下降，软件的价格急剧上升，导致了软件危机的加剧，致使更多的科学家着手研究</a:t>
            </a:r>
            <a:r>
              <a:rPr lang="zh-CN" altLang="en-US" sz="2400" dirty="0">
                <a:solidFill>
                  <a:srgbClr val="0000FF"/>
                </a:solidFill>
                <a:latin typeface="华文楷体" panose="02010600040101010101" pitchFamily="2" charset="-122"/>
                <a:ea typeface="华文楷体" panose="02010600040101010101" pitchFamily="2" charset="-122"/>
              </a:rPr>
              <a:t>软件工程</a:t>
            </a:r>
            <a:r>
              <a:rPr lang="zh-CN" altLang="en-US" sz="2400" dirty="0">
                <a:latin typeface="华文楷体" panose="02010600040101010101" pitchFamily="2" charset="-122"/>
                <a:ea typeface="华文楷体" panose="02010600040101010101" pitchFamily="2" charset="-122"/>
              </a:rPr>
              <a:t>学的科学理论、方法和时限等一系列问题。</a:t>
            </a:r>
          </a:p>
          <a:p>
            <a:pPr lvl="1" eaLnBrk="1" hangingPunct="1">
              <a:lnSpc>
                <a:spcPct val="130000"/>
              </a:lnSpc>
              <a:spcBef>
                <a:spcPct val="0"/>
              </a:spcBef>
              <a:buClr>
                <a:srgbClr val="FF0000"/>
              </a:buClr>
              <a:buFont typeface="Wingdings" panose="05000000000000000000" pitchFamily="2" charset="2"/>
              <a:buChar char="ü"/>
            </a:pPr>
            <a:r>
              <a:rPr lang="zh-CN" altLang="en-US" sz="2400" dirty="0">
                <a:latin typeface="华文楷体" panose="02010600040101010101" pitchFamily="2" charset="-122"/>
                <a:ea typeface="华文楷体" panose="02010600040101010101" pitchFamily="2" charset="-122"/>
              </a:rPr>
              <a:t>软件开发技术的度量问题受到重视，最著名的有软件工作量估计</a:t>
            </a:r>
            <a:r>
              <a:rPr lang="en-US" altLang="zh-CN" sz="2400" dirty="0">
                <a:latin typeface="华文楷体" panose="02010600040101010101" pitchFamily="2" charset="-122"/>
                <a:ea typeface="华文楷体" panose="02010600040101010101" pitchFamily="2" charset="-122"/>
              </a:rPr>
              <a:t>COCOMO</a:t>
            </a:r>
            <a:r>
              <a:rPr lang="zh-CN" altLang="en-US" sz="2400" dirty="0">
                <a:latin typeface="华文楷体" panose="02010600040101010101" pitchFamily="2" charset="-122"/>
                <a:ea typeface="华文楷体" panose="02010600040101010101" pitchFamily="2" charset="-122"/>
              </a:rPr>
              <a:t>模型、软件过程改进模型</a:t>
            </a:r>
            <a:r>
              <a:rPr lang="en-US" altLang="zh-CN" sz="2400" dirty="0">
                <a:latin typeface="华文楷体" panose="02010600040101010101" pitchFamily="2" charset="-122"/>
                <a:ea typeface="华文楷体" panose="02010600040101010101" pitchFamily="2" charset="-122"/>
              </a:rPr>
              <a:t>CMM</a:t>
            </a:r>
            <a:r>
              <a:rPr lang="zh-CN" altLang="en-US" sz="2400" dirty="0">
                <a:latin typeface="华文楷体" panose="02010600040101010101" pitchFamily="2" charset="-122"/>
                <a:ea typeface="华文楷体" panose="02010600040101010101" pitchFamily="2" charset="-122"/>
              </a:rPr>
              <a:t>等。</a:t>
            </a:r>
          </a:p>
        </p:txBody>
      </p:sp>
    </p:spTree>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611188" y="458670"/>
            <a:ext cx="4500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软件的发展史</a:t>
            </a:r>
          </a:p>
        </p:txBody>
      </p:sp>
      <p:sp>
        <p:nvSpPr>
          <p:cNvPr id="19459" name="Rectangle 5"/>
          <p:cNvSpPr>
            <a:spLocks noChangeArrowheads="1"/>
          </p:cNvSpPr>
          <p:nvPr/>
        </p:nvSpPr>
        <p:spPr bwMode="auto">
          <a:xfrm>
            <a:off x="566738" y="1854200"/>
            <a:ext cx="8145462"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800">
                <a:solidFill>
                  <a:srgbClr val="FF0000"/>
                </a:solidFill>
                <a:latin typeface="华文楷体" panose="02010600040101010101" pitchFamily="2" charset="-122"/>
                <a:ea typeface="华文楷体" panose="02010600040101010101" pitchFamily="2" charset="-122"/>
              </a:rPr>
              <a:t>第四阶段：</a:t>
            </a:r>
            <a:r>
              <a:rPr lang="zh-CN" altLang="en-US" sz="2400">
                <a:latin typeface="华文楷体" panose="02010600040101010101" pitchFamily="2" charset="-122"/>
                <a:ea typeface="华文楷体" panose="02010600040101010101" pitchFamily="2" charset="-122"/>
              </a:rPr>
              <a:t>从</a:t>
            </a:r>
            <a:r>
              <a:rPr lang="en-US" altLang="zh-CN" sz="2400">
                <a:latin typeface="华文楷体" panose="02010600040101010101" pitchFamily="2" charset="-122"/>
                <a:ea typeface="华文楷体" panose="02010600040101010101" pitchFamily="2" charset="-122"/>
              </a:rPr>
              <a:t>20</a:t>
            </a:r>
            <a:r>
              <a:rPr lang="zh-CN" altLang="en-US" sz="2400">
                <a:latin typeface="华文楷体" panose="02010600040101010101" pitchFamily="2" charset="-122"/>
                <a:ea typeface="华文楷体" panose="02010600040101010101" pitchFamily="2" charset="-122"/>
              </a:rPr>
              <a:t>世纪</a:t>
            </a:r>
            <a:r>
              <a:rPr lang="en-US" altLang="zh-CN" sz="2400">
                <a:latin typeface="华文楷体" panose="02010600040101010101" pitchFamily="2" charset="-122"/>
                <a:ea typeface="华文楷体" panose="02010600040101010101" pitchFamily="2" charset="-122"/>
              </a:rPr>
              <a:t>80</a:t>
            </a:r>
            <a:r>
              <a:rPr lang="zh-CN" altLang="en-US" sz="2400">
                <a:latin typeface="华文楷体" panose="02010600040101010101" pitchFamily="2" charset="-122"/>
                <a:ea typeface="华文楷体" panose="02010600040101010101" pitchFamily="2" charset="-122"/>
              </a:rPr>
              <a:t>年代末期开始的。这个阶段是强大的桌面系统和计算机网络迅速发展的时期</a:t>
            </a:r>
          </a:p>
          <a:p>
            <a:pPr lvl="1" eaLnBrk="1" hangingPunct="1">
              <a:lnSpc>
                <a:spcPct val="150000"/>
              </a:lnSpc>
              <a:spcBef>
                <a:spcPct val="0"/>
              </a:spcBef>
              <a:buClr>
                <a:srgbClr val="FF0000"/>
              </a:buClr>
              <a:buFont typeface="Wingdings" panose="05000000000000000000" pitchFamily="2" charset="2"/>
              <a:buChar char="ü"/>
            </a:pPr>
            <a:r>
              <a:rPr lang="zh-CN" altLang="en-US" sz="2400">
                <a:latin typeface="华文楷体" panose="02010600040101010101" pitchFamily="2" charset="-122"/>
                <a:ea typeface="华文楷体" panose="02010600040101010101" pitchFamily="2" charset="-122"/>
              </a:rPr>
              <a:t>计算机体系结构由中央主机控制方式变为客户机</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服务器方式，专家系统和人工智能软件终于走出实验室进入了实际应用，虚拟现实和多媒体系统改变了与最终用户的通信方式，出现了并行计算和网络计算的研究，</a:t>
            </a:r>
            <a:r>
              <a:rPr lang="zh-CN" altLang="en-US" sz="2400">
                <a:solidFill>
                  <a:srgbClr val="0000FF"/>
                </a:solidFill>
                <a:latin typeface="华文楷体" panose="02010600040101010101" pitchFamily="2" charset="-122"/>
                <a:ea typeface="华文楷体" panose="02010600040101010101" pitchFamily="2" charset="-122"/>
              </a:rPr>
              <a:t>面向对象技术</a:t>
            </a:r>
            <a:r>
              <a:rPr lang="zh-CN" altLang="en-US" sz="2400">
                <a:latin typeface="华文楷体" panose="02010600040101010101" pitchFamily="2" charset="-122"/>
                <a:ea typeface="华文楷体" panose="02010600040101010101" pitchFamily="2" charset="-122"/>
              </a:rPr>
              <a:t>在许多领域迅速取代了传统软件开发方法。</a:t>
            </a:r>
          </a:p>
        </p:txBody>
      </p:sp>
    </p:spTree>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ChangeArrowheads="1"/>
          </p:cNvSpPr>
          <p:nvPr/>
        </p:nvSpPr>
        <p:spPr bwMode="auto">
          <a:xfrm>
            <a:off x="657225" y="368660"/>
            <a:ext cx="1822450"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Outline</a:t>
            </a:r>
          </a:p>
        </p:txBody>
      </p:sp>
      <p:sp>
        <p:nvSpPr>
          <p:cNvPr id="265222" name="Text Box 6"/>
          <p:cNvSpPr txBox="1">
            <a:spLocks noChangeArrowheads="1"/>
          </p:cNvSpPr>
          <p:nvPr/>
        </p:nvSpPr>
        <p:spPr bwMode="auto">
          <a:xfrm>
            <a:off x="701675" y="1808163"/>
            <a:ext cx="8145463" cy="42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What is software</a:t>
            </a:r>
          </a:p>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History of software</a:t>
            </a:r>
          </a:p>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Software  crisis</a:t>
            </a:r>
          </a:p>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Software engineering</a:t>
            </a:r>
          </a:p>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Software life cycle</a:t>
            </a:r>
          </a:p>
          <a:p>
            <a:pPr eaLnBrk="1" hangingPunct="1">
              <a:spcBef>
                <a:spcPct val="50000"/>
              </a:spcBef>
              <a:buClr>
                <a:srgbClr val="FF0000"/>
              </a:buClr>
              <a:buSzPct val="80000"/>
              <a:buFont typeface="Wingdings" panose="05000000000000000000" pitchFamily="2" charset="2"/>
              <a:buChar char="Ø"/>
            </a:pPr>
            <a:r>
              <a:rPr lang="en-US" altLang="zh-CN" sz="3200" b="0">
                <a:latin typeface="Arial" panose="020B0604020202020204" pitchFamily="34" charset="0"/>
              </a:rPr>
              <a:t>Process model of software development</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5222"/>
                                        </p:tgtEl>
                                        <p:attrNameLst>
                                          <p:attrName>style.visibility</p:attrName>
                                        </p:attrNameLst>
                                      </p:cBhvr>
                                      <p:to>
                                        <p:strVal val="visible"/>
                                      </p:to>
                                    </p:set>
                                    <p:anim calcmode="lin" valueType="num">
                                      <p:cBhvr additive="base">
                                        <p:cTn id="7" dur="500" fill="hold"/>
                                        <p:tgtEl>
                                          <p:spTgt spid="265222"/>
                                        </p:tgtEl>
                                        <p:attrNameLst>
                                          <p:attrName>ppt_x</p:attrName>
                                        </p:attrNameLst>
                                      </p:cBhvr>
                                      <p:tavLst>
                                        <p:tav tm="0">
                                          <p:val>
                                            <p:strVal val="#ppt_x"/>
                                          </p:val>
                                        </p:tav>
                                        <p:tav tm="100000">
                                          <p:val>
                                            <p:strVal val="#ppt_x"/>
                                          </p:val>
                                        </p:tav>
                                      </p:tavLst>
                                    </p:anim>
                                    <p:anim calcmode="lin" valueType="num">
                                      <p:cBhvr additive="base">
                                        <p:cTn id="8" dur="500" fill="hold"/>
                                        <p:tgtEl>
                                          <p:spTgt spid="265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611188" y="458670"/>
            <a:ext cx="45005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4000" dirty="0">
                <a:latin typeface="Times New Roman" panose="02020603050405020304" pitchFamily="18" charset="0"/>
                <a:cs typeface="Times New Roman" panose="02020603050405020304" pitchFamily="18" charset="0"/>
              </a:rPr>
              <a:t>软件的发展现状</a:t>
            </a:r>
          </a:p>
        </p:txBody>
      </p:sp>
      <p:sp>
        <p:nvSpPr>
          <p:cNvPr id="20483" name="Rectangle 5"/>
          <p:cNvSpPr>
            <a:spLocks noChangeArrowheads="1"/>
          </p:cNvSpPr>
          <p:nvPr/>
        </p:nvSpPr>
        <p:spPr bwMode="auto">
          <a:xfrm>
            <a:off x="0" y="1673225"/>
            <a:ext cx="914400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50000"/>
              </a:lnSpc>
              <a:spcBef>
                <a:spcPts val="600"/>
              </a:spcBef>
              <a:buClr>
                <a:schemeClr val="tx1"/>
              </a:buClr>
              <a:buFont typeface="Wingdings" panose="05000000000000000000" pitchFamily="2" charset="2"/>
              <a:buNone/>
            </a:pPr>
            <a:r>
              <a:rPr lang="zh-CN" altLang="en-US"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1</a:t>
            </a:r>
            <a:r>
              <a:rPr lang="zh-CN" altLang="en-US" sz="2000">
                <a:latin typeface="华文楷体" panose="02010600040101010101" pitchFamily="2" charset="-122"/>
                <a:ea typeface="华文楷体" panose="02010600040101010101" pitchFamily="2" charset="-122"/>
              </a:rPr>
              <a:t>）已经存在大量正在运行的软件。 政治、军事、金融、电信、航空航天等</a:t>
            </a:r>
          </a:p>
          <a:p>
            <a:pPr>
              <a:lnSpc>
                <a:spcPct val="150000"/>
              </a:lnSpc>
              <a:spcBef>
                <a:spcPts val="600"/>
              </a:spcBef>
              <a:buFont typeface="Wingdings" panose="05000000000000000000" pitchFamily="2" charset="2"/>
              <a:buNone/>
            </a:pPr>
            <a:r>
              <a:rPr lang="zh-CN" altLang="en-US"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2</a:t>
            </a:r>
            <a:r>
              <a:rPr lang="zh-CN" altLang="en-US" sz="2000">
                <a:latin typeface="华文楷体" panose="02010600040101010101" pitchFamily="2" charset="-122"/>
                <a:ea typeface="华文楷体" panose="02010600040101010101" pitchFamily="2" charset="-122"/>
              </a:rPr>
              <a:t>）软件的应用范围不断扩大。商务、交通、家电等，软件无处不在。</a:t>
            </a:r>
          </a:p>
          <a:p>
            <a:pPr>
              <a:lnSpc>
                <a:spcPct val="150000"/>
              </a:lnSpc>
              <a:spcBef>
                <a:spcPts val="600"/>
              </a:spcBef>
              <a:buFont typeface="Wingdings" panose="05000000000000000000" pitchFamily="2" charset="2"/>
              <a:buNone/>
            </a:pPr>
            <a:r>
              <a:rPr lang="zh-CN" altLang="en-US"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3</a:t>
            </a:r>
            <a:r>
              <a:rPr lang="zh-CN" altLang="en-US" sz="2000">
                <a:latin typeface="华文楷体" panose="02010600040101010101" pitchFamily="2" charset="-122"/>
                <a:ea typeface="华文楷体" panose="02010600040101010101" pitchFamily="2" charset="-122"/>
              </a:rPr>
              <a:t>）软件的规模与复杂性持续增加</a:t>
            </a:r>
          </a:p>
          <a:p>
            <a:pPr>
              <a:lnSpc>
                <a:spcPct val="150000"/>
              </a:lnSpc>
              <a:spcBef>
                <a:spcPts val="600"/>
              </a:spcBef>
              <a:buFont typeface="Wingdings" panose="05000000000000000000" pitchFamily="2" charset="2"/>
              <a:buNone/>
            </a:pPr>
            <a:r>
              <a:rPr lang="zh-CN" altLang="en-US" sz="2000">
                <a:latin typeface="华文楷体" panose="02010600040101010101" pitchFamily="2" charset="-122"/>
                <a:ea typeface="华文楷体" panose="02010600040101010101" pitchFamily="2" charset="-122"/>
              </a:rPr>
              <a:t>		非常大规模系统：从</a:t>
            </a:r>
            <a:r>
              <a:rPr lang="en-US" altLang="zh-CN" sz="2000">
                <a:latin typeface="华文楷体" panose="02010600040101010101" pitchFamily="2" charset="-122"/>
                <a:ea typeface="华文楷体" panose="02010600040101010101" pitchFamily="2" charset="-122"/>
              </a:rPr>
              <a:t>50</a:t>
            </a:r>
            <a:r>
              <a:rPr lang="zh-CN" altLang="en-US" sz="2000">
                <a:latin typeface="华文楷体" panose="02010600040101010101" pitchFamily="2" charset="-122"/>
                <a:ea typeface="华文楷体" panose="02010600040101010101" pitchFamily="2" charset="-122"/>
              </a:rPr>
              <a:t>万行增加到</a:t>
            </a:r>
            <a:r>
              <a:rPr lang="en-US" altLang="zh-CN" sz="2000">
                <a:latin typeface="华文楷体" panose="02010600040101010101" pitchFamily="2" charset="-122"/>
                <a:ea typeface="华文楷体" panose="02010600040101010101" pitchFamily="2" charset="-122"/>
              </a:rPr>
              <a:t>1000</a:t>
            </a:r>
            <a:r>
              <a:rPr lang="zh-CN" altLang="en-US" sz="2000">
                <a:latin typeface="华文楷体" panose="02010600040101010101" pitchFamily="2" charset="-122"/>
                <a:ea typeface="华文楷体" panose="02010600040101010101" pitchFamily="2" charset="-122"/>
              </a:rPr>
              <a:t>万行，扩大了</a:t>
            </a:r>
            <a:r>
              <a:rPr lang="en-US" altLang="zh-CN" sz="2000">
                <a:latin typeface="华文楷体" panose="02010600040101010101" pitchFamily="2" charset="-122"/>
                <a:ea typeface="华文楷体" panose="02010600040101010101" pitchFamily="2" charset="-122"/>
              </a:rPr>
              <a:t>20</a:t>
            </a:r>
            <a:r>
              <a:rPr lang="zh-CN" altLang="en-US" sz="2000">
                <a:latin typeface="华文楷体" panose="02010600040101010101" pitchFamily="2" charset="-122"/>
                <a:ea typeface="华文楷体" panose="02010600040101010101" pitchFamily="2" charset="-122"/>
              </a:rPr>
              <a:t>倍；</a:t>
            </a:r>
          </a:p>
          <a:p>
            <a:pPr>
              <a:lnSpc>
                <a:spcPct val="150000"/>
              </a:lnSpc>
              <a:spcBef>
                <a:spcPts val="600"/>
              </a:spcBef>
              <a:buFont typeface="Wingdings" panose="05000000000000000000" pitchFamily="2" charset="2"/>
              <a:buNone/>
            </a:pPr>
            <a:r>
              <a:rPr lang="zh-CN" altLang="en-US" sz="2000">
                <a:latin typeface="华文楷体" panose="02010600040101010101" pitchFamily="2" charset="-122"/>
                <a:ea typeface="华文楷体" panose="02010600040101010101" pitchFamily="2" charset="-122"/>
              </a:rPr>
              <a:t>               复杂性：</a:t>
            </a:r>
            <a:r>
              <a:rPr lang="en-US" altLang="zh-CN" sz="2000">
                <a:latin typeface="华文楷体" panose="02010600040101010101" pitchFamily="2" charset="-122"/>
                <a:ea typeface="华文楷体" panose="02010600040101010101" pitchFamily="2" charset="-122"/>
              </a:rPr>
              <a:t>a.</a:t>
            </a:r>
            <a:r>
              <a:rPr lang="zh-CN" altLang="en-US" sz="2000">
                <a:latin typeface="华文楷体" panose="02010600040101010101" pitchFamily="2" charset="-122"/>
                <a:ea typeface="华文楷体" panose="02010600040101010101" pitchFamily="2" charset="-122"/>
              </a:rPr>
              <a:t>子系统数目越来越多； </a:t>
            </a:r>
            <a:r>
              <a:rPr lang="en-US" altLang="zh-CN" sz="2000">
                <a:latin typeface="华文楷体" panose="02010600040101010101" pitchFamily="2" charset="-122"/>
                <a:ea typeface="华文楷体" panose="02010600040101010101" pitchFamily="2" charset="-122"/>
              </a:rPr>
              <a:t>b.</a:t>
            </a:r>
            <a:r>
              <a:rPr lang="zh-CN" altLang="en-US" sz="2000">
                <a:latin typeface="华文楷体" panose="02010600040101010101" pitchFamily="2" charset="-122"/>
                <a:ea typeface="华文楷体" panose="02010600040101010101" pitchFamily="2" charset="-122"/>
              </a:rPr>
              <a:t>计算机应用从数值计算开始发展到几百万条指令的大型企业业务应用，再发展到几千万终端用户直接交互工作的网络应用。</a:t>
            </a:r>
          </a:p>
          <a:p>
            <a:pPr>
              <a:lnSpc>
                <a:spcPct val="150000"/>
              </a:lnSpc>
              <a:spcBef>
                <a:spcPts val="600"/>
              </a:spcBef>
              <a:buFont typeface="Wingdings" panose="05000000000000000000" pitchFamily="2" charset="2"/>
              <a:buNone/>
            </a:pPr>
            <a:r>
              <a:rPr lang="zh-CN" altLang="en-US" sz="2000">
                <a:latin typeface="华文楷体" panose="02010600040101010101" pitchFamily="2" charset="-122"/>
                <a:ea typeface="华文楷体" panose="02010600040101010101" pitchFamily="2" charset="-122"/>
              </a:rPr>
              <a:t> （</a:t>
            </a:r>
            <a:r>
              <a:rPr lang="en-US" altLang="zh-CN" sz="2000">
                <a:latin typeface="华文楷体" panose="02010600040101010101" pitchFamily="2" charset="-122"/>
                <a:ea typeface="华文楷体" panose="02010600040101010101" pitchFamily="2" charset="-122"/>
              </a:rPr>
              <a:t>4</a:t>
            </a:r>
            <a:r>
              <a:rPr lang="zh-CN" altLang="en-US" sz="2000">
                <a:latin typeface="华文楷体" panose="02010600040101010101" pitchFamily="2" charset="-122"/>
                <a:ea typeface="华文楷体" panose="02010600040101010101" pitchFamily="2" charset="-122"/>
              </a:rPr>
              <a:t>）出现了大量与软件相关的标准。</a:t>
            </a:r>
            <a:r>
              <a:rPr lang="en-US" altLang="zh-CN" sz="2000">
                <a:latin typeface="华文楷体" panose="02010600040101010101" pitchFamily="2" charset="-122"/>
                <a:ea typeface="华文楷体" panose="02010600040101010101" pitchFamily="2" charset="-122"/>
              </a:rPr>
              <a:t>CORBA</a:t>
            </a:r>
            <a:r>
              <a:rPr lang="zh-CN" altLang="en-US"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UML</a:t>
            </a:r>
            <a:r>
              <a:rPr lang="zh-CN" altLang="en-US"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XML</a:t>
            </a:r>
            <a:r>
              <a:rPr lang="zh-CN" altLang="en-US"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TMN</a:t>
            </a:r>
            <a:r>
              <a:rPr lang="zh-CN" altLang="en-US"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CWM</a:t>
            </a:r>
            <a:r>
              <a:rPr lang="zh-CN" altLang="en-US" sz="2000">
                <a:latin typeface="华文楷体" panose="02010600040101010101" pitchFamily="2" charset="-122"/>
                <a:ea typeface="华文楷体" panose="02010600040101010101" pitchFamily="2" charset="-122"/>
              </a:rPr>
              <a:t>等。</a:t>
            </a:r>
          </a:p>
          <a:p>
            <a:pPr>
              <a:lnSpc>
                <a:spcPct val="150000"/>
              </a:lnSpc>
              <a:spcBef>
                <a:spcPts val="600"/>
              </a:spcBef>
              <a:buFont typeface="Wingdings" panose="05000000000000000000" pitchFamily="2" charset="2"/>
              <a:buNone/>
            </a:pPr>
            <a:r>
              <a:rPr lang="zh-CN" altLang="en-US" sz="2000">
                <a:latin typeface="华文楷体" panose="02010600040101010101" pitchFamily="2" charset="-122"/>
                <a:ea typeface="华文楷体" panose="02010600040101010101" pitchFamily="2" charset="-122"/>
              </a:rPr>
              <a:t> （</a:t>
            </a:r>
            <a:r>
              <a:rPr lang="en-US" altLang="zh-CN" sz="2000">
                <a:latin typeface="华文楷体" panose="02010600040101010101" pitchFamily="2" charset="-122"/>
                <a:ea typeface="华文楷体" panose="02010600040101010101" pitchFamily="2" charset="-122"/>
              </a:rPr>
              <a:t>5</a:t>
            </a:r>
            <a:r>
              <a:rPr lang="zh-CN" altLang="en-US" sz="2000">
                <a:latin typeface="华文楷体" panose="02010600040101010101" pitchFamily="2" charset="-122"/>
                <a:ea typeface="华文楷体" panose="02010600040101010101" pitchFamily="2" charset="-122"/>
              </a:rPr>
              <a:t>）</a:t>
            </a:r>
            <a:r>
              <a:rPr lang="zh-CN" altLang="en-US" sz="2000">
                <a:solidFill>
                  <a:srgbClr val="FF0000"/>
                </a:solidFill>
                <a:latin typeface="华文楷体" panose="02010600040101010101" pitchFamily="2" charset="-122"/>
                <a:ea typeface="华文楷体" panose="02010600040101010101" pitchFamily="2" charset="-122"/>
              </a:rPr>
              <a:t>软件危机存在</a:t>
            </a:r>
            <a:r>
              <a:rPr lang="zh-CN" altLang="en-US" sz="2000">
                <a:latin typeface="华文楷体" panose="02010600040101010101" pitchFamily="2" charset="-122"/>
                <a:ea typeface="华文楷体" panose="02010600040101010101" pitchFamily="2" charset="-122"/>
              </a:rPr>
              <a:t>（软件脱节）</a:t>
            </a:r>
          </a:p>
          <a:p>
            <a:pPr>
              <a:lnSpc>
                <a:spcPct val="150000"/>
              </a:lnSpc>
              <a:spcBef>
                <a:spcPts val="600"/>
              </a:spcBef>
              <a:buFont typeface="Wingdings" panose="05000000000000000000" pitchFamily="2" charset="2"/>
              <a:buNone/>
            </a:pPr>
            <a:r>
              <a:rPr lang="zh-CN" altLang="en-US" sz="2000">
                <a:latin typeface="华文楷体" panose="02010600040101010101" pitchFamily="2" charset="-122"/>
                <a:ea typeface="华文楷体" panose="02010600040101010101" pitchFamily="2" charset="-122"/>
              </a:rPr>
              <a:t>		</a:t>
            </a:r>
            <a:r>
              <a:rPr lang="en-US" altLang="zh-CN" sz="2000">
                <a:latin typeface="华文楷体" panose="02010600040101010101" pitchFamily="2" charset="-122"/>
                <a:ea typeface="华文楷体" panose="02010600040101010101" pitchFamily="2" charset="-122"/>
              </a:rPr>
              <a:t>1968-2000</a:t>
            </a:r>
            <a:r>
              <a:rPr lang="zh-CN" altLang="en-US" sz="2000">
                <a:latin typeface="华文楷体" panose="02010600040101010101" pitchFamily="2" charset="-122"/>
                <a:ea typeface="华文楷体" panose="02010600040101010101" pitchFamily="2" charset="-122"/>
              </a:rPr>
              <a:t>：软件效率、质量、进度、预算无法控制。</a:t>
            </a:r>
          </a:p>
        </p:txBody>
      </p:sp>
    </p:spTree>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521850" y="368660"/>
            <a:ext cx="69754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新世纪软件产业的趋势</a:t>
            </a:r>
          </a:p>
        </p:txBody>
      </p:sp>
      <p:sp>
        <p:nvSpPr>
          <p:cNvPr id="345093" name="Rectangle 5"/>
          <p:cNvSpPr>
            <a:spLocks noChangeArrowheads="1"/>
          </p:cNvSpPr>
          <p:nvPr/>
        </p:nvSpPr>
        <p:spPr bwMode="auto">
          <a:xfrm>
            <a:off x="431183" y="2033845"/>
            <a:ext cx="859631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eaLnBrk="0" hangingPunct="0">
              <a:defRPr sz="1600" b="1">
                <a:solidFill>
                  <a:srgbClr val="FF0000"/>
                </a:solidFill>
                <a:latin typeface="Times New Roman" pitchFamily="18" charset="0"/>
                <a:ea typeface="宋体" pitchFamily="2" charset="-122"/>
              </a:defRPr>
            </a:lvl1pPr>
            <a:lvl2pPr marL="742950" indent="-28575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a:lnSpc>
                <a:spcPct val="150000"/>
              </a:lnSpc>
              <a:spcBef>
                <a:spcPts val="1200"/>
              </a:spcBef>
              <a:buClr>
                <a:srgbClr val="FF0000"/>
              </a:buClr>
              <a:buFont typeface="Wingdings" panose="05000000000000000000" pitchFamily="2" charset="2"/>
              <a:buChar char="Ø"/>
              <a:defRPr/>
            </a:pPr>
            <a:r>
              <a:rPr lang="zh-CN" altLang="en-US" sz="2800" dirty="0">
                <a:solidFill>
                  <a:schemeClr val="tx1"/>
                </a:solidFill>
                <a:latin typeface="等线" panose="02010600030101010101" pitchFamily="2" charset="-122"/>
                <a:ea typeface="等线" panose="02010600030101010101" pitchFamily="2" charset="-122"/>
              </a:rPr>
              <a:t>网络化趋势</a:t>
            </a:r>
            <a:r>
              <a:rPr lang="zh-CN" altLang="en-US" sz="2800" b="0" dirty="0">
                <a:solidFill>
                  <a:schemeClr val="tx1"/>
                </a:solidFill>
                <a:latin typeface="等线" panose="02010600030101010101" pitchFamily="2" charset="-122"/>
                <a:ea typeface="等线" panose="02010600030101010101" pitchFamily="2" charset="-122"/>
              </a:rPr>
              <a:t>：计算机与通信的融合趋势</a:t>
            </a:r>
          </a:p>
          <a:p>
            <a:pPr marL="0" indent="0">
              <a:lnSpc>
                <a:spcPct val="150000"/>
              </a:lnSpc>
              <a:spcBef>
                <a:spcPts val="1200"/>
              </a:spcBef>
              <a:buClr>
                <a:srgbClr val="FF0000"/>
              </a:buClr>
              <a:defRPr/>
            </a:pPr>
            <a:r>
              <a:rPr lang="zh-CN" altLang="en-US" sz="2800" b="0" dirty="0">
                <a:solidFill>
                  <a:schemeClr val="tx1"/>
                </a:solidFill>
                <a:latin typeface="等线" panose="02010600030101010101" pitchFamily="2" charset="-122"/>
                <a:ea typeface="等线" panose="02010600030101010101" pitchFamily="2" charset="-122"/>
              </a:rPr>
              <a:t>               万维网</a:t>
            </a:r>
            <a:r>
              <a:rPr lang="zh-CN" altLang="en-US" sz="2800" b="0" dirty="0">
                <a:solidFill>
                  <a:schemeClr val="tx1"/>
                </a:solidFill>
                <a:latin typeface="等线" panose="02010600030101010101" pitchFamily="2" charset="-122"/>
                <a:ea typeface="等线" panose="02010600030101010101" pitchFamily="2" charset="-122"/>
                <a:sym typeface="Symbol" pitchFamily="18" charset="2"/>
              </a:rPr>
              <a:t>智能网络网格云计算</a:t>
            </a:r>
            <a:endParaRPr lang="zh-CN" altLang="en-US" sz="2800" b="0" dirty="0">
              <a:solidFill>
                <a:schemeClr val="tx1"/>
              </a:solidFill>
              <a:latin typeface="等线" panose="02010600030101010101" pitchFamily="2" charset="-122"/>
              <a:ea typeface="等线" panose="02010600030101010101" pitchFamily="2" charset="-122"/>
            </a:endParaRPr>
          </a:p>
          <a:p>
            <a:pPr>
              <a:lnSpc>
                <a:spcPct val="150000"/>
              </a:lnSpc>
              <a:spcBef>
                <a:spcPts val="1200"/>
              </a:spcBef>
              <a:buClr>
                <a:srgbClr val="FF0000"/>
              </a:buClr>
              <a:buFont typeface="Wingdings" panose="05000000000000000000" pitchFamily="2" charset="2"/>
              <a:buChar char="Ø"/>
              <a:defRPr/>
            </a:pPr>
            <a:r>
              <a:rPr lang="zh-CN" altLang="en-US" sz="2800" dirty="0">
                <a:solidFill>
                  <a:schemeClr val="tx1"/>
                </a:solidFill>
                <a:latin typeface="等线" panose="02010600030101010101" pitchFamily="2" charset="-122"/>
                <a:ea typeface="等线" panose="02010600030101010101" pitchFamily="2" charset="-122"/>
              </a:rPr>
              <a:t>服务化趋势</a:t>
            </a:r>
            <a:r>
              <a:rPr lang="zh-CN" altLang="en-US" sz="2800" b="0" dirty="0">
                <a:solidFill>
                  <a:schemeClr val="tx1"/>
                </a:solidFill>
                <a:latin typeface="等线" panose="02010600030101010101" pitchFamily="2" charset="-122"/>
                <a:ea typeface="等线" panose="02010600030101010101" pitchFamily="2" charset="-122"/>
              </a:rPr>
              <a:t>：“打包式”软件</a:t>
            </a:r>
            <a:r>
              <a:rPr lang="zh-CN" altLang="en-US" sz="2800" b="0" dirty="0">
                <a:solidFill>
                  <a:schemeClr val="tx1"/>
                </a:solidFill>
                <a:latin typeface="等线" panose="02010600030101010101" pitchFamily="2" charset="-122"/>
                <a:ea typeface="等线" panose="02010600030101010101" pitchFamily="2" charset="-122"/>
                <a:sym typeface="Symbol" pitchFamily="18" charset="2"/>
              </a:rPr>
              <a:t> </a:t>
            </a:r>
            <a:r>
              <a:rPr lang="zh-CN" altLang="en-US" sz="2800" b="0" dirty="0">
                <a:solidFill>
                  <a:schemeClr val="tx1"/>
                </a:solidFill>
                <a:latin typeface="等线" panose="02010600030101010101" pitchFamily="2" charset="-122"/>
                <a:ea typeface="等线" panose="02010600030101010101" pitchFamily="2" charset="-122"/>
              </a:rPr>
              <a:t>“服务式”软件</a:t>
            </a:r>
          </a:p>
          <a:p>
            <a:pPr>
              <a:lnSpc>
                <a:spcPct val="150000"/>
              </a:lnSpc>
              <a:spcBef>
                <a:spcPts val="1200"/>
              </a:spcBef>
              <a:buClr>
                <a:srgbClr val="FF0000"/>
              </a:buClr>
              <a:buFont typeface="Wingdings" panose="05000000000000000000" pitchFamily="2" charset="2"/>
              <a:buChar char="Ø"/>
              <a:defRPr/>
            </a:pPr>
            <a:r>
              <a:rPr lang="zh-CN" altLang="en-US" sz="2800" dirty="0">
                <a:solidFill>
                  <a:schemeClr val="tx1"/>
                </a:solidFill>
                <a:latin typeface="等线" panose="02010600030101010101" pitchFamily="2" charset="-122"/>
                <a:ea typeface="等线" panose="02010600030101010101" pitchFamily="2" charset="-122"/>
              </a:rPr>
              <a:t>全球化生态化趋势</a:t>
            </a:r>
            <a:r>
              <a:rPr lang="zh-CN" altLang="en-US" sz="2800" b="0" dirty="0">
                <a:solidFill>
                  <a:schemeClr val="tx1"/>
                </a:solidFill>
                <a:latin typeface="等线" panose="02010600030101010101" pitchFamily="2" charset="-122"/>
                <a:ea typeface="等线" panose="02010600030101010101" pitchFamily="2" charset="-122"/>
              </a:rPr>
              <a:t>：一体化软件，协调共享软件</a:t>
            </a:r>
            <a:endParaRPr lang="en-US" altLang="zh-CN" sz="2800" b="0" dirty="0">
              <a:solidFill>
                <a:schemeClr val="tx1"/>
              </a:solidFill>
              <a:latin typeface="等线" panose="02010600030101010101" pitchFamily="2" charset="-122"/>
              <a:ea typeface="等线" panose="02010600030101010101" pitchFamily="2" charset="-122"/>
            </a:endParaRPr>
          </a:p>
          <a:p>
            <a:pPr>
              <a:lnSpc>
                <a:spcPct val="150000"/>
              </a:lnSpc>
              <a:spcBef>
                <a:spcPts val="1200"/>
              </a:spcBef>
              <a:buClr>
                <a:srgbClr val="FF0000"/>
              </a:buClr>
              <a:buFont typeface="Wingdings" panose="05000000000000000000" pitchFamily="2" charset="2"/>
              <a:buChar char="Ø"/>
              <a:defRPr/>
            </a:pPr>
            <a:r>
              <a:rPr lang="zh-CN" altLang="en-US" sz="2800" dirty="0">
                <a:solidFill>
                  <a:schemeClr val="tx1"/>
                </a:solidFill>
                <a:latin typeface="等线" panose="02010600030101010101" pitchFamily="2" charset="-122"/>
                <a:ea typeface="等线" panose="02010600030101010101" pitchFamily="2" charset="-122"/>
              </a:rPr>
              <a:t>智能化：智能手机软件</a:t>
            </a:r>
          </a:p>
          <a:p>
            <a:pPr>
              <a:lnSpc>
                <a:spcPct val="90000"/>
              </a:lnSpc>
              <a:spcBef>
                <a:spcPct val="20000"/>
              </a:spcBef>
              <a:buClr>
                <a:schemeClr val="tx2"/>
              </a:buClr>
              <a:buSzPct val="120000"/>
              <a:defRPr/>
            </a:pPr>
            <a:endParaRPr lang="zh-CN" altLang="en-US" sz="2800" b="0" dirty="0">
              <a:solidFill>
                <a:schemeClr val="tx1"/>
              </a:solidFill>
              <a:latin typeface="华文楷体" pitchFamily="2" charset="-122"/>
              <a:ea typeface="华文楷体" pitchFamily="2"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5093">
                                            <p:txEl>
                                              <p:pRg st="0" end="0"/>
                                            </p:txEl>
                                          </p:spTgt>
                                        </p:tgtEl>
                                        <p:attrNameLst>
                                          <p:attrName>style.visibility</p:attrName>
                                        </p:attrNameLst>
                                      </p:cBhvr>
                                      <p:to>
                                        <p:strVal val="visible"/>
                                      </p:to>
                                    </p:set>
                                    <p:anim calcmode="lin" valueType="num">
                                      <p:cBhvr additive="base">
                                        <p:cTn id="7" dur="500" fill="hold"/>
                                        <p:tgtEl>
                                          <p:spTgt spid="34509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509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5093">
                                            <p:txEl>
                                              <p:pRg st="1" end="1"/>
                                            </p:txEl>
                                          </p:spTgt>
                                        </p:tgtEl>
                                        <p:attrNameLst>
                                          <p:attrName>style.visibility</p:attrName>
                                        </p:attrNameLst>
                                      </p:cBhvr>
                                      <p:to>
                                        <p:strVal val="visible"/>
                                      </p:to>
                                    </p:set>
                                    <p:anim calcmode="lin" valueType="num">
                                      <p:cBhvr additive="base">
                                        <p:cTn id="13" dur="500" fill="hold"/>
                                        <p:tgtEl>
                                          <p:spTgt spid="34509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509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5093">
                                            <p:txEl>
                                              <p:pRg st="2" end="2"/>
                                            </p:txEl>
                                          </p:spTgt>
                                        </p:tgtEl>
                                        <p:attrNameLst>
                                          <p:attrName>style.visibility</p:attrName>
                                        </p:attrNameLst>
                                      </p:cBhvr>
                                      <p:to>
                                        <p:strVal val="visible"/>
                                      </p:to>
                                    </p:set>
                                    <p:anim calcmode="lin" valueType="num">
                                      <p:cBhvr additive="base">
                                        <p:cTn id="19" dur="500" fill="hold"/>
                                        <p:tgtEl>
                                          <p:spTgt spid="34509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4509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5093">
                                            <p:txEl>
                                              <p:pRg st="3" end="3"/>
                                            </p:txEl>
                                          </p:spTgt>
                                        </p:tgtEl>
                                        <p:attrNameLst>
                                          <p:attrName>style.visibility</p:attrName>
                                        </p:attrNameLst>
                                      </p:cBhvr>
                                      <p:to>
                                        <p:strVal val="visible"/>
                                      </p:to>
                                    </p:set>
                                    <p:anim calcmode="lin" valueType="num">
                                      <p:cBhvr additive="base">
                                        <p:cTn id="25" dur="500" fill="hold"/>
                                        <p:tgtEl>
                                          <p:spTgt spid="345093">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4509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45093">
                                            <p:txEl>
                                              <p:pRg st="4" end="4"/>
                                            </p:txEl>
                                          </p:spTgt>
                                        </p:tgtEl>
                                        <p:attrNameLst>
                                          <p:attrName>style.visibility</p:attrName>
                                        </p:attrNameLst>
                                      </p:cBhvr>
                                      <p:to>
                                        <p:strVal val="visible"/>
                                      </p:to>
                                    </p:set>
                                    <p:anim calcmode="lin" valueType="num">
                                      <p:cBhvr additive="base">
                                        <p:cTn id="31" dur="500" fill="hold"/>
                                        <p:tgtEl>
                                          <p:spTgt spid="34509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4509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431800" y="1763713"/>
            <a:ext cx="8712200" cy="486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257300" indent="-3429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ü"/>
            </a:pPr>
            <a:r>
              <a:rPr lang="en-US" altLang="zh-CN" sz="2800" b="0">
                <a:latin typeface="Arial Unicode MS" panose="020B0604020202020204" pitchFamily="34" charset="-122"/>
                <a:ea typeface="Arial Unicode MS" panose="020B0604020202020204" pitchFamily="34" charset="-122"/>
                <a:cs typeface="Arial Unicode MS" panose="020B0604020202020204" pitchFamily="34" charset="-122"/>
              </a:rPr>
              <a:t>Meeting user</a:t>
            </a:r>
            <a:r>
              <a:rPr lang="zh-CN" altLang="en-US" sz="2800" b="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800" b="0">
                <a:latin typeface="Arial Unicode MS" panose="020B0604020202020204" pitchFamily="34" charset="-122"/>
                <a:ea typeface="Arial Unicode MS" panose="020B0604020202020204" pitchFamily="34" charset="-122"/>
                <a:cs typeface="Arial Unicode MS" panose="020B0604020202020204" pitchFamily="34" charset="-122"/>
              </a:rPr>
              <a:t>s need</a:t>
            </a:r>
          </a:p>
          <a:p>
            <a:pPr eaLnBrk="1" hangingPunct="1">
              <a:spcBef>
                <a:spcPct val="50000"/>
              </a:spcBef>
              <a:buClr>
                <a:srgbClr val="FF0000"/>
              </a:buClr>
              <a:buFont typeface="Wingdings" panose="05000000000000000000" pitchFamily="2" charset="2"/>
              <a:buChar char="ü"/>
            </a:pPr>
            <a:r>
              <a:rPr lang="en-GB" altLang="zh-CN" sz="2800" b="0">
                <a:latin typeface="Arial Unicode MS" panose="020B0604020202020204" pitchFamily="34" charset="-122"/>
                <a:ea typeface="Arial Unicode MS" panose="020B0604020202020204" pitchFamily="34" charset="-122"/>
                <a:cs typeface="Arial Unicode MS" panose="020B0604020202020204" pitchFamily="34" charset="-122"/>
              </a:rPr>
              <a:t>Maintainability</a:t>
            </a:r>
          </a:p>
          <a:p>
            <a:pPr eaLnBrk="1" hangingPunct="1">
              <a:lnSpc>
                <a:spcPct val="140000"/>
              </a:lnSpc>
              <a:spcBef>
                <a:spcPct val="0"/>
              </a:spcBef>
              <a:buClr>
                <a:srgbClr val="FF0000"/>
              </a:buClr>
              <a:buFont typeface="Wingdings" panose="05000000000000000000" pitchFamily="2" charset="2"/>
              <a:buChar char="ü"/>
            </a:pPr>
            <a:r>
              <a:rPr lang="en-GB" altLang="zh-CN" sz="2400" b="0">
                <a:latin typeface="Arial Unicode MS" panose="020B0604020202020204" pitchFamily="34" charset="-122"/>
                <a:ea typeface="Arial Unicode MS" panose="020B0604020202020204" pitchFamily="34" charset="-122"/>
                <a:cs typeface="Arial Unicode MS" panose="020B0604020202020204" pitchFamily="34" charset="-122"/>
              </a:rPr>
              <a:t> </a:t>
            </a:r>
            <a:r>
              <a:rPr lang="en-GB" altLang="zh-CN" sz="2800" b="0">
                <a:latin typeface="Arial Unicode MS" panose="020B0604020202020204" pitchFamily="34" charset="-122"/>
                <a:ea typeface="Arial Unicode MS" panose="020B0604020202020204" pitchFamily="34" charset="-122"/>
                <a:cs typeface="Arial Unicode MS" panose="020B0604020202020204" pitchFamily="34" charset="-122"/>
              </a:rPr>
              <a:t>Software must evolve to meet changing needs</a:t>
            </a:r>
          </a:p>
          <a:p>
            <a:pPr eaLnBrk="1" hangingPunct="1">
              <a:lnSpc>
                <a:spcPct val="140000"/>
              </a:lnSpc>
              <a:spcBef>
                <a:spcPct val="0"/>
              </a:spcBef>
              <a:buClr>
                <a:srgbClr val="FF0000"/>
              </a:buClr>
              <a:buFont typeface="Wingdings" panose="05000000000000000000" pitchFamily="2" charset="2"/>
              <a:buChar char="ü"/>
            </a:pPr>
            <a:r>
              <a:rPr lang="en-GB" altLang="zh-CN" sz="2800" b="0">
                <a:latin typeface="Arial Unicode MS" panose="020B0604020202020204" pitchFamily="34" charset="-122"/>
                <a:ea typeface="Arial Unicode MS" panose="020B0604020202020204" pitchFamily="34" charset="-122"/>
                <a:cs typeface="Arial Unicode MS" panose="020B0604020202020204" pitchFamily="34" charset="-122"/>
              </a:rPr>
              <a:t>Dependability</a:t>
            </a:r>
          </a:p>
          <a:p>
            <a:pPr lvl="2" eaLnBrk="1" hangingPunct="1">
              <a:lnSpc>
                <a:spcPct val="120000"/>
              </a:lnSpc>
              <a:spcBef>
                <a:spcPct val="0"/>
              </a:spcBef>
              <a:buClr>
                <a:srgbClr val="FF0000"/>
              </a:buClr>
              <a:buFont typeface="Wingdings" panose="05000000000000000000" pitchFamily="2" charset="2"/>
              <a:buChar char="l"/>
            </a:pPr>
            <a:r>
              <a:rPr lang="en-GB" altLang="zh-CN" sz="2400" b="0">
                <a:latin typeface="Arial Unicode MS" panose="020B0604020202020204" pitchFamily="34" charset="-122"/>
                <a:ea typeface="Arial Unicode MS" panose="020B0604020202020204" pitchFamily="34" charset="-122"/>
                <a:cs typeface="Arial Unicode MS" panose="020B0604020202020204" pitchFamily="34" charset="-122"/>
              </a:rPr>
              <a:t> Software must be trustworthy</a:t>
            </a:r>
          </a:p>
          <a:p>
            <a:pPr eaLnBrk="1" hangingPunct="1">
              <a:lnSpc>
                <a:spcPct val="140000"/>
              </a:lnSpc>
              <a:spcBef>
                <a:spcPct val="0"/>
              </a:spcBef>
              <a:buClr>
                <a:srgbClr val="FF0000"/>
              </a:buClr>
              <a:buFont typeface="Wingdings" panose="05000000000000000000" pitchFamily="2" charset="2"/>
              <a:buChar char="ü"/>
            </a:pPr>
            <a:r>
              <a:rPr lang="en-GB" altLang="zh-CN" sz="2800" b="0">
                <a:latin typeface="Arial Unicode MS" panose="020B0604020202020204" pitchFamily="34" charset="-122"/>
                <a:ea typeface="Arial Unicode MS" panose="020B0604020202020204" pitchFamily="34" charset="-122"/>
                <a:cs typeface="Arial Unicode MS" panose="020B0604020202020204" pitchFamily="34" charset="-122"/>
              </a:rPr>
              <a:t>Efficiency</a:t>
            </a:r>
          </a:p>
          <a:p>
            <a:pPr lvl="2" eaLnBrk="1" hangingPunct="1">
              <a:lnSpc>
                <a:spcPct val="120000"/>
              </a:lnSpc>
              <a:spcBef>
                <a:spcPct val="0"/>
              </a:spcBef>
              <a:buClr>
                <a:srgbClr val="FF0000"/>
              </a:buClr>
              <a:buFont typeface="Wingdings" panose="05000000000000000000" pitchFamily="2" charset="2"/>
              <a:buChar char="l"/>
            </a:pPr>
            <a:r>
              <a:rPr lang="en-GB" altLang="zh-CN" sz="2400" b="0">
                <a:latin typeface="Arial Unicode MS" panose="020B0604020202020204" pitchFamily="34" charset="-122"/>
                <a:ea typeface="Arial Unicode MS" panose="020B0604020202020204" pitchFamily="34" charset="-122"/>
                <a:cs typeface="Arial Unicode MS" panose="020B0604020202020204" pitchFamily="34" charset="-122"/>
              </a:rPr>
              <a:t> Software should not make wasteful use of system resources</a:t>
            </a:r>
          </a:p>
          <a:p>
            <a:pPr eaLnBrk="1" hangingPunct="1">
              <a:lnSpc>
                <a:spcPct val="140000"/>
              </a:lnSpc>
              <a:spcBef>
                <a:spcPct val="0"/>
              </a:spcBef>
              <a:buClr>
                <a:srgbClr val="FF0000"/>
              </a:buClr>
              <a:buFont typeface="Wingdings" panose="05000000000000000000" pitchFamily="2" charset="2"/>
              <a:buChar char="ü"/>
            </a:pPr>
            <a:r>
              <a:rPr lang="en-GB" altLang="zh-CN" sz="2800" b="0">
                <a:latin typeface="Arial Unicode MS" panose="020B0604020202020204" pitchFamily="34" charset="-122"/>
                <a:ea typeface="Arial Unicode MS" panose="020B0604020202020204" pitchFamily="34" charset="-122"/>
                <a:cs typeface="Arial Unicode MS" panose="020B0604020202020204" pitchFamily="34" charset="-122"/>
              </a:rPr>
              <a:t>Usability</a:t>
            </a:r>
            <a:endParaRPr lang="en-US" altLang="zh-CN" sz="2800" b="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23555" name="Rectangle 5"/>
          <p:cNvSpPr>
            <a:spLocks noChangeArrowheads="1"/>
          </p:cNvSpPr>
          <p:nvPr/>
        </p:nvSpPr>
        <p:spPr bwMode="auto">
          <a:xfrm>
            <a:off x="566738" y="458788"/>
            <a:ext cx="346868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000">
                <a:latin typeface="Times New Roman" panose="02020603050405020304" pitchFamily="18" charset="0"/>
                <a:cs typeface="Times New Roman" panose="02020603050405020304" pitchFamily="18" charset="0"/>
              </a:rPr>
              <a:t>Good Software</a:t>
            </a:r>
          </a:p>
        </p:txBody>
      </p:sp>
    </p:spTree>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476250" y="368300"/>
            <a:ext cx="8235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1.4  Software Crisis</a:t>
            </a:r>
            <a:endParaRPr lang="en-US" altLang="zh-CN" sz="4000" dirty="0">
              <a:solidFill>
                <a:srgbClr val="0000FF"/>
              </a:solidFill>
              <a:latin typeface="Times New Roman" panose="02020603050405020304" pitchFamily="18" charset="0"/>
              <a:sym typeface="Symbol" panose="05050102010706020507" pitchFamily="18" charset="2"/>
            </a:endParaRPr>
          </a:p>
        </p:txBody>
      </p:sp>
      <p:sp>
        <p:nvSpPr>
          <p:cNvPr id="24579" name="Rectangle 6"/>
          <p:cNvSpPr>
            <a:spLocks noChangeArrowheads="1"/>
          </p:cNvSpPr>
          <p:nvPr/>
        </p:nvSpPr>
        <p:spPr bwMode="auto">
          <a:xfrm>
            <a:off x="566738" y="2580772"/>
            <a:ext cx="8010525"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800" dirty="0">
                <a:solidFill>
                  <a:srgbClr val="FF0000"/>
                </a:solidFill>
                <a:latin typeface="Times New Roman" panose="02020603050405020304" pitchFamily="18" charset="0"/>
                <a:ea typeface="华文楷体" panose="02010600040101010101" pitchFamily="2" charset="-122"/>
              </a:rPr>
              <a:t>软件危机：</a:t>
            </a:r>
            <a:r>
              <a:rPr lang="zh-CN" altLang="en-US" sz="2400" dirty="0">
                <a:latin typeface="Times New Roman" panose="02020603050405020304" pitchFamily="18" charset="0"/>
                <a:ea typeface="华文楷体" panose="02010600040101010101" pitchFamily="2" charset="-122"/>
              </a:rPr>
              <a:t>是指在计算机软件的</a:t>
            </a:r>
            <a:r>
              <a:rPr lang="zh-CN" altLang="en-US" sz="2400" dirty="0">
                <a:solidFill>
                  <a:srgbClr val="0000FF"/>
                </a:solidFill>
                <a:latin typeface="Times New Roman" panose="02020603050405020304" pitchFamily="18" charset="0"/>
                <a:ea typeface="华文楷体" panose="02010600040101010101" pitchFamily="2" charset="-122"/>
              </a:rPr>
              <a:t>开发</a:t>
            </a:r>
            <a:r>
              <a:rPr lang="zh-CN" altLang="en-US" sz="2400" dirty="0">
                <a:latin typeface="Times New Roman" panose="02020603050405020304" pitchFamily="18" charset="0"/>
                <a:ea typeface="华文楷体" panose="02010600040101010101" pitchFamily="2" charset="-122"/>
              </a:rPr>
              <a:t>和</a:t>
            </a:r>
            <a:r>
              <a:rPr lang="zh-CN" altLang="en-US" sz="2400" dirty="0">
                <a:solidFill>
                  <a:srgbClr val="0000FF"/>
                </a:solidFill>
                <a:latin typeface="Times New Roman" panose="02020603050405020304" pitchFamily="18" charset="0"/>
                <a:ea typeface="华文楷体" panose="02010600040101010101" pitchFamily="2" charset="-122"/>
              </a:rPr>
              <a:t>维护</a:t>
            </a:r>
            <a:r>
              <a:rPr lang="zh-CN" altLang="en-US" sz="2400" dirty="0">
                <a:latin typeface="Times New Roman" panose="02020603050405020304" pitchFamily="18" charset="0"/>
                <a:ea typeface="华文楷体" panose="02010600040101010101" pitchFamily="2" charset="-122"/>
              </a:rPr>
              <a:t>过程中所遇到的一系列严重问题。</a:t>
            </a:r>
          </a:p>
          <a:p>
            <a:pPr eaLnBrk="1" hangingPunct="1">
              <a:spcBef>
                <a:spcPct val="0"/>
              </a:spcBef>
              <a:buClrTx/>
              <a:buFontTx/>
              <a:buNone/>
            </a:pPr>
            <a:endParaRPr lang="zh-CN" altLang="en-US" sz="2400" dirty="0">
              <a:latin typeface="Times New Roman" panose="02020603050405020304" pitchFamily="18" charset="0"/>
              <a:ea typeface="华文楷体" panose="02010600040101010101" pitchFamily="2" charset="-122"/>
            </a:endParaRPr>
          </a:p>
          <a:p>
            <a:pPr eaLnBrk="1" hangingPunct="1">
              <a:spcBef>
                <a:spcPct val="0"/>
              </a:spcBef>
              <a:buClrTx/>
              <a:buFontTx/>
              <a:buNone/>
            </a:pPr>
            <a:r>
              <a:rPr lang="zh-CN" altLang="en-US" sz="2400" dirty="0">
                <a:latin typeface="Times New Roman" panose="02020603050405020304" pitchFamily="18" charset="0"/>
                <a:ea typeface="华文楷体" panose="02010600040101010101" pitchFamily="2" charset="-122"/>
              </a:rPr>
              <a:t>这类问题绝不仅仅是</a:t>
            </a:r>
            <a:r>
              <a:rPr lang="zh-CN" altLang="en-US" sz="2400" dirty="0">
                <a:latin typeface="华文楷体" panose="02010600040101010101" pitchFamily="2" charset="-122"/>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不能正常运行的软件</a:t>
            </a:r>
            <a:r>
              <a:rPr lang="zh-CN" altLang="en-US" sz="2400" dirty="0">
                <a:latin typeface="华文楷体" panose="02010600040101010101" pitchFamily="2" charset="-122"/>
                <a:ea typeface="华文楷体" panose="02010600040101010101" pitchFamily="2" charset="-122"/>
              </a:rPr>
              <a:t>”</a:t>
            </a:r>
            <a:r>
              <a:rPr lang="zh-CN" altLang="en-US" sz="2400" dirty="0">
                <a:latin typeface="Times New Roman" panose="02020603050405020304" pitchFamily="18" charset="0"/>
                <a:ea typeface="华文楷体" panose="02010600040101010101" pitchFamily="2" charset="-122"/>
              </a:rPr>
              <a:t>才具有的，实际上几乎所有软件都不同程度地存在这类问题。</a:t>
            </a:r>
          </a:p>
          <a:p>
            <a:pPr eaLnBrk="1" hangingPunct="1">
              <a:spcBef>
                <a:spcPct val="0"/>
              </a:spcBef>
              <a:buClrTx/>
              <a:buFontTx/>
              <a:buNone/>
            </a:pPr>
            <a:endParaRPr lang="zh-CN" altLang="en-US" sz="2400" dirty="0">
              <a:latin typeface="Times New Roman" panose="02020603050405020304" pitchFamily="18" charset="0"/>
              <a:ea typeface="华文楷体" panose="02010600040101010101" pitchFamily="2" charset="-122"/>
            </a:endParaRPr>
          </a:p>
          <a:p>
            <a:pPr eaLnBrk="1" hangingPunct="1">
              <a:spcBef>
                <a:spcPct val="0"/>
              </a:spcBef>
              <a:buClrTx/>
              <a:buFontTx/>
              <a:buNone/>
            </a:pPr>
            <a:r>
              <a:rPr lang="zh-CN" altLang="en-US" sz="2400" dirty="0">
                <a:latin typeface="Times New Roman" panose="02020603050405020304" pitchFamily="18" charset="0"/>
                <a:ea typeface="华文楷体" panose="02010600040101010101" pitchFamily="2" charset="-122"/>
              </a:rPr>
              <a:t>概括来说，软件危机包含两方面问题：</a:t>
            </a:r>
            <a:endParaRPr lang="en-US" altLang="zh-CN" sz="2400" dirty="0">
              <a:latin typeface="Times New Roman" panose="02020603050405020304" pitchFamily="18" charset="0"/>
              <a:ea typeface="华文楷体" panose="02010600040101010101" pitchFamily="2" charset="-122"/>
            </a:endParaRPr>
          </a:p>
        </p:txBody>
      </p:sp>
      <p:sp>
        <p:nvSpPr>
          <p:cNvPr id="24580" name="矩形 3"/>
          <p:cNvSpPr>
            <a:spLocks noChangeArrowheads="1"/>
          </p:cNvSpPr>
          <p:nvPr/>
        </p:nvSpPr>
        <p:spPr bwMode="auto">
          <a:xfrm>
            <a:off x="566738" y="5389757"/>
            <a:ext cx="7966075"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400" dirty="0">
                <a:solidFill>
                  <a:srgbClr val="000000"/>
                </a:solidFill>
                <a:latin typeface="Times New Roman" panose="02020603050405020304" pitchFamily="18" charset="0"/>
                <a:ea typeface="华文楷体" panose="02010600040101010101" pitchFamily="2" charset="-122"/>
              </a:rPr>
              <a:t>其一：如何开发软件，以满足不断增长、日趋复杂的需求；</a:t>
            </a:r>
            <a:endParaRPr lang="en-US" altLang="zh-CN" sz="2400" dirty="0">
              <a:solidFill>
                <a:srgbClr val="000000"/>
              </a:solidFill>
              <a:latin typeface="Times New Roman" panose="02020603050405020304" pitchFamily="18" charset="0"/>
              <a:ea typeface="华文楷体" panose="02010600040101010101" pitchFamily="2" charset="-122"/>
            </a:endParaRPr>
          </a:p>
          <a:p>
            <a:pPr eaLnBrk="1" hangingPunct="1">
              <a:lnSpc>
                <a:spcPct val="150000"/>
              </a:lnSpc>
              <a:spcBef>
                <a:spcPct val="0"/>
              </a:spcBef>
              <a:buClrTx/>
              <a:buFontTx/>
              <a:buNone/>
            </a:pPr>
            <a:r>
              <a:rPr lang="zh-CN" altLang="en-US" sz="2400" dirty="0">
                <a:solidFill>
                  <a:srgbClr val="000000"/>
                </a:solidFill>
                <a:latin typeface="Times New Roman" panose="02020603050405020304" pitchFamily="18" charset="0"/>
                <a:ea typeface="华文楷体" panose="02010600040101010101" pitchFamily="2" charset="-122"/>
              </a:rPr>
              <a:t>其二：如何维护数量不断膨胀的软件产品。</a:t>
            </a:r>
          </a:p>
        </p:txBody>
      </p:sp>
      <p:sp>
        <p:nvSpPr>
          <p:cNvPr id="2" name="矩形 1"/>
          <p:cNvSpPr/>
          <p:nvPr/>
        </p:nvSpPr>
        <p:spPr>
          <a:xfrm>
            <a:off x="682221" y="1875311"/>
            <a:ext cx="5109091" cy="461665"/>
          </a:xfrm>
          <a:prstGeom prst="rect">
            <a:avLst/>
          </a:prstGeom>
        </p:spPr>
        <p:txBody>
          <a:bodyPr wrap="none">
            <a:spAutoFit/>
          </a:bodyPr>
          <a:lstStyle/>
          <a:p>
            <a:r>
              <a:rPr lang="zh-CN" altLang="en-US" sz="2400" dirty="0">
                <a:solidFill>
                  <a:schemeClr val="tx1"/>
                </a:solidFill>
                <a:ea typeface="华文楷体" panose="02010600040101010101" pitchFamily="2" charset="-122"/>
              </a:rPr>
              <a:t>随着软件规模不断扩大软件危机显现</a:t>
            </a:r>
          </a:p>
        </p:txBody>
      </p:sp>
    </p:spTree>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522288" y="458788"/>
            <a:ext cx="8235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软件事故</a:t>
            </a:r>
            <a:endPar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sym typeface="Symbol" panose="05050102010706020507" pitchFamily="18" charset="2"/>
            </a:endParaRPr>
          </a:p>
        </p:txBody>
      </p:sp>
      <p:sp>
        <p:nvSpPr>
          <p:cNvPr id="25603" name="Rectangle 5"/>
          <p:cNvSpPr>
            <a:spLocks noChangeArrowheads="1"/>
          </p:cNvSpPr>
          <p:nvPr/>
        </p:nvSpPr>
        <p:spPr bwMode="auto">
          <a:xfrm>
            <a:off x="522288" y="1673805"/>
            <a:ext cx="8621712" cy="522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30000"/>
              </a:lnSpc>
              <a:spcBef>
                <a:spcPct val="0"/>
              </a:spcBef>
              <a:buClr>
                <a:srgbClr val="FF0000"/>
              </a:buClr>
              <a:buFont typeface="Wingdings" panose="05000000000000000000" pitchFamily="2" charset="2"/>
              <a:buChar char="p"/>
            </a:pPr>
            <a:r>
              <a:rPr lang="en-US" altLang="zh-CN" sz="2400" b="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1963</a:t>
            </a:r>
            <a:r>
              <a:rPr lang="zh-CN" altLang="en-US" sz="2400" dirty="0">
                <a:latin typeface="华文楷体" panose="02010600040101010101" pitchFamily="2" charset="-122"/>
                <a:ea typeface="华文楷体" panose="02010600040101010101" pitchFamily="2" charset="-122"/>
              </a:rPr>
              <a:t>年，美国用于控制火星探测器的计算机软件中的一个“，”号被误写为“</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”，而致使飞往火星的探测器发生爆炸，造成高达数亿美元的损失。</a:t>
            </a:r>
          </a:p>
          <a:p>
            <a:pPr eaLnBrk="1" hangingPunct="1">
              <a:spcBef>
                <a:spcPct val="0"/>
              </a:spcBef>
              <a:buClrTx/>
              <a:buFont typeface="Wingdings" panose="05000000000000000000" pitchFamily="2" charset="2"/>
              <a:buChar char="p"/>
            </a:pPr>
            <a:endParaRPr lang="zh-CN" altLang="en-US" sz="2400" dirty="0">
              <a:latin typeface="华文楷体" panose="02010600040101010101" pitchFamily="2" charset="-122"/>
              <a:ea typeface="华文楷体" panose="02010600040101010101" pitchFamily="2" charset="-122"/>
            </a:endParaRPr>
          </a:p>
          <a:p>
            <a:pPr eaLnBrk="1" hangingPunct="1">
              <a:spcBef>
                <a:spcPct val="0"/>
              </a:spcBef>
              <a:buClr>
                <a:srgbClr val="FF0000"/>
              </a:buClr>
              <a:buFont typeface="Wingdings" panose="05000000000000000000" pitchFamily="2" charset="2"/>
              <a:buChar char="p"/>
            </a:pPr>
            <a:r>
              <a:rPr lang="en-US" altLang="zh-CN" sz="2400" dirty="0">
                <a:latin typeface="华文楷体" panose="02010600040101010101" pitchFamily="2" charset="-122"/>
                <a:ea typeface="华文楷体" panose="02010600040101010101" pitchFamily="2" charset="-122"/>
              </a:rPr>
              <a:t> 2002</a:t>
            </a:r>
            <a:r>
              <a:rPr lang="zh-CN" altLang="en-US" sz="2400" dirty="0">
                <a:latin typeface="华文楷体" panose="02010600040101010101" pitchFamily="2" charset="-122"/>
                <a:ea typeface="华文楷体" panose="02010600040101010101" pitchFamily="2" charset="-122"/>
              </a:rPr>
              <a:t>年阿丽亚娜火箭爆炸</a:t>
            </a:r>
          </a:p>
          <a:p>
            <a:pPr eaLnBrk="1" hangingPunct="1">
              <a:spcBef>
                <a:spcPct val="0"/>
              </a:spcBef>
              <a:buClrTx/>
              <a:buFont typeface="Wingdings" panose="05000000000000000000" pitchFamily="2" charset="2"/>
              <a:buChar char="p"/>
            </a:pPr>
            <a:endParaRPr lang="zh-CN" altLang="en-US" sz="2400" dirty="0">
              <a:latin typeface="华文楷体" panose="02010600040101010101" pitchFamily="2" charset="-122"/>
              <a:ea typeface="华文楷体" panose="02010600040101010101" pitchFamily="2" charset="-122"/>
            </a:endParaRPr>
          </a:p>
          <a:p>
            <a:pPr eaLnBrk="1" hangingPunct="1">
              <a:spcBef>
                <a:spcPct val="0"/>
              </a:spcBef>
              <a:buClr>
                <a:srgbClr val="FF0000"/>
              </a:buClr>
              <a:buFont typeface="Wingdings" panose="05000000000000000000" pitchFamily="2" charset="2"/>
              <a:buChar char="p"/>
            </a:pPr>
            <a:r>
              <a:rPr lang="zh-CN" altLang="en-US" sz="2400" dirty="0">
                <a:latin typeface="华文楷体" panose="02010600040101010101" pitchFamily="2" charset="-122"/>
                <a:ea typeface="华文楷体" panose="02010600040101010101" pitchFamily="2" charset="-122"/>
              </a:rPr>
              <a:t> 千年虫问题</a:t>
            </a:r>
          </a:p>
          <a:p>
            <a:pPr eaLnBrk="1" hangingPunct="1">
              <a:spcBef>
                <a:spcPct val="0"/>
              </a:spcBef>
              <a:buClrTx/>
              <a:buFont typeface="Wingdings" panose="05000000000000000000" pitchFamily="2" charset="2"/>
              <a:buChar char="p"/>
            </a:pPr>
            <a:endParaRPr lang="zh-CN" altLang="en-US" sz="2400" dirty="0">
              <a:latin typeface="华文楷体" panose="02010600040101010101" pitchFamily="2" charset="-122"/>
              <a:ea typeface="华文楷体" panose="02010600040101010101" pitchFamily="2" charset="-122"/>
            </a:endParaRPr>
          </a:p>
          <a:p>
            <a:pPr eaLnBrk="1" hangingPunct="1">
              <a:spcBef>
                <a:spcPct val="0"/>
              </a:spcBef>
              <a:buClr>
                <a:srgbClr val="FF0000"/>
              </a:buClr>
              <a:buFont typeface="Wingdings" panose="05000000000000000000" pitchFamily="2" charset="2"/>
              <a:buChar char="p"/>
            </a:pPr>
            <a:r>
              <a:rPr lang="en-US" altLang="zh-CN" sz="2400" dirty="0">
                <a:latin typeface="华文楷体" panose="02010600040101010101" pitchFamily="2" charset="-122"/>
                <a:ea typeface="华文楷体" panose="02010600040101010101" pitchFamily="2" charset="-122"/>
              </a:rPr>
              <a:t> Windows offices</a:t>
            </a:r>
          </a:p>
          <a:p>
            <a:pPr eaLnBrk="1" hangingPunct="1">
              <a:spcBef>
                <a:spcPct val="0"/>
              </a:spcBef>
              <a:buClr>
                <a:srgbClr val="FF0000"/>
              </a:buClr>
              <a:buFont typeface="Wingdings" panose="05000000000000000000" pitchFamily="2" charset="2"/>
              <a:buChar char="p"/>
            </a:pPr>
            <a:endParaRPr lang="en-US" altLang="zh-CN" sz="2400" dirty="0">
              <a:latin typeface="华文楷体" panose="02010600040101010101" pitchFamily="2" charset="-122"/>
              <a:ea typeface="华文楷体" panose="02010600040101010101" pitchFamily="2" charset="-122"/>
            </a:endParaRPr>
          </a:p>
          <a:p>
            <a:pPr eaLnBrk="1" hangingPunct="1">
              <a:spcBef>
                <a:spcPct val="0"/>
              </a:spcBef>
              <a:buClr>
                <a:srgbClr val="FF0000"/>
              </a:buClr>
              <a:buFont typeface="Wingdings" panose="05000000000000000000" pitchFamily="2" charset="2"/>
              <a:buChar char="p"/>
            </a:pPr>
            <a:r>
              <a:rPr lang="zh-CN" altLang="en-US" sz="2400" dirty="0">
                <a:latin typeface="华文楷体" panose="02010600040101010101" pitchFamily="2" charset="-122"/>
                <a:ea typeface="华文楷体" panose="02010600040101010101" pitchFamily="2" charset="-122"/>
              </a:rPr>
              <a:t>工业控制</a:t>
            </a:r>
          </a:p>
          <a:p>
            <a:pPr eaLnBrk="1" hangingPunct="1">
              <a:spcBef>
                <a:spcPct val="0"/>
              </a:spcBef>
              <a:buClr>
                <a:srgbClr val="FF0000"/>
              </a:buClr>
              <a:buFont typeface="Wingdings" panose="05000000000000000000" pitchFamily="2" charset="2"/>
              <a:buChar char="p"/>
            </a:pPr>
            <a:endParaRPr lang="zh-CN" altLang="en-US" sz="2400" dirty="0">
              <a:latin typeface="华文楷体" panose="02010600040101010101" pitchFamily="2" charset="-122"/>
              <a:ea typeface="华文楷体" panose="02010600040101010101" pitchFamily="2" charset="-122"/>
            </a:endParaRPr>
          </a:p>
          <a:p>
            <a:pPr eaLnBrk="1" hangingPunct="1">
              <a:spcBef>
                <a:spcPct val="0"/>
              </a:spcBef>
              <a:buClr>
                <a:srgbClr val="FF0000"/>
              </a:buClr>
              <a:buFont typeface="Wingdings" panose="05000000000000000000" pitchFamily="2" charset="2"/>
              <a:buChar char="p"/>
            </a:pPr>
            <a:r>
              <a:rPr lang="en-US" altLang="zh-CN" sz="2400" dirty="0">
                <a:latin typeface="华文楷体" panose="02010600040101010101" pitchFamily="2" charset="-122"/>
                <a:ea typeface="华文楷体" panose="02010600040101010101" pitchFamily="2" charset="-122"/>
              </a:rPr>
              <a:t> ……</a:t>
            </a:r>
            <a:endParaRPr lang="zh-CN" altLang="en-US" sz="2000" dirty="0">
              <a:latin typeface="Times New Roman" panose="02020603050405020304" pitchFamily="18" charset="0"/>
            </a:endParaRPr>
          </a:p>
        </p:txBody>
      </p:sp>
    </p:spTree>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838200" y="276225"/>
            <a:ext cx="10515600" cy="6667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举例</a:t>
            </a:r>
            <a:r>
              <a:rPr lang="en-US" altLang="zh-CN"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ARIANE 5 </a:t>
            </a: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火箭</a:t>
            </a:r>
          </a:p>
        </p:txBody>
      </p:sp>
      <p:sp>
        <p:nvSpPr>
          <p:cNvPr id="4" name="矩形 3"/>
          <p:cNvSpPr/>
          <p:nvPr/>
        </p:nvSpPr>
        <p:spPr>
          <a:xfrm>
            <a:off x="2726796" y="3205831"/>
            <a:ext cx="6300700" cy="2800767"/>
          </a:xfrm>
          <a:prstGeom prst="rect">
            <a:avLst/>
          </a:prstGeom>
        </p:spPr>
        <p:txBody>
          <a:bodyPr wrap="squar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lnSpc>
                <a:spcPct val="130000"/>
              </a:lnSpc>
              <a:spcBef>
                <a:spcPts val="600"/>
              </a:spcBef>
              <a:spcAft>
                <a:spcPts val="600"/>
              </a:spcAft>
            </a:pPr>
            <a:r>
              <a:rPr kumimoji="0" lang="zh-CN" altLang="en-US" dirty="0">
                <a:solidFill>
                  <a:srgbClr val="CC0000"/>
                </a:solidFill>
                <a:latin typeface="等线" panose="02010600030101010101" pitchFamily="2" charset="-122"/>
                <a:ea typeface="等线" panose="02010600030101010101" pitchFamily="2" charset="-122"/>
                <a:cs typeface="Arial" panose="020B0604020202020204" pitchFamily="34" charset="0"/>
              </a:rPr>
              <a:t>原因：</a:t>
            </a:r>
            <a:endParaRPr kumimoji="0" lang="en-US" altLang="zh-CN" dirty="0">
              <a:solidFill>
                <a:srgbClr val="CC0000"/>
              </a:solidFill>
              <a:latin typeface="等线" panose="02010600030101010101" pitchFamily="2" charset="-122"/>
              <a:ea typeface="等线" panose="02010600030101010101" pitchFamily="2" charset="-122"/>
              <a:cs typeface="Arial" panose="020B0604020202020204" pitchFamily="34" charset="0"/>
            </a:endParaRPr>
          </a:p>
          <a:p>
            <a:pPr algn="just">
              <a:lnSpc>
                <a:spcPct val="130000"/>
              </a:lnSpc>
              <a:spcBef>
                <a:spcPts val="600"/>
              </a:spcBef>
              <a:buFont typeface="Arial" panose="020B0604020202020204" pitchFamily="34" charset="0"/>
              <a:buChar char="•"/>
            </a:pPr>
            <a:r>
              <a:rPr kumimoji="0" lang="zh-CN" altLang="en-US" dirty="0">
                <a:latin typeface="等线" panose="02010600030101010101" pitchFamily="2" charset="-122"/>
                <a:ea typeface="等线" panose="02010600030101010101" pitchFamily="2" charset="-122"/>
                <a:cs typeface="Arial" panose="020B0604020202020204" pitchFamily="34" charset="0"/>
              </a:rPr>
              <a:t>程序中试图将</a:t>
            </a:r>
            <a:r>
              <a:rPr kumimoji="0" lang="en-US" altLang="zh-CN" dirty="0">
                <a:latin typeface="等线" panose="02010600030101010101" pitchFamily="2" charset="-122"/>
                <a:ea typeface="等线" panose="02010600030101010101" pitchFamily="2" charset="-122"/>
                <a:cs typeface="Arial" panose="020B0604020202020204" pitchFamily="34" charset="0"/>
              </a:rPr>
              <a:t>64</a:t>
            </a:r>
            <a:r>
              <a:rPr kumimoji="0" lang="zh-CN" altLang="en-US" dirty="0">
                <a:latin typeface="等线" panose="02010600030101010101" pitchFamily="2" charset="-122"/>
                <a:ea typeface="等线" panose="02010600030101010101" pitchFamily="2" charset="-122"/>
                <a:cs typeface="Arial" panose="020B0604020202020204" pitchFamily="34" charset="0"/>
              </a:rPr>
              <a:t>位浮点数转换成</a:t>
            </a:r>
            <a:r>
              <a:rPr kumimoji="0" lang="en-US" altLang="zh-CN" dirty="0">
                <a:latin typeface="等线" panose="02010600030101010101" pitchFamily="2" charset="-122"/>
                <a:ea typeface="等线" panose="02010600030101010101" pitchFamily="2" charset="-122"/>
                <a:cs typeface="Arial" panose="020B0604020202020204" pitchFamily="34" charset="0"/>
              </a:rPr>
              <a:t>16</a:t>
            </a:r>
            <a:r>
              <a:rPr kumimoji="0" lang="zh-CN" altLang="en-US" dirty="0">
                <a:latin typeface="等线" panose="02010600030101010101" pitchFamily="2" charset="-122"/>
                <a:ea typeface="等线" panose="02010600030101010101" pitchFamily="2" charset="-122"/>
                <a:cs typeface="Arial" panose="020B0604020202020204" pitchFamily="34" charset="0"/>
              </a:rPr>
              <a:t>位整数时产生溢出</a:t>
            </a:r>
            <a:endParaRPr kumimoji="0" lang="en-US" altLang="zh-CN" dirty="0">
              <a:latin typeface="等线" panose="02010600030101010101" pitchFamily="2" charset="-122"/>
              <a:ea typeface="等线" panose="02010600030101010101" pitchFamily="2" charset="-122"/>
              <a:cs typeface="Arial" panose="020B0604020202020204" pitchFamily="34" charset="0"/>
            </a:endParaRPr>
          </a:p>
          <a:p>
            <a:pPr algn="just">
              <a:lnSpc>
                <a:spcPct val="130000"/>
              </a:lnSpc>
              <a:spcBef>
                <a:spcPts val="600"/>
              </a:spcBef>
              <a:buFont typeface="Arial" panose="020B0604020202020204" pitchFamily="34" charset="0"/>
              <a:buChar char="•"/>
            </a:pPr>
            <a:r>
              <a:rPr kumimoji="0" lang="zh-CN" altLang="en-US" dirty="0">
                <a:latin typeface="等线" panose="02010600030101010101" pitchFamily="2" charset="-122"/>
                <a:ea typeface="等线" panose="02010600030101010101" pitchFamily="2" charset="-122"/>
                <a:cs typeface="Arial" panose="020B0604020202020204" pitchFamily="34" charset="0"/>
              </a:rPr>
              <a:t>缺少对数据溢出的错误处理程序</a:t>
            </a:r>
            <a:endParaRPr kumimoji="0" lang="en-US" altLang="zh-CN" dirty="0">
              <a:latin typeface="等线" panose="02010600030101010101" pitchFamily="2" charset="-122"/>
              <a:ea typeface="等线" panose="02010600030101010101" pitchFamily="2" charset="-122"/>
              <a:cs typeface="Arial" panose="020B0604020202020204" pitchFamily="34" charset="0"/>
            </a:endParaRPr>
          </a:p>
          <a:p>
            <a:pPr algn="just">
              <a:lnSpc>
                <a:spcPct val="130000"/>
              </a:lnSpc>
              <a:spcBef>
                <a:spcPts val="600"/>
              </a:spcBef>
              <a:buFont typeface="Arial" panose="020B0604020202020204" pitchFamily="34" charset="0"/>
              <a:buChar char="•"/>
            </a:pPr>
            <a:r>
              <a:rPr kumimoji="0" lang="zh-CN" altLang="en-US" dirty="0">
                <a:latin typeface="等线" panose="02010600030101010101" pitchFamily="2" charset="-122"/>
                <a:ea typeface="等线" panose="02010600030101010101" pitchFamily="2" charset="-122"/>
                <a:cs typeface="Arial" panose="020B0604020202020204" pitchFamily="34" charset="0"/>
              </a:rPr>
              <a:t>备份软件通过复制而成</a:t>
            </a:r>
          </a:p>
        </p:txBody>
      </p:sp>
      <p:pic>
        <p:nvPicPr>
          <p:cNvPr id="5" name="Picture 4" descr="lancement_pet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751" y="3279189"/>
            <a:ext cx="1798637" cy="2509837"/>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4"/>
          <p:cNvSpPr>
            <a:spLocks noChangeArrowheads="1"/>
          </p:cNvSpPr>
          <p:nvPr/>
        </p:nvSpPr>
        <p:spPr bwMode="auto">
          <a:xfrm>
            <a:off x="611560" y="1746333"/>
            <a:ext cx="8532440"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lnSpc>
                <a:spcPct val="130000"/>
              </a:lnSpc>
              <a:spcBef>
                <a:spcPts val="600"/>
              </a:spcBef>
            </a:pPr>
            <a:r>
              <a:rPr kumimoji="0" lang="en-US" altLang="zh-CN" dirty="0">
                <a:latin typeface="等线" panose="02010600030101010101" pitchFamily="2" charset="-122"/>
                <a:ea typeface="等线" panose="02010600030101010101" pitchFamily="2" charset="-122"/>
                <a:cs typeface="Arial" panose="020B0604020202020204" pitchFamily="34" charset="0"/>
              </a:rPr>
              <a:t>1996</a:t>
            </a:r>
            <a:r>
              <a:rPr kumimoji="0" lang="zh-CN" altLang="en-US" dirty="0">
                <a:latin typeface="等线" panose="02010600030101010101" pitchFamily="2" charset="-122"/>
                <a:ea typeface="等线" panose="02010600030101010101" pitchFamily="2" charset="-122"/>
                <a:cs typeface="Arial" panose="020B0604020202020204" pitchFamily="34" charset="0"/>
              </a:rPr>
              <a:t>年</a:t>
            </a:r>
            <a:r>
              <a:rPr kumimoji="0" lang="en-US" altLang="zh-CN" dirty="0">
                <a:latin typeface="等线" panose="02010600030101010101" pitchFamily="2" charset="-122"/>
                <a:ea typeface="等线" panose="02010600030101010101" pitchFamily="2" charset="-122"/>
                <a:cs typeface="Arial" panose="020B0604020202020204" pitchFamily="34" charset="0"/>
              </a:rPr>
              <a:t>6</a:t>
            </a:r>
            <a:r>
              <a:rPr kumimoji="0" lang="zh-CN" altLang="en-US" dirty="0">
                <a:latin typeface="等线" panose="02010600030101010101" pitchFamily="2" charset="-122"/>
                <a:ea typeface="等线" panose="02010600030101010101" pitchFamily="2" charset="-122"/>
                <a:cs typeface="Arial" panose="020B0604020202020204" pitchFamily="34" charset="0"/>
              </a:rPr>
              <a:t>月</a:t>
            </a:r>
            <a:r>
              <a:rPr kumimoji="0" lang="en-US" altLang="zh-CN" dirty="0">
                <a:latin typeface="等线" panose="02010600030101010101" pitchFamily="2" charset="-122"/>
                <a:ea typeface="等线" panose="02010600030101010101" pitchFamily="2" charset="-122"/>
                <a:cs typeface="Arial" panose="020B0604020202020204" pitchFamily="34" charset="0"/>
              </a:rPr>
              <a:t>4</a:t>
            </a:r>
            <a:r>
              <a:rPr kumimoji="0" lang="zh-CN" altLang="en-US" dirty="0">
                <a:latin typeface="等线" panose="02010600030101010101" pitchFamily="2" charset="-122"/>
                <a:ea typeface="等线" panose="02010600030101010101" pitchFamily="2" charset="-122"/>
                <a:cs typeface="Arial" panose="020B0604020202020204" pitchFamily="34" charset="0"/>
              </a:rPr>
              <a:t>日，</a:t>
            </a:r>
            <a:r>
              <a:rPr kumimoji="0" lang="en-US" altLang="zh-CN" dirty="0">
                <a:latin typeface="等线" panose="02010600030101010101" pitchFamily="2" charset="-122"/>
                <a:ea typeface="等线" panose="02010600030101010101" pitchFamily="2" charset="-122"/>
                <a:cs typeface="Arial" panose="020B0604020202020204" pitchFamily="34" charset="0"/>
              </a:rPr>
              <a:t>Ariane 5</a:t>
            </a:r>
            <a:r>
              <a:rPr kumimoji="0" lang="zh-CN" altLang="en-US" dirty="0">
                <a:latin typeface="等线" panose="02010600030101010101" pitchFamily="2" charset="-122"/>
                <a:ea typeface="等线" panose="02010600030101010101" pitchFamily="2" charset="-122"/>
                <a:cs typeface="Arial" panose="020B0604020202020204" pitchFamily="34" charset="0"/>
              </a:rPr>
              <a:t>火箭在发射</a:t>
            </a:r>
            <a:r>
              <a:rPr kumimoji="0" lang="en-US" altLang="zh-CN" dirty="0">
                <a:latin typeface="等线" panose="02010600030101010101" pitchFamily="2" charset="-122"/>
                <a:ea typeface="等线" panose="02010600030101010101" pitchFamily="2" charset="-122"/>
                <a:cs typeface="Arial" panose="020B0604020202020204" pitchFamily="34" charset="0"/>
              </a:rPr>
              <a:t>37</a:t>
            </a:r>
            <a:r>
              <a:rPr kumimoji="0" lang="zh-CN" altLang="en-US" dirty="0">
                <a:latin typeface="等线" panose="02010600030101010101" pitchFamily="2" charset="-122"/>
                <a:ea typeface="等线" panose="02010600030101010101" pitchFamily="2" charset="-122"/>
                <a:cs typeface="Arial" panose="020B0604020202020204" pitchFamily="34" charset="0"/>
              </a:rPr>
              <a:t>秒之后偏离其飞行路径并突然发生爆炸， 当时火箭上载有价值</a:t>
            </a:r>
            <a:r>
              <a:rPr kumimoji="0" lang="en-US" altLang="zh-CN" dirty="0">
                <a:latin typeface="等线" panose="02010600030101010101" pitchFamily="2" charset="-122"/>
                <a:ea typeface="等线" panose="02010600030101010101" pitchFamily="2" charset="-122"/>
                <a:cs typeface="Arial" panose="020B0604020202020204" pitchFamily="34" charset="0"/>
              </a:rPr>
              <a:t>5</a:t>
            </a:r>
            <a:r>
              <a:rPr kumimoji="0" lang="zh-CN" altLang="en-US" dirty="0">
                <a:latin typeface="等线" panose="02010600030101010101" pitchFamily="2" charset="-122"/>
                <a:ea typeface="等线" panose="02010600030101010101" pitchFamily="2" charset="-122"/>
                <a:cs typeface="Arial" panose="020B0604020202020204" pitchFamily="34" charset="0"/>
              </a:rPr>
              <a:t>亿美元的通信卫星。</a:t>
            </a:r>
            <a:endParaRPr kumimoji="0" lang="en-US" altLang="zh-CN" dirty="0">
              <a:latin typeface="等线" panose="02010600030101010101" pitchFamily="2" charset="-122"/>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2659629828"/>
      </p:ext>
    </p:extLst>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838200" y="276225"/>
            <a:ext cx="8144290" cy="6667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举例</a:t>
            </a:r>
            <a:r>
              <a:rPr lang="en-US" altLang="zh-CN"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Windows Vista</a:t>
            </a: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系统</a:t>
            </a:r>
          </a:p>
        </p:txBody>
      </p:sp>
      <p:sp>
        <p:nvSpPr>
          <p:cNvPr id="4" name="内容占位符 4"/>
          <p:cNvSpPr txBox="1">
            <a:spLocks/>
          </p:cNvSpPr>
          <p:nvPr/>
        </p:nvSpPr>
        <p:spPr>
          <a:xfrm>
            <a:off x="2861810" y="1745902"/>
            <a:ext cx="6165685" cy="384333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gn="just">
              <a:lnSpc>
                <a:spcPct val="120000"/>
              </a:lnSpc>
              <a:spcBef>
                <a:spcPts val="1200"/>
              </a:spcBef>
            </a:pPr>
            <a:r>
              <a:rPr lang="zh-CN" altLang="en-US" sz="2000" b="0" kern="0" dirty="0">
                <a:latin typeface="等线" panose="02010600030101010101" pitchFamily="2" charset="-122"/>
                <a:ea typeface="等线" panose="02010600030101010101" pitchFamily="2" charset="-122"/>
                <a:cs typeface="Arial" panose="020B0604020202020204" pitchFamily="34" charset="0"/>
              </a:rPr>
              <a:t>该系统从</a:t>
            </a:r>
            <a:r>
              <a:rPr lang="en-US" altLang="zh-CN" sz="2000" b="0" kern="0" dirty="0">
                <a:latin typeface="等线" panose="02010600030101010101" pitchFamily="2" charset="-122"/>
                <a:ea typeface="等线" panose="02010600030101010101" pitchFamily="2" charset="-122"/>
                <a:cs typeface="Arial" panose="020B0604020202020204" pitchFamily="34" charset="0"/>
              </a:rPr>
              <a:t>2001</a:t>
            </a:r>
            <a:r>
              <a:rPr lang="zh-CN" altLang="en-US" sz="2000" b="0" kern="0" dirty="0">
                <a:latin typeface="等线" panose="02010600030101010101" pitchFamily="2" charset="-122"/>
                <a:ea typeface="等线" panose="02010600030101010101" pitchFamily="2" charset="-122"/>
                <a:cs typeface="Arial" panose="020B0604020202020204" pitchFamily="34" charset="0"/>
              </a:rPr>
              <a:t>年开始研发，整个过程历时</a:t>
            </a:r>
            <a:r>
              <a:rPr lang="en-US" altLang="zh-CN" sz="2000" b="0" kern="0" dirty="0">
                <a:latin typeface="等线" panose="02010600030101010101" pitchFamily="2" charset="-122"/>
                <a:ea typeface="等线" panose="02010600030101010101" pitchFamily="2" charset="-122"/>
                <a:cs typeface="Arial" panose="020B0604020202020204" pitchFamily="34" charset="0"/>
              </a:rPr>
              <a:t>5</a:t>
            </a:r>
            <a:r>
              <a:rPr lang="zh-CN" altLang="en-US" sz="2000" b="0" kern="0" dirty="0">
                <a:latin typeface="等线" panose="02010600030101010101" pitchFamily="2" charset="-122"/>
                <a:ea typeface="等线" panose="02010600030101010101" pitchFamily="2" charset="-122"/>
                <a:cs typeface="Arial" panose="020B0604020202020204" pitchFamily="34" charset="0"/>
              </a:rPr>
              <a:t>年半，先后有</a:t>
            </a:r>
            <a:r>
              <a:rPr lang="en-US" altLang="zh-CN" sz="2000" b="0" kern="0" dirty="0">
                <a:latin typeface="等线" panose="02010600030101010101" pitchFamily="2" charset="-122"/>
                <a:ea typeface="等线" panose="02010600030101010101" pitchFamily="2" charset="-122"/>
                <a:cs typeface="Arial" panose="020B0604020202020204" pitchFamily="34" charset="0"/>
              </a:rPr>
              <a:t>9000</a:t>
            </a:r>
            <a:r>
              <a:rPr lang="zh-CN" altLang="en-US" sz="2000" b="0" kern="0" dirty="0">
                <a:latin typeface="等线" panose="02010600030101010101" pitchFamily="2" charset="-122"/>
                <a:ea typeface="等线" panose="02010600030101010101" pitchFamily="2" charset="-122"/>
                <a:cs typeface="Arial" panose="020B0604020202020204" pitchFamily="34" charset="0"/>
              </a:rPr>
              <a:t>位开发人员投入其中，耗资</a:t>
            </a:r>
            <a:r>
              <a:rPr lang="en-US" altLang="zh-CN" sz="2000" b="0" kern="0" dirty="0">
                <a:latin typeface="等线" panose="02010600030101010101" pitchFamily="2" charset="-122"/>
                <a:ea typeface="等线" panose="02010600030101010101" pitchFamily="2" charset="-122"/>
                <a:cs typeface="Arial" panose="020B0604020202020204" pitchFamily="34" charset="0"/>
              </a:rPr>
              <a:t>60</a:t>
            </a:r>
            <a:r>
              <a:rPr lang="zh-CN" altLang="en-US" sz="2000" b="0" kern="0" dirty="0">
                <a:latin typeface="等线" panose="02010600030101010101" pitchFamily="2" charset="-122"/>
                <a:ea typeface="等线" panose="02010600030101010101" pitchFamily="2" charset="-122"/>
                <a:cs typeface="Arial" panose="020B0604020202020204" pitchFamily="34" charset="0"/>
              </a:rPr>
              <a:t>亿美元，代码规模超过</a:t>
            </a:r>
            <a:r>
              <a:rPr lang="en-US" altLang="zh-CN" sz="2000" b="0" kern="0" dirty="0">
                <a:latin typeface="等线" panose="02010600030101010101" pitchFamily="2" charset="-122"/>
                <a:ea typeface="等线" panose="02010600030101010101" pitchFamily="2" charset="-122"/>
                <a:cs typeface="Arial" panose="020B0604020202020204" pitchFamily="34" charset="0"/>
              </a:rPr>
              <a:t>5000</a:t>
            </a:r>
            <a:r>
              <a:rPr lang="zh-CN" altLang="en-US" sz="2000" b="0" kern="0" dirty="0">
                <a:latin typeface="等线" panose="02010600030101010101" pitchFamily="2" charset="-122"/>
                <a:ea typeface="等线" panose="02010600030101010101" pitchFamily="2" charset="-122"/>
                <a:cs typeface="Arial" panose="020B0604020202020204" pitchFamily="34" charset="0"/>
              </a:rPr>
              <a:t>万行。</a:t>
            </a:r>
          </a:p>
          <a:p>
            <a:pPr algn="just">
              <a:lnSpc>
                <a:spcPct val="120000"/>
              </a:lnSpc>
              <a:spcBef>
                <a:spcPts val="1200"/>
              </a:spcBef>
            </a:pPr>
            <a:r>
              <a:rPr lang="zh-CN" altLang="en-US" sz="2000" b="0" kern="0" dirty="0">
                <a:latin typeface="等线" panose="02010600030101010101" pitchFamily="2" charset="-122"/>
                <a:ea typeface="等线" panose="02010600030101010101" pitchFamily="2" charset="-122"/>
                <a:cs typeface="Arial" panose="020B0604020202020204" pitchFamily="34" charset="0"/>
              </a:rPr>
              <a:t>按照微软公司最初的计划，该系统面世时间应该在</a:t>
            </a:r>
            <a:r>
              <a:rPr lang="en-US" altLang="zh-CN" sz="2000" b="0" kern="0" dirty="0">
                <a:latin typeface="等线" panose="02010600030101010101" pitchFamily="2" charset="-122"/>
                <a:ea typeface="等线" panose="02010600030101010101" pitchFamily="2" charset="-122"/>
                <a:cs typeface="Arial" panose="020B0604020202020204" pitchFamily="34" charset="0"/>
              </a:rPr>
              <a:t>2003</a:t>
            </a:r>
            <a:r>
              <a:rPr lang="zh-CN" altLang="en-US" sz="2000" b="0" kern="0" dirty="0">
                <a:latin typeface="等线" panose="02010600030101010101" pitchFamily="2" charset="-122"/>
                <a:ea typeface="等线" panose="02010600030101010101" pitchFamily="2" charset="-122"/>
                <a:cs typeface="Arial" panose="020B0604020202020204" pitchFamily="34" charset="0"/>
              </a:rPr>
              <a:t>年，之后推迟到</a:t>
            </a:r>
            <a:r>
              <a:rPr lang="en-US" altLang="zh-CN" sz="2000" b="0" kern="0" dirty="0">
                <a:latin typeface="等线" panose="02010600030101010101" pitchFamily="2" charset="-122"/>
                <a:ea typeface="等线" panose="02010600030101010101" pitchFamily="2" charset="-122"/>
                <a:cs typeface="Arial" panose="020B0604020202020204" pitchFamily="34" charset="0"/>
              </a:rPr>
              <a:t>2004</a:t>
            </a:r>
            <a:r>
              <a:rPr lang="zh-CN" altLang="en-US" sz="2000" b="0" kern="0" dirty="0">
                <a:latin typeface="等线" panose="02010600030101010101" pitchFamily="2" charset="-122"/>
                <a:ea typeface="等线" panose="02010600030101010101" pitchFamily="2" charset="-122"/>
                <a:cs typeface="Arial" panose="020B0604020202020204" pitchFamily="34" charset="0"/>
              </a:rPr>
              <a:t>年下半年再到</a:t>
            </a:r>
            <a:r>
              <a:rPr lang="en-US" altLang="zh-CN" sz="2000" b="0" kern="0" dirty="0">
                <a:latin typeface="等线" panose="02010600030101010101" pitchFamily="2" charset="-122"/>
                <a:ea typeface="等线" panose="02010600030101010101" pitchFamily="2" charset="-122"/>
                <a:cs typeface="Arial" panose="020B0604020202020204" pitchFamily="34" charset="0"/>
              </a:rPr>
              <a:t>2005</a:t>
            </a:r>
            <a:r>
              <a:rPr lang="zh-CN" altLang="en-US" sz="2000" b="0" kern="0" dirty="0">
                <a:latin typeface="等线" panose="02010600030101010101" pitchFamily="2" charset="-122"/>
                <a:ea typeface="等线" panose="02010600030101010101" pitchFamily="2" charset="-122"/>
                <a:cs typeface="Arial" panose="020B0604020202020204" pitchFamily="34" charset="0"/>
              </a:rPr>
              <a:t>年初，最终在取消一些高级功能后于</a:t>
            </a:r>
            <a:r>
              <a:rPr lang="en-US" altLang="zh-CN" sz="2000" b="0" kern="0" dirty="0">
                <a:latin typeface="等线" panose="02010600030101010101" pitchFamily="2" charset="-122"/>
                <a:ea typeface="等线" panose="02010600030101010101" pitchFamily="2" charset="-122"/>
                <a:cs typeface="Arial" panose="020B0604020202020204" pitchFamily="34" charset="0"/>
              </a:rPr>
              <a:t>2006</a:t>
            </a:r>
            <a:r>
              <a:rPr lang="zh-CN" altLang="en-US" sz="2000" b="0" kern="0" dirty="0">
                <a:latin typeface="等线" panose="02010600030101010101" pitchFamily="2" charset="-122"/>
                <a:ea typeface="等线" panose="02010600030101010101" pitchFamily="2" charset="-122"/>
                <a:cs typeface="Arial" panose="020B0604020202020204" pitchFamily="34" charset="0"/>
              </a:rPr>
              <a:t>年</a:t>
            </a:r>
            <a:r>
              <a:rPr lang="en-US" altLang="zh-CN" sz="2000" b="0" kern="0" dirty="0">
                <a:latin typeface="等线" panose="02010600030101010101" pitchFamily="2" charset="-122"/>
                <a:ea typeface="等线" panose="02010600030101010101" pitchFamily="2" charset="-122"/>
                <a:cs typeface="Arial" panose="020B0604020202020204" pitchFamily="34" charset="0"/>
              </a:rPr>
              <a:t>11</a:t>
            </a:r>
            <a:r>
              <a:rPr lang="zh-CN" altLang="en-US" sz="2000" b="0" kern="0" dirty="0">
                <a:latin typeface="等线" panose="02010600030101010101" pitchFamily="2" charset="-122"/>
                <a:ea typeface="等线" panose="02010600030101010101" pitchFamily="2" charset="-122"/>
                <a:cs typeface="Arial" panose="020B0604020202020204" pitchFamily="34" charset="0"/>
              </a:rPr>
              <a:t>月正式发布。</a:t>
            </a:r>
          </a:p>
          <a:p>
            <a:pPr algn="just">
              <a:lnSpc>
                <a:spcPct val="120000"/>
              </a:lnSpc>
              <a:spcBef>
                <a:spcPts val="1200"/>
              </a:spcBef>
            </a:pPr>
            <a:r>
              <a:rPr lang="zh-CN" altLang="en-US" sz="2000" b="0" kern="0" dirty="0">
                <a:latin typeface="等线" panose="02010600030101010101" pitchFamily="2" charset="-122"/>
                <a:ea typeface="等线" panose="02010600030101010101" pitchFamily="2" charset="-122"/>
                <a:cs typeface="Arial" panose="020B0604020202020204" pitchFamily="34" charset="0"/>
              </a:rPr>
              <a:t>由于整个系统过于庞杂，其开发管理相当混乱，以致于很多时间用在互相沟通和重新决定上。</a:t>
            </a:r>
          </a:p>
          <a:p>
            <a:pPr algn="just">
              <a:lnSpc>
                <a:spcPct val="120000"/>
              </a:lnSpc>
              <a:spcBef>
                <a:spcPts val="1200"/>
              </a:spcBef>
            </a:pPr>
            <a:r>
              <a:rPr lang="zh-CN" altLang="en-US" sz="2000" b="0" kern="0" dirty="0">
                <a:latin typeface="等线" panose="02010600030101010101" pitchFamily="2" charset="-122"/>
                <a:ea typeface="等线" panose="02010600030101010101" pitchFamily="2" charset="-122"/>
                <a:cs typeface="Arial" panose="020B0604020202020204" pitchFamily="34" charset="0"/>
              </a:rPr>
              <a:t>从</a:t>
            </a:r>
            <a:r>
              <a:rPr lang="en-US" altLang="zh-CN" sz="2000" b="0" kern="0" dirty="0">
                <a:latin typeface="等线" panose="02010600030101010101" pitchFamily="2" charset="-122"/>
                <a:ea typeface="等线" panose="02010600030101010101" pitchFamily="2" charset="-122"/>
                <a:cs typeface="Arial" panose="020B0604020202020204" pitchFamily="34" charset="0"/>
              </a:rPr>
              <a:t>Vista Beta 1</a:t>
            </a:r>
            <a:r>
              <a:rPr lang="zh-CN" altLang="en-US" sz="2000" b="0" kern="0" dirty="0">
                <a:latin typeface="等线" panose="02010600030101010101" pitchFamily="2" charset="-122"/>
                <a:ea typeface="等线" panose="02010600030101010101" pitchFamily="2" charset="-122"/>
                <a:cs typeface="Arial" panose="020B0604020202020204" pitchFamily="34" charset="0"/>
              </a:rPr>
              <a:t>进入公开测试以来，程序错误总数已经超过</a:t>
            </a:r>
            <a:r>
              <a:rPr lang="en-US" altLang="zh-CN" sz="2000" b="0" kern="0" dirty="0">
                <a:latin typeface="等线" panose="02010600030101010101" pitchFamily="2" charset="-122"/>
                <a:ea typeface="等线" panose="02010600030101010101" pitchFamily="2" charset="-122"/>
                <a:cs typeface="Arial" panose="020B0604020202020204" pitchFamily="34" charset="0"/>
              </a:rPr>
              <a:t>2</a:t>
            </a:r>
            <a:r>
              <a:rPr lang="zh-CN" altLang="en-US" sz="2000" b="0" kern="0" dirty="0">
                <a:latin typeface="等线" panose="02010600030101010101" pitchFamily="2" charset="-122"/>
                <a:ea typeface="等线" panose="02010600030101010101" pitchFamily="2" charset="-122"/>
                <a:cs typeface="Arial" panose="020B0604020202020204" pitchFamily="34" charset="0"/>
              </a:rPr>
              <a:t>万个，这其中还不包括微软内部未公开的一些错误。</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33845"/>
            <a:ext cx="204152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4"/>
          <p:cNvSpPr txBox="1">
            <a:spLocks noChangeArrowheads="1"/>
          </p:cNvSpPr>
          <p:nvPr/>
        </p:nvSpPr>
        <p:spPr bwMode="auto">
          <a:xfrm>
            <a:off x="2382838" y="5565775"/>
            <a:ext cx="185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endParaRPr lang="zh-CN" altLang="en-US" sz="1800"/>
          </a:p>
        </p:txBody>
      </p:sp>
    </p:spTree>
    <p:extLst>
      <p:ext uri="{BB962C8B-B14F-4D97-AF65-F5344CB8AC3E}">
        <p14:creationId xmlns:p14="http://schemas.microsoft.com/office/powerpoint/2010/main" val="1178985351"/>
      </p:ext>
    </p:extLst>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656565" y="276225"/>
            <a:ext cx="10515600" cy="6667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举例</a:t>
            </a:r>
            <a:r>
              <a:rPr lang="en-US" altLang="zh-CN"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12306 </a:t>
            </a: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网络购票系统</a:t>
            </a:r>
          </a:p>
        </p:txBody>
      </p:sp>
      <p:sp>
        <p:nvSpPr>
          <p:cNvPr id="9" name="内容占位符 4"/>
          <p:cNvSpPr txBox="1">
            <a:spLocks/>
          </p:cNvSpPr>
          <p:nvPr/>
        </p:nvSpPr>
        <p:spPr>
          <a:xfrm>
            <a:off x="4019675" y="1885156"/>
            <a:ext cx="5124325" cy="4801314"/>
          </a:xfrm>
          <a:prstGeom prst="rect">
            <a:avLst/>
          </a:prstGeom>
        </p:spPr>
        <p:txBody>
          <a:bodyPr wrap="squar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lgn="just">
              <a:lnSpc>
                <a:spcPct val="130000"/>
              </a:lnSpc>
              <a:spcBef>
                <a:spcPts val="1200"/>
              </a:spcBef>
            </a:pPr>
            <a:r>
              <a:rPr lang="en-US" altLang="zh-CN" sz="2000" b="0" kern="0" dirty="0">
                <a:latin typeface="等线" panose="02010600030101010101" pitchFamily="2" charset="-122"/>
                <a:ea typeface="等线" panose="02010600030101010101" pitchFamily="2" charset="-122"/>
                <a:cs typeface="Arial" panose="020B0604020202020204" pitchFamily="34" charset="0"/>
              </a:rPr>
              <a:t>12306</a:t>
            </a:r>
            <a:r>
              <a:rPr lang="zh-CN" altLang="en-US" sz="2000" b="0" kern="0" dirty="0">
                <a:latin typeface="等线" panose="02010600030101010101" pitchFamily="2" charset="-122"/>
                <a:ea typeface="等线" panose="02010600030101010101" pitchFamily="2" charset="-122"/>
                <a:cs typeface="Arial" panose="020B0604020202020204" pitchFamily="34" charset="0"/>
              </a:rPr>
              <a:t>网络购票系统历时两年研发成功，耗资</a:t>
            </a:r>
            <a:r>
              <a:rPr lang="en-US" altLang="zh-CN" sz="2000" b="0" kern="0" dirty="0">
                <a:latin typeface="等线" panose="02010600030101010101" pitchFamily="2" charset="-122"/>
                <a:ea typeface="等线" panose="02010600030101010101" pitchFamily="2" charset="-122"/>
                <a:cs typeface="Arial" panose="020B0604020202020204" pitchFamily="34" charset="0"/>
              </a:rPr>
              <a:t>3</a:t>
            </a:r>
            <a:r>
              <a:rPr lang="zh-CN" altLang="en-US" sz="2000" b="0" kern="0" dirty="0">
                <a:latin typeface="等线" panose="02010600030101010101" pitchFamily="2" charset="-122"/>
                <a:ea typeface="等线" panose="02010600030101010101" pitchFamily="2" charset="-122"/>
                <a:cs typeface="Arial" panose="020B0604020202020204" pitchFamily="34" charset="0"/>
              </a:rPr>
              <a:t>亿元人民币，于</a:t>
            </a:r>
            <a:r>
              <a:rPr lang="en-US" altLang="zh-CN" sz="2000" b="0" kern="0" dirty="0">
                <a:latin typeface="等线" panose="02010600030101010101" pitchFamily="2" charset="-122"/>
                <a:ea typeface="等线" panose="02010600030101010101" pitchFamily="2" charset="-122"/>
                <a:cs typeface="Arial" panose="020B0604020202020204" pitchFamily="34" charset="0"/>
              </a:rPr>
              <a:t>2011</a:t>
            </a:r>
            <a:r>
              <a:rPr lang="zh-CN" altLang="en-US" sz="2000" b="0" kern="0" dirty="0">
                <a:latin typeface="等线" panose="02010600030101010101" pitchFamily="2" charset="-122"/>
                <a:ea typeface="等线" panose="02010600030101010101" pitchFamily="2" charset="-122"/>
                <a:cs typeface="Arial" panose="020B0604020202020204" pitchFamily="34" charset="0"/>
              </a:rPr>
              <a:t>年</a:t>
            </a:r>
            <a:r>
              <a:rPr lang="en-US" altLang="zh-CN" sz="2000" b="0" kern="0" dirty="0">
                <a:latin typeface="等线" panose="02010600030101010101" pitchFamily="2" charset="-122"/>
                <a:ea typeface="等线" panose="02010600030101010101" pitchFamily="2" charset="-122"/>
                <a:cs typeface="Arial" panose="020B0604020202020204" pitchFamily="34" charset="0"/>
              </a:rPr>
              <a:t>6</a:t>
            </a:r>
            <a:r>
              <a:rPr lang="zh-CN" altLang="en-US" sz="2000" b="0" kern="0" dirty="0">
                <a:latin typeface="等线" panose="02010600030101010101" pitchFamily="2" charset="-122"/>
                <a:ea typeface="等线" panose="02010600030101010101" pitchFamily="2" charset="-122"/>
                <a:cs typeface="Arial" panose="020B0604020202020204" pitchFamily="34" charset="0"/>
              </a:rPr>
              <a:t>月</a:t>
            </a:r>
            <a:r>
              <a:rPr lang="en-US" altLang="zh-CN" sz="2000" b="0" kern="0" dirty="0">
                <a:latin typeface="等线" panose="02010600030101010101" pitchFamily="2" charset="-122"/>
                <a:ea typeface="等线" panose="02010600030101010101" pitchFamily="2" charset="-122"/>
                <a:cs typeface="Arial" panose="020B0604020202020204" pitchFamily="34" charset="0"/>
              </a:rPr>
              <a:t>12</a:t>
            </a:r>
            <a:r>
              <a:rPr lang="zh-CN" altLang="en-US" sz="2000" b="0" kern="0" dirty="0">
                <a:latin typeface="等线" panose="02010600030101010101" pitchFamily="2" charset="-122"/>
                <a:ea typeface="等线" panose="02010600030101010101" pitchFamily="2" charset="-122"/>
                <a:cs typeface="Arial" panose="020B0604020202020204" pitchFamily="34" charset="0"/>
              </a:rPr>
              <a:t>日投入运行。</a:t>
            </a:r>
            <a:endParaRPr lang="en-US" altLang="zh-CN" sz="2000" b="0" kern="0" dirty="0">
              <a:latin typeface="等线" panose="02010600030101010101" pitchFamily="2" charset="-122"/>
              <a:ea typeface="等线" panose="02010600030101010101" pitchFamily="2" charset="-122"/>
              <a:cs typeface="Arial" panose="020B0604020202020204" pitchFamily="34" charset="0"/>
            </a:endParaRPr>
          </a:p>
          <a:p>
            <a:pPr algn="just">
              <a:lnSpc>
                <a:spcPct val="130000"/>
              </a:lnSpc>
              <a:spcBef>
                <a:spcPts val="1200"/>
              </a:spcBef>
            </a:pPr>
            <a:r>
              <a:rPr lang="en-US" altLang="zh-CN" sz="2000" b="0" kern="0" dirty="0">
                <a:latin typeface="等线" panose="02010600030101010101" pitchFamily="2" charset="-122"/>
                <a:ea typeface="等线" panose="02010600030101010101" pitchFamily="2" charset="-122"/>
                <a:cs typeface="Arial" panose="020B0604020202020204" pitchFamily="34" charset="0"/>
              </a:rPr>
              <a:t>2012</a:t>
            </a:r>
            <a:r>
              <a:rPr lang="zh-CN" altLang="en-US" sz="2000" b="0" kern="0" dirty="0">
                <a:latin typeface="等线" panose="02010600030101010101" pitchFamily="2" charset="-122"/>
                <a:ea typeface="等线" panose="02010600030101010101" pitchFamily="2" charset="-122"/>
                <a:cs typeface="Arial" panose="020B0604020202020204" pitchFamily="34" charset="0"/>
              </a:rPr>
              <a:t>年</a:t>
            </a:r>
            <a:r>
              <a:rPr lang="en-US" altLang="zh-CN" sz="2000" b="0" kern="0" dirty="0">
                <a:latin typeface="等线" panose="02010600030101010101" pitchFamily="2" charset="-122"/>
                <a:ea typeface="等线" panose="02010600030101010101" pitchFamily="2" charset="-122"/>
                <a:cs typeface="Arial" panose="020B0604020202020204" pitchFamily="34" charset="0"/>
              </a:rPr>
              <a:t>1</a:t>
            </a:r>
            <a:r>
              <a:rPr lang="zh-CN" altLang="en-US" sz="2000" b="0" kern="0" dirty="0">
                <a:latin typeface="等线" panose="02010600030101010101" pitchFamily="2" charset="-122"/>
                <a:ea typeface="等线" panose="02010600030101010101" pitchFamily="2" charset="-122"/>
                <a:cs typeface="Arial" panose="020B0604020202020204" pitchFamily="34" charset="0"/>
              </a:rPr>
              <a:t>月</a:t>
            </a:r>
            <a:r>
              <a:rPr lang="en-US" altLang="zh-CN" sz="2000" b="0" kern="0" dirty="0">
                <a:latin typeface="等线" panose="02010600030101010101" pitchFamily="2" charset="-122"/>
                <a:ea typeface="等线" panose="02010600030101010101" pitchFamily="2" charset="-122"/>
                <a:cs typeface="Arial" panose="020B0604020202020204" pitchFamily="34" charset="0"/>
              </a:rPr>
              <a:t>8</a:t>
            </a:r>
            <a:r>
              <a:rPr lang="zh-CN" altLang="en-US" sz="2000" b="0" kern="0" dirty="0">
                <a:latin typeface="等线" panose="02010600030101010101" pitchFamily="2" charset="-122"/>
                <a:ea typeface="等线" panose="02010600030101010101" pitchFamily="2" charset="-122"/>
                <a:cs typeface="Arial" panose="020B0604020202020204" pitchFamily="34" charset="0"/>
              </a:rPr>
              <a:t>日春运启动，</a:t>
            </a:r>
            <a:r>
              <a:rPr lang="en-US" altLang="zh-CN" sz="2000" b="0" kern="0" dirty="0">
                <a:latin typeface="等线" panose="02010600030101010101" pitchFamily="2" charset="-122"/>
                <a:ea typeface="等线" panose="02010600030101010101" pitchFamily="2" charset="-122"/>
                <a:cs typeface="Arial" panose="020B0604020202020204" pitchFamily="34" charset="0"/>
              </a:rPr>
              <a:t>9</a:t>
            </a:r>
            <a:r>
              <a:rPr lang="zh-CN" altLang="en-US" sz="2000" b="0" kern="0" dirty="0">
                <a:latin typeface="等线" panose="02010600030101010101" pitchFamily="2" charset="-122"/>
                <a:ea typeface="等线" panose="02010600030101010101" pitchFamily="2" charset="-122"/>
                <a:cs typeface="Arial" panose="020B0604020202020204" pitchFamily="34" charset="0"/>
              </a:rPr>
              <a:t>日网站点击量超过</a:t>
            </a:r>
            <a:r>
              <a:rPr lang="en-US" altLang="zh-CN" sz="2000" b="0" kern="0" dirty="0">
                <a:latin typeface="等线" panose="02010600030101010101" pitchFamily="2" charset="-122"/>
                <a:ea typeface="等线" panose="02010600030101010101" pitchFamily="2" charset="-122"/>
                <a:cs typeface="Arial" panose="020B0604020202020204" pitchFamily="34" charset="0"/>
              </a:rPr>
              <a:t>14</a:t>
            </a:r>
            <a:r>
              <a:rPr lang="zh-CN" altLang="en-US" sz="2000" b="0" kern="0" dirty="0">
                <a:latin typeface="等线" panose="02010600030101010101" pitchFamily="2" charset="-122"/>
                <a:ea typeface="等线" panose="02010600030101010101" pitchFamily="2" charset="-122"/>
                <a:cs typeface="Arial" panose="020B0604020202020204" pitchFamily="34" charset="0"/>
              </a:rPr>
              <a:t>亿次，出现网站崩溃、登录缓慢、无法支付、扣钱不出票等严重问题。</a:t>
            </a:r>
          </a:p>
          <a:p>
            <a:pPr algn="just">
              <a:lnSpc>
                <a:spcPct val="130000"/>
              </a:lnSpc>
              <a:spcBef>
                <a:spcPts val="1200"/>
              </a:spcBef>
            </a:pPr>
            <a:r>
              <a:rPr lang="en-US" altLang="zh-CN" sz="2000" b="0" kern="0" dirty="0">
                <a:latin typeface="等线" panose="02010600030101010101" pitchFamily="2" charset="-122"/>
                <a:ea typeface="等线" panose="02010600030101010101" pitchFamily="2" charset="-122"/>
                <a:cs typeface="Arial" panose="020B0604020202020204" pitchFamily="34" charset="0"/>
              </a:rPr>
              <a:t>2012</a:t>
            </a:r>
            <a:r>
              <a:rPr lang="zh-CN" altLang="en-US" sz="2000" b="0" kern="0" dirty="0">
                <a:latin typeface="等线" panose="02010600030101010101" pitchFamily="2" charset="-122"/>
                <a:ea typeface="等线" panose="02010600030101010101" pitchFamily="2" charset="-122"/>
                <a:cs typeface="Arial" panose="020B0604020202020204" pitchFamily="34" charset="0"/>
              </a:rPr>
              <a:t>年</a:t>
            </a:r>
            <a:r>
              <a:rPr lang="en-US" altLang="zh-CN" sz="2000" b="0" kern="0" dirty="0">
                <a:latin typeface="等线" panose="02010600030101010101" pitchFamily="2" charset="-122"/>
                <a:ea typeface="等线" panose="02010600030101010101" pitchFamily="2" charset="-122"/>
                <a:cs typeface="Arial" panose="020B0604020202020204" pitchFamily="34" charset="0"/>
              </a:rPr>
              <a:t>9</a:t>
            </a:r>
            <a:r>
              <a:rPr lang="zh-CN" altLang="en-US" sz="2000" b="0" kern="0" dirty="0">
                <a:latin typeface="等线" panose="02010600030101010101" pitchFamily="2" charset="-122"/>
                <a:ea typeface="等线" panose="02010600030101010101" pitchFamily="2" charset="-122"/>
                <a:cs typeface="Arial" panose="020B0604020202020204" pitchFamily="34" charset="0"/>
              </a:rPr>
              <a:t>月</a:t>
            </a:r>
            <a:r>
              <a:rPr lang="en-US" altLang="zh-CN" sz="2000" b="0" kern="0" dirty="0">
                <a:latin typeface="等线" panose="02010600030101010101" pitchFamily="2" charset="-122"/>
                <a:ea typeface="等线" panose="02010600030101010101" pitchFamily="2" charset="-122"/>
                <a:cs typeface="Arial" panose="020B0604020202020204" pitchFamily="34" charset="0"/>
              </a:rPr>
              <a:t>20</a:t>
            </a:r>
            <a:r>
              <a:rPr lang="zh-CN" altLang="en-US" sz="2000" b="0" kern="0" dirty="0">
                <a:latin typeface="等线" panose="02010600030101010101" pitchFamily="2" charset="-122"/>
                <a:ea typeface="等线" panose="02010600030101010101" pitchFamily="2" charset="-122"/>
                <a:cs typeface="Arial" panose="020B0604020202020204" pitchFamily="34" charset="0"/>
              </a:rPr>
              <a:t>日，由于正处中秋和“十一”黄金周，网站日点击量达到</a:t>
            </a:r>
            <a:r>
              <a:rPr lang="en-US" altLang="zh-CN" sz="2000" b="0" kern="0" dirty="0">
                <a:latin typeface="等线" panose="02010600030101010101" pitchFamily="2" charset="-122"/>
                <a:ea typeface="等线" panose="02010600030101010101" pitchFamily="2" charset="-122"/>
                <a:cs typeface="Arial" panose="020B0604020202020204" pitchFamily="34" charset="0"/>
              </a:rPr>
              <a:t>14.9</a:t>
            </a:r>
            <a:r>
              <a:rPr lang="zh-CN" altLang="en-US" sz="2000" b="0" kern="0" dirty="0">
                <a:latin typeface="等线" panose="02010600030101010101" pitchFamily="2" charset="-122"/>
                <a:ea typeface="等线" panose="02010600030101010101" pitchFamily="2" charset="-122"/>
                <a:cs typeface="Arial" panose="020B0604020202020204" pitchFamily="34" charset="0"/>
              </a:rPr>
              <a:t>亿次，发售客票超过当年春运最高值，出现网络拥堵、重复排队等现象。</a:t>
            </a:r>
            <a:endParaRPr lang="en-US" altLang="zh-CN" sz="2000" b="0" kern="0" dirty="0">
              <a:latin typeface="等线" panose="02010600030101010101" pitchFamily="2" charset="-122"/>
              <a:ea typeface="等线" panose="02010600030101010101" pitchFamily="2" charset="-122"/>
              <a:cs typeface="Arial" panose="020B0604020202020204" pitchFamily="34" charset="0"/>
            </a:endParaRPr>
          </a:p>
        </p:txBody>
      </p:sp>
      <p:pic>
        <p:nvPicPr>
          <p:cNvPr id="10" name="Picture 11" descr="http://imgsrc.baidu.com/forum/pic/item/38dbb6fd5266d016c147be9b972bd40735fa3522.jpg"/>
          <p:cNvPicPr>
            <a:picLocks noChangeAspect="1" noChangeArrowheads="1"/>
          </p:cNvPicPr>
          <p:nvPr/>
        </p:nvPicPr>
        <p:blipFill>
          <a:blip r:embed="rId2" cstate="print"/>
          <a:srcRect/>
          <a:stretch>
            <a:fillRect/>
          </a:stretch>
        </p:blipFill>
        <p:spPr bwMode="auto">
          <a:xfrm>
            <a:off x="791580" y="2051309"/>
            <a:ext cx="2913060" cy="1720698"/>
          </a:xfrm>
          <a:prstGeom prst="rect">
            <a:avLst/>
          </a:prstGeom>
          <a:solidFill>
            <a:srgbClr val="FFFFFF">
              <a:shade val="85000"/>
            </a:srgbClr>
          </a:solidFill>
          <a:ln w="1143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9"/>
          <p:cNvPicPr>
            <a:picLocks noChangeAspect="1" noChangeArrowheads="1"/>
          </p:cNvPicPr>
          <p:nvPr/>
        </p:nvPicPr>
        <p:blipFill>
          <a:blip r:embed="rId3" cstate="print"/>
          <a:srcRect/>
          <a:stretch>
            <a:fillRect/>
          </a:stretch>
        </p:blipFill>
        <p:spPr bwMode="auto">
          <a:xfrm>
            <a:off x="1106615" y="3660290"/>
            <a:ext cx="2503317" cy="1613915"/>
          </a:xfrm>
          <a:prstGeom prst="rect">
            <a:avLst/>
          </a:prstGeom>
          <a:solidFill>
            <a:srgbClr val="FFFFFF">
              <a:shade val="85000"/>
            </a:srgbClr>
          </a:solidFill>
          <a:ln w="114300" cap="sq" cmpd="sng">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23376554"/>
      </p:ext>
    </p:extLst>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656565" y="276225"/>
            <a:ext cx="5624010" cy="6667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一个值得思考的问题</a:t>
            </a:r>
          </a:p>
        </p:txBody>
      </p:sp>
      <p:sp>
        <p:nvSpPr>
          <p:cNvPr id="4" name="矩形 2"/>
          <p:cNvSpPr>
            <a:spLocks noChangeArrowheads="1"/>
          </p:cNvSpPr>
          <p:nvPr/>
        </p:nvSpPr>
        <p:spPr bwMode="auto">
          <a:xfrm>
            <a:off x="791579" y="2114550"/>
            <a:ext cx="4365485"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nchorCtr="1"/>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nSpc>
                <a:spcPct val="125000"/>
              </a:lnSpc>
            </a:pPr>
            <a:r>
              <a:rPr kumimoji="0" lang="zh-CN" altLang="en-US" dirty="0">
                <a:solidFill>
                  <a:srgbClr val="CC3333"/>
                </a:solidFill>
                <a:latin typeface="等线" panose="02010600030101010101" pitchFamily="2" charset="-122"/>
                <a:ea typeface="等线" panose="02010600030101010101" pitchFamily="2" charset="-122"/>
              </a:rPr>
              <a:t>为什么一个看似简单的东西，却很有可能变成一个落后进度、超出预算、存在大量缺陷的怪物？</a:t>
            </a:r>
            <a:endParaRPr kumimoji="0" lang="en-US" altLang="zh-CN" dirty="0">
              <a:solidFill>
                <a:srgbClr val="CC3333"/>
              </a:solidFill>
              <a:latin typeface="等线" panose="02010600030101010101" pitchFamily="2" charset="-122"/>
              <a:ea typeface="等线" panose="02010600030101010101" pitchFamily="2" charset="-122"/>
            </a:endParaRPr>
          </a:p>
        </p:txBody>
      </p:sp>
      <p:sp>
        <p:nvSpPr>
          <p:cNvPr id="6" name="内容占位符 2"/>
          <p:cNvSpPr txBox="1">
            <a:spLocks/>
          </p:cNvSpPr>
          <p:nvPr/>
        </p:nvSpPr>
        <p:spPr bwMode="auto">
          <a:xfrm>
            <a:off x="836584" y="5184194"/>
            <a:ext cx="7965885" cy="122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Calibri" panose="020F0502020204030204" pitchFamily="34" charset="0"/>
                <a:ea typeface="微软雅黑" panose="020B0503020204020204" pitchFamily="34" charset="-122"/>
              </a:defRPr>
            </a:lvl1pPr>
            <a:lvl2pPr>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marL="0" lvl="1" algn="ctr" eaLnBrk="0" hangingPunct="0">
              <a:lnSpc>
                <a:spcPct val="120000"/>
              </a:lnSpc>
              <a:spcBef>
                <a:spcPts val="600"/>
              </a:spcBef>
              <a:buClr>
                <a:srgbClr val="660066"/>
              </a:buClr>
              <a:buSzPct val="60000"/>
              <a:buFont typeface="Wingdings" panose="05000000000000000000" pitchFamily="2" charset="2"/>
              <a:buNone/>
            </a:pPr>
            <a:r>
              <a:rPr kumimoji="0" lang="en-US" altLang="zh-CN" sz="2000" dirty="0">
                <a:latin typeface="等线" panose="02010600030101010101" pitchFamily="2" charset="-122"/>
                <a:ea typeface="等线" panose="02010600030101010101" pitchFamily="2" charset="-122"/>
                <a:cs typeface="Arial" panose="020B0604020202020204" pitchFamily="34" charset="0"/>
              </a:rPr>
              <a:t>Brooks, F. P., </a:t>
            </a:r>
            <a:r>
              <a:rPr kumimoji="0" lang="en-US" altLang="zh-CN" sz="2000" i="1" dirty="0">
                <a:latin typeface="等线" panose="02010600030101010101" pitchFamily="2" charset="-122"/>
                <a:ea typeface="等线" panose="02010600030101010101" pitchFamily="2" charset="-122"/>
                <a:cs typeface="Arial" panose="020B0604020202020204" pitchFamily="34" charset="0"/>
              </a:rPr>
              <a:t>The Mythical Man Month</a:t>
            </a:r>
            <a:r>
              <a:rPr kumimoji="0" lang="en-US" altLang="zh-CN" sz="2000" dirty="0">
                <a:latin typeface="等线" panose="02010600030101010101" pitchFamily="2" charset="-122"/>
                <a:ea typeface="等线" panose="02010600030101010101" pitchFamily="2" charset="-122"/>
                <a:cs typeface="Arial" panose="020B0604020202020204" pitchFamily="34" charset="0"/>
              </a:rPr>
              <a:t>, Addison-Wesley, 1975</a:t>
            </a:r>
          </a:p>
          <a:p>
            <a:pPr marL="0" lvl="1" eaLnBrk="0" hangingPunct="0">
              <a:lnSpc>
                <a:spcPct val="120000"/>
              </a:lnSpc>
              <a:spcBef>
                <a:spcPts val="600"/>
              </a:spcBef>
              <a:buClr>
                <a:srgbClr val="660066"/>
              </a:buClr>
              <a:buSzPct val="60000"/>
              <a:buFont typeface="Wingdings" panose="05000000000000000000" pitchFamily="2" charset="2"/>
              <a:buNone/>
            </a:pPr>
            <a:r>
              <a:rPr kumimoji="0" lang="en-US" altLang="zh-CN" sz="2000" dirty="0">
                <a:solidFill>
                  <a:srgbClr val="0033CC"/>
                </a:solidFill>
                <a:latin typeface="等线" panose="02010600030101010101" pitchFamily="2" charset="-122"/>
                <a:ea typeface="等线" panose="02010600030101010101" pitchFamily="2" charset="-122"/>
                <a:cs typeface="Arial" panose="020B0604020202020204" pitchFamily="34" charset="0"/>
              </a:rPr>
              <a:t>《</a:t>
            </a:r>
            <a:r>
              <a:rPr kumimoji="0" lang="zh-CN" altLang="en-US" sz="2000" dirty="0">
                <a:solidFill>
                  <a:srgbClr val="0033CC"/>
                </a:solidFill>
                <a:latin typeface="等线" panose="02010600030101010101" pitchFamily="2" charset="-122"/>
                <a:ea typeface="等线" panose="02010600030101010101" pitchFamily="2" charset="-122"/>
                <a:cs typeface="Arial" panose="020B0604020202020204" pitchFamily="34" charset="0"/>
              </a:rPr>
              <a:t>人月神话</a:t>
            </a:r>
            <a:r>
              <a:rPr kumimoji="0" lang="en-US" altLang="zh-CN" sz="2000" dirty="0">
                <a:solidFill>
                  <a:srgbClr val="0033CC"/>
                </a:solidFill>
                <a:latin typeface="等线" panose="02010600030101010101" pitchFamily="2" charset="-122"/>
                <a:ea typeface="等线" panose="02010600030101010101" pitchFamily="2" charset="-122"/>
                <a:cs typeface="Arial" panose="020B0604020202020204" pitchFamily="34" charset="0"/>
              </a:rPr>
              <a:t>》</a:t>
            </a:r>
            <a:r>
              <a:rPr kumimoji="0" lang="zh-CN" altLang="en-US" sz="2000" dirty="0">
                <a:latin typeface="等线" panose="02010600030101010101" pitchFamily="2" charset="-122"/>
                <a:ea typeface="等线" panose="02010600030101010101" pitchFamily="2" charset="-122"/>
                <a:cs typeface="Arial" panose="020B0604020202020204" pitchFamily="34" charset="0"/>
              </a:rPr>
              <a:t>源于</a:t>
            </a:r>
            <a:r>
              <a:rPr kumimoji="0" lang="en-US" altLang="zh-CN" sz="2000" dirty="0">
                <a:latin typeface="等线" panose="02010600030101010101" pitchFamily="2" charset="-122"/>
                <a:ea typeface="等线" panose="02010600030101010101" pitchFamily="2" charset="-122"/>
                <a:cs typeface="Arial" panose="020B0604020202020204" pitchFamily="34" charset="0"/>
              </a:rPr>
              <a:t>Brooks</a:t>
            </a:r>
            <a:r>
              <a:rPr kumimoji="0" lang="zh-CN" altLang="en-US" sz="2000" dirty="0">
                <a:latin typeface="等线" panose="02010600030101010101" pitchFamily="2" charset="-122"/>
                <a:ea typeface="等线" panose="02010600030101010101" pitchFamily="2" charset="-122"/>
                <a:cs typeface="Arial" panose="020B0604020202020204" pitchFamily="34" charset="0"/>
              </a:rPr>
              <a:t>在</a:t>
            </a:r>
            <a:r>
              <a:rPr kumimoji="0" lang="en-US" altLang="zh-CN" sz="2000" dirty="0">
                <a:latin typeface="等线" panose="02010600030101010101" pitchFamily="2" charset="-122"/>
                <a:ea typeface="等线" panose="02010600030101010101" pitchFamily="2" charset="-122"/>
                <a:cs typeface="Arial" panose="020B0604020202020204" pitchFamily="34" charset="0"/>
              </a:rPr>
              <a:t>IBM</a:t>
            </a:r>
            <a:r>
              <a:rPr kumimoji="0" lang="zh-CN" altLang="en-US" sz="2000" dirty="0">
                <a:latin typeface="等线" panose="02010600030101010101" pitchFamily="2" charset="-122"/>
                <a:ea typeface="等线" panose="02010600030101010101" pitchFamily="2" charset="-122"/>
                <a:cs typeface="Arial" panose="020B0604020202020204" pitchFamily="34" charset="0"/>
              </a:rPr>
              <a:t>公司担任</a:t>
            </a:r>
            <a:r>
              <a:rPr kumimoji="0" lang="en-US" altLang="zh-CN" sz="2000" dirty="0">
                <a:latin typeface="等线" panose="02010600030101010101" pitchFamily="2" charset="-122"/>
                <a:ea typeface="等线" panose="02010600030101010101" pitchFamily="2" charset="-122"/>
                <a:cs typeface="Arial" panose="020B0604020202020204" pitchFamily="34" charset="0"/>
              </a:rPr>
              <a:t>OS/360</a:t>
            </a:r>
            <a:r>
              <a:rPr kumimoji="0" lang="zh-CN" altLang="en-US" sz="2000" dirty="0">
                <a:latin typeface="等线" panose="02010600030101010101" pitchFamily="2" charset="-122"/>
                <a:ea typeface="等线" panose="02010600030101010101" pitchFamily="2" charset="-122"/>
                <a:cs typeface="Arial" panose="020B0604020202020204" pitchFamily="34" charset="0"/>
              </a:rPr>
              <a:t>系统项目经理时的实践经验</a:t>
            </a:r>
            <a:endParaRPr kumimoji="0" lang="en-US" altLang="zh-CN" sz="2000" dirty="0">
              <a:solidFill>
                <a:srgbClr val="0033CC"/>
              </a:solidFill>
              <a:latin typeface="等线" panose="02010600030101010101" pitchFamily="2" charset="-122"/>
              <a:ea typeface="等线" panose="02010600030101010101" pitchFamily="2" charset="-122"/>
              <a:cs typeface="Arial" panose="020B0604020202020204" pitchFamily="34" charset="0"/>
            </a:endParaRPr>
          </a:p>
        </p:txBody>
      </p:sp>
      <p:pic>
        <p:nvPicPr>
          <p:cNvPr id="8" name="Picture 4" descr="Broo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0574" y="1709738"/>
            <a:ext cx="2253825" cy="3114417"/>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8704486"/>
      </p:ext>
    </p:extLst>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66555" y="368660"/>
            <a:ext cx="713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Phenomena of Crisis</a:t>
            </a:r>
            <a:endParaRPr lang="en-US" altLang="zh-CN" sz="4000" dirty="0">
              <a:solidFill>
                <a:srgbClr val="0000FF"/>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6627" name="Rectangle 3"/>
          <p:cNvSpPr>
            <a:spLocks noChangeArrowheads="1"/>
          </p:cNvSpPr>
          <p:nvPr/>
        </p:nvSpPr>
        <p:spPr bwMode="auto">
          <a:xfrm>
            <a:off x="323850" y="1673225"/>
            <a:ext cx="8316913"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0"/>
              </a:spcBef>
              <a:buClr>
                <a:srgbClr val="FF0000"/>
              </a:buClr>
              <a:buFont typeface="Wingdings" panose="05000000000000000000" pitchFamily="2" charset="2"/>
              <a:buChar char="ü"/>
            </a:pPr>
            <a:r>
              <a:rPr lang="en-US" altLang="zh-CN" sz="2800" dirty="0">
                <a:solidFill>
                  <a:srgbClr val="FF0000"/>
                </a:solidFill>
                <a:latin typeface="Times New Roman" panose="02020603050405020304" pitchFamily="18" charset="0"/>
              </a:rPr>
              <a:t>Late</a:t>
            </a:r>
          </a:p>
          <a:p>
            <a:pPr lvl="3" eaLnBrk="1" hangingPunct="1">
              <a:lnSpc>
                <a:spcPct val="120000"/>
              </a:lnSpc>
              <a:spcBef>
                <a:spcPct val="0"/>
              </a:spcBef>
              <a:buClr>
                <a:srgbClr val="FF0000"/>
              </a:buClr>
              <a:buFont typeface="Wingdings" panose="05000000000000000000" pitchFamily="2" charset="2"/>
              <a:buNone/>
            </a:pPr>
            <a:r>
              <a:rPr lang="en-US" altLang="zh-CN" sz="2800" b="0" dirty="0">
                <a:latin typeface="Times New Roman" panose="02020603050405020304" pitchFamily="18" charset="0"/>
              </a:rPr>
              <a:t>schedule and plan cannot be controlled</a:t>
            </a:r>
            <a:r>
              <a:rPr lang="en-US" altLang="zh-CN" sz="2800" dirty="0">
                <a:latin typeface="Times New Roman" panose="02020603050405020304" pitchFamily="18" charset="0"/>
              </a:rPr>
              <a:t> </a:t>
            </a:r>
            <a:endParaRPr lang="en-US" altLang="zh-CN" sz="2800" b="0" dirty="0">
              <a:latin typeface="Times New Roman" panose="02020603050405020304" pitchFamily="18" charset="0"/>
            </a:endParaRPr>
          </a:p>
          <a:p>
            <a:pPr eaLnBrk="1" hangingPunct="1">
              <a:lnSpc>
                <a:spcPct val="120000"/>
              </a:lnSpc>
              <a:spcBef>
                <a:spcPct val="0"/>
              </a:spcBef>
              <a:buClr>
                <a:srgbClr val="FF0000"/>
              </a:buClr>
              <a:buFont typeface="Wingdings" panose="05000000000000000000" pitchFamily="2" charset="2"/>
              <a:buChar char="ü"/>
            </a:pPr>
            <a:r>
              <a:rPr lang="en-US" altLang="zh-CN" sz="2800" dirty="0">
                <a:solidFill>
                  <a:srgbClr val="FF0000"/>
                </a:solidFill>
                <a:latin typeface="Times New Roman" panose="02020603050405020304" pitchFamily="18" charset="0"/>
              </a:rPr>
              <a:t>Large cost</a:t>
            </a:r>
          </a:p>
          <a:p>
            <a:pPr lvl="1" eaLnBrk="1" hangingPunct="1">
              <a:lnSpc>
                <a:spcPct val="120000"/>
              </a:lnSpc>
              <a:spcBef>
                <a:spcPct val="0"/>
              </a:spcBef>
              <a:buClr>
                <a:srgbClr val="FF0000"/>
              </a:buClr>
              <a:buFont typeface="Wingdings" panose="05000000000000000000" pitchFamily="2" charset="2"/>
              <a:buNone/>
            </a:pPr>
            <a:r>
              <a:rPr lang="en-US" altLang="zh-CN" sz="2800" b="0" dirty="0">
                <a:latin typeface="Times New Roman" panose="02020603050405020304" pitchFamily="18" charset="0"/>
              </a:rPr>
              <a:t>        over budget</a:t>
            </a:r>
          </a:p>
          <a:p>
            <a:pPr eaLnBrk="1" hangingPunct="1">
              <a:lnSpc>
                <a:spcPct val="120000"/>
              </a:lnSpc>
              <a:spcBef>
                <a:spcPct val="0"/>
              </a:spcBef>
              <a:buClr>
                <a:srgbClr val="FF0000"/>
              </a:buClr>
              <a:buFont typeface="Wingdings" panose="05000000000000000000" pitchFamily="2" charset="2"/>
              <a:buChar char="ü"/>
            </a:pPr>
            <a:r>
              <a:rPr lang="en-US" altLang="zh-CN" sz="2800" dirty="0">
                <a:solidFill>
                  <a:srgbClr val="FF0000"/>
                </a:solidFill>
                <a:latin typeface="Times New Roman" panose="02020603050405020304" pitchFamily="18" charset="0"/>
              </a:rPr>
              <a:t>Poor quality</a:t>
            </a:r>
          </a:p>
          <a:p>
            <a:pPr lvl="1" eaLnBrk="1" hangingPunct="1">
              <a:lnSpc>
                <a:spcPct val="120000"/>
              </a:lnSpc>
              <a:spcBef>
                <a:spcPct val="0"/>
              </a:spcBef>
              <a:buClr>
                <a:srgbClr val="FF0000"/>
              </a:buClr>
              <a:buFont typeface="Wingdings" panose="05000000000000000000" pitchFamily="2" charset="2"/>
              <a:buNone/>
            </a:pPr>
            <a:r>
              <a:rPr lang="en-US" altLang="zh-CN" sz="2800" b="0" dirty="0">
                <a:latin typeface="Times New Roman" panose="02020603050405020304" pitchFamily="18" charset="0"/>
              </a:rPr>
              <a:t>        faulty, bug</a:t>
            </a:r>
          </a:p>
          <a:p>
            <a:pPr eaLnBrk="1" hangingPunct="1">
              <a:lnSpc>
                <a:spcPct val="120000"/>
              </a:lnSpc>
              <a:spcBef>
                <a:spcPct val="0"/>
              </a:spcBef>
              <a:buClr>
                <a:srgbClr val="FF0000"/>
              </a:buClr>
              <a:buFont typeface="Wingdings" panose="05000000000000000000" pitchFamily="2" charset="2"/>
              <a:buChar char="ü"/>
            </a:pPr>
            <a:r>
              <a:rPr lang="en-US" altLang="zh-CN" sz="2800" dirty="0">
                <a:solidFill>
                  <a:srgbClr val="CC0066"/>
                </a:solidFill>
                <a:latin typeface="Times New Roman" panose="02020603050405020304" pitchFamily="18" charset="0"/>
              </a:rPr>
              <a:t> </a:t>
            </a:r>
            <a:r>
              <a:rPr lang="en-US" altLang="zh-CN" sz="2800" dirty="0">
                <a:solidFill>
                  <a:srgbClr val="FF0000"/>
                </a:solidFill>
                <a:latin typeface="Times New Roman" panose="02020603050405020304" pitchFamily="18" charset="0"/>
              </a:rPr>
              <a:t>Difficult to maintain </a:t>
            </a:r>
          </a:p>
          <a:p>
            <a:pPr lvl="2" eaLnBrk="1" hangingPunct="1">
              <a:lnSpc>
                <a:spcPct val="120000"/>
              </a:lnSpc>
              <a:spcBef>
                <a:spcPct val="0"/>
              </a:spcBef>
              <a:buClr>
                <a:srgbClr val="FF0000"/>
              </a:buClr>
              <a:buFont typeface="Wingdings" panose="05000000000000000000" pitchFamily="2" charset="2"/>
              <a:buNone/>
            </a:pPr>
            <a:r>
              <a:rPr lang="en-US" altLang="zh-CN" sz="2800" b="0" dirty="0">
                <a:latin typeface="Times New Roman" panose="02020603050405020304" pitchFamily="18" charset="0"/>
              </a:rPr>
              <a:t>    can’t see it and restriction by hardware</a:t>
            </a:r>
          </a:p>
          <a:p>
            <a:pPr eaLnBrk="1" hangingPunct="1">
              <a:lnSpc>
                <a:spcPct val="120000"/>
              </a:lnSpc>
              <a:spcBef>
                <a:spcPct val="0"/>
              </a:spcBef>
              <a:buClr>
                <a:srgbClr val="FF0000"/>
              </a:buClr>
              <a:buFont typeface="Wingdings" panose="05000000000000000000" pitchFamily="2" charset="2"/>
              <a:buChar char="ü"/>
            </a:pPr>
            <a:r>
              <a:rPr lang="en-US" altLang="zh-CN" sz="2800" dirty="0">
                <a:solidFill>
                  <a:srgbClr val="FF0000"/>
                </a:solidFill>
                <a:latin typeface="Times New Roman" panose="02020603050405020304" pitchFamily="18" charset="0"/>
                <a:sym typeface="Symbol" panose="05050102010706020507" pitchFamily="18" charset="2"/>
              </a:rPr>
              <a:t>Low  productivity         </a:t>
            </a:r>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657225" y="323655"/>
            <a:ext cx="4618038"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1.1 What is software</a:t>
            </a:r>
          </a:p>
        </p:txBody>
      </p:sp>
      <p:sp>
        <p:nvSpPr>
          <p:cNvPr id="9" name="内容占位符 2"/>
          <p:cNvSpPr txBox="1">
            <a:spLocks/>
          </p:cNvSpPr>
          <p:nvPr/>
        </p:nvSpPr>
        <p:spPr>
          <a:xfrm>
            <a:off x="3761910" y="1763815"/>
            <a:ext cx="4735345" cy="4050450"/>
          </a:xfrm>
          <a:prstGeom prst="rect">
            <a:avLst/>
          </a:prstGeom>
        </p:spPr>
        <p:txBody>
          <a:bodyPr>
            <a:no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627063" algn="just">
              <a:lnSpc>
                <a:spcPct val="130000"/>
              </a:lnSpc>
              <a:spcBef>
                <a:spcPts val="1200"/>
              </a:spcBef>
              <a:buFont typeface="Arial" panose="020B0604020202020204" pitchFamily="34" charset="0"/>
              <a:buNone/>
            </a:pPr>
            <a:r>
              <a:rPr lang="zh-CN" altLang="en-US" sz="2400" kern="0" dirty="0">
                <a:solidFill>
                  <a:srgbClr val="3B3838"/>
                </a:solidFill>
                <a:latin typeface="+mn-ea"/>
              </a:rPr>
              <a:t>软件无处不在，为我们的生活创造了无限精彩。在当今的信息时代，世界正在变得更加“智慧”，万事万物间感知化、互联化和智能化的程度不断加深。</a:t>
            </a:r>
            <a:endParaRPr lang="en-US" altLang="zh-CN" sz="2400" kern="0" dirty="0">
              <a:solidFill>
                <a:srgbClr val="3B3838"/>
              </a:solidFill>
              <a:latin typeface="+mn-ea"/>
            </a:endParaRPr>
          </a:p>
          <a:p>
            <a:pPr marL="0" indent="627063" algn="just">
              <a:lnSpc>
                <a:spcPct val="130000"/>
              </a:lnSpc>
              <a:spcBef>
                <a:spcPts val="1200"/>
              </a:spcBef>
              <a:buFont typeface="Arial" panose="020B0604020202020204" pitchFamily="34" charset="0"/>
              <a:buNone/>
            </a:pPr>
            <a:r>
              <a:rPr lang="zh-CN" altLang="zh-CN" sz="2400" kern="0" dirty="0">
                <a:solidFill>
                  <a:srgbClr val="3B3838"/>
                </a:solidFill>
                <a:latin typeface="+mn-ea"/>
              </a:rPr>
              <a:t>软件工程为这一切做出了巨大贡献，随着该学科的成熟发展，</a:t>
            </a:r>
            <a:r>
              <a:rPr lang="zh-CN" altLang="en-US" sz="2400" kern="0" dirty="0">
                <a:solidFill>
                  <a:srgbClr val="3B3838"/>
                </a:solidFill>
                <a:latin typeface="+mn-ea"/>
              </a:rPr>
              <a:t>其</a:t>
            </a:r>
            <a:r>
              <a:rPr lang="zh-CN" altLang="zh-CN" sz="2400" kern="0" dirty="0">
                <a:solidFill>
                  <a:srgbClr val="3B3838"/>
                </a:solidFill>
                <a:latin typeface="+mn-ea"/>
              </a:rPr>
              <a:t>未来的贡献将不可限量。</a:t>
            </a:r>
            <a:endParaRPr lang="en-US" altLang="zh-CN" sz="2400" kern="0" dirty="0">
              <a:solidFill>
                <a:srgbClr val="3B3838"/>
              </a:solidFill>
              <a:latin typeface="+mn-ea"/>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9552" y="3113965"/>
            <a:ext cx="2767323" cy="1843088"/>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3245972" y="5814265"/>
            <a:ext cx="5016438" cy="1052596"/>
          </a:xfrm>
          <a:prstGeom prst="rect">
            <a:avLst/>
          </a:prstGeom>
        </p:spPr>
        <p:txBody>
          <a:bodyPr wrap="none">
            <a:spAutoFit/>
          </a:bodyPr>
          <a:lstStyle/>
          <a:p>
            <a:pPr marL="0" indent="627063" algn="just">
              <a:lnSpc>
                <a:spcPct val="130000"/>
              </a:lnSpc>
              <a:spcBef>
                <a:spcPts val="0"/>
              </a:spcBef>
              <a:buFont typeface="Arial" panose="020B0604020202020204" pitchFamily="34" charset="0"/>
              <a:buNone/>
            </a:pPr>
            <a:r>
              <a:rPr lang="en-US" altLang="zh-CN" sz="2400" kern="0" dirty="0">
                <a:latin typeface="+mn-ea"/>
              </a:rPr>
              <a:t>Software defines world</a:t>
            </a:r>
          </a:p>
          <a:p>
            <a:pPr marL="0" indent="627063" algn="just">
              <a:lnSpc>
                <a:spcPct val="130000"/>
              </a:lnSpc>
              <a:spcBef>
                <a:spcPts val="0"/>
              </a:spcBef>
              <a:buFont typeface="Arial" panose="020B0604020202020204" pitchFamily="34" charset="0"/>
              <a:buNone/>
            </a:pPr>
            <a:r>
              <a:rPr lang="en-US" altLang="zh-CN" sz="2400" kern="0" dirty="0">
                <a:latin typeface="+mn-ea"/>
              </a:rPr>
              <a:t>Software defines everything</a:t>
            </a:r>
          </a:p>
        </p:txBody>
      </p:sp>
    </p:spTree>
    <p:extLst>
      <p:ext uri="{BB962C8B-B14F-4D97-AF65-F5344CB8AC3E}">
        <p14:creationId xmlns:p14="http://schemas.microsoft.com/office/powerpoint/2010/main" val="872215155"/>
      </p:ext>
    </p:extLst>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31800" y="1609725"/>
            <a:ext cx="8964613"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tabLst>
                <a:tab pos="161925" algn="l"/>
              </a:tabLst>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tabLst>
                <a:tab pos="161925" algn="l"/>
              </a:tabLst>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tabLst>
                <a:tab pos="161925" algn="l"/>
              </a:tabLst>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tabLst>
                <a:tab pos="161925" algn="l"/>
              </a:tabLst>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tabLst>
                <a:tab pos="161925" algn="l"/>
              </a:tabLst>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tabLst>
                <a:tab pos="161925" algn="l"/>
              </a:tabLst>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tabLst>
                <a:tab pos="161925" algn="l"/>
              </a:tabLst>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tabLst>
                <a:tab pos="161925" algn="l"/>
              </a:tabLst>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tabLst>
                <a:tab pos="161925" algn="l"/>
              </a:tabLst>
              <a:defRPr sz="2000">
                <a:solidFill>
                  <a:schemeClr val="tx1"/>
                </a:solidFill>
                <a:latin typeface="Verdana" panose="020B0604030504040204" pitchFamily="34" charset="0"/>
                <a:ea typeface="宋体" panose="02010600030101010101" pitchFamily="2" charset="-122"/>
              </a:defRPr>
            </a:lvl9pPr>
          </a:lstStyle>
          <a:p>
            <a:pPr eaLnBrk="1" hangingPunct="1">
              <a:lnSpc>
                <a:spcPct val="130000"/>
              </a:lnSpc>
              <a:spcBef>
                <a:spcPct val="0"/>
              </a:spcBef>
              <a:buClr>
                <a:srgbClr val="FF0000"/>
              </a:buClr>
              <a:buFont typeface="Wingdings" panose="05000000000000000000" pitchFamily="2" charset="2"/>
              <a:buChar char="ü"/>
            </a:pPr>
            <a:r>
              <a:rPr lang="en-US" altLang="zh-CN" sz="2800" dirty="0">
                <a:solidFill>
                  <a:srgbClr val="FF0000"/>
                </a:solidFill>
                <a:latin typeface="Times New Roman" panose="02020603050405020304" pitchFamily="18" charset="0"/>
              </a:rPr>
              <a:t>invisible</a:t>
            </a:r>
          </a:p>
          <a:p>
            <a:pPr eaLnBrk="1" hangingPunct="1">
              <a:lnSpc>
                <a:spcPct val="130000"/>
              </a:lnSpc>
              <a:spcBef>
                <a:spcPct val="0"/>
              </a:spcBef>
              <a:buClr>
                <a:srgbClr val="FF0000"/>
              </a:buClr>
              <a:buFont typeface="Wingdings" panose="05000000000000000000" pitchFamily="2" charset="2"/>
              <a:buChar char="ü"/>
            </a:pPr>
            <a:r>
              <a:rPr lang="en-US" altLang="zh-CN" sz="2800" dirty="0">
                <a:solidFill>
                  <a:srgbClr val="FF0000"/>
                </a:solidFill>
                <a:latin typeface="Times New Roman" panose="02020603050405020304" pitchFamily="18" charset="0"/>
              </a:rPr>
              <a:t>huge size</a:t>
            </a:r>
          </a:p>
          <a:p>
            <a:pPr eaLnBrk="1" hangingPunct="1">
              <a:lnSpc>
                <a:spcPct val="130000"/>
              </a:lnSpc>
              <a:spcBef>
                <a:spcPct val="0"/>
              </a:spcBef>
              <a:buClr>
                <a:srgbClr val="FF0000"/>
              </a:buClr>
              <a:buFont typeface="Wingdings" panose="05000000000000000000" pitchFamily="2" charset="2"/>
              <a:buChar char="ü"/>
            </a:pPr>
            <a:r>
              <a:rPr lang="en-US" altLang="zh-CN" sz="2800" b="0" dirty="0">
                <a:solidFill>
                  <a:srgbClr val="CC0066"/>
                </a:solidFill>
                <a:latin typeface="Times New Roman" panose="02020603050405020304" pitchFamily="18" charset="0"/>
              </a:rPr>
              <a:t> </a:t>
            </a:r>
            <a:r>
              <a:rPr lang="en-US" altLang="zh-CN" sz="2800" dirty="0">
                <a:solidFill>
                  <a:srgbClr val="FF0000"/>
                </a:solidFill>
                <a:latin typeface="Times New Roman" panose="02020603050405020304" pitchFamily="18" charset="0"/>
              </a:rPr>
              <a:t>too complicated:  </a:t>
            </a:r>
            <a:r>
              <a:rPr lang="en-US" altLang="zh-CN" sz="2800" b="0" dirty="0">
                <a:latin typeface="Times New Roman" panose="02020603050405020304" pitchFamily="18" charset="0"/>
              </a:rPr>
              <a:t>logic, not governed by physical law, lack of natural constrains</a:t>
            </a:r>
          </a:p>
          <a:p>
            <a:pPr eaLnBrk="1" hangingPunct="1">
              <a:lnSpc>
                <a:spcPct val="130000"/>
              </a:lnSpc>
              <a:spcBef>
                <a:spcPct val="0"/>
              </a:spcBef>
              <a:buClr>
                <a:srgbClr val="FF0000"/>
              </a:buClr>
              <a:buFont typeface="Wingdings" panose="05000000000000000000" pitchFamily="2" charset="2"/>
              <a:buChar char="ü"/>
            </a:pPr>
            <a:r>
              <a:rPr lang="en-US" altLang="zh-CN" sz="2800" dirty="0">
                <a:solidFill>
                  <a:srgbClr val="FF0000"/>
                </a:solidFill>
                <a:latin typeface="Times New Roman" panose="02020603050405020304" pitchFamily="18" charset="0"/>
              </a:rPr>
              <a:t>so flexible</a:t>
            </a:r>
          </a:p>
          <a:p>
            <a:pPr eaLnBrk="1" hangingPunct="1">
              <a:lnSpc>
                <a:spcPct val="130000"/>
              </a:lnSpc>
              <a:spcBef>
                <a:spcPct val="0"/>
              </a:spcBef>
              <a:buClr>
                <a:srgbClr val="FF0000"/>
              </a:buClr>
              <a:buFont typeface="Wingdings" panose="05000000000000000000" pitchFamily="2" charset="2"/>
              <a:buChar char="ü"/>
            </a:pPr>
            <a:r>
              <a:rPr lang="en-US" altLang="zh-CN" sz="2800" dirty="0">
                <a:solidFill>
                  <a:srgbClr val="FF0000"/>
                </a:solidFill>
                <a:latin typeface="Times New Roman" panose="02020603050405020304" pitchFamily="18" charset="0"/>
              </a:rPr>
              <a:t>more factor  </a:t>
            </a:r>
            <a:r>
              <a:rPr lang="en-US" altLang="zh-CN" sz="2800" b="0" dirty="0">
                <a:latin typeface="Times New Roman" panose="02020603050405020304" pitchFamily="18" charset="0"/>
              </a:rPr>
              <a:t>to affect software quality: person ability, team relation, product complexity, available time, other</a:t>
            </a:r>
          </a:p>
          <a:p>
            <a:pPr eaLnBrk="1" hangingPunct="1">
              <a:lnSpc>
                <a:spcPct val="130000"/>
              </a:lnSpc>
              <a:spcBef>
                <a:spcPct val="0"/>
              </a:spcBef>
              <a:buClr>
                <a:srgbClr val="FF0000"/>
              </a:buClr>
              <a:buFont typeface="Wingdings" panose="05000000000000000000" pitchFamily="2" charset="2"/>
              <a:buChar char="ü"/>
            </a:pPr>
            <a:r>
              <a:rPr lang="en-US" altLang="zh-CN" sz="2800" dirty="0">
                <a:solidFill>
                  <a:srgbClr val="FF0000"/>
                </a:solidFill>
                <a:latin typeface="Times New Roman" panose="02020603050405020304" pitchFamily="18" charset="0"/>
              </a:rPr>
              <a:t>unclear  requirement</a:t>
            </a:r>
          </a:p>
          <a:p>
            <a:pPr eaLnBrk="1" hangingPunct="1">
              <a:lnSpc>
                <a:spcPct val="130000"/>
              </a:lnSpc>
              <a:spcBef>
                <a:spcPct val="0"/>
              </a:spcBef>
              <a:buClr>
                <a:srgbClr val="FF0000"/>
              </a:buClr>
              <a:buFont typeface="Wingdings" panose="05000000000000000000" pitchFamily="2" charset="2"/>
              <a:buChar char="ü"/>
            </a:pPr>
            <a:r>
              <a:rPr lang="en-US" altLang="zh-CN" sz="2800" dirty="0">
                <a:solidFill>
                  <a:srgbClr val="FF0000"/>
                </a:solidFill>
                <a:latin typeface="Times New Roman" panose="02020603050405020304" pitchFamily="18" charset="0"/>
              </a:rPr>
              <a:t>error recognition</a:t>
            </a:r>
          </a:p>
        </p:txBody>
      </p:sp>
      <p:sp>
        <p:nvSpPr>
          <p:cNvPr id="27651" name="Rectangle 3"/>
          <p:cNvSpPr>
            <a:spLocks noChangeArrowheads="1"/>
          </p:cNvSpPr>
          <p:nvPr/>
        </p:nvSpPr>
        <p:spPr bwMode="auto">
          <a:xfrm>
            <a:off x="630238" y="323655"/>
            <a:ext cx="4706937"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000">
                <a:solidFill>
                  <a:srgbClr val="0000FF"/>
                </a:solidFill>
                <a:latin typeface="Times New Roman" panose="02020603050405020304" pitchFamily="18" charset="0"/>
                <a:cs typeface="Times New Roman" panose="02020603050405020304" pitchFamily="18" charset="0"/>
              </a:rPr>
              <a:t>Why?</a:t>
            </a:r>
          </a:p>
        </p:txBody>
      </p:sp>
    </p:spTree>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50825" y="1916113"/>
            <a:ext cx="8686800" cy="489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kumimoji="1" lang="zh-CN" altLang="en-US" sz="2400">
                <a:latin typeface="华文楷体" panose="02010600040101010101" pitchFamily="2" charset="-122"/>
                <a:ea typeface="华文楷体" panose="02010600040101010101" pitchFamily="2" charset="-122"/>
              </a:rPr>
              <a:t>产生软件危机的原因可以归纳为主、客观两个方面</a:t>
            </a:r>
            <a:r>
              <a:rPr kumimoji="1" lang="en-US" altLang="zh-CN" sz="2400">
                <a:latin typeface="华文楷体" panose="02010600040101010101" pitchFamily="2" charset="-122"/>
                <a:ea typeface="华文楷体" panose="02010600040101010101" pitchFamily="2" charset="-122"/>
              </a:rPr>
              <a:t>:</a:t>
            </a:r>
            <a:endParaRPr kumimoji="1" lang="zh-CN" altLang="en-US" sz="2400">
              <a:latin typeface="华文楷体" panose="02010600040101010101" pitchFamily="2" charset="-122"/>
              <a:ea typeface="华文楷体" panose="02010600040101010101" pitchFamily="2" charset="-122"/>
            </a:endParaRPr>
          </a:p>
          <a:p>
            <a:pPr eaLnBrk="1" hangingPunct="1">
              <a:spcBef>
                <a:spcPct val="0"/>
              </a:spcBef>
              <a:buClrTx/>
              <a:buFontTx/>
              <a:buNone/>
            </a:pPr>
            <a:r>
              <a:rPr kumimoji="1" lang="zh-CN" altLang="en-US" sz="2400">
                <a:latin typeface="华文楷体" panose="02010600040101010101" pitchFamily="2" charset="-122"/>
                <a:ea typeface="华文楷体" panose="02010600040101010101" pitchFamily="2" charset="-122"/>
              </a:rPr>
              <a:t>    从客观上来看，软件不同于硬件，它的生产过程和产品都具有明显的</a:t>
            </a:r>
            <a:r>
              <a:rPr kumimoji="1" lang="zh-CN" altLang="en-US" sz="2400">
                <a:solidFill>
                  <a:srgbClr val="FF3300"/>
                </a:solidFill>
                <a:latin typeface="华文楷体" panose="02010600040101010101" pitchFamily="2" charset="-122"/>
                <a:ea typeface="华文楷体" panose="02010600040101010101" pitchFamily="2" charset="-122"/>
              </a:rPr>
              <a:t>“不可视”特征</a:t>
            </a:r>
            <a:r>
              <a:rPr kumimoji="1" lang="zh-CN" altLang="en-US" sz="2400">
                <a:latin typeface="华文楷体" panose="02010600040101010101" pitchFamily="2" charset="-122"/>
                <a:ea typeface="华文楷体" panose="02010600040101010101" pitchFamily="2" charset="-122"/>
              </a:rPr>
              <a:t>。（</a:t>
            </a:r>
            <a:r>
              <a:rPr kumimoji="1" lang="en-US" altLang="zh-CN" sz="2400">
                <a:latin typeface="华文楷体" panose="02010600040101010101" pitchFamily="2" charset="-122"/>
                <a:ea typeface="华文楷体" panose="02010600040101010101" pitchFamily="2" charset="-122"/>
              </a:rPr>
              <a:t>1</a:t>
            </a:r>
            <a:r>
              <a:rPr kumimoji="1" lang="zh-CN" altLang="en-US" sz="2400">
                <a:latin typeface="华文楷体" panose="02010600040101010101" pitchFamily="2" charset="-122"/>
                <a:ea typeface="华文楷体" panose="02010600040101010101" pitchFamily="2" charset="-122"/>
              </a:rPr>
              <a:t>）对于开发软件的过程进行管理和控制比较困难。在软件工程的早期，制定详细的开发计划并且进行全程跟踪调控，可望在一定程度上克服“开发过程不可视”造成的消极影响。（</a:t>
            </a:r>
            <a:r>
              <a:rPr kumimoji="1" lang="en-US" altLang="zh-CN" sz="2400">
                <a:latin typeface="华文楷体" panose="02010600040101010101" pitchFamily="2" charset="-122"/>
                <a:ea typeface="华文楷体" panose="02010600040101010101" pitchFamily="2" charset="-122"/>
              </a:rPr>
              <a:t>2</a:t>
            </a:r>
            <a:r>
              <a:rPr kumimoji="1" lang="zh-CN" altLang="en-US" sz="2400">
                <a:latin typeface="华文楷体" panose="02010600040101010101" pitchFamily="2" charset="-122"/>
                <a:ea typeface="华文楷体" panose="02010600040101010101" pitchFamily="2" charset="-122"/>
              </a:rPr>
              <a:t>）软件运行过程中如果发现了错误，那么必然是遇到了在开发时期</a:t>
            </a:r>
            <a:r>
              <a:rPr kumimoji="1" lang="en-US" altLang="zh-CN" sz="2400">
                <a:latin typeface="华文楷体" panose="02010600040101010101" pitchFamily="2" charset="-122"/>
                <a:ea typeface="华文楷体" panose="02010600040101010101" pitchFamily="2" charset="-122"/>
              </a:rPr>
              <a:t>(</a:t>
            </a:r>
            <a:r>
              <a:rPr kumimoji="1" lang="zh-CN" altLang="en-US" sz="2400">
                <a:latin typeface="华文楷体" panose="02010600040101010101" pitchFamily="2" charset="-122"/>
                <a:ea typeface="华文楷体" panose="02010600040101010101" pitchFamily="2" charset="-122"/>
              </a:rPr>
              <a:t>分析、设计、编码过程</a:t>
            </a:r>
            <a:r>
              <a:rPr kumimoji="1" lang="en-US" altLang="zh-CN" sz="2400">
                <a:latin typeface="华文楷体" panose="02010600040101010101" pitchFamily="2" charset="-122"/>
                <a:ea typeface="华文楷体" panose="02010600040101010101" pitchFamily="2" charset="-122"/>
              </a:rPr>
              <a:t>)</a:t>
            </a:r>
            <a:r>
              <a:rPr kumimoji="1" lang="zh-CN" altLang="en-US" sz="2400">
                <a:latin typeface="华文楷体" panose="02010600040101010101" pitchFamily="2" charset="-122"/>
                <a:ea typeface="华文楷体" panose="02010600040101010101" pitchFamily="2" charset="-122"/>
              </a:rPr>
              <a:t>引入的。</a:t>
            </a:r>
            <a:r>
              <a:rPr kumimoji="1" lang="zh-CN" altLang="en-US" sz="2400">
                <a:solidFill>
                  <a:srgbClr val="FF3300"/>
                </a:solidFill>
                <a:latin typeface="华文楷体" panose="02010600040101010101" pitchFamily="2" charset="-122"/>
                <a:ea typeface="华文楷体" panose="02010600040101010101" pitchFamily="2" charset="-122"/>
              </a:rPr>
              <a:t>利用足够的文档资料使不可视的产品可视化</a:t>
            </a:r>
            <a:r>
              <a:rPr kumimoji="1" lang="zh-CN" altLang="en-US" sz="2400">
                <a:latin typeface="华文楷体" panose="02010600040101010101" pitchFamily="2" charset="-122"/>
                <a:ea typeface="华文楷体" panose="02010600040101010101" pitchFamily="2" charset="-122"/>
              </a:rPr>
              <a:t>，有助于提升软件产品的可理解性和可维护性。</a:t>
            </a:r>
          </a:p>
          <a:p>
            <a:pPr eaLnBrk="1" hangingPunct="1">
              <a:spcBef>
                <a:spcPct val="0"/>
              </a:spcBef>
              <a:buClrTx/>
              <a:buFontTx/>
              <a:buNone/>
            </a:pPr>
            <a:r>
              <a:rPr kumimoji="1" lang="zh-CN" altLang="en-US" sz="2400">
                <a:latin typeface="Times New Roman" panose="02020603050405020304" pitchFamily="18" charset="0"/>
                <a:ea typeface="华文楷体" panose="02010600040101010101" pitchFamily="2" charset="-122"/>
              </a:rPr>
              <a:t>    从主观上分析，导致软件危机发生的另一大原因，可以归于在计算机系统发展的早期，软件开发的</a:t>
            </a:r>
            <a:r>
              <a:rPr kumimoji="1" lang="zh-CN" altLang="en-US" sz="2400">
                <a:solidFill>
                  <a:srgbClr val="FF3300"/>
                </a:solidFill>
                <a:latin typeface="华文楷体" panose="02010600040101010101" pitchFamily="2" charset="-122"/>
                <a:ea typeface="华文楷体" panose="02010600040101010101" pitchFamily="2" charset="-122"/>
              </a:rPr>
              <a:t>“</a:t>
            </a:r>
            <a:r>
              <a:rPr kumimoji="1" lang="zh-CN" altLang="en-US" sz="2400">
                <a:solidFill>
                  <a:srgbClr val="FF3300"/>
                </a:solidFill>
                <a:latin typeface="Times New Roman" panose="02020603050405020304" pitchFamily="18" charset="0"/>
                <a:ea typeface="华文楷体" panose="02010600040101010101" pitchFamily="2" charset="-122"/>
              </a:rPr>
              <a:t>个体化</a:t>
            </a:r>
            <a:r>
              <a:rPr kumimoji="1" lang="zh-CN" altLang="en-US" sz="2400">
                <a:solidFill>
                  <a:srgbClr val="FF3300"/>
                </a:solidFill>
                <a:latin typeface="华文楷体" panose="02010600040101010101" pitchFamily="2" charset="-122"/>
                <a:ea typeface="华文楷体" panose="02010600040101010101" pitchFamily="2" charset="-122"/>
              </a:rPr>
              <a:t>”</a:t>
            </a:r>
            <a:r>
              <a:rPr kumimoji="1" lang="zh-CN" altLang="en-US" sz="2400">
                <a:latin typeface="Times New Roman" panose="02020603050405020304" pitchFamily="18" charset="0"/>
                <a:ea typeface="华文楷体" panose="02010600040101010101" pitchFamily="2" charset="-122"/>
              </a:rPr>
              <a:t>特点，主要表现为忽视软件需求分析的重要性、忽视软件的可理解性、文档不完备、轻视软件的可维护性、过分强调编码技巧等等方面。</a:t>
            </a:r>
          </a:p>
        </p:txBody>
      </p:sp>
      <p:sp>
        <p:nvSpPr>
          <p:cNvPr id="28675" name="Rectangle 5"/>
          <p:cNvSpPr>
            <a:spLocks noChangeArrowheads="1"/>
          </p:cNvSpPr>
          <p:nvPr/>
        </p:nvSpPr>
        <p:spPr bwMode="auto">
          <a:xfrm>
            <a:off x="476545" y="413665"/>
            <a:ext cx="3751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4000" dirty="0">
                <a:latin typeface="Times New Roman" panose="02020603050405020304" pitchFamily="18" charset="0"/>
                <a:cs typeface="Times New Roman" panose="02020603050405020304" pitchFamily="18" charset="0"/>
              </a:rPr>
              <a:t>软件危机的原因</a:t>
            </a:r>
          </a:p>
        </p:txBody>
      </p:sp>
    </p:spTree>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85763" y="413665"/>
            <a:ext cx="85788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 1.5 What’s </a:t>
            </a:r>
            <a:r>
              <a:rPr lang="en-GB" altLang="zh-CN" sz="4000" dirty="0">
                <a:solidFill>
                  <a:srgbClr val="0000FF"/>
                </a:solidFill>
                <a:latin typeface="Times New Roman" panose="02020603050405020304" pitchFamily="18" charset="0"/>
                <a:cs typeface="Times New Roman" panose="02020603050405020304" pitchFamily="18" charset="0"/>
              </a:rPr>
              <a:t>Software Engineering</a:t>
            </a:r>
            <a:endParaRPr lang="en-US" altLang="zh-CN" sz="4000" dirty="0">
              <a:solidFill>
                <a:srgbClr val="0000FF"/>
              </a:solidFill>
              <a:latin typeface="Times New Roman" panose="02020603050405020304" pitchFamily="18" charset="0"/>
              <a:cs typeface="Times New Roman" panose="02020603050405020304" pitchFamily="18" charset="0"/>
            </a:endParaRPr>
          </a:p>
          <a:p>
            <a:pPr eaLnBrk="1" hangingPunct="1">
              <a:spcBef>
                <a:spcPct val="50000"/>
              </a:spcBef>
              <a:buClrTx/>
              <a:buFontTx/>
              <a:buNone/>
            </a:pPr>
            <a:endParaRPr lang="zh-CN" altLang="en-US" sz="4400" dirty="0">
              <a:solidFill>
                <a:schemeClr val="tx2"/>
              </a:solidFill>
              <a:latin typeface="Arial" panose="020B0604020202020204" pitchFamily="34" charset="0"/>
              <a:cs typeface="Times New Roman" panose="02020603050405020304" pitchFamily="18" charset="0"/>
            </a:endParaRPr>
          </a:p>
        </p:txBody>
      </p:sp>
      <p:sp>
        <p:nvSpPr>
          <p:cNvPr id="2" name="矩形 1"/>
          <p:cNvSpPr/>
          <p:nvPr/>
        </p:nvSpPr>
        <p:spPr>
          <a:xfrm>
            <a:off x="926595" y="2155565"/>
            <a:ext cx="6975775" cy="1667764"/>
          </a:xfrm>
          <a:prstGeom prst="rect">
            <a:avLst/>
          </a:prstGeom>
        </p:spPr>
        <p:txBody>
          <a:bodyPr wrap="square">
            <a:spAutoFit/>
          </a:bodyPr>
          <a:lstStyle/>
          <a:p>
            <a:pPr>
              <a:lnSpc>
                <a:spcPct val="150000"/>
              </a:lnSpc>
            </a:pPr>
            <a:r>
              <a:rPr lang="en-US" altLang="zh-CN" sz="2400" dirty="0">
                <a:solidFill>
                  <a:schemeClr val="tx1"/>
                </a:solidFill>
                <a:latin typeface="+mn-ea"/>
                <a:ea typeface="+mn-ea"/>
              </a:rPr>
              <a:t>1968</a:t>
            </a:r>
            <a:r>
              <a:rPr lang="zh-CN" altLang="en-US" sz="2400" dirty="0">
                <a:solidFill>
                  <a:schemeClr val="tx1"/>
                </a:solidFill>
                <a:latin typeface="+mn-ea"/>
                <a:ea typeface="+mn-ea"/>
              </a:rPr>
              <a:t>年，在德国，</a:t>
            </a:r>
            <a:r>
              <a:rPr lang="en-US" altLang="zh-CN" sz="2400" dirty="0">
                <a:solidFill>
                  <a:schemeClr val="tx1"/>
                </a:solidFill>
                <a:latin typeface="+mn-ea"/>
                <a:ea typeface="+mn-ea"/>
              </a:rPr>
              <a:t>NATO</a:t>
            </a:r>
            <a:r>
              <a:rPr lang="zh-CN" altLang="en-US" sz="2400" dirty="0">
                <a:solidFill>
                  <a:schemeClr val="tx1"/>
                </a:solidFill>
                <a:latin typeface="+mn-ea"/>
                <a:ea typeface="+mn-ea"/>
              </a:rPr>
              <a:t>的计算机会议上分析了软件危机的原因，探索用工程的方法进行软件开发和维护的可能性，提出了软件工程概念。</a:t>
            </a:r>
          </a:p>
        </p:txBody>
      </p:sp>
      <p:sp>
        <p:nvSpPr>
          <p:cNvPr id="3" name="矩形 2"/>
          <p:cNvSpPr/>
          <p:nvPr/>
        </p:nvSpPr>
        <p:spPr>
          <a:xfrm>
            <a:off x="2141730" y="4374105"/>
            <a:ext cx="4304383" cy="584775"/>
          </a:xfrm>
          <a:prstGeom prst="rect">
            <a:avLst/>
          </a:prstGeom>
        </p:spPr>
        <p:txBody>
          <a:bodyPr wrap="none">
            <a:spAutoFit/>
          </a:bodyPr>
          <a:lstStyle/>
          <a:p>
            <a:r>
              <a:rPr lang="zh-CN" altLang="en-US" sz="3200" dirty="0"/>
              <a:t>“软件工程”从此诞生</a:t>
            </a:r>
          </a:p>
        </p:txBody>
      </p:sp>
    </p:spTree>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ChangeArrowheads="1"/>
          </p:cNvSpPr>
          <p:nvPr/>
        </p:nvSpPr>
        <p:spPr bwMode="auto">
          <a:xfrm>
            <a:off x="161510" y="2692425"/>
            <a:ext cx="9144000" cy="2086725"/>
          </a:xfrm>
          <a:prstGeom prst="rect">
            <a:avLst/>
          </a:prstGeom>
          <a:noFill/>
          <a:ln w="9525">
            <a:noFill/>
            <a:miter lim="800000"/>
            <a:headEnd/>
            <a:tailEnd/>
          </a:ln>
          <a:effectLst/>
        </p:spPr>
        <p:txBody>
          <a:bodyPr>
            <a:spAutoFit/>
          </a:bodyPr>
          <a:lstStyle/>
          <a:p>
            <a:pPr lvl="1" eaLnBrk="1" hangingPunct="1">
              <a:lnSpc>
                <a:spcPct val="180000"/>
              </a:lnSpc>
              <a:defRPr/>
            </a:pPr>
            <a:r>
              <a:rPr lang="en-US" sz="2400" dirty="0">
                <a:solidFill>
                  <a:schemeClr val="tx1"/>
                </a:solidFill>
                <a:effectLst>
                  <a:outerShdw blurRad="38100" dist="38100" dir="2700000" algn="tl">
                    <a:srgbClr val="C0C0C0"/>
                  </a:outerShdw>
                </a:effectLst>
                <a:cs typeface="Times New Roman" panose="02020603050405020304" pitchFamily="18" charset="0"/>
              </a:rPr>
              <a:t>“[</a:t>
            </a:r>
            <a:r>
              <a:rPr lang="en-US" sz="2400" dirty="0">
                <a:effectLst>
                  <a:outerShdw blurRad="38100" dist="38100" dir="2700000" algn="tl">
                    <a:srgbClr val="C0C0C0"/>
                  </a:outerShdw>
                </a:effectLst>
                <a:cs typeface="Times New Roman" panose="02020603050405020304" pitchFamily="18" charset="0"/>
              </a:rPr>
              <a:t>Software engineering</a:t>
            </a:r>
            <a:r>
              <a:rPr lang="en-US" sz="2400" dirty="0">
                <a:solidFill>
                  <a:schemeClr val="tx1"/>
                </a:solidFill>
                <a:effectLst>
                  <a:outerShdw blurRad="38100" dist="38100" dir="2700000" algn="tl">
                    <a:srgbClr val="C0C0C0"/>
                  </a:outerShdw>
                </a:effectLst>
                <a:cs typeface="Times New Roman" panose="02020603050405020304" pitchFamily="18" charset="0"/>
              </a:rPr>
              <a:t>]</a:t>
            </a:r>
            <a:r>
              <a:rPr lang="en-US" altLang="zh-CN" sz="2400" dirty="0">
                <a:solidFill>
                  <a:schemeClr val="tx1"/>
                </a:solidFill>
                <a:effectLst>
                  <a:outerShdw blurRad="38100" dist="38100" dir="2700000" algn="tl">
                    <a:srgbClr val="C0C0C0"/>
                  </a:outerShdw>
                </a:effectLst>
                <a:cs typeface="Times New Roman" panose="02020603050405020304" pitchFamily="18" charset="0"/>
              </a:rPr>
              <a:t> is</a:t>
            </a:r>
            <a:r>
              <a:rPr lang="en-US" sz="2400" dirty="0">
                <a:solidFill>
                  <a:schemeClr val="tx1"/>
                </a:solidFill>
                <a:effectLst>
                  <a:outerShdw blurRad="38100" dist="38100" dir="2700000" algn="tl">
                    <a:srgbClr val="C0C0C0"/>
                  </a:outerShdw>
                </a:effectLst>
                <a:cs typeface="Times New Roman" panose="02020603050405020304" pitchFamily="18" charset="0"/>
              </a:rPr>
              <a:t> the establishment and use of sound </a:t>
            </a:r>
            <a:r>
              <a:rPr lang="en-US" sz="2400" dirty="0">
                <a:solidFill>
                  <a:srgbClr val="000099"/>
                </a:solidFill>
                <a:effectLst>
                  <a:outerShdw blurRad="38100" dist="38100" dir="2700000" algn="tl">
                    <a:srgbClr val="C0C0C0"/>
                  </a:outerShdw>
                </a:effectLst>
                <a:cs typeface="Times New Roman" panose="02020603050405020304" pitchFamily="18" charset="0"/>
              </a:rPr>
              <a:t>engineering principles </a:t>
            </a:r>
            <a:r>
              <a:rPr lang="en-US" sz="2400" dirty="0">
                <a:solidFill>
                  <a:schemeClr val="tx1"/>
                </a:solidFill>
                <a:effectLst>
                  <a:outerShdw blurRad="38100" dist="38100" dir="2700000" algn="tl">
                    <a:srgbClr val="C0C0C0"/>
                  </a:outerShdw>
                </a:effectLst>
                <a:cs typeface="Times New Roman" panose="02020603050405020304" pitchFamily="18" charset="0"/>
              </a:rPr>
              <a:t>in order to obtain </a:t>
            </a:r>
            <a:r>
              <a:rPr lang="en-US" sz="2400" dirty="0">
                <a:solidFill>
                  <a:srgbClr val="000099"/>
                </a:solidFill>
                <a:effectLst>
                  <a:outerShdw blurRad="38100" dist="38100" dir="2700000" algn="tl">
                    <a:srgbClr val="C0C0C0"/>
                  </a:outerShdw>
                </a:effectLst>
                <a:cs typeface="Times New Roman" panose="02020603050405020304" pitchFamily="18" charset="0"/>
              </a:rPr>
              <a:t>economically</a:t>
            </a:r>
            <a:r>
              <a:rPr lang="en-US" sz="2400" dirty="0">
                <a:solidFill>
                  <a:srgbClr val="FFCC00"/>
                </a:solidFill>
                <a:effectLst>
                  <a:outerShdw blurRad="38100" dist="38100" dir="2700000" algn="tl">
                    <a:srgbClr val="C0C0C0"/>
                  </a:outerShdw>
                </a:effectLst>
                <a:cs typeface="Times New Roman" panose="02020603050405020304" pitchFamily="18" charset="0"/>
              </a:rPr>
              <a:t> </a:t>
            </a:r>
            <a:r>
              <a:rPr lang="en-US" sz="2400" dirty="0">
                <a:solidFill>
                  <a:schemeClr val="tx1"/>
                </a:solidFill>
                <a:effectLst>
                  <a:outerShdw blurRad="38100" dist="38100" dir="2700000" algn="tl">
                    <a:srgbClr val="C0C0C0"/>
                  </a:outerShdw>
                </a:effectLst>
                <a:cs typeface="Times New Roman" panose="02020603050405020304" pitchFamily="18" charset="0"/>
              </a:rPr>
              <a:t>software that is reliable and works efficiently on real machines”.</a:t>
            </a:r>
            <a:endParaRPr lang="en-US" sz="2400" b="0" dirty="0">
              <a:solidFill>
                <a:schemeClr val="tx1"/>
              </a:solidFill>
              <a:cs typeface="Times New Roman" panose="02020603050405020304" pitchFamily="18" charset="0"/>
            </a:endParaRPr>
          </a:p>
        </p:txBody>
      </p:sp>
      <p:sp>
        <p:nvSpPr>
          <p:cNvPr id="2" name="矩形 1"/>
          <p:cNvSpPr/>
          <p:nvPr/>
        </p:nvSpPr>
        <p:spPr>
          <a:xfrm>
            <a:off x="607427" y="5094185"/>
            <a:ext cx="8235915" cy="1200329"/>
          </a:xfrm>
          <a:prstGeom prst="rect">
            <a:avLst/>
          </a:prstGeom>
        </p:spPr>
        <p:txBody>
          <a:bodyPr wrap="square">
            <a:spAutoFit/>
          </a:bodyPr>
          <a:lstStyle/>
          <a:p>
            <a:pPr>
              <a:lnSpc>
                <a:spcPct val="150000"/>
              </a:lnSpc>
              <a:spcBef>
                <a:spcPct val="50000"/>
              </a:spcBef>
              <a:buClrTx/>
              <a:buFontTx/>
              <a:buNone/>
            </a:pPr>
            <a:r>
              <a:rPr lang="zh-CN" altLang="en-US" sz="2400" dirty="0">
                <a:solidFill>
                  <a:srgbClr val="0000FF"/>
                </a:solidFill>
                <a:cs typeface="Times New Roman" panose="02020603050405020304" pitchFamily="18" charset="0"/>
              </a:rPr>
              <a:t>“软件工程是为了经济地获得可靠的和能在实际机器上高效运行的软件而确立和使用的健全的工程原理（方法）”。</a:t>
            </a:r>
          </a:p>
        </p:txBody>
      </p:sp>
      <p:sp>
        <p:nvSpPr>
          <p:cNvPr id="3" name="矩形 2"/>
          <p:cNvSpPr/>
          <p:nvPr/>
        </p:nvSpPr>
        <p:spPr>
          <a:xfrm>
            <a:off x="-108520" y="1828137"/>
            <a:ext cx="8722704" cy="584775"/>
          </a:xfrm>
          <a:prstGeom prst="rect">
            <a:avLst/>
          </a:prstGeom>
        </p:spPr>
        <p:txBody>
          <a:bodyPr wrap="square">
            <a:spAutoFit/>
          </a:bodyPr>
          <a:lstStyle/>
          <a:p>
            <a:pPr eaLnBrk="1" hangingPunct="1">
              <a:defRPr/>
            </a:pPr>
            <a:r>
              <a:rPr lang="en-US" altLang="zh-CN" sz="3200" dirty="0">
                <a:solidFill>
                  <a:schemeClr val="tx1"/>
                </a:solidFill>
                <a:effectLst>
                  <a:outerShdw blurRad="38100" dist="38100" dir="2700000" algn="tl">
                    <a:srgbClr val="C0C0C0"/>
                  </a:outerShdw>
                </a:effectLst>
                <a:cs typeface="Times New Roman" panose="02020603050405020304" pitchFamily="18" charset="0"/>
              </a:rPr>
              <a:t>       Fritz Bauer, seminal conference of SE, 1968</a:t>
            </a:r>
            <a:endParaRPr lang="en-US" altLang="zh-CN" sz="2400" b="0" dirty="0">
              <a:solidFill>
                <a:schemeClr val="tx1"/>
              </a:solidFill>
              <a:cs typeface="Times New Roman" panose="02020603050405020304" pitchFamily="18" charset="0"/>
            </a:endParaRPr>
          </a:p>
        </p:txBody>
      </p:sp>
      <p:sp>
        <p:nvSpPr>
          <p:cNvPr id="5" name="矩形 4"/>
          <p:cNvSpPr/>
          <p:nvPr/>
        </p:nvSpPr>
        <p:spPr>
          <a:xfrm>
            <a:off x="611560" y="323655"/>
            <a:ext cx="4987263" cy="707886"/>
          </a:xfrm>
          <a:prstGeom prst="rect">
            <a:avLst/>
          </a:prstGeom>
        </p:spPr>
        <p:txBody>
          <a:bodyPr wrap="none">
            <a:spAutoFit/>
          </a:bodyPr>
          <a:lstStyle/>
          <a:p>
            <a:pPr eaLnBrk="1" hangingPunct="1">
              <a:defRPr/>
            </a:pPr>
            <a:r>
              <a:rPr lang="en-US" altLang="zh-CN" sz="4000" dirty="0">
                <a:solidFill>
                  <a:srgbClr val="0000FF"/>
                </a:solidFill>
                <a:cs typeface="Times New Roman" panose="02020603050405020304" pitchFamily="18" charset="0"/>
              </a:rPr>
              <a:t>An original definition</a:t>
            </a:r>
            <a:endParaRPr lang="en-US" altLang="zh-CN" dirty="0">
              <a:solidFill>
                <a:srgbClr val="0000FF"/>
              </a:solidFill>
              <a:effectLst>
                <a:outerShdw blurRad="38100" dist="38100" dir="2700000" algn="tl">
                  <a:srgbClr val="C0C0C0"/>
                </a:outerShdw>
              </a:effectLst>
              <a:cs typeface="Times New Roman" panose="02020603050405020304" pitchFamily="18" charset="0"/>
            </a:endParaRPr>
          </a:p>
        </p:txBody>
      </p:sp>
    </p:spTree>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56565" y="368660"/>
            <a:ext cx="381158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IEEE Definition</a:t>
            </a:r>
            <a:r>
              <a:rPr lang="en-US" altLang="zh-CN" sz="3800" b="0" dirty="0">
                <a:solidFill>
                  <a:schemeClr val="tx2"/>
                </a:solidFill>
              </a:rPr>
              <a:t> </a:t>
            </a:r>
          </a:p>
        </p:txBody>
      </p:sp>
      <p:sp>
        <p:nvSpPr>
          <p:cNvPr id="32771" name="Rectangle 3"/>
          <p:cNvSpPr>
            <a:spLocks noChangeArrowheads="1"/>
          </p:cNvSpPr>
          <p:nvPr/>
        </p:nvSpPr>
        <p:spPr bwMode="auto">
          <a:xfrm>
            <a:off x="198438" y="1747838"/>
            <a:ext cx="8829675" cy="33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ClrTx/>
              <a:buFontTx/>
              <a:buNone/>
            </a:pPr>
            <a:r>
              <a:rPr lang="en-GB" altLang="zh-CN" sz="3200" dirty="0">
                <a:latin typeface="Times New Roman" panose="02020603050405020304" pitchFamily="18" charset="0"/>
                <a:cs typeface="Times New Roman" panose="02020603050405020304" pitchFamily="18" charset="0"/>
              </a:rPr>
              <a:t>     </a:t>
            </a:r>
            <a:r>
              <a:rPr lang="en-GB" altLang="zh-CN" sz="2800" dirty="0">
                <a:solidFill>
                  <a:srgbClr val="FF0000"/>
                </a:solidFill>
                <a:latin typeface="Times New Roman" panose="02020603050405020304" pitchFamily="18" charset="0"/>
                <a:cs typeface="Times New Roman" panose="02020603050405020304" pitchFamily="18" charset="0"/>
              </a:rPr>
              <a:t>Software engineering </a:t>
            </a:r>
            <a:r>
              <a:rPr lang="en-GB" altLang="zh-CN" sz="2800" dirty="0">
                <a:latin typeface="Times New Roman" panose="02020603050405020304" pitchFamily="18" charset="0"/>
                <a:cs typeface="Times New Roman" panose="02020603050405020304" pitchFamily="18" charset="0"/>
              </a:rPr>
              <a:t>is an engineering discipline which is concerned with all aspects of software production from the early stages of system specification through to maintaining the system after it has gone into use. </a:t>
            </a:r>
            <a:endParaRPr lang="en-US" altLang="zh-CN" sz="2800" dirty="0">
              <a:latin typeface="Times New Roman" panose="02020603050405020304" pitchFamily="18" charset="0"/>
              <a:cs typeface="Times New Roman" panose="02020603050405020304" pitchFamily="18" charset="0"/>
            </a:endParaRPr>
          </a:p>
        </p:txBody>
      </p:sp>
      <p:sp>
        <p:nvSpPr>
          <p:cNvPr id="2" name="矩形 1"/>
          <p:cNvSpPr/>
          <p:nvPr/>
        </p:nvSpPr>
        <p:spPr>
          <a:xfrm>
            <a:off x="341530" y="5229200"/>
            <a:ext cx="8550949" cy="1284006"/>
          </a:xfrm>
          <a:prstGeom prst="rect">
            <a:avLst/>
          </a:prstGeom>
        </p:spPr>
        <p:txBody>
          <a:bodyPr wrap="square">
            <a:spAutoFit/>
          </a:bodyPr>
          <a:lstStyle/>
          <a:p>
            <a:pPr lvl="1" eaLnBrk="1" hangingPunct="1">
              <a:lnSpc>
                <a:spcPct val="150000"/>
              </a:lnSpc>
              <a:spcBef>
                <a:spcPct val="50000"/>
              </a:spcBef>
              <a:buClr>
                <a:schemeClr val="hlink"/>
              </a:buClr>
              <a:buSzPct val="80000"/>
              <a:defRPr/>
            </a:pPr>
            <a:r>
              <a:rPr lang="zh-CN" altLang="en-US" sz="2800" dirty="0">
                <a:solidFill>
                  <a:srgbClr val="0000FF"/>
                </a:solidFill>
                <a:latin typeface="+mn-ea"/>
                <a:ea typeface="+mn-ea"/>
                <a:cs typeface="Times New Roman" panose="02020603050405020304" pitchFamily="18" charset="0"/>
              </a:rPr>
              <a:t>软件工程是开发、运行、</a:t>
            </a:r>
            <a:r>
              <a:rPr lang="zh-CN" altLang="en-US" sz="2800" dirty="0">
                <a:latin typeface="+mn-ea"/>
                <a:ea typeface="+mn-ea"/>
                <a:cs typeface="Times New Roman" panose="02020603050405020304" pitchFamily="18" charset="0"/>
              </a:rPr>
              <a:t>维护和修复</a:t>
            </a:r>
            <a:r>
              <a:rPr lang="zh-CN" altLang="en-US" sz="2800" dirty="0">
                <a:solidFill>
                  <a:srgbClr val="0000FF"/>
                </a:solidFill>
                <a:latin typeface="+mn-ea"/>
                <a:ea typeface="+mn-ea"/>
                <a:cs typeface="Times New Roman" panose="02020603050405020304" pitchFamily="18" charset="0"/>
              </a:rPr>
              <a:t>软件的系统方法”。</a:t>
            </a:r>
          </a:p>
        </p:txBody>
      </p:sp>
    </p:spTree>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76250" y="363538"/>
            <a:ext cx="8370888"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lang="zh-CN" altLang="en-US" sz="400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软件工程的定义（书） </a:t>
            </a:r>
          </a:p>
        </p:txBody>
      </p:sp>
      <p:sp>
        <p:nvSpPr>
          <p:cNvPr id="293891" name="Rectangle 3"/>
          <p:cNvSpPr>
            <a:spLocks noChangeArrowheads="1"/>
          </p:cNvSpPr>
          <p:nvPr/>
        </p:nvSpPr>
        <p:spPr bwMode="auto">
          <a:xfrm>
            <a:off x="-19050" y="1692275"/>
            <a:ext cx="91440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50000"/>
              </a:lnSpc>
              <a:buFont typeface="Monotype Sorts" pitchFamily="2" charset="2"/>
              <a:buChar char=" "/>
            </a:pPr>
            <a:r>
              <a:rPr lang="zh-CN" altLang="en-US" sz="3900">
                <a:latin typeface="宋体" panose="02010600030101010101" pitchFamily="2" charset="-122"/>
              </a:rPr>
              <a:t>   </a:t>
            </a:r>
            <a:r>
              <a:rPr lang="zh-CN" altLang="en-US" sz="2800">
                <a:latin typeface="宋体" panose="02010600030101010101" pitchFamily="2" charset="-122"/>
              </a:rPr>
              <a:t>软件工程是采用</a:t>
            </a:r>
            <a:r>
              <a:rPr lang="zh-CN" altLang="en-US" sz="2800">
                <a:solidFill>
                  <a:srgbClr val="FF0000"/>
                </a:solidFill>
                <a:latin typeface="宋体" panose="02010600030101010101" pitchFamily="2" charset="-122"/>
              </a:rPr>
              <a:t>工程</a:t>
            </a:r>
            <a:r>
              <a:rPr lang="zh-CN" altLang="en-US" sz="2800">
                <a:latin typeface="宋体" panose="02010600030101010101" pitchFamily="2" charset="-122"/>
              </a:rPr>
              <a:t>的观念、原理、技术和方法来开发与维护软件，把经过时间考验而正确的管理技术和当前能够得到的最好的技术方法结合起来，以</a:t>
            </a:r>
            <a:r>
              <a:rPr lang="zh-CN" altLang="en-US" sz="2800">
                <a:solidFill>
                  <a:srgbClr val="FF0000"/>
                </a:solidFill>
                <a:latin typeface="宋体" panose="02010600030101010101" pitchFamily="2" charset="-122"/>
              </a:rPr>
              <a:t>经济</a:t>
            </a:r>
            <a:r>
              <a:rPr lang="zh-CN" altLang="en-US" sz="2800">
                <a:latin typeface="宋体" panose="02010600030101010101" pitchFamily="2" charset="-122"/>
              </a:rPr>
              <a:t>地开发出高质量的软件并有效地维护它，这就是软件工程。</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anim calcmode="lin" valueType="num">
                                      <p:cBhvr additive="base">
                                        <p:cTn id="7" dur="500" fill="hold"/>
                                        <p:tgtEl>
                                          <p:spTgt spid="2938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38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520882" y="233645"/>
            <a:ext cx="8056563"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软件工程的定义（学科） </a:t>
            </a:r>
          </a:p>
        </p:txBody>
      </p:sp>
      <p:sp>
        <p:nvSpPr>
          <p:cNvPr id="294915" name="Rectangle 3"/>
          <p:cNvSpPr>
            <a:spLocks noChangeArrowheads="1"/>
          </p:cNvSpPr>
          <p:nvPr/>
        </p:nvSpPr>
        <p:spPr bwMode="auto">
          <a:xfrm>
            <a:off x="520882" y="1873250"/>
            <a:ext cx="814657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indent="0">
              <a:lnSpc>
                <a:spcPct val="150000"/>
              </a:lnSpc>
              <a:buNone/>
            </a:pPr>
            <a:r>
              <a:rPr lang="zh-CN" altLang="en-US" sz="3900" dirty="0">
                <a:latin typeface="宋体" panose="02010600030101010101" pitchFamily="2" charset="-122"/>
              </a:rPr>
              <a:t>  </a:t>
            </a:r>
            <a:r>
              <a:rPr lang="zh-CN" altLang="en-US" sz="2800" dirty="0">
                <a:latin typeface="宋体" panose="02010600030101010101" pitchFamily="2" charset="-122"/>
              </a:rPr>
              <a:t>软件工程是应用计算机科学、管理科学等原理开发软件的学科。它借鉴传统工程的原则和方法，以提高软件质量，降低开发和维护成本为目的学科（专业、技术）。</a:t>
            </a:r>
          </a:p>
          <a:p>
            <a:pPr marL="0" indent="0">
              <a:lnSpc>
                <a:spcPct val="90000"/>
              </a:lnSpc>
              <a:spcBef>
                <a:spcPct val="85000"/>
              </a:spcBef>
              <a:buNone/>
            </a:pPr>
            <a:r>
              <a:rPr lang="zh-CN" altLang="en-US" sz="3900" dirty="0">
                <a:latin typeface="宋体" panose="02010600030101010101" pitchFamily="2" charset="-122"/>
              </a:rPr>
              <a:t>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 calcmode="lin" valueType="num">
                                      <p:cBhvr additive="base">
                                        <p:cTn id="7" dur="500" fill="hold"/>
                                        <p:tgtEl>
                                          <p:spTgt spid="2949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949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94915">
                                            <p:txEl>
                                              <p:pRg st="1" end="1"/>
                                            </p:txEl>
                                          </p:spTgt>
                                        </p:tgtEl>
                                        <p:attrNameLst>
                                          <p:attrName>style.visibility</p:attrName>
                                        </p:attrNameLst>
                                      </p:cBhvr>
                                      <p:to>
                                        <p:strVal val="visible"/>
                                      </p:to>
                                    </p:set>
                                    <p:anim calcmode="lin" valueType="num">
                                      <p:cBhvr additive="base">
                                        <p:cTn id="13" dur="500" fill="hold"/>
                                        <p:tgtEl>
                                          <p:spTgt spid="2949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9491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21550" y="368660"/>
            <a:ext cx="8622450" cy="6667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什么是软件工程（目的）</a:t>
            </a:r>
          </a:p>
        </p:txBody>
      </p:sp>
      <p:sp>
        <p:nvSpPr>
          <p:cNvPr id="4" name="矩形 2"/>
          <p:cNvSpPr>
            <a:spLocks noChangeArrowheads="1"/>
          </p:cNvSpPr>
          <p:nvPr/>
        </p:nvSpPr>
        <p:spPr bwMode="auto">
          <a:xfrm>
            <a:off x="567041" y="1808820"/>
            <a:ext cx="8235429" cy="1547704"/>
          </a:xfrm>
          <a:prstGeom prst="rect">
            <a:avLst/>
          </a:prstGeom>
          <a:noFill/>
          <a:ln>
            <a:noFill/>
          </a:ln>
        </p:spPr>
        <p:txBody>
          <a:bodyPr wrap="square" lIns="216000" tIns="108000" rIns="216000" bIns="108000">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lnSpc>
                <a:spcPct val="120000"/>
              </a:lnSpc>
            </a:pPr>
            <a:r>
              <a:rPr kumimoji="0" lang="zh-CN" altLang="en-US" dirty="0">
                <a:latin typeface="等线" panose="02010600030101010101" pitchFamily="2" charset="-122"/>
                <a:ea typeface="等线" panose="02010600030101010101" pitchFamily="2" charset="-122"/>
                <a:cs typeface="Arial" panose="020B0604020202020204" pitchFamily="34" charset="0"/>
              </a:rPr>
              <a:t>软件工程是 ① 将系统性的、规范化的、可定量的方法应用于软件的开发、运行和维护，即工程化应用到软件上；② 对①中所述方法的研究。</a:t>
            </a:r>
            <a:endParaRPr kumimoji="0" lang="en-US" altLang="zh-CN" dirty="0">
              <a:latin typeface="等线" panose="02010600030101010101" pitchFamily="2" charset="-122"/>
              <a:ea typeface="等线" panose="02010600030101010101" pitchFamily="2" charset="-122"/>
              <a:cs typeface="Arial" panose="020B0604020202020204" pitchFamily="34" charset="0"/>
            </a:endParaRPr>
          </a:p>
        </p:txBody>
      </p:sp>
      <p:sp>
        <p:nvSpPr>
          <p:cNvPr id="5" name="Rectangle 46"/>
          <p:cNvSpPr>
            <a:spLocks noChangeArrowheads="1"/>
          </p:cNvSpPr>
          <p:nvPr/>
        </p:nvSpPr>
        <p:spPr bwMode="black">
          <a:xfrm>
            <a:off x="566555" y="3599213"/>
            <a:ext cx="5140325" cy="320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3525" indent="-263525">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nSpc>
                <a:spcPct val="120000"/>
              </a:lnSpc>
              <a:spcBef>
                <a:spcPts val="600"/>
              </a:spcBef>
              <a:spcAft>
                <a:spcPts val="600"/>
              </a:spcAft>
            </a:pPr>
            <a:r>
              <a:rPr kumimoji="0" lang="zh-CN" altLang="en-US" sz="2000" dirty="0">
                <a:solidFill>
                  <a:srgbClr val="FF0000"/>
                </a:solidFill>
                <a:cs typeface="Arial" panose="020B0604020202020204" pitchFamily="34" charset="0"/>
              </a:rPr>
              <a:t>软件工程的基本目标：</a:t>
            </a:r>
            <a:endParaRPr kumimoji="0" lang="en-US" altLang="zh-CN" sz="2000" dirty="0">
              <a:solidFill>
                <a:srgbClr val="FF0000"/>
              </a:solidFill>
              <a:cs typeface="Arial" panose="020B0604020202020204" pitchFamily="34" charset="0"/>
            </a:endParaRPr>
          </a:p>
          <a:p>
            <a:pPr>
              <a:lnSpc>
                <a:spcPct val="120000"/>
              </a:lnSpc>
              <a:spcBef>
                <a:spcPts val="600"/>
              </a:spcBef>
              <a:buFont typeface="Arial" panose="020B0604020202020204" pitchFamily="34" charset="0"/>
              <a:buChar char="•"/>
            </a:pPr>
            <a:r>
              <a:rPr kumimoji="0" lang="zh-CN" altLang="en-US" sz="2000" dirty="0">
                <a:cs typeface="Arial" panose="020B0604020202020204" pitchFamily="34" charset="0"/>
              </a:rPr>
              <a:t>较低的开发成本</a:t>
            </a:r>
            <a:endParaRPr kumimoji="0" lang="en-US" altLang="zh-CN" sz="2000" dirty="0">
              <a:cs typeface="Arial" panose="020B0604020202020204" pitchFamily="34" charset="0"/>
            </a:endParaRPr>
          </a:p>
          <a:p>
            <a:pPr>
              <a:lnSpc>
                <a:spcPct val="120000"/>
              </a:lnSpc>
              <a:spcBef>
                <a:spcPts val="600"/>
              </a:spcBef>
              <a:buFont typeface="Arial" panose="020B0604020202020204" pitchFamily="34" charset="0"/>
              <a:buChar char="•"/>
            </a:pPr>
            <a:r>
              <a:rPr kumimoji="0" lang="zh-CN" altLang="en-US" sz="2000" dirty="0">
                <a:cs typeface="Arial" panose="020B0604020202020204" pitchFamily="34" charset="0"/>
              </a:rPr>
              <a:t>按时完成开发任务并及时交付</a:t>
            </a:r>
            <a:endParaRPr kumimoji="0" lang="en-US" altLang="zh-CN" sz="2000" dirty="0">
              <a:cs typeface="Arial" panose="020B0604020202020204" pitchFamily="34" charset="0"/>
            </a:endParaRPr>
          </a:p>
          <a:p>
            <a:pPr>
              <a:lnSpc>
                <a:spcPct val="120000"/>
              </a:lnSpc>
              <a:spcBef>
                <a:spcPts val="600"/>
              </a:spcBef>
              <a:buFont typeface="Arial" panose="020B0604020202020204" pitchFamily="34" charset="0"/>
              <a:buChar char="•"/>
            </a:pPr>
            <a:r>
              <a:rPr kumimoji="0" lang="zh-CN" altLang="en-US" sz="2000" dirty="0">
                <a:cs typeface="Arial" panose="020B0604020202020204" pitchFamily="34" charset="0"/>
              </a:rPr>
              <a:t>实现客户要求的功能</a:t>
            </a:r>
            <a:endParaRPr kumimoji="0" lang="en-US" altLang="zh-CN" sz="2000" dirty="0">
              <a:cs typeface="Arial" panose="020B0604020202020204" pitchFamily="34" charset="0"/>
            </a:endParaRPr>
          </a:p>
          <a:p>
            <a:pPr>
              <a:lnSpc>
                <a:spcPct val="120000"/>
              </a:lnSpc>
              <a:spcBef>
                <a:spcPts val="600"/>
              </a:spcBef>
              <a:buFont typeface="Arial" panose="020B0604020202020204" pitchFamily="34" charset="0"/>
              <a:buChar char="•"/>
            </a:pPr>
            <a:r>
              <a:rPr kumimoji="0" lang="zh-CN" altLang="en-US" sz="2000" dirty="0">
                <a:cs typeface="Arial" panose="020B0604020202020204" pitchFamily="34" charset="0"/>
              </a:rPr>
              <a:t>所开发软件具有良好的性能</a:t>
            </a:r>
            <a:endParaRPr kumimoji="0" lang="en-US" altLang="zh-CN" sz="2000" dirty="0">
              <a:cs typeface="Arial" panose="020B0604020202020204" pitchFamily="34" charset="0"/>
            </a:endParaRPr>
          </a:p>
          <a:p>
            <a:pPr>
              <a:lnSpc>
                <a:spcPct val="120000"/>
              </a:lnSpc>
              <a:spcBef>
                <a:spcPts val="600"/>
              </a:spcBef>
              <a:buFont typeface="Arial" panose="020B0604020202020204" pitchFamily="34" charset="0"/>
              <a:buChar char="•"/>
            </a:pPr>
            <a:r>
              <a:rPr kumimoji="0" lang="zh-CN" altLang="en-US" sz="2000" dirty="0">
                <a:cs typeface="Arial" panose="020B0604020202020204" pitchFamily="34" charset="0"/>
              </a:rPr>
              <a:t>较高的可靠性、可扩展性、可移植性</a:t>
            </a:r>
            <a:endParaRPr kumimoji="0" lang="en-US" altLang="zh-CN" sz="2000" dirty="0">
              <a:cs typeface="Arial" panose="020B0604020202020204" pitchFamily="34" charset="0"/>
            </a:endParaRPr>
          </a:p>
          <a:p>
            <a:pPr>
              <a:lnSpc>
                <a:spcPct val="120000"/>
              </a:lnSpc>
              <a:spcBef>
                <a:spcPts val="600"/>
              </a:spcBef>
              <a:buFont typeface="Arial" panose="020B0604020202020204" pitchFamily="34" charset="0"/>
              <a:buChar char="•"/>
            </a:pPr>
            <a:r>
              <a:rPr kumimoji="0" lang="zh-CN" altLang="en-US" sz="2000" dirty="0">
                <a:cs typeface="Arial" panose="020B0604020202020204" pitchFamily="34" charset="0"/>
              </a:rPr>
              <a:t>软件维护费用低</a:t>
            </a:r>
            <a:endParaRPr kumimoji="0" lang="en-US" altLang="zh-CN" sz="2000" dirty="0">
              <a:cs typeface="Arial" panose="020B0604020202020204" pitchFamily="34" charset="0"/>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110" y="4194085"/>
            <a:ext cx="3319462"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399984"/>
      </p:ext>
    </p:extLst>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701570" y="331980"/>
            <a:ext cx="8442430" cy="6667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工程的方法</a:t>
            </a:r>
          </a:p>
        </p:txBody>
      </p:sp>
      <p:graphicFrame>
        <p:nvGraphicFramePr>
          <p:cNvPr id="4" name="Object 4"/>
          <p:cNvGraphicFramePr>
            <a:graphicFrameLocks noChangeAspect="1"/>
          </p:cNvGraphicFramePr>
          <p:nvPr>
            <p:extLst>
              <p:ext uri="{D42A27DB-BD31-4B8C-83A1-F6EECF244321}">
                <p14:modId xmlns:p14="http://schemas.microsoft.com/office/powerpoint/2010/main" val="1053251326"/>
              </p:ext>
            </p:extLst>
          </p:nvPr>
        </p:nvGraphicFramePr>
        <p:xfrm>
          <a:off x="611561" y="3113965"/>
          <a:ext cx="2970330" cy="3035455"/>
        </p:xfrm>
        <a:graphic>
          <a:graphicData uri="http://schemas.openxmlformats.org/presentationml/2006/ole">
            <mc:AlternateContent xmlns:mc="http://schemas.openxmlformats.org/markup-compatibility/2006">
              <mc:Choice xmlns:v="urn:schemas-microsoft-com:vml" Requires="v">
                <p:oleObj spid="_x0000_s1026" name="位图图像" r:id="rId3" imgW="5114286" imgH="3095238" progId="Paint.Picture">
                  <p:embed/>
                </p:oleObj>
              </mc:Choice>
              <mc:Fallback>
                <p:oleObj name="位图图像" r:id="rId3" imgW="5114286" imgH="3095238" progId="Paint.Picture">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1" y="3113965"/>
                        <a:ext cx="2970330" cy="3035455"/>
                      </a:xfrm>
                      <a:prstGeom prst="rect">
                        <a:avLst/>
                      </a:prstGeom>
                      <a:noFill/>
                      <a:ln w="9525">
                        <a:solidFill>
                          <a:srgbClr val="7F7F7F"/>
                        </a:solidFill>
                        <a:miter lim="800000"/>
                        <a:headEnd/>
                        <a:tailEnd/>
                      </a:ln>
                    </p:spPr>
                  </p:pic>
                </p:oleObj>
              </mc:Fallback>
            </mc:AlternateContent>
          </a:graphicData>
        </a:graphic>
      </p:graphicFrame>
      <p:sp>
        <p:nvSpPr>
          <p:cNvPr id="5" name="Rectangle 3"/>
          <p:cNvSpPr txBox="1">
            <a:spLocks noChangeArrowheads="1"/>
          </p:cNvSpPr>
          <p:nvPr/>
        </p:nvSpPr>
        <p:spPr bwMode="auto">
          <a:xfrm>
            <a:off x="3896925" y="2879885"/>
            <a:ext cx="5080000" cy="350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kumimoji="1" sz="2400">
                <a:solidFill>
                  <a:schemeClr val="tx1"/>
                </a:solidFill>
                <a:latin typeface="Calibri" panose="020F0502020204030204" pitchFamily="34" charset="0"/>
                <a:ea typeface="微软雅黑" panose="020B0503020204020204" pitchFamily="34" charset="-122"/>
              </a:defRPr>
            </a:lvl1pPr>
            <a:lvl2pPr marL="685800" indent="-22860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lnSpc>
                <a:spcPct val="120000"/>
              </a:lnSpc>
              <a:buFont typeface="Wingdings" panose="05000000000000000000" pitchFamily="2" charset="2"/>
              <a:buChar char="n"/>
            </a:pPr>
            <a:r>
              <a:rPr kumimoji="0" lang="zh-CN" altLang="en-US" sz="1600" dirty="0">
                <a:latin typeface="Arial" panose="020B0604020202020204" pitchFamily="34" charset="0"/>
              </a:rPr>
              <a:t>规模上的差异</a:t>
            </a:r>
          </a:p>
          <a:p>
            <a:pPr lvl="1" algn="just">
              <a:lnSpc>
                <a:spcPct val="120000"/>
              </a:lnSpc>
              <a:buFont typeface="Arial" panose="020B0604020202020204" pitchFamily="34" charset="0"/>
              <a:buChar char="•"/>
            </a:pPr>
            <a:r>
              <a:rPr kumimoji="0" lang="zh-CN" altLang="en-US" sz="1600" dirty="0">
                <a:latin typeface="Arial" panose="020B0604020202020204" pitchFamily="34" charset="0"/>
              </a:rPr>
              <a:t>花园小道 </a:t>
            </a:r>
            <a:r>
              <a:rPr kumimoji="0" lang="en-US" altLang="zh-CN" sz="1600" dirty="0">
                <a:latin typeface="Arial" panose="020B0604020202020204" pitchFamily="34" charset="0"/>
              </a:rPr>
              <a:t>vs. </a:t>
            </a:r>
            <a:r>
              <a:rPr kumimoji="0" lang="zh-CN" altLang="en-US" sz="1600" dirty="0">
                <a:solidFill>
                  <a:srgbClr val="CC0000"/>
                </a:solidFill>
                <a:latin typeface="Arial" panose="020B0604020202020204" pitchFamily="34" charset="0"/>
              </a:rPr>
              <a:t>汽车高速公路</a:t>
            </a:r>
          </a:p>
          <a:p>
            <a:pPr lvl="1" algn="just">
              <a:lnSpc>
                <a:spcPct val="120000"/>
              </a:lnSpc>
              <a:buFont typeface="Arial" panose="020B0604020202020204" pitchFamily="34" charset="0"/>
              <a:buChar char="•"/>
            </a:pPr>
            <a:r>
              <a:rPr kumimoji="0" lang="zh-CN" altLang="en-US" sz="1600" dirty="0">
                <a:latin typeface="Arial" panose="020B0604020202020204" pitchFamily="34" charset="0"/>
              </a:rPr>
              <a:t>树上小屋 </a:t>
            </a:r>
            <a:r>
              <a:rPr kumimoji="0" lang="en-US" altLang="zh-CN" sz="1600" dirty="0">
                <a:latin typeface="Arial" panose="020B0604020202020204" pitchFamily="34" charset="0"/>
              </a:rPr>
              <a:t>vs. </a:t>
            </a:r>
            <a:r>
              <a:rPr kumimoji="0" lang="zh-CN" altLang="en-US" sz="1600" dirty="0">
                <a:solidFill>
                  <a:srgbClr val="CC0000"/>
                </a:solidFill>
                <a:latin typeface="Arial" panose="020B0604020202020204" pitchFamily="34" charset="0"/>
              </a:rPr>
              <a:t>摩天大楼</a:t>
            </a:r>
          </a:p>
          <a:p>
            <a:pPr lvl="1" algn="just">
              <a:lnSpc>
                <a:spcPct val="120000"/>
              </a:lnSpc>
              <a:buFont typeface="Arial" panose="020B0604020202020204" pitchFamily="34" charset="0"/>
              <a:buChar char="•"/>
            </a:pPr>
            <a:r>
              <a:rPr kumimoji="0" lang="zh-CN" altLang="en-US" sz="1600" dirty="0">
                <a:latin typeface="Arial" panose="020B0604020202020204" pitchFamily="34" charset="0"/>
              </a:rPr>
              <a:t>加法程序 </a:t>
            </a:r>
            <a:r>
              <a:rPr kumimoji="0" lang="en-US" altLang="zh-CN" sz="1600" dirty="0">
                <a:latin typeface="Arial" panose="020B0604020202020204" pitchFamily="34" charset="0"/>
              </a:rPr>
              <a:t>vs. </a:t>
            </a:r>
            <a:r>
              <a:rPr kumimoji="0" lang="zh-CN" altLang="en-US" sz="1600" dirty="0">
                <a:solidFill>
                  <a:srgbClr val="CC0000"/>
                </a:solidFill>
                <a:latin typeface="Arial" panose="020B0604020202020204" pitchFamily="34" charset="0"/>
              </a:rPr>
              <a:t>医院档案系统</a:t>
            </a:r>
          </a:p>
          <a:p>
            <a:pPr algn="just">
              <a:lnSpc>
                <a:spcPct val="120000"/>
              </a:lnSpc>
              <a:spcBef>
                <a:spcPts val="600"/>
              </a:spcBef>
              <a:buFont typeface="Wingdings" panose="05000000000000000000" pitchFamily="2" charset="2"/>
              <a:buChar char="n"/>
            </a:pPr>
            <a:r>
              <a:rPr kumimoji="0" lang="zh-CN" altLang="en-US" sz="1600" dirty="0">
                <a:latin typeface="Arial" panose="020B0604020202020204" pitchFamily="34" charset="0"/>
              </a:rPr>
              <a:t>手工（</a:t>
            </a:r>
            <a:r>
              <a:rPr kumimoji="0" lang="en-US" altLang="zh-CN" sz="1600" dirty="0">
                <a:latin typeface="Arial" panose="020B0604020202020204" pitchFamily="34" charset="0"/>
              </a:rPr>
              <a:t>Craft</a:t>
            </a:r>
            <a:r>
              <a:rPr kumimoji="0" lang="zh-CN" altLang="en-US" sz="1600" dirty="0">
                <a:latin typeface="Arial" panose="020B0604020202020204" pitchFamily="34" charset="0"/>
              </a:rPr>
              <a:t>）</a:t>
            </a:r>
            <a:r>
              <a:rPr kumimoji="0" lang="en-US" altLang="zh-CN" sz="1600" dirty="0">
                <a:latin typeface="Arial" panose="020B0604020202020204" pitchFamily="34" charset="0"/>
              </a:rPr>
              <a:t>: </a:t>
            </a:r>
            <a:r>
              <a:rPr kumimoji="0" lang="zh-CN" altLang="en-US" sz="1600" dirty="0">
                <a:latin typeface="Arial" panose="020B0604020202020204" pitchFamily="34" charset="0"/>
              </a:rPr>
              <a:t>小规模的设计与建造</a:t>
            </a:r>
          </a:p>
          <a:p>
            <a:pPr lvl="1" algn="just">
              <a:lnSpc>
                <a:spcPct val="120000"/>
              </a:lnSpc>
              <a:buFont typeface="Arial" panose="020B0604020202020204" pitchFamily="34" charset="0"/>
              <a:buChar char="•"/>
            </a:pPr>
            <a:r>
              <a:rPr kumimoji="0" lang="zh-CN" altLang="en-US" sz="1600" dirty="0">
                <a:latin typeface="Arial" panose="020B0604020202020204" pitchFamily="34" charset="0"/>
              </a:rPr>
              <a:t>简单问题与单一目标</a:t>
            </a:r>
          </a:p>
          <a:p>
            <a:pPr lvl="1" algn="just">
              <a:lnSpc>
                <a:spcPct val="120000"/>
              </a:lnSpc>
              <a:buFont typeface="Arial" panose="020B0604020202020204" pitchFamily="34" charset="0"/>
              <a:buChar char="•"/>
            </a:pPr>
            <a:r>
              <a:rPr kumimoji="0" lang="zh-CN" altLang="en-US" sz="1600" dirty="0">
                <a:latin typeface="Arial" panose="020B0604020202020204" pitchFamily="34" charset="0"/>
              </a:rPr>
              <a:t>个人控制与个人技能</a:t>
            </a:r>
          </a:p>
          <a:p>
            <a:pPr algn="just">
              <a:lnSpc>
                <a:spcPct val="120000"/>
              </a:lnSpc>
              <a:spcBef>
                <a:spcPts val="600"/>
              </a:spcBef>
              <a:buFont typeface="Wingdings" panose="05000000000000000000" pitchFamily="2" charset="2"/>
              <a:buChar char="n"/>
            </a:pPr>
            <a:r>
              <a:rPr kumimoji="0" lang="zh-CN" altLang="en-US" sz="1600" dirty="0">
                <a:latin typeface="Arial" panose="020B0604020202020204" pitchFamily="34" charset="0"/>
              </a:rPr>
              <a:t>工程（</a:t>
            </a:r>
            <a:r>
              <a:rPr kumimoji="0" lang="en-US" altLang="zh-CN" sz="1600" dirty="0">
                <a:latin typeface="Arial" panose="020B0604020202020204" pitchFamily="34" charset="0"/>
              </a:rPr>
              <a:t>Engineering</a:t>
            </a:r>
            <a:r>
              <a:rPr kumimoji="0" lang="zh-CN" altLang="en-US" sz="1600" dirty="0">
                <a:latin typeface="Arial" panose="020B0604020202020204" pitchFamily="34" charset="0"/>
              </a:rPr>
              <a:t>）</a:t>
            </a:r>
            <a:r>
              <a:rPr kumimoji="0" lang="en-US" altLang="zh-CN" sz="1600" dirty="0">
                <a:latin typeface="Arial" panose="020B0604020202020204" pitchFamily="34" charset="0"/>
              </a:rPr>
              <a:t>: </a:t>
            </a:r>
            <a:r>
              <a:rPr kumimoji="0" lang="zh-CN" altLang="en-US" sz="1600" dirty="0">
                <a:latin typeface="Arial" panose="020B0604020202020204" pitchFamily="34" charset="0"/>
              </a:rPr>
              <a:t>大规模的设计与建造</a:t>
            </a:r>
          </a:p>
          <a:p>
            <a:pPr lvl="1" algn="just">
              <a:lnSpc>
                <a:spcPct val="120000"/>
              </a:lnSpc>
              <a:buFont typeface="Arial" panose="020B0604020202020204" pitchFamily="34" charset="0"/>
              <a:buChar char="•"/>
            </a:pPr>
            <a:r>
              <a:rPr kumimoji="0" lang="zh-CN" altLang="en-US" sz="1600" dirty="0">
                <a:latin typeface="Arial" panose="020B0604020202020204" pitchFamily="34" charset="0"/>
              </a:rPr>
              <a:t>复杂问题与目标分解</a:t>
            </a:r>
          </a:p>
          <a:p>
            <a:pPr lvl="1" algn="just">
              <a:lnSpc>
                <a:spcPct val="120000"/>
              </a:lnSpc>
              <a:buFont typeface="Arial" panose="020B0604020202020204" pitchFamily="34" charset="0"/>
              <a:buChar char="•"/>
            </a:pPr>
            <a:r>
              <a:rPr kumimoji="0" lang="zh-CN" altLang="en-US" sz="1600" dirty="0">
                <a:latin typeface="Arial" panose="020B0604020202020204" pitchFamily="34" charset="0"/>
              </a:rPr>
              <a:t>团队协作，需要考虑运营、管理、成本、质量控制、安全等</a:t>
            </a:r>
          </a:p>
        </p:txBody>
      </p:sp>
      <p:sp>
        <p:nvSpPr>
          <p:cNvPr id="6" name="矩形 5"/>
          <p:cNvSpPr>
            <a:spLocks noChangeArrowheads="1"/>
          </p:cNvSpPr>
          <p:nvPr/>
        </p:nvSpPr>
        <p:spPr bwMode="auto">
          <a:xfrm>
            <a:off x="521551" y="1628800"/>
            <a:ext cx="8622450" cy="1391538"/>
          </a:xfrm>
          <a:prstGeom prst="rect">
            <a:avLst/>
          </a:prstGeom>
          <a:noFill/>
          <a:ln>
            <a:noFill/>
          </a:ln>
        </p:spPr>
        <p:txBody>
          <a:bodyPr wrap="square" lIns="180000" tIns="140400" rIns="180000" bIns="140400">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nSpc>
                <a:spcPct val="150000"/>
              </a:lnSpc>
            </a:pPr>
            <a:r>
              <a:rPr kumimoji="0" lang="zh-CN" altLang="en-US" dirty="0">
                <a:solidFill>
                  <a:srgbClr val="FF0000"/>
                </a:solidFill>
                <a:latin typeface="等线" panose="02010600030101010101" pitchFamily="2" charset="-122"/>
                <a:ea typeface="等线" panose="02010600030101010101" pitchFamily="2" charset="-122"/>
              </a:rPr>
              <a:t>工程</a:t>
            </a:r>
            <a:r>
              <a:rPr kumimoji="0" lang="zh-CN" altLang="en-US" dirty="0">
                <a:latin typeface="等线" panose="02010600030101010101" pitchFamily="2" charset="-122"/>
                <a:ea typeface="等线" panose="02010600030101010101" pitchFamily="2" charset="-122"/>
              </a:rPr>
              <a:t>是将理论和所学的知识应用于实践的科学，以便</a:t>
            </a:r>
            <a:r>
              <a:rPr kumimoji="0" lang="zh-CN" altLang="en-US" dirty="0">
                <a:solidFill>
                  <a:srgbClr val="FF0000"/>
                </a:solidFill>
                <a:latin typeface="等线" panose="02010600030101010101" pitchFamily="2" charset="-122"/>
                <a:ea typeface="等线" panose="02010600030101010101" pitchFamily="2" charset="-122"/>
              </a:rPr>
              <a:t>经济有效地</a:t>
            </a:r>
            <a:r>
              <a:rPr kumimoji="0" lang="zh-CN" altLang="en-US" dirty="0">
                <a:latin typeface="等线" panose="02010600030101010101" pitchFamily="2" charset="-122"/>
                <a:ea typeface="等线" panose="02010600030101010101" pitchFamily="2" charset="-122"/>
              </a:rPr>
              <a:t>解决实际问题。</a:t>
            </a:r>
          </a:p>
        </p:txBody>
      </p:sp>
    </p:spTree>
    <p:extLst>
      <p:ext uri="{BB962C8B-B14F-4D97-AF65-F5344CB8AC3E}">
        <p14:creationId xmlns:p14="http://schemas.microsoft.com/office/powerpoint/2010/main" val="2551431869"/>
      </p:ext>
    </p:extLst>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21550" y="276225"/>
            <a:ext cx="8325925" cy="6667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软件工程与计算机科学的区别</a:t>
            </a:r>
          </a:p>
        </p:txBody>
      </p:sp>
      <p:sp>
        <p:nvSpPr>
          <p:cNvPr id="7" name="矩形 5"/>
          <p:cNvSpPr>
            <a:spLocks noChangeArrowheads="1"/>
          </p:cNvSpPr>
          <p:nvPr/>
        </p:nvSpPr>
        <p:spPr bwMode="auto">
          <a:xfrm>
            <a:off x="251520" y="1673805"/>
            <a:ext cx="8892480" cy="984601"/>
          </a:xfrm>
          <a:prstGeom prst="rect">
            <a:avLst/>
          </a:prstGeom>
          <a:noFill/>
          <a:ln w="9525">
            <a:noFill/>
            <a:miter lim="800000"/>
            <a:headEnd/>
            <a:tailEnd/>
          </a:ln>
        </p:spPr>
        <p:txBody>
          <a:bodyPr wrap="square" lIns="180000" tIns="108000" rIns="180000" bIns="108000">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lnSpc>
                <a:spcPct val="130000"/>
              </a:lnSpc>
            </a:pPr>
            <a:r>
              <a:rPr kumimoji="0" lang="zh-CN" altLang="en-US" sz="2000" dirty="0">
                <a:solidFill>
                  <a:srgbClr val="0033CC"/>
                </a:solidFill>
              </a:rPr>
              <a:t>科学</a:t>
            </a:r>
            <a:r>
              <a:rPr kumimoji="0" lang="zh-CN" altLang="en-US" sz="2000" dirty="0"/>
              <a:t>是发现世界上已经存在的事物，回答“</a:t>
            </a:r>
            <a:r>
              <a:rPr kumimoji="0" lang="zh-CN" altLang="en-US" sz="2000" dirty="0">
                <a:solidFill>
                  <a:srgbClr val="FF0000"/>
                </a:solidFill>
              </a:rPr>
              <a:t>是什么</a:t>
            </a:r>
            <a:r>
              <a:rPr kumimoji="0" lang="zh-CN" altLang="en-US" sz="2000" dirty="0"/>
              <a:t>”和“</a:t>
            </a:r>
            <a:r>
              <a:rPr kumimoji="0" lang="zh-CN" altLang="en-US" sz="2000" dirty="0">
                <a:solidFill>
                  <a:srgbClr val="FF0000"/>
                </a:solidFill>
              </a:rPr>
              <a:t>为什么</a:t>
            </a:r>
            <a:r>
              <a:rPr kumimoji="0" lang="zh-CN" altLang="en-US" sz="2000" dirty="0"/>
              <a:t>”的问题。</a:t>
            </a:r>
            <a:endParaRPr kumimoji="0" lang="en-US" altLang="zh-CN" sz="2000" dirty="0"/>
          </a:p>
          <a:p>
            <a:pPr algn="ctr">
              <a:lnSpc>
                <a:spcPct val="130000"/>
              </a:lnSpc>
            </a:pPr>
            <a:r>
              <a:rPr kumimoji="0" lang="zh-CN" altLang="en-US" sz="2000" dirty="0">
                <a:solidFill>
                  <a:srgbClr val="0033CC"/>
                </a:solidFill>
              </a:rPr>
              <a:t>工程</a:t>
            </a:r>
            <a:r>
              <a:rPr kumimoji="0" lang="zh-CN" altLang="en-US" sz="2000" dirty="0"/>
              <a:t>是创造世界上从未存在的事物，回答“</a:t>
            </a:r>
            <a:r>
              <a:rPr kumimoji="0" lang="zh-CN" altLang="en-US" sz="2000" dirty="0">
                <a:solidFill>
                  <a:srgbClr val="FF0000"/>
                </a:solidFill>
              </a:rPr>
              <a:t>做什么</a:t>
            </a:r>
            <a:r>
              <a:rPr kumimoji="0" lang="zh-CN" altLang="en-US" sz="2000" dirty="0"/>
              <a:t>”和“</a:t>
            </a:r>
            <a:r>
              <a:rPr kumimoji="0" lang="zh-CN" altLang="en-US" sz="2000" dirty="0">
                <a:solidFill>
                  <a:srgbClr val="FF0000"/>
                </a:solidFill>
              </a:rPr>
              <a:t>怎么做</a:t>
            </a:r>
            <a:r>
              <a:rPr kumimoji="0" lang="zh-CN" altLang="en-US" sz="2000" dirty="0"/>
              <a:t>”的问题。</a:t>
            </a:r>
          </a:p>
        </p:txBody>
      </p:sp>
      <p:graphicFrame>
        <p:nvGraphicFramePr>
          <p:cNvPr id="10" name="表格 10">
            <a:extLst>
              <a:ext uri="{FF2B5EF4-FFF2-40B4-BE49-F238E27FC236}">
                <a16:creationId xmlns:a16="http://schemas.microsoft.com/office/drawing/2014/main" id="{BE57EF3E-326D-4634-90A3-0816BD6D3230}"/>
              </a:ext>
            </a:extLst>
          </p:cNvPr>
          <p:cNvGraphicFramePr>
            <a:graphicFrameLocks noGrp="1"/>
          </p:cNvGraphicFramePr>
          <p:nvPr>
            <p:extLst>
              <p:ext uri="{D42A27DB-BD31-4B8C-83A1-F6EECF244321}">
                <p14:modId xmlns:p14="http://schemas.microsoft.com/office/powerpoint/2010/main" val="1798705048"/>
              </p:ext>
            </p:extLst>
          </p:nvPr>
        </p:nvGraphicFramePr>
        <p:xfrm>
          <a:off x="521549" y="2843935"/>
          <a:ext cx="8325926" cy="3420000"/>
        </p:xfrm>
        <a:graphic>
          <a:graphicData uri="http://schemas.openxmlformats.org/drawingml/2006/table">
            <a:tbl>
              <a:tblPr firstRow="1" bandRow="1">
                <a:tableStyleId>{5C22544A-7EE6-4342-B048-85BDC9FD1C3A}</a:tableStyleId>
              </a:tblPr>
              <a:tblGrid>
                <a:gridCol w="4162963">
                  <a:extLst>
                    <a:ext uri="{9D8B030D-6E8A-4147-A177-3AD203B41FA5}">
                      <a16:colId xmlns:a16="http://schemas.microsoft.com/office/drawing/2014/main" val="348321190"/>
                    </a:ext>
                  </a:extLst>
                </a:gridCol>
                <a:gridCol w="4162963">
                  <a:extLst>
                    <a:ext uri="{9D8B030D-6E8A-4147-A177-3AD203B41FA5}">
                      <a16:colId xmlns:a16="http://schemas.microsoft.com/office/drawing/2014/main" val="950497061"/>
                    </a:ext>
                  </a:extLst>
                </a:gridCol>
              </a:tblGrid>
              <a:tr h="684000">
                <a:tc>
                  <a:txBody>
                    <a:bodyPr/>
                    <a:lstStyle/>
                    <a:p>
                      <a:r>
                        <a:rPr lang="zh-CN" altLang="en-US" sz="2200" b="1" dirty="0">
                          <a:solidFill>
                            <a:srgbClr val="FF0000"/>
                          </a:solidFill>
                        </a:rPr>
                        <a:t>科学</a:t>
                      </a:r>
                    </a:p>
                  </a:txBody>
                  <a:tcPr anchor="ctr"/>
                </a:tc>
                <a:tc>
                  <a:txBody>
                    <a:bodyPr/>
                    <a:lstStyle/>
                    <a:p>
                      <a:r>
                        <a:rPr lang="zh-CN" altLang="en-US" sz="2200" b="1" dirty="0">
                          <a:solidFill>
                            <a:srgbClr val="FF0000"/>
                          </a:solidFill>
                        </a:rPr>
                        <a:t>工程</a:t>
                      </a:r>
                    </a:p>
                  </a:txBody>
                  <a:tcPr anchor="ctr"/>
                </a:tc>
                <a:extLst>
                  <a:ext uri="{0D108BD9-81ED-4DB2-BD59-A6C34878D82A}">
                    <a16:rowId xmlns:a16="http://schemas.microsoft.com/office/drawing/2014/main" val="1823156194"/>
                  </a:ext>
                </a:extLst>
              </a:tr>
              <a:tr h="68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200" b="1" dirty="0"/>
                        <a:t>科学是我们认识自然的过程</a:t>
                      </a:r>
                      <a:endParaRPr lang="en-US" altLang="zh-CN" sz="2200" b="1" dirty="0"/>
                    </a:p>
                  </a:txBody>
                  <a:tcPr anchor="ctr"/>
                </a:tc>
                <a:tc>
                  <a:txBody>
                    <a:bodyPr/>
                    <a:lstStyle/>
                    <a:p>
                      <a:r>
                        <a:rPr lang="zh-CN" altLang="en-US" sz="2200" b="1" dirty="0"/>
                        <a:t>工程是我们征服自然的过程</a:t>
                      </a:r>
                    </a:p>
                  </a:txBody>
                  <a:tcPr anchor="ctr"/>
                </a:tc>
                <a:extLst>
                  <a:ext uri="{0D108BD9-81ED-4DB2-BD59-A6C34878D82A}">
                    <a16:rowId xmlns:a16="http://schemas.microsoft.com/office/drawing/2014/main" val="2769097836"/>
                  </a:ext>
                </a:extLst>
              </a:tr>
              <a:tr h="684000">
                <a:tc>
                  <a:txBody>
                    <a:bodyPr/>
                    <a:lstStyle/>
                    <a:p>
                      <a:r>
                        <a:rPr lang="zh-CN" altLang="en-US" sz="2200" b="1" dirty="0"/>
                        <a:t>科学解决的是“为什么”的问题 </a:t>
                      </a:r>
                    </a:p>
                  </a:txBody>
                  <a:tcPr anchor="ctr"/>
                </a:tc>
                <a:tc>
                  <a:txBody>
                    <a:bodyPr/>
                    <a:lstStyle/>
                    <a:p>
                      <a:r>
                        <a:rPr lang="zh-CN" altLang="en-US" sz="2200" b="1" dirty="0"/>
                        <a:t>工程解决的是“怎么办”的问题</a:t>
                      </a:r>
                    </a:p>
                  </a:txBody>
                  <a:tcPr anchor="ctr"/>
                </a:tc>
                <a:extLst>
                  <a:ext uri="{0D108BD9-81ED-4DB2-BD59-A6C34878D82A}">
                    <a16:rowId xmlns:a16="http://schemas.microsoft.com/office/drawing/2014/main" val="1395484999"/>
                  </a:ext>
                </a:extLst>
              </a:tr>
              <a:tr h="684000">
                <a:tc>
                  <a:txBody>
                    <a:bodyPr/>
                    <a:lstStyle/>
                    <a:p>
                      <a:r>
                        <a:rPr lang="zh-CN" altLang="en-US" sz="2200" b="1" dirty="0"/>
                        <a:t>科学需要独立思考与自由探索 </a:t>
                      </a:r>
                    </a:p>
                  </a:txBody>
                  <a:tcPr anchor="ctr"/>
                </a:tc>
                <a:tc>
                  <a:txBody>
                    <a:bodyPr/>
                    <a:lstStyle/>
                    <a:p>
                      <a:r>
                        <a:rPr lang="zh-CN" altLang="en-US" sz="2200" b="1" dirty="0"/>
                        <a:t>工程需要纪律性与团队精神</a:t>
                      </a:r>
                    </a:p>
                  </a:txBody>
                  <a:tcPr anchor="ctr"/>
                </a:tc>
                <a:extLst>
                  <a:ext uri="{0D108BD9-81ED-4DB2-BD59-A6C34878D82A}">
                    <a16:rowId xmlns:a16="http://schemas.microsoft.com/office/drawing/2014/main" val="3393630983"/>
                  </a:ext>
                </a:extLst>
              </a:tr>
              <a:tr h="684000">
                <a:tc>
                  <a:txBody>
                    <a:bodyPr/>
                    <a:lstStyle/>
                    <a:p>
                      <a:r>
                        <a:rPr lang="zh-CN" altLang="en-US" sz="2200" b="1" dirty="0"/>
                        <a:t>科学具有不确定性 </a:t>
                      </a:r>
                    </a:p>
                  </a:txBody>
                  <a:tcPr anchor="ctr"/>
                </a:tc>
                <a:tc>
                  <a:txBody>
                    <a:bodyPr/>
                    <a:lstStyle/>
                    <a:p>
                      <a:r>
                        <a:rPr lang="zh-CN" altLang="en-US" sz="2200" b="1" dirty="0"/>
                        <a:t>工程具有计划性与实用性</a:t>
                      </a:r>
                    </a:p>
                  </a:txBody>
                  <a:tcPr anchor="ctr"/>
                </a:tc>
                <a:extLst>
                  <a:ext uri="{0D108BD9-81ED-4DB2-BD59-A6C34878D82A}">
                    <a16:rowId xmlns:a16="http://schemas.microsoft.com/office/drawing/2014/main" val="1777159663"/>
                  </a:ext>
                </a:extLst>
              </a:tr>
            </a:tbl>
          </a:graphicData>
        </a:graphic>
      </p:graphicFrame>
    </p:spTree>
    <p:extLst>
      <p:ext uri="{BB962C8B-B14F-4D97-AF65-F5344CB8AC3E}">
        <p14:creationId xmlns:p14="http://schemas.microsoft.com/office/powerpoint/2010/main" val="2826158614"/>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657225" y="413665"/>
            <a:ext cx="38831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What is software</a:t>
            </a:r>
          </a:p>
        </p:txBody>
      </p:sp>
      <p:pic>
        <p:nvPicPr>
          <p:cNvPr id="327685" name="Picture 5" descr="bs0058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76375" y="3716338"/>
            <a:ext cx="16764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686" name="AutoShape 6"/>
          <p:cNvSpPr>
            <a:spLocks noChangeArrowheads="1"/>
          </p:cNvSpPr>
          <p:nvPr/>
        </p:nvSpPr>
        <p:spPr bwMode="auto">
          <a:xfrm>
            <a:off x="3924300" y="3429000"/>
            <a:ext cx="685800" cy="609600"/>
          </a:xfrm>
          <a:prstGeom prst="plus">
            <a:avLst>
              <a:gd name="adj" fmla="val 36806"/>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pic>
        <p:nvPicPr>
          <p:cNvPr id="327687" name="Picture 7" descr="bs00554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2997200"/>
            <a:ext cx="11430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688" name="Picture 8" descr="b_1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92725" y="4868863"/>
            <a:ext cx="1655763"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689" name="AutoShape 9"/>
          <p:cNvSpPr>
            <a:spLocks noChangeArrowheads="1"/>
          </p:cNvSpPr>
          <p:nvPr/>
        </p:nvSpPr>
        <p:spPr bwMode="auto">
          <a:xfrm>
            <a:off x="3924300" y="4724400"/>
            <a:ext cx="685800" cy="609600"/>
          </a:xfrm>
          <a:prstGeom prst="plus">
            <a:avLst>
              <a:gd name="adj" fmla="val 36806"/>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sp>
        <p:nvSpPr>
          <p:cNvPr id="327690" name="Rectangle 10"/>
          <p:cNvSpPr>
            <a:spLocks noChangeArrowheads="1"/>
          </p:cNvSpPr>
          <p:nvPr/>
        </p:nvSpPr>
        <p:spPr bwMode="auto">
          <a:xfrm>
            <a:off x="836613" y="1989138"/>
            <a:ext cx="18764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3200">
                <a:solidFill>
                  <a:srgbClr val="FF0000"/>
                </a:solidFill>
                <a:latin typeface="Times New Roman" panose="02020603050405020304" pitchFamily="18" charset="0"/>
                <a:sym typeface="Symbol" panose="05050102010706020507" pitchFamily="18" charset="2"/>
              </a:rPr>
              <a:t>Software:</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690"/>
                                        </p:tgtEl>
                                        <p:attrNameLst>
                                          <p:attrName>style.visibility</p:attrName>
                                        </p:attrNameLst>
                                      </p:cBhvr>
                                      <p:to>
                                        <p:strVal val="visible"/>
                                      </p:to>
                                    </p:set>
                                    <p:anim calcmode="lin" valueType="num">
                                      <p:cBhvr additive="base">
                                        <p:cTn id="7" dur="500" fill="hold"/>
                                        <p:tgtEl>
                                          <p:spTgt spid="327690"/>
                                        </p:tgtEl>
                                        <p:attrNameLst>
                                          <p:attrName>ppt_x</p:attrName>
                                        </p:attrNameLst>
                                      </p:cBhvr>
                                      <p:tavLst>
                                        <p:tav tm="0">
                                          <p:val>
                                            <p:strVal val="#ppt_x"/>
                                          </p:val>
                                        </p:tav>
                                        <p:tav tm="100000">
                                          <p:val>
                                            <p:strVal val="#ppt_x"/>
                                          </p:val>
                                        </p:tav>
                                      </p:tavLst>
                                    </p:anim>
                                    <p:anim calcmode="lin" valueType="num">
                                      <p:cBhvr additive="base">
                                        <p:cTn id="8" dur="500" fill="hold"/>
                                        <p:tgtEl>
                                          <p:spTgt spid="3276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685"/>
                                        </p:tgtEl>
                                        <p:attrNameLst>
                                          <p:attrName>style.visibility</p:attrName>
                                        </p:attrNameLst>
                                      </p:cBhvr>
                                      <p:to>
                                        <p:strVal val="visible"/>
                                      </p:to>
                                    </p:set>
                                    <p:anim calcmode="lin" valueType="num">
                                      <p:cBhvr additive="base">
                                        <p:cTn id="13" dur="500" fill="hold"/>
                                        <p:tgtEl>
                                          <p:spTgt spid="327685"/>
                                        </p:tgtEl>
                                        <p:attrNameLst>
                                          <p:attrName>ppt_x</p:attrName>
                                        </p:attrNameLst>
                                      </p:cBhvr>
                                      <p:tavLst>
                                        <p:tav tm="0">
                                          <p:val>
                                            <p:strVal val="#ppt_x"/>
                                          </p:val>
                                        </p:tav>
                                        <p:tav tm="100000">
                                          <p:val>
                                            <p:strVal val="#ppt_x"/>
                                          </p:val>
                                        </p:tav>
                                      </p:tavLst>
                                    </p:anim>
                                    <p:anim calcmode="lin" valueType="num">
                                      <p:cBhvr additive="base">
                                        <p:cTn id="14" dur="500" fill="hold"/>
                                        <p:tgtEl>
                                          <p:spTgt spid="32768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27686"/>
                                        </p:tgtEl>
                                        <p:attrNameLst>
                                          <p:attrName>style.visibility</p:attrName>
                                        </p:attrNameLst>
                                      </p:cBhvr>
                                      <p:to>
                                        <p:strVal val="visible"/>
                                      </p:to>
                                    </p:set>
                                    <p:anim calcmode="lin" valueType="num">
                                      <p:cBhvr additive="base">
                                        <p:cTn id="17" dur="500" fill="hold"/>
                                        <p:tgtEl>
                                          <p:spTgt spid="327686"/>
                                        </p:tgtEl>
                                        <p:attrNameLst>
                                          <p:attrName>ppt_x</p:attrName>
                                        </p:attrNameLst>
                                      </p:cBhvr>
                                      <p:tavLst>
                                        <p:tav tm="0">
                                          <p:val>
                                            <p:strVal val="#ppt_x"/>
                                          </p:val>
                                        </p:tav>
                                        <p:tav tm="100000">
                                          <p:val>
                                            <p:strVal val="#ppt_x"/>
                                          </p:val>
                                        </p:tav>
                                      </p:tavLst>
                                    </p:anim>
                                    <p:anim calcmode="lin" valueType="num">
                                      <p:cBhvr additive="base">
                                        <p:cTn id="18" dur="500" fill="hold"/>
                                        <p:tgtEl>
                                          <p:spTgt spid="32768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27687"/>
                                        </p:tgtEl>
                                        <p:attrNameLst>
                                          <p:attrName>style.visibility</p:attrName>
                                        </p:attrNameLst>
                                      </p:cBhvr>
                                      <p:to>
                                        <p:strVal val="visible"/>
                                      </p:to>
                                    </p:set>
                                    <p:anim calcmode="lin" valueType="num">
                                      <p:cBhvr additive="base">
                                        <p:cTn id="21" dur="500" fill="hold"/>
                                        <p:tgtEl>
                                          <p:spTgt spid="327687"/>
                                        </p:tgtEl>
                                        <p:attrNameLst>
                                          <p:attrName>ppt_x</p:attrName>
                                        </p:attrNameLst>
                                      </p:cBhvr>
                                      <p:tavLst>
                                        <p:tav tm="0">
                                          <p:val>
                                            <p:strVal val="#ppt_x"/>
                                          </p:val>
                                        </p:tav>
                                        <p:tav tm="100000">
                                          <p:val>
                                            <p:strVal val="#ppt_x"/>
                                          </p:val>
                                        </p:tav>
                                      </p:tavLst>
                                    </p:anim>
                                    <p:anim calcmode="lin" valueType="num">
                                      <p:cBhvr additive="base">
                                        <p:cTn id="22" dur="500" fill="hold"/>
                                        <p:tgtEl>
                                          <p:spTgt spid="32768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27688"/>
                                        </p:tgtEl>
                                        <p:attrNameLst>
                                          <p:attrName>style.visibility</p:attrName>
                                        </p:attrNameLst>
                                      </p:cBhvr>
                                      <p:to>
                                        <p:strVal val="visible"/>
                                      </p:to>
                                    </p:set>
                                    <p:anim calcmode="lin" valueType="num">
                                      <p:cBhvr additive="base">
                                        <p:cTn id="25" dur="500" fill="hold"/>
                                        <p:tgtEl>
                                          <p:spTgt spid="327688"/>
                                        </p:tgtEl>
                                        <p:attrNameLst>
                                          <p:attrName>ppt_x</p:attrName>
                                        </p:attrNameLst>
                                      </p:cBhvr>
                                      <p:tavLst>
                                        <p:tav tm="0">
                                          <p:val>
                                            <p:strVal val="#ppt_x"/>
                                          </p:val>
                                        </p:tav>
                                        <p:tav tm="100000">
                                          <p:val>
                                            <p:strVal val="#ppt_x"/>
                                          </p:val>
                                        </p:tav>
                                      </p:tavLst>
                                    </p:anim>
                                    <p:anim calcmode="lin" valueType="num">
                                      <p:cBhvr additive="base">
                                        <p:cTn id="26" dur="500" fill="hold"/>
                                        <p:tgtEl>
                                          <p:spTgt spid="32768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27689"/>
                                        </p:tgtEl>
                                        <p:attrNameLst>
                                          <p:attrName>style.visibility</p:attrName>
                                        </p:attrNameLst>
                                      </p:cBhvr>
                                      <p:to>
                                        <p:strVal val="visible"/>
                                      </p:to>
                                    </p:set>
                                    <p:anim calcmode="lin" valueType="num">
                                      <p:cBhvr additive="base">
                                        <p:cTn id="29" dur="500" fill="hold"/>
                                        <p:tgtEl>
                                          <p:spTgt spid="327689"/>
                                        </p:tgtEl>
                                        <p:attrNameLst>
                                          <p:attrName>ppt_x</p:attrName>
                                        </p:attrNameLst>
                                      </p:cBhvr>
                                      <p:tavLst>
                                        <p:tav tm="0">
                                          <p:val>
                                            <p:strVal val="#ppt_x"/>
                                          </p:val>
                                        </p:tav>
                                        <p:tav tm="100000">
                                          <p:val>
                                            <p:strVal val="#ppt_x"/>
                                          </p:val>
                                        </p:tav>
                                      </p:tavLst>
                                    </p:anim>
                                    <p:anim calcmode="lin" valueType="num">
                                      <p:cBhvr additive="base">
                                        <p:cTn id="30" dur="500" fill="hold"/>
                                        <p:tgtEl>
                                          <p:spTgt spid="3276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6" grpId="0" animBg="1"/>
      <p:bldP spid="327689" grpId="0" animBg="1"/>
      <p:bldP spid="32769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2DD18220-2386-4E38-8C40-C4BD7047898A}"/>
              </a:ext>
            </a:extLst>
          </p:cNvPr>
          <p:cNvSpPr txBox="1">
            <a:spLocks/>
          </p:cNvSpPr>
          <p:nvPr/>
        </p:nvSpPr>
        <p:spPr>
          <a:xfrm>
            <a:off x="521550" y="276225"/>
            <a:ext cx="8325925" cy="6667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软件工程与计算机科学的区别</a:t>
            </a:r>
          </a:p>
        </p:txBody>
      </p:sp>
      <p:pic>
        <p:nvPicPr>
          <p:cNvPr id="4" name="Picture 8" descr="Slide3">
            <a:extLst>
              <a:ext uri="{FF2B5EF4-FFF2-40B4-BE49-F238E27FC236}">
                <a16:creationId xmlns:a16="http://schemas.microsoft.com/office/drawing/2014/main" id="{D1BFF35A-18D4-4E1D-AE1A-7BF401204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377156" y="1763815"/>
            <a:ext cx="6389687" cy="4000500"/>
          </a:xfrm>
          <a:prstGeom prst="rect">
            <a:avLst/>
          </a:prstGeom>
        </p:spPr>
      </p:pic>
      <p:sp>
        <p:nvSpPr>
          <p:cNvPr id="5" name="矩形 3">
            <a:extLst>
              <a:ext uri="{FF2B5EF4-FFF2-40B4-BE49-F238E27FC236}">
                <a16:creationId xmlns:a16="http://schemas.microsoft.com/office/drawing/2014/main" id="{D068DD91-2397-4AC2-8EEA-1608EE1C0828}"/>
              </a:ext>
            </a:extLst>
          </p:cNvPr>
          <p:cNvSpPr>
            <a:spLocks noChangeArrowheads="1"/>
          </p:cNvSpPr>
          <p:nvPr/>
        </p:nvSpPr>
        <p:spPr bwMode="auto">
          <a:xfrm>
            <a:off x="178445" y="5792028"/>
            <a:ext cx="367347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r>
              <a:rPr kumimoji="0" lang="zh-CN" altLang="en-US" sz="1800" dirty="0">
                <a:solidFill>
                  <a:srgbClr val="CC0000"/>
                </a:solidFill>
                <a:latin typeface="微软雅黑" panose="020B0503020204020204" pitchFamily="34" charset="-122"/>
              </a:rPr>
              <a:t>计算机科学</a:t>
            </a:r>
            <a:r>
              <a:rPr kumimoji="0" lang="zh-CN" altLang="en-US" sz="1800" dirty="0">
                <a:latin typeface="微软雅黑" panose="020B0503020204020204" pitchFamily="34" charset="-122"/>
              </a:rPr>
              <a:t>研究构成计算机本身的理论和结构，诸如硬件设计或者算法的理论证明等。</a:t>
            </a:r>
          </a:p>
        </p:txBody>
      </p:sp>
      <p:sp>
        <p:nvSpPr>
          <p:cNvPr id="6" name="矩形 4">
            <a:extLst>
              <a:ext uri="{FF2B5EF4-FFF2-40B4-BE49-F238E27FC236}">
                <a16:creationId xmlns:a16="http://schemas.microsoft.com/office/drawing/2014/main" id="{662AD4AB-F883-448C-BB0B-B3EC52314388}"/>
              </a:ext>
            </a:extLst>
          </p:cNvPr>
          <p:cNvSpPr>
            <a:spLocks noChangeArrowheads="1"/>
          </p:cNvSpPr>
          <p:nvPr/>
        </p:nvSpPr>
        <p:spPr bwMode="auto">
          <a:xfrm>
            <a:off x="5292082" y="5781510"/>
            <a:ext cx="36718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just"/>
            <a:r>
              <a:rPr kumimoji="0" lang="zh-CN" altLang="en-US" sz="1800" dirty="0">
                <a:solidFill>
                  <a:srgbClr val="CC0000"/>
                </a:solidFill>
                <a:latin typeface="微软雅黑" panose="020B0503020204020204" pitchFamily="34" charset="-122"/>
              </a:rPr>
              <a:t>软件工程</a:t>
            </a:r>
            <a:r>
              <a:rPr kumimoji="0" lang="zh-CN" altLang="en-US" sz="1800" dirty="0">
                <a:latin typeface="微软雅黑" panose="020B0503020204020204" pitchFamily="34" charset="-122"/>
              </a:rPr>
              <a:t>将计算机作为问题求解的</a:t>
            </a:r>
            <a:r>
              <a:rPr kumimoji="0" lang="zh-CN" altLang="en-US" sz="1800" dirty="0">
                <a:solidFill>
                  <a:srgbClr val="0000FF"/>
                </a:solidFill>
                <a:latin typeface="微软雅黑" panose="020B0503020204020204" pitchFamily="34" charset="-122"/>
              </a:rPr>
              <a:t>工具</a:t>
            </a:r>
            <a:r>
              <a:rPr kumimoji="0" lang="zh-CN" altLang="en-US" sz="1800" dirty="0">
                <a:latin typeface="微软雅黑" panose="020B0503020204020204" pitchFamily="34" charset="-122"/>
              </a:rPr>
              <a:t>，</a:t>
            </a:r>
            <a:r>
              <a:rPr kumimoji="0" lang="zh-CN" altLang="en-US" sz="1800" dirty="0">
                <a:solidFill>
                  <a:srgbClr val="0000FF"/>
                </a:solidFill>
                <a:latin typeface="微软雅黑" panose="020B0503020204020204" pitchFamily="34" charset="-122"/>
              </a:rPr>
              <a:t>设计</a:t>
            </a:r>
            <a:r>
              <a:rPr kumimoji="0" lang="zh-CN" altLang="en-US" sz="1800" dirty="0">
                <a:latin typeface="微软雅黑" panose="020B0503020204020204" pitchFamily="34" charset="-122"/>
              </a:rPr>
              <a:t>和</a:t>
            </a:r>
            <a:r>
              <a:rPr kumimoji="0" lang="zh-CN" altLang="en-US" sz="1800" dirty="0">
                <a:solidFill>
                  <a:srgbClr val="0000FF"/>
                </a:solidFill>
                <a:latin typeface="微软雅黑" panose="020B0503020204020204" pitchFamily="34" charset="-122"/>
              </a:rPr>
              <a:t>实施</a:t>
            </a:r>
            <a:r>
              <a:rPr kumimoji="0" lang="zh-CN" altLang="en-US" sz="1800" dirty="0">
                <a:latin typeface="微软雅黑" panose="020B0503020204020204" pitchFamily="34" charset="-122"/>
              </a:rPr>
              <a:t>尚未存在的方案用以服务社会。</a:t>
            </a:r>
          </a:p>
        </p:txBody>
      </p:sp>
    </p:spTree>
    <p:extLst>
      <p:ext uri="{BB962C8B-B14F-4D97-AF65-F5344CB8AC3E}">
        <p14:creationId xmlns:p14="http://schemas.microsoft.com/office/powerpoint/2010/main" val="2031679815"/>
      </p:ext>
    </p:extLst>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22288" y="53625"/>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在计算机学科位置</a:t>
            </a:r>
          </a:p>
        </p:txBody>
      </p:sp>
      <p:sp>
        <p:nvSpPr>
          <p:cNvPr id="39939" name="Text Box 3"/>
          <p:cNvSpPr txBox="1">
            <a:spLocks noChangeArrowheads="1"/>
          </p:cNvSpPr>
          <p:nvPr/>
        </p:nvSpPr>
        <p:spPr bwMode="auto">
          <a:xfrm>
            <a:off x="0" y="3573463"/>
            <a:ext cx="22526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zh-CN" altLang="en-US" sz="2800" dirty="0">
                <a:solidFill>
                  <a:srgbClr val="0000FF"/>
                </a:solidFill>
                <a:latin typeface="等线" panose="02010600030101010101" pitchFamily="2" charset="-122"/>
                <a:ea typeface="等线" panose="02010600030101010101" pitchFamily="2" charset="-122"/>
              </a:rPr>
              <a:t>计算机科学技术</a:t>
            </a:r>
          </a:p>
        </p:txBody>
      </p:sp>
      <p:sp>
        <p:nvSpPr>
          <p:cNvPr id="39940" name="Rectangle 4"/>
          <p:cNvSpPr>
            <a:spLocks noChangeArrowheads="1"/>
          </p:cNvSpPr>
          <p:nvPr/>
        </p:nvSpPr>
        <p:spPr bwMode="auto">
          <a:xfrm>
            <a:off x="6627813" y="1582738"/>
            <a:ext cx="20589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zh-CN" altLang="en-US" sz="2800">
                <a:latin typeface="Times New Roman" panose="02020603050405020304" pitchFamily="18" charset="0"/>
              </a:rPr>
              <a:t>计算机科学 </a:t>
            </a:r>
          </a:p>
          <a:p>
            <a:pPr algn="ctr">
              <a:spcBef>
                <a:spcPct val="0"/>
              </a:spcBef>
              <a:buClrTx/>
              <a:buFontTx/>
              <a:buNone/>
            </a:pPr>
            <a:r>
              <a:rPr kumimoji="1" lang="en-US" altLang="zh-CN" sz="2800">
                <a:latin typeface="Times New Roman" panose="02020603050405020304" pitchFamily="18" charset="0"/>
              </a:rPr>
              <a:t>(CS)</a:t>
            </a:r>
          </a:p>
        </p:txBody>
      </p:sp>
      <p:sp>
        <p:nvSpPr>
          <p:cNvPr id="39941" name="Rectangle 5"/>
          <p:cNvSpPr>
            <a:spLocks noChangeArrowheads="1"/>
          </p:cNvSpPr>
          <p:nvPr/>
        </p:nvSpPr>
        <p:spPr bwMode="auto">
          <a:xfrm>
            <a:off x="6621463" y="2932113"/>
            <a:ext cx="197008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zh-CN" altLang="en-US" sz="2800">
                <a:latin typeface="Times New Roman" panose="02020603050405020304" pitchFamily="18" charset="0"/>
              </a:rPr>
              <a:t>计算机工程</a:t>
            </a:r>
          </a:p>
          <a:p>
            <a:pPr algn="ctr">
              <a:spcBef>
                <a:spcPct val="0"/>
              </a:spcBef>
              <a:buClrTx/>
              <a:buFontTx/>
              <a:buNone/>
            </a:pPr>
            <a:r>
              <a:rPr kumimoji="1" lang="en-US" altLang="zh-CN" sz="2800">
                <a:latin typeface="Times New Roman" panose="02020603050405020304" pitchFamily="18" charset="0"/>
              </a:rPr>
              <a:t>(CE)</a:t>
            </a:r>
          </a:p>
        </p:txBody>
      </p:sp>
      <p:sp>
        <p:nvSpPr>
          <p:cNvPr id="39942" name="Rectangle 6"/>
          <p:cNvSpPr>
            <a:spLocks noChangeArrowheads="1"/>
          </p:cNvSpPr>
          <p:nvPr/>
        </p:nvSpPr>
        <p:spPr bwMode="auto">
          <a:xfrm>
            <a:off x="6596063" y="4243388"/>
            <a:ext cx="1612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zh-CN" altLang="en-US" sz="2800">
                <a:solidFill>
                  <a:srgbClr val="FF0000"/>
                </a:solidFill>
                <a:latin typeface="Times New Roman" panose="02020603050405020304" pitchFamily="18" charset="0"/>
              </a:rPr>
              <a:t>软件工程</a:t>
            </a:r>
          </a:p>
          <a:p>
            <a:pPr algn="ctr">
              <a:spcBef>
                <a:spcPct val="0"/>
              </a:spcBef>
              <a:buClrTx/>
              <a:buFontTx/>
              <a:buNone/>
            </a:pPr>
            <a:r>
              <a:rPr kumimoji="1" lang="en-US" altLang="zh-CN" sz="2800">
                <a:solidFill>
                  <a:srgbClr val="FF0000"/>
                </a:solidFill>
                <a:latin typeface="Times New Roman" panose="02020603050405020304" pitchFamily="18" charset="0"/>
              </a:rPr>
              <a:t>(SE)</a:t>
            </a:r>
          </a:p>
        </p:txBody>
      </p:sp>
      <p:sp>
        <p:nvSpPr>
          <p:cNvPr id="39943" name="Rectangle 7"/>
          <p:cNvSpPr>
            <a:spLocks noChangeArrowheads="1"/>
          </p:cNvSpPr>
          <p:nvPr/>
        </p:nvSpPr>
        <p:spPr bwMode="auto">
          <a:xfrm>
            <a:off x="6596063" y="5691188"/>
            <a:ext cx="1612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zh-CN" altLang="en-US" sz="2800">
                <a:latin typeface="Times New Roman" panose="02020603050405020304" pitchFamily="18" charset="0"/>
              </a:rPr>
              <a:t>信息系统</a:t>
            </a:r>
          </a:p>
          <a:p>
            <a:pPr algn="ctr">
              <a:spcBef>
                <a:spcPct val="0"/>
              </a:spcBef>
              <a:buClrTx/>
              <a:buFontTx/>
              <a:buNone/>
            </a:pPr>
            <a:r>
              <a:rPr kumimoji="1" lang="en-US" altLang="zh-CN" sz="2800">
                <a:latin typeface="Times New Roman" panose="02020603050405020304" pitchFamily="18" charset="0"/>
              </a:rPr>
              <a:t>(IS)</a:t>
            </a:r>
          </a:p>
        </p:txBody>
      </p:sp>
      <p:sp>
        <p:nvSpPr>
          <p:cNvPr id="39944" name="Rectangle 8"/>
          <p:cNvSpPr>
            <a:spLocks noChangeArrowheads="1"/>
          </p:cNvSpPr>
          <p:nvPr/>
        </p:nvSpPr>
        <p:spPr bwMode="auto">
          <a:xfrm>
            <a:off x="2774950" y="3519488"/>
            <a:ext cx="3487738"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a:spcBef>
                <a:spcPct val="0"/>
              </a:spcBef>
              <a:buClrTx/>
              <a:buFontTx/>
              <a:buNone/>
            </a:pPr>
            <a:r>
              <a:rPr kumimoji="1" lang="zh-CN" altLang="en-US" sz="3200">
                <a:latin typeface="Times New Roman" panose="02020603050405020304" pitchFamily="18" charset="0"/>
              </a:rPr>
              <a:t>计算学科</a:t>
            </a:r>
          </a:p>
          <a:p>
            <a:pPr algn="ctr">
              <a:spcBef>
                <a:spcPct val="0"/>
              </a:spcBef>
              <a:buClrTx/>
              <a:buFontTx/>
              <a:buNone/>
            </a:pPr>
            <a:r>
              <a:rPr kumimoji="1" lang="en-US" altLang="zh-CN" sz="3200">
                <a:latin typeface="Times New Roman" panose="02020603050405020304" pitchFamily="18" charset="0"/>
              </a:rPr>
              <a:t>(</a:t>
            </a:r>
            <a:r>
              <a:rPr kumimoji="1" lang="en-US" altLang="zh-CN" sz="3600" b="0">
                <a:latin typeface="Times New Roman" panose="02020603050405020304" pitchFamily="18" charset="0"/>
              </a:rPr>
              <a:t>c</a:t>
            </a:r>
            <a:r>
              <a:rPr kumimoji="1" lang="en-US" altLang="zh-CN" sz="2800" b="0">
                <a:latin typeface="Times New Roman" panose="02020603050405020304" pitchFamily="18" charset="0"/>
              </a:rPr>
              <a:t>omputing discipline</a:t>
            </a:r>
            <a:r>
              <a:rPr kumimoji="1" lang="en-US" altLang="zh-CN" sz="3200">
                <a:latin typeface="Times New Roman" panose="02020603050405020304" pitchFamily="18" charset="0"/>
              </a:rPr>
              <a:t>)</a:t>
            </a:r>
          </a:p>
        </p:txBody>
      </p:sp>
      <p:sp>
        <p:nvSpPr>
          <p:cNvPr id="39945" name="AutoShape 9"/>
          <p:cNvSpPr>
            <a:spLocks noChangeArrowheads="1"/>
          </p:cNvSpPr>
          <p:nvPr/>
        </p:nvSpPr>
        <p:spPr bwMode="auto">
          <a:xfrm>
            <a:off x="2455863" y="3733800"/>
            <a:ext cx="682625" cy="304800"/>
          </a:xfrm>
          <a:prstGeom prst="rightArrow">
            <a:avLst>
              <a:gd name="adj1" fmla="val 50000"/>
              <a:gd name="adj2" fmla="val 55990"/>
            </a:avLst>
          </a:prstGeom>
          <a:solidFill>
            <a:schemeClr val="tx2"/>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sp>
        <p:nvSpPr>
          <p:cNvPr id="39946" name="AutoShape 10"/>
          <p:cNvSpPr>
            <a:spLocks/>
          </p:cNvSpPr>
          <p:nvPr/>
        </p:nvSpPr>
        <p:spPr bwMode="auto">
          <a:xfrm>
            <a:off x="6186488" y="1724025"/>
            <a:ext cx="304800" cy="4495800"/>
          </a:xfrm>
          <a:prstGeom prst="leftBrace">
            <a:avLst>
              <a:gd name="adj1" fmla="val 122917"/>
              <a:gd name="adj2" fmla="val 50000"/>
            </a:avLst>
          </a:prstGeom>
          <a:noFill/>
          <a:ln w="381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endParaRPr lang="zh-CN" altLang="en-US" sz="1600">
              <a:solidFill>
                <a:srgbClr val="FF0000"/>
              </a:solidFill>
              <a:latin typeface="Times New Roman" panose="02020603050405020304" pitchFamily="18" charset="0"/>
            </a:endParaRPr>
          </a:p>
        </p:txBody>
      </p:sp>
    </p:spTree>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611188" y="414338"/>
            <a:ext cx="7793037" cy="71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br>
              <a:rPr lang="zh-CN" altLang="en-US" sz="3800" dirty="0">
                <a:solidFill>
                  <a:srgbClr val="FFCC00"/>
                </a:solidFill>
                <a:cs typeface="Times New Roman" panose="02020603050405020304" pitchFamily="18" charset="0"/>
              </a:rPr>
            </a:br>
            <a:r>
              <a:rPr lang="en-US" altLang="zh-CN" sz="4000" dirty="0">
                <a:solidFill>
                  <a:srgbClr val="0000FF"/>
                </a:solidFill>
                <a:latin typeface="Times New Roman" panose="02020603050405020304" pitchFamily="18" charset="0"/>
                <a:cs typeface="Times New Roman" panose="02020603050405020304" pitchFamily="18" charset="0"/>
              </a:rPr>
              <a:t>SE</a:t>
            </a:r>
            <a:r>
              <a:rPr lang="zh-CN" altLang="en-US" sz="4000" dirty="0">
                <a:solidFill>
                  <a:srgbClr val="0000FF"/>
                </a:solidFill>
                <a:latin typeface="Times New Roman" panose="02020603050405020304" pitchFamily="18" charset="0"/>
                <a:cs typeface="Times New Roman" panose="02020603050405020304" pitchFamily="18" charset="0"/>
              </a:rPr>
              <a:t>：</a:t>
            </a:r>
            <a:r>
              <a:rPr lang="en-US" altLang="zh-CN" sz="4000" dirty="0">
                <a:solidFill>
                  <a:srgbClr val="0000FF"/>
                </a:solidFill>
                <a:latin typeface="Times New Roman" panose="02020603050405020304" pitchFamily="18" charset="0"/>
                <a:cs typeface="Times New Roman" panose="02020603050405020304" pitchFamily="18" charset="0"/>
              </a:rPr>
              <a:t>A Cross-Discipline </a:t>
            </a:r>
            <a:endParaRPr lang="zh-CN" altLang="en-US" sz="4000" dirty="0">
              <a:solidFill>
                <a:srgbClr val="0000FF"/>
              </a:solidFill>
              <a:latin typeface="Times New Roman" panose="02020603050405020304" pitchFamily="18" charset="0"/>
              <a:cs typeface="Times New Roman" panose="02020603050405020304" pitchFamily="18" charset="0"/>
            </a:endParaRPr>
          </a:p>
        </p:txBody>
      </p:sp>
      <p:sp>
        <p:nvSpPr>
          <p:cNvPr id="44035" name="Rectangle 3"/>
          <p:cNvSpPr>
            <a:spLocks noChangeArrowheads="1"/>
          </p:cNvSpPr>
          <p:nvPr/>
        </p:nvSpPr>
        <p:spPr bwMode="auto">
          <a:xfrm>
            <a:off x="566738" y="1862138"/>
            <a:ext cx="7920037" cy="499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08050" indent="-436563">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30000"/>
              </a:lnSpc>
              <a:buClr>
                <a:srgbClr val="FF0000"/>
              </a:buClr>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a broad range of skills</a:t>
            </a:r>
          </a:p>
          <a:p>
            <a:pPr lvl="1">
              <a:lnSpc>
                <a:spcPct val="130000"/>
              </a:lnSpc>
              <a:buClr>
                <a:srgbClr val="FF0000"/>
              </a:buClr>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Mathematics</a:t>
            </a:r>
          </a:p>
          <a:p>
            <a:pPr lvl="1">
              <a:lnSpc>
                <a:spcPct val="130000"/>
              </a:lnSpc>
              <a:buClr>
                <a:srgbClr val="FF0000"/>
              </a:buClr>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Computer Science</a:t>
            </a:r>
          </a:p>
          <a:p>
            <a:pPr lvl="1">
              <a:lnSpc>
                <a:spcPct val="130000"/>
              </a:lnSpc>
              <a:buClr>
                <a:srgbClr val="FF0000"/>
              </a:buClr>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Economics</a:t>
            </a:r>
          </a:p>
          <a:p>
            <a:pPr lvl="1">
              <a:lnSpc>
                <a:spcPct val="130000"/>
              </a:lnSpc>
              <a:buClr>
                <a:srgbClr val="FF0000"/>
              </a:buClr>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Management</a:t>
            </a:r>
          </a:p>
          <a:p>
            <a:pPr lvl="1">
              <a:lnSpc>
                <a:spcPct val="130000"/>
              </a:lnSpc>
              <a:buClr>
                <a:srgbClr val="FF0000"/>
              </a:buClr>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Psychology</a:t>
            </a:r>
          </a:p>
          <a:p>
            <a:pPr>
              <a:lnSpc>
                <a:spcPct val="130000"/>
              </a:lnSpc>
              <a:buClr>
                <a:srgbClr val="FF0000"/>
              </a:buClr>
              <a:buFont typeface="Wingdings" panose="05000000000000000000" pitchFamily="2" charset="2"/>
              <a:buChar char="Ø"/>
            </a:pPr>
            <a:r>
              <a:rPr lang="en-US" altLang="zh-CN" dirty="0">
                <a:solidFill>
                  <a:srgbClr val="FF0000"/>
                </a:solidFill>
                <a:latin typeface="Times New Roman" panose="02020603050405020304" pitchFamily="18" charset="0"/>
                <a:cs typeface="Times New Roman" panose="02020603050405020304" pitchFamily="18" charset="0"/>
              </a:rPr>
              <a:t>applied to all phases</a:t>
            </a: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28625" y="291815"/>
            <a:ext cx="8229600" cy="7969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pPr eaLnBrk="1" hangingPunct="1"/>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软件工程五要素</a:t>
            </a:r>
          </a:p>
        </p:txBody>
      </p:sp>
      <p:sp>
        <p:nvSpPr>
          <p:cNvPr id="4" name="内容占位符 8"/>
          <p:cNvSpPr txBox="1">
            <a:spLocks/>
          </p:cNvSpPr>
          <p:nvPr/>
        </p:nvSpPr>
        <p:spPr>
          <a:xfrm>
            <a:off x="285750" y="1589437"/>
            <a:ext cx="4376260" cy="5214938"/>
          </a:xfrm>
          <a:prstGeom prst="rect">
            <a:avLst/>
          </a:prstGeom>
        </p:spPr>
        <p:txBody>
          <a:bodyPr>
            <a:no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defRPr/>
            </a:pP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项目</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None/>
              <a:defRPr/>
            </a:pPr>
            <a:r>
              <a:rPr lang="zh-CN" altLang="en-US" sz="2400" kern="0" dirty="0">
                <a:latin typeface="+mj-ea"/>
                <a:ea typeface="+mj-ea"/>
              </a:rPr>
              <a:t>   根据开发系统的特点和要求选用不同特长的人组成项目团队，采用适宜的组织方式，开发方法、工具和过程开发出用户需要的软件制品。</a:t>
            </a:r>
            <a:endParaRPr lang="en-US" altLang="zh-CN" sz="2400" kern="0" dirty="0">
              <a:latin typeface="+mj-ea"/>
              <a:ea typeface="+mj-ea"/>
            </a:endParaRPr>
          </a:p>
          <a:p>
            <a:pPr eaLnBrk="1" hangingPunct="1">
              <a:defRPr/>
            </a:pPr>
            <a:endParaRPr lang="en-US" altLang="zh-CN" sz="2400" b="0" kern="0" dirty="0">
              <a:solidFill>
                <a:srgbClr val="0000CC"/>
              </a:solidFill>
              <a:latin typeface="+mj-ea"/>
              <a:ea typeface="+mj-ea"/>
            </a:endParaRPr>
          </a:p>
          <a:p>
            <a:pPr eaLnBrk="1" hangingPunct="1">
              <a:defRPr/>
            </a:pP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过程</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None/>
              <a:defRPr/>
            </a:pPr>
            <a:r>
              <a:rPr lang="zh-CN" altLang="en-US" sz="2400" kern="0" dirty="0">
                <a:latin typeface="+mj-ea"/>
                <a:ea typeface="+mj-ea"/>
              </a:rPr>
              <a:t>  过程模型、过程活动、</a:t>
            </a:r>
            <a:endParaRPr lang="en-US" altLang="zh-CN" sz="2400" kern="0" dirty="0">
              <a:latin typeface="+mj-ea"/>
              <a:ea typeface="+mj-ea"/>
            </a:endParaRPr>
          </a:p>
          <a:p>
            <a:pPr eaLnBrk="1" hangingPunct="1">
              <a:buFont typeface="Wingdings" panose="05000000000000000000" pitchFamily="2" charset="2"/>
              <a:buNone/>
              <a:defRPr/>
            </a:pPr>
            <a:r>
              <a:rPr lang="en-US" altLang="zh-CN" sz="2400" kern="0" dirty="0">
                <a:latin typeface="+mj-ea"/>
                <a:ea typeface="+mj-ea"/>
              </a:rPr>
              <a:t>  </a:t>
            </a:r>
            <a:r>
              <a:rPr lang="zh-CN" altLang="en-US" sz="2400" kern="0" dirty="0">
                <a:latin typeface="+mj-ea"/>
                <a:ea typeface="+mj-ea"/>
              </a:rPr>
              <a:t>规范和标准、软件度量、</a:t>
            </a:r>
            <a:endParaRPr lang="en-US" altLang="zh-CN" sz="2400" kern="0" dirty="0">
              <a:latin typeface="+mj-ea"/>
              <a:ea typeface="+mj-ea"/>
            </a:endParaRPr>
          </a:p>
          <a:p>
            <a:pPr eaLnBrk="1" hangingPunct="1">
              <a:buFont typeface="Wingdings" panose="05000000000000000000" pitchFamily="2" charset="2"/>
              <a:buNone/>
              <a:defRPr/>
            </a:pPr>
            <a:r>
              <a:rPr lang="en-US" altLang="zh-CN" sz="2400" kern="0" dirty="0">
                <a:latin typeface="+mj-ea"/>
                <a:ea typeface="+mj-ea"/>
              </a:rPr>
              <a:t>  </a:t>
            </a:r>
            <a:r>
              <a:rPr lang="zh-CN" altLang="en-US" sz="2400" kern="0" dirty="0">
                <a:latin typeface="+mj-ea"/>
                <a:ea typeface="+mj-ea"/>
              </a:rPr>
              <a:t>项目管理、配置和变更管理、过程改进等。</a:t>
            </a:r>
            <a:endParaRPr lang="en-US" altLang="zh-CN" sz="2400" kern="0" dirty="0">
              <a:latin typeface="+mj-ea"/>
              <a:ea typeface="+mj-ea"/>
            </a:endParaRPr>
          </a:p>
          <a:p>
            <a:pPr eaLnBrk="1" hangingPunct="1">
              <a:defRPr/>
            </a:pPr>
            <a:endParaRPr lang="zh-CN" altLang="en-US" sz="2400" b="0" kern="0" dirty="0"/>
          </a:p>
          <a:p>
            <a:pPr eaLnBrk="1" hangingPunct="1">
              <a:defRPr/>
            </a:pPr>
            <a:endParaRPr lang="en-US" altLang="zh-CN" sz="2400" b="0" kern="0" dirty="0"/>
          </a:p>
          <a:p>
            <a:pPr eaLnBrk="1" hangingPunct="1">
              <a:defRPr/>
            </a:pPr>
            <a:endParaRPr lang="zh-CN" altLang="en-US" sz="2400" b="0" kern="0" dirty="0"/>
          </a:p>
        </p:txBody>
      </p:sp>
      <p:sp>
        <p:nvSpPr>
          <p:cNvPr id="5" name="内容占位符 9"/>
          <p:cNvSpPr txBox="1">
            <a:spLocks/>
          </p:cNvSpPr>
          <p:nvPr/>
        </p:nvSpPr>
        <p:spPr>
          <a:xfrm>
            <a:off x="4763870" y="1661635"/>
            <a:ext cx="4038600" cy="1857375"/>
          </a:xfrm>
          <a:prstGeom prst="rect">
            <a:avLst/>
          </a:prstGeom>
        </p:spPr>
        <p:txBody>
          <a:bodyPr>
            <a:normAutofit fontScale="85000" lnSpcReduction="20000"/>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eaLnBrk="1" hangingPunct="1">
              <a:defRPr/>
            </a:pPr>
            <a:r>
              <a:rPr lang="zh-CN" altLang="en-US" sz="35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管理者</a:t>
            </a:r>
            <a:endParaRPr lang="en-US" altLang="zh-CN" sz="35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buFont typeface="Wingdings" panose="05000000000000000000" pitchFamily="2" charset="2"/>
              <a:buNone/>
              <a:defRPr/>
            </a:pPr>
            <a:r>
              <a:rPr lang="zh-CN" altLang="en-US" b="0" kern="0" dirty="0">
                <a:latin typeface="+mj-ea"/>
                <a:ea typeface="+mj-ea"/>
              </a:rPr>
              <a:t>   </a:t>
            </a:r>
            <a:r>
              <a:rPr lang="zh-CN" altLang="en-US" sz="2800" kern="0" dirty="0">
                <a:latin typeface="+mj-ea"/>
                <a:ea typeface="+mj-ea"/>
              </a:rPr>
              <a:t>对项目进行管理和控制，人员组织、计划制定、成本估算、跟踪与控制、质量保证、配置管理等。</a:t>
            </a:r>
          </a:p>
          <a:p>
            <a:pPr eaLnBrk="1" hangingPunct="1">
              <a:defRPr/>
            </a:pPr>
            <a:endParaRPr lang="zh-CN" altLang="en-US" b="0" kern="0" dirty="0"/>
          </a:p>
        </p:txBody>
      </p:sp>
      <p:sp>
        <p:nvSpPr>
          <p:cNvPr id="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buFont typeface="Wingdings" panose="05000000000000000000" pitchFamily="2" charset="2"/>
              <a:defRPr kumimoji="1" sz="2400" b="1" i="1">
                <a:solidFill>
                  <a:schemeClr val="tx1"/>
                </a:solidFill>
                <a:latin typeface="黑体" panose="02010609060101010101" pitchFamily="49" charset="-122"/>
                <a:ea typeface="黑体" panose="02010609060101010101" pitchFamily="49" charset="-122"/>
              </a:defRPr>
            </a:lvl1pPr>
            <a:lvl2pPr marL="742950" indent="-285750" eaLnBrk="0" hangingPunct="0">
              <a:buFont typeface="Wingdings" panose="05000000000000000000" pitchFamily="2" charset="2"/>
              <a:defRPr kumimoji="1" sz="2400" b="1" i="1">
                <a:solidFill>
                  <a:schemeClr val="tx1"/>
                </a:solidFill>
                <a:latin typeface="黑体" panose="02010609060101010101" pitchFamily="49" charset="-122"/>
                <a:ea typeface="黑体" panose="02010609060101010101" pitchFamily="49" charset="-122"/>
              </a:defRPr>
            </a:lvl2pPr>
            <a:lvl3pPr marL="1143000" indent="-228600" eaLnBrk="0" hangingPunct="0">
              <a:buFont typeface="Wingdings" panose="05000000000000000000" pitchFamily="2" charset="2"/>
              <a:defRPr kumimoji="1" sz="2400" b="1" i="1">
                <a:solidFill>
                  <a:schemeClr val="tx1"/>
                </a:solidFill>
                <a:latin typeface="黑体" panose="02010609060101010101" pitchFamily="49" charset="-122"/>
                <a:ea typeface="黑体" panose="02010609060101010101" pitchFamily="49" charset="-122"/>
              </a:defRPr>
            </a:lvl3pPr>
            <a:lvl4pPr marL="1600200" indent="-228600" eaLnBrk="0" hangingPunct="0">
              <a:buFont typeface="Wingdings" panose="05000000000000000000" pitchFamily="2" charset="2"/>
              <a:defRPr kumimoji="1" sz="2400" b="1" i="1">
                <a:solidFill>
                  <a:schemeClr val="tx1"/>
                </a:solidFill>
                <a:latin typeface="黑体" panose="02010609060101010101" pitchFamily="49" charset="-122"/>
                <a:ea typeface="黑体" panose="02010609060101010101" pitchFamily="49" charset="-122"/>
              </a:defRPr>
            </a:lvl4pPr>
            <a:lvl5pPr marL="2057400" indent="-228600" eaLnBrk="0" hangingPunct="0">
              <a:buFont typeface="Wingdings" panose="05000000000000000000" pitchFamily="2" charset="2"/>
              <a:defRPr kumimoji="1" sz="2400" b="1" i="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buFont typeface="Wingdings" panose="05000000000000000000" pitchFamily="2" charset="2"/>
              <a:defRPr kumimoji="1" sz="2400" b="1" i="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buFont typeface="Wingdings" panose="05000000000000000000" pitchFamily="2" charset="2"/>
              <a:defRPr kumimoji="1" sz="2400" b="1" i="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buFont typeface="Wingdings" panose="05000000000000000000" pitchFamily="2" charset="2"/>
              <a:defRPr kumimoji="1" sz="2400" b="1" i="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buFont typeface="Wingdings" panose="05000000000000000000" pitchFamily="2" charset="2"/>
              <a:defRPr kumimoji="1" sz="2400" b="1" i="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801380"/>
            <a:ext cx="3962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4035719"/>
      </p:ext>
    </p:extLst>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ChangeArrowheads="1"/>
          </p:cNvSpPr>
          <p:nvPr/>
        </p:nvSpPr>
        <p:spPr bwMode="auto">
          <a:xfrm>
            <a:off x="540797" y="1808163"/>
            <a:ext cx="8621713" cy="4906962"/>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30000"/>
              </a:lnSpc>
              <a:buClr>
                <a:srgbClr val="FF0000"/>
              </a:buClr>
              <a:buFont typeface="Wingdings" panose="05000000000000000000" pitchFamily="2" charset="2"/>
              <a:buChar char="Ø"/>
            </a:pPr>
            <a:r>
              <a:rPr lang="zh-CN" altLang="en-US" sz="2800" dirty="0">
                <a:solidFill>
                  <a:srgbClr val="FF0000"/>
                </a:solidFill>
                <a:latin typeface="宋体" panose="02010600030101010101" pitchFamily="2" charset="-122"/>
              </a:rPr>
              <a:t>软件开发技术</a:t>
            </a:r>
            <a:r>
              <a:rPr lang="en-US" altLang="zh-CN" sz="3400" dirty="0">
                <a:latin typeface="宋体" panose="02010600030101010101" pitchFamily="2" charset="-122"/>
              </a:rPr>
              <a:t>:  </a:t>
            </a:r>
            <a:r>
              <a:rPr lang="zh-CN" altLang="en-US" sz="2400" dirty="0">
                <a:latin typeface="宋体" panose="02010600030101010101" pitchFamily="2" charset="-122"/>
              </a:rPr>
              <a:t>软件开发方法学</a:t>
            </a:r>
          </a:p>
          <a:p>
            <a:pPr>
              <a:lnSpc>
                <a:spcPct val="130000"/>
              </a:lnSpc>
              <a:spcBef>
                <a:spcPct val="10000"/>
              </a:spcBef>
              <a:buClr>
                <a:schemeClr val="tx2"/>
              </a:buClr>
              <a:buFont typeface="Monotype Sorts" pitchFamily="2" charset="2"/>
              <a:buNone/>
            </a:pPr>
            <a:r>
              <a:rPr lang="zh-CN" altLang="en-US" sz="2400" dirty="0">
                <a:latin typeface="宋体" panose="02010600030101010101" pitchFamily="2" charset="-122"/>
              </a:rPr>
              <a:t>                     软件开发过程</a:t>
            </a:r>
          </a:p>
          <a:p>
            <a:pPr>
              <a:lnSpc>
                <a:spcPct val="130000"/>
              </a:lnSpc>
              <a:spcBef>
                <a:spcPct val="10000"/>
              </a:spcBef>
              <a:buClr>
                <a:schemeClr val="tx2"/>
              </a:buClr>
              <a:buFont typeface="Monotype Sorts" pitchFamily="2" charset="2"/>
              <a:buNone/>
            </a:pPr>
            <a:r>
              <a:rPr lang="zh-CN" altLang="en-US" sz="2400" dirty="0">
                <a:latin typeface="宋体" panose="02010600030101010101" pitchFamily="2" charset="-122"/>
              </a:rPr>
              <a:t>                      软件工具和软件工程环境</a:t>
            </a:r>
            <a:endParaRPr lang="en-US" altLang="zh-CN" sz="2400" dirty="0">
              <a:latin typeface="宋体" panose="02010600030101010101" pitchFamily="2" charset="-122"/>
            </a:endParaRPr>
          </a:p>
          <a:p>
            <a:pPr>
              <a:lnSpc>
                <a:spcPct val="130000"/>
              </a:lnSpc>
              <a:spcBef>
                <a:spcPct val="10000"/>
              </a:spcBef>
              <a:buClr>
                <a:schemeClr val="tx2"/>
              </a:buClr>
              <a:buFont typeface="Monotype Sorts" pitchFamily="2" charset="2"/>
              <a:buNone/>
            </a:pPr>
            <a:r>
              <a:rPr lang="zh-CN" altLang="en-US" sz="2400" dirty="0">
                <a:latin typeface="宋体" panose="02010600030101010101" pitchFamily="2" charset="-122"/>
              </a:rPr>
              <a:t> </a:t>
            </a:r>
          </a:p>
          <a:p>
            <a:pPr>
              <a:lnSpc>
                <a:spcPct val="130000"/>
              </a:lnSpc>
              <a:spcBef>
                <a:spcPct val="30000"/>
              </a:spcBef>
              <a:buClr>
                <a:srgbClr val="FF0000"/>
              </a:buClr>
              <a:buFont typeface="Wingdings" panose="05000000000000000000" pitchFamily="2" charset="2"/>
              <a:buChar char="Ø"/>
            </a:pPr>
            <a:r>
              <a:rPr lang="zh-CN" altLang="en-US" sz="2800" dirty="0">
                <a:solidFill>
                  <a:srgbClr val="FF0000"/>
                </a:solidFill>
                <a:latin typeface="宋体" panose="02010600030101010101" pitchFamily="2" charset="-122"/>
              </a:rPr>
              <a:t>软件工程管理</a:t>
            </a:r>
            <a:r>
              <a:rPr lang="en-US" altLang="zh-CN" sz="3400" dirty="0">
                <a:latin typeface="宋体" panose="02010600030101010101" pitchFamily="2" charset="-122"/>
              </a:rPr>
              <a:t>:  </a:t>
            </a:r>
            <a:r>
              <a:rPr lang="zh-CN" altLang="en-US" sz="2400" dirty="0">
                <a:latin typeface="宋体" panose="02010600030101010101" pitchFamily="2" charset="-122"/>
              </a:rPr>
              <a:t>软件管理学</a:t>
            </a:r>
          </a:p>
          <a:p>
            <a:pPr>
              <a:lnSpc>
                <a:spcPct val="130000"/>
              </a:lnSpc>
              <a:spcBef>
                <a:spcPct val="10000"/>
              </a:spcBef>
              <a:buClr>
                <a:schemeClr val="tx2"/>
              </a:buClr>
              <a:buFont typeface="Monotype Sorts" pitchFamily="2" charset="2"/>
              <a:buNone/>
            </a:pPr>
            <a:r>
              <a:rPr lang="zh-CN" altLang="en-US" sz="2400" dirty="0">
                <a:latin typeface="宋体" panose="02010600030101010101" pitchFamily="2" charset="-122"/>
              </a:rPr>
              <a:t>                     软件经济学</a:t>
            </a:r>
          </a:p>
          <a:p>
            <a:pPr>
              <a:lnSpc>
                <a:spcPct val="130000"/>
              </a:lnSpc>
              <a:spcBef>
                <a:spcPct val="10000"/>
              </a:spcBef>
              <a:buClr>
                <a:schemeClr val="tx2"/>
              </a:buClr>
              <a:buFont typeface="Monotype Sorts" pitchFamily="2" charset="2"/>
              <a:buNone/>
            </a:pPr>
            <a:r>
              <a:rPr lang="zh-CN" altLang="en-US" sz="2400" dirty="0">
                <a:latin typeface="宋体" panose="02010600030101010101" pitchFamily="2" charset="-122"/>
              </a:rPr>
              <a:t>                     软件心理学</a:t>
            </a:r>
          </a:p>
        </p:txBody>
      </p:sp>
      <p:sp>
        <p:nvSpPr>
          <p:cNvPr id="45059" name="Rectangle 3"/>
          <p:cNvSpPr>
            <a:spLocks noChangeArrowheads="1"/>
          </p:cNvSpPr>
          <p:nvPr/>
        </p:nvSpPr>
        <p:spPr bwMode="auto">
          <a:xfrm>
            <a:off x="611188" y="368660"/>
            <a:ext cx="60420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Two main research aspects</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9010">
                                            <p:txEl>
                                              <p:pRg st="0" end="0"/>
                                            </p:txEl>
                                          </p:spTgt>
                                        </p:tgtEl>
                                        <p:attrNameLst>
                                          <p:attrName>style.visibility</p:attrName>
                                        </p:attrNameLst>
                                      </p:cBhvr>
                                      <p:to>
                                        <p:strVal val="visible"/>
                                      </p:to>
                                    </p:set>
                                    <p:anim calcmode="lin" valueType="num">
                                      <p:cBhvr additive="base">
                                        <p:cTn id="7" dur="500" fill="hold"/>
                                        <p:tgtEl>
                                          <p:spTgt spid="299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901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9010">
                                            <p:txEl>
                                              <p:pRg st="1" end="1"/>
                                            </p:txEl>
                                          </p:spTgt>
                                        </p:tgtEl>
                                        <p:attrNameLst>
                                          <p:attrName>style.visibility</p:attrName>
                                        </p:attrNameLst>
                                      </p:cBhvr>
                                      <p:to>
                                        <p:strVal val="visible"/>
                                      </p:to>
                                    </p:set>
                                    <p:anim calcmode="lin" valueType="num">
                                      <p:cBhvr additive="base">
                                        <p:cTn id="13" dur="500" fill="hold"/>
                                        <p:tgtEl>
                                          <p:spTgt spid="29901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901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9010">
                                            <p:txEl>
                                              <p:pRg st="2" end="2"/>
                                            </p:txEl>
                                          </p:spTgt>
                                        </p:tgtEl>
                                        <p:attrNameLst>
                                          <p:attrName>style.visibility</p:attrName>
                                        </p:attrNameLst>
                                      </p:cBhvr>
                                      <p:to>
                                        <p:strVal val="visible"/>
                                      </p:to>
                                    </p:set>
                                    <p:anim calcmode="lin" valueType="num">
                                      <p:cBhvr additive="base">
                                        <p:cTn id="19" dur="500" fill="hold"/>
                                        <p:tgtEl>
                                          <p:spTgt spid="29901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901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99010">
                                            <p:txEl>
                                              <p:pRg st="3" end="3"/>
                                            </p:txEl>
                                          </p:spTgt>
                                        </p:tgtEl>
                                        <p:attrNameLst>
                                          <p:attrName>style.visibility</p:attrName>
                                        </p:attrNameLst>
                                      </p:cBhvr>
                                      <p:to>
                                        <p:strVal val="visible"/>
                                      </p:to>
                                    </p:set>
                                    <p:anim calcmode="lin" valueType="num">
                                      <p:cBhvr additive="base">
                                        <p:cTn id="25" dur="500" fill="hold"/>
                                        <p:tgtEl>
                                          <p:spTgt spid="29901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901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99010">
                                            <p:txEl>
                                              <p:pRg st="4" end="4"/>
                                            </p:txEl>
                                          </p:spTgt>
                                        </p:tgtEl>
                                        <p:attrNameLst>
                                          <p:attrName>style.visibility</p:attrName>
                                        </p:attrNameLst>
                                      </p:cBhvr>
                                      <p:to>
                                        <p:strVal val="visible"/>
                                      </p:to>
                                    </p:set>
                                    <p:anim calcmode="lin" valueType="num">
                                      <p:cBhvr additive="base">
                                        <p:cTn id="31" dur="500" fill="hold"/>
                                        <p:tgtEl>
                                          <p:spTgt spid="29901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9010">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99010">
                                            <p:txEl>
                                              <p:pRg st="5" end="5"/>
                                            </p:txEl>
                                          </p:spTgt>
                                        </p:tgtEl>
                                        <p:attrNameLst>
                                          <p:attrName>style.visibility</p:attrName>
                                        </p:attrNameLst>
                                      </p:cBhvr>
                                      <p:to>
                                        <p:strVal val="visible"/>
                                      </p:to>
                                    </p:set>
                                    <p:anim calcmode="lin" valueType="num">
                                      <p:cBhvr additive="base">
                                        <p:cTn id="37" dur="500" fill="hold"/>
                                        <p:tgtEl>
                                          <p:spTgt spid="299010">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9010">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99010">
                                            <p:txEl>
                                              <p:pRg st="6" end="6"/>
                                            </p:txEl>
                                          </p:spTgt>
                                        </p:tgtEl>
                                        <p:attrNameLst>
                                          <p:attrName>style.visibility</p:attrName>
                                        </p:attrNameLst>
                                      </p:cBhvr>
                                      <p:to>
                                        <p:strVal val="visible"/>
                                      </p:to>
                                    </p:set>
                                    <p:anim calcmode="lin" valueType="num">
                                      <p:cBhvr additive="base">
                                        <p:cTn id="43" dur="500" fill="hold"/>
                                        <p:tgtEl>
                                          <p:spTgt spid="299010">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99010">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0"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auto">
          <a:xfrm>
            <a:off x="116505" y="413665"/>
            <a:ext cx="74898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90600" indent="-5334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lvl="1">
              <a:lnSpc>
                <a:spcPct val="120000"/>
              </a:lnSpc>
              <a:spcBef>
                <a:spcPct val="0"/>
              </a:spcBef>
              <a:buClr>
                <a:schemeClr val="tx1"/>
              </a:buClr>
              <a:buSzPct val="65000"/>
              <a:buFont typeface="Wingdings" panose="05000000000000000000" pitchFamily="2" charset="2"/>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软件开发环境</a:t>
            </a:r>
          </a:p>
        </p:txBody>
      </p:sp>
      <p:sp>
        <p:nvSpPr>
          <p:cNvPr id="300035" name="Rectangle 3"/>
          <p:cNvSpPr>
            <a:spLocks noChangeArrowheads="1"/>
          </p:cNvSpPr>
          <p:nvPr/>
        </p:nvSpPr>
        <p:spPr bwMode="auto">
          <a:xfrm>
            <a:off x="-107950" y="1870075"/>
            <a:ext cx="9144000"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eaLnBrk="0" hangingPunct="0">
              <a:defRPr sz="1600" b="1">
                <a:solidFill>
                  <a:srgbClr val="FF0000"/>
                </a:solidFill>
                <a:latin typeface="Times New Roman" pitchFamily="18" charset="0"/>
                <a:ea typeface="宋体" pitchFamily="2" charset="-122"/>
              </a:defRPr>
            </a:lvl1pPr>
            <a:lvl2pPr marL="990600" indent="-533400" eaLnBrk="0" hangingPunct="0">
              <a:defRPr sz="1600" b="1">
                <a:solidFill>
                  <a:srgbClr val="FF0000"/>
                </a:solidFill>
                <a:latin typeface="Times New Roman" pitchFamily="18" charset="0"/>
                <a:ea typeface="宋体" pitchFamily="2" charset="-122"/>
              </a:defRPr>
            </a:lvl2pPr>
            <a:lvl3pPr marL="1143000" indent="-228600" eaLnBrk="0" hangingPunct="0">
              <a:defRPr sz="1600" b="1">
                <a:solidFill>
                  <a:srgbClr val="FF0000"/>
                </a:solidFill>
                <a:latin typeface="Times New Roman" pitchFamily="18" charset="0"/>
                <a:ea typeface="宋体" pitchFamily="2" charset="-122"/>
              </a:defRPr>
            </a:lvl3pPr>
            <a:lvl4pPr marL="1600200" indent="-228600" eaLnBrk="0" hangingPunct="0">
              <a:defRPr sz="1600" b="1">
                <a:solidFill>
                  <a:srgbClr val="FF0000"/>
                </a:solidFill>
                <a:latin typeface="Times New Roman" pitchFamily="18" charset="0"/>
                <a:ea typeface="宋体" pitchFamily="2" charset="-122"/>
              </a:defRPr>
            </a:lvl4pPr>
            <a:lvl5pPr marL="2057400" indent="-228600" eaLnBrk="0" hangingPunct="0">
              <a:defRPr sz="1600" b="1">
                <a:solidFill>
                  <a:srgbClr val="FF0000"/>
                </a:solidFill>
                <a:latin typeface="Times New Roman" pitchFamily="18" charset="0"/>
                <a:ea typeface="宋体" pitchFamily="2"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pitchFamily="2" charset="-122"/>
              </a:defRPr>
            </a:lvl9pPr>
          </a:lstStyle>
          <a:p>
            <a:pPr marL="444500" lvl="1" indent="12700">
              <a:lnSpc>
                <a:spcPct val="120000"/>
              </a:lnSpc>
              <a:spcBef>
                <a:spcPct val="20000"/>
              </a:spcBef>
              <a:buClr>
                <a:schemeClr val="tx1"/>
              </a:buClr>
              <a:buSzPct val="65000"/>
              <a:buFont typeface="Wingdings" pitchFamily="2" charset="2"/>
              <a:buNone/>
              <a:defRPr/>
            </a:pPr>
            <a:r>
              <a:rPr lang="zh-CN" altLang="en-US" sz="2800" dirty="0">
                <a:solidFill>
                  <a:schemeClr val="tx1"/>
                </a:solidFill>
                <a:latin typeface="宋体" pitchFamily="2" charset="-122"/>
              </a:rPr>
              <a:t>软件开发环境是相关的一组软件工具的集合，它支持一定的软件开发方法或按一定的软件开发模型组织而成。（</a:t>
            </a:r>
            <a:r>
              <a:rPr lang="en-US" altLang="zh-CN" sz="2800" dirty="0">
                <a:latin typeface="宋体" pitchFamily="2" charset="-122"/>
              </a:rPr>
              <a:t>IDE</a:t>
            </a:r>
            <a:r>
              <a:rPr lang="zh-CN" altLang="en-US" sz="2800" dirty="0">
                <a:solidFill>
                  <a:schemeClr val="tx1"/>
                </a:solidFill>
                <a:latin typeface="宋体" pitchFamily="2" charset="-122"/>
              </a:rPr>
              <a:t>）</a:t>
            </a:r>
          </a:p>
          <a:p>
            <a:pPr lvl="1">
              <a:lnSpc>
                <a:spcPct val="120000"/>
              </a:lnSpc>
              <a:spcBef>
                <a:spcPct val="20000"/>
              </a:spcBef>
              <a:buClr>
                <a:schemeClr val="tx1"/>
              </a:buClr>
              <a:buSzPct val="65000"/>
              <a:buFont typeface="Wingdings" pitchFamily="2" charset="2"/>
              <a:buNone/>
              <a:defRPr/>
            </a:pPr>
            <a:r>
              <a:rPr lang="zh-CN" altLang="en-US" sz="2800" dirty="0">
                <a:solidFill>
                  <a:schemeClr val="tx1"/>
                </a:solidFill>
                <a:latin typeface="宋体" pitchFamily="2" charset="-122"/>
              </a:rPr>
              <a:t>程序设计环境，系统合成环境，项目管理环境。</a:t>
            </a:r>
            <a:r>
              <a:rPr lang="zh-CN" altLang="en-US" sz="3500" dirty="0">
                <a:solidFill>
                  <a:schemeClr val="tx1"/>
                </a:solidFill>
                <a:latin typeface="宋体" pitchFamily="2" charset="-122"/>
              </a:rPr>
              <a:t>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0034">
                                            <p:txEl>
                                              <p:pRg st="0" end="0"/>
                                            </p:txEl>
                                          </p:spTgt>
                                        </p:tgtEl>
                                        <p:attrNameLst>
                                          <p:attrName>style.visibility</p:attrName>
                                        </p:attrNameLst>
                                      </p:cBhvr>
                                      <p:to>
                                        <p:strVal val="visible"/>
                                      </p:to>
                                    </p:set>
                                    <p:anim calcmode="lin" valueType="num">
                                      <p:cBhvr additive="base">
                                        <p:cTn id="7" dur="500" fill="hold"/>
                                        <p:tgtEl>
                                          <p:spTgt spid="30003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003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0035">
                                            <p:txEl>
                                              <p:pRg st="0" end="0"/>
                                            </p:txEl>
                                          </p:spTgt>
                                        </p:tgtEl>
                                        <p:attrNameLst>
                                          <p:attrName>style.visibility</p:attrName>
                                        </p:attrNameLst>
                                      </p:cBhvr>
                                      <p:to>
                                        <p:strVal val="visible"/>
                                      </p:to>
                                    </p:set>
                                    <p:anim calcmode="lin" valueType="num">
                                      <p:cBhvr additive="base">
                                        <p:cTn id="13" dur="500" fill="hold"/>
                                        <p:tgtEl>
                                          <p:spTgt spid="300035">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0035">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00035">
                                            <p:txEl>
                                              <p:pRg st="1" end="1"/>
                                            </p:txEl>
                                          </p:spTgt>
                                        </p:tgtEl>
                                        <p:attrNameLst>
                                          <p:attrName>style.visibility</p:attrName>
                                        </p:attrNameLst>
                                      </p:cBhvr>
                                      <p:to>
                                        <p:strVal val="visible"/>
                                      </p:to>
                                    </p:set>
                                    <p:anim calcmode="lin" valueType="num">
                                      <p:cBhvr additive="base">
                                        <p:cTn id="17" dur="500" fill="hold"/>
                                        <p:tgtEl>
                                          <p:spTgt spid="300035">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000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0034" grpId="0" build="p" autoUpdateAnimBg="0"/>
      <p:bldP spid="300035"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ChangeArrowheads="1"/>
          </p:cNvSpPr>
          <p:nvPr/>
        </p:nvSpPr>
        <p:spPr bwMode="auto">
          <a:xfrm>
            <a:off x="322535" y="323655"/>
            <a:ext cx="74898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90600" indent="-5334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lvl="1">
              <a:lnSpc>
                <a:spcPct val="120000"/>
              </a:lnSpc>
              <a:spcBef>
                <a:spcPct val="0"/>
              </a:spcBef>
              <a:buClr>
                <a:schemeClr val="tx1"/>
              </a:buClr>
              <a:buSzPct val="65000"/>
              <a:buFont typeface="Wingdings" panose="05000000000000000000" pitchFamily="2" charset="2"/>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软件工具</a:t>
            </a:r>
          </a:p>
        </p:txBody>
      </p:sp>
      <p:sp>
        <p:nvSpPr>
          <p:cNvPr id="301059" name="Rectangle 3"/>
          <p:cNvSpPr>
            <a:spLocks noChangeArrowheads="1"/>
          </p:cNvSpPr>
          <p:nvPr/>
        </p:nvSpPr>
        <p:spPr bwMode="auto">
          <a:xfrm>
            <a:off x="0" y="1852613"/>
            <a:ext cx="9144000"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90600" indent="-5334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lvl="1">
              <a:lnSpc>
                <a:spcPct val="120000"/>
              </a:lnSpc>
              <a:spcAft>
                <a:spcPts val="600"/>
              </a:spcAft>
              <a:buClr>
                <a:srgbClr val="FF0000"/>
              </a:buClr>
              <a:buFont typeface="Wingdings" panose="05000000000000000000" pitchFamily="2" charset="2"/>
              <a:buChar char="ü"/>
            </a:pPr>
            <a:r>
              <a:rPr lang="zh-CN" altLang="en-US" sz="2800" dirty="0">
                <a:latin typeface="宋体" panose="02010600030101010101" pitchFamily="2" charset="-122"/>
              </a:rPr>
              <a:t>软件工具是指支持计算机软件开发、维护、模拟、移植和管理而研制的程序系统。</a:t>
            </a:r>
          </a:p>
          <a:p>
            <a:pPr lvl="1">
              <a:lnSpc>
                <a:spcPct val="120000"/>
              </a:lnSpc>
              <a:spcAft>
                <a:spcPts val="600"/>
              </a:spcAft>
              <a:buClr>
                <a:srgbClr val="FF0000"/>
              </a:buClr>
              <a:buFont typeface="Wingdings" panose="05000000000000000000" pitchFamily="2" charset="2"/>
              <a:buChar char="ü"/>
            </a:pPr>
            <a:r>
              <a:rPr lang="zh-CN" altLang="en-US" sz="2800" dirty="0">
                <a:latin typeface="宋体" panose="02010600030101010101" pitchFamily="2" charset="-122"/>
              </a:rPr>
              <a:t>机械工具能放大人的体能，</a:t>
            </a:r>
          </a:p>
          <a:p>
            <a:pPr lvl="1">
              <a:lnSpc>
                <a:spcPct val="120000"/>
              </a:lnSpc>
              <a:spcAft>
                <a:spcPts val="600"/>
              </a:spcAft>
              <a:buClr>
                <a:srgbClr val="FF0000"/>
              </a:buClr>
              <a:buFont typeface="Wingdings" panose="05000000000000000000" pitchFamily="2" charset="2"/>
              <a:buChar char="ü"/>
            </a:pPr>
            <a:r>
              <a:rPr lang="zh-CN" altLang="en-US" sz="2800" dirty="0">
                <a:latin typeface="宋体" panose="02010600030101010101" pitchFamily="2" charset="-122"/>
              </a:rPr>
              <a:t>软件工具能放大人的智能。</a:t>
            </a:r>
          </a:p>
          <a:p>
            <a:pPr lvl="1">
              <a:lnSpc>
                <a:spcPct val="120000"/>
              </a:lnSpc>
              <a:spcAft>
                <a:spcPts val="600"/>
              </a:spcAft>
              <a:buClr>
                <a:srgbClr val="FF0000"/>
              </a:buClr>
              <a:buFont typeface="Wingdings" panose="05000000000000000000" pitchFamily="2" charset="2"/>
              <a:buChar char="ü"/>
            </a:pPr>
            <a:r>
              <a:rPr lang="zh-CN" altLang="en-US" sz="2800" dirty="0">
                <a:latin typeface="宋体" panose="02010600030101010101" pitchFamily="2" charset="-122"/>
              </a:rPr>
              <a:t>类型：开发，模拟，测试，评估，运行，维护，性能测量，程序设计支持等。</a:t>
            </a:r>
          </a:p>
          <a:p>
            <a:pPr lvl="1">
              <a:lnSpc>
                <a:spcPct val="120000"/>
              </a:lnSpc>
              <a:buClr>
                <a:schemeClr val="tx1"/>
              </a:buClr>
              <a:buSzPct val="65000"/>
              <a:buFont typeface="Wingdings" panose="05000000000000000000" pitchFamily="2" charset="2"/>
              <a:buNone/>
            </a:pPr>
            <a:r>
              <a:rPr lang="zh-CN" altLang="en-US" sz="2800" dirty="0">
                <a:latin typeface="宋体" panose="02010600030101010101" pitchFamily="2" charset="-122"/>
              </a:rPr>
              <a:t>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1058">
                                            <p:txEl>
                                              <p:pRg st="0" end="0"/>
                                            </p:txEl>
                                          </p:spTgt>
                                        </p:tgtEl>
                                        <p:attrNameLst>
                                          <p:attrName>style.visibility</p:attrName>
                                        </p:attrNameLst>
                                      </p:cBhvr>
                                      <p:to>
                                        <p:strVal val="visible"/>
                                      </p:to>
                                    </p:set>
                                    <p:anim calcmode="lin" valueType="num">
                                      <p:cBhvr additive="base">
                                        <p:cTn id="7" dur="500" fill="hold"/>
                                        <p:tgtEl>
                                          <p:spTgt spid="30105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10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1059">
                                            <p:txEl>
                                              <p:pRg st="0" end="0"/>
                                            </p:txEl>
                                          </p:spTgt>
                                        </p:tgtEl>
                                        <p:attrNameLst>
                                          <p:attrName>style.visibility</p:attrName>
                                        </p:attrNameLst>
                                      </p:cBhvr>
                                      <p:to>
                                        <p:strVal val="visible"/>
                                      </p:to>
                                    </p:set>
                                    <p:anim calcmode="lin" valueType="num">
                                      <p:cBhvr additive="base">
                                        <p:cTn id="13" dur="500" fill="hold"/>
                                        <p:tgtEl>
                                          <p:spTgt spid="301059">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1059">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301059">
                                            <p:txEl>
                                              <p:pRg st="1" end="1"/>
                                            </p:txEl>
                                          </p:spTgt>
                                        </p:tgtEl>
                                        <p:attrNameLst>
                                          <p:attrName>style.visibility</p:attrName>
                                        </p:attrNameLst>
                                      </p:cBhvr>
                                      <p:to>
                                        <p:strVal val="visible"/>
                                      </p:to>
                                    </p:set>
                                    <p:anim calcmode="lin" valueType="num">
                                      <p:cBhvr additive="base">
                                        <p:cTn id="17" dur="500" fill="hold"/>
                                        <p:tgtEl>
                                          <p:spTgt spid="301059">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01059">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01059">
                                            <p:txEl>
                                              <p:pRg st="2" end="2"/>
                                            </p:txEl>
                                          </p:spTgt>
                                        </p:tgtEl>
                                        <p:attrNameLst>
                                          <p:attrName>style.visibility</p:attrName>
                                        </p:attrNameLst>
                                      </p:cBhvr>
                                      <p:to>
                                        <p:strVal val="visible"/>
                                      </p:to>
                                    </p:set>
                                    <p:anim calcmode="lin" valueType="num">
                                      <p:cBhvr additive="base">
                                        <p:cTn id="21" dur="500" fill="hold"/>
                                        <p:tgtEl>
                                          <p:spTgt spid="301059">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01059">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01059">
                                            <p:txEl>
                                              <p:pRg st="3" end="3"/>
                                            </p:txEl>
                                          </p:spTgt>
                                        </p:tgtEl>
                                        <p:attrNameLst>
                                          <p:attrName>style.visibility</p:attrName>
                                        </p:attrNameLst>
                                      </p:cBhvr>
                                      <p:to>
                                        <p:strVal val="visible"/>
                                      </p:to>
                                    </p:set>
                                    <p:anim calcmode="lin" valueType="num">
                                      <p:cBhvr additive="base">
                                        <p:cTn id="25" dur="500" fill="hold"/>
                                        <p:tgtEl>
                                          <p:spTgt spid="30105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0105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01059">
                                            <p:txEl>
                                              <p:pRg st="4" end="4"/>
                                            </p:txEl>
                                          </p:spTgt>
                                        </p:tgtEl>
                                        <p:attrNameLst>
                                          <p:attrName>style.visibility</p:attrName>
                                        </p:attrNameLst>
                                      </p:cBhvr>
                                      <p:to>
                                        <p:strVal val="visible"/>
                                      </p:to>
                                    </p:set>
                                    <p:anim calcmode="lin" valueType="num">
                                      <p:cBhvr additive="base">
                                        <p:cTn id="29" dur="500" fill="hold"/>
                                        <p:tgtEl>
                                          <p:spTgt spid="301059">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0105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8" grpId="0" build="p" autoUpdateAnimBg="0"/>
      <p:bldP spid="301059"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ChangeArrowheads="1"/>
          </p:cNvSpPr>
          <p:nvPr/>
        </p:nvSpPr>
        <p:spPr bwMode="auto">
          <a:xfrm>
            <a:off x="116505" y="368660"/>
            <a:ext cx="74898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90600" indent="-5334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lvl="1">
              <a:lnSpc>
                <a:spcPct val="120000"/>
              </a:lnSpc>
              <a:spcBef>
                <a:spcPct val="0"/>
              </a:spcBef>
              <a:buClr>
                <a:schemeClr val="tx1"/>
              </a:buClr>
              <a:buSzPct val="65000"/>
              <a:buFont typeface="Wingdings" panose="05000000000000000000" pitchFamily="2" charset="2"/>
              <a:buNone/>
            </a:pPr>
            <a:r>
              <a:rPr lang="en-US" altLang="zh-CN"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CASE-</a:t>
            </a: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计算机辅助软件工程</a:t>
            </a:r>
          </a:p>
        </p:txBody>
      </p:sp>
      <p:sp>
        <p:nvSpPr>
          <p:cNvPr id="302083" name="Rectangle 3"/>
          <p:cNvSpPr>
            <a:spLocks noChangeArrowheads="1"/>
          </p:cNvSpPr>
          <p:nvPr/>
        </p:nvSpPr>
        <p:spPr bwMode="auto">
          <a:xfrm>
            <a:off x="0" y="1289050"/>
            <a:ext cx="9144000" cy="3900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990600" indent="-53340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lvl="1">
              <a:lnSpc>
                <a:spcPct val="120000"/>
              </a:lnSpc>
              <a:buClr>
                <a:schemeClr val="tx1"/>
              </a:buClr>
              <a:buSzPct val="65000"/>
              <a:buFont typeface="Wingdings" panose="05000000000000000000" pitchFamily="2" charset="2"/>
              <a:buNone/>
            </a:pPr>
            <a:r>
              <a:rPr lang="zh-CN" altLang="en-US" sz="3500" dirty="0">
                <a:latin typeface="宋体" panose="02010600030101010101" pitchFamily="2" charset="-122"/>
              </a:rPr>
              <a:t>  </a:t>
            </a:r>
          </a:p>
          <a:p>
            <a:pPr lvl="1">
              <a:lnSpc>
                <a:spcPct val="120000"/>
              </a:lnSpc>
              <a:spcAft>
                <a:spcPts val="600"/>
              </a:spcAft>
              <a:buClr>
                <a:srgbClr val="FF0000"/>
              </a:buClr>
              <a:buFont typeface="Wingdings" panose="05000000000000000000" pitchFamily="2" charset="2"/>
              <a:buChar char="ü"/>
            </a:pPr>
            <a:r>
              <a:rPr lang="en-US" altLang="zh-CN" sz="2800" dirty="0">
                <a:latin typeface="Times New Roman" panose="02020603050405020304" pitchFamily="18" charset="0"/>
                <a:cs typeface="Times New Roman" panose="02020603050405020304" pitchFamily="18" charset="0"/>
              </a:rPr>
              <a:t>CASE </a:t>
            </a:r>
            <a:r>
              <a:rPr lang="zh-CN" altLang="en-US" sz="2800" dirty="0">
                <a:latin typeface="Times New Roman" panose="02020603050405020304" pitchFamily="18" charset="0"/>
                <a:cs typeface="Times New Roman" panose="02020603050405020304" pitchFamily="18" charset="0"/>
              </a:rPr>
              <a:t>是一组工具和方法的集合，可以辅助软件开发生命周期各阶段进行软件开发。</a:t>
            </a:r>
          </a:p>
          <a:p>
            <a:pPr lvl="1">
              <a:lnSpc>
                <a:spcPct val="120000"/>
              </a:lnSpc>
              <a:spcAft>
                <a:spcPts val="600"/>
              </a:spcAft>
              <a:buClr>
                <a:srgbClr val="FF0000"/>
              </a:buClr>
              <a:buFont typeface="Wingdings" panose="05000000000000000000" pitchFamily="2" charset="2"/>
              <a:buChar char="ü"/>
            </a:pPr>
            <a:r>
              <a:rPr lang="zh-CN" altLang="en-US" sz="2800" dirty="0">
                <a:latin typeface="Times New Roman" panose="02020603050405020304" pitchFamily="18" charset="0"/>
                <a:cs typeface="Times New Roman" panose="02020603050405020304" pitchFamily="18" charset="0"/>
              </a:rPr>
              <a:t>支持设计，开发，管理</a:t>
            </a:r>
          </a:p>
          <a:p>
            <a:pPr lvl="1">
              <a:lnSpc>
                <a:spcPct val="120000"/>
              </a:lnSpc>
              <a:spcAft>
                <a:spcPts val="600"/>
              </a:spcAft>
              <a:buClr>
                <a:srgbClr val="FF0000"/>
              </a:buClr>
              <a:buFont typeface="Wingdings" panose="05000000000000000000" pitchFamily="2" charset="2"/>
              <a:buChar char="ü"/>
            </a:pPr>
            <a:r>
              <a:rPr lang="en-US" altLang="zh-CN" sz="2800" dirty="0">
                <a:latin typeface="Times New Roman" panose="02020603050405020304" pitchFamily="18" charset="0"/>
                <a:cs typeface="Times New Roman" panose="02020603050405020304" pitchFamily="18" charset="0"/>
              </a:rPr>
              <a:t>IBM Rational Rose </a:t>
            </a:r>
          </a:p>
          <a:p>
            <a:pPr lvl="1">
              <a:lnSpc>
                <a:spcPct val="120000"/>
              </a:lnSpc>
              <a:spcAft>
                <a:spcPts val="600"/>
              </a:spcAft>
              <a:buClr>
                <a:srgbClr val="FF0000"/>
              </a:buClr>
              <a:buFont typeface="Wingdings" panose="05000000000000000000" pitchFamily="2" charset="2"/>
              <a:buChar char="ü"/>
            </a:pPr>
            <a:r>
              <a:rPr lang="zh-CN" altLang="en-US" sz="2800" dirty="0">
                <a:latin typeface="Times New Roman" panose="02020603050405020304" pitchFamily="18" charset="0"/>
                <a:cs typeface="Times New Roman" panose="02020603050405020304" pitchFamily="18" charset="0"/>
              </a:rPr>
              <a:t>数据库设计工具</a:t>
            </a:r>
            <a:r>
              <a:rPr lang="en-US" altLang="zh-CN" sz="2800" dirty="0">
                <a:latin typeface="Times New Roman" panose="02020603050405020304" pitchFamily="18" charset="0"/>
                <a:cs typeface="Times New Roman" panose="02020603050405020304" pitchFamily="18" charset="0"/>
              </a:rPr>
              <a:t>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302082">
                                            <p:txEl>
                                              <p:pRg st="0" end="0"/>
                                            </p:txEl>
                                          </p:spTgt>
                                        </p:tgtEl>
                                        <p:attrNameLst>
                                          <p:attrName>style.visibility</p:attrName>
                                        </p:attrNameLst>
                                      </p:cBhvr>
                                      <p:to>
                                        <p:strVal val="visible"/>
                                      </p:to>
                                    </p:set>
                                    <p:anim calcmode="lin" valueType="num">
                                      <p:cBhvr additive="base">
                                        <p:cTn id="7" dur="500" fill="hold"/>
                                        <p:tgtEl>
                                          <p:spTgt spid="30208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20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2083">
                                            <p:txEl>
                                              <p:pRg st="0" end="0"/>
                                            </p:txEl>
                                          </p:spTgt>
                                        </p:tgtEl>
                                        <p:attrNameLst>
                                          <p:attrName>style.visibility</p:attrName>
                                        </p:attrNameLst>
                                      </p:cBhvr>
                                      <p:to>
                                        <p:strVal val="visible"/>
                                      </p:to>
                                    </p:set>
                                    <p:anim calcmode="lin" valueType="num">
                                      <p:cBhvr additive="base">
                                        <p:cTn id="13" dur="500" fill="hold"/>
                                        <p:tgtEl>
                                          <p:spTgt spid="30208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2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02083">
                                            <p:txEl>
                                              <p:pRg st="1" end="1"/>
                                            </p:txEl>
                                          </p:spTgt>
                                        </p:tgtEl>
                                        <p:attrNameLst>
                                          <p:attrName>style.visibility</p:attrName>
                                        </p:attrNameLst>
                                      </p:cBhvr>
                                      <p:to>
                                        <p:strVal val="visible"/>
                                      </p:to>
                                    </p:set>
                                    <p:anim calcmode="lin" valueType="num">
                                      <p:cBhvr additive="base">
                                        <p:cTn id="19" dur="500" fill="hold"/>
                                        <p:tgtEl>
                                          <p:spTgt spid="302083">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02083">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302083">
                                            <p:txEl>
                                              <p:pRg st="2" end="2"/>
                                            </p:txEl>
                                          </p:spTgt>
                                        </p:tgtEl>
                                        <p:attrNameLst>
                                          <p:attrName>style.visibility</p:attrName>
                                        </p:attrNameLst>
                                      </p:cBhvr>
                                      <p:to>
                                        <p:strVal val="visible"/>
                                      </p:to>
                                    </p:set>
                                    <p:anim calcmode="lin" valueType="num">
                                      <p:cBhvr additive="base">
                                        <p:cTn id="23" dur="500" fill="hold"/>
                                        <p:tgtEl>
                                          <p:spTgt spid="302083">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02083">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302083">
                                            <p:txEl>
                                              <p:pRg st="3" end="3"/>
                                            </p:txEl>
                                          </p:spTgt>
                                        </p:tgtEl>
                                        <p:attrNameLst>
                                          <p:attrName>style.visibility</p:attrName>
                                        </p:attrNameLst>
                                      </p:cBhvr>
                                      <p:to>
                                        <p:strVal val="visible"/>
                                      </p:to>
                                    </p:set>
                                    <p:anim calcmode="lin" valueType="num">
                                      <p:cBhvr additive="base">
                                        <p:cTn id="27" dur="500" fill="hold"/>
                                        <p:tgtEl>
                                          <p:spTgt spid="302083">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02083">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302083">
                                            <p:txEl>
                                              <p:pRg st="4" end="4"/>
                                            </p:txEl>
                                          </p:spTgt>
                                        </p:tgtEl>
                                        <p:attrNameLst>
                                          <p:attrName>style.visibility</p:attrName>
                                        </p:attrNameLst>
                                      </p:cBhvr>
                                      <p:to>
                                        <p:strVal val="visible"/>
                                      </p:to>
                                    </p:set>
                                    <p:anim calcmode="lin" valueType="num">
                                      <p:cBhvr additive="base">
                                        <p:cTn id="31" dur="500" fill="hold"/>
                                        <p:tgtEl>
                                          <p:spTgt spid="302083">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0208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2" grpId="0" build="p" autoUpdateAnimBg="0"/>
      <p:bldP spid="30208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566738" y="241300"/>
            <a:ext cx="7543800" cy="1098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软件工程不是编程</a:t>
            </a:r>
            <a:endParaRPr lang="en-US" altLang="zh-CN"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9155" name="Line 3"/>
          <p:cNvSpPr>
            <a:spLocks noChangeShapeType="1"/>
          </p:cNvSpPr>
          <p:nvPr/>
        </p:nvSpPr>
        <p:spPr bwMode="auto">
          <a:xfrm>
            <a:off x="971550" y="5734050"/>
            <a:ext cx="7543800" cy="0"/>
          </a:xfrm>
          <a:prstGeom prst="line">
            <a:avLst/>
          </a:prstGeom>
          <a:noFill/>
          <a:ln w="38100" cap="sq">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156" name="Text Box 4"/>
          <p:cNvSpPr txBox="1">
            <a:spLocks noChangeArrowheads="1"/>
          </p:cNvSpPr>
          <p:nvPr/>
        </p:nvSpPr>
        <p:spPr bwMode="auto">
          <a:xfrm>
            <a:off x="971550" y="5962650"/>
            <a:ext cx="28797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0"/>
              </a:spcBef>
              <a:buClrTx/>
              <a:buFontTx/>
              <a:buNone/>
            </a:pPr>
            <a:r>
              <a:rPr lang="en-US" altLang="zh-CN" sz="2800">
                <a:solidFill>
                  <a:srgbClr val="FF0000"/>
                </a:solidFill>
                <a:latin typeface="Tahoma" panose="020B0604030504040204" pitchFamily="34" charset="0"/>
              </a:rPr>
              <a:t>Programming</a:t>
            </a:r>
          </a:p>
        </p:txBody>
      </p:sp>
      <p:sp>
        <p:nvSpPr>
          <p:cNvPr id="49157" name="Text Box 5"/>
          <p:cNvSpPr txBox="1">
            <a:spLocks noChangeArrowheads="1"/>
          </p:cNvSpPr>
          <p:nvPr/>
        </p:nvSpPr>
        <p:spPr bwMode="auto">
          <a:xfrm>
            <a:off x="5516563" y="5949950"/>
            <a:ext cx="269875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0"/>
              </a:spcBef>
              <a:buClrTx/>
              <a:buFontTx/>
              <a:buNone/>
            </a:pPr>
            <a:r>
              <a:rPr lang="en-US" altLang="zh-CN" sz="2800">
                <a:solidFill>
                  <a:srgbClr val="FF0000"/>
                </a:solidFill>
                <a:latin typeface="Tahoma" panose="020B0604030504040204" pitchFamily="34" charset="0"/>
              </a:rPr>
              <a:t>Engineering</a:t>
            </a:r>
          </a:p>
        </p:txBody>
      </p:sp>
      <p:grpSp>
        <p:nvGrpSpPr>
          <p:cNvPr id="49158" name="Group 6"/>
          <p:cNvGrpSpPr>
            <a:grpSpLocks noRot="1"/>
          </p:cNvGrpSpPr>
          <p:nvPr/>
        </p:nvGrpSpPr>
        <p:grpSpPr bwMode="auto">
          <a:xfrm>
            <a:off x="431800" y="1898650"/>
            <a:ext cx="8461375" cy="3505200"/>
            <a:chOff x="432" y="1200"/>
            <a:chExt cx="4848" cy="2219"/>
          </a:xfrm>
        </p:grpSpPr>
        <p:sp>
          <p:nvSpPr>
            <p:cNvPr id="49159" name="Rectangle 7"/>
            <p:cNvSpPr>
              <a:spLocks noChangeArrowheads="1"/>
            </p:cNvSpPr>
            <p:nvPr/>
          </p:nvSpPr>
          <p:spPr bwMode="auto">
            <a:xfrm>
              <a:off x="2832" y="1200"/>
              <a:ext cx="2448" cy="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r" eaLnBrk="1" hangingPunct="1">
                <a:spcBef>
                  <a:spcPct val="0"/>
                </a:spcBef>
                <a:buClrTx/>
                <a:buFontTx/>
                <a:buNone/>
              </a:pPr>
              <a:r>
                <a:rPr lang="en-US" altLang="zh-CN" sz="2800">
                  <a:latin typeface="Times New Roman" panose="02020603050405020304" pitchFamily="18" charset="0"/>
                </a:rPr>
                <a:t>Huge project</a:t>
              </a:r>
            </a:p>
            <a:p>
              <a:pPr algn="r" eaLnBrk="1" hangingPunct="1">
                <a:spcBef>
                  <a:spcPct val="0"/>
                </a:spcBef>
                <a:buClrTx/>
                <a:buFontTx/>
                <a:buNone/>
              </a:pPr>
              <a:r>
                <a:rPr lang="en-US" altLang="zh-CN" sz="2800">
                  <a:latin typeface="Times New Roman" panose="02020603050405020304" pitchFamily="18" charset="0"/>
                </a:rPr>
                <a:t>Teams</a:t>
              </a:r>
            </a:p>
            <a:p>
              <a:pPr algn="r" eaLnBrk="1" hangingPunct="1">
                <a:spcBef>
                  <a:spcPct val="0"/>
                </a:spcBef>
                <a:buClrTx/>
                <a:buFontTx/>
                <a:buNone/>
              </a:pPr>
              <a:r>
                <a:rPr lang="en-US" altLang="zh-CN" sz="2800">
                  <a:latin typeface="Times New Roman" panose="02020603050405020304" pitchFamily="18" charset="0"/>
                </a:rPr>
                <a:t>Build what they want</a:t>
              </a:r>
            </a:p>
            <a:p>
              <a:pPr algn="r" eaLnBrk="1" hangingPunct="1">
                <a:spcBef>
                  <a:spcPct val="0"/>
                </a:spcBef>
                <a:buClrTx/>
                <a:buFontTx/>
                <a:buNone/>
              </a:pPr>
              <a:r>
                <a:rPr lang="en-US" altLang="zh-CN" sz="2800">
                  <a:latin typeface="Times New Roman" panose="02020603050405020304" pitchFamily="18" charset="0"/>
                </a:rPr>
                <a:t>Family of products</a:t>
              </a:r>
            </a:p>
            <a:p>
              <a:pPr algn="r" eaLnBrk="1" hangingPunct="1">
                <a:spcBef>
                  <a:spcPct val="0"/>
                </a:spcBef>
                <a:buClrTx/>
                <a:buFontTx/>
                <a:buNone/>
              </a:pPr>
              <a:r>
                <a:rPr lang="en-US" altLang="zh-CN" sz="2800">
                  <a:latin typeface="Times New Roman" panose="02020603050405020304" pitchFamily="18" charset="0"/>
                </a:rPr>
                <a:t>Many parallel changes</a:t>
              </a:r>
            </a:p>
            <a:p>
              <a:pPr algn="r" eaLnBrk="1" hangingPunct="1">
                <a:spcBef>
                  <a:spcPct val="0"/>
                </a:spcBef>
                <a:buClrTx/>
                <a:buFontTx/>
                <a:buNone/>
              </a:pPr>
              <a:r>
                <a:rPr lang="en-US" altLang="zh-CN" sz="2800">
                  <a:latin typeface="Times New Roman" panose="02020603050405020304" pitchFamily="18" charset="0"/>
                </a:rPr>
                <a:t>Long-lived</a:t>
              </a:r>
            </a:p>
            <a:p>
              <a:pPr algn="r" eaLnBrk="1" hangingPunct="1">
                <a:spcBef>
                  <a:spcPct val="0"/>
                </a:spcBef>
                <a:buClrTx/>
                <a:buFontTx/>
                <a:buNone/>
              </a:pPr>
              <a:r>
                <a:rPr lang="en-US" altLang="zh-CN" sz="2800">
                  <a:latin typeface="Times New Roman" panose="02020603050405020304" pitchFamily="18" charset="0"/>
                </a:rPr>
                <a:t>Costly</a:t>
              </a:r>
            </a:p>
            <a:p>
              <a:pPr algn="r" eaLnBrk="1" hangingPunct="1">
                <a:spcBef>
                  <a:spcPct val="0"/>
                </a:spcBef>
                <a:buClrTx/>
                <a:buFontTx/>
                <a:buNone/>
              </a:pPr>
              <a:r>
                <a:rPr lang="en-US" altLang="zh-CN" sz="2800">
                  <a:latin typeface="Times New Roman" panose="02020603050405020304" pitchFamily="18" charset="0"/>
                </a:rPr>
                <a:t>Large consequences</a:t>
              </a:r>
            </a:p>
          </p:txBody>
        </p:sp>
        <p:sp>
          <p:nvSpPr>
            <p:cNvPr id="49160" name="Rectangle 8"/>
            <p:cNvSpPr>
              <a:spLocks noChangeArrowheads="1"/>
            </p:cNvSpPr>
            <p:nvPr/>
          </p:nvSpPr>
          <p:spPr bwMode="auto">
            <a:xfrm>
              <a:off x="432" y="1200"/>
              <a:ext cx="2400" cy="2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Small project</a:t>
              </a:r>
            </a:p>
            <a:p>
              <a:pPr eaLnBrk="1" hangingPunct="1">
                <a:spcBef>
                  <a:spcPct val="0"/>
                </a:spcBef>
                <a:buClrTx/>
                <a:buFontTx/>
                <a:buNone/>
              </a:pPr>
              <a:r>
                <a:rPr lang="en-US" altLang="zh-CN" sz="2800">
                  <a:latin typeface="Times New Roman" panose="02020603050405020304" pitchFamily="18" charset="0"/>
                </a:rPr>
                <a:t>You</a:t>
              </a:r>
            </a:p>
            <a:p>
              <a:pPr eaLnBrk="1" hangingPunct="1">
                <a:spcBef>
                  <a:spcPct val="0"/>
                </a:spcBef>
                <a:buClrTx/>
                <a:buFontTx/>
                <a:buNone/>
              </a:pPr>
              <a:r>
                <a:rPr lang="en-US" altLang="zh-CN" sz="2800">
                  <a:latin typeface="Times New Roman" panose="02020603050405020304" pitchFamily="18" charset="0"/>
                </a:rPr>
                <a:t>Build what you want</a:t>
              </a:r>
            </a:p>
            <a:p>
              <a:pPr eaLnBrk="1" hangingPunct="1">
                <a:spcBef>
                  <a:spcPct val="0"/>
                </a:spcBef>
                <a:buClrTx/>
                <a:buFontTx/>
                <a:buNone/>
              </a:pPr>
              <a:r>
                <a:rPr lang="en-US" altLang="zh-CN" sz="2800">
                  <a:latin typeface="Times New Roman" panose="02020603050405020304" pitchFamily="18" charset="0"/>
                </a:rPr>
                <a:t>One product</a:t>
              </a:r>
            </a:p>
            <a:p>
              <a:pPr eaLnBrk="1" hangingPunct="1">
                <a:spcBef>
                  <a:spcPct val="0"/>
                </a:spcBef>
                <a:buClrTx/>
                <a:buFontTx/>
                <a:buNone/>
              </a:pPr>
              <a:r>
                <a:rPr lang="en-US" altLang="zh-CN" sz="2800">
                  <a:latin typeface="Times New Roman" panose="02020603050405020304" pitchFamily="18" charset="0"/>
                </a:rPr>
                <a:t>Few sequential changes</a:t>
              </a:r>
            </a:p>
            <a:p>
              <a:pPr eaLnBrk="1" hangingPunct="1">
                <a:spcBef>
                  <a:spcPct val="0"/>
                </a:spcBef>
                <a:buClrTx/>
                <a:buFontTx/>
                <a:buNone/>
              </a:pPr>
              <a:r>
                <a:rPr lang="en-US" altLang="zh-CN" sz="2800">
                  <a:latin typeface="Times New Roman" panose="02020603050405020304" pitchFamily="18" charset="0"/>
                </a:rPr>
                <a:t>Short-lived</a:t>
              </a:r>
            </a:p>
            <a:p>
              <a:pPr eaLnBrk="1" hangingPunct="1">
                <a:spcBef>
                  <a:spcPct val="0"/>
                </a:spcBef>
                <a:buClrTx/>
                <a:buFontTx/>
                <a:buNone/>
              </a:pPr>
              <a:r>
                <a:rPr lang="en-US" altLang="zh-CN" sz="2800">
                  <a:latin typeface="Times New Roman" panose="02020603050405020304" pitchFamily="18" charset="0"/>
                </a:rPr>
                <a:t>Cheap</a:t>
              </a:r>
            </a:p>
            <a:p>
              <a:pPr eaLnBrk="1" hangingPunct="1">
                <a:spcBef>
                  <a:spcPct val="0"/>
                </a:spcBef>
                <a:buClrTx/>
                <a:buFontTx/>
                <a:buNone/>
              </a:pPr>
              <a:r>
                <a:rPr lang="en-US" altLang="zh-CN" sz="2800">
                  <a:latin typeface="Times New Roman" panose="02020603050405020304" pitchFamily="18" charset="0"/>
                </a:rPr>
                <a:t>Small consequences</a:t>
              </a:r>
            </a:p>
          </p:txBody>
        </p:sp>
        <p:sp>
          <p:nvSpPr>
            <p:cNvPr id="49161" name="Line 9"/>
            <p:cNvSpPr>
              <a:spLocks noChangeShapeType="1"/>
            </p:cNvSpPr>
            <p:nvPr/>
          </p:nvSpPr>
          <p:spPr bwMode="auto">
            <a:xfrm>
              <a:off x="432" y="1200"/>
              <a:ext cx="24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lstStyle/>
            <a:p>
              <a:endParaRPr lang="zh-CN" altLang="en-US"/>
            </a:p>
          </p:txBody>
        </p:sp>
        <p:sp>
          <p:nvSpPr>
            <p:cNvPr id="49162" name="Line 10"/>
            <p:cNvSpPr>
              <a:spLocks noChangeShapeType="1"/>
            </p:cNvSpPr>
            <p:nvPr/>
          </p:nvSpPr>
          <p:spPr bwMode="auto">
            <a:xfrm>
              <a:off x="432" y="3419"/>
              <a:ext cx="4848" cy="0"/>
            </a:xfrm>
            <a:prstGeom prst="line">
              <a:avLst/>
            </a:prstGeom>
            <a:noFill/>
            <a:ln w="28575"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9163" name="Line 11"/>
            <p:cNvSpPr>
              <a:spLocks noChangeShapeType="1"/>
            </p:cNvSpPr>
            <p:nvPr/>
          </p:nvSpPr>
          <p:spPr bwMode="auto">
            <a:xfrm>
              <a:off x="432" y="1200"/>
              <a:ext cx="0" cy="22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lstStyle/>
            <a:p>
              <a:endParaRPr lang="zh-CN" altLang="en-US"/>
            </a:p>
          </p:txBody>
        </p:sp>
        <p:sp>
          <p:nvSpPr>
            <p:cNvPr id="49164" name="Line 12"/>
            <p:cNvSpPr>
              <a:spLocks noChangeShapeType="1"/>
            </p:cNvSpPr>
            <p:nvPr/>
          </p:nvSpPr>
          <p:spPr bwMode="auto">
            <a:xfrm>
              <a:off x="2832" y="1200"/>
              <a:ext cx="0" cy="2219"/>
            </a:xfrm>
            <a:prstGeom prst="line">
              <a:avLst/>
            </a:prstGeom>
            <a:noFill/>
            <a:ln w="12700">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9165" name="Line 13"/>
            <p:cNvSpPr>
              <a:spLocks noChangeShapeType="1"/>
            </p:cNvSpPr>
            <p:nvPr/>
          </p:nvSpPr>
          <p:spPr bwMode="auto">
            <a:xfrm>
              <a:off x="5280" y="1200"/>
              <a:ext cx="0" cy="2219"/>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lstStyle/>
            <a:p>
              <a:endParaRPr lang="zh-CN" altLang="en-US"/>
            </a:p>
          </p:txBody>
        </p:sp>
        <p:sp>
          <p:nvSpPr>
            <p:cNvPr id="49166" name="Line 14"/>
            <p:cNvSpPr>
              <a:spLocks noChangeShapeType="1"/>
            </p:cNvSpPr>
            <p:nvPr/>
          </p:nvSpPr>
          <p:spPr bwMode="auto">
            <a:xfrm>
              <a:off x="2832" y="1200"/>
              <a:ext cx="2448"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miter lim="800000"/>
                  <a:headEnd type="none" w="sm" len="sm"/>
                  <a:tailEnd type="none" w="sm" len="sm"/>
                </a14:hiddenLine>
              </a:ext>
            </a:extLst>
          </p:spPr>
          <p:txBody>
            <a:bodyPr wrap="none"/>
            <a:lstStyle/>
            <a:p>
              <a:endParaRPr lang="zh-CN" altLang="en-US"/>
            </a:p>
          </p:txBody>
        </p:sp>
      </p:grpSp>
    </p:spTree>
  </p:cSld>
  <p:clrMapOvr>
    <a:masterClrMapping/>
  </p:clrMapOvr>
  <p:transition>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0" y="-100013"/>
            <a:ext cx="9324975" cy="1219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gn="l"/>
            <a:r>
              <a:rPr lang="en-US" altLang="zh-CN" sz="4000">
                <a:solidFill>
                  <a:srgbClr val="0000FF"/>
                </a:solidFill>
                <a:cs typeface="Times New Roman" panose="02020603050405020304" pitchFamily="18" charset="0"/>
              </a:rPr>
              <a:t>Programming          Engineering</a:t>
            </a:r>
          </a:p>
        </p:txBody>
      </p:sp>
      <p:sp>
        <p:nvSpPr>
          <p:cNvPr id="50179" name="Rectangle 3"/>
          <p:cNvSpPr>
            <a:spLocks noChangeArrowheads="1"/>
          </p:cNvSpPr>
          <p:nvPr/>
        </p:nvSpPr>
        <p:spPr bwMode="auto">
          <a:xfrm>
            <a:off x="0" y="981075"/>
            <a:ext cx="89646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ctr">
              <a:defRPr sz="1600" b="1">
                <a:solidFill>
                  <a:srgbClr val="FF0000"/>
                </a:solidFill>
                <a:latin typeface="Times New Roman" panose="02020603050405020304" pitchFamily="18" charset="0"/>
                <a:ea typeface="宋体" panose="02010600030101010101" pitchFamily="2" charset="-122"/>
              </a:defRPr>
            </a:lvl1pPr>
            <a:lvl2pPr marL="908050" indent="-436563"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gn="l">
              <a:spcBef>
                <a:spcPct val="20000"/>
              </a:spcBef>
              <a:buClr>
                <a:schemeClr val="accent2"/>
              </a:buClr>
              <a:buFont typeface="Wingdings" panose="05000000000000000000" pitchFamily="2" charset="2"/>
              <a:buChar char="o"/>
            </a:pPr>
            <a:r>
              <a:rPr lang="en-US" altLang="zh-CN" sz="3000">
                <a:cs typeface="Times New Roman" panose="02020603050405020304" pitchFamily="18" charset="0"/>
              </a:rPr>
              <a:t>People</a:t>
            </a:r>
          </a:p>
          <a:p>
            <a:pPr lvl="1" algn="l">
              <a:spcBef>
                <a:spcPct val="20000"/>
              </a:spcBef>
              <a:buClr>
                <a:schemeClr val="accent2"/>
              </a:buClr>
              <a:buFont typeface="Wingdings" panose="05000000000000000000" pitchFamily="2" charset="2"/>
              <a:buChar char="n"/>
            </a:pPr>
            <a:r>
              <a:rPr lang="en-US" altLang="zh-CN" sz="2600">
                <a:solidFill>
                  <a:schemeClr val="tx1"/>
                </a:solidFill>
                <a:cs typeface="Times New Roman" panose="02020603050405020304" pitchFamily="18" charset="0"/>
              </a:rPr>
              <a:t>Who else would do the work?</a:t>
            </a:r>
          </a:p>
          <a:p>
            <a:pPr lvl="1" algn="l">
              <a:spcBef>
                <a:spcPct val="20000"/>
              </a:spcBef>
              <a:buClr>
                <a:schemeClr val="accent2"/>
              </a:buClr>
              <a:buFont typeface="Wingdings" panose="05000000000000000000" pitchFamily="2" charset="2"/>
              <a:buChar char="n"/>
            </a:pPr>
            <a:r>
              <a:rPr lang="en-US" altLang="zh-CN" sz="2600">
                <a:solidFill>
                  <a:schemeClr val="tx1"/>
                </a:solidFill>
                <a:cs typeface="Times New Roman" panose="02020603050405020304" pitchFamily="18" charset="0"/>
              </a:rPr>
              <a:t>Range from novice to very experienced</a:t>
            </a:r>
          </a:p>
          <a:p>
            <a:pPr algn="l">
              <a:spcBef>
                <a:spcPct val="20000"/>
              </a:spcBef>
              <a:buClr>
                <a:schemeClr val="accent2"/>
              </a:buClr>
              <a:buFont typeface="Wingdings" panose="05000000000000000000" pitchFamily="2" charset="2"/>
              <a:buChar char="o"/>
            </a:pPr>
            <a:r>
              <a:rPr lang="en-US" altLang="zh-CN" sz="3000">
                <a:cs typeface="Times New Roman" panose="02020603050405020304" pitchFamily="18" charset="0"/>
              </a:rPr>
              <a:t>Processes</a:t>
            </a:r>
          </a:p>
          <a:p>
            <a:pPr lvl="1" algn="l">
              <a:spcBef>
                <a:spcPct val="20000"/>
              </a:spcBef>
              <a:buClr>
                <a:schemeClr val="accent2"/>
              </a:buClr>
              <a:buFont typeface="Wingdings" panose="05000000000000000000" pitchFamily="2" charset="2"/>
              <a:buChar char="n"/>
            </a:pPr>
            <a:r>
              <a:rPr lang="en-US" altLang="zh-CN" sz="2600">
                <a:solidFill>
                  <a:schemeClr val="tx1"/>
                </a:solidFill>
                <a:cs typeface="Times New Roman" panose="02020603050405020304" pitchFamily="18" charset="0"/>
              </a:rPr>
              <a:t>To organize and manage the efforts of individuals</a:t>
            </a:r>
          </a:p>
          <a:p>
            <a:pPr lvl="1" algn="l">
              <a:spcBef>
                <a:spcPct val="20000"/>
              </a:spcBef>
              <a:buClr>
                <a:schemeClr val="accent2"/>
              </a:buClr>
              <a:buFont typeface="Wingdings" panose="05000000000000000000" pitchFamily="2" charset="2"/>
              <a:buChar char="n"/>
            </a:pPr>
            <a:r>
              <a:rPr lang="en-US" altLang="zh-CN" sz="2600">
                <a:solidFill>
                  <a:schemeClr val="tx1"/>
                </a:solidFill>
                <a:cs typeface="Times New Roman" panose="02020603050405020304" pitchFamily="18" charset="0"/>
              </a:rPr>
              <a:t>Range from informal to very formal</a:t>
            </a:r>
          </a:p>
          <a:p>
            <a:pPr algn="l">
              <a:spcBef>
                <a:spcPct val="20000"/>
              </a:spcBef>
              <a:buClr>
                <a:schemeClr val="accent2"/>
              </a:buClr>
              <a:buFont typeface="Wingdings" panose="05000000000000000000" pitchFamily="2" charset="2"/>
              <a:buChar char="o"/>
            </a:pPr>
            <a:r>
              <a:rPr lang="en-US" altLang="zh-CN" sz="3000">
                <a:cs typeface="Times New Roman" panose="02020603050405020304" pitchFamily="18" charset="0"/>
              </a:rPr>
              <a:t>Tools</a:t>
            </a:r>
          </a:p>
          <a:p>
            <a:pPr lvl="1" algn="l">
              <a:spcBef>
                <a:spcPct val="20000"/>
              </a:spcBef>
              <a:buClr>
                <a:schemeClr val="accent2"/>
              </a:buClr>
              <a:buFont typeface="Wingdings" panose="05000000000000000000" pitchFamily="2" charset="2"/>
              <a:buChar char="n"/>
            </a:pPr>
            <a:r>
              <a:rPr lang="en-US" altLang="zh-CN" sz="2600">
                <a:solidFill>
                  <a:schemeClr val="tx1"/>
                </a:solidFill>
                <a:cs typeface="Times New Roman" panose="02020603050405020304" pitchFamily="18" charset="0"/>
              </a:rPr>
              <a:t>To support the people and the processes</a:t>
            </a:r>
          </a:p>
          <a:p>
            <a:pPr lvl="1" algn="l">
              <a:spcBef>
                <a:spcPct val="20000"/>
              </a:spcBef>
              <a:buClr>
                <a:schemeClr val="accent2"/>
              </a:buClr>
              <a:buFont typeface="Wingdings" panose="05000000000000000000" pitchFamily="2" charset="2"/>
              <a:buChar char="n"/>
            </a:pPr>
            <a:r>
              <a:rPr lang="en-US" altLang="zh-CN" sz="2600">
                <a:solidFill>
                  <a:schemeClr val="tx1"/>
                </a:solidFill>
                <a:cs typeface="Times New Roman" panose="02020603050405020304" pitchFamily="18" charset="0"/>
              </a:rPr>
              <a:t>Range from simple to very advanced</a:t>
            </a:r>
            <a:endParaRPr lang="en-US" altLang="zh-CN" sz="2300" b="0">
              <a:solidFill>
                <a:schemeClr val="tx1"/>
              </a:solidFill>
              <a:cs typeface="Times New Roman" panose="02020603050405020304" pitchFamily="18" charset="0"/>
            </a:endParaRPr>
          </a:p>
        </p:txBody>
      </p:sp>
      <p:sp>
        <p:nvSpPr>
          <p:cNvPr id="50180" name="Text Box 4"/>
          <p:cNvSpPr txBox="1">
            <a:spLocks noChangeArrowheads="1"/>
          </p:cNvSpPr>
          <p:nvPr/>
        </p:nvSpPr>
        <p:spPr bwMode="auto">
          <a:xfrm>
            <a:off x="1557338" y="6038850"/>
            <a:ext cx="6335712" cy="523875"/>
          </a:xfrm>
          <a:prstGeom prst="rect">
            <a:avLst/>
          </a:prstGeom>
          <a:noFill/>
          <a:ln w="38100" cap="sq">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gn="just" eaLnBrk="1" hangingPunct="1"/>
            <a:r>
              <a:rPr lang="en-US" altLang="zh-CN" sz="2800" b="0" i="1">
                <a:latin typeface="Tahoma" panose="020B0604030504040204" pitchFamily="34" charset="0"/>
              </a:rPr>
              <a:t>People + Processes + Tools </a:t>
            </a:r>
            <a:r>
              <a:rPr lang="en-US" altLang="zh-CN" sz="2800" b="0" i="1">
                <a:latin typeface="Tahoma" panose="020B0604030504040204" pitchFamily="34" charset="0"/>
                <a:sym typeface="Symbol" panose="05050102010706020507" pitchFamily="18" charset="2"/>
              </a:rPr>
              <a:t></a:t>
            </a:r>
            <a:r>
              <a:rPr lang="en-US" altLang="zh-CN" sz="2800" b="0" i="1">
                <a:latin typeface="Tahoma" panose="020B0604030504040204" pitchFamily="34" charset="0"/>
                <a:sym typeface="Wingdings 3" panose="05040102010807070707" pitchFamily="18" charset="2"/>
              </a:rPr>
              <a:t> P</a:t>
            </a:r>
            <a:r>
              <a:rPr lang="en-US" altLang="zh-CN" sz="2800" b="0" i="1">
                <a:latin typeface="Tahoma" panose="020B0604030504040204" pitchFamily="34" charset="0"/>
              </a:rPr>
              <a:t>roduct</a:t>
            </a:r>
          </a:p>
        </p:txBody>
      </p:sp>
      <p:sp>
        <p:nvSpPr>
          <p:cNvPr id="50181" name="Line 5"/>
          <p:cNvSpPr>
            <a:spLocks noChangeShapeType="1"/>
          </p:cNvSpPr>
          <p:nvPr/>
        </p:nvSpPr>
        <p:spPr bwMode="auto">
          <a:xfrm>
            <a:off x="395288" y="594995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zh-CN" altLang="en-US"/>
          </a:p>
        </p:txBody>
      </p:sp>
      <p:sp>
        <p:nvSpPr>
          <p:cNvPr id="50182" name="Line 6"/>
          <p:cNvSpPr>
            <a:spLocks noChangeShapeType="1"/>
          </p:cNvSpPr>
          <p:nvPr/>
        </p:nvSpPr>
        <p:spPr bwMode="auto">
          <a:xfrm>
            <a:off x="3132138" y="1341438"/>
            <a:ext cx="719137"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type="triangle" w="med" len="med"/>
              </a14:hiddenLine>
            </a:ext>
          </a:extLst>
        </p:spPr>
        <p:txBody>
          <a:bodyPr>
            <a:spAutoFit/>
          </a:bodyPr>
          <a:lstStyle/>
          <a:p>
            <a:endParaRPr lang="zh-CN" altLang="en-US"/>
          </a:p>
        </p:txBody>
      </p:sp>
      <p:sp>
        <p:nvSpPr>
          <p:cNvPr id="49159" name="Line 7"/>
          <p:cNvSpPr>
            <a:spLocks noChangeShapeType="1"/>
          </p:cNvSpPr>
          <p:nvPr/>
        </p:nvSpPr>
        <p:spPr bwMode="auto">
          <a:xfrm>
            <a:off x="3627438" y="549275"/>
            <a:ext cx="503237" cy="0"/>
          </a:xfrm>
          <a:prstGeom prst="line">
            <a:avLst/>
          </a:prstGeom>
          <a:ln>
            <a:headEnd/>
            <a:tailEnd type="triangle" w="med" len="med"/>
          </a:ln>
        </p:spPr>
        <p:style>
          <a:lnRef idx="3">
            <a:schemeClr val="accent6"/>
          </a:lnRef>
          <a:fillRef idx="0">
            <a:schemeClr val="accent6"/>
          </a:fillRef>
          <a:effectRef idx="2">
            <a:schemeClr val="accent6"/>
          </a:effectRef>
          <a:fontRef idx="minor">
            <a:schemeClr val="tx1"/>
          </a:fontRef>
        </p:style>
        <p:txBody>
          <a:bodyPr>
            <a:spAutoFit/>
          </a:bodyPr>
          <a:lstStyle/>
          <a:p>
            <a:pPr algn="ctr" eaLnBrk="1" hangingPunct="1">
              <a:defRPr/>
            </a:pPr>
            <a:endParaRPr lang="zh-CN" altLang="en-US">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ChangeArrowheads="1"/>
          </p:cNvSpPr>
          <p:nvPr/>
        </p:nvSpPr>
        <p:spPr bwMode="auto">
          <a:xfrm>
            <a:off x="657225" y="463550"/>
            <a:ext cx="12033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zh-CN" altLang="en-US" sz="4000">
                <a:solidFill>
                  <a:srgbClr val="0000FF"/>
                </a:solidFill>
                <a:latin typeface="黑体" panose="02010609060101010101" pitchFamily="49" charset="-122"/>
                <a:ea typeface="黑体" panose="02010609060101010101" pitchFamily="49" charset="-122"/>
                <a:cs typeface="Times New Roman" panose="02020603050405020304" pitchFamily="18" charset="0"/>
              </a:rPr>
              <a:t>软件</a:t>
            </a:r>
          </a:p>
        </p:txBody>
      </p:sp>
      <p:sp>
        <p:nvSpPr>
          <p:cNvPr id="7171" name="Rectangle 5"/>
          <p:cNvSpPr>
            <a:spLocks noChangeArrowheads="1"/>
          </p:cNvSpPr>
          <p:nvPr/>
        </p:nvSpPr>
        <p:spPr bwMode="auto">
          <a:xfrm>
            <a:off x="611188" y="1898650"/>
            <a:ext cx="853281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zh-CN" altLang="en-US" sz="2400" dirty="0">
                <a:solidFill>
                  <a:srgbClr val="FF0000"/>
                </a:solidFill>
                <a:latin typeface="华文楷体" panose="02010600040101010101" pitchFamily="2" charset="-122"/>
                <a:ea typeface="华文楷体" panose="02010600040101010101" pitchFamily="2" charset="-122"/>
              </a:rPr>
              <a:t>软件</a:t>
            </a:r>
            <a:r>
              <a:rPr lang="zh-CN" altLang="en-US" sz="2400" dirty="0">
                <a:latin typeface="华文楷体" panose="02010600040101010101" pitchFamily="2" charset="-122"/>
                <a:ea typeface="华文楷体" panose="02010600040101010101" pitchFamily="2" charset="-122"/>
              </a:rPr>
              <a:t>是计算机系统中与硬件相互依存的另一部分，它是包括</a:t>
            </a:r>
            <a:r>
              <a:rPr lang="zh-CN" altLang="en-US" sz="2400" dirty="0">
                <a:solidFill>
                  <a:srgbClr val="0000FF"/>
                </a:solidFill>
                <a:latin typeface="华文楷体" panose="02010600040101010101" pitchFamily="2" charset="-122"/>
                <a:ea typeface="华文楷体" panose="02010600040101010101" pitchFamily="2" charset="-122"/>
              </a:rPr>
              <a:t>程序</a:t>
            </a:r>
            <a:r>
              <a:rPr lang="zh-CN" altLang="en-US" sz="2400" dirty="0">
                <a:latin typeface="华文楷体" panose="02010600040101010101" pitchFamily="2" charset="-122"/>
                <a:ea typeface="华文楷体" panose="02010600040101010101" pitchFamily="2" charset="-122"/>
              </a:rPr>
              <a:t>、</a:t>
            </a:r>
            <a:r>
              <a:rPr lang="zh-CN" altLang="en-US" sz="2400" dirty="0">
                <a:solidFill>
                  <a:srgbClr val="0000FF"/>
                </a:solidFill>
                <a:latin typeface="华文楷体" panose="02010600040101010101" pitchFamily="2" charset="-122"/>
                <a:ea typeface="华文楷体" panose="02010600040101010101" pitchFamily="2" charset="-122"/>
              </a:rPr>
              <a:t>数据</a:t>
            </a:r>
            <a:r>
              <a:rPr lang="zh-CN" altLang="en-US" sz="2400" dirty="0">
                <a:latin typeface="华文楷体" panose="02010600040101010101" pitchFamily="2" charset="-122"/>
                <a:ea typeface="华文楷体" panose="02010600040101010101" pitchFamily="2" charset="-122"/>
              </a:rPr>
              <a:t>及其相关</a:t>
            </a:r>
            <a:r>
              <a:rPr lang="zh-CN" altLang="en-US" sz="2400" dirty="0">
                <a:solidFill>
                  <a:srgbClr val="0000FF"/>
                </a:solidFill>
                <a:latin typeface="华文楷体" panose="02010600040101010101" pitchFamily="2" charset="-122"/>
                <a:ea typeface="华文楷体" panose="02010600040101010101" pitchFamily="2" charset="-122"/>
              </a:rPr>
              <a:t>文档</a:t>
            </a:r>
            <a:r>
              <a:rPr lang="zh-CN" altLang="en-US" sz="2400" dirty="0">
                <a:latin typeface="华文楷体" panose="02010600040101010101" pitchFamily="2" charset="-122"/>
                <a:ea typeface="华文楷体" panose="02010600040101010101" pitchFamily="2" charset="-122"/>
              </a:rPr>
              <a:t>组成的完整集合。</a:t>
            </a:r>
          </a:p>
          <a:p>
            <a:pPr eaLnBrk="1" hangingPunct="1">
              <a:spcBef>
                <a:spcPct val="0"/>
              </a:spcBef>
              <a:buClrTx/>
              <a:buFontTx/>
              <a:buNone/>
            </a:pPr>
            <a:endParaRPr lang="zh-CN" altLang="en-US" sz="2400" dirty="0">
              <a:latin typeface="华文楷体" panose="02010600040101010101" pitchFamily="2" charset="-122"/>
              <a:ea typeface="华文楷体" panose="02010600040101010101" pitchFamily="2" charset="-122"/>
            </a:endParaRPr>
          </a:p>
          <a:p>
            <a:pPr eaLnBrk="1" hangingPunct="1">
              <a:spcBef>
                <a:spcPct val="0"/>
              </a:spcBef>
              <a:buClrTx/>
              <a:buFontTx/>
              <a:buNone/>
            </a:pPr>
            <a:r>
              <a:rPr lang="zh-CN" altLang="en-US" sz="2400" dirty="0">
                <a:solidFill>
                  <a:srgbClr val="FF0000"/>
                </a:solidFill>
                <a:latin typeface="华文楷体" panose="02010600040101010101" pitchFamily="2" charset="-122"/>
                <a:ea typeface="华文楷体" panose="02010600040101010101" pitchFamily="2" charset="-122"/>
              </a:rPr>
              <a:t>软件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程序</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数据</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文档。</a:t>
            </a:r>
          </a:p>
          <a:p>
            <a:pPr eaLnBrk="1" hangingPunct="1">
              <a:spcBef>
                <a:spcPct val="0"/>
              </a:spcBef>
              <a:buClrTx/>
              <a:buFontTx/>
              <a:buNone/>
            </a:pPr>
            <a:endParaRPr lang="zh-CN" altLang="en-US" sz="2400" dirty="0">
              <a:latin typeface="华文楷体" panose="02010600040101010101" pitchFamily="2" charset="-122"/>
              <a:ea typeface="华文楷体" panose="02010600040101010101" pitchFamily="2" charset="-122"/>
            </a:endParaRPr>
          </a:p>
          <a:p>
            <a:pPr eaLnBrk="1" hangingPunct="1">
              <a:spcBef>
                <a:spcPct val="0"/>
              </a:spcBef>
              <a:buClrTx/>
              <a:buFontTx/>
              <a:buNone/>
            </a:pPr>
            <a:r>
              <a:rPr lang="zh-CN" altLang="en-US" sz="2400" dirty="0">
                <a:solidFill>
                  <a:srgbClr val="FF0000"/>
                </a:solidFill>
                <a:latin typeface="华文楷体" panose="02010600040101010101" pitchFamily="2" charset="-122"/>
                <a:ea typeface="华文楷体" panose="02010600040101010101" pitchFamily="2" charset="-122"/>
              </a:rPr>
              <a:t>程序</a:t>
            </a:r>
            <a:r>
              <a:rPr lang="zh-CN" altLang="en-US" sz="2400" dirty="0">
                <a:latin typeface="华文楷体" panose="02010600040101010101" pitchFamily="2" charset="-122"/>
                <a:ea typeface="华文楷体" panose="02010600040101010101" pitchFamily="2" charset="-122"/>
              </a:rPr>
              <a:t>：程序是按事先设计好的功能和性能要求执行的指令序列。</a:t>
            </a:r>
          </a:p>
          <a:p>
            <a:pPr eaLnBrk="1" hangingPunct="1">
              <a:spcBef>
                <a:spcPct val="0"/>
              </a:spcBef>
              <a:buClrTx/>
              <a:buFontTx/>
              <a:buNone/>
            </a:pPr>
            <a:endParaRPr lang="zh-CN" altLang="en-US" sz="2400" dirty="0">
              <a:latin typeface="华文楷体" panose="02010600040101010101" pitchFamily="2" charset="-122"/>
              <a:ea typeface="华文楷体" panose="02010600040101010101" pitchFamily="2" charset="-122"/>
            </a:endParaRPr>
          </a:p>
          <a:p>
            <a:pPr eaLnBrk="1" hangingPunct="1">
              <a:spcBef>
                <a:spcPct val="0"/>
              </a:spcBef>
              <a:buClrTx/>
              <a:buFontTx/>
              <a:buNone/>
            </a:pPr>
            <a:r>
              <a:rPr lang="zh-CN" altLang="en-US" sz="2400" dirty="0">
                <a:solidFill>
                  <a:srgbClr val="FF0000"/>
                </a:solidFill>
                <a:latin typeface="华文楷体" panose="02010600040101010101" pitchFamily="2" charset="-122"/>
                <a:ea typeface="华文楷体" panose="02010600040101010101" pitchFamily="2" charset="-122"/>
              </a:rPr>
              <a:t>数据</a:t>
            </a:r>
            <a:r>
              <a:rPr lang="zh-CN" altLang="en-US" sz="2400" dirty="0">
                <a:latin typeface="华文楷体" panose="02010600040101010101" pitchFamily="2" charset="-122"/>
                <a:ea typeface="华文楷体" panose="02010600040101010101" pitchFamily="2" charset="-122"/>
              </a:rPr>
              <a:t>：数据是指程序能正常处理信息的数据和数据结构。</a:t>
            </a:r>
          </a:p>
          <a:p>
            <a:pPr eaLnBrk="1" hangingPunct="1">
              <a:spcBef>
                <a:spcPct val="0"/>
              </a:spcBef>
              <a:buClrTx/>
              <a:buFontTx/>
              <a:buNone/>
            </a:pPr>
            <a:endParaRPr lang="zh-CN" altLang="en-US" sz="2400" dirty="0">
              <a:latin typeface="华文楷体" panose="02010600040101010101" pitchFamily="2" charset="-122"/>
              <a:ea typeface="华文楷体" panose="02010600040101010101" pitchFamily="2" charset="-122"/>
            </a:endParaRPr>
          </a:p>
          <a:p>
            <a:pPr eaLnBrk="1" hangingPunct="1">
              <a:spcBef>
                <a:spcPct val="0"/>
              </a:spcBef>
              <a:buClrTx/>
              <a:buFontTx/>
              <a:buNone/>
            </a:pPr>
            <a:r>
              <a:rPr lang="zh-CN" altLang="en-US" sz="2400" dirty="0">
                <a:solidFill>
                  <a:srgbClr val="FF0000"/>
                </a:solidFill>
                <a:latin typeface="华文楷体" panose="02010600040101010101" pitchFamily="2" charset="-122"/>
                <a:ea typeface="华文楷体" panose="02010600040101010101" pitchFamily="2" charset="-122"/>
              </a:rPr>
              <a:t>文档</a:t>
            </a:r>
            <a:r>
              <a:rPr lang="zh-CN" altLang="en-US" sz="2400" dirty="0">
                <a:latin typeface="华文楷体" panose="02010600040101010101" pitchFamily="2" charset="-122"/>
                <a:ea typeface="华文楷体" panose="02010600040101010101" pitchFamily="2" charset="-122"/>
              </a:rPr>
              <a:t>：文档是与软件开发、设计、运行、维护有关的图文资料。</a:t>
            </a:r>
          </a:p>
        </p:txBody>
      </p:sp>
    </p:spTree>
  </p:cSld>
  <p:clrMapOvr>
    <a:masterClrMapping/>
  </p:clrMapOvr>
  <p:transition>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0" y="233645"/>
            <a:ext cx="90678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spcBef>
                <a:spcPct val="0"/>
              </a:spcBef>
              <a:buClrTx/>
              <a:buFontTx/>
              <a:buNone/>
            </a:pPr>
            <a:r>
              <a:rPr lang="zh-CN" altLang="en-US" sz="3400" b="0" dirty="0">
                <a:solidFill>
                  <a:schemeClr val="tx2"/>
                </a:solidFill>
                <a:latin typeface="黑体" panose="02010609060101010101" pitchFamily="49" charset="-122"/>
                <a:ea typeface="黑体" panose="02010609060101010101" pitchFamily="49" charset="-122"/>
              </a:rPr>
              <a:t> </a:t>
            </a: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“软件工程”课程教学的小目标</a:t>
            </a:r>
          </a:p>
        </p:txBody>
      </p:sp>
      <p:sp>
        <p:nvSpPr>
          <p:cNvPr id="51203" name="Rectangle 3"/>
          <p:cNvSpPr>
            <a:spLocks noChangeArrowheads="1"/>
          </p:cNvSpPr>
          <p:nvPr/>
        </p:nvSpPr>
        <p:spPr bwMode="auto">
          <a:xfrm>
            <a:off x="566554" y="1776413"/>
            <a:ext cx="8501245"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buClr>
                <a:srgbClr val="FF0000"/>
              </a:buClr>
              <a:buSzPct val="110000"/>
              <a:buFont typeface="Wingdings" panose="05000000000000000000" pitchFamily="2" charset="2"/>
              <a:buChar char="ü"/>
            </a:pPr>
            <a:r>
              <a:rPr lang="zh-CN" altLang="en-US" sz="3900" dirty="0">
                <a:latin typeface="黑体" panose="02010609060101010101" pitchFamily="49" charset="-122"/>
                <a:ea typeface="黑体" panose="02010609060101010101" pitchFamily="49" charset="-122"/>
              </a:rPr>
              <a:t> </a:t>
            </a:r>
            <a:r>
              <a:rPr lang="zh-CN" altLang="en-US" sz="2800" dirty="0">
                <a:solidFill>
                  <a:srgbClr val="FF0000"/>
                </a:solidFill>
                <a:latin typeface="宋体" panose="02010600030101010101" pitchFamily="2" charset="-122"/>
              </a:rPr>
              <a:t>转变对软件开发的认识</a:t>
            </a:r>
            <a:r>
              <a:rPr lang="zh-CN" altLang="en-US" sz="2800" dirty="0">
                <a:solidFill>
                  <a:srgbClr val="CC0066"/>
                </a:solidFill>
                <a:latin typeface="宋体" panose="02010600030101010101" pitchFamily="2" charset="-122"/>
              </a:rPr>
              <a:t>：</a:t>
            </a:r>
          </a:p>
          <a:p>
            <a:pPr>
              <a:buClr>
                <a:srgbClr val="FF0000"/>
              </a:buClr>
              <a:buSzPct val="110000"/>
              <a:buFontTx/>
              <a:buNone/>
            </a:pPr>
            <a:r>
              <a:rPr lang="zh-CN" altLang="en-US" sz="2800" dirty="0">
                <a:solidFill>
                  <a:schemeClr val="tx2"/>
                </a:solidFill>
                <a:latin typeface="宋体" panose="02010600030101010101" pitchFamily="2" charset="-122"/>
              </a:rPr>
              <a:t>         </a:t>
            </a:r>
            <a:endParaRPr lang="zh-CN" altLang="en-US" sz="2800" dirty="0">
              <a:latin typeface="宋体" panose="02010600030101010101" pitchFamily="2" charset="-122"/>
            </a:endParaRPr>
          </a:p>
          <a:p>
            <a:pPr>
              <a:spcBef>
                <a:spcPct val="0"/>
              </a:spcBef>
              <a:buClr>
                <a:srgbClr val="FF0000"/>
              </a:buClr>
              <a:buSzPct val="110000"/>
              <a:buFontTx/>
              <a:buNone/>
            </a:pPr>
            <a:r>
              <a:rPr lang="zh-CN" altLang="en-US" sz="2800" dirty="0">
                <a:latin typeface="宋体" panose="02010600030101010101" pitchFamily="2" charset="-122"/>
              </a:rPr>
              <a:t>     程序    </a:t>
            </a:r>
            <a:r>
              <a:rPr lang="zh-CN" altLang="en-US" sz="2800" dirty="0">
                <a:solidFill>
                  <a:srgbClr val="FF0000"/>
                </a:solidFill>
                <a:latin typeface="宋体" panose="02010600030101010101" pitchFamily="2" charset="-122"/>
              </a:rPr>
              <a:t>上升</a:t>
            </a:r>
            <a:r>
              <a:rPr lang="zh-CN" altLang="en-US" sz="2800" dirty="0">
                <a:solidFill>
                  <a:schemeClr val="tx2"/>
                </a:solidFill>
                <a:latin typeface="宋体" panose="02010600030101010101" pitchFamily="2" charset="-122"/>
              </a:rPr>
              <a:t>       </a:t>
            </a:r>
            <a:r>
              <a:rPr lang="zh-CN" altLang="en-US" sz="2800" dirty="0">
                <a:latin typeface="宋体" panose="02010600030101010101" pitchFamily="2" charset="-122"/>
              </a:rPr>
              <a:t>系统</a:t>
            </a:r>
          </a:p>
          <a:p>
            <a:pPr>
              <a:spcBef>
                <a:spcPct val="65000"/>
              </a:spcBef>
              <a:buClr>
                <a:srgbClr val="FF0000"/>
              </a:buClr>
              <a:buSzPct val="110000"/>
              <a:buFont typeface="Wingdings" panose="05000000000000000000" pitchFamily="2" charset="2"/>
              <a:buChar char="ü"/>
            </a:pPr>
            <a:r>
              <a:rPr lang="zh-CN" altLang="en-US" sz="2800" dirty="0">
                <a:latin typeface="宋体" panose="02010600030101010101" pitchFamily="2" charset="-122"/>
              </a:rPr>
              <a:t> </a:t>
            </a:r>
            <a:r>
              <a:rPr lang="zh-CN" altLang="en-US" sz="2800" dirty="0">
                <a:solidFill>
                  <a:srgbClr val="FF0000"/>
                </a:solidFill>
                <a:latin typeface="宋体" panose="02010600030101010101" pitchFamily="2" charset="-122"/>
              </a:rPr>
              <a:t>转变思维定式</a:t>
            </a:r>
            <a:r>
              <a:rPr lang="zh-CN" altLang="en-US" sz="2800" dirty="0">
                <a:solidFill>
                  <a:srgbClr val="CC0066"/>
                </a:solidFill>
                <a:latin typeface="宋体" panose="02010600030101010101" pitchFamily="2" charset="-122"/>
              </a:rPr>
              <a:t>：</a:t>
            </a:r>
          </a:p>
          <a:p>
            <a:pPr>
              <a:buClr>
                <a:srgbClr val="FF0000"/>
              </a:buClr>
              <a:buSzPct val="110000"/>
              <a:buFontTx/>
              <a:buNone/>
            </a:pPr>
            <a:r>
              <a:rPr lang="zh-CN" altLang="en-US" sz="2800" dirty="0">
                <a:solidFill>
                  <a:schemeClr val="tx2"/>
                </a:solidFill>
                <a:latin typeface="宋体" panose="02010600030101010101" pitchFamily="2" charset="-122"/>
              </a:rPr>
              <a:t>          </a:t>
            </a:r>
            <a:endParaRPr lang="zh-CN" altLang="en-US" sz="2800" dirty="0">
              <a:latin typeface="宋体" panose="02010600030101010101" pitchFamily="2" charset="-122"/>
            </a:endParaRPr>
          </a:p>
          <a:p>
            <a:pPr>
              <a:spcBef>
                <a:spcPct val="0"/>
              </a:spcBef>
              <a:buClr>
                <a:srgbClr val="FF0000"/>
              </a:buClr>
              <a:buSzPct val="110000"/>
              <a:buFontTx/>
              <a:buNone/>
            </a:pPr>
            <a:r>
              <a:rPr lang="zh-CN" altLang="en-US" sz="2800" dirty="0">
                <a:latin typeface="宋体" panose="02010600030101010101" pitchFamily="2" charset="-122"/>
              </a:rPr>
              <a:t>     程序员    </a:t>
            </a:r>
            <a:r>
              <a:rPr lang="zh-CN" altLang="en-US" sz="2800" dirty="0">
                <a:solidFill>
                  <a:srgbClr val="FF0000"/>
                </a:solidFill>
                <a:latin typeface="宋体" panose="02010600030101010101" pitchFamily="2" charset="-122"/>
              </a:rPr>
              <a:t>上升</a:t>
            </a:r>
            <a:r>
              <a:rPr lang="zh-CN" altLang="en-US" sz="2800" dirty="0">
                <a:latin typeface="宋体" panose="02010600030101010101" pitchFamily="2" charset="-122"/>
              </a:rPr>
              <a:t>     系统工程师</a:t>
            </a:r>
          </a:p>
          <a:p>
            <a:pPr>
              <a:buClr>
                <a:srgbClr val="FF0000"/>
              </a:buClr>
              <a:buSzPct val="110000"/>
              <a:buFontTx/>
              <a:buNone/>
            </a:pPr>
            <a:r>
              <a:rPr lang="zh-CN" altLang="en-US" sz="2800" dirty="0">
                <a:latin typeface="宋体" panose="02010600030101010101" pitchFamily="2" charset="-122"/>
              </a:rPr>
              <a:t>                        </a:t>
            </a:r>
            <a:r>
              <a:rPr lang="en-US" altLang="zh-CN" sz="2800" dirty="0">
                <a:latin typeface="宋体" panose="02010600030101010101" pitchFamily="2" charset="-122"/>
              </a:rPr>
              <a:t>(</a:t>
            </a:r>
            <a:r>
              <a:rPr lang="zh-CN" altLang="en-US" sz="2800" dirty="0">
                <a:latin typeface="宋体" panose="02010600030101010101" pitchFamily="2" charset="-122"/>
              </a:rPr>
              <a:t>系统分析员</a:t>
            </a:r>
            <a:r>
              <a:rPr lang="en-US" altLang="zh-CN" sz="2800" dirty="0">
                <a:latin typeface="宋体" panose="02010600030101010101" pitchFamily="2" charset="-122"/>
              </a:rPr>
              <a:t>)</a:t>
            </a:r>
          </a:p>
          <a:p>
            <a:pPr>
              <a:spcBef>
                <a:spcPts val="1200"/>
              </a:spcBef>
              <a:buClr>
                <a:srgbClr val="FF0000"/>
              </a:buClr>
              <a:buSzPct val="110000"/>
              <a:buFont typeface="Wingdings" panose="05000000000000000000" pitchFamily="2" charset="2"/>
              <a:buChar char="ü"/>
            </a:pPr>
            <a:r>
              <a:rPr lang="en-US" altLang="zh-CN" sz="2800" dirty="0">
                <a:latin typeface="黑体" panose="02010609060101010101" pitchFamily="49" charset="-122"/>
                <a:ea typeface="黑体" panose="02010609060101010101" pitchFamily="49" charset="-122"/>
              </a:rPr>
              <a:t> </a:t>
            </a:r>
            <a:r>
              <a:rPr lang="zh-CN" altLang="en-US" sz="2800" dirty="0">
                <a:solidFill>
                  <a:srgbClr val="FF0000"/>
                </a:solidFill>
                <a:latin typeface="宋体" panose="02010600030101010101" pitchFamily="2" charset="-122"/>
              </a:rPr>
              <a:t>进行工程化训练</a:t>
            </a:r>
            <a:r>
              <a:rPr lang="en-US" altLang="zh-CN" sz="2800" dirty="0">
                <a:solidFill>
                  <a:srgbClr val="FF0000"/>
                </a:solidFill>
                <a:latin typeface="宋体" panose="02010600030101010101" pitchFamily="2" charset="-122"/>
              </a:rPr>
              <a:t>, </a:t>
            </a:r>
            <a:r>
              <a:rPr lang="zh-CN" altLang="en-US" sz="2800" dirty="0">
                <a:solidFill>
                  <a:srgbClr val="FF0000"/>
                </a:solidFill>
                <a:latin typeface="宋体" panose="02010600030101010101" pitchFamily="2" charset="-122"/>
              </a:rPr>
              <a:t>学习写文档，学习标准化开发</a:t>
            </a:r>
          </a:p>
        </p:txBody>
      </p:sp>
      <p:sp>
        <p:nvSpPr>
          <p:cNvPr id="51204" name="Line 4"/>
          <p:cNvSpPr>
            <a:spLocks noChangeShapeType="1"/>
          </p:cNvSpPr>
          <p:nvPr/>
        </p:nvSpPr>
        <p:spPr bwMode="auto">
          <a:xfrm>
            <a:off x="1925638" y="2933700"/>
            <a:ext cx="2286000" cy="0"/>
          </a:xfrm>
          <a:prstGeom prst="line">
            <a:avLst/>
          </a:prstGeom>
          <a:noFill/>
          <a:ln w="508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05" name="Line 5"/>
          <p:cNvSpPr>
            <a:spLocks noChangeShapeType="1"/>
          </p:cNvSpPr>
          <p:nvPr/>
        </p:nvSpPr>
        <p:spPr bwMode="auto">
          <a:xfrm>
            <a:off x="2133600" y="4598988"/>
            <a:ext cx="2057400" cy="0"/>
          </a:xfrm>
          <a:prstGeom prst="line">
            <a:avLst/>
          </a:prstGeom>
          <a:noFill/>
          <a:ln w="508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520700" y="368660"/>
            <a:ext cx="8686800"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000" dirty="0">
                <a:solidFill>
                  <a:srgbClr val="0000FF"/>
                </a:solidFill>
                <a:latin typeface="Times New Roman" panose="02020603050405020304" pitchFamily="18" charset="0"/>
              </a:rPr>
              <a:t>1.6 Software life cycle </a:t>
            </a:r>
          </a:p>
        </p:txBody>
      </p:sp>
      <p:sp>
        <p:nvSpPr>
          <p:cNvPr id="53251" name="矩形 2"/>
          <p:cNvSpPr>
            <a:spLocks noChangeArrowheads="1"/>
          </p:cNvSpPr>
          <p:nvPr/>
        </p:nvSpPr>
        <p:spPr bwMode="auto">
          <a:xfrm>
            <a:off x="611188" y="2124075"/>
            <a:ext cx="78311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800" dirty="0">
                <a:latin typeface="宋体" panose="02010600030101010101" pitchFamily="2" charset="-122"/>
              </a:rPr>
              <a:t>软件产品或软件系统从设计、投入使用、到被淘汰的全过程。</a:t>
            </a:r>
            <a:endParaRPr lang="zh-CN" altLang="en-US" sz="2800" dirty="0">
              <a:solidFill>
                <a:srgbClr val="FF0000"/>
              </a:solidFill>
              <a:latin typeface="Times New Roman" panose="02020603050405020304" pitchFamily="18" charset="0"/>
            </a:endParaRPr>
          </a:p>
        </p:txBody>
      </p:sp>
    </p:spTree>
  </p:cSld>
  <p:clrMapOvr>
    <a:masterClrMapping/>
  </p:clrMapOvr>
  <p:transition>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431800" y="323655"/>
            <a:ext cx="8712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400" dirty="0">
                <a:solidFill>
                  <a:srgbClr val="0000FF"/>
                </a:solidFill>
                <a:latin typeface="Arial" panose="020B0604020202020204" pitchFamily="34" charset="0"/>
                <a:cs typeface="Times New Roman" panose="02020603050405020304" pitchFamily="18" charset="0"/>
              </a:rPr>
              <a:t>Phases of software life cycle</a:t>
            </a:r>
            <a:endParaRPr lang="en-US" altLang="zh-CN" sz="3200" b="0" dirty="0">
              <a:solidFill>
                <a:srgbClr val="0000FF"/>
              </a:solidFill>
              <a:latin typeface="Arial" panose="020B0604020202020204" pitchFamily="34" charset="0"/>
            </a:endParaRPr>
          </a:p>
        </p:txBody>
      </p:sp>
      <p:sp>
        <p:nvSpPr>
          <p:cNvPr id="54275" name="Rectangle 3"/>
          <p:cNvSpPr>
            <a:spLocks noChangeArrowheads="1"/>
          </p:cNvSpPr>
          <p:nvPr/>
        </p:nvSpPr>
        <p:spPr bwMode="auto">
          <a:xfrm>
            <a:off x="457200" y="1619250"/>
            <a:ext cx="86868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3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rPr>
              <a:t>(1) problem def.</a:t>
            </a:r>
          </a:p>
          <a:p>
            <a:pPr>
              <a:lnSpc>
                <a:spcPct val="13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rPr>
              <a:t>(2) feasibility study</a:t>
            </a:r>
          </a:p>
          <a:p>
            <a:pPr>
              <a:lnSpc>
                <a:spcPct val="13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rPr>
              <a:t>(3) requirement analysis</a:t>
            </a:r>
          </a:p>
          <a:p>
            <a:pPr>
              <a:lnSpc>
                <a:spcPct val="13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rPr>
              <a:t>(4) architecture design</a:t>
            </a:r>
          </a:p>
          <a:p>
            <a:pPr>
              <a:lnSpc>
                <a:spcPct val="13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rPr>
              <a:t>(5) detailed design</a:t>
            </a:r>
          </a:p>
          <a:p>
            <a:pPr>
              <a:lnSpc>
                <a:spcPct val="13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rPr>
              <a:t>(6) coding and implementation</a:t>
            </a:r>
          </a:p>
          <a:p>
            <a:pPr>
              <a:lnSpc>
                <a:spcPct val="13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rPr>
              <a:t>(7) testing</a:t>
            </a:r>
          </a:p>
          <a:p>
            <a:pPr>
              <a:lnSpc>
                <a:spcPct val="130000"/>
              </a:lnSpc>
              <a:buFont typeface="Wingdings" panose="05000000000000000000" pitchFamily="2" charset="2"/>
              <a:buNone/>
            </a:pPr>
            <a:r>
              <a:rPr lang="en-US" altLang="zh-CN" sz="2800">
                <a:latin typeface="Times New Roman" panose="02020603050405020304" pitchFamily="18" charset="0"/>
                <a:cs typeface="Times New Roman" panose="02020603050405020304" pitchFamily="18" charset="0"/>
              </a:rPr>
              <a:t>(8) run and maintenance</a:t>
            </a:r>
          </a:p>
        </p:txBody>
      </p:sp>
    </p:spTree>
  </p:cSld>
  <p:clrMapOvr>
    <a:masterClrMapping/>
  </p:clrMapOvr>
  <p:transition>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76200" y="57150"/>
            <a:ext cx="90678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gn="l"/>
            <a:r>
              <a:rPr lang="zh-CN" altLang="en-US" sz="3400" b="0">
                <a:solidFill>
                  <a:schemeClr val="tx2"/>
                </a:solidFill>
                <a:latin typeface="黑体" panose="02010609060101010101" pitchFamily="49" charset="-122"/>
                <a:ea typeface="黑体" panose="02010609060101010101" pitchFamily="49" charset="-122"/>
              </a:rPr>
              <a:t>新的国际标准定义的软件生存过程</a:t>
            </a:r>
            <a:br>
              <a:rPr lang="zh-CN" altLang="en-US" sz="3400" b="0">
                <a:solidFill>
                  <a:schemeClr val="tx2"/>
                </a:solidFill>
                <a:latin typeface="黑体" panose="02010609060101010101" pitchFamily="49" charset="-122"/>
                <a:ea typeface="黑体" panose="02010609060101010101" pitchFamily="49" charset="-122"/>
              </a:rPr>
            </a:br>
            <a:r>
              <a:rPr lang="zh-CN" altLang="en-US" sz="3400" b="0">
                <a:solidFill>
                  <a:schemeClr val="tx2"/>
                </a:solidFill>
                <a:latin typeface="黑体" panose="02010609060101010101" pitchFamily="49" charset="-122"/>
                <a:ea typeface="黑体" panose="02010609060101010101" pitchFamily="49" charset="-122"/>
              </a:rPr>
              <a:t>（</a:t>
            </a:r>
            <a:r>
              <a:rPr lang="en-US" altLang="zh-CN" sz="3000" b="0">
                <a:solidFill>
                  <a:schemeClr val="tx2"/>
                </a:solidFill>
                <a:latin typeface="Verdana" panose="020B0604030504040204" pitchFamily="34" charset="0"/>
                <a:ea typeface="黑体" panose="02010609060101010101" pitchFamily="49" charset="-122"/>
              </a:rPr>
              <a:t>1995 ISO/IEC 12207</a:t>
            </a:r>
            <a:r>
              <a:rPr lang="zh-CN" altLang="en-US" sz="3400" b="0">
                <a:solidFill>
                  <a:schemeClr val="tx2"/>
                </a:solidFill>
                <a:latin typeface="黑体" panose="02010609060101010101" pitchFamily="49" charset="-122"/>
                <a:ea typeface="黑体" panose="02010609060101010101" pitchFamily="49" charset="-122"/>
              </a:rPr>
              <a:t>）</a:t>
            </a:r>
          </a:p>
        </p:txBody>
      </p:sp>
      <p:sp>
        <p:nvSpPr>
          <p:cNvPr id="55299" name="Line 3"/>
          <p:cNvSpPr>
            <a:spLocks noChangeShapeType="1"/>
          </p:cNvSpPr>
          <p:nvPr/>
        </p:nvSpPr>
        <p:spPr bwMode="auto">
          <a:xfrm flipV="1">
            <a:off x="1295400" y="2514600"/>
            <a:ext cx="6553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0" name="Rectangle 4"/>
          <p:cNvSpPr>
            <a:spLocks noChangeArrowheads="1"/>
          </p:cNvSpPr>
          <p:nvPr/>
        </p:nvSpPr>
        <p:spPr bwMode="auto">
          <a:xfrm>
            <a:off x="2895600" y="1295400"/>
            <a:ext cx="3657600" cy="838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2800">
                <a:solidFill>
                  <a:schemeClr val="tx1"/>
                </a:solidFill>
                <a:latin typeface="Arial" panose="020B0604020202020204" pitchFamily="34" charset="0"/>
              </a:rPr>
              <a:t>软件生存期过程</a:t>
            </a:r>
          </a:p>
        </p:txBody>
      </p:sp>
      <p:sp>
        <p:nvSpPr>
          <p:cNvPr id="55301" name="Rectangle 5"/>
          <p:cNvSpPr>
            <a:spLocks noChangeArrowheads="1"/>
          </p:cNvSpPr>
          <p:nvPr/>
        </p:nvSpPr>
        <p:spPr bwMode="auto">
          <a:xfrm>
            <a:off x="3657600" y="2819400"/>
            <a:ext cx="2209800" cy="533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2800">
                <a:solidFill>
                  <a:schemeClr val="tx1"/>
                </a:solidFill>
                <a:latin typeface="Arial" panose="020B0604020202020204" pitchFamily="34" charset="0"/>
              </a:rPr>
              <a:t>支持过程</a:t>
            </a:r>
          </a:p>
        </p:txBody>
      </p:sp>
      <p:sp>
        <p:nvSpPr>
          <p:cNvPr id="55302" name="Rectangle 6"/>
          <p:cNvSpPr>
            <a:spLocks noChangeArrowheads="1"/>
          </p:cNvSpPr>
          <p:nvPr/>
        </p:nvSpPr>
        <p:spPr bwMode="auto">
          <a:xfrm>
            <a:off x="6781800" y="2819400"/>
            <a:ext cx="2209800" cy="533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2800">
                <a:solidFill>
                  <a:schemeClr val="tx1"/>
                </a:solidFill>
                <a:latin typeface="Arial" panose="020B0604020202020204" pitchFamily="34" charset="0"/>
              </a:rPr>
              <a:t>组织过程</a:t>
            </a:r>
          </a:p>
        </p:txBody>
      </p:sp>
      <p:sp>
        <p:nvSpPr>
          <p:cNvPr id="55303" name="Rectangle 7"/>
          <p:cNvSpPr>
            <a:spLocks noChangeArrowheads="1"/>
          </p:cNvSpPr>
          <p:nvPr/>
        </p:nvSpPr>
        <p:spPr bwMode="auto">
          <a:xfrm>
            <a:off x="152400" y="2819400"/>
            <a:ext cx="2209800" cy="5334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2800">
                <a:solidFill>
                  <a:schemeClr val="tx1"/>
                </a:solidFill>
                <a:latin typeface="Arial" panose="020B0604020202020204" pitchFamily="34" charset="0"/>
              </a:rPr>
              <a:t>主要过程</a:t>
            </a:r>
          </a:p>
        </p:txBody>
      </p:sp>
      <p:sp>
        <p:nvSpPr>
          <p:cNvPr id="55304" name="Line 8"/>
          <p:cNvSpPr>
            <a:spLocks noChangeShapeType="1"/>
          </p:cNvSpPr>
          <p:nvPr/>
        </p:nvSpPr>
        <p:spPr bwMode="auto">
          <a:xfrm flipV="1">
            <a:off x="7848600" y="2514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05" name="Line 9"/>
          <p:cNvSpPr>
            <a:spLocks noChangeShapeType="1"/>
          </p:cNvSpPr>
          <p:nvPr/>
        </p:nvSpPr>
        <p:spPr bwMode="auto">
          <a:xfrm flipV="1">
            <a:off x="4876800" y="2133600"/>
            <a:ext cx="0" cy="685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06" name="Line 10"/>
          <p:cNvSpPr>
            <a:spLocks noChangeShapeType="1"/>
          </p:cNvSpPr>
          <p:nvPr/>
        </p:nvSpPr>
        <p:spPr bwMode="auto">
          <a:xfrm flipV="1">
            <a:off x="1295400" y="2514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07" name="Line 11"/>
          <p:cNvSpPr>
            <a:spLocks noChangeShapeType="1"/>
          </p:cNvSpPr>
          <p:nvPr/>
        </p:nvSpPr>
        <p:spPr bwMode="auto">
          <a:xfrm flipV="1">
            <a:off x="4876800" y="33528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08" name="Line 12"/>
          <p:cNvSpPr>
            <a:spLocks noChangeShapeType="1"/>
          </p:cNvSpPr>
          <p:nvPr/>
        </p:nvSpPr>
        <p:spPr bwMode="auto">
          <a:xfrm flipV="1">
            <a:off x="2971800" y="3657600"/>
            <a:ext cx="37338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9" name="Line 13"/>
          <p:cNvSpPr>
            <a:spLocks noChangeShapeType="1"/>
          </p:cNvSpPr>
          <p:nvPr/>
        </p:nvSpPr>
        <p:spPr bwMode="auto">
          <a:xfrm flipV="1">
            <a:off x="228600" y="3657600"/>
            <a:ext cx="2133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0" name="Rectangle 14"/>
          <p:cNvSpPr>
            <a:spLocks noChangeArrowheads="1"/>
          </p:cNvSpPr>
          <p:nvPr/>
        </p:nvSpPr>
        <p:spPr bwMode="auto">
          <a:xfrm>
            <a:off x="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chemeClr val="tx1"/>
                </a:solidFill>
                <a:latin typeface="Arial" panose="020B0604020202020204" pitchFamily="34" charset="0"/>
              </a:rPr>
              <a:t>获</a:t>
            </a:r>
          </a:p>
          <a:p>
            <a:r>
              <a:rPr lang="zh-CN" altLang="en-US" sz="1800">
                <a:solidFill>
                  <a:schemeClr val="tx1"/>
                </a:solidFill>
                <a:latin typeface="Arial" panose="020B0604020202020204" pitchFamily="34" charset="0"/>
              </a:rPr>
              <a:t>取</a:t>
            </a:r>
          </a:p>
          <a:p>
            <a:r>
              <a:rPr lang="zh-CN" altLang="en-US" sz="1800">
                <a:solidFill>
                  <a:schemeClr val="tx1"/>
                </a:solidFill>
                <a:latin typeface="Arial" panose="020B0604020202020204" pitchFamily="34" charset="0"/>
              </a:rPr>
              <a:t>过</a:t>
            </a:r>
          </a:p>
          <a:p>
            <a:r>
              <a:rPr lang="zh-CN" altLang="en-US" sz="1800">
                <a:solidFill>
                  <a:schemeClr val="tx1"/>
                </a:solidFill>
                <a:latin typeface="Arial" panose="020B0604020202020204" pitchFamily="34" charset="0"/>
              </a:rPr>
              <a:t>程</a:t>
            </a:r>
          </a:p>
        </p:txBody>
      </p:sp>
      <p:sp>
        <p:nvSpPr>
          <p:cNvPr id="55311" name="Rectangle 15"/>
          <p:cNvSpPr>
            <a:spLocks noChangeArrowheads="1"/>
          </p:cNvSpPr>
          <p:nvPr/>
        </p:nvSpPr>
        <p:spPr bwMode="auto">
          <a:xfrm>
            <a:off x="5334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chemeClr val="tx1"/>
                </a:solidFill>
                <a:latin typeface="Arial" panose="020B0604020202020204" pitchFamily="34" charset="0"/>
              </a:rPr>
              <a:t>供</a:t>
            </a:r>
          </a:p>
          <a:p>
            <a:r>
              <a:rPr lang="zh-CN" altLang="en-US" sz="1800">
                <a:solidFill>
                  <a:schemeClr val="tx1"/>
                </a:solidFill>
                <a:latin typeface="Arial" panose="020B0604020202020204" pitchFamily="34" charset="0"/>
              </a:rPr>
              <a:t>应</a:t>
            </a:r>
          </a:p>
          <a:p>
            <a:r>
              <a:rPr lang="zh-CN" altLang="en-US" sz="1800">
                <a:solidFill>
                  <a:schemeClr val="tx1"/>
                </a:solidFill>
                <a:latin typeface="Arial" panose="020B0604020202020204" pitchFamily="34" charset="0"/>
              </a:rPr>
              <a:t>过</a:t>
            </a:r>
          </a:p>
          <a:p>
            <a:r>
              <a:rPr lang="zh-CN" altLang="en-US" sz="1800">
                <a:solidFill>
                  <a:schemeClr val="tx1"/>
                </a:solidFill>
                <a:latin typeface="Arial" panose="020B0604020202020204" pitchFamily="34" charset="0"/>
              </a:rPr>
              <a:t>程</a:t>
            </a:r>
          </a:p>
        </p:txBody>
      </p:sp>
      <p:sp>
        <p:nvSpPr>
          <p:cNvPr id="55312" name="Rectangle 16"/>
          <p:cNvSpPr>
            <a:spLocks noChangeArrowheads="1"/>
          </p:cNvSpPr>
          <p:nvPr/>
        </p:nvSpPr>
        <p:spPr bwMode="auto">
          <a:xfrm>
            <a:off x="10668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chemeClr val="tx1"/>
                </a:solidFill>
                <a:latin typeface="Arial" panose="020B0604020202020204" pitchFamily="34" charset="0"/>
              </a:rPr>
              <a:t>开</a:t>
            </a:r>
          </a:p>
          <a:p>
            <a:r>
              <a:rPr lang="zh-CN" altLang="en-US" sz="1800">
                <a:solidFill>
                  <a:schemeClr val="tx1"/>
                </a:solidFill>
                <a:latin typeface="Arial" panose="020B0604020202020204" pitchFamily="34" charset="0"/>
              </a:rPr>
              <a:t>发</a:t>
            </a:r>
          </a:p>
          <a:p>
            <a:r>
              <a:rPr lang="zh-CN" altLang="en-US" sz="1800">
                <a:solidFill>
                  <a:schemeClr val="tx1"/>
                </a:solidFill>
                <a:latin typeface="Arial" panose="020B0604020202020204" pitchFamily="34" charset="0"/>
              </a:rPr>
              <a:t>过</a:t>
            </a:r>
          </a:p>
          <a:p>
            <a:r>
              <a:rPr lang="zh-CN" altLang="en-US" sz="1800">
                <a:solidFill>
                  <a:schemeClr val="tx1"/>
                </a:solidFill>
                <a:latin typeface="Arial" panose="020B0604020202020204" pitchFamily="34" charset="0"/>
              </a:rPr>
              <a:t>程</a:t>
            </a:r>
          </a:p>
        </p:txBody>
      </p:sp>
      <p:sp>
        <p:nvSpPr>
          <p:cNvPr id="55313" name="Rectangle 17"/>
          <p:cNvSpPr>
            <a:spLocks noChangeArrowheads="1"/>
          </p:cNvSpPr>
          <p:nvPr/>
        </p:nvSpPr>
        <p:spPr bwMode="auto">
          <a:xfrm>
            <a:off x="16002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chemeClr val="tx1"/>
                </a:solidFill>
                <a:latin typeface="Arial" panose="020B0604020202020204" pitchFamily="34" charset="0"/>
              </a:rPr>
              <a:t>运</a:t>
            </a:r>
          </a:p>
          <a:p>
            <a:r>
              <a:rPr lang="zh-CN" altLang="en-US" sz="1800">
                <a:solidFill>
                  <a:schemeClr val="tx1"/>
                </a:solidFill>
                <a:latin typeface="Arial" panose="020B0604020202020204" pitchFamily="34" charset="0"/>
              </a:rPr>
              <a:t>行</a:t>
            </a:r>
          </a:p>
          <a:p>
            <a:r>
              <a:rPr lang="zh-CN" altLang="en-US" sz="1800">
                <a:solidFill>
                  <a:schemeClr val="tx1"/>
                </a:solidFill>
                <a:latin typeface="Arial" panose="020B0604020202020204" pitchFamily="34" charset="0"/>
              </a:rPr>
              <a:t>过</a:t>
            </a:r>
          </a:p>
          <a:p>
            <a:r>
              <a:rPr lang="zh-CN" altLang="en-US" sz="1800">
                <a:solidFill>
                  <a:schemeClr val="tx1"/>
                </a:solidFill>
                <a:latin typeface="Arial" panose="020B0604020202020204" pitchFamily="34" charset="0"/>
              </a:rPr>
              <a:t>程</a:t>
            </a:r>
          </a:p>
        </p:txBody>
      </p:sp>
      <p:sp>
        <p:nvSpPr>
          <p:cNvPr id="55314" name="Rectangle 18"/>
          <p:cNvSpPr>
            <a:spLocks noChangeArrowheads="1"/>
          </p:cNvSpPr>
          <p:nvPr/>
        </p:nvSpPr>
        <p:spPr bwMode="auto">
          <a:xfrm>
            <a:off x="21336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chemeClr val="tx1"/>
                </a:solidFill>
                <a:latin typeface="Arial" panose="020B0604020202020204" pitchFamily="34" charset="0"/>
              </a:rPr>
              <a:t>维</a:t>
            </a:r>
          </a:p>
          <a:p>
            <a:r>
              <a:rPr lang="zh-CN" altLang="en-US" sz="1800">
                <a:solidFill>
                  <a:schemeClr val="tx1"/>
                </a:solidFill>
                <a:latin typeface="Arial" panose="020B0604020202020204" pitchFamily="34" charset="0"/>
              </a:rPr>
              <a:t>护</a:t>
            </a:r>
          </a:p>
          <a:p>
            <a:r>
              <a:rPr lang="zh-CN" altLang="en-US" sz="1800">
                <a:solidFill>
                  <a:schemeClr val="tx1"/>
                </a:solidFill>
                <a:latin typeface="Arial" panose="020B0604020202020204" pitchFamily="34" charset="0"/>
              </a:rPr>
              <a:t>过</a:t>
            </a:r>
          </a:p>
          <a:p>
            <a:r>
              <a:rPr lang="zh-CN" altLang="en-US" sz="1800">
                <a:solidFill>
                  <a:schemeClr val="tx1"/>
                </a:solidFill>
                <a:latin typeface="Arial" panose="020B0604020202020204" pitchFamily="34" charset="0"/>
              </a:rPr>
              <a:t>程</a:t>
            </a:r>
          </a:p>
        </p:txBody>
      </p:sp>
      <p:sp>
        <p:nvSpPr>
          <p:cNvPr id="55315" name="Rectangle 19"/>
          <p:cNvSpPr>
            <a:spLocks noChangeArrowheads="1"/>
          </p:cNvSpPr>
          <p:nvPr/>
        </p:nvSpPr>
        <p:spPr bwMode="auto">
          <a:xfrm>
            <a:off x="27432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nSpc>
                <a:spcPct val="90000"/>
              </a:lnSpc>
            </a:pPr>
            <a:r>
              <a:rPr lang="zh-CN" altLang="en-US" sz="1800">
                <a:solidFill>
                  <a:srgbClr val="0000FF"/>
                </a:solidFill>
                <a:latin typeface="Arial" panose="020B0604020202020204" pitchFamily="34" charset="0"/>
              </a:rPr>
              <a:t>文</a:t>
            </a:r>
          </a:p>
          <a:p>
            <a:pPr>
              <a:lnSpc>
                <a:spcPct val="90000"/>
              </a:lnSpc>
            </a:pPr>
            <a:r>
              <a:rPr lang="zh-CN" altLang="en-US" sz="1800">
                <a:solidFill>
                  <a:srgbClr val="0000FF"/>
                </a:solidFill>
                <a:latin typeface="Arial" panose="020B0604020202020204" pitchFamily="34" charset="0"/>
              </a:rPr>
              <a:t>档</a:t>
            </a:r>
          </a:p>
          <a:p>
            <a:pPr>
              <a:lnSpc>
                <a:spcPct val="90000"/>
              </a:lnSpc>
            </a:pPr>
            <a:r>
              <a:rPr lang="zh-CN" altLang="en-US" sz="1800">
                <a:solidFill>
                  <a:srgbClr val="0000FF"/>
                </a:solidFill>
                <a:latin typeface="Arial" panose="020B0604020202020204" pitchFamily="34" charset="0"/>
              </a:rPr>
              <a:t>编</a:t>
            </a:r>
          </a:p>
          <a:p>
            <a:pPr>
              <a:lnSpc>
                <a:spcPct val="90000"/>
              </a:lnSpc>
            </a:pPr>
            <a:r>
              <a:rPr lang="zh-CN" altLang="en-US" sz="1800">
                <a:solidFill>
                  <a:srgbClr val="0000FF"/>
                </a:solidFill>
                <a:latin typeface="Arial" panose="020B0604020202020204" pitchFamily="34" charset="0"/>
              </a:rPr>
              <a:t>制</a:t>
            </a:r>
          </a:p>
          <a:p>
            <a:pPr>
              <a:lnSpc>
                <a:spcPct val="90000"/>
              </a:lnSpc>
            </a:pPr>
            <a:r>
              <a:rPr lang="zh-CN" altLang="en-US" sz="1800">
                <a:solidFill>
                  <a:srgbClr val="0000FF"/>
                </a:solidFill>
                <a:latin typeface="Arial" panose="020B0604020202020204" pitchFamily="34" charset="0"/>
              </a:rPr>
              <a:t>过</a:t>
            </a:r>
          </a:p>
          <a:p>
            <a:pPr>
              <a:lnSpc>
                <a:spcPct val="90000"/>
              </a:lnSpc>
            </a:pPr>
            <a:r>
              <a:rPr lang="zh-CN" altLang="en-US" sz="1800">
                <a:solidFill>
                  <a:srgbClr val="0000FF"/>
                </a:solidFill>
                <a:latin typeface="Arial" panose="020B0604020202020204" pitchFamily="34" charset="0"/>
              </a:rPr>
              <a:t>程</a:t>
            </a:r>
          </a:p>
        </p:txBody>
      </p:sp>
      <p:sp>
        <p:nvSpPr>
          <p:cNvPr id="55316" name="Rectangle 20"/>
          <p:cNvSpPr>
            <a:spLocks noChangeArrowheads="1"/>
          </p:cNvSpPr>
          <p:nvPr/>
        </p:nvSpPr>
        <p:spPr bwMode="auto">
          <a:xfrm>
            <a:off x="32766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nSpc>
                <a:spcPct val="80000"/>
              </a:lnSpc>
            </a:pPr>
            <a:r>
              <a:rPr lang="zh-CN" altLang="en-US" sz="1800">
                <a:solidFill>
                  <a:srgbClr val="0000FF"/>
                </a:solidFill>
                <a:latin typeface="Arial" panose="020B0604020202020204" pitchFamily="34" charset="0"/>
              </a:rPr>
              <a:t>配</a:t>
            </a:r>
          </a:p>
          <a:p>
            <a:pPr>
              <a:lnSpc>
                <a:spcPct val="80000"/>
              </a:lnSpc>
            </a:pPr>
            <a:r>
              <a:rPr lang="zh-CN" altLang="en-US" sz="1800">
                <a:solidFill>
                  <a:srgbClr val="0000FF"/>
                </a:solidFill>
                <a:latin typeface="Arial" panose="020B0604020202020204" pitchFamily="34" charset="0"/>
              </a:rPr>
              <a:t>置</a:t>
            </a:r>
          </a:p>
          <a:p>
            <a:pPr>
              <a:lnSpc>
                <a:spcPct val="80000"/>
              </a:lnSpc>
            </a:pPr>
            <a:r>
              <a:rPr lang="zh-CN" altLang="en-US" sz="1800">
                <a:solidFill>
                  <a:srgbClr val="0000FF"/>
                </a:solidFill>
                <a:latin typeface="Arial" panose="020B0604020202020204" pitchFamily="34" charset="0"/>
              </a:rPr>
              <a:t>管</a:t>
            </a:r>
          </a:p>
          <a:p>
            <a:pPr>
              <a:lnSpc>
                <a:spcPct val="80000"/>
              </a:lnSpc>
            </a:pPr>
            <a:r>
              <a:rPr lang="zh-CN" altLang="en-US" sz="1800">
                <a:solidFill>
                  <a:srgbClr val="0000FF"/>
                </a:solidFill>
                <a:latin typeface="Arial" panose="020B0604020202020204" pitchFamily="34" charset="0"/>
              </a:rPr>
              <a:t>理</a:t>
            </a:r>
          </a:p>
          <a:p>
            <a:pPr>
              <a:lnSpc>
                <a:spcPct val="80000"/>
              </a:lnSpc>
            </a:pPr>
            <a:r>
              <a:rPr lang="zh-CN" altLang="en-US" sz="1800">
                <a:solidFill>
                  <a:srgbClr val="0000FF"/>
                </a:solidFill>
                <a:latin typeface="Arial" panose="020B0604020202020204" pitchFamily="34" charset="0"/>
              </a:rPr>
              <a:t>过</a:t>
            </a:r>
          </a:p>
          <a:p>
            <a:pPr>
              <a:lnSpc>
                <a:spcPct val="80000"/>
              </a:lnSpc>
            </a:pPr>
            <a:r>
              <a:rPr lang="zh-CN" altLang="en-US" sz="1800">
                <a:solidFill>
                  <a:srgbClr val="0000FF"/>
                </a:solidFill>
                <a:latin typeface="Arial" panose="020B0604020202020204" pitchFamily="34" charset="0"/>
              </a:rPr>
              <a:t>程</a:t>
            </a:r>
          </a:p>
        </p:txBody>
      </p:sp>
      <p:sp>
        <p:nvSpPr>
          <p:cNvPr id="55317" name="Rectangle 21"/>
          <p:cNvSpPr>
            <a:spLocks noChangeArrowheads="1"/>
          </p:cNvSpPr>
          <p:nvPr/>
        </p:nvSpPr>
        <p:spPr bwMode="auto">
          <a:xfrm>
            <a:off x="38100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nSpc>
                <a:spcPct val="80000"/>
              </a:lnSpc>
            </a:pPr>
            <a:r>
              <a:rPr lang="zh-CN" altLang="en-US" sz="1800">
                <a:solidFill>
                  <a:srgbClr val="0000FF"/>
                </a:solidFill>
                <a:latin typeface="Arial" panose="020B0604020202020204" pitchFamily="34" charset="0"/>
              </a:rPr>
              <a:t>质</a:t>
            </a:r>
          </a:p>
          <a:p>
            <a:pPr>
              <a:lnSpc>
                <a:spcPct val="80000"/>
              </a:lnSpc>
            </a:pPr>
            <a:r>
              <a:rPr lang="zh-CN" altLang="en-US" sz="1800">
                <a:solidFill>
                  <a:srgbClr val="0000FF"/>
                </a:solidFill>
                <a:latin typeface="Arial" panose="020B0604020202020204" pitchFamily="34" charset="0"/>
              </a:rPr>
              <a:t>量</a:t>
            </a:r>
          </a:p>
          <a:p>
            <a:pPr>
              <a:lnSpc>
                <a:spcPct val="80000"/>
              </a:lnSpc>
            </a:pPr>
            <a:r>
              <a:rPr lang="zh-CN" altLang="en-US" sz="1800">
                <a:solidFill>
                  <a:srgbClr val="0000FF"/>
                </a:solidFill>
                <a:latin typeface="Arial" panose="020B0604020202020204" pitchFamily="34" charset="0"/>
              </a:rPr>
              <a:t>保</a:t>
            </a:r>
          </a:p>
          <a:p>
            <a:pPr>
              <a:lnSpc>
                <a:spcPct val="80000"/>
              </a:lnSpc>
            </a:pPr>
            <a:r>
              <a:rPr lang="zh-CN" altLang="en-US" sz="1800">
                <a:solidFill>
                  <a:srgbClr val="0000FF"/>
                </a:solidFill>
                <a:latin typeface="Arial" panose="020B0604020202020204" pitchFamily="34" charset="0"/>
              </a:rPr>
              <a:t>证</a:t>
            </a:r>
          </a:p>
          <a:p>
            <a:pPr>
              <a:lnSpc>
                <a:spcPct val="80000"/>
              </a:lnSpc>
            </a:pPr>
            <a:r>
              <a:rPr lang="zh-CN" altLang="en-US" sz="1800">
                <a:solidFill>
                  <a:srgbClr val="0000FF"/>
                </a:solidFill>
                <a:latin typeface="Arial" panose="020B0604020202020204" pitchFamily="34" charset="0"/>
              </a:rPr>
              <a:t>过</a:t>
            </a:r>
          </a:p>
          <a:p>
            <a:pPr>
              <a:lnSpc>
                <a:spcPct val="80000"/>
              </a:lnSpc>
            </a:pPr>
            <a:r>
              <a:rPr lang="zh-CN" altLang="en-US" sz="1800">
                <a:solidFill>
                  <a:srgbClr val="0000FF"/>
                </a:solidFill>
                <a:latin typeface="Arial" panose="020B0604020202020204" pitchFamily="34" charset="0"/>
              </a:rPr>
              <a:t>程</a:t>
            </a:r>
          </a:p>
        </p:txBody>
      </p:sp>
      <p:sp>
        <p:nvSpPr>
          <p:cNvPr id="55318" name="Rectangle 22"/>
          <p:cNvSpPr>
            <a:spLocks noChangeArrowheads="1"/>
          </p:cNvSpPr>
          <p:nvPr/>
        </p:nvSpPr>
        <p:spPr bwMode="auto">
          <a:xfrm>
            <a:off x="43434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rgbClr val="0000FF"/>
                </a:solidFill>
                <a:latin typeface="Arial" panose="020B0604020202020204" pitchFamily="34" charset="0"/>
              </a:rPr>
              <a:t>验</a:t>
            </a:r>
          </a:p>
          <a:p>
            <a:r>
              <a:rPr lang="zh-CN" altLang="en-US" sz="1800">
                <a:solidFill>
                  <a:srgbClr val="0000FF"/>
                </a:solidFill>
                <a:latin typeface="Arial" panose="020B0604020202020204" pitchFamily="34" charset="0"/>
              </a:rPr>
              <a:t>证</a:t>
            </a:r>
          </a:p>
          <a:p>
            <a:r>
              <a:rPr lang="zh-CN" altLang="en-US" sz="1800">
                <a:solidFill>
                  <a:srgbClr val="0000FF"/>
                </a:solidFill>
                <a:latin typeface="Arial" panose="020B0604020202020204" pitchFamily="34" charset="0"/>
              </a:rPr>
              <a:t>过</a:t>
            </a:r>
          </a:p>
          <a:p>
            <a:r>
              <a:rPr lang="zh-CN" altLang="en-US" sz="1800">
                <a:solidFill>
                  <a:srgbClr val="0000FF"/>
                </a:solidFill>
                <a:latin typeface="Arial" panose="020B0604020202020204" pitchFamily="34" charset="0"/>
              </a:rPr>
              <a:t>程</a:t>
            </a:r>
          </a:p>
        </p:txBody>
      </p:sp>
      <p:sp>
        <p:nvSpPr>
          <p:cNvPr id="55319" name="Rectangle 23"/>
          <p:cNvSpPr>
            <a:spLocks noChangeArrowheads="1"/>
          </p:cNvSpPr>
          <p:nvPr/>
        </p:nvSpPr>
        <p:spPr bwMode="auto">
          <a:xfrm>
            <a:off x="48768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rgbClr val="0000FF"/>
                </a:solidFill>
                <a:latin typeface="Arial" panose="020B0604020202020204" pitchFamily="34" charset="0"/>
              </a:rPr>
              <a:t>确</a:t>
            </a:r>
          </a:p>
          <a:p>
            <a:r>
              <a:rPr lang="zh-CN" altLang="en-US" sz="1800">
                <a:solidFill>
                  <a:srgbClr val="0000FF"/>
                </a:solidFill>
                <a:latin typeface="Arial" panose="020B0604020202020204" pitchFamily="34" charset="0"/>
              </a:rPr>
              <a:t>认</a:t>
            </a:r>
          </a:p>
          <a:p>
            <a:r>
              <a:rPr lang="zh-CN" altLang="en-US" sz="1800">
                <a:solidFill>
                  <a:srgbClr val="0000FF"/>
                </a:solidFill>
                <a:latin typeface="Arial" panose="020B0604020202020204" pitchFamily="34" charset="0"/>
              </a:rPr>
              <a:t>过</a:t>
            </a:r>
          </a:p>
          <a:p>
            <a:r>
              <a:rPr lang="zh-CN" altLang="en-US" sz="1800">
                <a:solidFill>
                  <a:srgbClr val="0000FF"/>
                </a:solidFill>
                <a:latin typeface="Arial" panose="020B0604020202020204" pitchFamily="34" charset="0"/>
              </a:rPr>
              <a:t>程</a:t>
            </a:r>
          </a:p>
        </p:txBody>
      </p:sp>
      <p:sp>
        <p:nvSpPr>
          <p:cNvPr id="55320" name="Rectangle 24"/>
          <p:cNvSpPr>
            <a:spLocks noChangeArrowheads="1"/>
          </p:cNvSpPr>
          <p:nvPr/>
        </p:nvSpPr>
        <p:spPr bwMode="auto">
          <a:xfrm>
            <a:off x="54102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nSpc>
                <a:spcPct val="80000"/>
              </a:lnSpc>
            </a:pPr>
            <a:r>
              <a:rPr lang="zh-CN" altLang="en-US" sz="1800">
                <a:solidFill>
                  <a:srgbClr val="0000FF"/>
                </a:solidFill>
                <a:latin typeface="Arial" panose="020B0604020202020204" pitchFamily="34" charset="0"/>
              </a:rPr>
              <a:t>联</a:t>
            </a:r>
          </a:p>
          <a:p>
            <a:pPr>
              <a:lnSpc>
                <a:spcPct val="80000"/>
              </a:lnSpc>
            </a:pPr>
            <a:r>
              <a:rPr lang="zh-CN" altLang="en-US" sz="1800">
                <a:solidFill>
                  <a:srgbClr val="0000FF"/>
                </a:solidFill>
                <a:latin typeface="Arial" panose="020B0604020202020204" pitchFamily="34" charset="0"/>
              </a:rPr>
              <a:t>合</a:t>
            </a:r>
          </a:p>
          <a:p>
            <a:pPr>
              <a:lnSpc>
                <a:spcPct val="80000"/>
              </a:lnSpc>
            </a:pPr>
            <a:r>
              <a:rPr lang="zh-CN" altLang="en-US" sz="1800">
                <a:solidFill>
                  <a:srgbClr val="0000FF"/>
                </a:solidFill>
                <a:latin typeface="Arial" panose="020B0604020202020204" pitchFamily="34" charset="0"/>
              </a:rPr>
              <a:t>评</a:t>
            </a:r>
          </a:p>
          <a:p>
            <a:pPr>
              <a:lnSpc>
                <a:spcPct val="80000"/>
              </a:lnSpc>
            </a:pPr>
            <a:r>
              <a:rPr lang="zh-CN" altLang="en-US" sz="1800">
                <a:solidFill>
                  <a:srgbClr val="0000FF"/>
                </a:solidFill>
                <a:latin typeface="Arial" panose="020B0604020202020204" pitchFamily="34" charset="0"/>
              </a:rPr>
              <a:t>审</a:t>
            </a:r>
          </a:p>
          <a:p>
            <a:pPr>
              <a:lnSpc>
                <a:spcPct val="80000"/>
              </a:lnSpc>
            </a:pPr>
            <a:r>
              <a:rPr lang="zh-CN" altLang="en-US" sz="1800">
                <a:solidFill>
                  <a:srgbClr val="0000FF"/>
                </a:solidFill>
                <a:latin typeface="Arial" panose="020B0604020202020204" pitchFamily="34" charset="0"/>
              </a:rPr>
              <a:t>过</a:t>
            </a:r>
          </a:p>
          <a:p>
            <a:pPr>
              <a:lnSpc>
                <a:spcPct val="80000"/>
              </a:lnSpc>
            </a:pPr>
            <a:r>
              <a:rPr lang="zh-CN" altLang="en-US" sz="1800">
                <a:solidFill>
                  <a:srgbClr val="0000FF"/>
                </a:solidFill>
                <a:latin typeface="Arial" panose="020B0604020202020204" pitchFamily="34" charset="0"/>
              </a:rPr>
              <a:t>程</a:t>
            </a:r>
          </a:p>
        </p:txBody>
      </p:sp>
      <p:sp>
        <p:nvSpPr>
          <p:cNvPr id="55321" name="Rectangle 25"/>
          <p:cNvSpPr>
            <a:spLocks noChangeArrowheads="1"/>
          </p:cNvSpPr>
          <p:nvPr/>
        </p:nvSpPr>
        <p:spPr bwMode="auto">
          <a:xfrm>
            <a:off x="59436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rgbClr val="0000FF"/>
                </a:solidFill>
                <a:latin typeface="Arial" panose="020B0604020202020204" pitchFamily="34" charset="0"/>
              </a:rPr>
              <a:t>审</a:t>
            </a:r>
          </a:p>
          <a:p>
            <a:r>
              <a:rPr lang="zh-CN" altLang="en-US" sz="1800">
                <a:solidFill>
                  <a:srgbClr val="0000FF"/>
                </a:solidFill>
                <a:latin typeface="Arial" panose="020B0604020202020204" pitchFamily="34" charset="0"/>
              </a:rPr>
              <a:t>核</a:t>
            </a:r>
          </a:p>
          <a:p>
            <a:r>
              <a:rPr lang="zh-CN" altLang="en-US" sz="1800">
                <a:solidFill>
                  <a:srgbClr val="0000FF"/>
                </a:solidFill>
                <a:latin typeface="Arial" panose="020B0604020202020204" pitchFamily="34" charset="0"/>
              </a:rPr>
              <a:t>过</a:t>
            </a:r>
          </a:p>
          <a:p>
            <a:r>
              <a:rPr lang="zh-CN" altLang="en-US" sz="1800">
                <a:solidFill>
                  <a:srgbClr val="0000FF"/>
                </a:solidFill>
                <a:latin typeface="Arial" panose="020B0604020202020204" pitchFamily="34" charset="0"/>
              </a:rPr>
              <a:t>程</a:t>
            </a:r>
          </a:p>
        </p:txBody>
      </p:sp>
      <p:sp>
        <p:nvSpPr>
          <p:cNvPr id="55322" name="Rectangle 26"/>
          <p:cNvSpPr>
            <a:spLocks noChangeArrowheads="1"/>
          </p:cNvSpPr>
          <p:nvPr/>
        </p:nvSpPr>
        <p:spPr bwMode="auto">
          <a:xfrm>
            <a:off x="64770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nSpc>
                <a:spcPct val="80000"/>
              </a:lnSpc>
            </a:pPr>
            <a:r>
              <a:rPr lang="zh-CN" altLang="en-US" sz="1800">
                <a:solidFill>
                  <a:srgbClr val="0000FF"/>
                </a:solidFill>
                <a:latin typeface="Arial" panose="020B0604020202020204" pitchFamily="34" charset="0"/>
              </a:rPr>
              <a:t>问</a:t>
            </a:r>
          </a:p>
          <a:p>
            <a:pPr>
              <a:lnSpc>
                <a:spcPct val="80000"/>
              </a:lnSpc>
            </a:pPr>
            <a:r>
              <a:rPr lang="zh-CN" altLang="en-US" sz="1800">
                <a:solidFill>
                  <a:srgbClr val="0000FF"/>
                </a:solidFill>
                <a:latin typeface="Arial" panose="020B0604020202020204" pitchFamily="34" charset="0"/>
              </a:rPr>
              <a:t>题</a:t>
            </a:r>
          </a:p>
          <a:p>
            <a:pPr>
              <a:lnSpc>
                <a:spcPct val="80000"/>
              </a:lnSpc>
            </a:pPr>
            <a:r>
              <a:rPr lang="zh-CN" altLang="en-US" sz="1800">
                <a:solidFill>
                  <a:srgbClr val="0000FF"/>
                </a:solidFill>
                <a:latin typeface="Arial" panose="020B0604020202020204" pitchFamily="34" charset="0"/>
              </a:rPr>
              <a:t>解</a:t>
            </a:r>
          </a:p>
          <a:p>
            <a:pPr>
              <a:lnSpc>
                <a:spcPct val="80000"/>
              </a:lnSpc>
            </a:pPr>
            <a:r>
              <a:rPr lang="zh-CN" altLang="en-US" sz="1800">
                <a:solidFill>
                  <a:srgbClr val="0000FF"/>
                </a:solidFill>
                <a:latin typeface="Arial" panose="020B0604020202020204" pitchFamily="34" charset="0"/>
              </a:rPr>
              <a:t>决</a:t>
            </a:r>
          </a:p>
          <a:p>
            <a:pPr>
              <a:lnSpc>
                <a:spcPct val="80000"/>
              </a:lnSpc>
            </a:pPr>
            <a:r>
              <a:rPr lang="zh-CN" altLang="en-US" sz="1800">
                <a:solidFill>
                  <a:srgbClr val="0000FF"/>
                </a:solidFill>
                <a:latin typeface="Arial" panose="020B0604020202020204" pitchFamily="34" charset="0"/>
              </a:rPr>
              <a:t>过</a:t>
            </a:r>
          </a:p>
          <a:p>
            <a:pPr>
              <a:lnSpc>
                <a:spcPct val="80000"/>
              </a:lnSpc>
            </a:pPr>
            <a:r>
              <a:rPr lang="zh-CN" altLang="en-US" sz="1800">
                <a:solidFill>
                  <a:srgbClr val="0000FF"/>
                </a:solidFill>
                <a:latin typeface="Arial" panose="020B0604020202020204" pitchFamily="34" charset="0"/>
              </a:rPr>
              <a:t>程</a:t>
            </a:r>
          </a:p>
        </p:txBody>
      </p:sp>
      <p:sp>
        <p:nvSpPr>
          <p:cNvPr id="55323" name="Rectangle 27"/>
          <p:cNvSpPr>
            <a:spLocks noChangeArrowheads="1"/>
          </p:cNvSpPr>
          <p:nvPr/>
        </p:nvSpPr>
        <p:spPr bwMode="auto">
          <a:xfrm>
            <a:off x="70866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chemeClr val="tx1"/>
                </a:solidFill>
                <a:latin typeface="Arial" panose="020B0604020202020204" pitchFamily="34" charset="0"/>
              </a:rPr>
              <a:t>管</a:t>
            </a:r>
          </a:p>
          <a:p>
            <a:r>
              <a:rPr lang="zh-CN" altLang="en-US" sz="1800">
                <a:solidFill>
                  <a:schemeClr val="tx1"/>
                </a:solidFill>
                <a:latin typeface="Arial" panose="020B0604020202020204" pitchFamily="34" charset="0"/>
              </a:rPr>
              <a:t>理</a:t>
            </a:r>
          </a:p>
          <a:p>
            <a:r>
              <a:rPr lang="zh-CN" altLang="en-US" sz="1800">
                <a:solidFill>
                  <a:schemeClr val="tx1"/>
                </a:solidFill>
                <a:latin typeface="Arial" panose="020B0604020202020204" pitchFamily="34" charset="0"/>
              </a:rPr>
              <a:t>过</a:t>
            </a:r>
          </a:p>
          <a:p>
            <a:r>
              <a:rPr lang="zh-CN" altLang="en-US" sz="1800">
                <a:solidFill>
                  <a:schemeClr val="tx1"/>
                </a:solidFill>
                <a:latin typeface="Arial" panose="020B0604020202020204" pitchFamily="34" charset="0"/>
              </a:rPr>
              <a:t>程</a:t>
            </a:r>
          </a:p>
        </p:txBody>
      </p:sp>
      <p:sp>
        <p:nvSpPr>
          <p:cNvPr id="55324" name="Rectangle 28"/>
          <p:cNvSpPr>
            <a:spLocks noChangeArrowheads="1"/>
          </p:cNvSpPr>
          <p:nvPr/>
        </p:nvSpPr>
        <p:spPr bwMode="auto">
          <a:xfrm>
            <a:off x="76200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pPr>
              <a:lnSpc>
                <a:spcPct val="80000"/>
              </a:lnSpc>
            </a:pPr>
            <a:r>
              <a:rPr lang="zh-CN" altLang="en-US" sz="1800">
                <a:solidFill>
                  <a:schemeClr val="tx1"/>
                </a:solidFill>
                <a:latin typeface="Arial" panose="020B0604020202020204" pitchFamily="34" charset="0"/>
              </a:rPr>
              <a:t>基</a:t>
            </a:r>
          </a:p>
          <a:p>
            <a:pPr>
              <a:lnSpc>
                <a:spcPct val="80000"/>
              </a:lnSpc>
            </a:pPr>
            <a:r>
              <a:rPr lang="zh-CN" altLang="en-US" sz="1800">
                <a:solidFill>
                  <a:schemeClr val="tx1"/>
                </a:solidFill>
                <a:latin typeface="Arial" panose="020B0604020202020204" pitchFamily="34" charset="0"/>
              </a:rPr>
              <a:t>础</a:t>
            </a:r>
          </a:p>
          <a:p>
            <a:pPr>
              <a:lnSpc>
                <a:spcPct val="80000"/>
              </a:lnSpc>
            </a:pPr>
            <a:r>
              <a:rPr lang="zh-CN" altLang="en-US" sz="1800">
                <a:solidFill>
                  <a:schemeClr val="tx1"/>
                </a:solidFill>
                <a:latin typeface="Arial" panose="020B0604020202020204" pitchFamily="34" charset="0"/>
              </a:rPr>
              <a:t>设</a:t>
            </a:r>
          </a:p>
          <a:p>
            <a:pPr>
              <a:lnSpc>
                <a:spcPct val="80000"/>
              </a:lnSpc>
            </a:pPr>
            <a:r>
              <a:rPr lang="zh-CN" altLang="en-US" sz="1800">
                <a:solidFill>
                  <a:schemeClr val="tx1"/>
                </a:solidFill>
                <a:latin typeface="Arial" panose="020B0604020202020204" pitchFamily="34" charset="0"/>
              </a:rPr>
              <a:t>施</a:t>
            </a:r>
          </a:p>
          <a:p>
            <a:pPr>
              <a:lnSpc>
                <a:spcPct val="80000"/>
              </a:lnSpc>
            </a:pPr>
            <a:r>
              <a:rPr lang="zh-CN" altLang="en-US" sz="1800">
                <a:solidFill>
                  <a:schemeClr val="tx1"/>
                </a:solidFill>
                <a:latin typeface="Arial" panose="020B0604020202020204" pitchFamily="34" charset="0"/>
              </a:rPr>
              <a:t>过</a:t>
            </a:r>
          </a:p>
          <a:p>
            <a:pPr>
              <a:lnSpc>
                <a:spcPct val="80000"/>
              </a:lnSpc>
            </a:pPr>
            <a:r>
              <a:rPr lang="zh-CN" altLang="en-US" sz="1800">
                <a:solidFill>
                  <a:schemeClr val="tx1"/>
                </a:solidFill>
                <a:latin typeface="Arial" panose="020B0604020202020204" pitchFamily="34" charset="0"/>
              </a:rPr>
              <a:t>程</a:t>
            </a:r>
          </a:p>
        </p:txBody>
      </p:sp>
      <p:sp>
        <p:nvSpPr>
          <p:cNvPr id="55325" name="Rectangle 29"/>
          <p:cNvSpPr>
            <a:spLocks noChangeArrowheads="1"/>
          </p:cNvSpPr>
          <p:nvPr/>
        </p:nvSpPr>
        <p:spPr bwMode="auto">
          <a:xfrm>
            <a:off x="81534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chemeClr val="tx1"/>
                </a:solidFill>
                <a:latin typeface="Arial" panose="020B0604020202020204" pitchFamily="34" charset="0"/>
              </a:rPr>
              <a:t>改</a:t>
            </a:r>
          </a:p>
          <a:p>
            <a:r>
              <a:rPr lang="zh-CN" altLang="en-US" sz="1800">
                <a:solidFill>
                  <a:schemeClr val="tx1"/>
                </a:solidFill>
                <a:latin typeface="Arial" panose="020B0604020202020204" pitchFamily="34" charset="0"/>
              </a:rPr>
              <a:t>进</a:t>
            </a:r>
          </a:p>
          <a:p>
            <a:r>
              <a:rPr lang="zh-CN" altLang="en-US" sz="1800">
                <a:solidFill>
                  <a:schemeClr val="tx1"/>
                </a:solidFill>
                <a:latin typeface="Arial" panose="020B0604020202020204" pitchFamily="34" charset="0"/>
              </a:rPr>
              <a:t>过</a:t>
            </a:r>
          </a:p>
          <a:p>
            <a:r>
              <a:rPr lang="zh-CN" altLang="en-US" sz="1800">
                <a:solidFill>
                  <a:schemeClr val="tx1"/>
                </a:solidFill>
                <a:latin typeface="Arial" panose="020B0604020202020204" pitchFamily="34" charset="0"/>
              </a:rPr>
              <a:t>程</a:t>
            </a:r>
          </a:p>
        </p:txBody>
      </p:sp>
      <p:sp>
        <p:nvSpPr>
          <p:cNvPr id="55326" name="Rectangle 30"/>
          <p:cNvSpPr>
            <a:spLocks noChangeArrowheads="1"/>
          </p:cNvSpPr>
          <p:nvPr/>
        </p:nvSpPr>
        <p:spPr bwMode="auto">
          <a:xfrm>
            <a:off x="8686800" y="3962400"/>
            <a:ext cx="381000" cy="2286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lgn="ctr">
              <a:defRPr sz="1600" b="1">
                <a:solidFill>
                  <a:srgbClr val="FF0000"/>
                </a:solidFill>
                <a:latin typeface="Times New Roman" panose="02020603050405020304" pitchFamily="18" charset="0"/>
                <a:ea typeface="宋体" panose="02010600030101010101" pitchFamily="2" charset="-122"/>
              </a:defRPr>
            </a:lvl1pPr>
            <a:lvl2pPr marL="742950" indent="-285750" algn="ctr">
              <a:defRPr sz="1600" b="1">
                <a:solidFill>
                  <a:srgbClr val="FF0000"/>
                </a:solidFill>
                <a:latin typeface="Times New Roman" panose="02020603050405020304" pitchFamily="18" charset="0"/>
                <a:ea typeface="宋体" panose="02010600030101010101" pitchFamily="2" charset="-122"/>
              </a:defRPr>
            </a:lvl2pPr>
            <a:lvl3pPr marL="1143000" indent="-228600" algn="ctr">
              <a:defRPr sz="1600" b="1">
                <a:solidFill>
                  <a:srgbClr val="FF0000"/>
                </a:solidFill>
                <a:latin typeface="Times New Roman" panose="02020603050405020304" pitchFamily="18" charset="0"/>
                <a:ea typeface="宋体" panose="02010600030101010101" pitchFamily="2" charset="-122"/>
              </a:defRPr>
            </a:lvl3pPr>
            <a:lvl4pPr marL="1600200" indent="-228600" algn="ctr">
              <a:defRPr sz="1600" b="1">
                <a:solidFill>
                  <a:srgbClr val="FF0000"/>
                </a:solidFill>
                <a:latin typeface="Times New Roman" panose="02020603050405020304" pitchFamily="18" charset="0"/>
                <a:ea typeface="宋体" panose="02010600030101010101" pitchFamily="2" charset="-122"/>
              </a:defRPr>
            </a:lvl4pPr>
            <a:lvl5pPr marL="2057400" indent="-228600" algn="ctr">
              <a:defRPr sz="1600" b="1">
                <a:solidFill>
                  <a:srgbClr val="FF0000"/>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600" b="1">
                <a:solidFill>
                  <a:srgbClr val="FF0000"/>
                </a:solidFill>
                <a:latin typeface="Times New Roman" panose="02020603050405020304" pitchFamily="18" charset="0"/>
                <a:ea typeface="宋体" panose="02010600030101010101" pitchFamily="2" charset="-122"/>
              </a:defRPr>
            </a:lvl9pPr>
          </a:lstStyle>
          <a:p>
            <a:r>
              <a:rPr lang="zh-CN" altLang="en-US" sz="1800">
                <a:solidFill>
                  <a:schemeClr val="tx1"/>
                </a:solidFill>
                <a:latin typeface="Arial" panose="020B0604020202020204" pitchFamily="34" charset="0"/>
              </a:rPr>
              <a:t>培</a:t>
            </a:r>
          </a:p>
          <a:p>
            <a:r>
              <a:rPr lang="zh-CN" altLang="en-US" sz="1800">
                <a:solidFill>
                  <a:schemeClr val="tx1"/>
                </a:solidFill>
                <a:latin typeface="Arial" panose="020B0604020202020204" pitchFamily="34" charset="0"/>
              </a:rPr>
              <a:t>训</a:t>
            </a:r>
          </a:p>
          <a:p>
            <a:r>
              <a:rPr lang="zh-CN" altLang="en-US" sz="1800">
                <a:solidFill>
                  <a:schemeClr val="tx1"/>
                </a:solidFill>
                <a:latin typeface="Arial" panose="020B0604020202020204" pitchFamily="34" charset="0"/>
              </a:rPr>
              <a:t>过</a:t>
            </a:r>
          </a:p>
          <a:p>
            <a:r>
              <a:rPr lang="zh-CN" altLang="en-US" sz="1800">
                <a:solidFill>
                  <a:schemeClr val="tx1"/>
                </a:solidFill>
                <a:latin typeface="Arial" panose="020B0604020202020204" pitchFamily="34" charset="0"/>
              </a:rPr>
              <a:t>程</a:t>
            </a:r>
          </a:p>
        </p:txBody>
      </p:sp>
      <p:sp>
        <p:nvSpPr>
          <p:cNvPr id="55327" name="Line 31"/>
          <p:cNvSpPr>
            <a:spLocks noChangeShapeType="1"/>
          </p:cNvSpPr>
          <p:nvPr/>
        </p:nvSpPr>
        <p:spPr bwMode="auto">
          <a:xfrm flipV="1">
            <a:off x="2286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28" name="Line 32"/>
          <p:cNvSpPr>
            <a:spLocks noChangeShapeType="1"/>
          </p:cNvSpPr>
          <p:nvPr/>
        </p:nvSpPr>
        <p:spPr bwMode="auto">
          <a:xfrm flipV="1">
            <a:off x="7620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29" name="Line 33"/>
          <p:cNvSpPr>
            <a:spLocks noChangeShapeType="1"/>
          </p:cNvSpPr>
          <p:nvPr/>
        </p:nvSpPr>
        <p:spPr bwMode="auto">
          <a:xfrm flipV="1">
            <a:off x="1295400" y="3352800"/>
            <a:ext cx="0" cy="6096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30" name="Line 34"/>
          <p:cNvSpPr>
            <a:spLocks noChangeShapeType="1"/>
          </p:cNvSpPr>
          <p:nvPr/>
        </p:nvSpPr>
        <p:spPr bwMode="auto">
          <a:xfrm flipV="1">
            <a:off x="18288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31" name="Line 35"/>
          <p:cNvSpPr>
            <a:spLocks noChangeShapeType="1"/>
          </p:cNvSpPr>
          <p:nvPr/>
        </p:nvSpPr>
        <p:spPr bwMode="auto">
          <a:xfrm flipV="1">
            <a:off x="23622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32" name="Line 36"/>
          <p:cNvSpPr>
            <a:spLocks noChangeShapeType="1"/>
          </p:cNvSpPr>
          <p:nvPr/>
        </p:nvSpPr>
        <p:spPr bwMode="auto">
          <a:xfrm flipV="1">
            <a:off x="29718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33" name="Line 37"/>
          <p:cNvSpPr>
            <a:spLocks noChangeShapeType="1"/>
          </p:cNvSpPr>
          <p:nvPr/>
        </p:nvSpPr>
        <p:spPr bwMode="auto">
          <a:xfrm flipV="1">
            <a:off x="35052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34" name="Line 38"/>
          <p:cNvSpPr>
            <a:spLocks noChangeShapeType="1"/>
          </p:cNvSpPr>
          <p:nvPr/>
        </p:nvSpPr>
        <p:spPr bwMode="auto">
          <a:xfrm flipV="1">
            <a:off x="40386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35" name="Line 39"/>
          <p:cNvSpPr>
            <a:spLocks noChangeShapeType="1"/>
          </p:cNvSpPr>
          <p:nvPr/>
        </p:nvSpPr>
        <p:spPr bwMode="auto">
          <a:xfrm flipV="1">
            <a:off x="45720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36" name="Line 40"/>
          <p:cNvSpPr>
            <a:spLocks noChangeShapeType="1"/>
          </p:cNvSpPr>
          <p:nvPr/>
        </p:nvSpPr>
        <p:spPr bwMode="auto">
          <a:xfrm flipV="1">
            <a:off x="51054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37" name="Line 41"/>
          <p:cNvSpPr>
            <a:spLocks noChangeShapeType="1"/>
          </p:cNvSpPr>
          <p:nvPr/>
        </p:nvSpPr>
        <p:spPr bwMode="auto">
          <a:xfrm flipV="1">
            <a:off x="56388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38" name="Line 42"/>
          <p:cNvSpPr>
            <a:spLocks noChangeShapeType="1"/>
          </p:cNvSpPr>
          <p:nvPr/>
        </p:nvSpPr>
        <p:spPr bwMode="auto">
          <a:xfrm flipV="1">
            <a:off x="61722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39" name="Line 43"/>
          <p:cNvSpPr>
            <a:spLocks noChangeShapeType="1"/>
          </p:cNvSpPr>
          <p:nvPr/>
        </p:nvSpPr>
        <p:spPr bwMode="auto">
          <a:xfrm flipV="1">
            <a:off x="67056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40" name="Line 44"/>
          <p:cNvSpPr>
            <a:spLocks noChangeShapeType="1"/>
          </p:cNvSpPr>
          <p:nvPr/>
        </p:nvSpPr>
        <p:spPr bwMode="auto">
          <a:xfrm flipV="1">
            <a:off x="73152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41" name="Line 45"/>
          <p:cNvSpPr>
            <a:spLocks noChangeShapeType="1"/>
          </p:cNvSpPr>
          <p:nvPr/>
        </p:nvSpPr>
        <p:spPr bwMode="auto">
          <a:xfrm flipV="1">
            <a:off x="78486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42" name="Line 46"/>
          <p:cNvSpPr>
            <a:spLocks noChangeShapeType="1"/>
          </p:cNvSpPr>
          <p:nvPr/>
        </p:nvSpPr>
        <p:spPr bwMode="auto">
          <a:xfrm flipV="1">
            <a:off x="83820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43" name="Line 47"/>
          <p:cNvSpPr>
            <a:spLocks noChangeShapeType="1"/>
          </p:cNvSpPr>
          <p:nvPr/>
        </p:nvSpPr>
        <p:spPr bwMode="auto">
          <a:xfrm flipV="1">
            <a:off x="8915400" y="36576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
        <p:nvSpPr>
          <p:cNvPr id="55344" name="Line 48"/>
          <p:cNvSpPr>
            <a:spLocks noChangeShapeType="1"/>
          </p:cNvSpPr>
          <p:nvPr/>
        </p:nvSpPr>
        <p:spPr bwMode="auto">
          <a:xfrm flipV="1">
            <a:off x="7315200" y="3657600"/>
            <a:ext cx="1600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45" name="Line 49"/>
          <p:cNvSpPr>
            <a:spLocks noChangeShapeType="1"/>
          </p:cNvSpPr>
          <p:nvPr/>
        </p:nvSpPr>
        <p:spPr bwMode="auto">
          <a:xfrm flipV="1">
            <a:off x="7848600" y="3352800"/>
            <a:ext cx="0" cy="304800"/>
          </a:xfrm>
          <a:prstGeom prst="line">
            <a:avLst/>
          </a:prstGeom>
          <a:noFill/>
          <a:ln w="19050">
            <a:solidFill>
              <a:schemeClr val="tx1"/>
            </a:solidFill>
            <a:round/>
            <a:headEnd type="none" w="sm" len="sm"/>
            <a:tailEnd type="none" w="sm" len="sm"/>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468313" y="458670"/>
            <a:ext cx="8964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1.7 </a:t>
            </a:r>
            <a:r>
              <a:rPr lang="en-GB" altLang="zh-CN" sz="4000" dirty="0">
                <a:solidFill>
                  <a:srgbClr val="0000FF"/>
                </a:solidFill>
                <a:latin typeface="Times New Roman" panose="02020603050405020304" pitchFamily="18" charset="0"/>
                <a:cs typeface="Times New Roman" panose="02020603050405020304" pitchFamily="18" charset="0"/>
              </a:rPr>
              <a:t>Software Process Model</a:t>
            </a:r>
            <a:endParaRPr lang="en-US" altLang="zh-CN" sz="4000" dirty="0">
              <a:solidFill>
                <a:srgbClr val="0000FF"/>
              </a:solidFill>
              <a:latin typeface="Times New Roman" panose="02020603050405020304" pitchFamily="18" charset="0"/>
              <a:cs typeface="Times New Roman" panose="02020603050405020304" pitchFamily="18" charset="0"/>
            </a:endParaRPr>
          </a:p>
        </p:txBody>
      </p:sp>
      <p:sp>
        <p:nvSpPr>
          <p:cNvPr id="56323" name="Rectangle 3"/>
          <p:cNvSpPr>
            <a:spLocks noChangeArrowheads="1"/>
          </p:cNvSpPr>
          <p:nvPr/>
        </p:nvSpPr>
        <p:spPr bwMode="auto">
          <a:xfrm>
            <a:off x="412750" y="1674813"/>
            <a:ext cx="88392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3200" b="0" dirty="0">
                <a:solidFill>
                  <a:srgbClr val="FF0000"/>
                </a:solidFill>
                <a:latin typeface="Arial" panose="020B0604020202020204" pitchFamily="34" charset="0"/>
              </a:rPr>
              <a:t>Software process </a:t>
            </a:r>
            <a:r>
              <a:rPr lang="en-US" altLang="zh-CN" sz="3200" b="0" dirty="0">
                <a:latin typeface="Arial" panose="020B0604020202020204" pitchFamily="34" charset="0"/>
              </a:rPr>
              <a:t>is a set of activities and associated results which produce a software product.</a:t>
            </a:r>
            <a:endParaRPr lang="en-US" altLang="zh-CN" sz="2000" b="0" dirty="0">
              <a:latin typeface="Arial" panose="020B0604020202020204" pitchFamily="34" charset="0"/>
            </a:endParaRPr>
          </a:p>
        </p:txBody>
      </p:sp>
      <p:sp>
        <p:nvSpPr>
          <p:cNvPr id="56324" name="Rectangle 4"/>
          <p:cNvSpPr>
            <a:spLocks noChangeArrowheads="1"/>
          </p:cNvSpPr>
          <p:nvPr/>
        </p:nvSpPr>
        <p:spPr bwMode="auto">
          <a:xfrm>
            <a:off x="385763" y="3571875"/>
            <a:ext cx="8686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3200" b="0" dirty="0">
                <a:solidFill>
                  <a:srgbClr val="FF0000"/>
                </a:solidFill>
                <a:latin typeface="Arial" panose="020B0604020202020204" pitchFamily="34" charset="0"/>
              </a:rPr>
              <a:t>Software process model </a:t>
            </a:r>
            <a:r>
              <a:rPr lang="en-US" altLang="zh-CN" sz="3200" b="0" dirty="0">
                <a:latin typeface="Arial" panose="020B0604020202020204" pitchFamily="34" charset="0"/>
              </a:rPr>
              <a:t>is a simplified description of a software process which is presented from a particular perspective.</a:t>
            </a:r>
          </a:p>
          <a:p>
            <a:pPr eaLnBrk="1" hangingPunct="1">
              <a:lnSpc>
                <a:spcPct val="120000"/>
              </a:lnSpc>
              <a:spcBef>
                <a:spcPct val="50000"/>
              </a:spcBef>
              <a:buClrTx/>
              <a:buFontTx/>
              <a:buNone/>
            </a:pPr>
            <a:r>
              <a:rPr lang="en-US" altLang="zh-CN" sz="3200" b="0" dirty="0">
                <a:latin typeface="Arial" panose="020B0604020202020204" pitchFamily="34" charset="0"/>
              </a:rPr>
              <a:t>         </a:t>
            </a:r>
            <a:r>
              <a:rPr lang="en-US" altLang="zh-CN" sz="3200" b="0" dirty="0">
                <a:solidFill>
                  <a:srgbClr val="0000FF"/>
                </a:solidFill>
                <a:latin typeface="Arial" panose="020B0604020202020204" pitchFamily="34" charset="0"/>
              </a:rPr>
              <a:t>Abstraction, framework</a:t>
            </a:r>
          </a:p>
          <a:p>
            <a:pPr eaLnBrk="1" hangingPunct="1">
              <a:lnSpc>
                <a:spcPct val="120000"/>
              </a:lnSpc>
              <a:spcBef>
                <a:spcPct val="50000"/>
              </a:spcBef>
              <a:buClrTx/>
              <a:buFontTx/>
              <a:buNone/>
            </a:pPr>
            <a:endParaRPr lang="zh-CN" altLang="en-US" sz="3200" b="0" dirty="0">
              <a:latin typeface="Arial" panose="020B0604020202020204" pitchFamily="34" charset="0"/>
            </a:endParaRPr>
          </a:p>
        </p:txBody>
      </p:sp>
    </p:spTree>
  </p:cSld>
  <p:clrMapOvr>
    <a:masterClrMapping/>
  </p:clrMapOvr>
  <p:transition>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ChangeArrowheads="1"/>
          </p:cNvSpPr>
          <p:nvPr/>
        </p:nvSpPr>
        <p:spPr bwMode="auto">
          <a:xfrm>
            <a:off x="881063" y="1854200"/>
            <a:ext cx="74676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60000"/>
              </a:lnSpc>
              <a:spcBef>
                <a:spcPct val="0"/>
              </a:spcBef>
              <a:buClr>
                <a:srgbClr val="FF0000"/>
              </a:buClr>
              <a:buFont typeface="Wingdings" panose="05000000000000000000" pitchFamily="2" charset="2"/>
              <a:buChar char="l"/>
            </a:pPr>
            <a:r>
              <a:rPr lang="en-US" altLang="zh-CN" sz="2800" b="0" dirty="0">
                <a:latin typeface="Arial" panose="020B0604020202020204" pitchFamily="34" charset="0"/>
              </a:rPr>
              <a:t> waterfall model</a:t>
            </a:r>
          </a:p>
          <a:p>
            <a:pPr eaLnBrk="1" hangingPunct="1">
              <a:lnSpc>
                <a:spcPct val="160000"/>
              </a:lnSpc>
              <a:spcBef>
                <a:spcPct val="0"/>
              </a:spcBef>
              <a:buClr>
                <a:srgbClr val="FF0000"/>
              </a:buClr>
              <a:buFont typeface="Wingdings" panose="05000000000000000000" pitchFamily="2" charset="2"/>
              <a:buChar char="l"/>
            </a:pPr>
            <a:r>
              <a:rPr lang="en-US" altLang="zh-CN" sz="2800" b="0" dirty="0">
                <a:latin typeface="Arial" panose="020B0604020202020204" pitchFamily="34" charset="0"/>
              </a:rPr>
              <a:t> incremental model</a:t>
            </a:r>
          </a:p>
          <a:p>
            <a:pPr eaLnBrk="1" hangingPunct="1">
              <a:lnSpc>
                <a:spcPct val="160000"/>
              </a:lnSpc>
              <a:spcBef>
                <a:spcPct val="0"/>
              </a:spcBef>
              <a:buClr>
                <a:srgbClr val="FF0000"/>
              </a:buClr>
              <a:buFont typeface="Wingdings" panose="05000000000000000000" pitchFamily="2" charset="2"/>
              <a:buChar char="l"/>
            </a:pPr>
            <a:r>
              <a:rPr lang="en-US" altLang="zh-CN" sz="2800" b="0" dirty="0">
                <a:latin typeface="Arial" panose="020B0604020202020204" pitchFamily="34" charset="0"/>
              </a:rPr>
              <a:t> iterative model</a:t>
            </a:r>
          </a:p>
          <a:p>
            <a:pPr eaLnBrk="1" hangingPunct="1">
              <a:lnSpc>
                <a:spcPct val="160000"/>
              </a:lnSpc>
              <a:spcBef>
                <a:spcPct val="0"/>
              </a:spcBef>
              <a:buClr>
                <a:srgbClr val="FF0000"/>
              </a:buClr>
              <a:buFont typeface="Wingdings" panose="05000000000000000000" pitchFamily="2" charset="2"/>
              <a:buChar char="l"/>
            </a:pPr>
            <a:r>
              <a:rPr lang="en-US" altLang="zh-CN" sz="2800" b="0" dirty="0">
                <a:latin typeface="Arial" panose="020B0604020202020204" pitchFamily="34" charset="0"/>
              </a:rPr>
              <a:t> rapid prototyping model</a:t>
            </a:r>
          </a:p>
          <a:p>
            <a:pPr eaLnBrk="1" hangingPunct="1">
              <a:lnSpc>
                <a:spcPct val="160000"/>
              </a:lnSpc>
              <a:spcBef>
                <a:spcPct val="0"/>
              </a:spcBef>
              <a:buClr>
                <a:srgbClr val="FF0000"/>
              </a:buClr>
              <a:buFont typeface="Wingdings" panose="05000000000000000000" pitchFamily="2" charset="2"/>
              <a:buChar char="l"/>
            </a:pPr>
            <a:r>
              <a:rPr lang="en-US" altLang="zh-CN" sz="2800" b="0" dirty="0">
                <a:latin typeface="Arial" panose="020B0604020202020204" pitchFamily="34" charset="0"/>
              </a:rPr>
              <a:t> automatic transformation model</a:t>
            </a:r>
          </a:p>
          <a:p>
            <a:pPr eaLnBrk="1" hangingPunct="1">
              <a:lnSpc>
                <a:spcPct val="160000"/>
              </a:lnSpc>
              <a:spcBef>
                <a:spcPct val="0"/>
              </a:spcBef>
              <a:buClr>
                <a:srgbClr val="FF0000"/>
              </a:buClr>
              <a:buFont typeface="Wingdings" panose="05000000000000000000" pitchFamily="2" charset="2"/>
              <a:buChar char="l"/>
            </a:pPr>
            <a:r>
              <a:rPr lang="en-US" altLang="zh-CN" sz="2800" b="0" dirty="0">
                <a:latin typeface="Arial" panose="020B0604020202020204" pitchFamily="34" charset="0"/>
              </a:rPr>
              <a:t>……</a:t>
            </a:r>
            <a:endParaRPr lang="en-US" altLang="zh-CN" sz="2800" b="0" dirty="0">
              <a:latin typeface="Times New Roman" panose="02020603050405020304" pitchFamily="18" charset="0"/>
            </a:endParaRPr>
          </a:p>
        </p:txBody>
      </p:sp>
      <p:sp>
        <p:nvSpPr>
          <p:cNvPr id="57347" name="Text Box 5"/>
          <p:cNvSpPr txBox="1">
            <a:spLocks noChangeArrowheads="1"/>
          </p:cNvSpPr>
          <p:nvPr/>
        </p:nvSpPr>
        <p:spPr bwMode="auto">
          <a:xfrm>
            <a:off x="468313" y="612775"/>
            <a:ext cx="896461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FontTx/>
              <a:buNone/>
            </a:pPr>
            <a:r>
              <a:rPr lang="en-GB" altLang="zh-CN" sz="4000">
                <a:solidFill>
                  <a:srgbClr val="0000FF"/>
                </a:solidFill>
                <a:latin typeface="Times New Roman" panose="02020603050405020304" pitchFamily="18" charset="0"/>
                <a:cs typeface="Times New Roman" panose="02020603050405020304" pitchFamily="18" charset="0"/>
              </a:rPr>
              <a:t>Software Process Model</a:t>
            </a:r>
            <a:endParaRPr lang="en-US" altLang="zh-CN" sz="400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6" name="Text Box 4"/>
          <p:cNvSpPr txBox="1">
            <a:spLocks noChangeArrowheads="1"/>
          </p:cNvSpPr>
          <p:nvPr/>
        </p:nvSpPr>
        <p:spPr bwMode="auto">
          <a:xfrm>
            <a:off x="-19050" y="3586163"/>
            <a:ext cx="9047163"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30000"/>
              </a:lnSpc>
              <a:spcBef>
                <a:spcPct val="50000"/>
              </a:spcBef>
              <a:buClrTx/>
              <a:buFontTx/>
              <a:buNone/>
            </a:pPr>
            <a:r>
              <a:rPr lang="zh-CN" altLang="en-US" sz="3200" b="0" i="1">
                <a:solidFill>
                  <a:srgbClr val="CC0066"/>
                </a:solidFill>
                <a:latin typeface="Times New Roman" panose="02020603050405020304" pitchFamily="18" charset="0"/>
              </a:rPr>
              <a:t>     </a:t>
            </a:r>
            <a:r>
              <a:rPr lang="en-US" altLang="zh-CN" sz="2800" i="1">
                <a:solidFill>
                  <a:srgbClr val="FF0000"/>
                </a:solidFill>
                <a:latin typeface="Times New Roman" panose="02020603050405020304" pitchFamily="18" charset="0"/>
              </a:rPr>
              <a:t>Machine oriented program</a:t>
            </a:r>
            <a:r>
              <a:rPr lang="en-US" altLang="zh-CN" sz="3200">
                <a:latin typeface="Times New Roman" panose="02020603050405020304" pitchFamily="18" charset="0"/>
              </a:rPr>
              <a:t> </a:t>
            </a:r>
            <a:r>
              <a:rPr lang="en-US" altLang="zh-CN" sz="2400">
                <a:latin typeface="Times New Roman" panose="02020603050405020304" pitchFamily="18" charset="0"/>
              </a:rPr>
              <a:t>= binary codes </a:t>
            </a:r>
          </a:p>
          <a:p>
            <a:pPr eaLnBrk="1" hangingPunct="1">
              <a:lnSpc>
                <a:spcPct val="130000"/>
              </a:lnSpc>
              <a:spcBef>
                <a:spcPct val="0"/>
              </a:spcBef>
              <a:buClrTx/>
              <a:buFontTx/>
              <a:buNone/>
            </a:pPr>
            <a:r>
              <a:rPr lang="en-US" altLang="zh-CN" sz="2400">
                <a:latin typeface="Times New Roman" panose="02020603050405020304" pitchFamily="18" charset="0"/>
              </a:rPr>
              <a:t>      </a:t>
            </a:r>
            <a:r>
              <a:rPr lang="en-US" altLang="zh-CN" sz="2400" i="1">
                <a:solidFill>
                  <a:srgbClr val="FF0000"/>
                </a:solidFill>
                <a:latin typeface="Times New Roman" panose="02020603050405020304" pitchFamily="18" charset="0"/>
              </a:rPr>
              <a:t>Procedure oriented program</a:t>
            </a:r>
            <a:r>
              <a:rPr lang="en-US" altLang="zh-CN" sz="2400">
                <a:latin typeface="Times New Roman" panose="02020603050405020304" pitchFamily="18" charset="0"/>
              </a:rPr>
              <a:t> = algorithms + data structures</a:t>
            </a:r>
          </a:p>
          <a:p>
            <a:pPr eaLnBrk="1" hangingPunct="1">
              <a:lnSpc>
                <a:spcPct val="130000"/>
              </a:lnSpc>
              <a:spcBef>
                <a:spcPct val="0"/>
              </a:spcBef>
              <a:buClrTx/>
              <a:buFontTx/>
              <a:buNone/>
            </a:pPr>
            <a:r>
              <a:rPr lang="en-US" altLang="zh-CN" sz="2400">
                <a:latin typeface="Times New Roman" panose="02020603050405020304" pitchFamily="18" charset="0"/>
              </a:rPr>
              <a:t>      </a:t>
            </a:r>
            <a:r>
              <a:rPr lang="en-US" altLang="zh-CN" sz="2800" i="1">
                <a:solidFill>
                  <a:srgbClr val="FF0000"/>
                </a:solidFill>
                <a:latin typeface="Times New Roman" panose="02020603050405020304" pitchFamily="18" charset="0"/>
              </a:rPr>
              <a:t>Object oriented program</a:t>
            </a:r>
            <a:r>
              <a:rPr lang="en-US" altLang="zh-CN" sz="2400">
                <a:latin typeface="Times New Roman" panose="02020603050405020304" pitchFamily="18" charset="0"/>
              </a:rPr>
              <a:t> = objects + messages</a:t>
            </a:r>
          </a:p>
          <a:p>
            <a:pPr eaLnBrk="1" hangingPunct="1">
              <a:lnSpc>
                <a:spcPct val="130000"/>
              </a:lnSpc>
              <a:spcBef>
                <a:spcPct val="0"/>
              </a:spcBef>
              <a:buClrTx/>
              <a:buFontTx/>
              <a:buNone/>
            </a:pPr>
            <a:r>
              <a:rPr lang="en-US" altLang="zh-CN" sz="2400">
                <a:latin typeface="Times New Roman" panose="02020603050405020304" pitchFamily="18" charset="0"/>
              </a:rPr>
              <a:t>      </a:t>
            </a:r>
            <a:r>
              <a:rPr lang="en-US" altLang="zh-CN" sz="2800" i="1">
                <a:solidFill>
                  <a:srgbClr val="FF0000"/>
                </a:solidFill>
                <a:latin typeface="Times New Roman" panose="02020603050405020304" pitchFamily="18" charset="0"/>
              </a:rPr>
              <a:t>Component oriented program</a:t>
            </a:r>
            <a:r>
              <a:rPr lang="en-US" altLang="zh-CN" sz="2400">
                <a:latin typeface="Times New Roman" panose="02020603050405020304" pitchFamily="18" charset="0"/>
              </a:rPr>
              <a:t> = components + infrastructure</a:t>
            </a:r>
          </a:p>
        </p:txBody>
      </p:sp>
      <p:sp>
        <p:nvSpPr>
          <p:cNvPr id="8195" name="Rectangle 5"/>
          <p:cNvSpPr>
            <a:spLocks noChangeArrowheads="1"/>
          </p:cNvSpPr>
          <p:nvPr/>
        </p:nvSpPr>
        <p:spPr bwMode="auto">
          <a:xfrm>
            <a:off x="566738" y="368300"/>
            <a:ext cx="2140651" cy="766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4000" dirty="0">
                <a:solidFill>
                  <a:srgbClr val="0000FF"/>
                </a:solidFill>
                <a:latin typeface="Times New Roman" panose="02020603050405020304" pitchFamily="18" charset="0"/>
                <a:cs typeface="Times New Roman" panose="02020603050405020304" pitchFamily="18" charset="0"/>
              </a:rPr>
              <a:t>Program</a:t>
            </a:r>
          </a:p>
        </p:txBody>
      </p:sp>
      <p:sp>
        <p:nvSpPr>
          <p:cNvPr id="335879" name="Rectangle 7"/>
          <p:cNvSpPr>
            <a:spLocks noChangeArrowheads="1"/>
          </p:cNvSpPr>
          <p:nvPr/>
        </p:nvSpPr>
        <p:spPr bwMode="auto">
          <a:xfrm>
            <a:off x="385763" y="1739900"/>
            <a:ext cx="8459787"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Tx/>
              <a:buFontTx/>
              <a:buNone/>
            </a:pPr>
            <a:r>
              <a:rPr lang="en-US" altLang="zh-CN" sz="240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Program </a:t>
            </a:r>
            <a:r>
              <a:rPr lang="en-US" altLang="zh-CN" sz="2400">
                <a:latin typeface="Arial Unicode MS" panose="020B0604020202020204" pitchFamily="34" charset="-122"/>
                <a:ea typeface="Arial Unicode MS" panose="020B0604020202020204" pitchFamily="34" charset="-122"/>
                <a:cs typeface="Arial Unicode MS" panose="020B0604020202020204" pitchFamily="34" charset="-122"/>
              </a:rPr>
              <a:t>is the ordered instruction sequences executed by computer in order to run special task.</a:t>
            </a:r>
          </a:p>
        </p:txBody>
      </p:sp>
      <p:sp>
        <p:nvSpPr>
          <p:cNvPr id="335880" name="Rectangle 8"/>
          <p:cNvSpPr>
            <a:spLocks noChangeArrowheads="1"/>
          </p:cNvSpPr>
          <p:nvPr/>
        </p:nvSpPr>
        <p:spPr bwMode="auto">
          <a:xfrm>
            <a:off x="385763" y="2801938"/>
            <a:ext cx="30861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lnSpc>
                <a:spcPct val="120000"/>
              </a:lnSpc>
              <a:spcBef>
                <a:spcPct val="50000"/>
              </a:spcBef>
              <a:buClr>
                <a:srgbClr val="FF0000"/>
              </a:buClr>
              <a:buSzPct val="80000"/>
            </a:pPr>
            <a:r>
              <a:rPr lang="zh-CN" altLang="en-US" sz="2800">
                <a:latin typeface="Times New Roman" panose="02020603050405020304" pitchFamily="18" charset="0"/>
              </a:rPr>
              <a:t>程序的形式</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5879"/>
                                        </p:tgtEl>
                                        <p:attrNameLst>
                                          <p:attrName>style.visibility</p:attrName>
                                        </p:attrNameLst>
                                      </p:cBhvr>
                                      <p:to>
                                        <p:strVal val="visible"/>
                                      </p:to>
                                    </p:set>
                                    <p:anim calcmode="lin" valueType="num">
                                      <p:cBhvr additive="base">
                                        <p:cTn id="7" dur="500" fill="hold"/>
                                        <p:tgtEl>
                                          <p:spTgt spid="335879"/>
                                        </p:tgtEl>
                                        <p:attrNameLst>
                                          <p:attrName>ppt_x</p:attrName>
                                        </p:attrNameLst>
                                      </p:cBhvr>
                                      <p:tavLst>
                                        <p:tav tm="0">
                                          <p:val>
                                            <p:strVal val="#ppt_x"/>
                                          </p:val>
                                        </p:tav>
                                        <p:tav tm="100000">
                                          <p:val>
                                            <p:strVal val="#ppt_x"/>
                                          </p:val>
                                        </p:tav>
                                      </p:tavLst>
                                    </p:anim>
                                    <p:anim calcmode="lin" valueType="num">
                                      <p:cBhvr additive="base">
                                        <p:cTn id="8" dur="500" fill="hold"/>
                                        <p:tgtEl>
                                          <p:spTgt spid="33587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35880"/>
                                        </p:tgtEl>
                                        <p:attrNameLst>
                                          <p:attrName>style.visibility</p:attrName>
                                        </p:attrNameLst>
                                      </p:cBhvr>
                                      <p:to>
                                        <p:strVal val="visible"/>
                                      </p:to>
                                    </p:set>
                                    <p:anim calcmode="lin" valueType="num">
                                      <p:cBhvr additive="base">
                                        <p:cTn id="13" dur="500" fill="hold"/>
                                        <p:tgtEl>
                                          <p:spTgt spid="335880"/>
                                        </p:tgtEl>
                                        <p:attrNameLst>
                                          <p:attrName>ppt_x</p:attrName>
                                        </p:attrNameLst>
                                      </p:cBhvr>
                                      <p:tavLst>
                                        <p:tav tm="0">
                                          <p:val>
                                            <p:strVal val="#ppt_x"/>
                                          </p:val>
                                        </p:tav>
                                        <p:tav tm="100000">
                                          <p:val>
                                            <p:strVal val="#ppt_x"/>
                                          </p:val>
                                        </p:tav>
                                      </p:tavLst>
                                    </p:anim>
                                    <p:anim calcmode="lin" valueType="num">
                                      <p:cBhvr additive="base">
                                        <p:cTn id="14" dur="500" fill="hold"/>
                                        <p:tgtEl>
                                          <p:spTgt spid="33588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35876"/>
                                        </p:tgtEl>
                                        <p:attrNameLst>
                                          <p:attrName>style.visibility</p:attrName>
                                        </p:attrNameLst>
                                      </p:cBhvr>
                                      <p:to>
                                        <p:strVal val="visible"/>
                                      </p:to>
                                    </p:set>
                                    <p:anim calcmode="lin" valueType="num">
                                      <p:cBhvr additive="base">
                                        <p:cTn id="19" dur="500" fill="hold"/>
                                        <p:tgtEl>
                                          <p:spTgt spid="335876"/>
                                        </p:tgtEl>
                                        <p:attrNameLst>
                                          <p:attrName>ppt_x</p:attrName>
                                        </p:attrNameLst>
                                      </p:cBhvr>
                                      <p:tavLst>
                                        <p:tav tm="0">
                                          <p:val>
                                            <p:strVal val="#ppt_x"/>
                                          </p:val>
                                        </p:tav>
                                        <p:tav tm="100000">
                                          <p:val>
                                            <p:strVal val="#ppt_x"/>
                                          </p:val>
                                        </p:tav>
                                      </p:tavLst>
                                    </p:anim>
                                    <p:anim calcmode="lin" valueType="num">
                                      <p:cBhvr additive="base">
                                        <p:cTn id="20" dur="500" fill="hold"/>
                                        <p:tgtEl>
                                          <p:spTgt spid="335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6" grpId="0"/>
      <p:bldP spid="335879" grpId="0"/>
      <p:bldP spid="33588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836613" y="549275"/>
            <a:ext cx="76787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FontTx/>
              <a:buNone/>
            </a:pPr>
            <a:r>
              <a:rPr lang="en-US" altLang="zh-CN" sz="4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Document Usages</a:t>
            </a:r>
            <a:r>
              <a:rPr lang="zh-CN" altLang="en-US" sz="4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4000">
                <a:solidFill>
                  <a:srgbClr val="0000FF"/>
                </a:solidFill>
                <a:latin typeface="黑体" panose="02010609060101010101" pitchFamily="49" charset="-122"/>
                <a:ea typeface="黑体" panose="02010609060101010101" pitchFamily="49" charset="-122"/>
                <a:cs typeface="Times New Roman" panose="02020603050405020304" pitchFamily="18" charset="0"/>
                <a:sym typeface="Symbol" panose="05050102010706020507" pitchFamily="18" charset="2"/>
              </a:rPr>
              <a:t>文档的作用</a:t>
            </a:r>
            <a:r>
              <a:rPr lang="zh-CN" altLang="en-US" sz="40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4000">
              <a:solidFill>
                <a:srgbClr val="0000FF"/>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334853" name="Rectangle 5"/>
          <p:cNvSpPr>
            <a:spLocks noChangeArrowheads="1"/>
          </p:cNvSpPr>
          <p:nvPr/>
        </p:nvSpPr>
        <p:spPr bwMode="auto">
          <a:xfrm>
            <a:off x="927100" y="1611313"/>
            <a:ext cx="5894388" cy="501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eaLnBrk="1" fontAlgn="ctr" hangingPunct="1">
              <a:lnSpc>
                <a:spcPct val="150000"/>
              </a:lnSpc>
              <a:spcBef>
                <a:spcPct val="30000"/>
              </a:spcBef>
              <a:buClr>
                <a:srgbClr val="FF0000"/>
              </a:buClr>
              <a:buFont typeface="Wingdings" panose="05000000000000000000" pitchFamily="2" charset="2"/>
              <a:buChar char="ü"/>
            </a:pPr>
            <a:r>
              <a:rPr lang="en-US" altLang="zh-CN" sz="2600">
                <a:latin typeface="Times New Roman" panose="02020603050405020304" pitchFamily="18" charset="0"/>
                <a:ea typeface="Arial Unicode MS" panose="020B0604020202020204" pitchFamily="34" charset="-122"/>
                <a:cs typeface="Times New Roman" panose="02020603050405020304" pitchFamily="18" charset="0"/>
              </a:rPr>
              <a:t>memory, record</a:t>
            </a:r>
          </a:p>
          <a:p>
            <a:pPr eaLnBrk="1" fontAlgn="ctr" hangingPunct="1">
              <a:lnSpc>
                <a:spcPct val="150000"/>
              </a:lnSpc>
              <a:spcBef>
                <a:spcPct val="30000"/>
              </a:spcBef>
              <a:buClr>
                <a:srgbClr val="FF0000"/>
              </a:buClr>
              <a:buFont typeface="Wingdings" panose="05000000000000000000" pitchFamily="2" charset="2"/>
              <a:buChar char="ü"/>
            </a:pPr>
            <a:r>
              <a:rPr lang="en-US" altLang="zh-CN" sz="2600">
                <a:latin typeface="Times New Roman" panose="02020603050405020304" pitchFamily="18" charset="0"/>
                <a:ea typeface="Arial Unicode MS" panose="020B0604020202020204" pitchFamily="34" charset="-122"/>
                <a:cs typeface="Times New Roman" panose="02020603050405020304" pitchFamily="18" charset="0"/>
              </a:rPr>
              <a:t>communication tool</a:t>
            </a:r>
          </a:p>
          <a:p>
            <a:pPr eaLnBrk="1" fontAlgn="ctr" hangingPunct="1">
              <a:lnSpc>
                <a:spcPct val="150000"/>
              </a:lnSpc>
              <a:spcBef>
                <a:spcPct val="30000"/>
              </a:spcBef>
              <a:buClr>
                <a:srgbClr val="FF0000"/>
              </a:buClr>
              <a:buFont typeface="Wingdings" panose="05000000000000000000" pitchFamily="2" charset="2"/>
              <a:buChar char="ü"/>
            </a:pPr>
            <a:r>
              <a:rPr lang="en-US" altLang="zh-CN" sz="2600">
                <a:latin typeface="Times New Roman" panose="02020603050405020304" pitchFamily="18" charset="0"/>
                <a:ea typeface="Arial Unicode MS" panose="020B0604020202020204" pitchFamily="34" charset="-122"/>
                <a:cs typeface="Times New Roman" panose="02020603050405020304" pitchFamily="18" charset="0"/>
              </a:rPr>
              <a:t>milestone</a:t>
            </a:r>
          </a:p>
          <a:p>
            <a:pPr eaLnBrk="1" fontAlgn="ctr" hangingPunct="1">
              <a:lnSpc>
                <a:spcPct val="150000"/>
              </a:lnSpc>
              <a:spcBef>
                <a:spcPct val="30000"/>
              </a:spcBef>
              <a:buClr>
                <a:srgbClr val="FF0000"/>
              </a:buClr>
              <a:buFont typeface="Wingdings" panose="05000000000000000000" pitchFamily="2" charset="2"/>
              <a:buChar char="ü"/>
            </a:pPr>
            <a:r>
              <a:rPr lang="en-US" altLang="zh-CN" sz="2600">
                <a:latin typeface="Times New Roman" panose="02020603050405020304" pitchFamily="18" charset="0"/>
                <a:ea typeface="Arial Unicode MS" panose="020B0604020202020204" pitchFamily="34" charset="-122"/>
                <a:cs typeface="Times New Roman" panose="02020603050405020304" pitchFamily="18" charset="0"/>
              </a:rPr>
              <a:t>base of management  </a:t>
            </a:r>
          </a:p>
          <a:p>
            <a:pPr eaLnBrk="1" fontAlgn="ctr" hangingPunct="1">
              <a:lnSpc>
                <a:spcPct val="150000"/>
              </a:lnSpc>
              <a:spcBef>
                <a:spcPct val="30000"/>
              </a:spcBef>
              <a:buClr>
                <a:srgbClr val="FF0000"/>
              </a:buClr>
              <a:buFont typeface="Wingdings" panose="05000000000000000000" pitchFamily="2" charset="2"/>
              <a:buChar char="ü"/>
            </a:pPr>
            <a:r>
              <a:rPr lang="en-US" altLang="zh-CN" sz="2600">
                <a:latin typeface="Times New Roman" panose="02020603050405020304" pitchFamily="18" charset="0"/>
                <a:ea typeface="Arial Unicode MS" panose="020B0604020202020204" pitchFamily="34" charset="-122"/>
                <a:cs typeface="Times New Roman" panose="02020603050405020304" pitchFamily="18" charset="0"/>
              </a:rPr>
              <a:t>step of quality guarantee </a:t>
            </a:r>
          </a:p>
          <a:p>
            <a:pPr eaLnBrk="1" fontAlgn="ctr" hangingPunct="1">
              <a:lnSpc>
                <a:spcPct val="150000"/>
              </a:lnSpc>
              <a:spcBef>
                <a:spcPct val="30000"/>
              </a:spcBef>
              <a:buClr>
                <a:srgbClr val="FF0000"/>
              </a:buClr>
              <a:buFont typeface="Wingdings" panose="05000000000000000000" pitchFamily="2" charset="2"/>
              <a:buChar char="ü"/>
            </a:pPr>
            <a:r>
              <a:rPr lang="en-US" altLang="zh-CN" sz="2600">
                <a:latin typeface="Times New Roman" panose="02020603050405020304" pitchFamily="18" charset="0"/>
                <a:ea typeface="Arial Unicode MS" panose="020B0604020202020204" pitchFamily="34" charset="-122"/>
                <a:cs typeface="Times New Roman" panose="02020603050405020304" pitchFamily="18" charset="0"/>
              </a:rPr>
              <a:t>training and reference</a:t>
            </a:r>
          </a:p>
          <a:p>
            <a:pPr eaLnBrk="1" fontAlgn="ctr" hangingPunct="1">
              <a:lnSpc>
                <a:spcPct val="150000"/>
              </a:lnSpc>
              <a:spcBef>
                <a:spcPct val="30000"/>
              </a:spcBef>
              <a:buClr>
                <a:srgbClr val="FF0000"/>
              </a:buClr>
              <a:buFont typeface="Wingdings" panose="05000000000000000000" pitchFamily="2" charset="2"/>
              <a:buChar char="ü"/>
            </a:pPr>
            <a:r>
              <a:rPr lang="en-US" altLang="zh-CN" sz="2600">
                <a:latin typeface="Times New Roman" panose="02020603050405020304" pitchFamily="18" charset="0"/>
                <a:ea typeface="Arial Unicode MS" panose="020B0604020202020204" pitchFamily="34" charset="-122"/>
                <a:cs typeface="Times New Roman" panose="02020603050405020304" pitchFamily="18" charset="0"/>
              </a:rPr>
              <a:t>support in maintenance</a:t>
            </a:r>
            <a:r>
              <a:rPr lang="en-US" altLang="zh-CN" sz="2600" b="0">
                <a:latin typeface="Times New Roman" panose="02020603050405020304" pitchFamily="18" charset="0"/>
                <a:ea typeface="Arial Unicode MS" panose="020B0604020202020204" pitchFamily="34" charset="-122"/>
                <a:cs typeface="Times New Roman" panose="02020603050405020304" pitchFamily="18" charset="0"/>
              </a:rPr>
              <a:t>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4853">
                                            <p:txEl>
                                              <p:pRg st="0" end="0"/>
                                            </p:txEl>
                                          </p:spTgt>
                                        </p:tgtEl>
                                        <p:attrNameLst>
                                          <p:attrName>style.visibility</p:attrName>
                                        </p:attrNameLst>
                                      </p:cBhvr>
                                      <p:to>
                                        <p:strVal val="visible"/>
                                      </p:to>
                                    </p:set>
                                    <p:animEffect transition="in" filter="blinds(horizontal)">
                                      <p:cBhvr>
                                        <p:cTn id="7" dur="500"/>
                                        <p:tgtEl>
                                          <p:spTgt spid="33485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34853">
                                            <p:txEl>
                                              <p:pRg st="1" end="1"/>
                                            </p:txEl>
                                          </p:spTgt>
                                        </p:tgtEl>
                                        <p:attrNameLst>
                                          <p:attrName>style.visibility</p:attrName>
                                        </p:attrNameLst>
                                      </p:cBhvr>
                                      <p:to>
                                        <p:strVal val="visible"/>
                                      </p:to>
                                    </p:set>
                                    <p:anim calcmode="lin" valueType="num">
                                      <p:cBhvr additive="base">
                                        <p:cTn id="12" dur="500" fill="hold"/>
                                        <p:tgtEl>
                                          <p:spTgt spid="33485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348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34853">
                                            <p:txEl>
                                              <p:pRg st="2" end="2"/>
                                            </p:txEl>
                                          </p:spTgt>
                                        </p:tgtEl>
                                        <p:attrNameLst>
                                          <p:attrName>style.visibility</p:attrName>
                                        </p:attrNameLst>
                                      </p:cBhvr>
                                      <p:to>
                                        <p:strVal val="visible"/>
                                      </p:to>
                                    </p:set>
                                    <p:anim calcmode="lin" valueType="num">
                                      <p:cBhvr additive="base">
                                        <p:cTn id="18" dur="500" fill="hold"/>
                                        <p:tgtEl>
                                          <p:spTgt spid="33485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348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34853">
                                            <p:txEl>
                                              <p:pRg st="3" end="3"/>
                                            </p:txEl>
                                          </p:spTgt>
                                        </p:tgtEl>
                                        <p:attrNameLst>
                                          <p:attrName>style.visibility</p:attrName>
                                        </p:attrNameLst>
                                      </p:cBhvr>
                                      <p:to>
                                        <p:strVal val="visible"/>
                                      </p:to>
                                    </p:set>
                                    <p:anim calcmode="lin" valueType="num">
                                      <p:cBhvr additive="base">
                                        <p:cTn id="24" dur="500" fill="hold"/>
                                        <p:tgtEl>
                                          <p:spTgt spid="33485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348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34853">
                                            <p:txEl>
                                              <p:pRg st="4" end="4"/>
                                            </p:txEl>
                                          </p:spTgt>
                                        </p:tgtEl>
                                        <p:attrNameLst>
                                          <p:attrName>style.visibility</p:attrName>
                                        </p:attrNameLst>
                                      </p:cBhvr>
                                      <p:to>
                                        <p:strVal val="visible"/>
                                      </p:to>
                                    </p:set>
                                    <p:anim calcmode="lin" valueType="num">
                                      <p:cBhvr additive="base">
                                        <p:cTn id="30" dur="500" fill="hold"/>
                                        <p:tgtEl>
                                          <p:spTgt spid="33485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348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34853">
                                            <p:txEl>
                                              <p:pRg st="5" end="5"/>
                                            </p:txEl>
                                          </p:spTgt>
                                        </p:tgtEl>
                                        <p:attrNameLst>
                                          <p:attrName>style.visibility</p:attrName>
                                        </p:attrNameLst>
                                      </p:cBhvr>
                                      <p:to>
                                        <p:strVal val="visible"/>
                                      </p:to>
                                    </p:set>
                                    <p:anim calcmode="lin" valueType="num">
                                      <p:cBhvr additive="base">
                                        <p:cTn id="36" dur="500" fill="hold"/>
                                        <p:tgtEl>
                                          <p:spTgt spid="33485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3485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34853">
                                            <p:txEl>
                                              <p:pRg st="6" end="6"/>
                                            </p:txEl>
                                          </p:spTgt>
                                        </p:tgtEl>
                                        <p:attrNameLst>
                                          <p:attrName>style.visibility</p:attrName>
                                        </p:attrNameLst>
                                      </p:cBhvr>
                                      <p:to>
                                        <p:strVal val="visible"/>
                                      </p:to>
                                    </p:set>
                                    <p:anim calcmode="lin" valueType="num">
                                      <p:cBhvr additive="base">
                                        <p:cTn id="42" dur="500" fill="hold"/>
                                        <p:tgtEl>
                                          <p:spTgt spid="33485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3485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ChangeArrowheads="1"/>
          </p:cNvSpPr>
          <p:nvPr/>
        </p:nvSpPr>
        <p:spPr bwMode="auto">
          <a:xfrm>
            <a:off x="566738" y="458670"/>
            <a:ext cx="27320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gn="ctr" eaLnBrk="1" hangingPunct="1">
              <a:spcBef>
                <a:spcPct val="0"/>
              </a:spcBef>
              <a:buClrTx/>
              <a:buFontTx/>
              <a:buNone/>
            </a:pPr>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软件的特点</a:t>
            </a:r>
          </a:p>
        </p:txBody>
      </p:sp>
      <p:sp>
        <p:nvSpPr>
          <p:cNvPr id="10243" name="Rectangle 5"/>
          <p:cNvSpPr>
            <a:spLocks noChangeArrowheads="1"/>
          </p:cNvSpPr>
          <p:nvPr/>
        </p:nvSpPr>
        <p:spPr bwMode="auto">
          <a:xfrm>
            <a:off x="296863" y="1665160"/>
            <a:ext cx="8685212" cy="522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a:lnSpc>
                <a:spcPct val="105000"/>
              </a:lnSpc>
              <a:spcAft>
                <a:spcPct val="20000"/>
              </a:spcAft>
              <a:buClr>
                <a:srgbClr val="FF0000"/>
              </a:buClr>
              <a:buFont typeface="Wingdings" panose="05000000000000000000" pitchFamily="2" charset="2"/>
              <a:buChar char="ü"/>
            </a:pPr>
            <a:r>
              <a:rPr lang="zh-CN" altLang="en-US" sz="2400" dirty="0">
                <a:ea typeface="华文楷体" panose="02010600040101010101" pitchFamily="2" charset="-122"/>
              </a:rPr>
              <a:t>软件</a:t>
            </a:r>
            <a:r>
              <a:rPr lang="zh-CN" altLang="en-US" sz="2400" dirty="0">
                <a:solidFill>
                  <a:srgbClr val="FF0000"/>
                </a:solidFill>
                <a:ea typeface="华文楷体" panose="02010600040101010101" pitchFamily="2" charset="-122"/>
              </a:rPr>
              <a:t>看不见摸不着</a:t>
            </a:r>
            <a:r>
              <a:rPr lang="zh-CN" altLang="en-US" sz="2400" dirty="0">
                <a:ea typeface="华文楷体" panose="02010600040101010101" pitchFamily="2" charset="-122"/>
              </a:rPr>
              <a:t>；</a:t>
            </a:r>
          </a:p>
          <a:p>
            <a:pPr>
              <a:lnSpc>
                <a:spcPct val="105000"/>
              </a:lnSpc>
              <a:spcAft>
                <a:spcPct val="20000"/>
              </a:spcAft>
              <a:buClr>
                <a:srgbClr val="FF0000"/>
              </a:buClr>
              <a:buFont typeface="Wingdings" panose="05000000000000000000" pitchFamily="2" charset="2"/>
              <a:buChar char="ü"/>
            </a:pPr>
            <a:r>
              <a:rPr lang="zh-CN" altLang="en-US" sz="2400" dirty="0">
                <a:ea typeface="华文楷体" panose="02010600040101010101" pitchFamily="2" charset="-122"/>
              </a:rPr>
              <a:t>软件是一种</a:t>
            </a:r>
            <a:r>
              <a:rPr lang="zh-CN" altLang="en-US" sz="2400" dirty="0">
                <a:solidFill>
                  <a:srgbClr val="FF0000"/>
                </a:solidFill>
                <a:ea typeface="华文楷体" panose="02010600040101010101" pitchFamily="2" charset="-122"/>
              </a:rPr>
              <a:t>逻辑实体</a:t>
            </a:r>
            <a:r>
              <a:rPr lang="zh-CN" altLang="en-US" sz="2400" dirty="0">
                <a:ea typeface="华文楷体" panose="02010600040101010101" pitchFamily="2" charset="-122"/>
              </a:rPr>
              <a:t>，而不是具体的物理实体。因而它具有</a:t>
            </a:r>
            <a:r>
              <a:rPr lang="zh-CN" altLang="en-US" sz="2400" dirty="0">
                <a:solidFill>
                  <a:srgbClr val="FF0000"/>
                </a:solidFill>
                <a:ea typeface="华文楷体" panose="02010600040101010101" pitchFamily="2" charset="-122"/>
              </a:rPr>
              <a:t>抽象</a:t>
            </a:r>
            <a:r>
              <a:rPr lang="zh-CN" altLang="en-US" sz="2400" dirty="0">
                <a:ea typeface="华文楷体" panose="02010600040101010101" pitchFamily="2" charset="-122"/>
              </a:rPr>
              <a:t>性；</a:t>
            </a:r>
          </a:p>
          <a:p>
            <a:pPr>
              <a:lnSpc>
                <a:spcPct val="105000"/>
              </a:lnSpc>
              <a:spcAft>
                <a:spcPct val="20000"/>
              </a:spcAft>
              <a:buClr>
                <a:srgbClr val="FF0000"/>
              </a:buClr>
              <a:buFont typeface="Wingdings" panose="05000000000000000000" pitchFamily="2" charset="2"/>
              <a:buChar char="ü"/>
            </a:pPr>
            <a:r>
              <a:rPr lang="zh-CN" altLang="en-US" sz="2400" dirty="0">
                <a:ea typeface="华文楷体" panose="02010600040101010101" pitchFamily="2" charset="-122"/>
              </a:rPr>
              <a:t>软件的生产与硬件不同，在它的开发过程中没有明显的</a:t>
            </a:r>
            <a:r>
              <a:rPr lang="zh-CN" altLang="en-US" sz="2400" dirty="0">
                <a:solidFill>
                  <a:srgbClr val="FF0000"/>
                </a:solidFill>
                <a:ea typeface="华文楷体" panose="02010600040101010101" pitchFamily="2" charset="-122"/>
              </a:rPr>
              <a:t>制造</a:t>
            </a:r>
            <a:r>
              <a:rPr lang="zh-CN" altLang="en-US" sz="2400" dirty="0">
                <a:ea typeface="华文楷体" panose="02010600040101010101" pitchFamily="2" charset="-122"/>
              </a:rPr>
              <a:t>过程；</a:t>
            </a:r>
          </a:p>
          <a:p>
            <a:pPr>
              <a:lnSpc>
                <a:spcPct val="105000"/>
              </a:lnSpc>
              <a:spcAft>
                <a:spcPct val="20000"/>
              </a:spcAft>
              <a:buClr>
                <a:srgbClr val="FF0000"/>
              </a:buClr>
              <a:buFont typeface="Wingdings" panose="05000000000000000000" pitchFamily="2" charset="2"/>
              <a:buChar char="ü"/>
            </a:pPr>
            <a:r>
              <a:rPr lang="zh-CN" altLang="en-US" sz="2400" dirty="0">
                <a:ea typeface="华文楷体" panose="02010600040101010101" pitchFamily="2" charset="-122"/>
              </a:rPr>
              <a:t>在软件的运行和使用期间，没有硬件那样的机械</a:t>
            </a:r>
            <a:r>
              <a:rPr lang="zh-CN" altLang="en-US" sz="2400" dirty="0">
                <a:solidFill>
                  <a:srgbClr val="FF0000"/>
                </a:solidFill>
                <a:ea typeface="华文楷体" panose="02010600040101010101" pitchFamily="2" charset="-122"/>
              </a:rPr>
              <a:t>磨损</a:t>
            </a:r>
            <a:r>
              <a:rPr lang="zh-CN" altLang="en-US" sz="2400" dirty="0">
                <a:ea typeface="华文楷体" panose="02010600040101010101" pitchFamily="2" charset="-122"/>
              </a:rPr>
              <a:t>，</a:t>
            </a:r>
            <a:r>
              <a:rPr lang="zh-CN" altLang="en-US" sz="2400" dirty="0">
                <a:solidFill>
                  <a:srgbClr val="FF0000"/>
                </a:solidFill>
                <a:ea typeface="华文楷体" panose="02010600040101010101" pitchFamily="2" charset="-122"/>
              </a:rPr>
              <a:t>老化</a:t>
            </a:r>
            <a:r>
              <a:rPr lang="zh-CN" altLang="en-US" sz="2400" dirty="0">
                <a:ea typeface="华文楷体" panose="02010600040101010101" pitchFamily="2" charset="-122"/>
              </a:rPr>
              <a:t>问题；</a:t>
            </a:r>
          </a:p>
          <a:p>
            <a:pPr>
              <a:lnSpc>
                <a:spcPct val="105000"/>
              </a:lnSpc>
              <a:spcAft>
                <a:spcPct val="20000"/>
              </a:spcAft>
              <a:buClr>
                <a:srgbClr val="FF0000"/>
              </a:buClr>
              <a:buFont typeface="Wingdings" panose="05000000000000000000" pitchFamily="2" charset="2"/>
              <a:buChar char="ü"/>
            </a:pPr>
            <a:r>
              <a:rPr lang="zh-CN" altLang="en-US" sz="2400" dirty="0">
                <a:ea typeface="华文楷体" panose="02010600040101010101" pitchFamily="2" charset="-122"/>
              </a:rPr>
              <a:t>软件的开发和运行常受到</a:t>
            </a:r>
            <a:r>
              <a:rPr lang="zh-CN" altLang="en-US" sz="2400" dirty="0">
                <a:solidFill>
                  <a:srgbClr val="FF0000"/>
                </a:solidFill>
                <a:ea typeface="华文楷体" panose="02010600040101010101" pitchFamily="2" charset="-122"/>
              </a:rPr>
              <a:t>计算机系统的限制</a:t>
            </a:r>
            <a:r>
              <a:rPr lang="zh-CN" altLang="en-US" sz="2400" dirty="0">
                <a:ea typeface="华文楷体" panose="02010600040101010101" pitchFamily="2" charset="-122"/>
              </a:rPr>
              <a:t>，对计算机系统有着不同程度的依赖性；</a:t>
            </a:r>
          </a:p>
          <a:p>
            <a:pPr>
              <a:lnSpc>
                <a:spcPct val="105000"/>
              </a:lnSpc>
              <a:spcAft>
                <a:spcPct val="20000"/>
              </a:spcAft>
              <a:buClr>
                <a:srgbClr val="FF0000"/>
              </a:buClr>
              <a:buFont typeface="Wingdings" panose="05000000000000000000" pitchFamily="2" charset="2"/>
              <a:buChar char="ü"/>
            </a:pPr>
            <a:r>
              <a:rPr lang="zh-CN" altLang="en-US" sz="2400" dirty="0">
                <a:ea typeface="华文楷体" panose="02010600040101010101" pitchFamily="2" charset="-122"/>
              </a:rPr>
              <a:t>软件的开发至今尚未完全摆脱</a:t>
            </a:r>
            <a:r>
              <a:rPr lang="zh-CN" altLang="en-US" sz="2400" dirty="0">
                <a:solidFill>
                  <a:srgbClr val="FF0000"/>
                </a:solidFill>
                <a:ea typeface="华文楷体" panose="02010600040101010101" pitchFamily="2" charset="-122"/>
              </a:rPr>
              <a:t>手工</a:t>
            </a:r>
            <a:r>
              <a:rPr lang="zh-CN" altLang="en-US" sz="2400" dirty="0">
                <a:ea typeface="华文楷体" panose="02010600040101010101" pitchFamily="2" charset="-122"/>
              </a:rPr>
              <a:t>的开发方式；</a:t>
            </a:r>
          </a:p>
          <a:p>
            <a:pPr>
              <a:lnSpc>
                <a:spcPct val="105000"/>
              </a:lnSpc>
              <a:spcAft>
                <a:spcPct val="20000"/>
              </a:spcAft>
              <a:buClr>
                <a:srgbClr val="FF0000"/>
              </a:buClr>
              <a:buFont typeface="Wingdings" panose="05000000000000000000" pitchFamily="2" charset="2"/>
              <a:buChar char="ü"/>
            </a:pPr>
            <a:r>
              <a:rPr lang="zh-CN" altLang="en-US" sz="2400" dirty="0">
                <a:ea typeface="华文楷体" panose="02010600040101010101" pitchFamily="2" charset="-122"/>
              </a:rPr>
              <a:t>软件成本相当</a:t>
            </a:r>
            <a:r>
              <a:rPr lang="zh-CN" altLang="en-US" sz="2400" dirty="0">
                <a:solidFill>
                  <a:srgbClr val="FF0000"/>
                </a:solidFill>
                <a:ea typeface="华文楷体" panose="02010600040101010101" pitchFamily="2" charset="-122"/>
              </a:rPr>
              <a:t>昂贵</a:t>
            </a:r>
            <a:r>
              <a:rPr lang="zh-CN" altLang="en-US" sz="2400" dirty="0">
                <a:ea typeface="华文楷体" panose="02010600040101010101" pitchFamily="2" charset="-122"/>
              </a:rPr>
              <a:t>。</a:t>
            </a:r>
          </a:p>
        </p:txBody>
      </p:sp>
    </p:spTree>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566555" y="276225"/>
            <a:ext cx="3913820" cy="666750"/>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软件的本质特性</a:t>
            </a:r>
          </a:p>
        </p:txBody>
      </p:sp>
      <p:pic>
        <p:nvPicPr>
          <p:cNvPr id="4" name="Picture 5" descr="fred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570" y="1963738"/>
            <a:ext cx="1638300" cy="2401887"/>
          </a:xfrm>
          <a:prstGeom prst="rect">
            <a:avLst/>
          </a:prstGeom>
          <a:noFill/>
          <a:ln>
            <a:noFill/>
          </a:ln>
          <a:effectLst>
            <a:outerShdw blurRad="190500" algn="tl" rotWithShape="0">
              <a:srgbClr val="80808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836585" y="4800600"/>
            <a:ext cx="8145905"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kumimoji="1" sz="2400">
                <a:solidFill>
                  <a:schemeClr val="tx1"/>
                </a:solidFill>
                <a:latin typeface="Calibri" panose="020F0502020204030204" pitchFamily="34" charset="0"/>
                <a:ea typeface="微软雅黑" panose="020B0503020204020204" pitchFamily="34" charset="-122"/>
              </a:defRPr>
            </a:lvl1pPr>
            <a:lvl2pPr>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marL="0" lvl="1" algn="just" eaLnBrk="0" hangingPunct="0">
              <a:lnSpc>
                <a:spcPct val="120000"/>
              </a:lnSpc>
              <a:buClr>
                <a:srgbClr val="660066"/>
              </a:buClr>
              <a:buSzPct val="60000"/>
              <a:buFont typeface="Wingdings" panose="05000000000000000000" pitchFamily="2" charset="2"/>
              <a:buNone/>
            </a:pPr>
            <a:r>
              <a:rPr kumimoji="0" lang="en-US" altLang="zh-CN" sz="1800" dirty="0">
                <a:latin typeface="Arial" panose="020B0604020202020204" pitchFamily="34" charset="0"/>
                <a:cs typeface="Arial" panose="020B0604020202020204" pitchFamily="34" charset="0"/>
              </a:rPr>
              <a:t> </a:t>
            </a:r>
            <a:r>
              <a:rPr kumimoji="0" lang="en-US" altLang="zh-CN" sz="2000" dirty="0">
                <a:latin typeface="等线" panose="02010600030101010101" pitchFamily="2" charset="-122"/>
                <a:ea typeface="等线" panose="02010600030101010101" pitchFamily="2" charset="-122"/>
                <a:cs typeface="Arial" panose="020B0604020202020204" pitchFamily="34" charset="0"/>
              </a:rPr>
              <a:t>Brooks, F. P., “No silver bullet: essence and accidents of software engineering”,  </a:t>
            </a:r>
            <a:r>
              <a:rPr kumimoji="0" lang="en-US" altLang="zh-CN" sz="2000" i="1" dirty="0">
                <a:latin typeface="等线" panose="02010600030101010101" pitchFamily="2" charset="-122"/>
                <a:ea typeface="等线" panose="02010600030101010101" pitchFamily="2" charset="-122"/>
                <a:cs typeface="Arial" panose="020B0604020202020204" pitchFamily="34" charset="0"/>
              </a:rPr>
              <a:t>IEEE Computer </a:t>
            </a:r>
            <a:r>
              <a:rPr kumimoji="0" lang="en-US" altLang="zh-CN" sz="2000" dirty="0">
                <a:latin typeface="等线" panose="02010600030101010101" pitchFamily="2" charset="-122"/>
                <a:ea typeface="等线" panose="02010600030101010101" pitchFamily="2" charset="-122"/>
                <a:cs typeface="Arial" panose="020B0604020202020204" pitchFamily="34" charset="0"/>
              </a:rPr>
              <a:t>, Vol. 20, No. 4, pp.10-19, 1987</a:t>
            </a:r>
          </a:p>
        </p:txBody>
      </p:sp>
      <p:sp>
        <p:nvSpPr>
          <p:cNvPr id="6" name="矩形 4"/>
          <p:cNvSpPr>
            <a:spLocks noChangeArrowheads="1"/>
          </p:cNvSpPr>
          <p:nvPr/>
        </p:nvSpPr>
        <p:spPr bwMode="auto">
          <a:xfrm>
            <a:off x="2456765" y="2303875"/>
            <a:ext cx="65972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nSpc>
                <a:spcPct val="140000"/>
              </a:lnSpc>
              <a:spcBef>
                <a:spcPts val="600"/>
              </a:spcBef>
            </a:pPr>
            <a:r>
              <a:rPr kumimoji="0" lang="zh-CN" altLang="en-US" dirty="0">
                <a:latin typeface="等线" panose="02010600030101010101" pitchFamily="2" charset="-122"/>
                <a:ea typeface="等线" panose="02010600030101010101" pitchFamily="2" charset="-122"/>
              </a:rPr>
              <a:t>软件具有</a:t>
            </a:r>
            <a:r>
              <a:rPr kumimoji="0" lang="zh-CN" altLang="en-US" sz="2800" dirty="0">
                <a:solidFill>
                  <a:srgbClr val="C00000"/>
                </a:solidFill>
                <a:latin typeface="等线" panose="02010600030101010101" pitchFamily="2" charset="-122"/>
                <a:ea typeface="等线" panose="02010600030101010101" pitchFamily="2" charset="-122"/>
              </a:rPr>
              <a:t>复杂度</a:t>
            </a:r>
            <a:r>
              <a:rPr kumimoji="0" lang="zh-CN" altLang="en-US" dirty="0">
                <a:latin typeface="等线" panose="02010600030101010101" pitchFamily="2" charset="-122"/>
                <a:ea typeface="等线" panose="02010600030101010101" pitchFamily="2" charset="-122"/>
              </a:rPr>
              <a:t>、</a:t>
            </a:r>
            <a:r>
              <a:rPr kumimoji="0" lang="zh-CN" altLang="en-US" sz="2800" dirty="0">
                <a:solidFill>
                  <a:srgbClr val="C00000"/>
                </a:solidFill>
                <a:latin typeface="等线" panose="02010600030101010101" pitchFamily="2" charset="-122"/>
                <a:ea typeface="等线" panose="02010600030101010101" pitchFamily="2" charset="-122"/>
              </a:rPr>
              <a:t>一致性</a:t>
            </a:r>
            <a:r>
              <a:rPr kumimoji="0" lang="zh-CN" altLang="en-US" dirty="0">
                <a:latin typeface="等线" panose="02010600030101010101" pitchFamily="2" charset="-122"/>
                <a:ea typeface="等线" panose="02010600030101010101" pitchFamily="2" charset="-122"/>
              </a:rPr>
              <a:t>、</a:t>
            </a:r>
            <a:r>
              <a:rPr kumimoji="0" lang="zh-CN" altLang="en-US" sz="2800" dirty="0">
                <a:solidFill>
                  <a:srgbClr val="C00000"/>
                </a:solidFill>
                <a:latin typeface="等线" panose="02010600030101010101" pitchFamily="2" charset="-122"/>
                <a:ea typeface="等线" panose="02010600030101010101" pitchFamily="2" charset="-122"/>
              </a:rPr>
              <a:t>可变性（演化性）</a:t>
            </a:r>
            <a:r>
              <a:rPr kumimoji="0" lang="zh-CN" altLang="en-US" dirty="0">
                <a:latin typeface="等线" panose="02010600030101010101" pitchFamily="2" charset="-122"/>
                <a:ea typeface="等线" panose="02010600030101010101" pitchFamily="2" charset="-122"/>
              </a:rPr>
              <a:t>和</a:t>
            </a:r>
            <a:r>
              <a:rPr kumimoji="0" lang="zh-CN" altLang="en-US" sz="2800" dirty="0">
                <a:solidFill>
                  <a:srgbClr val="C00000"/>
                </a:solidFill>
                <a:latin typeface="等线" panose="02010600030101010101" pitchFamily="2" charset="-122"/>
                <a:ea typeface="等线" panose="02010600030101010101" pitchFamily="2" charset="-122"/>
              </a:rPr>
              <a:t>不可见性</a:t>
            </a:r>
            <a:r>
              <a:rPr kumimoji="0" lang="zh-CN" altLang="en-US" dirty="0">
                <a:latin typeface="等线" panose="02010600030101010101" pitchFamily="2" charset="-122"/>
                <a:ea typeface="等线" panose="02010600030101010101" pitchFamily="2" charset="-122"/>
              </a:rPr>
              <a:t>等固有的内在特性，这是造成软件开发困难的根本原因。</a:t>
            </a:r>
            <a:endParaRPr kumimoji="0" lang="en-US" altLang="zh-CN" dirty="0">
              <a:latin typeface="等线" panose="02010600030101010101" pitchFamily="2" charset="-122"/>
              <a:ea typeface="等线" panose="02010600030101010101" pitchFamily="2" charset="-122"/>
            </a:endParaRPr>
          </a:p>
        </p:txBody>
      </p:sp>
      <p:sp>
        <p:nvSpPr>
          <p:cNvPr id="7" name="幻灯片编号占位符 5"/>
          <p:cNvSpPr>
            <a:spLocks noGrp="1"/>
          </p:cNvSpPr>
          <p:nvPr>
            <p:ph type="sldNum" sz="quarter" idx="4294967295"/>
          </p:nvPr>
        </p:nvSpPr>
        <p:spPr>
          <a:xfrm>
            <a:off x="8610600" y="6413500"/>
            <a:ext cx="2743200" cy="365125"/>
          </a:xfrm>
          <a:prstGeom prst="rect">
            <a:avLst/>
          </a:prstGeom>
        </p:spPr>
        <p:txBody>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fld id="{9581ED6B-8122-4F78-AE12-AD4EDD6DCEC7}" type="slidenum">
              <a:rPr kumimoji="0" lang="zh-CN" altLang="en-US" sz="1200">
                <a:solidFill>
                  <a:srgbClr val="D9D9D9"/>
                </a:solidFill>
                <a:latin typeface="Arial" panose="020B0604020202020204" pitchFamily="34" charset="0"/>
              </a:rPr>
              <a:pPr/>
              <a:t>9</a:t>
            </a:fld>
            <a:endParaRPr kumimoji="0" lang="zh-CN" altLang="en-US" sz="1200">
              <a:solidFill>
                <a:srgbClr val="D9D9D9"/>
              </a:solidFill>
              <a:latin typeface="Arial" panose="020B0604020202020204" pitchFamily="34" charset="0"/>
            </a:endParaRPr>
          </a:p>
        </p:txBody>
      </p:sp>
    </p:spTree>
    <p:extLst>
      <p:ext uri="{BB962C8B-B14F-4D97-AF65-F5344CB8AC3E}">
        <p14:creationId xmlns:p14="http://schemas.microsoft.com/office/powerpoint/2010/main" val="548429983"/>
      </p:ext>
    </p:extLst>
  </p:cSld>
  <p:clrMapOvr>
    <a:masterClrMapping/>
  </p:clrMapOvr>
  <p:transition>
    <p:pull/>
  </p:transition>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7535</TotalTime>
  <Pages>0</Pages>
  <Words>3638</Words>
  <Characters>0</Characters>
  <Application>Microsoft Office PowerPoint</Application>
  <DocSecurity>0</DocSecurity>
  <PresentationFormat>全屏显示(4:3)</PresentationFormat>
  <Lines>0</Lines>
  <Paragraphs>488</Paragraphs>
  <Slides>55</Slides>
  <Notes>3</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55</vt:i4>
      </vt:variant>
    </vt:vector>
  </HeadingPairs>
  <TitlesOfParts>
    <vt:vector size="71" baseType="lpstr">
      <vt:lpstr>Arial Unicode MS</vt:lpstr>
      <vt:lpstr>Monotype Sorts</vt:lpstr>
      <vt:lpstr>等线</vt:lpstr>
      <vt:lpstr>黑体</vt:lpstr>
      <vt:lpstr>华文楷体</vt:lpstr>
      <vt:lpstr>宋体</vt:lpstr>
      <vt:lpstr>微软雅黑</vt:lpstr>
      <vt:lpstr>Arial</vt:lpstr>
      <vt:lpstr>Calibri</vt:lpstr>
      <vt:lpstr>Tahoma</vt:lpstr>
      <vt:lpstr>Times New Roman</vt:lpstr>
      <vt:lpstr>Verdana</vt:lpstr>
      <vt:lpstr>Wingdings</vt:lpstr>
      <vt:lpstr>2_Profile</vt:lpstr>
      <vt:lpstr>3_Profile</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HP</cp:lastModifiedBy>
  <cp:revision>852</cp:revision>
  <cp:lastPrinted>1899-12-30T00:00:00Z</cp:lastPrinted>
  <dcterms:created xsi:type="dcterms:W3CDTF">2008-08-06T12:32:32Z</dcterms:created>
  <dcterms:modified xsi:type="dcterms:W3CDTF">2022-02-20T02:09:24Z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