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50"/>
  </p:notesMasterIdLst>
  <p:handoutMasterIdLst>
    <p:handoutMasterId r:id="rId51"/>
  </p:handoutMasterIdLst>
  <p:sldIdLst>
    <p:sldId id="698" r:id="rId3"/>
    <p:sldId id="744" r:id="rId4"/>
    <p:sldId id="745" r:id="rId5"/>
    <p:sldId id="699" r:id="rId6"/>
    <p:sldId id="700" r:id="rId7"/>
    <p:sldId id="737" r:id="rId8"/>
    <p:sldId id="701" r:id="rId9"/>
    <p:sldId id="702" r:id="rId10"/>
    <p:sldId id="703" r:id="rId11"/>
    <p:sldId id="704" r:id="rId12"/>
    <p:sldId id="705" r:id="rId13"/>
    <p:sldId id="738" r:id="rId14"/>
    <p:sldId id="739" r:id="rId15"/>
    <p:sldId id="706" r:id="rId16"/>
    <p:sldId id="707" r:id="rId17"/>
    <p:sldId id="708" r:id="rId18"/>
    <p:sldId id="709" r:id="rId19"/>
    <p:sldId id="710" r:id="rId20"/>
    <p:sldId id="711" r:id="rId21"/>
    <p:sldId id="712" r:id="rId22"/>
    <p:sldId id="713" r:id="rId23"/>
    <p:sldId id="714" r:id="rId24"/>
    <p:sldId id="715" r:id="rId25"/>
    <p:sldId id="716" r:id="rId26"/>
    <p:sldId id="717" r:id="rId27"/>
    <p:sldId id="718" r:id="rId28"/>
    <p:sldId id="719" r:id="rId29"/>
    <p:sldId id="720" r:id="rId30"/>
    <p:sldId id="721" r:id="rId31"/>
    <p:sldId id="722" r:id="rId32"/>
    <p:sldId id="723" r:id="rId33"/>
    <p:sldId id="724" r:id="rId34"/>
    <p:sldId id="725" r:id="rId35"/>
    <p:sldId id="726" r:id="rId36"/>
    <p:sldId id="727" r:id="rId37"/>
    <p:sldId id="728" r:id="rId38"/>
    <p:sldId id="729" r:id="rId39"/>
    <p:sldId id="730" r:id="rId40"/>
    <p:sldId id="731" r:id="rId41"/>
    <p:sldId id="743" r:id="rId42"/>
    <p:sldId id="732" r:id="rId43"/>
    <p:sldId id="746" r:id="rId44"/>
    <p:sldId id="735" r:id="rId45"/>
    <p:sldId id="736" r:id="rId46"/>
    <p:sldId id="740" r:id="rId47"/>
    <p:sldId id="741" r:id="rId48"/>
    <p:sldId id="742" r:id="rId4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88" d="100"/>
          <a:sy n="88" d="100"/>
        </p:scale>
        <p:origin x="2196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9919675-5693-429C-9102-99AA2563C141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719E60ED-3AC2-422A-9E4A-F3B243FA3CF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41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E5D75CC-6CEA-4C98-9AE3-D35A7AFDD833}" type="datetimeFigureOut">
              <a:rPr lang="zh-CN" altLang="en-US"/>
              <a:pPr>
                <a:defRPr/>
              </a:pPr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fld id="{1DEF37E7-27D4-4EE1-A8E5-DC223F3876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27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37E7-27D4-4EE1-A8E5-DC223F3876C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37E7-27D4-4EE1-A8E5-DC223F3876C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3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37E7-27D4-4EE1-A8E5-DC223F3876C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8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2CE61BB-D3AD-4F61-A0A1-887DB8D630F1}" type="slidenum">
              <a:rPr lang="zh-CN" altLang="en-US" sz="13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8</a:t>
            </a:fld>
            <a:endParaRPr lang="zh-CN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3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F37E7-27D4-4EE1-A8E5-DC223F3876C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9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1158329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463145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9533103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819826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1A593-C4DD-4568-9314-DF889ED7D7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554838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D91DBC-C743-4F72-96F9-756B45ECB2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648875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42D55-5935-4B49-9EF5-22AFEE4A1B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471617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88500B-23F5-4B07-98ED-785193430C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315942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0B063-A26A-4DF3-8B3E-2397349997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42817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79DC6-6CB5-46A6-976E-935F1B88A7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210917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4468E-1E75-4FD1-8774-C7AB318683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139077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3392589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F9952-78FB-49C9-BCE6-8CB0E5468F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556438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6ABC2-8D07-4229-BA05-C27867564CC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41754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9585A-44A9-4A08-85D1-1AC974D4FA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416380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7DFE3F-E872-4A25-B31F-BE161A5D9A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681441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767FB-4979-4929-A292-4C6A8E41B0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324053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192E-FAAB-4E2C-80C0-C8F2707833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176373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DC8CF2-36D6-4D37-8B53-A7529B6D6D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969255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43593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0025803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6737354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558149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99364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903281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5121526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F29C69C4-103C-4B8D-8ADC-95A4042755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71438" y="149225"/>
            <a:ext cx="8964612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anose="020B0604020202020204" pitchFamily="34" charset="0"/>
                <a:cs typeface="Times New Roman" panose="02020603050405020304" pitchFamily="18" charset="0"/>
              </a:rPr>
              <a:t>CHAPTER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Feasibility  Study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5763" y="1854200"/>
            <a:ext cx="85725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63713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Technical feasibility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Economic feasibility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Operational feasibility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[ Social feasibility ], </a:t>
            </a:r>
          </a:p>
          <a:p>
            <a:pPr lvl="3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including law,  human right, market, policy…</a:t>
            </a:r>
          </a:p>
          <a:p>
            <a:pPr lvl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decision making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（方案的选择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79425" y="233363"/>
            <a:ext cx="8278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可行性分析的具体任务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522288" y="32385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06375" y="3429000"/>
            <a:ext cx="86868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9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考虑的问题</a:t>
            </a:r>
            <a:endParaRPr lang="zh-CN" altLang="en-US" sz="2800" b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资源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工艺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关键算法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476250" y="1719263"/>
            <a:ext cx="8640763" cy="164306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根据客户提出的功能、性能要求，以及实现系统的各项约束条件，从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技术角度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考虑一个特定软件系统解决方案的实用性及技术资源的可用性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66738" y="32385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技术可行性</a:t>
            </a:r>
          </a:p>
        </p:txBody>
      </p:sp>
      <p:sp>
        <p:nvSpPr>
          <p:cNvPr id="12291" name="Rectangle 5"/>
          <p:cNvSpPr>
            <a:spLocks noRot="1" noChangeArrowheads="1"/>
          </p:cNvSpPr>
          <p:nvPr/>
        </p:nvSpPr>
        <p:spPr bwMode="auto">
          <a:xfrm>
            <a:off x="385763" y="1727200"/>
            <a:ext cx="88582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latin typeface="+mn-ea"/>
                <a:ea typeface="+mn-ea"/>
              </a:rPr>
              <a:t>技术分析 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当前的科学技术是否支持系统开发的全过程。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latin typeface="+mn-ea"/>
                <a:ea typeface="+mn-ea"/>
              </a:rPr>
              <a:t>资源分析    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600" b="0" dirty="0">
                <a:latin typeface="+mn-ea"/>
                <a:ea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论证是否具备系统开发所需的各类人员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管理人员和专业技术人员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、软件、硬件资源和工作环境等。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latin typeface="+mn-ea"/>
                <a:ea typeface="+mn-ea"/>
              </a:rPr>
              <a:t>风险分析   </a:t>
            </a:r>
          </a:p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600" b="0" dirty="0">
                <a:latin typeface="+mn-ea"/>
                <a:ea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在给定的约束条件下，判断能否设计并实现系统所需功能和性能。</a:t>
            </a:r>
          </a:p>
        </p:txBody>
      </p:sp>
      <p:sp>
        <p:nvSpPr>
          <p:cNvPr id="2" name="矩形 1"/>
          <p:cNvSpPr/>
          <p:nvPr/>
        </p:nvSpPr>
        <p:spPr>
          <a:xfrm>
            <a:off x="3671888" y="4733925"/>
            <a:ext cx="2041525" cy="490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（太空旅游）</a:t>
            </a:r>
          </a:p>
        </p:txBody>
      </p:sp>
      <p:sp>
        <p:nvSpPr>
          <p:cNvPr id="5" name="矩形 4"/>
          <p:cNvSpPr/>
          <p:nvPr/>
        </p:nvSpPr>
        <p:spPr>
          <a:xfrm>
            <a:off x="3479800" y="1774825"/>
            <a:ext cx="2970213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（不要充电的手机）</a:t>
            </a:r>
          </a:p>
        </p:txBody>
      </p:sp>
      <p:sp>
        <p:nvSpPr>
          <p:cNvPr id="6" name="矩形 5"/>
          <p:cNvSpPr/>
          <p:nvPr/>
        </p:nvSpPr>
        <p:spPr>
          <a:xfrm>
            <a:off x="3581400" y="3028950"/>
            <a:ext cx="2041525" cy="4905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（网络游戏）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566738" y="32385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技术可行性</a:t>
            </a:r>
          </a:p>
        </p:txBody>
      </p:sp>
      <p:sp>
        <p:nvSpPr>
          <p:cNvPr id="13315" name="Rectangle 5"/>
          <p:cNvSpPr>
            <a:spLocks noRot="1" noChangeArrowheads="1"/>
          </p:cNvSpPr>
          <p:nvPr/>
        </p:nvSpPr>
        <p:spPr bwMode="auto">
          <a:xfrm>
            <a:off x="603250" y="2528888"/>
            <a:ext cx="837882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技术发展快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领域知识不熟悉 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系统目标、功能和性能不确定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难以建立分析模型、仿真模型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476250" y="1717675"/>
            <a:ext cx="17684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latin typeface="+mn-ea"/>
                <a:ea typeface="+mn-ea"/>
              </a:rPr>
              <a:t> 困难性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66738" y="2333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</p:txBody>
      </p:sp>
      <p:graphicFrame>
        <p:nvGraphicFramePr>
          <p:cNvPr id="133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76925" y="323850"/>
          <a:ext cx="206533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ClipArt Gallery" r:id="rId3" imgW="5189538" imgH="2233613" progId="MS_ClipArt_Gallery">
                  <p:embed/>
                </p:oleObj>
              </mc:Choice>
              <mc:Fallback>
                <p:oleObj name="Microsoft ClipArt Gallery" r:id="rId3" imgW="5189538" imgH="2233613" progId="MS_ClipArt_Gallery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323850"/>
                        <a:ext cx="206533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4988" y="2890838"/>
            <a:ext cx="8763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93863" indent="-3873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latin typeface="黑体" pitchFamily="2" charset="-122"/>
                <a:ea typeface="黑体" pitchFamily="2" charset="-122"/>
              </a:rPr>
              <a:t>考虑的问题</a:t>
            </a:r>
          </a:p>
          <a:p>
            <a:pPr lvl="1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成本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效益分析</a:t>
            </a:r>
          </a:p>
          <a:p>
            <a:pPr lvl="3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有形成本、效益</a:t>
            </a:r>
          </a:p>
          <a:p>
            <a:pPr lvl="3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无形成本、效益</a:t>
            </a:r>
          </a:p>
          <a:p>
            <a:pPr lvl="1" algn="l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价值和成本的关系</a:t>
            </a:r>
          </a:p>
          <a:p>
            <a:pPr lvl="3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质量与价值、成本的关系</a:t>
            </a:r>
          </a:p>
          <a:p>
            <a:pPr lvl="3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价值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成本的均衡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76250" y="1628775"/>
            <a:ext cx="8261350" cy="138430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估计项目开发成本，投入使用后带来的利润，进行成本效益分析。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522288" y="1854200"/>
            <a:ext cx="710882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成本和效益的估算</a:t>
            </a:r>
          </a:p>
          <a:p>
            <a:pPr lvl="1" algn="l">
              <a:lnSpc>
                <a:spcPct val="120000"/>
              </a:lnSpc>
              <a:spcBef>
                <a:spcPts val="18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开发成本的估算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开发效益的估算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运行成本的估算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运行效益的估算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525463" y="5384800"/>
            <a:ext cx="800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系统分析员主要需要考虑的基于计算机系统的成本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57225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经济可行性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96863" y="1763713"/>
            <a:ext cx="880268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办公室房租。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办公用品，如桌、椅、书柜、照明电器、空调等。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计算机、打印机、网络等硬件设备。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电话、传真等通讯设备以及通讯费用。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5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资料费。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6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办公消耗，如水电费、打印复印费等。</a:t>
            </a:r>
          </a:p>
          <a:p>
            <a:pPr algn="l"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7</a:t>
            </a:r>
            <a:r>
              <a:rPr lang="zh-CN" altLang="en-US" sz="2800" dirty="0">
                <a:latin typeface="+mn-ea"/>
                <a:ea typeface="+mn-ea"/>
              </a:rPr>
              <a:t>）软件开发人员与行政人员的工资。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57225" y="593725"/>
            <a:ext cx="2755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软件的成本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414338"/>
            <a:ext cx="9144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8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购买系统软件的费用，如买操作系统、数据库、软件开发工具等。有些老板买盗版的系统软件，却按市场价算成本，可从美国佬那里赚一笔。</a:t>
            </a:r>
          </a:p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9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做市场调查、可行性分析、需求分析的交际费用。</a:t>
            </a:r>
          </a:p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10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公司人员培训费用。</a:t>
            </a:r>
          </a:p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11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产品宣传费用。如果用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Internet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作宣传，则要考虑建设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Web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站点的费用。</a:t>
            </a:r>
          </a:p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12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如果客户是政府部门，还要充分考虑用于吃喝玩乐、行贿的费用。</a:t>
            </a:r>
          </a:p>
          <a:p>
            <a:pPr algn="l" eaLnBrk="1" hangingPunct="1">
              <a:spcBef>
                <a:spcPts val="0"/>
              </a:spcBef>
              <a:spcAft>
                <a:spcPts val="24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13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如果公司的风水不好，会有很多莫名其妙的管理费。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458788"/>
            <a:ext cx="86407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系统开发和每年运行费用举例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8313" y="1763713"/>
            <a:ext cx="882967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系统开发费用（一次）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人员：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名系统分析员</a:t>
            </a:r>
            <a:r>
              <a:rPr lang="en-US" altLang="zh-CN" sz="2400">
                <a:latin typeface="宋体" panose="02010600030101010101" pitchFamily="2" charset="-122"/>
              </a:rPr>
              <a:t>(450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,45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$40,500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</a:rPr>
              <a:t>名系统开发人员</a:t>
            </a:r>
            <a:r>
              <a:rPr lang="en-US" altLang="zh-CN" sz="2400">
                <a:latin typeface="宋体" panose="02010600030101010101" pitchFamily="2" charset="-122"/>
              </a:rPr>
              <a:t>(275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,36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)$49,500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名数据通讯专家</a:t>
            </a:r>
            <a:r>
              <a:rPr lang="en-US" altLang="zh-CN" sz="2400">
                <a:latin typeface="宋体" panose="02010600030101010101" pitchFamily="2" charset="-122"/>
              </a:rPr>
              <a:t>(60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,42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$2,400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名数据库管理员</a:t>
            </a:r>
            <a:r>
              <a:rPr lang="en-US" altLang="zh-CN" sz="2400">
                <a:latin typeface="宋体" panose="02010600030101010101" pitchFamily="2" charset="-122"/>
              </a:rPr>
              <a:t>(30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,42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$1,260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名技术写作者</a:t>
            </a:r>
            <a:r>
              <a:rPr lang="en-US" altLang="zh-CN" sz="2400">
                <a:latin typeface="宋体" panose="02010600030101010101" pitchFamily="2" charset="-122"/>
              </a:rPr>
              <a:t>(120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,25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 $6,000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名秘书</a:t>
            </a:r>
            <a:r>
              <a:rPr lang="en-US" altLang="zh-CN" sz="2400">
                <a:latin typeface="宋体" panose="02010600030101010101" pitchFamily="2" charset="-122"/>
              </a:rPr>
              <a:t>(160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,15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       $2,400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名在转换期间数据输入人员           </a:t>
            </a:r>
            <a:r>
              <a:rPr lang="en-US" altLang="zh-CN" sz="2400">
                <a:latin typeface="宋体" panose="02010600030101010101" pitchFamily="2" charset="-122"/>
              </a:rPr>
              <a:t>$49,500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SzPct val="30000"/>
              <a:buFont typeface="Monotype Sort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(40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名</a:t>
            </a:r>
            <a:r>
              <a:rPr lang="en-US" altLang="zh-CN" sz="2400">
                <a:latin typeface="宋体" panose="02010600030101010101" pitchFamily="2" charset="-122"/>
              </a:rPr>
              <a:t>,12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4025" y="593725"/>
            <a:ext cx="8393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系统开发和每年运行费用举例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76250" y="1854200"/>
            <a:ext cx="8551863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培训：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三天的开发人员内部培训课程         </a:t>
            </a:r>
            <a:r>
              <a:rPr lang="en-US" altLang="zh-CN" sz="2400">
                <a:latin typeface="宋体" panose="02010600030101010101" pitchFamily="2" charset="-122"/>
              </a:rPr>
              <a:t>$7,000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宋体" panose="02010600030101010101" pitchFamily="2" charset="-122"/>
              </a:rPr>
              <a:t>30</a:t>
            </a:r>
            <a:r>
              <a:rPr lang="zh-CN" altLang="en-US" sz="2400">
                <a:latin typeface="宋体" panose="02010600030101010101" pitchFamily="2" charset="-122"/>
              </a:rPr>
              <a:t>个用户，三天的内部培训课程       </a:t>
            </a:r>
            <a:r>
              <a:rPr lang="en-US" altLang="zh-CN" sz="2400">
                <a:latin typeface="宋体" panose="02010600030101010101" pitchFamily="2" charset="-122"/>
              </a:rPr>
              <a:t>$10,000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SzPct val="30000"/>
              <a:buFont typeface="Monotype Sorts" pitchFamily="2" charset="2"/>
              <a:buChar char="l"/>
            </a:pPr>
            <a:endParaRPr lang="en-US" altLang="zh-CN" sz="240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SzPct val="30000"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物资：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复印                                </a:t>
            </a:r>
            <a:r>
              <a:rPr lang="en-US" altLang="zh-CN" sz="2400">
                <a:latin typeface="宋体" panose="02010600030101010101" pitchFamily="2" charset="-122"/>
              </a:rPr>
              <a:t>$500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磁盘、纸张等消耗品</a:t>
            </a:r>
            <a:r>
              <a:rPr lang="zh-CN" altLang="en-US" sz="3000">
                <a:latin typeface="宋体" panose="02010600030101010101" pitchFamily="2" charset="-122"/>
              </a:rPr>
              <a:t>               </a:t>
            </a:r>
            <a:r>
              <a:rPr lang="en-US" altLang="zh-CN" sz="3000">
                <a:latin typeface="宋体" panose="02010600030101010101" pitchFamily="2" charset="-122"/>
              </a:rPr>
              <a:t>$</a:t>
            </a:r>
            <a:r>
              <a:rPr lang="en-US" altLang="zh-CN">
                <a:latin typeface="宋体" panose="02010600030101010101" pitchFamily="2" charset="-122"/>
              </a:rPr>
              <a:t>650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6555" y="4199600"/>
            <a:ext cx="1305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0000FF"/>
                </a:solidFill>
              </a:rPr>
              <a:t>软件生命周期</a:t>
            </a:r>
          </a:p>
        </p:txBody>
      </p:sp>
      <p:sp>
        <p:nvSpPr>
          <p:cNvPr id="4" name="矩形 3"/>
          <p:cNvSpPr/>
          <p:nvPr/>
        </p:nvSpPr>
        <p:spPr>
          <a:xfrm>
            <a:off x="2096725" y="3134796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00B0F0"/>
                </a:solidFill>
              </a:rPr>
              <a:t>软件定义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2096725" y="4734145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00B0F0"/>
                </a:solidFill>
              </a:rPr>
              <a:t>软件开发</a:t>
            </a:r>
          </a:p>
        </p:txBody>
      </p:sp>
      <p:sp>
        <p:nvSpPr>
          <p:cNvPr id="6" name="矩形 5"/>
          <p:cNvSpPr/>
          <p:nvPr/>
        </p:nvSpPr>
        <p:spPr>
          <a:xfrm>
            <a:off x="2141730" y="6264605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00B0F0"/>
                </a:solidFill>
              </a:rPr>
              <a:t>软件维护</a:t>
            </a:r>
          </a:p>
        </p:txBody>
      </p:sp>
      <p:sp>
        <p:nvSpPr>
          <p:cNvPr id="7" name="矩形 6"/>
          <p:cNvSpPr/>
          <p:nvPr/>
        </p:nvSpPr>
        <p:spPr>
          <a:xfrm>
            <a:off x="2096725" y="1763815"/>
            <a:ext cx="1935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00B0F0"/>
                </a:solidFill>
              </a:rPr>
              <a:t>三个时期</a:t>
            </a:r>
          </a:p>
        </p:txBody>
      </p:sp>
      <p:sp>
        <p:nvSpPr>
          <p:cNvPr id="8" name="矩形 7"/>
          <p:cNvSpPr/>
          <p:nvPr/>
        </p:nvSpPr>
        <p:spPr>
          <a:xfrm>
            <a:off x="4617005" y="1673805"/>
            <a:ext cx="1935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rgbClr val="7030A0"/>
                </a:solidFill>
              </a:rPr>
              <a:t>8</a:t>
            </a:r>
            <a:r>
              <a:rPr lang="zh-CN" altLang="en-US" sz="3200" dirty="0">
                <a:solidFill>
                  <a:srgbClr val="7030A0"/>
                </a:solidFill>
              </a:rPr>
              <a:t>个阶段</a:t>
            </a:r>
          </a:p>
        </p:txBody>
      </p:sp>
      <p:sp>
        <p:nvSpPr>
          <p:cNvPr id="9" name="矩形 8"/>
          <p:cNvSpPr/>
          <p:nvPr/>
        </p:nvSpPr>
        <p:spPr>
          <a:xfrm>
            <a:off x="4504491" y="2483895"/>
            <a:ext cx="24077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问题定义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可行性分析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需求分析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4504492" y="4104075"/>
            <a:ext cx="240776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总体设计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详细设计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编码</a:t>
            </a:r>
            <a:endParaRPr lang="en-US" altLang="zh-CN" sz="3200" dirty="0">
              <a:solidFill>
                <a:srgbClr val="7030A0"/>
              </a:solidFill>
            </a:endParaRPr>
          </a:p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测试</a:t>
            </a:r>
          </a:p>
        </p:txBody>
      </p:sp>
      <p:sp>
        <p:nvSpPr>
          <p:cNvPr id="11" name="矩形 10"/>
          <p:cNvSpPr/>
          <p:nvPr/>
        </p:nvSpPr>
        <p:spPr>
          <a:xfrm>
            <a:off x="4526995" y="6174305"/>
            <a:ext cx="21602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7030A0"/>
                </a:solidFill>
              </a:rPr>
              <a:t>运行维护</a:t>
            </a:r>
          </a:p>
        </p:txBody>
      </p:sp>
      <p:sp>
        <p:nvSpPr>
          <p:cNvPr id="12" name="左大括号 11"/>
          <p:cNvSpPr/>
          <p:nvPr/>
        </p:nvSpPr>
        <p:spPr>
          <a:xfrm>
            <a:off x="1736685" y="3293985"/>
            <a:ext cx="360040" cy="32403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4076945" y="2552864"/>
            <a:ext cx="338168" cy="132618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4110383" y="4301503"/>
            <a:ext cx="304730" cy="16027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4031940" y="6504365"/>
            <a:ext cx="495055" cy="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566555" y="233645"/>
            <a:ext cx="7021512" cy="79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可行性分析</a:t>
            </a:r>
          </a:p>
        </p:txBody>
      </p:sp>
      <p:sp>
        <p:nvSpPr>
          <p:cNvPr id="22" name="矩形 21"/>
          <p:cNvSpPr/>
          <p:nvPr/>
        </p:nvSpPr>
        <p:spPr>
          <a:xfrm>
            <a:off x="7082159" y="4313872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系统设计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04932" y="533222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dirty="0">
                <a:solidFill>
                  <a:schemeClr val="tx1"/>
                </a:solidFill>
              </a:rPr>
              <a:t>系统实现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4" name="右大括号 23"/>
          <p:cNvSpPr/>
          <p:nvPr/>
        </p:nvSpPr>
        <p:spPr>
          <a:xfrm>
            <a:off x="6687235" y="4313872"/>
            <a:ext cx="225023" cy="735308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>
            <a:off x="6642230" y="5285030"/>
            <a:ext cx="274458" cy="66425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22124"/>
      </p:ext>
    </p:extLst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7988" y="503238"/>
            <a:ext cx="7539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系统开发和每年运行费用举例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68313" y="1808163"/>
            <a:ext cx="91440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年运行费用（每年）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人员：</a:t>
            </a:r>
          </a:p>
          <a:p>
            <a:pPr lvl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维护程序员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分析员</a:t>
            </a:r>
            <a:r>
              <a:rPr lang="en-US" altLang="zh-CN" sz="2400">
                <a:latin typeface="宋体" panose="02010600030101010101" pitchFamily="2" charset="-122"/>
              </a:rPr>
              <a:t>(250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,42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          </a:t>
            </a:r>
          </a:p>
          <a:p>
            <a:pPr lvl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                                $10,500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网络管理员</a:t>
            </a:r>
            <a:r>
              <a:rPr lang="en-US" altLang="zh-CN" sz="2400">
                <a:latin typeface="宋体" panose="02010600030101010101" pitchFamily="2" charset="-122"/>
              </a:rPr>
              <a:t>(300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年</a:t>
            </a:r>
            <a:r>
              <a:rPr lang="en-US" altLang="zh-CN" sz="2400">
                <a:latin typeface="宋体" panose="02010600030101010101" pitchFamily="2" charset="-122"/>
              </a:rPr>
              <a:t>,50</a:t>
            </a:r>
            <a:r>
              <a:rPr lang="zh-CN" altLang="en-US" sz="2400">
                <a:latin typeface="宋体" panose="02010600030101010101" pitchFamily="2" charset="-122"/>
              </a:rPr>
              <a:t>美元</a:t>
            </a:r>
            <a:r>
              <a:rPr lang="en-US" altLang="zh-CN" sz="2400">
                <a:latin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</a:rPr>
              <a:t>小时</a:t>
            </a:r>
            <a:r>
              <a:rPr lang="en-US" altLang="zh-CN" sz="2400">
                <a:latin typeface="宋体" panose="02010600030101010101" pitchFamily="2" charset="-122"/>
              </a:rPr>
              <a:t>)    $15,000</a:t>
            </a:r>
          </a:p>
          <a:p>
            <a:pPr>
              <a:lnSpc>
                <a:spcPct val="120000"/>
              </a:lnSpc>
              <a:buSzPct val="30000"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购买硬件、软件升级：</a:t>
            </a:r>
          </a:p>
          <a:p>
            <a:pPr lvl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硬件                                </a:t>
            </a:r>
            <a:r>
              <a:rPr lang="en-US" altLang="zh-CN" sz="2400">
                <a:latin typeface="宋体" panose="02010600030101010101" pitchFamily="2" charset="-122"/>
              </a:rPr>
              <a:t>$5,000</a:t>
            </a:r>
          </a:p>
          <a:p>
            <a:pPr lvl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宋体" panose="02010600030101010101" pitchFamily="2" charset="-122"/>
              </a:rPr>
              <a:t>软件                                </a:t>
            </a:r>
            <a:r>
              <a:rPr lang="en-US" altLang="zh-CN" sz="2400">
                <a:latin typeface="宋体" panose="02010600030101010101" pitchFamily="2" charset="-122"/>
              </a:rPr>
              <a:t>$6,000</a:t>
            </a:r>
          </a:p>
          <a:p>
            <a:pPr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SzPct val="30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物资和杂项                       </a:t>
            </a:r>
            <a:r>
              <a:rPr lang="en-US" altLang="zh-CN" sz="2400">
                <a:latin typeface="宋体" panose="02010600030101010101" pitchFamily="2" charset="-122"/>
              </a:rPr>
              <a:t>$3,500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每年总运行费用                  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</a:rPr>
              <a:t>$40,000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76250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800" b="0">
                <a:solidFill>
                  <a:schemeClr val="tx2"/>
                </a:solidFill>
              </a:rPr>
              <a:t>Cost/Benefit Analysis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1673225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0"/>
              <a:t>Risk reduction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b="0"/>
              <a:t>use when one of the major benefits of the new system is to reduce the chance of some risk event or to reduce the loss from such an event</a:t>
            </a:r>
          </a:p>
          <a:p>
            <a:pPr>
              <a:lnSpc>
                <a:spcPct val="80000"/>
              </a:lnSpc>
            </a:pPr>
            <a:r>
              <a:rPr lang="en-US" altLang="zh-CN" b="0"/>
              <a:t>Cash-flow analysis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b="0"/>
              <a:t>use when justifying a large up-front cost that will be paid out of operating funds</a:t>
            </a:r>
          </a:p>
          <a:p>
            <a:pPr>
              <a:lnSpc>
                <a:spcPct val="80000"/>
              </a:lnSpc>
            </a:pPr>
            <a:r>
              <a:rPr lang="en-US" altLang="zh-CN" b="0"/>
              <a:t>Present value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b="0"/>
              <a:t>use when considering long-term costs and/or benefits</a:t>
            </a:r>
          </a:p>
          <a:p>
            <a:pPr>
              <a:lnSpc>
                <a:spcPct val="80000"/>
              </a:lnSpc>
            </a:pPr>
            <a:r>
              <a:rPr lang="en-US" altLang="zh-CN" b="0"/>
              <a:t>Break-even analysis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b="0"/>
              <a:t>use when there are significant tangible benefits expected from the new system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800" b="0">
                <a:solidFill>
                  <a:schemeClr val="tx2"/>
                </a:solidFill>
                <a:latin typeface="Verdana" panose="020B0604030504040204" pitchFamily="34" charset="0"/>
              </a:rPr>
              <a:t>Expected Value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143000" y="1981200"/>
            <a:ext cx="7086600" cy="3879850"/>
            <a:chOff x="720" y="1248"/>
            <a:chExt cx="4464" cy="2444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4464" cy="5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20" y="1728"/>
              <a:ext cx="1344" cy="19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504" y="1728"/>
              <a:ext cx="1680" cy="19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1824" y="1728"/>
              <a:ext cx="1680" cy="19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 b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720" y="1724"/>
              <a:ext cx="4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256" y="1340"/>
              <a:ext cx="643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Costs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984" y="1340"/>
              <a:ext cx="895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Benefits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768" y="1772"/>
              <a:ext cx="931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Tangible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768" y="2732"/>
              <a:ext cx="1092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Intangible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968" y="1820"/>
              <a:ext cx="238" cy="1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endParaRPr lang="zh-CN" altLang="en-US" sz="2400" b="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3696" y="1820"/>
              <a:ext cx="238" cy="16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endParaRPr lang="zh-CN" altLang="en-US" sz="2400" b="0">
                <a:solidFill>
                  <a:schemeClr val="tx1"/>
                </a:solidFill>
                <a:latin typeface="Verdana" panose="020B0604030504040204" pitchFamily="34" charset="0"/>
              </a:endParaRP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  <a:p>
              <a:pPr algn="l"/>
              <a:r>
                <a:rPr lang="zh-CN" altLang="en-US" sz="2400" b="0">
                  <a:solidFill>
                    <a:schemeClr val="tx1"/>
                  </a:solidFill>
                  <a:latin typeface="Verdana" panose="020B0604030504040204" pitchFamily="34" charset="0"/>
                </a:rPr>
                <a:t>*</a:t>
              </a: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720" y="2640"/>
              <a:ext cx="4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800" b="0">
                <a:solidFill>
                  <a:schemeClr val="tx2"/>
                </a:solidFill>
                <a:latin typeface="Verdana" panose="020B0604030504040204" pitchFamily="34" charset="0"/>
              </a:rPr>
              <a:t>Cash Flow Method for Cost Benefit Analysis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371600" y="1770063"/>
            <a:ext cx="6324600" cy="2801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71600" y="2438400"/>
            <a:ext cx="6324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</a:rPr>
              <a:t>Total (benefits - costs)</a:t>
            </a:r>
          </a:p>
          <a:p>
            <a:pPr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800" b="0">
                <a:solidFill>
                  <a:schemeClr val="tx2"/>
                </a:solidFill>
                <a:latin typeface="Verdana" panose="020B0604030504040204" pitchFamily="34" charset="0"/>
              </a:rPr>
              <a:t>Return on Investment Calculation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371600" y="4475163"/>
            <a:ext cx="6324600" cy="1697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</a:rPr>
              <a:t>Total costs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371600" y="1676400"/>
            <a:ext cx="6324600" cy="763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latin typeface="Tahoma" panose="020B0604030504040204" pitchFamily="34" charset="0"/>
              </a:rPr>
              <a:t>RETURN ON INVESTMENT EQUALS</a:t>
            </a: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371600" y="1760538"/>
            <a:ext cx="0" cy="441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447800" y="4572000"/>
            <a:ext cx="632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803525" y="4003675"/>
            <a:ext cx="245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>
                <a:latin typeface="Tahoma" panose="020B0604030504040204" pitchFamily="34" charset="0"/>
              </a:rPr>
              <a:t>         </a:t>
            </a:r>
            <a:r>
              <a:rPr lang="en-US" altLang="zh-CN" sz="2400" b="0">
                <a:latin typeface="Tahoma" panose="020B0604030504040204" pitchFamily="34" charset="0"/>
              </a:rPr>
              <a:t>Divided by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7696200" y="2439988"/>
            <a:ext cx="0" cy="220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1371600" y="3733800"/>
            <a:ext cx="632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371600" y="1770063"/>
            <a:ext cx="6324600" cy="28019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371600" y="2438400"/>
            <a:ext cx="6324600" cy="1371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</a:rPr>
              <a:t>Total (benefits - costs)</a:t>
            </a:r>
          </a:p>
          <a:p>
            <a:pPr eaLnBrk="1" hangingPunct="1"/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3800" b="0">
                <a:solidFill>
                  <a:schemeClr val="tx2"/>
                </a:solidFill>
                <a:latin typeface="Verdana" panose="020B0604030504040204" pitchFamily="34" charset="0"/>
              </a:rPr>
              <a:t>Return on Investment Calculation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371600" y="4475163"/>
            <a:ext cx="6324600" cy="1697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</a:rPr>
              <a:t>Total costs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371600" y="1676400"/>
            <a:ext cx="6324600" cy="7635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>
                <a:latin typeface="Tahoma" panose="020B0604030504040204" pitchFamily="34" charset="0"/>
              </a:rPr>
              <a:t>RETURN ON INVESTMENT EQUALS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371600" y="1760538"/>
            <a:ext cx="0" cy="4411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1447800" y="4572000"/>
            <a:ext cx="632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803525" y="4003675"/>
            <a:ext cx="245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>
                <a:latin typeface="Tahoma" panose="020B0604030504040204" pitchFamily="34" charset="0"/>
              </a:rPr>
              <a:t>         </a:t>
            </a:r>
            <a:r>
              <a:rPr lang="en-US" altLang="zh-CN" sz="2400" b="0">
                <a:latin typeface="Tahoma" panose="020B0604030504040204" pitchFamily="34" charset="0"/>
              </a:rPr>
              <a:t>Divided by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7696200" y="2439988"/>
            <a:ext cx="0" cy="2205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1371600" y="3733800"/>
            <a:ext cx="63246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250" y="233363"/>
            <a:ext cx="8326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66738" y="1808163"/>
            <a:ext cx="823595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用户使用可能性               </a:t>
            </a: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盲人手机）          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时间进度可行性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组织和人事的可行性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     人物，人才，人手，人员</a:t>
            </a:r>
          </a:p>
          <a:p>
            <a:pPr algn="l">
              <a:lnSpc>
                <a:spcPct val="13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文化上的可行性           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（华为企业文化）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Rot="1" noChangeArrowheads="1"/>
          </p:cNvSpPr>
          <p:nvPr/>
        </p:nvSpPr>
        <p:spPr bwMode="auto">
          <a:xfrm>
            <a:off x="566738" y="233363"/>
            <a:ext cx="63007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feasibility</a:t>
            </a:r>
          </a:p>
        </p:txBody>
      </p:sp>
      <p:sp>
        <p:nvSpPr>
          <p:cNvPr id="26627" name="Rectangle 4"/>
          <p:cNvSpPr>
            <a:spLocks noRot="1" noChangeArrowheads="1"/>
          </p:cNvSpPr>
          <p:nvPr/>
        </p:nvSpPr>
        <p:spPr bwMode="auto">
          <a:xfrm>
            <a:off x="304800" y="1981200"/>
            <a:ext cx="8540750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开发项目是否会在社会上或政治上引起侵权、隐私、破坏或其它责任问题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130300" lvl="2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Google, 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中国法律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130300" lvl="2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三星专利纠纷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130300" lvl="2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互联网信息暴露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  <a:p>
            <a:pPr marL="1130300" lvl="2" indent="-45720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dirty="0">
                <a:solidFill>
                  <a:srgbClr val="0000FF"/>
                </a:solidFill>
                <a:latin typeface="+mn-ea"/>
                <a:ea typeface="+mn-ea"/>
              </a:rPr>
              <a:t>……</a:t>
            </a:r>
          </a:p>
          <a:p>
            <a:pPr marL="273050" lvl="1" indent="0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defRPr/>
            </a:pP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562600" y="2819400"/>
            <a:ext cx="1066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Tahoma" panose="020B0604030504040204" pitchFamily="34" charset="0"/>
              </a:rPr>
              <a:t>循环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76250" y="36513"/>
            <a:ext cx="7516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可行性研究的主要步骤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11188" y="1854200"/>
            <a:ext cx="7999412" cy="477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复查系统规模和目标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研究现有系统功能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导出新系统模型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重新定义问题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导出和分析各种可选解决方案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推荐行动方针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草拟开发计划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zh-CN" altLang="en-US" sz="2800">
                <a:ea typeface="华文楷体" panose="02010600040101010101" pitchFamily="2" charset="-122"/>
              </a:rPr>
              <a:t>书写文档提交审查</a:t>
            </a:r>
          </a:p>
        </p:txBody>
      </p:sp>
      <p:sp>
        <p:nvSpPr>
          <p:cNvPr id="27653" name="Arc 5"/>
          <p:cNvSpPr>
            <a:spLocks/>
          </p:cNvSpPr>
          <p:nvPr/>
        </p:nvSpPr>
        <p:spPr bwMode="auto">
          <a:xfrm flipV="1">
            <a:off x="3886200" y="2286000"/>
            <a:ext cx="1752600" cy="1677988"/>
          </a:xfrm>
          <a:custGeom>
            <a:avLst/>
            <a:gdLst>
              <a:gd name="T0" fmla="*/ 0 w 21601"/>
              <a:gd name="T1" fmla="*/ 0 h 37905"/>
              <a:gd name="T2" fmla="*/ 2147483647 w 21601"/>
              <a:gd name="T3" fmla="*/ 2147483647 h 37905"/>
              <a:gd name="T4" fmla="*/ 2147483647 w 21601"/>
              <a:gd name="T5" fmla="*/ 2147483647 h 37905"/>
              <a:gd name="T6" fmla="*/ 0 60000 65536"/>
              <a:gd name="T7" fmla="*/ 0 60000 65536"/>
              <a:gd name="T8" fmla="*/ 0 60000 65536"/>
              <a:gd name="T9" fmla="*/ 0 w 21601"/>
              <a:gd name="T10" fmla="*/ 0 h 37905"/>
              <a:gd name="T11" fmla="*/ 21601 w 21601"/>
              <a:gd name="T12" fmla="*/ 37905 h 379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1" h="37905" fill="none" extrusionOk="0">
                <a:moveTo>
                  <a:pt x="0" y="0"/>
                </a:moveTo>
                <a:cubicBezTo>
                  <a:pt x="0" y="0"/>
                  <a:pt x="0" y="-1"/>
                  <a:pt x="1" y="0"/>
                </a:cubicBezTo>
                <a:cubicBezTo>
                  <a:pt x="11930" y="0"/>
                  <a:pt x="21601" y="9670"/>
                  <a:pt x="21601" y="21600"/>
                </a:cubicBezTo>
                <a:cubicBezTo>
                  <a:pt x="21601" y="27854"/>
                  <a:pt x="18889" y="33802"/>
                  <a:pt x="14168" y="37905"/>
                </a:cubicBezTo>
              </a:path>
              <a:path w="21601" h="37905" stroke="0" extrusionOk="0">
                <a:moveTo>
                  <a:pt x="0" y="0"/>
                </a:moveTo>
                <a:cubicBezTo>
                  <a:pt x="0" y="0"/>
                  <a:pt x="0" y="-1"/>
                  <a:pt x="1" y="0"/>
                </a:cubicBezTo>
                <a:cubicBezTo>
                  <a:pt x="11930" y="0"/>
                  <a:pt x="21601" y="9670"/>
                  <a:pt x="21601" y="21600"/>
                </a:cubicBezTo>
                <a:cubicBezTo>
                  <a:pt x="21601" y="27854"/>
                  <a:pt x="18889" y="33802"/>
                  <a:pt x="14168" y="37905"/>
                </a:cubicBezTo>
                <a:lnTo>
                  <a:pt x="1" y="21600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6555" y="2521059"/>
            <a:ext cx="8325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333333"/>
                </a:solidFill>
                <a:latin typeface="arial" panose="020B0604020202020204" pitchFamily="34" charset="0"/>
              </a:rPr>
              <a:t>软件可行性分析是通过对项目的市场需求、资源供应、建设规模、工艺路线、设备选型、环境影响、资金筹措、盈利能力等方面的研究，从技术、经济、工程等角度对项目进行调查研究和分析比较，并对项目建成以后可能取得的财务、经济效益及社会环境影响进行科学预测，为项目决策提供公正、可靠、科学的软件咨询意见。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1853825"/>
            <a:ext cx="8325926" cy="49505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6555" y="233645"/>
            <a:ext cx="7021512" cy="79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2344873226"/>
      </p:ext>
    </p:extLst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2288" y="53975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复查系统规模和目标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76250" y="180816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问题定义阶段的成果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系统规模和目标报告书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复查任务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改正含糊的、二义的描述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改正不正确的描述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核查系统限制和约束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76250" y="9842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 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研究现有系统功能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22288" y="19431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分析现有系统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高层系统流程图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确定系统功能</a:t>
            </a:r>
          </a:p>
          <a:p>
            <a:pPr>
              <a:spcBef>
                <a:spcPts val="1200"/>
              </a:spcBef>
            </a:pPr>
            <a:r>
              <a:rPr lang="zh-CN" altLang="en-US"/>
              <a:t>比较新旧系统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新系统必须完成旧系统的基本功能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新系统必须改正旧系统存在问题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新系统必须比旧系统增收入、减支出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76250" y="9842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导出新系统模型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22288" y="19431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3000" dirty="0">
                <a:solidFill>
                  <a:schemeClr val="tx1"/>
                </a:solidFill>
                <a:latin typeface="Verdana" pitchFamily="34" charset="0"/>
              </a:rPr>
              <a:t>旧系统逻辑模型       新系统逻辑模型</a:t>
            </a:r>
          </a:p>
          <a:p>
            <a:pPr algn="l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3000" dirty="0">
                <a:solidFill>
                  <a:schemeClr val="tx1"/>
                </a:solidFill>
                <a:latin typeface="Verdana" pitchFamily="34" charset="0"/>
              </a:rPr>
              <a:t>新系统目标和规模</a:t>
            </a:r>
          </a:p>
          <a:p>
            <a:pPr algn="l"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3000" dirty="0">
                <a:solidFill>
                  <a:schemeClr val="tx1"/>
                </a:solidFill>
                <a:latin typeface="Verdana" pitchFamily="34" charset="0"/>
              </a:rPr>
              <a:t>逻辑模型描述工具</a:t>
            </a:r>
          </a:p>
          <a:p>
            <a:pPr marL="928687" lvl="1" indent="-457200" algn="l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Verdana" pitchFamily="34" charset="0"/>
              </a:rPr>
              <a:t>数据流图</a:t>
            </a:r>
          </a:p>
          <a:p>
            <a:pPr marL="928687" lvl="1" indent="-457200" algn="l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Verdana" pitchFamily="34" charset="0"/>
              </a:rPr>
              <a:t>数据字典</a:t>
            </a:r>
          </a:p>
          <a:p>
            <a:pPr marL="928687" lvl="1" indent="-457200" algn="l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Verdana" pitchFamily="34" charset="0"/>
              </a:rPr>
              <a:t>用例图</a:t>
            </a:r>
          </a:p>
          <a:p>
            <a:pPr lvl="1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/>
            </a:pPr>
            <a:endParaRPr lang="zh-CN" altLang="en-US" sz="26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724" name="AutoShape 4"/>
          <p:cNvSpPr>
            <a:spLocks/>
          </p:cNvSpPr>
          <p:nvPr/>
        </p:nvSpPr>
        <p:spPr bwMode="auto">
          <a:xfrm>
            <a:off x="4302125" y="2133600"/>
            <a:ext cx="228600" cy="914400"/>
          </a:xfrm>
          <a:prstGeom prst="rightBrace">
            <a:avLst>
              <a:gd name="adj1" fmla="val 33333"/>
              <a:gd name="adj2" fmla="val 479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76250" y="1428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重新定义问题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188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复查问题定义、规模和目标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根据新系统模型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分析员误解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用户遗漏</a:t>
            </a:r>
          </a:p>
          <a:p>
            <a:pPr>
              <a:spcBef>
                <a:spcPts val="1200"/>
              </a:spcBef>
            </a:pPr>
            <a:r>
              <a:rPr lang="zh-CN" altLang="en-US"/>
              <a:t>重新定义问题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循环（定义，分析，求解，重定义）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76250" y="539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导出和分析可选解决方案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2288" y="19240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从逻辑模型导出物理系统方案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不同角度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多个方案</a:t>
            </a:r>
          </a:p>
          <a:p>
            <a:pPr>
              <a:spcBef>
                <a:spcPts val="1200"/>
              </a:spcBef>
            </a:pPr>
            <a:r>
              <a:rPr lang="zh-CN" altLang="en-US"/>
              <a:t>分析各种可选方案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技术可行性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操作可行性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经济可行性</a:t>
            </a:r>
          </a:p>
          <a:p>
            <a:pPr>
              <a:spcBef>
                <a:spcPts val="1200"/>
              </a:spcBef>
            </a:pPr>
            <a:r>
              <a:rPr lang="zh-CN" altLang="en-US"/>
              <a:t>为可行方案制定初步进度计划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76250" y="9842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推荐行动方针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5222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得出可行性研究结果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继续开发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终止项目</a:t>
            </a:r>
          </a:p>
          <a:p>
            <a:pPr>
              <a:spcBef>
                <a:spcPts val="1200"/>
              </a:spcBef>
            </a:pPr>
            <a:r>
              <a:rPr lang="zh-CN" altLang="en-US"/>
              <a:t>推荐解决方案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成本</a:t>
            </a:r>
            <a:r>
              <a:rPr lang="en-US" altLang="zh-CN"/>
              <a:t>/</a:t>
            </a:r>
            <a:r>
              <a:rPr lang="zh-CN" altLang="en-US"/>
              <a:t>效益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14350" y="9842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草拟开发计划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673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为推荐方案确定开发计划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进度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开发人员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硬件设备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软件工具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各阶段成本估计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514350" y="279400"/>
            <a:ext cx="779303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书写文档提交审查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6673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/>
              <a:t>可行性研究报告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各步骤结果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推荐方案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开发计划等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744538"/>
            <a:ext cx="9144000" cy="61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引言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编写目的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项目背景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1.3.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术语说明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可行性研究的前提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基本要求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开发目标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具备条件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2.4.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进行可行性研究的方法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2.5.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评价尺度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对现有系统的分析 </a:t>
            </a:r>
            <a:b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数据流程和处理流程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费用开支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人员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设备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局限性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1200" b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331913" y="87313"/>
            <a:ext cx="5789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0000FF"/>
                </a:solidFill>
                <a:cs typeface="Times New Roman" panose="02020603050405020304" pitchFamily="18" charset="0"/>
              </a:rPr>
              <a:t>可行性研究报告文档要求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193675"/>
            <a:ext cx="9144000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所建议系统的技术的可行性分析 </a:t>
            </a:r>
            <a:b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对所建议系统的简要描述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数据库流程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4.3.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与现有系统比较的优越性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4.4.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采用建议系统可能带来的影响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4.5.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局限性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4.6.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所建议技术可行性分析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所建议系统的经济可行性分析</a:t>
            </a:r>
            <a:b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支出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效益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5.3.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收益／投资比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5.4.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投资回收周期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5.5.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敏感性分析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社会因素方面的可行性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6.1.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法律方面的可行性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6.2. 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用户使用方面的可行性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7. 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</a:t>
            </a:r>
            <a: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b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400" b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188" y="279400"/>
            <a:ext cx="7021512" cy="7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可行性分析定义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611187" y="1943835"/>
            <a:ext cx="8236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软件可行性分析是通过对项目的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市场需求、资源供应、建设规模、工艺路线、设备选型、环境影响、资金筹措、盈利能力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等方面的研究，从</a:t>
            </a:r>
            <a:r>
              <a:rPr lang="zh-CN" altLang="en-US" sz="2400" dirty="0">
                <a:latin typeface="arial" panose="020B0604020202020204" pitchFamily="34" charset="0"/>
              </a:rPr>
              <a:t>技术、经济、工程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等角度对项目进行调查研究和分析比较，并对项目建成以后可能取得的财务、经济效益及社会环境影响进行科学预测，为项目决策提供公正、可靠、科学的软件咨询意见。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主要从经济、技术、社会环境等方面分析所给出的解决方案是否可行，当解决方案可行并有一定的经济效益和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或社会效益是才开始真正的基于计算机的系统的开发。</a:t>
            </a:r>
            <a:endParaRPr lang="zh-CN" altLang="en-US" sz="2400" dirty="0"/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/>
          </p:cNvSpPr>
          <p:nvPr/>
        </p:nvSpPr>
        <p:spPr bwMode="auto">
          <a:xfrm>
            <a:off x="250825" y="233363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方案选择</a:t>
            </a:r>
          </a:p>
        </p:txBody>
      </p:sp>
      <p:pic>
        <p:nvPicPr>
          <p:cNvPr id="38915" name="Picture 3" descr="HWOCRTEMP_ROC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63713"/>
            <a:ext cx="6096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962150" y="1943100"/>
            <a:ext cx="457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l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>
                <a:solidFill>
                  <a:srgbClr val="0000FF"/>
                </a:solidFill>
                <a:cs typeface="Times New Roman" panose="02020603050405020304" pitchFamily="18" charset="0"/>
              </a:rPr>
              <a:t>Cases Study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0650" y="1082772"/>
            <a:ext cx="8277225" cy="213340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企业办公自动化管理系统</a:t>
            </a:r>
          </a:p>
          <a:p>
            <a:pPr indent="2065338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可行性研究报告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0649" y="4045391"/>
            <a:ext cx="857798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企业办公自动化管理系统可行性研究报告</a:t>
            </a:r>
            <a:r>
              <a:rPr lang="en-US" altLang="zh-CN" sz="2800" dirty="0">
                <a:latin typeface="Arial" panose="020B0604020202020204" pitchFamily="34" charset="0"/>
              </a:rPr>
              <a:t>--</a:t>
            </a:r>
            <a:r>
              <a:rPr lang="zh-CN" altLang="en-US" sz="2800" dirty="0">
                <a:latin typeface="Arial" panose="020B0604020202020204" pitchFamily="34" charset="0"/>
              </a:rPr>
              <a:t>参考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  <a:r>
              <a:rPr lang="en-US" altLang="zh-CN" sz="2800" dirty="0" err="1">
                <a:latin typeface="Arial" panose="020B0604020202020204" pitchFamily="34" charset="0"/>
              </a:rPr>
              <a:t>docx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37089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120650" y="1082675"/>
            <a:ext cx="8277225" cy="2133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图书馆管理信息系统</a:t>
            </a:r>
          </a:p>
          <a:p>
            <a:pPr indent="2065338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可行性研究报告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322226" y="4045391"/>
            <a:ext cx="689483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图书馆管理信息系统可行性研究报告</a:t>
            </a:r>
            <a:r>
              <a:rPr lang="en-US" altLang="zh-CN" sz="2800" dirty="0">
                <a:latin typeface="Arial" panose="020B0604020202020204" pitchFamily="34" charset="0"/>
              </a:rPr>
              <a:t>.</a:t>
            </a:r>
            <a:r>
              <a:rPr lang="en-US" altLang="zh-CN" sz="2800" dirty="0" err="1">
                <a:latin typeface="Arial" panose="020B0604020202020204" pitchFamily="34" charset="0"/>
              </a:rPr>
              <a:t>docx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47625"/>
            <a:ext cx="9144000" cy="684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indent="396875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星 火 计 划 重 点 项 目</a:t>
            </a:r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zh-CN" altLang="en-US" sz="440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可行性研究报告</a:t>
            </a:r>
          </a:p>
          <a:p>
            <a:pPr>
              <a:lnSpc>
                <a:spcPct val="21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项  目 名 称：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申  报 单 位（盖章）：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联   系   人：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电        话：</a:t>
            </a:r>
          </a:p>
          <a:p>
            <a:pPr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传        真：</a:t>
            </a:r>
          </a:p>
          <a:p>
            <a:pPr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科技主管部门：</a:t>
            </a:r>
          </a:p>
          <a:p>
            <a:pPr>
              <a:lnSpc>
                <a:spcPct val="160000"/>
              </a:lnSpc>
              <a:spcBef>
                <a:spcPct val="20000"/>
              </a:spcBef>
            </a:pPr>
            <a:r>
              <a:rPr lang="zh-CN" altLang="en-US" sz="2800" b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科学技术部星火计划办公室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179388" y="25400"/>
            <a:ext cx="8937625" cy="68691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indent="457200" algn="l" eaLnBrk="0" hangingPunct="0">
              <a:lnSpc>
                <a:spcPct val="160000"/>
              </a:lnSpc>
              <a:spcBef>
                <a:spcPct val="2000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可行性研究报告编写提纲</a:t>
            </a:r>
          </a:p>
          <a:p>
            <a:pPr indent="457200" algn="l" eaLnBrk="0" hangingPunc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一、项目概述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二、申报单位基本情况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三、意义和必要性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四、项目可行性分析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五、主要开发内容和指标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六、项目投资预算、资金筹措及来源渠道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七、效益与预期效果分析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八、进度安排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九、项目的组织管理及相关保障措施</a:t>
            </a:r>
          </a:p>
          <a:p>
            <a:pPr indent="457200" algn="l" eaLnBrk="0" hangingPunct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十、省级科技主管部门或国务院有关部委科技司意见</a:t>
            </a:r>
          </a:p>
          <a:p>
            <a:pPr indent="457200" algn="l" eaLnBrk="0" hangingPunct="0">
              <a:defRPr/>
            </a:pPr>
            <a:endParaRPr lang="zh-CN" altLang="en-US" sz="1800" b="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250825" y="433388"/>
            <a:ext cx="8731250" cy="34210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000" dirty="0">
              <a:solidFill>
                <a:srgbClr val="0000FF"/>
              </a:solidFill>
              <a:cs typeface="Times New Roman" pitchFamily="18" charset="0"/>
            </a:endParaRP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上海市科学技术委员</a:t>
            </a: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科研计划项目课题可行性方案</a:t>
            </a: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341313" y="4044950"/>
            <a:ext cx="88026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>
                <a:latin typeface="Arial" panose="020B0604020202020204" pitchFamily="34" charset="0"/>
              </a:rPr>
              <a:t>基于信任根的高可信嵌入式操作系统关键技术研究</a:t>
            </a:r>
            <a:r>
              <a:rPr lang="en-US" altLang="zh-CN" sz="2800">
                <a:latin typeface="Arial" panose="020B0604020202020204" pitchFamily="34" charset="0"/>
              </a:rPr>
              <a:t>.pdf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250825" y="1077913"/>
            <a:ext cx="8277225" cy="2133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国家自然科学基金项目</a:t>
            </a:r>
          </a:p>
          <a:p>
            <a:pPr indent="2065338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zh-CN" alt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indent="2065338"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 申请书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522288" y="4044950"/>
            <a:ext cx="853281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zh-CN" sz="2800">
                <a:latin typeface="Arial" panose="020B0604020202020204" pitchFamily="34" charset="0"/>
              </a:rPr>
              <a:t>WEB 智能搜索中的文本内容信任判定方法研究</a:t>
            </a:r>
            <a:r>
              <a:rPr lang="en-US" altLang="zh-CN" sz="2800">
                <a:latin typeface="Arial" panose="020B0604020202020204" pitchFamily="34" charset="0"/>
              </a:rPr>
              <a:t>.pdf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13" y="5371406"/>
            <a:ext cx="2116687" cy="1403775"/>
          </a:xfrm>
          <a:prstGeom prst="rect">
            <a:avLst/>
          </a:prstGeom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5763" y="368300"/>
            <a:ext cx="8420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800" b="0">
                <a:solidFill>
                  <a:schemeClr val="tx2"/>
                </a:solidFill>
              </a:rPr>
              <a:t> </a:t>
            </a:r>
            <a:r>
              <a:rPr lang="zh-CN" altLang="en-GB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目的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06375" y="1808820"/>
            <a:ext cx="8937625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</a:pPr>
            <a:r>
              <a:rPr lang="en-GB" altLang="zh-CN" sz="2800" dirty="0">
                <a:latin typeface="Times New Roman" panose="02020603050405020304" pitchFamily="18" charset="0"/>
              </a:rPr>
              <a:t>A feasibility study decides whether or not the proposed system is worthwhile</a:t>
            </a:r>
          </a:p>
          <a:p>
            <a:pPr marL="0" indent="0">
              <a:buClr>
                <a:srgbClr val="FF0000"/>
              </a:buClr>
              <a:buNone/>
            </a:pPr>
            <a:endParaRPr lang="zh-CN" altLang="en-GB" sz="28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最小的代价</a:t>
            </a: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尽可能短</a:t>
            </a:r>
            <a:r>
              <a:rPr lang="zh-CN" altLang="en-US" sz="2800" dirty="0">
                <a:latin typeface="Times New Roman" panose="02020603050405020304" pitchFamily="18" charset="0"/>
              </a:rPr>
              <a:t>的时间内确定问题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是否能解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Times New Roman" panose="02020603050405020304" pitchFamily="18" charset="0"/>
              </a:rPr>
              <a:t>确定能否解决问题，同时确定问题是否值得去解决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>
              <a:buClr>
                <a:srgbClr val="FF0000"/>
              </a:buClr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Times New Roman" panose="02020603050405020304" pitchFamily="18" charset="0"/>
              </a:rPr>
              <a:t>不是解决问题，而是确定问题是否值得解！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GB" altLang="zh-CN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79388" y="1704975"/>
            <a:ext cx="8964612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A short focused study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做可行性分析不能以偏盖全，也不可以什么鸡毛蒜皮的细节都加以权衡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大大压缩和简化了的系统分析和设计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抽象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高层次上进行的分析和设计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分析必须为决策提供有价值的证据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Shortest time</a:t>
            </a:r>
          </a:p>
          <a:p>
            <a:pPr lvl="1" algn="l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smallest cost, 5% Total cost</a:t>
            </a:r>
            <a:endParaRPr lang="en-GB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385763" y="188640"/>
            <a:ext cx="84201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Studies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关注点</a:t>
            </a:r>
            <a:endParaRPr lang="en-GB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1800" y="368300"/>
            <a:ext cx="8278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in Feasibility Studies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566555" y="1854200"/>
            <a:ext cx="4635500" cy="5174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 required</a:t>
            </a:r>
          </a:p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ignored</a:t>
            </a:r>
          </a:p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 looked down</a:t>
            </a:r>
          </a:p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boss,worker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……</a:t>
            </a:r>
          </a:p>
          <a:p>
            <a:pPr>
              <a:defRPr/>
            </a:pP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?</a:t>
            </a:r>
          </a:p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Person,  benefit, …...</a:t>
            </a:r>
          </a:p>
          <a:p>
            <a:pPr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u"/>
              <a:defRPr/>
            </a:pPr>
            <a:endParaRPr lang="en-US" altLang="zh-CN" sz="2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279400"/>
            <a:ext cx="91440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 b="0" dirty="0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目前很多软件公司做系统集成项目，如果谈谈系统集成项目的可行性分析将很有意思。可是那些系统集成项目大多是政府机构的，由于软件行业尚不规范并且客户方存在腐败现象，所以业内流传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“没有做不了的系统集成项目”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。软件公司的注意力几乎全集中在“如何拿到项目订单”以及“拿到订单后如何蒙混过关”上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355975"/>
            <a:ext cx="9028113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800" b="0" dirty="0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即使可行性分析是客观的、科学的，但决策仍有可能是错误的。因为决策者是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人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，人会冲动，有赌博心态。如果可行性分析表明做某件事的成功率是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10%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，失败率是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90%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，倘若该事情的意义非常大，决策者也许会一拍脑袋：“豁出去，干！”于是这世界就多了一份极喜与极悲。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en-US" altLang="zh-CN" sz="28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事实上，许多问题不可能在预定的系统规模和时间内解决。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22288" y="549275"/>
            <a:ext cx="37512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Lessons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971550" y="1989138"/>
            <a:ext cx="3090863" cy="527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Some examples</a:t>
            </a:r>
            <a:endParaRPr lang="en-US" altLang="zh-CN" sz="28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92163" y="3159125"/>
            <a:ext cx="6934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可行性分析案例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投资软件公司失败的教训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.doc</a:t>
            </a:r>
            <a:endParaRPr lang="en-US" altLang="zh-CN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7656</TotalTime>
  <Pages>0</Pages>
  <Words>2165</Words>
  <Characters>0</Characters>
  <Application>Microsoft Office PowerPoint</Application>
  <DocSecurity>0</DocSecurity>
  <PresentationFormat>全屏显示(4:3)</PresentationFormat>
  <Lines>0</Lines>
  <Paragraphs>312</Paragraphs>
  <Slides>47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Monotype Sorts</vt:lpstr>
      <vt:lpstr>黑体</vt:lpstr>
      <vt:lpstr>华文楷体</vt:lpstr>
      <vt:lpstr>宋体</vt:lpstr>
      <vt:lpstr>Arial</vt:lpstr>
      <vt:lpstr>Arial</vt:lpstr>
      <vt:lpstr>Calibri</vt:lpstr>
      <vt:lpstr>Tahoma</vt:lpstr>
      <vt:lpstr>Times New Roman</vt:lpstr>
      <vt:lpstr>Verdana</vt:lpstr>
      <vt:lpstr>Wingdings</vt:lpstr>
      <vt:lpstr>2_Profile</vt:lpstr>
      <vt:lpstr>3_Profile</vt:lpstr>
      <vt:lpstr>Microsoft ClipArt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829</cp:revision>
  <cp:lastPrinted>1899-12-30T00:00:00Z</cp:lastPrinted>
  <dcterms:created xsi:type="dcterms:W3CDTF">2008-08-06T12:32:32Z</dcterms:created>
  <dcterms:modified xsi:type="dcterms:W3CDTF">2022-03-01T13:46:06Z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