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54"/>
  </p:notesMasterIdLst>
  <p:handoutMasterIdLst>
    <p:handoutMasterId r:id="rId55"/>
  </p:handoutMasterIdLst>
  <p:sldIdLst>
    <p:sldId id="698" r:id="rId3"/>
    <p:sldId id="699" r:id="rId4"/>
    <p:sldId id="764" r:id="rId5"/>
    <p:sldId id="762" r:id="rId6"/>
    <p:sldId id="763" r:id="rId7"/>
    <p:sldId id="766" r:id="rId8"/>
    <p:sldId id="767" r:id="rId9"/>
    <p:sldId id="703" r:id="rId10"/>
    <p:sldId id="752" r:id="rId11"/>
    <p:sldId id="768" r:id="rId12"/>
    <p:sldId id="707" r:id="rId13"/>
    <p:sldId id="708" r:id="rId14"/>
    <p:sldId id="709" r:id="rId15"/>
    <p:sldId id="711" r:id="rId16"/>
    <p:sldId id="712" r:id="rId17"/>
    <p:sldId id="720" r:id="rId18"/>
    <p:sldId id="725" r:id="rId19"/>
    <p:sldId id="755" r:id="rId20"/>
    <p:sldId id="756" r:id="rId21"/>
    <p:sldId id="757" r:id="rId22"/>
    <p:sldId id="758" r:id="rId23"/>
    <p:sldId id="769" r:id="rId24"/>
    <p:sldId id="771" r:id="rId25"/>
    <p:sldId id="772" r:id="rId26"/>
    <p:sldId id="773" r:id="rId27"/>
    <p:sldId id="774" r:id="rId28"/>
    <p:sldId id="759" r:id="rId29"/>
    <p:sldId id="760" r:id="rId30"/>
    <p:sldId id="761" r:id="rId31"/>
    <p:sldId id="770" r:id="rId32"/>
    <p:sldId id="775" r:id="rId33"/>
    <p:sldId id="776" r:id="rId34"/>
    <p:sldId id="777" r:id="rId35"/>
    <p:sldId id="778" r:id="rId36"/>
    <p:sldId id="779" r:id="rId37"/>
    <p:sldId id="780" r:id="rId38"/>
    <p:sldId id="781" r:id="rId39"/>
    <p:sldId id="737" r:id="rId40"/>
    <p:sldId id="738" r:id="rId41"/>
    <p:sldId id="739" r:id="rId42"/>
    <p:sldId id="740" r:id="rId43"/>
    <p:sldId id="741" r:id="rId44"/>
    <p:sldId id="782" r:id="rId45"/>
    <p:sldId id="742" r:id="rId46"/>
    <p:sldId id="743" r:id="rId47"/>
    <p:sldId id="744" r:id="rId48"/>
    <p:sldId id="745" r:id="rId49"/>
    <p:sldId id="746" r:id="rId50"/>
    <p:sldId id="747" r:id="rId51"/>
    <p:sldId id="748" r:id="rId52"/>
    <p:sldId id="754" r:id="rId5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99FF99"/>
    <a:srgbClr val="CCFFFF"/>
    <a:srgbClr val="8597E3"/>
    <a:srgbClr val="CCECFF"/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96" d="100"/>
          <a:sy n="96" d="100"/>
        </p:scale>
        <p:origin x="1992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08C2809-51F0-46B2-B2DA-DFF27E1CB00E}" type="datetimeFigureOut">
              <a:rPr lang="zh-CN" altLang="en-US"/>
              <a:pPr>
                <a:defRPr/>
              </a:pPr>
              <a:t>2024/3/12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2BE3263-5FA5-4BB5-8C5C-62087BA68F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3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63360E6-A37E-4782-A8FB-340F2BC87849}" type="datetimeFigureOut">
              <a:rPr lang="zh-CN" altLang="en-US"/>
              <a:pPr>
                <a:defRPr/>
              </a:pPr>
              <a:t>2024/3/12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2A434F-F33D-4A00-9237-236DAA574B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4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D23CD8-0862-43DE-A213-3BE938FD40A2}" type="slidenum">
              <a:rPr lang="zh-CN" altLang="en-US" sz="1300" smtClean="0">
                <a:solidFill>
                  <a:schemeClr val="tx1"/>
                </a:solidFill>
              </a:rPr>
              <a:pPr/>
              <a:t>6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9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D750014-5E81-48BD-9FB1-3CC5235185A6}" type="slidenum">
              <a:rPr lang="zh-CN" altLang="en-US" sz="1300" smtClean="0">
                <a:solidFill>
                  <a:schemeClr val="tx1"/>
                </a:solidFill>
              </a:rPr>
              <a:pPr/>
              <a:t>7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1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4C5798-B238-43E0-B396-8F22C3D5F237}" type="slidenum">
              <a:rPr lang="zh-CN" altLang="en-US" sz="1300" smtClean="0">
                <a:solidFill>
                  <a:schemeClr val="tx1"/>
                </a:solidFill>
              </a:rPr>
              <a:pPr/>
              <a:t>11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14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9BD077C-FE2E-4FA8-B762-BF0B1C8E1ACE}" type="slidenum">
              <a:rPr lang="zh-CN" altLang="en-US" sz="1300" smtClean="0">
                <a:solidFill>
                  <a:schemeClr val="tx1"/>
                </a:solidFill>
              </a:rPr>
              <a:pPr/>
              <a:t>17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86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0E28D4-C956-4CC4-9D1A-77B77AE0E0CF}" type="slidenum">
              <a:rPr lang="zh-CN" altLang="en-US" sz="1300" smtClean="0">
                <a:solidFill>
                  <a:schemeClr val="tx1"/>
                </a:solidFill>
              </a:rPr>
              <a:pPr/>
              <a:t>30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04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7332DC-57B6-4AE2-BE1E-15DCE47EF9D8}" type="slidenum">
              <a:rPr lang="zh-CN" altLang="en-US" sz="1300" smtClean="0">
                <a:solidFill>
                  <a:schemeClr val="tx1"/>
                </a:solidFill>
              </a:rPr>
              <a:pPr/>
              <a:t>32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7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2C7533-741D-41C9-9399-A1A9E336B65B}" type="slidenum">
              <a:rPr lang="zh-CN" altLang="en-US" sz="1300" smtClean="0">
                <a:solidFill>
                  <a:schemeClr val="tx1"/>
                </a:solidFill>
              </a:rPr>
              <a:pPr/>
              <a:t>37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8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C51F636-EA51-43EE-BE92-9549C86F0AE9}" type="slidenum">
              <a:rPr lang="zh-CN" altLang="en-US" sz="1300" smtClean="0">
                <a:solidFill>
                  <a:schemeClr val="tx1"/>
                </a:solidFill>
              </a:rPr>
              <a:pPr/>
              <a:t>38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8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7D68B0-3BB7-42AE-A9D6-DE9EB5259B88}" type="slidenum">
              <a:rPr lang="zh-CN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51</a:t>
            </a:fld>
            <a:endParaRPr lang="zh-CN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4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96974472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8165831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08751568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2436151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A19D7-B6E5-4E19-AD46-2E08A596B5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3364752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472BC-892A-475C-BB83-F3748F293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06423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10DFC-BF82-4EB2-8045-BC0D7FA4F5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29098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A5E58-EDCF-4BAA-A29E-21E614A4CE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843536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17AA-49F7-46C2-BF63-89067D60FE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443171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78051-369C-4316-B6DB-7073658DCD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88776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41C91-E003-4852-BEC7-6E7D281906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413292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699214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D084-352F-4328-BA83-424F5C4751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737836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884F5-43FB-4273-9C66-EBCE308DF4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135084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AED53-1D9B-405D-A681-C1723FD634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03072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85B1B-3B10-4A7E-9D3F-CBB0DCF117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507265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88500-13E4-4C2D-9944-356866BBC9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324279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F8148-6DE3-4B74-9739-DE267737DE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662177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C6CC6-FDE9-42BF-9F39-3925836F49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782233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7973023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0668852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4759528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4859821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664657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1353835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2526413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010414C-BBA4-4921-9DDE-F147C62DC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9388" y="0"/>
            <a:ext cx="8964612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zh-CN" sz="44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4400">
                <a:latin typeface="Arial" panose="020B0604020202020204" pitchFamily="34" charset="0"/>
                <a:cs typeface="Times New Roman" panose="02020603050405020304" pitchFamily="18" charset="0"/>
              </a:rPr>
              <a:t>CHAPTER 3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Software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Requirement  Analysis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522288" y="368300"/>
            <a:ext cx="8442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软件需求的重要性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96863" y="1765300"/>
            <a:ext cx="8435975" cy="490378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sz="2800" kern="0" dirty="0">
                <a:latin typeface="+mn-ea"/>
              </a:rPr>
              <a:t>回顾案例：王华为什么在合同签订后的首个工作日就急于获取</a:t>
            </a:r>
            <a:r>
              <a:rPr lang="en-US" altLang="zh-CN" sz="2800" kern="0" dirty="0">
                <a:latin typeface="+mn-ea"/>
              </a:rPr>
              <a:t>MCS</a:t>
            </a:r>
            <a:r>
              <a:rPr lang="zh-CN" altLang="en-US" sz="2800" kern="0" dirty="0">
                <a:latin typeface="+mn-ea"/>
              </a:rPr>
              <a:t>的软件需求？</a:t>
            </a: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软件需求是整个软件项目的</a:t>
            </a:r>
            <a:r>
              <a:rPr lang="zh-CN" altLang="en-US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终极目标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软件需求是是后续软件开发活动（设计、编码和测试）的主要</a:t>
            </a:r>
            <a:r>
              <a:rPr lang="zh-CN" altLang="en-US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en-US" altLang="zh-CN" sz="2400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882050" lvl="2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kern="0" dirty="0">
                <a:latin typeface="+mn-ea"/>
              </a:rPr>
              <a:t>设计和编码都是为了实现软件需求</a:t>
            </a:r>
            <a:endParaRPr lang="en-US" altLang="zh-CN" sz="2400" kern="0" dirty="0">
              <a:latin typeface="+mn-ea"/>
            </a:endParaRPr>
          </a:p>
          <a:p>
            <a:pPr marL="1882050" lvl="2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kern="0" dirty="0">
                <a:latin typeface="+mn-ea"/>
              </a:rPr>
              <a:t>测试是为了检验目标是否满足软件需求</a:t>
            </a:r>
            <a:endParaRPr lang="en-US" altLang="zh-CN" sz="2400" kern="0" dirty="0">
              <a:latin typeface="+mn-ea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476250" y="503238"/>
            <a:ext cx="8326438" cy="6413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Importance of requirement phase</a:t>
            </a:r>
            <a:endParaRPr kumimoji="1" lang="en-US" altLang="zh-CN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95300" y="1722438"/>
            <a:ext cx="8648700" cy="505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source / mother /driver for a software project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baseline of customers, developers, project managers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30%  total cost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error broadcasting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main reason that large software system fail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软件需求中的错误给软件项目带来的损失在后续开发活动中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无法弥补</a:t>
            </a:r>
            <a:endParaRPr lang="en-US" altLang="zh-CN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高质量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的软件需求是软件项目成功的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前提条件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188913"/>
            <a:ext cx="8763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of failed software projects (Standish Group study, 1994)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8077200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5089525" algn="l"/>
              </a:tabLst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5089525" algn="l"/>
              </a:tabLst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5089525" algn="l"/>
              </a:tabLst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5089525" algn="l"/>
              </a:tabLst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 requirements	13.1%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Lack of user involvement	12.4%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resources	10.6%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Unrealistic expectations	  9.9%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executive support	  9.3%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requirements &amp; specifications   8.8%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planning	  8.1%</a:t>
            </a:r>
          </a:p>
          <a:p>
            <a:pPr eaLnBrk="1" hangingPunct="1">
              <a:spcBef>
                <a:spcPct val="10000"/>
              </a:spcBef>
              <a:buClrTx/>
              <a:buFontTx/>
              <a:buChar char="•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System no longer needed	  7.5%</a:t>
            </a:r>
            <a:endParaRPr lang="en-US" altLang="zh-CN" sz="18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50825" y="6038850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0000FF"/>
                </a:solidFill>
                <a:latin typeface="Arial" panose="020B0604020202020204" pitchFamily="34" charset="0"/>
              </a:rPr>
              <a:t>The commonest mistake is to build the wrong system!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50850" y="458788"/>
            <a:ext cx="8442325" cy="11112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Difficulty in requirement phase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   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431800" y="1778000"/>
            <a:ext cx="84613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需求不是很明显，讲不清，细节更难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需求可能来自多个源头，各说各的，可能相互矛盾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需求内容和形式丰富，功能，性能，可靠性，安全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需求之间有千丝万缕的联系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需求不断变化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“问君能有几多愁，从早到晚改需求”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需求还未出现</a:t>
            </a:r>
          </a:p>
          <a:p>
            <a:pPr>
              <a:spcBef>
                <a:spcPts val="0"/>
              </a:spcBef>
              <a:spcAft>
                <a:spcPts val="1500"/>
              </a:spcAft>
              <a:buClr>
                <a:srgbClr val="FF0000"/>
              </a:buClr>
              <a:buSzPct val="90000"/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分析人员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或客户理解有误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625475"/>
            <a:ext cx="9144000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有些客户心里非常清楚想要什么，但却说不明白。读者可能很不以为然。比如说买鞋子：我们非常了解自已的脚，但没法说清楚脚的大小和形状。只能拿鞋子去试，试穿时感觉到舒服才会买鞋（居然也有神通广大的售货员，看一眼客户的手，就知道应该穿什么样的鞋。）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00113" y="0"/>
            <a:ext cx="6696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买鞋、买衣服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3725863"/>
            <a:ext cx="9144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如果客户本身就懂软件开发，能把需求说得清清楚楚，这样的需求分析将会非常轻松、愉快。如果客户全不懂软件，但信任软件开发方，这事也好办。分析人员可以引导客户，先阐述常规的需求，再由客户否定不需要的，最终确定客户真正的需求。最怕的就是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不懂装懂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或者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半懂充内行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的客户，他们会提出不切实际的需求。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有个外星人间谍潜伏到地球刺探情报，它给上司写了一份报告：“主宰地球的是车。它们喝汽油，靠四个轮子滚动前进。嗓门极大，在夜里双眼能射出强光。</a:t>
            </a:r>
            <a:r>
              <a:rPr lang="en-US" altLang="zh-CN" sz="2800">
                <a:solidFill>
                  <a:schemeClr val="tx2"/>
                </a:solidFill>
                <a:latin typeface="宋体" panose="02010600030101010101" pitchFamily="2" charset="-122"/>
              </a:rPr>
              <a:t>……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有趣的是，车里住着一种叫作‘人’的寄生虫，这些寄生虫完全控制了车。”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由于客户大多不懂软件，他们可能觉得软件是万能的，会提出一些无法实现的需求。有时客户还会把软件系统分析人员的建议或答复给想歪了。</a:t>
            </a:r>
          </a:p>
          <a:p>
            <a:pPr marL="0" lvl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有一个软件人员滔滔不绝地向客户讲解在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信息高速公路上做广告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的种种好处，客户听得津津有味。最后，心动的客户对软件人员说：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好得很，就让我们马上行动起来吧。请您决定广告牌的尺寸和放在哪条高速公路上，我立即派人去做。</a:t>
            </a:r>
            <a:r>
              <a:rPr lang="zh-CN" altLang="en-US" sz="2800">
                <a:solidFill>
                  <a:schemeClr val="tx2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800" b="0">
              <a:solidFill>
                <a:schemeClr val="tx2"/>
              </a:solidFill>
              <a:latin typeface="GBPXingShu" charset="-122"/>
              <a:ea typeface="GBPXingShu" charset="-122"/>
            </a:endParaRP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01650" y="503238"/>
            <a:ext cx="864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Types of Requirement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566738" y="1989138"/>
            <a:ext cx="6210300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219200" indent="-3048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350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用户需求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，客户需求，业务需求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软件需求，系统需求</a:t>
            </a:r>
          </a:p>
          <a:p>
            <a:pPr lvl="2"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功能需求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质量需求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2"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约束需求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4076700" y="4194175"/>
            <a:ext cx="450850" cy="85566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3" name="矩形 2"/>
          <p:cNvSpPr>
            <a:spLocks noChangeArrowheads="1"/>
          </p:cNvSpPr>
          <p:nvPr/>
        </p:nvSpPr>
        <p:spPr bwMode="auto">
          <a:xfrm>
            <a:off x="4703763" y="4359275"/>
            <a:ext cx="2076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5963" indent="-627063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50000"/>
              </a:spcBef>
              <a:buClr>
                <a:srgbClr val="FF0000"/>
              </a:buClr>
              <a:buSzPct val="90000"/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非功能需求</a:t>
            </a:r>
            <a:endParaRPr lang="en-US" altLang="zh-CN" sz="2800">
              <a:solidFill>
                <a:srgbClr val="0000FF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/>
          <p:cNvSpPr txBox="1">
            <a:spLocks noChangeArrowheads="1"/>
          </p:cNvSpPr>
          <p:nvPr/>
        </p:nvSpPr>
        <p:spPr bwMode="auto">
          <a:xfrm>
            <a:off x="476250" y="1752600"/>
            <a:ext cx="864076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  <a:defRPr/>
            </a:pPr>
            <a:endParaRPr lang="zh-CN" altLang="en-US" sz="1800" b="0" dirty="0">
              <a:solidFill>
                <a:schemeClr val="tx1"/>
              </a:solidFill>
              <a:latin typeface="Arial" pitchFamily="34" charset="0"/>
            </a:endParaRPr>
          </a:p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b="0" dirty="0">
                <a:solidFill>
                  <a:schemeClr val="tx1"/>
                </a:solidFill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Functional  requirements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are statements of the </a:t>
            </a:r>
            <a:r>
              <a:rPr lang="en-US" altLang="zh-CN" sz="3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functionality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or </a:t>
            </a:r>
            <a:r>
              <a:rPr lang="en-US" altLang="zh-CN" sz="3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services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that the system is expected to provide.        </a:t>
            </a:r>
          </a:p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endParaRPr lang="en-US" altLang="zh-CN" sz="3200" b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Non-functional requirements</a:t>
            </a:r>
            <a:r>
              <a:rPr lang="en-US" altLang="zh-CN" sz="32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are system </a:t>
            </a:r>
            <a:r>
              <a:rPr lang="en-US" altLang="zh-CN" sz="3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properties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or </a:t>
            </a:r>
            <a:r>
              <a:rPr lang="en-US" altLang="zh-CN" sz="3200" b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constrains</a:t>
            </a:r>
            <a:r>
              <a:rPr lang="en-US" altLang="zh-CN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on the services or functions offered by the system.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71488" y="458788"/>
            <a:ext cx="868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non-functional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476250" y="458788"/>
            <a:ext cx="558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603" name="矩形 3"/>
          <p:cNvSpPr>
            <a:spLocks noChangeArrowheads="1"/>
          </p:cNvSpPr>
          <p:nvPr/>
        </p:nvSpPr>
        <p:spPr bwMode="auto">
          <a:xfrm>
            <a:off x="539750" y="1681163"/>
            <a:ext cx="86233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效能，功效，成效 ，作用， 技能，才能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指事物或方法所发挥的有利作用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对象满足需要的属性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（中华人民共和国国家标准</a:t>
            </a:r>
            <a:r>
              <a:rPr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GB8223-87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一种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行为</a:t>
            </a:r>
            <a:r>
              <a:rPr lang="zh-CN" altLang="en-US" sz="2800">
                <a:latin typeface="Times New Roman" panose="02020603050405020304" pitchFamily="18" charset="0"/>
              </a:rPr>
              <a:t>模式，通过此行为，某物实现了它的目的。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（牛津词典）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凡是满足使用者需求的任何一种属性都属于功能的范畴。满足使用者现实需求的属性是功能，而满足使用者潜在需求的属性也是功能。</a:t>
            </a:r>
            <a:r>
              <a:rPr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（企业管理）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476250" y="593725"/>
            <a:ext cx="558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627" name="矩形 3"/>
          <p:cNvSpPr>
            <a:spLocks noChangeArrowheads="1"/>
          </p:cNvSpPr>
          <p:nvPr/>
        </p:nvSpPr>
        <p:spPr bwMode="auto">
          <a:xfrm>
            <a:off x="476250" y="1763713"/>
            <a:ext cx="86233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经理人员的管理能力是他在品质、知识和经验方面的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机器人在工作强度、运算速度和记忆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400">
                <a:latin typeface="Times New Roman" panose="02020603050405020304" pitchFamily="18" charset="0"/>
              </a:rPr>
              <a:t>方面可以超越人类，但在意识、推理等方面不可能超越人类。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媒体主要有以下四项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400">
                <a:latin typeface="Times New Roman" panose="02020603050405020304" pitchFamily="18" charset="0"/>
              </a:rPr>
              <a:t>：监测社会环境，协调社会关系，传承文化，提供娱乐。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400">
                <a:latin typeface="Times New Roman" panose="02020603050405020304" pitchFamily="18" charset="0"/>
              </a:rPr>
              <a:t>与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功能载体</a:t>
            </a:r>
            <a:r>
              <a:rPr lang="zh-CN" altLang="en-US" sz="2400">
                <a:latin typeface="Times New Roman" panose="02020603050405020304" pitchFamily="18" charset="0"/>
              </a:rPr>
              <a:t>在概念上有分有合，顾客购买物品时需要的是它的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400">
                <a:latin typeface="Times New Roman" panose="02020603050405020304" pitchFamily="18" charset="0"/>
              </a:rPr>
              <a:t>，而不是物品本身，物品只是功能的载体。只要功能相同，载体可以替代。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"/>
          <p:cNvSpPr>
            <a:spLocks noChangeArrowheads="1"/>
          </p:cNvSpPr>
          <p:nvPr/>
        </p:nvSpPr>
        <p:spPr bwMode="auto">
          <a:xfrm>
            <a:off x="3086100" y="2979738"/>
            <a:ext cx="3332163" cy="195262"/>
          </a:xfrm>
          <a:prstGeom prst="rightArrow">
            <a:avLst>
              <a:gd name="adj1" fmla="val 50000"/>
              <a:gd name="adj2" fmla="val 937079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AutoShape 6"/>
          <p:cNvSpPr>
            <a:spLocks noChangeArrowheads="1"/>
          </p:cNvSpPr>
          <p:nvPr/>
        </p:nvSpPr>
        <p:spPr bwMode="auto">
          <a:xfrm>
            <a:off x="4751388" y="2619375"/>
            <a:ext cx="287337" cy="360363"/>
          </a:xfrm>
          <a:prstGeom prst="upArrow">
            <a:avLst>
              <a:gd name="adj1" fmla="val 50000"/>
              <a:gd name="adj2" fmla="val 31354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642938" y="3960813"/>
            <a:ext cx="2954337" cy="4333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面向结构的分析方法</a:t>
            </a: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5394325" y="4033838"/>
            <a:ext cx="2954338" cy="4333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面向对象的分析方法</a:t>
            </a:r>
          </a:p>
        </p:txBody>
      </p:sp>
      <p:sp>
        <p:nvSpPr>
          <p:cNvPr id="5126" name="AutoShape 9"/>
          <p:cNvSpPr>
            <a:spLocks noChangeArrowheads="1"/>
          </p:cNvSpPr>
          <p:nvPr/>
        </p:nvSpPr>
        <p:spPr bwMode="auto">
          <a:xfrm rot="3721139">
            <a:off x="3567112" y="2687638"/>
            <a:ext cx="206375" cy="1663700"/>
          </a:xfrm>
          <a:prstGeom prst="upArrow">
            <a:avLst>
              <a:gd name="adj1" fmla="val 50000"/>
              <a:gd name="adj2" fmla="val 227626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7" name="AutoShape 10"/>
          <p:cNvSpPr>
            <a:spLocks noChangeArrowheads="1"/>
          </p:cNvSpPr>
          <p:nvPr/>
        </p:nvSpPr>
        <p:spPr bwMode="auto">
          <a:xfrm rot="-3130026">
            <a:off x="5717381" y="2877344"/>
            <a:ext cx="166688" cy="1435100"/>
          </a:xfrm>
          <a:prstGeom prst="upArrow">
            <a:avLst>
              <a:gd name="adj1" fmla="val 50000"/>
              <a:gd name="adj2" fmla="val 197859"/>
            </a:avLst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8" name="Text Box 11"/>
          <p:cNvSpPr txBox="1">
            <a:spLocks noChangeArrowheads="1"/>
          </p:cNvSpPr>
          <p:nvPr/>
        </p:nvSpPr>
        <p:spPr bwMode="auto">
          <a:xfrm>
            <a:off x="754063" y="4824413"/>
            <a:ext cx="517525" cy="166528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数据流模型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744663" y="4824413"/>
            <a:ext cx="517525" cy="1808162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数据字典</a:t>
            </a:r>
          </a:p>
        </p:txBody>
      </p:sp>
      <p:sp>
        <p:nvSpPr>
          <p:cNvPr id="5130" name="Text Box 13"/>
          <p:cNvSpPr txBox="1">
            <a:spLocks noChangeArrowheads="1"/>
          </p:cNvSpPr>
          <p:nvPr/>
        </p:nvSpPr>
        <p:spPr bwMode="auto">
          <a:xfrm>
            <a:off x="2774950" y="4816475"/>
            <a:ext cx="517525" cy="1987550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实体关系模型</a:t>
            </a:r>
          </a:p>
        </p:txBody>
      </p:sp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5367338" y="4816475"/>
            <a:ext cx="517525" cy="18526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对象模型</a:t>
            </a:r>
          </a:p>
        </p:txBody>
      </p:sp>
      <p:sp>
        <p:nvSpPr>
          <p:cNvPr id="5132" name="AutoShape 15"/>
          <p:cNvSpPr>
            <a:spLocks/>
          </p:cNvSpPr>
          <p:nvPr/>
        </p:nvSpPr>
        <p:spPr bwMode="auto">
          <a:xfrm rot="-5400000">
            <a:off x="1978819" y="3596482"/>
            <a:ext cx="241300" cy="2087562"/>
          </a:xfrm>
          <a:prstGeom prst="rightBrace">
            <a:avLst>
              <a:gd name="adj1" fmla="val 7169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3" name="AutoShape 16"/>
          <p:cNvSpPr>
            <a:spLocks/>
          </p:cNvSpPr>
          <p:nvPr/>
        </p:nvSpPr>
        <p:spPr bwMode="auto">
          <a:xfrm rot="-5400000">
            <a:off x="6731000" y="3508375"/>
            <a:ext cx="241300" cy="2374900"/>
          </a:xfrm>
          <a:prstGeom prst="rightBrace">
            <a:avLst>
              <a:gd name="adj1" fmla="val 8201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34" name="Text Box 17"/>
          <p:cNvSpPr txBox="1">
            <a:spLocks noChangeArrowheads="1"/>
          </p:cNvSpPr>
          <p:nvPr/>
        </p:nvSpPr>
        <p:spPr bwMode="auto">
          <a:xfrm>
            <a:off x="6664325" y="4816475"/>
            <a:ext cx="517525" cy="185261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功能模型</a:t>
            </a:r>
          </a:p>
        </p:txBody>
      </p:sp>
      <p:sp>
        <p:nvSpPr>
          <p:cNvPr id="5135" name="Text Box 18"/>
          <p:cNvSpPr txBox="1">
            <a:spLocks noChangeArrowheads="1"/>
          </p:cNvSpPr>
          <p:nvPr/>
        </p:nvSpPr>
        <p:spPr bwMode="auto">
          <a:xfrm>
            <a:off x="7815263" y="4816475"/>
            <a:ext cx="517525" cy="1808163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动态模型</a:t>
            </a:r>
          </a:p>
        </p:txBody>
      </p:sp>
      <p:grpSp>
        <p:nvGrpSpPr>
          <p:cNvPr id="5136" name="Group 26"/>
          <p:cNvGrpSpPr>
            <a:grpSpLocks/>
          </p:cNvGrpSpPr>
          <p:nvPr/>
        </p:nvGrpSpPr>
        <p:grpSpPr bwMode="auto">
          <a:xfrm>
            <a:off x="1376363" y="2573338"/>
            <a:ext cx="1530350" cy="811212"/>
            <a:chOff x="782" y="1593"/>
            <a:chExt cx="964" cy="511"/>
          </a:xfrm>
        </p:grpSpPr>
        <p:sp>
          <p:nvSpPr>
            <p:cNvPr id="350210" name="Rectangle 2"/>
            <p:cNvSpPr>
              <a:spLocks noChangeArrowheads="1"/>
            </p:cNvSpPr>
            <p:nvPr/>
          </p:nvSpPr>
          <p:spPr bwMode="auto">
            <a:xfrm>
              <a:off x="846" y="1707"/>
              <a:ext cx="888" cy="2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用户需求</a:t>
              </a:r>
            </a:p>
          </p:txBody>
        </p:sp>
        <p:sp>
          <p:nvSpPr>
            <p:cNvPr id="5147" name="Oval 19"/>
            <p:cNvSpPr>
              <a:spLocks noChangeArrowheads="1"/>
            </p:cNvSpPr>
            <p:nvPr/>
          </p:nvSpPr>
          <p:spPr bwMode="auto">
            <a:xfrm>
              <a:off x="782" y="1593"/>
              <a:ext cx="964" cy="511"/>
            </a:xfrm>
            <a:prstGeom prst="ellipse">
              <a:avLst/>
            </a:prstGeom>
            <a:solidFill>
              <a:srgbClr val="0000FF">
                <a:alpha val="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37" name="Rectangle 22"/>
          <p:cNvSpPr>
            <a:spLocks noChangeArrowheads="1"/>
          </p:cNvSpPr>
          <p:nvPr/>
        </p:nvSpPr>
        <p:spPr bwMode="auto">
          <a:xfrm>
            <a:off x="657225" y="279400"/>
            <a:ext cx="18224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pic>
        <p:nvPicPr>
          <p:cNvPr id="5138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898650"/>
            <a:ext cx="63023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9" name="AutoShape 24"/>
          <p:cNvSpPr>
            <a:spLocks noChangeArrowheads="1"/>
          </p:cNvSpPr>
          <p:nvPr/>
        </p:nvSpPr>
        <p:spPr bwMode="auto">
          <a:xfrm>
            <a:off x="3806825" y="1765300"/>
            <a:ext cx="2609850" cy="854075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3790950" y="1898650"/>
            <a:ext cx="234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需求规格化文档</a:t>
            </a:r>
          </a:p>
        </p:txBody>
      </p:sp>
      <p:grpSp>
        <p:nvGrpSpPr>
          <p:cNvPr id="5141" name="Group 32"/>
          <p:cNvGrpSpPr>
            <a:grpSpLocks/>
          </p:cNvGrpSpPr>
          <p:nvPr/>
        </p:nvGrpSpPr>
        <p:grpSpPr bwMode="auto">
          <a:xfrm>
            <a:off x="6732588" y="2573338"/>
            <a:ext cx="1530350" cy="811212"/>
            <a:chOff x="4241" y="1536"/>
            <a:chExt cx="964" cy="511"/>
          </a:xfrm>
        </p:grpSpPr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4275" y="1679"/>
              <a:ext cx="888" cy="2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2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软件需求</a:t>
              </a:r>
            </a:p>
          </p:txBody>
        </p:sp>
        <p:sp>
          <p:nvSpPr>
            <p:cNvPr id="5145" name="Oval 29"/>
            <p:cNvSpPr>
              <a:spLocks noChangeArrowheads="1"/>
            </p:cNvSpPr>
            <p:nvPr/>
          </p:nvSpPr>
          <p:spPr bwMode="auto">
            <a:xfrm>
              <a:off x="4241" y="1536"/>
              <a:ext cx="964" cy="511"/>
            </a:xfrm>
            <a:prstGeom prst="ellipse">
              <a:avLst/>
            </a:prstGeom>
            <a:solidFill>
              <a:srgbClr val="0000FF">
                <a:alpha val="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6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50238" name="Rectangle 30"/>
          <p:cNvSpPr>
            <a:spLocks noChangeArrowheads="1"/>
          </p:cNvSpPr>
          <p:nvPr/>
        </p:nvSpPr>
        <p:spPr bwMode="auto">
          <a:xfrm>
            <a:off x="3846513" y="3421063"/>
            <a:ext cx="695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</a:t>
            </a:r>
          </a:p>
        </p:txBody>
      </p:sp>
      <p:sp>
        <p:nvSpPr>
          <p:cNvPr id="350239" name="Rectangle 31"/>
          <p:cNvSpPr>
            <a:spLocks noChangeArrowheads="1"/>
          </p:cNvSpPr>
          <p:nvPr/>
        </p:nvSpPr>
        <p:spPr bwMode="auto">
          <a:xfrm>
            <a:off x="4835525" y="3467100"/>
            <a:ext cx="6953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建模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476250" y="503238"/>
            <a:ext cx="558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计算机、软件的功能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51" name="矩形 3"/>
          <p:cNvSpPr>
            <a:spLocks noChangeArrowheads="1"/>
          </p:cNvSpPr>
          <p:nvPr/>
        </p:nvSpPr>
        <p:spPr bwMode="auto">
          <a:xfrm>
            <a:off x="476250" y="1763713"/>
            <a:ext cx="86233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指令系统， </a:t>
            </a:r>
            <a:r>
              <a:rPr lang="en-US" altLang="zh-CN" sz="2400">
                <a:latin typeface="Times New Roman" panose="02020603050405020304" pitchFamily="18" charset="0"/>
              </a:rPr>
              <a:t>add, mul, and, or, mov, jmp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手机桌面上的 </a:t>
            </a:r>
            <a:r>
              <a:rPr lang="en-US" altLang="zh-CN" sz="2400">
                <a:latin typeface="Times New Roman" panose="02020603050405020304" pitchFamily="18" charset="0"/>
              </a:rPr>
              <a:t>APPs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Times New Roman" panose="02020603050405020304" pitchFamily="18" charset="0"/>
              </a:rPr>
              <a:t>WEB </a:t>
            </a:r>
            <a:r>
              <a:rPr lang="zh-CN" altLang="en-US" sz="2400">
                <a:latin typeface="Times New Roman" panose="02020603050405020304" pitchFamily="18" charset="0"/>
              </a:rPr>
              <a:t>网站上的图标，按钮对应的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软件工具中的的菜单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人机交互操作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数据输入输出操作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通信操作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>
                <a:latin typeface="Times New Roman" panose="02020603050405020304" pitchFamily="18" charset="0"/>
              </a:rPr>
              <a:t>小的功能，合成大的功能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>
                <a:latin typeface="Times New Roman" panose="02020603050405020304" pitchFamily="18" charset="0"/>
              </a:rPr>
              <a:t>……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476250" y="503238"/>
            <a:ext cx="558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5" name="矩形 3"/>
          <p:cNvSpPr>
            <a:spLocks noChangeArrowheads="1"/>
          </p:cNvSpPr>
          <p:nvPr/>
        </p:nvSpPr>
        <p:spPr bwMode="auto">
          <a:xfrm>
            <a:off x="539750" y="1681163"/>
            <a:ext cx="86233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性能最早是中药学术语，泛指药物的四气、五味、归经、升降沉浮、补泻等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特性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（效果）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产品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性能</a:t>
            </a:r>
            <a:r>
              <a:rPr lang="zh-CN" altLang="en-US" sz="2800">
                <a:latin typeface="Times New Roman" panose="02020603050405020304" pitchFamily="18" charset="0"/>
              </a:rPr>
              <a:t>是指产品具有适合用户要求的物理、化学或技术性能，如强度、化学成份、纯度、功率、转速等。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性能</a:t>
            </a:r>
            <a:r>
              <a:rPr lang="zh-CN" altLang="en-US" sz="2800">
                <a:latin typeface="Times New Roman" panose="02020603050405020304" pitchFamily="18" charset="0"/>
              </a:rPr>
              <a:t>是对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800">
                <a:latin typeface="Times New Roman" panose="02020603050405020304" pitchFamily="18" charset="0"/>
              </a:rPr>
              <a:t>的定性、或定量的描述和刻画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计算机系统的性能指标：速度，容量，精度，</a:t>
            </a:r>
            <a:r>
              <a:rPr lang="en-US" altLang="zh-CN" sz="2800">
                <a:latin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476250" y="593725"/>
            <a:ext cx="558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系统质量属性</a:t>
            </a:r>
            <a:endParaRPr lang="en-US" altLang="zh-CN" sz="40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699" name="矩形 3"/>
          <p:cNvSpPr>
            <a:spLocks noChangeArrowheads="1"/>
          </p:cNvSpPr>
          <p:nvPr/>
        </p:nvSpPr>
        <p:spPr bwMode="auto">
          <a:xfrm>
            <a:off x="539750" y="1681163"/>
            <a:ext cx="86233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安全性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可靠性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稳定性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可用性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可维护性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可移植性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可扩展性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</a:rPr>
              <a:t>兼容性</a:t>
            </a:r>
            <a:r>
              <a:rPr lang="en-US" altLang="zh-CN" sz="2800">
                <a:latin typeface="Times New Roman" panose="02020603050405020304" pitchFamily="18" charset="0"/>
              </a:rPr>
              <a:t>…….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66738" y="188913"/>
            <a:ext cx="810101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 (</a:t>
            </a:r>
            <a:r>
              <a:rPr lang="zh-CN" altLang="en-US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约束，前提，条件）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66738" y="189865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on how the design or on the project itself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be written in C++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installed and operational by April 15</a:t>
            </a:r>
            <a:r>
              <a:rPr lang="en-US" altLang="zh-CN" b="0" baseline="30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altLang="zh-CN" b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may be changed arbitrarily by management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11188" y="241300"/>
            <a:ext cx="75438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Constraints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11188" y="1898650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Team and Organization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1719263"/>
            <a:ext cx="92424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271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zh-CN" b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zh-CN" sz="2800" b="0">
                <a:latin typeface="Times New Roman" panose="02020603050405020304" pitchFamily="18" charset="0"/>
              </a:rPr>
              <a:t>Domain requirements  come from the application domain of the system and that reflect characteristics of that domain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66738" y="458788"/>
            <a:ext cx="4941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requirements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522288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Unspoken Requirements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750" y="2057400"/>
            <a:ext cx="89376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4813" indent="-40481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3200" b="0" dirty="0">
                <a:solidFill>
                  <a:schemeClr val="tx1"/>
                </a:solidFill>
                <a:cs typeface="Times New Roman" panose="02020603050405020304" pitchFamily="18" charset="0"/>
              </a:rPr>
              <a:t>Example:</a:t>
            </a:r>
          </a:p>
          <a:p>
            <a:pPr marL="457200" indent="-457200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3200" b="0" dirty="0">
                <a:solidFill>
                  <a:schemeClr val="tx1"/>
                </a:solidFill>
                <a:cs typeface="Times New Roman" panose="02020603050405020304" pitchFamily="18" charset="0"/>
              </a:rPr>
              <a:t>Resistance to change </a:t>
            </a:r>
          </a:p>
          <a:p>
            <a:pPr marL="457200" indent="-457200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3200" b="0" dirty="0">
                <a:solidFill>
                  <a:schemeClr val="tx1"/>
                </a:solidFill>
                <a:cs typeface="Times New Roman" panose="02020603050405020304" pitchFamily="18" charset="0"/>
              </a:rPr>
              <a:t>Departmental friction</a:t>
            </a:r>
          </a:p>
          <a:p>
            <a:pPr marL="457200" indent="-457200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3200" b="0" dirty="0">
                <a:solidFill>
                  <a:schemeClr val="tx1"/>
                </a:solidFill>
                <a:cs typeface="Times New Roman" panose="02020603050405020304" pitchFamily="18" charset="0"/>
              </a:rPr>
              <a:t>Management strengths and weaknesses</a:t>
            </a:r>
            <a:endParaRPr lang="en-US" altLang="zh-CN" sz="24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367D10-E5B2-43F0-B1F2-AD9C9D22F78B}" type="slidenum">
              <a:rPr lang="zh-CN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95288" y="74613"/>
            <a:ext cx="84201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 types</a:t>
            </a:r>
          </a:p>
        </p:txBody>
      </p:sp>
      <p:pic>
        <p:nvPicPr>
          <p:cNvPr id="34820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4325"/>
            <a:ext cx="9310688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5763" y="279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6250" y="1763713"/>
            <a:ext cx="7924800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4488" indent="-344488">
              <a:spcBef>
                <a:spcPct val="25000"/>
              </a:spcBef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Requirements about the context in </a:t>
            </a:r>
          </a:p>
          <a:p>
            <a:pPr marL="344488" indent="-344488"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which the system is built</a:t>
            </a:r>
          </a:p>
          <a:p>
            <a:pPr marL="344488" indent="-344488"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Documentation and training</a:t>
            </a:r>
          </a:p>
          <a:p>
            <a:pPr marL="344488" indent="-344488">
              <a:spcBef>
                <a:spcPct val="25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Resources</a:t>
            </a:r>
          </a:p>
          <a:p>
            <a:pPr marL="344488" indent="-344488">
              <a:spcBef>
                <a:spcPct val="25000"/>
              </a:spcBef>
              <a:buFontTx/>
              <a:buChar char="•"/>
              <a:defRPr/>
            </a:pPr>
            <a:r>
              <a:rPr lang="en-GB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Precise</a:t>
            </a:r>
          </a:p>
          <a:p>
            <a:pPr marL="344488" indent="-344488" eaLnBrk="1" hangingPunct="1">
              <a:buFontTx/>
              <a:buChar char="•"/>
              <a:defRPr/>
            </a:pPr>
            <a:r>
              <a:rPr lang="en-GB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Consistent</a:t>
            </a:r>
          </a:p>
          <a:p>
            <a:pPr marL="344488" indent="-344488">
              <a:spcBef>
                <a:spcPct val="25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Security</a:t>
            </a:r>
          </a:p>
          <a:p>
            <a:pPr marL="344488" indent="-344488">
              <a:spcBef>
                <a:spcPct val="50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Physical environment</a:t>
            </a:r>
          </a:p>
          <a:p>
            <a:pPr marL="344488" indent="-344488">
              <a:spcBef>
                <a:spcPct val="25000"/>
              </a:spcBef>
              <a:buFontTx/>
              <a:buChar char="•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Quality assurance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450425-7C11-42DA-9F32-4AE0F4207E61}" type="slidenum">
              <a:rPr lang="zh-CN" altLang="en-US" sz="12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566738" y="2159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01675" y="1787525"/>
            <a:ext cx="670560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Product requirements</a:t>
            </a:r>
            <a:endParaRPr lang="en-US" altLang="zh-CN" sz="2400" b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	performance, reliability, portability, etc...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Organizational requirements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	delivery, training, standards, etc...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External requirements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	legal, interoperability, etc...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Marketing and public relations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	Example:  In the NSDL, the NSF wanted a system that could be demonstrated by the end of 2002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534988" y="336550"/>
            <a:ext cx="327183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需求分析概述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836613" y="2219325"/>
            <a:ext cx="82359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收集用户需求，将用户非形式化、原始、朴素的需求陈述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转化为完整的需求定义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再转化为相应的形式化（计算机化）的需求规格化说明</a:t>
            </a: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611188" y="4456113"/>
            <a:ext cx="83470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350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用户需求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：客户业务需求的感性、直觉、自然的描述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软件需求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：用户对软件的功能和性能的要求。即是用户希望软件做什么事情，完成什么功能，达到什么性能。</a:t>
            </a: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系统需求：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软件系统（包括硬件）必须完成或达到的目标的总和。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2288" y="1628775"/>
            <a:ext cx="17272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任务：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6738" y="3878263"/>
            <a:ext cx="17287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eaLnBrk="1" hangingPunct="1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n-ea"/>
                <a:ea typeface="+mn-ea"/>
                <a:cs typeface="Times New Roman" pitchFamily="18" charset="0"/>
              </a:rPr>
              <a:t>名称：</a:t>
            </a:r>
            <a:endParaRPr lang="zh-CN" altLang="en-US" sz="2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 txBox="1">
            <a:spLocks noChangeArrowheads="1"/>
          </p:cNvSpPr>
          <p:nvPr/>
        </p:nvSpPr>
        <p:spPr bwMode="auto">
          <a:xfrm>
            <a:off x="482600" y="233363"/>
            <a:ext cx="822960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思考：是否是软件需求项？</a:t>
            </a: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什么类别的需求项？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2044700"/>
            <a:ext cx="8435975" cy="439896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77150" indent="-514350" eaLnBrk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kern="0" dirty="0">
                <a:latin typeface="+mn-ea"/>
              </a:rPr>
              <a:t>目标软件必须用</a:t>
            </a:r>
            <a:r>
              <a:rPr lang="en-US" altLang="zh-CN" sz="2800" kern="0" dirty="0">
                <a:latin typeface="+mn-ea"/>
              </a:rPr>
              <a:t>Java</a:t>
            </a:r>
            <a:r>
              <a:rPr lang="zh-CN" altLang="en-US" sz="2800" kern="0" dirty="0">
                <a:latin typeface="+mn-ea"/>
              </a:rPr>
              <a:t>语言实现</a:t>
            </a:r>
          </a:p>
          <a:p>
            <a:pPr marL="777150" indent="-514350" eaLnBrk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kern="0" dirty="0">
                <a:latin typeface="+mn-ea"/>
              </a:rPr>
              <a:t>目标软件必须由一个主控模块和分别负责移动、照相和岩土采集控制的三个子模块构成</a:t>
            </a:r>
          </a:p>
          <a:p>
            <a:pPr marL="777150" indent="-514350" eaLnBrk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kern="0" dirty="0">
                <a:latin typeface="+mn-ea"/>
              </a:rPr>
              <a:t>目标软件必须在</a:t>
            </a:r>
            <a:r>
              <a:rPr lang="en-US" altLang="zh-CN" sz="2800" kern="0" dirty="0">
                <a:latin typeface="+mn-ea"/>
              </a:rPr>
              <a:t>0.5</a:t>
            </a:r>
            <a:r>
              <a:rPr lang="zh-CN" altLang="en-US" sz="2800" kern="0" dirty="0">
                <a:latin typeface="+mn-ea"/>
              </a:rPr>
              <a:t>秒内响应外部事件</a:t>
            </a:r>
          </a:p>
          <a:p>
            <a:pPr marL="777150" indent="-514350" eaLnBrk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kern="0" dirty="0">
                <a:latin typeface="+mn-ea"/>
              </a:rPr>
              <a:t>当目标软件与用户交互时，必须使用特定的菜单和对话框</a:t>
            </a:r>
          </a:p>
          <a:p>
            <a:pPr marL="777150" indent="-514350" eaLnBrk="1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sz="2600" b="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组合 4"/>
          <p:cNvGrpSpPr>
            <a:grpSpLocks/>
          </p:cNvGrpSpPr>
          <p:nvPr/>
        </p:nvGrpSpPr>
        <p:grpSpPr bwMode="auto">
          <a:xfrm>
            <a:off x="3941763" y="1673225"/>
            <a:ext cx="5073650" cy="4464050"/>
            <a:chOff x="3791899" y="1883906"/>
            <a:chExt cx="5073525" cy="4032448"/>
          </a:xfrm>
        </p:grpSpPr>
        <p:sp>
          <p:nvSpPr>
            <p:cNvPr id="9" name="Homepage"/>
            <p:cNvSpPr>
              <a:spLocks noEditPoints="1" noChangeArrowheads="1"/>
            </p:cNvSpPr>
            <p:nvPr/>
          </p:nvSpPr>
          <p:spPr bwMode="auto">
            <a:xfrm>
              <a:off x="3791899" y="1883906"/>
              <a:ext cx="5073525" cy="403244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1600 w 21600"/>
                <a:gd name="T9" fmla="*/ 21600 h 21600"/>
                <a:gd name="T10" fmla="*/ 10800 w 21600"/>
                <a:gd name="T11" fmla="*/ 21600 h 21600"/>
                <a:gd name="T12" fmla="*/ 0 w 21600"/>
                <a:gd name="T13" fmla="*/ 10800 h 21600"/>
                <a:gd name="T14" fmla="*/ 999 w 21600"/>
                <a:gd name="T15" fmla="*/ 12174 h 21600"/>
                <a:gd name="T16" fmla="*/ 20813 w 21600"/>
                <a:gd name="T17" fmla="*/ 1714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T14" t="T15" r="T16" b="T17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5251" y="7101"/>
                  </a:moveTo>
                  <a:lnTo>
                    <a:pt x="5251" y="11160"/>
                  </a:lnTo>
                  <a:lnTo>
                    <a:pt x="16306" y="11160"/>
                  </a:lnTo>
                  <a:lnTo>
                    <a:pt x="16306" y="7052"/>
                  </a:lnTo>
                  <a:lnTo>
                    <a:pt x="16901" y="6561"/>
                  </a:lnTo>
                  <a:lnTo>
                    <a:pt x="15264" y="5236"/>
                  </a:lnTo>
                  <a:lnTo>
                    <a:pt x="15264" y="1636"/>
                  </a:lnTo>
                  <a:lnTo>
                    <a:pt x="13478" y="1636"/>
                  </a:lnTo>
                  <a:lnTo>
                    <a:pt x="13478" y="3698"/>
                  </a:lnTo>
                  <a:lnTo>
                    <a:pt x="11182" y="1669"/>
                  </a:lnTo>
                  <a:lnTo>
                    <a:pt x="4847" y="6561"/>
                  </a:lnTo>
                  <a:lnTo>
                    <a:pt x="5251" y="7101"/>
                  </a:lnTo>
                  <a:close/>
                </a:path>
                <a:path w="21600" h="21600" extrusionOk="0">
                  <a:moveTo>
                    <a:pt x="9396" y="11160"/>
                  </a:moveTo>
                  <a:lnTo>
                    <a:pt x="9396" y="7772"/>
                  </a:lnTo>
                  <a:lnTo>
                    <a:pt x="11820" y="7772"/>
                  </a:lnTo>
                  <a:lnTo>
                    <a:pt x="11820" y="11160"/>
                  </a:lnTo>
                  <a:lnTo>
                    <a:pt x="9396" y="11160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Tx/>
                <a:buChar char="•"/>
                <a:defRPr/>
              </a:pPr>
              <a:endParaRPr lang="zh-CN" altLang="en-US">
                <a:ea typeface="+mn-ea"/>
              </a:endParaRPr>
            </a:p>
          </p:txBody>
        </p:sp>
        <p:pic>
          <p:nvPicPr>
            <p:cNvPr id="39942" name="Picture 2" descr="C:\Users\Administrator\Desktop\capture00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3089" y="2060848"/>
              <a:ext cx="4905375" cy="3095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11188" y="458788"/>
            <a:ext cx="4305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3.3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如何描述需求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6375" y="1801813"/>
            <a:ext cx="8434388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indent="-457200" eaLnBrk="1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以自然语言描述</a:t>
            </a:r>
            <a:endParaRPr lang="en-US" altLang="zh-CN" b="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2800" indent="0" eaLnBrk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软件需求</a:t>
            </a:r>
            <a:endParaRPr lang="en-US" altLang="zh-CN" sz="2800" b="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62800" indent="0" eaLnBrk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8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262800" indent="0" eaLnBrk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800" b="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262800" indent="0" eaLnBrk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0" kern="0" dirty="0">
                <a:latin typeface="微软雅黑" pitchFamily="34" charset="-122"/>
                <a:ea typeface="微软雅黑" pitchFamily="34" charset="-122"/>
              </a:rPr>
              <a:t>问题何在？</a:t>
            </a:r>
            <a:endParaRPr lang="en-US" altLang="zh-CN" sz="28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kern="0" dirty="0">
                <a:latin typeface="+mn-ea"/>
              </a:rPr>
              <a:t>不直观</a:t>
            </a:r>
            <a:endParaRPr lang="en-US" altLang="zh-CN" kern="0" dirty="0">
              <a:latin typeface="+mn-ea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kern="0" dirty="0">
                <a:latin typeface="+mn-ea"/>
              </a:rPr>
              <a:t>需求项之间的关系深藏不露，难以发现</a:t>
            </a:r>
            <a:endParaRPr lang="en-US" altLang="zh-CN" kern="0" dirty="0">
              <a:latin typeface="+mn-ea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 txBox="1">
            <a:spLocks noChangeArrowheads="1"/>
          </p:cNvSpPr>
          <p:nvPr/>
        </p:nvSpPr>
        <p:spPr bwMode="auto">
          <a:xfrm>
            <a:off x="381000" y="142875"/>
            <a:ext cx="82296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可否将文字与图形表示相结合</a:t>
            </a:r>
            <a:r>
              <a:rPr lang="en-US" altLang="zh-CN" sz="40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0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4000" b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以描述软件需求？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63713"/>
            <a:ext cx="8435975" cy="43275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30000"/>
              </a:lnSpc>
              <a:defRPr/>
            </a:pPr>
            <a:r>
              <a:rPr lang="zh-CN" altLang="en-US" sz="2800" kern="0" dirty="0">
                <a:latin typeface="+mn-ea"/>
              </a:rPr>
              <a:t>以文字分别描述各需求项</a:t>
            </a:r>
            <a:endParaRPr lang="en-US" altLang="zh-CN" sz="2800" kern="0" dirty="0">
              <a:latin typeface="+mn-ea"/>
            </a:endParaRPr>
          </a:p>
          <a:p>
            <a:pPr marL="1253400" lvl="1" eaLnBrk="1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发挥文字在细节描述方面的优势</a:t>
            </a:r>
            <a:endParaRPr lang="en-US" altLang="zh-CN" sz="2400" b="0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eaLnBrk="1">
              <a:lnSpc>
                <a:spcPct val="130000"/>
              </a:lnSpc>
              <a:defRPr/>
            </a:pPr>
            <a:r>
              <a:rPr lang="zh-CN" altLang="en-US" sz="2800" kern="0" dirty="0">
                <a:latin typeface="+mn-ea"/>
              </a:rPr>
              <a:t>以图形描述需求项之间的关系，直观地表现软件需求的整体结构</a:t>
            </a:r>
            <a:endParaRPr lang="en-US" altLang="zh-CN" sz="2800" kern="0" dirty="0">
              <a:latin typeface="+mn-ea"/>
            </a:endParaRPr>
          </a:p>
          <a:p>
            <a:pPr marL="1253400" lvl="1" eaLnBrk="1">
              <a:lnSpc>
                <a:spcPct val="13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发挥图形表示直观、易理解的优势</a:t>
            </a:r>
            <a:endParaRPr lang="en-US" altLang="zh-CN" sz="2400" b="0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0964" name="组合 13"/>
          <p:cNvGrpSpPr>
            <a:grpSpLocks/>
          </p:cNvGrpSpPr>
          <p:nvPr/>
        </p:nvGrpSpPr>
        <p:grpSpPr bwMode="auto">
          <a:xfrm>
            <a:off x="2339975" y="4778375"/>
            <a:ext cx="1544638" cy="1511300"/>
            <a:chOff x="611560" y="5013176"/>
            <a:chExt cx="1545133" cy="1512168"/>
          </a:xfrm>
        </p:grpSpPr>
        <p:grpSp>
          <p:nvGrpSpPr>
            <p:cNvPr id="40968" name="组合 10"/>
            <p:cNvGrpSpPr>
              <a:grpSpLocks/>
            </p:cNvGrpSpPr>
            <p:nvPr/>
          </p:nvGrpSpPr>
          <p:grpSpPr bwMode="auto">
            <a:xfrm>
              <a:off x="1043608" y="5013176"/>
              <a:ext cx="1113085" cy="1080120"/>
              <a:chOff x="3707904" y="1916832"/>
              <a:chExt cx="5073525" cy="4032448"/>
            </a:xfrm>
          </p:grpSpPr>
          <p:sp>
            <p:nvSpPr>
              <p:cNvPr id="14" name="Homepage"/>
              <p:cNvSpPr>
                <a:spLocks noEditPoints="1" noChangeArrowheads="1"/>
              </p:cNvSpPr>
              <p:nvPr/>
            </p:nvSpPr>
            <p:spPr bwMode="auto">
              <a:xfrm>
                <a:off x="3707402" y="1916832"/>
                <a:ext cx="5074027" cy="4032448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0800 h 21600"/>
                  <a:gd name="T14" fmla="*/ 999 w 21600"/>
                  <a:gd name="T15" fmla="*/ 12174 h 21600"/>
                  <a:gd name="T16" fmla="*/ 20813 w 21600"/>
                  <a:gd name="T17" fmla="*/ 171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Tx/>
                  <a:buChar char="•"/>
                  <a:defRPr/>
                </a:pPr>
                <a:endParaRPr lang="zh-CN" altLang="en-US">
                  <a:ea typeface="+mn-ea"/>
                </a:endParaRPr>
              </a:p>
            </p:txBody>
          </p:sp>
          <p:pic>
            <p:nvPicPr>
              <p:cNvPr id="40976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969" name="组合 7"/>
            <p:cNvGrpSpPr>
              <a:grpSpLocks/>
            </p:cNvGrpSpPr>
            <p:nvPr/>
          </p:nvGrpSpPr>
          <p:grpSpPr bwMode="auto">
            <a:xfrm>
              <a:off x="827584" y="5229200"/>
              <a:ext cx="1113085" cy="1080120"/>
              <a:chOff x="3707904" y="1916832"/>
              <a:chExt cx="5073525" cy="4032448"/>
            </a:xfrm>
          </p:grpSpPr>
          <p:sp>
            <p:nvSpPr>
              <p:cNvPr id="12" name="Homepage"/>
              <p:cNvSpPr>
                <a:spLocks noEditPoints="1" noChangeArrowheads="1"/>
              </p:cNvSpPr>
              <p:nvPr/>
            </p:nvSpPr>
            <p:spPr bwMode="auto">
              <a:xfrm>
                <a:off x="3707653" y="1916832"/>
                <a:ext cx="5074027" cy="4032448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0800 h 21600"/>
                  <a:gd name="T14" fmla="*/ 999 w 21600"/>
                  <a:gd name="T15" fmla="*/ 12174 h 21600"/>
                  <a:gd name="T16" fmla="*/ 20813 w 21600"/>
                  <a:gd name="T17" fmla="*/ 171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Tx/>
                  <a:buChar char="•"/>
                  <a:defRPr/>
                </a:pPr>
                <a:endParaRPr lang="zh-CN" altLang="en-US">
                  <a:ea typeface="+mn-ea"/>
                </a:endParaRPr>
              </a:p>
            </p:txBody>
          </p:sp>
          <p:pic>
            <p:nvPicPr>
              <p:cNvPr id="40974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0970" name="组合 4"/>
            <p:cNvGrpSpPr>
              <a:grpSpLocks/>
            </p:cNvGrpSpPr>
            <p:nvPr/>
          </p:nvGrpSpPr>
          <p:grpSpPr bwMode="auto">
            <a:xfrm>
              <a:off x="611560" y="5445224"/>
              <a:ext cx="1113085" cy="1080120"/>
              <a:chOff x="3707904" y="1916832"/>
              <a:chExt cx="5073525" cy="4032448"/>
            </a:xfrm>
          </p:grpSpPr>
          <p:sp>
            <p:nvSpPr>
              <p:cNvPr id="10" name="Homepage"/>
              <p:cNvSpPr>
                <a:spLocks noEditPoints="1" noChangeArrowheads="1"/>
              </p:cNvSpPr>
              <p:nvPr/>
            </p:nvSpPr>
            <p:spPr bwMode="auto">
              <a:xfrm>
                <a:off x="3707904" y="1916832"/>
                <a:ext cx="5074027" cy="4032448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0 h 21600"/>
                  <a:gd name="T4" fmla="*/ 21600 w 21600"/>
                  <a:gd name="T5" fmla="*/ 0 h 21600"/>
                  <a:gd name="T6" fmla="*/ 21600 w 21600"/>
                  <a:gd name="T7" fmla="*/ 10800 h 21600"/>
                  <a:gd name="T8" fmla="*/ 21600 w 21600"/>
                  <a:gd name="T9" fmla="*/ 21600 h 21600"/>
                  <a:gd name="T10" fmla="*/ 10800 w 21600"/>
                  <a:gd name="T11" fmla="*/ 21600 h 21600"/>
                  <a:gd name="T12" fmla="*/ 0 w 21600"/>
                  <a:gd name="T13" fmla="*/ 10800 h 21600"/>
                  <a:gd name="T14" fmla="*/ 999 w 21600"/>
                  <a:gd name="T15" fmla="*/ 12174 h 21600"/>
                  <a:gd name="T16" fmla="*/ 20813 w 21600"/>
                  <a:gd name="T17" fmla="*/ 17149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T14" t="T15" r="T16" b="T17"/>
                <a:pathLst>
                  <a:path w="21600" h="21600" extrusionOk="0"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251" y="7101"/>
                    </a:moveTo>
                    <a:lnTo>
                      <a:pt x="5251" y="11160"/>
                    </a:lnTo>
                    <a:lnTo>
                      <a:pt x="16306" y="11160"/>
                    </a:lnTo>
                    <a:lnTo>
                      <a:pt x="16306" y="7052"/>
                    </a:lnTo>
                    <a:lnTo>
                      <a:pt x="16901" y="6561"/>
                    </a:lnTo>
                    <a:lnTo>
                      <a:pt x="15264" y="5236"/>
                    </a:lnTo>
                    <a:lnTo>
                      <a:pt x="15264" y="1636"/>
                    </a:lnTo>
                    <a:lnTo>
                      <a:pt x="13478" y="1636"/>
                    </a:lnTo>
                    <a:lnTo>
                      <a:pt x="13478" y="3698"/>
                    </a:lnTo>
                    <a:lnTo>
                      <a:pt x="11182" y="1669"/>
                    </a:lnTo>
                    <a:lnTo>
                      <a:pt x="4847" y="6561"/>
                    </a:lnTo>
                    <a:lnTo>
                      <a:pt x="5251" y="7101"/>
                    </a:lnTo>
                    <a:close/>
                  </a:path>
                  <a:path w="21600" h="21600" extrusionOk="0">
                    <a:moveTo>
                      <a:pt x="9396" y="11160"/>
                    </a:moveTo>
                    <a:lnTo>
                      <a:pt x="9396" y="7772"/>
                    </a:lnTo>
                    <a:lnTo>
                      <a:pt x="11820" y="7772"/>
                    </a:lnTo>
                    <a:lnTo>
                      <a:pt x="11820" y="11160"/>
                    </a:lnTo>
                    <a:lnTo>
                      <a:pt x="9396" y="11160"/>
                    </a:lnTo>
                    <a:close/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tx2"/>
                </a:outerShdw>
              </a:effec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FontTx/>
                  <a:buChar char="•"/>
                  <a:defRPr/>
                </a:pPr>
                <a:endParaRPr lang="zh-CN" altLang="en-US">
                  <a:ea typeface="+mn-ea"/>
                </a:endParaRPr>
              </a:p>
            </p:txBody>
          </p:sp>
          <p:pic>
            <p:nvPicPr>
              <p:cNvPr id="40972" name="Picture 2" descr="C:\Users\Administrator\Desktop\capture001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3089" y="2060848"/>
                <a:ext cx="4905375" cy="3095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6" name="加号 15"/>
          <p:cNvSpPr/>
          <p:nvPr/>
        </p:nvSpPr>
        <p:spPr bwMode="auto">
          <a:xfrm>
            <a:off x="4140200" y="5049838"/>
            <a:ext cx="863600" cy="868362"/>
          </a:xfrm>
          <a:prstGeom prst="mathPlus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FontTx/>
              <a:buChar char="•"/>
              <a:defRPr/>
            </a:pPr>
            <a:endParaRPr lang="zh-CN" altLang="en-US">
              <a:ea typeface="+mn-ea"/>
            </a:endParaRPr>
          </a:p>
        </p:txBody>
      </p:sp>
      <p:pic>
        <p:nvPicPr>
          <p:cNvPr id="4096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4868863"/>
            <a:ext cx="19367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833438" y="6342063"/>
            <a:ext cx="791686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  <a:defRPr/>
            </a:pPr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一切有利于将需求描述清楚的表示方法和手段都可以！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 txBox="1">
            <a:spLocks noChangeArrowheads="1"/>
          </p:cNvSpPr>
          <p:nvPr/>
        </p:nvSpPr>
        <p:spPr bwMode="auto">
          <a:xfrm>
            <a:off x="528638" y="358775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如何描述软件需求项？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2263" y="1811338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sz="2800" kern="0" dirty="0">
                <a:latin typeface="宋体" panose="02010600030101010101" pitchFamily="2" charset="-122"/>
              </a:rPr>
              <a:t>如何描述功能</a:t>
            </a:r>
            <a:r>
              <a:rPr lang="zh-CN" altLang="en-US" sz="2800" kern="0" dirty="0">
                <a:solidFill>
                  <a:srgbClr val="FF0000"/>
                </a:solidFill>
                <a:latin typeface="宋体" panose="02010600030101010101" pitchFamily="2" charset="-122"/>
              </a:rPr>
              <a:t>需求项</a:t>
            </a:r>
            <a:r>
              <a:rPr lang="zh-CN" altLang="en-US" sz="2800" kern="0" dirty="0">
                <a:latin typeface="宋体" panose="02010600030101010101" pitchFamily="2" charset="-122"/>
              </a:rPr>
              <a:t>？</a:t>
            </a:r>
            <a:endParaRPr lang="en-US" altLang="zh-CN" sz="2800" kern="0" dirty="0">
              <a:latin typeface="宋体" panose="02010600030101010101" pitchFamily="2" charset="-122"/>
            </a:endParaRPr>
          </a:p>
          <a:p>
            <a:pPr marL="720000" eaLnBrk="1">
              <a:lnSpc>
                <a:spcPct val="150000"/>
              </a:lnSpc>
              <a:defRPr/>
            </a:pPr>
            <a:r>
              <a:rPr lang="zh-CN" altLang="en-US" sz="2800" kern="0" dirty="0">
                <a:latin typeface="宋体" panose="02010600030101010101" pitchFamily="2" charset="-122"/>
              </a:rPr>
              <a:t>如何描述非功能性</a:t>
            </a:r>
            <a:r>
              <a:rPr lang="zh-CN" altLang="en-US" sz="2800" kern="0" dirty="0">
                <a:solidFill>
                  <a:srgbClr val="FF0000"/>
                </a:solidFill>
                <a:latin typeface="宋体" panose="02010600030101010101" pitchFamily="2" charset="-122"/>
              </a:rPr>
              <a:t>需求项</a:t>
            </a:r>
            <a:r>
              <a:rPr lang="zh-CN" altLang="en-US" sz="2800" kern="0" dirty="0">
                <a:latin typeface="宋体" panose="02010600030101010101" pitchFamily="2" charset="-122"/>
              </a:rPr>
              <a:t>（质量需求项、约束性需求项）？</a:t>
            </a:r>
            <a:endParaRPr lang="en-US" altLang="zh-CN" sz="2800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 txBox="1">
            <a:spLocks noChangeArrowheads="1"/>
          </p:cNvSpPr>
          <p:nvPr/>
        </p:nvSpPr>
        <p:spPr bwMode="auto">
          <a:xfrm>
            <a:off x="482600" y="358775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如何描述非功能性需求项？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0825" y="1765300"/>
            <a:ext cx="8435975" cy="490378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kern="0" dirty="0">
                <a:latin typeface="宋体" panose="02010600030101010101" pitchFamily="2" charset="-122"/>
              </a:rPr>
              <a:t>用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简洁</a:t>
            </a:r>
            <a:r>
              <a:rPr lang="zh-CN" altLang="en-US" kern="0" dirty="0">
                <a:latin typeface="宋体" panose="02010600030101010101" pitchFamily="2" charset="-122"/>
              </a:rPr>
              <a:t>、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清晰</a:t>
            </a:r>
            <a:r>
              <a:rPr lang="zh-CN" altLang="en-US" kern="0" dirty="0">
                <a:latin typeface="宋体" panose="02010600030101010101" pitchFamily="2" charset="-122"/>
              </a:rPr>
              <a:t>（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无歧义</a:t>
            </a:r>
            <a:r>
              <a:rPr lang="zh-CN" altLang="en-US" kern="0" dirty="0">
                <a:latin typeface="宋体" panose="02010600030101010101" pitchFamily="2" charset="-122"/>
              </a:rPr>
              <a:t>）、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肯定</a:t>
            </a:r>
            <a:r>
              <a:rPr lang="zh-CN" altLang="en-US" kern="0" dirty="0">
                <a:latin typeface="宋体" panose="02010600030101010101" pitchFamily="2" charset="-122"/>
              </a:rPr>
              <a:t>的自然语言句子或 短段落 描述非功能需求，例如</a:t>
            </a:r>
            <a:r>
              <a:rPr lang="zh-CN" altLang="en-US" b="0" kern="0" dirty="0">
                <a:latin typeface="宋体" panose="02010600030101010101" pitchFamily="2" charset="-122"/>
              </a:rPr>
              <a:t>：</a:t>
            </a:r>
            <a:endParaRPr lang="en-US" altLang="zh-CN" b="0" kern="0" dirty="0">
              <a:latin typeface="宋体" panose="02010600030101010101" pitchFamily="2" charset="-122"/>
            </a:endParaRP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系统在用户输入齐备后</a:t>
            </a:r>
            <a:r>
              <a:rPr lang="en-US" altLang="zh-CN" sz="2400" b="0" kern="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秒之内弹出车票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目标软件必须在</a:t>
            </a:r>
            <a:r>
              <a:rPr lang="en-US" altLang="zh-CN" sz="2400" b="0" kern="0" dirty="0">
                <a:latin typeface="微软雅黑" pitchFamily="34" charset="-122"/>
                <a:ea typeface="微软雅黑" pitchFamily="34" charset="-122"/>
              </a:rPr>
              <a:t>0.5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秒内响应外部事件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针对任意目标地点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400" b="0" kern="0" dirty="0">
                <a:latin typeface="微软雅黑" pitchFamily="34" charset="-122"/>
                <a:ea typeface="微软雅黑" pitchFamily="34" charset="-122"/>
              </a:rPr>
              <a:t>MCS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必须在</a:t>
            </a:r>
            <a:r>
              <a:rPr lang="en-US" altLang="zh-CN" sz="2400" b="0" kern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秒内完成最优路径规划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0" kern="0" dirty="0"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 txBox="1">
            <a:spLocks noChangeArrowheads="1"/>
          </p:cNvSpPr>
          <p:nvPr/>
        </p:nvSpPr>
        <p:spPr bwMode="auto">
          <a:xfrm>
            <a:off x="528638" y="32385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如何描述功能需求项？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65300"/>
            <a:ext cx="8435975" cy="490378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kern="0" dirty="0">
                <a:latin typeface="宋体" panose="02010600030101010101" pitchFamily="2" charset="-122"/>
              </a:rPr>
              <a:t>直观上，可将功能理解为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输入</a:t>
            </a:r>
            <a:r>
              <a:rPr lang="en-US" altLang="zh-CN" kern="0" dirty="0">
                <a:solidFill>
                  <a:srgbClr val="FF0000"/>
                </a:solidFill>
                <a:latin typeface="宋体" panose="02010600030101010101" pitchFamily="2" charset="-122"/>
              </a:rPr>
              <a:t>-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输出关系</a:t>
            </a:r>
            <a:r>
              <a:rPr lang="zh-CN" altLang="en-US" kern="0" dirty="0">
                <a:latin typeface="宋体" panose="02010600030101010101" pitchFamily="2" charset="-122"/>
              </a:rPr>
              <a:t>，功能需求项可表示为：</a:t>
            </a:r>
            <a:endParaRPr lang="en-US" altLang="zh-CN" kern="0" dirty="0">
              <a:latin typeface="宋体" panose="02010600030101010101" pitchFamily="2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输入数据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以及对输入数据的约束或要求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输出数据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对输出数据的期望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以及对输入、输出数据之间关系的约束或要求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 txBox="1">
            <a:spLocks noChangeArrowheads="1"/>
          </p:cNvSpPr>
          <p:nvPr/>
        </p:nvSpPr>
        <p:spPr bwMode="auto">
          <a:xfrm>
            <a:off x="482600" y="358775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举例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2263" y="1763713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40000"/>
              </a:lnSpc>
              <a:defRPr/>
            </a:pPr>
            <a:r>
              <a:rPr lang="zh-CN" altLang="en-US" sz="2800" kern="0" dirty="0">
                <a:latin typeface="宋体" panose="02010600030101010101" pitchFamily="2" charset="-122"/>
              </a:rPr>
              <a:t>需求项名称：照相控制</a:t>
            </a:r>
            <a:endParaRPr lang="en-US" altLang="zh-CN" sz="2800" kern="0" dirty="0">
              <a:latin typeface="宋体" panose="02010600030101010101" pitchFamily="2" charset="-122"/>
            </a:endParaRPr>
          </a:p>
          <a:p>
            <a:pPr marL="1253400" lvl="1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输入数据：</a:t>
            </a:r>
            <a:r>
              <a:rPr lang="zh-CN" altLang="en-US" b="0" kern="0" dirty="0">
                <a:latin typeface="楷体" pitchFamily="49" charset="-122"/>
                <a:ea typeface="楷体" pitchFamily="49" charset="-122"/>
              </a:rPr>
              <a:t>月球车的当前坐标、方位，照相目标区域的坐标</a:t>
            </a:r>
            <a:endParaRPr lang="en-US" altLang="zh-CN" b="0" kern="0" dirty="0">
              <a:latin typeface="楷体" pitchFamily="49" charset="-122"/>
              <a:ea typeface="楷体" pitchFamily="49" charset="-122"/>
            </a:endParaRPr>
          </a:p>
          <a:p>
            <a:pPr marL="1253400" lvl="1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输出数据：</a:t>
            </a:r>
            <a:r>
              <a:rPr lang="zh-CN" altLang="en-US" b="0" kern="0" dirty="0">
                <a:latin typeface="楷体" pitchFamily="49" charset="-122"/>
                <a:ea typeface="楷体" pitchFamily="49" charset="-122"/>
              </a:rPr>
              <a:t>月球车的方位调整指令、照相启动指令</a:t>
            </a:r>
            <a:endParaRPr lang="en-US" altLang="zh-CN" b="0" kern="0" dirty="0">
              <a:latin typeface="楷体" pitchFamily="49" charset="-122"/>
              <a:ea typeface="楷体" pitchFamily="49" charset="-122"/>
            </a:endParaRPr>
          </a:p>
          <a:p>
            <a:pPr marL="1253400" lvl="1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要求：</a:t>
            </a:r>
            <a:r>
              <a:rPr lang="zh-CN" altLang="en-US" b="0" kern="0" dirty="0">
                <a:latin typeface="楷体" pitchFamily="49" charset="-122"/>
                <a:ea typeface="楷体" pitchFamily="49" charset="-122"/>
              </a:rPr>
              <a:t>照相启动前，相机必须位于目标区域的正前方</a:t>
            </a:r>
            <a:r>
              <a:rPr lang="en-US" altLang="zh-CN" b="0" kern="0" dirty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b="0" kern="0" dirty="0">
                <a:latin typeface="楷体" pitchFamily="49" charset="-122"/>
                <a:ea typeface="楷体" pitchFamily="49" charset="-122"/>
              </a:rPr>
              <a:t>米</a:t>
            </a:r>
            <a:endParaRPr lang="en-US" altLang="zh-CN" b="0" kern="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 txBox="1">
            <a:spLocks noChangeArrowheads="1"/>
          </p:cNvSpPr>
          <p:nvPr/>
        </p:nvSpPr>
        <p:spPr bwMode="auto">
          <a:xfrm>
            <a:off x="528638" y="32385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如何描述功能需求项？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65300"/>
            <a:ext cx="8435975" cy="490378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kern="0" dirty="0">
                <a:latin typeface="宋体" panose="02010600030101010101" pitchFamily="2" charset="-122"/>
              </a:rPr>
              <a:t>在面向对象方法中，可将功能理解为</a:t>
            </a:r>
            <a:r>
              <a:rPr lang="zh-CN" altLang="en-US" kern="0" dirty="0">
                <a:solidFill>
                  <a:srgbClr val="FF0000"/>
                </a:solidFill>
                <a:latin typeface="宋体" panose="02010600030101010101" pitchFamily="2" charset="-122"/>
              </a:rPr>
              <a:t>对象的行为</a:t>
            </a:r>
            <a:r>
              <a:rPr lang="zh-CN" altLang="en-US" kern="0" dirty="0">
                <a:latin typeface="宋体" panose="02010600030101010101" pitchFamily="2" charset="-122"/>
              </a:rPr>
              <a:t>，功能需求项可表示为：</a:t>
            </a:r>
            <a:endParaRPr lang="en-US" altLang="zh-CN" kern="0" dirty="0">
              <a:latin typeface="宋体" panose="02010600030101010101" pitchFamily="2" charset="-122"/>
            </a:endParaRPr>
          </a:p>
          <a:p>
            <a:pPr marL="250100" indent="0" eaLnBrk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宋体" panose="02010600030101010101" pitchFamily="2" charset="-122"/>
              </a:rPr>
              <a:t>   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actor(object),   do what,   so that (goal)</a:t>
            </a:r>
          </a:p>
          <a:p>
            <a:pPr marL="250100" indent="0" eaLnBrk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zh-CN" altLang="en-US" kern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学生的选课功能</a:t>
            </a:r>
            <a:endParaRPr lang="en-US" altLang="zh-CN" kern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7300" indent="-457200" eaLnBrk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作为一个学生，能够执行选课操作，以便选择学生喜欢的课程，完成所需的学分。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85775" y="503238"/>
            <a:ext cx="6877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3.4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需求获取的内容（通俗）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22288" y="1719263"/>
            <a:ext cx="72390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(1) </a:t>
            </a:r>
            <a:r>
              <a:rPr lang="zh-CN" altLang="en-US" sz="2800" dirty="0">
                <a:latin typeface="宋体" panose="02010600030101010101" pitchFamily="2" charset="-122"/>
              </a:rPr>
              <a:t>功能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(2) </a:t>
            </a:r>
            <a:r>
              <a:rPr lang="zh-CN" altLang="en-US" sz="2800" dirty="0">
                <a:latin typeface="宋体" panose="02010600030101010101" pitchFamily="2" charset="-122"/>
              </a:rPr>
              <a:t>性能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(3) </a:t>
            </a:r>
            <a:r>
              <a:rPr lang="zh-CN" altLang="en-US" sz="2800" dirty="0">
                <a:latin typeface="宋体" panose="02010600030101010101" pitchFamily="2" charset="-122"/>
              </a:rPr>
              <a:t>环境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(4) </a:t>
            </a:r>
            <a:r>
              <a:rPr lang="zh-CN" altLang="en-US" sz="2800" dirty="0">
                <a:latin typeface="宋体" panose="02010600030101010101" pitchFamily="2" charset="-122"/>
              </a:rPr>
              <a:t>界面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(5) </a:t>
            </a:r>
            <a:r>
              <a:rPr lang="zh-CN" altLang="en-US" sz="2800" dirty="0">
                <a:latin typeface="宋体" panose="02010600030101010101" pitchFamily="2" charset="-122"/>
              </a:rPr>
              <a:t>接口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(5) </a:t>
            </a:r>
            <a:r>
              <a:rPr lang="zh-CN" altLang="en-US" sz="2800" dirty="0">
                <a:latin typeface="宋体" panose="02010600030101010101" pitchFamily="2" charset="-122"/>
              </a:rPr>
              <a:t>用户或人的因素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(6) </a:t>
            </a:r>
            <a:r>
              <a:rPr lang="zh-CN" altLang="en-US" sz="2800" dirty="0">
                <a:latin typeface="宋体" panose="02010600030101010101" pitchFamily="2" charset="-122"/>
              </a:rPr>
              <a:t>文档 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(7) </a:t>
            </a:r>
            <a:r>
              <a:rPr lang="zh-CN" altLang="en-US" sz="2800" dirty="0">
                <a:latin typeface="宋体" panose="02010600030101010101" pitchFamily="2" charset="-122"/>
              </a:rPr>
              <a:t>数据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(8) </a:t>
            </a:r>
            <a:r>
              <a:rPr lang="zh-CN" altLang="en-US" sz="2800" dirty="0">
                <a:latin typeface="宋体" panose="02010600030101010101" pitchFamily="2" charset="-122"/>
              </a:rPr>
              <a:t>资源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(9) </a:t>
            </a:r>
            <a:r>
              <a:rPr lang="zh-CN" altLang="en-US" sz="2800" dirty="0">
                <a:latin typeface="宋体" panose="02010600030101010101" pitchFamily="2" charset="-122"/>
              </a:rPr>
              <a:t>安全保密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(10)</a:t>
            </a:r>
            <a:r>
              <a:rPr lang="zh-CN" altLang="en-US" sz="2800" dirty="0">
                <a:latin typeface="宋体" panose="02010600030101010101" pitchFamily="2" charset="-122"/>
              </a:rPr>
              <a:t>软件成本消耗与开发进度</a:t>
            </a: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(11)</a:t>
            </a:r>
            <a:r>
              <a:rPr lang="zh-CN" altLang="en-US" sz="2800" dirty="0">
                <a:latin typeface="宋体" panose="02010600030101010101" pitchFamily="2" charset="-122"/>
              </a:rPr>
              <a:t>质量保证</a:t>
            </a: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11188" y="233363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功能需求</a:t>
            </a:r>
            <a:r>
              <a:rPr lang="zh-CN" altLang="en-US" sz="51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657225" y="1763713"/>
            <a:ext cx="807720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系统做什么？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系统何时做什么？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系统何时及如何修改或升级？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例如学生管理系统（招生功能，注册功能，学籍管理功能，毕业分配功能，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……</a:t>
            </a:r>
            <a:endParaRPr lang="zh-CN" altLang="en-US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473075" y="323850"/>
            <a:ext cx="53335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3.1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软件需求（案例）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1870075"/>
            <a:ext cx="6965950" cy="479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566738" y="279400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性能需求</a:t>
            </a:r>
            <a:r>
              <a:rPr lang="zh-CN" altLang="en-US" sz="51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066800" y="1828800"/>
            <a:ext cx="807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软件开发的技术性指标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例如：</a:t>
            </a: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规模大小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存储容量限制</a:t>
            </a: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执行速度、响应时间</a:t>
            </a: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吞吐量，并发个数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计算精度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可靠性，安全性</a:t>
            </a:r>
            <a:r>
              <a:rPr lang="en-US" altLang="zh-CN">
                <a:latin typeface="宋体" panose="02010600030101010101" pitchFamily="2" charset="-122"/>
              </a:rPr>
              <a:t>,…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22288" y="188913"/>
            <a:ext cx="5791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环境需求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862263" y="4329113"/>
            <a:ext cx="46799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  操作系统</a:t>
            </a:r>
          </a:p>
          <a:p>
            <a:pPr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  网络</a:t>
            </a:r>
          </a:p>
          <a:p>
            <a:pPr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  数据库</a:t>
            </a:r>
            <a:endParaRPr lang="en-US" altLang="zh-CN" sz="2800">
              <a:latin typeface="宋体" panose="02010600030101010101" pitchFamily="2" charset="-122"/>
            </a:endParaRPr>
          </a:p>
          <a:p>
            <a:pPr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宋体" panose="02010600030101010101" pitchFamily="2" charset="-122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辅助工具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611188" y="2079625"/>
            <a:ext cx="1792287" cy="4762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硬件设备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</a:t>
            </a: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701675" y="4373563"/>
            <a:ext cx="1255713" cy="47625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软件：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727325" y="2079625"/>
            <a:ext cx="5894388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机型、外设、接口、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地点、分布、温度、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宋体" panose="02010600030101010101" pitchFamily="2" charset="-122"/>
              </a:rPr>
              <a:t> 湿度、磁场干扰等</a:t>
            </a:r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90538" y="233363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界面需求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1930400"/>
            <a:ext cx="86106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有来自其它系统的输入吗？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到自其它系统的输出吗？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对数据格式有规定吗？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对数据存储介质有规定吗？</a:t>
            </a:r>
          </a:p>
        </p:txBody>
      </p:sp>
    </p:spTree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188" y="1763713"/>
            <a:ext cx="8235950" cy="4899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软件接口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主要考虑软件与操作系统、数据库管理系统的接口，以及局域网和互联网软件之间的数据交换。考虑到文档处理时有可能需要较常用的办公软件。例如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office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系列，所以应尽量实现他们之间的数据格式的自动转换。</a:t>
            </a:r>
          </a:p>
          <a:p>
            <a:pPr marL="457200" indent="-4572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硬件接口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考虑到数据的备份等要求，需要外部存储设备，如管理员电脑的硬盘等，这较易实现。</a:t>
            </a: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490538" y="233363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(5)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接口需求 </a:t>
            </a:r>
          </a:p>
        </p:txBody>
      </p:sp>
    </p:spTree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22288" y="233363"/>
            <a:ext cx="7391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用户或人的因素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746125" y="1898650"/>
            <a:ext cx="81534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用户类型？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各种用户熟练程度？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需受何种训练？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用户理解、使用系统的难度？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用户错误操作系统的可能性？</a:t>
            </a:r>
          </a:p>
        </p:txBody>
      </p:sp>
    </p:spTree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581025" y="323850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文档需求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46125" y="1898650"/>
            <a:ext cx="82296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需哪些文档？</a:t>
            </a:r>
          </a:p>
          <a:p>
            <a:pPr>
              <a:spcAft>
                <a:spcPts val="600"/>
              </a:spcAft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文档针对哪些读者？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spcAft>
                <a:spcPts val="600"/>
              </a:spcAft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操作使用说明文档？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spcAft>
                <a:spcPts val="600"/>
              </a:spcAft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培训学习文档？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spcAft>
                <a:spcPts val="600"/>
              </a:spcAft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维护文档？</a:t>
            </a:r>
          </a:p>
        </p:txBody>
      </p:sp>
    </p:spTree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90538" y="279400"/>
            <a:ext cx="57912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数据需求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66738" y="1898650"/>
            <a:ext cx="8382000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输入、输出数据的格式？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接收、发送数据的频率？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数据的准确性和精度？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数据流量？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数据需保持的时间？</a:t>
            </a:r>
          </a:p>
        </p:txBody>
      </p:sp>
    </p:spTree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66738" y="368300"/>
            <a:ext cx="5791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资源需求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04800" y="2124075"/>
            <a:ext cx="8763000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itchFamily="2" charset="-122"/>
              </a:rPr>
              <a:t> 软件运行时所需的数据、软件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itchFamily="2" charset="-122"/>
              </a:rPr>
              <a:t> 内存空间等资源。</a:t>
            </a: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endParaRPr lang="zh-CN" altLang="en-US" sz="3000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120000"/>
              <a:buFont typeface="Wingdings" panose="05000000000000000000" pitchFamily="2" charset="2"/>
              <a:buChar char="ü"/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itchFamily="2" charset="-122"/>
              </a:rPr>
              <a:t> 软件开发、维护所需的人力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3000" dirty="0">
                <a:solidFill>
                  <a:schemeClr val="tx1"/>
                </a:solidFill>
                <a:latin typeface="宋体" pitchFamily="2" charset="-122"/>
              </a:rPr>
              <a:t> 支撑软件、开发设备等。</a:t>
            </a:r>
          </a:p>
        </p:txBody>
      </p:sp>
    </p:spTree>
  </p:cSld>
  <p:clrMapOvr>
    <a:masterClrMapping/>
  </p:clrMapOvr>
  <p:transition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522288" y="323850"/>
            <a:ext cx="7620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安全保密要求</a:t>
            </a:r>
            <a:r>
              <a:rPr lang="zh-CN" altLang="en-US" sz="51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11188" y="1898650"/>
            <a:ext cx="8382000" cy="423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需对访问系统或系统信息加以控制吗？</a:t>
            </a:r>
          </a:p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如何隔离用户之间的数据？</a:t>
            </a:r>
          </a:p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用户程序如何与其它程序和操作系统隔离？</a:t>
            </a:r>
          </a:p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系统备份要求？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数据加密？</a:t>
            </a:r>
            <a:endParaRPr lang="en-US" altLang="zh-CN">
              <a:latin typeface="宋体" panose="02010600030101010101" pitchFamily="2" charset="-122"/>
            </a:endParaRPr>
          </a:p>
          <a:p>
            <a:pPr>
              <a:spcBef>
                <a:spcPts val="1200"/>
              </a:spcBef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隐私？</a:t>
            </a:r>
          </a:p>
        </p:txBody>
      </p:sp>
    </p:spTree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5763" y="53975"/>
            <a:ext cx="832643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(11)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软件成本消耗与开发进度需求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792163" y="1943100"/>
            <a:ext cx="7467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开发有规定的时间表吗？</a:t>
            </a:r>
          </a:p>
          <a:p>
            <a:pPr>
              <a:lnSpc>
                <a:spcPct val="15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软硬件投资有无限制</a:t>
            </a:r>
            <a:r>
              <a:rPr lang="zh-CN" altLang="en-US" sz="4300"/>
              <a:t>？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476250" y="279400"/>
            <a:ext cx="58451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案例工作过程的一幅场景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6225" y="1765300"/>
            <a:ext cx="8435975" cy="4903788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科星公司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在与</a:t>
            </a: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国家航天局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NAA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）签订“月球车控制仿真软件系统”（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MCS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）研发合同之后的首个工作日，</a:t>
            </a: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科星公司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的工程师</a:t>
            </a: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王华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走进</a:t>
            </a:r>
            <a:r>
              <a:rPr lang="en-US" altLang="zh-CN" kern="0" dirty="0">
                <a:latin typeface="楷体" pitchFamily="49" charset="-122"/>
                <a:ea typeface="楷体" pitchFamily="49" charset="-122"/>
              </a:rPr>
              <a:t>NAA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月球车项目主管</a:t>
            </a:r>
            <a:r>
              <a:rPr lang="zh-CN" altLang="en-US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李总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的办公室，</a:t>
            </a:r>
            <a:endParaRPr lang="en-US" altLang="zh-CN" kern="0" dirty="0">
              <a:latin typeface="楷体" pitchFamily="49" charset="-122"/>
              <a:ea typeface="楷体" pitchFamily="49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王华：李总，你对</a:t>
            </a:r>
            <a:r>
              <a:rPr lang="en-US" altLang="zh-CN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MCS</a:t>
            </a:r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在月球车移动控制方面有哪些具体的要求和期望？</a:t>
            </a:r>
            <a:endParaRPr lang="en-US" altLang="zh-CN" sz="2400" b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李总：我们希望月球车能够避开障碍，并选择最优的路径到达指定地点，</a:t>
            </a:r>
            <a:r>
              <a:rPr lang="en-US" altLang="zh-CN" sz="24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</p:txBody>
      </p:sp>
    </p:spTree>
  </p:cSld>
  <p:clrMapOvr>
    <a:masterClrMapping/>
  </p:clrMapOvr>
  <p:transition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66738" y="414338"/>
            <a:ext cx="647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(12)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质量保证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836613" y="1763713"/>
            <a:ext cx="8077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系统的可靠性要求？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系统必须监测和隔离错误吗？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规定系统平均出错时间？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出错后，重启系统允许的时间？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系统变化如何反映到设计中？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维护是否包括对系统的改进？</a:t>
            </a: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 typeface="Wingdings" panose="05000000000000000000" pitchFamily="2" charset="2"/>
              <a:buChar char="ü"/>
            </a:pPr>
            <a:r>
              <a:rPr lang="zh-CN" altLang="en-US">
                <a:latin typeface="宋体" panose="02010600030101010101" pitchFamily="2" charset="-122"/>
              </a:rPr>
              <a:t> 系统的可移植性？</a:t>
            </a:r>
          </a:p>
        </p:txBody>
      </p:sp>
    </p:spTree>
  </p:cSld>
  <p:clrMapOvr>
    <a:masterClrMapping/>
  </p:clrMapOvr>
  <p:transition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746575" y="2033845"/>
            <a:ext cx="8005763" cy="369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 smtClean="0">
                <a:latin typeface="宋体" panose="02010600030101010101" pitchFamily="2" charset="-122"/>
              </a:rPr>
              <a:t>1)</a:t>
            </a:r>
            <a:r>
              <a:rPr lang="zh-CN" altLang="en-US" sz="2800" dirty="0" smtClean="0">
                <a:latin typeface="宋体" panose="02010600030101010101" pitchFamily="2" charset="-122"/>
              </a:rPr>
              <a:t>共享单车手机</a:t>
            </a:r>
            <a:r>
              <a:rPr lang="en-US" altLang="zh-CN" sz="2800" dirty="0" smtClean="0">
                <a:latin typeface="宋体" panose="02010600030101010101" pitchFamily="2" charset="-122"/>
              </a:rPr>
              <a:t>APP</a:t>
            </a:r>
            <a:r>
              <a:rPr lang="zh-CN" altLang="en-US" sz="2800" dirty="0" smtClean="0"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latin typeface="宋体" panose="02010600030101010101" pitchFamily="2" charset="-122"/>
              </a:rPr>
              <a:t>需求描述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		   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&lt;=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2151631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(2</a:t>
            </a:r>
            <a:r>
              <a:rPr lang="en-US" altLang="zh-CN" sz="2800" dirty="0" smtClean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手机私家车拼车软件系统的需求描述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		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2151753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&lt;=2152809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FontTx/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(3</a:t>
            </a:r>
            <a:r>
              <a:rPr lang="en-US" altLang="zh-CN" sz="2800" dirty="0" smtClean="0">
                <a:latin typeface="宋体" panose="02010600030101010101" pitchFamily="2" charset="-122"/>
              </a:rPr>
              <a:t>)</a:t>
            </a:r>
            <a:r>
              <a:rPr lang="zh-CN" altLang="en-US" sz="2800" dirty="0" smtClean="0">
                <a:latin typeface="宋体" panose="02010600030101010101" pitchFamily="2" charset="-122"/>
              </a:rPr>
              <a:t>城市公交车无人驾驶系统的</a:t>
            </a:r>
            <a:r>
              <a:rPr lang="zh-CN" altLang="en-US" sz="2800" dirty="0">
                <a:latin typeface="宋体" panose="02010600030101010101" pitchFamily="2" charset="-122"/>
              </a:rPr>
              <a:t>需求描述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rgbClr val="FC0128"/>
              </a:buClr>
              <a:buSzPct val="120000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 		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2152813&lt;=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学号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&lt;2199999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39750" y="413665"/>
            <a:ext cx="77796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Homework—</a:t>
            </a:r>
            <a:r>
              <a:rPr lang="zh-CN" altLang="en-US" sz="4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需求获取和需求描述</a:t>
            </a:r>
            <a:endParaRPr lang="en-US" altLang="zh-CN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51620" y="5859270"/>
            <a:ext cx="69573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00FF"/>
                </a:solidFill>
                <a:cs typeface="Times New Roman" panose="02020603050405020304" pitchFamily="18" charset="0"/>
              </a:rPr>
              <a:t>作业发到：</a:t>
            </a:r>
            <a:r>
              <a:rPr lang="en-US" altLang="zh-CN" sz="4000" dirty="0">
                <a:solidFill>
                  <a:srgbClr val="0000FF"/>
                </a:solidFill>
                <a:cs typeface="Times New Roman" panose="02020603050405020304" pitchFamily="18" charset="0"/>
              </a:rPr>
              <a:t>se2003tj@sina.com</a:t>
            </a:r>
            <a:endParaRPr lang="zh-CN" altLang="en-US" sz="40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 txBox="1">
            <a:spLocks noChangeArrowheads="1"/>
          </p:cNvSpPr>
          <p:nvPr/>
        </p:nvSpPr>
        <p:spPr bwMode="auto">
          <a:xfrm>
            <a:off x="381000" y="358775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值得思考的问题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6863" y="1674813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30000"/>
              </a:lnSpc>
              <a:defRPr/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王华的目的是什么？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3400" lvl="1" eaLnBrk="1">
              <a:lnSpc>
                <a:spcPct val="130000"/>
              </a:lnSpc>
              <a:defRPr/>
            </a:pPr>
            <a:r>
              <a:rPr lang="zh-CN" altLang="en-US" sz="2400" kern="0" dirty="0">
                <a:latin typeface="宋体" panose="02010600030101010101" pitchFamily="2" charset="-122"/>
              </a:rPr>
              <a:t>获取用户对于待开发的软件系统（也称目标软件系统）的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要求和期望</a:t>
            </a:r>
            <a:r>
              <a:rPr lang="en-US" altLang="zh-CN" sz="2400" kern="0" dirty="0">
                <a:latin typeface="宋体" panose="02010600030101010101" pitchFamily="2" charset="-122"/>
              </a:rPr>
              <a:t> ——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软件需求</a:t>
            </a:r>
            <a:endParaRPr lang="en-US" altLang="zh-CN" sz="2400" kern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720000" eaLnBrk="1">
              <a:lnSpc>
                <a:spcPct val="130000"/>
              </a:lnSpc>
              <a:defRPr/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王华为什么找李总了解软件需求？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53400" lvl="1" eaLnBrk="1">
              <a:lnSpc>
                <a:spcPct val="130000"/>
              </a:lnSpc>
              <a:defRPr/>
            </a:pPr>
            <a:r>
              <a:rPr lang="zh-CN" altLang="en-US" sz="2400" kern="0" dirty="0">
                <a:latin typeface="宋体" panose="02010600030101010101" pitchFamily="2" charset="-122"/>
              </a:rPr>
              <a:t>李总是</a:t>
            </a:r>
            <a:r>
              <a:rPr lang="en-US" altLang="zh-CN" sz="2400" kern="0" dirty="0">
                <a:latin typeface="宋体" panose="02010600030101010101" pitchFamily="2" charset="-122"/>
              </a:rPr>
              <a:t>MCS</a:t>
            </a:r>
            <a:r>
              <a:rPr lang="zh-CN" altLang="en-US" sz="2400" kern="0" dirty="0">
                <a:latin typeface="宋体" panose="02010600030101010101" pitchFamily="2" charset="-122"/>
              </a:rPr>
              <a:t>的使用者之一，其工作与</a:t>
            </a:r>
            <a:r>
              <a:rPr lang="en-US" altLang="zh-CN" sz="2400" kern="0" dirty="0">
                <a:latin typeface="宋体" panose="02010600030101010101" pitchFamily="2" charset="-122"/>
              </a:rPr>
              <a:t>MCS</a:t>
            </a:r>
            <a:r>
              <a:rPr lang="zh-CN" altLang="en-US" sz="2400" kern="0" dirty="0">
                <a:latin typeface="宋体" panose="02010600030101010101" pitchFamily="2" charset="-122"/>
              </a:rPr>
              <a:t>项目的成败密切相关 </a:t>
            </a:r>
            <a:r>
              <a:rPr lang="en-US" altLang="zh-CN" sz="2400" kern="0" dirty="0">
                <a:latin typeface="宋体" panose="02010600030101010101" pitchFamily="2" charset="-122"/>
              </a:rPr>
              <a:t>—— </a:t>
            </a:r>
            <a:r>
              <a:rPr lang="zh-CN" altLang="en-US" sz="2400" kern="0" dirty="0">
                <a:latin typeface="宋体" panose="02010600030101010101" pitchFamily="2" charset="-122"/>
              </a:rPr>
              <a:t>李总是</a:t>
            </a:r>
            <a:r>
              <a:rPr lang="en-US" altLang="zh-CN" sz="2400" kern="0" dirty="0">
                <a:latin typeface="宋体" panose="02010600030101010101" pitchFamily="2" charset="-122"/>
              </a:rPr>
              <a:t>MCS</a:t>
            </a:r>
            <a:r>
              <a:rPr lang="zh-CN" altLang="en-US" sz="2400" kern="0" dirty="0">
                <a:latin typeface="宋体" panose="02010600030101010101" pitchFamily="2" charset="-122"/>
              </a:rPr>
              <a:t>的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利益相关方</a:t>
            </a:r>
            <a:endParaRPr lang="en-US" altLang="zh-CN" sz="2400" kern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253400" lvl="1" eaLnBrk="1">
              <a:lnSpc>
                <a:spcPct val="130000"/>
              </a:lnSpc>
              <a:defRPr/>
            </a:pPr>
            <a:r>
              <a:rPr lang="zh-CN" altLang="en-US" sz="2400" kern="0" dirty="0">
                <a:latin typeface="宋体" panose="02010600030101010101" pitchFamily="2" charset="-122"/>
              </a:rPr>
              <a:t>李总是</a:t>
            </a:r>
            <a:r>
              <a:rPr lang="zh-CN" altLang="en-US" sz="2400" kern="0" dirty="0">
                <a:solidFill>
                  <a:srgbClr val="FF0000"/>
                </a:solidFill>
                <a:latin typeface="宋体" panose="02010600030101010101" pitchFamily="2" charset="-122"/>
              </a:rPr>
              <a:t>筹码持有者</a:t>
            </a:r>
            <a:r>
              <a:rPr lang="zh-CN" altLang="en-US" sz="2400" kern="0" dirty="0">
                <a:latin typeface="宋体" panose="02010600030101010101" pitchFamily="2" charset="-122"/>
              </a:rPr>
              <a:t>（</a:t>
            </a:r>
            <a:r>
              <a:rPr lang="en-US" altLang="zh-CN" sz="2400" kern="0" dirty="0">
                <a:latin typeface="宋体" panose="02010600030101010101" pitchFamily="2" charset="-122"/>
              </a:rPr>
              <a:t>stakeholder</a:t>
            </a:r>
            <a:r>
              <a:rPr lang="zh-CN" altLang="en-US" sz="2400" kern="0" dirty="0">
                <a:latin typeface="宋体" panose="02010600030101010101" pitchFamily="2" charset="-122"/>
              </a:rPr>
              <a:t>） ，对目标软件系统的评价，特别是对其能否顺利通过验收拥有发言权甚至决定权。</a:t>
            </a:r>
            <a:endParaRPr lang="en-US" altLang="zh-CN" sz="2400" kern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 txBox="1">
            <a:spLocks noChangeArrowheads="1"/>
          </p:cNvSpPr>
          <p:nvPr/>
        </p:nvSpPr>
        <p:spPr bwMode="auto">
          <a:xfrm>
            <a:off x="438150" y="279400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到底什么是软件需求？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61925" y="1630363"/>
            <a:ext cx="89820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50000"/>
              </a:lnSpc>
              <a:defRPr/>
            </a:pPr>
            <a:r>
              <a:rPr lang="zh-CN" altLang="en-US" sz="2800" kern="0" dirty="0">
                <a:latin typeface="宋体" panose="02010600030101010101" pitchFamily="2" charset="-122"/>
              </a:rPr>
              <a:t>软件需求</a:t>
            </a:r>
            <a:r>
              <a:rPr lang="zh-CN" altLang="zh-CN" sz="2800" kern="0" dirty="0">
                <a:latin typeface="宋体" panose="02010600030101010101" pitchFamily="2" charset="-122"/>
              </a:rPr>
              <a:t>是利益相关方对目标软件系统</a:t>
            </a:r>
            <a:r>
              <a:rPr lang="zh-CN" altLang="en-US" sz="2800" kern="0" dirty="0">
                <a:latin typeface="宋体" panose="02010600030101010101" pitchFamily="2" charset="-122"/>
              </a:rPr>
              <a:t>的</a:t>
            </a:r>
            <a:r>
              <a:rPr lang="zh-CN" altLang="en-US" sz="2800" kern="0" dirty="0">
                <a:solidFill>
                  <a:srgbClr val="FF0000"/>
                </a:solidFill>
                <a:latin typeface="宋体" panose="02010600030101010101" pitchFamily="2" charset="-122"/>
              </a:rPr>
              <a:t>要求和期望，细分为：</a:t>
            </a:r>
            <a:endParaRPr lang="en-US" altLang="zh-CN" sz="2800" kern="0" dirty="0">
              <a:latin typeface="宋体" panose="02010600030101010101" pitchFamily="2" charset="-122"/>
            </a:endParaRPr>
          </a:p>
          <a:p>
            <a:pPr marL="1253400" lvl="1" eaLnBrk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功能需求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+mn-ea"/>
              </a:rPr>
              <a:t>控制月球车移动并到达指定地点；</a:t>
            </a:r>
            <a:endParaRPr lang="en-US" altLang="zh-CN" sz="2400" dirty="0">
              <a:latin typeface="+mn-ea"/>
            </a:endParaRPr>
          </a:p>
          <a:p>
            <a:pPr marL="1253400" lvl="1" eaLnBrk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性能需求：</a:t>
            </a:r>
            <a:r>
              <a:rPr lang="en-US" altLang="zh-CN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+mn-ea"/>
              </a:rPr>
              <a:t>MCS</a:t>
            </a:r>
            <a:r>
              <a:rPr lang="zh-CN" altLang="en-US" sz="2400" dirty="0">
                <a:latin typeface="+mn-ea"/>
              </a:rPr>
              <a:t>必须在</a:t>
            </a: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秒内完成最优路径规划； </a:t>
            </a:r>
            <a:endParaRPr lang="en-US" altLang="zh-CN" sz="2400" dirty="0">
              <a:latin typeface="+mn-ea"/>
            </a:endParaRPr>
          </a:p>
          <a:p>
            <a:pPr marL="1253400" lvl="1" eaLnBrk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可靠性需求</a:t>
            </a:r>
            <a:r>
              <a:rPr lang="zh-CN" altLang="en-US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+mn-ea"/>
              </a:rPr>
              <a:t>MCS</a:t>
            </a:r>
            <a:r>
              <a:rPr lang="zh-CN" altLang="en-US" sz="2400" dirty="0">
                <a:latin typeface="+mn-ea"/>
              </a:rPr>
              <a:t>平均无故障工作时间必须大于</a:t>
            </a:r>
            <a:r>
              <a:rPr lang="en-US" altLang="zh-CN" sz="2400" dirty="0">
                <a:latin typeface="+mn-ea"/>
              </a:rPr>
              <a:t>24</a:t>
            </a:r>
            <a:r>
              <a:rPr lang="zh-CN" altLang="en-US" sz="2400" dirty="0">
                <a:latin typeface="+mn-ea"/>
              </a:rPr>
              <a:t>小时</a:t>
            </a:r>
            <a:r>
              <a:rPr lang="zh-CN" altLang="en-US" sz="2400" b="0" dirty="0">
                <a:latin typeface="+mn-ea"/>
              </a:rPr>
              <a:t>； </a:t>
            </a:r>
            <a:endParaRPr lang="en-US" altLang="zh-CN" sz="2400" b="0" dirty="0">
              <a:latin typeface="+mn-ea"/>
            </a:endParaRPr>
          </a:p>
          <a:p>
            <a:pPr marL="1253400" lvl="1" eaLnBrk="1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约束性需求：</a:t>
            </a:r>
            <a:r>
              <a:rPr lang="en-US" altLang="zh-CN" sz="2400" dirty="0">
                <a:latin typeface="+mn-ea"/>
              </a:rPr>
              <a:t>MCS</a:t>
            </a:r>
            <a:r>
              <a:rPr lang="zh-CN" altLang="en-US" sz="2400" dirty="0">
                <a:latin typeface="+mn-ea"/>
              </a:rPr>
              <a:t>必须在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个月内通过验收测试；</a:t>
            </a:r>
            <a:endParaRPr lang="en-US" altLang="zh-CN" sz="2400" dirty="0">
              <a:latin typeface="+mn-ea"/>
            </a:endParaRPr>
          </a:p>
          <a:p>
            <a:pPr marL="1253400" lvl="1" eaLnBrk="1">
              <a:lnSpc>
                <a:spcPct val="150000"/>
              </a:lnSpc>
              <a:defRPr/>
            </a:pP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1253400" lvl="1" eaLnBrk="1">
              <a:lnSpc>
                <a:spcPct val="150000"/>
              </a:lnSpc>
              <a:defRPr/>
            </a:pPr>
            <a:endParaRPr lang="en-US" altLang="zh-CN" sz="2800" kern="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567613" y="2095500"/>
          <a:ext cx="13954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Clip" r:id="rId3" imgW="694030" imgH="787298" progId="MS_ClipArt_Gallery.2">
                  <p:embed/>
                </p:oleObj>
              </mc:Choice>
              <mc:Fallback>
                <p:oleObj name="Clip" r:id="rId3" imgW="694030" imgH="787298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2095500"/>
                        <a:ext cx="139541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521075" y="2995613"/>
          <a:ext cx="206375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Clip" r:id="rId5" imgW="795528" imgH="766267" progId="MS_ClipArt_Gallery.2">
                  <p:embed/>
                </p:oleObj>
              </mc:Choice>
              <mc:Fallback>
                <p:oleObj name="Clip" r:id="rId5" imgW="795528" imgH="766267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995613"/>
                        <a:ext cx="206375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/>
          </p:cNvGraphicFramePr>
          <p:nvPr/>
        </p:nvGraphicFramePr>
        <p:xfrm>
          <a:off x="7388225" y="4559300"/>
          <a:ext cx="15763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Clip" r:id="rId7" imgW="3657600" imgH="2015464" progId="MS_ClipArt_Gallery.2">
                  <p:embed/>
                </p:oleObj>
              </mc:Choice>
              <mc:Fallback>
                <p:oleObj name="Clip" r:id="rId7" imgW="3657600" imgH="2015464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225" y="4559300"/>
                        <a:ext cx="157638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497763" y="3367088"/>
            <a:ext cx="1624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Customer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03250" y="5846763"/>
            <a:ext cx="1042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Users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6958013" y="5756275"/>
            <a:ext cx="26304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Problem Domain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932363" y="5054600"/>
            <a:ext cx="27559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Domain Experts</a:t>
            </a:r>
            <a:br>
              <a:rPr lang="en-US" altLang="zh-CN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Industry Analysts</a:t>
            </a:r>
            <a:br>
              <a:rPr lang="en-US" altLang="zh-CN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Site Visits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Business Model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781175" y="5341938"/>
            <a:ext cx="2786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Problem Reports</a:t>
            </a:r>
            <a:br>
              <a:rPr lang="en-US" altLang="zh-CN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Change Requests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841875" y="1628775"/>
            <a:ext cx="30607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Requirement Specs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Business Plans</a:t>
            </a:r>
            <a:br>
              <a:rPr lang="en-US" altLang="zh-CN" sz="2400">
                <a:latin typeface="Arial" panose="020B0604020202020204" pitchFamily="34" charset="0"/>
              </a:rPr>
            </a:br>
            <a:r>
              <a:rPr lang="en-US" altLang="zh-CN" sz="2400">
                <a:latin typeface="Arial" panose="020B0604020202020204" pitchFamily="34" charset="0"/>
              </a:rPr>
              <a:t>Personal Goals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851275" y="4533900"/>
            <a:ext cx="129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Analyst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01675" y="2292350"/>
            <a:ext cx="143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</a:rPr>
              <a:t>Partners</a:t>
            </a:r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547688" y="1725613"/>
          <a:ext cx="17335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Clip" r:id="rId9" imgW="1622146" imgH="759866" progId="MS_ClipArt_Gallery.2">
                  <p:embed/>
                </p:oleObj>
              </mc:Choice>
              <mc:Fallback>
                <p:oleObj name="Clip" r:id="rId9" imgW="1622146" imgH="759866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725613"/>
                        <a:ext cx="17335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2447925" y="4381500"/>
            <a:ext cx="763588" cy="666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6011863" y="2824163"/>
            <a:ext cx="846137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976938" y="4305300"/>
            <a:ext cx="990600" cy="552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181225" y="2381250"/>
            <a:ext cx="1112838" cy="514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85763" y="4305300"/>
          <a:ext cx="16510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Clip" r:id="rId11" imgW="944575" imgH="1180490" progId="MS_ClipArt_Gallery.2">
                  <p:embed/>
                </p:oleObj>
              </mc:Choice>
              <mc:Fallback>
                <p:oleObj name="Clip" r:id="rId11" imgW="944575" imgH="1180490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4305300"/>
                        <a:ext cx="1651000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522288" y="323850"/>
            <a:ext cx="8442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come from?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522288" y="368300"/>
            <a:ext cx="84423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需求来自何方？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566738" y="1731963"/>
            <a:ext cx="807720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8138" indent="-3381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软件是为人服务的，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用户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是上帝，以人为本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利益相关方，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stakeholder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，干系人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应用领域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商业和市场，竞争者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业务流程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构思，挖掘，诱导，超前意识想法，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……</a:t>
            </a:r>
            <a:endParaRPr lang="zh-CN" altLang="en-US" sz="28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举例：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ATM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的干系人</a:t>
            </a: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8084</TotalTime>
  <Pages>0</Pages>
  <Words>2781</Words>
  <Characters>0</Characters>
  <Application>Microsoft Office PowerPoint</Application>
  <DocSecurity>0</DocSecurity>
  <PresentationFormat>全屏显示(4:3)</PresentationFormat>
  <Lines>0</Lines>
  <Paragraphs>342</Paragraphs>
  <Slides>51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5" baseType="lpstr">
      <vt:lpstr>GBPXingShu</vt:lpstr>
      <vt:lpstr>黑体</vt:lpstr>
      <vt:lpstr>楷体</vt:lpstr>
      <vt:lpstr>楷体_GB2312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2_Profile</vt:lpstr>
      <vt:lpstr>3_Profile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900</cp:revision>
  <cp:lastPrinted>1899-12-30T00:00:00Z</cp:lastPrinted>
  <dcterms:created xsi:type="dcterms:W3CDTF">2008-08-06T12:32:32Z</dcterms:created>
  <dcterms:modified xsi:type="dcterms:W3CDTF">2024-03-12T13:34:18Z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