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71"/>
  </p:notesMasterIdLst>
  <p:handoutMasterIdLst>
    <p:handoutMasterId r:id="rId72"/>
  </p:handoutMasterIdLst>
  <p:sldIdLst>
    <p:sldId id="698" r:id="rId3"/>
    <p:sldId id="785" r:id="rId4"/>
    <p:sldId id="699" r:id="rId5"/>
    <p:sldId id="700" r:id="rId6"/>
    <p:sldId id="701" r:id="rId7"/>
    <p:sldId id="816" r:id="rId8"/>
    <p:sldId id="804" r:id="rId9"/>
    <p:sldId id="786" r:id="rId10"/>
    <p:sldId id="702" r:id="rId11"/>
    <p:sldId id="703" r:id="rId12"/>
    <p:sldId id="704" r:id="rId13"/>
    <p:sldId id="705" r:id="rId14"/>
    <p:sldId id="706" r:id="rId15"/>
    <p:sldId id="707" r:id="rId16"/>
    <p:sldId id="708" r:id="rId17"/>
    <p:sldId id="709" r:id="rId18"/>
    <p:sldId id="710" r:id="rId19"/>
    <p:sldId id="711" r:id="rId20"/>
    <p:sldId id="712" r:id="rId21"/>
    <p:sldId id="713" r:id="rId22"/>
    <p:sldId id="714" r:id="rId23"/>
    <p:sldId id="715" r:id="rId24"/>
    <p:sldId id="716" r:id="rId25"/>
    <p:sldId id="717" r:id="rId26"/>
    <p:sldId id="718" r:id="rId27"/>
    <p:sldId id="719" r:id="rId28"/>
    <p:sldId id="720" r:id="rId29"/>
    <p:sldId id="721" r:id="rId30"/>
    <p:sldId id="722" r:id="rId31"/>
    <p:sldId id="723" r:id="rId32"/>
    <p:sldId id="724" r:id="rId33"/>
    <p:sldId id="725" r:id="rId34"/>
    <p:sldId id="726" r:id="rId35"/>
    <p:sldId id="727" r:id="rId36"/>
    <p:sldId id="803" r:id="rId37"/>
    <p:sldId id="818" r:id="rId38"/>
    <p:sldId id="787" r:id="rId39"/>
    <p:sldId id="805" r:id="rId40"/>
    <p:sldId id="807" r:id="rId41"/>
    <p:sldId id="806" r:id="rId42"/>
    <p:sldId id="808" r:id="rId43"/>
    <p:sldId id="809" r:id="rId44"/>
    <p:sldId id="810" r:id="rId45"/>
    <p:sldId id="811" r:id="rId46"/>
    <p:sldId id="812" r:id="rId47"/>
    <p:sldId id="813" r:id="rId48"/>
    <p:sldId id="789" r:id="rId49"/>
    <p:sldId id="790" r:id="rId50"/>
    <p:sldId id="791" r:id="rId51"/>
    <p:sldId id="792" r:id="rId52"/>
    <p:sldId id="793" r:id="rId53"/>
    <p:sldId id="732" r:id="rId54"/>
    <p:sldId id="734" r:id="rId55"/>
    <p:sldId id="740" r:id="rId56"/>
    <p:sldId id="814" r:id="rId57"/>
    <p:sldId id="815" r:id="rId58"/>
    <p:sldId id="755" r:id="rId59"/>
    <p:sldId id="756" r:id="rId60"/>
    <p:sldId id="757" r:id="rId61"/>
    <p:sldId id="758" r:id="rId62"/>
    <p:sldId id="761" r:id="rId63"/>
    <p:sldId id="794" r:id="rId64"/>
    <p:sldId id="795" r:id="rId65"/>
    <p:sldId id="798" r:id="rId66"/>
    <p:sldId id="770" r:id="rId67"/>
    <p:sldId id="800" r:id="rId68"/>
    <p:sldId id="802" r:id="rId69"/>
    <p:sldId id="801" r:id="rId7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CCFFFF"/>
    <a:srgbClr val="8597E3"/>
    <a:srgbClr val="CCECFF"/>
    <a:srgbClr val="000099"/>
    <a:srgbClr val="FF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5821" autoAdjust="0"/>
  </p:normalViewPr>
  <p:slideViewPr>
    <p:cSldViewPr>
      <p:cViewPr>
        <p:scale>
          <a:sx n="10" d="100"/>
          <a:sy n="10" d="100"/>
        </p:scale>
        <p:origin x="2898" y="106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B22380E-92D2-4F70-A5D5-6BDFC0889DA0}" type="datetimeFigureOut">
              <a:rPr lang="zh-CN" altLang="en-US"/>
              <a:pPr>
                <a:defRPr/>
              </a:pPr>
              <a:t>2021/3/21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F5543A3-6A86-4159-9A1E-FB3A0EC118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7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9D71349-7EA9-4A76-9337-508DB96F0C2A}" type="datetimeFigureOut">
              <a:rPr lang="zh-CN" altLang="en-US"/>
              <a:pPr>
                <a:defRPr/>
              </a:pPr>
              <a:t>2021/3/21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9D821EB-5E81-41FF-9862-42FE6B1E0C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12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D821EB-5E81-41FF-9862-42FE6B1E0C4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4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769938"/>
            <a:ext cx="5111750" cy="3833812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9868" rIns="99736" bIns="49868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91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769938"/>
            <a:ext cx="5111750" cy="3833812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9868" rIns="99736" bIns="49868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111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769938"/>
            <a:ext cx="5111750" cy="3833812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9868" rIns="99736" bIns="49868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879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769938"/>
            <a:ext cx="5111750" cy="3833812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9868" rIns="99736" bIns="49868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223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769938"/>
            <a:ext cx="5111750" cy="3833812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9868" rIns="99736" bIns="49868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32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D821EB-5E81-41FF-9862-42FE6B1E0C4B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88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5363" y="769938"/>
            <a:ext cx="5111750" cy="3833812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xfrm>
            <a:off x="946150" y="4860925"/>
            <a:ext cx="5207000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9868" rIns="99736" bIns="49868"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67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35393859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713223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4949657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14921632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39A27-C1AC-4467-9384-AB64458D25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360440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AD005-A37B-4D5E-B6A9-B9B3D59789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725156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92ED5-A83B-4969-AA12-A7EC554490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375992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AB0A3-7CD0-4BF1-A875-E2C524BBD0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12506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EF464-20D9-4698-8C75-7DDE6838DE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763864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446F1-BA7F-42F1-A482-C19586D689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3861563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86AEE-22EE-4FC7-93B4-FDCE8E8C3C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118079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2505053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9228F-1F29-42E5-AA59-DCEAFEF954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107890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72497-ADB5-42AB-96F3-EC29F76A9D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763240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00FCC-4C35-4BA4-8651-9A91839C93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130207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3A7B5-58AB-41A8-98DC-D496F8BE11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679290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403A9-17B5-4B9D-97BC-7654EDEC81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696179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F0FC1-2D17-4A2F-BED3-8FE26A6EE4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1867932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06FFF-D3C0-45C4-BB2F-8499CC46A9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219685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54399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2269352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6271379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01196744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744645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1675145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5213137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314263702 h 1000"/>
              <a:gd name="T6" fmla="*/ 0 w 1000"/>
              <a:gd name="T7" fmla="*/ 1314263702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792C7DE-6D88-4EF3-908A-BA480C0CD8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79388" y="0"/>
            <a:ext cx="896461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3200" b="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400" dirty="0">
                <a:latin typeface="Arial" panose="020B0604020202020204" pitchFamily="34" charset="0"/>
                <a:cs typeface="Times New Roman" panose="02020603050405020304" pitchFamily="18" charset="0"/>
              </a:rPr>
              <a:t>CHAPTER 3</a:t>
            </a:r>
          </a:p>
          <a:p>
            <a:pPr eaLnBrk="1" hangingPunct="1">
              <a:spcBef>
                <a:spcPct val="50000"/>
              </a:spcBef>
            </a:pPr>
            <a:endParaRPr lang="en-US" altLang="zh-CN" sz="4400" dirty="0">
              <a:solidFill>
                <a:schemeClr val="tx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400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Software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400" dirty="0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Requirement  Analysis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ChangeArrowheads="1"/>
          </p:cNvSpPr>
          <p:nvPr/>
        </p:nvSpPr>
        <p:spPr bwMode="auto">
          <a:xfrm>
            <a:off x="402678" y="323655"/>
            <a:ext cx="50673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Interview (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最一般 </a:t>
            </a:r>
            <a:r>
              <a:rPr lang="zh-CN" altLang="en-US" sz="4000" dirty="0">
                <a:solidFill>
                  <a:srgbClr val="0000FF"/>
                </a:solidFill>
                <a:cs typeface="Times New Roman" pitchFamily="18" charset="0"/>
              </a:rPr>
              <a:t>）</a:t>
            </a:r>
            <a:endParaRPr lang="en-US" altLang="zh-CN" sz="40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521550" y="1853825"/>
            <a:ext cx="86224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interview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  <a:buClr>
                <a:srgbClr val="FF3300"/>
              </a:buClr>
              <a:buSzPct val="80000"/>
              <a:buFontTx/>
              <a:buAutoNum type="arabicPeriod"/>
            </a:pP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 interviews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 pre-defined set of questions are answered.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Clr>
                <a:srgbClr val="FF3300"/>
              </a:buClr>
              <a:buSzPct val="80000"/>
              <a:buFontTx/>
              <a:buAutoNum type="arabicPeriod"/>
            </a:pP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interviews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there is no pre-defined agenda and a range of issues are explored with stakeholders.</a:t>
            </a: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39750" y="143635"/>
            <a:ext cx="780415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65" tIns="46748" rIns="95165" bIns="46748"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8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Interviews in practice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76545" y="1872366"/>
            <a:ext cx="88931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65" tIns="46748" rIns="95165" bIns="4674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altLang="zh-CN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a mix of closed and open-ended interviewing.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altLang="zh-CN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 are good for getting an overall understanding of what stakeholders do and how they might interact with the system.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altLang="zh-CN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Interviews are not good for understanding domain requirements</a:t>
            </a:r>
          </a:p>
          <a:p>
            <a:pPr lvl="1">
              <a:lnSpc>
                <a:spcPct val="90000"/>
              </a:lnSpc>
            </a:pP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engineers cannot understand specific domain terminology;</a:t>
            </a:r>
          </a:p>
          <a:p>
            <a:pPr lvl="1">
              <a:lnSpc>
                <a:spcPct val="90000"/>
              </a:lnSpc>
            </a:pPr>
            <a:r>
              <a:rPr lang="en-US" altLang="zh-CN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domain knowledge is so familiar that people find it hard to articulate or think that it isn’t worth articulating.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11560" y="188640"/>
            <a:ext cx="780415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65" tIns="46748" rIns="95165" bIns="46748"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8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interviewers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76545" y="1808820"/>
            <a:ext cx="780415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65" tIns="46748" rIns="95165" bIns="4674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Interviewers should be open-minded, willing to listen to stakeholders and should not have pre-conceived ideas about the requirements.</a:t>
            </a:r>
          </a:p>
          <a:p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should prompt the interviewee with a question or a proposal and should not simply expect them to respond to a question such as ‘what do you want’. 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75540" y="503675"/>
            <a:ext cx="3781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interview</a:t>
            </a:r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475478" y="1989138"/>
            <a:ext cx="8281987" cy="3249612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Plan and schedule for interview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Define </a:t>
            </a: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topic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Organize your questions.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Designate roles to team members.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Inform the client.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Indicate the topic.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/>
          </p:cNvSpPr>
          <p:nvPr/>
        </p:nvSpPr>
        <p:spPr bwMode="auto">
          <a:xfrm>
            <a:off x="385763" y="2211388"/>
            <a:ext cx="8459787" cy="4673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anchor="ctr">
            <a:spAutoFit/>
          </a:bodyPr>
          <a:lstStyle/>
          <a:p>
            <a:pPr lvl="2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learn about the client's business area.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learn about the client's organization.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Clr>
                <a:srgbClr val="FF33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memorize client's names.</a:t>
            </a:r>
          </a:p>
          <a:p>
            <a:pPr lvl="2" eaLnBrk="1" hangingPunct="1">
              <a:lnSpc>
                <a:spcPct val="150000"/>
              </a:lnSpc>
              <a:buClr>
                <a:srgbClr val="FF33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be familiar with application domain</a:t>
            </a:r>
          </a:p>
          <a:p>
            <a:pPr lvl="2" eaLnBrk="1" hangingPunct="1">
              <a:lnSpc>
                <a:spcPct val="150000"/>
              </a:lnSpc>
              <a:buClr>
                <a:srgbClr val="FF33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be familiar with right terminology</a:t>
            </a:r>
          </a:p>
          <a:p>
            <a:pPr lvl="2" eaLnBrk="1" hangingPunct="1">
              <a:lnSpc>
                <a:spcPct val="150000"/>
              </a:lnSpc>
              <a:buClr>
                <a:srgbClr val="FF33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build a glossary</a:t>
            </a:r>
          </a:p>
          <a:p>
            <a:pPr lvl="2" eaLnBrk="1" hangingPunct="1">
              <a:lnSpc>
                <a:spcPct val="150000"/>
              </a:lnSpc>
              <a:buClr>
                <a:srgbClr val="FF33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open questions in freedom, why? when? where?</a:t>
            </a:r>
          </a:p>
          <a:p>
            <a:pPr lvl="2" eaLnBrk="1" hangingPunct="1">
              <a:lnSpc>
                <a:spcPct val="150000"/>
              </a:lnSpc>
              <a:buClr>
                <a:srgbClr val="FF33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preplanned question----form, check list</a:t>
            </a:r>
          </a:p>
        </p:txBody>
      </p:sp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468313" y="1763713"/>
            <a:ext cx="914400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1" hangingPunct="1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2800" b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Prepare for interview</a:t>
            </a:r>
            <a:endParaRPr lang="en-US" altLang="zh-CN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22288" y="413665"/>
            <a:ext cx="3781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interview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66738" y="413665"/>
            <a:ext cx="3895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interview</a:t>
            </a:r>
          </a:p>
        </p:txBody>
      </p:sp>
      <p:sp>
        <p:nvSpPr>
          <p:cNvPr id="359427" name="Rectangle 3"/>
          <p:cNvSpPr>
            <a:spLocks noChangeArrowheads="1"/>
          </p:cNvSpPr>
          <p:nvPr/>
        </p:nvSpPr>
        <p:spPr bwMode="auto">
          <a:xfrm>
            <a:off x="522288" y="1738313"/>
            <a:ext cx="8802687" cy="4894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eaLnBrk="1" hangingPunct="1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Open interview</a:t>
            </a:r>
          </a:p>
          <a:p>
            <a:pPr lvl="2" eaLnBrk="1" hangingPunct="1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Introduce team.</a:t>
            </a:r>
          </a:p>
          <a:p>
            <a:pPr lvl="2" eaLnBrk="1" hangingPunct="1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Summarize previous meetings findings (if applicable).</a:t>
            </a:r>
          </a:p>
          <a:p>
            <a:pPr lvl="2" eaLnBrk="1" hangingPunct="1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Introduce topics</a:t>
            </a:r>
            <a:r>
              <a:rPr lang="en-US" altLang="zh-CN" sz="3000" dirty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  <a:p>
            <a:pPr marL="457200" indent="-457200" eaLnBrk="1" hangingPunct="1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Body of interview</a:t>
            </a:r>
          </a:p>
          <a:p>
            <a:pPr lvl="2" eaLnBrk="1" hangingPunct="1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Make clients feel they are participants in the solution.</a:t>
            </a:r>
          </a:p>
          <a:p>
            <a:pPr lvl="2" eaLnBrk="1" hangingPunct="1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Take notes, but listen.</a:t>
            </a:r>
          </a:p>
          <a:p>
            <a:pPr lvl="2" eaLnBrk="1" hangingPunct="1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Keep it short.</a:t>
            </a:r>
          </a:p>
          <a:p>
            <a:pPr lvl="2" eaLnBrk="1" hangingPunct="1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Keep it focused.</a:t>
            </a:r>
          </a:p>
          <a:p>
            <a:pPr marL="457200" indent="-457200" eaLnBrk="1" hangingPunct="1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Close interview</a:t>
            </a:r>
          </a:p>
          <a:p>
            <a:pPr lvl="2" eaLnBrk="1" hangingPunct="1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Summarize.</a:t>
            </a:r>
          </a:p>
          <a:p>
            <a:pPr lvl="2" eaLnBrk="1" hangingPunct="1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Thanks clients for their time</a:t>
            </a:r>
            <a:r>
              <a:rPr lang="en-US" altLang="zh-CN" sz="3000" dirty="0">
                <a:solidFill>
                  <a:schemeClr val="tx1"/>
                </a:solidFill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701675" y="1763713"/>
            <a:ext cx="7651750" cy="3940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Char char="ü"/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Immediately organize your notes</a:t>
            </a:r>
          </a:p>
          <a:p>
            <a:pPr eaLnBrk="1" hangingPunct="1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Char char="ü"/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Summarize findings</a:t>
            </a:r>
          </a:p>
          <a:p>
            <a:pPr eaLnBrk="1" hangingPunct="1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Char char="ü"/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Identify points still unclear </a:t>
            </a:r>
          </a:p>
          <a:p>
            <a:pPr eaLnBrk="1" hangingPunct="1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    (starting point for next)</a:t>
            </a:r>
          </a:p>
          <a:p>
            <a:pPr eaLnBrk="1" hangingPunct="1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Char char="ü"/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Evaluate your performance</a:t>
            </a:r>
          </a:p>
          <a:p>
            <a:pPr eaLnBrk="1" hangingPunct="1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Char char="ü"/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……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66738" y="458670"/>
            <a:ext cx="3500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interview</a:t>
            </a: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522288" y="1763713"/>
            <a:ext cx="9144000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FF33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story, film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real-life </a:t>
            </a:r>
            <a:r>
              <a:rPr lang="en-US" altLang="zh-CN" sz="2800" dirty="0">
                <a:cs typeface="Times New Roman" pitchFamily="18" charset="0"/>
              </a:rPr>
              <a:t>rather than abstraction</a:t>
            </a:r>
          </a:p>
          <a:p>
            <a:pPr eaLnBrk="1" hangingPunct="1">
              <a:lnSpc>
                <a:spcPct val="150000"/>
              </a:lnSpc>
              <a:buClr>
                <a:srgbClr val="FF33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a storyboard, a serious of diagrams depicting the sequence of actions or events, a </a:t>
            </a:r>
            <a:r>
              <a:rPr lang="en-US" altLang="zh-CN" sz="2800" dirty="0">
                <a:cs typeface="Times New Roman" pitchFamily="18" charset="0"/>
              </a:rPr>
              <a:t>paper prototype</a:t>
            </a:r>
          </a:p>
          <a:p>
            <a:pPr eaLnBrk="1" hangingPunct="1">
              <a:lnSpc>
                <a:spcPct val="150000"/>
              </a:lnSpc>
              <a:buClr>
                <a:srgbClr val="FF33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that is, a serious of sheet of paper depict screen and user’s response</a:t>
            </a:r>
          </a:p>
          <a:p>
            <a:pPr eaLnBrk="1" hangingPunct="1">
              <a:lnSpc>
                <a:spcPct val="150000"/>
              </a:lnSpc>
              <a:buClr>
                <a:srgbClr val="FF33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800" dirty="0" err="1">
                <a:solidFill>
                  <a:schemeClr val="tx1"/>
                </a:solidFill>
                <a:cs typeface="Times New Roman" pitchFamily="18" charset="0"/>
              </a:rPr>
              <a:t>Eg</a:t>
            </a: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.  ATM card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，支付宝</a:t>
            </a:r>
            <a:endParaRPr lang="en-US" altLang="zh-CN" sz="2800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Clr>
                <a:srgbClr val="FF3300"/>
              </a:buClr>
              <a:buSzPct val="100000"/>
              <a:buFont typeface="Wingdings" pitchFamily="2" charset="2"/>
              <a:buChar char="ü"/>
              <a:defRPr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use case in object oriented analysis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31028" y="458670"/>
            <a:ext cx="8326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Scenarios (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讲故事，形象，生动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17385" y="458670"/>
            <a:ext cx="84201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zh-CN" sz="3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517385" y="1628800"/>
            <a:ext cx="8510110" cy="5094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469900" indent="-469900">
              <a:lnSpc>
                <a:spcPct val="150000"/>
              </a:lnSpc>
              <a:spcBef>
                <a:spcPts val="6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GB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Scenarios are descriptions of how a system is used </a:t>
            </a: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in practice</a:t>
            </a:r>
          </a:p>
          <a:p>
            <a:pPr marL="469900" indent="-469900">
              <a:lnSpc>
                <a:spcPct val="150000"/>
              </a:lnSpc>
              <a:spcBef>
                <a:spcPts val="6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GB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They are helpful in requirements elicitation as people can relate to these more readily than abstract statement of what they require from a system</a:t>
            </a:r>
          </a:p>
          <a:p>
            <a:pPr marL="469900" indent="-469900">
              <a:lnSpc>
                <a:spcPct val="150000"/>
              </a:lnSpc>
              <a:spcBef>
                <a:spcPts val="6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GB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Scenarios are particularly useful for adding </a:t>
            </a:r>
            <a:r>
              <a:rPr lang="en-GB" sz="2800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detail </a:t>
            </a:r>
            <a:r>
              <a:rPr lang="en-GB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to an outline requirements description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5762" y="143635"/>
            <a:ext cx="8956768" cy="90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zh-CN" sz="3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Viewpoints </a:t>
            </a:r>
            <a:r>
              <a:rPr lang="zh-CN" altLang="en-US" sz="3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观点，视角，干系人</a:t>
            </a:r>
            <a:r>
              <a:rPr lang="zh-CN" altLang="en-US" sz="3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GB" altLang="zh-CN" sz="3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21550" y="1854200"/>
            <a:ext cx="86224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469900" indent="-4699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o"/>
              <a:defRPr/>
            </a:pPr>
            <a:r>
              <a:rPr lang="en-GB" altLang="zh-CN" sz="2800" dirty="0">
                <a:solidFill>
                  <a:schemeClr val="tx1"/>
                </a:solidFill>
                <a:cs typeface="Times New Roman" pitchFamily="18" charset="0"/>
              </a:rPr>
              <a:t>Viewpoints are a way of structuring the requirements to represent the perspectives of different stakeholders. Stakeholders may be classified under different viewpoints.</a:t>
            </a:r>
          </a:p>
          <a:p>
            <a:pPr marL="469900" indent="-469900">
              <a:lnSpc>
                <a:spcPct val="150000"/>
              </a:lnSpc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o"/>
              <a:defRPr/>
            </a:pPr>
            <a:r>
              <a:rPr lang="en-GB" altLang="zh-CN" sz="2800" dirty="0">
                <a:solidFill>
                  <a:schemeClr val="tx1"/>
                </a:solidFill>
                <a:cs typeface="Times New Roman" pitchFamily="18" charset="0"/>
              </a:rPr>
              <a:t>This multi-perspective analysis is important as there is no single correct way to analyse system requirements.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611188" y="538163"/>
            <a:ext cx="4513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需求获取的内容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22288" y="1719263"/>
            <a:ext cx="72390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(1) </a:t>
            </a:r>
            <a:r>
              <a:rPr lang="zh-CN" altLang="en-US" sz="2800">
                <a:latin typeface="宋体" panose="02010600030101010101" pitchFamily="2" charset="-122"/>
              </a:rPr>
              <a:t>功能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(2) </a:t>
            </a:r>
            <a:r>
              <a:rPr lang="zh-CN" altLang="en-US" sz="2800">
                <a:latin typeface="宋体" panose="02010600030101010101" pitchFamily="2" charset="-122"/>
              </a:rPr>
              <a:t>性能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(3) </a:t>
            </a:r>
            <a:r>
              <a:rPr lang="zh-CN" altLang="en-US" sz="2800">
                <a:latin typeface="宋体" panose="02010600030101010101" pitchFamily="2" charset="-122"/>
              </a:rPr>
              <a:t>环境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(4) </a:t>
            </a:r>
            <a:r>
              <a:rPr lang="zh-CN" altLang="en-US" sz="2800">
                <a:latin typeface="宋体" panose="02010600030101010101" pitchFamily="2" charset="-122"/>
              </a:rPr>
              <a:t>界面</a:t>
            </a:r>
            <a:endParaRPr lang="en-US" altLang="zh-CN" sz="2800">
              <a:latin typeface="宋体" panose="02010600030101010101" pitchFamily="2" charset="-12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(5) </a:t>
            </a:r>
            <a:r>
              <a:rPr lang="zh-CN" altLang="en-US" sz="2800">
                <a:latin typeface="宋体" panose="02010600030101010101" pitchFamily="2" charset="-122"/>
              </a:rPr>
              <a:t>接口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(6) </a:t>
            </a:r>
            <a:r>
              <a:rPr lang="zh-CN" altLang="en-US" sz="2800">
                <a:latin typeface="宋体" panose="02010600030101010101" pitchFamily="2" charset="-122"/>
              </a:rPr>
              <a:t>用户或人的因素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(7) </a:t>
            </a:r>
            <a:r>
              <a:rPr lang="zh-CN" altLang="en-US" sz="2800">
                <a:latin typeface="宋体" panose="02010600030101010101" pitchFamily="2" charset="-122"/>
              </a:rPr>
              <a:t>文档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(8) </a:t>
            </a:r>
            <a:r>
              <a:rPr lang="zh-CN" altLang="en-US" sz="2800">
                <a:latin typeface="宋体" panose="02010600030101010101" pitchFamily="2" charset="-122"/>
              </a:rPr>
              <a:t>数据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(9) </a:t>
            </a:r>
            <a:r>
              <a:rPr lang="zh-CN" altLang="en-US" sz="2800">
                <a:latin typeface="宋体" panose="02010600030101010101" pitchFamily="2" charset="-122"/>
              </a:rPr>
              <a:t>资源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(10) </a:t>
            </a:r>
            <a:r>
              <a:rPr lang="zh-CN" altLang="en-US" sz="2800">
                <a:latin typeface="宋体" panose="02010600030101010101" pitchFamily="2" charset="-122"/>
              </a:rPr>
              <a:t>安全保密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(11)</a:t>
            </a:r>
            <a:r>
              <a:rPr lang="zh-CN" altLang="en-US" sz="2800">
                <a:latin typeface="宋体" panose="02010600030101010101" pitchFamily="2" charset="-122"/>
              </a:rPr>
              <a:t>软件成本消耗与开发进度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(12)</a:t>
            </a:r>
            <a:r>
              <a:rPr lang="zh-CN" altLang="en-US" sz="2800">
                <a:latin typeface="宋体" panose="02010600030101010101" pitchFamily="2" charset="-122"/>
              </a:rPr>
              <a:t>质量保证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66738" y="233363"/>
            <a:ext cx="780415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zh-CN" sz="39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viewpoint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06515" y="1539270"/>
            <a:ext cx="9144000" cy="544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488950" indent="-488950" defTabSz="9620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1089025" indent="-479425" defTabSz="9620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620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620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62025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6202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6202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6202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6202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Interactor viewpoints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or other systems that interact directly with the system. In an ATM, the customer’s and the account database.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 viewpoints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who do not use the system themselves but who influence the requirements. In an ATM, management and security staff are indirect viewpoints.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viewpoints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characteristics and constraints that influence the requirements. In an ATM, an example would be standards for inter-bank communications.</a:t>
            </a: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22288" y="188913"/>
            <a:ext cx="780415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65" tIns="46748" rIns="95165" bIns="46748"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9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Viewpoint identification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96863" y="1808163"/>
            <a:ext cx="9144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65" tIns="46748" rIns="95165" bIns="46748"/>
          <a:lstStyle/>
          <a:p>
            <a:pPr marL="488950" indent="-488950" defTabSz="962025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lang="en-US" altLang="zh-CN" sz="2800" dirty="0">
                <a:cs typeface="Times New Roman" pitchFamily="18" charset="0"/>
              </a:rPr>
              <a:t>Identify viewpoints using</a:t>
            </a:r>
          </a:p>
          <a:p>
            <a:pPr marL="1089025" lvl="1" indent="-479425" defTabSz="962025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Providers and receivers of system services;</a:t>
            </a:r>
          </a:p>
          <a:p>
            <a:pPr marL="1089025" lvl="1" indent="-479425" defTabSz="962025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Systems that interact directly with the system being specified;</a:t>
            </a:r>
          </a:p>
          <a:p>
            <a:pPr marL="1089025" lvl="1" indent="-479425" defTabSz="962025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Regulations and standards;</a:t>
            </a:r>
          </a:p>
          <a:p>
            <a:pPr marL="1089025" lvl="1" indent="-479425" defTabSz="962025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Sources of business and non-functional requirements.</a:t>
            </a:r>
          </a:p>
          <a:p>
            <a:pPr marL="1089025" lvl="1" indent="-479425" defTabSz="962025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Engineers who have to develop and maintain the system;</a:t>
            </a:r>
          </a:p>
          <a:p>
            <a:pPr marL="1089025" lvl="1" indent="-479425" defTabSz="962025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Marketing and other business viewpoints.</a:t>
            </a: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522288" y="142875"/>
            <a:ext cx="77724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zh-CN" sz="39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example: ATM viewpoints</a:t>
            </a:r>
          </a:p>
        </p:txBody>
      </p:sp>
      <p:sp>
        <p:nvSpPr>
          <p:cNvPr id="366595" name="Rectangle 3"/>
          <p:cNvSpPr>
            <a:spLocks noChangeArrowheads="1"/>
          </p:cNvSpPr>
          <p:nvPr/>
        </p:nvSpPr>
        <p:spPr bwMode="auto">
          <a:xfrm>
            <a:off x="611188" y="1808163"/>
            <a:ext cx="8532812" cy="490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465138" indent="-465138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GB" altLang="zh-CN" sz="2400" dirty="0">
                <a:solidFill>
                  <a:schemeClr val="tx1"/>
                </a:solidFill>
                <a:cs typeface="Times New Roman" pitchFamily="18" charset="0"/>
              </a:rPr>
              <a:t>Bank customers</a:t>
            </a:r>
          </a:p>
          <a:p>
            <a:pPr marL="465138" indent="-465138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GB" altLang="zh-CN" sz="2400" dirty="0">
                <a:solidFill>
                  <a:schemeClr val="tx1"/>
                </a:solidFill>
                <a:cs typeface="Times New Roman" pitchFamily="18" charset="0"/>
              </a:rPr>
              <a:t>Representatives of other banks</a:t>
            </a:r>
          </a:p>
          <a:p>
            <a:pPr marL="465138" indent="-465138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GB" altLang="zh-CN" sz="2400" dirty="0">
                <a:solidFill>
                  <a:schemeClr val="tx1"/>
                </a:solidFill>
                <a:cs typeface="Times New Roman" pitchFamily="18" charset="0"/>
              </a:rPr>
              <a:t>Hardware and software maintenance engineers</a:t>
            </a:r>
          </a:p>
          <a:p>
            <a:pPr marL="465138" indent="-465138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GB" altLang="zh-CN" sz="2400" dirty="0">
                <a:solidFill>
                  <a:schemeClr val="tx1"/>
                </a:solidFill>
                <a:cs typeface="Times New Roman" pitchFamily="18" charset="0"/>
              </a:rPr>
              <a:t>Marketing department</a:t>
            </a:r>
          </a:p>
          <a:p>
            <a:pPr marL="465138" indent="-465138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GB" altLang="zh-CN" sz="2400" dirty="0">
                <a:solidFill>
                  <a:schemeClr val="tx1"/>
                </a:solidFill>
                <a:cs typeface="Times New Roman" pitchFamily="18" charset="0"/>
              </a:rPr>
              <a:t>Bank managers and counter staff</a:t>
            </a:r>
          </a:p>
          <a:p>
            <a:pPr marL="465138" indent="-465138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GB" altLang="zh-CN" sz="2400" dirty="0">
                <a:solidFill>
                  <a:schemeClr val="tx1"/>
                </a:solidFill>
                <a:cs typeface="Times New Roman" pitchFamily="18" charset="0"/>
              </a:rPr>
              <a:t>Database administrators and security staff</a:t>
            </a:r>
          </a:p>
          <a:p>
            <a:pPr marL="465138" indent="-465138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GB" altLang="zh-CN" sz="2400" dirty="0">
                <a:solidFill>
                  <a:schemeClr val="tx1"/>
                </a:solidFill>
                <a:cs typeface="Times New Roman" pitchFamily="18" charset="0"/>
              </a:rPr>
              <a:t>Communications engineers</a:t>
            </a:r>
          </a:p>
          <a:p>
            <a:pPr marL="465138" indent="-465138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GB" altLang="zh-CN" sz="2400" dirty="0">
                <a:solidFill>
                  <a:schemeClr val="tx1"/>
                </a:solidFill>
                <a:cs typeface="Times New Roman" pitchFamily="18" charset="0"/>
              </a:rPr>
              <a:t>Personnel department</a:t>
            </a:r>
          </a:p>
          <a:p>
            <a:pPr marL="465138" indent="-465138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en-GB" altLang="zh-CN" sz="2400" dirty="0">
                <a:solidFill>
                  <a:schemeClr val="tx1"/>
                </a:solidFill>
                <a:cs typeface="Times New Roman" pitchFamily="18" charset="0"/>
              </a:rPr>
              <a:t>……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11188" y="53975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zh-CN" sz="3800" b="0">
                <a:solidFill>
                  <a:srgbClr val="0000FF"/>
                </a:solidFill>
              </a:rPr>
              <a:t>Viewpoint identification</a:t>
            </a:r>
            <a:endParaRPr lang="en-US" altLang="zh-CN" sz="3800" b="0">
              <a:solidFill>
                <a:srgbClr val="0000FF"/>
              </a:solidFill>
            </a:endParaRPr>
          </a:p>
        </p:txBody>
      </p:sp>
      <p:pic>
        <p:nvPicPr>
          <p:cNvPr id="24579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854200"/>
            <a:ext cx="8166100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11188" y="1797050"/>
            <a:ext cx="8326437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</a:rPr>
              <a:t>set up videotape cameras within workplace to record exactly what is being do.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</a:rPr>
              <a:t>play back the tape to obtain requirement information</a:t>
            </a:r>
            <a:r>
              <a:rPr lang="en-US" altLang="zh-CN" sz="2800" b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 b="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仿真，仿制，模仿，学习引进先进系统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22288" y="549275"/>
            <a:ext cx="4841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Videotape camera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285875" y="2079625"/>
          <a:ext cx="6624638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照片" r:id="rId2" imgW="4285714" imgH="2857899" progId="MSPhotoEd.3">
                  <p:embed/>
                </p:oleObj>
              </mc:Choice>
              <mc:Fallback>
                <p:oleObj name="Photo Editor 照片" r:id="rId2" imgW="4285714" imgH="2857899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079625"/>
                        <a:ext cx="6624638" cy="441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algn="ctr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57175" y="590550"/>
            <a:ext cx="8420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xxxx</a:t>
            </a:r>
            <a:r>
              <a:rPr lang="zh-CN" altLang="en-US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年秋季入学新生报到、注册现场部分图片</a:t>
            </a:r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04rxue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47675"/>
            <a:ext cx="7065963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5763" y="5724525"/>
            <a:ext cx="8353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FF"/>
                </a:solidFill>
                <a:cs typeface="Times New Roman" panose="02020603050405020304" pitchFamily="18" charset="0"/>
              </a:rPr>
              <a:t>学生先领取录取通知书、学籍卡片、学生证</a:t>
            </a: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04rxue_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357188"/>
            <a:ext cx="6759575" cy="507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285875" y="5724525"/>
            <a:ext cx="6711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FF"/>
                </a:solidFill>
                <a:cs typeface="Times New Roman" panose="02020603050405020304" pitchFamily="18" charset="0"/>
              </a:rPr>
              <a:t>学生在老师指导下填写学生证、卡片</a:t>
            </a:r>
          </a:p>
        </p:txBody>
      </p: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04rxue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323850"/>
            <a:ext cx="6245225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827213" y="5815013"/>
            <a:ext cx="5487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FF"/>
                </a:solidFill>
                <a:cs typeface="Times New Roman" panose="02020603050405020304" pitchFamily="18" charset="0"/>
              </a:rPr>
              <a:t>学生交费后统一换取正式发票</a:t>
            </a:r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04rxue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58788"/>
            <a:ext cx="6470650" cy="485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916113" y="5768975"/>
            <a:ext cx="508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FF"/>
                </a:solidFill>
                <a:cs typeface="Times New Roman" panose="02020603050405020304" pitchFamily="18" charset="0"/>
              </a:rPr>
              <a:t>学生办完手续后，买取教材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61925" y="582613"/>
            <a:ext cx="927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 Requirement Elicitation 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需求获取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79388" y="1576388"/>
            <a:ext cx="8686800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The process of discovering the client’s requirement.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3200" b="0">
                <a:solidFill>
                  <a:srgbClr val="FF3300"/>
                </a:solidFill>
                <a:latin typeface="Times New Roman" panose="02020603050405020304" pitchFamily="18" charset="0"/>
              </a:rPr>
              <a:t>Called</a:t>
            </a:r>
            <a:r>
              <a:rPr lang="en-US" altLang="zh-CN" sz="3200" b="0">
                <a:latin typeface="Times New Roman" panose="02020603050405020304" pitchFamily="18" charset="0"/>
              </a:rPr>
              <a:t>  </a:t>
            </a:r>
            <a:r>
              <a:rPr lang="en-US" altLang="zh-CN" sz="3200">
                <a:latin typeface="Times New Roman" panose="02020603050405020304" pitchFamily="18" charset="0"/>
              </a:rPr>
              <a:t>requirement elicitation, or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          requirement discovering, or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	   requirement collection, or 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          requirement capture, or</a:t>
            </a:r>
          </a:p>
          <a:p>
            <a:pPr>
              <a:lnSpc>
                <a:spcPct val="120000"/>
              </a:lnSpc>
              <a:buClrTx/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          requirement gather</a:t>
            </a:r>
            <a:endParaRPr lang="en-US" altLang="zh-CN" sz="3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04rxue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503238"/>
            <a:ext cx="6734175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4925" y="5703888"/>
            <a:ext cx="915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FF"/>
                </a:solidFill>
                <a:cs typeface="Times New Roman" panose="02020603050405020304" pitchFamily="18" charset="0"/>
              </a:rPr>
              <a:t>学生凭发票交回卡片，领取光盘、学生手册、盖章</a:t>
            </a:r>
          </a:p>
        </p:txBody>
      </p: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566555" y="368660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 </a:t>
            </a:r>
            <a:r>
              <a:rPr lang="en-US" altLang="zh-CN" sz="4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questionary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inquire  table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768350" y="1943100"/>
            <a:ext cx="3432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（调查表，问讯表）</a:t>
            </a:r>
          </a:p>
        </p:txBody>
      </p: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533400" y="76200"/>
            <a:ext cx="7924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>
                <a:solidFill>
                  <a:srgbClr val="0000FF"/>
                </a:solidFill>
                <a:cs typeface="Times New Roman" panose="02020603050405020304" pitchFamily="18" charset="0"/>
              </a:rPr>
              <a:t>某出版社系统调查表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304800" y="762000"/>
            <a:ext cx="8839200" cy="6051550"/>
            <a:chOff x="192" y="480"/>
            <a:chExt cx="5568" cy="3812"/>
          </a:xfrm>
        </p:grpSpPr>
        <p:sp>
          <p:nvSpPr>
            <p:cNvPr id="33796" name="Rectangle 4"/>
            <p:cNvSpPr>
              <a:spLocks noChangeArrowheads="1"/>
            </p:cNvSpPr>
            <p:nvPr/>
          </p:nvSpPr>
          <p:spPr bwMode="auto">
            <a:xfrm>
              <a:off x="768" y="3543"/>
              <a:ext cx="4992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3000">
                  <a:solidFill>
                    <a:schemeClr val="tx1"/>
                  </a:solidFill>
                  <a:latin typeface="宋体" panose="02010600030101010101" pitchFamily="2" charset="-122"/>
                </a:rPr>
                <a:t>您认为提高工作效率，节省工作时间，减轻工作强度可采取哪些办法？</a:t>
              </a:r>
            </a:p>
          </p:txBody>
        </p:sp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192" y="3543"/>
              <a:ext cx="576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600" b="0">
                  <a:solidFill>
                    <a:schemeClr val="tx1"/>
                  </a:solidFill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768" y="2793"/>
              <a:ext cx="4992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3000">
                  <a:solidFill>
                    <a:schemeClr val="tx1"/>
                  </a:solidFill>
                  <a:latin typeface="宋体" panose="02010600030101010101" pitchFamily="2" charset="-122"/>
                </a:rPr>
                <a:t>工作中手工处理什么问题解决不了？影响效率的问题有哪些？</a:t>
              </a:r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192" y="2793"/>
              <a:ext cx="576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600" b="0">
                  <a:solidFill>
                    <a:schemeClr val="tx1"/>
                  </a:solidFill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33800" name="Rectangle 8"/>
            <p:cNvSpPr>
              <a:spLocks noChangeArrowheads="1"/>
            </p:cNvSpPr>
            <p:nvPr/>
          </p:nvSpPr>
          <p:spPr bwMode="auto">
            <a:xfrm>
              <a:off x="768" y="2382"/>
              <a:ext cx="4992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3000">
                  <a:solidFill>
                    <a:schemeClr val="tx1"/>
                  </a:solidFill>
                  <a:latin typeface="宋体" panose="02010600030101010101" pitchFamily="2" charset="-122"/>
                </a:rPr>
                <a:t>工作中手工处理特别麻烦的事情是什么？</a:t>
              </a:r>
            </a:p>
          </p:txBody>
        </p:sp>
        <p:sp>
          <p:nvSpPr>
            <p:cNvPr id="33801" name="Rectangle 9"/>
            <p:cNvSpPr>
              <a:spLocks noChangeArrowheads="1"/>
            </p:cNvSpPr>
            <p:nvPr/>
          </p:nvSpPr>
          <p:spPr bwMode="auto">
            <a:xfrm>
              <a:off x="192" y="2382"/>
              <a:ext cx="576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600" b="0">
                  <a:solidFill>
                    <a:schemeClr val="tx1"/>
                  </a:solidFill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768" y="1972"/>
              <a:ext cx="499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3000">
                  <a:solidFill>
                    <a:schemeClr val="tx1"/>
                  </a:solidFill>
                  <a:latin typeface="宋体" panose="02010600030101010101" pitchFamily="2" charset="-122"/>
                </a:rPr>
                <a:t>您每日都处理那些文件、数据、报表？</a:t>
              </a:r>
            </a:p>
          </p:txBody>
        </p:sp>
        <p:sp>
          <p:nvSpPr>
            <p:cNvPr id="33803" name="Rectangle 11"/>
            <p:cNvSpPr>
              <a:spLocks noChangeArrowheads="1"/>
            </p:cNvSpPr>
            <p:nvPr/>
          </p:nvSpPr>
          <p:spPr bwMode="auto">
            <a:xfrm>
              <a:off x="192" y="1972"/>
              <a:ext cx="576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600" b="0">
                  <a:solidFill>
                    <a:schemeClr val="tx1"/>
                  </a:solidFill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33804" name="Rectangle 12"/>
            <p:cNvSpPr>
              <a:spLocks noChangeArrowheads="1"/>
            </p:cNvSpPr>
            <p:nvPr/>
          </p:nvSpPr>
          <p:spPr bwMode="auto">
            <a:xfrm>
              <a:off x="768" y="1561"/>
              <a:ext cx="4992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3000">
                  <a:solidFill>
                    <a:schemeClr val="tx1"/>
                  </a:solidFill>
                  <a:latin typeface="宋体" panose="02010600030101010101" pitchFamily="2" charset="-122"/>
                </a:rPr>
                <a:t>出版业务流程是什么？</a:t>
              </a:r>
            </a:p>
          </p:txBody>
        </p:sp>
        <p:sp>
          <p:nvSpPr>
            <p:cNvPr id="33805" name="Rectangle 13"/>
            <p:cNvSpPr>
              <a:spLocks noChangeArrowheads="1"/>
            </p:cNvSpPr>
            <p:nvPr/>
          </p:nvSpPr>
          <p:spPr bwMode="auto">
            <a:xfrm>
              <a:off x="192" y="1561"/>
              <a:ext cx="576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600" b="0">
                  <a:solidFill>
                    <a:schemeClr val="tx1"/>
                  </a:solidFill>
                  <a:latin typeface="Verdana" panose="020B0604030504040204" pitchFamily="34" charset="0"/>
                </a:rPr>
                <a:t>2</a:t>
              </a:r>
            </a:p>
          </p:txBody>
        </p:sp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768" y="1151"/>
              <a:ext cx="499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3000">
                  <a:solidFill>
                    <a:schemeClr val="tx1"/>
                  </a:solidFill>
                  <a:latin typeface="宋体" panose="02010600030101010101" pitchFamily="2" charset="-122"/>
                </a:rPr>
                <a:t>您在哪个部门工作？</a:t>
              </a:r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192" y="1151"/>
              <a:ext cx="576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2600" b="0">
                  <a:solidFill>
                    <a:schemeClr val="tx1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33808" name="Rectangle 16"/>
            <p:cNvSpPr>
              <a:spLocks noChangeArrowheads="1"/>
            </p:cNvSpPr>
            <p:nvPr/>
          </p:nvSpPr>
          <p:spPr bwMode="auto">
            <a:xfrm>
              <a:off x="768" y="480"/>
              <a:ext cx="4992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3000">
                  <a:solidFill>
                    <a:schemeClr val="tx1"/>
                  </a:solidFill>
                  <a:latin typeface="Verdana" panose="020B0604030504040204" pitchFamily="34" charset="0"/>
                </a:rPr>
                <a:t>提出问题</a:t>
              </a:r>
            </a:p>
          </p:txBody>
        </p:sp>
        <p:sp>
          <p:nvSpPr>
            <p:cNvPr id="33809" name="Rectangle 17"/>
            <p:cNvSpPr>
              <a:spLocks noChangeArrowheads="1"/>
            </p:cNvSpPr>
            <p:nvPr/>
          </p:nvSpPr>
          <p:spPr bwMode="auto">
            <a:xfrm>
              <a:off x="192" y="480"/>
              <a:ext cx="576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3000" b="0">
                  <a:solidFill>
                    <a:schemeClr val="tx1"/>
                  </a:solidFill>
                  <a:latin typeface="Verdana" panose="020B0604030504040204" pitchFamily="34" charset="0"/>
                </a:rPr>
                <a:t>编号</a:t>
              </a:r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>
              <a:off x="192" y="480"/>
              <a:ext cx="55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Line 19"/>
            <p:cNvSpPr>
              <a:spLocks noChangeShapeType="1"/>
            </p:cNvSpPr>
            <p:nvPr/>
          </p:nvSpPr>
          <p:spPr bwMode="auto">
            <a:xfrm>
              <a:off x="192" y="1151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>
              <a:off x="192" y="1561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21"/>
            <p:cNvSpPr>
              <a:spLocks noChangeShapeType="1"/>
            </p:cNvSpPr>
            <p:nvPr/>
          </p:nvSpPr>
          <p:spPr bwMode="auto">
            <a:xfrm>
              <a:off x="192" y="1972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Line 22"/>
            <p:cNvSpPr>
              <a:spLocks noChangeShapeType="1"/>
            </p:cNvSpPr>
            <p:nvPr/>
          </p:nvSpPr>
          <p:spPr bwMode="auto">
            <a:xfrm>
              <a:off x="192" y="2382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>
              <a:off x="192" y="2793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Line 24"/>
            <p:cNvSpPr>
              <a:spLocks noChangeShapeType="1"/>
            </p:cNvSpPr>
            <p:nvPr/>
          </p:nvSpPr>
          <p:spPr bwMode="auto">
            <a:xfrm>
              <a:off x="192" y="3543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Line 25"/>
            <p:cNvSpPr>
              <a:spLocks noChangeShapeType="1"/>
            </p:cNvSpPr>
            <p:nvPr/>
          </p:nvSpPr>
          <p:spPr bwMode="auto">
            <a:xfrm>
              <a:off x="192" y="4292"/>
              <a:ext cx="55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8" name="Line 26"/>
            <p:cNvSpPr>
              <a:spLocks noChangeShapeType="1"/>
            </p:cNvSpPr>
            <p:nvPr/>
          </p:nvSpPr>
          <p:spPr bwMode="auto">
            <a:xfrm>
              <a:off x="192" y="480"/>
              <a:ext cx="0" cy="381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Line 27"/>
            <p:cNvSpPr>
              <a:spLocks noChangeShapeType="1"/>
            </p:cNvSpPr>
            <p:nvPr/>
          </p:nvSpPr>
          <p:spPr bwMode="auto">
            <a:xfrm>
              <a:off x="768" y="480"/>
              <a:ext cx="0" cy="38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0" name="Line 28"/>
            <p:cNvSpPr>
              <a:spLocks noChangeShapeType="1"/>
            </p:cNvSpPr>
            <p:nvPr/>
          </p:nvSpPr>
          <p:spPr bwMode="auto">
            <a:xfrm>
              <a:off x="5760" y="480"/>
              <a:ext cx="0" cy="381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33400" y="76200"/>
            <a:ext cx="7924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200">
                <a:solidFill>
                  <a:srgbClr val="0000FF"/>
                </a:solidFill>
                <a:cs typeface="Times New Roman" panose="02020603050405020304" pitchFamily="18" charset="0"/>
              </a:rPr>
              <a:t>某出版社系统调查表</a:t>
            </a:r>
          </a:p>
        </p:txBody>
      </p:sp>
      <p:grpSp>
        <p:nvGrpSpPr>
          <p:cNvPr id="34819" name="Group 3"/>
          <p:cNvGrpSpPr>
            <a:grpSpLocks/>
          </p:cNvGrpSpPr>
          <p:nvPr/>
        </p:nvGrpSpPr>
        <p:grpSpPr bwMode="auto">
          <a:xfrm>
            <a:off x="304800" y="762000"/>
            <a:ext cx="8839200" cy="6064250"/>
            <a:chOff x="192" y="480"/>
            <a:chExt cx="5568" cy="3820"/>
          </a:xfrm>
        </p:grpSpPr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768" y="3629"/>
              <a:ext cx="4992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3000" b="0">
                  <a:solidFill>
                    <a:schemeClr val="tx1"/>
                  </a:solidFill>
                  <a:latin typeface="Verdana" panose="020B0604030504040204" pitchFamily="34" charset="0"/>
                </a:rPr>
                <a:t>出版社计算机管理信息系统需要解决什么问题？</a:t>
              </a:r>
            </a:p>
          </p:txBody>
        </p:sp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192" y="3629"/>
              <a:ext cx="576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3000" b="0">
                  <a:solidFill>
                    <a:schemeClr val="tx1"/>
                  </a:solidFill>
                  <a:latin typeface="Verdana" panose="020B0604030504040204" pitchFamily="34" charset="0"/>
                </a:rPr>
                <a:t>11</a:t>
              </a:r>
            </a:p>
          </p:txBody>
        </p:sp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768" y="2958"/>
              <a:ext cx="4992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3000">
                  <a:solidFill>
                    <a:schemeClr val="tx1"/>
                  </a:solidFill>
                  <a:latin typeface="宋体" panose="02010600030101010101" pitchFamily="2" charset="-122"/>
                </a:rPr>
                <a:t>哪些问题是目前传统手工方法根本无法解决的？</a:t>
              </a:r>
            </a:p>
          </p:txBody>
        </p:sp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192" y="2958"/>
              <a:ext cx="576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3000" b="0">
                  <a:solidFill>
                    <a:schemeClr val="tx1"/>
                  </a:solidFill>
                  <a:latin typeface="Verdana" panose="020B0604030504040204" pitchFamily="34" charset="0"/>
                </a:rPr>
                <a:t>10</a:t>
              </a: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768" y="2390"/>
              <a:ext cx="499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3000">
                  <a:solidFill>
                    <a:schemeClr val="tx1"/>
                  </a:solidFill>
                  <a:latin typeface="宋体" panose="02010600030101010101" pitchFamily="2" charset="-122"/>
                </a:rPr>
                <a:t>如何改进业务流程使之更合理？</a:t>
              </a: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192" y="2390"/>
              <a:ext cx="576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3000" b="0">
                  <a:solidFill>
                    <a:schemeClr val="tx1"/>
                  </a:solidFill>
                  <a:latin typeface="Verdana" panose="020B0604030504040204" pitchFamily="34" charset="0"/>
                </a:rPr>
                <a:t>9</a:t>
              </a:r>
            </a:p>
          </p:txBody>
        </p:sp>
        <p:sp>
          <p:nvSpPr>
            <p:cNvPr id="34826" name="Rectangle 10"/>
            <p:cNvSpPr>
              <a:spLocks noChangeArrowheads="1"/>
            </p:cNvSpPr>
            <p:nvPr/>
          </p:nvSpPr>
          <p:spPr bwMode="auto">
            <a:xfrm>
              <a:off x="768" y="1822"/>
              <a:ext cx="499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3000">
                  <a:solidFill>
                    <a:schemeClr val="tx1"/>
                  </a:solidFill>
                  <a:latin typeface="宋体" panose="02010600030101010101" pitchFamily="2" charset="-122"/>
                </a:rPr>
                <a:t>您的部门采用计算机管理工作情况如何？</a:t>
              </a:r>
            </a:p>
          </p:txBody>
        </p:sp>
        <p:sp>
          <p:nvSpPr>
            <p:cNvPr id="34827" name="Rectangle 11"/>
            <p:cNvSpPr>
              <a:spLocks noChangeArrowheads="1"/>
            </p:cNvSpPr>
            <p:nvPr/>
          </p:nvSpPr>
          <p:spPr bwMode="auto">
            <a:xfrm>
              <a:off x="192" y="1822"/>
              <a:ext cx="576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3000" b="0">
                  <a:solidFill>
                    <a:schemeClr val="tx1"/>
                  </a:solidFill>
                  <a:latin typeface="Verdana" panose="020B0604030504040204" pitchFamily="34" charset="0"/>
                </a:rPr>
                <a:t>8</a:t>
              </a:r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768" y="1151"/>
              <a:ext cx="4992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3000">
                  <a:solidFill>
                    <a:schemeClr val="tx1"/>
                  </a:solidFill>
                  <a:latin typeface="宋体" panose="02010600030101010101" pitchFamily="2" charset="-122"/>
                </a:rPr>
                <a:t>您的部门需要成本核算和统计的内容有哪些？</a:t>
              </a:r>
            </a:p>
          </p:txBody>
        </p:sp>
        <p:sp>
          <p:nvSpPr>
            <p:cNvPr id="34829" name="Rectangle 13"/>
            <p:cNvSpPr>
              <a:spLocks noChangeArrowheads="1"/>
            </p:cNvSpPr>
            <p:nvPr/>
          </p:nvSpPr>
          <p:spPr bwMode="auto">
            <a:xfrm>
              <a:off x="192" y="1151"/>
              <a:ext cx="576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en-US" altLang="zh-CN" sz="3000" b="0">
                  <a:solidFill>
                    <a:schemeClr val="tx1"/>
                  </a:solidFill>
                  <a:latin typeface="Verdana" panose="020B0604030504040204" pitchFamily="34" charset="0"/>
                </a:rPr>
                <a:t>7</a:t>
              </a:r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768" y="480"/>
              <a:ext cx="4992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3000">
                  <a:solidFill>
                    <a:schemeClr val="tx1"/>
                  </a:solidFill>
                  <a:latin typeface="Verdana" panose="020B0604030504040204" pitchFamily="34" charset="0"/>
                </a:rPr>
                <a:t>提出问题</a:t>
              </a:r>
            </a:p>
          </p:txBody>
        </p:sp>
        <p:sp>
          <p:nvSpPr>
            <p:cNvPr id="34831" name="Rectangle 15"/>
            <p:cNvSpPr>
              <a:spLocks noChangeArrowheads="1"/>
            </p:cNvSpPr>
            <p:nvPr/>
          </p:nvSpPr>
          <p:spPr bwMode="auto">
            <a:xfrm>
              <a:off x="192" y="480"/>
              <a:ext cx="576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None/>
              </a:pPr>
              <a:r>
                <a:rPr lang="zh-CN" altLang="en-US" sz="3000" b="0">
                  <a:solidFill>
                    <a:schemeClr val="tx1"/>
                  </a:solidFill>
                  <a:latin typeface="Verdana" panose="020B0604030504040204" pitchFamily="34" charset="0"/>
                </a:rPr>
                <a:t>编号</a:t>
              </a:r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>
              <a:off x="192" y="480"/>
              <a:ext cx="55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192" y="1151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>
              <a:off x="192" y="1822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192" y="2390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>
              <a:off x="192" y="2958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21"/>
            <p:cNvSpPr>
              <a:spLocks noChangeShapeType="1"/>
            </p:cNvSpPr>
            <p:nvPr/>
          </p:nvSpPr>
          <p:spPr bwMode="auto">
            <a:xfrm>
              <a:off x="192" y="3629"/>
              <a:ext cx="5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22"/>
            <p:cNvSpPr>
              <a:spLocks noChangeShapeType="1"/>
            </p:cNvSpPr>
            <p:nvPr/>
          </p:nvSpPr>
          <p:spPr bwMode="auto">
            <a:xfrm>
              <a:off x="192" y="4300"/>
              <a:ext cx="55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>
              <a:off x="192" y="480"/>
              <a:ext cx="0" cy="38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Line 24"/>
            <p:cNvSpPr>
              <a:spLocks noChangeShapeType="1"/>
            </p:cNvSpPr>
            <p:nvPr/>
          </p:nvSpPr>
          <p:spPr bwMode="auto">
            <a:xfrm>
              <a:off x="768" y="480"/>
              <a:ext cx="0" cy="38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25"/>
            <p:cNvSpPr>
              <a:spLocks noChangeShapeType="1"/>
            </p:cNvSpPr>
            <p:nvPr/>
          </p:nvSpPr>
          <p:spPr bwMode="auto">
            <a:xfrm>
              <a:off x="5760" y="480"/>
              <a:ext cx="0" cy="38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521550" y="458670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 Web searching </a:t>
            </a:r>
            <a:endParaRPr lang="zh-CN" altLang="en-US" sz="1800" b="0" dirty="0">
              <a:latin typeface="Arial" panose="020B0604020202020204" pitchFamily="34" charset="0"/>
            </a:endParaRP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1196975" y="2530475"/>
            <a:ext cx="7785100" cy="386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465138" indent="-46513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海量的信息库</a:t>
            </a:r>
          </a:p>
          <a:p>
            <a:pPr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人类的知识库</a:t>
            </a:r>
          </a:p>
          <a:p>
            <a:pPr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GB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万能的</a:t>
            </a: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</a:p>
          <a:p>
            <a:pPr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向互联网学习，找答案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GB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35844" name="矩形 1"/>
          <p:cNvSpPr>
            <a:spLocks noChangeArrowheads="1"/>
          </p:cNvSpPr>
          <p:nvPr/>
        </p:nvSpPr>
        <p:spPr bwMode="auto">
          <a:xfrm>
            <a:off x="660400" y="1763713"/>
            <a:ext cx="4252913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Ø"/>
            </a:pPr>
            <a:r>
              <a:rPr lang="zh-CN" altLang="en-US" sz="2800">
                <a:solidFill>
                  <a:srgbClr val="FF0000"/>
                </a:solidFill>
              </a:rPr>
              <a:t>互联网是最聪明的老师</a:t>
            </a:r>
            <a:endParaRPr lang="zh-CN" altLang="en-GB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66738" y="538163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 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网上需求社区</a:t>
            </a:r>
          </a:p>
        </p:txBody>
      </p:sp>
      <p:sp>
        <p:nvSpPr>
          <p:cNvPr id="36868" name="矩形 3"/>
          <p:cNvSpPr>
            <a:spLocks noChangeArrowheads="1"/>
          </p:cNvSpPr>
          <p:nvPr/>
        </p:nvSpPr>
        <p:spPr bwMode="auto">
          <a:xfrm>
            <a:off x="660400" y="1763713"/>
            <a:ext cx="8367713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z="2800"/>
              <a:t>正如开源社区一样</a:t>
            </a:r>
            <a:endParaRPr lang="en-US" altLang="zh-CN" sz="2800"/>
          </a:p>
          <a:p>
            <a:pPr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en-US" altLang="zh-CN" sz="2800"/>
              <a:t> </a:t>
            </a:r>
            <a:r>
              <a:rPr lang="zh-CN" altLang="en-US" sz="2800"/>
              <a:t>通过开放讨论，共同构思需求，共享提出的需求</a:t>
            </a:r>
            <a:endParaRPr lang="en-US" altLang="zh-CN" sz="2800"/>
          </a:p>
          <a:p>
            <a:pPr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en-US" altLang="zh-CN" sz="2800"/>
              <a:t> </a:t>
            </a:r>
            <a:r>
              <a:rPr lang="zh-CN" altLang="en-US" sz="2800"/>
              <a:t>例如：</a:t>
            </a:r>
            <a:endParaRPr lang="en-US" altLang="zh-CN" sz="2800"/>
          </a:p>
          <a:p>
            <a:pPr lvl="1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altLang="zh-CN" sz="2800"/>
              <a:t>     </a:t>
            </a:r>
            <a:r>
              <a:rPr lang="zh-CN" altLang="en-US" sz="2800"/>
              <a:t>未来手机的需求</a:t>
            </a:r>
            <a:endParaRPr lang="en-US" altLang="zh-CN" sz="2800"/>
          </a:p>
          <a:p>
            <a:pPr lvl="1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altLang="zh-CN" sz="2800"/>
              <a:t>     </a:t>
            </a:r>
            <a:r>
              <a:rPr lang="zh-CN" altLang="en-US" sz="2800"/>
              <a:t>智能衣服的需求</a:t>
            </a:r>
            <a:endParaRPr lang="en-US" altLang="zh-CN" sz="2800"/>
          </a:p>
          <a:p>
            <a:pPr lvl="1">
              <a:lnSpc>
                <a:spcPct val="150000"/>
              </a:lnSpc>
              <a:buClr>
                <a:srgbClr val="FF3300"/>
              </a:buClr>
              <a:buFont typeface="Wingdings" panose="05000000000000000000" pitchFamily="2" charset="2"/>
              <a:buChar char="ü"/>
            </a:pPr>
            <a:r>
              <a:rPr lang="en-US" altLang="zh-CN" sz="2800"/>
              <a:t>     </a:t>
            </a:r>
            <a:r>
              <a:rPr lang="zh-CN" altLang="en-US" sz="2800"/>
              <a:t>智能家居的需求</a:t>
            </a:r>
            <a:endParaRPr lang="zh-CN" altLang="en-GB" sz="2800"/>
          </a:p>
        </p:txBody>
      </p:sp>
    </p:spTree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21549" y="368660"/>
            <a:ext cx="8235915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Gathering(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技术比较</a:t>
            </a:r>
            <a:r>
              <a:rPr lang="zh-CN" altLang="en-US" sz="3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500454" y="1841500"/>
            <a:ext cx="4964113" cy="451282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2800" kern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Interviews</a:t>
            </a:r>
          </a:p>
          <a:p>
            <a:pPr lvl="1">
              <a:lnSpc>
                <a:spcPct val="80000"/>
              </a:lnSpc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Same Place, Same Time</a:t>
            </a:r>
          </a:p>
          <a:p>
            <a:pPr lvl="1">
              <a:lnSpc>
                <a:spcPct val="80000"/>
              </a:lnSpc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Few People, Analyst-Driven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2800" kern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Questionnaires</a:t>
            </a:r>
          </a:p>
          <a:p>
            <a:pPr lvl="1">
              <a:lnSpc>
                <a:spcPct val="80000"/>
              </a:lnSpc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Different Time, Different Place</a:t>
            </a:r>
          </a:p>
          <a:p>
            <a:pPr lvl="1">
              <a:lnSpc>
                <a:spcPct val="80000"/>
              </a:lnSpc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Many People, Analyst-Observer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2800" kern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Group Sessions</a:t>
            </a:r>
          </a:p>
          <a:p>
            <a:pPr lvl="1">
              <a:lnSpc>
                <a:spcPct val="80000"/>
              </a:lnSpc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Same or Different Place, Same Time</a:t>
            </a:r>
          </a:p>
          <a:p>
            <a:pPr lvl="1">
              <a:lnSpc>
                <a:spcPct val="80000"/>
              </a:lnSpc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&lt;20 People, Analyst-Facilitated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2800" kern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Observation</a:t>
            </a:r>
          </a:p>
          <a:p>
            <a:pPr lvl="1">
              <a:lnSpc>
                <a:spcPct val="80000"/>
              </a:lnSpc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Same Time, Same Place</a:t>
            </a:r>
          </a:p>
          <a:p>
            <a:pPr lvl="1">
              <a:lnSpc>
                <a:spcPct val="80000"/>
              </a:lnSpc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Analyst-Observer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10590" y="1808820"/>
            <a:ext cx="3716905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2286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Documentation Review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Brainstorming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Apprenticing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Scenario Analysis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Prototyping/Mock-up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Modeling</a:t>
            </a:r>
          </a:p>
          <a:p>
            <a:pPr lvl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Workshops</a:t>
            </a:r>
          </a:p>
        </p:txBody>
      </p:sp>
    </p:spTree>
    <p:extLst>
      <p:ext uri="{BB962C8B-B14F-4D97-AF65-F5344CB8AC3E}">
        <p14:creationId xmlns:p14="http://schemas.microsoft.com/office/powerpoint/2010/main" val="2552397211"/>
      </p:ext>
    </p:extLst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522288" y="233645"/>
            <a:ext cx="822960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user requirement must be …</a:t>
            </a:r>
          </a:p>
        </p:txBody>
      </p:sp>
      <p:sp>
        <p:nvSpPr>
          <p:cNvPr id="37891" name="Rectangle 5"/>
          <p:cNvSpPr>
            <a:spLocks noChangeArrowheads="1"/>
          </p:cNvSpPr>
          <p:nvPr/>
        </p:nvSpPr>
        <p:spPr bwMode="auto">
          <a:xfrm>
            <a:off x="565720" y="1763815"/>
            <a:ext cx="86868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documented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expressed precisely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expressed as what, not how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prioritized 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essential, desirable, optional</a:t>
            </a:r>
          </a:p>
          <a:p>
            <a:pPr lvl="2">
              <a:buFont typeface="Symbol" panose="05050102010706020507" pitchFamily="18" charset="2"/>
              <a:buChar char="·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primary, secondary, tertiary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testable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covered in the design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traceable (in order to assure the last 3)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100" b="0"/>
          </a:p>
        </p:txBody>
      </p:sp>
    </p:spTree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1550" y="413665"/>
            <a:ext cx="63594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什么是高质量的用户需求？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673805"/>
            <a:ext cx="8892480" cy="518419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720000" eaLnBrk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真实性</a:t>
            </a:r>
            <a:r>
              <a:rPr lang="zh-CN" altLang="en-US" sz="2400" b="0" kern="0" dirty="0">
                <a:latin typeface="+mn-ea"/>
              </a:rPr>
              <a:t>：</a:t>
            </a:r>
            <a:r>
              <a:rPr lang="zh-CN" altLang="en-US" sz="2400" kern="0" dirty="0">
                <a:latin typeface="+mn-ea"/>
              </a:rPr>
              <a:t>真实地反映利益相关方的需求</a:t>
            </a:r>
            <a:endParaRPr lang="en-US" altLang="zh-CN" sz="2400" kern="0" dirty="0">
              <a:latin typeface="+mn-ea"/>
            </a:endParaRPr>
          </a:p>
          <a:p>
            <a:pPr marL="720000" eaLnBrk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一致性</a:t>
            </a:r>
            <a:r>
              <a:rPr lang="zh-CN" altLang="en-US" sz="2400" kern="0" dirty="0">
                <a:latin typeface="+mn-ea"/>
              </a:rPr>
              <a:t>：需求项内部、需求项之间没有逻辑冲突</a:t>
            </a:r>
            <a:endParaRPr lang="en-US" altLang="zh-CN" sz="2400" kern="0" dirty="0">
              <a:latin typeface="+mn-ea"/>
            </a:endParaRPr>
          </a:p>
          <a:p>
            <a:pPr marL="720000" eaLnBrk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精确性</a:t>
            </a:r>
            <a:r>
              <a:rPr lang="zh-CN" altLang="en-US" sz="2400" kern="0" dirty="0">
                <a:latin typeface="+mn-ea"/>
              </a:rPr>
              <a:t>：需求的表述不会引起二义或者多义理解</a:t>
            </a:r>
            <a:endParaRPr lang="en-US" altLang="zh-CN" sz="2400" kern="0" dirty="0">
              <a:latin typeface="+mn-ea"/>
            </a:endParaRPr>
          </a:p>
          <a:p>
            <a:pPr marL="720000" eaLnBrk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无冗余</a:t>
            </a:r>
            <a:r>
              <a:rPr lang="zh-CN" altLang="en-US" sz="2400" kern="0" dirty="0">
                <a:latin typeface="+mn-ea"/>
              </a:rPr>
              <a:t>：每项需求在软件需求模型中仅出现一次，多项需求之间不存在语义重叠</a:t>
            </a:r>
            <a:endParaRPr lang="en-US" altLang="zh-CN" sz="2400" kern="0" dirty="0">
              <a:latin typeface="+mn-ea"/>
            </a:endParaRPr>
          </a:p>
          <a:p>
            <a:pPr marL="720000" eaLnBrk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完全性</a:t>
            </a:r>
            <a:r>
              <a:rPr lang="zh-CN" altLang="en-US" sz="2400" dirty="0">
                <a:latin typeface="+mn-ea"/>
              </a:rPr>
              <a:t>：所有需求项构成的全集完整地覆盖所有利益相关方的需求，尤其不能遗漏重要或紧迫的需求</a:t>
            </a:r>
            <a:endParaRPr lang="en-US" altLang="zh-CN" sz="2400" dirty="0">
              <a:latin typeface="+mn-ea"/>
            </a:endParaRPr>
          </a:p>
          <a:p>
            <a:pPr marL="720000" eaLnBrk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可行性</a:t>
            </a:r>
            <a:r>
              <a:rPr lang="zh-CN" altLang="en-US" sz="2400" dirty="0">
                <a:latin typeface="+mn-ea"/>
              </a:rPr>
              <a:t>：在实际资源约束条件下，需求能够被完整实现的可能性</a:t>
            </a:r>
            <a:endParaRPr lang="en-US" altLang="zh-CN" sz="2400" dirty="0">
              <a:latin typeface="+mn-ea"/>
            </a:endParaRPr>
          </a:p>
          <a:p>
            <a:pPr marL="720000" eaLnBrk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可</a:t>
            </a:r>
            <a:r>
              <a:rPr lang="zh-CN" altLang="en-US" sz="2400" kern="0" dirty="0">
                <a:solidFill>
                  <a:srgbClr val="FF0000"/>
                </a:solidFill>
                <a:latin typeface="+mn-ea"/>
              </a:rPr>
              <a:t>验证性</a:t>
            </a:r>
            <a:r>
              <a:rPr lang="zh-CN" altLang="en-US" sz="2400" dirty="0">
                <a:latin typeface="+mn-ea"/>
              </a:rPr>
              <a:t>：在验收测试阶段，通过呈现测试结果，能够客观地、无争议地向利益相关方表明需求已完整实现</a:t>
            </a:r>
            <a:endParaRPr lang="en-US" altLang="zh-CN" sz="2400" dirty="0">
              <a:latin typeface="+mn-ea"/>
            </a:endParaRPr>
          </a:p>
          <a:p>
            <a:pPr marL="720000" eaLnBrk="1">
              <a:lnSpc>
                <a:spcPct val="140000"/>
              </a:lnSpc>
              <a:defRPr/>
            </a:pPr>
            <a:endParaRPr lang="en-US" altLang="zh-CN" sz="2800" b="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524909"/>
      </p:ext>
    </p:extLst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72870" y="323655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发现软件需求描述的缺陷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808820"/>
            <a:ext cx="8601490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2800" indent="0" eaLnBrk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0" kern="0" dirty="0"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z="2800" b="0" kern="0" dirty="0">
                <a:solidFill>
                  <a:srgbClr val="FF0000"/>
                </a:solidFill>
                <a:latin typeface="+mn-ea"/>
              </a:rPr>
              <a:t>火车自动售票机控制软件的需求描述：</a:t>
            </a:r>
          </a:p>
          <a:p>
            <a:pPr marL="605700" indent="-342900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当用户点击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包含所有潜在目的地的菜单被激活。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605700" indent="-342900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在用户选择目的地和乘车日期之后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系统要求用户插入银行卡。系统检查银行卡的有效性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并要求用户插入身份证。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605700" indent="-342900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在验证身份证的有效性之后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系统从信用卡扣款并快速弹出车票。</a:t>
            </a:r>
          </a:p>
        </p:txBody>
      </p:sp>
    </p:spTree>
    <p:extLst>
      <p:ext uri="{BB962C8B-B14F-4D97-AF65-F5344CB8AC3E}">
        <p14:creationId xmlns:p14="http://schemas.microsoft.com/office/powerpoint/2010/main" val="946482773"/>
      </p:ext>
    </p:extLst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66738" y="458788"/>
            <a:ext cx="83788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9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Elicitation (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简介</a:t>
            </a:r>
            <a:r>
              <a:rPr lang="zh-CN" altLang="en-US" sz="39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8850" y="1718810"/>
            <a:ext cx="8685150" cy="198022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kern="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任务</a:t>
            </a:r>
            <a:r>
              <a:rPr lang="zh-CN" altLang="en-CA" sz="2400" b="0" kern="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en-CA" altLang="zh-CN" sz="2400" b="0" kern="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400" b="0" kern="0" dirty="0">
                <a:latin typeface="华文细黑" panose="02010600040101010101" pitchFamily="2" charset="-122"/>
                <a:ea typeface="华文细黑" panose="02010600040101010101" pitchFamily="2" charset="-122"/>
              </a:rPr>
              <a:t>主动与干系人协同工作，找出他们的需求，识别潜在的冲突，磋商解决矛盾，定义系统范围与边界。</a:t>
            </a:r>
            <a:endParaRPr lang="en-CA" altLang="zh-CN" sz="2400" b="0" kern="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kern="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关键</a:t>
            </a:r>
            <a:r>
              <a:rPr lang="zh-CN" altLang="en-US" sz="2400" b="0" kern="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：</a:t>
            </a:r>
            <a:r>
              <a:rPr lang="zh-CN" altLang="en-US" sz="2400" b="0" kern="0" dirty="0">
                <a:latin typeface="华文细黑" panose="02010600040101010101" pitchFamily="2" charset="-122"/>
                <a:ea typeface="华文细黑" panose="02010600040101010101" pitchFamily="2" charset="-122"/>
              </a:rPr>
              <a:t>确保需求、该问题的解决是有商业价值的</a:t>
            </a:r>
            <a:endParaRPr lang="en-CA" altLang="zh-CN" sz="2400" b="0" kern="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9868" y="3505131"/>
            <a:ext cx="3018775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800" b="0" kern="0" dirty="0">
                <a:latin typeface="华文细黑" panose="02010600040101010101" pitchFamily="2" charset="-122"/>
                <a:ea typeface="华文细黑" panose="02010600040101010101" pitchFamily="2" charset="-122"/>
              </a:rPr>
              <a:t>注意以下问题：</a:t>
            </a:r>
            <a:endParaRPr lang="en-CA" altLang="zh-CN" sz="2800" b="0" kern="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701570" y="4217697"/>
            <a:ext cx="8243993" cy="230832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  <a:cs typeface="华文细黑"/>
              </a:rPr>
              <a:t>产品设计目标不明确 </a:t>
            </a:r>
            <a:endParaRPr kumimoji="0" lang="en-CA" altLang="zh-CN" sz="2400" dirty="0">
              <a:solidFill>
                <a:schemeClr val="tx1"/>
              </a:solidFill>
              <a:latin typeface="+mn-ea"/>
              <a:ea typeface="+mn-ea"/>
              <a:cs typeface="华文细黑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  <a:cs typeface="华文细黑"/>
              </a:rPr>
              <a:t>干系人参与不足</a:t>
            </a:r>
            <a:endParaRPr kumimoji="0" lang="en-CA" altLang="zh-CN" sz="2400" dirty="0">
              <a:solidFill>
                <a:schemeClr val="tx1"/>
              </a:solidFill>
              <a:latin typeface="+mn-ea"/>
              <a:ea typeface="+mn-ea"/>
              <a:cs typeface="华文细黑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  <a:cs typeface="华文细黑"/>
              </a:rPr>
              <a:t>干系人之间缺少共识</a:t>
            </a:r>
            <a:endParaRPr kumimoji="0" lang="en-CA" altLang="zh-CN" sz="2400" dirty="0">
              <a:solidFill>
                <a:schemeClr val="tx1"/>
              </a:solidFill>
              <a:latin typeface="+mn-ea"/>
              <a:ea typeface="+mn-ea"/>
              <a:cs typeface="华文细黑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  <a:cs typeface="华文细黑"/>
              </a:rPr>
              <a:t>画蛇添足</a:t>
            </a:r>
            <a:endParaRPr kumimoji="0" lang="en-CA" altLang="zh-CN" sz="2400" dirty="0">
              <a:solidFill>
                <a:schemeClr val="tx1"/>
              </a:solidFill>
              <a:latin typeface="+mn-ea"/>
              <a:ea typeface="+mn-ea"/>
              <a:cs typeface="华文细黑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  <a:cs typeface="华文细黑"/>
              </a:rPr>
              <a:t>需求</a:t>
            </a:r>
            <a:r>
              <a:rPr kumimoji="0" lang="zh-CN" altLang="en-CA" sz="2400" dirty="0">
                <a:solidFill>
                  <a:schemeClr val="tx1"/>
                </a:solidFill>
                <a:latin typeface="+mn-ea"/>
                <a:ea typeface="+mn-ea"/>
                <a:cs typeface="华文细黑"/>
              </a:rPr>
              <a:t>快速</a:t>
            </a: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  <a:cs typeface="华文细黑"/>
              </a:rPr>
              <a:t>变化</a:t>
            </a:r>
            <a:endParaRPr kumimoji="0" lang="en-CA" altLang="zh-CN" sz="2400" dirty="0">
              <a:solidFill>
                <a:schemeClr val="tx1"/>
              </a:solidFill>
              <a:latin typeface="+mn-ea"/>
              <a:ea typeface="+mn-ea"/>
              <a:cs typeface="华文细黑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  <a:cs typeface="华文细黑"/>
              </a:rPr>
              <a:t>变更管理不足</a:t>
            </a:r>
            <a:endParaRPr kumimoji="0" lang="en-CA" altLang="zh-CN" sz="2400" dirty="0">
              <a:solidFill>
                <a:schemeClr val="tx1"/>
              </a:solidFill>
              <a:latin typeface="+mn-ea"/>
              <a:ea typeface="+mn-ea"/>
              <a:cs typeface="华文细黑"/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dirty="0">
                <a:solidFill>
                  <a:schemeClr val="tx1"/>
                </a:solidFill>
                <a:latin typeface="+mn-ea"/>
                <a:ea typeface="+mn-ea"/>
                <a:cs typeface="华文细黑"/>
              </a:rPr>
              <a:t>需求分析不足</a:t>
            </a:r>
            <a:endParaRPr kumimoji="0" lang="en-CA" altLang="zh-CN" sz="2400" dirty="0">
              <a:solidFill>
                <a:schemeClr val="tx1"/>
              </a:solidFill>
              <a:latin typeface="+mn-ea"/>
              <a:ea typeface="+mn-ea"/>
              <a:cs typeface="华文细黑"/>
            </a:endParaRPr>
          </a:p>
        </p:txBody>
      </p:sp>
    </p:spTree>
  </p:cSld>
  <p:clrMapOvr>
    <a:masterClrMapping/>
  </p:clrMapOvr>
  <p:transition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31540" y="323655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在真实性方面是否存在缺陷？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6485" y="1765573"/>
            <a:ext cx="8435975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5700" indent="-342900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当用户</a:t>
            </a: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</a:t>
            </a:r>
            <a:r>
              <a:rPr lang="zh-CN" altLang="en-US" sz="2400" b="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zh-CN" altLang="en-US" sz="2400" b="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包含所有潜在目的地的菜单被激活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139100" lvl="1" indent="-342900" eaLnBrk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用户并不关心是否必须通过一个具体的“开始”按钮来启动购票流程</a:t>
            </a:r>
            <a:endParaRPr lang="en-US" altLang="zh-CN" b="0" kern="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605700" indent="-342900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在用户选择目的地和日期后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系统要求用户插入银行卡。系统检查银行卡的有效性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并要求用户</a:t>
            </a: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插入身份证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139100" lvl="1" indent="-342900" eaLnBrk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购票时只需提供身份证号即可</a:t>
            </a:r>
            <a:endParaRPr lang="en-US" altLang="zh-CN" b="0" kern="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858204"/>
      </p:ext>
    </p:extLst>
  </p:cSld>
  <p:clrMapOvr>
    <a:masterClrMapping/>
  </p:clrMapOvr>
  <p:transition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21550" y="368660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一致性？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6515" y="1900588"/>
            <a:ext cx="8435975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5700" indent="-342900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在用户选择目的地和日期后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系统要求用户插入</a:t>
            </a: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银行卡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。系统检查</a:t>
            </a: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银行卡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的有效性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并要求用户插入身份证。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605700" indent="-342900" eaLnBrk="1">
              <a:lnSpc>
                <a:spcPct val="15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在验证身份证的有效性之后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系统从</a:t>
            </a: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信用卡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扣款并快速弹出车票。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605700" indent="-342900" eaLnBrk="1">
              <a:lnSpc>
                <a:spcPct val="150000"/>
              </a:lnSpc>
              <a:defRPr/>
            </a:pP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139100" lvl="1" indent="-342900" eaLnBrk="1">
              <a:lnSpc>
                <a:spcPct val="150000"/>
              </a:lnSpc>
              <a:defRPr/>
            </a:pPr>
            <a:r>
              <a:rPr lang="zh-CN" altLang="en-US" b="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除信用卡之外，是否需要支持具有支付功能的其他银行卡？</a:t>
            </a:r>
            <a:endParaRPr lang="en-US" altLang="zh-CN" b="0" kern="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4369738"/>
      </p:ext>
    </p:extLst>
  </p:cSld>
  <p:clrMapOvr>
    <a:masterClrMapping/>
  </p:clrMapOvr>
  <p:transition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895" y="368660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精确性？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720568"/>
            <a:ext cx="8435975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5700" indent="-342900" eaLnBrk="1">
              <a:lnSpc>
                <a:spcPct val="14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当用户点击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包含所有潜在</a:t>
            </a: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目的地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的菜单被</a:t>
            </a: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激活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139100" lvl="1" indent="-342900" eaLnBrk="1">
              <a:lnSpc>
                <a:spcPct val="140000"/>
              </a:lnSpc>
              <a:buClr>
                <a:srgbClr val="FF0000"/>
              </a:buClr>
              <a:defRPr/>
            </a:pPr>
            <a:r>
              <a:rPr lang="zh-CN" altLang="en-US" b="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同城多站</a:t>
            </a:r>
            <a:endParaRPr lang="en-US" altLang="zh-CN" b="0" kern="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605700" indent="-342900" eaLnBrk="1">
              <a:lnSpc>
                <a:spcPct val="14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在用户选择目的地和日期后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系统要求用户插入银行卡。系统检查银行卡的</a:t>
            </a: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有效性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并要求用户插入身份证。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139100" lvl="1" indent="-342900" eaLnBrk="1">
              <a:lnSpc>
                <a:spcPct val="140000"/>
              </a:lnSpc>
              <a:buClr>
                <a:srgbClr val="FF0000"/>
              </a:buClr>
              <a:defRPr/>
            </a:pPr>
            <a:r>
              <a:rPr lang="zh-CN" altLang="en-US" sz="2400" b="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银行卡的有效性有两种含义</a:t>
            </a:r>
            <a:r>
              <a:rPr lang="zh-CN" altLang="en-US" sz="2400" b="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：</a:t>
            </a:r>
            <a:r>
              <a:rPr lang="en-US" altLang="zh-CN" sz="2400" b="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(1)</a:t>
            </a:r>
            <a:r>
              <a:rPr lang="zh-CN" altLang="en-US" sz="2400" b="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未被冻结，可正常使用；</a:t>
            </a:r>
            <a:r>
              <a:rPr lang="en-US" altLang="zh-CN" sz="2400" b="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(2)</a:t>
            </a:r>
            <a:r>
              <a:rPr lang="zh-CN" altLang="en-US" sz="2400" b="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除前一含义外，还要求余额足够支付票款</a:t>
            </a:r>
            <a:endParaRPr lang="en-US" altLang="zh-CN" sz="2000" b="0" kern="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605700" indent="-342900" eaLnBrk="1">
              <a:lnSpc>
                <a:spcPct val="14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在验证身份证的有效性之后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系统从信用卡扣款并</a:t>
            </a: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弹出车票。</a:t>
            </a:r>
          </a:p>
        </p:txBody>
      </p:sp>
    </p:spTree>
    <p:extLst>
      <p:ext uri="{BB962C8B-B14F-4D97-AF65-F5344CB8AC3E}">
        <p14:creationId xmlns:p14="http://schemas.microsoft.com/office/powerpoint/2010/main" val="3534692814"/>
      </p:ext>
    </p:extLst>
  </p:cSld>
  <p:clrMapOvr>
    <a:masterClrMapping/>
  </p:clrMapOvr>
  <p:transition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21550" y="357935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完全性？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765573"/>
            <a:ext cx="8435975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5700" indent="-342900" eaLnBrk="1">
              <a:lnSpc>
                <a:spcPct val="14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当用户点击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包含所有潜在目的地的菜单被激活。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605700" indent="-342900" eaLnBrk="1">
              <a:lnSpc>
                <a:spcPct val="14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在用户选择目的地和日期之后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系统要求用户插入银行卡</a:t>
            </a:r>
            <a:r>
              <a:rPr lang="en-US" altLang="zh-CN" sz="2400" b="0" kern="0" dirty="0">
                <a:latin typeface="微软雅黑" pitchFamily="34" charset="-122"/>
                <a:ea typeface="微软雅黑" pitchFamily="34" charset="-122"/>
              </a:rPr>
              <a:t>……</a:t>
            </a:r>
          </a:p>
          <a:p>
            <a:pPr marL="1139100" lvl="1" indent="-342900" eaLnBrk="1">
              <a:lnSpc>
                <a:spcPct val="140000"/>
              </a:lnSpc>
              <a:buClr>
                <a:srgbClr val="FF0000"/>
              </a:buClr>
              <a:defRPr/>
            </a:pPr>
            <a:r>
              <a:rPr lang="zh-CN" altLang="en-US" b="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必须支持用户</a:t>
            </a:r>
            <a:r>
              <a:rPr lang="zh-CN" altLang="en-US" b="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手工输入</a:t>
            </a:r>
            <a:r>
              <a:rPr lang="zh-CN" altLang="en-US" b="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目的地，并且系统动态地根据用户输入筛选潜在的目的地</a:t>
            </a:r>
            <a:endParaRPr lang="en-US" altLang="zh-CN" b="0" kern="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marL="1139100" lvl="1" indent="-342900" eaLnBrk="1">
              <a:lnSpc>
                <a:spcPct val="140000"/>
              </a:lnSpc>
              <a:buClr>
                <a:srgbClr val="FF0000"/>
              </a:buClr>
              <a:defRPr/>
            </a:pPr>
            <a:r>
              <a:rPr lang="zh-CN" altLang="en-US" b="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如果存在</a:t>
            </a:r>
            <a:r>
              <a:rPr lang="zh-CN" altLang="en-US" b="0" kern="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多条乘车路线</a:t>
            </a:r>
            <a:r>
              <a:rPr lang="zh-CN" altLang="en-US" b="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，怎么办？</a:t>
            </a:r>
            <a:endParaRPr lang="en-US" altLang="zh-CN" b="0" kern="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666450"/>
      </p:ext>
    </p:extLst>
  </p:cSld>
  <p:clrMapOvr>
    <a:masterClrMapping/>
  </p:clrMapOvr>
  <p:transition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84187" y="368660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可行性？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7812" y="1808820"/>
            <a:ext cx="8435975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5700" indent="-342900" eaLnBrk="1">
              <a:lnSpc>
                <a:spcPct val="14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当用户点击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“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”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包含</a:t>
            </a: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所有潜在目的地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的菜单被激活。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139100" lvl="1" indent="-342900" eaLnBrk="1">
              <a:lnSpc>
                <a:spcPct val="140000"/>
              </a:lnSpc>
              <a:buClr>
                <a:srgbClr val="FF0000"/>
              </a:buClr>
              <a:defRPr/>
            </a:pPr>
            <a:r>
              <a:rPr lang="zh-CN" altLang="en-US" b="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全国所有潜在的目的地的数量过于庞大！</a:t>
            </a:r>
            <a:endParaRPr lang="en-US" altLang="zh-CN" b="0" kern="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090774"/>
      </p:ext>
    </p:extLst>
  </p:cSld>
  <p:clrMapOvr>
    <a:masterClrMapping/>
  </p:clrMapOvr>
  <p:transition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57200" y="368660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可验证性？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31480" y="1720568"/>
            <a:ext cx="8435975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5700" indent="-342900" eaLnBrk="1">
              <a:lnSpc>
                <a:spcPct val="140000"/>
              </a:lnSpc>
              <a:defRPr/>
            </a:pP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在验证身份证的有效性之后</a:t>
            </a:r>
            <a:r>
              <a:rPr lang="zh-CN" altLang="en-US" sz="2400" b="0" kern="0" dirty="0">
                <a:latin typeface="楷体" pitchFamily="49" charset="-122"/>
                <a:ea typeface="楷体" pitchFamily="49" charset="-122"/>
              </a:rPr>
              <a:t>，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系统从信用卡扣款并</a:t>
            </a:r>
            <a:r>
              <a:rPr lang="zh-CN" altLang="en-US" sz="2400" b="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2400" b="0" kern="0" dirty="0">
                <a:latin typeface="微软雅黑" pitchFamily="34" charset="-122"/>
                <a:ea typeface="微软雅黑" pitchFamily="34" charset="-122"/>
              </a:rPr>
              <a:t>弹出车票。</a:t>
            </a:r>
            <a:endParaRPr lang="en-US" altLang="zh-CN" sz="2400" b="0" kern="0" dirty="0">
              <a:latin typeface="微软雅黑" pitchFamily="34" charset="-122"/>
              <a:ea typeface="微软雅黑" pitchFamily="34" charset="-122"/>
            </a:endParaRPr>
          </a:p>
          <a:p>
            <a:pPr marL="1139100" lvl="1" indent="-342900" eaLnBrk="1">
              <a:lnSpc>
                <a:spcPct val="140000"/>
              </a:lnSpc>
              <a:buClr>
                <a:srgbClr val="FF0000"/>
              </a:buClr>
              <a:defRPr/>
            </a:pPr>
            <a:r>
              <a:rPr lang="zh-CN" altLang="en-US" b="0" kern="0" dirty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不能客观地验证是否“快速”</a:t>
            </a:r>
            <a:endParaRPr lang="en-US" altLang="zh-CN" b="0" kern="0" dirty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8291718"/>
      </p:ext>
    </p:extLst>
  </p:cSld>
  <p:clrMapOvr>
    <a:masterClrMapping/>
  </p:clrMapOvr>
  <p:transition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27865" y="278650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改进的需求描述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765573"/>
            <a:ext cx="8730970" cy="490378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5700" indent="-342900" eaLnBrk="1">
              <a:lnSpc>
                <a:spcPct val="130000"/>
              </a:lnSpc>
              <a:defRPr/>
            </a:pPr>
            <a:r>
              <a:rPr lang="zh-CN" altLang="en-US" sz="2400" kern="0" dirty="0">
                <a:latin typeface="+mn-ea"/>
              </a:rPr>
              <a:t>用户输入目的车站的名字，系统动态地显示匹配的目的车站的清单。</a:t>
            </a:r>
            <a:endParaRPr lang="en-US" altLang="zh-CN" sz="2400" kern="0" dirty="0">
              <a:latin typeface="+mn-ea"/>
            </a:endParaRPr>
          </a:p>
          <a:p>
            <a:pPr marL="605700" indent="-342900" eaLnBrk="1">
              <a:lnSpc>
                <a:spcPct val="130000"/>
              </a:lnSpc>
              <a:defRPr/>
            </a:pPr>
            <a:r>
              <a:rPr lang="zh-CN" altLang="en-US" sz="2400" kern="0" dirty="0">
                <a:latin typeface="+mn-ea"/>
              </a:rPr>
              <a:t>在用户从清单中选定目的车站和乘车日期之后，系统给出所有可能的乘车路线及每条路线的车票价格。</a:t>
            </a:r>
            <a:endParaRPr lang="en-US" altLang="zh-CN" sz="2400" kern="0" dirty="0">
              <a:latin typeface="+mn-ea"/>
            </a:endParaRPr>
          </a:p>
          <a:p>
            <a:pPr marL="605700" indent="-342900" eaLnBrk="1">
              <a:lnSpc>
                <a:spcPct val="130000"/>
              </a:lnSpc>
              <a:defRPr/>
            </a:pPr>
            <a:r>
              <a:rPr lang="zh-CN" altLang="en-US" sz="2400" kern="0" dirty="0">
                <a:latin typeface="+mn-ea"/>
              </a:rPr>
              <a:t>用户从中选定一条路线之后，系统显示车票价格并提示用户插入银行卡、输入身份证号。系统也可以接收来自身份证识别装置传入的身份证号。</a:t>
            </a:r>
            <a:endParaRPr lang="en-US" altLang="zh-CN" sz="2400" kern="0" dirty="0">
              <a:latin typeface="+mn-ea"/>
            </a:endParaRPr>
          </a:p>
          <a:p>
            <a:pPr marL="605700" indent="-342900" eaLnBrk="1">
              <a:lnSpc>
                <a:spcPct val="130000"/>
              </a:lnSpc>
              <a:defRPr/>
            </a:pPr>
            <a:r>
              <a:rPr lang="zh-CN" altLang="en-US" sz="2400" kern="0" dirty="0">
                <a:latin typeface="+mn-ea"/>
              </a:rPr>
              <a:t>系统检查银行卡及身份证号的有效性，检查银行卡余额是否足够支付票款。检查通过后，系统从银行卡扣款并在用户输入齐备后</a:t>
            </a:r>
            <a:r>
              <a:rPr lang="en-US" altLang="zh-CN" sz="2400" kern="0" dirty="0">
                <a:latin typeface="+mn-ea"/>
              </a:rPr>
              <a:t>2</a:t>
            </a:r>
            <a:r>
              <a:rPr lang="zh-CN" altLang="en-US" sz="2400" kern="0" dirty="0">
                <a:latin typeface="+mn-ea"/>
              </a:rPr>
              <a:t>秒之内弹出车票。</a:t>
            </a:r>
          </a:p>
        </p:txBody>
      </p:sp>
    </p:spTree>
    <p:extLst>
      <p:ext uri="{BB962C8B-B14F-4D97-AF65-F5344CB8AC3E}">
        <p14:creationId xmlns:p14="http://schemas.microsoft.com/office/powerpoint/2010/main" val="2494725513"/>
      </p:ext>
    </p:extLst>
  </p:cSld>
  <p:clrMapOvr>
    <a:masterClrMapping/>
  </p:clrMapOvr>
  <p:transition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566555" y="447390"/>
            <a:ext cx="45481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requirements</a:t>
            </a:r>
          </a:p>
        </p:txBody>
      </p:sp>
      <p:sp>
        <p:nvSpPr>
          <p:cNvPr id="471045" name="Rectangle 5"/>
          <p:cNvSpPr>
            <a:spLocks noChangeArrowheads="1"/>
          </p:cNvSpPr>
          <p:nvPr/>
        </p:nvSpPr>
        <p:spPr bwMode="auto">
          <a:xfrm>
            <a:off x="1062038" y="2259013"/>
            <a:ext cx="2327275" cy="530225"/>
          </a:xfrm>
          <a:prstGeom prst="rect">
            <a:avLst/>
          </a:prstGeom>
          <a:noFill/>
          <a:ln w="12700" algn="ctr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b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An example</a:t>
            </a:r>
          </a:p>
        </p:txBody>
      </p:sp>
    </p:spTree>
  </p:cSld>
  <p:clrMapOvr>
    <a:masterClrMapping/>
  </p:clrMapOvr>
  <p:transition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411628" y="413665"/>
            <a:ext cx="497046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3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Study: </a:t>
            </a:r>
            <a:r>
              <a:rPr lang="en-US" altLang="zh-TW" sz="39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SafeHome</a:t>
            </a:r>
            <a:endParaRPr lang="en-US" altLang="zh-TW" sz="39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0" y="1584325"/>
            <a:ext cx="91440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TW" sz="2600">
                <a:solidFill>
                  <a:srgbClr val="FF3300"/>
                </a:solidFill>
                <a:latin typeface="Arial Narrow" panose="020B0606020202030204" pitchFamily="34" charset="0"/>
              </a:rPr>
              <a:t>Product description</a:t>
            </a:r>
            <a:r>
              <a:rPr lang="en-US" altLang="zh-TW" sz="2600" b="0">
                <a:latin typeface="Arial Narrow" panose="020B0606020202030204" pitchFamily="34" charset="0"/>
              </a:rPr>
              <a:t>:</a:t>
            </a:r>
          </a:p>
          <a:p>
            <a:pPr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TW" sz="2600" b="0">
                <a:latin typeface="Arial Narrow" panose="020B0606020202030204" pitchFamily="34" charset="0"/>
              </a:rPr>
              <a:t>    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Our research indicates that the market for home security systems is growing at a rate of 40% per year.  We would like to enter this market by building a microprocessor-based home security system that would protect against and/or recognize a variety of undesirable “situations” such as illegal entry, fire, flooding, and others.  The product, tentatively called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SafeHome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will use appropriate sensors to detect each situation, can be programmed by the homeowner, and will automatically telephone a monitoring agency when a situation is detected. …  </a:t>
            </a:r>
          </a:p>
        </p:txBody>
      </p:sp>
    </p:spTree>
  </p:cSld>
  <p:clrMapOvr>
    <a:masterClrMapping/>
  </p:clrMapOvr>
  <p:transition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ChangeArrowheads="1"/>
          </p:cNvSpPr>
          <p:nvPr/>
        </p:nvSpPr>
        <p:spPr bwMode="auto">
          <a:xfrm>
            <a:off x="862013" y="0"/>
            <a:ext cx="6764337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TW" sz="4000">
                <a:solidFill>
                  <a:srgbClr val="0000FF"/>
                </a:solidFill>
                <a:cs typeface="Times New Roman" panose="02020603050405020304" pitchFamily="18" charset="0"/>
              </a:rPr>
              <a:t>Case Study: SafeHome (Cont.)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19050" y="642938"/>
            <a:ext cx="9144000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469900" indent="-4699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3000">
                <a:solidFill>
                  <a:srgbClr val="FF3300"/>
                </a:solidFill>
                <a:latin typeface="Arial Narrow" panose="020B0606020202030204" pitchFamily="34" charset="0"/>
              </a:rPr>
              <a:t>Objects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3000">
                <a:solidFill>
                  <a:schemeClr val="tx1"/>
                </a:solidFill>
                <a:latin typeface="Arial Narrow" panose="020B0606020202030204" pitchFamily="34" charset="0"/>
              </a:rPr>
              <a:t>     </a:t>
            </a:r>
            <a:r>
              <a:rPr lang="en-US" altLang="zh-TW" sz="2600">
                <a:solidFill>
                  <a:schemeClr val="tx1"/>
                </a:solidFill>
                <a:latin typeface="Arial Narrow" panose="020B0606020202030204" pitchFamily="34" charset="0"/>
              </a:rPr>
              <a:t>-- smoke detectors, window and door detectors,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2600">
                <a:solidFill>
                  <a:schemeClr val="tx1"/>
                </a:solidFill>
                <a:latin typeface="Arial Narrow" panose="020B0606020202030204" pitchFamily="34" charset="0"/>
              </a:rPr>
              <a:t>         motion detectors, an alarm, an event, a control panel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2600">
                <a:solidFill>
                  <a:schemeClr val="tx1"/>
                </a:solidFill>
                <a:latin typeface="Arial Narrow" panose="020B0606020202030204" pitchFamily="34" charset="0"/>
              </a:rPr>
              <a:t>         a display, telephone numbers, a telephone call, …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3000">
                <a:solidFill>
                  <a:srgbClr val="FF3300"/>
                </a:solidFill>
                <a:latin typeface="Arial Narrow" panose="020B0606020202030204" pitchFamily="34" charset="0"/>
              </a:rPr>
              <a:t>Services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2600">
                <a:solidFill>
                  <a:schemeClr val="tx1"/>
                </a:solidFill>
                <a:latin typeface="Arial Narrow" panose="020B0606020202030204" pitchFamily="34" charset="0"/>
              </a:rPr>
              <a:t>      -- setting the alarm, monitoring the sensors, dialing the phone,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2600">
                <a:solidFill>
                  <a:schemeClr val="tx1"/>
                </a:solidFill>
                <a:latin typeface="Arial Narrow" panose="020B0606020202030204" pitchFamily="34" charset="0"/>
              </a:rPr>
              <a:t>          programming the control panel, reading the display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TW" sz="300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3000">
                <a:solidFill>
                  <a:srgbClr val="FF3300"/>
                </a:solidFill>
                <a:latin typeface="Arial Narrow" panose="020B0606020202030204" pitchFamily="34" charset="0"/>
              </a:rPr>
              <a:t>Constraints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2600">
                <a:solidFill>
                  <a:schemeClr val="tx1"/>
                </a:solidFill>
                <a:latin typeface="Arial Narrow" panose="020B0606020202030204" pitchFamily="34" charset="0"/>
              </a:rPr>
              <a:t>      -- manufactured cost of less than $80, user-friendly, interfacing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2600">
                <a:solidFill>
                  <a:schemeClr val="tx1"/>
                </a:solidFill>
                <a:latin typeface="Arial Narrow" panose="020B0606020202030204" pitchFamily="34" charset="0"/>
              </a:rPr>
              <a:t>          with a standard phone line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TW" sz="260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3000">
                <a:solidFill>
                  <a:srgbClr val="FF3300"/>
                </a:solidFill>
                <a:latin typeface="Arial Narrow" panose="020B0606020202030204" pitchFamily="34" charset="0"/>
              </a:rPr>
              <a:t>Performance Criteria</a:t>
            </a:r>
          </a:p>
          <a:p>
            <a:pPr algn="l">
              <a:lnSpc>
                <a:spcPct val="7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2600">
                <a:solidFill>
                  <a:schemeClr val="tx1"/>
                </a:solidFill>
                <a:latin typeface="Arial Narrow" panose="020B0606020202030204" pitchFamily="34" charset="0"/>
              </a:rPr>
              <a:t>     -- a sensor event recognized within one second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57225" y="458788"/>
            <a:ext cx="66103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</a:t>
            </a:r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296863" y="5867400"/>
            <a:ext cx="8571833" cy="5822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defRPr/>
            </a:pPr>
            <a:r>
              <a:rPr lang="en-US" sz="3200" b="0" dirty="0">
                <a:solidFill>
                  <a:schemeClr val="tx1"/>
                </a:solidFill>
              </a:rPr>
              <a:t>Facilitated Application Specification</a:t>
            </a:r>
            <a:r>
              <a:rPr lang="zh-CN" altLang="en-US" sz="3200" b="0" dirty="0">
                <a:solidFill>
                  <a:schemeClr val="tx1"/>
                </a:solidFill>
              </a:rPr>
              <a:t>，</a:t>
            </a:r>
            <a:r>
              <a:rPr lang="en-US" sz="3200" b="0" dirty="0">
                <a:solidFill>
                  <a:schemeClr val="tx1"/>
                </a:solidFill>
              </a:rPr>
              <a:t> </a:t>
            </a:r>
            <a:r>
              <a:rPr lang="en-US" sz="3200" b="0" dirty="0">
                <a:solidFill>
                  <a:srgbClr val="CC0066"/>
                </a:solidFill>
              </a:rPr>
              <a:t>Techniques</a:t>
            </a:r>
            <a:endParaRPr lang="en-US" sz="1800" dirty="0"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8196" name="Freeform 4"/>
          <p:cNvSpPr>
            <a:spLocks/>
          </p:cNvSpPr>
          <p:nvPr/>
        </p:nvSpPr>
        <p:spPr bwMode="auto">
          <a:xfrm>
            <a:off x="4246563" y="3879850"/>
            <a:ext cx="255587" cy="533400"/>
          </a:xfrm>
          <a:custGeom>
            <a:avLst/>
            <a:gdLst>
              <a:gd name="T0" fmla="*/ 2147483646 w 161"/>
              <a:gd name="T1" fmla="*/ 2147483646 h 336"/>
              <a:gd name="T2" fmla="*/ 0 w 161"/>
              <a:gd name="T3" fmla="*/ 0 h 336"/>
              <a:gd name="T4" fmla="*/ 2147483646 w 161"/>
              <a:gd name="T5" fmla="*/ 2147483646 h 336"/>
              <a:gd name="T6" fmla="*/ 2147483646 w 161"/>
              <a:gd name="T7" fmla="*/ 2147483646 h 336"/>
              <a:gd name="T8" fmla="*/ 2147483646 w 161"/>
              <a:gd name="T9" fmla="*/ 214748364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"/>
              <a:gd name="T16" fmla="*/ 0 h 336"/>
              <a:gd name="T17" fmla="*/ 161 w 161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" h="336">
                <a:moveTo>
                  <a:pt x="8" y="285"/>
                </a:moveTo>
                <a:lnTo>
                  <a:pt x="0" y="0"/>
                </a:lnTo>
                <a:lnTo>
                  <a:pt x="160" y="64"/>
                </a:lnTo>
                <a:lnTo>
                  <a:pt x="136" y="335"/>
                </a:lnTo>
                <a:lnTo>
                  <a:pt x="8" y="285"/>
                </a:lnTo>
              </a:path>
            </a:pathLst>
          </a:custGeom>
          <a:solidFill>
            <a:srgbClr val="79001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Freeform 5"/>
          <p:cNvSpPr>
            <a:spLocks/>
          </p:cNvSpPr>
          <p:nvPr/>
        </p:nvSpPr>
        <p:spPr bwMode="auto">
          <a:xfrm>
            <a:off x="1833563" y="3914775"/>
            <a:ext cx="4383087" cy="1185863"/>
          </a:xfrm>
          <a:custGeom>
            <a:avLst/>
            <a:gdLst>
              <a:gd name="T0" fmla="*/ 0 w 2761"/>
              <a:gd name="T1" fmla="*/ 0 h 747"/>
              <a:gd name="T2" fmla="*/ 2147483646 w 2761"/>
              <a:gd name="T3" fmla="*/ 2147483646 h 747"/>
              <a:gd name="T4" fmla="*/ 2147483646 w 2761"/>
              <a:gd name="T5" fmla="*/ 2147483646 h 747"/>
              <a:gd name="T6" fmla="*/ 2147483646 w 2761"/>
              <a:gd name="T7" fmla="*/ 2147483646 h 747"/>
              <a:gd name="T8" fmla="*/ 0 w 2761"/>
              <a:gd name="T9" fmla="*/ 0 h 7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61" h="747">
                <a:moveTo>
                  <a:pt x="0" y="0"/>
                </a:moveTo>
                <a:lnTo>
                  <a:pt x="928" y="14"/>
                </a:lnTo>
                <a:lnTo>
                  <a:pt x="2760" y="746"/>
                </a:lnTo>
                <a:lnTo>
                  <a:pt x="1040" y="739"/>
                </a:lnTo>
                <a:lnTo>
                  <a:pt x="0" y="0"/>
                </a:lnTo>
              </a:path>
            </a:pathLst>
          </a:custGeom>
          <a:solidFill>
            <a:srgbClr val="BC37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6" descr="25%"/>
          <p:cNvSpPr>
            <a:spLocks noChangeArrowheads="1"/>
          </p:cNvSpPr>
          <p:nvPr/>
        </p:nvSpPr>
        <p:spPr bwMode="auto">
          <a:xfrm>
            <a:off x="906463" y="1770063"/>
            <a:ext cx="1498600" cy="2065337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906463" y="1771650"/>
            <a:ext cx="1498600" cy="20621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995363" y="1825625"/>
            <a:ext cx="1308100" cy="20097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995363" y="1827213"/>
            <a:ext cx="1308100" cy="2006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503613" y="5094288"/>
            <a:ext cx="2705100" cy="168275"/>
          </a:xfrm>
          <a:prstGeom prst="rect">
            <a:avLst/>
          </a:prstGeom>
          <a:solidFill>
            <a:srgbClr val="712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3" name="Freeform 11"/>
          <p:cNvSpPr>
            <a:spLocks/>
          </p:cNvSpPr>
          <p:nvPr/>
        </p:nvSpPr>
        <p:spPr bwMode="auto">
          <a:xfrm>
            <a:off x="1833563" y="3914775"/>
            <a:ext cx="1652587" cy="1344613"/>
          </a:xfrm>
          <a:custGeom>
            <a:avLst/>
            <a:gdLst>
              <a:gd name="T0" fmla="*/ 2147483646 w 1041"/>
              <a:gd name="T1" fmla="*/ 2147483646 h 847"/>
              <a:gd name="T2" fmla="*/ 0 w 1041"/>
              <a:gd name="T3" fmla="*/ 0 h 847"/>
              <a:gd name="T4" fmla="*/ 0 w 1041"/>
              <a:gd name="T5" fmla="*/ 2147483646 h 847"/>
              <a:gd name="T6" fmla="*/ 2147483646 w 1041"/>
              <a:gd name="T7" fmla="*/ 2147483646 h 847"/>
              <a:gd name="T8" fmla="*/ 2147483646 w 1041"/>
              <a:gd name="T9" fmla="*/ 2147483646 h 8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1"/>
              <a:gd name="T16" fmla="*/ 0 h 847"/>
              <a:gd name="T17" fmla="*/ 1041 w 1041"/>
              <a:gd name="T18" fmla="*/ 847 h 8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1" h="847">
                <a:moveTo>
                  <a:pt x="1040" y="733"/>
                </a:moveTo>
                <a:lnTo>
                  <a:pt x="0" y="0"/>
                </a:lnTo>
                <a:lnTo>
                  <a:pt x="0" y="63"/>
                </a:lnTo>
                <a:lnTo>
                  <a:pt x="1040" y="846"/>
                </a:lnTo>
                <a:lnTo>
                  <a:pt x="1040" y="733"/>
                </a:lnTo>
              </a:path>
            </a:pathLst>
          </a:custGeom>
          <a:solidFill>
            <a:srgbClr val="712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Freeform 12"/>
          <p:cNvSpPr>
            <a:spLocks/>
          </p:cNvSpPr>
          <p:nvPr/>
        </p:nvSpPr>
        <p:spPr bwMode="auto">
          <a:xfrm>
            <a:off x="1833563" y="3914775"/>
            <a:ext cx="1665287" cy="1355725"/>
          </a:xfrm>
          <a:custGeom>
            <a:avLst/>
            <a:gdLst>
              <a:gd name="T0" fmla="*/ 2147483646 w 1049"/>
              <a:gd name="T1" fmla="*/ 2147483646 h 854"/>
              <a:gd name="T2" fmla="*/ 0 w 1049"/>
              <a:gd name="T3" fmla="*/ 0 h 854"/>
              <a:gd name="T4" fmla="*/ 0 w 1049"/>
              <a:gd name="T5" fmla="*/ 2147483646 h 854"/>
              <a:gd name="T6" fmla="*/ 2147483646 w 1049"/>
              <a:gd name="T7" fmla="*/ 2147483646 h 854"/>
              <a:gd name="T8" fmla="*/ 2147483646 w 1049"/>
              <a:gd name="T9" fmla="*/ 2147483646 h 854"/>
              <a:gd name="T10" fmla="*/ 0 w 1049"/>
              <a:gd name="T11" fmla="*/ 0 h 854"/>
              <a:gd name="T12" fmla="*/ 0 w 1049"/>
              <a:gd name="T13" fmla="*/ 2147483646 h 854"/>
              <a:gd name="T14" fmla="*/ 2147483646 w 1049"/>
              <a:gd name="T15" fmla="*/ 2147483646 h 854"/>
              <a:gd name="T16" fmla="*/ 2147483646 w 1049"/>
              <a:gd name="T17" fmla="*/ 2147483646 h 8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49"/>
              <a:gd name="T28" fmla="*/ 0 h 854"/>
              <a:gd name="T29" fmla="*/ 1049 w 1049"/>
              <a:gd name="T30" fmla="*/ 854 h 8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49" h="854">
                <a:moveTo>
                  <a:pt x="1048" y="739"/>
                </a:moveTo>
                <a:lnTo>
                  <a:pt x="0" y="0"/>
                </a:lnTo>
                <a:lnTo>
                  <a:pt x="0" y="64"/>
                </a:lnTo>
                <a:lnTo>
                  <a:pt x="1048" y="853"/>
                </a:lnTo>
                <a:lnTo>
                  <a:pt x="1048" y="739"/>
                </a:lnTo>
                <a:lnTo>
                  <a:pt x="0" y="0"/>
                </a:lnTo>
                <a:lnTo>
                  <a:pt x="0" y="64"/>
                </a:lnTo>
                <a:lnTo>
                  <a:pt x="1048" y="853"/>
                </a:lnTo>
                <a:lnTo>
                  <a:pt x="1048" y="73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Freeform 13"/>
          <p:cNvSpPr>
            <a:spLocks/>
          </p:cNvSpPr>
          <p:nvPr/>
        </p:nvSpPr>
        <p:spPr bwMode="auto">
          <a:xfrm>
            <a:off x="2303463" y="4941888"/>
            <a:ext cx="458787" cy="487362"/>
          </a:xfrm>
          <a:custGeom>
            <a:avLst/>
            <a:gdLst>
              <a:gd name="T0" fmla="*/ 0 w 289"/>
              <a:gd name="T1" fmla="*/ 2147483646 h 307"/>
              <a:gd name="T2" fmla="*/ 2147483646 w 289"/>
              <a:gd name="T3" fmla="*/ 0 h 307"/>
              <a:gd name="T4" fmla="*/ 2147483646 w 289"/>
              <a:gd name="T5" fmla="*/ 2147483646 h 307"/>
              <a:gd name="T6" fmla="*/ 2147483646 w 289"/>
              <a:gd name="T7" fmla="*/ 2147483646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307"/>
              <a:gd name="T14" fmla="*/ 289 w 289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307">
                <a:moveTo>
                  <a:pt x="0" y="50"/>
                </a:moveTo>
                <a:lnTo>
                  <a:pt x="216" y="0"/>
                </a:lnTo>
                <a:lnTo>
                  <a:pt x="176" y="306"/>
                </a:lnTo>
                <a:lnTo>
                  <a:pt x="288" y="27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Freeform 14"/>
          <p:cNvSpPr>
            <a:spLocks/>
          </p:cNvSpPr>
          <p:nvPr/>
        </p:nvSpPr>
        <p:spPr bwMode="auto">
          <a:xfrm>
            <a:off x="2290763" y="4930775"/>
            <a:ext cx="458787" cy="487363"/>
          </a:xfrm>
          <a:custGeom>
            <a:avLst/>
            <a:gdLst>
              <a:gd name="T0" fmla="*/ 0 w 289"/>
              <a:gd name="T1" fmla="*/ 2147483646 h 307"/>
              <a:gd name="T2" fmla="*/ 2147483646 w 289"/>
              <a:gd name="T3" fmla="*/ 0 h 307"/>
              <a:gd name="T4" fmla="*/ 2147483646 w 289"/>
              <a:gd name="T5" fmla="*/ 2147483646 h 307"/>
              <a:gd name="T6" fmla="*/ 2147483646 w 289"/>
              <a:gd name="T7" fmla="*/ 2147483646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307"/>
              <a:gd name="T14" fmla="*/ 289 w 289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307">
                <a:moveTo>
                  <a:pt x="0" y="50"/>
                </a:moveTo>
                <a:lnTo>
                  <a:pt x="216" y="0"/>
                </a:lnTo>
                <a:lnTo>
                  <a:pt x="176" y="306"/>
                </a:lnTo>
                <a:lnTo>
                  <a:pt x="288" y="27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Freeform 15"/>
          <p:cNvSpPr>
            <a:spLocks/>
          </p:cNvSpPr>
          <p:nvPr/>
        </p:nvSpPr>
        <p:spPr bwMode="auto">
          <a:xfrm>
            <a:off x="2468563" y="5065713"/>
            <a:ext cx="458787" cy="487362"/>
          </a:xfrm>
          <a:custGeom>
            <a:avLst/>
            <a:gdLst>
              <a:gd name="T0" fmla="*/ 0 w 289"/>
              <a:gd name="T1" fmla="*/ 2147483646 h 307"/>
              <a:gd name="T2" fmla="*/ 2147483646 w 289"/>
              <a:gd name="T3" fmla="*/ 0 h 307"/>
              <a:gd name="T4" fmla="*/ 2147483646 w 289"/>
              <a:gd name="T5" fmla="*/ 2147483646 h 307"/>
              <a:gd name="T6" fmla="*/ 2147483646 w 289"/>
              <a:gd name="T7" fmla="*/ 2147483646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307"/>
              <a:gd name="T14" fmla="*/ 289 w 289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307">
                <a:moveTo>
                  <a:pt x="0" y="50"/>
                </a:moveTo>
                <a:lnTo>
                  <a:pt x="216" y="0"/>
                </a:lnTo>
                <a:lnTo>
                  <a:pt x="184" y="306"/>
                </a:lnTo>
                <a:lnTo>
                  <a:pt x="288" y="27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Freeform 16"/>
          <p:cNvSpPr>
            <a:spLocks/>
          </p:cNvSpPr>
          <p:nvPr/>
        </p:nvSpPr>
        <p:spPr bwMode="auto">
          <a:xfrm>
            <a:off x="2455863" y="5054600"/>
            <a:ext cx="458787" cy="487363"/>
          </a:xfrm>
          <a:custGeom>
            <a:avLst/>
            <a:gdLst>
              <a:gd name="T0" fmla="*/ 0 w 289"/>
              <a:gd name="T1" fmla="*/ 2147483646 h 307"/>
              <a:gd name="T2" fmla="*/ 2147483646 w 289"/>
              <a:gd name="T3" fmla="*/ 0 h 307"/>
              <a:gd name="T4" fmla="*/ 2147483646 w 289"/>
              <a:gd name="T5" fmla="*/ 2147483646 h 307"/>
              <a:gd name="T6" fmla="*/ 2147483646 w 289"/>
              <a:gd name="T7" fmla="*/ 2147483646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307"/>
              <a:gd name="T14" fmla="*/ 289 w 289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307">
                <a:moveTo>
                  <a:pt x="0" y="50"/>
                </a:moveTo>
                <a:lnTo>
                  <a:pt x="216" y="0"/>
                </a:lnTo>
                <a:lnTo>
                  <a:pt x="184" y="306"/>
                </a:lnTo>
                <a:lnTo>
                  <a:pt x="288" y="27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Freeform 17"/>
          <p:cNvSpPr>
            <a:spLocks/>
          </p:cNvSpPr>
          <p:nvPr/>
        </p:nvSpPr>
        <p:spPr bwMode="auto">
          <a:xfrm>
            <a:off x="2163763" y="4151313"/>
            <a:ext cx="420687" cy="1017587"/>
          </a:xfrm>
          <a:custGeom>
            <a:avLst/>
            <a:gdLst>
              <a:gd name="T0" fmla="*/ 2147483646 w 265"/>
              <a:gd name="T1" fmla="*/ 2147483646 h 641"/>
              <a:gd name="T2" fmla="*/ 0 w 265"/>
              <a:gd name="T3" fmla="*/ 0 h 641"/>
              <a:gd name="T4" fmla="*/ 2147483646 w 265"/>
              <a:gd name="T5" fmla="*/ 2147483646 h 641"/>
              <a:gd name="T6" fmla="*/ 2147483646 w 265"/>
              <a:gd name="T7" fmla="*/ 2147483646 h 641"/>
              <a:gd name="T8" fmla="*/ 2147483646 w 265"/>
              <a:gd name="T9" fmla="*/ 2147483646 h 6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5"/>
              <a:gd name="T16" fmla="*/ 0 h 641"/>
              <a:gd name="T17" fmla="*/ 265 w 265"/>
              <a:gd name="T18" fmla="*/ 641 h 6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5" h="641">
                <a:moveTo>
                  <a:pt x="72" y="526"/>
                </a:moveTo>
                <a:lnTo>
                  <a:pt x="0" y="0"/>
                </a:lnTo>
                <a:lnTo>
                  <a:pt x="264" y="128"/>
                </a:lnTo>
                <a:lnTo>
                  <a:pt x="216" y="640"/>
                </a:lnTo>
                <a:lnTo>
                  <a:pt x="72" y="526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2239963" y="3711575"/>
            <a:ext cx="190500" cy="4730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2239963" y="3713163"/>
            <a:ext cx="190500" cy="471487"/>
          </a:xfrm>
          <a:prstGeom prst="ellipse">
            <a:avLst/>
          </a:prstGeom>
          <a:solidFill>
            <a:schemeClr val="hlink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12" name="Freeform 20"/>
          <p:cNvSpPr>
            <a:spLocks/>
          </p:cNvSpPr>
          <p:nvPr/>
        </p:nvSpPr>
        <p:spPr bwMode="auto">
          <a:xfrm>
            <a:off x="2582863" y="4376738"/>
            <a:ext cx="573087" cy="442912"/>
          </a:xfrm>
          <a:custGeom>
            <a:avLst/>
            <a:gdLst>
              <a:gd name="T0" fmla="*/ 0 w 361"/>
              <a:gd name="T1" fmla="*/ 0 h 279"/>
              <a:gd name="T2" fmla="*/ 2147483646 w 361"/>
              <a:gd name="T3" fmla="*/ 2147483646 h 279"/>
              <a:gd name="T4" fmla="*/ 2147483646 w 361"/>
              <a:gd name="T5" fmla="*/ 2147483646 h 279"/>
              <a:gd name="T6" fmla="*/ 0 60000 65536"/>
              <a:gd name="T7" fmla="*/ 0 60000 65536"/>
              <a:gd name="T8" fmla="*/ 0 60000 65536"/>
              <a:gd name="T9" fmla="*/ 0 w 361"/>
              <a:gd name="T10" fmla="*/ 0 h 279"/>
              <a:gd name="T11" fmla="*/ 361 w 361"/>
              <a:gd name="T12" fmla="*/ 279 h 2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279">
                <a:moveTo>
                  <a:pt x="0" y="0"/>
                </a:moveTo>
                <a:lnTo>
                  <a:pt x="96" y="228"/>
                </a:lnTo>
                <a:lnTo>
                  <a:pt x="360" y="27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3" name="Freeform 21"/>
          <p:cNvSpPr>
            <a:spLocks/>
          </p:cNvSpPr>
          <p:nvPr/>
        </p:nvSpPr>
        <p:spPr bwMode="auto">
          <a:xfrm>
            <a:off x="2570163" y="4365625"/>
            <a:ext cx="573087" cy="442913"/>
          </a:xfrm>
          <a:custGeom>
            <a:avLst/>
            <a:gdLst>
              <a:gd name="T0" fmla="*/ 0 w 361"/>
              <a:gd name="T1" fmla="*/ 0 h 279"/>
              <a:gd name="T2" fmla="*/ 2147483646 w 361"/>
              <a:gd name="T3" fmla="*/ 2147483646 h 279"/>
              <a:gd name="T4" fmla="*/ 2147483646 w 361"/>
              <a:gd name="T5" fmla="*/ 2147483646 h 279"/>
              <a:gd name="T6" fmla="*/ 0 60000 65536"/>
              <a:gd name="T7" fmla="*/ 0 60000 65536"/>
              <a:gd name="T8" fmla="*/ 0 60000 65536"/>
              <a:gd name="T9" fmla="*/ 0 w 361"/>
              <a:gd name="T10" fmla="*/ 0 h 279"/>
              <a:gd name="T11" fmla="*/ 361 w 361"/>
              <a:gd name="T12" fmla="*/ 279 h 2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279">
                <a:moveTo>
                  <a:pt x="0" y="0"/>
                </a:moveTo>
                <a:lnTo>
                  <a:pt x="96" y="228"/>
                </a:lnTo>
                <a:lnTo>
                  <a:pt x="360" y="27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4" name="Freeform 22"/>
          <p:cNvSpPr>
            <a:spLocks/>
          </p:cNvSpPr>
          <p:nvPr/>
        </p:nvSpPr>
        <p:spPr bwMode="auto">
          <a:xfrm>
            <a:off x="4843463" y="5427663"/>
            <a:ext cx="458787" cy="474662"/>
          </a:xfrm>
          <a:custGeom>
            <a:avLst/>
            <a:gdLst>
              <a:gd name="T0" fmla="*/ 2147483646 w 289"/>
              <a:gd name="T1" fmla="*/ 2147483646 h 299"/>
              <a:gd name="T2" fmla="*/ 2147483646 w 289"/>
              <a:gd name="T3" fmla="*/ 0 h 299"/>
              <a:gd name="T4" fmla="*/ 2147483646 w 289"/>
              <a:gd name="T5" fmla="*/ 2147483646 h 299"/>
              <a:gd name="T6" fmla="*/ 0 w 289"/>
              <a:gd name="T7" fmla="*/ 2147483646 h 299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299"/>
              <a:gd name="T14" fmla="*/ 289 w 289"/>
              <a:gd name="T15" fmla="*/ 299 h 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299">
                <a:moveTo>
                  <a:pt x="288" y="43"/>
                </a:moveTo>
                <a:lnTo>
                  <a:pt x="72" y="0"/>
                </a:lnTo>
                <a:lnTo>
                  <a:pt x="112" y="298"/>
                </a:lnTo>
                <a:lnTo>
                  <a:pt x="0" y="27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5" name="Freeform 23"/>
          <p:cNvSpPr>
            <a:spLocks/>
          </p:cNvSpPr>
          <p:nvPr/>
        </p:nvSpPr>
        <p:spPr bwMode="auto">
          <a:xfrm>
            <a:off x="4830763" y="5416550"/>
            <a:ext cx="458787" cy="474663"/>
          </a:xfrm>
          <a:custGeom>
            <a:avLst/>
            <a:gdLst>
              <a:gd name="T0" fmla="*/ 2147483646 w 289"/>
              <a:gd name="T1" fmla="*/ 2147483646 h 299"/>
              <a:gd name="T2" fmla="*/ 2147483646 w 289"/>
              <a:gd name="T3" fmla="*/ 0 h 299"/>
              <a:gd name="T4" fmla="*/ 2147483646 w 289"/>
              <a:gd name="T5" fmla="*/ 2147483646 h 299"/>
              <a:gd name="T6" fmla="*/ 0 w 289"/>
              <a:gd name="T7" fmla="*/ 2147483646 h 299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299"/>
              <a:gd name="T14" fmla="*/ 289 w 289"/>
              <a:gd name="T15" fmla="*/ 299 h 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299">
                <a:moveTo>
                  <a:pt x="288" y="43"/>
                </a:moveTo>
                <a:lnTo>
                  <a:pt x="72" y="0"/>
                </a:lnTo>
                <a:lnTo>
                  <a:pt x="112" y="298"/>
                </a:lnTo>
                <a:lnTo>
                  <a:pt x="0" y="27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6" name="Freeform 24"/>
          <p:cNvSpPr>
            <a:spLocks/>
          </p:cNvSpPr>
          <p:nvPr/>
        </p:nvSpPr>
        <p:spPr bwMode="auto">
          <a:xfrm>
            <a:off x="4678363" y="5551488"/>
            <a:ext cx="458787" cy="487362"/>
          </a:xfrm>
          <a:custGeom>
            <a:avLst/>
            <a:gdLst>
              <a:gd name="T0" fmla="*/ 2147483646 w 289"/>
              <a:gd name="T1" fmla="*/ 2147483646 h 307"/>
              <a:gd name="T2" fmla="*/ 2147483646 w 289"/>
              <a:gd name="T3" fmla="*/ 0 h 307"/>
              <a:gd name="T4" fmla="*/ 2147483646 w 289"/>
              <a:gd name="T5" fmla="*/ 2147483646 h 307"/>
              <a:gd name="T6" fmla="*/ 0 w 289"/>
              <a:gd name="T7" fmla="*/ 2147483646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307"/>
              <a:gd name="T14" fmla="*/ 289 w 289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307">
                <a:moveTo>
                  <a:pt x="288" y="50"/>
                </a:moveTo>
                <a:lnTo>
                  <a:pt x="72" y="0"/>
                </a:lnTo>
                <a:lnTo>
                  <a:pt x="104" y="306"/>
                </a:lnTo>
                <a:lnTo>
                  <a:pt x="0" y="27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Freeform 25"/>
          <p:cNvSpPr>
            <a:spLocks/>
          </p:cNvSpPr>
          <p:nvPr/>
        </p:nvSpPr>
        <p:spPr bwMode="auto">
          <a:xfrm>
            <a:off x="4665663" y="5540375"/>
            <a:ext cx="458787" cy="487363"/>
          </a:xfrm>
          <a:custGeom>
            <a:avLst/>
            <a:gdLst>
              <a:gd name="T0" fmla="*/ 2147483646 w 289"/>
              <a:gd name="T1" fmla="*/ 2147483646 h 307"/>
              <a:gd name="T2" fmla="*/ 2147483646 w 289"/>
              <a:gd name="T3" fmla="*/ 0 h 307"/>
              <a:gd name="T4" fmla="*/ 2147483646 w 289"/>
              <a:gd name="T5" fmla="*/ 2147483646 h 307"/>
              <a:gd name="T6" fmla="*/ 0 w 289"/>
              <a:gd name="T7" fmla="*/ 2147483646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307"/>
              <a:gd name="T14" fmla="*/ 289 w 289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307">
                <a:moveTo>
                  <a:pt x="288" y="50"/>
                </a:moveTo>
                <a:lnTo>
                  <a:pt x="72" y="0"/>
                </a:lnTo>
                <a:lnTo>
                  <a:pt x="104" y="306"/>
                </a:lnTo>
                <a:lnTo>
                  <a:pt x="0" y="27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8" name="Freeform 26"/>
          <p:cNvSpPr>
            <a:spLocks/>
          </p:cNvSpPr>
          <p:nvPr/>
        </p:nvSpPr>
        <p:spPr bwMode="auto">
          <a:xfrm>
            <a:off x="5021263" y="4637088"/>
            <a:ext cx="420687" cy="1017587"/>
          </a:xfrm>
          <a:custGeom>
            <a:avLst/>
            <a:gdLst>
              <a:gd name="T0" fmla="*/ 2147483646 w 265"/>
              <a:gd name="T1" fmla="*/ 2147483646 h 641"/>
              <a:gd name="T2" fmla="*/ 2147483646 w 265"/>
              <a:gd name="T3" fmla="*/ 0 h 641"/>
              <a:gd name="T4" fmla="*/ 0 w 265"/>
              <a:gd name="T5" fmla="*/ 2147483646 h 641"/>
              <a:gd name="T6" fmla="*/ 2147483646 w 265"/>
              <a:gd name="T7" fmla="*/ 2147483646 h 641"/>
              <a:gd name="T8" fmla="*/ 2147483646 w 265"/>
              <a:gd name="T9" fmla="*/ 2147483646 h 6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5"/>
              <a:gd name="T16" fmla="*/ 0 h 641"/>
              <a:gd name="T17" fmla="*/ 265 w 265"/>
              <a:gd name="T18" fmla="*/ 641 h 6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5" h="641">
                <a:moveTo>
                  <a:pt x="192" y="526"/>
                </a:moveTo>
                <a:lnTo>
                  <a:pt x="264" y="0"/>
                </a:lnTo>
                <a:lnTo>
                  <a:pt x="0" y="128"/>
                </a:lnTo>
                <a:lnTo>
                  <a:pt x="48" y="640"/>
                </a:lnTo>
                <a:lnTo>
                  <a:pt x="192" y="526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9" name="Oval 27"/>
          <p:cNvSpPr>
            <a:spLocks noChangeArrowheads="1"/>
          </p:cNvSpPr>
          <p:nvPr/>
        </p:nvSpPr>
        <p:spPr bwMode="auto">
          <a:xfrm>
            <a:off x="5084763" y="4287838"/>
            <a:ext cx="190500" cy="471487"/>
          </a:xfrm>
          <a:prstGeom prst="ellipse">
            <a:avLst/>
          </a:prstGeom>
          <a:solidFill>
            <a:schemeClr val="hlink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0" name="Freeform 28"/>
          <p:cNvSpPr>
            <a:spLocks/>
          </p:cNvSpPr>
          <p:nvPr/>
        </p:nvSpPr>
        <p:spPr bwMode="auto">
          <a:xfrm>
            <a:off x="4449763" y="4862513"/>
            <a:ext cx="573087" cy="430212"/>
          </a:xfrm>
          <a:custGeom>
            <a:avLst/>
            <a:gdLst>
              <a:gd name="T0" fmla="*/ 2147483646 w 361"/>
              <a:gd name="T1" fmla="*/ 0 h 271"/>
              <a:gd name="T2" fmla="*/ 2147483646 w 361"/>
              <a:gd name="T3" fmla="*/ 2147483646 h 271"/>
              <a:gd name="T4" fmla="*/ 0 w 361"/>
              <a:gd name="T5" fmla="*/ 2147483646 h 271"/>
              <a:gd name="T6" fmla="*/ 0 60000 65536"/>
              <a:gd name="T7" fmla="*/ 0 60000 65536"/>
              <a:gd name="T8" fmla="*/ 0 60000 65536"/>
              <a:gd name="T9" fmla="*/ 0 w 361"/>
              <a:gd name="T10" fmla="*/ 0 h 271"/>
              <a:gd name="T11" fmla="*/ 361 w 361"/>
              <a:gd name="T12" fmla="*/ 271 h 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271">
                <a:moveTo>
                  <a:pt x="360" y="0"/>
                </a:moveTo>
                <a:lnTo>
                  <a:pt x="264" y="227"/>
                </a:lnTo>
                <a:lnTo>
                  <a:pt x="0" y="27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1" name="Freeform 29"/>
          <p:cNvSpPr>
            <a:spLocks/>
          </p:cNvSpPr>
          <p:nvPr/>
        </p:nvSpPr>
        <p:spPr bwMode="auto">
          <a:xfrm>
            <a:off x="4437063" y="4851400"/>
            <a:ext cx="573087" cy="430213"/>
          </a:xfrm>
          <a:custGeom>
            <a:avLst/>
            <a:gdLst>
              <a:gd name="T0" fmla="*/ 2147483646 w 361"/>
              <a:gd name="T1" fmla="*/ 0 h 271"/>
              <a:gd name="T2" fmla="*/ 2147483646 w 361"/>
              <a:gd name="T3" fmla="*/ 2147483646 h 271"/>
              <a:gd name="T4" fmla="*/ 0 w 361"/>
              <a:gd name="T5" fmla="*/ 2147483646 h 271"/>
              <a:gd name="T6" fmla="*/ 0 60000 65536"/>
              <a:gd name="T7" fmla="*/ 0 60000 65536"/>
              <a:gd name="T8" fmla="*/ 0 60000 65536"/>
              <a:gd name="T9" fmla="*/ 0 w 361"/>
              <a:gd name="T10" fmla="*/ 0 h 271"/>
              <a:gd name="T11" fmla="*/ 361 w 361"/>
              <a:gd name="T12" fmla="*/ 271 h 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271">
                <a:moveTo>
                  <a:pt x="360" y="0"/>
                </a:moveTo>
                <a:lnTo>
                  <a:pt x="264" y="227"/>
                </a:lnTo>
                <a:lnTo>
                  <a:pt x="0" y="27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2" name="Freeform 30"/>
          <p:cNvSpPr>
            <a:spLocks/>
          </p:cNvSpPr>
          <p:nvPr/>
        </p:nvSpPr>
        <p:spPr bwMode="auto">
          <a:xfrm>
            <a:off x="2557463" y="3563938"/>
            <a:ext cx="255587" cy="465137"/>
          </a:xfrm>
          <a:custGeom>
            <a:avLst/>
            <a:gdLst>
              <a:gd name="T0" fmla="*/ 2147483646 w 161"/>
              <a:gd name="T1" fmla="*/ 0 h 293"/>
              <a:gd name="T2" fmla="*/ 0 w 161"/>
              <a:gd name="T3" fmla="*/ 2147483646 h 293"/>
              <a:gd name="T4" fmla="*/ 2147483646 w 161"/>
              <a:gd name="T5" fmla="*/ 2147483646 h 293"/>
              <a:gd name="T6" fmla="*/ 0 60000 65536"/>
              <a:gd name="T7" fmla="*/ 0 60000 65536"/>
              <a:gd name="T8" fmla="*/ 0 60000 65536"/>
              <a:gd name="T9" fmla="*/ 0 w 161"/>
              <a:gd name="T10" fmla="*/ 0 h 293"/>
              <a:gd name="T11" fmla="*/ 161 w 16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" h="293">
                <a:moveTo>
                  <a:pt x="16" y="0"/>
                </a:moveTo>
                <a:lnTo>
                  <a:pt x="0" y="128"/>
                </a:lnTo>
                <a:lnTo>
                  <a:pt x="160" y="29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3" name="Freeform 31"/>
          <p:cNvSpPr>
            <a:spLocks/>
          </p:cNvSpPr>
          <p:nvPr/>
        </p:nvSpPr>
        <p:spPr bwMode="auto">
          <a:xfrm>
            <a:off x="2963863" y="3541713"/>
            <a:ext cx="52387" cy="430212"/>
          </a:xfrm>
          <a:custGeom>
            <a:avLst/>
            <a:gdLst>
              <a:gd name="T0" fmla="*/ 0 w 33"/>
              <a:gd name="T1" fmla="*/ 0 h 271"/>
              <a:gd name="T2" fmla="*/ 2147483646 w 33"/>
              <a:gd name="T3" fmla="*/ 2147483646 h 271"/>
              <a:gd name="T4" fmla="*/ 2147483646 w 33"/>
              <a:gd name="T5" fmla="*/ 2147483646 h 271"/>
              <a:gd name="T6" fmla="*/ 0 60000 65536"/>
              <a:gd name="T7" fmla="*/ 0 60000 65536"/>
              <a:gd name="T8" fmla="*/ 0 60000 65536"/>
              <a:gd name="T9" fmla="*/ 0 w 33"/>
              <a:gd name="T10" fmla="*/ 0 h 271"/>
              <a:gd name="T11" fmla="*/ 33 w 33"/>
              <a:gd name="T12" fmla="*/ 271 h 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" h="271">
                <a:moveTo>
                  <a:pt x="0" y="0"/>
                </a:moveTo>
                <a:lnTo>
                  <a:pt x="32" y="163"/>
                </a:lnTo>
                <a:lnTo>
                  <a:pt x="32" y="27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4" name="Oval 32"/>
          <p:cNvSpPr>
            <a:spLocks noChangeArrowheads="1"/>
          </p:cNvSpPr>
          <p:nvPr/>
        </p:nvSpPr>
        <p:spPr bwMode="auto">
          <a:xfrm>
            <a:off x="2633663" y="3157538"/>
            <a:ext cx="190500" cy="3159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5" name="Oval 33"/>
          <p:cNvSpPr>
            <a:spLocks noChangeArrowheads="1"/>
          </p:cNvSpPr>
          <p:nvPr/>
        </p:nvSpPr>
        <p:spPr bwMode="auto">
          <a:xfrm>
            <a:off x="2633663" y="3159125"/>
            <a:ext cx="190500" cy="314325"/>
          </a:xfrm>
          <a:prstGeom prst="ellipse">
            <a:avLst/>
          </a:prstGeom>
          <a:solidFill>
            <a:schemeClr val="hlink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6" name="Oval 34"/>
          <p:cNvSpPr>
            <a:spLocks noChangeArrowheads="1"/>
          </p:cNvSpPr>
          <p:nvPr/>
        </p:nvSpPr>
        <p:spPr bwMode="auto">
          <a:xfrm>
            <a:off x="4297363" y="3508375"/>
            <a:ext cx="127000" cy="4286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7" name="Oval 35"/>
          <p:cNvSpPr>
            <a:spLocks noChangeArrowheads="1"/>
          </p:cNvSpPr>
          <p:nvPr/>
        </p:nvSpPr>
        <p:spPr bwMode="auto">
          <a:xfrm>
            <a:off x="4297363" y="3509963"/>
            <a:ext cx="127000" cy="425450"/>
          </a:xfrm>
          <a:prstGeom prst="ellipse">
            <a:avLst/>
          </a:prstGeom>
          <a:solidFill>
            <a:schemeClr val="hlink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8" name="Freeform 36"/>
          <p:cNvSpPr>
            <a:spLocks/>
          </p:cNvSpPr>
          <p:nvPr/>
        </p:nvSpPr>
        <p:spPr bwMode="auto">
          <a:xfrm>
            <a:off x="4246563" y="4027488"/>
            <a:ext cx="319087" cy="487362"/>
          </a:xfrm>
          <a:custGeom>
            <a:avLst/>
            <a:gdLst>
              <a:gd name="T0" fmla="*/ 2147483646 w 201"/>
              <a:gd name="T1" fmla="*/ 0 h 307"/>
              <a:gd name="T2" fmla="*/ 2147483646 w 201"/>
              <a:gd name="T3" fmla="*/ 2147483646 h 307"/>
              <a:gd name="T4" fmla="*/ 0 w 201"/>
              <a:gd name="T5" fmla="*/ 2147483646 h 307"/>
              <a:gd name="T6" fmla="*/ 0 60000 65536"/>
              <a:gd name="T7" fmla="*/ 0 60000 65536"/>
              <a:gd name="T8" fmla="*/ 0 60000 65536"/>
              <a:gd name="T9" fmla="*/ 0 w 201"/>
              <a:gd name="T10" fmla="*/ 0 h 307"/>
              <a:gd name="T11" fmla="*/ 201 w 201"/>
              <a:gd name="T12" fmla="*/ 307 h 3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" h="307">
                <a:moveTo>
                  <a:pt x="200" y="0"/>
                </a:moveTo>
                <a:lnTo>
                  <a:pt x="144" y="157"/>
                </a:lnTo>
                <a:lnTo>
                  <a:pt x="0" y="306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9" name="Freeform 37"/>
          <p:cNvSpPr>
            <a:spLocks/>
          </p:cNvSpPr>
          <p:nvPr/>
        </p:nvSpPr>
        <p:spPr bwMode="auto">
          <a:xfrm>
            <a:off x="4208463" y="4016375"/>
            <a:ext cx="319087" cy="487363"/>
          </a:xfrm>
          <a:custGeom>
            <a:avLst/>
            <a:gdLst>
              <a:gd name="T0" fmla="*/ 2147483646 w 201"/>
              <a:gd name="T1" fmla="*/ 0 h 307"/>
              <a:gd name="T2" fmla="*/ 2147483646 w 201"/>
              <a:gd name="T3" fmla="*/ 2147483646 h 307"/>
              <a:gd name="T4" fmla="*/ 0 w 201"/>
              <a:gd name="T5" fmla="*/ 2147483646 h 307"/>
              <a:gd name="T6" fmla="*/ 0 60000 65536"/>
              <a:gd name="T7" fmla="*/ 0 60000 65536"/>
              <a:gd name="T8" fmla="*/ 0 60000 65536"/>
              <a:gd name="T9" fmla="*/ 0 w 201"/>
              <a:gd name="T10" fmla="*/ 0 h 307"/>
              <a:gd name="T11" fmla="*/ 201 w 201"/>
              <a:gd name="T12" fmla="*/ 307 h 3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" h="307">
                <a:moveTo>
                  <a:pt x="200" y="0"/>
                </a:moveTo>
                <a:lnTo>
                  <a:pt x="144" y="157"/>
                </a:lnTo>
                <a:lnTo>
                  <a:pt x="0" y="30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0" name="Freeform 38"/>
          <p:cNvSpPr>
            <a:spLocks/>
          </p:cNvSpPr>
          <p:nvPr/>
        </p:nvSpPr>
        <p:spPr bwMode="auto">
          <a:xfrm>
            <a:off x="4157663" y="3925888"/>
            <a:ext cx="115887" cy="509587"/>
          </a:xfrm>
          <a:custGeom>
            <a:avLst/>
            <a:gdLst>
              <a:gd name="T0" fmla="*/ 2147483646 w 73"/>
              <a:gd name="T1" fmla="*/ 0 h 321"/>
              <a:gd name="T2" fmla="*/ 2147483646 w 73"/>
              <a:gd name="T3" fmla="*/ 2147483646 h 321"/>
              <a:gd name="T4" fmla="*/ 0 w 73"/>
              <a:gd name="T5" fmla="*/ 2147483646 h 321"/>
              <a:gd name="T6" fmla="*/ 0 60000 65536"/>
              <a:gd name="T7" fmla="*/ 0 60000 65536"/>
              <a:gd name="T8" fmla="*/ 0 60000 65536"/>
              <a:gd name="T9" fmla="*/ 0 w 73"/>
              <a:gd name="T10" fmla="*/ 0 h 321"/>
              <a:gd name="T11" fmla="*/ 73 w 73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321">
                <a:moveTo>
                  <a:pt x="72" y="0"/>
                </a:moveTo>
                <a:lnTo>
                  <a:pt x="16" y="142"/>
                </a:lnTo>
                <a:lnTo>
                  <a:pt x="0" y="32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1" name="Freeform 39"/>
          <p:cNvSpPr>
            <a:spLocks/>
          </p:cNvSpPr>
          <p:nvPr/>
        </p:nvSpPr>
        <p:spPr bwMode="auto">
          <a:xfrm>
            <a:off x="4144963" y="3914775"/>
            <a:ext cx="115887" cy="509588"/>
          </a:xfrm>
          <a:custGeom>
            <a:avLst/>
            <a:gdLst>
              <a:gd name="T0" fmla="*/ 2147483646 w 73"/>
              <a:gd name="T1" fmla="*/ 0 h 321"/>
              <a:gd name="T2" fmla="*/ 2147483646 w 73"/>
              <a:gd name="T3" fmla="*/ 2147483646 h 321"/>
              <a:gd name="T4" fmla="*/ 0 w 73"/>
              <a:gd name="T5" fmla="*/ 2147483646 h 321"/>
              <a:gd name="T6" fmla="*/ 0 60000 65536"/>
              <a:gd name="T7" fmla="*/ 0 60000 65536"/>
              <a:gd name="T8" fmla="*/ 0 60000 65536"/>
              <a:gd name="T9" fmla="*/ 0 w 73"/>
              <a:gd name="T10" fmla="*/ 0 h 321"/>
              <a:gd name="T11" fmla="*/ 73 w 73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321">
                <a:moveTo>
                  <a:pt x="72" y="0"/>
                </a:moveTo>
                <a:lnTo>
                  <a:pt x="16" y="142"/>
                </a:lnTo>
                <a:lnTo>
                  <a:pt x="0" y="32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2" name="Oval 40"/>
          <p:cNvSpPr>
            <a:spLocks noChangeArrowheads="1"/>
          </p:cNvSpPr>
          <p:nvPr/>
        </p:nvSpPr>
        <p:spPr bwMode="auto">
          <a:xfrm>
            <a:off x="3421063" y="3033713"/>
            <a:ext cx="101600" cy="3508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3" name="Oval 41"/>
          <p:cNvSpPr>
            <a:spLocks noChangeArrowheads="1"/>
          </p:cNvSpPr>
          <p:nvPr/>
        </p:nvSpPr>
        <p:spPr bwMode="auto">
          <a:xfrm>
            <a:off x="3446463" y="3046413"/>
            <a:ext cx="101600" cy="347662"/>
          </a:xfrm>
          <a:prstGeom prst="ellipse">
            <a:avLst/>
          </a:prstGeom>
          <a:solidFill>
            <a:schemeClr val="hlink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4" name="Freeform 42"/>
          <p:cNvSpPr>
            <a:spLocks/>
          </p:cNvSpPr>
          <p:nvPr/>
        </p:nvSpPr>
        <p:spPr bwMode="auto">
          <a:xfrm>
            <a:off x="3700463" y="3440113"/>
            <a:ext cx="115887" cy="509587"/>
          </a:xfrm>
          <a:custGeom>
            <a:avLst/>
            <a:gdLst>
              <a:gd name="T0" fmla="*/ 0 w 73"/>
              <a:gd name="T1" fmla="*/ 0 h 321"/>
              <a:gd name="T2" fmla="*/ 2147483646 w 73"/>
              <a:gd name="T3" fmla="*/ 2147483646 h 321"/>
              <a:gd name="T4" fmla="*/ 2147483646 w 73"/>
              <a:gd name="T5" fmla="*/ 2147483646 h 321"/>
              <a:gd name="T6" fmla="*/ 0 60000 65536"/>
              <a:gd name="T7" fmla="*/ 0 60000 65536"/>
              <a:gd name="T8" fmla="*/ 0 60000 65536"/>
              <a:gd name="T9" fmla="*/ 0 w 73"/>
              <a:gd name="T10" fmla="*/ 0 h 321"/>
              <a:gd name="T11" fmla="*/ 73 w 73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321">
                <a:moveTo>
                  <a:pt x="0" y="0"/>
                </a:moveTo>
                <a:lnTo>
                  <a:pt x="72" y="206"/>
                </a:lnTo>
                <a:lnTo>
                  <a:pt x="16" y="32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5" name="Freeform 43"/>
          <p:cNvSpPr>
            <a:spLocks/>
          </p:cNvSpPr>
          <p:nvPr/>
        </p:nvSpPr>
        <p:spPr bwMode="auto">
          <a:xfrm>
            <a:off x="3675063" y="3440113"/>
            <a:ext cx="115887" cy="509587"/>
          </a:xfrm>
          <a:custGeom>
            <a:avLst/>
            <a:gdLst>
              <a:gd name="T0" fmla="*/ 0 w 73"/>
              <a:gd name="T1" fmla="*/ 0 h 321"/>
              <a:gd name="T2" fmla="*/ 2147483646 w 73"/>
              <a:gd name="T3" fmla="*/ 2147483646 h 321"/>
              <a:gd name="T4" fmla="*/ 2147483646 w 73"/>
              <a:gd name="T5" fmla="*/ 2147483646 h 321"/>
              <a:gd name="T6" fmla="*/ 0 60000 65536"/>
              <a:gd name="T7" fmla="*/ 0 60000 65536"/>
              <a:gd name="T8" fmla="*/ 0 60000 65536"/>
              <a:gd name="T9" fmla="*/ 0 w 73"/>
              <a:gd name="T10" fmla="*/ 0 h 321"/>
              <a:gd name="T11" fmla="*/ 73 w 73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321">
                <a:moveTo>
                  <a:pt x="0" y="0"/>
                </a:moveTo>
                <a:lnTo>
                  <a:pt x="72" y="206"/>
                </a:lnTo>
                <a:lnTo>
                  <a:pt x="16" y="32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6" name="Freeform 44"/>
          <p:cNvSpPr>
            <a:spLocks/>
          </p:cNvSpPr>
          <p:nvPr/>
        </p:nvSpPr>
        <p:spPr bwMode="auto">
          <a:xfrm>
            <a:off x="3128963" y="3384550"/>
            <a:ext cx="230187" cy="531813"/>
          </a:xfrm>
          <a:custGeom>
            <a:avLst/>
            <a:gdLst>
              <a:gd name="T0" fmla="*/ 2147483646 w 145"/>
              <a:gd name="T1" fmla="*/ 0 h 335"/>
              <a:gd name="T2" fmla="*/ 2147483646 w 145"/>
              <a:gd name="T3" fmla="*/ 2147483646 h 335"/>
              <a:gd name="T4" fmla="*/ 0 w 145"/>
              <a:gd name="T5" fmla="*/ 2147483646 h 335"/>
              <a:gd name="T6" fmla="*/ 0 60000 65536"/>
              <a:gd name="T7" fmla="*/ 0 60000 65536"/>
              <a:gd name="T8" fmla="*/ 0 60000 65536"/>
              <a:gd name="T9" fmla="*/ 0 w 145"/>
              <a:gd name="T10" fmla="*/ 0 h 335"/>
              <a:gd name="T11" fmla="*/ 145 w 145"/>
              <a:gd name="T12" fmla="*/ 335 h 3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335">
                <a:moveTo>
                  <a:pt x="144" y="0"/>
                </a:moveTo>
                <a:lnTo>
                  <a:pt x="88" y="163"/>
                </a:lnTo>
                <a:lnTo>
                  <a:pt x="0" y="334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7" name="Freeform 45"/>
          <p:cNvSpPr>
            <a:spLocks/>
          </p:cNvSpPr>
          <p:nvPr/>
        </p:nvSpPr>
        <p:spPr bwMode="auto">
          <a:xfrm>
            <a:off x="3128963" y="3384550"/>
            <a:ext cx="230187" cy="531813"/>
          </a:xfrm>
          <a:custGeom>
            <a:avLst/>
            <a:gdLst>
              <a:gd name="T0" fmla="*/ 2147483646 w 145"/>
              <a:gd name="T1" fmla="*/ 0 h 335"/>
              <a:gd name="T2" fmla="*/ 2147483646 w 145"/>
              <a:gd name="T3" fmla="*/ 2147483646 h 335"/>
              <a:gd name="T4" fmla="*/ 0 w 145"/>
              <a:gd name="T5" fmla="*/ 2147483646 h 335"/>
              <a:gd name="T6" fmla="*/ 0 60000 65536"/>
              <a:gd name="T7" fmla="*/ 0 60000 65536"/>
              <a:gd name="T8" fmla="*/ 0 60000 65536"/>
              <a:gd name="T9" fmla="*/ 0 w 145"/>
              <a:gd name="T10" fmla="*/ 0 h 335"/>
              <a:gd name="T11" fmla="*/ 145 w 145"/>
              <a:gd name="T12" fmla="*/ 335 h 3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335">
                <a:moveTo>
                  <a:pt x="144" y="0"/>
                </a:moveTo>
                <a:lnTo>
                  <a:pt x="88" y="163"/>
                </a:lnTo>
                <a:lnTo>
                  <a:pt x="0" y="33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8" name="Rectangle 46" descr="25%"/>
          <p:cNvSpPr>
            <a:spLocks noChangeArrowheads="1"/>
          </p:cNvSpPr>
          <p:nvPr/>
        </p:nvSpPr>
        <p:spPr bwMode="auto">
          <a:xfrm>
            <a:off x="5592763" y="1825625"/>
            <a:ext cx="1384300" cy="1987550"/>
          </a:xfrm>
          <a:prstGeom prst="rect">
            <a:avLst/>
          </a:prstGeom>
          <a:pattFill prst="pct25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39" name="Rectangle 47"/>
          <p:cNvSpPr>
            <a:spLocks noChangeArrowheads="1"/>
          </p:cNvSpPr>
          <p:nvPr/>
        </p:nvSpPr>
        <p:spPr bwMode="auto">
          <a:xfrm>
            <a:off x="5592763" y="1827213"/>
            <a:ext cx="1384300" cy="19843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40" name="Rectangle 48"/>
          <p:cNvSpPr>
            <a:spLocks noChangeArrowheads="1"/>
          </p:cNvSpPr>
          <p:nvPr/>
        </p:nvSpPr>
        <p:spPr bwMode="auto">
          <a:xfrm>
            <a:off x="5681663" y="1882775"/>
            <a:ext cx="1219200" cy="1930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41" name="Rectangle 49"/>
          <p:cNvSpPr>
            <a:spLocks noChangeArrowheads="1"/>
          </p:cNvSpPr>
          <p:nvPr/>
        </p:nvSpPr>
        <p:spPr bwMode="auto">
          <a:xfrm>
            <a:off x="5681663" y="1884363"/>
            <a:ext cx="1219200" cy="1927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2306" name="Rectangle 50"/>
          <p:cNvSpPr>
            <a:spLocks noChangeArrowheads="1"/>
          </p:cNvSpPr>
          <p:nvPr/>
        </p:nvSpPr>
        <p:spPr bwMode="auto">
          <a:xfrm>
            <a:off x="1108075" y="2093913"/>
            <a:ext cx="935038" cy="493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Software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352307" name="Rectangle 51"/>
          <p:cNvSpPr>
            <a:spLocks noChangeArrowheads="1"/>
          </p:cNvSpPr>
          <p:nvPr/>
        </p:nvSpPr>
        <p:spPr bwMode="auto">
          <a:xfrm>
            <a:off x="942975" y="2297113"/>
            <a:ext cx="1204913" cy="493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Engineering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40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352308" name="Rectangle 52"/>
          <p:cNvSpPr>
            <a:spLocks noChangeArrowheads="1"/>
          </p:cNvSpPr>
          <p:nvPr/>
        </p:nvSpPr>
        <p:spPr bwMode="auto">
          <a:xfrm>
            <a:off x="1235075" y="2500313"/>
            <a:ext cx="712788" cy="301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Group</a:t>
            </a:r>
          </a:p>
        </p:txBody>
      </p:sp>
      <p:sp>
        <p:nvSpPr>
          <p:cNvPr id="8245" name="Oval 53"/>
          <p:cNvSpPr>
            <a:spLocks noChangeArrowheads="1"/>
          </p:cNvSpPr>
          <p:nvPr/>
        </p:nvSpPr>
        <p:spPr bwMode="auto">
          <a:xfrm>
            <a:off x="2138363" y="2965450"/>
            <a:ext cx="101600" cy="114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46" name="Oval 54"/>
          <p:cNvSpPr>
            <a:spLocks noChangeArrowheads="1"/>
          </p:cNvSpPr>
          <p:nvPr/>
        </p:nvSpPr>
        <p:spPr bwMode="auto">
          <a:xfrm>
            <a:off x="2138363" y="2967038"/>
            <a:ext cx="101600" cy="1111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47" name="Oval 55"/>
          <p:cNvSpPr>
            <a:spLocks noChangeArrowheads="1"/>
          </p:cNvSpPr>
          <p:nvPr/>
        </p:nvSpPr>
        <p:spPr bwMode="auto">
          <a:xfrm>
            <a:off x="6735763" y="2965450"/>
            <a:ext cx="101600" cy="114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48" name="Oval 56"/>
          <p:cNvSpPr>
            <a:spLocks noChangeArrowheads="1"/>
          </p:cNvSpPr>
          <p:nvPr/>
        </p:nvSpPr>
        <p:spPr bwMode="auto">
          <a:xfrm>
            <a:off x="6735763" y="2967038"/>
            <a:ext cx="101600" cy="111125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2313" name="Rectangle 57"/>
          <p:cNvSpPr>
            <a:spLocks noChangeArrowheads="1"/>
          </p:cNvSpPr>
          <p:nvPr/>
        </p:nvSpPr>
        <p:spPr bwMode="auto">
          <a:xfrm>
            <a:off x="5705475" y="2195513"/>
            <a:ext cx="1009650" cy="493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Customer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14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</a:endParaRPr>
          </a:p>
        </p:txBody>
      </p:sp>
      <p:sp>
        <p:nvSpPr>
          <p:cNvPr id="352314" name="Rectangle 58"/>
          <p:cNvSpPr>
            <a:spLocks noChangeArrowheads="1"/>
          </p:cNvSpPr>
          <p:nvPr/>
        </p:nvSpPr>
        <p:spPr bwMode="auto">
          <a:xfrm>
            <a:off x="5883275" y="2409825"/>
            <a:ext cx="712788" cy="301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1" hangingPunct="1">
              <a:defRPr/>
            </a:pPr>
            <a:r>
              <a:rPr lang="en-US" sz="1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</a:rPr>
              <a:t>Group</a:t>
            </a:r>
          </a:p>
        </p:txBody>
      </p:sp>
      <p:sp>
        <p:nvSpPr>
          <p:cNvPr id="8251" name="Oval 59"/>
          <p:cNvSpPr>
            <a:spLocks noChangeArrowheads="1"/>
          </p:cNvSpPr>
          <p:nvPr/>
        </p:nvSpPr>
        <p:spPr bwMode="auto">
          <a:xfrm>
            <a:off x="5262563" y="3017838"/>
            <a:ext cx="190500" cy="3714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52" name="Oval 60"/>
          <p:cNvSpPr>
            <a:spLocks noChangeArrowheads="1"/>
          </p:cNvSpPr>
          <p:nvPr/>
        </p:nvSpPr>
        <p:spPr bwMode="auto">
          <a:xfrm>
            <a:off x="5262563" y="3019425"/>
            <a:ext cx="190500" cy="369888"/>
          </a:xfrm>
          <a:prstGeom prst="ellipse">
            <a:avLst/>
          </a:prstGeom>
          <a:solidFill>
            <a:schemeClr val="hlink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53" name="Freeform 61"/>
          <p:cNvSpPr>
            <a:spLocks/>
          </p:cNvSpPr>
          <p:nvPr/>
        </p:nvSpPr>
        <p:spPr bwMode="auto">
          <a:xfrm>
            <a:off x="5262563" y="3389313"/>
            <a:ext cx="280987" cy="712787"/>
          </a:xfrm>
          <a:custGeom>
            <a:avLst/>
            <a:gdLst>
              <a:gd name="T0" fmla="*/ 0 w 177"/>
              <a:gd name="T1" fmla="*/ 2147483646 h 449"/>
              <a:gd name="T2" fmla="*/ 2147483646 w 177"/>
              <a:gd name="T3" fmla="*/ 2147483646 h 449"/>
              <a:gd name="T4" fmla="*/ 2147483646 w 177"/>
              <a:gd name="T5" fmla="*/ 2147483646 h 449"/>
              <a:gd name="T6" fmla="*/ 2147483646 w 177"/>
              <a:gd name="T7" fmla="*/ 2147483646 h 449"/>
              <a:gd name="T8" fmla="*/ 0 w 177"/>
              <a:gd name="T9" fmla="*/ 0 h 449"/>
              <a:gd name="T10" fmla="*/ 0 w 177"/>
              <a:gd name="T11" fmla="*/ 2147483646 h 4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"/>
              <a:gd name="T19" fmla="*/ 0 h 449"/>
              <a:gd name="T20" fmla="*/ 177 w 177"/>
              <a:gd name="T21" fmla="*/ 449 h 4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" h="449">
                <a:moveTo>
                  <a:pt x="0" y="14"/>
                </a:moveTo>
                <a:lnTo>
                  <a:pt x="176" y="64"/>
                </a:lnTo>
                <a:lnTo>
                  <a:pt x="144" y="448"/>
                </a:lnTo>
                <a:lnTo>
                  <a:pt x="16" y="398"/>
                </a:lnTo>
                <a:lnTo>
                  <a:pt x="0" y="0"/>
                </a:lnTo>
                <a:lnTo>
                  <a:pt x="0" y="14"/>
                </a:lnTo>
              </a:path>
            </a:pathLst>
          </a:custGeom>
          <a:solidFill>
            <a:srgbClr val="FFFFFF"/>
          </a:solidFill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54" name="Freeform 62"/>
          <p:cNvSpPr>
            <a:spLocks/>
          </p:cNvSpPr>
          <p:nvPr/>
        </p:nvSpPr>
        <p:spPr bwMode="auto">
          <a:xfrm>
            <a:off x="5249863" y="3378200"/>
            <a:ext cx="280987" cy="712788"/>
          </a:xfrm>
          <a:custGeom>
            <a:avLst/>
            <a:gdLst>
              <a:gd name="T0" fmla="*/ 0 w 177"/>
              <a:gd name="T1" fmla="*/ 2147483646 h 449"/>
              <a:gd name="T2" fmla="*/ 2147483646 w 177"/>
              <a:gd name="T3" fmla="*/ 2147483646 h 449"/>
              <a:gd name="T4" fmla="*/ 2147483646 w 177"/>
              <a:gd name="T5" fmla="*/ 2147483646 h 449"/>
              <a:gd name="T6" fmla="*/ 2147483646 w 177"/>
              <a:gd name="T7" fmla="*/ 2147483646 h 449"/>
              <a:gd name="T8" fmla="*/ 0 w 177"/>
              <a:gd name="T9" fmla="*/ 0 h 4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"/>
              <a:gd name="T16" fmla="*/ 0 h 449"/>
              <a:gd name="T17" fmla="*/ 177 w 177"/>
              <a:gd name="T18" fmla="*/ 449 h 4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" h="449">
                <a:moveTo>
                  <a:pt x="0" y="14"/>
                </a:moveTo>
                <a:lnTo>
                  <a:pt x="176" y="64"/>
                </a:lnTo>
                <a:lnTo>
                  <a:pt x="144" y="448"/>
                </a:lnTo>
                <a:lnTo>
                  <a:pt x="16" y="398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5" name="Freeform 63"/>
          <p:cNvSpPr>
            <a:spLocks/>
          </p:cNvSpPr>
          <p:nvPr/>
        </p:nvSpPr>
        <p:spPr bwMode="auto">
          <a:xfrm>
            <a:off x="5427663" y="3490913"/>
            <a:ext cx="255587" cy="465137"/>
          </a:xfrm>
          <a:custGeom>
            <a:avLst/>
            <a:gdLst>
              <a:gd name="T0" fmla="*/ 2147483646 w 161"/>
              <a:gd name="T1" fmla="*/ 0 h 293"/>
              <a:gd name="T2" fmla="*/ 2147483646 w 161"/>
              <a:gd name="T3" fmla="*/ 2147483646 h 293"/>
              <a:gd name="T4" fmla="*/ 0 w 161"/>
              <a:gd name="T5" fmla="*/ 2147483646 h 293"/>
              <a:gd name="T6" fmla="*/ 0 60000 65536"/>
              <a:gd name="T7" fmla="*/ 0 60000 65536"/>
              <a:gd name="T8" fmla="*/ 0 60000 65536"/>
              <a:gd name="T9" fmla="*/ 0 w 161"/>
              <a:gd name="T10" fmla="*/ 0 h 293"/>
              <a:gd name="T11" fmla="*/ 161 w 16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" h="293">
                <a:moveTo>
                  <a:pt x="72" y="0"/>
                </a:moveTo>
                <a:lnTo>
                  <a:pt x="160" y="142"/>
                </a:lnTo>
                <a:lnTo>
                  <a:pt x="0" y="292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6" name="Freeform 64"/>
          <p:cNvSpPr>
            <a:spLocks/>
          </p:cNvSpPr>
          <p:nvPr/>
        </p:nvSpPr>
        <p:spPr bwMode="auto">
          <a:xfrm>
            <a:off x="5414963" y="3479800"/>
            <a:ext cx="255587" cy="465138"/>
          </a:xfrm>
          <a:custGeom>
            <a:avLst/>
            <a:gdLst>
              <a:gd name="T0" fmla="*/ 2147483646 w 161"/>
              <a:gd name="T1" fmla="*/ 0 h 293"/>
              <a:gd name="T2" fmla="*/ 2147483646 w 161"/>
              <a:gd name="T3" fmla="*/ 2147483646 h 293"/>
              <a:gd name="T4" fmla="*/ 0 w 161"/>
              <a:gd name="T5" fmla="*/ 2147483646 h 293"/>
              <a:gd name="T6" fmla="*/ 0 60000 65536"/>
              <a:gd name="T7" fmla="*/ 0 60000 65536"/>
              <a:gd name="T8" fmla="*/ 0 60000 65536"/>
              <a:gd name="T9" fmla="*/ 0 w 161"/>
              <a:gd name="T10" fmla="*/ 0 h 293"/>
              <a:gd name="T11" fmla="*/ 161 w 16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" h="293">
                <a:moveTo>
                  <a:pt x="72" y="0"/>
                </a:moveTo>
                <a:lnTo>
                  <a:pt x="160" y="142"/>
                </a:lnTo>
                <a:lnTo>
                  <a:pt x="0" y="2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7" name="Freeform 65"/>
          <p:cNvSpPr>
            <a:spLocks/>
          </p:cNvSpPr>
          <p:nvPr/>
        </p:nvSpPr>
        <p:spPr bwMode="auto">
          <a:xfrm>
            <a:off x="5033963" y="3389313"/>
            <a:ext cx="230187" cy="566737"/>
          </a:xfrm>
          <a:custGeom>
            <a:avLst/>
            <a:gdLst>
              <a:gd name="T0" fmla="*/ 2147483646 w 145"/>
              <a:gd name="T1" fmla="*/ 0 h 357"/>
              <a:gd name="T2" fmla="*/ 2147483646 w 145"/>
              <a:gd name="T3" fmla="*/ 2147483646 h 357"/>
              <a:gd name="T4" fmla="*/ 0 w 145"/>
              <a:gd name="T5" fmla="*/ 2147483646 h 357"/>
              <a:gd name="T6" fmla="*/ 0 60000 65536"/>
              <a:gd name="T7" fmla="*/ 0 60000 65536"/>
              <a:gd name="T8" fmla="*/ 0 60000 65536"/>
              <a:gd name="T9" fmla="*/ 0 w 145"/>
              <a:gd name="T10" fmla="*/ 0 h 357"/>
              <a:gd name="T11" fmla="*/ 145 w 145"/>
              <a:gd name="T12" fmla="*/ 357 h 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357">
                <a:moveTo>
                  <a:pt x="144" y="0"/>
                </a:moveTo>
                <a:lnTo>
                  <a:pt x="120" y="228"/>
                </a:lnTo>
                <a:lnTo>
                  <a:pt x="0" y="356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8" name="Freeform 66"/>
          <p:cNvSpPr>
            <a:spLocks/>
          </p:cNvSpPr>
          <p:nvPr/>
        </p:nvSpPr>
        <p:spPr bwMode="auto">
          <a:xfrm>
            <a:off x="5021263" y="3378200"/>
            <a:ext cx="230187" cy="566738"/>
          </a:xfrm>
          <a:custGeom>
            <a:avLst/>
            <a:gdLst>
              <a:gd name="T0" fmla="*/ 2147483646 w 145"/>
              <a:gd name="T1" fmla="*/ 0 h 357"/>
              <a:gd name="T2" fmla="*/ 2147483646 w 145"/>
              <a:gd name="T3" fmla="*/ 2147483646 h 357"/>
              <a:gd name="T4" fmla="*/ 0 w 145"/>
              <a:gd name="T5" fmla="*/ 2147483646 h 357"/>
              <a:gd name="T6" fmla="*/ 0 60000 65536"/>
              <a:gd name="T7" fmla="*/ 0 60000 65536"/>
              <a:gd name="T8" fmla="*/ 0 60000 65536"/>
              <a:gd name="T9" fmla="*/ 0 w 145"/>
              <a:gd name="T10" fmla="*/ 0 h 357"/>
              <a:gd name="T11" fmla="*/ 145 w 145"/>
              <a:gd name="T12" fmla="*/ 357 h 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357">
                <a:moveTo>
                  <a:pt x="144" y="0"/>
                </a:moveTo>
                <a:lnTo>
                  <a:pt x="120" y="228"/>
                </a:lnTo>
                <a:lnTo>
                  <a:pt x="0" y="35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59" name="Freeform 67"/>
          <p:cNvSpPr>
            <a:spLocks/>
          </p:cNvSpPr>
          <p:nvPr/>
        </p:nvSpPr>
        <p:spPr bwMode="auto">
          <a:xfrm>
            <a:off x="5427663" y="4100513"/>
            <a:ext cx="204787" cy="588962"/>
          </a:xfrm>
          <a:custGeom>
            <a:avLst/>
            <a:gdLst>
              <a:gd name="T0" fmla="*/ 2147483646 w 129"/>
              <a:gd name="T1" fmla="*/ 0 h 371"/>
              <a:gd name="T2" fmla="*/ 0 w 129"/>
              <a:gd name="T3" fmla="*/ 2147483646 h 371"/>
              <a:gd name="T4" fmla="*/ 2147483646 w 129"/>
              <a:gd name="T5" fmla="*/ 2147483646 h 371"/>
              <a:gd name="T6" fmla="*/ 2147483646 w 129"/>
              <a:gd name="T7" fmla="*/ 2147483646 h 371"/>
              <a:gd name="T8" fmla="*/ 0 60000 65536"/>
              <a:gd name="T9" fmla="*/ 0 60000 65536"/>
              <a:gd name="T10" fmla="*/ 0 60000 65536"/>
              <a:gd name="T11" fmla="*/ 0 60000 65536"/>
              <a:gd name="T12" fmla="*/ 0 w 129"/>
              <a:gd name="T13" fmla="*/ 0 h 371"/>
              <a:gd name="T14" fmla="*/ 129 w 129"/>
              <a:gd name="T15" fmla="*/ 371 h 3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" h="371">
                <a:moveTo>
                  <a:pt x="40" y="0"/>
                </a:moveTo>
                <a:lnTo>
                  <a:pt x="0" y="128"/>
                </a:lnTo>
                <a:lnTo>
                  <a:pt x="128" y="356"/>
                </a:lnTo>
                <a:lnTo>
                  <a:pt x="72" y="37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0" name="Freeform 68"/>
          <p:cNvSpPr>
            <a:spLocks/>
          </p:cNvSpPr>
          <p:nvPr/>
        </p:nvSpPr>
        <p:spPr bwMode="auto">
          <a:xfrm>
            <a:off x="5414963" y="4089400"/>
            <a:ext cx="204787" cy="588963"/>
          </a:xfrm>
          <a:custGeom>
            <a:avLst/>
            <a:gdLst>
              <a:gd name="T0" fmla="*/ 2147483646 w 129"/>
              <a:gd name="T1" fmla="*/ 0 h 371"/>
              <a:gd name="T2" fmla="*/ 0 w 129"/>
              <a:gd name="T3" fmla="*/ 2147483646 h 371"/>
              <a:gd name="T4" fmla="*/ 2147483646 w 129"/>
              <a:gd name="T5" fmla="*/ 2147483646 h 371"/>
              <a:gd name="T6" fmla="*/ 2147483646 w 129"/>
              <a:gd name="T7" fmla="*/ 2147483646 h 371"/>
              <a:gd name="T8" fmla="*/ 0 60000 65536"/>
              <a:gd name="T9" fmla="*/ 0 60000 65536"/>
              <a:gd name="T10" fmla="*/ 0 60000 65536"/>
              <a:gd name="T11" fmla="*/ 0 60000 65536"/>
              <a:gd name="T12" fmla="*/ 0 w 129"/>
              <a:gd name="T13" fmla="*/ 0 h 371"/>
              <a:gd name="T14" fmla="*/ 129 w 129"/>
              <a:gd name="T15" fmla="*/ 371 h 3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" h="371">
                <a:moveTo>
                  <a:pt x="40" y="0"/>
                </a:moveTo>
                <a:lnTo>
                  <a:pt x="0" y="128"/>
                </a:lnTo>
                <a:lnTo>
                  <a:pt x="128" y="356"/>
                </a:lnTo>
                <a:lnTo>
                  <a:pt x="72" y="37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1" name="Freeform 69"/>
          <p:cNvSpPr>
            <a:spLocks/>
          </p:cNvSpPr>
          <p:nvPr/>
        </p:nvSpPr>
        <p:spPr bwMode="auto">
          <a:xfrm>
            <a:off x="5262563" y="4022725"/>
            <a:ext cx="458787" cy="485775"/>
          </a:xfrm>
          <a:custGeom>
            <a:avLst/>
            <a:gdLst>
              <a:gd name="T0" fmla="*/ 0 w 289"/>
              <a:gd name="T1" fmla="*/ 0 h 306"/>
              <a:gd name="T2" fmla="*/ 2147483646 w 289"/>
              <a:gd name="T3" fmla="*/ 2147483646 h 306"/>
              <a:gd name="T4" fmla="*/ 2147483646 w 289"/>
              <a:gd name="T5" fmla="*/ 2147483646 h 306"/>
              <a:gd name="T6" fmla="*/ 2147483646 w 289"/>
              <a:gd name="T7" fmla="*/ 2147483646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306"/>
              <a:gd name="T14" fmla="*/ 289 w 289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306">
                <a:moveTo>
                  <a:pt x="0" y="0"/>
                </a:moveTo>
                <a:lnTo>
                  <a:pt x="16" y="163"/>
                </a:lnTo>
                <a:lnTo>
                  <a:pt x="288" y="277"/>
                </a:lnTo>
                <a:lnTo>
                  <a:pt x="264" y="305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2" name="Freeform 70"/>
          <p:cNvSpPr>
            <a:spLocks/>
          </p:cNvSpPr>
          <p:nvPr/>
        </p:nvSpPr>
        <p:spPr bwMode="auto">
          <a:xfrm>
            <a:off x="5249863" y="4011613"/>
            <a:ext cx="458787" cy="485775"/>
          </a:xfrm>
          <a:custGeom>
            <a:avLst/>
            <a:gdLst>
              <a:gd name="T0" fmla="*/ 0 w 289"/>
              <a:gd name="T1" fmla="*/ 0 h 306"/>
              <a:gd name="T2" fmla="*/ 2147483646 w 289"/>
              <a:gd name="T3" fmla="*/ 2147483646 h 306"/>
              <a:gd name="T4" fmla="*/ 2147483646 w 289"/>
              <a:gd name="T5" fmla="*/ 2147483646 h 306"/>
              <a:gd name="T6" fmla="*/ 2147483646 w 289"/>
              <a:gd name="T7" fmla="*/ 2147483646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306"/>
              <a:gd name="T14" fmla="*/ 289 w 289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306">
                <a:moveTo>
                  <a:pt x="0" y="0"/>
                </a:moveTo>
                <a:lnTo>
                  <a:pt x="16" y="163"/>
                </a:lnTo>
                <a:lnTo>
                  <a:pt x="288" y="277"/>
                </a:lnTo>
                <a:lnTo>
                  <a:pt x="264" y="30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3" name="Freeform 71"/>
          <p:cNvSpPr>
            <a:spLocks/>
          </p:cNvSpPr>
          <p:nvPr/>
        </p:nvSpPr>
        <p:spPr bwMode="auto">
          <a:xfrm>
            <a:off x="5262563" y="3389313"/>
            <a:ext cx="280987" cy="712787"/>
          </a:xfrm>
          <a:custGeom>
            <a:avLst/>
            <a:gdLst>
              <a:gd name="T0" fmla="*/ 0 w 177"/>
              <a:gd name="T1" fmla="*/ 0 h 449"/>
              <a:gd name="T2" fmla="*/ 2147483646 w 177"/>
              <a:gd name="T3" fmla="*/ 2147483646 h 449"/>
              <a:gd name="T4" fmla="*/ 2147483646 w 177"/>
              <a:gd name="T5" fmla="*/ 2147483646 h 449"/>
              <a:gd name="T6" fmla="*/ 0 w 177"/>
              <a:gd name="T7" fmla="*/ 2147483646 h 449"/>
              <a:gd name="T8" fmla="*/ 0 w 177"/>
              <a:gd name="T9" fmla="*/ 0 h 4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"/>
              <a:gd name="T16" fmla="*/ 0 h 449"/>
              <a:gd name="T17" fmla="*/ 177 w 177"/>
              <a:gd name="T18" fmla="*/ 449 h 4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" h="449">
                <a:moveTo>
                  <a:pt x="0" y="0"/>
                </a:moveTo>
                <a:lnTo>
                  <a:pt x="176" y="64"/>
                </a:lnTo>
                <a:lnTo>
                  <a:pt x="144" y="448"/>
                </a:lnTo>
                <a:lnTo>
                  <a:pt x="0" y="398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4" name="Freeform 72"/>
          <p:cNvSpPr>
            <a:spLocks/>
          </p:cNvSpPr>
          <p:nvPr/>
        </p:nvSpPr>
        <p:spPr bwMode="auto">
          <a:xfrm>
            <a:off x="5249863" y="3435350"/>
            <a:ext cx="280987" cy="712788"/>
          </a:xfrm>
          <a:custGeom>
            <a:avLst/>
            <a:gdLst>
              <a:gd name="T0" fmla="*/ 0 w 177"/>
              <a:gd name="T1" fmla="*/ 0 h 449"/>
              <a:gd name="T2" fmla="*/ 2147483646 w 177"/>
              <a:gd name="T3" fmla="*/ 2147483646 h 449"/>
              <a:gd name="T4" fmla="*/ 2147483646 w 177"/>
              <a:gd name="T5" fmla="*/ 2147483646 h 449"/>
              <a:gd name="T6" fmla="*/ 0 w 177"/>
              <a:gd name="T7" fmla="*/ 2147483646 h 449"/>
              <a:gd name="T8" fmla="*/ 0 w 177"/>
              <a:gd name="T9" fmla="*/ 0 h 4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"/>
              <a:gd name="T16" fmla="*/ 0 h 449"/>
              <a:gd name="T17" fmla="*/ 177 w 177"/>
              <a:gd name="T18" fmla="*/ 449 h 4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" h="449">
                <a:moveTo>
                  <a:pt x="0" y="0"/>
                </a:moveTo>
                <a:lnTo>
                  <a:pt x="176" y="64"/>
                </a:lnTo>
                <a:lnTo>
                  <a:pt x="144" y="448"/>
                </a:lnTo>
                <a:lnTo>
                  <a:pt x="0" y="398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2540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65" name="Line 73"/>
          <p:cNvSpPr>
            <a:spLocks noChangeShapeType="1"/>
          </p:cNvSpPr>
          <p:nvPr/>
        </p:nvSpPr>
        <p:spPr bwMode="auto">
          <a:xfrm>
            <a:off x="5237163" y="3368675"/>
            <a:ext cx="0" cy="7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66" name="Freeform 74"/>
          <p:cNvSpPr>
            <a:spLocks/>
          </p:cNvSpPr>
          <p:nvPr/>
        </p:nvSpPr>
        <p:spPr bwMode="auto">
          <a:xfrm>
            <a:off x="2582863" y="3508375"/>
            <a:ext cx="344487" cy="419100"/>
          </a:xfrm>
          <a:custGeom>
            <a:avLst/>
            <a:gdLst>
              <a:gd name="T0" fmla="*/ 2147483646 w 217"/>
              <a:gd name="T1" fmla="*/ 2147483646 h 264"/>
              <a:gd name="T2" fmla="*/ 0 w 217"/>
              <a:gd name="T3" fmla="*/ 0 h 264"/>
              <a:gd name="T4" fmla="*/ 2147483646 w 217"/>
              <a:gd name="T5" fmla="*/ 0 h 264"/>
              <a:gd name="T6" fmla="*/ 2147483646 w 217"/>
              <a:gd name="T7" fmla="*/ 2147483646 h 264"/>
              <a:gd name="T8" fmla="*/ 2147483646 w 217"/>
              <a:gd name="T9" fmla="*/ 2147483646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7"/>
              <a:gd name="T16" fmla="*/ 0 h 264"/>
              <a:gd name="T17" fmla="*/ 217 w 217"/>
              <a:gd name="T18" fmla="*/ 264 h 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7" h="264">
                <a:moveTo>
                  <a:pt x="64" y="263"/>
                </a:moveTo>
                <a:lnTo>
                  <a:pt x="0" y="0"/>
                </a:lnTo>
                <a:lnTo>
                  <a:pt x="216" y="0"/>
                </a:lnTo>
                <a:lnTo>
                  <a:pt x="208" y="263"/>
                </a:lnTo>
                <a:lnTo>
                  <a:pt x="64" y="263"/>
                </a:lnTo>
              </a:path>
            </a:pathLst>
          </a:custGeom>
          <a:solidFill>
            <a:srgbClr val="79001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7" name="Freeform 75"/>
          <p:cNvSpPr>
            <a:spLocks/>
          </p:cNvSpPr>
          <p:nvPr/>
        </p:nvSpPr>
        <p:spPr bwMode="auto">
          <a:xfrm>
            <a:off x="2544763" y="3552825"/>
            <a:ext cx="255587" cy="465138"/>
          </a:xfrm>
          <a:custGeom>
            <a:avLst/>
            <a:gdLst>
              <a:gd name="T0" fmla="*/ 2147483646 w 161"/>
              <a:gd name="T1" fmla="*/ 0 h 293"/>
              <a:gd name="T2" fmla="*/ 0 w 161"/>
              <a:gd name="T3" fmla="*/ 2147483646 h 293"/>
              <a:gd name="T4" fmla="*/ 2147483646 w 161"/>
              <a:gd name="T5" fmla="*/ 2147483646 h 293"/>
              <a:gd name="T6" fmla="*/ 0 60000 65536"/>
              <a:gd name="T7" fmla="*/ 0 60000 65536"/>
              <a:gd name="T8" fmla="*/ 0 60000 65536"/>
              <a:gd name="T9" fmla="*/ 0 w 161"/>
              <a:gd name="T10" fmla="*/ 0 h 293"/>
              <a:gd name="T11" fmla="*/ 161 w 16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" h="293">
                <a:moveTo>
                  <a:pt x="16" y="0"/>
                </a:moveTo>
                <a:lnTo>
                  <a:pt x="0" y="128"/>
                </a:lnTo>
                <a:lnTo>
                  <a:pt x="160" y="29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8" name="Freeform 76"/>
          <p:cNvSpPr>
            <a:spLocks/>
          </p:cNvSpPr>
          <p:nvPr/>
        </p:nvSpPr>
        <p:spPr bwMode="auto">
          <a:xfrm>
            <a:off x="2951163" y="3530600"/>
            <a:ext cx="52387" cy="430213"/>
          </a:xfrm>
          <a:custGeom>
            <a:avLst/>
            <a:gdLst>
              <a:gd name="T0" fmla="*/ 0 w 33"/>
              <a:gd name="T1" fmla="*/ 0 h 271"/>
              <a:gd name="T2" fmla="*/ 2147483646 w 33"/>
              <a:gd name="T3" fmla="*/ 2147483646 h 271"/>
              <a:gd name="T4" fmla="*/ 2147483646 w 33"/>
              <a:gd name="T5" fmla="*/ 2147483646 h 271"/>
              <a:gd name="T6" fmla="*/ 0 60000 65536"/>
              <a:gd name="T7" fmla="*/ 0 60000 65536"/>
              <a:gd name="T8" fmla="*/ 0 60000 65536"/>
              <a:gd name="T9" fmla="*/ 0 w 33"/>
              <a:gd name="T10" fmla="*/ 0 h 271"/>
              <a:gd name="T11" fmla="*/ 33 w 33"/>
              <a:gd name="T12" fmla="*/ 271 h 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" h="271">
                <a:moveTo>
                  <a:pt x="0" y="0"/>
                </a:moveTo>
                <a:lnTo>
                  <a:pt x="32" y="163"/>
                </a:lnTo>
                <a:lnTo>
                  <a:pt x="32" y="27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69" name="Freeform 77"/>
          <p:cNvSpPr>
            <a:spLocks/>
          </p:cNvSpPr>
          <p:nvPr/>
        </p:nvSpPr>
        <p:spPr bwMode="auto">
          <a:xfrm>
            <a:off x="3344863" y="3349625"/>
            <a:ext cx="306387" cy="712788"/>
          </a:xfrm>
          <a:custGeom>
            <a:avLst/>
            <a:gdLst>
              <a:gd name="T0" fmla="*/ 2147483646 w 193"/>
              <a:gd name="T1" fmla="*/ 0 h 449"/>
              <a:gd name="T2" fmla="*/ 2147483646 w 193"/>
              <a:gd name="T3" fmla="*/ 2147483646 h 449"/>
              <a:gd name="T4" fmla="*/ 2147483646 w 193"/>
              <a:gd name="T5" fmla="*/ 2147483646 h 449"/>
              <a:gd name="T6" fmla="*/ 2147483646 w 193"/>
              <a:gd name="T7" fmla="*/ 2147483646 h 449"/>
              <a:gd name="T8" fmla="*/ 2147483646 w 193"/>
              <a:gd name="T9" fmla="*/ 2147483646 h 449"/>
              <a:gd name="T10" fmla="*/ 2147483646 w 193"/>
              <a:gd name="T11" fmla="*/ 2147483646 h 449"/>
              <a:gd name="T12" fmla="*/ 2147483646 w 193"/>
              <a:gd name="T13" fmla="*/ 2147483646 h 449"/>
              <a:gd name="T14" fmla="*/ 2147483646 w 193"/>
              <a:gd name="T15" fmla="*/ 2147483646 h 449"/>
              <a:gd name="T16" fmla="*/ 2147483646 w 193"/>
              <a:gd name="T17" fmla="*/ 2147483646 h 449"/>
              <a:gd name="T18" fmla="*/ 2147483646 w 193"/>
              <a:gd name="T19" fmla="*/ 2147483646 h 449"/>
              <a:gd name="T20" fmla="*/ 2147483646 w 193"/>
              <a:gd name="T21" fmla="*/ 2147483646 h 449"/>
              <a:gd name="T22" fmla="*/ 2147483646 w 193"/>
              <a:gd name="T23" fmla="*/ 2147483646 h 449"/>
              <a:gd name="T24" fmla="*/ 2147483646 w 193"/>
              <a:gd name="T25" fmla="*/ 2147483646 h 449"/>
              <a:gd name="T26" fmla="*/ 2147483646 w 193"/>
              <a:gd name="T27" fmla="*/ 2147483646 h 449"/>
              <a:gd name="T28" fmla="*/ 2147483646 w 193"/>
              <a:gd name="T29" fmla="*/ 2147483646 h 449"/>
              <a:gd name="T30" fmla="*/ 2147483646 w 193"/>
              <a:gd name="T31" fmla="*/ 2147483646 h 449"/>
              <a:gd name="T32" fmla="*/ 2147483646 w 193"/>
              <a:gd name="T33" fmla="*/ 2147483646 h 449"/>
              <a:gd name="T34" fmla="*/ 2147483646 w 193"/>
              <a:gd name="T35" fmla="*/ 2147483646 h 449"/>
              <a:gd name="T36" fmla="*/ 2147483646 w 193"/>
              <a:gd name="T37" fmla="*/ 2147483646 h 449"/>
              <a:gd name="T38" fmla="*/ 2147483646 w 193"/>
              <a:gd name="T39" fmla="*/ 2147483646 h 449"/>
              <a:gd name="T40" fmla="*/ 2147483646 w 193"/>
              <a:gd name="T41" fmla="*/ 2147483646 h 449"/>
              <a:gd name="T42" fmla="*/ 2147483646 w 193"/>
              <a:gd name="T43" fmla="*/ 2147483646 h 449"/>
              <a:gd name="T44" fmla="*/ 2147483646 w 193"/>
              <a:gd name="T45" fmla="*/ 2147483646 h 449"/>
              <a:gd name="T46" fmla="*/ 2147483646 w 193"/>
              <a:gd name="T47" fmla="*/ 2147483646 h 449"/>
              <a:gd name="T48" fmla="*/ 2147483646 w 193"/>
              <a:gd name="T49" fmla="*/ 2147483646 h 449"/>
              <a:gd name="T50" fmla="*/ 2147483646 w 193"/>
              <a:gd name="T51" fmla="*/ 2147483646 h 449"/>
              <a:gd name="T52" fmla="*/ 2147483646 w 193"/>
              <a:gd name="T53" fmla="*/ 2147483646 h 449"/>
              <a:gd name="T54" fmla="*/ 2147483646 w 193"/>
              <a:gd name="T55" fmla="*/ 2147483646 h 449"/>
              <a:gd name="T56" fmla="*/ 2147483646 w 193"/>
              <a:gd name="T57" fmla="*/ 2147483646 h 449"/>
              <a:gd name="T58" fmla="*/ 2147483646 w 193"/>
              <a:gd name="T59" fmla="*/ 2147483646 h 449"/>
              <a:gd name="T60" fmla="*/ 2147483646 w 193"/>
              <a:gd name="T61" fmla="*/ 2147483646 h 449"/>
              <a:gd name="T62" fmla="*/ 2147483646 w 193"/>
              <a:gd name="T63" fmla="*/ 2147483646 h 449"/>
              <a:gd name="T64" fmla="*/ 2147483646 w 193"/>
              <a:gd name="T65" fmla="*/ 2147483646 h 449"/>
              <a:gd name="T66" fmla="*/ 2147483646 w 193"/>
              <a:gd name="T67" fmla="*/ 2147483646 h 449"/>
              <a:gd name="T68" fmla="*/ 2147483646 w 193"/>
              <a:gd name="T69" fmla="*/ 2147483646 h 449"/>
              <a:gd name="T70" fmla="*/ 2147483646 w 193"/>
              <a:gd name="T71" fmla="*/ 2147483646 h 449"/>
              <a:gd name="T72" fmla="*/ 2147483646 w 193"/>
              <a:gd name="T73" fmla="*/ 2147483646 h 449"/>
              <a:gd name="T74" fmla="*/ 2147483646 w 193"/>
              <a:gd name="T75" fmla="*/ 2147483646 h 449"/>
              <a:gd name="T76" fmla="*/ 2147483646 w 193"/>
              <a:gd name="T77" fmla="*/ 2147483646 h 449"/>
              <a:gd name="T78" fmla="*/ 2147483646 w 193"/>
              <a:gd name="T79" fmla="*/ 2147483646 h 449"/>
              <a:gd name="T80" fmla="*/ 0 w 193"/>
              <a:gd name="T81" fmla="*/ 2147483646 h 449"/>
              <a:gd name="T82" fmla="*/ 2147483646 w 193"/>
              <a:gd name="T83" fmla="*/ 0 h 44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93"/>
              <a:gd name="T127" fmla="*/ 0 h 449"/>
              <a:gd name="T128" fmla="*/ 193 w 193"/>
              <a:gd name="T129" fmla="*/ 449 h 44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93" h="449">
                <a:moveTo>
                  <a:pt x="16" y="0"/>
                </a:moveTo>
                <a:lnTo>
                  <a:pt x="32" y="7"/>
                </a:lnTo>
                <a:lnTo>
                  <a:pt x="48" y="14"/>
                </a:lnTo>
                <a:lnTo>
                  <a:pt x="64" y="14"/>
                </a:lnTo>
                <a:lnTo>
                  <a:pt x="80" y="21"/>
                </a:lnTo>
                <a:lnTo>
                  <a:pt x="96" y="28"/>
                </a:lnTo>
                <a:lnTo>
                  <a:pt x="112" y="28"/>
                </a:lnTo>
                <a:lnTo>
                  <a:pt x="128" y="36"/>
                </a:lnTo>
                <a:lnTo>
                  <a:pt x="144" y="43"/>
                </a:lnTo>
                <a:lnTo>
                  <a:pt x="160" y="50"/>
                </a:lnTo>
                <a:lnTo>
                  <a:pt x="176" y="50"/>
                </a:lnTo>
                <a:lnTo>
                  <a:pt x="192" y="57"/>
                </a:lnTo>
                <a:lnTo>
                  <a:pt x="192" y="71"/>
                </a:lnTo>
                <a:lnTo>
                  <a:pt x="192" y="85"/>
                </a:lnTo>
                <a:lnTo>
                  <a:pt x="192" y="100"/>
                </a:lnTo>
                <a:lnTo>
                  <a:pt x="192" y="114"/>
                </a:lnTo>
                <a:lnTo>
                  <a:pt x="192" y="128"/>
                </a:lnTo>
                <a:lnTo>
                  <a:pt x="192" y="142"/>
                </a:lnTo>
                <a:lnTo>
                  <a:pt x="192" y="156"/>
                </a:lnTo>
                <a:lnTo>
                  <a:pt x="192" y="171"/>
                </a:lnTo>
                <a:lnTo>
                  <a:pt x="192" y="185"/>
                </a:lnTo>
                <a:lnTo>
                  <a:pt x="192" y="199"/>
                </a:lnTo>
                <a:lnTo>
                  <a:pt x="192" y="213"/>
                </a:lnTo>
                <a:lnTo>
                  <a:pt x="192" y="228"/>
                </a:lnTo>
                <a:lnTo>
                  <a:pt x="192" y="242"/>
                </a:lnTo>
                <a:lnTo>
                  <a:pt x="192" y="256"/>
                </a:lnTo>
                <a:lnTo>
                  <a:pt x="192" y="277"/>
                </a:lnTo>
                <a:lnTo>
                  <a:pt x="192" y="292"/>
                </a:lnTo>
                <a:lnTo>
                  <a:pt x="192" y="306"/>
                </a:lnTo>
                <a:lnTo>
                  <a:pt x="192" y="320"/>
                </a:lnTo>
                <a:lnTo>
                  <a:pt x="192" y="334"/>
                </a:lnTo>
                <a:lnTo>
                  <a:pt x="192" y="348"/>
                </a:lnTo>
                <a:lnTo>
                  <a:pt x="192" y="363"/>
                </a:lnTo>
                <a:lnTo>
                  <a:pt x="192" y="377"/>
                </a:lnTo>
                <a:lnTo>
                  <a:pt x="192" y="391"/>
                </a:lnTo>
                <a:lnTo>
                  <a:pt x="192" y="405"/>
                </a:lnTo>
                <a:lnTo>
                  <a:pt x="184" y="420"/>
                </a:lnTo>
                <a:lnTo>
                  <a:pt x="184" y="434"/>
                </a:lnTo>
                <a:lnTo>
                  <a:pt x="184" y="448"/>
                </a:lnTo>
                <a:lnTo>
                  <a:pt x="0" y="370"/>
                </a:lnTo>
                <a:lnTo>
                  <a:pt x="16" y="0"/>
                </a:lnTo>
              </a:path>
            </a:pathLst>
          </a:custGeom>
          <a:solidFill>
            <a:srgbClr val="79001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70" name="Freeform 78"/>
          <p:cNvSpPr>
            <a:spLocks/>
          </p:cNvSpPr>
          <p:nvPr/>
        </p:nvSpPr>
        <p:spPr bwMode="auto">
          <a:xfrm>
            <a:off x="2874963" y="4060825"/>
            <a:ext cx="534987" cy="295275"/>
          </a:xfrm>
          <a:custGeom>
            <a:avLst/>
            <a:gdLst>
              <a:gd name="T0" fmla="*/ 2147483646 w 337"/>
              <a:gd name="T1" fmla="*/ 0 h 186"/>
              <a:gd name="T2" fmla="*/ 2147483646 w 337"/>
              <a:gd name="T3" fmla="*/ 2147483646 h 186"/>
              <a:gd name="T4" fmla="*/ 2147483646 w 337"/>
              <a:gd name="T5" fmla="*/ 2147483646 h 186"/>
              <a:gd name="T6" fmla="*/ 0 w 337"/>
              <a:gd name="T7" fmla="*/ 2147483646 h 186"/>
              <a:gd name="T8" fmla="*/ 2147483646 w 337"/>
              <a:gd name="T9" fmla="*/ 0 h 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186"/>
              <a:gd name="T17" fmla="*/ 337 w 337"/>
              <a:gd name="T18" fmla="*/ 186 h 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186">
                <a:moveTo>
                  <a:pt x="136" y="0"/>
                </a:moveTo>
                <a:lnTo>
                  <a:pt x="336" y="149"/>
                </a:lnTo>
                <a:lnTo>
                  <a:pt x="72" y="185"/>
                </a:lnTo>
                <a:lnTo>
                  <a:pt x="0" y="21"/>
                </a:lnTo>
                <a:lnTo>
                  <a:pt x="136" y="0"/>
                </a:lnTo>
              </a:path>
            </a:pathLst>
          </a:custGeom>
          <a:solidFill>
            <a:schemeClr val="tx1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8271" name="Picture 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863" y="1719263"/>
            <a:ext cx="3114675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862013" y="0"/>
            <a:ext cx="6764337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TW" sz="4000">
                <a:solidFill>
                  <a:srgbClr val="0000FF"/>
                </a:solidFill>
                <a:cs typeface="Times New Roman" panose="02020603050405020304" pitchFamily="18" charset="0"/>
              </a:rPr>
              <a:t>Case Study: SafeHome (Cont.)</a:t>
            </a:r>
          </a:p>
        </p:txBody>
      </p:sp>
      <p:sp>
        <p:nvSpPr>
          <p:cNvPr id="44035" name="Rectangle 5"/>
          <p:cNvSpPr>
            <a:spLocks noChangeArrowheads="1"/>
          </p:cNvSpPr>
          <p:nvPr/>
        </p:nvSpPr>
        <p:spPr bwMode="auto">
          <a:xfrm>
            <a:off x="250825" y="876300"/>
            <a:ext cx="8464550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469900" indent="-4699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3000">
                <a:solidFill>
                  <a:schemeClr val="tx1"/>
                </a:solidFill>
                <a:latin typeface="Arial Narrow" panose="020B0606020202030204" pitchFamily="34" charset="0"/>
              </a:rPr>
              <a:t>Example of </a:t>
            </a:r>
            <a:r>
              <a:rPr lang="en-US" altLang="zh-TW" sz="3000">
                <a:solidFill>
                  <a:srgbClr val="FF3300"/>
                </a:solidFill>
                <a:latin typeface="Arial Narrow" panose="020B0606020202030204" pitchFamily="34" charset="0"/>
              </a:rPr>
              <a:t>mini-specifications</a:t>
            </a:r>
            <a:r>
              <a:rPr lang="en-US" altLang="zh-TW" sz="3000">
                <a:solidFill>
                  <a:schemeClr val="tx1"/>
                </a:solidFill>
                <a:latin typeface="Arial Narrow" panose="020B0606020202030204" pitchFamily="34" charset="0"/>
              </a:rPr>
              <a:t> (object: control panel)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3000">
                <a:solidFill>
                  <a:schemeClr val="tx1"/>
                </a:solidFill>
                <a:latin typeface="Arial Narrow" panose="020B0606020202030204" pitchFamily="34" charset="0"/>
              </a:rPr>
              <a:t>     -- mounted on wall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3000">
                <a:solidFill>
                  <a:schemeClr val="tx1"/>
                </a:solidFill>
                <a:latin typeface="Arial Narrow" panose="020B0606020202030204" pitchFamily="34" charset="0"/>
              </a:rPr>
              <a:t>     -- size approximately 9 X 5 inches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3000">
                <a:solidFill>
                  <a:schemeClr val="tx1"/>
                </a:solidFill>
                <a:latin typeface="Arial Narrow" panose="020B0606020202030204" pitchFamily="34" charset="0"/>
              </a:rPr>
              <a:t>     -- contains standard 12-key pad and special keys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3000">
                <a:solidFill>
                  <a:schemeClr val="tx1"/>
                </a:solidFill>
                <a:latin typeface="Arial Narrow" panose="020B0606020202030204" pitchFamily="34" charset="0"/>
              </a:rPr>
              <a:t>     -- contains LCD display of the form shown in sketch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3000">
                <a:solidFill>
                  <a:schemeClr val="tx1"/>
                </a:solidFill>
                <a:latin typeface="Arial Narrow" panose="020B0606020202030204" pitchFamily="34" charset="0"/>
              </a:rPr>
              <a:t>     -- all customer interaction occurs through keys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3000">
                <a:solidFill>
                  <a:schemeClr val="tx1"/>
                </a:solidFill>
                <a:latin typeface="Arial Narrow" panose="020B0606020202030204" pitchFamily="34" charset="0"/>
              </a:rPr>
              <a:t>     -- used to enable and disable the system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3000">
                <a:solidFill>
                  <a:schemeClr val="tx1"/>
                </a:solidFill>
                <a:latin typeface="Arial Narrow" panose="020B0606020202030204" pitchFamily="34" charset="0"/>
              </a:rPr>
              <a:t>     -- software provides interaction guidance, echoes, and</a:t>
            </a:r>
            <a:r>
              <a:rPr lang="en-US" altLang="zh-CN" sz="300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altLang="zh-TW" sz="3000">
                <a:solidFill>
                  <a:schemeClr val="tx1"/>
                </a:solidFill>
                <a:latin typeface="Arial Narrow" panose="020B0606020202030204" pitchFamily="34" charset="0"/>
              </a:rPr>
              <a:t>the like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TW" sz="3000">
                <a:solidFill>
                  <a:schemeClr val="tx1"/>
                </a:solidFill>
                <a:latin typeface="Arial Narrow" panose="020B0606020202030204" pitchFamily="34" charset="0"/>
              </a:rPr>
              <a:t>     -- connected to all sensors</a:t>
            </a:r>
            <a:endParaRPr lang="en-US" altLang="zh-TW" sz="260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ransition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827088" y="1844675"/>
            <a:ext cx="7416800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 dirty="0">
                <a:solidFill>
                  <a:srgbClr val="FF3300"/>
                </a:solidFill>
                <a:latin typeface="+mn-ea"/>
                <a:ea typeface="+mn-ea"/>
              </a:rPr>
              <a:t>原始需求难理解，正确性不能保证</a:t>
            </a:r>
            <a:endParaRPr lang="en-US" altLang="zh-CN" sz="3600" dirty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TW" sz="3600" dirty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3600" dirty="0">
                <a:solidFill>
                  <a:srgbClr val="FF3300"/>
                </a:solidFill>
                <a:latin typeface="+mn-ea"/>
                <a:ea typeface="+mn-ea"/>
              </a:rPr>
              <a:t>原始需求与软件设计有什么关系？</a:t>
            </a:r>
            <a:endParaRPr lang="en-US" altLang="zh-CN" sz="3600" dirty="0">
              <a:solidFill>
                <a:srgbClr val="FF3300"/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TW" sz="3600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50850" y="-36385"/>
            <a:ext cx="884713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65" tIns="46748" rIns="95165" bIns="46748"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zh-CN" sz="3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 techniques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93713" y="1817688"/>
            <a:ext cx="871378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65" tIns="46748" rIns="95165" bIns="46748"/>
          <a:lstStyle>
            <a:lvl1pPr marL="488950" indent="-488950" defTabSz="9620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1089025" indent="-479425" defTabSz="9620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620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620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62025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6202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6202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6202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62025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GB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auditing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manual analysis of the requirements.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GB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Prototyping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 executable model of the system to check requirements. 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GB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Test-case generation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tests for requirements to check testability. 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</a:pPr>
            <a:r>
              <a:rPr lang="en-GB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Modelling……</a:t>
            </a:r>
            <a:endParaRPr lang="zh-CN" alt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88925" y="1860550"/>
            <a:ext cx="91440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Once an initial requirements has been determined, next step is to analysis and refine them 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时机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Modeling help to analysis user requirements and change user requirement into 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Model is also a part of specification from different perspectives and is a 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for design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22288" y="549275"/>
            <a:ext cx="5589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en-US" altLang="zh-CN" sz="4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  Model and Modeling</a:t>
            </a:r>
          </a:p>
        </p:txBody>
      </p:sp>
    </p:spTree>
  </p:cSld>
  <p:clrMapOvr>
    <a:masterClrMapping/>
  </p:clrMapOvr>
  <p:transition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752600"/>
            <a:ext cx="8577262" cy="5105400"/>
          </a:xfrm>
          <a:noFill/>
        </p:spPr>
        <p:txBody>
          <a:bodyPr lIns="92075" tIns="46038" rIns="92075" bIns="46038"/>
          <a:lstStyle/>
          <a:p>
            <a:pPr marL="0" indent="0">
              <a:buClr>
                <a:schemeClr val="tx2"/>
              </a:buClr>
              <a:buSzPct val="150000"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模型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是现实世界某些重要方面的表示。</a:t>
            </a:r>
          </a:p>
          <a:p>
            <a:pPr marL="0" indent="0">
              <a:spcBef>
                <a:spcPct val="60000"/>
              </a:spcBef>
              <a:buClr>
                <a:schemeClr val="tx2"/>
              </a:buClr>
              <a:buSzPct val="150000"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模型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一种抽象，从某个视点、在某种抽象层次上详细说明被建模的系统。</a:t>
            </a:r>
          </a:p>
          <a:p>
            <a:pPr marL="0" indent="0">
              <a:buClr>
                <a:schemeClr val="tx2"/>
              </a:buClr>
              <a:buSzPct val="150000"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marL="0" indent="0">
              <a:buClr>
                <a:schemeClr val="tx2"/>
              </a:buClr>
              <a:buSzPct val="150000"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有时我们使用术语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抽象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来表示模型，因为我们从现实世界中抽象出对我们特别有用的东西。</a:t>
            </a:r>
          </a:p>
          <a:p>
            <a:pPr marL="0" indent="0">
              <a:buClr>
                <a:schemeClr val="tx2"/>
              </a:buClr>
              <a:buSzPct val="150000"/>
              <a:buFontTx/>
              <a:buNone/>
            </a:pP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Clr>
                <a:schemeClr val="tx2"/>
              </a:buClr>
              <a:buSzPct val="150000"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模型一般分为具体模型和抽象模型两大类。具体模型有直观模型、物理模型等；抽象模型有思维模型、符号模型、图形模型、描述模型、数学模型等。</a:t>
            </a: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611560" y="413665"/>
            <a:ext cx="27574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模型和建模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361450" y="3486894"/>
            <a:ext cx="2486025" cy="860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计算机世界</a:t>
            </a:r>
            <a:endParaRPr lang="zh-CN" altLang="en-US" sz="1800" dirty="0">
              <a:solidFill>
                <a:srgbClr val="FF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37465" y="3371007"/>
            <a:ext cx="2019300" cy="860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现实世界</a:t>
            </a:r>
            <a:endParaRPr lang="zh-CN" altLang="en-US" sz="1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25788" y="2991594"/>
            <a:ext cx="2133600" cy="2017713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409075" y="2877294"/>
            <a:ext cx="2389188" cy="2286000"/>
          </a:xfrm>
          <a:prstGeom prst="ellipse">
            <a:avLst/>
          </a:prstGeom>
          <a:noFill/>
          <a:ln w="38100">
            <a:solidFill>
              <a:srgbClr val="FF99CC"/>
            </a:solidFill>
            <a:round/>
            <a:headEnd/>
            <a:tailEnd/>
          </a:ln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07200" y="2572494"/>
            <a:ext cx="1111202" cy="788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影射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361075" y="3593257"/>
            <a:ext cx="2514600" cy="704850"/>
          </a:xfrm>
          <a:prstGeom prst="rightArrow">
            <a:avLst>
              <a:gd name="adj1" fmla="val 50000"/>
              <a:gd name="adj2" fmla="val 89189"/>
            </a:avLst>
          </a:prstGeom>
          <a:solidFill>
            <a:srgbClr val="CCECFF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81005" y="4148882"/>
            <a:ext cx="1111203" cy="7882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建模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78903" y="5388720"/>
            <a:ext cx="1627369" cy="695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用户需求</a:t>
            </a:r>
            <a:endParaRPr lang="zh-CN" altLang="en-US" sz="1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636692" y="5425106"/>
            <a:ext cx="1627370" cy="6335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软件设计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312005" y="5379445"/>
            <a:ext cx="2514600" cy="704850"/>
          </a:xfrm>
          <a:prstGeom prst="rightArrow">
            <a:avLst>
              <a:gd name="adj1" fmla="val 50000"/>
              <a:gd name="adj2" fmla="val 89189"/>
            </a:avLst>
          </a:prstGeom>
          <a:solidFill>
            <a:srgbClr val="CCECFF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68313" y="278650"/>
            <a:ext cx="867568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get model? 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建模，抽象化</a:t>
            </a:r>
            <a:r>
              <a:rPr lang="en-US" altLang="zh-CN" sz="3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12640" y="1978389"/>
            <a:ext cx="906017" cy="6335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运算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179306" y="1981838"/>
            <a:ext cx="2514600" cy="704850"/>
          </a:xfrm>
          <a:prstGeom prst="rightArrow">
            <a:avLst>
              <a:gd name="adj1" fmla="val 50000"/>
              <a:gd name="adj2" fmla="val 89189"/>
            </a:avLst>
          </a:prstGeom>
          <a:solidFill>
            <a:srgbClr val="CCECFF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endParaRPr lang="zh-CN" altLang="en-US" sz="2400">
              <a:solidFill>
                <a:schemeClr val="bg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949546" y="1885429"/>
            <a:ext cx="906017" cy="6335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4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  <a:defRPr/>
            </a:pPr>
            <a:r>
              <a:rPr lang="zh-CN" altLang="en-US" sz="2800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数学</a:t>
            </a:r>
          </a:p>
        </p:txBody>
      </p:sp>
    </p:spTree>
    <p:extLst>
      <p:ext uri="{BB962C8B-B14F-4D97-AF65-F5344CB8AC3E}">
        <p14:creationId xmlns:p14="http://schemas.microsoft.com/office/powerpoint/2010/main" val="69123705"/>
      </p:ext>
    </p:extLst>
  </p:cSld>
  <p:clrMapOvr>
    <a:masterClrMapping/>
  </p:clrMapOvr>
  <p:transition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113"/>
            <a:ext cx="9144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8313" y="368300"/>
            <a:ext cx="8675687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get model? 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建模，抽象化</a:t>
            </a:r>
            <a:r>
              <a:rPr lang="en-US" altLang="zh-CN" sz="3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211205646"/>
      </p:ext>
    </p:extLst>
  </p:cSld>
  <p:clrMapOvr>
    <a:masterClrMapping/>
  </p:clrMapOvr>
  <p:transition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84213" y="188913"/>
            <a:ext cx="76200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建模分析过程 </a:t>
            </a:r>
            <a:r>
              <a:rPr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举例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76200" y="2276475"/>
            <a:ext cx="906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469900" indent="-46990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3000" dirty="0">
                <a:solidFill>
                  <a:schemeClr val="tx1"/>
                </a:solidFill>
                <a:latin typeface="宋体" pitchFamily="2" charset="-122"/>
                <a:ea typeface="+mn-ea"/>
              </a:rPr>
              <a:t>   (1) </a:t>
            </a:r>
            <a:r>
              <a:rPr lang="zh-CN" altLang="en-US" sz="3000" dirty="0">
                <a:solidFill>
                  <a:schemeClr val="tx1"/>
                </a:solidFill>
                <a:latin typeface="宋体" pitchFamily="2" charset="-122"/>
                <a:ea typeface="+mn-ea"/>
              </a:rPr>
              <a:t>通过对现实环境的调查，获得当前系统的物理模型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325" y="3709988"/>
            <a:ext cx="9001125" cy="2743200"/>
            <a:chOff x="38" y="1824"/>
            <a:chExt cx="5670" cy="1728"/>
          </a:xfrm>
        </p:grpSpPr>
        <p:sp>
          <p:nvSpPr>
            <p:cNvPr id="52230" name="Rectangle 5"/>
            <p:cNvSpPr>
              <a:spLocks noChangeArrowheads="1"/>
            </p:cNvSpPr>
            <p:nvPr/>
          </p:nvSpPr>
          <p:spPr bwMode="auto">
            <a:xfrm>
              <a:off x="52" y="2447"/>
              <a:ext cx="376" cy="10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1" name="Rectangle 6"/>
            <p:cNvSpPr>
              <a:spLocks noChangeArrowheads="1"/>
            </p:cNvSpPr>
            <p:nvPr/>
          </p:nvSpPr>
          <p:spPr bwMode="auto">
            <a:xfrm>
              <a:off x="5332" y="2495"/>
              <a:ext cx="376" cy="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2075" tIns="46038" rIns="92075" bIns="46038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</a:t>
              </a:r>
            </a:p>
            <a:p>
              <a:r>
                <a:rPr lang="zh-CN" altLang="en-US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生</a:t>
              </a:r>
            </a:p>
          </p:txBody>
        </p:sp>
        <p:sp>
          <p:nvSpPr>
            <p:cNvPr id="52232" name="Oval 7"/>
            <p:cNvSpPr>
              <a:spLocks noChangeArrowheads="1"/>
            </p:cNvSpPr>
            <p:nvPr/>
          </p:nvSpPr>
          <p:spPr bwMode="auto">
            <a:xfrm>
              <a:off x="768" y="2640"/>
              <a:ext cx="860" cy="86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3" name="Oval 8"/>
            <p:cNvSpPr>
              <a:spLocks noChangeArrowheads="1"/>
            </p:cNvSpPr>
            <p:nvPr/>
          </p:nvSpPr>
          <p:spPr bwMode="auto">
            <a:xfrm>
              <a:off x="1968" y="2640"/>
              <a:ext cx="816" cy="8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4" name="Oval 9"/>
            <p:cNvSpPr>
              <a:spLocks noChangeArrowheads="1"/>
            </p:cNvSpPr>
            <p:nvPr/>
          </p:nvSpPr>
          <p:spPr bwMode="auto">
            <a:xfrm>
              <a:off x="3024" y="2640"/>
              <a:ext cx="860" cy="8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5" name="Oval 10"/>
            <p:cNvSpPr>
              <a:spLocks noChangeArrowheads="1"/>
            </p:cNvSpPr>
            <p:nvPr/>
          </p:nvSpPr>
          <p:spPr bwMode="auto">
            <a:xfrm>
              <a:off x="4176" y="2687"/>
              <a:ext cx="864" cy="86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36" name="Rectangle 11"/>
            <p:cNvSpPr>
              <a:spLocks noChangeArrowheads="1"/>
            </p:cNvSpPr>
            <p:nvPr/>
          </p:nvSpPr>
          <p:spPr bwMode="auto">
            <a:xfrm>
              <a:off x="38" y="2635"/>
              <a:ext cx="44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</a:t>
              </a:r>
            </a:p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生</a:t>
              </a:r>
            </a:p>
          </p:txBody>
        </p:sp>
        <p:sp>
          <p:nvSpPr>
            <p:cNvPr id="52237" name="Rectangle 12"/>
            <p:cNvSpPr>
              <a:spLocks noChangeArrowheads="1"/>
            </p:cNvSpPr>
            <p:nvPr/>
          </p:nvSpPr>
          <p:spPr bwMode="auto">
            <a:xfrm>
              <a:off x="432" y="1824"/>
              <a:ext cx="34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购</a:t>
              </a: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书</a:t>
              </a: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申</a:t>
              </a: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请</a:t>
              </a:r>
            </a:p>
          </p:txBody>
        </p:sp>
        <p:sp>
          <p:nvSpPr>
            <p:cNvPr id="52238" name="Rectangle 13"/>
            <p:cNvSpPr>
              <a:spLocks noChangeArrowheads="1"/>
            </p:cNvSpPr>
            <p:nvPr/>
          </p:nvSpPr>
          <p:spPr bwMode="auto">
            <a:xfrm>
              <a:off x="1632" y="2107"/>
              <a:ext cx="38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购书</a:t>
              </a: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单</a:t>
              </a:r>
            </a:p>
          </p:txBody>
        </p:sp>
        <p:sp>
          <p:nvSpPr>
            <p:cNvPr id="52239" name="Rectangle 14"/>
            <p:cNvSpPr>
              <a:spLocks noChangeArrowheads="1"/>
            </p:cNvSpPr>
            <p:nvPr/>
          </p:nvSpPr>
          <p:spPr bwMode="auto">
            <a:xfrm>
              <a:off x="2736" y="2279"/>
              <a:ext cx="27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发</a:t>
              </a: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票</a:t>
              </a:r>
            </a:p>
          </p:txBody>
        </p:sp>
        <p:sp>
          <p:nvSpPr>
            <p:cNvPr id="52240" name="Rectangle 15"/>
            <p:cNvSpPr>
              <a:spLocks noChangeArrowheads="1"/>
            </p:cNvSpPr>
            <p:nvPr/>
          </p:nvSpPr>
          <p:spPr bwMode="auto">
            <a:xfrm>
              <a:off x="3888" y="2107"/>
              <a:ext cx="27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领</a:t>
              </a: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书</a:t>
              </a: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单</a:t>
              </a:r>
            </a:p>
          </p:txBody>
        </p:sp>
        <p:sp>
          <p:nvSpPr>
            <p:cNvPr id="52241" name="Rectangle 16"/>
            <p:cNvSpPr>
              <a:spLocks noChangeArrowheads="1"/>
            </p:cNvSpPr>
            <p:nvPr/>
          </p:nvSpPr>
          <p:spPr bwMode="auto">
            <a:xfrm>
              <a:off x="4944" y="254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书</a:t>
              </a:r>
            </a:p>
          </p:txBody>
        </p:sp>
        <p:sp>
          <p:nvSpPr>
            <p:cNvPr id="52242" name="Rectangle 17"/>
            <p:cNvSpPr>
              <a:spLocks noChangeArrowheads="1"/>
            </p:cNvSpPr>
            <p:nvPr/>
          </p:nvSpPr>
          <p:spPr bwMode="auto">
            <a:xfrm>
              <a:off x="1094" y="219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243" name="Rectangle 18"/>
            <p:cNvSpPr>
              <a:spLocks noChangeArrowheads="1"/>
            </p:cNvSpPr>
            <p:nvPr/>
          </p:nvSpPr>
          <p:spPr bwMode="auto">
            <a:xfrm>
              <a:off x="720" y="2928"/>
              <a:ext cx="96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信北</a:t>
              </a:r>
              <a:r>
                <a:rPr lang="en-US" altLang="zh-CN"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107</a:t>
              </a:r>
            </a:p>
            <a:p>
              <a:r>
                <a:rPr lang="zh-CN" altLang="en-US"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张</a:t>
              </a:r>
            </a:p>
          </p:txBody>
        </p:sp>
        <p:sp>
          <p:nvSpPr>
            <p:cNvPr id="52244" name="Rectangle 19"/>
            <p:cNvSpPr>
              <a:spLocks noChangeArrowheads="1"/>
            </p:cNvSpPr>
            <p:nvPr/>
          </p:nvSpPr>
          <p:spPr bwMode="auto">
            <a:xfrm>
              <a:off x="816" y="2688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教务科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45" name="Rectangle 20"/>
            <p:cNvSpPr>
              <a:spLocks noChangeArrowheads="1"/>
            </p:cNvSpPr>
            <p:nvPr/>
          </p:nvSpPr>
          <p:spPr bwMode="auto">
            <a:xfrm>
              <a:off x="2062" y="2928"/>
              <a:ext cx="64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信北</a:t>
              </a:r>
              <a:r>
                <a:rPr lang="en-US" altLang="zh-CN"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206</a:t>
              </a:r>
            </a:p>
            <a:p>
              <a:r>
                <a:rPr lang="zh-CN" altLang="en-US"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王</a:t>
              </a:r>
            </a:p>
          </p:txBody>
        </p:sp>
        <p:sp>
          <p:nvSpPr>
            <p:cNvPr id="52246" name="Rectangle 21"/>
            <p:cNvSpPr>
              <a:spLocks noChangeArrowheads="1"/>
            </p:cNvSpPr>
            <p:nvPr/>
          </p:nvSpPr>
          <p:spPr bwMode="auto">
            <a:xfrm>
              <a:off x="1968" y="2688"/>
              <a:ext cx="5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会计室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47" name="Rectangle 22"/>
            <p:cNvSpPr>
              <a:spLocks noChangeArrowheads="1"/>
            </p:cNvSpPr>
            <p:nvPr/>
          </p:nvSpPr>
          <p:spPr bwMode="auto">
            <a:xfrm>
              <a:off x="3118" y="2928"/>
              <a:ext cx="64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信北</a:t>
              </a:r>
              <a:r>
                <a:rPr lang="en-US" altLang="zh-CN"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206</a:t>
              </a:r>
            </a:p>
            <a:p>
              <a:r>
                <a:rPr lang="zh-CN" altLang="en-US"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李</a:t>
              </a:r>
            </a:p>
          </p:txBody>
        </p:sp>
        <p:sp>
          <p:nvSpPr>
            <p:cNvPr id="52248" name="Rectangle 23"/>
            <p:cNvSpPr>
              <a:spLocks noChangeArrowheads="1"/>
            </p:cNvSpPr>
            <p:nvPr/>
          </p:nvSpPr>
          <p:spPr bwMode="auto">
            <a:xfrm>
              <a:off x="3072" y="2697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出纳员</a:t>
              </a:r>
            </a:p>
          </p:txBody>
        </p:sp>
        <p:sp>
          <p:nvSpPr>
            <p:cNvPr id="52249" name="Rectangle 24"/>
            <p:cNvSpPr>
              <a:spLocks noChangeArrowheads="1"/>
            </p:cNvSpPr>
            <p:nvPr/>
          </p:nvSpPr>
          <p:spPr bwMode="auto">
            <a:xfrm>
              <a:off x="4247" y="2956"/>
              <a:ext cx="697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二实南</a:t>
              </a:r>
              <a:r>
                <a:rPr lang="en-US" altLang="zh-CN" sz="1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  <a:p>
              <a:r>
                <a:rPr lang="zh-CN" altLang="en-US" sz="20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赵</a:t>
              </a:r>
            </a:p>
          </p:txBody>
        </p:sp>
        <p:sp>
          <p:nvSpPr>
            <p:cNvPr id="52250" name="Rectangle 25"/>
            <p:cNvSpPr>
              <a:spLocks noChangeArrowheads="1"/>
            </p:cNvSpPr>
            <p:nvPr/>
          </p:nvSpPr>
          <p:spPr bwMode="auto">
            <a:xfrm>
              <a:off x="4224" y="2745"/>
              <a:ext cx="9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教材科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51" name="Line 26"/>
            <p:cNvSpPr>
              <a:spLocks noChangeShapeType="1"/>
            </p:cNvSpPr>
            <p:nvPr/>
          </p:nvSpPr>
          <p:spPr bwMode="auto">
            <a:xfrm>
              <a:off x="432" y="3019"/>
              <a:ext cx="336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Line 27"/>
            <p:cNvSpPr>
              <a:spLocks noChangeShapeType="1"/>
            </p:cNvSpPr>
            <p:nvPr/>
          </p:nvSpPr>
          <p:spPr bwMode="auto">
            <a:xfrm>
              <a:off x="1632" y="3067"/>
              <a:ext cx="336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3" name="Line 28"/>
            <p:cNvSpPr>
              <a:spLocks noChangeShapeType="1"/>
            </p:cNvSpPr>
            <p:nvPr/>
          </p:nvSpPr>
          <p:spPr bwMode="auto">
            <a:xfrm>
              <a:off x="2784" y="3067"/>
              <a:ext cx="288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Line 29"/>
            <p:cNvSpPr>
              <a:spLocks noChangeShapeType="1"/>
            </p:cNvSpPr>
            <p:nvPr/>
          </p:nvSpPr>
          <p:spPr bwMode="auto">
            <a:xfrm>
              <a:off x="3888" y="3067"/>
              <a:ext cx="288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5" name="Line 30"/>
            <p:cNvSpPr>
              <a:spLocks noChangeShapeType="1"/>
            </p:cNvSpPr>
            <p:nvPr/>
          </p:nvSpPr>
          <p:spPr bwMode="auto">
            <a:xfrm>
              <a:off x="5040" y="307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4751" name="Rectangle 31"/>
          <p:cNvSpPr>
            <a:spLocks noChangeArrowheads="1"/>
          </p:cNvSpPr>
          <p:nvPr/>
        </p:nvSpPr>
        <p:spPr bwMode="auto">
          <a:xfrm>
            <a:off x="0" y="1100138"/>
            <a:ext cx="9144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学生购买教材的实际处理流程 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—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当前系统物理模型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25538"/>
            <a:ext cx="9067800" cy="123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(2) </a:t>
            </a:r>
            <a:r>
              <a:rPr lang="zh-CN" altLang="en-US" b="1" dirty="0">
                <a:latin typeface="宋体" panose="02010600030101010101" pitchFamily="2" charset="-122"/>
              </a:rPr>
              <a:t>去掉具体模型中的非本质因素，抽取现实系统的实质，抽象出当前系统的逻辑模型。</a:t>
            </a:r>
            <a:r>
              <a:rPr lang="zh-CN" altLang="en-US" sz="3400" b="1" dirty="0"/>
              <a:t>            </a:t>
            </a:r>
            <a:r>
              <a:rPr lang="zh-CN" altLang="en-US" sz="34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1905000" y="5988050"/>
            <a:ext cx="52308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学生购买教材的逻辑模型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325" y="3048000"/>
            <a:ext cx="9001125" cy="2743200"/>
            <a:chOff x="38" y="1632"/>
            <a:chExt cx="5670" cy="1728"/>
          </a:xfrm>
        </p:grpSpPr>
        <p:sp>
          <p:nvSpPr>
            <p:cNvPr id="53254" name="Rectangle 5"/>
            <p:cNvSpPr>
              <a:spLocks noChangeArrowheads="1"/>
            </p:cNvSpPr>
            <p:nvPr/>
          </p:nvSpPr>
          <p:spPr bwMode="auto">
            <a:xfrm>
              <a:off x="52" y="2255"/>
              <a:ext cx="376" cy="104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55" name="Rectangle 6"/>
            <p:cNvSpPr>
              <a:spLocks noChangeArrowheads="1"/>
            </p:cNvSpPr>
            <p:nvPr/>
          </p:nvSpPr>
          <p:spPr bwMode="auto">
            <a:xfrm>
              <a:off x="5332" y="2303"/>
              <a:ext cx="376" cy="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2075" tIns="46038" rIns="92075" bIns="46038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</a:t>
              </a:r>
            </a:p>
            <a:p>
              <a:r>
                <a:rPr lang="zh-CN" altLang="en-US" sz="28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生</a:t>
              </a:r>
            </a:p>
          </p:txBody>
        </p:sp>
        <p:sp>
          <p:nvSpPr>
            <p:cNvPr id="53256" name="Oval 7"/>
            <p:cNvSpPr>
              <a:spLocks noChangeArrowheads="1"/>
            </p:cNvSpPr>
            <p:nvPr/>
          </p:nvSpPr>
          <p:spPr bwMode="auto">
            <a:xfrm>
              <a:off x="768" y="2448"/>
              <a:ext cx="860" cy="86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57" name="Oval 8"/>
            <p:cNvSpPr>
              <a:spLocks noChangeArrowheads="1"/>
            </p:cNvSpPr>
            <p:nvPr/>
          </p:nvSpPr>
          <p:spPr bwMode="auto">
            <a:xfrm>
              <a:off x="1968" y="2448"/>
              <a:ext cx="816" cy="8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58" name="Oval 9"/>
            <p:cNvSpPr>
              <a:spLocks noChangeArrowheads="1"/>
            </p:cNvSpPr>
            <p:nvPr/>
          </p:nvSpPr>
          <p:spPr bwMode="auto">
            <a:xfrm>
              <a:off x="3024" y="2448"/>
              <a:ext cx="860" cy="86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59" name="Oval 10"/>
            <p:cNvSpPr>
              <a:spLocks noChangeArrowheads="1"/>
            </p:cNvSpPr>
            <p:nvPr/>
          </p:nvSpPr>
          <p:spPr bwMode="auto">
            <a:xfrm>
              <a:off x="4176" y="2495"/>
              <a:ext cx="864" cy="865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0" name="Rectangle 11"/>
            <p:cNvSpPr>
              <a:spLocks noChangeArrowheads="1"/>
            </p:cNvSpPr>
            <p:nvPr/>
          </p:nvSpPr>
          <p:spPr bwMode="auto">
            <a:xfrm>
              <a:off x="38" y="2443"/>
              <a:ext cx="44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</a:t>
              </a:r>
            </a:p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生</a:t>
              </a:r>
            </a:p>
          </p:txBody>
        </p:sp>
        <p:sp>
          <p:nvSpPr>
            <p:cNvPr id="53261" name="Rectangle 12"/>
            <p:cNvSpPr>
              <a:spLocks noChangeArrowheads="1"/>
            </p:cNvSpPr>
            <p:nvPr/>
          </p:nvSpPr>
          <p:spPr bwMode="auto">
            <a:xfrm>
              <a:off x="432" y="1632"/>
              <a:ext cx="340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购</a:t>
              </a: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书</a:t>
              </a: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申</a:t>
              </a: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请</a:t>
              </a:r>
            </a:p>
          </p:txBody>
        </p:sp>
        <p:sp>
          <p:nvSpPr>
            <p:cNvPr id="53262" name="Rectangle 13"/>
            <p:cNvSpPr>
              <a:spLocks noChangeArrowheads="1"/>
            </p:cNvSpPr>
            <p:nvPr/>
          </p:nvSpPr>
          <p:spPr bwMode="auto">
            <a:xfrm>
              <a:off x="1632" y="1915"/>
              <a:ext cx="38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购书</a:t>
              </a: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单</a:t>
              </a:r>
            </a:p>
          </p:txBody>
        </p:sp>
        <p:sp>
          <p:nvSpPr>
            <p:cNvPr id="53263" name="Rectangle 14"/>
            <p:cNvSpPr>
              <a:spLocks noChangeArrowheads="1"/>
            </p:cNvSpPr>
            <p:nvPr/>
          </p:nvSpPr>
          <p:spPr bwMode="auto">
            <a:xfrm>
              <a:off x="2736" y="2087"/>
              <a:ext cx="34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发</a:t>
              </a: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票</a:t>
              </a:r>
            </a:p>
          </p:txBody>
        </p:sp>
        <p:sp>
          <p:nvSpPr>
            <p:cNvPr id="53264" name="Rectangle 15"/>
            <p:cNvSpPr>
              <a:spLocks noChangeArrowheads="1"/>
            </p:cNvSpPr>
            <p:nvPr/>
          </p:nvSpPr>
          <p:spPr bwMode="auto">
            <a:xfrm>
              <a:off x="3888" y="1915"/>
              <a:ext cx="34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领</a:t>
              </a: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书</a:t>
              </a: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单</a:t>
              </a:r>
            </a:p>
          </p:txBody>
        </p:sp>
        <p:sp>
          <p:nvSpPr>
            <p:cNvPr id="53265" name="Rectangle 16"/>
            <p:cNvSpPr>
              <a:spLocks noChangeArrowheads="1"/>
            </p:cNvSpPr>
            <p:nvPr/>
          </p:nvSpPr>
          <p:spPr bwMode="auto">
            <a:xfrm>
              <a:off x="4944" y="2352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书</a:t>
              </a:r>
            </a:p>
          </p:txBody>
        </p:sp>
        <p:sp>
          <p:nvSpPr>
            <p:cNvPr id="53266" name="Rectangle 17"/>
            <p:cNvSpPr>
              <a:spLocks noChangeArrowheads="1"/>
            </p:cNvSpPr>
            <p:nvPr/>
          </p:nvSpPr>
          <p:spPr bwMode="auto">
            <a:xfrm>
              <a:off x="1094" y="200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67" name="Line 18"/>
            <p:cNvSpPr>
              <a:spLocks noChangeShapeType="1"/>
            </p:cNvSpPr>
            <p:nvPr/>
          </p:nvSpPr>
          <p:spPr bwMode="auto">
            <a:xfrm>
              <a:off x="432" y="2827"/>
              <a:ext cx="336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8" name="Line 19"/>
            <p:cNvSpPr>
              <a:spLocks noChangeShapeType="1"/>
            </p:cNvSpPr>
            <p:nvPr/>
          </p:nvSpPr>
          <p:spPr bwMode="auto">
            <a:xfrm>
              <a:off x="1632" y="2827"/>
              <a:ext cx="384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Line 20"/>
            <p:cNvSpPr>
              <a:spLocks noChangeShapeType="1"/>
            </p:cNvSpPr>
            <p:nvPr/>
          </p:nvSpPr>
          <p:spPr bwMode="auto">
            <a:xfrm>
              <a:off x="2784" y="2827"/>
              <a:ext cx="288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Line 21"/>
            <p:cNvSpPr>
              <a:spLocks noChangeShapeType="1"/>
            </p:cNvSpPr>
            <p:nvPr/>
          </p:nvSpPr>
          <p:spPr bwMode="auto">
            <a:xfrm>
              <a:off x="3888" y="2827"/>
              <a:ext cx="288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1" name="Line 22"/>
            <p:cNvSpPr>
              <a:spLocks noChangeShapeType="1"/>
            </p:cNvSpPr>
            <p:nvPr/>
          </p:nvSpPr>
          <p:spPr bwMode="auto">
            <a:xfrm>
              <a:off x="4992" y="2827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2" name="Rectangle 23"/>
            <p:cNvSpPr>
              <a:spLocks noChangeArrowheads="1"/>
            </p:cNvSpPr>
            <p:nvPr/>
          </p:nvSpPr>
          <p:spPr bwMode="auto">
            <a:xfrm>
              <a:off x="769" y="2524"/>
              <a:ext cx="79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审查</a:t>
              </a:r>
            </a:p>
            <a:p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有效性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273" name="Rectangle 24"/>
            <p:cNvSpPr>
              <a:spLocks noChangeArrowheads="1"/>
            </p:cNvSpPr>
            <p:nvPr/>
          </p:nvSpPr>
          <p:spPr bwMode="auto">
            <a:xfrm>
              <a:off x="1991" y="2688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开发票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274" name="Rectangle 25"/>
            <p:cNvSpPr>
              <a:spLocks noChangeArrowheads="1"/>
            </p:cNvSpPr>
            <p:nvPr/>
          </p:nvSpPr>
          <p:spPr bwMode="auto">
            <a:xfrm>
              <a:off x="3168" y="2544"/>
              <a:ext cx="56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开领</a:t>
              </a:r>
            </a:p>
            <a:p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书单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3275" name="Rectangle 26"/>
            <p:cNvSpPr>
              <a:spLocks noChangeArrowheads="1"/>
            </p:cNvSpPr>
            <p:nvPr/>
          </p:nvSpPr>
          <p:spPr bwMode="auto">
            <a:xfrm>
              <a:off x="4320" y="2736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发书</a:t>
              </a:r>
              <a:endParaRPr lang="zh-CN" altLang="en-US"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9157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88913"/>
            <a:ext cx="7620000" cy="4762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建模分析的过程</a:t>
            </a:r>
          </a:p>
        </p:txBody>
      </p:sp>
    </p:spTree>
  </p:cSld>
  <p:clrMapOvr>
    <a:masterClrMapping/>
  </p:clrMapOvr>
  <p:transition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7620000" cy="628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建模分析的过程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25538"/>
            <a:ext cx="8839200" cy="1285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(3) </a:t>
            </a:r>
            <a:r>
              <a:rPr lang="zh-CN" altLang="en-US" b="1" dirty="0">
                <a:latin typeface="宋体" panose="02010600030101010101" pitchFamily="2" charset="-122"/>
              </a:rPr>
              <a:t>分析当前系统与目标系统的差别，建立目标系统的逻辑模型</a:t>
            </a:r>
            <a:r>
              <a:rPr lang="zh-CN" altLang="en-US" sz="3900" b="1" dirty="0"/>
              <a:t>         </a:t>
            </a:r>
            <a:r>
              <a:rPr lang="zh-CN" altLang="en-US" sz="3900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1219200" y="5988050"/>
            <a:ext cx="518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计算机教材管理系统</a:t>
            </a:r>
            <a:r>
              <a:rPr lang="zh-CN" altLang="en-US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的逻辑模型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63550" y="3124200"/>
            <a:ext cx="7918450" cy="2133600"/>
            <a:chOff x="292" y="1968"/>
            <a:chExt cx="4988" cy="1344"/>
          </a:xfrm>
        </p:grpSpPr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292" y="2397"/>
              <a:ext cx="408" cy="91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3" name="Oval 7"/>
            <p:cNvSpPr>
              <a:spLocks noChangeArrowheads="1"/>
            </p:cNvSpPr>
            <p:nvPr/>
          </p:nvSpPr>
          <p:spPr bwMode="auto">
            <a:xfrm>
              <a:off x="1454" y="2439"/>
              <a:ext cx="865" cy="8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4" name="Oval 8"/>
            <p:cNvSpPr>
              <a:spLocks noChangeArrowheads="1"/>
            </p:cNvSpPr>
            <p:nvPr/>
          </p:nvSpPr>
          <p:spPr bwMode="auto">
            <a:xfrm>
              <a:off x="3072" y="2448"/>
              <a:ext cx="906" cy="8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321" y="2561"/>
              <a:ext cx="38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</a:t>
              </a:r>
            </a:p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生</a:t>
              </a:r>
            </a:p>
          </p:txBody>
        </p:sp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695" y="2435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购书单</a:t>
              </a:r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2352" y="2477"/>
              <a:ext cx="7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发票</a:t>
              </a:r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3942" y="2436"/>
              <a:ext cx="9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领书单</a:t>
              </a:r>
            </a:p>
          </p:txBody>
        </p:sp>
        <p:sp>
          <p:nvSpPr>
            <p:cNvPr id="55309" name="Rectangle 13"/>
            <p:cNvSpPr>
              <a:spLocks noChangeArrowheads="1"/>
            </p:cNvSpPr>
            <p:nvPr/>
          </p:nvSpPr>
          <p:spPr bwMode="auto">
            <a:xfrm>
              <a:off x="1193" y="1968"/>
              <a:ext cx="26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1493" y="2561"/>
              <a:ext cx="96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审查并</a:t>
              </a:r>
            </a:p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开发票</a:t>
              </a:r>
            </a:p>
          </p:txBody>
        </p:sp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3228" y="2518"/>
              <a:ext cx="630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开领</a:t>
              </a:r>
            </a:p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宋体" panose="02010600030101010101" pitchFamily="2" charset="-122"/>
                </a:rPr>
                <a:t>书单</a:t>
              </a:r>
            </a:p>
          </p:txBody>
        </p:sp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4058" y="1985"/>
              <a:ext cx="29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3" name="Line 17"/>
            <p:cNvSpPr>
              <a:spLocks noChangeShapeType="1"/>
            </p:cNvSpPr>
            <p:nvPr/>
          </p:nvSpPr>
          <p:spPr bwMode="auto">
            <a:xfrm>
              <a:off x="704" y="2853"/>
              <a:ext cx="7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>
              <a:off x="2323" y="2853"/>
              <a:ext cx="74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5" name="Line 19"/>
            <p:cNvSpPr>
              <a:spLocks noChangeShapeType="1"/>
            </p:cNvSpPr>
            <p:nvPr/>
          </p:nvSpPr>
          <p:spPr bwMode="auto">
            <a:xfrm>
              <a:off x="3984" y="2880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 flipV="1">
              <a:off x="2112" y="2227"/>
              <a:ext cx="623" cy="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1570" y="2016"/>
              <a:ext cx="12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</a:rPr>
                <a:t>无效书单</a:t>
              </a:r>
            </a:p>
          </p:txBody>
        </p:sp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4868" y="2401"/>
              <a:ext cx="408" cy="91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tx1"/>
              </a:outerShdw>
            </a:effectLst>
          </p:spPr>
          <p:txBody>
            <a:bodyPr wrap="none" anchor="ctr"/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5319" name="Rectangle 23"/>
            <p:cNvSpPr>
              <a:spLocks noChangeArrowheads="1"/>
            </p:cNvSpPr>
            <p:nvPr/>
          </p:nvSpPr>
          <p:spPr bwMode="auto">
            <a:xfrm>
              <a:off x="4897" y="2565"/>
              <a:ext cx="38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</a:t>
              </a:r>
            </a:p>
            <a:p>
              <a:pPr algn="l"/>
              <a:r>
                <a:rPr lang="zh-CN" altLang="en-US"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生</a:t>
              </a:r>
            </a:p>
          </p:txBody>
        </p:sp>
      </p:grp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1550" y="458670"/>
            <a:ext cx="83709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需求获取</a:t>
            </a:r>
            <a:endParaRPr lang="zh-CN" altLang="en-US"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1540" y="1808820"/>
            <a:ext cx="3465385" cy="6667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Stakeholders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6585" y="2303875"/>
            <a:ext cx="8307415" cy="238526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individual or group requirements sessions to define system details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 in a high quality system from the customer/user point of view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Results in higher end-user satisfaction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Helps to educate customer/user about system through their participation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671900" y="1763815"/>
            <a:ext cx="3420380" cy="49505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例子：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HIS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2440527" y="5166320"/>
            <a:ext cx="1524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400">
              <a:latin typeface="+mn-lt"/>
              <a:ea typeface="+mn-ea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05327" y="6326160"/>
            <a:ext cx="4775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b="1" i="1">
                <a:solidFill>
                  <a:schemeClr val="tx2"/>
                </a:solidFill>
                <a:latin typeface="+mn-lt"/>
                <a:ea typeface="+mn-ea"/>
              </a:rPr>
              <a:t>Without customer-oriented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b="1" i="1">
                <a:solidFill>
                  <a:schemeClr val="tx2"/>
                </a:solidFill>
                <a:latin typeface="+mn-lt"/>
                <a:ea typeface="+mn-ea"/>
              </a:rPr>
              <a:t>requirements-gathering practices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656662" y="6326160"/>
            <a:ext cx="43701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b="1" i="1" dirty="0">
                <a:solidFill>
                  <a:schemeClr val="tx2"/>
                </a:solidFill>
                <a:latin typeface="+mn-lt"/>
                <a:ea typeface="+mn-ea"/>
              </a:rPr>
              <a:t>With customer-oriented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b="1" i="1" dirty="0">
                <a:solidFill>
                  <a:schemeClr val="tx2"/>
                </a:solidFill>
                <a:latin typeface="+mn-lt"/>
                <a:ea typeface="+mn-ea"/>
              </a:rPr>
              <a:t>requirements-gathering practices</a:t>
            </a: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1322927" y="5166320"/>
            <a:ext cx="1524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400">
              <a:latin typeface="+mn-lt"/>
              <a:ea typeface="+mn-ea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6384540" y="5030760"/>
            <a:ext cx="1524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400">
              <a:latin typeface="+mn-lt"/>
              <a:ea typeface="+mn-ea"/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6079740" y="5030760"/>
            <a:ext cx="15240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400">
              <a:latin typeface="+mn-lt"/>
              <a:ea typeface="+mn-ea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01821" y="4660975"/>
            <a:ext cx="1664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+mn-lt"/>
                <a:ea typeface="+mn-ea"/>
              </a:rPr>
              <a:t>Raw Requirements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948528" y="4660975"/>
            <a:ext cx="16684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+mn-lt"/>
                <a:ea typeface="+mn-ea"/>
              </a:rPr>
              <a:t>Real Requirements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977045" y="4693029"/>
            <a:ext cx="1664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+mn-lt"/>
                <a:ea typeface="+mn-ea"/>
              </a:rPr>
              <a:t>Raw Requirements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494032" y="4693029"/>
            <a:ext cx="16684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400" dirty="0">
                <a:latin typeface="+mn-lt"/>
                <a:ea typeface="+mn-ea"/>
              </a:rPr>
              <a:t>Real Requirements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2546775" y="5454225"/>
            <a:ext cx="255147" cy="1350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465353" y="5638939"/>
            <a:ext cx="309137" cy="1322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465353" y="5823653"/>
            <a:ext cx="255147" cy="1350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14" idx="6"/>
          </p:cNvCxnSpPr>
          <p:nvPr/>
        </p:nvCxnSpPr>
        <p:spPr>
          <a:xfrm>
            <a:off x="6732219" y="5150686"/>
            <a:ext cx="871521" cy="4515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6464478" y="5315720"/>
            <a:ext cx="1029554" cy="5079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427419" y="5551986"/>
            <a:ext cx="871521" cy="4515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60825"/>
      </p:ext>
    </p:extLst>
  </p:cSld>
  <p:clrMapOvr>
    <a:masterClrMapping/>
  </p:clrMapOvr>
  <p:transition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8913"/>
            <a:ext cx="7620000" cy="6286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建模分析过程示意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067800" cy="5013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(4) </a:t>
            </a:r>
            <a:r>
              <a:rPr lang="zh-CN" altLang="en-US" b="1">
                <a:latin typeface="宋体" panose="02010600030101010101" pitchFamily="2" charset="-122"/>
              </a:rPr>
              <a:t>对目标系统的逻辑模型进行改进与优化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>
                <a:latin typeface="宋体" panose="02010600030101010101" pitchFamily="2" charset="-122"/>
              </a:rPr>
              <a:t>(5) </a:t>
            </a:r>
            <a:r>
              <a:rPr lang="zh-CN" altLang="en-US" b="1">
                <a:latin typeface="宋体" panose="02010600030101010101" pitchFamily="2" charset="-122"/>
              </a:rPr>
              <a:t>需求分析的验证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900" b="1"/>
              <a:t>         </a:t>
            </a:r>
            <a:r>
              <a:rPr lang="zh-CN" altLang="en-US" sz="3900" b="1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需求建模实例：某金融贸易系统用例图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804863" y="3587750"/>
            <a:ext cx="871537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1239838" y="3414713"/>
            <a:ext cx="317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 flipH="1">
            <a:off x="979488" y="4021138"/>
            <a:ext cx="26035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8" name="Line 6"/>
          <p:cNvSpPr>
            <a:spLocks noChangeShapeType="1"/>
          </p:cNvSpPr>
          <p:nvPr/>
        </p:nvSpPr>
        <p:spPr bwMode="auto">
          <a:xfrm>
            <a:off x="1239838" y="4019550"/>
            <a:ext cx="261937" cy="434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Oval 7"/>
          <p:cNvSpPr>
            <a:spLocks noChangeArrowheads="1"/>
          </p:cNvSpPr>
          <p:nvPr/>
        </p:nvSpPr>
        <p:spPr bwMode="auto">
          <a:xfrm>
            <a:off x="979488" y="2895600"/>
            <a:ext cx="525462" cy="5222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2514600" y="914400"/>
            <a:ext cx="3429000" cy="571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5993" name="Oval 9"/>
          <p:cNvSpPr>
            <a:spLocks noChangeArrowheads="1"/>
          </p:cNvSpPr>
          <p:nvPr/>
        </p:nvSpPr>
        <p:spPr bwMode="auto">
          <a:xfrm>
            <a:off x="3200400" y="1905000"/>
            <a:ext cx="1676400" cy="923925"/>
          </a:xfrm>
          <a:prstGeom prst="ellipse">
            <a:avLst/>
          </a:prstGeom>
          <a:solidFill>
            <a:srgbClr val="BDF5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80000"/>
              </a:lnSpc>
              <a:spcBef>
                <a:spcPct val="30000"/>
              </a:spcBef>
              <a:defRPr/>
            </a:pPr>
            <a:r>
              <a:rPr lang="zh-CN" altLang="en-US" sz="2000">
                <a:solidFill>
                  <a:srgbClr val="05133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风险分析</a:t>
            </a:r>
          </a:p>
          <a:p>
            <a:pPr algn="ctr"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5994" name="Oval 10"/>
          <p:cNvSpPr>
            <a:spLocks noChangeArrowheads="1"/>
          </p:cNvSpPr>
          <p:nvPr/>
        </p:nvSpPr>
        <p:spPr bwMode="auto">
          <a:xfrm>
            <a:off x="3200400" y="3114675"/>
            <a:ext cx="1676400" cy="923925"/>
          </a:xfrm>
          <a:prstGeom prst="ellipse">
            <a:avLst/>
          </a:prstGeom>
          <a:solidFill>
            <a:srgbClr val="BDF5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000">
                <a:solidFill>
                  <a:srgbClr val="05133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交易估计</a:t>
            </a:r>
          </a:p>
        </p:txBody>
      </p:sp>
      <p:sp>
        <p:nvSpPr>
          <p:cNvPr id="425995" name="Oval 11"/>
          <p:cNvSpPr>
            <a:spLocks noChangeArrowheads="1"/>
          </p:cNvSpPr>
          <p:nvPr/>
        </p:nvSpPr>
        <p:spPr bwMode="auto">
          <a:xfrm>
            <a:off x="3200400" y="4333875"/>
            <a:ext cx="1676400" cy="923925"/>
          </a:xfrm>
          <a:prstGeom prst="ellipse">
            <a:avLst/>
          </a:prstGeom>
          <a:solidFill>
            <a:srgbClr val="BDF5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80000"/>
              </a:lnSpc>
              <a:defRPr/>
            </a:pPr>
            <a:r>
              <a:rPr lang="zh-CN" altLang="en-US" sz="2000">
                <a:solidFill>
                  <a:srgbClr val="05133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进行交易</a:t>
            </a:r>
          </a:p>
          <a:p>
            <a:pPr algn="ctr"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25996" name="Oval 12"/>
          <p:cNvSpPr>
            <a:spLocks noChangeArrowheads="1"/>
          </p:cNvSpPr>
          <p:nvPr/>
        </p:nvSpPr>
        <p:spPr bwMode="auto">
          <a:xfrm>
            <a:off x="3200400" y="5629275"/>
            <a:ext cx="1676400" cy="923925"/>
          </a:xfrm>
          <a:prstGeom prst="ellipse">
            <a:avLst/>
          </a:prstGeom>
          <a:solidFill>
            <a:srgbClr val="BDF5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190000"/>
              </a:lnSpc>
              <a:defRPr/>
            </a:pPr>
            <a:r>
              <a:rPr lang="zh-CN" altLang="en-US" sz="2000">
                <a:solidFill>
                  <a:srgbClr val="05133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进行交易</a:t>
            </a:r>
          </a:p>
          <a:p>
            <a:pPr algn="ctr">
              <a:defRPr/>
            </a:pPr>
            <a:endParaRPr lang="zh-CN" altLang="en-US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405" name="Line 13"/>
          <p:cNvSpPr>
            <a:spLocks noChangeShapeType="1"/>
          </p:cNvSpPr>
          <p:nvPr/>
        </p:nvSpPr>
        <p:spPr bwMode="auto">
          <a:xfrm flipV="1">
            <a:off x="1752600" y="2362200"/>
            <a:ext cx="1447800" cy="1217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1752600" y="3581400"/>
            <a:ext cx="14478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7" name="Line 15"/>
          <p:cNvSpPr>
            <a:spLocks noChangeShapeType="1"/>
          </p:cNvSpPr>
          <p:nvPr/>
        </p:nvSpPr>
        <p:spPr bwMode="auto">
          <a:xfrm>
            <a:off x="1752600" y="35814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 flipV="1">
            <a:off x="4800600" y="4343400"/>
            <a:ext cx="20574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6001" name="Text Box 17"/>
          <p:cNvSpPr txBox="1">
            <a:spLocks noChangeArrowheads="1"/>
          </p:cNvSpPr>
          <p:nvPr/>
        </p:nvSpPr>
        <p:spPr bwMode="auto">
          <a:xfrm>
            <a:off x="609600" y="4311650"/>
            <a:ext cx="125571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接待员</a:t>
            </a:r>
          </a:p>
        </p:txBody>
      </p:sp>
      <p:sp>
        <p:nvSpPr>
          <p:cNvPr id="426003" name="Rectangle 19"/>
          <p:cNvSpPr>
            <a:spLocks noChangeArrowheads="1"/>
          </p:cNvSpPr>
          <p:nvPr/>
        </p:nvSpPr>
        <p:spPr bwMode="auto">
          <a:xfrm>
            <a:off x="6858000" y="3886200"/>
            <a:ext cx="1905000" cy="914400"/>
          </a:xfrm>
          <a:prstGeom prst="rect">
            <a:avLst/>
          </a:prstGeom>
          <a:solidFill>
            <a:srgbClr val="BDF5FD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>
                <a:solidFill>
                  <a:srgbClr val="05133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财务系统</a:t>
            </a:r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ChangeArrowheads="1"/>
          </p:cNvSpPr>
          <p:nvPr/>
        </p:nvSpPr>
        <p:spPr bwMode="auto">
          <a:xfrm>
            <a:off x="476250" y="188640"/>
            <a:ext cx="76200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总结：模型的作用</a:t>
            </a:r>
          </a:p>
        </p:txBody>
      </p:sp>
      <p:sp>
        <p:nvSpPr>
          <p:cNvPr id="53251" name="Rectangle 5"/>
          <p:cNvSpPr>
            <a:spLocks noChangeArrowheads="1"/>
          </p:cNvSpPr>
          <p:nvPr/>
        </p:nvSpPr>
        <p:spPr bwMode="auto">
          <a:xfrm>
            <a:off x="657225" y="1817688"/>
            <a:ext cx="670560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469900" indent="-469900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在建模过程中了解系统</a:t>
            </a:r>
          </a:p>
          <a:p>
            <a:pPr marL="469900" indent="-469900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通过抽象降低复杂性</a:t>
            </a:r>
          </a:p>
          <a:p>
            <a:pPr marL="469900" indent="-469900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有助于回忆所有的细节</a:t>
            </a:r>
          </a:p>
          <a:p>
            <a:pPr marL="469900" indent="-469900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有助于开发小组间的交流</a:t>
            </a:r>
          </a:p>
          <a:p>
            <a:pPr marL="469900" indent="-469900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有助于与用户的交流</a:t>
            </a:r>
          </a:p>
          <a:p>
            <a:pPr marL="469900" indent="-469900">
              <a:spcBef>
                <a:spcPct val="50000"/>
              </a:spcBef>
              <a:buClr>
                <a:srgbClr val="FF3300"/>
              </a:buClr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为系统的维护提供文档</a:t>
            </a:r>
          </a:p>
        </p:txBody>
      </p:sp>
    </p:spTree>
  </p:cSld>
  <p:clrMapOvr>
    <a:masterClrMapping/>
  </p:clrMapOvr>
  <p:transition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161925" y="1763713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模型化或模型方法是通过抽象、概括和一般化，把研究的对象或问题转化为本质（关系或结构）相同的另一对象或问题，从而加以解决的方法。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模型化方法要求所建立的模型能真实反映所研究对象的整体结构、关系或某一过程、某一局部、某一侧面的本质特征和变化规律。</a:t>
            </a:r>
          </a:p>
        </p:txBody>
      </p:sp>
      <p:sp>
        <p:nvSpPr>
          <p:cNvPr id="62467" name="Rectangle 5"/>
          <p:cNvSpPr>
            <a:spLocks noChangeArrowheads="1"/>
          </p:cNvSpPr>
          <p:nvPr/>
        </p:nvSpPr>
        <p:spPr bwMode="auto">
          <a:xfrm>
            <a:off x="507395" y="233645"/>
            <a:ext cx="76200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模型的作用</a:t>
            </a:r>
          </a:p>
        </p:txBody>
      </p:sp>
    </p:spTree>
  </p:cSld>
  <p:clrMapOvr>
    <a:masterClrMapping/>
  </p:clrMapOvr>
  <p:transition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1016000" y="1673225"/>
            <a:ext cx="5257800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latin typeface="宋体" panose="02010600030101010101" pitchFamily="2" charset="-122"/>
              </a:rPr>
              <a:t>数据流图（</a:t>
            </a:r>
            <a:r>
              <a:rPr lang="en-US" altLang="zh-CN" sz="2800" b="0"/>
              <a:t>DFD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latin typeface="宋体" panose="02010600030101010101" pitchFamily="2" charset="-122"/>
              </a:rPr>
              <a:t>实体</a:t>
            </a:r>
            <a:r>
              <a:rPr lang="en-US" altLang="zh-CN" sz="2800">
                <a:latin typeface="宋体" panose="02010600030101010101" pitchFamily="2" charset="-122"/>
              </a:rPr>
              <a:t>―</a:t>
            </a:r>
            <a:r>
              <a:rPr lang="zh-CN" altLang="en-US" sz="2800">
                <a:latin typeface="宋体" panose="02010600030101010101" pitchFamily="2" charset="-122"/>
              </a:rPr>
              <a:t>联系图（ </a:t>
            </a:r>
            <a:r>
              <a:rPr lang="en-US" altLang="zh-CN" sz="2800"/>
              <a:t>ERD </a:t>
            </a:r>
            <a:r>
              <a:rPr lang="zh-CN" altLang="en-US" sz="2800">
                <a:latin typeface="宋体" panose="02010600030101010101" pitchFamily="2" charset="-122"/>
              </a:rPr>
              <a:t>）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latin typeface="宋体" panose="02010600030101010101" pitchFamily="2" charset="-122"/>
              </a:rPr>
              <a:t>类图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latin typeface="宋体" panose="02010600030101010101" pitchFamily="2" charset="-122"/>
              </a:rPr>
              <a:t>实例图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latin typeface="宋体" panose="02010600030101010101" pitchFamily="2" charset="-122"/>
              </a:rPr>
              <a:t>时序图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latin typeface="宋体" panose="02010600030101010101" pitchFamily="2" charset="-122"/>
              </a:rPr>
              <a:t>状态图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latin typeface="宋体" panose="02010600030101010101" pitchFamily="2" charset="-122"/>
              </a:rPr>
              <a:t>协作图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latin typeface="宋体" panose="02010600030101010101" pitchFamily="2" charset="-122"/>
              </a:rPr>
              <a:t>事件列表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latin typeface="宋体" panose="02010600030101010101" pitchFamily="2" charset="-122"/>
              </a:rPr>
              <a:t>数据字典模型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latin typeface="宋体" panose="02010600030101010101" pitchFamily="2" charset="-122"/>
              </a:rPr>
              <a:t>数据元素定义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lang="zh-CN" altLang="en-US" sz="2800">
                <a:latin typeface="宋体" panose="02010600030101010101" pitchFamily="2" charset="-122"/>
              </a:rPr>
              <a:t> </a:t>
            </a:r>
            <a:r>
              <a:rPr lang="en-US" altLang="zh-CN" sz="2800"/>
              <a:t>……</a:t>
            </a: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63491" name="Rectangle 6"/>
          <p:cNvSpPr>
            <a:spLocks noChangeArrowheads="1"/>
          </p:cNvSpPr>
          <p:nvPr/>
        </p:nvSpPr>
        <p:spPr bwMode="auto">
          <a:xfrm>
            <a:off x="566738" y="188640"/>
            <a:ext cx="76200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软件需求分析模型</a:t>
            </a:r>
          </a:p>
        </p:txBody>
      </p:sp>
    </p:spTree>
  </p:cSld>
  <p:clrMapOvr>
    <a:masterClrMapping/>
  </p:clrMapOvr>
  <p:transition>
    <p:pull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278650"/>
            <a:ext cx="7643813" cy="933450"/>
          </a:xfrm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§3.6 </a:t>
            </a:r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软件需求分析建模方法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133600"/>
            <a:ext cx="7516813" cy="2239963"/>
          </a:xfrm>
        </p:spPr>
        <p:txBody>
          <a:bodyPr lIns="92075" tIns="46038" rIns="92075" bIns="46038"/>
          <a:lstStyle/>
          <a:p>
            <a:pPr>
              <a:spcBef>
                <a:spcPct val="55000"/>
              </a:spcBef>
              <a:buClr>
                <a:srgbClr val="FC0128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+mn-ea"/>
              </a:rPr>
              <a:t>结构化分析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传统建模方法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>
              <a:spcBef>
                <a:spcPct val="55000"/>
              </a:spcBef>
              <a:buClr>
                <a:srgbClr val="FC0128"/>
              </a:buClr>
              <a:buFont typeface="Wingdings" panose="05000000000000000000" pitchFamily="2" charset="2"/>
              <a:buChar char="Ø"/>
              <a:defRPr/>
            </a:pPr>
            <a:endParaRPr lang="en-US" altLang="zh-CN" sz="2800" b="1" dirty="0">
              <a:latin typeface="+mn-ea"/>
            </a:endParaRPr>
          </a:p>
          <a:p>
            <a:pPr>
              <a:spcBef>
                <a:spcPct val="60000"/>
              </a:spcBef>
              <a:buClr>
                <a:srgbClr val="FC0128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+mn-ea"/>
              </a:rPr>
              <a:t>面向对象分析</a:t>
            </a:r>
          </a:p>
        </p:txBody>
      </p:sp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>
          <a:xfrm>
            <a:off x="385763" y="368300"/>
            <a:ext cx="8012112" cy="933450"/>
          </a:xfrm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zh-CN" sz="3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§3.6.1 </a:t>
            </a:r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结构化分析方法</a:t>
            </a: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611188" y="1854200"/>
            <a:ext cx="3868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zh-CN" sz="2800" b="0">
                <a:latin typeface="Times New Roman" panose="02020603050405020304" pitchFamily="18" charset="0"/>
              </a:rPr>
              <a:t>(Structured Analisys, SA)</a:t>
            </a:r>
          </a:p>
        </p:txBody>
      </p:sp>
    </p:spTree>
  </p:cSld>
  <p:clrMapOvr>
    <a:masterClrMapping/>
  </p:clrMapOvr>
  <p:transition>
    <p:pull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0" y="0"/>
            <a:ext cx="9144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结构化分析模型的组成结构</a:t>
            </a:r>
          </a:p>
        </p:txBody>
      </p:sp>
      <p:sp>
        <p:nvSpPr>
          <p:cNvPr id="69635" name="Oval 5"/>
          <p:cNvSpPr>
            <a:spLocks noChangeArrowheads="1"/>
          </p:cNvSpPr>
          <p:nvPr/>
        </p:nvSpPr>
        <p:spPr bwMode="auto">
          <a:xfrm>
            <a:off x="838200" y="838200"/>
            <a:ext cx="7086600" cy="60198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6" name="Oval 6"/>
          <p:cNvSpPr>
            <a:spLocks noChangeArrowheads="1"/>
          </p:cNvSpPr>
          <p:nvPr/>
        </p:nvSpPr>
        <p:spPr bwMode="auto">
          <a:xfrm>
            <a:off x="1600200" y="1371600"/>
            <a:ext cx="5562600" cy="48006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7" name="Line 7"/>
          <p:cNvSpPr>
            <a:spLocks noChangeShapeType="1"/>
          </p:cNvSpPr>
          <p:nvPr/>
        </p:nvSpPr>
        <p:spPr bwMode="auto">
          <a:xfrm>
            <a:off x="4419600" y="762000"/>
            <a:ext cx="0" cy="2133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8"/>
          <p:cNvSpPr>
            <a:spLocks noChangeShapeType="1"/>
          </p:cNvSpPr>
          <p:nvPr/>
        </p:nvSpPr>
        <p:spPr bwMode="auto">
          <a:xfrm>
            <a:off x="5181600" y="4267200"/>
            <a:ext cx="2209800" cy="13716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Line 9"/>
          <p:cNvSpPr>
            <a:spLocks noChangeShapeType="1"/>
          </p:cNvSpPr>
          <p:nvPr/>
        </p:nvSpPr>
        <p:spPr bwMode="auto">
          <a:xfrm flipH="1">
            <a:off x="1676400" y="4267200"/>
            <a:ext cx="1981200" cy="1524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34" name="Text Box 10"/>
          <p:cNvSpPr txBox="1">
            <a:spLocks noChangeArrowheads="1"/>
          </p:cNvSpPr>
          <p:nvPr/>
        </p:nvSpPr>
        <p:spPr bwMode="auto">
          <a:xfrm>
            <a:off x="4648200" y="2178050"/>
            <a:ext cx="23622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数据流图</a:t>
            </a:r>
          </a:p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DFD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endParaRPr lang="en-US" altLang="zh-CN" sz="3200" b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7435" name="Text Box 11"/>
          <p:cNvSpPr txBox="1">
            <a:spLocks noChangeArrowheads="1"/>
          </p:cNvSpPr>
          <p:nvPr/>
        </p:nvSpPr>
        <p:spPr bwMode="auto">
          <a:xfrm>
            <a:off x="2362200" y="2270125"/>
            <a:ext cx="1524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E-R</a:t>
            </a:r>
            <a:r>
              <a:rPr lang="zh-CN" altLang="en-US" sz="2800" b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图</a:t>
            </a:r>
            <a:endParaRPr lang="zh-CN" altLang="en-US" sz="3200" b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7436" name="Text Box 12"/>
          <p:cNvSpPr txBox="1">
            <a:spLocks noChangeArrowheads="1"/>
          </p:cNvSpPr>
          <p:nvPr/>
        </p:nvSpPr>
        <p:spPr bwMode="auto">
          <a:xfrm>
            <a:off x="3276600" y="4724400"/>
            <a:ext cx="274320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状态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变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迁图</a:t>
            </a:r>
          </a:p>
          <a:p>
            <a:pPr algn="ctr"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STD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图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)</a:t>
            </a:r>
            <a:endParaRPr lang="en-US" altLang="zh-CN" sz="2800" b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7437" name="Text Box 13"/>
          <p:cNvSpPr txBox="1">
            <a:spLocks noChangeArrowheads="1"/>
          </p:cNvSpPr>
          <p:nvPr/>
        </p:nvSpPr>
        <p:spPr bwMode="auto">
          <a:xfrm>
            <a:off x="6248400" y="1500188"/>
            <a:ext cx="64452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加</a:t>
            </a:r>
            <a:endParaRPr lang="zh-CN" altLang="en-US" sz="28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7438" name="Text Box 14"/>
          <p:cNvSpPr txBox="1">
            <a:spLocks noChangeArrowheads="1"/>
          </p:cNvSpPr>
          <p:nvPr/>
        </p:nvSpPr>
        <p:spPr bwMode="auto">
          <a:xfrm>
            <a:off x="6705600" y="2033588"/>
            <a:ext cx="64452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工</a:t>
            </a:r>
            <a:endParaRPr lang="zh-CN" altLang="en-US" sz="28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7439" name="Text Box 15"/>
          <p:cNvSpPr txBox="1">
            <a:spLocks noChangeArrowheads="1"/>
          </p:cNvSpPr>
          <p:nvPr/>
        </p:nvSpPr>
        <p:spPr bwMode="auto">
          <a:xfrm>
            <a:off x="6999288" y="2566988"/>
            <a:ext cx="642937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说</a:t>
            </a:r>
            <a:endParaRPr lang="zh-CN" altLang="en-US" sz="28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7440" name="Text Box 16"/>
          <p:cNvSpPr txBox="1">
            <a:spLocks noChangeArrowheads="1"/>
          </p:cNvSpPr>
          <p:nvPr/>
        </p:nvSpPr>
        <p:spPr bwMode="auto">
          <a:xfrm>
            <a:off x="7177088" y="3276600"/>
            <a:ext cx="671512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明</a:t>
            </a:r>
            <a:endParaRPr lang="zh-CN" altLang="en-US" sz="28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7441" name="Text Box 17"/>
          <p:cNvSpPr txBox="1">
            <a:spLocks noChangeArrowheads="1"/>
          </p:cNvSpPr>
          <p:nvPr/>
        </p:nvSpPr>
        <p:spPr bwMode="auto">
          <a:xfrm>
            <a:off x="3352800" y="6132513"/>
            <a:ext cx="20193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控制说明</a:t>
            </a:r>
            <a:endParaRPr lang="zh-CN" altLang="en-US" sz="28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7442" name="Text Box 18"/>
          <p:cNvSpPr txBox="1">
            <a:spLocks noChangeArrowheads="1"/>
          </p:cNvSpPr>
          <p:nvPr/>
        </p:nvSpPr>
        <p:spPr bwMode="auto">
          <a:xfrm>
            <a:off x="1600200" y="1652588"/>
            <a:ext cx="64452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</a:t>
            </a:r>
            <a:endParaRPr lang="zh-CN" altLang="en-US" sz="28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7443" name="Text Box 19"/>
          <p:cNvSpPr txBox="1">
            <a:spLocks noChangeArrowheads="1"/>
          </p:cNvSpPr>
          <p:nvPr/>
        </p:nvSpPr>
        <p:spPr bwMode="auto">
          <a:xfrm>
            <a:off x="1219200" y="2170113"/>
            <a:ext cx="644525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据</a:t>
            </a:r>
            <a:endParaRPr lang="zh-CN" altLang="en-US" sz="28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7444" name="Text Box 20"/>
          <p:cNvSpPr txBox="1">
            <a:spLocks noChangeArrowheads="1"/>
          </p:cNvSpPr>
          <p:nvPr/>
        </p:nvSpPr>
        <p:spPr bwMode="auto">
          <a:xfrm>
            <a:off x="914400" y="2795588"/>
            <a:ext cx="644525" cy="1190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对</a:t>
            </a:r>
          </a:p>
          <a:p>
            <a:pPr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象</a:t>
            </a:r>
            <a:endParaRPr lang="zh-CN" altLang="en-US" sz="28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7445" name="Text Box 21"/>
          <p:cNvSpPr txBox="1">
            <a:spLocks noChangeArrowheads="1"/>
          </p:cNvSpPr>
          <p:nvPr/>
        </p:nvSpPr>
        <p:spPr bwMode="auto">
          <a:xfrm>
            <a:off x="990600" y="4090988"/>
            <a:ext cx="873125" cy="11906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说</a:t>
            </a:r>
          </a:p>
          <a:p>
            <a:pPr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明</a:t>
            </a:r>
            <a:endParaRPr lang="zh-CN" altLang="en-US" sz="28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7446" name="Oval 22"/>
          <p:cNvSpPr>
            <a:spLocks noChangeArrowheads="1"/>
          </p:cNvSpPr>
          <p:nvPr/>
        </p:nvSpPr>
        <p:spPr bwMode="auto">
          <a:xfrm>
            <a:off x="3429000" y="2743200"/>
            <a:ext cx="2057400" cy="1905000"/>
          </a:xfrm>
          <a:prstGeom prst="ellipse">
            <a:avLst/>
          </a:prstGeom>
          <a:solidFill>
            <a:srgbClr val="E0002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数据字典</a:t>
            </a:r>
          </a:p>
          <a:p>
            <a:pPr algn="ctr"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（</a:t>
            </a:r>
            <a:r>
              <a:rPr lang="en-US" altLang="zh-CN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DD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）</a:t>
            </a:r>
            <a:endParaRPr lang="zh-CN" altLang="en-US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0" y="0"/>
            <a:ext cx="7848600" cy="762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将分析模型转换为软件设计</a:t>
            </a:r>
            <a:endParaRPr lang="zh-CN" altLang="en-US" sz="3600" b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659" name="Oval 5"/>
          <p:cNvSpPr>
            <a:spLocks noChangeArrowheads="1"/>
          </p:cNvSpPr>
          <p:nvPr/>
        </p:nvSpPr>
        <p:spPr bwMode="auto">
          <a:xfrm>
            <a:off x="152400" y="1447800"/>
            <a:ext cx="4724400" cy="4267200"/>
          </a:xfrm>
          <a:prstGeom prst="ellipse">
            <a:avLst/>
          </a:prstGeom>
          <a:solidFill>
            <a:srgbClr val="477B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0" name="Oval 6"/>
          <p:cNvSpPr>
            <a:spLocks noChangeArrowheads="1"/>
          </p:cNvSpPr>
          <p:nvPr/>
        </p:nvSpPr>
        <p:spPr bwMode="auto">
          <a:xfrm>
            <a:off x="685800" y="1981200"/>
            <a:ext cx="3581400" cy="32766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6407" name="Oval 7"/>
          <p:cNvSpPr>
            <a:spLocks noChangeArrowheads="1"/>
          </p:cNvSpPr>
          <p:nvPr/>
        </p:nvSpPr>
        <p:spPr bwMode="auto">
          <a:xfrm>
            <a:off x="1676400" y="3048000"/>
            <a:ext cx="1447800" cy="1295400"/>
          </a:xfrm>
          <a:prstGeom prst="ellipse">
            <a:avLst/>
          </a:prstGeom>
          <a:solidFill>
            <a:srgbClr val="F75194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数据</a:t>
            </a:r>
          </a:p>
          <a:p>
            <a:pPr algn="ctr">
              <a:defRPr/>
            </a:pPr>
            <a:r>
              <a:rPr lang="zh-CN" altLang="en-US"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字典</a:t>
            </a:r>
            <a:endParaRPr lang="zh-CN" altLang="en-US" sz="2800" b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662" name="Line 8"/>
          <p:cNvSpPr>
            <a:spLocks noChangeShapeType="1"/>
          </p:cNvSpPr>
          <p:nvPr/>
        </p:nvSpPr>
        <p:spPr bwMode="auto">
          <a:xfrm>
            <a:off x="2514600" y="1447800"/>
            <a:ext cx="0" cy="1600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Line 9"/>
          <p:cNvSpPr>
            <a:spLocks noChangeShapeType="1"/>
          </p:cNvSpPr>
          <p:nvPr/>
        </p:nvSpPr>
        <p:spPr bwMode="auto">
          <a:xfrm>
            <a:off x="2971800" y="4038600"/>
            <a:ext cx="1828800" cy="1219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4" name="Line 10"/>
          <p:cNvSpPr>
            <a:spLocks noChangeShapeType="1"/>
          </p:cNvSpPr>
          <p:nvPr/>
        </p:nvSpPr>
        <p:spPr bwMode="auto">
          <a:xfrm flipH="1">
            <a:off x="533400" y="4038600"/>
            <a:ext cx="1295400" cy="1066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6411" name="Text Box 11"/>
          <p:cNvSpPr txBox="1">
            <a:spLocks noChangeArrowheads="1"/>
          </p:cNvSpPr>
          <p:nvPr/>
        </p:nvSpPr>
        <p:spPr bwMode="auto">
          <a:xfrm>
            <a:off x="2971800" y="2514600"/>
            <a:ext cx="112395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数据</a:t>
            </a:r>
          </a:p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流图</a:t>
            </a:r>
            <a:endParaRPr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6412" name="Text Box 12"/>
          <p:cNvSpPr txBox="1">
            <a:spLocks noChangeArrowheads="1"/>
          </p:cNvSpPr>
          <p:nvPr/>
        </p:nvSpPr>
        <p:spPr bwMode="auto">
          <a:xfrm>
            <a:off x="1066800" y="2438400"/>
            <a:ext cx="1524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E-R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图</a:t>
            </a:r>
            <a:endParaRPr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6413" name="Text Box 13"/>
          <p:cNvSpPr txBox="1">
            <a:spLocks noChangeArrowheads="1"/>
          </p:cNvSpPr>
          <p:nvPr/>
        </p:nvSpPr>
        <p:spPr bwMode="auto">
          <a:xfrm>
            <a:off x="1447800" y="4495800"/>
            <a:ext cx="2438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状态变迁图</a:t>
            </a:r>
            <a:endParaRPr lang="zh-CN" altLang="en-US" sz="2400" b="0"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6414" name="Text Box 14"/>
          <p:cNvSpPr txBox="1">
            <a:spLocks noChangeArrowheads="1"/>
          </p:cNvSpPr>
          <p:nvPr/>
        </p:nvSpPr>
        <p:spPr bwMode="auto">
          <a:xfrm>
            <a:off x="3429000" y="1690688"/>
            <a:ext cx="5429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加</a:t>
            </a:r>
            <a:endParaRPr lang="zh-CN" altLang="en-US" sz="2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6415" name="Text Box 15"/>
          <p:cNvSpPr txBox="1">
            <a:spLocks noChangeArrowheads="1"/>
          </p:cNvSpPr>
          <p:nvPr/>
        </p:nvSpPr>
        <p:spPr bwMode="auto">
          <a:xfrm>
            <a:off x="3810000" y="2071688"/>
            <a:ext cx="5429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工</a:t>
            </a:r>
            <a:endParaRPr lang="zh-CN" altLang="en-US" sz="2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6416" name="Text Box 16"/>
          <p:cNvSpPr txBox="1">
            <a:spLocks noChangeArrowheads="1"/>
          </p:cNvSpPr>
          <p:nvPr/>
        </p:nvSpPr>
        <p:spPr bwMode="auto">
          <a:xfrm>
            <a:off x="4191000" y="2514600"/>
            <a:ext cx="5429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规</a:t>
            </a:r>
            <a:endParaRPr lang="zh-CN" altLang="en-US" sz="2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6417" name="Text Box 17"/>
          <p:cNvSpPr txBox="1">
            <a:spLocks noChangeArrowheads="1"/>
          </p:cNvSpPr>
          <p:nvPr/>
        </p:nvSpPr>
        <p:spPr bwMode="auto">
          <a:xfrm>
            <a:off x="4343400" y="3062288"/>
            <a:ext cx="67151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约</a:t>
            </a:r>
            <a:endParaRPr lang="zh-CN" altLang="en-US" sz="2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6418" name="Text Box 18"/>
          <p:cNvSpPr txBox="1">
            <a:spLocks noChangeArrowheads="1"/>
          </p:cNvSpPr>
          <p:nvPr/>
        </p:nvSpPr>
        <p:spPr bwMode="auto">
          <a:xfrm>
            <a:off x="1657350" y="5181600"/>
            <a:ext cx="16192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控制规约</a:t>
            </a:r>
            <a:endParaRPr lang="zh-CN" altLang="en-US" sz="2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6419" name="Text Box 19"/>
          <p:cNvSpPr txBox="1">
            <a:spLocks noChangeArrowheads="1"/>
          </p:cNvSpPr>
          <p:nvPr/>
        </p:nvSpPr>
        <p:spPr bwMode="auto">
          <a:xfrm>
            <a:off x="1006475" y="1706563"/>
            <a:ext cx="593725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数</a:t>
            </a:r>
            <a:endParaRPr lang="zh-CN" altLang="en-US" sz="24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6420" name="Text Box 20"/>
          <p:cNvSpPr txBox="1">
            <a:spLocks noChangeArrowheads="1"/>
          </p:cNvSpPr>
          <p:nvPr/>
        </p:nvSpPr>
        <p:spPr bwMode="auto">
          <a:xfrm>
            <a:off x="549275" y="2087563"/>
            <a:ext cx="593725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据</a:t>
            </a:r>
            <a:endParaRPr lang="zh-CN" altLang="en-US" sz="24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6421" name="Text Box 21"/>
          <p:cNvSpPr txBox="1">
            <a:spLocks noChangeArrowheads="1"/>
          </p:cNvSpPr>
          <p:nvPr/>
        </p:nvSpPr>
        <p:spPr bwMode="auto">
          <a:xfrm>
            <a:off x="244475" y="2590800"/>
            <a:ext cx="59372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对</a:t>
            </a:r>
            <a:endParaRPr lang="zh-CN" altLang="en-US" sz="24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6422" name="Text Box 22"/>
          <p:cNvSpPr txBox="1">
            <a:spLocks noChangeArrowheads="1"/>
          </p:cNvSpPr>
          <p:nvPr/>
        </p:nvSpPr>
        <p:spPr bwMode="auto">
          <a:xfrm>
            <a:off x="114300" y="3657600"/>
            <a:ext cx="800100" cy="1066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描</a:t>
            </a:r>
          </a:p>
          <a:p>
            <a:pPr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述</a:t>
            </a:r>
            <a:endParaRPr lang="zh-CN" altLang="en-US" sz="24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86423" name="Text Box 23"/>
          <p:cNvSpPr txBox="1">
            <a:spLocks noChangeArrowheads="1"/>
          </p:cNvSpPr>
          <p:nvPr/>
        </p:nvSpPr>
        <p:spPr bwMode="auto">
          <a:xfrm>
            <a:off x="92075" y="3078163"/>
            <a:ext cx="593725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象</a:t>
            </a:r>
            <a:endParaRPr lang="zh-CN" altLang="en-US" sz="24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678" name="AutoShape 24"/>
          <p:cNvSpPr>
            <a:spLocks noChangeArrowheads="1"/>
          </p:cNvSpPr>
          <p:nvPr/>
        </p:nvSpPr>
        <p:spPr bwMode="auto">
          <a:xfrm>
            <a:off x="6400800" y="228600"/>
            <a:ext cx="990600" cy="13716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3600" b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679" name="AutoShape 25"/>
          <p:cNvSpPr>
            <a:spLocks noChangeArrowheads="1"/>
          </p:cNvSpPr>
          <p:nvPr/>
        </p:nvSpPr>
        <p:spPr bwMode="auto">
          <a:xfrm flipV="1">
            <a:off x="6019800" y="1676400"/>
            <a:ext cx="1828800" cy="1219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7 w 21600"/>
              <a:gd name="T13" fmla="*/ 3787 h 21600"/>
              <a:gd name="T14" fmla="*/ 17813 w 21600"/>
              <a:gd name="T15" fmla="*/ 178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4" y="21600"/>
                </a:lnTo>
                <a:lnTo>
                  <a:pt x="17626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60093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AutoShape 26"/>
          <p:cNvSpPr>
            <a:spLocks noChangeArrowheads="1"/>
          </p:cNvSpPr>
          <p:nvPr/>
        </p:nvSpPr>
        <p:spPr bwMode="auto">
          <a:xfrm flipV="1">
            <a:off x="5562600" y="2971800"/>
            <a:ext cx="2667000" cy="914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89 w 21600"/>
              <a:gd name="T13" fmla="*/ 3189 h 21600"/>
              <a:gd name="T14" fmla="*/ 18411 w 21600"/>
              <a:gd name="T15" fmla="*/ 184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777" y="21600"/>
                </a:lnTo>
                <a:lnTo>
                  <a:pt x="188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DC0E5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AutoShape 27"/>
          <p:cNvSpPr>
            <a:spLocks noChangeArrowheads="1"/>
          </p:cNvSpPr>
          <p:nvPr/>
        </p:nvSpPr>
        <p:spPr bwMode="auto">
          <a:xfrm flipV="1">
            <a:off x="4724400" y="5029200"/>
            <a:ext cx="4343400" cy="1066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16 w 21600"/>
              <a:gd name="T13" fmla="*/ 2516 h 21600"/>
              <a:gd name="T14" fmla="*/ 19084 w 21600"/>
              <a:gd name="T15" fmla="*/ 190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432" y="21600"/>
                </a:lnTo>
                <a:lnTo>
                  <a:pt x="2016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8F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70682" name="AutoShape 28"/>
          <p:cNvSpPr>
            <a:spLocks noChangeArrowheads="1"/>
          </p:cNvSpPr>
          <p:nvPr/>
        </p:nvSpPr>
        <p:spPr bwMode="auto">
          <a:xfrm flipV="1">
            <a:off x="5105400" y="3962400"/>
            <a:ext cx="3581400" cy="990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848 w 21600"/>
              <a:gd name="T13" fmla="*/ 2848 h 21600"/>
              <a:gd name="T14" fmla="*/ 18752 w 21600"/>
              <a:gd name="T15" fmla="*/ 1875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096" y="21600"/>
                </a:lnTo>
                <a:lnTo>
                  <a:pt x="19504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Text Box 29"/>
          <p:cNvSpPr txBox="1">
            <a:spLocks noChangeArrowheads="1"/>
          </p:cNvSpPr>
          <p:nvPr/>
        </p:nvSpPr>
        <p:spPr bwMode="auto">
          <a:xfrm>
            <a:off x="5410200" y="5226050"/>
            <a:ext cx="3367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数 据 设 计</a:t>
            </a:r>
          </a:p>
        </p:txBody>
      </p:sp>
      <p:sp>
        <p:nvSpPr>
          <p:cNvPr id="70684" name="Text Box 30"/>
          <p:cNvSpPr txBox="1">
            <a:spLocks noChangeArrowheads="1"/>
          </p:cNvSpPr>
          <p:nvPr/>
        </p:nvSpPr>
        <p:spPr bwMode="auto">
          <a:xfrm>
            <a:off x="5410200" y="408305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体系结构设计</a:t>
            </a:r>
          </a:p>
        </p:txBody>
      </p:sp>
      <p:sp>
        <p:nvSpPr>
          <p:cNvPr id="70685" name="Text Box 31"/>
          <p:cNvSpPr txBox="1">
            <a:spLocks noChangeArrowheads="1"/>
          </p:cNvSpPr>
          <p:nvPr/>
        </p:nvSpPr>
        <p:spPr bwMode="auto">
          <a:xfrm>
            <a:off x="5943600" y="309245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>
                <a:solidFill>
                  <a:srgbClr val="000000"/>
                </a:solidFill>
                <a:latin typeface="宋体" panose="02010600030101010101" pitchFamily="2" charset="-122"/>
              </a:rPr>
              <a:t>接口设计</a:t>
            </a:r>
          </a:p>
        </p:txBody>
      </p:sp>
      <p:sp>
        <p:nvSpPr>
          <p:cNvPr id="70686" name="Text Box 32"/>
          <p:cNvSpPr txBox="1">
            <a:spLocks noChangeArrowheads="1"/>
          </p:cNvSpPr>
          <p:nvPr/>
        </p:nvSpPr>
        <p:spPr bwMode="auto">
          <a:xfrm>
            <a:off x="6026150" y="2163763"/>
            <a:ext cx="1822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过程设计</a:t>
            </a:r>
          </a:p>
        </p:txBody>
      </p:sp>
      <p:sp>
        <p:nvSpPr>
          <p:cNvPr id="70687" name="Line 33"/>
          <p:cNvSpPr>
            <a:spLocks noChangeShapeType="1"/>
          </p:cNvSpPr>
          <p:nvPr/>
        </p:nvSpPr>
        <p:spPr bwMode="auto">
          <a:xfrm flipV="1">
            <a:off x="4343400" y="2133600"/>
            <a:ext cx="2057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8" name="Line 34"/>
          <p:cNvSpPr>
            <a:spLocks noChangeShapeType="1"/>
          </p:cNvSpPr>
          <p:nvPr/>
        </p:nvSpPr>
        <p:spPr bwMode="auto">
          <a:xfrm flipV="1">
            <a:off x="3886200" y="3429000"/>
            <a:ext cx="2057400" cy="30480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9" name="Line 35"/>
          <p:cNvSpPr>
            <a:spLocks noChangeShapeType="1"/>
          </p:cNvSpPr>
          <p:nvPr/>
        </p:nvSpPr>
        <p:spPr bwMode="auto">
          <a:xfrm>
            <a:off x="3733800" y="4038600"/>
            <a:ext cx="1828800" cy="45720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0" name="Oval 36"/>
          <p:cNvSpPr>
            <a:spLocks noChangeArrowheads="1"/>
          </p:cNvSpPr>
          <p:nvPr/>
        </p:nvSpPr>
        <p:spPr bwMode="auto">
          <a:xfrm>
            <a:off x="3733800" y="3657600"/>
            <a:ext cx="228600" cy="2286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91" name="Oval 37"/>
          <p:cNvSpPr>
            <a:spLocks noChangeArrowheads="1"/>
          </p:cNvSpPr>
          <p:nvPr/>
        </p:nvSpPr>
        <p:spPr bwMode="auto">
          <a:xfrm>
            <a:off x="3657600" y="3886200"/>
            <a:ext cx="228600" cy="2286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92" name="Line 38"/>
          <p:cNvSpPr>
            <a:spLocks noChangeShapeType="1"/>
          </p:cNvSpPr>
          <p:nvPr/>
        </p:nvSpPr>
        <p:spPr bwMode="auto">
          <a:xfrm>
            <a:off x="2971800" y="3886200"/>
            <a:ext cx="2362200" cy="13716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3" name="Oval 39"/>
          <p:cNvSpPr>
            <a:spLocks noChangeArrowheads="1"/>
          </p:cNvSpPr>
          <p:nvPr/>
        </p:nvSpPr>
        <p:spPr bwMode="auto">
          <a:xfrm>
            <a:off x="2819400" y="3733800"/>
            <a:ext cx="228600" cy="228600"/>
          </a:xfrm>
          <a:prstGeom prst="ellipse">
            <a:avLst/>
          </a:prstGeom>
          <a:solidFill>
            <a:srgbClr val="D60093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94" name="Oval 40"/>
          <p:cNvSpPr>
            <a:spLocks noChangeArrowheads="1"/>
          </p:cNvSpPr>
          <p:nvPr/>
        </p:nvSpPr>
        <p:spPr bwMode="auto">
          <a:xfrm>
            <a:off x="1066800" y="3886200"/>
            <a:ext cx="228600" cy="2286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95" name="Freeform 41"/>
          <p:cNvSpPr>
            <a:spLocks/>
          </p:cNvSpPr>
          <p:nvPr/>
        </p:nvSpPr>
        <p:spPr bwMode="auto">
          <a:xfrm>
            <a:off x="533400" y="685800"/>
            <a:ext cx="6057900" cy="3784600"/>
          </a:xfrm>
          <a:custGeom>
            <a:avLst/>
            <a:gdLst>
              <a:gd name="T0" fmla="*/ 2147483646 w 3816"/>
              <a:gd name="T1" fmla="*/ 2147483646 h 2384"/>
              <a:gd name="T2" fmla="*/ 2147483646 w 3816"/>
              <a:gd name="T3" fmla="*/ 2147483646 h 2384"/>
              <a:gd name="T4" fmla="*/ 2147483646 w 3816"/>
              <a:gd name="T5" fmla="*/ 2147483646 h 2384"/>
              <a:gd name="T6" fmla="*/ 2147483646 w 3816"/>
              <a:gd name="T7" fmla="*/ 2147483646 h 2384"/>
              <a:gd name="T8" fmla="*/ 2147483646 w 3816"/>
              <a:gd name="T9" fmla="*/ 2147483646 h 2384"/>
              <a:gd name="T10" fmla="*/ 2147483646 w 3816"/>
              <a:gd name="T11" fmla="*/ 2147483646 h 2384"/>
              <a:gd name="T12" fmla="*/ 2147483646 w 3816"/>
              <a:gd name="T13" fmla="*/ 2147483646 h 2384"/>
              <a:gd name="T14" fmla="*/ 2147483646 w 3816"/>
              <a:gd name="T15" fmla="*/ 2147483646 h 2384"/>
              <a:gd name="T16" fmla="*/ 2147483646 w 3816"/>
              <a:gd name="T17" fmla="*/ 2147483646 h 2384"/>
              <a:gd name="T18" fmla="*/ 2147483646 w 3816"/>
              <a:gd name="T19" fmla="*/ 2147483646 h 23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816"/>
              <a:gd name="T31" fmla="*/ 0 h 2384"/>
              <a:gd name="T32" fmla="*/ 3816 w 3816"/>
              <a:gd name="T33" fmla="*/ 2384 h 23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816" h="2384">
                <a:moveTo>
                  <a:pt x="600" y="2384"/>
                </a:moveTo>
                <a:cubicBezTo>
                  <a:pt x="456" y="2308"/>
                  <a:pt x="312" y="2232"/>
                  <a:pt x="216" y="2096"/>
                </a:cubicBezTo>
                <a:cubicBezTo>
                  <a:pt x="120" y="1960"/>
                  <a:pt x="48" y="1784"/>
                  <a:pt x="24" y="1568"/>
                </a:cubicBezTo>
                <a:cubicBezTo>
                  <a:pt x="0" y="1352"/>
                  <a:pt x="8" y="1024"/>
                  <a:pt x="72" y="800"/>
                </a:cubicBezTo>
                <a:cubicBezTo>
                  <a:pt x="136" y="576"/>
                  <a:pt x="256" y="352"/>
                  <a:pt x="408" y="224"/>
                </a:cubicBezTo>
                <a:cubicBezTo>
                  <a:pt x="560" y="96"/>
                  <a:pt x="776" y="64"/>
                  <a:pt x="984" y="32"/>
                </a:cubicBezTo>
                <a:cubicBezTo>
                  <a:pt x="1192" y="0"/>
                  <a:pt x="1424" y="8"/>
                  <a:pt x="1656" y="32"/>
                </a:cubicBezTo>
                <a:cubicBezTo>
                  <a:pt x="1888" y="56"/>
                  <a:pt x="2168" y="104"/>
                  <a:pt x="2376" y="176"/>
                </a:cubicBezTo>
                <a:cubicBezTo>
                  <a:pt x="2584" y="248"/>
                  <a:pt x="2664" y="352"/>
                  <a:pt x="2904" y="464"/>
                </a:cubicBezTo>
                <a:cubicBezTo>
                  <a:pt x="3144" y="576"/>
                  <a:pt x="3664" y="784"/>
                  <a:pt x="3816" y="848"/>
                </a:cubicBezTo>
              </a:path>
            </a:pathLst>
          </a:custGeom>
          <a:noFill/>
          <a:ln w="38100" cap="flat" cmpd="sng">
            <a:solidFill>
              <a:srgbClr val="FC0128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6" name="Freeform 42"/>
          <p:cNvSpPr>
            <a:spLocks/>
          </p:cNvSpPr>
          <p:nvPr/>
        </p:nvSpPr>
        <p:spPr bwMode="auto">
          <a:xfrm>
            <a:off x="533400" y="2971800"/>
            <a:ext cx="609600" cy="2057400"/>
          </a:xfrm>
          <a:custGeom>
            <a:avLst/>
            <a:gdLst>
              <a:gd name="T0" fmla="*/ 2147483646 w 384"/>
              <a:gd name="T1" fmla="*/ 2147483646 h 1008"/>
              <a:gd name="T2" fmla="*/ 2147483646 w 384"/>
              <a:gd name="T3" fmla="*/ 2147483646 h 1008"/>
              <a:gd name="T4" fmla="*/ 2147483646 w 384"/>
              <a:gd name="T5" fmla="*/ 2147483646 h 1008"/>
              <a:gd name="T6" fmla="*/ 0 w 384"/>
              <a:gd name="T7" fmla="*/ 0 h 100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008"/>
              <a:gd name="T14" fmla="*/ 384 w 384"/>
              <a:gd name="T15" fmla="*/ 1008 h 10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008">
                <a:moveTo>
                  <a:pt x="384" y="1008"/>
                </a:moveTo>
                <a:cubicBezTo>
                  <a:pt x="312" y="912"/>
                  <a:pt x="240" y="816"/>
                  <a:pt x="192" y="720"/>
                </a:cubicBezTo>
                <a:cubicBezTo>
                  <a:pt x="144" y="624"/>
                  <a:pt x="128" y="552"/>
                  <a:pt x="96" y="432"/>
                </a:cubicBezTo>
                <a:cubicBezTo>
                  <a:pt x="64" y="312"/>
                  <a:pt x="16" y="72"/>
                  <a:pt x="0" y="0"/>
                </a:cubicBezTo>
              </a:path>
            </a:pathLst>
          </a:custGeom>
          <a:noFill/>
          <a:ln w="38100" cap="flat" cmpd="sng">
            <a:solidFill>
              <a:srgbClr val="FC0128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97" name="Oval 43"/>
          <p:cNvSpPr>
            <a:spLocks noChangeArrowheads="1"/>
          </p:cNvSpPr>
          <p:nvPr/>
        </p:nvSpPr>
        <p:spPr bwMode="auto">
          <a:xfrm>
            <a:off x="1295400" y="4343400"/>
            <a:ext cx="228600" cy="2286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98" name="Oval 44"/>
          <p:cNvSpPr>
            <a:spLocks noChangeArrowheads="1"/>
          </p:cNvSpPr>
          <p:nvPr/>
        </p:nvSpPr>
        <p:spPr bwMode="auto">
          <a:xfrm>
            <a:off x="990600" y="4876800"/>
            <a:ext cx="228600" cy="228600"/>
          </a:xfrm>
          <a:prstGeom prst="ellipse">
            <a:avLst/>
          </a:prstGeom>
          <a:solidFill>
            <a:srgbClr val="FC0128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99" name="Line 45"/>
          <p:cNvSpPr>
            <a:spLocks noChangeShapeType="1"/>
          </p:cNvSpPr>
          <p:nvPr/>
        </p:nvSpPr>
        <p:spPr bwMode="auto">
          <a:xfrm>
            <a:off x="1219200" y="4038600"/>
            <a:ext cx="4038600" cy="1600200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700" name="Text Box 46"/>
          <p:cNvSpPr txBox="1">
            <a:spLocks noChangeArrowheads="1"/>
          </p:cNvSpPr>
          <p:nvPr/>
        </p:nvSpPr>
        <p:spPr bwMode="auto">
          <a:xfrm>
            <a:off x="1238250" y="6019800"/>
            <a:ext cx="2419350" cy="7620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600" b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分析模型</a:t>
            </a:r>
          </a:p>
        </p:txBody>
      </p:sp>
      <p:sp>
        <p:nvSpPr>
          <p:cNvPr id="70701" name="Text Box 47"/>
          <p:cNvSpPr txBox="1">
            <a:spLocks noChangeArrowheads="1"/>
          </p:cNvSpPr>
          <p:nvPr/>
        </p:nvSpPr>
        <p:spPr bwMode="auto">
          <a:xfrm>
            <a:off x="5505450" y="6096000"/>
            <a:ext cx="2419350" cy="7620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3600" b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设计模型</a:t>
            </a: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41350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fld id="{5D44D786-EFCF-4AFF-8E66-51261B5B4943}" type="slidenum">
              <a:rPr kumimoji="0" lang="en-US" altLang="zh-CN">
                <a:solidFill>
                  <a:srgbClr val="FFFFFF"/>
                </a:solidFill>
                <a:latin typeface="Arial" panose="020B0604020202020204" pitchFamily="34" charset="0"/>
              </a:rPr>
              <a:pPr/>
              <a:t>7</a:t>
            </a:fld>
            <a:endParaRPr kumimoji="0" lang="en-US" altLang="zh-CN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1500" y="1947677"/>
            <a:ext cx="4455495" cy="3731573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ja-JP" sz="3600" b="0" kern="0" dirty="0">
                <a:latin typeface="Arial" panose="020B0604020202020204" pitchFamily="34" charset="0"/>
              </a:rPr>
              <a:t>    </a:t>
            </a:r>
            <a:r>
              <a:rPr lang="ja-JP" altLang="en-US" sz="2400" kern="0" dirty="0">
                <a:latin typeface="Arial" panose="020B0604020202020204" pitchFamily="34" charset="0"/>
              </a:rPr>
              <a:t>需求</a:t>
            </a:r>
            <a:r>
              <a:rPr lang="ja-JP" altLang="en-CA" sz="2400" kern="0" dirty="0">
                <a:latin typeface="Arial" panose="020B0604020202020204" pitchFamily="34" charset="0"/>
              </a:rPr>
              <a:t>抽取过程中，最困难的不是记录用户</a:t>
            </a:r>
            <a:r>
              <a:rPr lang="zh-CN" altLang="en-US" sz="2400" kern="0" dirty="0">
                <a:latin typeface="Arial" panose="020B0604020202020204" pitchFamily="34" charset="0"/>
              </a:rPr>
              <a:t>需</a:t>
            </a:r>
            <a:r>
              <a:rPr lang="ja-JP" altLang="en-CA" sz="2400" kern="0" dirty="0">
                <a:latin typeface="Arial" panose="020B0604020202020204" pitchFamily="34" charset="0"/>
              </a:rPr>
              <a:t>求，而是与用户探讨</a:t>
            </a:r>
            <a:r>
              <a:rPr lang="zh-CN" altLang="en-US" sz="2400" kern="0" dirty="0">
                <a:latin typeface="Arial" panose="020B0604020202020204" pitchFamily="34" charset="0"/>
              </a:rPr>
              <a:t>磋商</a:t>
            </a:r>
            <a:r>
              <a:rPr lang="ja-JP" altLang="en-CA" sz="2400" kern="0" dirty="0">
                <a:latin typeface="Arial" panose="020B0604020202020204" pitchFamily="34" charset="0"/>
              </a:rPr>
              <a:t>，</a:t>
            </a:r>
            <a:r>
              <a:rPr lang="zh-CN" altLang="en-US" sz="2400" kern="0" dirty="0">
                <a:latin typeface="Arial" panose="020B0604020202020204" pitchFamily="34" charset="0"/>
              </a:rPr>
              <a:t>发现</a:t>
            </a:r>
            <a:r>
              <a:rPr lang="ja-JP" altLang="en-CA" sz="2400" kern="0" dirty="0">
                <a:latin typeface="Arial" panose="020B0604020202020204" pitchFamily="34" charset="0"/>
              </a:rPr>
              <a:t>真正要解决的问题</a:t>
            </a:r>
            <a:r>
              <a:rPr lang="zh-CN" altLang="en-US" sz="2400" kern="0" dirty="0">
                <a:latin typeface="Arial" panose="020B0604020202020204" pitchFamily="34" charset="0"/>
              </a:rPr>
              <a:t>，确定适用的方案</a:t>
            </a:r>
            <a:r>
              <a:rPr lang="ja-JP" altLang="en-CA" sz="2400" kern="0" dirty="0">
                <a:latin typeface="Arial" panose="020B0604020202020204" pitchFamily="34" charset="0"/>
              </a:rPr>
              <a:t>。</a:t>
            </a:r>
            <a:r>
              <a:rPr lang="en-US" altLang="ja-JP" sz="2400" kern="0" dirty="0">
                <a:latin typeface="Arial" panose="020B0604020202020204" pitchFamily="34" charset="0"/>
              </a:rPr>
              <a:t> </a:t>
            </a:r>
          </a:p>
          <a:p>
            <a:pPr algn="r">
              <a:lnSpc>
                <a:spcPct val="150000"/>
              </a:lnSpc>
              <a:buFontTx/>
              <a:buNone/>
            </a:pPr>
            <a:r>
              <a:rPr lang="en-US" altLang="zh-CN" sz="2400" kern="0" dirty="0"/>
              <a:t>—</a:t>
            </a:r>
            <a:r>
              <a:rPr lang="zh-CN" altLang="en-US" sz="2400" kern="0" dirty="0"/>
              <a:t> </a:t>
            </a:r>
            <a:r>
              <a:rPr lang="en-US" altLang="zh-CN" sz="2400" kern="0" dirty="0"/>
              <a:t>Steve McConnell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6555" y="323655"/>
            <a:ext cx="6795755" cy="6667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需求获取</a:t>
            </a:r>
            <a:endParaRPr lang="en-US" altLang="en-US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015" y="1898271"/>
            <a:ext cx="4124156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46575" y="6074946"/>
            <a:ext cx="3868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0" dirty="0">
                <a:solidFill>
                  <a:srgbClr val="0000FF"/>
                </a:solidFill>
                <a:latin typeface="Arial" panose="020B0604020202020204" pitchFamily="34" charset="0"/>
              </a:rPr>
              <a:t>软件工程专业， 不能只有笔记本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88515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521550" y="368660"/>
            <a:ext cx="77851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Gathering(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lang="zh-CN" altLang="en-US" sz="39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611188" y="1730375"/>
            <a:ext cx="8532812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Interview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</a:rPr>
              <a:t> Scenarios 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altLang="zh-CN" sz="2800" dirty="0">
                <a:latin typeface="Times New Roman" panose="02020603050405020304" pitchFamily="18" charset="0"/>
              </a:rPr>
              <a:t> Viewpoints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</a:rPr>
              <a:t> Videotape camera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</a:rPr>
              <a:t> Inquire  table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</a:rPr>
              <a:t> Web searching</a:t>
            </a:r>
            <a:endParaRPr lang="en-GB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anose="02020603050405020304" pitchFamily="18" charset="0"/>
              </a:rPr>
              <a:t> Requirements community in Internet like open source </a:t>
            </a:r>
          </a:p>
          <a:p>
            <a:pPr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闭门造车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格力电器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—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董明珠</a:t>
            </a:r>
            <a:endParaRPr lang="en-US" altLang="zh-CN" sz="16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68313" y="1916113"/>
            <a:ext cx="7543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FF3300"/>
              </a:buClr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 meetings in one-on-one or small group (focus group) setting</a:t>
            </a:r>
          </a:p>
          <a:p>
            <a:pPr>
              <a:spcBef>
                <a:spcPct val="50000"/>
              </a:spcBef>
              <a:buClr>
                <a:srgbClr val="FF3300"/>
              </a:buClr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require detailed planning and facilitation to make optimal use of stakeholder’s availability</a:t>
            </a:r>
          </a:p>
        </p:txBody>
      </p:sp>
      <p:pic>
        <p:nvPicPr>
          <p:cNvPr id="10243" name="Picture 3" descr="BD06627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733925"/>
            <a:ext cx="1852613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WordArt 4"/>
          <p:cNvSpPr>
            <a:spLocks noChangeArrowheads="1" noChangeShapeType="1" noTextEdit="1"/>
          </p:cNvSpPr>
          <p:nvPr/>
        </p:nvSpPr>
        <p:spPr bwMode="auto">
          <a:xfrm>
            <a:off x="6324600" y="6248400"/>
            <a:ext cx="828675" cy="3714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cs typeface="Times New Roman" panose="02020603050405020304" pitchFamily="18" charset="0"/>
              </a:rPr>
              <a:t>Who?</a:t>
            </a:r>
            <a:endParaRPr lang="zh-CN" altLang="en-US" sz="3600" kern="10"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245" name="WordArt 5"/>
          <p:cNvSpPr>
            <a:spLocks noChangeArrowheads="1" noChangeShapeType="1" noTextEdit="1"/>
          </p:cNvSpPr>
          <p:nvPr/>
        </p:nvSpPr>
        <p:spPr bwMode="auto">
          <a:xfrm>
            <a:off x="4724400" y="5410200"/>
            <a:ext cx="1238250" cy="306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  <a:contourClr>
                <a:srgbClr val="CBCBCB"/>
              </a:contourClr>
            </a:sp3d>
          </a:bodyPr>
          <a:lstStyle/>
          <a:p>
            <a:pPr algn="ctr"/>
            <a:r>
              <a:rPr lang="en-US" altLang="zh-CN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cs typeface="Times New Roman" panose="02020603050405020304" pitchFamily="18" charset="0"/>
              </a:rPr>
              <a:t>What?</a:t>
            </a:r>
            <a:endParaRPr lang="zh-CN" alt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1"/>
              </a:gradFill>
              <a:cs typeface="Times New Roman" panose="02020603050405020304" pitchFamily="18" charset="0"/>
            </a:endParaRPr>
          </a:p>
        </p:txBody>
      </p:sp>
      <p:sp>
        <p:nvSpPr>
          <p:cNvPr id="10246" name="WordArt 6"/>
          <p:cNvSpPr>
            <a:spLocks noChangeArrowheads="1" noChangeShapeType="1" noTextEdit="1"/>
          </p:cNvSpPr>
          <p:nvPr/>
        </p:nvSpPr>
        <p:spPr bwMode="auto">
          <a:xfrm rot="859864">
            <a:off x="8077200" y="4267200"/>
            <a:ext cx="838200" cy="4476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Where?</a:t>
            </a:r>
            <a:endParaRPr lang="zh-CN" altLang="en-US" sz="3600" i="1" kern="1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247" name="WordArt 7"/>
          <p:cNvSpPr>
            <a:spLocks noChangeArrowheads="1" noChangeShapeType="1" noTextEdit="1"/>
          </p:cNvSpPr>
          <p:nvPr/>
        </p:nvSpPr>
        <p:spPr bwMode="auto">
          <a:xfrm>
            <a:off x="6096000" y="4876800"/>
            <a:ext cx="847725" cy="555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altLang="zh-CN" sz="3600" kern="10">
                <a:gradFill rotWithShape="1">
                  <a:gsLst>
                    <a:gs pos="0">
                      <a:srgbClr val="9999FF"/>
                    </a:gs>
                    <a:gs pos="100000">
                      <a:srgbClr val="009999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cs typeface="Times New Roman" panose="02020603050405020304" pitchFamily="18" charset="0"/>
              </a:rPr>
              <a:t>How?</a:t>
            </a:r>
            <a:endParaRPr lang="zh-CN" altLang="en-US" sz="3600" kern="10">
              <a:gradFill rotWithShape="1">
                <a:gsLst>
                  <a:gs pos="0">
                    <a:srgbClr val="9999FF"/>
                  </a:gs>
                  <a:gs pos="100000">
                    <a:srgbClr val="009999"/>
                  </a:gs>
                </a:gsLst>
                <a:lin ang="5400000" scaled="1"/>
              </a:gradFill>
              <a:effectLst>
                <a:outerShdw dist="53882" dir="2700000" algn="ctr" rotWithShape="0">
                  <a:srgbClr val="C0C0C0">
                    <a:alpha val="79999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10248" name="WordArt 8"/>
          <p:cNvSpPr>
            <a:spLocks noChangeArrowheads="1" noChangeShapeType="1" noTextEdit="1"/>
          </p:cNvSpPr>
          <p:nvPr/>
        </p:nvSpPr>
        <p:spPr bwMode="auto">
          <a:xfrm rot="-740952">
            <a:off x="7848600" y="3505200"/>
            <a:ext cx="914400" cy="546100"/>
          </a:xfrm>
          <a:prstGeom prst="rect">
            <a:avLst/>
          </a:prstGeom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  <a:contourClr>
                <a:srgbClr val="FFFFCC"/>
              </a:contour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6120000" scaled="1"/>
                </a:gradFill>
                <a:cs typeface="Times New Roman" panose="02020603050405020304" pitchFamily="18" charset="0"/>
              </a:rPr>
              <a:t>Why?</a:t>
            </a:r>
            <a:endParaRPr lang="zh-CN" altLang="en-US" sz="3600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FFCC"/>
                  </a:gs>
                  <a:gs pos="100000">
                    <a:srgbClr val="FF9999"/>
                  </a:gs>
                </a:gsLst>
                <a:lin ang="6120000" scaled="1"/>
              </a:gradFill>
              <a:cs typeface="Times New Roman" panose="02020603050405020304" pitchFamily="18" charset="0"/>
            </a:endParaRPr>
          </a:p>
        </p:txBody>
      </p:sp>
      <p:sp>
        <p:nvSpPr>
          <p:cNvPr id="10249" name="WordArt 9" descr="Narrow vertical"/>
          <p:cNvSpPr>
            <a:spLocks noChangeArrowheads="1" noChangeShapeType="1" noTextEdit="1"/>
          </p:cNvSpPr>
          <p:nvPr/>
        </p:nvSpPr>
        <p:spPr bwMode="auto">
          <a:xfrm rot="-504983">
            <a:off x="5562600" y="5562600"/>
            <a:ext cx="1190625" cy="627063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US" altLang="zh-CN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When?</a:t>
            </a:r>
            <a:endParaRPr lang="zh-CN" altLang="en-US" sz="3600" kern="10">
              <a:ln w="12700">
                <a:solidFill>
                  <a:srgbClr val="000000"/>
                </a:solidFill>
                <a:round/>
                <a:headEnd/>
                <a:tailEnd/>
              </a:ln>
              <a:pattFill prst="dashHorz">
                <a:fgClr>
                  <a:srgbClr val="808080"/>
                </a:fgClr>
                <a:bgClr>
                  <a:srgbClr val="FFFF00"/>
                </a:bgClr>
              </a:pattFill>
              <a:effectLst>
                <a:outerShdw dist="45791" dir="2021404" algn="ctr" rotWithShape="0">
                  <a:srgbClr val="808080">
                    <a:alpha val="79999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92113" y="413665"/>
            <a:ext cx="5851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Interview  </a:t>
            </a:r>
            <a:r>
              <a:rPr lang="zh-CN" altLang="en-US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访谈，会谈</a:t>
            </a:r>
            <a:endParaRPr lang="en-US" altLang="zh-CN" sz="40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7550</TotalTime>
  <Pages>0</Pages>
  <Words>3138</Words>
  <Characters>0</Characters>
  <Application>Microsoft Office PowerPoint</Application>
  <DocSecurity>0</DocSecurity>
  <PresentationFormat>全屏显示(4:3)</PresentationFormat>
  <Lines>0</Lines>
  <Paragraphs>519</Paragraphs>
  <Slides>68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88" baseType="lpstr">
      <vt:lpstr>Monotype Sorts</vt:lpstr>
      <vt:lpstr>黑体</vt:lpstr>
      <vt:lpstr>华文细黑</vt:lpstr>
      <vt:lpstr>楷体</vt:lpstr>
      <vt:lpstr>楷体_GB2312</vt:lpstr>
      <vt:lpstr>宋体</vt:lpstr>
      <vt:lpstr>微软雅黑</vt:lpstr>
      <vt:lpstr>Arial</vt:lpstr>
      <vt:lpstr>Arial Black</vt:lpstr>
      <vt:lpstr>Arial Narrow</vt:lpstr>
      <vt:lpstr>Book Antiqua</vt:lpstr>
      <vt:lpstr>Calibri</vt:lpstr>
      <vt:lpstr>Helvetica</vt:lpstr>
      <vt:lpstr>Symbol</vt:lpstr>
      <vt:lpstr>Times New Roman</vt:lpstr>
      <vt:lpstr>Verdana</vt:lpstr>
      <vt:lpstr>Wingdings</vt:lpstr>
      <vt:lpstr>2_Profile</vt:lpstr>
      <vt:lpstr>3_Profile</vt:lpstr>
      <vt:lpstr>Photo Editor 照片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建模分析的过程</vt:lpstr>
      <vt:lpstr>建模分析的过程</vt:lpstr>
      <vt:lpstr>建模分析过程示意</vt:lpstr>
      <vt:lpstr>需求建模实例：某金融贸易系统用例图</vt:lpstr>
      <vt:lpstr>PowerPoint 演示文稿</vt:lpstr>
      <vt:lpstr>PowerPoint 演示文稿</vt:lpstr>
      <vt:lpstr>PowerPoint 演示文稿</vt:lpstr>
      <vt:lpstr>§3.6 软件需求分析建模方法</vt:lpstr>
      <vt:lpstr>§3.6.1 结构化分析方法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thinkpad</cp:lastModifiedBy>
  <cp:revision>849</cp:revision>
  <cp:lastPrinted>1899-12-30T00:00:00Z</cp:lastPrinted>
  <dcterms:created xsi:type="dcterms:W3CDTF">2008-08-06T12:32:32Z</dcterms:created>
  <dcterms:modified xsi:type="dcterms:W3CDTF">2021-03-21T13:26:12Z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