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811" r:id="rId2"/>
  </p:sldMasterIdLst>
  <p:notesMasterIdLst>
    <p:notesMasterId r:id="rId35"/>
  </p:notesMasterIdLst>
  <p:handoutMasterIdLst>
    <p:handoutMasterId r:id="rId36"/>
  </p:handoutMasterIdLst>
  <p:sldIdLst>
    <p:sldId id="698" r:id="rId3"/>
    <p:sldId id="814" r:id="rId4"/>
    <p:sldId id="795" r:id="rId5"/>
    <p:sldId id="810" r:id="rId6"/>
    <p:sldId id="794" r:id="rId7"/>
    <p:sldId id="802" r:id="rId8"/>
    <p:sldId id="805" r:id="rId9"/>
    <p:sldId id="804" r:id="rId10"/>
    <p:sldId id="803" r:id="rId11"/>
    <p:sldId id="809" r:id="rId12"/>
    <p:sldId id="808" r:id="rId13"/>
    <p:sldId id="807" r:id="rId14"/>
    <p:sldId id="806" r:id="rId15"/>
    <p:sldId id="813" r:id="rId16"/>
    <p:sldId id="812" r:id="rId17"/>
    <p:sldId id="793" r:id="rId18"/>
    <p:sldId id="702" r:id="rId19"/>
    <p:sldId id="703" r:id="rId20"/>
    <p:sldId id="811" r:id="rId21"/>
    <p:sldId id="704" r:id="rId22"/>
    <p:sldId id="783" r:id="rId23"/>
    <p:sldId id="710" r:id="rId24"/>
    <p:sldId id="712" r:id="rId25"/>
    <p:sldId id="713" r:id="rId26"/>
    <p:sldId id="784" r:id="rId27"/>
    <p:sldId id="714" r:id="rId28"/>
    <p:sldId id="815" r:id="rId29"/>
    <p:sldId id="720" r:id="rId30"/>
    <p:sldId id="721" r:id="rId31"/>
    <p:sldId id="722" r:id="rId32"/>
    <p:sldId id="724" r:id="rId33"/>
    <p:sldId id="792" r:id="rId34"/>
  </p:sldIdLst>
  <p:sldSz cx="9144000" cy="6858000" type="screen4x3"/>
  <p:notesSz cx="7099300" cy="10234613"/>
  <p:defaultTextStyle>
    <a:defPPr>
      <a:defRPr lang="zh-CN"/>
    </a:defPPr>
    <a:lvl1pPr algn="ctr" rtl="0" fontAlgn="base">
      <a:spcBef>
        <a:spcPct val="0"/>
      </a:spcBef>
      <a:spcAft>
        <a:spcPct val="0"/>
      </a:spcAft>
      <a:defRPr sz="1600" b="1" kern="1200">
        <a:solidFill>
          <a:srgbClr val="FF0000"/>
        </a:solidFill>
        <a:latin typeface="Times New Roman" pitchFamily="18" charset="0"/>
        <a:ea typeface="宋体" charset="-122"/>
        <a:cs typeface="+mn-cs"/>
      </a:defRPr>
    </a:lvl1pPr>
    <a:lvl2pPr marL="457200" algn="ctr" rtl="0" fontAlgn="base">
      <a:spcBef>
        <a:spcPct val="0"/>
      </a:spcBef>
      <a:spcAft>
        <a:spcPct val="0"/>
      </a:spcAft>
      <a:defRPr sz="1600" b="1" kern="1200">
        <a:solidFill>
          <a:srgbClr val="FF0000"/>
        </a:solidFill>
        <a:latin typeface="Times New Roman" pitchFamily="18" charset="0"/>
        <a:ea typeface="宋体" charset="-122"/>
        <a:cs typeface="+mn-cs"/>
      </a:defRPr>
    </a:lvl2pPr>
    <a:lvl3pPr marL="914400" algn="ctr" rtl="0" fontAlgn="base">
      <a:spcBef>
        <a:spcPct val="0"/>
      </a:spcBef>
      <a:spcAft>
        <a:spcPct val="0"/>
      </a:spcAft>
      <a:defRPr sz="1600" b="1" kern="1200">
        <a:solidFill>
          <a:srgbClr val="FF0000"/>
        </a:solidFill>
        <a:latin typeface="Times New Roman" pitchFamily="18" charset="0"/>
        <a:ea typeface="宋体" charset="-122"/>
        <a:cs typeface="+mn-cs"/>
      </a:defRPr>
    </a:lvl3pPr>
    <a:lvl4pPr marL="1371600" algn="ctr" rtl="0" fontAlgn="base">
      <a:spcBef>
        <a:spcPct val="0"/>
      </a:spcBef>
      <a:spcAft>
        <a:spcPct val="0"/>
      </a:spcAft>
      <a:defRPr sz="1600" b="1" kern="1200">
        <a:solidFill>
          <a:srgbClr val="FF0000"/>
        </a:solidFill>
        <a:latin typeface="Times New Roman" pitchFamily="18" charset="0"/>
        <a:ea typeface="宋体" charset="-122"/>
        <a:cs typeface="+mn-cs"/>
      </a:defRPr>
    </a:lvl4pPr>
    <a:lvl5pPr marL="1828800" algn="ctr" rtl="0" fontAlgn="base">
      <a:spcBef>
        <a:spcPct val="0"/>
      </a:spcBef>
      <a:spcAft>
        <a:spcPct val="0"/>
      </a:spcAft>
      <a:defRPr sz="1600" b="1" kern="1200">
        <a:solidFill>
          <a:srgbClr val="FF0000"/>
        </a:solidFill>
        <a:latin typeface="Times New Roman" pitchFamily="18" charset="0"/>
        <a:ea typeface="宋体" charset="-122"/>
        <a:cs typeface="+mn-cs"/>
      </a:defRPr>
    </a:lvl5pPr>
    <a:lvl6pPr marL="2286000" algn="l" defTabSz="914400" rtl="0" eaLnBrk="1" latinLnBrk="0" hangingPunct="1">
      <a:defRPr sz="1600" b="1" kern="1200">
        <a:solidFill>
          <a:srgbClr val="FF0000"/>
        </a:solidFill>
        <a:latin typeface="Times New Roman" pitchFamily="18" charset="0"/>
        <a:ea typeface="宋体" charset="-122"/>
        <a:cs typeface="+mn-cs"/>
      </a:defRPr>
    </a:lvl6pPr>
    <a:lvl7pPr marL="2743200" algn="l" defTabSz="914400" rtl="0" eaLnBrk="1" latinLnBrk="0" hangingPunct="1">
      <a:defRPr sz="1600" b="1" kern="1200">
        <a:solidFill>
          <a:srgbClr val="FF0000"/>
        </a:solidFill>
        <a:latin typeface="Times New Roman" pitchFamily="18" charset="0"/>
        <a:ea typeface="宋体" charset="-122"/>
        <a:cs typeface="+mn-cs"/>
      </a:defRPr>
    </a:lvl7pPr>
    <a:lvl8pPr marL="3200400" algn="l" defTabSz="914400" rtl="0" eaLnBrk="1" latinLnBrk="0" hangingPunct="1">
      <a:defRPr sz="1600" b="1" kern="1200">
        <a:solidFill>
          <a:srgbClr val="FF0000"/>
        </a:solidFill>
        <a:latin typeface="Times New Roman" pitchFamily="18" charset="0"/>
        <a:ea typeface="宋体" charset="-122"/>
        <a:cs typeface="+mn-cs"/>
      </a:defRPr>
    </a:lvl8pPr>
    <a:lvl9pPr marL="3657600" algn="l" defTabSz="914400" rtl="0" eaLnBrk="1" latinLnBrk="0" hangingPunct="1">
      <a:defRPr sz="1600" b="1" kern="1200">
        <a:solidFill>
          <a:srgbClr val="FF0000"/>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59">
          <p15:clr>
            <a:srgbClr val="A4A3A4"/>
          </p15:clr>
        </p15:guide>
        <p15:guide id="2" pos="2879">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FF99"/>
    <a:srgbClr val="CCFFFF"/>
    <a:srgbClr val="8597E3"/>
    <a:srgbClr val="CCECFF"/>
    <a:srgbClr val="000099"/>
    <a:srgbClr val="FF00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5821" autoAdjust="0"/>
  </p:normalViewPr>
  <p:slideViewPr>
    <p:cSldViewPr>
      <p:cViewPr varScale="1">
        <p:scale>
          <a:sx n="58" d="100"/>
          <a:sy n="58" d="100"/>
        </p:scale>
        <p:origin x="1842" y="72"/>
      </p:cViewPr>
      <p:guideLst>
        <p:guide orient="horz" pos="2159"/>
        <p:guide pos="2879"/>
      </p:guideLst>
    </p:cSldViewPr>
  </p:slideViewPr>
  <p:notesTextViewPr>
    <p:cViewPr>
      <p:scale>
        <a:sx n="100" d="100"/>
        <a:sy n="100" d="100"/>
      </p:scale>
      <p:origin x="0" y="0"/>
    </p:cViewPr>
  </p:notesTextViewPr>
  <p:sorterViewPr>
    <p:cViewPr>
      <p:scale>
        <a:sx n="100" d="100"/>
        <a:sy n="100" d="100"/>
      </p:scale>
      <p:origin x="0" y="2838"/>
    </p:cViewPr>
  </p:sorterViewPr>
  <p:notesViewPr>
    <p:cSldViewPr>
      <p:cViewPr varScale="1">
        <p:scale>
          <a:sx n="51" d="100"/>
          <a:sy n="51" d="100"/>
        </p:scale>
        <p:origin x="-1920" y="-102"/>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AE469D04-C0E2-4597-B9ED-E20E1376BBC3}" type="datetimeFigureOut">
              <a:rPr lang="zh-CN" altLang="en-US"/>
              <a:pPr>
                <a:defRPr/>
              </a:pPr>
              <a:t>2022/3/20</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ea typeface="宋体" pitchFamily="2" charset="-122"/>
              </a:defRPr>
            </a:lvl1pPr>
          </a:lstStyle>
          <a:p>
            <a:pPr>
              <a:defRPr/>
            </a:pPr>
            <a:fld id="{B6EF93E8-76DA-443E-9F39-8A36995E36E2}" type="slidenum">
              <a:rPr lang="zh-CN" altLang="en-US"/>
              <a:pPr>
                <a:defRPr/>
              </a:pPr>
              <a:t>‹#›</a:t>
            </a:fld>
            <a:endParaRPr lang="zh-CN" altLang="en-US"/>
          </a:p>
        </p:txBody>
      </p:sp>
    </p:spTree>
    <p:extLst>
      <p:ext uri="{BB962C8B-B14F-4D97-AF65-F5344CB8AC3E}">
        <p14:creationId xmlns:p14="http://schemas.microsoft.com/office/powerpoint/2010/main" val="32920888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5DCF1432-536D-48EA-ACE7-FE47A8BDAAF3}" type="datetimeFigureOut">
              <a:rPr lang="zh-CN" altLang="en-US"/>
              <a:pPr>
                <a:defRPr/>
              </a:pPr>
              <a:t>2022/3/20</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wrap="square" lIns="99048" tIns="49524" rIns="99048" bIns="49524"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ea typeface="宋体" pitchFamily="2" charset="-122"/>
              </a:defRPr>
            </a:lvl1pPr>
          </a:lstStyle>
          <a:p>
            <a:pPr>
              <a:defRPr/>
            </a:pPr>
            <a:fld id="{09BC30C7-25F3-4642-9C15-9E3439EB2512}" type="slidenum">
              <a:rPr lang="zh-CN" altLang="en-US"/>
              <a:pPr>
                <a:defRPr/>
              </a:pPr>
              <a:t>‹#›</a:t>
            </a:fld>
            <a:endParaRPr lang="zh-CN" altLang="en-US"/>
          </a:p>
        </p:txBody>
      </p:sp>
    </p:spTree>
    <p:extLst>
      <p:ext uri="{BB962C8B-B14F-4D97-AF65-F5344CB8AC3E}">
        <p14:creationId xmlns:p14="http://schemas.microsoft.com/office/powerpoint/2010/main" val="12174875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BC30C7-25F3-4642-9C15-9E3439EB2512}" type="slidenum">
              <a:rPr lang="zh-CN" altLang="en-US" smtClean="0"/>
              <a:pPr>
                <a:defRPr/>
              </a:pPr>
              <a:t>23</a:t>
            </a:fld>
            <a:endParaRPr lang="zh-CN" altLang="en-US"/>
          </a:p>
        </p:txBody>
      </p:sp>
    </p:spTree>
    <p:extLst>
      <p:ext uri="{BB962C8B-B14F-4D97-AF65-F5344CB8AC3E}">
        <p14:creationId xmlns:p14="http://schemas.microsoft.com/office/powerpoint/2010/main" val="1367286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9BC30C7-25F3-4642-9C15-9E3439EB2512}" type="slidenum">
              <a:rPr lang="zh-CN" altLang="en-US" smtClean="0"/>
              <a:pPr>
                <a:defRPr/>
              </a:pPr>
              <a:t>30</a:t>
            </a:fld>
            <a:endParaRPr lang="zh-CN" altLang="en-US"/>
          </a:p>
        </p:txBody>
      </p:sp>
    </p:spTree>
    <p:extLst>
      <p:ext uri="{BB962C8B-B14F-4D97-AF65-F5344CB8AC3E}">
        <p14:creationId xmlns:p14="http://schemas.microsoft.com/office/powerpoint/2010/main" val="3831859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347086448"/>
      </p:ext>
    </p:extLst>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96015476"/>
      </p:ext>
    </p:extLst>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61177285"/>
      </p:ext>
    </p:extLst>
  </p:cSld>
  <p:clrMapOvr>
    <a:masterClrMapping/>
  </p:clrMapOvr>
  <p:transition>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54565453"/>
      </p:ext>
    </p:extLst>
  </p:cSld>
  <p:clrMapOvr>
    <a:masterClrMapping/>
  </p:clrMapOvr>
  <p:transition>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8"/>
          <p:cNvSpPr>
            <a:spLocks noGrp="1" noChangeArrowheads="1"/>
          </p:cNvSpPr>
          <p:nvPr>
            <p:ph type="sldNum" sz="quarter" idx="10"/>
          </p:nvPr>
        </p:nvSpPr>
        <p:spPr>
          <a:ln/>
        </p:spPr>
        <p:txBody>
          <a:bodyPr/>
          <a:lstStyle>
            <a:lvl1pPr>
              <a:defRPr/>
            </a:lvl1pPr>
          </a:lstStyle>
          <a:p>
            <a:pPr>
              <a:defRPr/>
            </a:pPr>
            <a:fld id="{503BD357-0401-470A-8F76-0C4F2C52B585}" type="slidenum">
              <a:rPr lang="zh-CN" altLang="en-US"/>
              <a:pPr>
                <a:defRPr/>
              </a:pPr>
              <a:t>‹#›</a:t>
            </a:fld>
            <a:endParaRPr lang="en-US" altLang="zh-CN"/>
          </a:p>
        </p:txBody>
      </p:sp>
    </p:spTree>
    <p:extLst>
      <p:ext uri="{BB962C8B-B14F-4D97-AF65-F5344CB8AC3E}">
        <p14:creationId xmlns:p14="http://schemas.microsoft.com/office/powerpoint/2010/main" val="3417637891"/>
      </p:ext>
    </p:extLst>
  </p:cSld>
  <p:clrMapOvr>
    <a:masterClrMapping/>
  </p:clrMapOvr>
  <p:transition>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4616E3EF-E5EF-4093-AD41-7905E6709390}" type="slidenum">
              <a:rPr lang="zh-CN" altLang="en-US"/>
              <a:pPr>
                <a:defRPr/>
              </a:pPr>
              <a:t>‹#›</a:t>
            </a:fld>
            <a:endParaRPr lang="en-US" altLang="zh-CN"/>
          </a:p>
        </p:txBody>
      </p:sp>
    </p:spTree>
    <p:extLst>
      <p:ext uri="{BB962C8B-B14F-4D97-AF65-F5344CB8AC3E}">
        <p14:creationId xmlns:p14="http://schemas.microsoft.com/office/powerpoint/2010/main" val="823503968"/>
      </p:ext>
    </p:extLst>
  </p:cSld>
  <p:clrMapOvr>
    <a:masterClrMapping/>
  </p:clrMapOvr>
  <p:transition>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14F510A8-E735-49DE-A224-D8790CC3F2C6}" type="slidenum">
              <a:rPr lang="zh-CN" altLang="en-US"/>
              <a:pPr>
                <a:defRPr/>
              </a:pPr>
              <a:t>‹#›</a:t>
            </a:fld>
            <a:endParaRPr lang="en-US" altLang="zh-CN"/>
          </a:p>
        </p:txBody>
      </p:sp>
    </p:spTree>
    <p:extLst>
      <p:ext uri="{BB962C8B-B14F-4D97-AF65-F5344CB8AC3E}">
        <p14:creationId xmlns:p14="http://schemas.microsoft.com/office/powerpoint/2010/main" val="3604253101"/>
      </p:ext>
    </p:extLst>
  </p:cSld>
  <p:clrMapOvr>
    <a:masterClrMapping/>
  </p:clrMapOvr>
  <p:transition>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A8B096A0-17A6-40BE-A23A-84476C1C3390}" type="slidenum">
              <a:rPr lang="zh-CN" altLang="en-US"/>
              <a:pPr>
                <a:defRPr/>
              </a:pPr>
              <a:t>‹#›</a:t>
            </a:fld>
            <a:endParaRPr lang="en-US" altLang="zh-CN"/>
          </a:p>
        </p:txBody>
      </p:sp>
    </p:spTree>
    <p:extLst>
      <p:ext uri="{BB962C8B-B14F-4D97-AF65-F5344CB8AC3E}">
        <p14:creationId xmlns:p14="http://schemas.microsoft.com/office/powerpoint/2010/main" val="3676199753"/>
      </p:ext>
    </p:extLst>
  </p:cSld>
  <p:clrMapOvr>
    <a:masterClrMapping/>
  </p:clrMapOvr>
  <p:transition>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pPr>
              <a:defRPr/>
            </a:pPr>
            <a:fld id="{49618B1F-5260-414A-A333-9E0E1A7A95CA}" type="slidenum">
              <a:rPr lang="zh-CN" altLang="en-US"/>
              <a:pPr>
                <a:defRPr/>
              </a:pPr>
              <a:t>‹#›</a:t>
            </a:fld>
            <a:endParaRPr lang="en-US" altLang="zh-CN"/>
          </a:p>
        </p:txBody>
      </p:sp>
    </p:spTree>
    <p:extLst>
      <p:ext uri="{BB962C8B-B14F-4D97-AF65-F5344CB8AC3E}">
        <p14:creationId xmlns:p14="http://schemas.microsoft.com/office/powerpoint/2010/main" val="2361482195"/>
      </p:ext>
    </p:extLst>
  </p:cSld>
  <p:clrMapOvr>
    <a:masterClrMapping/>
  </p:clrMapOvr>
  <p:transition>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sldNum" sz="quarter" idx="10"/>
          </p:nvPr>
        </p:nvSpPr>
        <p:spPr>
          <a:ln/>
        </p:spPr>
        <p:txBody>
          <a:bodyPr/>
          <a:lstStyle>
            <a:lvl1pPr>
              <a:defRPr/>
            </a:lvl1pPr>
          </a:lstStyle>
          <a:p>
            <a:pPr>
              <a:defRPr/>
            </a:pPr>
            <a:fld id="{42DD09F5-30E9-434F-B943-C71D87FFCEA7}" type="slidenum">
              <a:rPr lang="zh-CN" altLang="en-US"/>
              <a:pPr>
                <a:defRPr/>
              </a:pPr>
              <a:t>‹#›</a:t>
            </a:fld>
            <a:endParaRPr lang="en-US" altLang="zh-CN"/>
          </a:p>
        </p:txBody>
      </p:sp>
    </p:spTree>
    <p:extLst>
      <p:ext uri="{BB962C8B-B14F-4D97-AF65-F5344CB8AC3E}">
        <p14:creationId xmlns:p14="http://schemas.microsoft.com/office/powerpoint/2010/main" val="592408733"/>
      </p:ext>
    </p:extLst>
  </p:cSld>
  <p:clrMapOvr>
    <a:masterClrMapping/>
  </p:clrMapOvr>
  <p:transition>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5E9FE13F-0362-4960-B7EB-927A17DF7A8F}" type="slidenum">
              <a:rPr lang="zh-CN" altLang="en-US"/>
              <a:pPr>
                <a:defRPr/>
              </a:pPr>
              <a:t>‹#›</a:t>
            </a:fld>
            <a:endParaRPr lang="en-US" altLang="zh-CN"/>
          </a:p>
        </p:txBody>
      </p:sp>
    </p:spTree>
    <p:extLst>
      <p:ext uri="{BB962C8B-B14F-4D97-AF65-F5344CB8AC3E}">
        <p14:creationId xmlns:p14="http://schemas.microsoft.com/office/powerpoint/2010/main" val="2552068927"/>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81606135"/>
      </p:ext>
    </p:extLst>
  </p:cSld>
  <p:clrMapOvr>
    <a:masterClrMapping/>
  </p:clrMapOvr>
  <p:transition>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559A97CB-CD3E-4435-9184-20D3EFAFE533}" type="slidenum">
              <a:rPr lang="zh-CN" altLang="en-US"/>
              <a:pPr>
                <a:defRPr/>
              </a:pPr>
              <a:t>‹#›</a:t>
            </a:fld>
            <a:endParaRPr lang="en-US" altLang="zh-CN"/>
          </a:p>
        </p:txBody>
      </p:sp>
    </p:spTree>
    <p:extLst>
      <p:ext uri="{BB962C8B-B14F-4D97-AF65-F5344CB8AC3E}">
        <p14:creationId xmlns:p14="http://schemas.microsoft.com/office/powerpoint/2010/main" val="2992962292"/>
      </p:ext>
    </p:extLst>
  </p:cSld>
  <p:clrMapOvr>
    <a:masterClrMapping/>
  </p:clrMapOvr>
  <p:transition>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9E08946B-A51D-4D8F-96AB-5F4E0C08693C}" type="slidenum">
              <a:rPr lang="zh-CN" altLang="en-US"/>
              <a:pPr>
                <a:defRPr/>
              </a:pPr>
              <a:t>‹#›</a:t>
            </a:fld>
            <a:endParaRPr lang="en-US" altLang="zh-CN"/>
          </a:p>
        </p:txBody>
      </p:sp>
    </p:spTree>
    <p:extLst>
      <p:ext uri="{BB962C8B-B14F-4D97-AF65-F5344CB8AC3E}">
        <p14:creationId xmlns:p14="http://schemas.microsoft.com/office/powerpoint/2010/main" val="4086986447"/>
      </p:ext>
    </p:extLst>
  </p:cSld>
  <p:clrMapOvr>
    <a:masterClrMapping/>
  </p:clrMapOvr>
  <p:transition>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4E5BD58D-707E-4C96-A75B-443810743987}" type="slidenum">
              <a:rPr lang="zh-CN" altLang="en-US"/>
              <a:pPr>
                <a:defRPr/>
              </a:pPr>
              <a:t>‹#›</a:t>
            </a:fld>
            <a:endParaRPr lang="en-US" altLang="zh-CN"/>
          </a:p>
        </p:txBody>
      </p:sp>
    </p:spTree>
    <p:extLst>
      <p:ext uri="{BB962C8B-B14F-4D97-AF65-F5344CB8AC3E}">
        <p14:creationId xmlns:p14="http://schemas.microsoft.com/office/powerpoint/2010/main" val="2403864168"/>
      </p:ext>
    </p:extLst>
  </p:cSld>
  <p:clrMapOvr>
    <a:masterClrMapping/>
  </p:clrMapOvr>
  <p:transition>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4D184982-6F14-45A1-94F9-C726AC32DDAD}" type="slidenum">
              <a:rPr lang="zh-CN" altLang="en-US"/>
              <a:pPr>
                <a:defRPr/>
              </a:pPr>
              <a:t>‹#›</a:t>
            </a:fld>
            <a:endParaRPr lang="en-US" altLang="zh-CN"/>
          </a:p>
        </p:txBody>
      </p:sp>
    </p:spTree>
    <p:extLst>
      <p:ext uri="{BB962C8B-B14F-4D97-AF65-F5344CB8AC3E}">
        <p14:creationId xmlns:p14="http://schemas.microsoft.com/office/powerpoint/2010/main" val="1925555681"/>
      </p:ext>
    </p:extLst>
  </p:cSld>
  <p:clrMapOvr>
    <a:masterClrMapping/>
  </p:clrMapOvr>
  <p:transition>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8"/>
          <p:cNvSpPr>
            <a:spLocks noGrp="1" noChangeArrowheads="1"/>
          </p:cNvSpPr>
          <p:nvPr>
            <p:ph type="sldNum" sz="quarter" idx="10"/>
          </p:nvPr>
        </p:nvSpPr>
        <p:spPr>
          <a:ln/>
        </p:spPr>
        <p:txBody>
          <a:bodyPr/>
          <a:lstStyle>
            <a:lvl1pPr>
              <a:defRPr/>
            </a:lvl1pPr>
          </a:lstStyle>
          <a:p>
            <a:pPr>
              <a:defRPr/>
            </a:pPr>
            <a:fld id="{93CF2B64-22F1-48F1-93DE-3D1D68591FCB}" type="slidenum">
              <a:rPr lang="zh-CN" altLang="en-US"/>
              <a:pPr>
                <a:defRPr/>
              </a:pPr>
              <a:t>‹#›</a:t>
            </a:fld>
            <a:endParaRPr lang="en-US" altLang="zh-CN"/>
          </a:p>
        </p:txBody>
      </p:sp>
    </p:spTree>
    <p:extLst>
      <p:ext uri="{BB962C8B-B14F-4D97-AF65-F5344CB8AC3E}">
        <p14:creationId xmlns:p14="http://schemas.microsoft.com/office/powerpoint/2010/main" val="2249606112"/>
      </p:ext>
    </p:extLst>
  </p:cSld>
  <p:clrMapOvr>
    <a:masterClrMapping/>
  </p:clrMapOvr>
  <p:transition>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SmartArt 占位符 2"/>
          <p:cNvSpPr>
            <a:spLocks noGrp="1"/>
          </p:cNvSpPr>
          <p:nvPr>
            <p:ph type="dgm" idx="1"/>
          </p:nvPr>
        </p:nvSpPr>
        <p:spPr>
          <a:xfrm>
            <a:off x="566738" y="1752600"/>
            <a:ext cx="8001000" cy="4267200"/>
          </a:xfrm>
        </p:spPr>
        <p:txBody>
          <a:bodyPr/>
          <a:lstStyle/>
          <a:p>
            <a:pPr lvl="0"/>
            <a:endParaRPr lang="zh-CN" altLang="en-US" noProof="0"/>
          </a:p>
        </p:txBody>
      </p:sp>
      <p:sp>
        <p:nvSpPr>
          <p:cNvPr id="4" name="Rectangle 8"/>
          <p:cNvSpPr>
            <a:spLocks noGrp="1" noChangeArrowheads="1"/>
          </p:cNvSpPr>
          <p:nvPr>
            <p:ph type="sldNum" sz="quarter" idx="10"/>
          </p:nvPr>
        </p:nvSpPr>
        <p:spPr>
          <a:ln/>
        </p:spPr>
        <p:txBody>
          <a:bodyPr/>
          <a:lstStyle>
            <a:lvl1pPr>
              <a:defRPr/>
            </a:lvl1pPr>
          </a:lstStyle>
          <a:p>
            <a:pPr>
              <a:defRPr/>
            </a:pPr>
            <a:fld id="{E24223E0-DF0C-4567-8675-18AB306FC27D}" type="slidenum">
              <a:rPr lang="zh-CN" altLang="en-US"/>
              <a:pPr>
                <a:defRPr/>
              </a:pPr>
              <a:t>‹#›</a:t>
            </a:fld>
            <a:endParaRPr lang="en-US" altLang="zh-CN"/>
          </a:p>
        </p:txBody>
      </p:sp>
    </p:spTree>
    <p:extLst>
      <p:ext uri="{BB962C8B-B14F-4D97-AF65-F5344CB8AC3E}">
        <p14:creationId xmlns:p14="http://schemas.microsoft.com/office/powerpoint/2010/main" val="2078761013"/>
      </p:ext>
    </p:extLst>
  </p:cSld>
  <p:clrMapOvr>
    <a:masterClrMapping/>
  </p:clrMapOvr>
  <p:transition>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BCE6F192-2A00-4790-A486-FED6D64D2C66}" type="slidenum">
              <a:rPr lang="zh-CN" altLang="en-US"/>
              <a:pPr>
                <a:defRPr/>
              </a:pPr>
              <a:t>‹#›</a:t>
            </a:fld>
            <a:endParaRPr lang="en-US" altLang="zh-CN"/>
          </a:p>
        </p:txBody>
      </p:sp>
    </p:spTree>
    <p:extLst>
      <p:ext uri="{BB962C8B-B14F-4D97-AF65-F5344CB8AC3E}">
        <p14:creationId xmlns:p14="http://schemas.microsoft.com/office/powerpoint/2010/main" val="618611778"/>
      </p:ext>
    </p:extLst>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6965100"/>
      </p:ext>
    </p:extLst>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36097848"/>
      </p:ext>
    </p:extLst>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39224334"/>
      </p:ext>
    </p:extLst>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54531649"/>
      </p:ext>
    </p:extLst>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499058"/>
      </p:ext>
    </p:extLst>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24989329"/>
      </p:ext>
    </p:extLst>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596853170"/>
      </p:ext>
    </p:extLst>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271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mn-lt"/>
                <a:ea typeface="宋体" pitchFamily="2" charset="-122"/>
              </a:defRPr>
            </a:lvl1pPr>
          </a:lstStyle>
          <a:p>
            <a:pPr>
              <a:defRPr/>
            </a:pPr>
            <a:fld id="{E61CD02A-CE2A-4564-802E-215E353AA8D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19.xml"/><Relationship Id="rId6" Type="http://schemas.openxmlformats.org/officeDocument/2006/relationships/image" Target="../media/image5.wmf"/><Relationship Id="rId5" Type="http://schemas.openxmlformats.org/officeDocument/2006/relationships/image" Target="../media/image6.wmf"/><Relationship Id="rId4" Type="http://schemas.openxmlformats.org/officeDocument/2006/relationships/image" Target="../media/image4.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19.xml"/><Relationship Id="rId5" Type="http://schemas.openxmlformats.org/officeDocument/2006/relationships/image" Target="../media/image6.wmf"/><Relationship Id="rId4" Type="http://schemas.openxmlformats.org/officeDocument/2006/relationships/image" Target="../media/image5.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3"/>
          <p:cNvSpPr txBox="1">
            <a:spLocks noChangeArrowheads="1"/>
          </p:cNvSpPr>
          <p:nvPr/>
        </p:nvSpPr>
        <p:spPr bwMode="auto">
          <a:xfrm>
            <a:off x="179388" y="0"/>
            <a:ext cx="8964612"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endParaRPr lang="zh-CN" altLang="en-US" sz="3200" b="0">
              <a:solidFill>
                <a:schemeClr val="tx1"/>
              </a:solidFill>
            </a:endParaRPr>
          </a:p>
          <a:p>
            <a:pPr eaLnBrk="1" hangingPunct="1">
              <a:spcBef>
                <a:spcPct val="50000"/>
              </a:spcBef>
            </a:pPr>
            <a:endParaRPr lang="en-US" altLang="zh-CN" sz="4400">
              <a:latin typeface="Arial" charset="0"/>
              <a:cs typeface="Times New Roman" pitchFamily="18" charset="0"/>
            </a:endParaRPr>
          </a:p>
          <a:p>
            <a:pPr eaLnBrk="1" hangingPunct="1">
              <a:spcBef>
                <a:spcPct val="50000"/>
              </a:spcBef>
            </a:pPr>
            <a:r>
              <a:rPr lang="en-US" altLang="zh-CN" sz="4400">
                <a:latin typeface="Arial" charset="0"/>
                <a:cs typeface="Times New Roman" pitchFamily="18" charset="0"/>
              </a:rPr>
              <a:t>CHAPTER 3</a:t>
            </a:r>
          </a:p>
          <a:p>
            <a:pPr eaLnBrk="1" hangingPunct="1">
              <a:spcBef>
                <a:spcPct val="50000"/>
              </a:spcBef>
            </a:pPr>
            <a:r>
              <a:rPr lang="en-US" altLang="zh-CN" sz="4400">
                <a:solidFill>
                  <a:srgbClr val="0000FF"/>
                </a:solidFill>
                <a:latin typeface="Arial" charset="0"/>
                <a:cs typeface="Times New Roman" pitchFamily="18" charset="0"/>
              </a:rPr>
              <a:t>Software</a:t>
            </a:r>
          </a:p>
          <a:p>
            <a:pPr eaLnBrk="1" hangingPunct="1">
              <a:lnSpc>
                <a:spcPct val="40000"/>
              </a:lnSpc>
              <a:spcBef>
                <a:spcPct val="50000"/>
              </a:spcBef>
            </a:pPr>
            <a:r>
              <a:rPr lang="en-US" altLang="zh-CN" sz="4400">
                <a:solidFill>
                  <a:srgbClr val="0000FF"/>
                </a:solidFill>
                <a:latin typeface="Arial" charset="0"/>
                <a:cs typeface="Times New Roman" pitchFamily="18" charset="0"/>
              </a:rPr>
              <a:t>Requirement  Analysis</a:t>
            </a:r>
          </a:p>
        </p:txBody>
      </p:sp>
    </p:spTree>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457200" y="1719263"/>
            <a:ext cx="86868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marL="514350" indent="-514350" algn="l" eaLnBrk="1" hangingPunct="1">
              <a:lnSpc>
                <a:spcPct val="130000"/>
              </a:lnSpc>
              <a:buClr>
                <a:srgbClr val="FF0000"/>
              </a:buClr>
              <a:buFont typeface="+mj-lt"/>
              <a:buAutoNum type="arabicPeriod" startAt="4"/>
              <a:defRPr/>
            </a:pPr>
            <a:r>
              <a:rPr lang="zh-CN" altLang="en-US" sz="2800" dirty="0">
                <a:solidFill>
                  <a:srgbClr val="0000FF"/>
                </a:solidFill>
              </a:rPr>
              <a:t>封装与信息隐藏</a:t>
            </a:r>
            <a:endParaRPr lang="en-US" altLang="zh-CN" sz="2800" dirty="0">
              <a:solidFill>
                <a:srgbClr val="0000FF"/>
              </a:solidFill>
            </a:endParaRPr>
          </a:p>
          <a:p>
            <a:pPr marL="0" indent="0" algn="l" eaLnBrk="1" hangingPunct="1">
              <a:lnSpc>
                <a:spcPct val="130000"/>
              </a:lnSpc>
              <a:buClr>
                <a:srgbClr val="FF0000"/>
              </a:buClr>
              <a:defRPr/>
            </a:pPr>
            <a:r>
              <a:rPr lang="en-US" altLang="zh-CN" sz="2400" dirty="0">
                <a:solidFill>
                  <a:schemeClr val="tx1"/>
                </a:solidFill>
              </a:rPr>
              <a:t>       </a:t>
            </a:r>
            <a:r>
              <a:rPr lang="zh-CN" altLang="en-US" sz="2400" dirty="0">
                <a:solidFill>
                  <a:schemeClr val="tx1"/>
                </a:solidFill>
              </a:rPr>
              <a:t>任何一个对象的定义（通常称为</a:t>
            </a:r>
            <a:r>
              <a:rPr lang="zh-CN" altLang="en-US" sz="2400" dirty="0"/>
              <a:t>类</a:t>
            </a:r>
            <a:r>
              <a:rPr lang="zh-CN" altLang="en-US" sz="2400" dirty="0">
                <a:solidFill>
                  <a:schemeClr val="tx1"/>
                </a:solidFill>
              </a:rPr>
              <a:t>的定义）包括两部分：</a:t>
            </a:r>
            <a:endParaRPr lang="en-US" altLang="zh-CN" sz="2400" dirty="0">
              <a:solidFill>
                <a:schemeClr val="tx1"/>
              </a:solidFill>
            </a:endParaRPr>
          </a:p>
          <a:p>
            <a:pPr marL="0" indent="0" algn="l" eaLnBrk="1" hangingPunct="1">
              <a:lnSpc>
                <a:spcPct val="130000"/>
              </a:lnSpc>
              <a:buClr>
                <a:srgbClr val="FF0000"/>
              </a:buClr>
              <a:defRPr/>
            </a:pPr>
            <a:r>
              <a:rPr lang="en-US" altLang="zh-CN" sz="2400" dirty="0">
                <a:solidFill>
                  <a:schemeClr val="tx1"/>
                </a:solidFill>
              </a:rPr>
              <a:t>(1) </a:t>
            </a:r>
            <a:r>
              <a:rPr lang="zh-CN" altLang="en-US" sz="2400" dirty="0">
                <a:solidFill>
                  <a:schemeClr val="tx1"/>
                </a:solidFill>
              </a:rPr>
              <a:t>属性定义，</a:t>
            </a:r>
            <a:r>
              <a:rPr lang="en-US" altLang="zh-CN" sz="2400" dirty="0">
                <a:solidFill>
                  <a:schemeClr val="tx1"/>
                </a:solidFill>
              </a:rPr>
              <a:t>(2) </a:t>
            </a:r>
            <a:r>
              <a:rPr lang="zh-CN" altLang="en-US" sz="2400" dirty="0">
                <a:solidFill>
                  <a:schemeClr val="tx1"/>
                </a:solidFill>
              </a:rPr>
              <a:t>操作定义。它们封装在一个独立的模块中</a:t>
            </a:r>
            <a:r>
              <a:rPr lang="en-US" altLang="zh-CN" sz="2400" dirty="0">
                <a:solidFill>
                  <a:schemeClr val="tx1"/>
                </a:solidFill>
              </a:rPr>
              <a:t>, </a:t>
            </a:r>
            <a:r>
              <a:rPr lang="zh-CN" altLang="en-US" sz="2400" dirty="0">
                <a:solidFill>
                  <a:schemeClr val="tx1"/>
                </a:solidFill>
              </a:rPr>
              <a:t>同时用</a:t>
            </a:r>
            <a:r>
              <a:rPr lang="en-US" altLang="zh-CN" sz="2400" dirty="0">
                <a:solidFill>
                  <a:schemeClr val="tx1"/>
                </a:solidFill>
              </a:rPr>
              <a:t>Public </a:t>
            </a:r>
            <a:r>
              <a:rPr lang="zh-CN" altLang="en-US" sz="2400" dirty="0">
                <a:solidFill>
                  <a:schemeClr val="tx1"/>
                </a:solidFill>
              </a:rPr>
              <a:t>和 </a:t>
            </a:r>
            <a:r>
              <a:rPr lang="en-US" altLang="zh-CN" sz="2400" dirty="0">
                <a:solidFill>
                  <a:schemeClr val="tx1"/>
                </a:solidFill>
              </a:rPr>
              <a:t>Private </a:t>
            </a:r>
            <a:r>
              <a:rPr lang="zh-CN" altLang="en-US" sz="2400" dirty="0">
                <a:solidFill>
                  <a:schemeClr val="tx1"/>
                </a:solidFill>
              </a:rPr>
              <a:t>说明公用和私用。</a:t>
            </a:r>
            <a:endParaRPr lang="en-US" altLang="zh-CN" sz="2400" dirty="0">
              <a:solidFill>
                <a:schemeClr val="tx1"/>
              </a:solidFill>
            </a:endParaRPr>
          </a:p>
        </p:txBody>
      </p:sp>
      <p:sp>
        <p:nvSpPr>
          <p:cNvPr id="6" name="矩形 5"/>
          <p:cNvSpPr>
            <a:spLocks noChangeArrowheads="1"/>
          </p:cNvSpPr>
          <p:nvPr/>
        </p:nvSpPr>
        <p:spPr bwMode="auto">
          <a:xfrm>
            <a:off x="457200" y="3806825"/>
            <a:ext cx="4572000"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Clr>
                <a:srgbClr val="FF0000"/>
              </a:buClr>
            </a:pPr>
            <a:r>
              <a:rPr lang="en-US" altLang="zh-CN" sz="2000">
                <a:solidFill>
                  <a:schemeClr val="tx1"/>
                </a:solidFill>
              </a:rPr>
              <a:t>Define Class  </a:t>
            </a:r>
            <a:r>
              <a:rPr lang="zh-CN" altLang="en-US" sz="2000">
                <a:solidFill>
                  <a:schemeClr val="tx1"/>
                </a:solidFill>
              </a:rPr>
              <a:t>对象的类名称</a:t>
            </a:r>
            <a:endParaRPr lang="en-US" altLang="zh-CN" sz="2000">
              <a:solidFill>
                <a:schemeClr val="tx1"/>
              </a:solidFill>
            </a:endParaRPr>
          </a:p>
          <a:p>
            <a:pPr algn="l">
              <a:buClr>
                <a:srgbClr val="FF0000"/>
              </a:buClr>
            </a:pPr>
            <a:r>
              <a:rPr lang="en-US" altLang="zh-CN" sz="2000">
                <a:solidFill>
                  <a:schemeClr val="tx1"/>
                </a:solidFill>
              </a:rPr>
              <a:t>{    </a:t>
            </a:r>
          </a:p>
          <a:p>
            <a:pPr algn="l">
              <a:buClr>
                <a:srgbClr val="FF0000"/>
              </a:buClr>
            </a:pPr>
            <a:r>
              <a:rPr lang="en-US" altLang="zh-CN" sz="2000">
                <a:solidFill>
                  <a:schemeClr val="tx1"/>
                </a:solidFill>
              </a:rPr>
              <a:t>    [</a:t>
            </a:r>
            <a:r>
              <a:rPr lang="en-US" altLang="zh-CN" sz="2000"/>
              <a:t>Public|</a:t>
            </a:r>
            <a:r>
              <a:rPr lang="en-US" altLang="zh-CN" sz="2000">
                <a:solidFill>
                  <a:schemeClr val="tx1"/>
                </a:solidFill>
              </a:rPr>
              <a:t> </a:t>
            </a:r>
            <a:r>
              <a:rPr lang="en-US" altLang="zh-CN" sz="2800">
                <a:solidFill>
                  <a:srgbClr val="0000FF"/>
                </a:solidFill>
              </a:rPr>
              <a:t>Private</a:t>
            </a:r>
            <a:r>
              <a:rPr lang="en-US" altLang="zh-CN" sz="2000">
                <a:solidFill>
                  <a:schemeClr val="tx1"/>
                </a:solidFill>
              </a:rPr>
              <a:t>]  </a:t>
            </a:r>
            <a:r>
              <a:rPr lang="zh-CN" altLang="en-US" sz="2000">
                <a:solidFill>
                  <a:schemeClr val="tx1"/>
                </a:solidFill>
              </a:rPr>
              <a:t>属性变量</a:t>
            </a:r>
            <a:r>
              <a:rPr lang="en-US" altLang="zh-CN" sz="2000">
                <a:solidFill>
                  <a:schemeClr val="tx1"/>
                </a:solidFill>
              </a:rPr>
              <a:t>1</a:t>
            </a:r>
          </a:p>
          <a:p>
            <a:pPr algn="l">
              <a:buClr>
                <a:srgbClr val="FF0000"/>
              </a:buClr>
            </a:pPr>
            <a:r>
              <a:rPr lang="en-US" altLang="zh-CN" sz="2000">
                <a:solidFill>
                  <a:schemeClr val="tx1"/>
                </a:solidFill>
              </a:rPr>
              <a:t>    [Public| </a:t>
            </a:r>
            <a:r>
              <a:rPr lang="en-US" altLang="zh-CN" sz="2000">
                <a:solidFill>
                  <a:srgbClr val="0000FF"/>
                </a:solidFill>
              </a:rPr>
              <a:t>Private</a:t>
            </a:r>
            <a:r>
              <a:rPr lang="en-US" altLang="zh-CN" sz="2000">
                <a:solidFill>
                  <a:schemeClr val="tx1"/>
                </a:solidFill>
              </a:rPr>
              <a:t>]  </a:t>
            </a:r>
            <a:r>
              <a:rPr lang="zh-CN" altLang="en-US" sz="2000">
                <a:solidFill>
                  <a:schemeClr val="tx1"/>
                </a:solidFill>
              </a:rPr>
              <a:t>属性变量</a:t>
            </a:r>
            <a:r>
              <a:rPr lang="en-US" altLang="zh-CN" sz="2000">
                <a:solidFill>
                  <a:schemeClr val="tx1"/>
                </a:solidFill>
              </a:rPr>
              <a:t>1</a:t>
            </a:r>
          </a:p>
          <a:p>
            <a:pPr algn="l">
              <a:buClr>
                <a:srgbClr val="FF0000"/>
              </a:buClr>
            </a:pPr>
            <a:r>
              <a:rPr lang="en-US" altLang="zh-CN" sz="2000">
                <a:solidFill>
                  <a:schemeClr val="tx1"/>
                </a:solidFill>
              </a:rPr>
              <a:t>    ……</a:t>
            </a:r>
          </a:p>
          <a:p>
            <a:pPr algn="l">
              <a:buClr>
                <a:srgbClr val="FF0000"/>
              </a:buClr>
            </a:pPr>
            <a:r>
              <a:rPr lang="en-US" altLang="zh-CN" sz="2000">
                <a:solidFill>
                  <a:schemeClr val="tx1"/>
                </a:solidFill>
              </a:rPr>
              <a:t>    [Public| Private]  </a:t>
            </a:r>
            <a:r>
              <a:rPr lang="zh-CN" altLang="en-US" sz="2000">
                <a:solidFill>
                  <a:schemeClr val="tx1"/>
                </a:solidFill>
              </a:rPr>
              <a:t>方法函数</a:t>
            </a:r>
            <a:r>
              <a:rPr lang="en-US" altLang="zh-CN" sz="2000">
                <a:solidFill>
                  <a:schemeClr val="tx1"/>
                </a:solidFill>
              </a:rPr>
              <a:t>1(…)</a:t>
            </a:r>
          </a:p>
          <a:p>
            <a:pPr algn="l">
              <a:buClr>
                <a:srgbClr val="FF0000"/>
              </a:buClr>
            </a:pPr>
            <a:r>
              <a:rPr lang="en-US" altLang="zh-CN" sz="2000">
                <a:solidFill>
                  <a:schemeClr val="tx1"/>
                </a:solidFill>
              </a:rPr>
              <a:t>    [Public| Private]  </a:t>
            </a:r>
            <a:r>
              <a:rPr lang="zh-CN" altLang="en-US" sz="2000">
                <a:solidFill>
                  <a:schemeClr val="tx1"/>
                </a:solidFill>
              </a:rPr>
              <a:t>方法函数</a:t>
            </a:r>
            <a:r>
              <a:rPr lang="en-US" altLang="zh-CN" sz="2000">
                <a:solidFill>
                  <a:schemeClr val="tx1"/>
                </a:solidFill>
              </a:rPr>
              <a:t>2(…)</a:t>
            </a:r>
          </a:p>
          <a:p>
            <a:pPr algn="l">
              <a:buClr>
                <a:srgbClr val="FF0000"/>
              </a:buClr>
            </a:pPr>
            <a:r>
              <a:rPr lang="en-US" altLang="zh-CN" sz="2000">
                <a:solidFill>
                  <a:schemeClr val="tx1"/>
                </a:solidFill>
              </a:rPr>
              <a:t>    ……</a:t>
            </a:r>
          </a:p>
          <a:p>
            <a:pPr algn="l">
              <a:buClr>
                <a:srgbClr val="FF0000"/>
              </a:buClr>
            </a:pPr>
            <a:r>
              <a:rPr lang="en-US" altLang="zh-CN" sz="2000">
                <a:solidFill>
                  <a:schemeClr val="tx1"/>
                </a:solidFill>
              </a:rPr>
              <a:t>}</a:t>
            </a:r>
          </a:p>
        </p:txBody>
      </p:sp>
      <p:sp>
        <p:nvSpPr>
          <p:cNvPr id="7" name="矩形 6"/>
          <p:cNvSpPr>
            <a:spLocks noChangeArrowheads="1"/>
          </p:cNvSpPr>
          <p:nvPr/>
        </p:nvSpPr>
        <p:spPr bwMode="auto">
          <a:xfrm>
            <a:off x="4841875" y="3789363"/>
            <a:ext cx="41148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Clr>
                <a:srgbClr val="FF0000"/>
              </a:buClr>
            </a:pPr>
            <a:r>
              <a:rPr lang="en-US" altLang="zh-CN" sz="2000">
                <a:solidFill>
                  <a:schemeClr val="tx1"/>
                </a:solidFill>
              </a:rPr>
              <a:t>Class  Student</a:t>
            </a:r>
          </a:p>
          <a:p>
            <a:pPr algn="l">
              <a:buClr>
                <a:srgbClr val="FF0000"/>
              </a:buClr>
            </a:pPr>
            <a:r>
              <a:rPr lang="en-US" altLang="zh-CN" sz="2000">
                <a:solidFill>
                  <a:schemeClr val="tx1"/>
                </a:solidFill>
              </a:rPr>
              <a:t>{    </a:t>
            </a:r>
          </a:p>
          <a:p>
            <a:pPr algn="l">
              <a:buClr>
                <a:srgbClr val="FF0000"/>
              </a:buClr>
            </a:pPr>
            <a:r>
              <a:rPr lang="en-US" altLang="zh-CN" sz="2000">
                <a:solidFill>
                  <a:schemeClr val="tx1"/>
                </a:solidFill>
              </a:rPr>
              <a:t>    </a:t>
            </a:r>
            <a:r>
              <a:rPr lang="en-US" altLang="zh-CN" sz="2000"/>
              <a:t>Public</a:t>
            </a:r>
            <a:r>
              <a:rPr lang="en-US" altLang="zh-CN" sz="2000">
                <a:solidFill>
                  <a:schemeClr val="tx1"/>
                </a:solidFill>
              </a:rPr>
              <a:t>  sNo as Integer</a:t>
            </a:r>
          </a:p>
          <a:p>
            <a:pPr algn="l">
              <a:buClr>
                <a:srgbClr val="FF0000"/>
              </a:buClr>
            </a:pPr>
            <a:r>
              <a:rPr lang="en-US" altLang="zh-CN" sz="2000">
                <a:solidFill>
                  <a:schemeClr val="tx1"/>
                </a:solidFill>
              </a:rPr>
              <a:t>    </a:t>
            </a:r>
            <a:r>
              <a:rPr lang="en-US" altLang="zh-CN" sz="2000">
                <a:solidFill>
                  <a:srgbClr val="0000FF"/>
                </a:solidFill>
              </a:rPr>
              <a:t>Private</a:t>
            </a:r>
            <a:r>
              <a:rPr lang="en-US" altLang="zh-CN" sz="2000">
                <a:solidFill>
                  <a:schemeClr val="tx1"/>
                </a:solidFill>
              </a:rPr>
              <a:t>  sName as String</a:t>
            </a:r>
          </a:p>
          <a:p>
            <a:pPr algn="l">
              <a:buClr>
                <a:srgbClr val="FF0000"/>
              </a:buClr>
            </a:pPr>
            <a:r>
              <a:rPr lang="en-US" altLang="zh-CN" sz="2000">
                <a:solidFill>
                  <a:schemeClr val="tx1"/>
                </a:solidFill>
              </a:rPr>
              <a:t>    Private  hAdd as String</a:t>
            </a:r>
          </a:p>
          <a:p>
            <a:pPr algn="l">
              <a:buClr>
                <a:srgbClr val="FF0000"/>
              </a:buClr>
            </a:pPr>
            <a:r>
              <a:rPr lang="en-US" altLang="zh-CN" sz="2000">
                <a:solidFill>
                  <a:schemeClr val="tx1"/>
                </a:solidFill>
              </a:rPr>
              <a:t>    </a:t>
            </a:r>
            <a:r>
              <a:rPr lang="en-US" altLang="zh-CN" sz="2000">
                <a:solidFill>
                  <a:srgbClr val="0000FF"/>
                </a:solidFill>
              </a:rPr>
              <a:t>Privave</a:t>
            </a:r>
            <a:r>
              <a:rPr lang="en-US" altLang="zh-CN" sz="2000">
                <a:solidFill>
                  <a:schemeClr val="tx1"/>
                </a:solidFill>
              </a:rPr>
              <a:t>  Function  register(…)</a:t>
            </a:r>
          </a:p>
          <a:p>
            <a:pPr algn="l">
              <a:buClr>
                <a:srgbClr val="FF0000"/>
              </a:buClr>
            </a:pPr>
            <a:r>
              <a:rPr lang="en-US" altLang="zh-CN" sz="2000">
                <a:solidFill>
                  <a:schemeClr val="tx1"/>
                </a:solidFill>
              </a:rPr>
              <a:t>    </a:t>
            </a:r>
            <a:r>
              <a:rPr lang="en-US" altLang="zh-CN" sz="2000">
                <a:solidFill>
                  <a:srgbClr val="0000FF"/>
                </a:solidFill>
              </a:rPr>
              <a:t>Public</a:t>
            </a:r>
            <a:r>
              <a:rPr lang="en-US" altLang="zh-CN" sz="2000">
                <a:solidFill>
                  <a:schemeClr val="tx1"/>
                </a:solidFill>
              </a:rPr>
              <a:t>   Function Vote(…)</a:t>
            </a:r>
          </a:p>
          <a:p>
            <a:pPr algn="l">
              <a:buClr>
                <a:srgbClr val="FF0000"/>
              </a:buClr>
            </a:pPr>
            <a:r>
              <a:rPr lang="en-US" altLang="zh-CN" sz="2000">
                <a:solidFill>
                  <a:schemeClr val="tx1"/>
                </a:solidFill>
              </a:rPr>
              <a:t>    ……</a:t>
            </a:r>
          </a:p>
          <a:p>
            <a:pPr algn="l">
              <a:buClr>
                <a:srgbClr val="FF0000"/>
              </a:buClr>
            </a:pPr>
            <a:r>
              <a:rPr lang="en-US" altLang="zh-CN" sz="2000">
                <a:solidFill>
                  <a:schemeClr val="tx1"/>
                </a:solidFill>
              </a:rPr>
              <a:t>}</a:t>
            </a:r>
          </a:p>
        </p:txBody>
      </p:sp>
      <p:sp>
        <p:nvSpPr>
          <p:cNvPr id="11270" name="Rectangle 3"/>
          <p:cNvSpPr>
            <a:spLocks noChangeArrowheads="1"/>
          </p:cNvSpPr>
          <p:nvPr/>
        </p:nvSpPr>
        <p:spPr bwMode="auto">
          <a:xfrm>
            <a:off x="657225" y="503238"/>
            <a:ext cx="37861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anose="02010609060101010101" pitchFamily="49" charset="-122"/>
                <a:ea typeface="黑体" panose="02010609060101010101" pitchFamily="49" charset="-122"/>
              </a:rPr>
              <a:t>对象方法的好处</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385763" y="1719263"/>
            <a:ext cx="86868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marL="514350" indent="-514350" algn="l" eaLnBrk="1" hangingPunct="1">
              <a:lnSpc>
                <a:spcPct val="130000"/>
              </a:lnSpc>
              <a:buClr>
                <a:srgbClr val="FF0000"/>
              </a:buClr>
              <a:buFont typeface="+mj-lt"/>
              <a:buAutoNum type="arabicPeriod" startAt="5"/>
              <a:defRPr/>
            </a:pPr>
            <a:r>
              <a:rPr lang="zh-CN" altLang="en-US" sz="2800" dirty="0">
                <a:solidFill>
                  <a:srgbClr val="0000FF"/>
                </a:solidFill>
              </a:rPr>
              <a:t>继承复用（重用）</a:t>
            </a:r>
            <a:endParaRPr lang="en-US" altLang="zh-CN" sz="2800" dirty="0">
              <a:solidFill>
                <a:srgbClr val="0000FF"/>
              </a:solidFill>
            </a:endParaRPr>
          </a:p>
          <a:p>
            <a:pPr marL="0" indent="0" algn="l" eaLnBrk="1" hangingPunct="1">
              <a:lnSpc>
                <a:spcPct val="130000"/>
              </a:lnSpc>
              <a:buClr>
                <a:srgbClr val="FF0000"/>
              </a:buClr>
              <a:defRPr/>
            </a:pPr>
            <a:r>
              <a:rPr lang="en-US" altLang="zh-CN" sz="2400" dirty="0">
                <a:solidFill>
                  <a:schemeClr val="tx1"/>
                </a:solidFill>
              </a:rPr>
              <a:t>       </a:t>
            </a:r>
            <a:r>
              <a:rPr lang="zh-CN" altLang="en-US" sz="2400" dirty="0">
                <a:solidFill>
                  <a:schemeClr val="tx1"/>
                </a:solidFill>
              </a:rPr>
              <a:t>多个对象（或类）一般具有层次，父子，上下，等继承关系。</a:t>
            </a:r>
            <a:endParaRPr lang="en-US" altLang="zh-CN" sz="2400" dirty="0">
              <a:solidFill>
                <a:schemeClr val="tx1"/>
              </a:solidFill>
            </a:endParaRPr>
          </a:p>
          <a:p>
            <a:pPr marL="0" indent="0" algn="l" eaLnBrk="1" hangingPunct="1">
              <a:lnSpc>
                <a:spcPct val="130000"/>
              </a:lnSpc>
              <a:buClr>
                <a:srgbClr val="FF0000"/>
              </a:buClr>
              <a:defRPr/>
            </a:pPr>
            <a:r>
              <a:rPr lang="zh-CN" altLang="en-US" sz="2400" dirty="0">
                <a:solidFill>
                  <a:schemeClr val="tx1"/>
                </a:solidFill>
              </a:rPr>
              <a:t>例： 人，学生，大学生，硕士生，博士生</a:t>
            </a:r>
            <a:endParaRPr lang="en-US" altLang="zh-CN" sz="2400" dirty="0">
              <a:solidFill>
                <a:schemeClr val="tx1"/>
              </a:solidFill>
            </a:endParaRPr>
          </a:p>
        </p:txBody>
      </p:sp>
      <p:sp>
        <p:nvSpPr>
          <p:cNvPr id="6" name="矩形 5"/>
          <p:cNvSpPr>
            <a:spLocks noChangeArrowheads="1"/>
          </p:cNvSpPr>
          <p:nvPr/>
        </p:nvSpPr>
        <p:spPr bwMode="auto">
          <a:xfrm>
            <a:off x="206375" y="3270250"/>
            <a:ext cx="1990725" cy="449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30000"/>
              </a:lnSpc>
              <a:buClr>
                <a:srgbClr val="FF0000"/>
              </a:buClr>
            </a:pPr>
            <a:r>
              <a:rPr lang="zh-CN" altLang="en-US" sz="2000">
                <a:solidFill>
                  <a:schemeClr val="tx1"/>
                </a:solidFill>
              </a:rPr>
              <a:t>“博士生”对象</a:t>
            </a:r>
            <a:endParaRPr lang="en-US" altLang="zh-CN" sz="2000">
              <a:solidFill>
                <a:schemeClr val="tx1"/>
              </a:solidFill>
            </a:endParaRPr>
          </a:p>
        </p:txBody>
      </p:sp>
      <p:sp>
        <p:nvSpPr>
          <p:cNvPr id="7" name="矩形 6"/>
          <p:cNvSpPr>
            <a:spLocks noChangeArrowheads="1"/>
          </p:cNvSpPr>
          <p:nvPr/>
        </p:nvSpPr>
        <p:spPr bwMode="auto">
          <a:xfrm>
            <a:off x="739775" y="4014788"/>
            <a:ext cx="1990725" cy="492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30000"/>
              </a:lnSpc>
              <a:buClr>
                <a:srgbClr val="FF0000"/>
              </a:buClr>
            </a:pPr>
            <a:r>
              <a:rPr lang="zh-CN" altLang="en-US" sz="2000">
                <a:solidFill>
                  <a:schemeClr val="tx1"/>
                </a:solidFill>
              </a:rPr>
              <a:t>“硕士生”对象</a:t>
            </a:r>
            <a:endParaRPr lang="en-US" altLang="zh-CN" sz="2000">
              <a:solidFill>
                <a:schemeClr val="tx1"/>
              </a:solidFill>
            </a:endParaRPr>
          </a:p>
        </p:txBody>
      </p:sp>
      <p:sp>
        <p:nvSpPr>
          <p:cNvPr id="8" name="矩形 7"/>
          <p:cNvSpPr>
            <a:spLocks noChangeArrowheads="1"/>
          </p:cNvSpPr>
          <p:nvPr/>
        </p:nvSpPr>
        <p:spPr bwMode="auto">
          <a:xfrm>
            <a:off x="1201738" y="4779963"/>
            <a:ext cx="1992312" cy="492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30000"/>
              </a:lnSpc>
              <a:buClr>
                <a:srgbClr val="FF0000"/>
              </a:buClr>
            </a:pPr>
            <a:r>
              <a:rPr lang="zh-CN" altLang="en-US" sz="2000">
                <a:solidFill>
                  <a:schemeClr val="tx1"/>
                </a:solidFill>
              </a:rPr>
              <a:t>“大学生”对象</a:t>
            </a:r>
            <a:endParaRPr lang="en-US" altLang="zh-CN" sz="2000">
              <a:solidFill>
                <a:schemeClr val="tx1"/>
              </a:solidFill>
            </a:endParaRPr>
          </a:p>
        </p:txBody>
      </p:sp>
      <p:sp>
        <p:nvSpPr>
          <p:cNvPr id="9" name="矩形 8"/>
          <p:cNvSpPr>
            <a:spLocks noChangeArrowheads="1"/>
          </p:cNvSpPr>
          <p:nvPr/>
        </p:nvSpPr>
        <p:spPr bwMode="auto">
          <a:xfrm>
            <a:off x="1763713" y="5545138"/>
            <a:ext cx="1731962" cy="492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30000"/>
              </a:lnSpc>
              <a:buClr>
                <a:srgbClr val="FF0000"/>
              </a:buClr>
            </a:pPr>
            <a:r>
              <a:rPr lang="zh-CN" altLang="en-US" sz="2000">
                <a:solidFill>
                  <a:schemeClr val="tx1"/>
                </a:solidFill>
              </a:rPr>
              <a:t>“学生”对象</a:t>
            </a:r>
            <a:endParaRPr lang="en-US" altLang="zh-CN" sz="2000">
              <a:solidFill>
                <a:schemeClr val="tx1"/>
              </a:solidFill>
            </a:endParaRPr>
          </a:p>
        </p:txBody>
      </p:sp>
      <p:sp>
        <p:nvSpPr>
          <p:cNvPr id="10" name="矩形 9"/>
          <p:cNvSpPr>
            <a:spLocks noChangeArrowheads="1"/>
          </p:cNvSpPr>
          <p:nvPr/>
        </p:nvSpPr>
        <p:spPr bwMode="auto">
          <a:xfrm>
            <a:off x="2209800" y="6264275"/>
            <a:ext cx="1474788" cy="493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30000"/>
              </a:lnSpc>
              <a:buClr>
                <a:srgbClr val="FF0000"/>
              </a:buClr>
            </a:pPr>
            <a:r>
              <a:rPr lang="zh-CN" altLang="en-US" sz="2000">
                <a:solidFill>
                  <a:schemeClr val="tx1"/>
                </a:solidFill>
              </a:rPr>
              <a:t>“人”对象</a:t>
            </a:r>
            <a:endParaRPr lang="en-US" altLang="zh-CN" sz="2000">
              <a:solidFill>
                <a:schemeClr val="tx1"/>
              </a:solidFill>
            </a:endParaRPr>
          </a:p>
        </p:txBody>
      </p:sp>
      <p:cxnSp>
        <p:nvCxnSpPr>
          <p:cNvPr id="11" name="直接箭头连接符 10"/>
          <p:cNvCxnSpPr>
            <a:stCxn id="7" idx="0"/>
            <a:endCxn id="6" idx="2"/>
          </p:cNvCxnSpPr>
          <p:nvPr/>
        </p:nvCxnSpPr>
        <p:spPr>
          <a:xfrm flipH="1" flipV="1">
            <a:off x="1201738" y="3719513"/>
            <a:ext cx="533400" cy="295275"/>
          </a:xfrm>
          <a:prstGeom prst="straightConnector1">
            <a:avLst/>
          </a:prstGeom>
          <a:ln>
            <a:headEnd w="lg" len="sm"/>
            <a:tailEnd type="triangle" w="lg" len="lg"/>
          </a:ln>
        </p:spPr>
        <p:style>
          <a:lnRef idx="2">
            <a:schemeClr val="dk1"/>
          </a:lnRef>
          <a:fillRef idx="0">
            <a:schemeClr val="dk1"/>
          </a:fillRef>
          <a:effectRef idx="1">
            <a:schemeClr val="dk1"/>
          </a:effectRef>
          <a:fontRef idx="minor">
            <a:schemeClr val="tx1"/>
          </a:fontRef>
        </p:style>
      </p:cxnSp>
      <p:cxnSp>
        <p:nvCxnSpPr>
          <p:cNvPr id="12" name="直接箭头连接符 11"/>
          <p:cNvCxnSpPr/>
          <p:nvPr/>
        </p:nvCxnSpPr>
        <p:spPr>
          <a:xfrm flipH="1" flipV="1">
            <a:off x="1676400" y="4464050"/>
            <a:ext cx="533400" cy="295275"/>
          </a:xfrm>
          <a:prstGeom prst="straightConnector1">
            <a:avLst/>
          </a:prstGeom>
          <a:ln>
            <a:headEnd w="lg" len="sm"/>
            <a:tailEnd type="triangle" w="lg" len="lg"/>
          </a:ln>
        </p:spPr>
        <p:style>
          <a:lnRef idx="2">
            <a:schemeClr val="dk1"/>
          </a:lnRef>
          <a:fillRef idx="0">
            <a:schemeClr val="dk1"/>
          </a:fillRef>
          <a:effectRef idx="1">
            <a:schemeClr val="dk1"/>
          </a:effectRef>
          <a:fontRef idx="minor">
            <a:schemeClr val="tx1"/>
          </a:fontRef>
        </p:style>
      </p:cxnSp>
      <p:cxnSp>
        <p:nvCxnSpPr>
          <p:cNvPr id="13" name="直接箭头连接符 12"/>
          <p:cNvCxnSpPr/>
          <p:nvPr/>
        </p:nvCxnSpPr>
        <p:spPr>
          <a:xfrm flipH="1" flipV="1">
            <a:off x="2098675" y="5229225"/>
            <a:ext cx="531813" cy="295275"/>
          </a:xfrm>
          <a:prstGeom prst="straightConnector1">
            <a:avLst/>
          </a:prstGeom>
          <a:ln>
            <a:headEnd w="lg" len="sm"/>
            <a:tailEnd type="triangle" w="lg" len="lg"/>
          </a:ln>
        </p:spPr>
        <p:style>
          <a:lnRef idx="2">
            <a:schemeClr val="dk1"/>
          </a:lnRef>
          <a:fillRef idx="0">
            <a:schemeClr val="dk1"/>
          </a:fillRef>
          <a:effectRef idx="1">
            <a:schemeClr val="dk1"/>
          </a:effectRef>
          <a:fontRef idx="minor">
            <a:schemeClr val="tx1"/>
          </a:fontRef>
        </p:style>
      </p:cxnSp>
      <p:cxnSp>
        <p:nvCxnSpPr>
          <p:cNvPr id="14" name="直接箭头连接符 13"/>
          <p:cNvCxnSpPr/>
          <p:nvPr/>
        </p:nvCxnSpPr>
        <p:spPr>
          <a:xfrm flipH="1" flipV="1">
            <a:off x="2674938" y="5994400"/>
            <a:ext cx="533400" cy="295275"/>
          </a:xfrm>
          <a:prstGeom prst="straightConnector1">
            <a:avLst/>
          </a:prstGeom>
          <a:ln>
            <a:headEnd w="lg" len="sm"/>
            <a:tailEnd type="triangle" w="lg" len="lg"/>
          </a:ln>
        </p:spPr>
        <p:style>
          <a:lnRef idx="2">
            <a:schemeClr val="dk1"/>
          </a:lnRef>
          <a:fillRef idx="0">
            <a:schemeClr val="dk1"/>
          </a:fillRef>
          <a:effectRef idx="1">
            <a:schemeClr val="dk1"/>
          </a:effectRef>
          <a:fontRef idx="minor">
            <a:schemeClr val="tx1"/>
          </a:fontRef>
        </p:style>
      </p:cxnSp>
      <p:sp>
        <p:nvSpPr>
          <p:cNvPr id="15" name="矩形 14"/>
          <p:cNvSpPr>
            <a:spLocks noChangeArrowheads="1"/>
          </p:cNvSpPr>
          <p:nvPr/>
        </p:nvSpPr>
        <p:spPr bwMode="auto">
          <a:xfrm>
            <a:off x="6777038" y="3270250"/>
            <a:ext cx="1990725" cy="492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30000"/>
              </a:lnSpc>
              <a:buClr>
                <a:srgbClr val="FF0000"/>
              </a:buClr>
            </a:pPr>
            <a:r>
              <a:rPr lang="zh-CN" altLang="en-US" sz="2000">
                <a:solidFill>
                  <a:schemeClr val="tx1"/>
                </a:solidFill>
              </a:rPr>
              <a:t>“工作簿”对象</a:t>
            </a:r>
            <a:endParaRPr lang="en-US" altLang="zh-CN" sz="2000">
              <a:solidFill>
                <a:schemeClr val="tx1"/>
              </a:solidFill>
            </a:endParaRPr>
          </a:p>
        </p:txBody>
      </p:sp>
      <p:sp>
        <p:nvSpPr>
          <p:cNvPr id="16" name="矩形 15"/>
          <p:cNvSpPr>
            <a:spLocks noChangeArrowheads="1"/>
          </p:cNvSpPr>
          <p:nvPr/>
        </p:nvSpPr>
        <p:spPr bwMode="auto">
          <a:xfrm>
            <a:off x="6262688" y="4106863"/>
            <a:ext cx="1992312" cy="492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30000"/>
              </a:lnSpc>
              <a:buClr>
                <a:srgbClr val="FF0000"/>
              </a:buClr>
            </a:pPr>
            <a:r>
              <a:rPr lang="zh-CN" altLang="en-US" sz="2000">
                <a:solidFill>
                  <a:schemeClr val="tx1"/>
                </a:solidFill>
              </a:rPr>
              <a:t>“工作表”对象</a:t>
            </a:r>
            <a:endParaRPr lang="en-US" altLang="zh-CN" sz="2000">
              <a:solidFill>
                <a:schemeClr val="tx1"/>
              </a:solidFill>
            </a:endParaRPr>
          </a:p>
        </p:txBody>
      </p:sp>
      <p:sp>
        <p:nvSpPr>
          <p:cNvPr id="17" name="矩形 16"/>
          <p:cNvSpPr>
            <a:spLocks noChangeArrowheads="1"/>
          </p:cNvSpPr>
          <p:nvPr/>
        </p:nvSpPr>
        <p:spPr bwMode="auto">
          <a:xfrm>
            <a:off x="5757863" y="5229225"/>
            <a:ext cx="1474787" cy="492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30000"/>
              </a:lnSpc>
              <a:buClr>
                <a:srgbClr val="FF0000"/>
              </a:buClr>
            </a:pPr>
            <a:r>
              <a:rPr lang="zh-CN" altLang="en-US" sz="2000">
                <a:solidFill>
                  <a:schemeClr val="tx1"/>
                </a:solidFill>
              </a:rPr>
              <a:t>“行”对象</a:t>
            </a:r>
            <a:endParaRPr lang="en-US" altLang="zh-CN" sz="2000">
              <a:solidFill>
                <a:schemeClr val="tx1"/>
              </a:solidFill>
            </a:endParaRPr>
          </a:p>
        </p:txBody>
      </p:sp>
      <p:sp>
        <p:nvSpPr>
          <p:cNvPr id="18" name="矩形 17"/>
          <p:cNvSpPr>
            <a:spLocks noChangeArrowheads="1"/>
          </p:cNvSpPr>
          <p:nvPr/>
        </p:nvSpPr>
        <p:spPr bwMode="auto">
          <a:xfrm>
            <a:off x="6169025" y="6176963"/>
            <a:ext cx="1733550" cy="492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30000"/>
              </a:lnSpc>
              <a:buClr>
                <a:srgbClr val="FF0000"/>
              </a:buClr>
            </a:pPr>
            <a:r>
              <a:rPr lang="zh-CN" altLang="en-US" sz="2000">
                <a:solidFill>
                  <a:schemeClr val="tx1"/>
                </a:solidFill>
              </a:rPr>
              <a:t>“单元”对象</a:t>
            </a:r>
            <a:endParaRPr lang="en-US" altLang="zh-CN" sz="2000">
              <a:solidFill>
                <a:schemeClr val="tx1"/>
              </a:solidFill>
            </a:endParaRPr>
          </a:p>
        </p:txBody>
      </p:sp>
      <p:cxnSp>
        <p:nvCxnSpPr>
          <p:cNvPr id="19" name="直接箭头连接符 18"/>
          <p:cNvCxnSpPr>
            <a:stCxn id="16" idx="0"/>
            <a:endCxn id="15" idx="2"/>
          </p:cNvCxnSpPr>
          <p:nvPr/>
        </p:nvCxnSpPr>
        <p:spPr>
          <a:xfrm flipV="1">
            <a:off x="7258050" y="3762375"/>
            <a:ext cx="514350" cy="344488"/>
          </a:xfrm>
          <a:prstGeom prst="straightConnector1">
            <a:avLst/>
          </a:prstGeom>
          <a:ln>
            <a:headEnd w="lg" len="sm"/>
            <a:tailEnd type="triangle" w="lg" len="lg"/>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17" idx="0"/>
            <a:endCxn id="16" idx="2"/>
          </p:cNvCxnSpPr>
          <p:nvPr/>
        </p:nvCxnSpPr>
        <p:spPr>
          <a:xfrm flipV="1">
            <a:off x="6496050" y="4598988"/>
            <a:ext cx="762000" cy="630237"/>
          </a:xfrm>
          <a:prstGeom prst="straightConnector1">
            <a:avLst/>
          </a:prstGeom>
          <a:ln>
            <a:headEnd w="lg" len="sm"/>
            <a:tailEnd type="triangle" w="lg" len="lg"/>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22" idx="0"/>
          </p:cNvCxnSpPr>
          <p:nvPr/>
        </p:nvCxnSpPr>
        <p:spPr>
          <a:xfrm flipH="1" flipV="1">
            <a:off x="7232650" y="4603750"/>
            <a:ext cx="922338" cy="625475"/>
          </a:xfrm>
          <a:prstGeom prst="straightConnector1">
            <a:avLst/>
          </a:prstGeom>
          <a:ln>
            <a:headEnd w="lg" len="sm"/>
            <a:tailEnd type="triangle" w="lg" len="lg"/>
          </a:ln>
        </p:spPr>
        <p:style>
          <a:lnRef idx="2">
            <a:schemeClr val="dk1"/>
          </a:lnRef>
          <a:fillRef idx="0">
            <a:schemeClr val="dk1"/>
          </a:fillRef>
          <a:effectRef idx="1">
            <a:schemeClr val="dk1"/>
          </a:effectRef>
          <a:fontRef idx="minor">
            <a:schemeClr val="tx1"/>
          </a:fontRef>
        </p:style>
      </p:cxnSp>
      <p:sp>
        <p:nvSpPr>
          <p:cNvPr id="22" name="矩形 21"/>
          <p:cNvSpPr>
            <a:spLocks noChangeArrowheads="1"/>
          </p:cNvSpPr>
          <p:nvPr/>
        </p:nvSpPr>
        <p:spPr bwMode="auto">
          <a:xfrm>
            <a:off x="7416800" y="5229225"/>
            <a:ext cx="1476375" cy="492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p>
            <a:pPr algn="l">
              <a:lnSpc>
                <a:spcPct val="130000"/>
              </a:lnSpc>
              <a:buClr>
                <a:srgbClr val="FF0000"/>
              </a:buClr>
            </a:pPr>
            <a:r>
              <a:rPr lang="zh-CN" altLang="en-US" sz="2000">
                <a:solidFill>
                  <a:schemeClr val="tx1"/>
                </a:solidFill>
              </a:rPr>
              <a:t>“列”对象</a:t>
            </a:r>
            <a:endParaRPr lang="en-US" altLang="zh-CN" sz="2000">
              <a:solidFill>
                <a:schemeClr val="tx1"/>
              </a:solidFill>
            </a:endParaRPr>
          </a:p>
        </p:txBody>
      </p:sp>
      <p:cxnSp>
        <p:nvCxnSpPr>
          <p:cNvPr id="23" name="直接箭头连接符 22"/>
          <p:cNvCxnSpPr>
            <a:stCxn id="18" idx="0"/>
            <a:endCxn id="22" idx="2"/>
          </p:cNvCxnSpPr>
          <p:nvPr/>
        </p:nvCxnSpPr>
        <p:spPr>
          <a:xfrm flipV="1">
            <a:off x="7035800" y="5721350"/>
            <a:ext cx="1119188" cy="455613"/>
          </a:xfrm>
          <a:prstGeom prst="straightConnector1">
            <a:avLst/>
          </a:prstGeom>
          <a:ln>
            <a:headEnd w="lg" len="sm"/>
            <a:tailEnd type="triangle" w="lg" len="lg"/>
          </a:ln>
        </p:spPr>
        <p:style>
          <a:lnRef idx="2">
            <a:schemeClr val="dk1"/>
          </a:lnRef>
          <a:fillRef idx="0">
            <a:schemeClr val="dk1"/>
          </a:fillRef>
          <a:effectRef idx="1">
            <a:schemeClr val="dk1"/>
          </a:effectRef>
          <a:fontRef idx="minor">
            <a:schemeClr val="tx1"/>
          </a:fontRef>
        </p:style>
      </p:cxnSp>
      <p:cxnSp>
        <p:nvCxnSpPr>
          <p:cNvPr id="24" name="直接箭头连接符 23"/>
          <p:cNvCxnSpPr>
            <a:stCxn id="18" idx="0"/>
          </p:cNvCxnSpPr>
          <p:nvPr/>
        </p:nvCxnSpPr>
        <p:spPr>
          <a:xfrm flipH="1" flipV="1">
            <a:off x="6505575" y="5724525"/>
            <a:ext cx="530225" cy="452438"/>
          </a:xfrm>
          <a:prstGeom prst="straightConnector1">
            <a:avLst/>
          </a:prstGeom>
          <a:ln>
            <a:headEnd w="lg" len="sm"/>
            <a:tailEnd type="triangle" w="lg" len="lg"/>
          </a:ln>
        </p:spPr>
        <p:style>
          <a:lnRef idx="2">
            <a:schemeClr val="dk1"/>
          </a:lnRef>
          <a:fillRef idx="0">
            <a:schemeClr val="dk1"/>
          </a:fillRef>
          <a:effectRef idx="1">
            <a:schemeClr val="dk1"/>
          </a:effectRef>
          <a:fontRef idx="minor">
            <a:schemeClr val="tx1"/>
          </a:fontRef>
        </p:style>
      </p:cxnSp>
      <p:sp>
        <p:nvSpPr>
          <p:cNvPr id="25" name="矩形 24"/>
          <p:cNvSpPr>
            <a:spLocks noChangeArrowheads="1"/>
          </p:cNvSpPr>
          <p:nvPr/>
        </p:nvSpPr>
        <p:spPr bwMode="auto">
          <a:xfrm>
            <a:off x="4392613" y="5675313"/>
            <a:ext cx="1201737" cy="449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30000"/>
              </a:lnSpc>
              <a:buClr>
                <a:srgbClr val="FF0000"/>
              </a:buClr>
            </a:pPr>
            <a:r>
              <a:rPr lang="zh-CN" altLang="en-US" sz="2000">
                <a:solidFill>
                  <a:srgbClr val="0000FF"/>
                </a:solidFill>
              </a:rPr>
              <a:t>基   类</a:t>
            </a:r>
            <a:endParaRPr lang="en-US" altLang="zh-CN" sz="2000">
              <a:solidFill>
                <a:srgbClr val="0000FF"/>
              </a:solidFill>
            </a:endParaRPr>
          </a:p>
        </p:txBody>
      </p:sp>
      <p:sp>
        <p:nvSpPr>
          <p:cNvPr id="26" name="矩形 25"/>
          <p:cNvSpPr>
            <a:spLocks noChangeArrowheads="1"/>
          </p:cNvSpPr>
          <p:nvPr/>
        </p:nvSpPr>
        <p:spPr bwMode="auto">
          <a:xfrm>
            <a:off x="4359275" y="4238625"/>
            <a:ext cx="1203325" cy="449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nSpc>
                <a:spcPct val="130000"/>
              </a:lnSpc>
              <a:buClr>
                <a:srgbClr val="FF0000"/>
              </a:buClr>
            </a:pPr>
            <a:r>
              <a:rPr lang="zh-CN" altLang="en-US" sz="2000">
                <a:solidFill>
                  <a:srgbClr val="0000FF"/>
                </a:solidFill>
              </a:rPr>
              <a:t>产生类</a:t>
            </a:r>
            <a:endParaRPr lang="en-US" altLang="zh-CN" sz="2000">
              <a:solidFill>
                <a:srgbClr val="0000FF"/>
              </a:solidFill>
            </a:endParaRPr>
          </a:p>
        </p:txBody>
      </p:sp>
      <p:cxnSp>
        <p:nvCxnSpPr>
          <p:cNvPr id="27" name="直接箭头连接符 26"/>
          <p:cNvCxnSpPr/>
          <p:nvPr/>
        </p:nvCxnSpPr>
        <p:spPr>
          <a:xfrm flipV="1">
            <a:off x="4948238" y="4687888"/>
            <a:ext cx="0" cy="987425"/>
          </a:xfrm>
          <a:prstGeom prst="straightConnector1">
            <a:avLst/>
          </a:prstGeom>
          <a:ln>
            <a:headEnd w="lg" len="sm"/>
            <a:tailEnd type="triangle" w="lg" len="lg"/>
          </a:ln>
        </p:spPr>
        <p:style>
          <a:lnRef idx="2">
            <a:schemeClr val="dk1"/>
          </a:lnRef>
          <a:fillRef idx="0">
            <a:schemeClr val="dk1"/>
          </a:fillRef>
          <a:effectRef idx="1">
            <a:schemeClr val="dk1"/>
          </a:effectRef>
          <a:fontRef idx="minor">
            <a:schemeClr val="tx1"/>
          </a:fontRef>
        </p:style>
      </p:cxnSp>
      <p:sp>
        <p:nvSpPr>
          <p:cNvPr id="12314" name="Rectangle 3"/>
          <p:cNvSpPr>
            <a:spLocks noChangeArrowheads="1"/>
          </p:cNvSpPr>
          <p:nvPr/>
        </p:nvSpPr>
        <p:spPr bwMode="auto">
          <a:xfrm>
            <a:off x="522288" y="503238"/>
            <a:ext cx="37861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anose="02010609060101010101" pitchFamily="49" charset="-122"/>
                <a:ea typeface="黑体" panose="02010609060101010101" pitchFamily="49" charset="-122"/>
              </a:rPr>
              <a:t>对象方法的好处</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P spid="9" grpId="0" animBg="1"/>
      <p:bldP spid="10" grpId="0" animBg="1"/>
      <p:bldP spid="15" grpId="0" animBg="1"/>
      <p:bldP spid="16" grpId="0" animBg="1"/>
      <p:bldP spid="17" grpId="0" animBg="1"/>
      <p:bldP spid="18" grpId="0" animBg="1"/>
      <p:bldP spid="22" grpId="0" animBg="1"/>
      <p:bldP spid="25" grpId="0" animBg="1"/>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57225" y="1854200"/>
            <a:ext cx="7964488" cy="4892675"/>
          </a:xfrm>
          <a:prstGeom prst="rect">
            <a:avLst/>
          </a:prstGeom>
        </p:spPr>
        <p:txBody>
          <a:bodyPr>
            <a:spAutoFit/>
          </a:bodyPr>
          <a:lstStyle/>
          <a:p>
            <a:pPr marL="342900" indent="-342900" algn="l">
              <a:buClr>
                <a:srgbClr val="FF0000"/>
              </a:buClr>
              <a:buFont typeface="Wingdings" panose="05000000000000000000" pitchFamily="2" charset="2"/>
              <a:buChar char="ü"/>
              <a:defRPr/>
            </a:pPr>
            <a:r>
              <a:rPr lang="zh-CN" altLang="en-US" sz="2400" dirty="0">
                <a:solidFill>
                  <a:srgbClr val="0000FF"/>
                </a:solidFill>
                <a:ea typeface="宋体" pitchFamily="2" charset="-122"/>
              </a:rPr>
              <a:t>“子女”对象继承“父母”对象的属性和方法；</a:t>
            </a:r>
            <a:endParaRPr lang="en-US" altLang="zh-CN" sz="2400" dirty="0">
              <a:solidFill>
                <a:srgbClr val="0000FF"/>
              </a:solidFill>
              <a:ea typeface="宋体" pitchFamily="2" charset="-122"/>
            </a:endParaRPr>
          </a:p>
          <a:p>
            <a:pPr marL="342900" indent="-342900" algn="l">
              <a:buClr>
                <a:srgbClr val="FF0000"/>
              </a:buClr>
              <a:buFont typeface="Wingdings" panose="05000000000000000000" pitchFamily="2" charset="2"/>
              <a:buChar char="ü"/>
              <a:defRPr/>
            </a:pPr>
            <a:endParaRPr lang="en-US" altLang="zh-CN" sz="2400" dirty="0">
              <a:solidFill>
                <a:srgbClr val="0000FF"/>
              </a:solidFill>
              <a:ea typeface="宋体" pitchFamily="2" charset="-122"/>
            </a:endParaRPr>
          </a:p>
          <a:p>
            <a:pPr marL="342900" indent="-342900" algn="l">
              <a:buClr>
                <a:srgbClr val="FF0000"/>
              </a:buClr>
              <a:buFont typeface="Wingdings" panose="05000000000000000000" pitchFamily="2" charset="2"/>
              <a:buChar char="ü"/>
              <a:defRPr/>
            </a:pPr>
            <a:r>
              <a:rPr lang="zh-CN" altLang="en-US" sz="2400" dirty="0">
                <a:solidFill>
                  <a:srgbClr val="0000FF"/>
                </a:solidFill>
                <a:ea typeface="宋体" pitchFamily="2" charset="-122"/>
              </a:rPr>
              <a:t>“高层”对象继承“低层”对象的属性和方法；</a:t>
            </a:r>
            <a:endParaRPr lang="en-US" altLang="zh-CN" sz="2400" dirty="0">
              <a:solidFill>
                <a:srgbClr val="0000FF"/>
              </a:solidFill>
              <a:ea typeface="宋体" pitchFamily="2" charset="-122"/>
            </a:endParaRPr>
          </a:p>
          <a:p>
            <a:pPr algn="l">
              <a:buClr>
                <a:srgbClr val="FF0000"/>
              </a:buClr>
              <a:defRPr/>
            </a:pPr>
            <a:endParaRPr lang="en-US" altLang="zh-CN" sz="2400" dirty="0">
              <a:solidFill>
                <a:srgbClr val="0000FF"/>
              </a:solidFill>
              <a:ea typeface="宋体" pitchFamily="2" charset="-122"/>
            </a:endParaRPr>
          </a:p>
          <a:p>
            <a:pPr marL="342900" indent="-342900" algn="l">
              <a:buClr>
                <a:srgbClr val="FF0000"/>
              </a:buClr>
              <a:buFont typeface="Wingdings" panose="05000000000000000000" pitchFamily="2" charset="2"/>
              <a:buChar char="ü"/>
              <a:defRPr/>
            </a:pPr>
            <a:r>
              <a:rPr lang="zh-CN" altLang="en-US" sz="2400" dirty="0">
                <a:solidFill>
                  <a:srgbClr val="0000FF"/>
                </a:solidFill>
                <a:ea typeface="宋体" pitchFamily="2" charset="-122"/>
              </a:rPr>
              <a:t>高层对象可以复用低层对象的程序代码；</a:t>
            </a:r>
            <a:endParaRPr lang="en-US" altLang="zh-CN" sz="2400" dirty="0">
              <a:solidFill>
                <a:srgbClr val="0000FF"/>
              </a:solidFill>
              <a:ea typeface="宋体" pitchFamily="2" charset="-122"/>
            </a:endParaRPr>
          </a:p>
          <a:p>
            <a:pPr algn="l">
              <a:buClr>
                <a:srgbClr val="FF0000"/>
              </a:buClr>
              <a:defRPr/>
            </a:pPr>
            <a:endParaRPr lang="en-US" altLang="zh-CN" sz="2400" dirty="0">
              <a:solidFill>
                <a:srgbClr val="0000FF"/>
              </a:solidFill>
              <a:ea typeface="宋体" pitchFamily="2" charset="-122"/>
            </a:endParaRPr>
          </a:p>
          <a:p>
            <a:pPr marL="342900" indent="-342900" algn="l">
              <a:buClr>
                <a:srgbClr val="FF0000"/>
              </a:buClr>
              <a:buFont typeface="Wingdings" panose="05000000000000000000" pitchFamily="2" charset="2"/>
              <a:buChar char="ü"/>
              <a:defRPr/>
            </a:pPr>
            <a:r>
              <a:rPr lang="zh-CN" altLang="en-US" sz="2400" dirty="0">
                <a:solidFill>
                  <a:srgbClr val="0000FF"/>
                </a:solidFill>
                <a:ea typeface="宋体" pitchFamily="2" charset="-122"/>
              </a:rPr>
              <a:t>后面要写的程序可以复用以前已有的程序；</a:t>
            </a:r>
            <a:endParaRPr lang="en-US" altLang="zh-CN" sz="2400" dirty="0">
              <a:solidFill>
                <a:srgbClr val="0000FF"/>
              </a:solidFill>
              <a:ea typeface="宋体" pitchFamily="2" charset="-122"/>
            </a:endParaRPr>
          </a:p>
          <a:p>
            <a:pPr algn="l">
              <a:buClr>
                <a:srgbClr val="FF0000"/>
              </a:buClr>
              <a:defRPr/>
            </a:pPr>
            <a:endParaRPr lang="en-US" altLang="zh-CN" sz="2400" dirty="0">
              <a:solidFill>
                <a:srgbClr val="0000FF"/>
              </a:solidFill>
              <a:ea typeface="宋体" pitchFamily="2" charset="-122"/>
            </a:endParaRPr>
          </a:p>
          <a:p>
            <a:pPr marL="342900" indent="-342900" algn="l">
              <a:buClr>
                <a:srgbClr val="FF0000"/>
              </a:buClr>
              <a:buFont typeface="Wingdings" panose="05000000000000000000" pitchFamily="2" charset="2"/>
              <a:buChar char="ü"/>
              <a:defRPr/>
            </a:pPr>
            <a:r>
              <a:rPr lang="en-US" altLang="zh-CN" sz="2400" dirty="0">
                <a:solidFill>
                  <a:srgbClr val="0000FF"/>
                </a:solidFill>
                <a:ea typeface="宋体" pitchFamily="2" charset="-122"/>
              </a:rPr>
              <a:t> </a:t>
            </a:r>
            <a:r>
              <a:rPr lang="zh-CN" altLang="en-US" sz="2400" dirty="0">
                <a:solidFill>
                  <a:srgbClr val="0000FF"/>
                </a:solidFill>
                <a:ea typeface="宋体" pitchFamily="2" charset="-122"/>
              </a:rPr>
              <a:t>今后的程序设计方案可以复用以前的经验和积累；</a:t>
            </a:r>
            <a:endParaRPr lang="en-US" altLang="zh-CN" sz="2400" dirty="0">
              <a:solidFill>
                <a:srgbClr val="0000FF"/>
              </a:solidFill>
              <a:ea typeface="宋体" pitchFamily="2" charset="-122"/>
            </a:endParaRPr>
          </a:p>
          <a:p>
            <a:pPr algn="l">
              <a:buClr>
                <a:srgbClr val="FF0000"/>
              </a:buClr>
              <a:defRPr/>
            </a:pPr>
            <a:endParaRPr lang="en-US" altLang="zh-CN" sz="2400" dirty="0">
              <a:solidFill>
                <a:srgbClr val="0000FF"/>
              </a:solidFill>
              <a:ea typeface="宋体" pitchFamily="2" charset="-122"/>
            </a:endParaRPr>
          </a:p>
          <a:p>
            <a:pPr marL="342900" indent="-342900" algn="l">
              <a:buClr>
                <a:srgbClr val="FF0000"/>
              </a:buClr>
              <a:buFont typeface="Wingdings" panose="05000000000000000000" pitchFamily="2" charset="2"/>
              <a:buChar char="ü"/>
              <a:defRPr/>
            </a:pPr>
            <a:r>
              <a:rPr lang="en-US" altLang="zh-CN" sz="2400" dirty="0">
                <a:solidFill>
                  <a:srgbClr val="0000FF"/>
                </a:solidFill>
                <a:ea typeface="宋体" pitchFamily="2" charset="-122"/>
              </a:rPr>
              <a:t> </a:t>
            </a:r>
            <a:r>
              <a:rPr lang="zh-CN" altLang="en-US" sz="2400" dirty="0">
                <a:solidFill>
                  <a:srgbClr val="0000FF"/>
                </a:solidFill>
                <a:ea typeface="宋体" pitchFamily="2" charset="-122"/>
              </a:rPr>
              <a:t>未来的工作发展利用已有的文明和基础；</a:t>
            </a:r>
            <a:endParaRPr lang="en-US" altLang="zh-CN" sz="2400" dirty="0">
              <a:solidFill>
                <a:srgbClr val="0000FF"/>
              </a:solidFill>
              <a:ea typeface="宋体" pitchFamily="2" charset="-122"/>
            </a:endParaRPr>
          </a:p>
          <a:p>
            <a:pPr algn="l">
              <a:buClr>
                <a:srgbClr val="FF0000"/>
              </a:buClr>
              <a:defRPr/>
            </a:pPr>
            <a:endParaRPr lang="en-US" altLang="zh-CN" sz="2400" dirty="0">
              <a:solidFill>
                <a:srgbClr val="0000FF"/>
              </a:solidFill>
              <a:ea typeface="宋体" pitchFamily="2" charset="-122"/>
            </a:endParaRPr>
          </a:p>
          <a:p>
            <a:pPr marL="342900" indent="-342900" algn="l">
              <a:buClr>
                <a:srgbClr val="FF0000"/>
              </a:buClr>
              <a:buFont typeface="Wingdings" panose="05000000000000000000" pitchFamily="2" charset="2"/>
              <a:buChar char="ü"/>
              <a:defRPr/>
            </a:pPr>
            <a:r>
              <a:rPr lang="zh-CN" altLang="en-US" sz="2400" dirty="0">
                <a:solidFill>
                  <a:srgbClr val="0000FF"/>
                </a:solidFill>
                <a:ea typeface="宋体" pitchFamily="2" charset="-122"/>
              </a:rPr>
              <a:t>对象程序开发和设计</a:t>
            </a:r>
            <a:r>
              <a:rPr lang="en-US" altLang="zh-CN" sz="2400" dirty="0">
                <a:solidFill>
                  <a:srgbClr val="0000FF"/>
                </a:solidFill>
                <a:ea typeface="宋体" pitchFamily="2" charset="-122"/>
              </a:rPr>
              <a:t>--</a:t>
            </a:r>
            <a:r>
              <a:rPr lang="zh-CN" altLang="en-US" sz="2400" dirty="0">
                <a:solidFill>
                  <a:srgbClr val="0000FF"/>
                </a:solidFill>
                <a:ea typeface="宋体" pitchFamily="2" charset="-122"/>
              </a:rPr>
              <a:t>符合人类认识和改造世界的过程。</a:t>
            </a:r>
            <a:endParaRPr lang="en-US" altLang="zh-CN" sz="2400" dirty="0">
              <a:solidFill>
                <a:srgbClr val="0000FF"/>
              </a:solidFill>
              <a:ea typeface="宋体" pitchFamily="2" charset="-122"/>
            </a:endParaRPr>
          </a:p>
        </p:txBody>
      </p:sp>
      <p:sp>
        <p:nvSpPr>
          <p:cNvPr id="13316" name="Rectangle 3"/>
          <p:cNvSpPr>
            <a:spLocks noChangeArrowheads="1"/>
          </p:cNvSpPr>
          <p:nvPr/>
        </p:nvSpPr>
        <p:spPr bwMode="auto">
          <a:xfrm>
            <a:off x="522288" y="503238"/>
            <a:ext cx="37861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anose="02010609060101010101" pitchFamily="49" charset="-122"/>
                <a:ea typeface="黑体" panose="02010609060101010101" pitchFamily="49" charset="-122"/>
              </a:rPr>
              <a:t>对象方法的好处</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p:cNvSpPr>
            <a:spLocks noChangeArrowheads="1"/>
          </p:cNvSpPr>
          <p:nvPr/>
        </p:nvSpPr>
        <p:spPr bwMode="auto">
          <a:xfrm>
            <a:off x="385763" y="1719263"/>
            <a:ext cx="86868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marL="514350" indent="-514350" algn="l" eaLnBrk="1" hangingPunct="1">
              <a:lnSpc>
                <a:spcPct val="130000"/>
              </a:lnSpc>
              <a:buClr>
                <a:srgbClr val="FF0000"/>
              </a:buClr>
              <a:buFont typeface="+mj-lt"/>
              <a:buAutoNum type="arabicPeriod" startAt="6"/>
              <a:defRPr/>
            </a:pPr>
            <a:r>
              <a:rPr lang="zh-CN" altLang="en-US" sz="2800" dirty="0">
                <a:solidFill>
                  <a:srgbClr val="0000FF"/>
                </a:solidFill>
              </a:rPr>
              <a:t>扩展修改维护容易</a:t>
            </a:r>
            <a:endParaRPr lang="en-US" altLang="zh-CN" sz="2800" dirty="0">
              <a:solidFill>
                <a:srgbClr val="0000FF"/>
              </a:solidFill>
            </a:endParaRPr>
          </a:p>
          <a:p>
            <a:pPr marL="0" indent="0" algn="l" eaLnBrk="1" hangingPunct="1">
              <a:lnSpc>
                <a:spcPct val="130000"/>
              </a:lnSpc>
              <a:buClr>
                <a:srgbClr val="FF0000"/>
              </a:buClr>
              <a:defRPr/>
            </a:pPr>
            <a:r>
              <a:rPr lang="en-US" altLang="zh-CN" sz="2400" dirty="0">
                <a:solidFill>
                  <a:schemeClr val="tx1"/>
                </a:solidFill>
              </a:rPr>
              <a:t>       </a:t>
            </a:r>
            <a:r>
              <a:rPr lang="zh-CN" altLang="en-US" sz="2400" dirty="0">
                <a:solidFill>
                  <a:schemeClr val="tx1"/>
                </a:solidFill>
              </a:rPr>
              <a:t>由于以上特点：自然，容易理解，模块独立性强，信息封装和隐藏，可以继承复用，所以面向对象编程扩展修改维护容易。</a:t>
            </a:r>
            <a:endParaRPr lang="en-US" altLang="zh-CN" sz="2400" dirty="0">
              <a:solidFill>
                <a:schemeClr val="tx1"/>
              </a:solidFill>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025" y="3683000"/>
            <a:ext cx="3067050"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41" name="Rectangle 3"/>
          <p:cNvSpPr>
            <a:spLocks noChangeArrowheads="1"/>
          </p:cNvSpPr>
          <p:nvPr/>
        </p:nvSpPr>
        <p:spPr bwMode="auto">
          <a:xfrm>
            <a:off x="522288" y="503238"/>
            <a:ext cx="37861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anose="02010609060101010101" pitchFamily="49" charset="-122"/>
                <a:ea typeface="黑体" panose="02010609060101010101" pitchFamily="49" charset="-122"/>
              </a:rPr>
              <a:t>对象方法的好处</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ChangeArrowheads="1"/>
          </p:cNvSpPr>
          <p:nvPr/>
        </p:nvSpPr>
        <p:spPr bwMode="auto">
          <a:xfrm>
            <a:off x="611188" y="471488"/>
            <a:ext cx="63325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en-US" altLang="zh-CN" sz="4000" dirty="0">
                <a:solidFill>
                  <a:srgbClr val="0000FF"/>
                </a:solidFill>
              </a:rPr>
              <a:t>C++, JAVA </a:t>
            </a:r>
            <a:r>
              <a:rPr lang="zh-CN" altLang="en-US" sz="4000" dirty="0">
                <a:solidFill>
                  <a:srgbClr val="0000FF"/>
                </a:solidFill>
                <a:latin typeface="黑体" panose="02010609060101010101" pitchFamily="49" charset="-122"/>
                <a:ea typeface="黑体" panose="02010609060101010101" pitchFamily="49" charset="-122"/>
              </a:rPr>
              <a:t>的对象是什么</a:t>
            </a:r>
            <a:r>
              <a:rPr lang="zh-CN" altLang="en-US" sz="4000" dirty="0">
                <a:solidFill>
                  <a:srgbClr val="0000FF"/>
                </a:solidFill>
              </a:rPr>
              <a:t>？</a:t>
            </a:r>
          </a:p>
        </p:txBody>
      </p:sp>
      <p:sp>
        <p:nvSpPr>
          <p:cNvPr id="6" name="矩形 1"/>
          <p:cNvSpPr>
            <a:spLocks noChangeArrowheads="1"/>
          </p:cNvSpPr>
          <p:nvPr/>
        </p:nvSpPr>
        <p:spPr bwMode="auto">
          <a:xfrm>
            <a:off x="431800" y="1628775"/>
            <a:ext cx="86868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l">
              <a:lnSpc>
                <a:spcPct val="130000"/>
              </a:lnSpc>
              <a:buClr>
                <a:srgbClr val="FF0000"/>
              </a:buClr>
              <a:buFont typeface="Wingdings" pitchFamily="2" charset="2"/>
              <a:buChar char="ü"/>
            </a:pPr>
            <a:r>
              <a:rPr lang="zh-CN" altLang="en-US" sz="2400">
                <a:solidFill>
                  <a:schemeClr val="tx1"/>
                </a:solidFill>
              </a:rPr>
              <a:t>是一段“程序”，如同“过程”一样。</a:t>
            </a:r>
            <a:endParaRPr lang="en-US" altLang="zh-CN" sz="2400">
              <a:solidFill>
                <a:schemeClr val="tx1"/>
              </a:solidFill>
            </a:endParaRPr>
          </a:p>
          <a:p>
            <a:pPr marL="342900" indent="-342900" algn="l">
              <a:lnSpc>
                <a:spcPct val="130000"/>
              </a:lnSpc>
              <a:buClr>
                <a:srgbClr val="FF0000"/>
              </a:buClr>
              <a:buFont typeface="Wingdings" pitchFamily="2" charset="2"/>
              <a:buChar char="ü"/>
            </a:pPr>
            <a:r>
              <a:rPr lang="zh-CN" altLang="en-US" sz="2400">
                <a:solidFill>
                  <a:schemeClr val="tx1"/>
                </a:solidFill>
              </a:rPr>
              <a:t>过程描述一个特定或固定功能的程序模块。</a:t>
            </a:r>
            <a:endParaRPr lang="en-US" altLang="zh-CN" sz="2400">
              <a:solidFill>
                <a:schemeClr val="tx1"/>
              </a:solidFill>
            </a:endParaRPr>
          </a:p>
          <a:p>
            <a:pPr marL="342900" indent="-342900" algn="l">
              <a:lnSpc>
                <a:spcPct val="130000"/>
              </a:lnSpc>
              <a:buClr>
                <a:srgbClr val="FF0000"/>
              </a:buClr>
              <a:buFont typeface="Wingdings" pitchFamily="2" charset="2"/>
              <a:buChar char="ü"/>
            </a:pPr>
            <a:r>
              <a:rPr lang="zh-CN" altLang="en-US" sz="2400">
                <a:solidFill>
                  <a:schemeClr val="tx1"/>
                </a:solidFill>
              </a:rPr>
              <a:t>“对象（类）”是描述一个事物（实体）的程序模块，包括“属性</a:t>
            </a:r>
            <a:r>
              <a:rPr lang="zh-CN" altLang="en-US" sz="2400">
                <a:solidFill>
                  <a:srgbClr val="0000FF"/>
                </a:solidFill>
              </a:rPr>
              <a:t>变量</a:t>
            </a:r>
            <a:r>
              <a:rPr lang="zh-CN" altLang="en-US" sz="2400">
                <a:solidFill>
                  <a:schemeClr val="tx1"/>
                </a:solidFill>
              </a:rPr>
              <a:t>”的描述，以及“操作</a:t>
            </a:r>
            <a:r>
              <a:rPr lang="zh-CN" altLang="en-US" sz="2400">
                <a:solidFill>
                  <a:srgbClr val="0000FF"/>
                </a:solidFill>
              </a:rPr>
              <a:t>函数</a:t>
            </a:r>
            <a:r>
              <a:rPr lang="zh-CN" altLang="en-US" sz="2400">
                <a:solidFill>
                  <a:schemeClr val="tx1"/>
                </a:solidFill>
              </a:rPr>
              <a:t>”的描述。</a:t>
            </a:r>
            <a:endParaRPr lang="en-US" altLang="zh-CN" sz="2400">
              <a:solidFill>
                <a:schemeClr val="tx1"/>
              </a:solidFill>
            </a:endParaRPr>
          </a:p>
        </p:txBody>
      </p:sp>
      <p:sp>
        <p:nvSpPr>
          <p:cNvPr id="7" name="矩形 6"/>
          <p:cNvSpPr>
            <a:spLocks noChangeArrowheads="1"/>
          </p:cNvSpPr>
          <p:nvPr/>
        </p:nvSpPr>
        <p:spPr bwMode="auto">
          <a:xfrm>
            <a:off x="881063" y="4183063"/>
            <a:ext cx="3241675"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Clr>
                <a:srgbClr val="FF0000"/>
              </a:buClr>
            </a:pPr>
            <a:r>
              <a:rPr lang="en-US" altLang="zh-CN">
                <a:solidFill>
                  <a:schemeClr val="tx1"/>
                </a:solidFill>
              </a:rPr>
              <a:t>    </a:t>
            </a:r>
            <a:r>
              <a:rPr lang="en-US" altLang="zh-CN"/>
              <a:t>Public</a:t>
            </a:r>
            <a:r>
              <a:rPr lang="en-US" altLang="zh-CN">
                <a:solidFill>
                  <a:schemeClr val="tx1"/>
                </a:solidFill>
              </a:rPr>
              <a:t>  sNo as Integer</a:t>
            </a:r>
          </a:p>
          <a:p>
            <a:pPr algn="l">
              <a:buClr>
                <a:srgbClr val="FF0000"/>
              </a:buClr>
            </a:pPr>
            <a:r>
              <a:rPr lang="en-US" altLang="zh-CN">
                <a:solidFill>
                  <a:schemeClr val="tx1"/>
                </a:solidFill>
              </a:rPr>
              <a:t>    </a:t>
            </a:r>
            <a:r>
              <a:rPr lang="en-US" altLang="zh-CN">
                <a:solidFill>
                  <a:srgbClr val="0000FF"/>
                </a:solidFill>
              </a:rPr>
              <a:t>Private</a:t>
            </a:r>
            <a:r>
              <a:rPr lang="en-US" altLang="zh-CN">
                <a:solidFill>
                  <a:schemeClr val="tx1"/>
                </a:solidFill>
              </a:rPr>
              <a:t>  sName as String</a:t>
            </a:r>
          </a:p>
          <a:p>
            <a:pPr algn="l">
              <a:buClr>
                <a:srgbClr val="FF0000"/>
              </a:buClr>
            </a:pPr>
            <a:r>
              <a:rPr lang="en-US" altLang="zh-CN">
                <a:solidFill>
                  <a:schemeClr val="tx1"/>
                </a:solidFill>
              </a:rPr>
              <a:t>    Private  hAdd as String</a:t>
            </a:r>
          </a:p>
          <a:p>
            <a:pPr algn="l">
              <a:buClr>
                <a:srgbClr val="FF0000"/>
              </a:buClr>
            </a:pPr>
            <a:r>
              <a:rPr lang="en-US" altLang="zh-CN">
                <a:solidFill>
                  <a:schemeClr val="tx1"/>
                </a:solidFill>
              </a:rPr>
              <a:t>    …</a:t>
            </a:r>
          </a:p>
          <a:p>
            <a:pPr algn="l">
              <a:buClr>
                <a:srgbClr val="FF0000"/>
              </a:buClr>
            </a:pPr>
            <a:r>
              <a:rPr lang="en-US" altLang="zh-CN">
                <a:solidFill>
                  <a:schemeClr val="tx1"/>
                </a:solidFill>
              </a:rPr>
              <a:t>    </a:t>
            </a:r>
            <a:r>
              <a:rPr lang="en-US" altLang="zh-CN">
                <a:solidFill>
                  <a:srgbClr val="0000FF"/>
                </a:solidFill>
              </a:rPr>
              <a:t>Privave</a:t>
            </a:r>
            <a:r>
              <a:rPr lang="en-US" altLang="zh-CN">
                <a:solidFill>
                  <a:schemeClr val="tx1"/>
                </a:solidFill>
              </a:rPr>
              <a:t>  Function  register(…)</a:t>
            </a:r>
          </a:p>
          <a:p>
            <a:pPr algn="l">
              <a:buClr>
                <a:srgbClr val="FF0000"/>
              </a:buClr>
            </a:pPr>
            <a:r>
              <a:rPr lang="en-US" altLang="zh-CN">
                <a:solidFill>
                  <a:schemeClr val="tx1"/>
                </a:solidFill>
              </a:rPr>
              <a:t>    …</a:t>
            </a:r>
          </a:p>
          <a:p>
            <a:pPr algn="l">
              <a:buClr>
                <a:srgbClr val="FF0000"/>
              </a:buClr>
            </a:pPr>
            <a:r>
              <a:rPr lang="en-US" altLang="zh-CN">
                <a:solidFill>
                  <a:schemeClr val="tx1"/>
                </a:solidFill>
              </a:rPr>
              <a:t>    </a:t>
            </a:r>
            <a:r>
              <a:rPr lang="en-US" altLang="zh-CN">
                <a:solidFill>
                  <a:srgbClr val="0000FF"/>
                </a:solidFill>
              </a:rPr>
              <a:t>End Function</a:t>
            </a:r>
          </a:p>
          <a:p>
            <a:pPr algn="l">
              <a:buClr>
                <a:srgbClr val="FF0000"/>
              </a:buClr>
            </a:pPr>
            <a:r>
              <a:rPr lang="en-US" altLang="zh-CN">
                <a:solidFill>
                  <a:schemeClr val="tx1"/>
                </a:solidFill>
              </a:rPr>
              <a:t>    </a:t>
            </a:r>
            <a:r>
              <a:rPr lang="en-US" altLang="zh-CN">
                <a:solidFill>
                  <a:srgbClr val="0000FF"/>
                </a:solidFill>
              </a:rPr>
              <a:t>Public</a:t>
            </a:r>
            <a:r>
              <a:rPr lang="en-US" altLang="zh-CN">
                <a:solidFill>
                  <a:schemeClr val="tx1"/>
                </a:solidFill>
              </a:rPr>
              <a:t>   Function Vote(…)</a:t>
            </a:r>
          </a:p>
          <a:p>
            <a:pPr algn="l">
              <a:buClr>
                <a:srgbClr val="FF0000"/>
              </a:buClr>
            </a:pPr>
            <a:r>
              <a:rPr lang="en-US" altLang="zh-CN">
                <a:solidFill>
                  <a:schemeClr val="tx1"/>
                </a:solidFill>
              </a:rPr>
              <a:t>    …</a:t>
            </a:r>
          </a:p>
          <a:p>
            <a:pPr algn="l">
              <a:buClr>
                <a:srgbClr val="FF0000"/>
              </a:buClr>
            </a:pPr>
            <a:r>
              <a:rPr lang="en-US" altLang="zh-CN">
                <a:solidFill>
                  <a:srgbClr val="0000FF"/>
                </a:solidFill>
              </a:rPr>
              <a:t>    End Function</a:t>
            </a:r>
          </a:p>
          <a:p>
            <a:pPr algn="l">
              <a:buClr>
                <a:srgbClr val="FF0000"/>
              </a:buClr>
            </a:pPr>
            <a:r>
              <a:rPr lang="en-US" altLang="zh-CN">
                <a:solidFill>
                  <a:srgbClr val="0000FF"/>
                </a:solidFill>
              </a:rPr>
              <a:t>    ……</a:t>
            </a:r>
            <a:endParaRPr lang="zh-CN" altLang="en-US"/>
          </a:p>
        </p:txBody>
      </p:sp>
      <p:sp>
        <p:nvSpPr>
          <p:cNvPr id="8" name="矩形 7"/>
          <p:cNvSpPr>
            <a:spLocks noChangeArrowheads="1"/>
          </p:cNvSpPr>
          <p:nvPr/>
        </p:nvSpPr>
        <p:spPr bwMode="auto">
          <a:xfrm>
            <a:off x="611188" y="3473450"/>
            <a:ext cx="54006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Clr>
                <a:srgbClr val="FF0000"/>
              </a:buClr>
            </a:pPr>
            <a:r>
              <a:rPr lang="en-US" altLang="zh-CN" sz="2000">
                <a:solidFill>
                  <a:srgbClr val="0000FF"/>
                </a:solidFill>
              </a:rPr>
              <a:t>Class  Student</a:t>
            </a:r>
            <a:r>
              <a:rPr lang="en-US" altLang="zh-CN" sz="2000">
                <a:solidFill>
                  <a:schemeClr val="tx1"/>
                </a:solidFill>
              </a:rPr>
              <a:t>  </a:t>
            </a:r>
            <a:r>
              <a:rPr lang="zh-CN" altLang="en-US" sz="2000">
                <a:solidFill>
                  <a:schemeClr val="tx1"/>
                </a:solidFill>
              </a:rPr>
              <a:t> </a:t>
            </a:r>
            <a:endParaRPr lang="en-US" altLang="zh-CN" sz="2000">
              <a:solidFill>
                <a:schemeClr val="tx1"/>
              </a:solidFill>
            </a:endParaRPr>
          </a:p>
          <a:p>
            <a:pPr algn="l">
              <a:buClr>
                <a:srgbClr val="FF0000"/>
              </a:buClr>
            </a:pPr>
            <a:r>
              <a:rPr lang="en-US" altLang="zh-CN" sz="2000">
                <a:solidFill>
                  <a:schemeClr val="tx1"/>
                </a:solidFill>
              </a:rPr>
              <a:t>Student  oneStudent                   //</a:t>
            </a:r>
            <a:r>
              <a:rPr lang="zh-CN" altLang="en-US" sz="2000">
                <a:solidFill>
                  <a:schemeClr val="tx1"/>
                </a:solidFill>
              </a:rPr>
              <a:t>学生对象</a:t>
            </a:r>
            <a:endParaRPr lang="en-US" altLang="zh-CN" sz="2000">
              <a:solidFill>
                <a:schemeClr val="tx1"/>
              </a:solidFill>
            </a:endParaRPr>
          </a:p>
        </p:txBody>
      </p:sp>
      <p:sp>
        <p:nvSpPr>
          <p:cNvPr id="9" name="矩形 8"/>
          <p:cNvSpPr>
            <a:spLocks noChangeArrowheads="1"/>
          </p:cNvSpPr>
          <p:nvPr/>
        </p:nvSpPr>
        <p:spPr bwMode="auto">
          <a:xfrm>
            <a:off x="4300538" y="4452938"/>
            <a:ext cx="1216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chemeClr val="tx1"/>
                </a:solidFill>
              </a:rPr>
              <a:t>属性描述</a:t>
            </a:r>
            <a:endParaRPr lang="zh-CN" altLang="en-US" sz="2000"/>
          </a:p>
        </p:txBody>
      </p:sp>
      <p:sp>
        <p:nvSpPr>
          <p:cNvPr id="10" name="矩形 9"/>
          <p:cNvSpPr>
            <a:spLocks noChangeArrowheads="1"/>
          </p:cNvSpPr>
          <p:nvPr/>
        </p:nvSpPr>
        <p:spPr bwMode="auto">
          <a:xfrm>
            <a:off x="4289425" y="5835650"/>
            <a:ext cx="1217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000">
                <a:solidFill>
                  <a:schemeClr val="tx1"/>
                </a:solidFill>
              </a:rPr>
              <a:t>操作描述</a:t>
            </a:r>
            <a:endParaRPr lang="zh-CN" altLang="en-US" sz="2000"/>
          </a:p>
        </p:txBody>
      </p:sp>
      <p:sp>
        <p:nvSpPr>
          <p:cNvPr id="11" name="右大括号 10"/>
          <p:cNvSpPr/>
          <p:nvPr/>
        </p:nvSpPr>
        <p:spPr>
          <a:xfrm>
            <a:off x="4032250" y="4329113"/>
            <a:ext cx="269875" cy="585787"/>
          </a:xfrm>
          <a:prstGeom prst="rightBrace">
            <a:avLst/>
          </a:prstGeom>
        </p:spPr>
        <p:style>
          <a:lnRef idx="1">
            <a:schemeClr val="accent4"/>
          </a:lnRef>
          <a:fillRef idx="0">
            <a:schemeClr val="accent4"/>
          </a:fillRef>
          <a:effectRef idx="0">
            <a:schemeClr val="accent4"/>
          </a:effectRef>
          <a:fontRef idx="minor">
            <a:schemeClr val="tx1"/>
          </a:fontRef>
        </p:style>
        <p:txBody>
          <a:bodyPr anchor="ctr"/>
          <a:lstStyle/>
          <a:p>
            <a:pPr>
              <a:defRPr/>
            </a:pPr>
            <a:endParaRPr lang="zh-CN" altLang="en-US"/>
          </a:p>
        </p:txBody>
      </p:sp>
      <p:sp>
        <p:nvSpPr>
          <p:cNvPr id="12" name="右大括号 11"/>
          <p:cNvSpPr/>
          <p:nvPr/>
        </p:nvSpPr>
        <p:spPr>
          <a:xfrm>
            <a:off x="4056063" y="5357813"/>
            <a:ext cx="269875" cy="1311275"/>
          </a:xfrm>
          <a:prstGeom prst="rightBrace">
            <a:avLst/>
          </a:prstGeom>
        </p:spPr>
        <p:style>
          <a:lnRef idx="1">
            <a:schemeClr val="accent4"/>
          </a:lnRef>
          <a:fillRef idx="0">
            <a:schemeClr val="accent4"/>
          </a:fillRef>
          <a:effectRef idx="0">
            <a:schemeClr val="accent4"/>
          </a:effectRef>
          <a:fontRef idx="minor">
            <a:schemeClr val="tx1"/>
          </a:fontRef>
        </p:style>
        <p:txBody>
          <a:bodyPr anchor="ctr"/>
          <a:lstStyle/>
          <a:p>
            <a:pPr>
              <a:defRPr/>
            </a:pPr>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566738" y="471488"/>
            <a:ext cx="4301177" cy="779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lnSpc>
                <a:spcPct val="130000"/>
              </a:lnSpc>
              <a:buClr>
                <a:srgbClr val="FF0000"/>
              </a:buClr>
            </a:pPr>
            <a:r>
              <a:rPr lang="zh-CN" altLang="en-US" sz="4000" dirty="0">
                <a:solidFill>
                  <a:srgbClr val="0000FF"/>
                </a:solidFill>
                <a:latin typeface="黑体" panose="02010609060101010101" pitchFamily="49" charset="-122"/>
                <a:ea typeface="黑体" panose="02010609060101010101" pitchFamily="49" charset="-122"/>
              </a:rPr>
              <a:t>“对象”和“类”</a:t>
            </a:r>
            <a:endParaRPr lang="en-US" altLang="zh-CN" sz="4000" dirty="0">
              <a:solidFill>
                <a:srgbClr val="0000FF"/>
              </a:solidFill>
              <a:latin typeface="黑体" panose="02010609060101010101" pitchFamily="49" charset="-122"/>
              <a:ea typeface="黑体" panose="02010609060101010101" pitchFamily="49" charset="-122"/>
            </a:endParaRPr>
          </a:p>
        </p:txBody>
      </p:sp>
      <p:sp>
        <p:nvSpPr>
          <p:cNvPr id="4" name="矩形 3"/>
          <p:cNvSpPr>
            <a:spLocks noChangeArrowheads="1"/>
          </p:cNvSpPr>
          <p:nvPr/>
        </p:nvSpPr>
        <p:spPr bwMode="auto">
          <a:xfrm>
            <a:off x="282575" y="1654175"/>
            <a:ext cx="8578850" cy="496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rtl="0" fontAlgn="base">
              <a:spcBef>
                <a:spcPct val="0"/>
              </a:spcBef>
              <a:spcAft>
                <a:spcPct val="0"/>
              </a:spcAft>
              <a:defRPr sz="1600" b="1" kern="1200">
                <a:solidFill>
                  <a:srgbClr val="FF0000"/>
                </a:solidFill>
                <a:latin typeface="Times New Roman" pitchFamily="18" charset="0"/>
                <a:ea typeface="宋体" pitchFamily="2" charset="-122"/>
                <a:cs typeface="+mn-cs"/>
              </a:defRPr>
            </a:lvl1pPr>
            <a:lvl2pPr marL="4572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2pPr>
            <a:lvl3pPr marL="9144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3pPr>
            <a:lvl4pPr marL="13716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4pPr>
            <a:lvl5pPr marL="18288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5pPr>
            <a:lvl6pPr marL="2286000" algn="l" defTabSz="914400" rtl="0" eaLnBrk="1" latinLnBrk="0" hangingPunct="1">
              <a:defRPr sz="1600" b="1" kern="1200">
                <a:solidFill>
                  <a:srgbClr val="FF0000"/>
                </a:solidFill>
                <a:latin typeface="Times New Roman" pitchFamily="18" charset="0"/>
                <a:ea typeface="宋体" pitchFamily="2" charset="-122"/>
                <a:cs typeface="+mn-cs"/>
              </a:defRPr>
            </a:lvl6pPr>
            <a:lvl7pPr marL="2743200" algn="l" defTabSz="914400" rtl="0" eaLnBrk="1" latinLnBrk="0" hangingPunct="1">
              <a:defRPr sz="1600" b="1" kern="1200">
                <a:solidFill>
                  <a:srgbClr val="FF0000"/>
                </a:solidFill>
                <a:latin typeface="Times New Roman" pitchFamily="18" charset="0"/>
                <a:ea typeface="宋体" pitchFamily="2" charset="-122"/>
                <a:cs typeface="+mn-cs"/>
              </a:defRPr>
            </a:lvl7pPr>
            <a:lvl8pPr marL="3200400" algn="l" defTabSz="914400" rtl="0" eaLnBrk="1" latinLnBrk="0" hangingPunct="1">
              <a:defRPr sz="1600" b="1" kern="1200">
                <a:solidFill>
                  <a:srgbClr val="FF0000"/>
                </a:solidFill>
                <a:latin typeface="Times New Roman" pitchFamily="18" charset="0"/>
                <a:ea typeface="宋体" pitchFamily="2" charset="-122"/>
                <a:cs typeface="+mn-cs"/>
              </a:defRPr>
            </a:lvl8pPr>
            <a:lvl9pPr marL="3657600" algn="l" defTabSz="914400" rtl="0" eaLnBrk="1" latinLnBrk="0" hangingPunct="1">
              <a:defRPr sz="1600" b="1" kern="1200">
                <a:solidFill>
                  <a:srgbClr val="FF0000"/>
                </a:solidFill>
                <a:latin typeface="Times New Roman" pitchFamily="18" charset="0"/>
                <a:ea typeface="宋体" pitchFamily="2" charset="-122"/>
                <a:cs typeface="+mn-cs"/>
              </a:defRPr>
            </a:lvl9pPr>
          </a:lstStyle>
          <a:p>
            <a:pPr marL="342900" indent="-342900" algn="l">
              <a:lnSpc>
                <a:spcPct val="130000"/>
              </a:lnSpc>
              <a:buClr>
                <a:srgbClr val="FF0000"/>
              </a:buClr>
              <a:buFont typeface="Wingdings" pitchFamily="2" charset="2"/>
              <a:buChar char="Ø"/>
              <a:defRPr/>
            </a:pPr>
            <a:r>
              <a:rPr lang="zh-CN" altLang="en-US" sz="2800" dirty="0">
                <a:solidFill>
                  <a:srgbClr val="0000FF"/>
                </a:solidFill>
              </a:rPr>
              <a:t>类 （</a:t>
            </a:r>
            <a:r>
              <a:rPr lang="en-US" altLang="zh-CN" sz="2800" dirty="0">
                <a:solidFill>
                  <a:srgbClr val="0000FF"/>
                </a:solidFill>
              </a:rPr>
              <a:t>Class</a:t>
            </a:r>
            <a:r>
              <a:rPr lang="zh-CN" altLang="en-US" sz="2800" dirty="0">
                <a:solidFill>
                  <a:srgbClr val="0000FF"/>
                </a:solidFill>
              </a:rPr>
              <a:t>）</a:t>
            </a:r>
            <a:r>
              <a:rPr lang="en-US" altLang="zh-CN" sz="2800" dirty="0">
                <a:solidFill>
                  <a:srgbClr val="0000FF"/>
                </a:solidFill>
              </a:rPr>
              <a:t>,  </a:t>
            </a:r>
            <a:r>
              <a:rPr lang="zh-CN" altLang="en-US" sz="2800" dirty="0">
                <a:solidFill>
                  <a:srgbClr val="0000FF"/>
                </a:solidFill>
              </a:rPr>
              <a:t>对象</a:t>
            </a:r>
            <a:r>
              <a:rPr lang="en-US" altLang="zh-CN" sz="2800" dirty="0">
                <a:solidFill>
                  <a:srgbClr val="0000FF"/>
                </a:solidFill>
              </a:rPr>
              <a:t>(Object)</a:t>
            </a:r>
          </a:p>
          <a:p>
            <a:pPr algn="l">
              <a:lnSpc>
                <a:spcPct val="140000"/>
              </a:lnSpc>
              <a:buClr>
                <a:srgbClr val="FF0000"/>
              </a:buClr>
              <a:buFont typeface="Wingdings" pitchFamily="2" charset="2"/>
              <a:buChar char="ü"/>
              <a:defRPr/>
            </a:pPr>
            <a:r>
              <a:rPr lang="zh-CN" altLang="en-US" sz="2000" dirty="0">
                <a:solidFill>
                  <a:schemeClr val="tx1"/>
                </a:solidFill>
              </a:rPr>
              <a:t>类是对象定义，描述，设计时的称呼。</a:t>
            </a:r>
            <a:endParaRPr lang="en-US" altLang="zh-CN" sz="2000" dirty="0">
              <a:solidFill>
                <a:schemeClr val="tx1"/>
              </a:solidFill>
            </a:endParaRPr>
          </a:p>
          <a:p>
            <a:pPr algn="l">
              <a:lnSpc>
                <a:spcPct val="140000"/>
              </a:lnSpc>
              <a:buClr>
                <a:srgbClr val="FF0000"/>
              </a:buClr>
              <a:buFont typeface="Wingdings" pitchFamily="2" charset="2"/>
              <a:buChar char="ü"/>
              <a:defRPr/>
            </a:pPr>
            <a:r>
              <a:rPr lang="zh-CN" altLang="en-US" sz="2000" dirty="0">
                <a:solidFill>
                  <a:schemeClr val="tx1"/>
                </a:solidFill>
              </a:rPr>
              <a:t>对象是类使用，调用，实例化时的称呼。类对应的程序运行使用的称呼</a:t>
            </a:r>
            <a:endParaRPr lang="en-US" altLang="zh-CN" sz="2000" dirty="0">
              <a:solidFill>
                <a:schemeClr val="tx1"/>
              </a:solidFill>
            </a:endParaRPr>
          </a:p>
          <a:p>
            <a:pPr algn="l">
              <a:lnSpc>
                <a:spcPct val="140000"/>
              </a:lnSpc>
              <a:buClr>
                <a:srgbClr val="FF0000"/>
              </a:buClr>
              <a:buFont typeface="Wingdings" pitchFamily="2" charset="2"/>
              <a:buChar char="ü"/>
              <a:defRPr/>
            </a:pPr>
            <a:r>
              <a:rPr lang="zh-CN" altLang="en-US" sz="2000" dirty="0">
                <a:solidFill>
                  <a:schemeClr val="tx1"/>
                </a:solidFill>
              </a:rPr>
              <a:t>由于内置类库，用户不要定义和设计，直接调用和使用，因此常称对象。</a:t>
            </a:r>
            <a:endParaRPr lang="en-US" altLang="zh-CN" sz="2000" dirty="0">
              <a:solidFill>
                <a:schemeClr val="tx1"/>
              </a:solidFill>
            </a:endParaRPr>
          </a:p>
          <a:p>
            <a:pPr algn="l">
              <a:lnSpc>
                <a:spcPct val="140000"/>
              </a:lnSpc>
              <a:buClr>
                <a:srgbClr val="FF0000"/>
              </a:buClr>
              <a:buFont typeface="Wingdings" pitchFamily="2" charset="2"/>
              <a:buChar char="ü"/>
              <a:defRPr/>
            </a:pPr>
            <a:r>
              <a:rPr lang="zh-CN" altLang="en-US" sz="2000" dirty="0">
                <a:solidFill>
                  <a:schemeClr val="tx1"/>
                </a:solidFill>
              </a:rPr>
              <a:t>总之，类是描述和抽象</a:t>
            </a:r>
            <a:r>
              <a:rPr lang="en-US" altLang="zh-CN" sz="2000" dirty="0">
                <a:solidFill>
                  <a:schemeClr val="tx1"/>
                </a:solidFill>
              </a:rPr>
              <a:t>; </a:t>
            </a:r>
            <a:r>
              <a:rPr lang="zh-CN" altLang="en-US" sz="2000" dirty="0">
                <a:solidFill>
                  <a:schemeClr val="tx1"/>
                </a:solidFill>
              </a:rPr>
              <a:t>对象是具体和实例化（</a:t>
            </a:r>
            <a:r>
              <a:rPr lang="en-US" altLang="zh-CN" sz="2000" dirty="0">
                <a:solidFill>
                  <a:schemeClr val="tx1"/>
                </a:solidFill>
              </a:rPr>
              <a:t>instance</a:t>
            </a:r>
            <a:r>
              <a:rPr lang="zh-CN" altLang="en-US" sz="2000" dirty="0">
                <a:solidFill>
                  <a:schemeClr val="tx1"/>
                </a:solidFill>
              </a:rPr>
              <a:t>）</a:t>
            </a:r>
            <a:endParaRPr lang="en-US" altLang="zh-CN" sz="2000" dirty="0">
              <a:solidFill>
                <a:schemeClr val="tx1"/>
              </a:solidFill>
            </a:endParaRPr>
          </a:p>
          <a:p>
            <a:pPr algn="l">
              <a:lnSpc>
                <a:spcPct val="140000"/>
              </a:lnSpc>
              <a:buClr>
                <a:srgbClr val="FF0000"/>
              </a:buClr>
              <a:buFont typeface="Wingdings" pitchFamily="2" charset="2"/>
              <a:buChar char="ü"/>
              <a:defRPr/>
            </a:pPr>
            <a:r>
              <a:rPr lang="zh-CN" altLang="en-US" sz="2000" dirty="0">
                <a:solidFill>
                  <a:schemeClr val="tx1"/>
                </a:solidFill>
              </a:rPr>
              <a:t>以前熟悉和相似的例子：数据类型，如 整型 </a:t>
            </a:r>
            <a:r>
              <a:rPr lang="en-US" altLang="zh-CN" sz="2000" dirty="0" err="1">
                <a:solidFill>
                  <a:schemeClr val="tx1"/>
                </a:solidFill>
              </a:rPr>
              <a:t>int</a:t>
            </a:r>
            <a:r>
              <a:rPr lang="en-US" altLang="zh-CN" sz="2000" dirty="0">
                <a:solidFill>
                  <a:schemeClr val="tx1"/>
                </a:solidFill>
              </a:rPr>
              <a:t> </a:t>
            </a:r>
            <a:r>
              <a:rPr lang="zh-CN" altLang="en-US" sz="2000" dirty="0">
                <a:solidFill>
                  <a:schemeClr val="tx1"/>
                </a:solidFill>
              </a:rPr>
              <a:t>是类</a:t>
            </a:r>
            <a:endParaRPr lang="en-US" altLang="zh-CN" sz="2000" dirty="0">
              <a:solidFill>
                <a:schemeClr val="tx1"/>
              </a:solidFill>
            </a:endParaRPr>
          </a:p>
          <a:p>
            <a:pPr algn="l">
              <a:lnSpc>
                <a:spcPct val="140000"/>
              </a:lnSpc>
              <a:buClr>
                <a:srgbClr val="FF0000"/>
              </a:buClr>
              <a:defRPr/>
            </a:pPr>
            <a:r>
              <a:rPr lang="en-US" altLang="zh-CN" sz="2000" dirty="0">
                <a:solidFill>
                  <a:schemeClr val="tx1"/>
                </a:solidFill>
              </a:rPr>
              <a:t>	</a:t>
            </a:r>
            <a:r>
              <a:rPr lang="en-US" altLang="zh-CN" sz="2000" dirty="0"/>
              <a:t>   </a:t>
            </a:r>
            <a:r>
              <a:rPr lang="en-US" altLang="zh-CN" sz="2000" dirty="0" err="1"/>
              <a:t>int</a:t>
            </a:r>
            <a:r>
              <a:rPr lang="en-US" altLang="zh-CN" sz="2000" dirty="0"/>
              <a:t>  </a:t>
            </a:r>
            <a:r>
              <a:rPr lang="en-US" altLang="zh-CN" sz="2000" dirty="0" err="1">
                <a:solidFill>
                  <a:schemeClr val="tx1"/>
                </a:solidFill>
              </a:rPr>
              <a:t>myValue</a:t>
            </a:r>
            <a:r>
              <a:rPr lang="en-US" altLang="zh-CN" sz="2000" dirty="0">
                <a:solidFill>
                  <a:schemeClr val="tx1"/>
                </a:solidFill>
              </a:rPr>
              <a:t>=123                   </a:t>
            </a:r>
            <a:r>
              <a:rPr lang="zh-CN" altLang="en-US" sz="2000" dirty="0">
                <a:solidFill>
                  <a:schemeClr val="tx1"/>
                </a:solidFill>
              </a:rPr>
              <a:t>’</a:t>
            </a:r>
            <a:r>
              <a:rPr lang="en-US" altLang="zh-CN" sz="2000" dirty="0">
                <a:solidFill>
                  <a:schemeClr val="tx1"/>
                </a:solidFill>
              </a:rPr>
              <a:t>123 </a:t>
            </a:r>
            <a:r>
              <a:rPr lang="zh-CN" altLang="en-US" sz="2000" dirty="0">
                <a:solidFill>
                  <a:schemeClr val="tx1"/>
                </a:solidFill>
              </a:rPr>
              <a:t>则是整型类 </a:t>
            </a:r>
            <a:r>
              <a:rPr lang="en-US" altLang="zh-CN" sz="2000" dirty="0">
                <a:solidFill>
                  <a:schemeClr val="tx1"/>
                </a:solidFill>
              </a:rPr>
              <a:t>Integer </a:t>
            </a:r>
            <a:r>
              <a:rPr lang="zh-CN" altLang="en-US" sz="2000" dirty="0">
                <a:solidFill>
                  <a:schemeClr val="tx1"/>
                </a:solidFill>
              </a:rPr>
              <a:t>的一个实例</a:t>
            </a:r>
            <a:endParaRPr lang="en-US" altLang="zh-CN" sz="2000" dirty="0">
              <a:solidFill>
                <a:schemeClr val="tx1"/>
              </a:solidFill>
            </a:endParaRPr>
          </a:p>
          <a:p>
            <a:pPr algn="l">
              <a:lnSpc>
                <a:spcPct val="140000"/>
              </a:lnSpc>
              <a:buClr>
                <a:srgbClr val="FF0000"/>
              </a:buClr>
              <a:defRPr/>
            </a:pPr>
            <a:r>
              <a:rPr lang="en-US" altLang="zh-CN" sz="2000" dirty="0"/>
              <a:t>                  string  </a:t>
            </a:r>
            <a:r>
              <a:rPr lang="en-US" altLang="zh-CN" sz="2000" dirty="0" err="1">
                <a:solidFill>
                  <a:schemeClr val="tx1"/>
                </a:solidFill>
              </a:rPr>
              <a:t>myName</a:t>
            </a:r>
            <a:r>
              <a:rPr lang="en-US" altLang="zh-CN" sz="2000" dirty="0">
                <a:solidFill>
                  <a:schemeClr val="tx1"/>
                </a:solidFill>
              </a:rPr>
              <a:t>=“Flora”   </a:t>
            </a:r>
            <a:r>
              <a:rPr lang="zh-CN" altLang="en-US" sz="2000" dirty="0">
                <a:solidFill>
                  <a:schemeClr val="tx1"/>
                </a:solidFill>
              </a:rPr>
              <a:t>  ’是字符串类型的一个实例</a:t>
            </a:r>
            <a:endParaRPr lang="en-US" altLang="zh-CN" sz="2000" dirty="0">
              <a:solidFill>
                <a:schemeClr val="tx1"/>
              </a:solidFill>
            </a:endParaRPr>
          </a:p>
          <a:p>
            <a:pPr algn="l">
              <a:lnSpc>
                <a:spcPct val="140000"/>
              </a:lnSpc>
              <a:buClr>
                <a:srgbClr val="FF0000"/>
              </a:buClr>
              <a:buFont typeface="Wingdings" pitchFamily="2" charset="2"/>
              <a:buChar char="ü"/>
              <a:defRPr/>
            </a:pPr>
            <a:r>
              <a:rPr lang="zh-CN" altLang="en-US" sz="2000" dirty="0">
                <a:solidFill>
                  <a:schemeClr val="tx1"/>
                </a:solidFill>
              </a:rPr>
              <a:t>谈定义的话，则是定义类，即描述和设计类；之后使用，则是称呼对象。</a:t>
            </a:r>
            <a:endParaRPr lang="en-US" altLang="zh-CN" sz="2000" dirty="0">
              <a:solidFill>
                <a:schemeClr val="tx1"/>
              </a:solidFill>
            </a:endParaRPr>
          </a:p>
          <a:p>
            <a:pPr algn="l">
              <a:lnSpc>
                <a:spcPct val="140000"/>
              </a:lnSpc>
              <a:buClr>
                <a:srgbClr val="FF0000"/>
              </a:buClr>
              <a:buFont typeface="Wingdings" pitchFamily="2" charset="2"/>
              <a:buChar char="ü"/>
              <a:defRPr/>
            </a:pPr>
            <a:r>
              <a:rPr lang="en-US" altLang="zh-CN" sz="2000" dirty="0">
                <a:solidFill>
                  <a:schemeClr val="tx1"/>
                </a:solidFill>
              </a:rPr>
              <a:t>VBA</a:t>
            </a:r>
            <a:r>
              <a:rPr lang="zh-CN" altLang="en-US" sz="2000" dirty="0">
                <a:solidFill>
                  <a:schemeClr val="tx1"/>
                </a:solidFill>
              </a:rPr>
              <a:t>开发环境，提供插入类模块的功能，即是自定义类模块，等待之后使用。</a:t>
            </a:r>
            <a:endParaRPr lang="en-US" altLang="zh-CN" sz="2000" dirty="0">
              <a:solidFill>
                <a:schemeClr val="tx1"/>
              </a:solidFill>
            </a:endParaRPr>
          </a:p>
        </p:txBody>
      </p:sp>
      <p:sp>
        <p:nvSpPr>
          <p:cNvPr id="16388" name="矩形 4"/>
          <p:cNvSpPr>
            <a:spLocks noChangeArrowheads="1"/>
          </p:cNvSpPr>
          <p:nvPr/>
        </p:nvSpPr>
        <p:spPr bwMode="auto">
          <a:xfrm>
            <a:off x="6442075" y="1668463"/>
            <a:ext cx="24193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000">
                <a:solidFill>
                  <a:schemeClr val="tx1"/>
                </a:solidFill>
              </a:rPr>
              <a:t>造汽车的</a:t>
            </a:r>
            <a:r>
              <a:rPr lang="zh-CN" altLang="en-US" sz="2000"/>
              <a:t>图纸</a:t>
            </a:r>
            <a:r>
              <a:rPr lang="en-US" altLang="zh-CN" sz="2000">
                <a:solidFill>
                  <a:schemeClr val="tx1"/>
                </a:solidFill>
              </a:rPr>
              <a:t>----</a:t>
            </a:r>
            <a:r>
              <a:rPr lang="zh-CN" altLang="en-US" sz="2000"/>
              <a:t>类</a:t>
            </a:r>
            <a:endParaRPr lang="en-US" altLang="zh-CN" sz="2000"/>
          </a:p>
          <a:p>
            <a:pPr algn="l"/>
            <a:r>
              <a:rPr lang="zh-CN" altLang="en-US" sz="2000">
                <a:solidFill>
                  <a:schemeClr val="tx1"/>
                </a:solidFill>
              </a:rPr>
              <a:t>生产出的</a:t>
            </a:r>
            <a:r>
              <a:rPr lang="zh-CN" altLang="en-US" sz="2000"/>
              <a:t>汽车</a:t>
            </a:r>
            <a:r>
              <a:rPr lang="en-US" altLang="zh-CN" sz="2000">
                <a:solidFill>
                  <a:schemeClr val="tx1"/>
                </a:solidFill>
              </a:rPr>
              <a:t>--</a:t>
            </a:r>
            <a:r>
              <a:rPr lang="zh-CN" altLang="en-US" sz="2000"/>
              <a:t>对象</a:t>
            </a:r>
          </a:p>
        </p:txBody>
      </p:sp>
    </p:spTree>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图片 32" descr="MAIN20140328082900022222461648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4238625"/>
            <a:ext cx="8096250"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pPr>
              <a:defRPr/>
            </a:pPr>
            <a:fld id="{32DE0841-8CE9-4A4A-A43A-C1A08488E202}" type="slidenum">
              <a:rPr lang="zh-CN" altLang="en-US" smtClean="0"/>
              <a:pPr>
                <a:defRPr/>
              </a:pPr>
              <a:t>16</a:t>
            </a:fld>
            <a:endParaRPr lang="en-US" altLang="zh-CN"/>
          </a:p>
        </p:txBody>
      </p:sp>
      <p:grpSp>
        <p:nvGrpSpPr>
          <p:cNvPr id="17412" name="组合 33"/>
          <p:cNvGrpSpPr>
            <a:grpSpLocks/>
          </p:cNvGrpSpPr>
          <p:nvPr/>
        </p:nvGrpSpPr>
        <p:grpSpPr bwMode="auto">
          <a:xfrm>
            <a:off x="862013" y="1854200"/>
            <a:ext cx="6096000" cy="2003425"/>
            <a:chOff x="746575" y="2033845"/>
            <a:chExt cx="6096000" cy="2003425"/>
          </a:xfrm>
        </p:grpSpPr>
        <p:sp>
          <p:nvSpPr>
            <p:cNvPr id="17421" name="Oval 13"/>
            <p:cNvSpPr>
              <a:spLocks noChangeArrowheads="1"/>
            </p:cNvSpPr>
            <p:nvPr/>
          </p:nvSpPr>
          <p:spPr bwMode="auto">
            <a:xfrm>
              <a:off x="1546675" y="2402145"/>
              <a:ext cx="800100" cy="809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CN" altLang="en-US"/>
            </a:p>
          </p:txBody>
        </p:sp>
        <p:sp>
          <p:nvSpPr>
            <p:cNvPr id="17422" name="Oval 14"/>
            <p:cNvSpPr>
              <a:spLocks noChangeArrowheads="1"/>
            </p:cNvSpPr>
            <p:nvPr/>
          </p:nvSpPr>
          <p:spPr bwMode="auto">
            <a:xfrm>
              <a:off x="2956375" y="2033845"/>
              <a:ext cx="800100" cy="809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CN" altLang="en-US"/>
            </a:p>
          </p:txBody>
        </p:sp>
        <p:sp>
          <p:nvSpPr>
            <p:cNvPr id="17423" name="Oval 15"/>
            <p:cNvSpPr>
              <a:spLocks noChangeArrowheads="1"/>
            </p:cNvSpPr>
            <p:nvPr/>
          </p:nvSpPr>
          <p:spPr bwMode="auto">
            <a:xfrm>
              <a:off x="2676975" y="3229233"/>
              <a:ext cx="800100" cy="808037"/>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CN" altLang="en-US"/>
            </a:p>
          </p:txBody>
        </p:sp>
        <p:sp>
          <p:nvSpPr>
            <p:cNvPr id="17424" name="Oval 16"/>
            <p:cNvSpPr>
              <a:spLocks noChangeArrowheads="1"/>
            </p:cNvSpPr>
            <p:nvPr/>
          </p:nvSpPr>
          <p:spPr bwMode="auto">
            <a:xfrm>
              <a:off x="3959675" y="2897445"/>
              <a:ext cx="800100" cy="809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CN" altLang="en-US"/>
            </a:p>
          </p:txBody>
        </p:sp>
        <p:sp>
          <p:nvSpPr>
            <p:cNvPr id="17425" name="Oval 17"/>
            <p:cNvSpPr>
              <a:spLocks noChangeArrowheads="1"/>
            </p:cNvSpPr>
            <p:nvPr/>
          </p:nvSpPr>
          <p:spPr bwMode="auto">
            <a:xfrm>
              <a:off x="5191575" y="3011745"/>
              <a:ext cx="800100" cy="809625"/>
            </a:xfrm>
            <a:prstGeom prst="ellipse">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25400">
                  <a:solidFill>
                    <a:srgbClr val="000000"/>
                  </a:solidFill>
                  <a:round/>
                  <a:headEnd/>
                  <a:tailEnd/>
                </a14:hiddenLine>
              </a:ext>
            </a:extLst>
          </p:spPr>
          <p:txBody>
            <a:bodyPr wrap="none" anchor="ctr"/>
            <a:lstStyle/>
            <a:p>
              <a:endParaRPr lang="zh-CN" altLang="en-US"/>
            </a:p>
          </p:txBody>
        </p:sp>
        <p:sp>
          <p:nvSpPr>
            <p:cNvPr id="17426" name="Line 18"/>
            <p:cNvSpPr>
              <a:spLocks noChangeShapeType="1"/>
            </p:cNvSpPr>
            <p:nvPr/>
          </p:nvSpPr>
          <p:spPr bwMode="auto">
            <a:xfrm>
              <a:off x="746575" y="2730758"/>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7" name="Line 19"/>
            <p:cNvSpPr>
              <a:spLocks noChangeShapeType="1"/>
            </p:cNvSpPr>
            <p:nvPr/>
          </p:nvSpPr>
          <p:spPr bwMode="auto">
            <a:xfrm>
              <a:off x="6067875" y="3467358"/>
              <a:ext cx="774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8" name="Line 20"/>
            <p:cNvSpPr>
              <a:spLocks noChangeShapeType="1"/>
            </p:cNvSpPr>
            <p:nvPr/>
          </p:nvSpPr>
          <p:spPr bwMode="auto">
            <a:xfrm flipV="1">
              <a:off x="2359475" y="2578358"/>
              <a:ext cx="546100" cy="1905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9" name="Line 21"/>
            <p:cNvSpPr>
              <a:spLocks noChangeShapeType="1"/>
            </p:cNvSpPr>
            <p:nvPr/>
          </p:nvSpPr>
          <p:spPr bwMode="auto">
            <a:xfrm>
              <a:off x="2295975" y="3087945"/>
              <a:ext cx="419100" cy="2508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0" name="Line 22"/>
            <p:cNvSpPr>
              <a:spLocks noChangeShapeType="1"/>
            </p:cNvSpPr>
            <p:nvPr/>
          </p:nvSpPr>
          <p:spPr bwMode="auto">
            <a:xfrm flipV="1">
              <a:off x="3502475" y="3454658"/>
              <a:ext cx="419100" cy="1031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1" name="Line 23"/>
            <p:cNvSpPr>
              <a:spLocks noChangeShapeType="1"/>
            </p:cNvSpPr>
            <p:nvPr/>
          </p:nvSpPr>
          <p:spPr bwMode="auto">
            <a:xfrm>
              <a:off x="3731075" y="2694245"/>
              <a:ext cx="330200" cy="2889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2" name="Line 24"/>
            <p:cNvSpPr>
              <a:spLocks noChangeShapeType="1"/>
            </p:cNvSpPr>
            <p:nvPr/>
          </p:nvSpPr>
          <p:spPr bwMode="auto">
            <a:xfrm>
              <a:off x="4785175" y="3380045"/>
              <a:ext cx="368300" cy="222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Rectangle 25"/>
            <p:cNvSpPr>
              <a:spLocks noChangeArrowheads="1"/>
            </p:cNvSpPr>
            <p:nvPr/>
          </p:nvSpPr>
          <p:spPr bwMode="auto">
            <a:xfrm>
              <a:off x="1760987" y="2575183"/>
              <a:ext cx="447675" cy="363537"/>
            </a:xfrm>
            <a:prstGeom prst="rect">
              <a:avLst/>
            </a:prstGeom>
            <a:noFill/>
            <a:ln w="25400">
              <a:noFill/>
              <a:miter lim="800000"/>
              <a:headEnd/>
              <a:tailEnd/>
            </a:ln>
            <a:effectLst/>
          </p:spPr>
          <p:txBody>
            <a:bodyPr wrap="none" lIns="90487" tIns="44450" rIns="90487" bIns="44450">
              <a:spAutoFit/>
            </a:bodyPr>
            <a:lstStyle/>
            <a:p>
              <a:pPr algn="l">
                <a:defRPr/>
              </a:pPr>
              <a:r>
                <a:rPr lang="en-US" altLang="zh-TW" sz="1400">
                  <a:solidFill>
                    <a:schemeClr val="tx1"/>
                  </a:solidFill>
                  <a:effectLst>
                    <a:outerShdw blurRad="38100" dist="38100" dir="2700000" algn="tl">
                      <a:srgbClr val="C0C0C0"/>
                    </a:outerShdw>
                  </a:effectLst>
                  <a:latin typeface="Arial" charset="0"/>
                  <a:ea typeface="宋体" pitchFamily="2" charset="-122"/>
                </a:rPr>
                <a:t>p1</a:t>
              </a:r>
            </a:p>
          </p:txBody>
        </p:sp>
        <p:sp>
          <p:nvSpPr>
            <p:cNvPr id="17" name="Rectangle 26"/>
            <p:cNvSpPr>
              <a:spLocks noChangeArrowheads="1"/>
            </p:cNvSpPr>
            <p:nvPr/>
          </p:nvSpPr>
          <p:spPr bwMode="auto">
            <a:xfrm>
              <a:off x="3145287" y="2232283"/>
              <a:ext cx="447675" cy="363537"/>
            </a:xfrm>
            <a:prstGeom prst="rect">
              <a:avLst/>
            </a:prstGeom>
            <a:noFill/>
            <a:ln w="25400">
              <a:noFill/>
              <a:miter lim="800000"/>
              <a:headEnd/>
              <a:tailEnd/>
            </a:ln>
            <a:effectLst/>
          </p:spPr>
          <p:txBody>
            <a:bodyPr wrap="none" lIns="90487" tIns="44450" rIns="90487" bIns="44450">
              <a:spAutoFit/>
            </a:bodyPr>
            <a:lstStyle/>
            <a:p>
              <a:pPr algn="l">
                <a:defRPr/>
              </a:pPr>
              <a:r>
                <a:rPr lang="en-US" altLang="zh-TW" sz="1400">
                  <a:solidFill>
                    <a:schemeClr val="tx1"/>
                  </a:solidFill>
                  <a:effectLst>
                    <a:outerShdw blurRad="38100" dist="38100" dir="2700000" algn="tl">
                      <a:srgbClr val="C0C0C0"/>
                    </a:outerShdw>
                  </a:effectLst>
                  <a:latin typeface="Arial" charset="0"/>
                  <a:ea typeface="宋体" pitchFamily="2" charset="-122"/>
                </a:rPr>
                <a:t>p2</a:t>
              </a:r>
            </a:p>
          </p:txBody>
        </p:sp>
        <p:sp>
          <p:nvSpPr>
            <p:cNvPr id="18" name="Rectangle 27"/>
            <p:cNvSpPr>
              <a:spLocks noChangeArrowheads="1"/>
            </p:cNvSpPr>
            <p:nvPr/>
          </p:nvSpPr>
          <p:spPr bwMode="auto">
            <a:xfrm>
              <a:off x="2865887" y="3451483"/>
              <a:ext cx="447675" cy="363537"/>
            </a:xfrm>
            <a:prstGeom prst="rect">
              <a:avLst/>
            </a:prstGeom>
            <a:noFill/>
            <a:ln w="25400">
              <a:noFill/>
              <a:miter lim="800000"/>
              <a:headEnd/>
              <a:tailEnd/>
            </a:ln>
            <a:effectLst/>
          </p:spPr>
          <p:txBody>
            <a:bodyPr wrap="none" lIns="90487" tIns="44450" rIns="90487" bIns="44450">
              <a:spAutoFit/>
            </a:bodyPr>
            <a:lstStyle/>
            <a:p>
              <a:pPr algn="l">
                <a:defRPr/>
              </a:pPr>
              <a:r>
                <a:rPr lang="en-US" altLang="zh-TW" sz="1400">
                  <a:solidFill>
                    <a:schemeClr val="tx1"/>
                  </a:solidFill>
                  <a:effectLst>
                    <a:outerShdw blurRad="38100" dist="38100" dir="2700000" algn="tl">
                      <a:srgbClr val="C0C0C0"/>
                    </a:outerShdw>
                  </a:effectLst>
                  <a:latin typeface="Arial" charset="0"/>
                  <a:ea typeface="宋体" pitchFamily="2" charset="-122"/>
                </a:rPr>
                <a:t>p3</a:t>
              </a:r>
            </a:p>
          </p:txBody>
        </p:sp>
        <p:sp>
          <p:nvSpPr>
            <p:cNvPr id="19" name="Rectangle 28"/>
            <p:cNvSpPr>
              <a:spLocks noChangeArrowheads="1"/>
            </p:cNvSpPr>
            <p:nvPr/>
          </p:nvSpPr>
          <p:spPr bwMode="auto">
            <a:xfrm>
              <a:off x="4148587" y="3108583"/>
              <a:ext cx="447675" cy="363537"/>
            </a:xfrm>
            <a:prstGeom prst="rect">
              <a:avLst/>
            </a:prstGeom>
            <a:noFill/>
            <a:ln w="25400">
              <a:noFill/>
              <a:miter lim="800000"/>
              <a:headEnd/>
              <a:tailEnd/>
            </a:ln>
            <a:effectLst/>
          </p:spPr>
          <p:txBody>
            <a:bodyPr wrap="none" lIns="90487" tIns="44450" rIns="90487" bIns="44450">
              <a:spAutoFit/>
            </a:bodyPr>
            <a:lstStyle/>
            <a:p>
              <a:pPr algn="l">
                <a:defRPr/>
              </a:pPr>
              <a:r>
                <a:rPr lang="en-US" altLang="zh-TW" sz="1400">
                  <a:solidFill>
                    <a:schemeClr val="tx1"/>
                  </a:solidFill>
                  <a:effectLst>
                    <a:outerShdw blurRad="38100" dist="38100" dir="2700000" algn="tl">
                      <a:srgbClr val="C0C0C0"/>
                    </a:outerShdw>
                  </a:effectLst>
                  <a:latin typeface="Arial" charset="0"/>
                  <a:ea typeface="宋体" pitchFamily="2" charset="-122"/>
                </a:rPr>
                <a:t>p4</a:t>
              </a:r>
            </a:p>
          </p:txBody>
        </p:sp>
        <p:sp>
          <p:nvSpPr>
            <p:cNvPr id="20" name="Rectangle 29"/>
            <p:cNvSpPr>
              <a:spLocks noChangeArrowheads="1"/>
            </p:cNvSpPr>
            <p:nvPr/>
          </p:nvSpPr>
          <p:spPr bwMode="auto">
            <a:xfrm>
              <a:off x="5393187" y="3210183"/>
              <a:ext cx="307975" cy="363537"/>
            </a:xfrm>
            <a:prstGeom prst="rect">
              <a:avLst/>
            </a:prstGeom>
            <a:noFill/>
            <a:ln w="25400">
              <a:noFill/>
              <a:miter lim="800000"/>
              <a:headEnd/>
              <a:tailEnd/>
            </a:ln>
            <a:effectLst/>
          </p:spPr>
          <p:txBody>
            <a:bodyPr wrap="none" lIns="90487" tIns="44450" rIns="90487" bIns="44450">
              <a:spAutoFit/>
            </a:bodyPr>
            <a:lstStyle/>
            <a:p>
              <a:pPr algn="l">
                <a:defRPr/>
              </a:pPr>
              <a:r>
                <a:rPr lang="zh-TW" altLang="en-US" sz="1400">
                  <a:solidFill>
                    <a:schemeClr val="tx1"/>
                  </a:solidFill>
                  <a:effectLst>
                    <a:outerShdw blurRad="38100" dist="38100" dir="2700000" algn="tl">
                      <a:srgbClr val="C0C0C0"/>
                    </a:outerShdw>
                  </a:effectLst>
                  <a:latin typeface="Arial" charset="0"/>
                  <a:ea typeface="宋体" pitchFamily="2" charset="-122"/>
                </a:rPr>
                <a:t>5</a:t>
              </a:r>
            </a:p>
          </p:txBody>
        </p:sp>
        <p:sp>
          <p:nvSpPr>
            <p:cNvPr id="21" name="Rectangle 30"/>
            <p:cNvSpPr>
              <a:spLocks noChangeArrowheads="1"/>
            </p:cNvSpPr>
            <p:nvPr/>
          </p:nvSpPr>
          <p:spPr bwMode="auto">
            <a:xfrm>
              <a:off x="910087" y="2295783"/>
              <a:ext cx="350838"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charset="0"/>
                  <a:ea typeface="宋体" pitchFamily="2" charset="-122"/>
                </a:rPr>
                <a:t>a</a:t>
              </a:r>
            </a:p>
          </p:txBody>
        </p:sp>
        <p:sp>
          <p:nvSpPr>
            <p:cNvPr id="22" name="Rectangle 31"/>
            <p:cNvSpPr>
              <a:spLocks noChangeArrowheads="1"/>
            </p:cNvSpPr>
            <p:nvPr/>
          </p:nvSpPr>
          <p:spPr bwMode="auto">
            <a:xfrm>
              <a:off x="6218687" y="3019683"/>
              <a:ext cx="366713"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charset="0"/>
                  <a:ea typeface="宋体" pitchFamily="2" charset="-122"/>
                </a:rPr>
                <a:t>b</a:t>
              </a:r>
            </a:p>
          </p:txBody>
        </p:sp>
        <p:sp>
          <p:nvSpPr>
            <p:cNvPr id="23" name="Rectangle 34"/>
            <p:cNvSpPr>
              <a:spLocks noChangeArrowheads="1"/>
            </p:cNvSpPr>
            <p:nvPr/>
          </p:nvSpPr>
          <p:spPr bwMode="auto">
            <a:xfrm>
              <a:off x="2395987" y="2181483"/>
              <a:ext cx="350838"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charset="0"/>
                  <a:ea typeface="宋体" pitchFamily="2" charset="-122"/>
                </a:rPr>
                <a:t>c</a:t>
              </a:r>
            </a:p>
          </p:txBody>
        </p:sp>
        <p:sp>
          <p:nvSpPr>
            <p:cNvPr id="24" name="Rectangle 35"/>
            <p:cNvSpPr>
              <a:spLocks noChangeArrowheads="1"/>
            </p:cNvSpPr>
            <p:nvPr/>
          </p:nvSpPr>
          <p:spPr bwMode="auto">
            <a:xfrm>
              <a:off x="2205487" y="3183195"/>
              <a:ext cx="366713"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charset="0"/>
                  <a:ea typeface="宋体" pitchFamily="2" charset="-122"/>
                </a:rPr>
                <a:t>d</a:t>
              </a:r>
            </a:p>
          </p:txBody>
        </p:sp>
        <p:sp>
          <p:nvSpPr>
            <p:cNvPr id="25" name="Rectangle 36"/>
            <p:cNvSpPr>
              <a:spLocks noChangeArrowheads="1"/>
            </p:cNvSpPr>
            <p:nvPr/>
          </p:nvSpPr>
          <p:spPr bwMode="auto">
            <a:xfrm>
              <a:off x="3577087" y="3476883"/>
              <a:ext cx="350838"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charset="0"/>
                  <a:ea typeface="宋体" pitchFamily="2" charset="-122"/>
                </a:rPr>
                <a:t>e</a:t>
              </a:r>
            </a:p>
          </p:txBody>
        </p:sp>
        <p:sp>
          <p:nvSpPr>
            <p:cNvPr id="26" name="Rectangle 37"/>
            <p:cNvSpPr>
              <a:spLocks noChangeArrowheads="1"/>
            </p:cNvSpPr>
            <p:nvPr/>
          </p:nvSpPr>
          <p:spPr bwMode="auto">
            <a:xfrm>
              <a:off x="3881887" y="2359283"/>
              <a:ext cx="282575"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charset="0"/>
                  <a:ea typeface="宋体" pitchFamily="2" charset="-122"/>
                </a:rPr>
                <a:t>f</a:t>
              </a:r>
            </a:p>
          </p:txBody>
        </p:sp>
        <p:sp>
          <p:nvSpPr>
            <p:cNvPr id="27" name="Rectangle 38"/>
            <p:cNvSpPr>
              <a:spLocks noChangeArrowheads="1"/>
            </p:cNvSpPr>
            <p:nvPr/>
          </p:nvSpPr>
          <p:spPr bwMode="auto">
            <a:xfrm>
              <a:off x="4770887" y="3375283"/>
              <a:ext cx="366713"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TW" sz="1800">
                  <a:solidFill>
                    <a:schemeClr val="tx1"/>
                  </a:solidFill>
                  <a:effectLst>
                    <a:outerShdw blurRad="38100" dist="38100" dir="2700000" algn="tl">
                      <a:srgbClr val="C0C0C0"/>
                    </a:outerShdw>
                  </a:effectLst>
                  <a:latin typeface="Arial" charset="0"/>
                  <a:ea typeface="宋体" pitchFamily="2" charset="-122"/>
                </a:rPr>
                <a:t>g</a:t>
              </a:r>
            </a:p>
          </p:txBody>
        </p:sp>
      </p:grpSp>
      <p:pic>
        <p:nvPicPr>
          <p:cNvPr id="17413" name="Picture 3" descr="tn00016a[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638" y="5408613"/>
            <a:ext cx="8540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4" descr="TN00560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275" y="5094288"/>
            <a:ext cx="1590675"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6" descr="j032093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37063" y="4238625"/>
            <a:ext cx="18097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Picture 5" descr="j0326674[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86550" y="5724525"/>
            <a:ext cx="15240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7" name="Picture 6" descr="j032093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7338" y="4238625"/>
            <a:ext cx="18097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8" name="矩形 34"/>
          <p:cNvSpPr>
            <a:spLocks noChangeArrowheads="1"/>
          </p:cNvSpPr>
          <p:nvPr/>
        </p:nvSpPr>
        <p:spPr bwMode="auto">
          <a:xfrm>
            <a:off x="7115175" y="1943100"/>
            <a:ext cx="1731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a:t>过程的集合</a:t>
            </a:r>
          </a:p>
        </p:txBody>
      </p:sp>
      <p:sp>
        <p:nvSpPr>
          <p:cNvPr id="17419" name="矩形 35"/>
          <p:cNvSpPr>
            <a:spLocks noChangeArrowheads="1"/>
          </p:cNvSpPr>
          <p:nvPr/>
        </p:nvSpPr>
        <p:spPr bwMode="auto">
          <a:xfrm>
            <a:off x="7092950" y="3384550"/>
            <a:ext cx="17303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a:t>实体的集合</a:t>
            </a:r>
          </a:p>
        </p:txBody>
      </p:sp>
      <p:sp>
        <p:nvSpPr>
          <p:cNvPr id="17420" name="Rectangle 2"/>
          <p:cNvSpPr>
            <a:spLocks noChangeArrowheads="1"/>
          </p:cNvSpPr>
          <p:nvPr/>
        </p:nvSpPr>
        <p:spPr bwMode="auto">
          <a:xfrm>
            <a:off x="479425" y="368300"/>
            <a:ext cx="845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anose="02010609060101010101" pitchFamily="49" charset="-122"/>
                <a:ea typeface="黑体" panose="02010609060101010101" pitchFamily="49" charset="-122"/>
              </a:rPr>
              <a:t>面向结构和面向对象方法的比较</a:t>
            </a:r>
          </a:p>
        </p:txBody>
      </p:sp>
    </p:spTree>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306638" y="76200"/>
            <a:ext cx="1905000" cy="2819400"/>
          </a:xfrm>
          <a:prstGeom prst="rect">
            <a:avLst/>
          </a:prstGeom>
          <a:solidFill>
            <a:schemeClr val="bg1"/>
          </a:solidFill>
          <a:ln w="76200">
            <a:solidFill>
              <a:schemeClr val="hlink"/>
            </a:solidFill>
            <a:miter lim="800000"/>
            <a:headEnd/>
            <a:tailEnd/>
          </a:ln>
          <a:effectLst>
            <a:outerShdw dist="45791" dir="2021404" algn="ctr" rotWithShape="0">
              <a:schemeClr val="bg2"/>
            </a:outerShdw>
          </a:effectLst>
        </p:spPr>
        <p:txBody>
          <a:bodyPr wrap="none" anchor="ctr"/>
          <a:lstStyle/>
          <a:p>
            <a:endParaRPr lang="zh-CN" altLang="en-US" sz="2800"/>
          </a:p>
        </p:txBody>
      </p:sp>
      <p:sp>
        <p:nvSpPr>
          <p:cNvPr id="353283" name="Text Box 3"/>
          <p:cNvSpPr txBox="1">
            <a:spLocks noChangeArrowheads="1"/>
          </p:cNvSpPr>
          <p:nvPr/>
        </p:nvSpPr>
        <p:spPr bwMode="auto">
          <a:xfrm>
            <a:off x="1600200" y="2743200"/>
            <a:ext cx="6392863" cy="695325"/>
          </a:xfrm>
          <a:prstGeom prst="rect">
            <a:avLst/>
          </a:prstGeom>
          <a:noFill/>
          <a:ln w="12700">
            <a:noFill/>
            <a:miter lim="800000"/>
            <a:headEnd/>
            <a:tailEnd/>
          </a:ln>
          <a:effectLst/>
        </p:spPr>
        <p:txBody>
          <a:bodyPr>
            <a:spAutoFit/>
          </a:bodyPr>
          <a:lstStyle/>
          <a:p>
            <a:pPr eaLnBrk="0" hangingPunct="0">
              <a:lnSpc>
                <a:spcPct val="140000"/>
              </a:lnSpc>
              <a:spcBef>
                <a:spcPct val="20000"/>
              </a:spcBef>
              <a:buClr>
                <a:schemeClr val="accent2"/>
              </a:buClr>
              <a:buSzPct val="75000"/>
              <a:buFont typeface="Monotype Sorts" pitchFamily="2" charset="2"/>
              <a:buNone/>
              <a:defRPr/>
            </a:pPr>
            <a:r>
              <a:rPr kumimoji="1" lang="zh-CN" altLang="en-US" sz="2800" dirty="0">
                <a:effectLst>
                  <a:outerShdw blurRad="38100" dist="38100" dir="2700000" algn="tl">
                    <a:srgbClr val="C0C0C0"/>
                  </a:outerShdw>
                </a:effectLst>
                <a:latin typeface="Book Antiqua" pitchFamily="18" charset="0"/>
                <a:ea typeface="宋体" pitchFamily="2" charset="-122"/>
              </a:rPr>
              <a:t>传统方法</a:t>
            </a:r>
            <a:r>
              <a:rPr kumimoji="1" lang="en-US" altLang="zh-CN" sz="2800" dirty="0">
                <a:effectLst>
                  <a:outerShdw blurRad="38100" dist="38100" dir="2700000" algn="tl">
                    <a:srgbClr val="C0C0C0"/>
                  </a:outerShdw>
                </a:effectLst>
                <a:latin typeface="Book Antiqua" pitchFamily="18" charset="0"/>
                <a:ea typeface="宋体" pitchFamily="2" charset="-122"/>
              </a:rPr>
              <a:t>: </a:t>
            </a:r>
            <a:r>
              <a:rPr kumimoji="1" lang="zh-CN" altLang="en-US" sz="2800" dirty="0">
                <a:effectLst>
                  <a:outerShdw blurRad="38100" dist="38100" dir="2700000" algn="tl">
                    <a:srgbClr val="C0C0C0"/>
                  </a:outerShdw>
                </a:effectLst>
                <a:latin typeface="Book Antiqua" pitchFamily="18" charset="0"/>
                <a:ea typeface="宋体" pitchFamily="2" charset="-122"/>
              </a:rPr>
              <a:t>数据与过程是分离的</a:t>
            </a:r>
          </a:p>
        </p:txBody>
      </p:sp>
      <p:sp>
        <p:nvSpPr>
          <p:cNvPr id="18436" name="Rectangle 4"/>
          <p:cNvSpPr>
            <a:spLocks noChangeArrowheads="1"/>
          </p:cNvSpPr>
          <p:nvPr/>
        </p:nvSpPr>
        <p:spPr bwMode="auto">
          <a:xfrm>
            <a:off x="1547813" y="457200"/>
            <a:ext cx="2033587" cy="457200"/>
          </a:xfrm>
          <a:prstGeom prst="rect">
            <a:avLst/>
          </a:prstGeom>
          <a:gradFill rotWithShape="0">
            <a:gsLst>
              <a:gs pos="0">
                <a:srgbClr val="A8F2FC"/>
              </a:gs>
              <a:gs pos="100000">
                <a:srgbClr val="A5EEF8"/>
              </a:gs>
            </a:gsLst>
            <a:lin ang="5400000" scaled="1"/>
          </a:gradFill>
          <a:ln w="12700">
            <a:solidFill>
              <a:schemeClr val="tx1"/>
            </a:solidFill>
            <a:miter lim="800000"/>
            <a:headEnd/>
            <a:tailEnd/>
          </a:ln>
          <a:effectLst>
            <a:outerShdw dist="45791" dir="2021404" algn="ctr" rotWithShape="0">
              <a:schemeClr val="bg2"/>
            </a:outerShdw>
          </a:effectLst>
        </p:spPr>
        <p:txBody>
          <a:bodyPr wrap="none" anchor="ctr"/>
          <a:lstStyle/>
          <a:p>
            <a:pPr eaLnBrk="0" hangingPunct="0">
              <a:buClr>
                <a:schemeClr val="accent2"/>
              </a:buClr>
              <a:buSzPct val="75000"/>
              <a:buFont typeface="Monotype Sorts" pitchFamily="2" charset="2"/>
              <a:buNone/>
            </a:pPr>
            <a:r>
              <a:rPr kumimoji="1" lang="zh-CN" altLang="en-US" sz="2800">
                <a:solidFill>
                  <a:schemeClr val="tx1"/>
                </a:solidFill>
                <a:latin typeface="宋体" charset="-122"/>
              </a:rPr>
              <a:t>过程</a:t>
            </a:r>
            <a:r>
              <a:rPr kumimoji="1" lang="en-US" altLang="zh-CN" sz="2800">
                <a:solidFill>
                  <a:schemeClr val="tx1"/>
                </a:solidFill>
                <a:latin typeface="宋体" charset="-122"/>
              </a:rPr>
              <a:t>1</a:t>
            </a:r>
          </a:p>
        </p:txBody>
      </p:sp>
      <p:sp>
        <p:nvSpPr>
          <p:cNvPr id="18437" name="Line 5"/>
          <p:cNvSpPr>
            <a:spLocks noChangeShapeType="1"/>
          </p:cNvSpPr>
          <p:nvPr/>
        </p:nvSpPr>
        <p:spPr bwMode="auto">
          <a:xfrm>
            <a:off x="228600" y="1066800"/>
            <a:ext cx="1066800" cy="0"/>
          </a:xfrm>
          <a:prstGeom prst="line">
            <a:avLst/>
          </a:prstGeom>
          <a:noFill/>
          <a:ln w="28575">
            <a:solidFill>
              <a:schemeClr val="tx1"/>
            </a:solidFill>
            <a:round/>
            <a:headEnd/>
            <a:tailEnd type="triangle" w="med" len="med"/>
          </a:ln>
          <a:effectLst>
            <a:outerShdw dist="45791" dir="2021404"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8438" name="Line 6"/>
          <p:cNvSpPr>
            <a:spLocks noChangeShapeType="1"/>
          </p:cNvSpPr>
          <p:nvPr/>
        </p:nvSpPr>
        <p:spPr bwMode="auto">
          <a:xfrm flipH="1">
            <a:off x="228600" y="2209800"/>
            <a:ext cx="1066800" cy="0"/>
          </a:xfrm>
          <a:prstGeom prst="line">
            <a:avLst/>
          </a:prstGeom>
          <a:noFill/>
          <a:ln w="28575">
            <a:solidFill>
              <a:schemeClr val="tx1"/>
            </a:solidFill>
            <a:round/>
            <a:headEnd/>
            <a:tailEnd type="triangle" w="med" len="med"/>
          </a:ln>
          <a:effectLst>
            <a:outerShdw dist="45791" dir="2021404"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53287" name="Rectangle 7"/>
          <p:cNvSpPr>
            <a:spLocks noChangeArrowheads="1"/>
          </p:cNvSpPr>
          <p:nvPr/>
        </p:nvSpPr>
        <p:spPr bwMode="auto">
          <a:xfrm>
            <a:off x="215900" y="228600"/>
            <a:ext cx="1116013" cy="695325"/>
          </a:xfrm>
          <a:prstGeom prst="rect">
            <a:avLst/>
          </a:prstGeom>
          <a:noFill/>
          <a:ln w="12700">
            <a:noFill/>
            <a:miter lim="800000"/>
            <a:headEnd/>
            <a:tailEnd/>
          </a:ln>
          <a:effectLst>
            <a:outerShdw dist="45791" dir="2021404" algn="ctr" rotWithShape="0">
              <a:schemeClr val="bg2"/>
            </a:outerShdw>
          </a:effectLst>
        </p:spPr>
        <p:txBody>
          <a:bodyPr>
            <a:spAutoFit/>
          </a:bodyPr>
          <a:lstStyle/>
          <a:p>
            <a:pPr eaLnBrk="0" hangingPunct="0">
              <a:lnSpc>
                <a:spcPct val="140000"/>
              </a:lnSpc>
              <a:spcBef>
                <a:spcPct val="20000"/>
              </a:spcBef>
              <a:buClr>
                <a:schemeClr val="accent2"/>
              </a:buClr>
              <a:buSzPct val="75000"/>
              <a:buFont typeface="Monotype Sorts" pitchFamily="2" charset="2"/>
              <a:buNone/>
              <a:defRPr/>
            </a:pPr>
            <a:r>
              <a:rPr kumimoji="1" lang="zh-CN" altLang="en-US" sz="2800" dirty="0">
                <a:solidFill>
                  <a:schemeClr val="tx1"/>
                </a:solidFill>
                <a:effectLst>
                  <a:outerShdw blurRad="38100" dist="38100" dir="2700000" algn="tl">
                    <a:srgbClr val="C0C0C0"/>
                  </a:outerShdw>
                </a:effectLst>
                <a:latin typeface="宋体" pitchFamily="2" charset="-122"/>
                <a:ea typeface="宋体" pitchFamily="2" charset="-122"/>
              </a:rPr>
              <a:t>输入</a:t>
            </a:r>
          </a:p>
        </p:txBody>
      </p:sp>
      <p:sp>
        <p:nvSpPr>
          <p:cNvPr id="353288" name="Rectangle 8"/>
          <p:cNvSpPr>
            <a:spLocks noChangeArrowheads="1"/>
          </p:cNvSpPr>
          <p:nvPr/>
        </p:nvSpPr>
        <p:spPr bwMode="auto">
          <a:xfrm>
            <a:off x="292100" y="1371600"/>
            <a:ext cx="1184275" cy="695325"/>
          </a:xfrm>
          <a:prstGeom prst="rect">
            <a:avLst/>
          </a:prstGeom>
          <a:noFill/>
          <a:ln w="12700">
            <a:noFill/>
            <a:miter lim="800000"/>
            <a:headEnd/>
            <a:tailEnd/>
          </a:ln>
          <a:effectLst>
            <a:outerShdw dist="45791" dir="2021404" algn="ctr" rotWithShape="0">
              <a:schemeClr val="bg2"/>
            </a:outerShdw>
          </a:effectLst>
        </p:spPr>
        <p:txBody>
          <a:bodyPr>
            <a:spAutoFit/>
          </a:bodyPr>
          <a:lstStyle/>
          <a:p>
            <a:pPr eaLnBrk="0" hangingPunct="0">
              <a:lnSpc>
                <a:spcPct val="140000"/>
              </a:lnSpc>
              <a:spcBef>
                <a:spcPct val="20000"/>
              </a:spcBef>
              <a:buClr>
                <a:schemeClr val="accent2"/>
              </a:buClr>
              <a:buSzPct val="75000"/>
              <a:buFont typeface="Monotype Sorts" pitchFamily="2" charset="2"/>
              <a:buNone/>
              <a:defRPr/>
            </a:pPr>
            <a:r>
              <a:rPr kumimoji="1" lang="zh-CN" altLang="en-US" sz="2800" dirty="0">
                <a:solidFill>
                  <a:schemeClr val="tx1"/>
                </a:solidFill>
                <a:effectLst>
                  <a:outerShdw blurRad="38100" dist="38100" dir="2700000" algn="tl">
                    <a:srgbClr val="C0C0C0"/>
                  </a:outerShdw>
                </a:effectLst>
                <a:latin typeface="宋体" pitchFamily="2" charset="-122"/>
                <a:ea typeface="宋体" pitchFamily="2" charset="-122"/>
              </a:rPr>
              <a:t>输出</a:t>
            </a:r>
          </a:p>
        </p:txBody>
      </p:sp>
      <p:sp>
        <p:nvSpPr>
          <p:cNvPr id="18441" name="Rectangle 9"/>
          <p:cNvSpPr>
            <a:spLocks noChangeArrowheads="1"/>
          </p:cNvSpPr>
          <p:nvPr/>
        </p:nvSpPr>
        <p:spPr bwMode="auto">
          <a:xfrm>
            <a:off x="1600200" y="1219200"/>
            <a:ext cx="2033588" cy="457200"/>
          </a:xfrm>
          <a:prstGeom prst="rect">
            <a:avLst/>
          </a:prstGeom>
          <a:gradFill rotWithShape="0">
            <a:gsLst>
              <a:gs pos="0">
                <a:srgbClr val="A8F2FC"/>
              </a:gs>
              <a:gs pos="100000">
                <a:srgbClr val="A5EEF8"/>
              </a:gs>
            </a:gsLst>
            <a:lin ang="5400000" scaled="1"/>
          </a:gradFill>
          <a:ln w="12700">
            <a:solidFill>
              <a:schemeClr val="tx1"/>
            </a:solidFill>
            <a:miter lim="800000"/>
            <a:headEnd/>
            <a:tailEnd/>
          </a:ln>
          <a:effectLst>
            <a:outerShdw dist="45791" dir="2021404" algn="ctr" rotWithShape="0">
              <a:schemeClr val="bg2"/>
            </a:outerShdw>
          </a:effectLst>
        </p:spPr>
        <p:txBody>
          <a:bodyPr wrap="none" anchor="ctr"/>
          <a:lstStyle/>
          <a:p>
            <a:pPr eaLnBrk="0" hangingPunct="0">
              <a:buClr>
                <a:schemeClr val="accent2"/>
              </a:buClr>
              <a:buSzPct val="75000"/>
              <a:buFont typeface="Monotype Sorts" pitchFamily="2" charset="2"/>
              <a:buNone/>
            </a:pPr>
            <a:r>
              <a:rPr kumimoji="1" lang="zh-CN" altLang="en-US" sz="2800">
                <a:solidFill>
                  <a:schemeClr val="tx1"/>
                </a:solidFill>
                <a:latin typeface="宋体" charset="-122"/>
              </a:rPr>
              <a:t>过程</a:t>
            </a:r>
            <a:r>
              <a:rPr kumimoji="1" lang="en-US" altLang="zh-CN" sz="2800">
                <a:solidFill>
                  <a:schemeClr val="tx1"/>
                </a:solidFill>
                <a:latin typeface="宋体" charset="-122"/>
              </a:rPr>
              <a:t>2</a:t>
            </a:r>
          </a:p>
        </p:txBody>
      </p:sp>
      <p:sp>
        <p:nvSpPr>
          <p:cNvPr id="18442" name="Rectangle 10"/>
          <p:cNvSpPr>
            <a:spLocks noChangeArrowheads="1"/>
          </p:cNvSpPr>
          <p:nvPr/>
        </p:nvSpPr>
        <p:spPr bwMode="auto">
          <a:xfrm>
            <a:off x="1600200" y="2057400"/>
            <a:ext cx="2033588" cy="457200"/>
          </a:xfrm>
          <a:prstGeom prst="rect">
            <a:avLst/>
          </a:prstGeom>
          <a:gradFill rotWithShape="0">
            <a:gsLst>
              <a:gs pos="0">
                <a:srgbClr val="A8F2FC"/>
              </a:gs>
              <a:gs pos="100000">
                <a:srgbClr val="A5EEF8"/>
              </a:gs>
            </a:gsLst>
            <a:lin ang="5400000" scaled="1"/>
          </a:gradFill>
          <a:ln w="12700">
            <a:solidFill>
              <a:schemeClr val="tx1"/>
            </a:solidFill>
            <a:miter lim="800000"/>
            <a:headEnd/>
            <a:tailEnd/>
          </a:ln>
          <a:effectLst>
            <a:outerShdw dist="45791" dir="2021404" algn="ctr" rotWithShape="0">
              <a:schemeClr val="bg2"/>
            </a:outerShdw>
          </a:effectLst>
        </p:spPr>
        <p:txBody>
          <a:bodyPr wrap="none" anchor="ctr"/>
          <a:lstStyle/>
          <a:p>
            <a:pPr eaLnBrk="0" hangingPunct="0">
              <a:buClr>
                <a:schemeClr val="accent2"/>
              </a:buClr>
              <a:buSzPct val="75000"/>
              <a:buFont typeface="Monotype Sorts" pitchFamily="2" charset="2"/>
              <a:buNone/>
            </a:pPr>
            <a:r>
              <a:rPr kumimoji="1" lang="zh-CN" altLang="en-US" sz="2800">
                <a:solidFill>
                  <a:schemeClr val="tx1"/>
                </a:solidFill>
                <a:latin typeface="宋体" charset="-122"/>
              </a:rPr>
              <a:t>过程</a:t>
            </a:r>
            <a:r>
              <a:rPr kumimoji="1" lang="en-US" altLang="zh-CN" sz="2800">
                <a:solidFill>
                  <a:schemeClr val="tx1"/>
                </a:solidFill>
                <a:latin typeface="宋体" charset="-122"/>
              </a:rPr>
              <a:t>3</a:t>
            </a:r>
          </a:p>
        </p:txBody>
      </p:sp>
      <p:sp>
        <p:nvSpPr>
          <p:cNvPr id="18443" name="AutoShape 11"/>
          <p:cNvSpPr>
            <a:spLocks noChangeArrowheads="1"/>
          </p:cNvSpPr>
          <p:nvPr/>
        </p:nvSpPr>
        <p:spPr bwMode="auto">
          <a:xfrm>
            <a:off x="6192838" y="838200"/>
            <a:ext cx="1981200" cy="1231900"/>
          </a:xfrm>
          <a:prstGeom prst="can">
            <a:avLst>
              <a:gd name="adj" fmla="val 25000"/>
            </a:avLst>
          </a:prstGeom>
          <a:gradFill rotWithShape="0">
            <a:gsLst>
              <a:gs pos="0">
                <a:srgbClr val="FFFF93"/>
              </a:gs>
              <a:gs pos="100000">
                <a:srgbClr val="FFFF98"/>
              </a:gs>
            </a:gsLst>
            <a:lin ang="5400000" scaled="1"/>
          </a:gradFill>
          <a:ln w="28575">
            <a:solidFill>
              <a:schemeClr val="folHlink"/>
            </a:solidFill>
            <a:round/>
            <a:headEnd/>
            <a:tailEnd/>
          </a:ln>
          <a:effectLst>
            <a:outerShdw dist="45791" dir="2021404" algn="ctr" rotWithShape="0">
              <a:schemeClr val="bg2"/>
            </a:outerShdw>
          </a:effectLst>
        </p:spPr>
        <p:txBody>
          <a:bodyPr wrap="none" anchor="ctr"/>
          <a:lstStyle/>
          <a:p>
            <a:endParaRPr lang="zh-CN" altLang="en-US" sz="2800"/>
          </a:p>
        </p:txBody>
      </p:sp>
      <p:sp>
        <p:nvSpPr>
          <p:cNvPr id="18444" name="Rectangle 12"/>
          <p:cNvSpPr>
            <a:spLocks noChangeArrowheads="1"/>
          </p:cNvSpPr>
          <p:nvPr/>
        </p:nvSpPr>
        <p:spPr bwMode="auto">
          <a:xfrm>
            <a:off x="6281738" y="1141413"/>
            <a:ext cx="1612900"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lnSpc>
                <a:spcPct val="140000"/>
              </a:lnSpc>
              <a:spcBef>
                <a:spcPct val="20000"/>
              </a:spcBef>
              <a:buClr>
                <a:schemeClr val="accent2"/>
              </a:buClr>
              <a:buSzPct val="75000"/>
              <a:buFont typeface="Monotype Sorts" pitchFamily="2" charset="2"/>
              <a:buNone/>
            </a:pPr>
            <a:r>
              <a:rPr kumimoji="1" lang="zh-CN" altLang="en-US" sz="2800">
                <a:solidFill>
                  <a:schemeClr val="tx1"/>
                </a:solidFill>
                <a:latin typeface="宋体" charset="-122"/>
              </a:rPr>
              <a:t>数据实体</a:t>
            </a:r>
          </a:p>
        </p:txBody>
      </p:sp>
      <p:sp>
        <p:nvSpPr>
          <p:cNvPr id="18445" name="Line 13"/>
          <p:cNvSpPr>
            <a:spLocks noChangeShapeType="1"/>
          </p:cNvSpPr>
          <p:nvPr/>
        </p:nvSpPr>
        <p:spPr bwMode="auto">
          <a:xfrm>
            <a:off x="4724400" y="1524000"/>
            <a:ext cx="1143000" cy="0"/>
          </a:xfrm>
          <a:prstGeom prst="line">
            <a:avLst/>
          </a:prstGeom>
          <a:noFill/>
          <a:ln w="38100">
            <a:solidFill>
              <a:schemeClr val="tx1"/>
            </a:solidFill>
            <a:round/>
            <a:headEnd type="arrow" w="med" len="med"/>
            <a:tailEnd type="arrow" w="med" len="med"/>
          </a:ln>
          <a:effectLst>
            <a:outerShdw dist="45791" dir="2021404"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8446" name="Rectangle 14"/>
          <p:cNvSpPr>
            <a:spLocks noChangeArrowheads="1"/>
          </p:cNvSpPr>
          <p:nvPr/>
        </p:nvSpPr>
        <p:spPr bwMode="auto">
          <a:xfrm>
            <a:off x="3132138" y="3654425"/>
            <a:ext cx="3465512" cy="2517775"/>
          </a:xfrm>
          <a:prstGeom prst="rect">
            <a:avLst/>
          </a:prstGeom>
          <a:gradFill rotWithShape="0">
            <a:gsLst>
              <a:gs pos="0">
                <a:srgbClr val="96F0FC"/>
              </a:gs>
              <a:gs pos="100000">
                <a:srgbClr val="8FE5F0"/>
              </a:gs>
            </a:gsLst>
            <a:lin ang="5400000" scaled="1"/>
          </a:gradFill>
          <a:ln w="76200">
            <a:solidFill>
              <a:schemeClr val="hlink"/>
            </a:solidFill>
            <a:miter lim="800000"/>
            <a:headEnd/>
            <a:tailEnd/>
          </a:ln>
          <a:effectLst>
            <a:outerShdw dist="45791" dir="2021404" algn="ctr" rotWithShape="0">
              <a:schemeClr val="bg2"/>
            </a:outerShdw>
          </a:effectLst>
        </p:spPr>
        <p:txBody>
          <a:bodyPr wrap="none" anchor="ctr"/>
          <a:lstStyle/>
          <a:p>
            <a:endParaRPr lang="zh-CN" altLang="en-US" sz="2800"/>
          </a:p>
        </p:txBody>
      </p:sp>
      <p:sp>
        <p:nvSpPr>
          <p:cNvPr id="18447" name="Rectangle 15"/>
          <p:cNvSpPr>
            <a:spLocks noChangeArrowheads="1"/>
          </p:cNvSpPr>
          <p:nvPr/>
        </p:nvSpPr>
        <p:spPr bwMode="auto">
          <a:xfrm>
            <a:off x="3446463" y="4284663"/>
            <a:ext cx="2746375" cy="719137"/>
          </a:xfrm>
          <a:prstGeom prst="rect">
            <a:avLst/>
          </a:prstGeom>
          <a:gradFill rotWithShape="0">
            <a:gsLst>
              <a:gs pos="0">
                <a:srgbClr val="FFFF93"/>
              </a:gs>
              <a:gs pos="100000">
                <a:srgbClr val="FFFF98"/>
              </a:gs>
            </a:gsLst>
            <a:lin ang="5400000" scaled="1"/>
          </a:gradFill>
          <a:ln w="12700">
            <a:solidFill>
              <a:schemeClr val="tx1"/>
            </a:solidFill>
            <a:miter lim="800000"/>
            <a:headEnd/>
            <a:tailEnd/>
          </a:ln>
          <a:effectLst>
            <a:outerShdw dist="45791" dir="2021404" algn="ctr" rotWithShape="0">
              <a:schemeClr val="bg2"/>
            </a:outerShdw>
          </a:effectLst>
        </p:spPr>
        <p:txBody>
          <a:bodyPr wrap="none" anchor="ctr"/>
          <a:lstStyle/>
          <a:p>
            <a:pPr eaLnBrk="0" hangingPunct="0">
              <a:buClr>
                <a:schemeClr val="accent2"/>
              </a:buClr>
              <a:buSzPct val="75000"/>
              <a:buFont typeface="Monotype Sorts" pitchFamily="2" charset="2"/>
              <a:buNone/>
            </a:pPr>
            <a:r>
              <a:rPr kumimoji="1" lang="zh-CN" altLang="en-US" sz="2800">
                <a:solidFill>
                  <a:schemeClr val="tx1"/>
                </a:solidFill>
                <a:latin typeface="宋体" charset="-122"/>
              </a:rPr>
              <a:t>属于该对象的数据</a:t>
            </a:r>
          </a:p>
        </p:txBody>
      </p:sp>
      <p:sp>
        <p:nvSpPr>
          <p:cNvPr id="18448" name="Rectangle 16"/>
          <p:cNvSpPr>
            <a:spLocks noChangeArrowheads="1"/>
          </p:cNvSpPr>
          <p:nvPr/>
        </p:nvSpPr>
        <p:spPr bwMode="auto">
          <a:xfrm>
            <a:off x="3933825" y="3698875"/>
            <a:ext cx="1285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eaLnBrk="0" hangingPunct="0">
              <a:buClr>
                <a:schemeClr val="accent2"/>
              </a:buClr>
              <a:buSzPct val="75000"/>
              <a:buFont typeface="Monotype Sorts" pitchFamily="2" charset="2"/>
              <a:buNone/>
            </a:pPr>
            <a:r>
              <a:rPr kumimoji="1" lang="zh-CN" altLang="en-US" sz="2800">
                <a:solidFill>
                  <a:schemeClr val="tx1"/>
                </a:solidFill>
                <a:latin typeface="宋体" charset="-122"/>
              </a:rPr>
              <a:t>对象</a:t>
            </a:r>
          </a:p>
        </p:txBody>
      </p:sp>
      <p:sp>
        <p:nvSpPr>
          <p:cNvPr id="18449" name="Rectangle 17"/>
          <p:cNvSpPr>
            <a:spLocks noChangeArrowheads="1"/>
          </p:cNvSpPr>
          <p:nvPr/>
        </p:nvSpPr>
        <p:spPr bwMode="auto">
          <a:xfrm>
            <a:off x="3446463" y="5229225"/>
            <a:ext cx="2822575" cy="703263"/>
          </a:xfrm>
          <a:prstGeom prst="rect">
            <a:avLst/>
          </a:prstGeom>
          <a:solidFill>
            <a:srgbClr val="FFCC00">
              <a:alpha val="50195"/>
            </a:srgbClr>
          </a:solidFill>
          <a:ln w="12700">
            <a:solidFill>
              <a:schemeClr val="tx1"/>
            </a:solidFill>
            <a:miter lim="800000"/>
            <a:headEnd/>
            <a:tailEnd/>
          </a:ln>
        </p:spPr>
        <p:txBody>
          <a:bodyPr>
            <a:spAutoFit/>
          </a:bodyPr>
          <a:lstStyle/>
          <a:p>
            <a:pPr eaLnBrk="0" hangingPunct="0">
              <a:lnSpc>
                <a:spcPct val="140000"/>
              </a:lnSpc>
              <a:spcBef>
                <a:spcPct val="20000"/>
              </a:spcBef>
              <a:buClr>
                <a:schemeClr val="accent2"/>
              </a:buClr>
              <a:buSzPct val="75000"/>
              <a:buFont typeface="Monotype Sorts" pitchFamily="2" charset="2"/>
              <a:buNone/>
            </a:pPr>
            <a:r>
              <a:rPr kumimoji="1" lang="zh-CN" altLang="en-US" sz="2800">
                <a:solidFill>
                  <a:schemeClr val="tx1"/>
                </a:solidFill>
                <a:latin typeface="宋体" charset="-122"/>
              </a:rPr>
              <a:t>处理数据的方法</a:t>
            </a:r>
          </a:p>
        </p:txBody>
      </p:sp>
      <p:sp>
        <p:nvSpPr>
          <p:cNvPr id="18450" name="Line 18"/>
          <p:cNvSpPr>
            <a:spLocks noChangeShapeType="1"/>
          </p:cNvSpPr>
          <p:nvPr/>
        </p:nvSpPr>
        <p:spPr bwMode="auto">
          <a:xfrm>
            <a:off x="1524000" y="4724400"/>
            <a:ext cx="1066800" cy="0"/>
          </a:xfrm>
          <a:prstGeom prst="line">
            <a:avLst/>
          </a:prstGeom>
          <a:noFill/>
          <a:ln w="28575">
            <a:solidFill>
              <a:schemeClr val="tx1"/>
            </a:solidFill>
            <a:round/>
            <a:headEnd/>
            <a:tailEnd type="triangle" w="med" len="med"/>
          </a:ln>
          <a:effectLst>
            <a:outerShdw dist="45791" dir="2021404"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8451" name="Line 19"/>
          <p:cNvSpPr>
            <a:spLocks noChangeShapeType="1"/>
          </p:cNvSpPr>
          <p:nvPr/>
        </p:nvSpPr>
        <p:spPr bwMode="auto">
          <a:xfrm flipH="1">
            <a:off x="1524000" y="5867400"/>
            <a:ext cx="1066800" cy="0"/>
          </a:xfrm>
          <a:prstGeom prst="line">
            <a:avLst/>
          </a:prstGeom>
          <a:noFill/>
          <a:ln w="28575">
            <a:solidFill>
              <a:schemeClr val="tx1"/>
            </a:solidFill>
            <a:round/>
            <a:headEnd/>
            <a:tailEnd type="triangle" w="med" len="med"/>
          </a:ln>
          <a:effectLst>
            <a:outerShdw dist="45791" dir="2021404"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353300" name="Rectangle 20"/>
          <p:cNvSpPr>
            <a:spLocks noChangeArrowheads="1"/>
          </p:cNvSpPr>
          <p:nvPr/>
        </p:nvSpPr>
        <p:spPr bwMode="auto">
          <a:xfrm>
            <a:off x="1042988" y="3886200"/>
            <a:ext cx="1470025" cy="695325"/>
          </a:xfrm>
          <a:prstGeom prst="rect">
            <a:avLst/>
          </a:prstGeom>
          <a:noFill/>
          <a:ln w="12700">
            <a:noFill/>
            <a:miter lim="800000"/>
            <a:headEnd/>
            <a:tailEnd/>
          </a:ln>
          <a:effectLst>
            <a:outerShdw dist="45791" dir="2021404" algn="ctr" rotWithShape="0">
              <a:schemeClr val="bg2"/>
            </a:outerShdw>
          </a:effectLst>
        </p:spPr>
        <p:txBody>
          <a:bodyPr>
            <a:spAutoFit/>
          </a:bodyPr>
          <a:lstStyle/>
          <a:p>
            <a:pPr eaLnBrk="0" hangingPunct="0">
              <a:lnSpc>
                <a:spcPct val="140000"/>
              </a:lnSpc>
              <a:spcBef>
                <a:spcPct val="20000"/>
              </a:spcBef>
              <a:buClr>
                <a:schemeClr val="accent2"/>
              </a:buClr>
              <a:buSzPct val="75000"/>
              <a:buFont typeface="Monotype Sorts" pitchFamily="2" charset="2"/>
              <a:buNone/>
              <a:defRPr/>
            </a:pPr>
            <a:r>
              <a:rPr kumimoji="1" lang="zh-CN" altLang="en-US" sz="2800">
                <a:solidFill>
                  <a:schemeClr val="tx1"/>
                </a:solidFill>
                <a:effectLst>
                  <a:outerShdw blurRad="38100" dist="38100" dir="2700000" algn="tl">
                    <a:srgbClr val="C0C0C0"/>
                  </a:outerShdw>
                </a:effectLst>
                <a:latin typeface="宋体" pitchFamily="2" charset="-122"/>
                <a:ea typeface="宋体" pitchFamily="2" charset="-122"/>
              </a:rPr>
              <a:t>消息</a:t>
            </a:r>
          </a:p>
        </p:txBody>
      </p:sp>
      <p:sp>
        <p:nvSpPr>
          <p:cNvPr id="353301" name="Rectangle 21"/>
          <p:cNvSpPr>
            <a:spLocks noChangeArrowheads="1"/>
          </p:cNvSpPr>
          <p:nvPr/>
        </p:nvSpPr>
        <p:spPr bwMode="auto">
          <a:xfrm>
            <a:off x="1116013" y="5029200"/>
            <a:ext cx="1473200" cy="695325"/>
          </a:xfrm>
          <a:prstGeom prst="rect">
            <a:avLst/>
          </a:prstGeom>
          <a:noFill/>
          <a:ln w="12700">
            <a:noFill/>
            <a:miter lim="800000"/>
            <a:headEnd/>
            <a:tailEnd/>
          </a:ln>
          <a:effectLst>
            <a:outerShdw dist="45791" dir="2021404" algn="ctr" rotWithShape="0">
              <a:schemeClr val="bg2"/>
            </a:outerShdw>
          </a:effectLst>
        </p:spPr>
        <p:txBody>
          <a:bodyPr>
            <a:spAutoFit/>
          </a:bodyPr>
          <a:lstStyle/>
          <a:p>
            <a:pPr eaLnBrk="0" hangingPunct="0">
              <a:lnSpc>
                <a:spcPct val="140000"/>
              </a:lnSpc>
              <a:spcBef>
                <a:spcPct val="20000"/>
              </a:spcBef>
              <a:buClr>
                <a:schemeClr val="accent2"/>
              </a:buClr>
              <a:buSzPct val="75000"/>
              <a:buFont typeface="Monotype Sorts" pitchFamily="2" charset="2"/>
              <a:buNone/>
              <a:defRPr/>
            </a:pPr>
            <a:r>
              <a:rPr kumimoji="1" lang="zh-CN" altLang="en-US" sz="2800">
                <a:solidFill>
                  <a:schemeClr val="tx1"/>
                </a:solidFill>
                <a:effectLst>
                  <a:outerShdw blurRad="38100" dist="38100" dir="2700000" algn="tl">
                    <a:srgbClr val="C0C0C0"/>
                  </a:outerShdw>
                </a:effectLst>
                <a:latin typeface="宋体" pitchFamily="2" charset="-122"/>
                <a:ea typeface="宋体" pitchFamily="2" charset="-122"/>
              </a:rPr>
              <a:t>消息</a:t>
            </a:r>
          </a:p>
        </p:txBody>
      </p:sp>
      <p:sp>
        <p:nvSpPr>
          <p:cNvPr id="353302" name="Rectangle 22"/>
          <p:cNvSpPr>
            <a:spLocks noChangeArrowheads="1"/>
          </p:cNvSpPr>
          <p:nvPr/>
        </p:nvSpPr>
        <p:spPr bwMode="auto">
          <a:xfrm>
            <a:off x="250825" y="6016625"/>
            <a:ext cx="8636000" cy="695325"/>
          </a:xfrm>
          <a:prstGeom prst="rect">
            <a:avLst/>
          </a:prstGeom>
          <a:noFill/>
          <a:ln w="12700">
            <a:noFill/>
            <a:miter lim="800000"/>
            <a:headEnd/>
            <a:tailEnd/>
          </a:ln>
          <a:effectLst>
            <a:outerShdw dist="45791" dir="2021404" algn="ctr" rotWithShape="0">
              <a:schemeClr val="bg2"/>
            </a:outerShdw>
          </a:effectLst>
        </p:spPr>
        <p:txBody>
          <a:bodyPr>
            <a:spAutoFit/>
          </a:bodyPr>
          <a:lstStyle/>
          <a:p>
            <a:pPr eaLnBrk="0" hangingPunct="0">
              <a:lnSpc>
                <a:spcPct val="140000"/>
              </a:lnSpc>
              <a:spcBef>
                <a:spcPct val="20000"/>
              </a:spcBef>
              <a:buClr>
                <a:schemeClr val="accent2"/>
              </a:buClr>
              <a:buSzPct val="75000"/>
              <a:buFont typeface="Monotype Sorts" pitchFamily="2" charset="2"/>
              <a:buNone/>
              <a:defRPr/>
            </a:pPr>
            <a:r>
              <a:rPr kumimoji="1" lang="zh-CN" altLang="en-US" sz="2800" dirty="0">
                <a:effectLst>
                  <a:outerShdw blurRad="38100" dist="38100" dir="2700000" algn="tl">
                    <a:srgbClr val="C0C0C0"/>
                  </a:outerShdw>
                </a:effectLst>
                <a:latin typeface="Book Antiqua" pitchFamily="18" charset="0"/>
                <a:ea typeface="宋体" pitchFamily="2" charset="-122"/>
              </a:rPr>
              <a:t>对象方法：数据和处理数据的方法封状成一个单元</a:t>
            </a:r>
          </a:p>
        </p:txBody>
      </p:sp>
    </p:spTree>
  </p:cSld>
  <p:clrMapOvr>
    <a:masterClrMapping/>
  </p:clrMapOvr>
  <p:transition>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388938" y="414338"/>
            <a:ext cx="845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anose="02010609060101010101" pitchFamily="49" charset="-122"/>
                <a:ea typeface="黑体" panose="02010609060101010101" pitchFamily="49" charset="-122"/>
              </a:rPr>
              <a:t>面向结构和面向对象方法的比较</a:t>
            </a:r>
          </a:p>
        </p:txBody>
      </p:sp>
      <p:sp>
        <p:nvSpPr>
          <p:cNvPr id="10" name="Rectangle 2"/>
          <p:cNvSpPr>
            <a:spLocks noChangeArrowheads="1"/>
          </p:cNvSpPr>
          <p:nvPr/>
        </p:nvSpPr>
        <p:spPr bwMode="auto">
          <a:xfrm>
            <a:off x="385763" y="2019300"/>
            <a:ext cx="8758237" cy="4514850"/>
          </a:xfrm>
          <a:prstGeom prst="rect">
            <a:avLst/>
          </a:prstGeom>
          <a:noFill/>
          <a:ln w="12700">
            <a:noFill/>
            <a:miter lim="800000"/>
            <a:headEnd/>
            <a:tailEnd/>
          </a:ln>
          <a:effectLst/>
        </p:spPr>
        <p:txBody>
          <a:bodyPr lIns="90488" tIns="44450" rIns="90488" bIns="44450"/>
          <a:lstStyle/>
          <a:p>
            <a:pPr marL="469900" indent="-469900" algn="l" eaLnBrk="0" hangingPunct="0">
              <a:lnSpc>
                <a:spcPct val="95000"/>
              </a:lnSpc>
              <a:spcBef>
                <a:spcPct val="5000"/>
              </a:spcBef>
              <a:buClr>
                <a:schemeClr val="accent2"/>
              </a:buClr>
              <a:buFont typeface="Wingdings" pitchFamily="2" charset="2"/>
              <a:buNone/>
              <a:defRPr/>
            </a:pPr>
            <a:r>
              <a:rPr lang="en-US" altLang="zh-CN" sz="2800" b="0" dirty="0">
                <a:latin typeface="黑体" pitchFamily="49" charset="-122"/>
                <a:ea typeface="黑体" pitchFamily="49" charset="-122"/>
              </a:rPr>
              <a:t>SOA</a:t>
            </a:r>
            <a:r>
              <a:rPr lang="zh-CN" altLang="en-US" sz="2800" b="0" dirty="0">
                <a:latin typeface="黑体" pitchFamily="49" charset="-122"/>
                <a:ea typeface="黑体" pitchFamily="49" charset="-122"/>
              </a:rPr>
              <a:t>方法</a:t>
            </a:r>
            <a:r>
              <a:rPr lang="en-US" altLang="zh-CN" sz="2800" dirty="0">
                <a:solidFill>
                  <a:schemeClr val="tx1"/>
                </a:solidFill>
                <a:latin typeface="宋体" pitchFamily="2" charset="-122"/>
                <a:ea typeface="宋体" pitchFamily="2" charset="-122"/>
              </a:rPr>
              <a:t>:</a:t>
            </a:r>
          </a:p>
          <a:p>
            <a:pPr marL="469900" indent="-469900" algn="l" eaLnBrk="0" hangingPunct="0">
              <a:lnSpc>
                <a:spcPct val="95000"/>
              </a:lnSpc>
              <a:spcBef>
                <a:spcPct val="30000"/>
              </a:spcBef>
              <a:buClr>
                <a:schemeClr val="accent2"/>
              </a:buClr>
              <a:buFont typeface="Wingdings" pitchFamily="2" charset="2"/>
              <a:buNone/>
              <a:defRPr/>
            </a:pPr>
            <a:r>
              <a:rPr lang="zh-CN" altLang="en-US" sz="2800" dirty="0">
                <a:solidFill>
                  <a:schemeClr val="tx1"/>
                </a:solidFill>
                <a:latin typeface="宋体" pitchFamily="2" charset="-122"/>
                <a:ea typeface="宋体" pitchFamily="2" charset="-122"/>
              </a:rPr>
              <a:t>    </a:t>
            </a:r>
            <a:r>
              <a:rPr kumimoji="1" lang="zh-CN" altLang="en-US" sz="2800" dirty="0">
                <a:solidFill>
                  <a:schemeClr val="tx1"/>
                </a:solidFill>
                <a:effectLst>
                  <a:outerShdw blurRad="38100" dist="38100" dir="2700000" algn="tl">
                    <a:srgbClr val="C0C0C0"/>
                  </a:outerShdw>
                </a:effectLst>
                <a:latin typeface="宋体" pitchFamily="2" charset="-122"/>
                <a:ea typeface="宋体" pitchFamily="2" charset="-122"/>
              </a:rPr>
              <a:t>面向功能</a:t>
            </a:r>
            <a:r>
              <a:rPr kumimoji="1" lang="en-US" altLang="zh-CN" sz="2800" dirty="0">
                <a:solidFill>
                  <a:schemeClr val="tx1"/>
                </a:solidFill>
                <a:effectLst>
                  <a:outerShdw blurRad="38100" dist="38100" dir="2700000" algn="tl">
                    <a:srgbClr val="C0C0C0"/>
                  </a:outerShdw>
                </a:effectLst>
                <a:latin typeface="宋体" pitchFamily="2" charset="-122"/>
                <a:ea typeface="宋体" pitchFamily="2" charset="-122"/>
              </a:rPr>
              <a:t>,</a:t>
            </a:r>
            <a:r>
              <a:rPr kumimoji="1" lang="zh-CN" altLang="en-US" sz="2800" dirty="0">
                <a:solidFill>
                  <a:schemeClr val="tx1"/>
                </a:solidFill>
                <a:effectLst>
                  <a:outerShdw blurRad="38100" dist="38100" dir="2700000" algn="tl">
                    <a:srgbClr val="C0C0C0"/>
                  </a:outerShdw>
                </a:effectLst>
                <a:latin typeface="宋体" pitchFamily="2" charset="-122"/>
                <a:ea typeface="宋体" pitchFamily="2" charset="-122"/>
              </a:rPr>
              <a:t>把系统看成一组功能（过程）的集合</a:t>
            </a:r>
            <a:endParaRPr kumimoji="1" lang="en-US" altLang="zh-CN" sz="2800" dirty="0">
              <a:solidFill>
                <a:schemeClr val="tx1"/>
              </a:solidFill>
              <a:effectLst>
                <a:outerShdw blurRad="38100" dist="38100" dir="2700000" algn="tl">
                  <a:srgbClr val="C0C0C0"/>
                </a:outerShdw>
              </a:effectLst>
              <a:latin typeface="宋体" pitchFamily="2" charset="-122"/>
              <a:ea typeface="宋体" pitchFamily="2" charset="-122"/>
            </a:endParaRPr>
          </a:p>
          <a:p>
            <a:pPr marL="469900" indent="-469900" algn="l" eaLnBrk="0" hangingPunct="0">
              <a:lnSpc>
                <a:spcPct val="95000"/>
              </a:lnSpc>
              <a:spcBef>
                <a:spcPct val="35000"/>
              </a:spcBef>
              <a:buClr>
                <a:schemeClr val="accent2"/>
              </a:buClr>
              <a:buFont typeface="Wingdings" pitchFamily="2" charset="2"/>
              <a:buNone/>
              <a:defRPr/>
            </a:pPr>
            <a:endParaRPr lang="zh-CN" altLang="en-US" sz="2800" dirty="0">
              <a:solidFill>
                <a:schemeClr val="tx1"/>
              </a:solidFill>
              <a:latin typeface="宋体" pitchFamily="2" charset="-122"/>
              <a:ea typeface="宋体" pitchFamily="2" charset="-122"/>
            </a:endParaRPr>
          </a:p>
          <a:p>
            <a:pPr marL="469900" indent="-469900" algn="l" eaLnBrk="0" hangingPunct="0">
              <a:lnSpc>
                <a:spcPct val="95000"/>
              </a:lnSpc>
              <a:spcBef>
                <a:spcPct val="35000"/>
              </a:spcBef>
              <a:buClr>
                <a:schemeClr val="accent2"/>
              </a:buClr>
              <a:buFont typeface="Wingdings" pitchFamily="2" charset="2"/>
              <a:buNone/>
              <a:defRPr/>
            </a:pPr>
            <a:r>
              <a:rPr lang="en-US" altLang="zh-CN" sz="2800" b="0" dirty="0">
                <a:latin typeface="黑体" pitchFamily="49" charset="-122"/>
                <a:ea typeface="黑体" pitchFamily="49" charset="-122"/>
              </a:rPr>
              <a:t>OOA</a:t>
            </a:r>
            <a:r>
              <a:rPr lang="zh-CN" altLang="en-US" sz="2800" b="0" dirty="0">
                <a:latin typeface="黑体" pitchFamily="49" charset="-122"/>
                <a:ea typeface="黑体" pitchFamily="49" charset="-122"/>
              </a:rPr>
              <a:t>方法</a:t>
            </a:r>
            <a:r>
              <a:rPr lang="en-US" altLang="zh-CN" sz="2800" dirty="0">
                <a:solidFill>
                  <a:schemeClr val="tx1"/>
                </a:solidFill>
                <a:latin typeface="宋体" pitchFamily="2" charset="-122"/>
                <a:ea typeface="宋体" pitchFamily="2" charset="-122"/>
              </a:rPr>
              <a:t>: </a:t>
            </a:r>
          </a:p>
          <a:p>
            <a:pPr marL="469900" indent="-469900" algn="l" eaLnBrk="0" hangingPunct="0">
              <a:lnSpc>
                <a:spcPct val="95000"/>
              </a:lnSpc>
              <a:spcBef>
                <a:spcPct val="35000"/>
              </a:spcBef>
              <a:buClr>
                <a:schemeClr val="accent2"/>
              </a:buClr>
              <a:buFont typeface="Wingdings" pitchFamily="2" charset="2"/>
              <a:buNone/>
              <a:defRPr/>
            </a:pPr>
            <a:r>
              <a:rPr lang="zh-CN" altLang="en-US" sz="2800" dirty="0">
                <a:solidFill>
                  <a:schemeClr val="tx1"/>
                </a:solidFill>
                <a:latin typeface="宋体" pitchFamily="2" charset="-122"/>
                <a:ea typeface="宋体" pitchFamily="2" charset="-122"/>
              </a:rPr>
              <a:t>   </a:t>
            </a:r>
            <a:r>
              <a:rPr kumimoji="1" lang="zh-CN" altLang="en-US" sz="2800" dirty="0">
                <a:solidFill>
                  <a:schemeClr val="tx1"/>
                </a:solidFill>
                <a:effectLst>
                  <a:outerShdw blurRad="38100" dist="38100" dir="2700000" algn="tl">
                    <a:srgbClr val="C0C0C0"/>
                  </a:outerShdw>
                </a:effectLst>
                <a:latin typeface="宋体" pitchFamily="2" charset="-122"/>
                <a:ea typeface="宋体" pitchFamily="2" charset="-122"/>
              </a:rPr>
              <a:t>把问题当作一组相互作用的实体，并确定实体间关系</a:t>
            </a:r>
          </a:p>
          <a:p>
            <a:pPr marL="1693863" lvl="3" indent="-387350" algn="l" eaLnBrk="0" hangingPunct="0">
              <a:spcBef>
                <a:spcPct val="20000"/>
              </a:spcBef>
              <a:buClr>
                <a:schemeClr val="accent2"/>
              </a:buClr>
              <a:buFont typeface="Wingdings" pitchFamily="2" charset="2"/>
              <a:buNone/>
              <a:defRPr/>
            </a:pPr>
            <a:endParaRPr kumimoji="1" lang="zh-CN" altLang="en-US" sz="2400" dirty="0">
              <a:solidFill>
                <a:schemeClr val="tx1"/>
              </a:solidFill>
              <a:effectLst>
                <a:outerShdw blurRad="38100" dist="38100" dir="2700000" algn="tl">
                  <a:srgbClr val="C0C0C0"/>
                </a:outerShdw>
              </a:effectLst>
              <a:latin typeface="宋体" pitchFamily="2" charset="-122"/>
              <a:ea typeface="宋体" pitchFamily="2" charset="-122"/>
            </a:endParaRPr>
          </a:p>
        </p:txBody>
      </p:sp>
    </p:spTree>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76200" y="2286000"/>
            <a:ext cx="4038600" cy="2743200"/>
          </a:xfrm>
          <a:prstGeom prst="rect">
            <a:avLst/>
          </a:prstGeom>
          <a:noFill/>
          <a:ln w="12700">
            <a:solidFill>
              <a:schemeClr val="tx1"/>
            </a:solidFill>
            <a:miter lim="800000"/>
            <a:headEnd/>
            <a:tailEnd/>
          </a:ln>
          <a:effectLst>
            <a:outerShdw dist="45791" dir="2021404"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 name="Text Box 4"/>
          <p:cNvSpPr txBox="1">
            <a:spLocks noChangeArrowheads="1"/>
          </p:cNvSpPr>
          <p:nvPr/>
        </p:nvSpPr>
        <p:spPr bwMode="auto">
          <a:xfrm>
            <a:off x="-76200" y="2514600"/>
            <a:ext cx="4343400" cy="1852613"/>
          </a:xfrm>
          <a:prstGeom prst="rect">
            <a:avLst/>
          </a:prstGeom>
          <a:noFill/>
          <a:ln w="12700">
            <a:noFill/>
            <a:miter lim="800000"/>
            <a:headEnd type="none" w="sm" len="sm"/>
            <a:tailEnd type="none" w="sm" len="sm"/>
          </a:ln>
          <a:effectLst/>
        </p:spPr>
        <p:txBody>
          <a:bodyPr>
            <a:spAutoFit/>
          </a:bodyPr>
          <a:lstStyle/>
          <a:p>
            <a:pPr eaLnBrk="0" hangingPunct="0">
              <a:defRPr/>
            </a:pPr>
            <a:r>
              <a:rPr kumimoji="1" lang="zh-CN" altLang="en-US" sz="2800" dirty="0">
                <a:effectLst>
                  <a:outerShdw blurRad="38100" dist="38100" dir="2700000" algn="tl">
                    <a:srgbClr val="C0C0C0"/>
                  </a:outerShdw>
                </a:effectLst>
                <a:latin typeface="宋体" pitchFamily="2" charset="-122"/>
                <a:ea typeface="宋体" pitchFamily="2" charset="-122"/>
              </a:rPr>
              <a:t>传统方法</a:t>
            </a:r>
            <a:endParaRPr kumimoji="1" lang="en-US" altLang="zh-CN" sz="2800" dirty="0">
              <a:effectLst>
                <a:outerShdw blurRad="38100" dist="38100" dir="2700000" algn="tl">
                  <a:srgbClr val="C0C0C0"/>
                </a:outerShdw>
              </a:effectLst>
              <a:latin typeface="宋体" pitchFamily="2" charset="-122"/>
              <a:ea typeface="宋体" pitchFamily="2" charset="-122"/>
            </a:endParaRPr>
          </a:p>
          <a:p>
            <a:pPr eaLnBrk="0" hangingPunct="0">
              <a:defRPr/>
            </a:pPr>
            <a:r>
              <a:rPr kumimoji="1" lang="zh-CN" altLang="en-US" sz="2400" dirty="0">
                <a:solidFill>
                  <a:schemeClr val="tx1"/>
                </a:solidFill>
                <a:effectLst>
                  <a:outerShdw blurRad="38100" dist="38100" dir="2700000" algn="tl">
                    <a:srgbClr val="C0C0C0"/>
                  </a:outerShdw>
                </a:effectLst>
                <a:latin typeface="宋体" pitchFamily="2" charset="-122"/>
                <a:ea typeface="宋体" pitchFamily="2" charset="-122"/>
              </a:rPr>
              <a:t>软件系统是过程的集合</a:t>
            </a:r>
          </a:p>
          <a:p>
            <a:pPr eaLnBrk="0" hangingPunct="0">
              <a:spcBef>
                <a:spcPct val="30000"/>
              </a:spcBef>
              <a:defRPr/>
            </a:pPr>
            <a:r>
              <a:rPr kumimoji="1" lang="zh-CN" altLang="en-US" sz="2400" dirty="0">
                <a:solidFill>
                  <a:schemeClr val="tx1"/>
                </a:solidFill>
                <a:effectLst>
                  <a:outerShdw blurRad="38100" dist="38100" dir="2700000" algn="tl">
                    <a:srgbClr val="C0C0C0"/>
                  </a:outerShdw>
                </a:effectLst>
                <a:latin typeface="宋体" pitchFamily="2" charset="-122"/>
                <a:ea typeface="宋体" pitchFamily="2" charset="-122"/>
              </a:rPr>
              <a:t>过程与数据实体交互</a:t>
            </a:r>
          </a:p>
          <a:p>
            <a:pPr eaLnBrk="0" hangingPunct="0">
              <a:spcBef>
                <a:spcPct val="30000"/>
              </a:spcBef>
              <a:defRPr/>
            </a:pPr>
            <a:r>
              <a:rPr kumimoji="1" lang="zh-CN" altLang="en-US" sz="2400" dirty="0">
                <a:solidFill>
                  <a:schemeClr val="tx1"/>
                </a:solidFill>
                <a:effectLst>
                  <a:outerShdw blurRad="38100" dist="38100" dir="2700000" algn="tl">
                    <a:srgbClr val="C0C0C0"/>
                  </a:outerShdw>
                </a:effectLst>
                <a:latin typeface="宋体" pitchFamily="2" charset="-122"/>
                <a:ea typeface="宋体" pitchFamily="2" charset="-122"/>
              </a:rPr>
              <a:t>过程接受输入并产生输出</a:t>
            </a:r>
            <a:endParaRPr kumimoji="1" lang="zh-CN" altLang="en-US" sz="2400" b="0" dirty="0">
              <a:solidFill>
                <a:schemeClr val="bg1"/>
              </a:solidFill>
              <a:effectLst>
                <a:outerShdw blurRad="38100" dist="38100" dir="2700000" algn="tl">
                  <a:srgbClr val="C0C0C0"/>
                </a:outerShdw>
              </a:effectLst>
              <a:latin typeface="黑体" pitchFamily="49" charset="-122"/>
              <a:ea typeface="黑体" pitchFamily="49" charset="-122"/>
            </a:endParaRPr>
          </a:p>
        </p:txBody>
      </p:sp>
      <p:sp>
        <p:nvSpPr>
          <p:cNvPr id="20484" name="Rectangle 5"/>
          <p:cNvSpPr>
            <a:spLocks noChangeArrowheads="1"/>
          </p:cNvSpPr>
          <p:nvPr/>
        </p:nvSpPr>
        <p:spPr bwMode="auto">
          <a:xfrm>
            <a:off x="5029200" y="2286000"/>
            <a:ext cx="4038600" cy="2743200"/>
          </a:xfrm>
          <a:prstGeom prst="rect">
            <a:avLst/>
          </a:prstGeom>
          <a:noFill/>
          <a:ln w="12700">
            <a:solidFill>
              <a:schemeClr val="tx1"/>
            </a:solidFill>
            <a:miter lim="800000"/>
            <a:headEnd/>
            <a:tailEnd/>
          </a:ln>
          <a:effectLst>
            <a:outerShdw dist="45791" dir="2021404"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 name="Text Box 6"/>
          <p:cNvSpPr txBox="1">
            <a:spLocks noChangeArrowheads="1"/>
          </p:cNvSpPr>
          <p:nvPr/>
        </p:nvSpPr>
        <p:spPr bwMode="auto">
          <a:xfrm>
            <a:off x="4953000" y="2514600"/>
            <a:ext cx="4343400" cy="1979613"/>
          </a:xfrm>
          <a:prstGeom prst="rect">
            <a:avLst/>
          </a:prstGeom>
          <a:noFill/>
          <a:ln w="12700">
            <a:noFill/>
            <a:miter lim="800000"/>
            <a:headEnd type="none" w="sm" len="sm"/>
            <a:tailEnd type="none" w="sm" len="sm"/>
          </a:ln>
          <a:effectLst/>
        </p:spPr>
        <p:txBody>
          <a:bodyPr>
            <a:spAutoFit/>
          </a:bodyPr>
          <a:lstStyle/>
          <a:p>
            <a:pPr eaLnBrk="0" hangingPunct="0">
              <a:defRPr/>
            </a:pPr>
            <a:r>
              <a:rPr kumimoji="1" lang="zh-CN" altLang="en-US" sz="2800">
                <a:effectLst>
                  <a:outerShdw blurRad="38100" dist="38100" dir="2700000" algn="tl">
                    <a:srgbClr val="C0C0C0"/>
                  </a:outerShdw>
                </a:effectLst>
                <a:latin typeface="宋体" pitchFamily="2" charset="-122"/>
                <a:ea typeface="宋体" pitchFamily="2" charset="-122"/>
              </a:rPr>
              <a:t>面向对象方法</a:t>
            </a:r>
          </a:p>
          <a:p>
            <a:pPr eaLnBrk="0" hangingPunct="0">
              <a:spcBef>
                <a:spcPct val="40000"/>
              </a:spcBef>
              <a:defRPr/>
            </a:pPr>
            <a:r>
              <a:rPr kumimoji="1" lang="zh-CN" altLang="en-US" sz="2400">
                <a:solidFill>
                  <a:schemeClr val="tx1"/>
                </a:solidFill>
                <a:effectLst>
                  <a:outerShdw blurRad="38100" dist="38100" dir="2700000" algn="tl">
                    <a:srgbClr val="C0C0C0"/>
                  </a:outerShdw>
                </a:effectLst>
                <a:latin typeface="宋体" pitchFamily="2" charset="-122"/>
                <a:ea typeface="宋体" pitchFamily="2" charset="-122"/>
              </a:rPr>
              <a:t>系统是交互对象的集合</a:t>
            </a:r>
          </a:p>
          <a:p>
            <a:pPr eaLnBrk="0" hangingPunct="0">
              <a:spcBef>
                <a:spcPct val="30000"/>
              </a:spcBef>
              <a:defRPr/>
            </a:pPr>
            <a:r>
              <a:rPr kumimoji="1" lang="zh-CN" altLang="en-US" sz="2400">
                <a:solidFill>
                  <a:schemeClr val="tx1"/>
                </a:solidFill>
                <a:effectLst>
                  <a:outerShdw blurRad="38100" dist="38100" dir="2700000" algn="tl">
                    <a:srgbClr val="C0C0C0"/>
                  </a:outerShdw>
                </a:effectLst>
                <a:latin typeface="宋体" pitchFamily="2" charset="-122"/>
                <a:ea typeface="宋体" pitchFamily="2" charset="-122"/>
              </a:rPr>
              <a:t>对象与人或其它对象交互</a:t>
            </a:r>
          </a:p>
          <a:p>
            <a:pPr eaLnBrk="0" hangingPunct="0">
              <a:spcBef>
                <a:spcPct val="30000"/>
              </a:spcBef>
              <a:defRPr/>
            </a:pPr>
            <a:r>
              <a:rPr kumimoji="1" lang="zh-CN" altLang="en-US" sz="2400">
                <a:solidFill>
                  <a:schemeClr val="tx1"/>
                </a:solidFill>
                <a:effectLst>
                  <a:outerShdw blurRad="38100" dist="38100" dir="2700000" algn="tl">
                    <a:srgbClr val="C0C0C0"/>
                  </a:outerShdw>
                </a:effectLst>
                <a:latin typeface="宋体" pitchFamily="2" charset="-122"/>
                <a:ea typeface="宋体" pitchFamily="2" charset="-122"/>
              </a:rPr>
              <a:t>对象发送与响应消息</a:t>
            </a:r>
            <a:endParaRPr kumimoji="1" lang="zh-CN" altLang="en-US" sz="2400" b="0">
              <a:solidFill>
                <a:schemeClr val="bg1"/>
              </a:solidFill>
              <a:effectLst>
                <a:outerShdw blurRad="38100" dist="38100" dir="2700000" algn="tl">
                  <a:srgbClr val="C0C0C0"/>
                </a:outerShdw>
              </a:effectLst>
              <a:latin typeface="黑体" pitchFamily="49" charset="-122"/>
              <a:ea typeface="黑体" pitchFamily="49" charset="-122"/>
            </a:endParaRPr>
          </a:p>
        </p:txBody>
      </p:sp>
      <p:sp>
        <p:nvSpPr>
          <p:cNvPr id="20486" name="AutoShape 7"/>
          <p:cNvSpPr>
            <a:spLocks noChangeArrowheads="1"/>
          </p:cNvSpPr>
          <p:nvPr/>
        </p:nvSpPr>
        <p:spPr bwMode="auto">
          <a:xfrm>
            <a:off x="4114800" y="3276600"/>
            <a:ext cx="914400" cy="381000"/>
          </a:xfrm>
          <a:prstGeom prst="leftRightArrow">
            <a:avLst>
              <a:gd name="adj1" fmla="val 50000"/>
              <a:gd name="adj2" fmla="val 48000"/>
            </a:avLst>
          </a:prstGeom>
          <a:solidFill>
            <a:schemeClr val="accent1">
              <a:alpha val="50195"/>
            </a:schemeClr>
          </a:solidFill>
          <a:ln w="12700">
            <a:solidFill>
              <a:schemeClr val="tx1"/>
            </a:solidFill>
            <a:miter lim="800000"/>
            <a:headEnd/>
            <a:tailEnd/>
          </a:ln>
          <a:effectLst>
            <a:outerShdw dist="45791" dir="2021404" algn="ctr" rotWithShape="0">
              <a:schemeClr val="bg2"/>
            </a:outerShdw>
          </a:effectLst>
        </p:spPr>
        <p:txBody>
          <a:bodyPr wrap="none" anchor="ctr"/>
          <a:lstStyle/>
          <a:p>
            <a:endParaRPr lang="zh-CN" altLang="en-US"/>
          </a:p>
        </p:txBody>
      </p:sp>
      <p:sp>
        <p:nvSpPr>
          <p:cNvPr id="9" name="矩形 8"/>
          <p:cNvSpPr/>
          <p:nvPr/>
        </p:nvSpPr>
        <p:spPr>
          <a:xfrm>
            <a:off x="2581275" y="5768975"/>
            <a:ext cx="3790950" cy="523875"/>
          </a:xfrm>
          <a:prstGeom prst="rect">
            <a:avLst/>
          </a:prstGeom>
        </p:spPr>
        <p:txBody>
          <a:bodyPr wrap="none">
            <a:spAutoFit/>
          </a:bodyPr>
          <a:lstStyle/>
          <a:p>
            <a:pPr eaLnBrk="0" hangingPunct="0">
              <a:defRPr/>
            </a:pPr>
            <a:r>
              <a:rPr kumimoji="1" lang="zh-CN" altLang="en-US" sz="2800" dirty="0">
                <a:solidFill>
                  <a:srgbClr val="0000FF"/>
                </a:solidFill>
                <a:effectLst>
                  <a:outerShdw blurRad="38100" dist="38100" dir="2700000" algn="tl">
                    <a:srgbClr val="C0C0C0"/>
                  </a:outerShdw>
                </a:effectLst>
                <a:latin typeface="宋体" pitchFamily="2" charset="-122"/>
                <a:ea typeface="宋体" pitchFamily="2" charset="-122"/>
              </a:rPr>
              <a:t>编程哲学、思想上不同</a:t>
            </a:r>
          </a:p>
        </p:txBody>
      </p:sp>
      <p:sp>
        <p:nvSpPr>
          <p:cNvPr id="20488" name="Rectangle 3"/>
          <p:cNvSpPr>
            <a:spLocks noChangeArrowheads="1"/>
          </p:cNvSpPr>
          <p:nvPr/>
        </p:nvSpPr>
        <p:spPr bwMode="auto">
          <a:xfrm>
            <a:off x="388938" y="414338"/>
            <a:ext cx="845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anose="02010609060101010101" pitchFamily="49" charset="-122"/>
                <a:ea typeface="黑体" panose="02010609060101010101" pitchFamily="49" charset="-122"/>
              </a:rPr>
              <a:t>面向结构和面向对象方法的比较</a:t>
            </a:r>
          </a:p>
        </p:txBody>
      </p:sp>
    </p:spTree>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1"/>
          <p:cNvSpPr>
            <a:spLocks noGrp="1"/>
          </p:cNvSpPr>
          <p:nvPr>
            <p:ph type="sldNum" sz="quarter" idx="10"/>
          </p:nvPr>
        </p:nvSpPr>
        <p:spPr>
          <a:xfrm>
            <a:off x="6553200" y="6245225"/>
            <a:ext cx="1981200" cy="476250"/>
          </a:xfrm>
        </p:spPr>
        <p:txBody>
          <a:bodyPr/>
          <a:lstStyle/>
          <a:p>
            <a:pPr>
              <a:defRPr/>
            </a:pPr>
            <a:fld id="{4C265DCD-F779-48CF-B8B4-0099373994D0}" type="slidenum">
              <a:rPr lang="zh-CN" altLang="en-US" smtClean="0"/>
              <a:pPr>
                <a:defRPr/>
              </a:pPr>
              <a:t>2</a:t>
            </a:fld>
            <a:endParaRPr lang="en-US" altLang="zh-CN"/>
          </a:p>
        </p:txBody>
      </p:sp>
      <p:sp>
        <p:nvSpPr>
          <p:cNvPr id="4" name="AutoShape 4"/>
          <p:cNvSpPr>
            <a:spLocks noChangeArrowheads="1"/>
          </p:cNvSpPr>
          <p:nvPr/>
        </p:nvSpPr>
        <p:spPr bwMode="auto">
          <a:xfrm>
            <a:off x="3086100" y="2979738"/>
            <a:ext cx="3332163" cy="88900"/>
          </a:xfrm>
          <a:prstGeom prst="rightArrow">
            <a:avLst>
              <a:gd name="adj1" fmla="val 50000"/>
              <a:gd name="adj2" fmla="val 937054"/>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5" name="AutoShape 6"/>
          <p:cNvSpPr>
            <a:spLocks noChangeArrowheads="1"/>
          </p:cNvSpPr>
          <p:nvPr/>
        </p:nvSpPr>
        <p:spPr bwMode="auto">
          <a:xfrm>
            <a:off x="4751388" y="2619375"/>
            <a:ext cx="287337" cy="360363"/>
          </a:xfrm>
          <a:prstGeom prst="upArrow">
            <a:avLst>
              <a:gd name="adj1" fmla="val 50000"/>
              <a:gd name="adj2" fmla="val 31354"/>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6" name="Rectangle 7"/>
          <p:cNvSpPr>
            <a:spLocks noChangeArrowheads="1"/>
          </p:cNvSpPr>
          <p:nvPr/>
        </p:nvSpPr>
        <p:spPr bwMode="auto">
          <a:xfrm>
            <a:off x="642938" y="3960813"/>
            <a:ext cx="2954337" cy="433387"/>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2400">
                <a:latin typeface="楷体_GB2312" pitchFamily="49" charset="-122"/>
                <a:ea typeface="楷体_GB2312" pitchFamily="49" charset="-122"/>
              </a:rPr>
              <a:t>面向结构的分析方法</a:t>
            </a:r>
          </a:p>
        </p:txBody>
      </p:sp>
      <p:sp>
        <p:nvSpPr>
          <p:cNvPr id="7" name="Rectangle 8"/>
          <p:cNvSpPr>
            <a:spLocks noChangeArrowheads="1"/>
          </p:cNvSpPr>
          <p:nvPr/>
        </p:nvSpPr>
        <p:spPr bwMode="auto">
          <a:xfrm>
            <a:off x="5394325" y="4033838"/>
            <a:ext cx="2954338" cy="433387"/>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20000"/>
              </a:spcBef>
            </a:pPr>
            <a:r>
              <a:rPr lang="zh-CN" altLang="en-US" sz="2400">
                <a:latin typeface="楷体_GB2312" pitchFamily="49" charset="-122"/>
                <a:ea typeface="楷体_GB2312" pitchFamily="49" charset="-122"/>
              </a:rPr>
              <a:t>面向对象的分析方法</a:t>
            </a:r>
          </a:p>
        </p:txBody>
      </p:sp>
      <p:sp>
        <p:nvSpPr>
          <p:cNvPr id="8" name="AutoShape 9"/>
          <p:cNvSpPr>
            <a:spLocks noChangeArrowheads="1"/>
          </p:cNvSpPr>
          <p:nvPr/>
        </p:nvSpPr>
        <p:spPr bwMode="auto">
          <a:xfrm rot="3721139">
            <a:off x="3863975" y="2643188"/>
            <a:ext cx="179387" cy="1620838"/>
          </a:xfrm>
          <a:prstGeom prst="upArrow">
            <a:avLst>
              <a:gd name="adj1" fmla="val 50000"/>
              <a:gd name="adj2" fmla="val 225886"/>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9" name="AutoShape 10"/>
          <p:cNvSpPr>
            <a:spLocks noChangeArrowheads="1"/>
          </p:cNvSpPr>
          <p:nvPr/>
        </p:nvSpPr>
        <p:spPr bwMode="auto">
          <a:xfrm rot="18469974">
            <a:off x="5639594" y="2721769"/>
            <a:ext cx="204788" cy="1619250"/>
          </a:xfrm>
          <a:prstGeom prst="upArrow">
            <a:avLst>
              <a:gd name="adj1" fmla="val 50000"/>
              <a:gd name="adj2" fmla="val 197674"/>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0" name="Text Box 11"/>
          <p:cNvSpPr txBox="1">
            <a:spLocks noChangeArrowheads="1"/>
          </p:cNvSpPr>
          <p:nvPr/>
        </p:nvSpPr>
        <p:spPr bwMode="auto">
          <a:xfrm>
            <a:off x="746125" y="4824413"/>
            <a:ext cx="525463" cy="1665287"/>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50000"/>
              </a:spcBef>
            </a:pPr>
            <a:r>
              <a:rPr lang="zh-CN" altLang="en-US" sz="2400" b="0">
                <a:solidFill>
                  <a:schemeClr val="tx1"/>
                </a:solidFill>
                <a:latin typeface="楷体_GB2312" pitchFamily="49" charset="-122"/>
                <a:ea typeface="楷体_GB2312" pitchFamily="49" charset="-122"/>
              </a:rPr>
              <a:t>数据流模型</a:t>
            </a:r>
          </a:p>
        </p:txBody>
      </p:sp>
      <p:sp>
        <p:nvSpPr>
          <p:cNvPr id="11" name="Text Box 12"/>
          <p:cNvSpPr txBox="1">
            <a:spLocks noChangeArrowheads="1"/>
          </p:cNvSpPr>
          <p:nvPr/>
        </p:nvSpPr>
        <p:spPr bwMode="auto">
          <a:xfrm>
            <a:off x="1736725" y="4824413"/>
            <a:ext cx="525463" cy="1808162"/>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50000"/>
              </a:spcBef>
            </a:pPr>
            <a:r>
              <a:rPr lang="zh-CN" altLang="en-US" sz="2400" b="0">
                <a:solidFill>
                  <a:schemeClr val="tx1"/>
                </a:solidFill>
                <a:latin typeface="楷体_GB2312" pitchFamily="49" charset="-122"/>
                <a:ea typeface="楷体_GB2312" pitchFamily="49" charset="-122"/>
              </a:rPr>
              <a:t>数据字典</a:t>
            </a:r>
          </a:p>
        </p:txBody>
      </p:sp>
      <p:sp>
        <p:nvSpPr>
          <p:cNvPr id="12" name="Text Box 13"/>
          <p:cNvSpPr txBox="1">
            <a:spLocks noChangeArrowheads="1"/>
          </p:cNvSpPr>
          <p:nvPr/>
        </p:nvSpPr>
        <p:spPr bwMode="auto">
          <a:xfrm>
            <a:off x="2767013" y="4816475"/>
            <a:ext cx="525462" cy="1987550"/>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50000"/>
              </a:spcBef>
            </a:pPr>
            <a:r>
              <a:rPr lang="zh-CN" altLang="en-US" sz="2400" b="0">
                <a:solidFill>
                  <a:schemeClr val="tx1"/>
                </a:solidFill>
                <a:latin typeface="楷体_GB2312" pitchFamily="49" charset="-122"/>
                <a:ea typeface="楷体_GB2312" pitchFamily="49" charset="-122"/>
              </a:rPr>
              <a:t>实体关系模型</a:t>
            </a:r>
          </a:p>
        </p:txBody>
      </p:sp>
      <p:sp>
        <p:nvSpPr>
          <p:cNvPr id="13" name="Text Box 14"/>
          <p:cNvSpPr txBox="1">
            <a:spLocks noChangeArrowheads="1"/>
          </p:cNvSpPr>
          <p:nvPr/>
        </p:nvSpPr>
        <p:spPr bwMode="auto">
          <a:xfrm>
            <a:off x="5359400" y="4816475"/>
            <a:ext cx="525463" cy="1852613"/>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50000"/>
              </a:spcBef>
            </a:pPr>
            <a:r>
              <a:rPr lang="zh-CN" altLang="en-US" sz="2400" b="0">
                <a:solidFill>
                  <a:schemeClr val="tx1"/>
                </a:solidFill>
                <a:latin typeface="楷体_GB2312" pitchFamily="49" charset="-122"/>
                <a:ea typeface="楷体_GB2312" pitchFamily="49" charset="-122"/>
              </a:rPr>
              <a:t>对象模型</a:t>
            </a:r>
          </a:p>
        </p:txBody>
      </p:sp>
      <p:sp>
        <p:nvSpPr>
          <p:cNvPr id="14" name="AutoShape 15"/>
          <p:cNvSpPr>
            <a:spLocks/>
          </p:cNvSpPr>
          <p:nvPr/>
        </p:nvSpPr>
        <p:spPr bwMode="auto">
          <a:xfrm rot="16200000">
            <a:off x="1978819" y="3596482"/>
            <a:ext cx="241300" cy="2087562"/>
          </a:xfrm>
          <a:prstGeom prst="rightBrace">
            <a:avLst>
              <a:gd name="adj1" fmla="val 71694"/>
              <a:gd name="adj2" fmla="val 50000"/>
            </a:avLst>
          </a:prstGeom>
          <a:noFill/>
          <a:ln w="12700">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5" name="AutoShape 16"/>
          <p:cNvSpPr>
            <a:spLocks/>
          </p:cNvSpPr>
          <p:nvPr/>
        </p:nvSpPr>
        <p:spPr bwMode="auto">
          <a:xfrm rot="16200000">
            <a:off x="6731000" y="3508375"/>
            <a:ext cx="241300" cy="2374900"/>
          </a:xfrm>
          <a:prstGeom prst="rightBrace">
            <a:avLst>
              <a:gd name="adj1" fmla="val 82018"/>
              <a:gd name="adj2" fmla="val 50000"/>
            </a:avLst>
          </a:prstGeom>
          <a:noFill/>
          <a:ln w="12700">
            <a:solidFill>
              <a:schemeClr val="tx1"/>
            </a:solidFill>
            <a:round/>
            <a:headEnd type="none" w="sm" len="sm"/>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16" name="Text Box 17"/>
          <p:cNvSpPr txBox="1">
            <a:spLocks noChangeArrowheads="1"/>
          </p:cNvSpPr>
          <p:nvPr/>
        </p:nvSpPr>
        <p:spPr bwMode="auto">
          <a:xfrm>
            <a:off x="6656388" y="4816475"/>
            <a:ext cx="525462" cy="1852613"/>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50000"/>
              </a:spcBef>
            </a:pPr>
            <a:r>
              <a:rPr lang="zh-CN" altLang="en-US" sz="2400" b="0">
                <a:solidFill>
                  <a:schemeClr val="tx1"/>
                </a:solidFill>
                <a:latin typeface="楷体_GB2312" pitchFamily="49" charset="-122"/>
                <a:ea typeface="楷体_GB2312" pitchFamily="49" charset="-122"/>
              </a:rPr>
              <a:t>功能模型</a:t>
            </a:r>
          </a:p>
        </p:txBody>
      </p:sp>
      <p:sp>
        <p:nvSpPr>
          <p:cNvPr id="17" name="Text Box 18"/>
          <p:cNvSpPr txBox="1">
            <a:spLocks noChangeArrowheads="1"/>
          </p:cNvSpPr>
          <p:nvPr/>
        </p:nvSpPr>
        <p:spPr bwMode="auto">
          <a:xfrm>
            <a:off x="7807325" y="4816475"/>
            <a:ext cx="525463" cy="1808163"/>
          </a:xfrm>
          <a:prstGeom prst="rect">
            <a:avLst/>
          </a:prstGeom>
          <a:noFill/>
          <a:ln w="12700" algn="ctr">
            <a:solidFill>
              <a:schemeClr val="tx1"/>
            </a:solidFill>
            <a:miter lim="800000"/>
            <a:headEnd type="none" w="sm" len="sm"/>
            <a:tailEnd/>
          </a:ln>
          <a:extLst>
            <a:ext uri="{909E8E84-426E-40DD-AFC4-6F175D3DCCD1}">
              <a14:hiddenFill xmlns:a14="http://schemas.microsoft.com/office/drawing/2010/main">
                <a:solidFill>
                  <a:srgbClr val="FFFFFF"/>
                </a:solidFill>
              </a14:hiddenFill>
            </a:ext>
          </a:extLst>
        </p:spPr>
        <p:txBody>
          <a:bodyPr vert="eaVert">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90000"/>
              </a:lnSpc>
              <a:spcBef>
                <a:spcPct val="50000"/>
              </a:spcBef>
            </a:pPr>
            <a:r>
              <a:rPr lang="zh-CN" altLang="en-US" sz="2400" b="0">
                <a:solidFill>
                  <a:schemeClr val="tx1"/>
                </a:solidFill>
                <a:latin typeface="楷体_GB2312" pitchFamily="49" charset="-122"/>
                <a:ea typeface="楷体_GB2312" pitchFamily="49" charset="-122"/>
              </a:rPr>
              <a:t>动态模型</a:t>
            </a:r>
          </a:p>
        </p:txBody>
      </p:sp>
      <p:grpSp>
        <p:nvGrpSpPr>
          <p:cNvPr id="18" name="组合 17"/>
          <p:cNvGrpSpPr/>
          <p:nvPr/>
        </p:nvGrpSpPr>
        <p:grpSpPr>
          <a:xfrm>
            <a:off x="1331640" y="2663915"/>
            <a:ext cx="1644914" cy="954643"/>
            <a:chOff x="1331640" y="2663915"/>
            <a:chExt cx="1644914" cy="954643"/>
          </a:xfrm>
        </p:grpSpPr>
        <p:sp>
          <p:nvSpPr>
            <p:cNvPr id="19" name="Rectangle 2"/>
            <p:cNvSpPr>
              <a:spLocks noChangeArrowheads="1"/>
            </p:cNvSpPr>
            <p:nvPr/>
          </p:nvSpPr>
          <p:spPr bwMode="auto">
            <a:xfrm>
              <a:off x="1471721" y="2754313"/>
              <a:ext cx="1422184" cy="830997"/>
            </a:xfrm>
            <a:prstGeom prst="rect">
              <a:avLst/>
            </a:prstGeom>
            <a:noFill/>
            <a:ln w="12700" algn="ctr">
              <a:noFill/>
              <a:miter lim="800000"/>
              <a:headEnd type="none" w="sm" len="sm"/>
              <a:tailEnd/>
            </a:ln>
            <a:effectLst/>
          </p:spPr>
          <p:txBody>
            <a:bodyPr wrap="none">
              <a:spAutoFit/>
            </a:bodyPr>
            <a:lstStyle/>
            <a:p>
              <a:pPr eaLnBrk="0" hangingPunct="0">
                <a:lnSpc>
                  <a:spcPct val="90000"/>
                </a:lnSpc>
                <a:spcBef>
                  <a:spcPct val="20000"/>
                </a:spcBef>
                <a:defRPr/>
              </a:pPr>
              <a:r>
                <a:rPr lang="zh-CN" altLang="en-US" sz="2400" dirty="0">
                  <a:solidFill>
                    <a:schemeClr val="tx1"/>
                  </a:solidFill>
                  <a:effectLst>
                    <a:outerShdw blurRad="38100" dist="38100" dir="2700000" algn="tl">
                      <a:srgbClr val="C0C0C0"/>
                    </a:outerShdw>
                  </a:effectLst>
                  <a:latin typeface="楷体_GB2312" pitchFamily="49" charset="-122"/>
                  <a:ea typeface="楷体_GB2312" pitchFamily="49" charset="-122"/>
                </a:rPr>
                <a:t>用户需求</a:t>
              </a:r>
              <a:endParaRPr lang="en-US" altLang="zh-CN" sz="2400" dirty="0">
                <a:solidFill>
                  <a:schemeClr val="tx1"/>
                </a:solidFill>
                <a:effectLst>
                  <a:outerShdw blurRad="38100" dist="38100" dir="2700000" algn="tl">
                    <a:srgbClr val="C0C0C0"/>
                  </a:outerShdw>
                </a:effectLst>
                <a:latin typeface="楷体_GB2312" pitchFamily="49" charset="-122"/>
                <a:ea typeface="楷体_GB2312" pitchFamily="49" charset="-122"/>
              </a:endParaRPr>
            </a:p>
            <a:p>
              <a:pPr eaLnBrk="0" hangingPunct="0">
                <a:lnSpc>
                  <a:spcPct val="90000"/>
                </a:lnSpc>
                <a:spcBef>
                  <a:spcPct val="20000"/>
                </a:spcBef>
                <a:defRPr/>
              </a:pPr>
              <a:r>
                <a:rPr lang="zh-CN" altLang="en-US" sz="2400" dirty="0">
                  <a:solidFill>
                    <a:schemeClr val="tx1"/>
                  </a:solidFill>
                  <a:effectLst>
                    <a:outerShdw blurRad="38100" dist="38100" dir="2700000" algn="tl">
                      <a:srgbClr val="C0C0C0"/>
                    </a:outerShdw>
                  </a:effectLst>
                  <a:latin typeface="楷体_GB2312" pitchFamily="49" charset="-122"/>
                  <a:ea typeface="楷体_GB2312" pitchFamily="49" charset="-122"/>
                </a:rPr>
                <a:t>原始需求</a:t>
              </a:r>
            </a:p>
          </p:txBody>
        </p:sp>
        <p:sp>
          <p:nvSpPr>
            <p:cNvPr id="20" name="Oval 19"/>
            <p:cNvSpPr>
              <a:spLocks noChangeArrowheads="1"/>
            </p:cNvSpPr>
            <p:nvPr/>
          </p:nvSpPr>
          <p:spPr bwMode="auto">
            <a:xfrm>
              <a:off x="1331640" y="2663915"/>
              <a:ext cx="1644914" cy="954643"/>
            </a:xfrm>
            <a:prstGeom prst="ellipse">
              <a:avLst/>
            </a:prstGeom>
            <a:solidFill>
              <a:srgbClr val="0000FF">
                <a:alpha val="0"/>
              </a:srgbClr>
            </a:solidFill>
            <a:ln w="9525" algn="ctr">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grpSp>
      <p:sp>
        <p:nvSpPr>
          <p:cNvPr id="21" name="Rectangle 22"/>
          <p:cNvSpPr>
            <a:spLocks noChangeArrowheads="1"/>
          </p:cNvSpPr>
          <p:nvPr/>
        </p:nvSpPr>
        <p:spPr bwMode="auto">
          <a:xfrm>
            <a:off x="657225" y="503238"/>
            <a:ext cx="18224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lnSpc>
                <a:spcPct val="120000"/>
              </a:lnSpc>
              <a:spcBef>
                <a:spcPct val="50000"/>
              </a:spcBef>
            </a:pPr>
            <a:r>
              <a:rPr lang="en-US" altLang="zh-CN" sz="4000">
                <a:solidFill>
                  <a:srgbClr val="0000FF"/>
                </a:solidFill>
                <a:cs typeface="Times New Roman" pitchFamily="18" charset="0"/>
              </a:rPr>
              <a:t>Outline</a:t>
            </a:r>
          </a:p>
        </p:txBody>
      </p:sp>
      <p:pic>
        <p:nvPicPr>
          <p:cNvPr id="22"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1898650"/>
            <a:ext cx="63023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AutoShape 24"/>
          <p:cNvSpPr>
            <a:spLocks noChangeArrowheads="1"/>
          </p:cNvSpPr>
          <p:nvPr/>
        </p:nvSpPr>
        <p:spPr bwMode="auto">
          <a:xfrm>
            <a:off x="3806825" y="1765300"/>
            <a:ext cx="2609850" cy="854075"/>
          </a:xfrm>
          <a:prstGeom prst="flowChartMultidocument">
            <a:avLst/>
          </a:prstGeom>
          <a:solidFill>
            <a:schemeClr val="bg1"/>
          </a:solidFill>
          <a:ln w="9525">
            <a:solidFill>
              <a:schemeClr val="tx1"/>
            </a:solidFill>
            <a:miter lim="800000"/>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sp>
        <p:nvSpPr>
          <p:cNvPr id="24" name="Rectangle 25"/>
          <p:cNvSpPr>
            <a:spLocks noChangeArrowheads="1"/>
          </p:cNvSpPr>
          <p:nvPr/>
        </p:nvSpPr>
        <p:spPr bwMode="auto">
          <a:xfrm>
            <a:off x="3806825" y="1898650"/>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r>
              <a:rPr lang="zh-CN" altLang="en-US" sz="2400" b="0">
                <a:ea typeface="楷体_GB2312" pitchFamily="49" charset="-122"/>
              </a:rPr>
              <a:t>需求规格化文档</a:t>
            </a:r>
          </a:p>
        </p:txBody>
      </p:sp>
      <p:grpSp>
        <p:nvGrpSpPr>
          <p:cNvPr id="25" name="Group 32"/>
          <p:cNvGrpSpPr>
            <a:grpSpLocks/>
          </p:cNvGrpSpPr>
          <p:nvPr/>
        </p:nvGrpSpPr>
        <p:grpSpPr bwMode="auto">
          <a:xfrm>
            <a:off x="6732588" y="2573338"/>
            <a:ext cx="1530350" cy="1011972"/>
            <a:chOff x="4241" y="1536"/>
            <a:chExt cx="964" cy="511"/>
          </a:xfrm>
        </p:grpSpPr>
        <p:sp>
          <p:nvSpPr>
            <p:cNvPr id="26" name="Rectangle 28"/>
            <p:cNvSpPr>
              <a:spLocks noChangeArrowheads="1"/>
            </p:cNvSpPr>
            <p:nvPr/>
          </p:nvSpPr>
          <p:spPr bwMode="auto">
            <a:xfrm>
              <a:off x="4275" y="1679"/>
              <a:ext cx="888" cy="265"/>
            </a:xfrm>
            <a:prstGeom prst="rect">
              <a:avLst/>
            </a:prstGeom>
            <a:noFill/>
            <a:ln w="12700" algn="ctr">
              <a:noFill/>
              <a:miter lim="800000"/>
              <a:headEnd type="none" w="sm" len="sm"/>
              <a:tailEnd/>
            </a:ln>
            <a:effectLst/>
          </p:spPr>
          <p:txBody>
            <a:bodyPr wrap="none">
              <a:spAutoFit/>
            </a:bodyPr>
            <a:lstStyle/>
            <a:p>
              <a:pPr eaLnBrk="0" hangingPunct="0">
                <a:lnSpc>
                  <a:spcPct val="90000"/>
                </a:lnSpc>
                <a:spcBef>
                  <a:spcPct val="20000"/>
                </a:spcBef>
                <a:defRPr/>
              </a:pPr>
              <a:r>
                <a:rPr lang="zh-CN" altLang="en-US" sz="2400">
                  <a:solidFill>
                    <a:schemeClr val="tx1"/>
                  </a:solidFill>
                  <a:effectLst>
                    <a:outerShdw blurRad="38100" dist="38100" dir="2700000" algn="tl">
                      <a:srgbClr val="C0C0C0"/>
                    </a:outerShdw>
                  </a:effectLst>
                  <a:latin typeface="楷体_GB2312" pitchFamily="49" charset="-122"/>
                  <a:ea typeface="楷体_GB2312" pitchFamily="49" charset="-122"/>
                </a:rPr>
                <a:t>软件需求</a:t>
              </a:r>
            </a:p>
          </p:txBody>
        </p:sp>
        <p:sp>
          <p:nvSpPr>
            <p:cNvPr id="27" name="Oval 29"/>
            <p:cNvSpPr>
              <a:spLocks noChangeArrowheads="1"/>
            </p:cNvSpPr>
            <p:nvPr/>
          </p:nvSpPr>
          <p:spPr bwMode="auto">
            <a:xfrm>
              <a:off x="4241" y="1536"/>
              <a:ext cx="964" cy="511"/>
            </a:xfrm>
            <a:prstGeom prst="ellipse">
              <a:avLst/>
            </a:prstGeom>
            <a:solidFill>
              <a:srgbClr val="0000FF">
                <a:alpha val="0"/>
              </a:srgbClr>
            </a:solidFill>
            <a:ln w="9525" algn="ctr">
              <a:solidFill>
                <a:schemeClr val="tx1"/>
              </a:solidFill>
              <a:round/>
              <a:headEnd/>
              <a:tailEnd/>
            </a:ln>
          </p:spPr>
          <p:txBody>
            <a:bodyPr wrap="none" anchor="ct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endParaRPr lang="zh-CN" altLang="en-US"/>
            </a:p>
          </p:txBody>
        </p:sp>
      </p:grpSp>
      <p:sp>
        <p:nvSpPr>
          <p:cNvPr id="28" name="Rectangle 30"/>
          <p:cNvSpPr>
            <a:spLocks noChangeArrowheads="1"/>
          </p:cNvSpPr>
          <p:nvPr/>
        </p:nvSpPr>
        <p:spPr bwMode="auto">
          <a:xfrm>
            <a:off x="3846513" y="3421063"/>
            <a:ext cx="695325" cy="396875"/>
          </a:xfrm>
          <a:prstGeom prst="rect">
            <a:avLst/>
          </a:prstGeom>
          <a:noFill/>
          <a:ln w="9525" algn="ctr">
            <a:noFill/>
            <a:miter lim="800000"/>
            <a:headEnd/>
            <a:tailEnd/>
          </a:ln>
          <a:effectLst/>
        </p:spPr>
        <p:txBody>
          <a:bodyPr wrap="none">
            <a:spAutoFit/>
          </a:bodyPr>
          <a:lstStyle/>
          <a:p>
            <a:pPr>
              <a:defRPr/>
            </a:pPr>
            <a:r>
              <a:rPr lang="zh-CN" altLang="en-US" sz="2000">
                <a:solidFill>
                  <a:schemeClr val="tx1"/>
                </a:solidFill>
                <a:effectLst>
                  <a:outerShdw blurRad="38100" dist="38100" dir="2700000" algn="tl">
                    <a:srgbClr val="C0C0C0"/>
                  </a:outerShdw>
                </a:effectLst>
              </a:rPr>
              <a:t>分析</a:t>
            </a:r>
          </a:p>
        </p:txBody>
      </p:sp>
      <p:sp>
        <p:nvSpPr>
          <p:cNvPr id="29" name="Rectangle 31"/>
          <p:cNvSpPr>
            <a:spLocks noChangeArrowheads="1"/>
          </p:cNvSpPr>
          <p:nvPr/>
        </p:nvSpPr>
        <p:spPr bwMode="auto">
          <a:xfrm>
            <a:off x="4835525" y="3467100"/>
            <a:ext cx="695325" cy="396875"/>
          </a:xfrm>
          <a:prstGeom prst="rect">
            <a:avLst/>
          </a:prstGeom>
          <a:noFill/>
          <a:ln w="9525" algn="ctr">
            <a:noFill/>
            <a:miter lim="800000"/>
            <a:headEnd/>
            <a:tailEnd/>
          </a:ln>
          <a:effectLst/>
        </p:spPr>
        <p:txBody>
          <a:bodyPr wrap="none">
            <a:spAutoFit/>
          </a:bodyPr>
          <a:lstStyle/>
          <a:p>
            <a:pPr>
              <a:defRPr/>
            </a:pPr>
            <a:r>
              <a:rPr lang="zh-CN" altLang="en-US" sz="2000">
                <a:solidFill>
                  <a:schemeClr val="tx1"/>
                </a:solidFill>
                <a:effectLst>
                  <a:outerShdw blurRad="38100" dist="38100" dir="2700000" algn="tl">
                    <a:srgbClr val="C0C0C0"/>
                  </a:outerShdw>
                </a:effectLst>
              </a:rPr>
              <a:t>建模</a:t>
            </a:r>
          </a:p>
        </p:txBody>
      </p:sp>
    </p:spTree>
    <p:extLst>
      <p:ext uri="{BB962C8B-B14F-4D97-AF65-F5344CB8AC3E}">
        <p14:creationId xmlns:p14="http://schemas.microsoft.com/office/powerpoint/2010/main" val="2390028294"/>
      </p:ext>
    </p:extLst>
  </p:cSld>
  <p:clrMapOvr>
    <a:masterClrMapping/>
  </p:clrMapOvr>
  <p:transition>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5763" y="2019300"/>
            <a:ext cx="8758237"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69900" indent="-469900" algn="l" eaLnBrk="0" hangingPunct="0">
              <a:lnSpc>
                <a:spcPct val="95000"/>
              </a:lnSpc>
              <a:spcBef>
                <a:spcPct val="5000"/>
              </a:spcBef>
              <a:buClr>
                <a:schemeClr val="accent2"/>
              </a:buClr>
              <a:buFont typeface="Wingdings" pitchFamily="2" charset="2"/>
              <a:buNone/>
            </a:pPr>
            <a:r>
              <a:rPr lang="en-US" altLang="zh-CN" sz="2800" b="0">
                <a:latin typeface="黑体" pitchFamily="49" charset="-122"/>
                <a:ea typeface="黑体" pitchFamily="49" charset="-122"/>
              </a:rPr>
              <a:t>SOA</a:t>
            </a:r>
            <a:r>
              <a:rPr lang="zh-CN" altLang="en-US" sz="2800" b="0">
                <a:latin typeface="黑体" pitchFamily="49" charset="-122"/>
                <a:ea typeface="黑体" pitchFamily="49" charset="-122"/>
              </a:rPr>
              <a:t>方法</a:t>
            </a:r>
            <a:r>
              <a:rPr lang="en-US" altLang="zh-CN" sz="2800">
                <a:solidFill>
                  <a:schemeClr val="tx1"/>
                </a:solidFill>
                <a:latin typeface="宋体" charset="-122"/>
              </a:rPr>
              <a:t>:</a:t>
            </a:r>
          </a:p>
          <a:p>
            <a:pPr marL="469900" indent="-469900" algn="l" eaLnBrk="0" hangingPunct="0">
              <a:lnSpc>
                <a:spcPct val="95000"/>
              </a:lnSpc>
              <a:spcBef>
                <a:spcPct val="30000"/>
              </a:spcBef>
              <a:buClr>
                <a:schemeClr val="accent2"/>
              </a:buClr>
              <a:buFont typeface="Wingdings" pitchFamily="2" charset="2"/>
              <a:buNone/>
            </a:pPr>
            <a:r>
              <a:rPr lang="zh-CN" altLang="en-US" sz="2800">
                <a:solidFill>
                  <a:schemeClr val="tx1"/>
                </a:solidFill>
                <a:latin typeface="宋体" charset="-122"/>
              </a:rPr>
              <a:t>    入门，基础的方法</a:t>
            </a:r>
          </a:p>
          <a:p>
            <a:pPr marL="469900" indent="-469900" algn="l" eaLnBrk="0" hangingPunct="0">
              <a:lnSpc>
                <a:spcPct val="95000"/>
              </a:lnSpc>
              <a:spcBef>
                <a:spcPct val="35000"/>
              </a:spcBef>
              <a:buClr>
                <a:schemeClr val="accent2"/>
              </a:buClr>
              <a:buFont typeface="Wingdings" pitchFamily="2" charset="2"/>
              <a:buNone/>
            </a:pPr>
            <a:r>
              <a:rPr lang="en-US" altLang="zh-CN" sz="2800" b="0">
                <a:latin typeface="黑体" pitchFamily="49" charset="-122"/>
                <a:ea typeface="黑体" pitchFamily="49" charset="-122"/>
              </a:rPr>
              <a:t>OOA</a:t>
            </a:r>
            <a:r>
              <a:rPr lang="zh-CN" altLang="en-US" sz="2800" b="0">
                <a:latin typeface="黑体" pitchFamily="49" charset="-122"/>
                <a:ea typeface="黑体" pitchFamily="49" charset="-122"/>
              </a:rPr>
              <a:t>方法</a:t>
            </a:r>
            <a:r>
              <a:rPr lang="en-US" altLang="zh-CN" sz="2800">
                <a:solidFill>
                  <a:schemeClr val="tx1"/>
                </a:solidFill>
                <a:latin typeface="宋体" charset="-122"/>
              </a:rPr>
              <a:t>: </a:t>
            </a:r>
          </a:p>
          <a:p>
            <a:pPr marL="469900" indent="-469900" algn="l" eaLnBrk="0" hangingPunct="0">
              <a:lnSpc>
                <a:spcPct val="95000"/>
              </a:lnSpc>
              <a:spcBef>
                <a:spcPct val="35000"/>
              </a:spcBef>
              <a:buClr>
                <a:schemeClr val="accent2"/>
              </a:buClr>
              <a:buFont typeface="Wingdings" pitchFamily="2" charset="2"/>
              <a:buNone/>
            </a:pPr>
            <a:r>
              <a:rPr lang="zh-CN" altLang="en-US" sz="2800">
                <a:solidFill>
                  <a:schemeClr val="tx1"/>
                </a:solidFill>
                <a:latin typeface="宋体" charset="-122"/>
              </a:rPr>
              <a:t>    后续，先进，容易普及的方法</a:t>
            </a:r>
            <a:endParaRPr lang="en-US" altLang="zh-CN" sz="2800">
              <a:solidFill>
                <a:schemeClr val="tx1"/>
              </a:solidFill>
              <a:latin typeface="宋体" charset="-122"/>
            </a:endParaRPr>
          </a:p>
        </p:txBody>
      </p:sp>
      <p:sp>
        <p:nvSpPr>
          <p:cNvPr id="21507" name="Rectangle 3"/>
          <p:cNvSpPr>
            <a:spLocks noChangeArrowheads="1"/>
          </p:cNvSpPr>
          <p:nvPr/>
        </p:nvSpPr>
        <p:spPr bwMode="auto">
          <a:xfrm>
            <a:off x="250825" y="414338"/>
            <a:ext cx="8458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anose="02010609060101010101" pitchFamily="49" charset="-122"/>
                <a:ea typeface="黑体" panose="02010609060101010101" pitchFamily="49" charset="-122"/>
              </a:rPr>
              <a:t>传统方法和面向对象方法的比较</a:t>
            </a:r>
          </a:p>
        </p:txBody>
      </p:sp>
      <p:sp>
        <p:nvSpPr>
          <p:cNvPr id="21508" name="矩形 1"/>
          <p:cNvSpPr>
            <a:spLocks noChangeArrowheads="1"/>
          </p:cNvSpPr>
          <p:nvPr/>
        </p:nvSpPr>
        <p:spPr bwMode="auto">
          <a:xfrm>
            <a:off x="522288" y="4543425"/>
            <a:ext cx="8186737"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0" hangingPunct="0">
              <a:lnSpc>
                <a:spcPct val="95000"/>
              </a:lnSpc>
              <a:spcBef>
                <a:spcPct val="35000"/>
              </a:spcBef>
              <a:buClr>
                <a:schemeClr val="accent2"/>
              </a:buClr>
              <a:buFont typeface="Wingdings" pitchFamily="2" charset="2"/>
              <a:buNone/>
            </a:pPr>
            <a:r>
              <a:rPr lang="zh-CN" altLang="en-US" sz="2800" b="0">
                <a:solidFill>
                  <a:srgbClr val="0000FF"/>
                </a:solidFill>
                <a:latin typeface="黑体" pitchFamily="49" charset="-122"/>
                <a:ea typeface="黑体" pitchFamily="49" charset="-122"/>
              </a:rPr>
              <a:t>两种方法不排斥，</a:t>
            </a:r>
            <a:r>
              <a:rPr lang="en-US" altLang="zh-CN" sz="2800" b="0">
                <a:solidFill>
                  <a:srgbClr val="0000FF"/>
                </a:solidFill>
                <a:latin typeface="黑体" pitchFamily="49" charset="-122"/>
                <a:ea typeface="黑体" pitchFamily="49" charset="-122"/>
              </a:rPr>
              <a:t>OOA</a:t>
            </a:r>
            <a:r>
              <a:rPr lang="zh-CN" altLang="en-US" sz="2800" b="0">
                <a:solidFill>
                  <a:srgbClr val="0000FF"/>
                </a:solidFill>
                <a:latin typeface="黑体" pitchFamily="49" charset="-122"/>
                <a:ea typeface="黑体" pitchFamily="49" charset="-122"/>
              </a:rPr>
              <a:t>方法中的操作、行为的分析和描述，可以</a:t>
            </a:r>
            <a:r>
              <a:rPr lang="en-US" altLang="zh-CN" sz="2800" b="0">
                <a:solidFill>
                  <a:srgbClr val="0000FF"/>
                </a:solidFill>
                <a:latin typeface="黑体" pitchFamily="49" charset="-122"/>
                <a:ea typeface="黑体" pitchFamily="49" charset="-122"/>
              </a:rPr>
              <a:t>SOA</a:t>
            </a:r>
            <a:r>
              <a:rPr lang="zh-CN" altLang="en-US" sz="2800" b="0">
                <a:solidFill>
                  <a:srgbClr val="0000FF"/>
                </a:solidFill>
                <a:latin typeface="黑体" pitchFamily="49" charset="-122"/>
                <a:ea typeface="黑体" pitchFamily="49" charset="-122"/>
              </a:rPr>
              <a:t>方法</a:t>
            </a:r>
          </a:p>
        </p:txBody>
      </p:sp>
    </p:spTree>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0" y="1808163"/>
            <a:ext cx="9144000" cy="497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gn="l" eaLnBrk="0" hangingPunct="0">
              <a:lnSpc>
                <a:spcPct val="95000"/>
              </a:lnSpc>
              <a:buClr>
                <a:schemeClr val="accent2"/>
              </a:buClr>
              <a:buFont typeface="Wingdings" pitchFamily="2" charset="2"/>
              <a:buNone/>
              <a:defRPr/>
            </a:pPr>
            <a:r>
              <a:rPr lang="zh-CN" altLang="en-US" sz="2800" dirty="0">
                <a:solidFill>
                  <a:schemeClr val="tx2"/>
                </a:solidFill>
                <a:latin typeface="+mn-ea"/>
                <a:ea typeface="+mn-ea"/>
              </a:rPr>
              <a:t>分析和定义所有和被求解的问题相关的</a:t>
            </a:r>
            <a:r>
              <a:rPr lang="zh-CN" altLang="en-US" sz="2800" dirty="0">
                <a:latin typeface="+mn-ea"/>
                <a:ea typeface="+mn-ea"/>
              </a:rPr>
              <a:t>类</a:t>
            </a:r>
            <a:r>
              <a:rPr lang="zh-CN" altLang="en-US" sz="2800" dirty="0">
                <a:solidFill>
                  <a:schemeClr val="tx2"/>
                </a:solidFill>
                <a:latin typeface="+mn-ea"/>
                <a:ea typeface="+mn-ea"/>
              </a:rPr>
              <a:t>及同类</a:t>
            </a:r>
            <a:r>
              <a:rPr lang="zh-CN" altLang="en-US" sz="2800" dirty="0">
                <a:latin typeface="+mn-ea"/>
                <a:ea typeface="+mn-ea"/>
              </a:rPr>
              <a:t>关联</a:t>
            </a:r>
            <a:r>
              <a:rPr lang="zh-CN" altLang="en-US" sz="2800" dirty="0">
                <a:solidFill>
                  <a:schemeClr val="tx2"/>
                </a:solidFill>
                <a:latin typeface="+mn-ea"/>
                <a:ea typeface="+mn-ea"/>
              </a:rPr>
              <a:t>的关系和</a:t>
            </a:r>
            <a:r>
              <a:rPr lang="zh-CN" altLang="en-US" sz="2800" dirty="0">
                <a:latin typeface="+mn-ea"/>
                <a:ea typeface="+mn-ea"/>
              </a:rPr>
              <a:t>行为</a:t>
            </a:r>
            <a:r>
              <a:rPr lang="zh-CN" altLang="en-US" sz="2800" dirty="0">
                <a:solidFill>
                  <a:schemeClr val="tx2"/>
                </a:solidFill>
                <a:latin typeface="+mn-ea"/>
                <a:ea typeface="+mn-ea"/>
              </a:rPr>
              <a:t>），为了达到这个目标，必须完成以下任务：</a:t>
            </a:r>
          </a:p>
          <a:p>
            <a:pPr marL="469900" indent="-469900" algn="l" eaLnBrk="0" hangingPunct="0">
              <a:lnSpc>
                <a:spcPct val="95000"/>
              </a:lnSpc>
              <a:buClr>
                <a:schemeClr val="accent2"/>
              </a:buClr>
              <a:buFont typeface="Wingdings" pitchFamily="2" charset="2"/>
              <a:buNone/>
              <a:defRPr/>
            </a:pPr>
            <a:endParaRPr lang="zh-CN" altLang="en-US" sz="2800" dirty="0">
              <a:solidFill>
                <a:schemeClr val="tx2"/>
              </a:solidFill>
              <a:latin typeface="+mn-ea"/>
              <a:ea typeface="+mn-ea"/>
            </a:endParaRPr>
          </a:p>
          <a:p>
            <a:pPr marL="469900" indent="-469900" algn="l" eaLnBrk="0" hangingPunct="0">
              <a:lnSpc>
                <a:spcPct val="130000"/>
              </a:lnSpc>
              <a:spcBef>
                <a:spcPct val="10000"/>
              </a:spcBef>
              <a:buClr>
                <a:schemeClr val="accent2"/>
              </a:buClr>
              <a:buFont typeface="Wingdings" pitchFamily="2" charset="2"/>
              <a:buNone/>
              <a:defRPr/>
            </a:pPr>
            <a:r>
              <a:rPr lang="zh-CN" altLang="en-US" sz="2400" dirty="0">
                <a:solidFill>
                  <a:schemeClr val="tx1"/>
                </a:solidFill>
                <a:latin typeface="+mn-ea"/>
                <a:ea typeface="+mn-ea"/>
              </a:rPr>
              <a:t>（</a:t>
            </a:r>
            <a:r>
              <a:rPr lang="en-US" altLang="zh-CN" sz="2400" dirty="0">
                <a:solidFill>
                  <a:schemeClr val="tx1"/>
                </a:solidFill>
                <a:latin typeface="+mn-ea"/>
                <a:ea typeface="+mn-ea"/>
              </a:rPr>
              <a:t>1</a:t>
            </a:r>
            <a:r>
              <a:rPr lang="zh-CN" altLang="en-US" sz="2400" dirty="0">
                <a:solidFill>
                  <a:schemeClr val="tx1"/>
                </a:solidFill>
                <a:latin typeface="+mn-ea"/>
                <a:ea typeface="+mn-ea"/>
              </a:rPr>
              <a:t>）必须在客户和软件工程师之间沟通了解基本的用户需求；</a:t>
            </a:r>
          </a:p>
          <a:p>
            <a:pPr marL="469900" indent="-469900" algn="l" eaLnBrk="0" hangingPunct="0">
              <a:lnSpc>
                <a:spcPct val="130000"/>
              </a:lnSpc>
              <a:spcBef>
                <a:spcPct val="30000"/>
              </a:spcBef>
              <a:buClr>
                <a:schemeClr val="accent2"/>
              </a:buClr>
              <a:buFont typeface="Wingdings" pitchFamily="2" charset="2"/>
              <a:buNone/>
              <a:defRPr/>
            </a:pPr>
            <a:r>
              <a:rPr lang="zh-CN" altLang="en-US" sz="2400" dirty="0">
                <a:solidFill>
                  <a:schemeClr val="tx1"/>
                </a:solidFill>
                <a:latin typeface="+mn-ea"/>
                <a:ea typeface="+mn-ea"/>
              </a:rPr>
              <a:t>（</a:t>
            </a:r>
            <a:r>
              <a:rPr lang="en-US" altLang="zh-CN" sz="2400" dirty="0">
                <a:solidFill>
                  <a:schemeClr val="tx1"/>
                </a:solidFill>
                <a:latin typeface="+mn-ea"/>
                <a:ea typeface="+mn-ea"/>
              </a:rPr>
              <a:t>2</a:t>
            </a:r>
            <a:r>
              <a:rPr lang="zh-CN" altLang="en-US" sz="2400" dirty="0">
                <a:solidFill>
                  <a:schemeClr val="tx1"/>
                </a:solidFill>
                <a:latin typeface="+mn-ea"/>
                <a:ea typeface="+mn-ea"/>
              </a:rPr>
              <a:t>）必须标识类</a:t>
            </a:r>
            <a:r>
              <a:rPr lang="en-US" altLang="zh-CN" sz="2400" dirty="0">
                <a:solidFill>
                  <a:schemeClr val="tx1"/>
                </a:solidFill>
                <a:latin typeface="+mn-ea"/>
                <a:ea typeface="+mn-ea"/>
              </a:rPr>
              <a:t>(</a:t>
            </a:r>
            <a:r>
              <a:rPr lang="zh-CN" altLang="en-US" sz="2400" dirty="0">
                <a:solidFill>
                  <a:schemeClr val="tx1"/>
                </a:solidFill>
                <a:latin typeface="+mn-ea"/>
                <a:ea typeface="+mn-ea"/>
              </a:rPr>
              <a:t>定义属性和方法</a:t>
            </a:r>
            <a:r>
              <a:rPr lang="en-US" altLang="zh-CN" sz="2400" dirty="0">
                <a:solidFill>
                  <a:schemeClr val="tx1"/>
                </a:solidFill>
                <a:latin typeface="+mn-ea"/>
                <a:ea typeface="+mn-ea"/>
              </a:rPr>
              <a:t>)</a:t>
            </a:r>
            <a:r>
              <a:rPr lang="zh-CN" altLang="en-US" sz="2400" dirty="0">
                <a:solidFill>
                  <a:schemeClr val="tx1"/>
                </a:solidFill>
                <a:latin typeface="+mn-ea"/>
                <a:ea typeface="+mn-ea"/>
              </a:rPr>
              <a:t>；</a:t>
            </a:r>
          </a:p>
          <a:p>
            <a:pPr marL="469900" indent="-469900" algn="l" eaLnBrk="0" hangingPunct="0">
              <a:lnSpc>
                <a:spcPct val="130000"/>
              </a:lnSpc>
              <a:spcBef>
                <a:spcPct val="30000"/>
              </a:spcBef>
              <a:buClr>
                <a:schemeClr val="accent2"/>
              </a:buClr>
              <a:buFont typeface="Wingdings" pitchFamily="2" charset="2"/>
              <a:buNone/>
              <a:defRPr/>
            </a:pPr>
            <a:r>
              <a:rPr lang="zh-CN" altLang="en-US" sz="2400" dirty="0">
                <a:solidFill>
                  <a:schemeClr val="tx1"/>
                </a:solidFill>
                <a:latin typeface="+mn-ea"/>
                <a:ea typeface="+mn-ea"/>
              </a:rPr>
              <a:t>（</a:t>
            </a:r>
            <a:r>
              <a:rPr lang="en-US" altLang="zh-CN" sz="2400" dirty="0">
                <a:solidFill>
                  <a:schemeClr val="tx1"/>
                </a:solidFill>
                <a:latin typeface="+mn-ea"/>
                <a:ea typeface="+mn-ea"/>
              </a:rPr>
              <a:t>3</a:t>
            </a:r>
            <a:r>
              <a:rPr lang="zh-CN" altLang="en-US" sz="2400" dirty="0">
                <a:solidFill>
                  <a:schemeClr val="tx1"/>
                </a:solidFill>
                <a:latin typeface="+mn-ea"/>
                <a:ea typeface="+mn-ea"/>
              </a:rPr>
              <a:t>）必须刻划类层次；</a:t>
            </a:r>
          </a:p>
          <a:p>
            <a:pPr marL="469900" indent="-469900" algn="l" eaLnBrk="0" hangingPunct="0">
              <a:lnSpc>
                <a:spcPct val="130000"/>
              </a:lnSpc>
              <a:spcBef>
                <a:spcPct val="30000"/>
              </a:spcBef>
              <a:buClr>
                <a:schemeClr val="accent2"/>
              </a:buClr>
              <a:buFont typeface="Wingdings" pitchFamily="2" charset="2"/>
              <a:buNone/>
              <a:defRPr/>
            </a:pPr>
            <a:r>
              <a:rPr lang="zh-CN" altLang="en-US" sz="2400" dirty="0">
                <a:solidFill>
                  <a:schemeClr val="tx1"/>
                </a:solidFill>
                <a:latin typeface="+mn-ea"/>
                <a:ea typeface="+mn-ea"/>
              </a:rPr>
              <a:t>（</a:t>
            </a:r>
            <a:r>
              <a:rPr lang="en-US" altLang="zh-CN" sz="2400" dirty="0">
                <a:solidFill>
                  <a:schemeClr val="tx1"/>
                </a:solidFill>
                <a:latin typeface="+mn-ea"/>
                <a:ea typeface="+mn-ea"/>
              </a:rPr>
              <a:t>4</a:t>
            </a:r>
            <a:r>
              <a:rPr lang="zh-CN" altLang="en-US" sz="2400" dirty="0">
                <a:solidFill>
                  <a:schemeClr val="tx1"/>
                </a:solidFill>
                <a:latin typeface="+mn-ea"/>
                <a:ea typeface="+mn-ea"/>
              </a:rPr>
              <a:t>）表示对象</a:t>
            </a:r>
            <a:r>
              <a:rPr lang="en-US" altLang="zh-CN" sz="2400" dirty="0">
                <a:solidFill>
                  <a:schemeClr val="tx1"/>
                </a:solidFill>
                <a:latin typeface="+mn-ea"/>
                <a:ea typeface="+mn-ea"/>
              </a:rPr>
              <a:t>/</a:t>
            </a:r>
            <a:r>
              <a:rPr lang="zh-CN" altLang="en-US" sz="2400" dirty="0">
                <a:solidFill>
                  <a:schemeClr val="tx1"/>
                </a:solidFill>
                <a:latin typeface="+mn-ea"/>
                <a:ea typeface="+mn-ea"/>
              </a:rPr>
              <a:t>对象关系（对象连接）；</a:t>
            </a:r>
          </a:p>
          <a:p>
            <a:pPr marL="469900" indent="-469900" algn="l" eaLnBrk="0" hangingPunct="0">
              <a:lnSpc>
                <a:spcPct val="130000"/>
              </a:lnSpc>
              <a:spcBef>
                <a:spcPct val="30000"/>
              </a:spcBef>
              <a:buClr>
                <a:schemeClr val="accent2"/>
              </a:buClr>
              <a:buFont typeface="Wingdings" pitchFamily="2" charset="2"/>
              <a:buNone/>
              <a:defRPr/>
            </a:pPr>
            <a:r>
              <a:rPr lang="zh-CN" altLang="en-US" sz="2400" dirty="0">
                <a:solidFill>
                  <a:schemeClr val="tx1"/>
                </a:solidFill>
                <a:latin typeface="+mn-ea"/>
                <a:ea typeface="+mn-ea"/>
              </a:rPr>
              <a:t>（</a:t>
            </a:r>
            <a:r>
              <a:rPr lang="en-US" altLang="zh-CN" sz="2400" dirty="0">
                <a:solidFill>
                  <a:schemeClr val="tx1"/>
                </a:solidFill>
                <a:latin typeface="+mn-ea"/>
                <a:ea typeface="+mn-ea"/>
              </a:rPr>
              <a:t>5</a:t>
            </a:r>
            <a:r>
              <a:rPr lang="zh-CN" altLang="en-US" sz="2400" dirty="0">
                <a:solidFill>
                  <a:schemeClr val="tx1"/>
                </a:solidFill>
                <a:latin typeface="+mn-ea"/>
                <a:ea typeface="+mn-ea"/>
              </a:rPr>
              <a:t>）必须建模对象行为；</a:t>
            </a:r>
          </a:p>
          <a:p>
            <a:pPr marL="469900" indent="-469900" algn="l" eaLnBrk="0" hangingPunct="0">
              <a:lnSpc>
                <a:spcPct val="130000"/>
              </a:lnSpc>
              <a:spcBef>
                <a:spcPct val="30000"/>
              </a:spcBef>
              <a:buClr>
                <a:schemeClr val="accent2"/>
              </a:buClr>
              <a:buFont typeface="Wingdings" pitchFamily="2" charset="2"/>
              <a:buNone/>
              <a:defRPr/>
            </a:pPr>
            <a:r>
              <a:rPr lang="zh-CN" altLang="en-US" sz="2400" dirty="0">
                <a:solidFill>
                  <a:schemeClr val="tx1"/>
                </a:solidFill>
                <a:latin typeface="+mn-ea"/>
                <a:ea typeface="+mn-ea"/>
              </a:rPr>
              <a:t>（</a:t>
            </a:r>
            <a:r>
              <a:rPr lang="en-US" altLang="zh-CN" sz="2400" dirty="0">
                <a:solidFill>
                  <a:schemeClr val="tx1"/>
                </a:solidFill>
                <a:latin typeface="+mn-ea"/>
                <a:ea typeface="+mn-ea"/>
              </a:rPr>
              <a:t>6</a:t>
            </a:r>
            <a:r>
              <a:rPr lang="zh-CN" altLang="en-US" sz="2400" dirty="0">
                <a:solidFill>
                  <a:schemeClr val="tx1"/>
                </a:solidFill>
                <a:latin typeface="+mn-ea"/>
                <a:ea typeface="+mn-ea"/>
              </a:rPr>
              <a:t>）任务</a:t>
            </a:r>
            <a:r>
              <a:rPr lang="en-US" altLang="zh-CN" sz="2400" dirty="0">
                <a:solidFill>
                  <a:schemeClr val="tx1"/>
                </a:solidFill>
                <a:latin typeface="+mn-ea"/>
                <a:ea typeface="+mn-ea"/>
              </a:rPr>
              <a:t>(1)</a:t>
            </a:r>
            <a:r>
              <a:rPr lang="zh-CN" altLang="en-US" sz="2400" dirty="0">
                <a:solidFill>
                  <a:schemeClr val="tx1"/>
                </a:solidFill>
                <a:latin typeface="+mn-ea"/>
                <a:ea typeface="+mn-ea"/>
              </a:rPr>
              <a:t>到</a:t>
            </a:r>
            <a:r>
              <a:rPr lang="en-US" altLang="zh-CN" sz="2400" dirty="0">
                <a:solidFill>
                  <a:schemeClr val="tx1"/>
                </a:solidFill>
                <a:latin typeface="+mn-ea"/>
                <a:ea typeface="+mn-ea"/>
              </a:rPr>
              <a:t>(5)</a:t>
            </a:r>
            <a:r>
              <a:rPr lang="zh-CN" altLang="en-US" sz="2400" dirty="0">
                <a:solidFill>
                  <a:schemeClr val="tx1"/>
                </a:solidFill>
                <a:latin typeface="+mn-ea"/>
                <a:ea typeface="+mn-ea"/>
              </a:rPr>
              <a:t>递进地反复使用，直至分析清楚，完成建模</a:t>
            </a:r>
          </a:p>
        </p:txBody>
      </p:sp>
      <p:sp>
        <p:nvSpPr>
          <p:cNvPr id="22531" name="Rectangle 5"/>
          <p:cNvSpPr>
            <a:spLocks noChangeArrowheads="1"/>
          </p:cNvSpPr>
          <p:nvPr/>
        </p:nvSpPr>
        <p:spPr bwMode="auto">
          <a:xfrm>
            <a:off x="431540" y="458670"/>
            <a:ext cx="45005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US" altLang="zh-CN" sz="4000" dirty="0">
                <a:solidFill>
                  <a:srgbClr val="0000FF"/>
                </a:solidFill>
                <a:cs typeface="Times New Roman" pitchFamily="18" charset="0"/>
              </a:rPr>
              <a:t>OOA</a:t>
            </a:r>
            <a:r>
              <a:rPr lang="zh-CN" altLang="en-US" sz="4000" dirty="0">
                <a:solidFill>
                  <a:srgbClr val="0000FF"/>
                </a:solidFill>
                <a:latin typeface="黑体" panose="02010609060101010101" pitchFamily="49" charset="-122"/>
                <a:ea typeface="黑体" panose="02010609060101010101" pitchFamily="49" charset="-122"/>
              </a:rPr>
              <a:t>目的或任务</a:t>
            </a:r>
          </a:p>
        </p:txBody>
      </p:sp>
    </p:spTree>
  </p:cSld>
  <p:clrMapOvr>
    <a:masterClrMapping/>
  </p:clrMapOvr>
  <p:transition>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76200"/>
            <a:ext cx="91440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69900" indent="-469900" algn="l" eaLnBrk="0" hangingPunct="0">
              <a:lnSpc>
                <a:spcPct val="95000"/>
              </a:lnSpc>
              <a:buClr>
                <a:schemeClr val="accent2"/>
              </a:buClr>
              <a:buFont typeface="Wingdings" pitchFamily="2" charset="2"/>
              <a:buNone/>
            </a:pPr>
            <a:r>
              <a:rPr lang="zh-CN" altLang="en-US" sz="4300">
                <a:solidFill>
                  <a:schemeClr val="tx1"/>
                </a:solidFill>
                <a:latin typeface="宋体" charset="-122"/>
              </a:rPr>
              <a:t>     </a:t>
            </a:r>
            <a:endParaRPr lang="zh-CN" altLang="en-US" sz="2800">
              <a:solidFill>
                <a:schemeClr val="tx1"/>
              </a:solidFill>
              <a:latin typeface="宋体" charset="-122"/>
            </a:endParaRPr>
          </a:p>
        </p:txBody>
      </p:sp>
      <p:sp>
        <p:nvSpPr>
          <p:cNvPr id="23555" name="Rectangle 3"/>
          <p:cNvSpPr>
            <a:spLocks noChangeArrowheads="1"/>
          </p:cNvSpPr>
          <p:nvPr/>
        </p:nvSpPr>
        <p:spPr bwMode="auto">
          <a:xfrm>
            <a:off x="566738" y="3068638"/>
            <a:ext cx="8229600" cy="3362325"/>
          </a:xfrm>
          <a:prstGeom prst="rect">
            <a:avLst/>
          </a:prstGeom>
          <a:noFill/>
          <a:ln>
            <a:noFill/>
          </a:ln>
          <a:effectLst>
            <a:outerShdw dist="45791" dir="2021404"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l">
              <a:lnSpc>
                <a:spcPct val="145000"/>
              </a:lnSpc>
            </a:pPr>
            <a:r>
              <a:rPr lang="zh-CN" altLang="en-US" sz="2800" b="0">
                <a:latin typeface="楷体_GB2312" pitchFamily="49" charset="-122"/>
                <a:ea typeface="楷体_GB2312" pitchFamily="49" charset="-122"/>
              </a:rPr>
              <a:t>建立分析模型</a:t>
            </a:r>
            <a:r>
              <a:rPr lang="en-US" altLang="zh-CN" sz="2800" b="0">
                <a:latin typeface="楷体_GB2312" pitchFamily="49" charset="-122"/>
                <a:ea typeface="楷体_GB2312" pitchFamily="49" charset="-122"/>
              </a:rPr>
              <a:t>5</a:t>
            </a:r>
            <a:r>
              <a:rPr lang="zh-CN" altLang="en-US" sz="2800" b="0">
                <a:latin typeface="楷体_GB2312" pitchFamily="49" charset="-122"/>
                <a:ea typeface="楷体_GB2312" pitchFamily="49" charset="-122"/>
              </a:rPr>
              <a:t>个基本原则：</a:t>
            </a:r>
            <a:endParaRPr lang="zh-CN" altLang="en-US" sz="2800">
              <a:latin typeface="楷体_GB2312" pitchFamily="49" charset="-122"/>
              <a:ea typeface="楷体_GB2312" pitchFamily="49" charset="-122"/>
            </a:endParaRPr>
          </a:p>
          <a:p>
            <a:pPr algn="l">
              <a:lnSpc>
                <a:spcPct val="145000"/>
              </a:lnSpc>
            </a:pPr>
            <a:r>
              <a:rPr lang="zh-CN" altLang="en-US" sz="2400">
                <a:solidFill>
                  <a:schemeClr val="tx1"/>
                </a:solidFill>
                <a:latin typeface="楷体_GB2312" pitchFamily="49" charset="-122"/>
                <a:ea typeface="楷体_GB2312" pitchFamily="49" charset="-122"/>
              </a:rPr>
              <a:t>（</a:t>
            </a:r>
            <a:r>
              <a:rPr lang="en-US" altLang="zh-CN" sz="2400">
                <a:solidFill>
                  <a:schemeClr val="tx1"/>
                </a:solidFill>
                <a:latin typeface="楷体_GB2312" pitchFamily="49" charset="-122"/>
                <a:ea typeface="楷体_GB2312" pitchFamily="49" charset="-122"/>
              </a:rPr>
              <a:t>1</a:t>
            </a:r>
            <a:r>
              <a:rPr lang="zh-CN" altLang="en-US" sz="2400">
                <a:solidFill>
                  <a:schemeClr val="tx1"/>
                </a:solidFill>
                <a:latin typeface="楷体_GB2312" pitchFamily="49" charset="-122"/>
                <a:ea typeface="楷体_GB2312" pitchFamily="49" charset="-122"/>
              </a:rPr>
              <a:t>）建模信息域；</a:t>
            </a:r>
          </a:p>
          <a:p>
            <a:pPr algn="l">
              <a:lnSpc>
                <a:spcPct val="145000"/>
              </a:lnSpc>
            </a:pPr>
            <a:r>
              <a:rPr lang="zh-CN" altLang="en-US" sz="2400">
                <a:solidFill>
                  <a:schemeClr val="tx1"/>
                </a:solidFill>
                <a:latin typeface="楷体_GB2312" pitchFamily="49" charset="-122"/>
                <a:ea typeface="楷体_GB2312" pitchFamily="49" charset="-122"/>
              </a:rPr>
              <a:t>（</a:t>
            </a:r>
            <a:r>
              <a:rPr lang="en-US" altLang="zh-CN" sz="2400">
                <a:solidFill>
                  <a:schemeClr val="tx1"/>
                </a:solidFill>
                <a:latin typeface="楷体_GB2312" pitchFamily="49" charset="-122"/>
                <a:ea typeface="楷体_GB2312" pitchFamily="49" charset="-122"/>
              </a:rPr>
              <a:t>2</a:t>
            </a:r>
            <a:r>
              <a:rPr lang="zh-CN" altLang="en-US" sz="2400">
                <a:solidFill>
                  <a:schemeClr val="tx1"/>
                </a:solidFill>
                <a:latin typeface="楷体_GB2312" pitchFamily="49" charset="-122"/>
                <a:ea typeface="楷体_GB2312" pitchFamily="49" charset="-122"/>
              </a:rPr>
              <a:t>）描述模块功能；</a:t>
            </a:r>
          </a:p>
          <a:p>
            <a:pPr algn="l">
              <a:lnSpc>
                <a:spcPct val="145000"/>
              </a:lnSpc>
            </a:pPr>
            <a:r>
              <a:rPr lang="zh-CN" altLang="en-US" sz="2400">
                <a:solidFill>
                  <a:schemeClr val="tx1"/>
                </a:solidFill>
                <a:latin typeface="楷体_GB2312" pitchFamily="49" charset="-122"/>
                <a:ea typeface="楷体_GB2312" pitchFamily="49" charset="-122"/>
              </a:rPr>
              <a:t>（</a:t>
            </a:r>
            <a:r>
              <a:rPr lang="en-US" altLang="zh-CN" sz="2400">
                <a:solidFill>
                  <a:schemeClr val="tx1"/>
                </a:solidFill>
                <a:latin typeface="楷体_GB2312" pitchFamily="49" charset="-122"/>
                <a:ea typeface="楷体_GB2312" pitchFamily="49" charset="-122"/>
              </a:rPr>
              <a:t>3</a:t>
            </a:r>
            <a:r>
              <a:rPr lang="zh-CN" altLang="en-US" sz="2400">
                <a:solidFill>
                  <a:schemeClr val="tx1"/>
                </a:solidFill>
                <a:latin typeface="楷体_GB2312" pitchFamily="49" charset="-122"/>
                <a:ea typeface="楷体_GB2312" pitchFamily="49" charset="-122"/>
              </a:rPr>
              <a:t>）表示模型行为；</a:t>
            </a:r>
          </a:p>
          <a:p>
            <a:pPr algn="l">
              <a:lnSpc>
                <a:spcPct val="145000"/>
              </a:lnSpc>
            </a:pPr>
            <a:r>
              <a:rPr lang="zh-CN" altLang="en-US" sz="2400">
                <a:solidFill>
                  <a:schemeClr val="tx1"/>
                </a:solidFill>
                <a:latin typeface="楷体_GB2312" pitchFamily="49" charset="-122"/>
                <a:ea typeface="楷体_GB2312" pitchFamily="49" charset="-122"/>
              </a:rPr>
              <a:t>（</a:t>
            </a:r>
            <a:r>
              <a:rPr lang="en-US" altLang="zh-CN" sz="2400">
                <a:solidFill>
                  <a:schemeClr val="tx1"/>
                </a:solidFill>
                <a:latin typeface="楷体_GB2312" pitchFamily="49" charset="-122"/>
                <a:ea typeface="楷体_GB2312" pitchFamily="49" charset="-122"/>
              </a:rPr>
              <a:t>4</a:t>
            </a:r>
            <a:r>
              <a:rPr lang="zh-CN" altLang="en-US" sz="2400">
                <a:solidFill>
                  <a:schemeClr val="tx1"/>
                </a:solidFill>
                <a:latin typeface="楷体_GB2312" pitchFamily="49" charset="-122"/>
                <a:ea typeface="楷体_GB2312" pitchFamily="49" charset="-122"/>
              </a:rPr>
              <a:t>）分解以模型显示更多细节；</a:t>
            </a:r>
          </a:p>
          <a:p>
            <a:pPr algn="l">
              <a:lnSpc>
                <a:spcPct val="145000"/>
              </a:lnSpc>
            </a:pPr>
            <a:r>
              <a:rPr lang="zh-CN" altLang="en-US" sz="2400">
                <a:solidFill>
                  <a:schemeClr val="tx1"/>
                </a:solidFill>
                <a:latin typeface="楷体_GB2312" pitchFamily="49" charset="-122"/>
                <a:ea typeface="楷体_GB2312" pitchFamily="49" charset="-122"/>
              </a:rPr>
              <a:t>（</a:t>
            </a:r>
            <a:r>
              <a:rPr lang="en-US" altLang="zh-CN" sz="2400">
                <a:solidFill>
                  <a:schemeClr val="tx1"/>
                </a:solidFill>
                <a:latin typeface="楷体_GB2312" pitchFamily="49" charset="-122"/>
                <a:ea typeface="楷体_GB2312" pitchFamily="49" charset="-122"/>
              </a:rPr>
              <a:t>5</a:t>
            </a:r>
            <a:r>
              <a:rPr lang="zh-CN" altLang="en-US" sz="2400">
                <a:solidFill>
                  <a:schemeClr val="tx1"/>
                </a:solidFill>
                <a:latin typeface="楷体_GB2312" pitchFamily="49" charset="-122"/>
                <a:ea typeface="楷体_GB2312" pitchFamily="49" charset="-122"/>
              </a:rPr>
              <a:t>）早期模型表示问题的本质，而后期模型提供实现细节</a:t>
            </a:r>
            <a:r>
              <a:rPr lang="zh-CN" altLang="en-US" sz="2400">
                <a:solidFill>
                  <a:schemeClr val="tx1"/>
                </a:solidFill>
                <a:latin typeface="宋体" charset="-122"/>
              </a:rPr>
              <a:t>。</a:t>
            </a:r>
          </a:p>
        </p:txBody>
      </p:sp>
      <p:sp>
        <p:nvSpPr>
          <p:cNvPr id="23556" name="Rectangle 4"/>
          <p:cNvSpPr>
            <a:spLocks noChangeArrowheads="1"/>
          </p:cNvSpPr>
          <p:nvPr/>
        </p:nvSpPr>
        <p:spPr bwMode="auto">
          <a:xfrm>
            <a:off x="476250" y="1854200"/>
            <a:ext cx="8866188"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l" eaLnBrk="0" hangingPunct="0">
              <a:lnSpc>
                <a:spcPct val="95000"/>
              </a:lnSpc>
              <a:buClr>
                <a:schemeClr val="accent2"/>
              </a:buClr>
              <a:buFont typeface="Wingdings" pitchFamily="2" charset="2"/>
              <a:buNone/>
            </a:pPr>
            <a:r>
              <a:rPr lang="zh-CN" altLang="en-US" sz="2800">
                <a:solidFill>
                  <a:schemeClr val="tx1"/>
                </a:solidFill>
              </a:rPr>
              <a:t>面向对象分析方法使得软件工程师能够通过对象、属性和操作（作为主要的建模成分）的表示来对问题建模。</a:t>
            </a:r>
          </a:p>
        </p:txBody>
      </p:sp>
      <p:sp>
        <p:nvSpPr>
          <p:cNvPr id="23557" name="Rectangle 5"/>
          <p:cNvSpPr>
            <a:spLocks noChangeArrowheads="1"/>
          </p:cNvSpPr>
          <p:nvPr/>
        </p:nvSpPr>
        <p:spPr bwMode="auto">
          <a:xfrm>
            <a:off x="476250" y="503238"/>
            <a:ext cx="72009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altLang="zh-CN" sz="4000">
                <a:solidFill>
                  <a:schemeClr val="tx1"/>
                </a:solidFill>
                <a:cs typeface="Times New Roman" pitchFamily="18" charset="0"/>
              </a:rPr>
              <a:t>OOA</a:t>
            </a:r>
            <a:r>
              <a:rPr lang="zh-CN" altLang="en-US" sz="4000">
                <a:solidFill>
                  <a:schemeClr val="tx1"/>
                </a:solidFill>
                <a:cs typeface="Times New Roman" pitchFamily="18" charset="0"/>
              </a:rPr>
              <a:t>建立分析模型</a:t>
            </a:r>
            <a:r>
              <a:rPr lang="en-US" altLang="zh-CN" sz="4000">
                <a:solidFill>
                  <a:schemeClr val="tx1"/>
                </a:solidFill>
                <a:cs typeface="Times New Roman" pitchFamily="18" charset="0"/>
              </a:rPr>
              <a:t>5</a:t>
            </a:r>
            <a:r>
              <a:rPr lang="zh-CN" altLang="en-US" sz="4000">
                <a:solidFill>
                  <a:schemeClr val="tx1"/>
                </a:solidFill>
                <a:cs typeface="Times New Roman" pitchFamily="18" charset="0"/>
              </a:rPr>
              <a:t>个基本原则</a:t>
            </a:r>
          </a:p>
        </p:txBody>
      </p:sp>
    </p:spTree>
  </p:cSld>
  <p:clrMapOvr>
    <a:masterClrMapping/>
  </p:clrMapOvr>
  <p:transition>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61963" y="1854200"/>
            <a:ext cx="8682037"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69900" indent="-469900" algn="l" eaLnBrk="0" hangingPunct="0">
              <a:lnSpc>
                <a:spcPct val="90000"/>
              </a:lnSpc>
              <a:spcBef>
                <a:spcPts val="1200"/>
              </a:spcBef>
              <a:buClr>
                <a:srgbClr val="FF0000"/>
              </a:buClr>
              <a:buFont typeface="Wingdings" pitchFamily="2" charset="2"/>
              <a:buChar char="ü"/>
              <a:defRPr/>
            </a:pPr>
            <a:r>
              <a:rPr lang="en-US" altLang="zh-CN" sz="2800" dirty="0" err="1">
                <a:solidFill>
                  <a:schemeClr val="tx1"/>
                </a:solidFill>
                <a:cs typeface="Times New Roman" pitchFamily="18" charset="0"/>
              </a:rPr>
              <a:t>Booch</a:t>
            </a:r>
            <a:r>
              <a:rPr lang="zh-CN" altLang="en-US" sz="2800" dirty="0">
                <a:solidFill>
                  <a:schemeClr val="tx1"/>
                </a:solidFill>
                <a:cs typeface="Times New Roman" pitchFamily="18" charset="0"/>
              </a:rPr>
              <a:t>方法</a:t>
            </a:r>
            <a:endParaRPr lang="zh-CN" altLang="en-US" sz="2800" dirty="0">
              <a:solidFill>
                <a:schemeClr val="tx1"/>
              </a:solidFill>
              <a:ea typeface="黑体" pitchFamily="49" charset="-122"/>
              <a:cs typeface="Times New Roman" pitchFamily="18" charset="0"/>
            </a:endParaRPr>
          </a:p>
          <a:p>
            <a:pPr marL="469900" indent="-469900" algn="l" eaLnBrk="0" hangingPunct="0">
              <a:lnSpc>
                <a:spcPct val="110000"/>
              </a:lnSpc>
              <a:spcBef>
                <a:spcPts val="1200"/>
              </a:spcBef>
              <a:buClr>
                <a:srgbClr val="FF0000"/>
              </a:buClr>
              <a:buFont typeface="Wingdings" pitchFamily="2" charset="2"/>
              <a:buChar char="ü"/>
              <a:defRPr/>
            </a:pPr>
            <a:r>
              <a:rPr lang="en-US" altLang="zh-CN" sz="2800" dirty="0">
                <a:solidFill>
                  <a:schemeClr val="tx1"/>
                </a:solidFill>
                <a:cs typeface="Times New Roman" pitchFamily="18" charset="0"/>
              </a:rPr>
              <a:t>Coad-Yourdon</a:t>
            </a:r>
            <a:r>
              <a:rPr lang="zh-CN" altLang="en-US" sz="2800" dirty="0">
                <a:solidFill>
                  <a:schemeClr val="tx1"/>
                </a:solidFill>
                <a:cs typeface="Times New Roman" pitchFamily="18" charset="0"/>
              </a:rPr>
              <a:t>方法</a:t>
            </a:r>
            <a:endParaRPr lang="zh-CN" altLang="en-US" sz="2800" dirty="0">
              <a:solidFill>
                <a:schemeClr val="tx1"/>
              </a:solidFill>
              <a:ea typeface="黑体" pitchFamily="49" charset="-122"/>
              <a:cs typeface="Times New Roman" pitchFamily="18" charset="0"/>
            </a:endParaRPr>
          </a:p>
          <a:p>
            <a:pPr marL="469900" indent="-469900" algn="l" eaLnBrk="0" hangingPunct="0">
              <a:lnSpc>
                <a:spcPct val="90000"/>
              </a:lnSpc>
              <a:spcBef>
                <a:spcPts val="1200"/>
              </a:spcBef>
              <a:buClr>
                <a:srgbClr val="FF0000"/>
              </a:buClr>
              <a:buFont typeface="Wingdings" pitchFamily="2" charset="2"/>
              <a:buChar char="ü"/>
              <a:defRPr/>
            </a:pPr>
            <a:r>
              <a:rPr lang="en-US" altLang="zh-CN" sz="2800" dirty="0" err="1">
                <a:solidFill>
                  <a:schemeClr val="tx1"/>
                </a:solidFill>
                <a:cs typeface="Times New Roman" pitchFamily="18" charset="0"/>
              </a:rPr>
              <a:t>Rumbaugh</a:t>
            </a:r>
            <a:r>
              <a:rPr lang="en-US" altLang="zh-CN" sz="2800" dirty="0">
                <a:solidFill>
                  <a:schemeClr val="tx1"/>
                </a:solidFill>
                <a:cs typeface="Times New Roman" pitchFamily="18" charset="0"/>
              </a:rPr>
              <a:t> </a:t>
            </a:r>
            <a:r>
              <a:rPr lang="zh-CN" altLang="en-US" sz="2800" dirty="0">
                <a:solidFill>
                  <a:schemeClr val="tx1"/>
                </a:solidFill>
                <a:cs typeface="Times New Roman" pitchFamily="18" charset="0"/>
              </a:rPr>
              <a:t>方法</a:t>
            </a:r>
            <a:r>
              <a:rPr lang="en-US" altLang="zh-CN" sz="2800" dirty="0">
                <a:solidFill>
                  <a:schemeClr val="tx1"/>
                </a:solidFill>
                <a:ea typeface="黑体" pitchFamily="49" charset="-122"/>
                <a:cs typeface="Times New Roman" pitchFamily="18" charset="0"/>
              </a:rPr>
              <a:t>(</a:t>
            </a:r>
            <a:r>
              <a:rPr lang="zh-CN" altLang="en-US" sz="2800" dirty="0">
                <a:solidFill>
                  <a:schemeClr val="tx1"/>
                </a:solidFill>
                <a:cs typeface="Times New Roman" pitchFamily="18" charset="0"/>
              </a:rPr>
              <a:t>简称</a:t>
            </a:r>
            <a:r>
              <a:rPr lang="en-US" altLang="zh-CN" sz="2800" dirty="0">
                <a:solidFill>
                  <a:schemeClr val="tx1"/>
                </a:solidFill>
                <a:cs typeface="Times New Roman" pitchFamily="18" charset="0"/>
              </a:rPr>
              <a:t>OMT</a:t>
            </a:r>
            <a:r>
              <a:rPr lang="zh-CN" altLang="en-US" sz="2800" dirty="0">
                <a:solidFill>
                  <a:schemeClr val="tx1"/>
                </a:solidFill>
                <a:ea typeface="黑体" pitchFamily="49" charset="-122"/>
                <a:cs typeface="Times New Roman" pitchFamily="18" charset="0"/>
              </a:rPr>
              <a:t>）</a:t>
            </a:r>
          </a:p>
          <a:p>
            <a:pPr algn="l" eaLnBrk="0" hangingPunct="0">
              <a:lnSpc>
                <a:spcPct val="90000"/>
              </a:lnSpc>
              <a:spcBef>
                <a:spcPts val="1200"/>
              </a:spcBef>
              <a:buClr>
                <a:srgbClr val="FF0000"/>
              </a:buClr>
              <a:defRPr/>
            </a:pPr>
            <a:r>
              <a:rPr lang="zh-CN" altLang="en-US" sz="2800" dirty="0">
                <a:solidFill>
                  <a:schemeClr val="tx1"/>
                </a:solidFill>
                <a:ea typeface="黑体" pitchFamily="49" charset="-122"/>
                <a:cs typeface="Times New Roman" pitchFamily="18" charset="0"/>
              </a:rPr>
              <a:t>   （</a:t>
            </a:r>
            <a:r>
              <a:rPr lang="en-US" altLang="zh-CN" sz="2800" dirty="0">
                <a:solidFill>
                  <a:schemeClr val="tx1"/>
                </a:solidFill>
                <a:cs typeface="Times New Roman" pitchFamily="18" charset="0"/>
              </a:rPr>
              <a:t>Object  Modeling  Technology</a:t>
            </a:r>
            <a:r>
              <a:rPr lang="en-US" altLang="zh-CN" sz="2800" dirty="0">
                <a:solidFill>
                  <a:schemeClr val="tx1"/>
                </a:solidFill>
                <a:ea typeface="黑体" pitchFamily="49" charset="-122"/>
                <a:cs typeface="Times New Roman" pitchFamily="18" charset="0"/>
              </a:rPr>
              <a:t>) </a:t>
            </a:r>
          </a:p>
          <a:p>
            <a:pPr marL="469900" indent="-469900" algn="l" eaLnBrk="0" hangingPunct="0">
              <a:lnSpc>
                <a:spcPct val="110000"/>
              </a:lnSpc>
              <a:spcBef>
                <a:spcPts val="1200"/>
              </a:spcBef>
              <a:buClr>
                <a:srgbClr val="FF0000"/>
              </a:buClr>
              <a:buFont typeface="Wingdings" pitchFamily="2" charset="2"/>
              <a:buChar char="ü"/>
              <a:defRPr/>
            </a:pPr>
            <a:r>
              <a:rPr lang="en-US" altLang="zh-CN" sz="2800" dirty="0">
                <a:solidFill>
                  <a:schemeClr val="tx1"/>
                </a:solidFill>
                <a:cs typeface="Times New Roman" pitchFamily="18" charset="0"/>
              </a:rPr>
              <a:t>Jacobson</a:t>
            </a:r>
            <a:r>
              <a:rPr lang="en-US" altLang="zh-CN" sz="2800" dirty="0">
                <a:solidFill>
                  <a:schemeClr val="tx1"/>
                </a:solidFill>
                <a:ea typeface="黑体" pitchFamily="49" charset="-122"/>
                <a:cs typeface="Times New Roman" pitchFamily="18" charset="0"/>
              </a:rPr>
              <a:t> </a:t>
            </a:r>
            <a:r>
              <a:rPr lang="zh-CN" altLang="en-US" sz="2800" dirty="0">
                <a:solidFill>
                  <a:schemeClr val="tx1"/>
                </a:solidFill>
                <a:cs typeface="Times New Roman" pitchFamily="18" charset="0"/>
              </a:rPr>
              <a:t>方法（简称</a:t>
            </a:r>
            <a:r>
              <a:rPr lang="en-US" altLang="zh-CN" sz="2800" dirty="0">
                <a:solidFill>
                  <a:schemeClr val="tx1"/>
                </a:solidFill>
                <a:ea typeface="黑体" pitchFamily="49" charset="-122"/>
                <a:cs typeface="Times New Roman" pitchFamily="18" charset="0"/>
              </a:rPr>
              <a:t>OOSE</a:t>
            </a:r>
            <a:r>
              <a:rPr lang="zh-CN" altLang="en-US" sz="2800" dirty="0">
                <a:solidFill>
                  <a:schemeClr val="tx1"/>
                </a:solidFill>
                <a:cs typeface="Times New Roman" pitchFamily="18" charset="0"/>
              </a:rPr>
              <a:t>）</a:t>
            </a:r>
          </a:p>
          <a:p>
            <a:pPr marL="469900" indent="-469900" algn="l" eaLnBrk="0" hangingPunct="0">
              <a:lnSpc>
                <a:spcPct val="90000"/>
              </a:lnSpc>
              <a:spcBef>
                <a:spcPts val="1200"/>
              </a:spcBef>
              <a:buClr>
                <a:srgbClr val="FF0000"/>
              </a:buClr>
              <a:buFont typeface="Wingdings" pitchFamily="2" charset="2"/>
              <a:buChar char="ü"/>
              <a:defRPr/>
            </a:pPr>
            <a:r>
              <a:rPr lang="zh-CN" altLang="en-US" sz="2800" dirty="0">
                <a:solidFill>
                  <a:schemeClr val="tx1"/>
                </a:solidFill>
                <a:cs typeface="Times New Roman" pitchFamily="18" charset="0"/>
              </a:rPr>
              <a:t>由</a:t>
            </a:r>
            <a:r>
              <a:rPr lang="en-US" altLang="zh-CN" sz="2800" dirty="0" err="1">
                <a:solidFill>
                  <a:schemeClr val="tx1"/>
                </a:solidFill>
                <a:cs typeface="Times New Roman" pitchFamily="18" charset="0"/>
              </a:rPr>
              <a:t>Rumbaugh</a:t>
            </a:r>
            <a:r>
              <a:rPr lang="en-US" altLang="zh-CN" sz="2800" dirty="0">
                <a:solidFill>
                  <a:schemeClr val="tx1"/>
                </a:solidFill>
                <a:cs typeface="Times New Roman" pitchFamily="18" charset="0"/>
              </a:rPr>
              <a:t> </a:t>
            </a:r>
            <a:r>
              <a:rPr lang="zh-CN" altLang="en-US" sz="2800" dirty="0">
                <a:solidFill>
                  <a:schemeClr val="tx1"/>
                </a:solidFill>
                <a:cs typeface="Times New Roman" pitchFamily="18" charset="0"/>
              </a:rPr>
              <a:t>、 </a:t>
            </a:r>
            <a:r>
              <a:rPr lang="en-US" altLang="zh-CN" sz="2800" dirty="0" err="1">
                <a:solidFill>
                  <a:schemeClr val="tx1"/>
                </a:solidFill>
                <a:cs typeface="Times New Roman" pitchFamily="18" charset="0"/>
              </a:rPr>
              <a:t>Booch</a:t>
            </a:r>
            <a:r>
              <a:rPr lang="en-US" altLang="zh-CN" sz="2800" dirty="0">
                <a:solidFill>
                  <a:schemeClr val="tx1"/>
                </a:solidFill>
                <a:cs typeface="Times New Roman" pitchFamily="18" charset="0"/>
              </a:rPr>
              <a:t> </a:t>
            </a:r>
            <a:r>
              <a:rPr lang="zh-CN" altLang="en-US" sz="2800" dirty="0">
                <a:solidFill>
                  <a:schemeClr val="tx1"/>
                </a:solidFill>
                <a:cs typeface="Times New Roman" pitchFamily="18" charset="0"/>
              </a:rPr>
              <a:t>、 </a:t>
            </a:r>
            <a:r>
              <a:rPr lang="en-US" altLang="zh-CN" sz="2800" dirty="0">
                <a:solidFill>
                  <a:schemeClr val="tx1"/>
                </a:solidFill>
                <a:cs typeface="Times New Roman" pitchFamily="18" charset="0"/>
              </a:rPr>
              <a:t>Jacobson </a:t>
            </a:r>
          </a:p>
          <a:p>
            <a:pPr algn="l" eaLnBrk="0" hangingPunct="0">
              <a:lnSpc>
                <a:spcPct val="90000"/>
              </a:lnSpc>
              <a:spcBef>
                <a:spcPts val="1200"/>
              </a:spcBef>
              <a:buClr>
                <a:srgbClr val="FF0000"/>
              </a:buClr>
              <a:defRPr/>
            </a:pPr>
            <a:r>
              <a:rPr lang="en-US" altLang="zh-CN" sz="2800" dirty="0">
                <a:solidFill>
                  <a:schemeClr val="tx1"/>
                </a:solidFill>
                <a:cs typeface="Times New Roman" pitchFamily="18" charset="0"/>
              </a:rPr>
              <a:t>     </a:t>
            </a:r>
            <a:r>
              <a:rPr lang="zh-CN" altLang="en-US" sz="2800" dirty="0">
                <a:solidFill>
                  <a:schemeClr val="tx1"/>
                </a:solidFill>
                <a:cs typeface="Times New Roman" pitchFamily="18" charset="0"/>
              </a:rPr>
              <a:t>提出的统一建模语言</a:t>
            </a:r>
          </a:p>
          <a:p>
            <a:pPr algn="l" eaLnBrk="0" hangingPunct="0">
              <a:lnSpc>
                <a:spcPct val="90000"/>
              </a:lnSpc>
              <a:spcBef>
                <a:spcPts val="1200"/>
              </a:spcBef>
              <a:buClr>
                <a:srgbClr val="FF0000"/>
              </a:buClr>
              <a:defRPr/>
            </a:pPr>
            <a:r>
              <a:rPr lang="zh-CN" altLang="en-US" sz="2800" dirty="0">
                <a:solidFill>
                  <a:schemeClr val="tx1"/>
                </a:solidFill>
                <a:cs typeface="Times New Roman" pitchFamily="18" charset="0"/>
              </a:rPr>
              <a:t>      </a:t>
            </a:r>
            <a:r>
              <a:rPr lang="en-US" altLang="zh-CN" sz="2800" dirty="0">
                <a:solidFill>
                  <a:schemeClr val="tx1"/>
                </a:solidFill>
                <a:cs typeface="Times New Roman" pitchFamily="18" charset="0"/>
              </a:rPr>
              <a:t>(Unify </a:t>
            </a:r>
            <a:r>
              <a:rPr lang="en-US" altLang="zh-CN" sz="2800" dirty="0" err="1">
                <a:solidFill>
                  <a:schemeClr val="tx1"/>
                </a:solidFill>
                <a:cs typeface="Times New Roman" pitchFamily="18" charset="0"/>
              </a:rPr>
              <a:t>Modeing</a:t>
            </a:r>
            <a:r>
              <a:rPr lang="en-US" altLang="zh-CN" sz="2800" dirty="0">
                <a:solidFill>
                  <a:schemeClr val="tx1"/>
                </a:solidFill>
                <a:cs typeface="Times New Roman" pitchFamily="18" charset="0"/>
              </a:rPr>
              <a:t> Language</a:t>
            </a:r>
            <a:r>
              <a:rPr lang="zh-CN" altLang="en-US" sz="2800" dirty="0">
                <a:solidFill>
                  <a:schemeClr val="tx1"/>
                </a:solidFill>
                <a:cs typeface="Times New Roman" pitchFamily="18" charset="0"/>
              </a:rPr>
              <a:t>简称</a:t>
            </a:r>
            <a:r>
              <a:rPr lang="en-US" altLang="zh-CN" sz="2800" dirty="0">
                <a:solidFill>
                  <a:schemeClr val="tx1"/>
                </a:solidFill>
                <a:cs typeface="Times New Roman" pitchFamily="18" charset="0"/>
              </a:rPr>
              <a:t>UML)</a:t>
            </a:r>
          </a:p>
        </p:txBody>
      </p:sp>
      <p:sp>
        <p:nvSpPr>
          <p:cNvPr id="24579" name="Rectangle 3"/>
          <p:cNvSpPr>
            <a:spLocks noChangeArrowheads="1"/>
          </p:cNvSpPr>
          <p:nvPr/>
        </p:nvSpPr>
        <p:spPr bwMode="auto">
          <a:xfrm>
            <a:off x="399195" y="414338"/>
            <a:ext cx="6873998" cy="68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10000"/>
              </a:lnSpc>
              <a:buClr>
                <a:schemeClr val="hlink"/>
              </a:buClr>
              <a:buSzPct val="80000"/>
              <a:buFont typeface="Wingdings" pitchFamily="2" charset="2"/>
              <a:buNone/>
            </a:pPr>
            <a:r>
              <a:rPr lang="zh-CN" altLang="en-US" sz="4000" dirty="0">
                <a:solidFill>
                  <a:srgbClr val="0000FF"/>
                </a:solidFill>
                <a:latin typeface="黑体" panose="02010609060101010101" pitchFamily="49" charset="-122"/>
                <a:ea typeface="黑体" panose="02010609060101010101" pitchFamily="49" charset="-122"/>
              </a:rPr>
              <a:t>流行的几种面向对象分析方法</a:t>
            </a:r>
          </a:p>
        </p:txBody>
      </p:sp>
    </p:spTree>
  </p:cSld>
  <p:clrMapOvr>
    <a:masterClrMapping/>
  </p:clrMapOvr>
  <p:transition>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827088" y="1557338"/>
            <a:ext cx="7481887" cy="4378325"/>
          </a:xfrm>
          <a:prstGeom prst="rect">
            <a:avLst/>
          </a:prstGeom>
          <a:noFill/>
          <a:ln w="12700" algn="ctr">
            <a:noFill/>
            <a:miter lim="800000"/>
            <a:headEnd type="none" w="sm" len="sm"/>
            <a:tailEnd/>
          </a:ln>
          <a:effectLst/>
        </p:spPr>
        <p:txBody>
          <a:bodyPr wrap="none">
            <a:spAutoFit/>
          </a:bodyPr>
          <a:lstStyle/>
          <a:p>
            <a:pPr eaLnBrk="0" hangingPunct="0">
              <a:lnSpc>
                <a:spcPct val="90000"/>
              </a:lnSpc>
              <a:spcBef>
                <a:spcPct val="20000"/>
              </a:spcBef>
              <a:defRPr/>
            </a:pPr>
            <a:r>
              <a:rPr lang="en-US" altLang="zh-CN" sz="4400">
                <a:solidFill>
                  <a:srgbClr val="0000FF"/>
                </a:solidFill>
                <a:effectLst>
                  <a:outerShdw blurRad="38100" dist="38100" dir="2700000" algn="tl">
                    <a:srgbClr val="C0C0C0"/>
                  </a:outerShdw>
                </a:effectLst>
                <a:latin typeface="Arial" charset="0"/>
                <a:ea typeface="宋体" pitchFamily="2" charset="-122"/>
                <a:cs typeface="Times New Roman" pitchFamily="18" charset="0"/>
              </a:rPr>
              <a:t>UML</a:t>
            </a:r>
          </a:p>
          <a:p>
            <a:pPr eaLnBrk="0" hangingPunct="0">
              <a:lnSpc>
                <a:spcPct val="90000"/>
              </a:lnSpc>
              <a:spcBef>
                <a:spcPct val="20000"/>
              </a:spcBef>
              <a:defRPr/>
            </a:pPr>
            <a:r>
              <a:rPr lang="en-US" altLang="zh-CN" sz="4400">
                <a:solidFill>
                  <a:srgbClr val="0000FF"/>
                </a:solidFill>
                <a:effectLst>
                  <a:outerShdw blurRad="38100" dist="38100" dir="2700000" algn="tl">
                    <a:srgbClr val="C0C0C0"/>
                  </a:outerShdw>
                </a:effectLst>
                <a:latin typeface="Arial" charset="0"/>
                <a:ea typeface="宋体" pitchFamily="2" charset="-122"/>
                <a:cs typeface="Times New Roman" pitchFamily="18" charset="0"/>
              </a:rPr>
              <a:t>Unified Modeling Language</a:t>
            </a:r>
          </a:p>
          <a:p>
            <a:pPr eaLnBrk="0" hangingPunct="0">
              <a:lnSpc>
                <a:spcPct val="90000"/>
              </a:lnSpc>
              <a:spcBef>
                <a:spcPct val="20000"/>
              </a:spcBef>
              <a:defRPr/>
            </a:pPr>
            <a:endParaRPr lang="en-US" altLang="zh-CN" sz="4400">
              <a:solidFill>
                <a:srgbClr val="0000FF"/>
              </a:solidFill>
              <a:effectLst>
                <a:outerShdw blurRad="38100" dist="38100" dir="2700000" algn="tl">
                  <a:srgbClr val="C0C0C0"/>
                </a:outerShdw>
              </a:effectLst>
              <a:latin typeface="Arial" charset="0"/>
              <a:ea typeface="宋体" pitchFamily="2" charset="-122"/>
              <a:cs typeface="Times New Roman" pitchFamily="18" charset="0"/>
            </a:endParaRPr>
          </a:p>
          <a:p>
            <a:pPr eaLnBrk="0" hangingPunct="0">
              <a:lnSpc>
                <a:spcPct val="90000"/>
              </a:lnSpc>
              <a:spcBef>
                <a:spcPct val="20000"/>
              </a:spcBef>
              <a:defRPr/>
            </a:pPr>
            <a:r>
              <a:rPr lang="zh-CN" altLang="en-US" sz="4400">
                <a:solidFill>
                  <a:srgbClr val="0000FF"/>
                </a:solidFill>
                <a:effectLst>
                  <a:outerShdw blurRad="38100" dist="38100" dir="2700000" algn="tl">
                    <a:srgbClr val="C0C0C0"/>
                  </a:outerShdw>
                </a:effectLst>
                <a:latin typeface="Arial" charset="0"/>
                <a:ea typeface="宋体" pitchFamily="2" charset="-122"/>
                <a:cs typeface="Times New Roman" pitchFamily="18" charset="0"/>
              </a:rPr>
              <a:t>统一建模语言</a:t>
            </a:r>
          </a:p>
          <a:p>
            <a:pPr eaLnBrk="0" hangingPunct="0">
              <a:lnSpc>
                <a:spcPct val="90000"/>
              </a:lnSpc>
              <a:spcBef>
                <a:spcPct val="20000"/>
              </a:spcBef>
              <a:defRPr/>
            </a:pPr>
            <a:endParaRPr lang="zh-CN" altLang="en-US" sz="4400">
              <a:solidFill>
                <a:srgbClr val="0000FF"/>
              </a:solidFill>
              <a:effectLst>
                <a:outerShdw blurRad="38100" dist="38100" dir="2700000" algn="tl">
                  <a:srgbClr val="C0C0C0"/>
                </a:outerShdw>
              </a:effectLst>
              <a:latin typeface="Arial" charset="0"/>
              <a:ea typeface="宋体" pitchFamily="2" charset="-122"/>
              <a:cs typeface="Times New Roman" pitchFamily="18" charset="0"/>
            </a:endParaRPr>
          </a:p>
          <a:p>
            <a:pPr eaLnBrk="0" hangingPunct="0">
              <a:lnSpc>
                <a:spcPct val="90000"/>
              </a:lnSpc>
              <a:spcBef>
                <a:spcPct val="20000"/>
              </a:spcBef>
              <a:defRPr/>
            </a:pPr>
            <a:r>
              <a:rPr lang="zh-CN" altLang="en-US" sz="4400">
                <a:solidFill>
                  <a:srgbClr val="0000FF"/>
                </a:solidFill>
                <a:effectLst>
                  <a:outerShdw blurRad="38100" dist="38100" dir="2700000" algn="tl">
                    <a:srgbClr val="C0C0C0"/>
                  </a:outerShdw>
                </a:effectLst>
                <a:latin typeface="Arial" charset="0"/>
                <a:ea typeface="宋体" pitchFamily="2" charset="-122"/>
                <a:cs typeface="Times New Roman" pitchFamily="18" charset="0"/>
              </a:rPr>
              <a:t>通过画图进行软件分析</a:t>
            </a:r>
            <a:endParaRPr lang="zh-CN" altLang="en-US" sz="2800">
              <a:solidFill>
                <a:srgbClr val="0000FF"/>
              </a:solidFill>
              <a:effectLst>
                <a:outerShdw blurRad="38100" dist="38100" dir="2700000" algn="tl">
                  <a:srgbClr val="C0C0C0"/>
                </a:outerShdw>
              </a:effectLst>
              <a:latin typeface="宋体" pitchFamily="2" charset="-122"/>
              <a:ea typeface="宋体" pitchFamily="2" charset="-122"/>
            </a:endParaRPr>
          </a:p>
        </p:txBody>
      </p:sp>
    </p:spTree>
  </p:cSld>
  <p:clrMapOvr>
    <a:masterClrMapping/>
  </p:clrMapOvr>
  <p:transition>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ChangeArrowheads="1"/>
          </p:cNvSpPr>
          <p:nvPr/>
        </p:nvSpPr>
        <p:spPr bwMode="auto">
          <a:xfrm>
            <a:off x="0" y="76200"/>
            <a:ext cx="90678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69900" indent="-469900" algn="l" eaLnBrk="0" hangingPunct="0">
              <a:lnSpc>
                <a:spcPct val="90000"/>
              </a:lnSpc>
              <a:buClr>
                <a:schemeClr val="accent2"/>
              </a:buClr>
              <a:buFont typeface="Wingdings" pitchFamily="2" charset="2"/>
              <a:buNone/>
            </a:pPr>
            <a:r>
              <a:rPr lang="en-US" altLang="zh-CN" sz="4000">
                <a:solidFill>
                  <a:srgbClr val="0000FF"/>
                </a:solidFill>
                <a:cs typeface="Times New Roman" pitchFamily="18" charset="0"/>
              </a:rPr>
              <a:t>UML</a:t>
            </a:r>
            <a:r>
              <a:rPr lang="zh-CN" altLang="en-US" sz="4000">
                <a:solidFill>
                  <a:srgbClr val="0000FF"/>
                </a:solidFill>
                <a:cs typeface="Times New Roman" pitchFamily="18" charset="0"/>
              </a:rPr>
              <a:t>的开发历程</a:t>
            </a:r>
          </a:p>
        </p:txBody>
      </p:sp>
      <p:sp>
        <p:nvSpPr>
          <p:cNvPr id="26627" name="Text Box 5"/>
          <p:cNvSpPr txBox="1">
            <a:spLocks noChangeArrowheads="1"/>
          </p:cNvSpPr>
          <p:nvPr/>
        </p:nvSpPr>
        <p:spPr bwMode="auto">
          <a:xfrm>
            <a:off x="3176588" y="6354763"/>
            <a:ext cx="1809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en-US" altLang="zh-CN" sz="3200">
                <a:solidFill>
                  <a:schemeClr val="tx1"/>
                </a:solidFill>
              </a:rPr>
              <a:t>Booch’91</a:t>
            </a:r>
          </a:p>
        </p:txBody>
      </p:sp>
      <p:sp>
        <p:nvSpPr>
          <p:cNvPr id="26628" name="Text Box 6"/>
          <p:cNvSpPr txBox="1">
            <a:spLocks noChangeArrowheads="1"/>
          </p:cNvSpPr>
          <p:nvPr/>
        </p:nvSpPr>
        <p:spPr bwMode="auto">
          <a:xfrm>
            <a:off x="804863" y="6292850"/>
            <a:ext cx="2019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600">
                <a:solidFill>
                  <a:schemeClr val="tx1"/>
                </a:solidFill>
                <a:latin typeface="Arial" charset="0"/>
              </a:rPr>
              <a:t>其它方法</a:t>
            </a:r>
          </a:p>
        </p:txBody>
      </p:sp>
      <p:sp>
        <p:nvSpPr>
          <p:cNvPr id="26629" name="Rectangle 7"/>
          <p:cNvSpPr>
            <a:spLocks noChangeArrowheads="1"/>
          </p:cNvSpPr>
          <p:nvPr/>
        </p:nvSpPr>
        <p:spPr bwMode="auto">
          <a:xfrm>
            <a:off x="5316538" y="6354763"/>
            <a:ext cx="1493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r>
              <a:rPr kumimoji="1" lang="en-US" altLang="zh-CN" sz="3200">
                <a:solidFill>
                  <a:schemeClr val="tx1"/>
                </a:solidFill>
              </a:rPr>
              <a:t>OMT-1</a:t>
            </a:r>
          </a:p>
        </p:txBody>
      </p:sp>
      <p:sp>
        <p:nvSpPr>
          <p:cNvPr id="26630" name="Rectangle 8"/>
          <p:cNvSpPr>
            <a:spLocks noChangeArrowheads="1"/>
          </p:cNvSpPr>
          <p:nvPr/>
        </p:nvSpPr>
        <p:spPr bwMode="auto">
          <a:xfrm>
            <a:off x="7069138" y="6351588"/>
            <a:ext cx="13128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r>
              <a:rPr kumimoji="1" lang="en-US" altLang="zh-CN" sz="3200">
                <a:solidFill>
                  <a:schemeClr val="tx1"/>
                </a:solidFill>
              </a:rPr>
              <a:t>OOSE</a:t>
            </a:r>
          </a:p>
        </p:txBody>
      </p:sp>
      <p:sp>
        <p:nvSpPr>
          <p:cNvPr id="26631" name="Rectangle 9"/>
          <p:cNvSpPr>
            <a:spLocks noChangeArrowheads="1"/>
          </p:cNvSpPr>
          <p:nvPr/>
        </p:nvSpPr>
        <p:spPr bwMode="auto">
          <a:xfrm>
            <a:off x="2271713" y="5410200"/>
            <a:ext cx="1809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r>
              <a:rPr kumimoji="1" lang="en-US" altLang="zh-CN" sz="3200">
                <a:solidFill>
                  <a:schemeClr val="tx1"/>
                </a:solidFill>
              </a:rPr>
              <a:t>Booch’93</a:t>
            </a:r>
          </a:p>
        </p:txBody>
      </p:sp>
      <p:sp>
        <p:nvSpPr>
          <p:cNvPr id="26632" name="Rectangle 10"/>
          <p:cNvSpPr>
            <a:spLocks noChangeArrowheads="1"/>
          </p:cNvSpPr>
          <p:nvPr/>
        </p:nvSpPr>
        <p:spPr bwMode="auto">
          <a:xfrm>
            <a:off x="4572000" y="5410200"/>
            <a:ext cx="1493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r>
              <a:rPr kumimoji="1" lang="en-US" altLang="zh-CN" sz="3200">
                <a:solidFill>
                  <a:schemeClr val="tx1"/>
                </a:solidFill>
              </a:rPr>
              <a:t>OMT-2</a:t>
            </a:r>
          </a:p>
        </p:txBody>
      </p:sp>
      <p:sp>
        <p:nvSpPr>
          <p:cNvPr id="26633" name="Rectangle 11"/>
          <p:cNvSpPr>
            <a:spLocks noChangeArrowheads="1"/>
          </p:cNvSpPr>
          <p:nvPr/>
        </p:nvSpPr>
        <p:spPr bwMode="auto">
          <a:xfrm>
            <a:off x="3492500" y="4267200"/>
            <a:ext cx="1743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r>
              <a:rPr kumimoji="1" lang="en-US" altLang="zh-CN" sz="3200">
                <a:solidFill>
                  <a:schemeClr val="tx1"/>
                </a:solidFill>
              </a:rPr>
              <a:t>UML 0.8</a:t>
            </a:r>
          </a:p>
        </p:txBody>
      </p:sp>
      <p:sp>
        <p:nvSpPr>
          <p:cNvPr id="26634" name="Rectangle 12"/>
          <p:cNvSpPr>
            <a:spLocks noChangeArrowheads="1"/>
          </p:cNvSpPr>
          <p:nvPr/>
        </p:nvSpPr>
        <p:spPr bwMode="auto">
          <a:xfrm>
            <a:off x="3505200" y="3292475"/>
            <a:ext cx="27924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r>
              <a:rPr kumimoji="1" lang="en-US" altLang="zh-CN" sz="3200">
                <a:solidFill>
                  <a:schemeClr val="tx1"/>
                </a:solidFill>
              </a:rPr>
              <a:t>UML 0.9&amp;0.91</a:t>
            </a:r>
          </a:p>
        </p:txBody>
      </p:sp>
      <p:sp>
        <p:nvSpPr>
          <p:cNvPr id="26635" name="Rectangle 13"/>
          <p:cNvSpPr>
            <a:spLocks noChangeArrowheads="1"/>
          </p:cNvSpPr>
          <p:nvPr/>
        </p:nvSpPr>
        <p:spPr bwMode="auto">
          <a:xfrm>
            <a:off x="3514725" y="2392363"/>
            <a:ext cx="1743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r>
              <a:rPr kumimoji="1" lang="en-US" altLang="zh-CN" sz="3200">
                <a:solidFill>
                  <a:schemeClr val="tx1"/>
                </a:solidFill>
              </a:rPr>
              <a:t>UML 1.0</a:t>
            </a:r>
          </a:p>
        </p:txBody>
      </p:sp>
      <p:sp>
        <p:nvSpPr>
          <p:cNvPr id="26636" name="Rectangle 14"/>
          <p:cNvSpPr>
            <a:spLocks noChangeArrowheads="1"/>
          </p:cNvSpPr>
          <p:nvPr/>
        </p:nvSpPr>
        <p:spPr bwMode="auto">
          <a:xfrm>
            <a:off x="3895725" y="1600200"/>
            <a:ext cx="1743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r>
              <a:rPr kumimoji="1" lang="en-US" altLang="zh-CN" sz="3200">
                <a:solidFill>
                  <a:schemeClr val="tx1"/>
                </a:solidFill>
              </a:rPr>
              <a:t>UML 1.1</a:t>
            </a:r>
          </a:p>
        </p:txBody>
      </p:sp>
      <p:sp>
        <p:nvSpPr>
          <p:cNvPr id="26637" name="Line 15"/>
          <p:cNvSpPr>
            <a:spLocks noChangeShapeType="1"/>
          </p:cNvSpPr>
          <p:nvPr/>
        </p:nvSpPr>
        <p:spPr bwMode="auto">
          <a:xfrm flipV="1">
            <a:off x="2514600" y="5989638"/>
            <a:ext cx="315913" cy="395287"/>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6638" name="Line 16"/>
          <p:cNvSpPr>
            <a:spLocks noChangeShapeType="1"/>
          </p:cNvSpPr>
          <p:nvPr/>
        </p:nvSpPr>
        <p:spPr bwMode="auto">
          <a:xfrm flipH="1" flipV="1">
            <a:off x="3176588" y="5989638"/>
            <a:ext cx="481012" cy="365125"/>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6639" name="Line 17"/>
          <p:cNvSpPr>
            <a:spLocks noChangeShapeType="1"/>
          </p:cNvSpPr>
          <p:nvPr/>
        </p:nvSpPr>
        <p:spPr bwMode="auto">
          <a:xfrm flipH="1" flipV="1">
            <a:off x="5392738" y="5989638"/>
            <a:ext cx="474662" cy="395287"/>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6640" name="Line 18"/>
          <p:cNvSpPr>
            <a:spLocks noChangeShapeType="1"/>
          </p:cNvSpPr>
          <p:nvPr/>
        </p:nvSpPr>
        <p:spPr bwMode="auto">
          <a:xfrm flipV="1">
            <a:off x="3317875" y="4846638"/>
            <a:ext cx="577850" cy="547687"/>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6641" name="Line 19"/>
          <p:cNvSpPr>
            <a:spLocks noChangeShapeType="1"/>
          </p:cNvSpPr>
          <p:nvPr/>
        </p:nvSpPr>
        <p:spPr bwMode="auto">
          <a:xfrm flipH="1" flipV="1">
            <a:off x="4572000" y="4846638"/>
            <a:ext cx="627063" cy="57785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6642" name="Line 20"/>
          <p:cNvSpPr>
            <a:spLocks noChangeShapeType="1"/>
          </p:cNvSpPr>
          <p:nvPr/>
        </p:nvSpPr>
        <p:spPr bwMode="auto">
          <a:xfrm flipH="1" flipV="1">
            <a:off x="4986338" y="3871913"/>
            <a:ext cx="2633662" cy="2466975"/>
          </a:xfrm>
          <a:prstGeom prst="line">
            <a:avLst/>
          </a:prstGeom>
          <a:noFill/>
          <a:ln w="19050">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6643" name="Line 21"/>
          <p:cNvSpPr>
            <a:spLocks noChangeShapeType="1"/>
          </p:cNvSpPr>
          <p:nvPr/>
        </p:nvSpPr>
        <p:spPr bwMode="auto">
          <a:xfrm flipV="1">
            <a:off x="4267200" y="3886200"/>
            <a:ext cx="228600" cy="38100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6644" name="Line 22"/>
          <p:cNvSpPr>
            <a:spLocks noChangeShapeType="1"/>
          </p:cNvSpPr>
          <p:nvPr/>
        </p:nvSpPr>
        <p:spPr bwMode="auto">
          <a:xfrm flipV="1">
            <a:off x="4572000" y="2895600"/>
            <a:ext cx="34925" cy="547688"/>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6645" name="Line 23"/>
          <p:cNvSpPr>
            <a:spLocks noChangeShapeType="1"/>
          </p:cNvSpPr>
          <p:nvPr/>
        </p:nvSpPr>
        <p:spPr bwMode="auto">
          <a:xfrm flipV="1">
            <a:off x="4613275" y="2057400"/>
            <a:ext cx="34925" cy="547688"/>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6646" name="Line 24"/>
          <p:cNvSpPr>
            <a:spLocks noChangeShapeType="1"/>
          </p:cNvSpPr>
          <p:nvPr/>
        </p:nvSpPr>
        <p:spPr bwMode="auto">
          <a:xfrm flipV="1">
            <a:off x="4724400" y="1219200"/>
            <a:ext cx="381000" cy="45720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6647" name="Line 25"/>
          <p:cNvSpPr>
            <a:spLocks noChangeShapeType="1"/>
          </p:cNvSpPr>
          <p:nvPr/>
        </p:nvSpPr>
        <p:spPr bwMode="auto">
          <a:xfrm flipH="1" flipV="1">
            <a:off x="5199063" y="2895600"/>
            <a:ext cx="1611312" cy="547688"/>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6648" name="Rectangle 26"/>
          <p:cNvSpPr>
            <a:spLocks noChangeArrowheads="1"/>
          </p:cNvSpPr>
          <p:nvPr/>
        </p:nvSpPr>
        <p:spPr bwMode="auto">
          <a:xfrm>
            <a:off x="6880225" y="3124200"/>
            <a:ext cx="172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r>
              <a:rPr kumimoji="1" lang="en-US" altLang="zh-CN" sz="2800">
                <a:solidFill>
                  <a:srgbClr val="0000FF"/>
                </a:solidFill>
              </a:rPr>
              <a:t>UML</a:t>
            </a:r>
            <a:r>
              <a:rPr kumimoji="1" lang="zh-CN" altLang="en-US" sz="2800">
                <a:solidFill>
                  <a:srgbClr val="0000FF"/>
                </a:solidFill>
              </a:rPr>
              <a:t>同行</a:t>
            </a:r>
          </a:p>
          <a:p>
            <a:pPr algn="l" eaLnBrk="0" hangingPunct="0"/>
            <a:r>
              <a:rPr kumimoji="1" lang="zh-CN" altLang="en-US" sz="2800">
                <a:solidFill>
                  <a:srgbClr val="0000FF"/>
                </a:solidFill>
              </a:rPr>
              <a:t>专家意见</a:t>
            </a:r>
          </a:p>
        </p:txBody>
      </p:sp>
      <p:sp>
        <p:nvSpPr>
          <p:cNvPr id="26649" name="Rectangle 27"/>
          <p:cNvSpPr>
            <a:spLocks noChangeArrowheads="1"/>
          </p:cNvSpPr>
          <p:nvPr/>
        </p:nvSpPr>
        <p:spPr bwMode="auto">
          <a:xfrm>
            <a:off x="6858000" y="2300288"/>
            <a:ext cx="2084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0" hangingPunct="0"/>
            <a:r>
              <a:rPr kumimoji="1" lang="en-US" altLang="zh-CN" sz="2800">
                <a:solidFill>
                  <a:srgbClr val="0000FF"/>
                </a:solidFill>
              </a:rPr>
              <a:t>OMG</a:t>
            </a:r>
            <a:r>
              <a:rPr kumimoji="1" lang="zh-CN" altLang="en-US" sz="2800">
                <a:solidFill>
                  <a:srgbClr val="0000FF"/>
                </a:solidFill>
              </a:rPr>
              <a:t>认证</a:t>
            </a:r>
          </a:p>
        </p:txBody>
      </p:sp>
      <p:sp>
        <p:nvSpPr>
          <p:cNvPr id="26650" name="Line 28"/>
          <p:cNvSpPr>
            <a:spLocks noChangeShapeType="1"/>
          </p:cNvSpPr>
          <p:nvPr/>
        </p:nvSpPr>
        <p:spPr bwMode="auto">
          <a:xfrm flipH="1" flipV="1">
            <a:off x="5715000" y="1890713"/>
            <a:ext cx="1458913" cy="471487"/>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6651" name="Rectangle 29"/>
          <p:cNvSpPr>
            <a:spLocks noChangeArrowheads="1"/>
          </p:cNvSpPr>
          <p:nvPr/>
        </p:nvSpPr>
        <p:spPr bwMode="auto">
          <a:xfrm>
            <a:off x="1404938" y="4344988"/>
            <a:ext cx="993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r>
              <a:rPr kumimoji="1" lang="en-US" altLang="zh-CN" sz="2800">
                <a:solidFill>
                  <a:srgbClr val="0000FF"/>
                </a:solidFill>
              </a:rPr>
              <a:t>10/95</a:t>
            </a:r>
          </a:p>
        </p:txBody>
      </p:sp>
      <p:sp>
        <p:nvSpPr>
          <p:cNvPr id="26652" name="Rectangle 30"/>
          <p:cNvSpPr>
            <a:spLocks noChangeArrowheads="1"/>
          </p:cNvSpPr>
          <p:nvPr/>
        </p:nvSpPr>
        <p:spPr bwMode="auto">
          <a:xfrm>
            <a:off x="631825" y="3386138"/>
            <a:ext cx="2100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r>
              <a:rPr kumimoji="1" lang="en-US" altLang="zh-CN" sz="2800">
                <a:solidFill>
                  <a:srgbClr val="0000FF"/>
                </a:solidFill>
              </a:rPr>
              <a:t>10/96 &amp; 9/96</a:t>
            </a:r>
          </a:p>
        </p:txBody>
      </p:sp>
      <p:sp>
        <p:nvSpPr>
          <p:cNvPr id="26653" name="Rectangle 31"/>
          <p:cNvSpPr>
            <a:spLocks noChangeArrowheads="1"/>
          </p:cNvSpPr>
          <p:nvPr/>
        </p:nvSpPr>
        <p:spPr bwMode="auto">
          <a:xfrm>
            <a:off x="635000" y="2503488"/>
            <a:ext cx="2506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r>
              <a:rPr kumimoji="1" lang="en-US" altLang="zh-CN" sz="2800">
                <a:solidFill>
                  <a:srgbClr val="0000FF"/>
                </a:solidFill>
              </a:rPr>
              <a:t>OMG</a:t>
            </a:r>
            <a:r>
              <a:rPr kumimoji="1" lang="zh-CN" altLang="en-US" sz="2800">
                <a:solidFill>
                  <a:srgbClr val="0000FF"/>
                </a:solidFill>
              </a:rPr>
              <a:t>审核</a:t>
            </a:r>
            <a:r>
              <a:rPr kumimoji="1" lang="en-US" altLang="zh-CN" sz="2800">
                <a:solidFill>
                  <a:srgbClr val="0000FF"/>
                </a:solidFill>
              </a:rPr>
              <a:t>,1/97</a:t>
            </a:r>
          </a:p>
        </p:txBody>
      </p:sp>
      <p:sp>
        <p:nvSpPr>
          <p:cNvPr id="26654" name="Rectangle 32"/>
          <p:cNvSpPr>
            <a:spLocks noChangeArrowheads="1"/>
          </p:cNvSpPr>
          <p:nvPr/>
        </p:nvSpPr>
        <p:spPr bwMode="auto">
          <a:xfrm>
            <a:off x="635000" y="1665288"/>
            <a:ext cx="2506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r>
              <a:rPr kumimoji="1" lang="en-US" altLang="zh-CN" sz="2800">
                <a:solidFill>
                  <a:srgbClr val="0000FF"/>
                </a:solidFill>
              </a:rPr>
              <a:t>OMG</a:t>
            </a:r>
            <a:r>
              <a:rPr kumimoji="1" lang="zh-CN" altLang="en-US" sz="2800">
                <a:solidFill>
                  <a:srgbClr val="0000FF"/>
                </a:solidFill>
              </a:rPr>
              <a:t>修正</a:t>
            </a:r>
            <a:r>
              <a:rPr kumimoji="1" lang="en-US" altLang="zh-CN" sz="2800">
                <a:solidFill>
                  <a:srgbClr val="0000FF"/>
                </a:solidFill>
              </a:rPr>
              <a:t>,9/97</a:t>
            </a:r>
          </a:p>
        </p:txBody>
      </p:sp>
      <p:sp>
        <p:nvSpPr>
          <p:cNvPr id="26655" name="Rectangle 33"/>
          <p:cNvSpPr>
            <a:spLocks noChangeArrowheads="1"/>
          </p:cNvSpPr>
          <p:nvPr/>
        </p:nvSpPr>
        <p:spPr bwMode="auto">
          <a:xfrm>
            <a:off x="1882775" y="1096963"/>
            <a:ext cx="2914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r>
              <a:rPr kumimoji="1" lang="en-US" altLang="zh-CN" sz="2800">
                <a:solidFill>
                  <a:srgbClr val="0000FF"/>
                </a:solidFill>
              </a:rPr>
              <a:t>OMG</a:t>
            </a:r>
            <a:r>
              <a:rPr kumimoji="1" lang="zh-CN" altLang="en-US" sz="3200">
                <a:solidFill>
                  <a:srgbClr val="0000FF"/>
                </a:solidFill>
              </a:rPr>
              <a:t>采用</a:t>
            </a:r>
            <a:r>
              <a:rPr kumimoji="1" lang="en-US" altLang="zh-CN" sz="3200">
                <a:solidFill>
                  <a:srgbClr val="0000FF"/>
                </a:solidFill>
              </a:rPr>
              <a:t>,11/97</a:t>
            </a:r>
          </a:p>
        </p:txBody>
      </p:sp>
      <p:sp>
        <p:nvSpPr>
          <p:cNvPr id="26656" name="Rectangle 34"/>
          <p:cNvSpPr>
            <a:spLocks noChangeArrowheads="1"/>
          </p:cNvSpPr>
          <p:nvPr/>
        </p:nvSpPr>
        <p:spPr bwMode="auto">
          <a:xfrm>
            <a:off x="4505325" y="762000"/>
            <a:ext cx="1743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eaLnBrk="0" hangingPunct="0"/>
            <a:r>
              <a:rPr kumimoji="1" lang="en-US" altLang="zh-CN" sz="3200">
                <a:solidFill>
                  <a:schemeClr val="tx1"/>
                </a:solidFill>
              </a:rPr>
              <a:t>UML 1.3</a:t>
            </a:r>
          </a:p>
        </p:txBody>
      </p:sp>
      <p:sp>
        <p:nvSpPr>
          <p:cNvPr id="26657" name="Line 35"/>
          <p:cNvSpPr>
            <a:spLocks noChangeShapeType="1"/>
          </p:cNvSpPr>
          <p:nvPr/>
        </p:nvSpPr>
        <p:spPr bwMode="auto">
          <a:xfrm flipV="1">
            <a:off x="5410200" y="609600"/>
            <a:ext cx="228600" cy="30480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ChangeArrowheads="1"/>
          </p:cNvSpPr>
          <p:nvPr/>
        </p:nvSpPr>
        <p:spPr bwMode="auto">
          <a:xfrm>
            <a:off x="341313" y="2124075"/>
            <a:ext cx="8532812"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gn="l" eaLnBrk="0" hangingPunct="0">
              <a:lnSpc>
                <a:spcPct val="150000"/>
              </a:lnSpc>
            </a:pPr>
            <a:r>
              <a:rPr lang="en-US" altLang="zh-CN" sz="2800" b="0" dirty="0">
                <a:solidFill>
                  <a:schemeClr val="tx1"/>
                </a:solidFill>
                <a:latin typeface="楷体_GB2312" pitchFamily="49" charset="-122"/>
                <a:ea typeface="楷体_GB2312" pitchFamily="49" charset="-122"/>
              </a:rPr>
              <a:t>UML</a:t>
            </a:r>
            <a:r>
              <a:rPr lang="zh-CN" altLang="en-US" sz="2800" b="0" dirty="0">
                <a:solidFill>
                  <a:schemeClr val="tx1"/>
                </a:solidFill>
                <a:latin typeface="楷体_GB2312" pitchFamily="49" charset="-122"/>
                <a:ea typeface="楷体_GB2312" pitchFamily="49" charset="-122"/>
              </a:rPr>
              <a:t>是非常有用的一种</a:t>
            </a:r>
            <a:r>
              <a:rPr lang="zh-CN" altLang="en-US" sz="2800" b="0" dirty="0">
                <a:latin typeface="楷体_GB2312" pitchFamily="49" charset="-122"/>
                <a:ea typeface="楷体_GB2312" pitchFamily="49" charset="-122"/>
              </a:rPr>
              <a:t>图</a:t>
            </a:r>
            <a:r>
              <a:rPr lang="zh-CN" altLang="en-US" sz="2800" b="0" dirty="0">
                <a:solidFill>
                  <a:schemeClr val="tx1"/>
                </a:solidFill>
                <a:latin typeface="楷体_GB2312" pitchFamily="49" charset="-122"/>
                <a:ea typeface="楷体_GB2312" pitchFamily="49" charset="-122"/>
              </a:rPr>
              <a:t>，在需求分析中，可以让人们从繁重的文档中解脱出来，并且促使人们在做</a:t>
            </a:r>
            <a:r>
              <a:rPr lang="zh-CN" altLang="en-US" sz="2800" b="0" dirty="0">
                <a:latin typeface="楷体_GB2312" pitchFamily="49" charset="-122"/>
                <a:ea typeface="楷体_GB2312" pitchFamily="49" charset="-122"/>
              </a:rPr>
              <a:t>需求</a:t>
            </a:r>
            <a:r>
              <a:rPr lang="zh-CN" altLang="en-US" sz="2800" b="0" dirty="0">
                <a:solidFill>
                  <a:schemeClr val="tx1"/>
                </a:solidFill>
                <a:latin typeface="楷体_GB2312" pitchFamily="49" charset="-122"/>
                <a:ea typeface="楷体_GB2312" pitchFamily="49" charset="-122"/>
              </a:rPr>
              <a:t>时能够更加准确、直观的表现自己的意思。常用的语言文字往往是不能将一种事物表达得清晰，这时候就需要用其它的方式来进行表达，</a:t>
            </a:r>
            <a:r>
              <a:rPr lang="en-US" altLang="zh-CN" sz="2800" b="0" dirty="0">
                <a:solidFill>
                  <a:schemeClr val="tx1"/>
                </a:solidFill>
                <a:latin typeface="楷体_GB2312" pitchFamily="49" charset="-122"/>
                <a:ea typeface="楷体_GB2312" pitchFamily="49" charset="-122"/>
              </a:rPr>
              <a:t>UML</a:t>
            </a:r>
            <a:r>
              <a:rPr lang="zh-CN" altLang="en-US" sz="2800" b="0" dirty="0">
                <a:solidFill>
                  <a:schemeClr val="tx1"/>
                </a:solidFill>
                <a:latin typeface="楷体_GB2312" pitchFamily="49" charset="-122"/>
                <a:ea typeface="楷体_GB2312" pitchFamily="49" charset="-122"/>
              </a:rPr>
              <a:t>就是这种方法。</a:t>
            </a:r>
            <a:r>
              <a:rPr lang="zh-CN" altLang="en-US" sz="2800" b="0" dirty="0"/>
              <a:t> </a:t>
            </a:r>
          </a:p>
        </p:txBody>
      </p:sp>
      <p:sp>
        <p:nvSpPr>
          <p:cNvPr id="27651" name="Rectangle 7"/>
          <p:cNvSpPr>
            <a:spLocks noChangeArrowheads="1"/>
          </p:cNvSpPr>
          <p:nvPr/>
        </p:nvSpPr>
        <p:spPr bwMode="auto">
          <a:xfrm>
            <a:off x="566738" y="503675"/>
            <a:ext cx="28971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altLang="zh-CN" sz="4000" dirty="0">
                <a:solidFill>
                  <a:srgbClr val="0000FF"/>
                </a:solidFill>
                <a:cs typeface="Times New Roman" pitchFamily="18" charset="0"/>
              </a:rPr>
              <a:t>UML</a:t>
            </a:r>
            <a:r>
              <a:rPr lang="zh-CN" altLang="en-US" sz="4000" dirty="0">
                <a:solidFill>
                  <a:srgbClr val="0000FF"/>
                </a:solidFill>
                <a:latin typeface="黑体" panose="02010609060101010101" pitchFamily="49" charset="-122"/>
                <a:ea typeface="黑体" panose="02010609060101010101" pitchFamily="49" charset="-122"/>
              </a:rPr>
              <a:t>的用意</a:t>
            </a:r>
          </a:p>
        </p:txBody>
      </p:sp>
    </p:spTree>
  </p:cSld>
  <p:clrMapOvr>
    <a:masterClrMapping/>
  </p:clrMapOvr>
  <p:transition>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E7A7682-9B2C-4A34-9DF1-C2A31CBCF665}"/>
              </a:ext>
            </a:extLst>
          </p:cNvPr>
          <p:cNvSpPr>
            <a:spLocks noGrp="1" noChangeArrowheads="1"/>
          </p:cNvSpPr>
          <p:nvPr>
            <p:ph type="title"/>
          </p:nvPr>
        </p:nvSpPr>
        <p:spPr>
          <a:xfrm>
            <a:off x="609600" y="304800"/>
            <a:ext cx="8229600" cy="783940"/>
          </a:xfrm>
        </p:spPr>
        <p:txBody>
          <a:bodyPr/>
          <a:lstStyle/>
          <a:p>
            <a:r>
              <a:rPr lang="en-US" altLang="zh-CN" sz="4000" b="1" kern="1200" dirty="0">
                <a:solidFill>
                  <a:srgbClr val="0000FF"/>
                </a:solidFill>
                <a:latin typeface="黑体" panose="02010609060101010101" pitchFamily="49" charset="-122"/>
                <a:ea typeface="黑体" panose="02010609060101010101" pitchFamily="49" charset="-122"/>
                <a:cs typeface="+mn-cs"/>
              </a:rPr>
              <a:t>UML</a:t>
            </a:r>
            <a:r>
              <a:rPr lang="zh-CN" altLang="en-US" sz="4000" b="1" kern="1200" dirty="0">
                <a:solidFill>
                  <a:srgbClr val="0000FF"/>
                </a:solidFill>
                <a:latin typeface="黑体" panose="02010609060101010101" pitchFamily="49" charset="-122"/>
                <a:ea typeface="黑体" panose="02010609060101010101" pitchFamily="49" charset="-122"/>
                <a:cs typeface="+mn-cs"/>
              </a:rPr>
              <a:t>能为我们做什么</a:t>
            </a:r>
          </a:p>
        </p:txBody>
      </p:sp>
      <p:sp>
        <p:nvSpPr>
          <p:cNvPr id="6" name="Rectangle 3">
            <a:extLst>
              <a:ext uri="{FF2B5EF4-FFF2-40B4-BE49-F238E27FC236}">
                <a16:creationId xmlns:a16="http://schemas.microsoft.com/office/drawing/2014/main" id="{136554EF-CB0C-4D8B-9063-C949D5A15D30}"/>
              </a:ext>
            </a:extLst>
          </p:cNvPr>
          <p:cNvSpPr txBox="1">
            <a:spLocks noChangeArrowheads="1"/>
          </p:cNvSpPr>
          <p:nvPr/>
        </p:nvSpPr>
        <p:spPr bwMode="auto">
          <a:xfrm>
            <a:off x="457200" y="19050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lnSpc>
                <a:spcPct val="150000"/>
              </a:lnSpc>
            </a:pPr>
            <a:r>
              <a:rPr lang="en-US" altLang="zh-CN" sz="2800" b="0" dirty="0">
                <a:ea typeface="楷体_GB2312" pitchFamily="49" charset="-122"/>
              </a:rPr>
              <a:t>UML</a:t>
            </a:r>
            <a:r>
              <a:rPr lang="zh-CN" altLang="en-US" sz="2800" b="0" dirty="0">
                <a:ea typeface="楷体_GB2312" pitchFamily="49" charset="-122"/>
              </a:rPr>
              <a:t>可以做软件需求分析</a:t>
            </a:r>
          </a:p>
          <a:p>
            <a:pPr>
              <a:lnSpc>
                <a:spcPct val="150000"/>
              </a:lnSpc>
            </a:pPr>
            <a:r>
              <a:rPr lang="en-US" altLang="zh-CN" sz="2800" b="0" dirty="0">
                <a:ea typeface="楷体_GB2312" pitchFamily="49" charset="-122"/>
              </a:rPr>
              <a:t>UML</a:t>
            </a:r>
            <a:r>
              <a:rPr lang="zh-CN" altLang="en-US" sz="2800" b="0" dirty="0">
                <a:ea typeface="楷体_GB2312" pitchFamily="49" charset="-122"/>
              </a:rPr>
              <a:t>可以做软件开发设计</a:t>
            </a:r>
          </a:p>
          <a:p>
            <a:pPr>
              <a:lnSpc>
                <a:spcPct val="150000"/>
              </a:lnSpc>
            </a:pPr>
            <a:r>
              <a:rPr lang="en-US" altLang="zh-CN" sz="2800" b="0" dirty="0">
                <a:ea typeface="楷体_GB2312" pitchFamily="49" charset="-122"/>
              </a:rPr>
              <a:t>UML</a:t>
            </a:r>
            <a:r>
              <a:rPr lang="zh-CN" altLang="en-US" sz="2800" b="0" dirty="0">
                <a:ea typeface="楷体_GB2312" pitchFamily="49" charset="-122"/>
              </a:rPr>
              <a:t>可以做系统部署设计</a:t>
            </a:r>
          </a:p>
          <a:p>
            <a:pPr>
              <a:lnSpc>
                <a:spcPct val="150000"/>
              </a:lnSpc>
            </a:pPr>
            <a:r>
              <a:rPr lang="en-US" altLang="zh-CN" sz="2800" b="0" dirty="0">
                <a:ea typeface="楷体_GB2312" pitchFamily="49" charset="-122"/>
              </a:rPr>
              <a:t>UML</a:t>
            </a:r>
            <a:r>
              <a:rPr lang="zh-CN" altLang="en-US" sz="2800" b="0" dirty="0">
                <a:ea typeface="楷体_GB2312" pitchFamily="49" charset="-122"/>
              </a:rPr>
              <a:t>也适用非软件领域的系统建模，如企业机构或业务过程，以及处理复杂数据的信息系统、具有实时要求的工业系统或工业过程等。 </a:t>
            </a:r>
          </a:p>
        </p:txBody>
      </p:sp>
    </p:spTree>
    <p:extLst>
      <p:ext uri="{BB962C8B-B14F-4D97-AF65-F5344CB8AC3E}">
        <p14:creationId xmlns:p14="http://schemas.microsoft.com/office/powerpoint/2010/main" val="3001275183"/>
      </p:ext>
    </p:extLst>
  </p:cSld>
  <p:clrMapOvr>
    <a:masterClrMapping/>
  </p:clrMapOvr>
  <p:transition>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74675" y="8620"/>
            <a:ext cx="8001000" cy="1216025"/>
          </a:xfrm>
        </p:spPr>
        <p:txBody>
          <a:bodyPr/>
          <a:lstStyle/>
          <a:p>
            <a:r>
              <a:rPr lang="en-US" altLang="zh-CN" sz="4000" b="1" dirty="0">
                <a:solidFill>
                  <a:srgbClr val="0000FF"/>
                </a:solidFill>
                <a:latin typeface="Times New Roman" pitchFamily="18" charset="0"/>
                <a:cs typeface="Times New Roman" pitchFamily="18" charset="0"/>
              </a:rPr>
              <a:t>What is UML?</a:t>
            </a:r>
          </a:p>
        </p:txBody>
      </p:sp>
      <p:sp>
        <p:nvSpPr>
          <p:cNvPr id="28675" name="Rectangle 3"/>
          <p:cNvSpPr>
            <a:spLocks noGrp="1" noChangeArrowheads="1"/>
          </p:cNvSpPr>
          <p:nvPr>
            <p:ph type="body" idx="1"/>
          </p:nvPr>
        </p:nvSpPr>
        <p:spPr>
          <a:xfrm>
            <a:off x="566738" y="1752600"/>
            <a:ext cx="8280400" cy="4376738"/>
          </a:xfrm>
        </p:spPr>
        <p:txBody>
          <a:bodyPr/>
          <a:lstStyle/>
          <a:p>
            <a:pPr>
              <a:lnSpc>
                <a:spcPct val="140000"/>
              </a:lnSpc>
            </a:pPr>
            <a:r>
              <a:rPr lang="en-US" altLang="zh-CN" sz="2800" dirty="0"/>
              <a:t>UML stands for Unified Modeling Language</a:t>
            </a:r>
          </a:p>
          <a:p>
            <a:pPr>
              <a:lnSpc>
                <a:spcPct val="140000"/>
              </a:lnSpc>
            </a:pPr>
            <a:r>
              <a:rPr lang="en-US" altLang="zh-CN" sz="2800" dirty="0"/>
              <a:t>The UML combines the best from</a:t>
            </a:r>
          </a:p>
          <a:p>
            <a:pPr lvl="1">
              <a:lnSpc>
                <a:spcPct val="140000"/>
              </a:lnSpc>
              <a:buFont typeface="Wingdings" pitchFamily="2" charset="2"/>
              <a:buChar char="ü"/>
            </a:pPr>
            <a:r>
              <a:rPr lang="en-US" altLang="zh-CN" b="1" dirty="0">
                <a:latin typeface="Times New Roman" pitchFamily="18" charset="0"/>
              </a:rPr>
              <a:t>Data modeling concepts (entity relationship diagrams)</a:t>
            </a:r>
          </a:p>
          <a:p>
            <a:pPr lvl="1">
              <a:lnSpc>
                <a:spcPct val="140000"/>
              </a:lnSpc>
              <a:buFont typeface="Wingdings" pitchFamily="2" charset="2"/>
              <a:buChar char="ü"/>
            </a:pPr>
            <a:r>
              <a:rPr lang="en-US" altLang="zh-CN" b="1" dirty="0">
                <a:latin typeface="Times New Roman" pitchFamily="18" charset="0"/>
              </a:rPr>
              <a:t>Business modeling (work flow diagrams)</a:t>
            </a:r>
          </a:p>
          <a:p>
            <a:pPr lvl="1">
              <a:lnSpc>
                <a:spcPct val="140000"/>
              </a:lnSpc>
              <a:buFont typeface="Wingdings" pitchFamily="2" charset="2"/>
              <a:buChar char="ü"/>
            </a:pPr>
            <a:r>
              <a:rPr lang="en-US" altLang="zh-CN" b="1" dirty="0">
                <a:latin typeface="Times New Roman" pitchFamily="18" charset="0"/>
              </a:rPr>
              <a:t>Object modeling </a:t>
            </a:r>
          </a:p>
          <a:p>
            <a:pPr lvl="1">
              <a:lnSpc>
                <a:spcPct val="140000"/>
              </a:lnSpc>
              <a:buFont typeface="Wingdings" pitchFamily="2" charset="2"/>
              <a:buChar char="ü"/>
            </a:pPr>
            <a:r>
              <a:rPr lang="en-US" altLang="zh-CN" b="1" dirty="0">
                <a:latin typeface="Times New Roman" pitchFamily="18" charset="0"/>
              </a:rPr>
              <a:t>Component modeling</a:t>
            </a:r>
            <a:r>
              <a:rPr lang="en-US" altLang="zh-CN" dirty="0">
                <a:latin typeface="Times New Roman" pitchFamily="18" charset="0"/>
              </a:rPr>
              <a:t> </a:t>
            </a:r>
          </a:p>
        </p:txBody>
      </p:sp>
    </p:spTree>
  </p:cSld>
  <p:clrMapOvr>
    <a:masterClrMapping/>
  </p:clrMapOvr>
  <p:transition>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74675" y="-36513"/>
            <a:ext cx="8001000" cy="1216026"/>
          </a:xfrm>
        </p:spPr>
        <p:txBody>
          <a:bodyPr/>
          <a:lstStyle/>
          <a:p>
            <a:r>
              <a:rPr lang="en-US" altLang="zh-CN" sz="4000" b="1">
                <a:solidFill>
                  <a:srgbClr val="0000FF"/>
                </a:solidFill>
                <a:latin typeface="Times New Roman" pitchFamily="18" charset="0"/>
                <a:cs typeface="Times New Roman" pitchFamily="18" charset="0"/>
              </a:rPr>
              <a:t>What is UML?</a:t>
            </a:r>
          </a:p>
        </p:txBody>
      </p:sp>
      <p:sp>
        <p:nvSpPr>
          <p:cNvPr id="29699" name="Rectangle 3"/>
          <p:cNvSpPr>
            <a:spLocks noGrp="1" noChangeArrowheads="1"/>
          </p:cNvSpPr>
          <p:nvPr>
            <p:ph type="body" idx="1"/>
          </p:nvPr>
        </p:nvSpPr>
        <p:spPr>
          <a:xfrm>
            <a:off x="566738" y="1752600"/>
            <a:ext cx="8370887" cy="4267200"/>
          </a:xfrm>
        </p:spPr>
        <p:txBody>
          <a:bodyPr/>
          <a:lstStyle/>
          <a:p>
            <a:pPr>
              <a:lnSpc>
                <a:spcPct val="130000"/>
              </a:lnSpc>
            </a:pPr>
            <a:r>
              <a:rPr lang="en-US" altLang="zh-CN" sz="2800" b="1">
                <a:latin typeface="Times New Roman" pitchFamily="18" charset="0"/>
                <a:cs typeface="Times New Roman" pitchFamily="18" charset="0"/>
              </a:rPr>
              <a:t>The UML is a </a:t>
            </a:r>
            <a:r>
              <a:rPr lang="en-US" altLang="zh-CN" sz="2800" b="1">
                <a:solidFill>
                  <a:srgbClr val="FF0000"/>
                </a:solidFill>
                <a:latin typeface="Times New Roman" pitchFamily="18" charset="0"/>
                <a:cs typeface="Times New Roman" pitchFamily="18" charset="0"/>
              </a:rPr>
              <a:t>language standard</a:t>
            </a:r>
            <a:r>
              <a:rPr lang="en-US" altLang="zh-CN" sz="2800" b="1">
                <a:latin typeface="Times New Roman" pitchFamily="18" charset="0"/>
                <a:cs typeface="Times New Roman" pitchFamily="18" charset="0"/>
              </a:rPr>
              <a:t> for visualizing, specifying, constructing, and documenting the artifacts of a software-intensive system</a:t>
            </a:r>
          </a:p>
          <a:p>
            <a:pPr>
              <a:lnSpc>
                <a:spcPct val="130000"/>
              </a:lnSpc>
            </a:pPr>
            <a:r>
              <a:rPr lang="en-US" altLang="zh-CN" sz="2800" b="1">
                <a:latin typeface="Times New Roman" pitchFamily="18" charset="0"/>
                <a:cs typeface="Times New Roman" pitchFamily="18" charset="0"/>
              </a:rPr>
              <a:t>It can be used with all processes, throughout the development life cycle, and across different implementation technologies</a:t>
            </a:r>
          </a:p>
        </p:txBody>
      </p:sp>
    </p:spTree>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423863" y="503238"/>
            <a:ext cx="87201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a:solidFill>
                  <a:srgbClr val="0000FF"/>
                </a:solidFill>
                <a:cs typeface="Times New Roman" pitchFamily="18" charset="0"/>
              </a:rPr>
              <a:t>Object-Oriented Analysis</a:t>
            </a:r>
            <a:r>
              <a:rPr lang="zh-CN" altLang="en-US" sz="4000">
                <a:solidFill>
                  <a:srgbClr val="0000FF"/>
                </a:solidFill>
                <a:cs typeface="Times New Roman" pitchFamily="18" charset="0"/>
              </a:rPr>
              <a:t>：</a:t>
            </a:r>
            <a:r>
              <a:rPr lang="en-US" altLang="zh-CN" sz="4000">
                <a:solidFill>
                  <a:srgbClr val="0000FF"/>
                </a:solidFill>
                <a:cs typeface="Times New Roman" pitchFamily="18" charset="0"/>
              </a:rPr>
              <a:t> Models</a:t>
            </a:r>
            <a:br>
              <a:rPr lang="en-US" altLang="zh-CN" sz="3800">
                <a:solidFill>
                  <a:srgbClr val="FFCC00"/>
                </a:solidFill>
                <a:latin typeface="Verdana" pitchFamily="34" charset="0"/>
                <a:cs typeface="Times New Roman" pitchFamily="18" charset="0"/>
              </a:rPr>
            </a:br>
            <a:endParaRPr lang="zh-CN" altLang="en-US" sz="3800">
              <a:solidFill>
                <a:srgbClr val="FFCC00"/>
              </a:solidFill>
              <a:latin typeface="Verdana" pitchFamily="34" charset="0"/>
              <a:cs typeface="Times New Roman" pitchFamily="18" charset="0"/>
            </a:endParaRPr>
          </a:p>
        </p:txBody>
      </p:sp>
      <p:sp>
        <p:nvSpPr>
          <p:cNvPr id="4099" name="Rectangle 3"/>
          <p:cNvSpPr>
            <a:spLocks noChangeArrowheads="1"/>
          </p:cNvSpPr>
          <p:nvPr/>
        </p:nvSpPr>
        <p:spPr bwMode="auto">
          <a:xfrm>
            <a:off x="685800" y="2743200"/>
            <a:ext cx="84582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08050" lvl="1" indent="-436563" algn="l" eaLnBrk="0" hangingPunct="0">
              <a:spcBef>
                <a:spcPct val="50000"/>
              </a:spcBef>
              <a:buClr>
                <a:srgbClr val="FF0000"/>
              </a:buClr>
              <a:buFont typeface="Wingdings" pitchFamily="2" charset="2"/>
              <a:buChar char="ü"/>
            </a:pPr>
            <a:r>
              <a:rPr lang="en-US" altLang="zh-CN" sz="2800">
                <a:solidFill>
                  <a:schemeClr val="tx1"/>
                </a:solidFill>
                <a:cs typeface="Times New Roman" pitchFamily="18" charset="0"/>
              </a:rPr>
              <a:t>Use-case Diagrams</a:t>
            </a:r>
          </a:p>
          <a:p>
            <a:pPr marL="908050" lvl="1" indent="-436563" algn="l" eaLnBrk="0" hangingPunct="0">
              <a:spcBef>
                <a:spcPct val="50000"/>
              </a:spcBef>
              <a:buClr>
                <a:srgbClr val="FF0000"/>
              </a:buClr>
              <a:buFont typeface="Wingdings" pitchFamily="2" charset="2"/>
              <a:buChar char="ü"/>
            </a:pPr>
            <a:r>
              <a:rPr lang="en-US" altLang="zh-CN" sz="2800">
                <a:solidFill>
                  <a:schemeClr val="tx1"/>
                </a:solidFill>
                <a:cs typeface="Times New Roman" pitchFamily="18" charset="0"/>
              </a:rPr>
              <a:t>Class and Object Diagrams</a:t>
            </a:r>
          </a:p>
          <a:p>
            <a:pPr marL="908050" lvl="1" indent="-436563" algn="l" eaLnBrk="0" hangingPunct="0">
              <a:spcBef>
                <a:spcPct val="50000"/>
              </a:spcBef>
              <a:buClr>
                <a:srgbClr val="FF0000"/>
              </a:buClr>
              <a:buFont typeface="Wingdings" pitchFamily="2" charset="2"/>
              <a:buChar char="ü"/>
            </a:pPr>
            <a:r>
              <a:rPr lang="en-US" altLang="zh-CN" sz="2800">
                <a:solidFill>
                  <a:schemeClr val="tx1"/>
                </a:solidFill>
                <a:cs typeface="Times New Roman" pitchFamily="18" charset="0"/>
              </a:rPr>
              <a:t>Behavioral Diagrams</a:t>
            </a:r>
            <a:endParaRPr lang="en-US" altLang="th-TH" sz="2800">
              <a:solidFill>
                <a:schemeClr val="tx1"/>
              </a:solidFill>
              <a:cs typeface="Times New Roman" pitchFamily="18" charset="0"/>
            </a:endParaRPr>
          </a:p>
        </p:txBody>
      </p:sp>
      <p:sp>
        <p:nvSpPr>
          <p:cNvPr id="4100" name="Rectangle 4"/>
          <p:cNvSpPr>
            <a:spLocks noChangeArrowheads="1"/>
          </p:cNvSpPr>
          <p:nvPr/>
        </p:nvSpPr>
        <p:spPr bwMode="auto">
          <a:xfrm>
            <a:off x="525463" y="1916113"/>
            <a:ext cx="3530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marL="457200" indent="-457200">
              <a:buClr>
                <a:srgbClr val="FF0000"/>
              </a:buClr>
              <a:buFont typeface="Wingdings" pitchFamily="2" charset="2"/>
              <a:buChar char="Ø"/>
            </a:pPr>
            <a:r>
              <a:rPr lang="zh-CN" altLang="en-US" sz="2800"/>
              <a:t>面向对象分析模型</a:t>
            </a:r>
          </a:p>
        </p:txBody>
      </p:sp>
    </p:spTree>
  </p:cSld>
  <p:clrMapOvr>
    <a:masterClrMapping/>
  </p:clrMapOvr>
  <p:transition>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descr="羊皮纸"/>
          <p:cNvSpPr>
            <a:spLocks noChangeArrowheads="1"/>
          </p:cNvSpPr>
          <p:nvPr/>
        </p:nvSpPr>
        <p:spPr bwMode="auto">
          <a:xfrm>
            <a:off x="0" y="76200"/>
            <a:ext cx="9144000" cy="670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69900" indent="-469900" algn="l" eaLnBrk="0" hangingPunct="0">
              <a:lnSpc>
                <a:spcPct val="115000"/>
              </a:lnSpc>
              <a:spcBef>
                <a:spcPct val="25000"/>
              </a:spcBef>
              <a:buClr>
                <a:schemeClr val="accent2"/>
              </a:buClr>
              <a:buFont typeface="Wingdings" pitchFamily="2" charset="2"/>
              <a:buNone/>
            </a:pPr>
            <a:endParaRPr lang="zh-CN" altLang="en-US" sz="4300">
              <a:solidFill>
                <a:schemeClr val="tx1"/>
              </a:solidFill>
              <a:latin typeface="黑体" pitchFamily="49" charset="-122"/>
              <a:ea typeface="黑体" pitchFamily="49" charset="-122"/>
            </a:endParaRPr>
          </a:p>
        </p:txBody>
      </p:sp>
      <p:sp>
        <p:nvSpPr>
          <p:cNvPr id="30723" name="Rectangle 3"/>
          <p:cNvSpPr>
            <a:spLocks noChangeArrowheads="1"/>
          </p:cNvSpPr>
          <p:nvPr/>
        </p:nvSpPr>
        <p:spPr bwMode="auto">
          <a:xfrm>
            <a:off x="457200" y="1854200"/>
            <a:ext cx="8686800" cy="466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p>
            <a:pPr algn="l" eaLnBrk="0" hangingPunct="0">
              <a:lnSpc>
                <a:spcPct val="140000"/>
              </a:lnSpc>
            </a:pPr>
            <a:r>
              <a:rPr kumimoji="1" lang="en-US" altLang="zh-CN" sz="2400" b="0" dirty="0">
                <a:solidFill>
                  <a:schemeClr val="tx1"/>
                </a:solidFill>
                <a:latin typeface="楷体_GB2312" pitchFamily="49" charset="-122"/>
                <a:ea typeface="楷体_GB2312" pitchFamily="49" charset="-122"/>
              </a:rPr>
              <a:t>UML</a:t>
            </a:r>
            <a:r>
              <a:rPr kumimoji="1" lang="zh-CN" altLang="en-US" sz="2400" b="0" dirty="0">
                <a:solidFill>
                  <a:schemeClr val="tx1"/>
                </a:solidFill>
                <a:latin typeface="楷体_GB2312" pitchFamily="49" charset="-122"/>
                <a:ea typeface="楷体_GB2312" pitchFamily="49" charset="-122"/>
              </a:rPr>
              <a:t>（统一建模语言，</a:t>
            </a:r>
            <a:r>
              <a:rPr kumimoji="1" lang="en-US" altLang="zh-CN" sz="2400" b="0" dirty="0">
                <a:solidFill>
                  <a:schemeClr val="tx1"/>
                </a:solidFill>
                <a:latin typeface="楷体_GB2312" pitchFamily="49" charset="-122"/>
                <a:ea typeface="楷体_GB2312" pitchFamily="49" charset="-122"/>
              </a:rPr>
              <a:t>Unified Modeling Language</a:t>
            </a:r>
            <a:r>
              <a:rPr kumimoji="1" lang="zh-CN" altLang="en-US" sz="2400" b="0" dirty="0">
                <a:solidFill>
                  <a:schemeClr val="tx1"/>
                </a:solidFill>
                <a:latin typeface="楷体_GB2312" pitchFamily="49" charset="-122"/>
                <a:ea typeface="楷体_GB2312" pitchFamily="49" charset="-122"/>
              </a:rPr>
              <a:t>）是一种</a:t>
            </a:r>
            <a:r>
              <a:rPr kumimoji="1" lang="zh-CN" altLang="en-US" sz="2400" b="0" dirty="0">
                <a:latin typeface="楷体_GB2312" pitchFamily="49" charset="-122"/>
                <a:ea typeface="楷体_GB2312" pitchFamily="49" charset="-122"/>
              </a:rPr>
              <a:t>定义良好</a:t>
            </a:r>
            <a:r>
              <a:rPr kumimoji="1" lang="zh-CN" altLang="en-US" sz="2400" b="0" dirty="0">
                <a:solidFill>
                  <a:schemeClr val="tx1"/>
                </a:solidFill>
                <a:latin typeface="楷体_GB2312" pitchFamily="49" charset="-122"/>
                <a:ea typeface="楷体_GB2312" pitchFamily="49" charset="-122"/>
              </a:rPr>
              <a:t>、</a:t>
            </a:r>
            <a:r>
              <a:rPr kumimoji="1" lang="zh-CN" altLang="en-US" sz="2400" b="0" dirty="0">
                <a:latin typeface="楷体_GB2312" pitchFamily="49" charset="-122"/>
                <a:ea typeface="楷体_GB2312" pitchFamily="49" charset="-122"/>
              </a:rPr>
              <a:t>易于表达</a:t>
            </a:r>
            <a:r>
              <a:rPr kumimoji="1" lang="zh-CN" altLang="en-US" sz="2400" b="0" dirty="0">
                <a:solidFill>
                  <a:schemeClr val="tx1"/>
                </a:solidFill>
                <a:latin typeface="楷体_GB2312" pitchFamily="49" charset="-122"/>
                <a:ea typeface="楷体_GB2312" pitchFamily="49" charset="-122"/>
              </a:rPr>
              <a:t>、</a:t>
            </a:r>
            <a:r>
              <a:rPr kumimoji="1" lang="zh-CN" altLang="en-US" sz="2400" b="0" dirty="0">
                <a:latin typeface="楷体_GB2312" pitchFamily="49" charset="-122"/>
                <a:ea typeface="楷体_GB2312" pitchFamily="49" charset="-122"/>
              </a:rPr>
              <a:t>功能强大</a:t>
            </a:r>
            <a:r>
              <a:rPr kumimoji="1" lang="zh-CN" altLang="en-US" sz="2400" b="0" dirty="0">
                <a:solidFill>
                  <a:schemeClr val="tx1"/>
                </a:solidFill>
                <a:latin typeface="楷体_GB2312" pitchFamily="49" charset="-122"/>
                <a:ea typeface="楷体_GB2312" pitchFamily="49" charset="-122"/>
              </a:rPr>
              <a:t>且</a:t>
            </a:r>
            <a:r>
              <a:rPr kumimoji="1" lang="zh-CN" altLang="en-US" sz="2400" b="0" dirty="0">
                <a:latin typeface="楷体_GB2312" pitchFamily="49" charset="-122"/>
                <a:ea typeface="楷体_GB2312" pitchFamily="49" charset="-122"/>
              </a:rPr>
              <a:t>普遍适用</a:t>
            </a:r>
            <a:r>
              <a:rPr kumimoji="1" lang="zh-CN" altLang="en-US" sz="2400" b="0" dirty="0">
                <a:solidFill>
                  <a:schemeClr val="tx1"/>
                </a:solidFill>
                <a:latin typeface="楷体_GB2312" pitchFamily="49" charset="-122"/>
                <a:ea typeface="楷体_GB2312" pitchFamily="49" charset="-122"/>
              </a:rPr>
              <a:t>的</a:t>
            </a:r>
            <a:r>
              <a:rPr kumimoji="1" lang="zh-CN" altLang="en-US" sz="2400" b="0" dirty="0">
                <a:latin typeface="楷体_GB2312" pitchFamily="49" charset="-122"/>
                <a:ea typeface="楷体_GB2312" pitchFamily="49" charset="-122"/>
              </a:rPr>
              <a:t>可视化</a:t>
            </a:r>
            <a:r>
              <a:rPr kumimoji="1" lang="zh-CN" altLang="en-US" sz="2400" b="0" dirty="0">
                <a:solidFill>
                  <a:schemeClr val="tx1"/>
                </a:solidFill>
                <a:latin typeface="楷体_GB2312" pitchFamily="49" charset="-122"/>
                <a:ea typeface="楷体_GB2312" pitchFamily="49" charset="-122"/>
              </a:rPr>
              <a:t>建模语言。它融入了软件工程领域的新思想、新方法和新技术。它的作用域不限于支持面向对象的分析与设计，还支持从需求分析开始的软件开发的全过程。在系统分析阶段，我们一般用</a:t>
            </a:r>
            <a:r>
              <a:rPr kumimoji="1" lang="en-US" altLang="zh-CN" sz="2400" b="0" dirty="0">
                <a:solidFill>
                  <a:schemeClr val="tx1"/>
                </a:solidFill>
                <a:latin typeface="楷体_GB2312" pitchFamily="49" charset="-122"/>
                <a:ea typeface="楷体_GB2312" pitchFamily="49" charset="-122"/>
              </a:rPr>
              <a:t>UML</a:t>
            </a:r>
            <a:r>
              <a:rPr kumimoji="1" lang="zh-CN" altLang="en-US" sz="2400" b="0" dirty="0">
                <a:solidFill>
                  <a:schemeClr val="tx1"/>
                </a:solidFill>
                <a:latin typeface="楷体_GB2312" pitchFamily="49" charset="-122"/>
                <a:ea typeface="楷体_GB2312" pitchFamily="49" charset="-122"/>
              </a:rPr>
              <a:t>来画很多图，主要包括用例图、状态图、类图、活动图、序列图、协作图、构建图、配置图等等，要画哪些图要根据具体情况而定。其实简单的理解，也是个人的理解，</a:t>
            </a:r>
            <a:r>
              <a:rPr kumimoji="1" lang="en-US" altLang="zh-CN" sz="2400" b="0" dirty="0">
                <a:solidFill>
                  <a:schemeClr val="tx1"/>
                </a:solidFill>
                <a:latin typeface="楷体_GB2312" pitchFamily="49" charset="-122"/>
                <a:ea typeface="楷体_GB2312" pitchFamily="49" charset="-122"/>
              </a:rPr>
              <a:t>UML</a:t>
            </a:r>
            <a:r>
              <a:rPr kumimoji="1" lang="zh-CN" altLang="en-US" sz="2400" b="0" dirty="0">
                <a:solidFill>
                  <a:schemeClr val="tx1"/>
                </a:solidFill>
                <a:latin typeface="楷体_GB2312" pitchFamily="49" charset="-122"/>
                <a:ea typeface="楷体_GB2312" pitchFamily="49" charset="-122"/>
              </a:rPr>
              <a:t>的作用就是用很多图从静态和动态方面来全面描述我们将要开发的系统。 </a:t>
            </a:r>
          </a:p>
        </p:txBody>
      </p:sp>
      <p:sp>
        <p:nvSpPr>
          <p:cNvPr id="30724" name="Rectangle 4"/>
          <p:cNvSpPr>
            <a:spLocks noChangeArrowheads="1"/>
          </p:cNvSpPr>
          <p:nvPr/>
        </p:nvSpPr>
        <p:spPr bwMode="auto">
          <a:xfrm>
            <a:off x="553233" y="549275"/>
            <a:ext cx="2924198" cy="737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eaLnBrk="0" hangingPunct="0">
              <a:lnSpc>
                <a:spcPct val="115000"/>
              </a:lnSpc>
              <a:spcBef>
                <a:spcPct val="25000"/>
              </a:spcBef>
              <a:buClr>
                <a:schemeClr val="accent2"/>
              </a:buClr>
              <a:buFont typeface="Wingdings" pitchFamily="2" charset="2"/>
              <a:buNone/>
            </a:pPr>
            <a:r>
              <a:rPr lang="en-US" altLang="zh-CN" sz="4000" dirty="0">
                <a:solidFill>
                  <a:srgbClr val="0000FF"/>
                </a:solidFill>
              </a:rPr>
              <a:t>UML</a:t>
            </a:r>
            <a:r>
              <a:rPr lang="zh-CN" altLang="en-US" sz="4000" dirty="0">
                <a:solidFill>
                  <a:srgbClr val="0000FF"/>
                </a:solidFill>
                <a:latin typeface="黑体" panose="02010609060101010101" pitchFamily="49" charset="-122"/>
                <a:ea typeface="黑体" panose="02010609060101010101" pitchFamily="49" charset="-122"/>
              </a:rPr>
              <a:t>的定义</a:t>
            </a:r>
          </a:p>
        </p:txBody>
      </p:sp>
    </p:spTree>
  </p:cSld>
  <p:clrMapOvr>
    <a:masterClrMapping/>
  </p:clrMapOvr>
  <p:transition>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76200"/>
            <a:ext cx="906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69900" indent="-469900" eaLnBrk="0" hangingPunct="0">
              <a:lnSpc>
                <a:spcPct val="90000"/>
              </a:lnSpc>
              <a:buClr>
                <a:schemeClr val="accent2"/>
              </a:buClr>
              <a:buFont typeface="Wingdings" pitchFamily="2" charset="2"/>
              <a:buNone/>
            </a:pPr>
            <a:r>
              <a:rPr lang="en-US" altLang="zh-CN" sz="4000">
                <a:solidFill>
                  <a:srgbClr val="0000FF"/>
                </a:solidFill>
                <a:cs typeface="Times New Roman" pitchFamily="18" charset="0"/>
              </a:rPr>
              <a:t>UML</a:t>
            </a:r>
            <a:r>
              <a:rPr lang="zh-CN" altLang="en-US" sz="4000">
                <a:solidFill>
                  <a:srgbClr val="0000FF"/>
                </a:solidFill>
                <a:cs typeface="Times New Roman" pitchFamily="18" charset="0"/>
              </a:rPr>
              <a:t>的</a:t>
            </a:r>
            <a:r>
              <a:rPr lang="en-US" altLang="zh-CN" sz="4000">
                <a:solidFill>
                  <a:srgbClr val="0000FF"/>
                </a:solidFill>
                <a:cs typeface="Times New Roman" pitchFamily="18" charset="0"/>
              </a:rPr>
              <a:t>9</a:t>
            </a:r>
            <a:r>
              <a:rPr lang="zh-CN" altLang="en-US" sz="4000">
                <a:solidFill>
                  <a:srgbClr val="0000FF"/>
                </a:solidFill>
                <a:cs typeface="Times New Roman" pitchFamily="18" charset="0"/>
              </a:rPr>
              <a:t>种图</a:t>
            </a:r>
          </a:p>
        </p:txBody>
      </p:sp>
      <p:graphicFrame>
        <p:nvGraphicFramePr>
          <p:cNvPr id="377919" name="Group 63"/>
          <p:cNvGraphicFramePr>
            <a:graphicFrameLocks noGrp="1"/>
          </p:cNvGraphicFramePr>
          <p:nvPr/>
        </p:nvGraphicFramePr>
        <p:xfrm>
          <a:off x="0" y="798513"/>
          <a:ext cx="9231313" cy="5334001"/>
        </p:xfrm>
        <a:graphic>
          <a:graphicData uri="http://schemas.openxmlformats.org/drawingml/2006/table">
            <a:tbl>
              <a:tblPr/>
              <a:tblGrid>
                <a:gridCol w="457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6030913">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457211">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endParaRPr kumimoji="0" lang="zh-CN" altLang="en-US" sz="2000" b="1" i="0" u="none" strike="noStrike" cap="none" normalizeH="0" baseline="0">
                        <a:ln>
                          <a:noFill/>
                        </a:ln>
                        <a:solidFill>
                          <a:schemeClr val="tx2"/>
                        </a:solidFill>
                        <a:effectLst/>
                        <a:latin typeface="Verdana" pitchFamily="34" charset="0"/>
                        <a:ea typeface="宋体" pitchFamily="2" charset="-122"/>
                      </a:endParaRP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a:ln>
                            <a:noFill/>
                          </a:ln>
                          <a:solidFill>
                            <a:schemeClr val="tx2"/>
                          </a:solidFill>
                          <a:effectLst/>
                          <a:latin typeface="Verdana" pitchFamily="34" charset="0"/>
                          <a:ea typeface="宋体" pitchFamily="2" charset="-122"/>
                        </a:rPr>
                        <a:t>图名称</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a:ln>
                            <a:noFill/>
                          </a:ln>
                          <a:solidFill>
                            <a:schemeClr val="tx2"/>
                          </a:solidFill>
                          <a:effectLst/>
                          <a:latin typeface="Verdana" pitchFamily="34" charset="0"/>
                          <a:ea typeface="宋体" pitchFamily="2" charset="-122"/>
                        </a:rPr>
                        <a:t>图定义</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a:ln>
                            <a:noFill/>
                          </a:ln>
                          <a:solidFill>
                            <a:schemeClr val="tx2"/>
                          </a:solidFill>
                          <a:effectLst/>
                          <a:latin typeface="Verdana" pitchFamily="34" charset="0"/>
                          <a:ea typeface="宋体" pitchFamily="2" charset="-122"/>
                        </a:rPr>
                        <a:t>图性质</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57211">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1</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600" b="1" i="0" u="none" strike="noStrike" cap="none" normalizeH="0" baseline="0">
                          <a:ln>
                            <a:noFill/>
                          </a:ln>
                          <a:solidFill>
                            <a:srgbClr val="FF0000"/>
                          </a:solidFill>
                          <a:effectLst/>
                          <a:latin typeface="Verdana" pitchFamily="34" charset="0"/>
                          <a:ea typeface="宋体" pitchFamily="2" charset="-122"/>
                        </a:rPr>
                        <a:t>类图</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200" b="1" i="0" u="none" strike="noStrike" cap="none" normalizeH="0" baseline="0">
                          <a:ln>
                            <a:noFill/>
                          </a:ln>
                          <a:solidFill>
                            <a:schemeClr val="tx1"/>
                          </a:solidFill>
                          <a:effectLst/>
                          <a:latin typeface="Verdana" pitchFamily="34" charset="0"/>
                          <a:ea typeface="宋体" pitchFamily="2" charset="-122"/>
                        </a:rPr>
                        <a:t>一组类、接口、协作及它们的关系</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200" b="1" i="0" u="none" strike="noStrike" cap="none" normalizeH="0" baseline="0">
                          <a:ln>
                            <a:noFill/>
                          </a:ln>
                          <a:solidFill>
                            <a:schemeClr val="tx1"/>
                          </a:solidFill>
                          <a:effectLst/>
                          <a:latin typeface="Verdana" pitchFamily="34" charset="0"/>
                          <a:ea typeface="宋体" pitchFamily="2" charset="-122"/>
                        </a:rPr>
                        <a:t>静态图</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7211">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2</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600" b="1" i="0" u="none" strike="noStrike" cap="none" normalizeH="0" baseline="0">
                          <a:ln>
                            <a:noFill/>
                          </a:ln>
                          <a:solidFill>
                            <a:schemeClr val="tx1"/>
                          </a:solidFill>
                          <a:effectLst/>
                          <a:latin typeface="Verdana" pitchFamily="34" charset="0"/>
                          <a:ea typeface="宋体" pitchFamily="2" charset="-122"/>
                        </a:rPr>
                        <a:t>对象图</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200" b="1" i="0" u="none" strike="noStrike" cap="none" normalizeH="0" baseline="0">
                          <a:ln>
                            <a:noFill/>
                          </a:ln>
                          <a:solidFill>
                            <a:schemeClr val="tx1"/>
                          </a:solidFill>
                          <a:effectLst/>
                          <a:latin typeface="Verdana" pitchFamily="34" charset="0"/>
                          <a:ea typeface="宋体" pitchFamily="2" charset="-122"/>
                        </a:rPr>
                        <a:t>一组对象及它们的关系</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200" b="1" i="0" u="none" strike="noStrike" cap="none" normalizeH="0" baseline="0">
                          <a:ln>
                            <a:noFill/>
                          </a:ln>
                          <a:solidFill>
                            <a:schemeClr val="tx1"/>
                          </a:solidFill>
                          <a:effectLst/>
                          <a:latin typeface="Verdana" pitchFamily="34" charset="0"/>
                          <a:ea typeface="宋体" pitchFamily="2" charset="-122"/>
                        </a:rPr>
                        <a:t>静态图</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7211">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3</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600" b="1" i="0" u="none" strike="noStrike" cap="none" normalizeH="0" baseline="0">
                          <a:ln>
                            <a:noFill/>
                          </a:ln>
                          <a:solidFill>
                            <a:srgbClr val="FF0000"/>
                          </a:solidFill>
                          <a:effectLst/>
                          <a:latin typeface="Verdana" pitchFamily="34" charset="0"/>
                          <a:ea typeface="宋体" pitchFamily="2" charset="-122"/>
                        </a:rPr>
                        <a:t>用例图</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200" b="1" i="0" u="none" strike="noStrike" cap="none" normalizeH="0" baseline="0">
                          <a:ln>
                            <a:noFill/>
                          </a:ln>
                          <a:solidFill>
                            <a:schemeClr val="tx1"/>
                          </a:solidFill>
                          <a:effectLst/>
                          <a:latin typeface="Verdana" pitchFamily="34" charset="0"/>
                          <a:ea typeface="宋体" pitchFamily="2" charset="-122"/>
                        </a:rPr>
                        <a:t>一组用例、参与者及它们的关系</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200" b="1" i="0" u="none" strike="noStrike" cap="none" normalizeH="0" baseline="0">
                          <a:ln>
                            <a:noFill/>
                          </a:ln>
                          <a:solidFill>
                            <a:schemeClr val="tx1"/>
                          </a:solidFill>
                          <a:effectLst/>
                          <a:latin typeface="Verdana" pitchFamily="34" charset="0"/>
                          <a:ea typeface="宋体" pitchFamily="2" charset="-122"/>
                        </a:rPr>
                        <a:t>静态图</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7211">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4</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600" b="1" i="0" u="none" strike="noStrike" cap="none" normalizeH="0" baseline="0">
                          <a:ln>
                            <a:noFill/>
                          </a:ln>
                          <a:solidFill>
                            <a:srgbClr val="FF0000"/>
                          </a:solidFill>
                          <a:effectLst/>
                          <a:latin typeface="Verdana" pitchFamily="34" charset="0"/>
                          <a:ea typeface="宋体" pitchFamily="2" charset="-122"/>
                        </a:rPr>
                        <a:t>顺序图</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200" b="1" i="0" u="none" strike="noStrike" cap="none" normalizeH="0" baseline="0">
                          <a:ln>
                            <a:noFill/>
                          </a:ln>
                          <a:solidFill>
                            <a:schemeClr val="tx1"/>
                          </a:solidFill>
                          <a:effectLst/>
                          <a:latin typeface="Verdana" pitchFamily="34" charset="0"/>
                          <a:ea typeface="宋体" pitchFamily="2" charset="-122"/>
                        </a:rPr>
                        <a:t>一个交互，强调消息的时间顺序</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200" b="1" i="0" u="none" strike="noStrike" cap="none" normalizeH="0" baseline="0">
                          <a:ln>
                            <a:noFill/>
                          </a:ln>
                          <a:solidFill>
                            <a:schemeClr val="tx1"/>
                          </a:solidFill>
                          <a:effectLst/>
                          <a:latin typeface="Verdana" pitchFamily="34" charset="0"/>
                          <a:ea typeface="宋体" pitchFamily="2" charset="-122"/>
                        </a:rPr>
                        <a:t>动态图</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61432">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5</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600" b="1" i="0" u="none" strike="noStrike" cap="none" normalizeH="0" baseline="0">
                          <a:ln>
                            <a:noFill/>
                          </a:ln>
                          <a:solidFill>
                            <a:schemeClr val="tx1"/>
                          </a:solidFill>
                          <a:effectLst/>
                          <a:latin typeface="Verdana" pitchFamily="34" charset="0"/>
                          <a:ea typeface="宋体" pitchFamily="2" charset="-122"/>
                        </a:rPr>
                        <a:t>协作图</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200" b="1" i="0" u="none" strike="noStrike" cap="none" normalizeH="0" baseline="0">
                          <a:ln>
                            <a:noFill/>
                          </a:ln>
                          <a:solidFill>
                            <a:schemeClr val="tx1"/>
                          </a:solidFill>
                          <a:effectLst/>
                          <a:latin typeface="Verdana" pitchFamily="34" charset="0"/>
                          <a:ea typeface="宋体" pitchFamily="2" charset="-122"/>
                        </a:rPr>
                        <a:t>一个交互，强调消息发送和接受的对象的结构组织</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200" b="1" i="0" u="none" strike="noStrike" cap="none" normalizeH="0" baseline="0">
                          <a:ln>
                            <a:noFill/>
                          </a:ln>
                          <a:solidFill>
                            <a:schemeClr val="tx1"/>
                          </a:solidFill>
                          <a:effectLst/>
                          <a:latin typeface="Verdana" pitchFamily="34" charset="0"/>
                          <a:ea typeface="宋体" pitchFamily="2" charset="-122"/>
                        </a:rPr>
                        <a:t>动态图</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557226">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6</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600" b="1" i="0" u="none" strike="noStrike" cap="none" normalizeH="0" baseline="0">
                          <a:ln>
                            <a:noFill/>
                          </a:ln>
                          <a:solidFill>
                            <a:srgbClr val="FF0000"/>
                          </a:solidFill>
                          <a:effectLst/>
                          <a:latin typeface="Verdana" pitchFamily="34" charset="0"/>
                          <a:ea typeface="宋体" pitchFamily="2" charset="-122"/>
                        </a:rPr>
                        <a:t>状态图</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200" b="1" i="0" u="none" strike="noStrike" cap="none" normalizeH="0" baseline="0">
                          <a:ln>
                            <a:noFill/>
                          </a:ln>
                          <a:solidFill>
                            <a:schemeClr val="tx1"/>
                          </a:solidFill>
                          <a:effectLst/>
                          <a:latin typeface="Verdana" pitchFamily="34" charset="0"/>
                          <a:ea typeface="宋体" pitchFamily="2" charset="-122"/>
                        </a:rPr>
                        <a:t>一个状态机，强调对象按事件排序的行为</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200" b="1" i="0" u="none" strike="noStrike" cap="none" normalizeH="0" baseline="0">
                          <a:ln>
                            <a:noFill/>
                          </a:ln>
                          <a:solidFill>
                            <a:schemeClr val="tx1"/>
                          </a:solidFill>
                          <a:effectLst/>
                          <a:latin typeface="Verdana" pitchFamily="34" charset="0"/>
                          <a:ea typeface="宋体" pitchFamily="2" charset="-122"/>
                        </a:rPr>
                        <a:t>动态图</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558813">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7</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600" b="1" i="0" u="none" strike="noStrike" cap="none" normalizeH="0" baseline="0">
                          <a:ln>
                            <a:noFill/>
                          </a:ln>
                          <a:solidFill>
                            <a:schemeClr val="tx1"/>
                          </a:solidFill>
                          <a:effectLst/>
                          <a:latin typeface="Verdana" pitchFamily="34" charset="0"/>
                          <a:ea typeface="宋体" pitchFamily="2" charset="-122"/>
                        </a:rPr>
                        <a:t>活动图</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200" b="1" i="0" u="none" strike="noStrike" cap="none" normalizeH="0" baseline="0">
                          <a:ln>
                            <a:noFill/>
                          </a:ln>
                          <a:solidFill>
                            <a:schemeClr val="tx1"/>
                          </a:solidFill>
                          <a:effectLst/>
                          <a:latin typeface="Verdana" pitchFamily="34" charset="0"/>
                          <a:ea typeface="宋体" pitchFamily="2" charset="-122"/>
                        </a:rPr>
                        <a:t>一个状态机，强调从活动到活动的流动</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200" b="1" i="0" u="none" strike="noStrike" cap="none" normalizeH="0" baseline="0">
                          <a:ln>
                            <a:noFill/>
                          </a:ln>
                          <a:solidFill>
                            <a:schemeClr val="tx1"/>
                          </a:solidFill>
                          <a:effectLst/>
                          <a:latin typeface="Verdana" pitchFamily="34" charset="0"/>
                          <a:ea typeface="宋体" pitchFamily="2" charset="-122"/>
                        </a:rPr>
                        <a:t>动态图</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557226">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8</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600" b="1" i="0" u="none" strike="noStrike" cap="none" normalizeH="0" baseline="0">
                          <a:ln>
                            <a:noFill/>
                          </a:ln>
                          <a:solidFill>
                            <a:schemeClr val="tx1"/>
                          </a:solidFill>
                          <a:effectLst/>
                          <a:latin typeface="Verdana" pitchFamily="34" charset="0"/>
                          <a:ea typeface="宋体" pitchFamily="2" charset="-122"/>
                        </a:rPr>
                        <a:t>构件图</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200" b="1" i="0" u="none" strike="noStrike" cap="none" normalizeH="0" baseline="0">
                          <a:ln>
                            <a:noFill/>
                          </a:ln>
                          <a:solidFill>
                            <a:schemeClr val="tx1"/>
                          </a:solidFill>
                          <a:effectLst/>
                          <a:latin typeface="Verdana" pitchFamily="34" charset="0"/>
                          <a:ea typeface="宋体" pitchFamily="2" charset="-122"/>
                        </a:rPr>
                        <a:t>一组构件及关系</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200" b="1" i="0" u="none" strike="noStrike" cap="none" normalizeH="0" baseline="0">
                          <a:ln>
                            <a:noFill/>
                          </a:ln>
                          <a:solidFill>
                            <a:schemeClr val="tx1"/>
                          </a:solidFill>
                          <a:effectLst/>
                          <a:latin typeface="Verdana" pitchFamily="34" charset="0"/>
                          <a:ea typeface="宋体" pitchFamily="2" charset="-122"/>
                        </a:rPr>
                        <a:t>静态图</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713249">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en-US" altLang="zh-CN" sz="2200" b="0" i="0" u="none" strike="noStrike" cap="none" normalizeH="0" baseline="0">
                          <a:ln>
                            <a:noFill/>
                          </a:ln>
                          <a:solidFill>
                            <a:schemeClr val="tx1"/>
                          </a:solidFill>
                          <a:effectLst/>
                          <a:latin typeface="Verdana" pitchFamily="34" charset="0"/>
                          <a:ea typeface="宋体" pitchFamily="2" charset="-122"/>
                        </a:rPr>
                        <a:t>9</a:t>
                      </a:r>
                    </a:p>
                  </a:txBody>
                  <a:tcPr marT="45721" marB="4572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zh-CN" altLang="en-US" sz="2400" b="1" i="0" u="none" strike="noStrike" cap="none" normalizeH="0" baseline="0">
                          <a:ln>
                            <a:noFill/>
                          </a:ln>
                          <a:solidFill>
                            <a:schemeClr val="tx1"/>
                          </a:solidFill>
                          <a:effectLst/>
                          <a:latin typeface="Verdana" pitchFamily="34" charset="0"/>
                          <a:ea typeface="宋体" pitchFamily="2" charset="-122"/>
                        </a:rPr>
                        <a:t>配置图</a:t>
                      </a:r>
                    </a:p>
                    <a:p>
                      <a:pPr marL="0" marR="0" lvl="0" indent="0" algn="ctr" defTabSz="914400" rtl="0" eaLnBrk="0" fontAlgn="base" latinLnBrk="0" hangingPunct="0">
                        <a:lnSpc>
                          <a:spcPct val="85000"/>
                        </a:lnSpc>
                        <a:spcBef>
                          <a:spcPct val="0"/>
                        </a:spcBef>
                        <a:spcAft>
                          <a:spcPct val="0"/>
                        </a:spcAft>
                        <a:buClr>
                          <a:schemeClr val="accent2"/>
                        </a:buClr>
                        <a:buSzTx/>
                        <a:buFont typeface="Wingdings" pitchFamily="2" charset="2"/>
                        <a:buNone/>
                        <a:tabLst/>
                      </a:pPr>
                      <a:r>
                        <a:rPr kumimoji="0" lang="en-US" altLang="zh-CN" sz="2400" b="1" i="0" u="none" strike="noStrike" cap="none" normalizeH="0" baseline="0">
                          <a:ln>
                            <a:noFill/>
                          </a:ln>
                          <a:solidFill>
                            <a:schemeClr val="tx1"/>
                          </a:solidFill>
                          <a:effectLst/>
                          <a:latin typeface="Verdana" pitchFamily="34" charset="0"/>
                          <a:ea typeface="宋体" pitchFamily="2" charset="-122"/>
                        </a:rPr>
                        <a:t>(</a:t>
                      </a:r>
                      <a:r>
                        <a:rPr kumimoji="0" lang="zh-CN" altLang="en-US" sz="2400" b="1" i="0" u="none" strike="noStrike" cap="none" normalizeH="0" baseline="0">
                          <a:ln>
                            <a:noFill/>
                          </a:ln>
                          <a:solidFill>
                            <a:schemeClr val="tx1"/>
                          </a:solidFill>
                          <a:effectLst/>
                          <a:latin typeface="Verdana" pitchFamily="34" charset="0"/>
                          <a:ea typeface="宋体" pitchFamily="2" charset="-122"/>
                        </a:rPr>
                        <a:t>实施图</a:t>
                      </a:r>
                      <a:r>
                        <a:rPr kumimoji="0" lang="en-US" altLang="zh-CN" sz="2400" b="1" i="0" u="none" strike="noStrike" cap="none" normalizeH="0" baseline="0">
                          <a:ln>
                            <a:noFill/>
                          </a:ln>
                          <a:solidFill>
                            <a:schemeClr val="tx1"/>
                          </a:solidFill>
                          <a:effectLst/>
                          <a:latin typeface="Verdana" pitchFamily="34" charset="0"/>
                          <a:ea typeface="宋体" pitchFamily="2" charset="-122"/>
                        </a:rPr>
                        <a:t>)</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a:ln>
                            <a:noFill/>
                          </a:ln>
                          <a:solidFill>
                            <a:schemeClr val="tx1"/>
                          </a:solidFill>
                          <a:effectLst/>
                          <a:latin typeface="Verdana" pitchFamily="34" charset="0"/>
                          <a:ea typeface="宋体" pitchFamily="2" charset="-122"/>
                        </a:rPr>
                        <a:t>一组接点及它们的关系</a:t>
                      </a:r>
                    </a:p>
                  </a:txBody>
                  <a:tcPr marT="45721" marB="4572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Tx/>
                        <a:buFont typeface="Wingdings" pitchFamily="2" charset="2"/>
                        <a:buNone/>
                        <a:tabLst/>
                      </a:pPr>
                      <a:r>
                        <a:rPr kumimoji="0" lang="zh-CN" altLang="en-US" sz="2200" b="1" i="0" u="none" strike="noStrike" cap="none" normalizeH="0" baseline="0">
                          <a:ln>
                            <a:noFill/>
                          </a:ln>
                          <a:solidFill>
                            <a:schemeClr val="tx1"/>
                          </a:solidFill>
                          <a:effectLst/>
                          <a:latin typeface="Verdana" pitchFamily="34" charset="0"/>
                          <a:ea typeface="宋体" pitchFamily="2" charset="-122"/>
                        </a:rPr>
                        <a:t>静态图</a:t>
                      </a:r>
                    </a:p>
                  </a:txBody>
                  <a:tcPr marT="45721" marB="4572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
        <p:nvSpPr>
          <p:cNvPr id="32828" name="Rectangle 60"/>
          <p:cNvSpPr>
            <a:spLocks noChangeArrowheads="1"/>
          </p:cNvSpPr>
          <p:nvPr/>
        </p:nvSpPr>
        <p:spPr bwMode="auto">
          <a:xfrm>
            <a:off x="476250" y="6378575"/>
            <a:ext cx="6596063" cy="403225"/>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lgn="l" eaLnBrk="0" hangingPunct="0">
              <a:lnSpc>
                <a:spcPct val="85000"/>
              </a:lnSpc>
              <a:buClr>
                <a:schemeClr val="tx1"/>
              </a:buClr>
              <a:buSzPct val="75000"/>
              <a:buFont typeface="Monotype Sorts" pitchFamily="2" charset="2"/>
              <a:buNone/>
            </a:pPr>
            <a:r>
              <a:rPr kumimoji="1" lang="zh-CN" altLang="en-US" sz="2400"/>
              <a:t>包图</a:t>
            </a:r>
            <a:r>
              <a:rPr kumimoji="1" lang="en-US" altLang="zh-CN" sz="2400">
                <a:solidFill>
                  <a:srgbClr val="EA64EA"/>
                </a:solidFill>
              </a:rPr>
              <a:t>: </a:t>
            </a:r>
            <a:r>
              <a:rPr kumimoji="1" lang="zh-CN" altLang="en-US" sz="2400">
                <a:solidFill>
                  <a:schemeClr val="tx1"/>
                </a:solidFill>
              </a:rPr>
              <a:t>包中的类以及包与包之间的关系</a:t>
            </a:r>
            <a:r>
              <a:rPr kumimoji="1" lang="en-US" altLang="zh-CN" sz="2400">
                <a:solidFill>
                  <a:schemeClr val="tx1"/>
                </a:solidFill>
              </a:rPr>
              <a:t>(</a:t>
            </a:r>
            <a:r>
              <a:rPr kumimoji="1" lang="zh-CN" altLang="en-US" sz="2400"/>
              <a:t>静态图</a:t>
            </a:r>
            <a:r>
              <a:rPr kumimoji="1" lang="en-US" altLang="zh-CN" sz="2400">
                <a:solidFill>
                  <a:srgbClr val="EA64EA"/>
                </a:solidFill>
              </a:rPr>
              <a:t>)</a:t>
            </a:r>
          </a:p>
        </p:txBody>
      </p:sp>
    </p:spTree>
  </p:cSld>
  <p:clrMapOvr>
    <a:masterClrMapping/>
  </p:clrMapOvr>
  <p:transition>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a:xfrm>
            <a:off x="468313" y="0"/>
            <a:ext cx="8229600" cy="1139825"/>
          </a:xfrm>
          <a:noFill/>
        </p:spPr>
        <p:txBody>
          <a:bodyPr/>
          <a:lstStyle/>
          <a:p>
            <a:r>
              <a:rPr lang="en-US" altLang="zh-CN" sz="4000" b="1" dirty="0">
                <a:solidFill>
                  <a:srgbClr val="0000FF"/>
                </a:solidFill>
                <a:latin typeface="Times New Roman" pitchFamily="18" charset="0"/>
                <a:cs typeface="Times New Roman" pitchFamily="18" charset="0"/>
              </a:rPr>
              <a:t>UML</a:t>
            </a:r>
            <a:r>
              <a:rPr lang="zh-CN" altLang="en-US" sz="4000" b="1" kern="1200" dirty="0">
                <a:solidFill>
                  <a:srgbClr val="0000FF"/>
                </a:solidFill>
                <a:latin typeface="黑体" panose="02010609060101010101" pitchFamily="49" charset="-122"/>
                <a:ea typeface="黑体" panose="02010609060101010101" pitchFamily="49" charset="-122"/>
                <a:cs typeface="+mn-cs"/>
              </a:rPr>
              <a:t>图的画法</a:t>
            </a:r>
          </a:p>
        </p:txBody>
      </p:sp>
      <p:sp>
        <p:nvSpPr>
          <p:cNvPr id="461829" name="Text Box 5"/>
          <p:cNvSpPr txBox="1">
            <a:spLocks noChangeArrowheads="1"/>
          </p:cNvSpPr>
          <p:nvPr/>
        </p:nvSpPr>
        <p:spPr bwMode="auto">
          <a:xfrm>
            <a:off x="566555" y="1673805"/>
            <a:ext cx="6346825" cy="5056256"/>
          </a:xfrm>
          <a:prstGeom prst="rect">
            <a:avLst/>
          </a:prstGeom>
          <a:noFill/>
          <a:ln w="9525">
            <a:noFill/>
            <a:miter lim="800000"/>
            <a:headEnd/>
            <a:tailEnd/>
          </a:ln>
          <a:effectLst/>
        </p:spPr>
        <p:txBody>
          <a:bodyPr>
            <a:spAutoFit/>
          </a:bodyPr>
          <a:lstStyle/>
          <a:p>
            <a:pPr marL="304800" indent="-304800" algn="l" eaLnBrk="0" hangingPunct="0">
              <a:lnSpc>
                <a:spcPct val="150000"/>
              </a:lnSpc>
              <a:spcBef>
                <a:spcPct val="20000"/>
              </a:spcBef>
              <a:buFontTx/>
              <a:buAutoNum type="arabicPeriod"/>
              <a:defRPr/>
            </a:pPr>
            <a:r>
              <a:rPr lang="zh-CN" altLang="en-US" sz="2800" dirty="0">
                <a:solidFill>
                  <a:schemeClr val="tx1"/>
                </a:solidFill>
                <a:effectLst>
                  <a:outerShdw blurRad="38100" dist="38100" dir="2700000" algn="tl">
                    <a:srgbClr val="C0C0C0"/>
                  </a:outerShdw>
                </a:effectLst>
                <a:ea typeface="宋体" pitchFamily="2" charset="-122"/>
              </a:rPr>
              <a:t>参考资料</a:t>
            </a:r>
          </a:p>
          <a:p>
            <a:pPr marL="304800" indent="-304800" algn="l" eaLnBrk="0" hangingPunct="0">
              <a:lnSpc>
                <a:spcPct val="150000"/>
              </a:lnSpc>
              <a:spcBef>
                <a:spcPct val="20000"/>
              </a:spcBef>
              <a:buFontTx/>
              <a:buAutoNum type="arabicPeriod"/>
              <a:defRPr/>
            </a:pPr>
            <a:r>
              <a:rPr lang="zh-CN" altLang="en-US" sz="2800" dirty="0">
                <a:solidFill>
                  <a:schemeClr val="tx1"/>
                </a:solidFill>
                <a:effectLst>
                  <a:outerShdw blurRad="38100" dist="38100" dir="2700000" algn="tl">
                    <a:srgbClr val="C0C0C0"/>
                  </a:outerShdw>
                </a:effectLst>
                <a:ea typeface="宋体" pitchFamily="2" charset="-122"/>
              </a:rPr>
              <a:t>到网上搜索参考文献</a:t>
            </a:r>
            <a:r>
              <a:rPr lang="en-US" altLang="zh-CN" sz="2800" dirty="0">
                <a:solidFill>
                  <a:schemeClr val="tx1"/>
                </a:solidFill>
                <a:effectLst>
                  <a:outerShdw blurRad="38100" dist="38100" dir="2700000" algn="tl">
                    <a:srgbClr val="C0C0C0"/>
                  </a:outerShdw>
                </a:effectLst>
                <a:ea typeface="宋体" pitchFamily="2" charset="-122"/>
              </a:rPr>
              <a:t> </a:t>
            </a:r>
          </a:p>
          <a:p>
            <a:pPr marL="304800" indent="-304800" algn="l" eaLnBrk="0" hangingPunct="0">
              <a:lnSpc>
                <a:spcPct val="150000"/>
              </a:lnSpc>
              <a:spcBef>
                <a:spcPct val="20000"/>
              </a:spcBef>
              <a:buFontTx/>
              <a:buAutoNum type="arabicPeriod"/>
              <a:defRPr/>
            </a:pPr>
            <a:r>
              <a:rPr lang="en-US" altLang="zh-CN" sz="2800" dirty="0">
                <a:solidFill>
                  <a:schemeClr val="tx1"/>
                </a:solidFill>
                <a:effectLst>
                  <a:outerShdw blurRad="38100" dist="38100" dir="2700000" algn="tl">
                    <a:srgbClr val="C0C0C0"/>
                  </a:outerShdw>
                </a:effectLst>
                <a:ea typeface="宋体" pitchFamily="2" charset="-122"/>
              </a:rPr>
              <a:t> Rational Rose </a:t>
            </a:r>
            <a:r>
              <a:rPr lang="zh-CN" altLang="en-US" sz="2800" dirty="0">
                <a:solidFill>
                  <a:schemeClr val="tx1"/>
                </a:solidFill>
                <a:effectLst>
                  <a:outerShdw blurRad="38100" dist="38100" dir="2700000" algn="tl">
                    <a:srgbClr val="C0C0C0"/>
                  </a:outerShdw>
                </a:effectLst>
                <a:ea typeface="宋体" pitchFamily="2" charset="-122"/>
              </a:rPr>
              <a:t>软件练习</a:t>
            </a:r>
          </a:p>
          <a:p>
            <a:pPr marL="304800" indent="-304800" algn="l" eaLnBrk="0" hangingPunct="0">
              <a:lnSpc>
                <a:spcPct val="150000"/>
              </a:lnSpc>
              <a:spcBef>
                <a:spcPct val="20000"/>
              </a:spcBef>
              <a:buFontTx/>
              <a:buAutoNum type="arabicPeriod"/>
              <a:defRPr/>
            </a:pPr>
            <a:r>
              <a:rPr lang="en-US" altLang="zh-CN" sz="2800" dirty="0">
                <a:solidFill>
                  <a:schemeClr val="tx1"/>
                </a:solidFill>
                <a:ea typeface="宋体" pitchFamily="2" charset="-122"/>
              </a:rPr>
              <a:t>www.umlchina.com</a:t>
            </a:r>
          </a:p>
          <a:p>
            <a:pPr marL="304800" indent="-304800" algn="l" eaLnBrk="0" hangingPunct="0">
              <a:lnSpc>
                <a:spcPct val="150000"/>
              </a:lnSpc>
              <a:spcBef>
                <a:spcPct val="20000"/>
              </a:spcBef>
              <a:buFontTx/>
              <a:buAutoNum type="arabicPeriod"/>
              <a:defRPr/>
            </a:pPr>
            <a:r>
              <a:rPr lang="en-US" altLang="zh-CN" sz="2800" dirty="0">
                <a:solidFill>
                  <a:schemeClr val="tx1"/>
                </a:solidFill>
                <a:effectLst>
                  <a:outerShdw blurRad="38100" dist="38100" dir="2700000" algn="tl">
                    <a:srgbClr val="C0C0C0"/>
                  </a:outerShdw>
                </a:effectLst>
                <a:ea typeface="宋体" pitchFamily="2" charset="-122"/>
              </a:rPr>
              <a:t>www.uml.org.com</a:t>
            </a:r>
          </a:p>
          <a:p>
            <a:pPr marL="304800" indent="-304800" algn="l" eaLnBrk="0" hangingPunct="0">
              <a:lnSpc>
                <a:spcPct val="150000"/>
              </a:lnSpc>
              <a:spcBef>
                <a:spcPct val="20000"/>
              </a:spcBef>
              <a:buFontTx/>
              <a:buAutoNum type="arabicPeriod"/>
              <a:defRPr/>
            </a:pPr>
            <a:r>
              <a:rPr lang="en-US" altLang="zh-CN" sz="2800" dirty="0">
                <a:solidFill>
                  <a:schemeClr val="tx1"/>
                </a:solidFill>
                <a:effectLst>
                  <a:outerShdw blurRad="38100" dist="38100" dir="2700000" algn="tl">
                    <a:srgbClr val="C0C0C0"/>
                  </a:outerShdw>
                </a:effectLst>
                <a:ea typeface="宋体" pitchFamily="2" charset="-122"/>
              </a:rPr>
              <a:t>www.rational.com</a:t>
            </a:r>
          </a:p>
          <a:p>
            <a:pPr marL="304800" indent="-304800" algn="l" eaLnBrk="0" hangingPunct="0">
              <a:lnSpc>
                <a:spcPct val="150000"/>
              </a:lnSpc>
              <a:spcBef>
                <a:spcPct val="20000"/>
              </a:spcBef>
              <a:buFontTx/>
              <a:buAutoNum type="arabicPeriod"/>
              <a:defRPr/>
            </a:pPr>
            <a:r>
              <a:rPr lang="en-US" altLang="zh-CN" sz="2800" dirty="0">
                <a:solidFill>
                  <a:schemeClr val="tx1"/>
                </a:solidFill>
                <a:effectLst>
                  <a:outerShdw blurRad="38100" dist="38100" dir="2700000" algn="tl">
                    <a:srgbClr val="C0C0C0"/>
                  </a:outerShdw>
                </a:effectLst>
                <a:ea typeface="宋体" pitchFamily="2" charset="-122"/>
              </a:rPr>
              <a:t>www.uml.net.cn</a:t>
            </a:r>
          </a:p>
        </p:txBody>
      </p:sp>
    </p:spTree>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11188" y="53975"/>
            <a:ext cx="75438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a:solidFill>
                  <a:srgbClr val="0000FF"/>
                </a:solidFill>
                <a:cs typeface="Times New Roman" pitchFamily="18" charset="0"/>
              </a:rPr>
              <a:t>Object-Oriented Concept</a:t>
            </a:r>
          </a:p>
        </p:txBody>
      </p:sp>
      <p:pic>
        <p:nvPicPr>
          <p:cNvPr id="5123" name="Picture 3" descr="tn00016a[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5334000"/>
            <a:ext cx="14859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TN00560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3800" y="5105400"/>
            <a:ext cx="1590675"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j032667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6600" y="3352800"/>
            <a:ext cx="15240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descr="j032093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48400" y="4724400"/>
            <a:ext cx="18097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WordArt 7"/>
          <p:cNvSpPr>
            <a:spLocks noChangeArrowheads="1" noChangeShapeType="1" noTextEdit="1"/>
          </p:cNvSpPr>
          <p:nvPr/>
        </p:nvSpPr>
        <p:spPr bwMode="auto">
          <a:xfrm>
            <a:off x="3810000" y="2057400"/>
            <a:ext cx="1876425" cy="647700"/>
          </a:xfrm>
          <a:prstGeom prst="rect">
            <a:avLst/>
          </a:prstGeom>
        </p:spPr>
        <p:txBody>
          <a:bodyPr wrap="none" fromWordArt="1">
            <a:prstTxWarp prst="textPlain">
              <a:avLst>
                <a:gd name="adj" fmla="val 50000"/>
              </a:avLst>
            </a:prstTxWarp>
          </a:bodyPr>
          <a:lstStyle/>
          <a:p>
            <a:r>
              <a:rPr lang="en-US" altLang="zh-CN" sz="3600" kern="10">
                <a:ln w="9525">
                  <a:solidFill>
                    <a:srgbClr val="000000"/>
                  </a:solidFill>
                  <a:round/>
                  <a:headEnd/>
                  <a:tailEnd/>
                </a:ln>
                <a:solidFill>
                  <a:srgbClr val="FFFFFF"/>
                </a:solidFill>
                <a:latin typeface="Arial Black"/>
              </a:rPr>
              <a:t>Vehicle</a:t>
            </a:r>
            <a:endParaRPr lang="zh-CN" altLang="en-US" sz="3600" kern="10">
              <a:ln w="9525">
                <a:solidFill>
                  <a:srgbClr val="000000"/>
                </a:solidFill>
                <a:round/>
                <a:headEnd/>
                <a:tailEnd/>
              </a:ln>
              <a:solidFill>
                <a:srgbClr val="FFFFFF"/>
              </a:solidFill>
              <a:latin typeface="Arial Black"/>
            </a:endParaRPr>
          </a:p>
        </p:txBody>
      </p:sp>
      <p:sp>
        <p:nvSpPr>
          <p:cNvPr id="5128" name="WordArt 8"/>
          <p:cNvSpPr>
            <a:spLocks noChangeArrowheads="1" noChangeShapeType="1" noTextEdit="1"/>
          </p:cNvSpPr>
          <p:nvPr/>
        </p:nvSpPr>
        <p:spPr bwMode="auto">
          <a:xfrm>
            <a:off x="1752600" y="3810000"/>
            <a:ext cx="2995613" cy="471488"/>
          </a:xfrm>
          <a:prstGeom prst="rect">
            <a:avLst/>
          </a:prstGeom>
        </p:spPr>
        <p:txBody>
          <a:bodyPr wrap="none" fromWordArt="1">
            <a:prstTxWarp prst="textPlain">
              <a:avLst>
                <a:gd name="adj" fmla="val 50000"/>
              </a:avLst>
            </a:prstTxWarp>
          </a:bodyPr>
          <a:lstStyle/>
          <a:p>
            <a:r>
              <a:rPr lang="en-US" altLang="zh-CN" sz="3600" i="1" kern="10">
                <a:ln w="9525">
                  <a:solidFill>
                    <a:srgbClr val="000000"/>
                  </a:solidFill>
                  <a:round/>
                  <a:headEnd/>
                  <a:tailEnd/>
                </a:ln>
                <a:solidFill>
                  <a:schemeClr val="folHlink"/>
                </a:solidFill>
                <a:effectLst>
                  <a:outerShdw dist="35921" dir="2700000" algn="ctr" rotWithShape="0">
                    <a:srgbClr val="808080">
                      <a:alpha val="79999"/>
                    </a:srgbClr>
                  </a:outerShdw>
                </a:effectLst>
                <a:latin typeface="Arial Black"/>
              </a:rPr>
              <a:t>Wheeled Vehicle</a:t>
            </a:r>
            <a:endParaRPr lang="zh-CN" altLang="en-US" sz="3600" i="1" kern="10">
              <a:ln w="9525">
                <a:solidFill>
                  <a:srgbClr val="000000"/>
                </a:solidFill>
                <a:round/>
                <a:headEnd/>
                <a:tailEnd/>
              </a:ln>
              <a:solidFill>
                <a:schemeClr val="folHlink"/>
              </a:solidFill>
              <a:effectLst>
                <a:outerShdw dist="35921" dir="2700000" algn="ctr" rotWithShape="0">
                  <a:srgbClr val="808080">
                    <a:alpha val="79999"/>
                  </a:srgbClr>
                </a:outerShdw>
              </a:effectLst>
              <a:latin typeface="Arial Black"/>
            </a:endParaRPr>
          </a:p>
        </p:txBody>
      </p:sp>
      <p:sp>
        <p:nvSpPr>
          <p:cNvPr id="5129" name="Line 9"/>
          <p:cNvSpPr>
            <a:spLocks noChangeShapeType="1"/>
          </p:cNvSpPr>
          <p:nvPr/>
        </p:nvSpPr>
        <p:spPr bwMode="auto">
          <a:xfrm flipV="1">
            <a:off x="3048000" y="4495800"/>
            <a:ext cx="0" cy="5334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0" name="Line 10"/>
          <p:cNvSpPr>
            <a:spLocks noChangeShapeType="1"/>
          </p:cNvSpPr>
          <p:nvPr/>
        </p:nvSpPr>
        <p:spPr bwMode="auto">
          <a:xfrm flipV="1">
            <a:off x="4114800" y="4419600"/>
            <a:ext cx="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1" name="Line 11"/>
          <p:cNvSpPr>
            <a:spLocks noChangeShapeType="1"/>
          </p:cNvSpPr>
          <p:nvPr/>
        </p:nvSpPr>
        <p:spPr bwMode="auto">
          <a:xfrm flipV="1">
            <a:off x="3352800" y="2819400"/>
            <a:ext cx="1066800" cy="7620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2" name="Line 12"/>
          <p:cNvSpPr>
            <a:spLocks noChangeShapeType="1"/>
          </p:cNvSpPr>
          <p:nvPr/>
        </p:nvSpPr>
        <p:spPr bwMode="auto">
          <a:xfrm flipH="1" flipV="1">
            <a:off x="4800600" y="2819400"/>
            <a:ext cx="1828800" cy="18288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3" name="Line 13"/>
          <p:cNvSpPr>
            <a:spLocks noChangeShapeType="1"/>
          </p:cNvSpPr>
          <p:nvPr/>
        </p:nvSpPr>
        <p:spPr bwMode="auto">
          <a:xfrm flipH="1" flipV="1">
            <a:off x="5486400" y="2895600"/>
            <a:ext cx="1447800" cy="8382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34" name="WordArt 14"/>
          <p:cNvSpPr>
            <a:spLocks noChangeArrowheads="1" noChangeShapeType="1" noTextEdit="1"/>
          </p:cNvSpPr>
          <p:nvPr/>
        </p:nvSpPr>
        <p:spPr bwMode="auto">
          <a:xfrm>
            <a:off x="6019800" y="2438400"/>
            <a:ext cx="990600" cy="4191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altLang="zh-CN"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"move"</a:t>
            </a:r>
            <a:endParaRPr lang="zh-CN" alt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5135" name="WordArt 15"/>
          <p:cNvSpPr>
            <a:spLocks noChangeArrowheads="1" noChangeShapeType="1" noTextEdit="1"/>
          </p:cNvSpPr>
          <p:nvPr/>
        </p:nvSpPr>
        <p:spPr bwMode="auto">
          <a:xfrm>
            <a:off x="1143000" y="4648200"/>
            <a:ext cx="1447800" cy="304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altLang="zh-CN"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 of axles"</a:t>
            </a:r>
            <a:endParaRPr lang="zh-CN" alt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5136" name="WordArt 16"/>
          <p:cNvSpPr>
            <a:spLocks noChangeArrowheads="1" noChangeShapeType="1" noTextEdit="1"/>
          </p:cNvSpPr>
          <p:nvPr/>
        </p:nvSpPr>
        <p:spPr bwMode="auto">
          <a:xfrm>
            <a:off x="6477000" y="5638800"/>
            <a:ext cx="1752600" cy="3429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r>
              <a:rPr lang="en-US" altLang="zh-CN"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rPr>
              <a:t>"speed limit"</a:t>
            </a:r>
            <a:endParaRPr lang="zh-CN" alt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a:endParaRPr>
          </a:p>
        </p:txBody>
      </p:sp>
      <p:sp>
        <p:nvSpPr>
          <p:cNvPr id="5137" name="Rectangle 17"/>
          <p:cNvSpPr>
            <a:spLocks noChangeArrowheads="1"/>
          </p:cNvSpPr>
          <p:nvPr/>
        </p:nvSpPr>
        <p:spPr bwMode="auto">
          <a:xfrm>
            <a:off x="609600" y="1884363"/>
            <a:ext cx="198278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buClr>
                <a:srgbClr val="FF0000"/>
              </a:buClr>
              <a:buFont typeface="Wingdings" pitchFamily="2" charset="2"/>
              <a:buChar char="ü"/>
            </a:pPr>
            <a:r>
              <a:rPr lang="zh-CN" altLang="en-US" sz="2400">
                <a:solidFill>
                  <a:schemeClr val="tx1"/>
                </a:solidFill>
              </a:rPr>
              <a:t>对象</a:t>
            </a:r>
          </a:p>
          <a:p>
            <a:pPr>
              <a:buClr>
                <a:srgbClr val="FF0000"/>
              </a:buClr>
              <a:buFont typeface="Wingdings" pitchFamily="2" charset="2"/>
              <a:buChar char="ü"/>
            </a:pPr>
            <a:r>
              <a:rPr lang="zh-CN" altLang="en-US" sz="2400">
                <a:solidFill>
                  <a:schemeClr val="tx1"/>
                </a:solidFill>
              </a:rPr>
              <a:t>封装</a:t>
            </a:r>
          </a:p>
          <a:p>
            <a:pPr>
              <a:buClr>
                <a:srgbClr val="FF0000"/>
              </a:buClr>
              <a:buFont typeface="Wingdings" pitchFamily="2" charset="2"/>
              <a:buChar char="ü"/>
            </a:pPr>
            <a:r>
              <a:rPr lang="zh-CN" altLang="en-US" sz="2400">
                <a:solidFill>
                  <a:schemeClr val="tx1"/>
                </a:solidFill>
              </a:rPr>
              <a:t>继承</a:t>
            </a:r>
            <a:endParaRPr lang="en-US" altLang="zh-CN" sz="2400">
              <a:solidFill>
                <a:schemeClr val="tx1"/>
              </a:solidFill>
            </a:endParaRPr>
          </a:p>
          <a:p>
            <a:pPr>
              <a:buClr>
                <a:srgbClr val="FF0000"/>
              </a:buClr>
              <a:buFont typeface="Wingdings" pitchFamily="2" charset="2"/>
              <a:buChar char="ü"/>
            </a:pPr>
            <a:r>
              <a:rPr lang="zh-CN" altLang="en-US" sz="2400">
                <a:solidFill>
                  <a:schemeClr val="tx1"/>
                </a:solidFill>
              </a:rPr>
              <a:t>复用</a:t>
            </a:r>
          </a:p>
        </p:txBody>
      </p:sp>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11188" y="1844675"/>
            <a:ext cx="8191500"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55600" indent="-355600" algn="l" eaLnBrk="0" hangingPunct="0">
              <a:lnSpc>
                <a:spcPct val="150000"/>
              </a:lnSpc>
              <a:spcBef>
                <a:spcPct val="20000"/>
              </a:spcBef>
              <a:buClr>
                <a:srgbClr val="FF0000"/>
              </a:buClr>
              <a:buSzPct val="100000"/>
              <a:buFont typeface="Wingdings" pitchFamily="2" charset="2"/>
              <a:buChar char="l"/>
            </a:pPr>
            <a:r>
              <a:rPr lang="zh-CN" altLang="en-US" sz="2800">
                <a:solidFill>
                  <a:schemeClr val="tx1"/>
                </a:solidFill>
              </a:rPr>
              <a:t>软件开发中为什么要使用面向对象方法？</a:t>
            </a:r>
          </a:p>
          <a:p>
            <a:pPr marL="355600" indent="-355600" algn="l" eaLnBrk="0" hangingPunct="0">
              <a:lnSpc>
                <a:spcPct val="150000"/>
              </a:lnSpc>
              <a:spcBef>
                <a:spcPct val="20000"/>
              </a:spcBef>
              <a:buClr>
                <a:srgbClr val="FF0000"/>
              </a:buClr>
              <a:buSzPct val="100000"/>
              <a:buFont typeface="Wingdings" pitchFamily="2" charset="2"/>
              <a:buChar char="l"/>
            </a:pPr>
            <a:r>
              <a:rPr lang="zh-CN" altLang="en-US" sz="2800">
                <a:solidFill>
                  <a:schemeClr val="tx1"/>
                </a:solidFill>
              </a:rPr>
              <a:t>面向对象分析方法与结构化分析方法有哪些相似之处？有何区别？</a:t>
            </a:r>
          </a:p>
          <a:p>
            <a:pPr marL="355600" indent="-355600" algn="l" eaLnBrk="0" hangingPunct="0">
              <a:lnSpc>
                <a:spcPct val="150000"/>
              </a:lnSpc>
              <a:spcBef>
                <a:spcPct val="20000"/>
              </a:spcBef>
              <a:buClr>
                <a:srgbClr val="FF0000"/>
              </a:buClr>
              <a:buSzPct val="100000"/>
              <a:buFont typeface="Wingdings" pitchFamily="2" charset="2"/>
              <a:buChar char="l"/>
            </a:pPr>
            <a:r>
              <a:rPr lang="zh-CN" altLang="en-US" sz="2800">
                <a:solidFill>
                  <a:schemeClr val="tx1"/>
                </a:solidFill>
              </a:rPr>
              <a:t>面向对象方法是对过去的一个完全突破，还是“换汤不换药”？</a:t>
            </a:r>
          </a:p>
        </p:txBody>
      </p:sp>
      <p:sp>
        <p:nvSpPr>
          <p:cNvPr id="6147" name="Rectangle 3"/>
          <p:cNvSpPr>
            <a:spLocks noChangeArrowheads="1"/>
          </p:cNvSpPr>
          <p:nvPr/>
        </p:nvSpPr>
        <p:spPr bwMode="auto">
          <a:xfrm>
            <a:off x="611188" y="638175"/>
            <a:ext cx="19351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0" hangingPunct="0">
              <a:lnSpc>
                <a:spcPct val="90000"/>
              </a:lnSpc>
              <a:spcBef>
                <a:spcPct val="20000"/>
              </a:spcBef>
            </a:pPr>
            <a:r>
              <a:rPr lang="zh-CN" altLang="en-US" sz="2800" dirty="0">
                <a:solidFill>
                  <a:schemeClr val="tx2"/>
                </a:solidFill>
              </a:rPr>
              <a:t> </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思考</a:t>
            </a:r>
          </a:p>
        </p:txBody>
      </p:sp>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657225" y="503238"/>
            <a:ext cx="2243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anose="02010609060101010101" pitchFamily="49" charset="-122"/>
                <a:ea typeface="黑体" panose="02010609060101010101" pitchFamily="49" charset="-122"/>
              </a:rPr>
              <a:t>对象概念</a:t>
            </a:r>
          </a:p>
        </p:txBody>
      </p:sp>
      <p:sp>
        <p:nvSpPr>
          <p:cNvPr id="5" name="矩形 1"/>
          <p:cNvSpPr>
            <a:spLocks noChangeArrowheads="1"/>
          </p:cNvSpPr>
          <p:nvPr/>
        </p:nvSpPr>
        <p:spPr bwMode="auto">
          <a:xfrm>
            <a:off x="412750" y="1673805"/>
            <a:ext cx="807402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l">
              <a:lnSpc>
                <a:spcPct val="130000"/>
              </a:lnSpc>
              <a:buClr>
                <a:srgbClr val="FF0000"/>
              </a:buClr>
              <a:buFont typeface="Wingdings" pitchFamily="2" charset="2"/>
              <a:buChar char="Ø"/>
            </a:pPr>
            <a:r>
              <a:rPr lang="zh-CN" altLang="en-US" sz="2800" dirty="0"/>
              <a:t>对象是什么？（</a:t>
            </a:r>
            <a:r>
              <a:rPr lang="en-US" altLang="zh-CN" sz="2800" dirty="0"/>
              <a:t>Object</a:t>
            </a:r>
            <a:r>
              <a:rPr lang="zh-CN" altLang="en-US" sz="2800" dirty="0"/>
              <a:t>）</a:t>
            </a:r>
            <a:endParaRPr lang="en-US" altLang="zh-CN" sz="2800" dirty="0"/>
          </a:p>
        </p:txBody>
      </p:sp>
      <p:sp>
        <p:nvSpPr>
          <p:cNvPr id="6" name="矩形 1"/>
          <p:cNvSpPr>
            <a:spLocks noChangeArrowheads="1"/>
          </p:cNvSpPr>
          <p:nvPr/>
        </p:nvSpPr>
        <p:spPr bwMode="auto">
          <a:xfrm>
            <a:off x="434435" y="2344533"/>
            <a:ext cx="8728075" cy="441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marL="514350" indent="-514350" algn="l" eaLnBrk="1" hangingPunct="1">
              <a:lnSpc>
                <a:spcPct val="130000"/>
              </a:lnSpc>
              <a:buClr>
                <a:srgbClr val="FF0000"/>
              </a:buClr>
              <a:buFont typeface="+mj-lt"/>
              <a:buAutoNum type="arabicPeriod"/>
              <a:defRPr/>
            </a:pPr>
            <a:r>
              <a:rPr lang="zh-CN" altLang="en-US" sz="2400" dirty="0">
                <a:solidFill>
                  <a:schemeClr val="tx1"/>
                </a:solidFill>
              </a:rPr>
              <a:t>经常看到或听到：</a:t>
            </a:r>
            <a:r>
              <a:rPr lang="zh-CN" altLang="zh-CN" sz="2400" dirty="0">
                <a:solidFill>
                  <a:schemeClr val="tx1"/>
                </a:solidFill>
              </a:rPr>
              <a:t>一切的事物都</a:t>
            </a:r>
            <a:r>
              <a:rPr lang="zh-CN" altLang="en-US" sz="2400" dirty="0">
                <a:solidFill>
                  <a:schemeClr val="tx1"/>
                </a:solidFill>
              </a:rPr>
              <a:t>是</a:t>
            </a:r>
            <a:r>
              <a:rPr lang="zh-CN" altLang="zh-CN" sz="2400" dirty="0">
                <a:solidFill>
                  <a:schemeClr val="tx1"/>
                </a:solidFill>
              </a:rPr>
              <a:t>对象</a:t>
            </a:r>
            <a:r>
              <a:rPr lang="zh-CN" altLang="en-US" sz="2400" dirty="0">
                <a:solidFill>
                  <a:schemeClr val="tx1"/>
                </a:solidFill>
              </a:rPr>
              <a:t>。（</a:t>
            </a:r>
            <a:r>
              <a:rPr lang="zh-CN" altLang="en-US" sz="2400" dirty="0">
                <a:solidFill>
                  <a:srgbClr val="0000FF"/>
                </a:solidFill>
              </a:rPr>
              <a:t>广义上</a:t>
            </a:r>
            <a:r>
              <a:rPr lang="zh-CN" altLang="en-US" sz="2400" dirty="0">
                <a:solidFill>
                  <a:schemeClr val="tx1"/>
                </a:solidFill>
              </a:rPr>
              <a:t>）</a:t>
            </a:r>
            <a:endParaRPr lang="en-US" altLang="zh-CN" sz="2400" dirty="0">
              <a:solidFill>
                <a:schemeClr val="tx1"/>
              </a:solidFill>
            </a:endParaRPr>
          </a:p>
          <a:p>
            <a:pPr marL="514350" indent="-514350" algn="l" eaLnBrk="1" hangingPunct="1">
              <a:lnSpc>
                <a:spcPct val="130000"/>
              </a:lnSpc>
              <a:buClr>
                <a:srgbClr val="FF0000"/>
              </a:buClr>
              <a:buFont typeface="+mj-lt"/>
              <a:buAutoNum type="arabicPeriod"/>
              <a:defRPr/>
            </a:pPr>
            <a:r>
              <a:rPr lang="zh-CN" altLang="en-US" sz="2400" dirty="0">
                <a:solidFill>
                  <a:schemeClr val="tx1"/>
                </a:solidFill>
              </a:rPr>
              <a:t>“对象”一词在现实生活中，表示现实世界的某个具体的事物，即现实世界中的</a:t>
            </a:r>
            <a:r>
              <a:rPr lang="zh-CN" altLang="en-US" sz="2400" dirty="0"/>
              <a:t>客观实体</a:t>
            </a:r>
            <a:r>
              <a:rPr lang="zh-CN" altLang="en-US" sz="2400" dirty="0">
                <a:solidFill>
                  <a:schemeClr val="tx1"/>
                </a:solidFill>
              </a:rPr>
              <a:t>。（</a:t>
            </a:r>
            <a:r>
              <a:rPr lang="zh-CN" altLang="en-US" sz="2400" dirty="0">
                <a:solidFill>
                  <a:srgbClr val="0000FF"/>
                </a:solidFill>
              </a:rPr>
              <a:t>具体地</a:t>
            </a:r>
            <a:r>
              <a:rPr lang="zh-CN" altLang="en-US" sz="2400" dirty="0">
                <a:solidFill>
                  <a:schemeClr val="tx1"/>
                </a:solidFill>
              </a:rPr>
              <a:t>）</a:t>
            </a:r>
            <a:endParaRPr lang="en-US" altLang="zh-CN" sz="2400" dirty="0">
              <a:solidFill>
                <a:schemeClr val="tx1"/>
              </a:solidFill>
            </a:endParaRPr>
          </a:p>
          <a:p>
            <a:pPr marL="0" indent="0" algn="l" eaLnBrk="1" hangingPunct="1">
              <a:lnSpc>
                <a:spcPct val="130000"/>
              </a:lnSpc>
              <a:buClr>
                <a:srgbClr val="FF0000"/>
              </a:buClr>
              <a:defRPr/>
            </a:pPr>
            <a:r>
              <a:rPr lang="en-US" altLang="zh-CN" sz="2400" dirty="0">
                <a:solidFill>
                  <a:schemeClr val="tx1"/>
                </a:solidFill>
              </a:rPr>
              <a:t>       </a:t>
            </a:r>
            <a:r>
              <a:rPr lang="zh-CN" altLang="en-US" sz="2000" dirty="0">
                <a:solidFill>
                  <a:schemeClr val="tx1"/>
                </a:solidFill>
              </a:rPr>
              <a:t>例：汽车，飞机，学生，老师，数据库，文件，表格，窗口，菜单</a:t>
            </a:r>
            <a:r>
              <a:rPr lang="en-US" altLang="zh-CN" sz="2000" dirty="0">
                <a:solidFill>
                  <a:schemeClr val="tx1"/>
                </a:solidFill>
              </a:rPr>
              <a:t>,….</a:t>
            </a:r>
          </a:p>
          <a:p>
            <a:pPr algn="l" eaLnBrk="1" hangingPunct="1">
              <a:lnSpc>
                <a:spcPct val="130000"/>
              </a:lnSpc>
              <a:buClr>
                <a:srgbClr val="FF0000"/>
              </a:buClr>
              <a:buFont typeface="+mj-lt"/>
              <a:buAutoNum type="arabicPeriod" startAt="3"/>
              <a:defRPr/>
            </a:pPr>
            <a:r>
              <a:rPr lang="zh-CN" altLang="zh-CN" sz="2400" dirty="0">
                <a:solidFill>
                  <a:schemeClr val="tx1"/>
                </a:solidFill>
              </a:rPr>
              <a:t>对象就是对</a:t>
            </a:r>
            <a:r>
              <a:rPr lang="zh-CN" altLang="en-US" sz="2400" dirty="0">
                <a:solidFill>
                  <a:schemeClr val="tx1"/>
                </a:solidFill>
              </a:rPr>
              <a:t>具有</a:t>
            </a:r>
            <a:r>
              <a:rPr lang="zh-CN" altLang="zh-CN" sz="2400" dirty="0">
                <a:solidFill>
                  <a:schemeClr val="tx1"/>
                </a:solidFill>
              </a:rPr>
              <a:t>共同</a:t>
            </a:r>
            <a:r>
              <a:rPr lang="zh-CN" altLang="zh-CN" sz="2400" dirty="0"/>
              <a:t>特性</a:t>
            </a:r>
            <a:r>
              <a:rPr lang="zh-CN" altLang="zh-CN" sz="2400" dirty="0">
                <a:solidFill>
                  <a:schemeClr val="tx1"/>
                </a:solidFill>
              </a:rPr>
              <a:t>及</a:t>
            </a:r>
            <a:r>
              <a:rPr lang="zh-CN" altLang="zh-CN" sz="2400" dirty="0"/>
              <a:t>行为</a:t>
            </a:r>
            <a:r>
              <a:rPr lang="zh-CN" altLang="en-US" sz="2400" dirty="0">
                <a:solidFill>
                  <a:schemeClr val="tx1"/>
                </a:solidFill>
              </a:rPr>
              <a:t>的</a:t>
            </a:r>
            <a:r>
              <a:rPr lang="zh-CN" altLang="zh-CN" sz="2400" dirty="0">
                <a:solidFill>
                  <a:schemeClr val="tx1"/>
                </a:solidFill>
              </a:rPr>
              <a:t>事物</a:t>
            </a:r>
            <a:r>
              <a:rPr lang="zh-CN" altLang="en-US" sz="2400" dirty="0">
                <a:solidFill>
                  <a:schemeClr val="tx1"/>
                </a:solidFill>
              </a:rPr>
              <a:t>或实体</a:t>
            </a:r>
            <a:r>
              <a:rPr lang="zh-CN" altLang="zh-CN" sz="2400" dirty="0">
                <a:solidFill>
                  <a:schemeClr val="tx1"/>
                </a:solidFill>
              </a:rPr>
              <a:t>的抽象及</a:t>
            </a:r>
            <a:r>
              <a:rPr lang="zh-CN" altLang="en-US" sz="2400" dirty="0">
                <a:solidFill>
                  <a:schemeClr val="tx1"/>
                </a:solidFill>
              </a:rPr>
              <a:t>概况</a:t>
            </a:r>
            <a:r>
              <a:rPr lang="zh-CN" altLang="zh-CN" sz="2400" dirty="0">
                <a:solidFill>
                  <a:schemeClr val="tx1"/>
                </a:solidFill>
              </a:rPr>
              <a:t>。</a:t>
            </a:r>
            <a:r>
              <a:rPr lang="zh-CN" altLang="en-US" sz="2000" dirty="0">
                <a:solidFill>
                  <a:schemeClr val="tx1"/>
                </a:solidFill>
              </a:rPr>
              <a:t>（</a:t>
            </a:r>
            <a:r>
              <a:rPr lang="zh-CN" altLang="en-US" sz="2400" dirty="0">
                <a:solidFill>
                  <a:srgbClr val="0000FF"/>
                </a:solidFill>
              </a:rPr>
              <a:t>计算机</a:t>
            </a:r>
            <a:r>
              <a:rPr lang="zh-CN" altLang="en-US" sz="2000" dirty="0">
                <a:solidFill>
                  <a:schemeClr val="tx1"/>
                </a:solidFill>
              </a:rPr>
              <a:t>）</a:t>
            </a:r>
            <a:endParaRPr lang="en-US" altLang="zh-CN" sz="2000" dirty="0">
              <a:solidFill>
                <a:schemeClr val="tx1"/>
              </a:solidFill>
            </a:endParaRPr>
          </a:p>
          <a:p>
            <a:pPr algn="l" eaLnBrk="1" hangingPunct="1">
              <a:lnSpc>
                <a:spcPct val="130000"/>
              </a:lnSpc>
              <a:buClr>
                <a:srgbClr val="FF0000"/>
              </a:buClr>
              <a:buFont typeface="+mj-lt"/>
              <a:buAutoNum type="arabicPeriod" startAt="3"/>
              <a:defRPr/>
            </a:pPr>
            <a:r>
              <a:rPr lang="zh-CN" altLang="zh-CN" sz="2400" dirty="0">
                <a:solidFill>
                  <a:schemeClr val="tx1"/>
                </a:solidFill>
              </a:rPr>
              <a:t>对象</a:t>
            </a:r>
            <a:r>
              <a:rPr lang="zh-CN" altLang="en-US" sz="2400" dirty="0">
                <a:solidFill>
                  <a:schemeClr val="tx1"/>
                </a:solidFill>
              </a:rPr>
              <a:t>是具有相同</a:t>
            </a:r>
            <a:r>
              <a:rPr lang="zh-CN" altLang="en-US" sz="2400" dirty="0"/>
              <a:t>状态</a:t>
            </a:r>
            <a:r>
              <a:rPr lang="zh-CN" altLang="en-US" sz="2400" dirty="0">
                <a:solidFill>
                  <a:schemeClr val="tx1"/>
                </a:solidFill>
              </a:rPr>
              <a:t>的一组</a:t>
            </a:r>
            <a:r>
              <a:rPr lang="zh-CN" altLang="en-US" sz="2400" dirty="0"/>
              <a:t>操作</a:t>
            </a:r>
            <a:r>
              <a:rPr lang="zh-CN" altLang="en-US" sz="2400" dirty="0">
                <a:solidFill>
                  <a:schemeClr val="tx1"/>
                </a:solidFill>
              </a:rPr>
              <a:t>的集合。（</a:t>
            </a:r>
            <a:r>
              <a:rPr lang="zh-CN" altLang="en-US" sz="2400" dirty="0">
                <a:solidFill>
                  <a:srgbClr val="0000FF"/>
                </a:solidFill>
              </a:rPr>
              <a:t>编程上</a:t>
            </a:r>
            <a:r>
              <a:rPr lang="zh-CN" altLang="en-US" sz="2400" dirty="0">
                <a:solidFill>
                  <a:schemeClr val="tx1"/>
                </a:solidFill>
              </a:rPr>
              <a:t>）</a:t>
            </a:r>
            <a:endParaRPr lang="en-US" altLang="zh-CN" sz="2400" dirty="0">
              <a:solidFill>
                <a:schemeClr val="tx1"/>
              </a:solidFill>
            </a:endParaRPr>
          </a:p>
          <a:p>
            <a:pPr algn="l" eaLnBrk="1" hangingPunct="1">
              <a:lnSpc>
                <a:spcPct val="130000"/>
              </a:lnSpc>
              <a:buClr>
                <a:srgbClr val="FF0000"/>
              </a:buClr>
              <a:buFont typeface="+mj-lt"/>
              <a:buAutoNum type="arabicPeriod" startAt="3"/>
              <a:defRPr/>
            </a:pPr>
            <a:r>
              <a:rPr lang="zh-CN" altLang="en-US" sz="2400" dirty="0">
                <a:solidFill>
                  <a:schemeClr val="tx1"/>
                </a:solidFill>
              </a:rPr>
              <a:t>对象是实体</a:t>
            </a:r>
            <a:r>
              <a:rPr lang="zh-CN" altLang="en-US" sz="2400" dirty="0"/>
              <a:t>属性</a:t>
            </a:r>
            <a:r>
              <a:rPr lang="zh-CN" altLang="en-US" sz="2400" dirty="0">
                <a:solidFill>
                  <a:schemeClr val="tx1"/>
                </a:solidFill>
              </a:rPr>
              <a:t>（数据）和</a:t>
            </a:r>
            <a:r>
              <a:rPr lang="zh-CN" altLang="en-US" sz="2400" dirty="0"/>
              <a:t>方法</a:t>
            </a:r>
            <a:r>
              <a:rPr lang="zh-CN" altLang="en-US" sz="2400" dirty="0">
                <a:solidFill>
                  <a:schemeClr val="tx1"/>
                </a:solidFill>
              </a:rPr>
              <a:t>（服务）的一个封装（模块）</a:t>
            </a:r>
            <a:endParaRPr lang="en-US" altLang="zh-CN" sz="2000" dirty="0">
              <a:solidFill>
                <a:schemeClr val="tx1"/>
              </a:solidFill>
            </a:endParaRPr>
          </a:p>
          <a:p>
            <a:pPr marL="0" indent="0" algn="l" eaLnBrk="1" hangingPunct="1">
              <a:lnSpc>
                <a:spcPct val="130000"/>
              </a:lnSpc>
              <a:buClr>
                <a:srgbClr val="FF0000"/>
              </a:buClr>
              <a:defRPr/>
            </a:pPr>
            <a:r>
              <a:rPr lang="en-US" altLang="zh-CN" sz="2000" dirty="0">
                <a:solidFill>
                  <a:schemeClr val="tx1"/>
                </a:solidFill>
              </a:rPr>
              <a:t>        </a:t>
            </a:r>
            <a:r>
              <a:rPr lang="zh-CN" altLang="en-US" sz="2400" dirty="0">
                <a:solidFill>
                  <a:schemeClr val="tx1"/>
                </a:solidFill>
              </a:rPr>
              <a:t>（</a:t>
            </a:r>
            <a:r>
              <a:rPr lang="zh-CN" altLang="en-US" sz="2400" dirty="0">
                <a:solidFill>
                  <a:srgbClr val="0000FF"/>
                </a:solidFill>
              </a:rPr>
              <a:t>编程上</a:t>
            </a:r>
            <a:r>
              <a:rPr lang="zh-CN" altLang="en-US" sz="2400" dirty="0">
                <a:solidFill>
                  <a:schemeClr val="tx1"/>
                </a:solidFill>
              </a:rPr>
              <a:t>）</a:t>
            </a:r>
            <a:endParaRPr lang="en-US" altLang="zh-CN" sz="2400" dirty="0">
              <a:solidFill>
                <a:schemeClr val="tx1"/>
              </a:solidFill>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412750" y="1606408"/>
            <a:ext cx="80740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l">
              <a:lnSpc>
                <a:spcPct val="130000"/>
              </a:lnSpc>
              <a:buClr>
                <a:srgbClr val="FF0000"/>
              </a:buClr>
              <a:buFont typeface="Wingdings" pitchFamily="2" charset="2"/>
              <a:buChar char="Ø"/>
            </a:pPr>
            <a:r>
              <a:rPr lang="zh-CN" altLang="en-US" sz="2800" dirty="0"/>
              <a:t>属性、特性、状态、数据的解释</a:t>
            </a:r>
            <a:endParaRPr lang="en-US" altLang="zh-CN" sz="2800" dirty="0"/>
          </a:p>
        </p:txBody>
      </p:sp>
      <p:sp>
        <p:nvSpPr>
          <p:cNvPr id="5" name="矩形 1"/>
          <p:cNvSpPr>
            <a:spLocks noChangeArrowheads="1"/>
          </p:cNvSpPr>
          <p:nvPr/>
        </p:nvSpPr>
        <p:spPr bwMode="auto">
          <a:xfrm>
            <a:off x="476250" y="2226140"/>
            <a:ext cx="8461375"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30000"/>
              </a:lnSpc>
              <a:buClr>
                <a:srgbClr val="FF0000"/>
              </a:buClr>
            </a:pPr>
            <a:r>
              <a:rPr lang="zh-CN" altLang="en-US" sz="2400" dirty="0">
                <a:solidFill>
                  <a:schemeClr val="tx1"/>
                </a:solidFill>
              </a:rPr>
              <a:t>用来描述客观事物的所具有的属性，状态，特征等的</a:t>
            </a:r>
            <a:r>
              <a:rPr lang="zh-CN" altLang="en-US" sz="2400" dirty="0"/>
              <a:t>“数据”</a:t>
            </a:r>
            <a:endParaRPr lang="en-US" altLang="zh-CN" sz="2400" dirty="0"/>
          </a:p>
          <a:p>
            <a:pPr algn="l">
              <a:lnSpc>
                <a:spcPct val="130000"/>
              </a:lnSpc>
              <a:buClr>
                <a:srgbClr val="FF0000"/>
              </a:buClr>
            </a:pPr>
            <a:r>
              <a:rPr lang="zh-CN" altLang="en-US" sz="2400" dirty="0">
                <a:solidFill>
                  <a:srgbClr val="0000FF"/>
                </a:solidFill>
              </a:rPr>
              <a:t>例汽车</a:t>
            </a:r>
            <a:r>
              <a:rPr lang="zh-CN" altLang="en-US" sz="2400" dirty="0">
                <a:solidFill>
                  <a:schemeClr val="tx1"/>
                </a:solidFill>
              </a:rPr>
              <a:t>：型号，马力，价格，生产厂商</a:t>
            </a:r>
            <a:r>
              <a:rPr lang="en-US" altLang="zh-CN" sz="2400" dirty="0">
                <a:solidFill>
                  <a:schemeClr val="tx1"/>
                </a:solidFill>
              </a:rPr>
              <a:t>,…</a:t>
            </a:r>
          </a:p>
          <a:p>
            <a:pPr algn="l">
              <a:lnSpc>
                <a:spcPct val="130000"/>
              </a:lnSpc>
              <a:buClr>
                <a:srgbClr val="FF0000"/>
              </a:buClr>
            </a:pPr>
            <a:r>
              <a:rPr lang="zh-CN" altLang="en-US" sz="2400" dirty="0">
                <a:solidFill>
                  <a:srgbClr val="0000FF"/>
                </a:solidFill>
              </a:rPr>
              <a:t>例学生</a:t>
            </a:r>
            <a:r>
              <a:rPr lang="zh-CN" altLang="en-US" sz="2400" dirty="0">
                <a:solidFill>
                  <a:schemeClr val="tx1"/>
                </a:solidFill>
              </a:rPr>
              <a:t>：姓名，学号，年龄，性别，籍贯，身份证，专业</a:t>
            </a:r>
            <a:r>
              <a:rPr lang="en-US" altLang="zh-CN" sz="2400" dirty="0">
                <a:solidFill>
                  <a:schemeClr val="tx1"/>
                </a:solidFill>
              </a:rPr>
              <a:t>,…</a:t>
            </a:r>
          </a:p>
          <a:p>
            <a:pPr algn="l">
              <a:lnSpc>
                <a:spcPct val="130000"/>
              </a:lnSpc>
              <a:buClr>
                <a:srgbClr val="FF0000"/>
              </a:buClr>
            </a:pPr>
            <a:r>
              <a:rPr lang="zh-CN" altLang="en-US" sz="2400" dirty="0">
                <a:solidFill>
                  <a:srgbClr val="0000FF"/>
                </a:solidFill>
              </a:rPr>
              <a:t>例文件</a:t>
            </a:r>
            <a:r>
              <a:rPr lang="zh-CN" altLang="en-US" sz="2400" dirty="0">
                <a:solidFill>
                  <a:schemeClr val="tx1"/>
                </a:solidFill>
              </a:rPr>
              <a:t>：文件名，类型，创建日期，位置，文件大小，</a:t>
            </a:r>
            <a:r>
              <a:rPr lang="en-US" altLang="zh-CN" sz="2400" dirty="0">
                <a:solidFill>
                  <a:schemeClr val="tx1"/>
                </a:solidFill>
              </a:rPr>
              <a:t>…</a:t>
            </a:r>
          </a:p>
        </p:txBody>
      </p:sp>
      <p:sp>
        <p:nvSpPr>
          <p:cNvPr id="8197" name="Rectangle 3"/>
          <p:cNvSpPr>
            <a:spLocks noChangeArrowheads="1"/>
          </p:cNvSpPr>
          <p:nvPr/>
        </p:nvSpPr>
        <p:spPr bwMode="auto">
          <a:xfrm>
            <a:off x="522288" y="503238"/>
            <a:ext cx="2241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anose="02010609060101010101" pitchFamily="49" charset="-122"/>
                <a:ea typeface="黑体" panose="02010609060101010101" pitchFamily="49" charset="-122"/>
              </a:rPr>
              <a:t>对象概念</a:t>
            </a:r>
          </a:p>
        </p:txBody>
      </p:sp>
      <p:sp>
        <p:nvSpPr>
          <p:cNvPr id="7" name="矩形 1"/>
          <p:cNvSpPr>
            <a:spLocks noChangeArrowheads="1"/>
          </p:cNvSpPr>
          <p:nvPr/>
        </p:nvSpPr>
        <p:spPr bwMode="auto">
          <a:xfrm>
            <a:off x="431800" y="4171693"/>
            <a:ext cx="80740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l">
              <a:lnSpc>
                <a:spcPct val="130000"/>
              </a:lnSpc>
              <a:buClr>
                <a:srgbClr val="FF0000"/>
              </a:buClr>
              <a:buFont typeface="Wingdings" pitchFamily="2" charset="2"/>
              <a:buChar char="Ø"/>
            </a:pPr>
            <a:r>
              <a:rPr lang="zh-CN" altLang="en-US" sz="2800" dirty="0"/>
              <a:t>操作，方法、行为，服务，算法，功能的解释</a:t>
            </a:r>
            <a:endParaRPr lang="en-US" altLang="zh-CN" sz="2800" dirty="0"/>
          </a:p>
        </p:txBody>
      </p:sp>
      <p:sp>
        <p:nvSpPr>
          <p:cNvPr id="8" name="矩形 1"/>
          <p:cNvSpPr>
            <a:spLocks noChangeArrowheads="1"/>
          </p:cNvSpPr>
          <p:nvPr/>
        </p:nvSpPr>
        <p:spPr bwMode="auto">
          <a:xfrm>
            <a:off x="522288" y="4836430"/>
            <a:ext cx="8459787"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30000"/>
              </a:lnSpc>
              <a:buClr>
                <a:srgbClr val="FF0000"/>
              </a:buClr>
            </a:pPr>
            <a:r>
              <a:rPr lang="zh-CN" altLang="en-US" sz="2400" dirty="0">
                <a:solidFill>
                  <a:schemeClr val="tx1"/>
                </a:solidFill>
              </a:rPr>
              <a:t>描述客观事物的所具有的行为，操作，服务等的</a:t>
            </a:r>
            <a:r>
              <a:rPr lang="zh-CN" altLang="en-US" sz="2400" dirty="0"/>
              <a:t>“计算”</a:t>
            </a:r>
            <a:endParaRPr lang="en-US" altLang="zh-CN" sz="2400" dirty="0"/>
          </a:p>
          <a:p>
            <a:pPr algn="l">
              <a:lnSpc>
                <a:spcPct val="130000"/>
              </a:lnSpc>
              <a:buClr>
                <a:srgbClr val="FF0000"/>
              </a:buClr>
            </a:pPr>
            <a:r>
              <a:rPr lang="zh-CN" altLang="en-US" sz="2400" dirty="0">
                <a:solidFill>
                  <a:srgbClr val="0000FF"/>
                </a:solidFill>
              </a:rPr>
              <a:t>例汽车</a:t>
            </a:r>
            <a:r>
              <a:rPr lang="zh-CN" altLang="en-US" sz="2400" dirty="0">
                <a:solidFill>
                  <a:schemeClr val="tx1"/>
                </a:solidFill>
              </a:rPr>
              <a:t>：前向行驶，后向行驶，换挡，转弯，刹车</a:t>
            </a:r>
            <a:r>
              <a:rPr lang="en-US" altLang="zh-CN" sz="2400" dirty="0">
                <a:solidFill>
                  <a:schemeClr val="tx1"/>
                </a:solidFill>
              </a:rPr>
              <a:t>…</a:t>
            </a:r>
          </a:p>
          <a:p>
            <a:pPr algn="l">
              <a:lnSpc>
                <a:spcPct val="130000"/>
              </a:lnSpc>
              <a:buClr>
                <a:srgbClr val="FF0000"/>
              </a:buClr>
            </a:pPr>
            <a:r>
              <a:rPr lang="zh-CN" altLang="en-US" sz="2400" dirty="0">
                <a:solidFill>
                  <a:srgbClr val="0000FF"/>
                </a:solidFill>
              </a:rPr>
              <a:t>例学生</a:t>
            </a:r>
            <a:r>
              <a:rPr lang="zh-CN" altLang="en-US" sz="2400" dirty="0">
                <a:solidFill>
                  <a:schemeClr val="tx1"/>
                </a:solidFill>
              </a:rPr>
              <a:t>：选专业，选课，注册报到，查阅考试成绩</a:t>
            </a:r>
            <a:r>
              <a:rPr lang="en-US" altLang="zh-CN" sz="2400" dirty="0">
                <a:solidFill>
                  <a:schemeClr val="tx1"/>
                </a:solidFill>
              </a:rPr>
              <a:t>,…</a:t>
            </a:r>
          </a:p>
          <a:p>
            <a:pPr algn="l">
              <a:lnSpc>
                <a:spcPct val="130000"/>
              </a:lnSpc>
              <a:buClr>
                <a:srgbClr val="FF0000"/>
              </a:buClr>
            </a:pPr>
            <a:r>
              <a:rPr lang="zh-CN" altLang="en-US" sz="2400" dirty="0">
                <a:solidFill>
                  <a:srgbClr val="0000FF"/>
                </a:solidFill>
              </a:rPr>
              <a:t>例文件</a:t>
            </a:r>
            <a:r>
              <a:rPr lang="zh-CN" altLang="en-US" sz="2400" dirty="0">
                <a:solidFill>
                  <a:schemeClr val="tx1"/>
                </a:solidFill>
              </a:rPr>
              <a:t>：打开文件，读文件，写文件，关闭文件，</a:t>
            </a:r>
            <a:r>
              <a:rPr lang="en-US" altLang="zh-CN" sz="2400" dirty="0">
                <a:solidFill>
                  <a:schemeClr val="tx1"/>
                </a:solidFill>
              </a:rPr>
              <a:t>…</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412750" y="1538288"/>
            <a:ext cx="8074025"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l">
              <a:lnSpc>
                <a:spcPct val="130000"/>
              </a:lnSpc>
              <a:buClr>
                <a:srgbClr val="FF0000"/>
              </a:buClr>
              <a:buFont typeface="Wingdings" pitchFamily="2" charset="2"/>
              <a:buChar char="Ø"/>
            </a:pPr>
            <a:r>
              <a:rPr lang="zh-CN" altLang="en-US" sz="2800"/>
              <a:t>属性、特性、状态、数据的解释</a:t>
            </a:r>
            <a:endParaRPr lang="en-US" altLang="zh-CN" sz="2800"/>
          </a:p>
        </p:txBody>
      </p:sp>
      <p:sp>
        <p:nvSpPr>
          <p:cNvPr id="5" name="矩形 1"/>
          <p:cNvSpPr>
            <a:spLocks noChangeArrowheads="1"/>
          </p:cNvSpPr>
          <p:nvPr/>
        </p:nvSpPr>
        <p:spPr bwMode="auto">
          <a:xfrm>
            <a:off x="927100" y="2046288"/>
            <a:ext cx="751522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30000"/>
              </a:lnSpc>
              <a:buClr>
                <a:srgbClr val="FF0000"/>
              </a:buClr>
            </a:pPr>
            <a:r>
              <a:rPr lang="zh-CN" altLang="en-US" sz="2400">
                <a:solidFill>
                  <a:schemeClr val="tx1"/>
                </a:solidFill>
              </a:rPr>
              <a:t>名词，数量词，形容词</a:t>
            </a:r>
            <a:endParaRPr lang="en-US" altLang="zh-CN" sz="2400">
              <a:solidFill>
                <a:schemeClr val="tx1"/>
              </a:solidFill>
            </a:endParaRPr>
          </a:p>
        </p:txBody>
      </p:sp>
      <p:sp>
        <p:nvSpPr>
          <p:cNvPr id="9222" name="Rectangle 3"/>
          <p:cNvSpPr>
            <a:spLocks noChangeArrowheads="1"/>
          </p:cNvSpPr>
          <p:nvPr/>
        </p:nvSpPr>
        <p:spPr bwMode="auto">
          <a:xfrm>
            <a:off x="657225" y="503238"/>
            <a:ext cx="22431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anose="02010609060101010101" pitchFamily="49" charset="-122"/>
                <a:ea typeface="黑体" panose="02010609060101010101" pitchFamily="49" charset="-122"/>
              </a:rPr>
              <a:t>对象概念</a:t>
            </a:r>
          </a:p>
        </p:txBody>
      </p:sp>
      <p:sp>
        <p:nvSpPr>
          <p:cNvPr id="7" name="矩形 1"/>
          <p:cNvSpPr>
            <a:spLocks noChangeArrowheads="1"/>
          </p:cNvSpPr>
          <p:nvPr/>
        </p:nvSpPr>
        <p:spPr bwMode="auto">
          <a:xfrm>
            <a:off x="476250" y="2484438"/>
            <a:ext cx="8075613"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l">
              <a:lnSpc>
                <a:spcPct val="130000"/>
              </a:lnSpc>
              <a:buClr>
                <a:srgbClr val="FF0000"/>
              </a:buClr>
              <a:buFont typeface="Wingdings" pitchFamily="2" charset="2"/>
              <a:buChar char="Ø"/>
            </a:pPr>
            <a:r>
              <a:rPr lang="zh-CN" altLang="en-US" sz="2800"/>
              <a:t>操作，方法、行为，服务，算法，功能的解释</a:t>
            </a:r>
            <a:endParaRPr lang="en-US" altLang="zh-CN" sz="2800"/>
          </a:p>
        </p:txBody>
      </p:sp>
      <p:sp>
        <p:nvSpPr>
          <p:cNvPr id="8" name="矩形 1"/>
          <p:cNvSpPr>
            <a:spLocks noChangeArrowheads="1"/>
          </p:cNvSpPr>
          <p:nvPr/>
        </p:nvSpPr>
        <p:spPr bwMode="auto">
          <a:xfrm>
            <a:off x="1004888" y="3024188"/>
            <a:ext cx="71231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30000"/>
              </a:lnSpc>
              <a:buClr>
                <a:srgbClr val="FF0000"/>
              </a:buClr>
            </a:pPr>
            <a:r>
              <a:rPr lang="zh-CN" altLang="en-US" sz="2400">
                <a:solidFill>
                  <a:schemeClr val="tx1"/>
                </a:solidFill>
              </a:rPr>
              <a:t>动词，动词性短语</a:t>
            </a:r>
            <a:endParaRPr lang="en-US" altLang="zh-CN" sz="2400">
              <a:solidFill>
                <a:schemeClr val="tx1"/>
              </a:solidFill>
            </a:endParaRPr>
          </a:p>
        </p:txBody>
      </p:sp>
      <p:sp>
        <p:nvSpPr>
          <p:cNvPr id="9" name="椭圆 8"/>
          <p:cNvSpPr/>
          <p:nvPr/>
        </p:nvSpPr>
        <p:spPr>
          <a:xfrm>
            <a:off x="1422400" y="4489450"/>
            <a:ext cx="1663700" cy="103505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10" name="矩形 9"/>
          <p:cNvSpPr/>
          <p:nvPr/>
        </p:nvSpPr>
        <p:spPr>
          <a:xfrm>
            <a:off x="5832475" y="4535488"/>
            <a:ext cx="1665288" cy="103505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11" name="矩形 10"/>
          <p:cNvSpPr>
            <a:spLocks noChangeArrowheads="1"/>
          </p:cNvSpPr>
          <p:nvPr/>
        </p:nvSpPr>
        <p:spPr bwMode="auto">
          <a:xfrm>
            <a:off x="5607050" y="3968750"/>
            <a:ext cx="20415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lnSpc>
                <a:spcPct val="130000"/>
              </a:lnSpc>
              <a:buClr>
                <a:srgbClr val="FF0000"/>
              </a:buClr>
            </a:pPr>
            <a:r>
              <a:rPr lang="zh-CN" altLang="en-US" sz="2400">
                <a:solidFill>
                  <a:schemeClr val="tx1"/>
                </a:solidFill>
              </a:rPr>
              <a:t>编程中的</a:t>
            </a:r>
            <a:r>
              <a:rPr lang="zh-CN" altLang="en-US" sz="2400">
                <a:solidFill>
                  <a:srgbClr val="0000FF"/>
                </a:solidFill>
              </a:rPr>
              <a:t>对象</a:t>
            </a:r>
            <a:endParaRPr lang="en-US" altLang="zh-CN" sz="2400">
              <a:solidFill>
                <a:srgbClr val="0000FF"/>
              </a:solidFill>
            </a:endParaRPr>
          </a:p>
        </p:txBody>
      </p:sp>
      <p:sp>
        <p:nvSpPr>
          <p:cNvPr id="12" name="矩形 11"/>
          <p:cNvSpPr>
            <a:spLocks noChangeArrowheads="1"/>
          </p:cNvSpPr>
          <p:nvPr/>
        </p:nvSpPr>
        <p:spPr bwMode="auto">
          <a:xfrm>
            <a:off x="1241425" y="3968750"/>
            <a:ext cx="20415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lnSpc>
                <a:spcPct val="130000"/>
              </a:lnSpc>
              <a:buClr>
                <a:srgbClr val="FF0000"/>
              </a:buClr>
            </a:pPr>
            <a:r>
              <a:rPr lang="zh-CN" altLang="en-US" sz="2400">
                <a:solidFill>
                  <a:schemeClr val="tx1"/>
                </a:solidFill>
              </a:rPr>
              <a:t>现实中的</a:t>
            </a:r>
            <a:r>
              <a:rPr lang="zh-CN" altLang="en-US" sz="2400">
                <a:solidFill>
                  <a:srgbClr val="0000FF"/>
                </a:solidFill>
              </a:rPr>
              <a:t>实体</a:t>
            </a:r>
            <a:endParaRPr lang="en-US" altLang="zh-CN" sz="2400">
              <a:solidFill>
                <a:srgbClr val="0000FF"/>
              </a:solidFill>
            </a:endParaRPr>
          </a:p>
        </p:txBody>
      </p:sp>
      <p:cxnSp>
        <p:nvCxnSpPr>
          <p:cNvPr id="13" name="直接连接符 12"/>
          <p:cNvCxnSpPr>
            <a:stCxn id="9" idx="2"/>
            <a:endCxn id="9" idx="6"/>
          </p:cNvCxnSpPr>
          <p:nvPr/>
        </p:nvCxnSpPr>
        <p:spPr>
          <a:xfrm>
            <a:off x="1422400" y="5006975"/>
            <a:ext cx="1663700"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4" name="直接连接符 13"/>
          <p:cNvCxnSpPr>
            <a:stCxn id="10" idx="1"/>
            <a:endCxn id="10" idx="3"/>
          </p:cNvCxnSpPr>
          <p:nvPr/>
        </p:nvCxnSpPr>
        <p:spPr>
          <a:xfrm>
            <a:off x="5832475" y="5053013"/>
            <a:ext cx="1665288" cy="0"/>
          </a:xfrm>
          <a:prstGeom prst="line">
            <a:avLst/>
          </a:prstGeom>
        </p:spPr>
        <p:style>
          <a:lnRef idx="1">
            <a:schemeClr val="accent4"/>
          </a:lnRef>
          <a:fillRef idx="0">
            <a:schemeClr val="accent4"/>
          </a:fillRef>
          <a:effectRef idx="0">
            <a:schemeClr val="accent4"/>
          </a:effectRef>
          <a:fontRef idx="minor">
            <a:schemeClr val="tx1"/>
          </a:fontRef>
        </p:style>
      </p:cxnSp>
      <p:sp>
        <p:nvSpPr>
          <p:cNvPr id="15" name="矩形 14"/>
          <p:cNvSpPr>
            <a:spLocks noChangeArrowheads="1"/>
          </p:cNvSpPr>
          <p:nvPr/>
        </p:nvSpPr>
        <p:spPr bwMode="auto">
          <a:xfrm>
            <a:off x="6327775" y="4606925"/>
            <a:ext cx="7000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lnSpc>
                <a:spcPct val="130000"/>
              </a:lnSpc>
              <a:buClr>
                <a:srgbClr val="FF0000"/>
              </a:buClr>
            </a:pPr>
            <a:r>
              <a:rPr lang="zh-CN" altLang="en-US">
                <a:solidFill>
                  <a:srgbClr val="0000FF"/>
                </a:solidFill>
              </a:rPr>
              <a:t>数  据</a:t>
            </a:r>
            <a:endParaRPr lang="en-US" altLang="zh-CN">
              <a:solidFill>
                <a:srgbClr val="0000FF"/>
              </a:solidFill>
            </a:endParaRPr>
          </a:p>
        </p:txBody>
      </p:sp>
      <p:sp>
        <p:nvSpPr>
          <p:cNvPr id="16" name="矩形 15"/>
          <p:cNvSpPr>
            <a:spLocks noChangeArrowheads="1"/>
          </p:cNvSpPr>
          <p:nvPr/>
        </p:nvSpPr>
        <p:spPr bwMode="auto">
          <a:xfrm>
            <a:off x="1916113" y="5056188"/>
            <a:ext cx="7016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lnSpc>
                <a:spcPct val="130000"/>
              </a:lnSpc>
              <a:buClr>
                <a:srgbClr val="FF0000"/>
              </a:buClr>
            </a:pPr>
            <a:r>
              <a:rPr lang="zh-CN" altLang="en-US">
                <a:solidFill>
                  <a:srgbClr val="0000FF"/>
                </a:solidFill>
              </a:rPr>
              <a:t>操  作</a:t>
            </a:r>
            <a:endParaRPr lang="en-US" altLang="zh-CN">
              <a:solidFill>
                <a:srgbClr val="0000FF"/>
              </a:solidFill>
            </a:endParaRPr>
          </a:p>
        </p:txBody>
      </p:sp>
      <p:sp>
        <p:nvSpPr>
          <p:cNvPr id="17" name="矩形 16"/>
          <p:cNvSpPr>
            <a:spLocks noChangeArrowheads="1"/>
          </p:cNvSpPr>
          <p:nvPr/>
        </p:nvSpPr>
        <p:spPr bwMode="auto">
          <a:xfrm>
            <a:off x="1916113" y="4570413"/>
            <a:ext cx="7524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lnSpc>
                <a:spcPct val="130000"/>
              </a:lnSpc>
              <a:buClr>
                <a:srgbClr val="FF0000"/>
              </a:buClr>
            </a:pPr>
            <a:r>
              <a:rPr lang="zh-CN" altLang="en-US">
                <a:solidFill>
                  <a:srgbClr val="0000FF"/>
                </a:solidFill>
              </a:rPr>
              <a:t>属   性</a:t>
            </a:r>
            <a:endParaRPr lang="en-US" altLang="zh-CN">
              <a:solidFill>
                <a:srgbClr val="0000FF"/>
              </a:solidFill>
            </a:endParaRPr>
          </a:p>
        </p:txBody>
      </p:sp>
      <p:sp>
        <p:nvSpPr>
          <p:cNvPr id="18" name="矩形 17"/>
          <p:cNvSpPr>
            <a:spLocks noChangeArrowheads="1"/>
          </p:cNvSpPr>
          <p:nvPr/>
        </p:nvSpPr>
        <p:spPr bwMode="auto">
          <a:xfrm>
            <a:off x="6372225" y="5119688"/>
            <a:ext cx="70008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lnSpc>
                <a:spcPct val="130000"/>
              </a:lnSpc>
              <a:buClr>
                <a:srgbClr val="FF0000"/>
              </a:buClr>
            </a:pPr>
            <a:r>
              <a:rPr lang="zh-CN" altLang="en-US">
                <a:solidFill>
                  <a:srgbClr val="0000FF"/>
                </a:solidFill>
              </a:rPr>
              <a:t>计  算</a:t>
            </a:r>
            <a:endParaRPr lang="en-US" altLang="zh-CN">
              <a:solidFill>
                <a:srgbClr val="0000FF"/>
              </a:solidFill>
            </a:endParaRPr>
          </a:p>
        </p:txBody>
      </p:sp>
      <p:sp>
        <p:nvSpPr>
          <p:cNvPr id="19" name="右箭头 18"/>
          <p:cNvSpPr/>
          <p:nvPr/>
        </p:nvSpPr>
        <p:spPr>
          <a:xfrm>
            <a:off x="3402013" y="4894263"/>
            <a:ext cx="2205037" cy="158750"/>
          </a:xfrm>
          <a:prstGeom prst="rightArrow">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20" name="矩形 19"/>
          <p:cNvSpPr>
            <a:spLocks noChangeArrowheads="1"/>
          </p:cNvSpPr>
          <p:nvPr/>
        </p:nvSpPr>
        <p:spPr bwMode="auto">
          <a:xfrm>
            <a:off x="3795713" y="4462463"/>
            <a:ext cx="1011237"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lnSpc>
                <a:spcPct val="130000"/>
              </a:lnSpc>
              <a:buClr>
                <a:srgbClr val="FF0000"/>
              </a:buClr>
            </a:pPr>
            <a:r>
              <a:rPr lang="zh-CN" altLang="en-US">
                <a:solidFill>
                  <a:srgbClr val="0000FF"/>
                </a:solidFill>
              </a:rPr>
              <a:t>抽象概括</a:t>
            </a:r>
            <a:endParaRPr lang="en-US" altLang="zh-CN">
              <a:solidFill>
                <a:srgbClr val="0000FF"/>
              </a:solidFill>
            </a:endParaRPr>
          </a:p>
        </p:txBody>
      </p:sp>
      <p:sp>
        <p:nvSpPr>
          <p:cNvPr id="21" name="右箭头 20"/>
          <p:cNvSpPr/>
          <p:nvPr/>
        </p:nvSpPr>
        <p:spPr>
          <a:xfrm flipH="1">
            <a:off x="3344863" y="5254625"/>
            <a:ext cx="2303462" cy="241300"/>
          </a:xfrm>
          <a:prstGeom prst="rightArrow">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a:p>
        </p:txBody>
      </p:sp>
      <p:sp>
        <p:nvSpPr>
          <p:cNvPr id="22" name="矩形 21"/>
          <p:cNvSpPr>
            <a:spLocks noChangeArrowheads="1"/>
          </p:cNvSpPr>
          <p:nvPr/>
        </p:nvSpPr>
        <p:spPr bwMode="auto">
          <a:xfrm>
            <a:off x="296490" y="5600572"/>
            <a:ext cx="8235950" cy="129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30000"/>
              </a:lnSpc>
              <a:buClr>
                <a:srgbClr val="FF0000"/>
              </a:buClr>
            </a:pPr>
            <a:r>
              <a:rPr lang="zh-CN" altLang="en-US" sz="2000" dirty="0">
                <a:solidFill>
                  <a:srgbClr val="0000FF"/>
                </a:solidFill>
              </a:rPr>
              <a:t>                      计算机：即对数据实施计算的一种工具</a:t>
            </a:r>
            <a:endParaRPr lang="en-US" altLang="zh-CN" sz="2000" dirty="0">
              <a:solidFill>
                <a:srgbClr val="0000FF"/>
              </a:solidFill>
            </a:endParaRPr>
          </a:p>
          <a:p>
            <a:pPr algn="l">
              <a:lnSpc>
                <a:spcPct val="130000"/>
              </a:lnSpc>
              <a:buClr>
                <a:srgbClr val="FF0000"/>
              </a:buClr>
            </a:pPr>
            <a:r>
              <a:rPr lang="zh-CN" altLang="en-US" sz="2000" dirty="0">
                <a:solidFill>
                  <a:srgbClr val="0000FF"/>
                </a:solidFill>
              </a:rPr>
              <a:t>                      计算机：通过计算和数据来模型客观世界</a:t>
            </a:r>
            <a:endParaRPr lang="en-US" altLang="zh-CN" sz="2000" dirty="0">
              <a:solidFill>
                <a:srgbClr val="0000FF"/>
              </a:solidFill>
            </a:endParaRPr>
          </a:p>
          <a:p>
            <a:pPr algn="l">
              <a:lnSpc>
                <a:spcPct val="130000"/>
              </a:lnSpc>
              <a:buClr>
                <a:srgbClr val="FF0000"/>
              </a:buClr>
            </a:pPr>
            <a:r>
              <a:rPr lang="zh-CN" altLang="en-US" sz="2000" dirty="0">
                <a:solidFill>
                  <a:srgbClr val="0000FF"/>
                </a:solidFill>
              </a:rPr>
              <a:t>面向对象编程：即用“对象”来模拟客观世界，编程时特别关心“对象”</a:t>
            </a:r>
            <a:endParaRPr lang="en-US" altLang="zh-CN" sz="2000" dirty="0">
              <a:solidFill>
                <a:srgbClr val="0000FF"/>
              </a:solidFill>
            </a:endParaRPr>
          </a:p>
        </p:txBody>
      </p:sp>
      <p:sp>
        <p:nvSpPr>
          <p:cNvPr id="23" name="矩形 1"/>
          <p:cNvSpPr>
            <a:spLocks noChangeArrowheads="1"/>
          </p:cNvSpPr>
          <p:nvPr/>
        </p:nvSpPr>
        <p:spPr bwMode="auto">
          <a:xfrm>
            <a:off x="522288" y="3451225"/>
            <a:ext cx="807402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l">
              <a:lnSpc>
                <a:spcPct val="130000"/>
              </a:lnSpc>
              <a:buClr>
                <a:srgbClr val="FF0000"/>
              </a:buClr>
              <a:buFont typeface="Wingdings" pitchFamily="2" charset="2"/>
              <a:buChar char="Ø"/>
            </a:pPr>
            <a:r>
              <a:rPr lang="zh-CN" altLang="en-US" sz="2800"/>
              <a:t>计算机的再认识</a:t>
            </a:r>
            <a:endParaRPr lang="en-US" altLang="zh-CN" sz="2800"/>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animBg="1"/>
      <p:bldP spid="10" grpId="0" animBg="1"/>
      <p:bldP spid="11" grpId="0"/>
      <p:bldP spid="12" grpId="0"/>
      <p:bldP spid="15" grpId="0"/>
      <p:bldP spid="16" grpId="0"/>
      <p:bldP spid="17" grpId="0"/>
      <p:bldP spid="18" grpId="0"/>
      <p:bldP spid="19" grpId="0" animBg="1"/>
      <p:bldP spid="20" grpId="0"/>
      <p:bldP spid="21" grpId="0" animBg="1"/>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476250" y="1763713"/>
            <a:ext cx="8667750" cy="145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marL="514350" indent="-514350" algn="l" eaLnBrk="1" hangingPunct="1">
              <a:lnSpc>
                <a:spcPct val="130000"/>
              </a:lnSpc>
              <a:buClr>
                <a:srgbClr val="FF0000"/>
              </a:buClr>
              <a:buFont typeface="+mj-lt"/>
              <a:buAutoNum type="arabicPeriod"/>
              <a:defRPr/>
            </a:pPr>
            <a:r>
              <a:rPr lang="zh-CN" altLang="en-US" sz="2800" dirty="0">
                <a:solidFill>
                  <a:srgbClr val="0000FF"/>
                </a:solidFill>
              </a:rPr>
              <a:t>自然，接近现实</a:t>
            </a:r>
          </a:p>
          <a:p>
            <a:pPr marL="0" indent="0" algn="l" eaLnBrk="1" hangingPunct="1">
              <a:lnSpc>
                <a:spcPct val="130000"/>
              </a:lnSpc>
              <a:buClr>
                <a:srgbClr val="FF0000"/>
              </a:buClr>
              <a:defRPr/>
            </a:pPr>
            <a:r>
              <a:rPr lang="zh-CN" altLang="en-US" sz="2000" dirty="0">
                <a:solidFill>
                  <a:schemeClr val="tx1"/>
                </a:solidFill>
              </a:rPr>
              <a:t>    因为用数据和计算模拟客观实体的属性和操作，符合人们描述和讨论事物的习惯，使得程序设计贴近现实，容易普及应用，不要太多计算机专业技巧。</a:t>
            </a:r>
            <a:endParaRPr lang="en-US" altLang="zh-CN" sz="2000" dirty="0">
              <a:solidFill>
                <a:schemeClr val="tx1"/>
              </a:solidFill>
            </a:endParaRPr>
          </a:p>
        </p:txBody>
      </p:sp>
      <p:sp>
        <p:nvSpPr>
          <p:cNvPr id="5" name="矩形 1"/>
          <p:cNvSpPr>
            <a:spLocks noChangeArrowheads="1"/>
          </p:cNvSpPr>
          <p:nvPr/>
        </p:nvSpPr>
        <p:spPr bwMode="auto">
          <a:xfrm>
            <a:off x="522288" y="3294063"/>
            <a:ext cx="85185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buClr>
                <a:srgbClr val="FF0000"/>
              </a:buClr>
              <a:buFont typeface="+mj-lt"/>
              <a:buAutoNum type="arabicPeriod" startAt="2"/>
              <a:defRPr/>
            </a:pPr>
            <a:r>
              <a:rPr lang="zh-CN" altLang="zh-CN" sz="2800" dirty="0">
                <a:solidFill>
                  <a:srgbClr val="0000FF"/>
                </a:solidFill>
              </a:rPr>
              <a:t>方便建模</a:t>
            </a:r>
            <a:r>
              <a:rPr lang="en-US" altLang="zh-CN" sz="2400" dirty="0"/>
              <a:t> </a:t>
            </a:r>
          </a:p>
          <a:p>
            <a:pPr marL="0" indent="0" algn="l">
              <a:lnSpc>
                <a:spcPct val="130000"/>
              </a:lnSpc>
              <a:buClr>
                <a:srgbClr val="FF0000"/>
              </a:buClr>
              <a:defRPr/>
            </a:pPr>
            <a:r>
              <a:rPr lang="zh-CN" altLang="en-US" sz="2000" dirty="0">
                <a:solidFill>
                  <a:schemeClr val="tx1"/>
                </a:solidFill>
              </a:rPr>
              <a:t>     因为编程</a:t>
            </a:r>
            <a:r>
              <a:rPr lang="zh-CN" altLang="zh-CN" sz="2000" dirty="0">
                <a:solidFill>
                  <a:schemeClr val="tx1"/>
                </a:solidFill>
              </a:rPr>
              <a:t>中的对象</a:t>
            </a:r>
            <a:r>
              <a:rPr lang="zh-CN" altLang="en-US" sz="2000" dirty="0">
                <a:solidFill>
                  <a:schemeClr val="tx1"/>
                </a:solidFill>
              </a:rPr>
              <a:t>，</a:t>
            </a:r>
            <a:r>
              <a:rPr lang="zh-CN" altLang="zh-CN" sz="2000" dirty="0">
                <a:solidFill>
                  <a:schemeClr val="tx1"/>
                </a:solidFill>
              </a:rPr>
              <a:t>与现实生活中的对象</a:t>
            </a:r>
            <a:r>
              <a:rPr lang="zh-CN" altLang="en-US" sz="2000" dirty="0">
                <a:solidFill>
                  <a:schemeClr val="tx1"/>
                </a:solidFill>
              </a:rPr>
              <a:t>基本上</a:t>
            </a:r>
            <a:r>
              <a:rPr lang="zh-CN" altLang="zh-CN" sz="2000" dirty="0">
                <a:solidFill>
                  <a:schemeClr val="tx1"/>
                </a:solidFill>
              </a:rPr>
              <a:t>是</a:t>
            </a:r>
            <a:r>
              <a:rPr lang="zh-CN" altLang="en-US" sz="2000" dirty="0">
                <a:solidFill>
                  <a:schemeClr val="tx1"/>
                </a:solidFill>
              </a:rPr>
              <a:t>类似的</a:t>
            </a:r>
            <a:r>
              <a:rPr lang="zh-CN" altLang="zh-CN" sz="2000" dirty="0">
                <a:solidFill>
                  <a:schemeClr val="tx1"/>
                </a:solidFill>
              </a:rPr>
              <a:t>概念，</a:t>
            </a:r>
            <a:r>
              <a:rPr lang="zh-CN" altLang="en-US" sz="2000" dirty="0">
                <a:solidFill>
                  <a:schemeClr val="tx1"/>
                </a:solidFill>
              </a:rPr>
              <a:t>所以可以</a:t>
            </a:r>
            <a:r>
              <a:rPr lang="zh-CN" altLang="zh-CN" sz="2000" dirty="0">
                <a:solidFill>
                  <a:schemeClr val="tx1"/>
                </a:solidFill>
              </a:rPr>
              <a:t>使用现实生活中对象概念</a:t>
            </a:r>
            <a:r>
              <a:rPr lang="zh-CN" altLang="en-US" sz="2000" dirty="0">
                <a:solidFill>
                  <a:schemeClr val="tx1"/>
                </a:solidFill>
              </a:rPr>
              <a:t>进行</a:t>
            </a:r>
            <a:r>
              <a:rPr lang="zh-CN" altLang="zh-CN" sz="2000" dirty="0">
                <a:solidFill>
                  <a:schemeClr val="tx1"/>
                </a:solidFill>
              </a:rPr>
              <a:t>抽象</a:t>
            </a:r>
            <a:r>
              <a:rPr lang="zh-CN" altLang="en-US" sz="2000" dirty="0">
                <a:solidFill>
                  <a:schemeClr val="tx1"/>
                </a:solidFill>
              </a:rPr>
              <a:t>，</a:t>
            </a:r>
            <a:r>
              <a:rPr lang="zh-CN" altLang="zh-CN" sz="2000" dirty="0">
                <a:solidFill>
                  <a:schemeClr val="tx1"/>
                </a:solidFill>
              </a:rPr>
              <a:t>稍作修改来进行建模</a:t>
            </a:r>
            <a:r>
              <a:rPr lang="zh-CN" altLang="en-US" sz="2000" dirty="0">
                <a:solidFill>
                  <a:schemeClr val="tx1"/>
                </a:solidFill>
              </a:rPr>
              <a:t>，并利用业务流程形成算法流程</a:t>
            </a:r>
            <a:r>
              <a:rPr lang="zh-CN" altLang="zh-CN" sz="2000" dirty="0">
                <a:solidFill>
                  <a:schemeClr val="tx1"/>
                </a:solidFill>
              </a:rPr>
              <a:t>，大大方便了建模</a:t>
            </a:r>
            <a:r>
              <a:rPr lang="zh-CN" altLang="en-US" sz="2000" dirty="0">
                <a:solidFill>
                  <a:schemeClr val="tx1"/>
                </a:solidFill>
              </a:rPr>
              <a:t>和程序设计</a:t>
            </a:r>
            <a:r>
              <a:rPr lang="zh-CN" altLang="zh-CN" sz="2000" dirty="0">
                <a:solidFill>
                  <a:schemeClr val="tx1"/>
                </a:solidFill>
              </a:rPr>
              <a:t>的过程。</a:t>
            </a:r>
          </a:p>
        </p:txBody>
      </p:sp>
      <p:sp>
        <p:nvSpPr>
          <p:cNvPr id="10245" name="Rectangle 3"/>
          <p:cNvSpPr>
            <a:spLocks noChangeArrowheads="1"/>
          </p:cNvSpPr>
          <p:nvPr/>
        </p:nvSpPr>
        <p:spPr bwMode="auto">
          <a:xfrm>
            <a:off x="657225" y="503238"/>
            <a:ext cx="37861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anose="02010609060101010101" pitchFamily="49" charset="-122"/>
                <a:ea typeface="黑体" panose="02010609060101010101" pitchFamily="49" charset="-122"/>
              </a:rPr>
              <a:t>对象方法的好处</a:t>
            </a:r>
          </a:p>
        </p:txBody>
      </p:sp>
      <p:sp>
        <p:nvSpPr>
          <p:cNvPr id="8" name="矩形 7"/>
          <p:cNvSpPr/>
          <p:nvPr/>
        </p:nvSpPr>
        <p:spPr>
          <a:xfrm>
            <a:off x="521550" y="5094288"/>
            <a:ext cx="8621712" cy="1724025"/>
          </a:xfrm>
          <a:prstGeom prst="rect">
            <a:avLst/>
          </a:prstGeom>
        </p:spPr>
        <p:txBody>
          <a:bodyPr>
            <a:spAutoFit/>
          </a:bodyPr>
          <a:lstStyle/>
          <a:p>
            <a:pPr marL="342900" indent="-342900" algn="l">
              <a:buClr>
                <a:srgbClr val="FF0000"/>
              </a:buClr>
              <a:buFont typeface="+mj-lt"/>
              <a:buAutoNum type="arabicPeriod" startAt="3"/>
              <a:defRPr/>
            </a:pPr>
            <a:r>
              <a:rPr lang="zh-CN" altLang="zh-CN" sz="2800" dirty="0">
                <a:solidFill>
                  <a:srgbClr val="0000FF"/>
                </a:solidFill>
                <a:ea typeface="宋体" pitchFamily="2" charset="-122"/>
              </a:rPr>
              <a:t>模块化</a:t>
            </a:r>
            <a:r>
              <a:rPr lang="en-US" altLang="zh-CN" sz="2400" dirty="0">
                <a:solidFill>
                  <a:srgbClr val="0000FF"/>
                </a:solidFill>
                <a:ea typeface="宋体" pitchFamily="2" charset="-122"/>
              </a:rPr>
              <a:t> </a:t>
            </a:r>
            <a:endParaRPr lang="en-US" altLang="zh-CN" dirty="0">
              <a:ea typeface="宋体" pitchFamily="2" charset="-122"/>
            </a:endParaRPr>
          </a:p>
          <a:p>
            <a:pPr algn="l">
              <a:lnSpc>
                <a:spcPct val="130000"/>
              </a:lnSpc>
              <a:buClr>
                <a:srgbClr val="FF0000"/>
              </a:buClr>
              <a:defRPr/>
            </a:pPr>
            <a:r>
              <a:rPr lang="zh-CN" altLang="en-US" sz="2000" dirty="0">
                <a:solidFill>
                  <a:schemeClr val="tx1"/>
                </a:solidFill>
                <a:ea typeface="宋体" pitchFamily="2" charset="-122"/>
              </a:rPr>
              <a:t>     客观实体是独立存在的对象，形态独立，功能独立，与其它实体和对象容易区分，因此程序模块的边界清晰，不会混淆。对象内部内聚性强，对象与对象之间耦合性弱，这些都是模块化的优点。</a:t>
            </a:r>
            <a:endParaRPr lang="zh-CN" altLang="zh-CN" sz="2000" dirty="0">
              <a:solidFill>
                <a:schemeClr val="tx1"/>
              </a:solidFill>
              <a:ea typeface="宋体" pitchFamily="2" charset="-122"/>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theme/theme1.xml><?xml version="1.0" encoding="utf-8"?>
<a:theme xmlns:a="http://schemas.openxmlformats.org/drawingml/2006/main" name="2_Profile">
  <a:themeElements>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Profile">
  <a:themeElements>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7378</TotalTime>
  <Pages>0</Pages>
  <Words>2327</Words>
  <Characters>0</Characters>
  <Application>Microsoft Office PowerPoint</Application>
  <DocSecurity>0</DocSecurity>
  <PresentationFormat>全屏显示(4:3)</PresentationFormat>
  <Lines>0</Lines>
  <Paragraphs>345</Paragraphs>
  <Slides>32</Slides>
  <Notes>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32</vt:i4>
      </vt:variant>
    </vt:vector>
  </HeadingPairs>
  <TitlesOfParts>
    <vt:vector size="46" baseType="lpstr">
      <vt:lpstr>Monotype Sorts</vt:lpstr>
      <vt:lpstr>黑体</vt:lpstr>
      <vt:lpstr>楷体_GB2312</vt:lpstr>
      <vt:lpstr>宋体</vt:lpstr>
      <vt:lpstr>Arial</vt:lpstr>
      <vt:lpstr>Arial Black</vt:lpstr>
      <vt:lpstr>Book Antiqua</vt:lpstr>
      <vt:lpstr>Calibri</vt:lpstr>
      <vt:lpstr>Impact</vt:lpstr>
      <vt:lpstr>Times New Roman</vt:lpstr>
      <vt:lpstr>Verdana</vt:lpstr>
      <vt:lpstr>Wingdings</vt:lpstr>
      <vt:lpstr>2_Profile</vt:lpstr>
      <vt:lpstr>3_Profile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UML能为我们做什么</vt:lpstr>
      <vt:lpstr>What is UML?</vt:lpstr>
      <vt:lpstr>What is UML?</vt:lpstr>
      <vt:lpstr>PowerPoint 演示文稿</vt:lpstr>
      <vt:lpstr>PowerPoint 演示文稿</vt:lpstr>
      <vt:lpstr>UML图的画法</vt:lpstr>
    </vt:vector>
  </TitlesOfParts>
  <Company>微软中国</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HP</cp:lastModifiedBy>
  <cp:revision>820</cp:revision>
  <cp:lastPrinted>1899-12-30T00:00:00Z</cp:lastPrinted>
  <dcterms:created xsi:type="dcterms:W3CDTF">2008-08-06T12:32:32Z</dcterms:created>
  <dcterms:modified xsi:type="dcterms:W3CDTF">2022-03-20T12:19:22Z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2052-6.3.0.1705</vt:lpwstr>
  </property>
</Properties>
</file>