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48"/>
  </p:notesMasterIdLst>
  <p:handoutMasterIdLst>
    <p:handoutMasterId r:id="rId49"/>
  </p:handoutMasterIdLst>
  <p:sldIdLst>
    <p:sldId id="698" r:id="rId3"/>
    <p:sldId id="303" r:id="rId4"/>
    <p:sldId id="745" r:id="rId5"/>
    <p:sldId id="701" r:id="rId6"/>
    <p:sldId id="700" r:id="rId7"/>
    <p:sldId id="702" r:id="rId8"/>
    <p:sldId id="703" r:id="rId9"/>
    <p:sldId id="704" r:id="rId10"/>
    <p:sldId id="705" r:id="rId11"/>
    <p:sldId id="706" r:id="rId12"/>
    <p:sldId id="707" r:id="rId13"/>
    <p:sldId id="708" r:id="rId14"/>
    <p:sldId id="709" r:id="rId15"/>
    <p:sldId id="710" r:id="rId16"/>
    <p:sldId id="711" r:id="rId17"/>
    <p:sldId id="712" r:id="rId18"/>
    <p:sldId id="713" r:id="rId19"/>
    <p:sldId id="714" r:id="rId20"/>
    <p:sldId id="715" r:id="rId21"/>
    <p:sldId id="716" r:id="rId22"/>
    <p:sldId id="717" r:id="rId23"/>
    <p:sldId id="718" r:id="rId24"/>
    <p:sldId id="719" r:id="rId25"/>
    <p:sldId id="720" r:id="rId26"/>
    <p:sldId id="721" r:id="rId27"/>
    <p:sldId id="722" r:id="rId28"/>
    <p:sldId id="723" r:id="rId29"/>
    <p:sldId id="725" r:id="rId30"/>
    <p:sldId id="726" r:id="rId31"/>
    <p:sldId id="727" r:id="rId32"/>
    <p:sldId id="737" r:id="rId33"/>
    <p:sldId id="728" r:id="rId34"/>
    <p:sldId id="729" r:id="rId35"/>
    <p:sldId id="730" r:id="rId36"/>
    <p:sldId id="731" r:id="rId37"/>
    <p:sldId id="732" r:id="rId38"/>
    <p:sldId id="733" r:id="rId39"/>
    <p:sldId id="734" r:id="rId40"/>
    <p:sldId id="735" r:id="rId41"/>
    <p:sldId id="736" r:id="rId42"/>
    <p:sldId id="724" r:id="rId43"/>
    <p:sldId id="744" r:id="rId44"/>
    <p:sldId id="738" r:id="rId45"/>
    <p:sldId id="739" r:id="rId46"/>
    <p:sldId id="743" r:id="rId47"/>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charset="-122"/>
        <a:cs typeface="+mn-cs"/>
      </a:defRPr>
    </a:lvl5pPr>
    <a:lvl6pPr marL="2286000" algn="l" defTabSz="914400" rtl="0" eaLnBrk="1" latinLnBrk="0" hangingPunct="1">
      <a:defRPr sz="1600" b="1" kern="1200">
        <a:solidFill>
          <a:srgbClr val="FF0000"/>
        </a:solidFill>
        <a:latin typeface="Times New Roman" pitchFamily="18" charset="0"/>
        <a:ea typeface="宋体" charset="-122"/>
        <a:cs typeface="+mn-cs"/>
      </a:defRPr>
    </a:lvl6pPr>
    <a:lvl7pPr marL="2743200" algn="l" defTabSz="914400" rtl="0" eaLnBrk="1" latinLnBrk="0" hangingPunct="1">
      <a:defRPr sz="1600" b="1" kern="1200">
        <a:solidFill>
          <a:srgbClr val="FF0000"/>
        </a:solidFill>
        <a:latin typeface="Times New Roman" pitchFamily="18" charset="0"/>
        <a:ea typeface="宋体" charset="-122"/>
        <a:cs typeface="+mn-cs"/>
      </a:defRPr>
    </a:lvl7pPr>
    <a:lvl8pPr marL="3200400" algn="l" defTabSz="914400" rtl="0" eaLnBrk="1" latinLnBrk="0" hangingPunct="1">
      <a:defRPr sz="1600" b="1" kern="1200">
        <a:solidFill>
          <a:srgbClr val="FF0000"/>
        </a:solidFill>
        <a:latin typeface="Times New Roman" pitchFamily="18" charset="0"/>
        <a:ea typeface="宋体" charset="-122"/>
        <a:cs typeface="+mn-cs"/>
      </a:defRPr>
    </a:lvl8pPr>
    <a:lvl9pPr marL="3657600" algn="l" defTabSz="914400" rtl="0" eaLnBrk="1" latinLnBrk="0" hangingPunct="1">
      <a:defRPr sz="1600" b="1" kern="1200">
        <a:solidFill>
          <a:srgbClr val="FF0000"/>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FF99"/>
    <a:srgbClr val="CCFFFF"/>
    <a:srgbClr val="8597E3"/>
    <a:srgbClr val="CCECFF"/>
    <a:srgbClr val="000099"/>
    <a:srgbClr val="FF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92" d="100"/>
          <a:sy n="92" d="100"/>
        </p:scale>
        <p:origin x="540" y="66"/>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AE469D04-C0E2-4597-B9ED-E20E1376BBC3}" type="datetimeFigureOut">
              <a:rPr lang="zh-CN" altLang="en-US"/>
              <a:pPr>
                <a:defRPr/>
              </a:pPr>
              <a:t>2021/4/7 Wednesday</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B6EF93E8-76DA-443E-9F39-8A36995E36E2}" type="slidenum">
              <a:rPr lang="zh-CN" altLang="en-US"/>
              <a:pPr>
                <a:defRPr/>
              </a:pPr>
              <a:t>‹#›</a:t>
            </a:fld>
            <a:endParaRPr lang="zh-CN" altLang="en-US"/>
          </a:p>
        </p:txBody>
      </p:sp>
    </p:spTree>
    <p:extLst>
      <p:ext uri="{BB962C8B-B14F-4D97-AF65-F5344CB8AC3E}">
        <p14:creationId xmlns:p14="http://schemas.microsoft.com/office/powerpoint/2010/main" val="3292088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5DCF1432-536D-48EA-ACE7-FE47A8BDAAF3}" type="datetimeFigureOut">
              <a:rPr lang="zh-CN" altLang="en-US"/>
              <a:pPr>
                <a:defRPr/>
              </a:pPr>
              <a:t>2021/4/7 Wednesday</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09BC30C7-25F3-4642-9C15-9E3439EB2512}" type="slidenum">
              <a:rPr lang="zh-CN" altLang="en-US"/>
              <a:pPr>
                <a:defRPr/>
              </a:pPr>
              <a:t>‹#›</a:t>
            </a:fld>
            <a:endParaRPr lang="zh-CN" altLang="en-US"/>
          </a:p>
        </p:txBody>
      </p:sp>
    </p:spTree>
    <p:extLst>
      <p:ext uri="{BB962C8B-B14F-4D97-AF65-F5344CB8AC3E}">
        <p14:creationId xmlns:p14="http://schemas.microsoft.com/office/powerpoint/2010/main" val="1217487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AADB01-2724-4940-8046-92C4832A85FD}" type="slidenum">
              <a:rPr lang="zh-CN" altLang="en-US"/>
              <a:pPr/>
              <a:t>2</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60290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37</a:t>
            </a:fld>
            <a:endParaRPr lang="zh-CN" altLang="en-US"/>
          </a:p>
        </p:txBody>
      </p:sp>
    </p:spTree>
    <p:extLst>
      <p:ext uri="{BB962C8B-B14F-4D97-AF65-F5344CB8AC3E}">
        <p14:creationId xmlns:p14="http://schemas.microsoft.com/office/powerpoint/2010/main" val="253175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BC30C7-25F3-4642-9C15-9E3439EB2512}" type="slidenum">
              <a:rPr lang="zh-CN" altLang="en-US" smtClean="0"/>
              <a:pPr>
                <a:defRPr/>
              </a:pPr>
              <a:t>45</a:t>
            </a:fld>
            <a:endParaRPr lang="zh-CN" altLang="en-US"/>
          </a:p>
        </p:txBody>
      </p:sp>
    </p:spTree>
    <p:extLst>
      <p:ext uri="{BB962C8B-B14F-4D97-AF65-F5344CB8AC3E}">
        <p14:creationId xmlns:p14="http://schemas.microsoft.com/office/powerpoint/2010/main" val="376288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BC30C7-25F3-4642-9C15-9E3439EB2512}" type="slidenum">
              <a:rPr lang="zh-CN" altLang="en-US" smtClean="0"/>
              <a:pPr>
                <a:defRPr/>
              </a:pPr>
              <a:t>3</a:t>
            </a:fld>
            <a:endParaRPr lang="zh-CN" altLang="en-US"/>
          </a:p>
        </p:txBody>
      </p:sp>
    </p:spTree>
    <p:extLst>
      <p:ext uri="{BB962C8B-B14F-4D97-AF65-F5344CB8AC3E}">
        <p14:creationId xmlns:p14="http://schemas.microsoft.com/office/powerpoint/2010/main" val="232456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9</a:t>
            </a:fld>
            <a:endParaRPr lang="zh-CN" altLang="en-US"/>
          </a:p>
        </p:txBody>
      </p:sp>
    </p:spTree>
    <p:extLst>
      <p:ext uri="{BB962C8B-B14F-4D97-AF65-F5344CB8AC3E}">
        <p14:creationId xmlns:p14="http://schemas.microsoft.com/office/powerpoint/2010/main" val="56613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14</a:t>
            </a:fld>
            <a:endParaRPr lang="zh-CN" altLang="en-US"/>
          </a:p>
        </p:txBody>
      </p:sp>
    </p:spTree>
    <p:extLst>
      <p:ext uri="{BB962C8B-B14F-4D97-AF65-F5344CB8AC3E}">
        <p14:creationId xmlns:p14="http://schemas.microsoft.com/office/powerpoint/2010/main" val="374032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18</a:t>
            </a:fld>
            <a:endParaRPr lang="zh-CN" altLang="en-US"/>
          </a:p>
        </p:txBody>
      </p:sp>
    </p:spTree>
    <p:extLst>
      <p:ext uri="{BB962C8B-B14F-4D97-AF65-F5344CB8AC3E}">
        <p14:creationId xmlns:p14="http://schemas.microsoft.com/office/powerpoint/2010/main" val="1768891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19</a:t>
            </a:fld>
            <a:endParaRPr lang="zh-CN" altLang="en-US"/>
          </a:p>
        </p:txBody>
      </p:sp>
    </p:spTree>
    <p:extLst>
      <p:ext uri="{BB962C8B-B14F-4D97-AF65-F5344CB8AC3E}">
        <p14:creationId xmlns:p14="http://schemas.microsoft.com/office/powerpoint/2010/main" val="390930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22</a:t>
            </a:fld>
            <a:endParaRPr lang="zh-CN" altLang="en-US"/>
          </a:p>
        </p:txBody>
      </p:sp>
    </p:spTree>
    <p:extLst>
      <p:ext uri="{BB962C8B-B14F-4D97-AF65-F5344CB8AC3E}">
        <p14:creationId xmlns:p14="http://schemas.microsoft.com/office/powerpoint/2010/main" val="2607556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26</a:t>
            </a:fld>
            <a:endParaRPr lang="zh-CN" altLang="en-US"/>
          </a:p>
        </p:txBody>
      </p:sp>
    </p:spTree>
    <p:extLst>
      <p:ext uri="{BB962C8B-B14F-4D97-AF65-F5344CB8AC3E}">
        <p14:creationId xmlns:p14="http://schemas.microsoft.com/office/powerpoint/2010/main" val="179633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28</a:t>
            </a:fld>
            <a:endParaRPr lang="zh-CN" altLang="en-US"/>
          </a:p>
        </p:txBody>
      </p:sp>
    </p:spTree>
    <p:extLst>
      <p:ext uri="{BB962C8B-B14F-4D97-AF65-F5344CB8AC3E}">
        <p14:creationId xmlns:p14="http://schemas.microsoft.com/office/powerpoint/2010/main" val="1740153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347086448"/>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6015476"/>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61177285"/>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4565453"/>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503BD357-0401-470A-8F76-0C4F2C52B585}" type="slidenum">
              <a:rPr lang="zh-CN" altLang="en-US"/>
              <a:pPr>
                <a:defRPr/>
              </a:pPr>
              <a:t>‹#›</a:t>
            </a:fld>
            <a:endParaRPr lang="en-US" altLang="zh-CN"/>
          </a:p>
        </p:txBody>
      </p:sp>
    </p:spTree>
    <p:extLst>
      <p:ext uri="{BB962C8B-B14F-4D97-AF65-F5344CB8AC3E}">
        <p14:creationId xmlns:p14="http://schemas.microsoft.com/office/powerpoint/2010/main" val="3417637891"/>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616E3EF-E5EF-4093-AD41-7905E6709390}" type="slidenum">
              <a:rPr lang="zh-CN" altLang="en-US"/>
              <a:pPr>
                <a:defRPr/>
              </a:pPr>
              <a:t>‹#›</a:t>
            </a:fld>
            <a:endParaRPr lang="en-US" altLang="zh-CN"/>
          </a:p>
        </p:txBody>
      </p:sp>
    </p:spTree>
    <p:extLst>
      <p:ext uri="{BB962C8B-B14F-4D97-AF65-F5344CB8AC3E}">
        <p14:creationId xmlns:p14="http://schemas.microsoft.com/office/powerpoint/2010/main" val="823503968"/>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14F510A8-E735-49DE-A224-D8790CC3F2C6}" type="slidenum">
              <a:rPr lang="zh-CN" altLang="en-US"/>
              <a:pPr>
                <a:defRPr/>
              </a:pPr>
              <a:t>‹#›</a:t>
            </a:fld>
            <a:endParaRPr lang="en-US" altLang="zh-CN"/>
          </a:p>
        </p:txBody>
      </p:sp>
    </p:spTree>
    <p:extLst>
      <p:ext uri="{BB962C8B-B14F-4D97-AF65-F5344CB8AC3E}">
        <p14:creationId xmlns:p14="http://schemas.microsoft.com/office/powerpoint/2010/main" val="3604253101"/>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A8B096A0-17A6-40BE-A23A-84476C1C3390}" type="slidenum">
              <a:rPr lang="zh-CN" altLang="en-US"/>
              <a:pPr>
                <a:defRPr/>
              </a:pPr>
              <a:t>‹#›</a:t>
            </a:fld>
            <a:endParaRPr lang="en-US" altLang="zh-CN"/>
          </a:p>
        </p:txBody>
      </p:sp>
    </p:spTree>
    <p:extLst>
      <p:ext uri="{BB962C8B-B14F-4D97-AF65-F5344CB8AC3E}">
        <p14:creationId xmlns:p14="http://schemas.microsoft.com/office/powerpoint/2010/main" val="3676199753"/>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49618B1F-5260-414A-A333-9E0E1A7A95CA}" type="slidenum">
              <a:rPr lang="zh-CN" altLang="en-US"/>
              <a:pPr>
                <a:defRPr/>
              </a:pPr>
              <a:t>‹#›</a:t>
            </a:fld>
            <a:endParaRPr lang="en-US" altLang="zh-CN"/>
          </a:p>
        </p:txBody>
      </p:sp>
    </p:spTree>
    <p:extLst>
      <p:ext uri="{BB962C8B-B14F-4D97-AF65-F5344CB8AC3E}">
        <p14:creationId xmlns:p14="http://schemas.microsoft.com/office/powerpoint/2010/main" val="2361482195"/>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42DD09F5-30E9-434F-B943-C71D87FFCEA7}" type="slidenum">
              <a:rPr lang="zh-CN" altLang="en-US"/>
              <a:pPr>
                <a:defRPr/>
              </a:pPr>
              <a:t>‹#›</a:t>
            </a:fld>
            <a:endParaRPr lang="en-US" altLang="zh-CN"/>
          </a:p>
        </p:txBody>
      </p:sp>
    </p:spTree>
    <p:extLst>
      <p:ext uri="{BB962C8B-B14F-4D97-AF65-F5344CB8AC3E}">
        <p14:creationId xmlns:p14="http://schemas.microsoft.com/office/powerpoint/2010/main" val="592408733"/>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5E9FE13F-0362-4960-B7EB-927A17DF7A8F}" type="slidenum">
              <a:rPr lang="zh-CN" altLang="en-US"/>
              <a:pPr>
                <a:defRPr/>
              </a:pPr>
              <a:t>‹#›</a:t>
            </a:fld>
            <a:endParaRPr lang="en-US" altLang="zh-CN"/>
          </a:p>
        </p:txBody>
      </p:sp>
    </p:spTree>
    <p:extLst>
      <p:ext uri="{BB962C8B-B14F-4D97-AF65-F5344CB8AC3E}">
        <p14:creationId xmlns:p14="http://schemas.microsoft.com/office/powerpoint/2010/main" val="2552068927"/>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81606135"/>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559A97CB-CD3E-4435-9184-20D3EFAFE533}" type="slidenum">
              <a:rPr lang="zh-CN" altLang="en-US"/>
              <a:pPr>
                <a:defRPr/>
              </a:pPr>
              <a:t>‹#›</a:t>
            </a:fld>
            <a:endParaRPr lang="en-US" altLang="zh-CN"/>
          </a:p>
        </p:txBody>
      </p:sp>
    </p:spTree>
    <p:extLst>
      <p:ext uri="{BB962C8B-B14F-4D97-AF65-F5344CB8AC3E}">
        <p14:creationId xmlns:p14="http://schemas.microsoft.com/office/powerpoint/2010/main" val="2992962292"/>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9E08946B-A51D-4D8F-96AB-5F4E0C08693C}" type="slidenum">
              <a:rPr lang="zh-CN" altLang="en-US"/>
              <a:pPr>
                <a:defRPr/>
              </a:pPr>
              <a:t>‹#›</a:t>
            </a:fld>
            <a:endParaRPr lang="en-US" altLang="zh-CN"/>
          </a:p>
        </p:txBody>
      </p:sp>
    </p:spTree>
    <p:extLst>
      <p:ext uri="{BB962C8B-B14F-4D97-AF65-F5344CB8AC3E}">
        <p14:creationId xmlns:p14="http://schemas.microsoft.com/office/powerpoint/2010/main" val="4086986447"/>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E5BD58D-707E-4C96-A75B-443810743987}" type="slidenum">
              <a:rPr lang="zh-CN" altLang="en-US"/>
              <a:pPr>
                <a:defRPr/>
              </a:pPr>
              <a:t>‹#›</a:t>
            </a:fld>
            <a:endParaRPr lang="en-US" altLang="zh-CN"/>
          </a:p>
        </p:txBody>
      </p:sp>
    </p:spTree>
    <p:extLst>
      <p:ext uri="{BB962C8B-B14F-4D97-AF65-F5344CB8AC3E}">
        <p14:creationId xmlns:p14="http://schemas.microsoft.com/office/powerpoint/2010/main" val="2403864168"/>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D184982-6F14-45A1-94F9-C726AC32DDAD}" type="slidenum">
              <a:rPr lang="zh-CN" altLang="en-US"/>
              <a:pPr>
                <a:defRPr/>
              </a:pPr>
              <a:t>‹#›</a:t>
            </a:fld>
            <a:endParaRPr lang="en-US" altLang="zh-CN"/>
          </a:p>
        </p:txBody>
      </p:sp>
    </p:spTree>
    <p:extLst>
      <p:ext uri="{BB962C8B-B14F-4D97-AF65-F5344CB8AC3E}">
        <p14:creationId xmlns:p14="http://schemas.microsoft.com/office/powerpoint/2010/main" val="1925555681"/>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93CF2B64-22F1-48F1-93DE-3D1D68591FCB}" type="slidenum">
              <a:rPr lang="zh-CN" altLang="en-US"/>
              <a:pPr>
                <a:defRPr/>
              </a:pPr>
              <a:t>‹#›</a:t>
            </a:fld>
            <a:endParaRPr lang="en-US" altLang="zh-CN"/>
          </a:p>
        </p:txBody>
      </p:sp>
    </p:spTree>
    <p:extLst>
      <p:ext uri="{BB962C8B-B14F-4D97-AF65-F5344CB8AC3E}">
        <p14:creationId xmlns:p14="http://schemas.microsoft.com/office/powerpoint/2010/main" val="2249606112"/>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E24223E0-DF0C-4567-8675-18AB306FC27D}" type="slidenum">
              <a:rPr lang="zh-CN" altLang="en-US"/>
              <a:pPr>
                <a:defRPr/>
              </a:pPr>
              <a:t>‹#›</a:t>
            </a:fld>
            <a:endParaRPr lang="en-US" altLang="zh-CN"/>
          </a:p>
        </p:txBody>
      </p:sp>
    </p:spTree>
    <p:extLst>
      <p:ext uri="{BB962C8B-B14F-4D97-AF65-F5344CB8AC3E}">
        <p14:creationId xmlns:p14="http://schemas.microsoft.com/office/powerpoint/2010/main" val="2078761013"/>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BCE6F192-2A00-4790-A486-FED6D64D2C66}" type="slidenum">
              <a:rPr lang="zh-CN" altLang="en-US"/>
              <a:pPr>
                <a:defRPr/>
              </a:pPr>
              <a:t>‹#›</a:t>
            </a:fld>
            <a:endParaRPr lang="en-US" altLang="zh-CN"/>
          </a:p>
        </p:txBody>
      </p:sp>
    </p:spTree>
    <p:extLst>
      <p:ext uri="{BB962C8B-B14F-4D97-AF65-F5344CB8AC3E}">
        <p14:creationId xmlns:p14="http://schemas.microsoft.com/office/powerpoint/2010/main" val="618611778"/>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6965100"/>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36097848"/>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9224334"/>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54531649"/>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499058"/>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24989329"/>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96853170"/>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ea typeface="宋体" pitchFamily="2" charset="-122"/>
              </a:defRPr>
            </a:lvl1pPr>
          </a:lstStyle>
          <a:p>
            <a:pPr>
              <a:defRPr/>
            </a:pPr>
            <a:fld id="{E61CD02A-CE2A-4564-802E-215E353AA8D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19.xml"/><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7.xml"/><Relationship Id="rId5" Type="http://schemas.openxmlformats.org/officeDocument/2006/relationships/image" Target="../media/image39.wmf"/><Relationship Id="rId4" Type="http://schemas.openxmlformats.org/officeDocument/2006/relationships/image" Target="../media/image38.wmf"/></Relationships>
</file>

<file path=ppt/slides/_rels/slide1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4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8.emf"/><Relationship Id="rId10" Type="http://schemas.openxmlformats.org/officeDocument/2006/relationships/image" Target="../media/image53.emf"/><Relationship Id="rId4" Type="http://schemas.openxmlformats.org/officeDocument/2006/relationships/image" Target="../media/image47.emf"/><Relationship Id="rId9" Type="http://schemas.openxmlformats.org/officeDocument/2006/relationships/image" Target="../media/image52.emf"/></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56.png"/><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9.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vmlDrawing" Target="../drawings/vmlDrawing4.vml"/><Relationship Id="rId6" Type="http://schemas.openxmlformats.org/officeDocument/2006/relationships/image" Target="../media/image64.png"/><Relationship Id="rId5" Type="http://schemas.openxmlformats.org/officeDocument/2006/relationships/image" Target="../media/image55.png"/><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png"/><Relationship Id="rId3" Type="http://schemas.openxmlformats.org/officeDocument/2006/relationships/notesSlide" Target="../notesSlides/notesSlide2.xml"/><Relationship Id="rId21" Type="http://schemas.openxmlformats.org/officeDocument/2006/relationships/oleObject" Target="../embeddings/oleObject3.bin"/><Relationship Id="rId7" Type="http://schemas.openxmlformats.org/officeDocument/2006/relationships/image" Target="../media/image9.emf"/><Relationship Id="rId12" Type="http://schemas.openxmlformats.org/officeDocument/2006/relationships/image" Target="../media/image14.png"/><Relationship Id="rId17" Type="http://schemas.openxmlformats.org/officeDocument/2006/relationships/oleObject" Target="../embeddings/oleObject1.bin"/><Relationship Id="rId2" Type="http://schemas.openxmlformats.org/officeDocument/2006/relationships/slideLayout" Target="../slideLayouts/slideLayout7.xml"/><Relationship Id="rId16" Type="http://schemas.openxmlformats.org/officeDocument/2006/relationships/image" Target="../media/image18.emf"/><Relationship Id="rId20" Type="http://schemas.openxmlformats.org/officeDocument/2006/relationships/image" Target="../media/image3.png"/><Relationship Id="rId1" Type="http://schemas.openxmlformats.org/officeDocument/2006/relationships/vmlDrawing" Target="../drawings/vmlDrawing1.vml"/><Relationship Id="rId6" Type="http://schemas.openxmlformats.org/officeDocument/2006/relationships/image" Target="../media/image8.emf"/><Relationship Id="rId11" Type="http://schemas.openxmlformats.org/officeDocument/2006/relationships/image" Target="../media/image13.emf"/><Relationship Id="rId24" Type="http://schemas.openxmlformats.org/officeDocument/2006/relationships/image" Target="../media/image5.png"/><Relationship Id="rId5" Type="http://schemas.openxmlformats.org/officeDocument/2006/relationships/image" Target="../media/image7.emf"/><Relationship Id="rId15" Type="http://schemas.openxmlformats.org/officeDocument/2006/relationships/image" Target="../media/image17.emf"/><Relationship Id="rId23" Type="http://schemas.openxmlformats.org/officeDocument/2006/relationships/oleObject" Target="../embeddings/oleObject4.bin"/><Relationship Id="rId10" Type="http://schemas.openxmlformats.org/officeDocument/2006/relationships/image" Target="../media/image12.emf"/><Relationship Id="rId19" Type="http://schemas.openxmlformats.org/officeDocument/2006/relationships/oleObject" Target="../embeddings/oleObject2.bin"/><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emf"/><Relationship Id="rId22"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9.xml"/><Relationship Id="rId5" Type="http://schemas.openxmlformats.org/officeDocument/2006/relationships/image" Target="../media/image73.png"/><Relationship Id="rId4" Type="http://schemas.openxmlformats.org/officeDocument/2006/relationships/image" Target="../media/image7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vmlDrawing" Target="../drawings/vmlDrawing5.vml"/><Relationship Id="rId5" Type="http://schemas.openxmlformats.org/officeDocument/2006/relationships/image" Target="../media/image74.w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19.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4.png"/><Relationship Id="rId1" Type="http://schemas.openxmlformats.org/officeDocument/2006/relationships/slideLayout" Target="../slideLayouts/slideLayout19.xml"/><Relationship Id="rId4" Type="http://schemas.openxmlformats.org/officeDocument/2006/relationships/image" Target="../media/image83.png"/></Relationships>
</file>

<file path=ppt/slides/_rels/slide4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png"/><Relationship Id="rId3" Type="http://schemas.openxmlformats.org/officeDocument/2006/relationships/notesSlide" Target="../notesSlides/notesSlide11.xml"/><Relationship Id="rId21" Type="http://schemas.openxmlformats.org/officeDocument/2006/relationships/oleObject" Target="../embeddings/oleObject3.bin"/><Relationship Id="rId7" Type="http://schemas.openxmlformats.org/officeDocument/2006/relationships/image" Target="../media/image9.emf"/><Relationship Id="rId12" Type="http://schemas.openxmlformats.org/officeDocument/2006/relationships/image" Target="../media/image14.png"/><Relationship Id="rId17" Type="http://schemas.openxmlformats.org/officeDocument/2006/relationships/oleObject" Target="../embeddings/oleObject1.bin"/><Relationship Id="rId2" Type="http://schemas.openxmlformats.org/officeDocument/2006/relationships/slideLayout" Target="../slideLayouts/slideLayout7.xml"/><Relationship Id="rId16" Type="http://schemas.openxmlformats.org/officeDocument/2006/relationships/image" Target="../media/image18.emf"/><Relationship Id="rId20" Type="http://schemas.openxmlformats.org/officeDocument/2006/relationships/image" Target="../media/image3.png"/><Relationship Id="rId1" Type="http://schemas.openxmlformats.org/officeDocument/2006/relationships/vmlDrawing" Target="../drawings/vmlDrawing6.vml"/><Relationship Id="rId6" Type="http://schemas.openxmlformats.org/officeDocument/2006/relationships/image" Target="../media/image8.emf"/><Relationship Id="rId11" Type="http://schemas.openxmlformats.org/officeDocument/2006/relationships/image" Target="../media/image13.emf"/><Relationship Id="rId24" Type="http://schemas.openxmlformats.org/officeDocument/2006/relationships/image" Target="../media/image5.png"/><Relationship Id="rId5" Type="http://schemas.openxmlformats.org/officeDocument/2006/relationships/image" Target="../media/image7.emf"/><Relationship Id="rId15" Type="http://schemas.openxmlformats.org/officeDocument/2006/relationships/image" Target="../media/image17.emf"/><Relationship Id="rId23" Type="http://schemas.openxmlformats.org/officeDocument/2006/relationships/oleObject" Target="../embeddings/oleObject4.bin"/><Relationship Id="rId10" Type="http://schemas.openxmlformats.org/officeDocument/2006/relationships/image" Target="../media/image12.emf"/><Relationship Id="rId19" Type="http://schemas.openxmlformats.org/officeDocument/2006/relationships/oleObject" Target="../embeddings/oleObject2.bin"/><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emf"/><Relationship Id="rId2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179388" y="0"/>
            <a:ext cx="8964612"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endParaRPr lang="zh-CN" altLang="en-US" sz="3200" b="0">
              <a:solidFill>
                <a:schemeClr val="tx1"/>
              </a:solidFill>
            </a:endParaRPr>
          </a:p>
          <a:p>
            <a:pPr eaLnBrk="1" hangingPunct="1">
              <a:spcBef>
                <a:spcPct val="50000"/>
              </a:spcBef>
            </a:pPr>
            <a:endParaRPr lang="en-US" altLang="zh-CN" sz="4400">
              <a:latin typeface="Arial" charset="0"/>
              <a:cs typeface="Times New Roman" pitchFamily="18" charset="0"/>
            </a:endParaRPr>
          </a:p>
          <a:p>
            <a:pPr eaLnBrk="1" hangingPunct="1">
              <a:spcBef>
                <a:spcPct val="50000"/>
              </a:spcBef>
            </a:pPr>
            <a:r>
              <a:rPr lang="en-US" altLang="zh-CN" sz="4400">
                <a:latin typeface="Arial" charset="0"/>
                <a:cs typeface="Times New Roman" pitchFamily="18" charset="0"/>
              </a:rPr>
              <a:t>CHAPTER 3</a:t>
            </a:r>
          </a:p>
          <a:p>
            <a:pPr eaLnBrk="1" hangingPunct="1">
              <a:spcBef>
                <a:spcPct val="50000"/>
              </a:spcBef>
            </a:pPr>
            <a:r>
              <a:rPr lang="en-US" altLang="zh-CN" sz="4400">
                <a:solidFill>
                  <a:srgbClr val="0000FF"/>
                </a:solidFill>
                <a:latin typeface="Arial" charset="0"/>
                <a:cs typeface="Times New Roman" pitchFamily="18" charset="0"/>
              </a:rPr>
              <a:t>Software</a:t>
            </a:r>
          </a:p>
          <a:p>
            <a:pPr eaLnBrk="1" hangingPunct="1">
              <a:lnSpc>
                <a:spcPct val="40000"/>
              </a:lnSpc>
              <a:spcBef>
                <a:spcPct val="50000"/>
              </a:spcBef>
            </a:pPr>
            <a:r>
              <a:rPr lang="en-US" altLang="zh-CN" sz="4400">
                <a:solidFill>
                  <a:srgbClr val="0000FF"/>
                </a:solidFill>
                <a:latin typeface="Arial" charset="0"/>
                <a:cs typeface="Times New Roman" pitchFamily="18" charset="0"/>
              </a:rPr>
              <a:t>Requirement  Analysis</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2003E4-CA40-4612-8642-F138992E6489}"/>
              </a:ext>
            </a:extLst>
          </p:cNvPr>
          <p:cNvSpPr txBox="1"/>
          <p:nvPr/>
        </p:nvSpPr>
        <p:spPr>
          <a:xfrm>
            <a:off x="476546" y="413665"/>
            <a:ext cx="5040560"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4" name="图片 3">
            <a:extLst>
              <a:ext uri="{FF2B5EF4-FFF2-40B4-BE49-F238E27FC236}">
                <a16:creationId xmlns:a16="http://schemas.microsoft.com/office/drawing/2014/main" id="{CBEF2C08-AFD1-4DAD-89EE-CAB7344390CD}"/>
              </a:ext>
            </a:extLst>
          </p:cNvPr>
          <p:cNvPicPr>
            <a:picLocks noChangeAspect="1"/>
          </p:cNvPicPr>
          <p:nvPr/>
        </p:nvPicPr>
        <p:blipFill>
          <a:blip r:embed="rId2"/>
          <a:stretch>
            <a:fillRect/>
          </a:stretch>
        </p:blipFill>
        <p:spPr>
          <a:xfrm>
            <a:off x="-18510" y="2419352"/>
            <a:ext cx="9144000" cy="4475033"/>
          </a:xfrm>
          <a:prstGeom prst="rect">
            <a:avLst/>
          </a:prstGeom>
        </p:spPr>
      </p:pic>
      <p:sp>
        <p:nvSpPr>
          <p:cNvPr id="6" name="文本框 5">
            <a:extLst>
              <a:ext uri="{FF2B5EF4-FFF2-40B4-BE49-F238E27FC236}">
                <a16:creationId xmlns:a16="http://schemas.microsoft.com/office/drawing/2014/main" id="{6D501FA7-F07B-4524-94FD-1245BD0B8F7A}"/>
              </a:ext>
            </a:extLst>
          </p:cNvPr>
          <p:cNvSpPr txBox="1"/>
          <p:nvPr/>
        </p:nvSpPr>
        <p:spPr>
          <a:xfrm>
            <a:off x="494686" y="1763815"/>
            <a:ext cx="4582160" cy="400110"/>
          </a:xfrm>
          <a:prstGeom prst="rect">
            <a:avLst/>
          </a:prstGeom>
          <a:noFill/>
        </p:spPr>
        <p:txBody>
          <a:bodyPr wrap="square">
            <a:spAutoFit/>
          </a:bodyPr>
          <a:lstStyle/>
          <a:p>
            <a:pPr marL="342900" indent="-342900" algn="l">
              <a:buClr>
                <a:srgbClr val="FF0000"/>
              </a:buClr>
              <a:buFont typeface="Wingdings" panose="05000000000000000000" pitchFamily="2" charset="2"/>
              <a:buChar char="p"/>
            </a:pPr>
            <a:r>
              <a:rPr lang="en-US" altLang="zh-CN" sz="2000" dirty="0">
                <a:ea typeface="宋体" pitchFamily="2" charset="-122"/>
              </a:rPr>
              <a:t>Course Registration System</a:t>
            </a:r>
            <a:endParaRPr lang="zh-CN" altLang="en-US" sz="2000" dirty="0">
              <a:ea typeface="宋体" pitchFamily="2" charset="-122"/>
            </a:endParaRPr>
          </a:p>
        </p:txBody>
      </p:sp>
    </p:spTree>
    <p:extLst>
      <p:ext uri="{BB962C8B-B14F-4D97-AF65-F5344CB8AC3E}">
        <p14:creationId xmlns:p14="http://schemas.microsoft.com/office/powerpoint/2010/main" val="359682690"/>
      </p:ext>
    </p:extLst>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D1416D-7EFB-4C77-84A5-B672AA11CE7B}"/>
              </a:ext>
            </a:extLst>
          </p:cNvPr>
          <p:cNvSpPr txBox="1"/>
          <p:nvPr/>
        </p:nvSpPr>
        <p:spPr>
          <a:xfrm>
            <a:off x="611560" y="413665"/>
            <a:ext cx="6300700" cy="707886"/>
          </a:xfrm>
          <a:prstGeom prst="rect">
            <a:avLst/>
          </a:prstGeom>
          <a:noFill/>
        </p:spPr>
        <p:txBody>
          <a:bodyPr wrap="square">
            <a:spAutoFit/>
          </a:bodyPr>
          <a:lstStyle/>
          <a:p>
            <a:pPr algn="l"/>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类图</a:t>
            </a:r>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6" name="文本框 5">
            <a:extLst>
              <a:ext uri="{FF2B5EF4-FFF2-40B4-BE49-F238E27FC236}">
                <a16:creationId xmlns:a16="http://schemas.microsoft.com/office/drawing/2014/main" id="{51853986-41A8-42D6-AB44-59326DB8C966}"/>
              </a:ext>
            </a:extLst>
          </p:cNvPr>
          <p:cNvSpPr txBox="1"/>
          <p:nvPr/>
        </p:nvSpPr>
        <p:spPr>
          <a:xfrm>
            <a:off x="696224" y="2258870"/>
            <a:ext cx="8442431" cy="4343433"/>
          </a:xfrm>
          <a:prstGeom prst="rect">
            <a:avLst/>
          </a:prstGeom>
          <a:noFill/>
        </p:spPr>
        <p:txBody>
          <a:bodyPr wrap="square">
            <a:spAutoFit/>
          </a:bodyPr>
          <a:lstStyle/>
          <a:p>
            <a:pPr marL="285750" indent="-285750" algn="l">
              <a:lnSpc>
                <a:spcPct val="130000"/>
              </a:lnSpc>
              <a:spcBef>
                <a:spcPts val="1200"/>
              </a:spcBef>
              <a:buClr>
                <a:srgbClr val="FF0000"/>
              </a:buClr>
              <a:buFont typeface="Wingdings" panose="05000000000000000000" pitchFamily="2" charset="2"/>
              <a:buChar char="l"/>
            </a:pPr>
            <a:r>
              <a:rPr lang="zh-CN" altLang="en-US" sz="2400" dirty="0">
                <a:solidFill>
                  <a:schemeClr val="tx1"/>
                </a:solidFill>
                <a:latin typeface="+mn-ea"/>
                <a:ea typeface="+mn-ea"/>
              </a:rPr>
              <a:t>类图以反映</a:t>
            </a:r>
            <a:r>
              <a:rPr lang="zh-CN" altLang="en-US" sz="2400" dirty="0">
                <a:solidFill>
                  <a:srgbClr val="0000FF"/>
                </a:solidFill>
                <a:latin typeface="+mn-ea"/>
                <a:ea typeface="+mn-ea"/>
              </a:rPr>
              <a:t>类的组成(属性、操作)</a:t>
            </a:r>
            <a:r>
              <a:rPr lang="zh-CN" altLang="en-US" sz="2400" dirty="0">
                <a:solidFill>
                  <a:schemeClr val="tx1"/>
                </a:solidFill>
                <a:latin typeface="+mn-ea"/>
                <a:ea typeface="+mn-ea"/>
              </a:rPr>
              <a:t>，以及类之间的关系为主要目的，描述了软件系统的</a:t>
            </a:r>
            <a:r>
              <a:rPr lang="zh-CN" altLang="en-US" sz="2400" dirty="0">
                <a:solidFill>
                  <a:srgbClr val="0000FF"/>
                </a:solidFill>
                <a:latin typeface="+mn-ea"/>
                <a:ea typeface="+mn-ea"/>
              </a:rPr>
              <a:t>静态结构</a:t>
            </a:r>
            <a:r>
              <a:rPr lang="zh-CN" altLang="en-US" sz="2400" dirty="0">
                <a:solidFill>
                  <a:schemeClr val="tx1"/>
                </a:solidFill>
                <a:latin typeface="+mn-ea"/>
                <a:ea typeface="+mn-ea"/>
              </a:rPr>
              <a:t>，是一种静态建模方法</a:t>
            </a:r>
            <a:endParaRPr lang="en-US" altLang="zh-CN" sz="2400" dirty="0">
              <a:solidFill>
                <a:schemeClr val="tx1"/>
              </a:solidFill>
              <a:latin typeface="+mn-ea"/>
              <a:ea typeface="+mn-ea"/>
            </a:endParaRPr>
          </a:p>
          <a:p>
            <a:pPr marL="285750" indent="-285750" algn="l">
              <a:lnSpc>
                <a:spcPct val="130000"/>
              </a:lnSpc>
              <a:spcBef>
                <a:spcPts val="1200"/>
              </a:spcBef>
              <a:buClr>
                <a:srgbClr val="FF0000"/>
              </a:buClr>
              <a:buFont typeface="Wingdings" panose="05000000000000000000" pitchFamily="2" charset="2"/>
              <a:buChar char="l"/>
            </a:pPr>
            <a:r>
              <a:rPr lang="ja-JP" altLang="en-US" sz="2400" i="0" dirty="0">
                <a:solidFill>
                  <a:schemeClr val="tx1"/>
                </a:solidFill>
                <a:effectLst/>
                <a:latin typeface="+mn-ea"/>
                <a:ea typeface="+mn-ea"/>
              </a:rPr>
              <a:t>类图不仅定义系统中的类，</a:t>
            </a:r>
            <a:r>
              <a:rPr lang="zh-CN" altLang="en-US" sz="2400" i="0" dirty="0">
                <a:solidFill>
                  <a:schemeClr val="tx1"/>
                </a:solidFill>
                <a:effectLst/>
                <a:latin typeface="+mn-ea"/>
                <a:ea typeface="+mn-ea"/>
              </a:rPr>
              <a:t>还要</a:t>
            </a:r>
            <a:r>
              <a:rPr lang="ja-JP" altLang="en-US" sz="2400" i="0" dirty="0">
                <a:solidFill>
                  <a:schemeClr val="tx1"/>
                </a:solidFill>
                <a:effectLst/>
                <a:latin typeface="+mn-ea"/>
                <a:ea typeface="+mn-ea"/>
              </a:rPr>
              <a:t>表示类之间的</a:t>
            </a:r>
            <a:r>
              <a:rPr lang="ja-JP" altLang="en-US" sz="2400" i="0" dirty="0">
                <a:solidFill>
                  <a:srgbClr val="0000FF"/>
                </a:solidFill>
                <a:effectLst/>
                <a:latin typeface="+mn-ea"/>
                <a:ea typeface="+mn-ea"/>
              </a:rPr>
              <a:t>联系如关联</a:t>
            </a:r>
            <a:r>
              <a:rPr lang="ja-JP" altLang="en-US" sz="2400" i="0" dirty="0">
                <a:solidFill>
                  <a:schemeClr val="tx1"/>
                </a:solidFill>
                <a:effectLst/>
                <a:latin typeface="+mn-ea"/>
                <a:ea typeface="+mn-ea"/>
              </a:rPr>
              <a:t>、依赖、聚合等，也包括类的内部结构</a:t>
            </a:r>
            <a:r>
              <a:rPr lang="en-US" altLang="ja-JP" sz="2400" i="0" dirty="0">
                <a:solidFill>
                  <a:schemeClr val="tx1"/>
                </a:solidFill>
                <a:effectLst/>
                <a:latin typeface="+mn-ea"/>
                <a:ea typeface="+mn-ea"/>
              </a:rPr>
              <a:t>(</a:t>
            </a:r>
            <a:r>
              <a:rPr lang="ja-JP" altLang="en-US" sz="2400" i="0" dirty="0">
                <a:solidFill>
                  <a:schemeClr val="tx1"/>
                </a:solidFill>
                <a:effectLst/>
                <a:latin typeface="+mn-ea"/>
                <a:ea typeface="+mn-ea"/>
              </a:rPr>
              <a:t>类的属性和操作</a:t>
            </a:r>
            <a:r>
              <a:rPr lang="en-US" altLang="ja-JP" sz="2400" i="0" dirty="0">
                <a:solidFill>
                  <a:schemeClr val="tx1"/>
                </a:solidFill>
                <a:effectLst/>
                <a:latin typeface="+mn-ea"/>
                <a:ea typeface="+mn-ea"/>
              </a:rPr>
              <a:t>)</a:t>
            </a:r>
            <a:r>
              <a:rPr lang="zh-CN" altLang="en-US" sz="2400" i="0" dirty="0">
                <a:solidFill>
                  <a:schemeClr val="tx1"/>
                </a:solidFill>
                <a:effectLst/>
                <a:latin typeface="+mn-ea"/>
                <a:ea typeface="+mn-ea"/>
              </a:rPr>
              <a:t>。</a:t>
            </a:r>
            <a:endParaRPr lang="ja-JP" altLang="zh-CN" sz="2400" i="0" dirty="0">
              <a:solidFill>
                <a:schemeClr val="tx1"/>
              </a:solidFill>
              <a:effectLst/>
              <a:latin typeface="+mn-ea"/>
              <a:ea typeface="+mn-ea"/>
            </a:endParaRPr>
          </a:p>
          <a:p>
            <a:pPr marL="285750" indent="-285750" algn="l">
              <a:lnSpc>
                <a:spcPct val="130000"/>
              </a:lnSpc>
              <a:spcBef>
                <a:spcPts val="1200"/>
              </a:spcBef>
              <a:buClr>
                <a:srgbClr val="FF0000"/>
              </a:buClr>
              <a:buFont typeface="Wingdings" panose="05000000000000000000" pitchFamily="2" charset="2"/>
              <a:buChar char="l"/>
            </a:pPr>
            <a:r>
              <a:rPr lang="zh-CN" altLang="en-US" sz="2400" i="0" dirty="0">
                <a:solidFill>
                  <a:schemeClr val="tx1"/>
                </a:solidFill>
                <a:effectLst/>
                <a:latin typeface="+mn-ea"/>
                <a:ea typeface="+mn-ea"/>
              </a:rPr>
              <a:t>类图是以类为中心来组织的，类图中的其他元素或属于某个类或与类相关联。</a:t>
            </a:r>
            <a:r>
              <a:rPr lang="ja-JP" altLang="en-US" sz="2400" i="0" dirty="0">
                <a:solidFill>
                  <a:schemeClr val="tx1"/>
                </a:solidFill>
                <a:effectLst/>
                <a:latin typeface="+mn-ea"/>
                <a:ea typeface="+mn-ea"/>
              </a:rPr>
              <a:t>  </a:t>
            </a:r>
            <a:endParaRPr lang="en-US" altLang="ja-JP" sz="2400" dirty="0">
              <a:solidFill>
                <a:schemeClr val="tx1"/>
              </a:solidFill>
              <a:latin typeface="+mn-ea"/>
              <a:ea typeface="+mn-ea"/>
            </a:endParaRPr>
          </a:p>
          <a:p>
            <a:pPr marL="285750" indent="-285750" algn="l">
              <a:lnSpc>
                <a:spcPct val="130000"/>
              </a:lnSpc>
              <a:spcBef>
                <a:spcPts val="1200"/>
              </a:spcBef>
              <a:buClr>
                <a:srgbClr val="FF0000"/>
              </a:buClr>
              <a:buFont typeface="Wingdings" panose="05000000000000000000" pitchFamily="2" charset="2"/>
              <a:buChar char="l"/>
            </a:pPr>
            <a:r>
              <a:rPr kumimoji="0" lang="zh-CN" altLang="en-US" sz="2400" i="0" dirty="0">
                <a:solidFill>
                  <a:schemeClr val="tx1"/>
                </a:solidFill>
                <a:effectLst/>
                <a:latin typeface="+mn-ea"/>
                <a:ea typeface="+mn-ea"/>
              </a:rPr>
              <a:t>类图中的“类”与</a:t>
            </a:r>
            <a:r>
              <a:rPr kumimoji="0" lang="zh-CN" altLang="en-US" sz="2400" i="0" dirty="0">
                <a:solidFill>
                  <a:srgbClr val="0000FF"/>
                </a:solidFill>
                <a:effectLst/>
                <a:latin typeface="+mn-ea"/>
                <a:ea typeface="+mn-ea"/>
              </a:rPr>
              <a:t>面向对象语言中的“类”</a:t>
            </a:r>
            <a:r>
              <a:rPr kumimoji="0" lang="zh-CN" altLang="en-US" sz="2400" i="0" dirty="0">
                <a:solidFill>
                  <a:schemeClr val="tx1"/>
                </a:solidFill>
                <a:effectLst/>
                <a:latin typeface="+mn-ea"/>
                <a:ea typeface="+mn-ea"/>
              </a:rPr>
              <a:t>的概念是对应的，是对现实世界中的</a:t>
            </a:r>
            <a:r>
              <a:rPr kumimoji="0" lang="zh-CN" altLang="en-US" sz="2400" i="0" dirty="0">
                <a:solidFill>
                  <a:srgbClr val="0000FF"/>
                </a:solidFill>
                <a:effectLst/>
                <a:latin typeface="+mn-ea"/>
                <a:ea typeface="+mn-ea"/>
              </a:rPr>
              <a:t>事物（对象）的抽象</a:t>
            </a:r>
            <a:r>
              <a:rPr kumimoji="0" lang="zh-CN" altLang="en-US" sz="2400" i="0" dirty="0">
                <a:solidFill>
                  <a:schemeClr val="tx1"/>
                </a:solidFill>
                <a:effectLst/>
                <a:latin typeface="+mn-ea"/>
                <a:ea typeface="+mn-ea"/>
              </a:rPr>
              <a:t>。</a:t>
            </a:r>
            <a:endParaRPr lang="ja-JP" altLang="en-US" sz="2400" i="0" dirty="0">
              <a:solidFill>
                <a:schemeClr val="tx1"/>
              </a:solidFill>
              <a:effectLst/>
            </a:endParaRPr>
          </a:p>
        </p:txBody>
      </p:sp>
      <p:sp>
        <p:nvSpPr>
          <p:cNvPr id="7" name="Rectangle 8">
            <a:extLst>
              <a:ext uri="{FF2B5EF4-FFF2-40B4-BE49-F238E27FC236}">
                <a16:creationId xmlns:a16="http://schemas.microsoft.com/office/drawing/2014/main" id="{C049B966-4F6A-42BA-B02E-D0010D0BBBCF}"/>
              </a:ext>
            </a:extLst>
          </p:cNvPr>
          <p:cNvSpPr>
            <a:spLocks noChangeArrowheads="1"/>
          </p:cNvSpPr>
          <p:nvPr/>
        </p:nvSpPr>
        <p:spPr bwMode="auto">
          <a:xfrm>
            <a:off x="531176" y="1808820"/>
            <a:ext cx="8772525" cy="45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algn="l">
              <a:spcBef>
                <a:spcPct val="20000"/>
              </a:spcBef>
              <a:buClr>
                <a:srgbClr val="FF0000"/>
              </a:buClr>
            </a:pPr>
            <a:r>
              <a:rPr lang="en-US" altLang="zh-CN" sz="2400" i="0" dirty="0">
                <a:solidFill>
                  <a:srgbClr val="FF0000"/>
                </a:solidFill>
                <a:effectLst/>
                <a:latin typeface="+mn-lt"/>
                <a:ea typeface="+mn-ea"/>
              </a:rPr>
              <a:t>1</a:t>
            </a:r>
            <a:r>
              <a:rPr lang="zh-CN" altLang="en-US" sz="2400" i="0" dirty="0">
                <a:solidFill>
                  <a:srgbClr val="FF0000"/>
                </a:solidFill>
                <a:effectLst/>
                <a:latin typeface="+mn-lt"/>
                <a:ea typeface="+mn-ea"/>
              </a:rPr>
              <a:t>、类图概念</a:t>
            </a:r>
            <a:endParaRPr lang="en-US" altLang="zh-CN" sz="2400" i="0" dirty="0">
              <a:solidFill>
                <a:srgbClr val="FF0000"/>
              </a:solidFill>
              <a:effectLst/>
              <a:latin typeface="+mn-lt"/>
              <a:ea typeface="+mn-ea"/>
            </a:endParaRPr>
          </a:p>
        </p:txBody>
      </p:sp>
    </p:spTree>
    <p:extLst>
      <p:ext uri="{BB962C8B-B14F-4D97-AF65-F5344CB8AC3E}">
        <p14:creationId xmlns:p14="http://schemas.microsoft.com/office/powerpoint/2010/main" val="1693635865"/>
      </p:ext>
    </p:extLst>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EFE1C4-2D9C-4CCB-ACFC-66B47E3BB9AD}"/>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4" name="Picture 7">
            <a:extLst>
              <a:ext uri="{FF2B5EF4-FFF2-40B4-BE49-F238E27FC236}">
                <a16:creationId xmlns:a16="http://schemas.microsoft.com/office/drawing/2014/main" id="{5BDF8EE0-633A-45ED-8842-57712CBBE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14" y="2438890"/>
            <a:ext cx="6525725" cy="2205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486315"/>
      </p:ext>
    </p:extLst>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C61338-551D-4932-9E2C-8A1B9A28C5F3}"/>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8">
            <a:extLst>
              <a:ext uri="{FF2B5EF4-FFF2-40B4-BE49-F238E27FC236}">
                <a16:creationId xmlns:a16="http://schemas.microsoft.com/office/drawing/2014/main" id="{7D698710-75D6-46FF-B6C6-35E9D6685102}"/>
              </a:ext>
            </a:extLst>
          </p:cNvPr>
          <p:cNvSpPr>
            <a:spLocks noChangeArrowheads="1"/>
          </p:cNvSpPr>
          <p:nvPr/>
        </p:nvSpPr>
        <p:spPr bwMode="auto">
          <a:xfrm>
            <a:off x="611560" y="1853825"/>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algn="l">
              <a:spcBef>
                <a:spcPct val="20000"/>
              </a:spcBef>
              <a:buClr>
                <a:srgbClr val="FF0000"/>
              </a:buClr>
            </a:pPr>
            <a:r>
              <a:rPr lang="en-US" altLang="zh-CN" sz="2400" i="0" dirty="0">
                <a:solidFill>
                  <a:srgbClr val="FF0000"/>
                </a:solidFill>
                <a:effectLst/>
                <a:latin typeface="+mn-lt"/>
                <a:ea typeface="+mn-ea"/>
              </a:rPr>
              <a:t>2</a:t>
            </a:r>
            <a:r>
              <a:rPr lang="zh-CN" altLang="en-US" sz="2400" i="0" dirty="0">
                <a:solidFill>
                  <a:srgbClr val="FF0000"/>
                </a:solidFill>
                <a:effectLst/>
                <a:latin typeface="+mn-lt"/>
                <a:ea typeface="+mn-ea"/>
              </a:rPr>
              <a:t>、类图中的事物及解释</a:t>
            </a:r>
            <a:endParaRPr lang="en-US" altLang="zh-CN" sz="2400" i="0" dirty="0">
              <a:solidFill>
                <a:srgbClr val="FF0000"/>
              </a:solidFill>
              <a:effectLst/>
              <a:latin typeface="+mn-lt"/>
              <a:ea typeface="+mn-ea"/>
            </a:endParaRPr>
          </a:p>
        </p:txBody>
      </p:sp>
      <p:sp>
        <p:nvSpPr>
          <p:cNvPr id="5" name="文本框 4">
            <a:extLst>
              <a:ext uri="{FF2B5EF4-FFF2-40B4-BE49-F238E27FC236}">
                <a16:creationId xmlns:a16="http://schemas.microsoft.com/office/drawing/2014/main" id="{90DE4CD2-FD9E-46FC-8975-9DDF576DFBBD}"/>
              </a:ext>
            </a:extLst>
          </p:cNvPr>
          <p:cNvSpPr txBox="1"/>
          <p:nvPr/>
        </p:nvSpPr>
        <p:spPr>
          <a:xfrm>
            <a:off x="296524" y="2303875"/>
            <a:ext cx="8325925" cy="2007986"/>
          </a:xfrm>
          <a:prstGeom prst="rect">
            <a:avLst/>
          </a:prstGeom>
          <a:noFill/>
        </p:spPr>
        <p:txBody>
          <a:bodyPr wrap="square">
            <a:spAutoFit/>
          </a:bodyPr>
          <a:lstStyle/>
          <a:p>
            <a:pPr marL="762000" lvl="1" indent="-285750" algn="l">
              <a:lnSpc>
                <a:spcPct val="130000"/>
              </a:lnSpc>
              <a:spcBef>
                <a:spcPts val="600"/>
              </a:spcBef>
              <a:buClr>
                <a:srgbClr val="FF0000"/>
              </a:buClr>
              <a:buFont typeface="Wingdings" panose="05000000000000000000" pitchFamily="2" charset="2"/>
              <a:buChar char="ü"/>
            </a:pPr>
            <a:r>
              <a:rPr kumimoji="0" lang="zh-CN" altLang="en-US" sz="1800" i="0" dirty="0">
                <a:solidFill>
                  <a:schemeClr val="tx1"/>
                </a:solidFill>
                <a:effectLst/>
              </a:rPr>
              <a:t>从上到下分为三部分，分别是</a:t>
            </a:r>
            <a:r>
              <a:rPr kumimoji="0" lang="zh-CN" altLang="en-US" sz="1800" i="0" dirty="0">
                <a:solidFill>
                  <a:srgbClr val="0000FF"/>
                </a:solidFill>
                <a:effectLst/>
              </a:rPr>
              <a:t>类名、属性和操作</a:t>
            </a:r>
            <a:r>
              <a:rPr kumimoji="0" lang="zh-CN" altLang="en-US" sz="1800" i="0" dirty="0">
                <a:solidFill>
                  <a:schemeClr val="tx1"/>
                </a:solidFill>
                <a:effectLst/>
              </a:rPr>
              <a:t>。类名是必须有的</a:t>
            </a:r>
          </a:p>
          <a:p>
            <a:pPr marL="762000" lvl="1" indent="-285750" algn="l">
              <a:lnSpc>
                <a:spcPct val="130000"/>
              </a:lnSpc>
              <a:spcBef>
                <a:spcPts val="600"/>
              </a:spcBef>
              <a:buClr>
                <a:srgbClr val="FF0000"/>
              </a:buClr>
              <a:buFont typeface="Wingdings" panose="05000000000000000000" pitchFamily="2" charset="2"/>
              <a:buChar char="ü"/>
            </a:pPr>
            <a:r>
              <a:rPr kumimoji="0" lang="zh-CN" altLang="en-US" sz="1800" i="0" dirty="0">
                <a:solidFill>
                  <a:schemeClr val="tx1"/>
                </a:solidFill>
                <a:effectLst/>
              </a:rPr>
              <a:t>类如果有属性，则每一个属性都必须有一个名字，另外还可以有其它的描述信息，如可见性、数据类型、缺省值等</a:t>
            </a:r>
          </a:p>
          <a:p>
            <a:pPr marL="762000" lvl="1" indent="-285750" algn="l">
              <a:lnSpc>
                <a:spcPct val="130000"/>
              </a:lnSpc>
              <a:spcBef>
                <a:spcPts val="600"/>
              </a:spcBef>
              <a:buClr>
                <a:srgbClr val="FF0000"/>
              </a:buClr>
              <a:buFont typeface="Wingdings" panose="05000000000000000000" pitchFamily="2" charset="2"/>
              <a:buChar char="ü"/>
            </a:pPr>
            <a:r>
              <a:rPr kumimoji="0" lang="zh-CN" altLang="en-US" sz="1800" i="0" dirty="0">
                <a:solidFill>
                  <a:schemeClr val="tx1"/>
                </a:solidFill>
                <a:effectLst/>
              </a:rPr>
              <a:t>类如果有操作，则每一个操作也都有一个名字，其它可选的信息包括可见性、参数的名字、参数类型、参数缺省值和操作的返回值的类型等</a:t>
            </a:r>
            <a:endParaRPr kumimoji="0" lang="ja-JP" altLang="en-US" sz="1800" i="0" dirty="0">
              <a:solidFill>
                <a:schemeClr val="tx1"/>
              </a:solidFill>
              <a:effectLst/>
            </a:endParaRPr>
          </a:p>
        </p:txBody>
      </p:sp>
      <p:grpSp>
        <p:nvGrpSpPr>
          <p:cNvPr id="6" name="Group 28">
            <a:extLst>
              <a:ext uri="{FF2B5EF4-FFF2-40B4-BE49-F238E27FC236}">
                <a16:creationId xmlns:a16="http://schemas.microsoft.com/office/drawing/2014/main" id="{DFD277E6-23DE-42CF-8C26-87BFF29E6FE7}"/>
              </a:ext>
            </a:extLst>
          </p:cNvPr>
          <p:cNvGrpSpPr>
            <a:grpSpLocks/>
          </p:cNvGrpSpPr>
          <p:nvPr/>
        </p:nvGrpSpPr>
        <p:grpSpPr bwMode="auto">
          <a:xfrm>
            <a:off x="1196626" y="4443347"/>
            <a:ext cx="6840760" cy="2361028"/>
            <a:chOff x="816" y="3022"/>
            <a:chExt cx="3634" cy="1010"/>
          </a:xfrm>
        </p:grpSpPr>
        <p:pic>
          <p:nvPicPr>
            <p:cNvPr id="7" name="Picture 20">
              <a:extLst>
                <a:ext uri="{FF2B5EF4-FFF2-40B4-BE49-F238E27FC236}">
                  <a16:creationId xmlns:a16="http://schemas.microsoft.com/office/drawing/2014/main" id="{E5617F4E-8D1E-451E-BEE8-C8C984303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 y="3024"/>
              <a:ext cx="154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21">
              <a:extLst>
                <a:ext uri="{FF2B5EF4-FFF2-40B4-BE49-F238E27FC236}">
                  <a16:creationId xmlns:a16="http://schemas.microsoft.com/office/drawing/2014/main" id="{D0A5ABAF-9FD1-4AF3-9DE7-6D0C3736661A}"/>
                </a:ext>
              </a:extLst>
            </p:cNvPr>
            <p:cNvSpPr>
              <a:spLocks/>
            </p:cNvSpPr>
            <p:nvPr/>
          </p:nvSpPr>
          <p:spPr bwMode="auto">
            <a:xfrm>
              <a:off x="816" y="3296"/>
              <a:ext cx="1004" cy="534"/>
            </a:xfrm>
            <a:prstGeom prst="borderCallout1">
              <a:avLst>
                <a:gd name="adj1" fmla="val 13481"/>
                <a:gd name="adj2" fmla="val 104782"/>
                <a:gd name="adj3" fmla="val 13481"/>
                <a:gd name="adj4" fmla="val 12270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可见性</a:t>
              </a:r>
            </a:p>
            <a:p>
              <a:r>
                <a:rPr lang="en-US" altLang="zh-CN" sz="900" i="0">
                  <a:solidFill>
                    <a:srgbClr val="000000"/>
                  </a:solidFill>
                  <a:effectLst/>
                </a:rPr>
                <a:t>-</a:t>
              </a:r>
              <a:r>
                <a:rPr lang="zh-CN" altLang="en-US" sz="900" i="0">
                  <a:solidFill>
                    <a:srgbClr val="000000"/>
                  </a:solidFill>
                  <a:effectLst/>
                </a:rPr>
                <a:t>代表</a:t>
              </a:r>
              <a:r>
                <a:rPr lang="en-US" altLang="zh-CN" sz="900" i="0">
                  <a:solidFill>
                    <a:srgbClr val="000000"/>
                  </a:solidFill>
                  <a:effectLst/>
                </a:rPr>
                <a:t>private</a:t>
              </a:r>
            </a:p>
            <a:p>
              <a:r>
                <a:rPr lang="en-US" altLang="zh-CN" sz="900" i="0">
                  <a:solidFill>
                    <a:srgbClr val="000000"/>
                  </a:solidFill>
                  <a:effectLst/>
                </a:rPr>
                <a:t>+</a:t>
              </a:r>
              <a:r>
                <a:rPr lang="zh-CN" altLang="en-US" sz="900" i="0">
                  <a:solidFill>
                    <a:srgbClr val="000000"/>
                  </a:solidFill>
                  <a:effectLst/>
                </a:rPr>
                <a:t>代表</a:t>
              </a:r>
              <a:r>
                <a:rPr lang="en-US" altLang="zh-CN" sz="900" i="0">
                  <a:solidFill>
                    <a:srgbClr val="000000"/>
                  </a:solidFill>
                  <a:effectLst/>
                </a:rPr>
                <a:t>public</a:t>
              </a:r>
            </a:p>
            <a:p>
              <a:r>
                <a:rPr lang="en-US" altLang="zh-CN" sz="900" i="0">
                  <a:solidFill>
                    <a:srgbClr val="000000"/>
                  </a:solidFill>
                  <a:effectLst/>
                </a:rPr>
                <a:t>#</a:t>
              </a:r>
              <a:r>
                <a:rPr lang="zh-CN" altLang="en-US" sz="900" i="0">
                  <a:solidFill>
                    <a:srgbClr val="000000"/>
                  </a:solidFill>
                  <a:effectLst/>
                </a:rPr>
                <a:t>代表</a:t>
              </a:r>
              <a:r>
                <a:rPr lang="en-US" altLang="zh-CN" sz="900" i="0">
                  <a:solidFill>
                    <a:srgbClr val="000000"/>
                  </a:solidFill>
                  <a:effectLst/>
                </a:rPr>
                <a:t>protected</a:t>
              </a:r>
              <a:endParaRPr lang="en-US" altLang="ja-JP" sz="900" i="0">
                <a:solidFill>
                  <a:srgbClr val="000000"/>
                </a:solidFill>
                <a:effectLst/>
              </a:endParaRPr>
            </a:p>
            <a:p>
              <a:r>
                <a:rPr lang="zh-CN" altLang="en-US" sz="900" i="0">
                  <a:solidFill>
                    <a:srgbClr val="000000"/>
                  </a:solidFill>
                  <a:effectLst/>
                </a:rPr>
                <a:t>也可以使用</a:t>
              </a:r>
              <a:r>
                <a:rPr lang="zh-CN" altLang="en-US" sz="800" i="0">
                  <a:solidFill>
                    <a:srgbClr val="000000"/>
                  </a:solidFill>
                  <a:effectLst/>
                </a:rPr>
                <a:t>图形</a:t>
              </a:r>
              <a:r>
                <a:rPr lang="zh-CN" altLang="en-US" sz="900" i="0">
                  <a:solidFill>
                    <a:srgbClr val="000000"/>
                  </a:solidFill>
                  <a:effectLst/>
                </a:rPr>
                <a:t>表示</a:t>
              </a:r>
              <a:endParaRPr lang="en-US" altLang="zh-CN" sz="900" i="0">
                <a:solidFill>
                  <a:srgbClr val="000000"/>
                </a:solidFill>
                <a:effectLst/>
              </a:endParaRPr>
            </a:p>
          </p:txBody>
        </p:sp>
        <p:sp>
          <p:nvSpPr>
            <p:cNvPr id="9" name="AutoShape 22">
              <a:extLst>
                <a:ext uri="{FF2B5EF4-FFF2-40B4-BE49-F238E27FC236}">
                  <a16:creationId xmlns:a16="http://schemas.microsoft.com/office/drawing/2014/main" id="{FFB3EEBD-4C78-480D-BD9C-DC9E831CF81E}"/>
                </a:ext>
              </a:extLst>
            </p:cNvPr>
            <p:cNvSpPr>
              <a:spLocks/>
            </p:cNvSpPr>
            <p:nvPr/>
          </p:nvSpPr>
          <p:spPr bwMode="auto">
            <a:xfrm>
              <a:off x="3634" y="3521"/>
              <a:ext cx="680" cy="175"/>
            </a:xfrm>
            <a:prstGeom prst="borderCallout1">
              <a:avLst>
                <a:gd name="adj1" fmla="val 41144"/>
                <a:gd name="adj2" fmla="val -7060"/>
                <a:gd name="adj3" fmla="val -82856"/>
                <a:gd name="adj4" fmla="val -6514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返回值类型</a:t>
              </a:r>
            </a:p>
          </p:txBody>
        </p:sp>
        <p:sp>
          <p:nvSpPr>
            <p:cNvPr id="10" name="AutoShape 23">
              <a:extLst>
                <a:ext uri="{FF2B5EF4-FFF2-40B4-BE49-F238E27FC236}">
                  <a16:creationId xmlns:a16="http://schemas.microsoft.com/office/drawing/2014/main" id="{1D60714F-BA1A-442E-85D4-B5BD3DDE753E}"/>
                </a:ext>
              </a:extLst>
            </p:cNvPr>
            <p:cNvSpPr>
              <a:spLocks/>
            </p:cNvSpPr>
            <p:nvPr/>
          </p:nvSpPr>
          <p:spPr bwMode="auto">
            <a:xfrm>
              <a:off x="3045" y="3793"/>
              <a:ext cx="816" cy="239"/>
            </a:xfrm>
            <a:prstGeom prst="borderCallout1">
              <a:avLst>
                <a:gd name="adj1" fmla="val 30125"/>
                <a:gd name="adj2" fmla="val -5884"/>
                <a:gd name="adj3" fmla="val -146861"/>
                <a:gd name="adj4" fmla="val -47181"/>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900" i="0">
                  <a:solidFill>
                    <a:srgbClr val="000000"/>
                  </a:solidFill>
                  <a:effectLst/>
                </a:rPr>
                <a:t>操作</a:t>
              </a:r>
              <a:r>
                <a:rPr lang="zh-CN" altLang="en-US" sz="900" i="0">
                  <a:solidFill>
                    <a:srgbClr val="000000"/>
                  </a:solidFill>
                  <a:effectLst/>
                </a:rPr>
                <a:t>名称</a:t>
              </a:r>
            </a:p>
            <a:p>
              <a:pPr algn="ctr"/>
              <a:r>
                <a:rPr lang="zh-CN" altLang="en-US" sz="900" i="0">
                  <a:solidFill>
                    <a:srgbClr val="000000"/>
                  </a:solidFill>
                  <a:effectLst/>
                </a:rPr>
                <a:t>斜体为抽象操作</a:t>
              </a:r>
            </a:p>
          </p:txBody>
        </p:sp>
        <p:sp>
          <p:nvSpPr>
            <p:cNvPr id="11" name="AutoShape 24">
              <a:extLst>
                <a:ext uri="{FF2B5EF4-FFF2-40B4-BE49-F238E27FC236}">
                  <a16:creationId xmlns:a16="http://schemas.microsoft.com/office/drawing/2014/main" id="{25330A02-1D4F-4F09-B0CE-990F78D75B75}"/>
                </a:ext>
              </a:extLst>
            </p:cNvPr>
            <p:cNvSpPr>
              <a:spLocks/>
            </p:cNvSpPr>
            <p:nvPr/>
          </p:nvSpPr>
          <p:spPr bwMode="auto">
            <a:xfrm>
              <a:off x="3725" y="3319"/>
              <a:ext cx="499" cy="156"/>
            </a:xfrm>
            <a:prstGeom prst="borderCallout1">
              <a:avLst>
                <a:gd name="adj1" fmla="val 46153"/>
                <a:gd name="adj2" fmla="val -9620"/>
                <a:gd name="adj3" fmla="val -82051"/>
                <a:gd name="adj4" fmla="val -17013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缺省值</a:t>
              </a:r>
            </a:p>
          </p:txBody>
        </p:sp>
        <p:sp>
          <p:nvSpPr>
            <p:cNvPr id="12" name="AutoShape 25">
              <a:extLst>
                <a:ext uri="{FF2B5EF4-FFF2-40B4-BE49-F238E27FC236}">
                  <a16:creationId xmlns:a16="http://schemas.microsoft.com/office/drawing/2014/main" id="{0A3CFEF6-797A-4ED3-BCDD-161FDE64B551}"/>
                </a:ext>
              </a:extLst>
            </p:cNvPr>
            <p:cNvSpPr>
              <a:spLocks/>
            </p:cNvSpPr>
            <p:nvPr/>
          </p:nvSpPr>
          <p:spPr bwMode="auto">
            <a:xfrm>
              <a:off x="3724" y="3022"/>
              <a:ext cx="726" cy="247"/>
            </a:xfrm>
            <a:prstGeom prst="borderCallout1">
              <a:avLst>
                <a:gd name="adj1" fmla="val 29148"/>
                <a:gd name="adj2" fmla="val -6611"/>
                <a:gd name="adj3" fmla="val 29148"/>
                <a:gd name="adj4" fmla="val -103856"/>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类名</a:t>
              </a:r>
            </a:p>
            <a:p>
              <a:pPr algn="ctr"/>
              <a:r>
                <a:rPr lang="zh-CN" altLang="en-US" sz="900" i="0">
                  <a:solidFill>
                    <a:srgbClr val="000000"/>
                  </a:solidFill>
                  <a:effectLst/>
                </a:rPr>
                <a:t>斜体为抽象类</a:t>
              </a:r>
            </a:p>
          </p:txBody>
        </p:sp>
        <p:sp>
          <p:nvSpPr>
            <p:cNvPr id="13" name="AutoShape 26">
              <a:extLst>
                <a:ext uri="{FF2B5EF4-FFF2-40B4-BE49-F238E27FC236}">
                  <a16:creationId xmlns:a16="http://schemas.microsoft.com/office/drawing/2014/main" id="{7DAD0EA0-15E2-49C3-9B03-2C6C7BEEA9FD}"/>
                </a:ext>
              </a:extLst>
            </p:cNvPr>
            <p:cNvSpPr>
              <a:spLocks/>
            </p:cNvSpPr>
            <p:nvPr/>
          </p:nvSpPr>
          <p:spPr bwMode="auto">
            <a:xfrm>
              <a:off x="1275" y="3067"/>
              <a:ext cx="543" cy="145"/>
            </a:xfrm>
            <a:prstGeom prst="borderCallout1">
              <a:avLst>
                <a:gd name="adj1" fmla="val 49657"/>
                <a:gd name="adj2" fmla="val 108838"/>
                <a:gd name="adj3" fmla="val 64139"/>
                <a:gd name="adj4" fmla="val 14714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属性名称</a:t>
              </a:r>
            </a:p>
          </p:txBody>
        </p:sp>
        <p:sp>
          <p:nvSpPr>
            <p:cNvPr id="14" name="AutoShape 27">
              <a:extLst>
                <a:ext uri="{FF2B5EF4-FFF2-40B4-BE49-F238E27FC236}">
                  <a16:creationId xmlns:a16="http://schemas.microsoft.com/office/drawing/2014/main" id="{19FB8925-BA6B-4D0E-9499-277DD5010058}"/>
                </a:ext>
              </a:extLst>
            </p:cNvPr>
            <p:cNvSpPr>
              <a:spLocks/>
            </p:cNvSpPr>
            <p:nvPr/>
          </p:nvSpPr>
          <p:spPr bwMode="auto">
            <a:xfrm>
              <a:off x="1820" y="3897"/>
              <a:ext cx="544" cy="135"/>
            </a:xfrm>
            <a:prstGeom prst="borderCallout1">
              <a:avLst>
                <a:gd name="adj1" fmla="val 39560"/>
                <a:gd name="adj2" fmla="val 108824"/>
                <a:gd name="adj3" fmla="val -393958"/>
                <a:gd name="adj4" fmla="val 13069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900" i="0">
                  <a:solidFill>
                    <a:srgbClr val="000000"/>
                  </a:solidFill>
                  <a:effectLst/>
                </a:rPr>
                <a:t>参数列表</a:t>
              </a:r>
            </a:p>
          </p:txBody>
        </p:sp>
      </p:grpSp>
    </p:spTree>
    <p:extLst>
      <p:ext uri="{BB962C8B-B14F-4D97-AF65-F5344CB8AC3E}">
        <p14:creationId xmlns:p14="http://schemas.microsoft.com/office/powerpoint/2010/main" val="2659256980"/>
      </p:ext>
    </p:ext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a:extLst>
              <a:ext uri="{FF2B5EF4-FFF2-40B4-BE49-F238E27FC236}">
                <a16:creationId xmlns:a16="http://schemas.microsoft.com/office/drawing/2014/main" id="{C771DF73-3DFD-4E61-B450-4022B0D6FB19}"/>
              </a:ext>
            </a:extLst>
          </p:cNvPr>
          <p:cNvSpPr>
            <a:spLocks noChangeArrowheads="1"/>
          </p:cNvSpPr>
          <p:nvPr/>
        </p:nvSpPr>
        <p:spPr bwMode="auto">
          <a:xfrm>
            <a:off x="341530" y="2393885"/>
            <a:ext cx="877252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762000" lvl="1" indent="-285750" algn="l">
              <a:spcBef>
                <a:spcPct val="20000"/>
              </a:spcBef>
              <a:buFont typeface="Wingdings" panose="05000000000000000000" pitchFamily="2" charset="2"/>
              <a:buChar char="l"/>
            </a:pPr>
            <a:r>
              <a:rPr kumimoji="0" lang="zh-CN" altLang="en-US" i="0" dirty="0">
                <a:solidFill>
                  <a:srgbClr val="0000FF"/>
                </a:solidFill>
                <a:effectLst/>
              </a:rPr>
              <a:t>接口</a:t>
            </a:r>
          </a:p>
          <a:p>
            <a:pPr marL="1181100" lvl="2" indent="-228600" algn="l">
              <a:spcBef>
                <a:spcPct val="20000"/>
              </a:spcBef>
              <a:buFont typeface="Times New Roman" pitchFamily="18" charset="0"/>
              <a:buChar char="※"/>
            </a:pPr>
            <a:r>
              <a:rPr kumimoji="0" lang="zh-CN" altLang="en-US" i="0" dirty="0">
                <a:solidFill>
                  <a:srgbClr val="000066"/>
                </a:solidFill>
                <a:effectLst/>
              </a:rPr>
              <a:t>一组操作的集合，只有操作的声明而没有实现</a:t>
            </a:r>
          </a:p>
          <a:p>
            <a:pPr marL="1181100" lvl="2" indent="-228600" algn="l">
              <a:spcBef>
                <a:spcPct val="20000"/>
              </a:spcBef>
              <a:buFont typeface="Times New Roman" pitchFamily="18" charset="0"/>
              <a:buNone/>
            </a:pPr>
            <a:endParaRPr kumimoji="0" lang="zh-CN" altLang="en-US" i="0" dirty="0">
              <a:solidFill>
                <a:srgbClr val="000066"/>
              </a:solidFill>
              <a:effectLst/>
            </a:endParaRPr>
          </a:p>
          <a:p>
            <a:pPr marL="762000" lvl="1" indent="-285750" algn="l">
              <a:spcBef>
                <a:spcPct val="20000"/>
              </a:spcBef>
              <a:buFont typeface="Wingdings" panose="05000000000000000000" pitchFamily="2" charset="2"/>
              <a:buChar char="l"/>
            </a:pPr>
            <a:r>
              <a:rPr kumimoji="0" lang="zh-CN" altLang="en-US" i="0" dirty="0">
                <a:solidFill>
                  <a:srgbClr val="0000FF"/>
                </a:solidFill>
                <a:effectLst/>
              </a:rPr>
              <a:t>抽象类</a:t>
            </a:r>
          </a:p>
          <a:p>
            <a:pPr marL="1181100" lvl="2" indent="-228600" algn="l">
              <a:spcBef>
                <a:spcPct val="20000"/>
              </a:spcBef>
              <a:buFont typeface="Times New Roman" pitchFamily="18" charset="0"/>
              <a:buChar char="※"/>
            </a:pPr>
            <a:r>
              <a:rPr kumimoji="0" lang="zh-CN" altLang="en-US" i="0" dirty="0">
                <a:solidFill>
                  <a:srgbClr val="000066"/>
                </a:solidFill>
                <a:effectLst/>
              </a:rPr>
              <a:t>不能被实例化的类，一般至少包含一个抽象操作</a:t>
            </a:r>
          </a:p>
          <a:p>
            <a:pPr marL="1181100" lvl="2" indent="-228600" algn="l">
              <a:spcBef>
                <a:spcPct val="20000"/>
              </a:spcBef>
              <a:buFont typeface="Times New Roman" pitchFamily="18" charset="0"/>
              <a:buNone/>
            </a:pPr>
            <a:endParaRPr kumimoji="0" lang="zh-CN" altLang="en-US" i="0" dirty="0">
              <a:solidFill>
                <a:srgbClr val="000066"/>
              </a:solidFill>
              <a:effectLst/>
            </a:endParaRPr>
          </a:p>
          <a:p>
            <a:pPr marL="762000" lvl="1" indent="-285750" algn="l">
              <a:spcBef>
                <a:spcPct val="20000"/>
              </a:spcBef>
              <a:buFont typeface="Wingdings" panose="05000000000000000000" pitchFamily="2" charset="2"/>
              <a:buChar char="l"/>
            </a:pPr>
            <a:r>
              <a:rPr kumimoji="0" lang="zh-CN" altLang="en-US" i="0" dirty="0">
                <a:solidFill>
                  <a:srgbClr val="0000FF"/>
                </a:solidFill>
                <a:effectLst/>
              </a:rPr>
              <a:t>模版类</a:t>
            </a:r>
          </a:p>
          <a:p>
            <a:pPr marL="1181100" lvl="2" indent="-228600" algn="l">
              <a:spcBef>
                <a:spcPct val="20000"/>
              </a:spcBef>
              <a:buFont typeface="Times New Roman" pitchFamily="18" charset="0"/>
              <a:buChar char="※"/>
            </a:pPr>
            <a:r>
              <a:rPr kumimoji="0" lang="zh-CN" altLang="en-US" i="0" dirty="0">
                <a:solidFill>
                  <a:srgbClr val="000066"/>
                </a:solidFill>
                <a:effectLst/>
              </a:rPr>
              <a:t>一种参数化的类，在编译时把模版参数绑定到不同的数据类型，从而产生不同的类</a:t>
            </a:r>
            <a:endParaRPr kumimoji="0" lang="ja-JP" altLang="en-US" i="0" dirty="0">
              <a:solidFill>
                <a:srgbClr val="000066"/>
              </a:solidFill>
              <a:effectLst/>
            </a:endParaRPr>
          </a:p>
        </p:txBody>
      </p:sp>
      <p:sp>
        <p:nvSpPr>
          <p:cNvPr id="3" name="文本框 2">
            <a:extLst>
              <a:ext uri="{FF2B5EF4-FFF2-40B4-BE49-F238E27FC236}">
                <a16:creationId xmlns:a16="http://schemas.microsoft.com/office/drawing/2014/main" id="{9391C772-F59C-4D34-9A65-6AA0B5E2901F}"/>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5" name="文本框 4">
            <a:extLst>
              <a:ext uri="{FF2B5EF4-FFF2-40B4-BE49-F238E27FC236}">
                <a16:creationId xmlns:a16="http://schemas.microsoft.com/office/drawing/2014/main" id="{F454D77C-5CF2-4FA1-B5CD-45FE19D97971}"/>
              </a:ext>
            </a:extLst>
          </p:cNvPr>
          <p:cNvSpPr txBox="1"/>
          <p:nvPr/>
        </p:nvSpPr>
        <p:spPr>
          <a:xfrm>
            <a:off x="611560" y="1829971"/>
            <a:ext cx="4729480" cy="461665"/>
          </a:xfrm>
          <a:prstGeom prst="rect">
            <a:avLst/>
          </a:prstGeom>
          <a:noFill/>
        </p:spPr>
        <p:txBody>
          <a:bodyPr wrap="square">
            <a:spAutoFit/>
          </a:bodyPr>
          <a:lstStyle/>
          <a:p>
            <a:pPr algn="l">
              <a:spcBef>
                <a:spcPct val="20000"/>
              </a:spcBef>
            </a:pPr>
            <a:r>
              <a:rPr lang="en-US" altLang="zh-CN" sz="2400" dirty="0">
                <a:latin typeface="+mn-lt"/>
                <a:ea typeface="+mn-ea"/>
              </a:rPr>
              <a:t>2</a:t>
            </a:r>
            <a:r>
              <a:rPr lang="zh-CN" altLang="en-US" sz="2400" dirty="0">
                <a:latin typeface="+mn-lt"/>
                <a:ea typeface="+mn-ea"/>
              </a:rPr>
              <a:t>、类图中的事物及解释</a:t>
            </a:r>
          </a:p>
        </p:txBody>
      </p:sp>
      <p:grpSp>
        <p:nvGrpSpPr>
          <p:cNvPr id="6" name="Group 4">
            <a:extLst>
              <a:ext uri="{FF2B5EF4-FFF2-40B4-BE49-F238E27FC236}">
                <a16:creationId xmlns:a16="http://schemas.microsoft.com/office/drawing/2014/main" id="{DCD60A98-9C22-485E-A210-014EA50330D9}"/>
              </a:ext>
            </a:extLst>
          </p:cNvPr>
          <p:cNvGrpSpPr>
            <a:grpSpLocks/>
          </p:cNvGrpSpPr>
          <p:nvPr/>
        </p:nvGrpSpPr>
        <p:grpSpPr bwMode="auto">
          <a:xfrm>
            <a:off x="550167" y="5172425"/>
            <a:ext cx="2736850" cy="1565275"/>
            <a:chOff x="249" y="2856"/>
            <a:chExt cx="1724" cy="986"/>
          </a:xfrm>
        </p:grpSpPr>
        <p:grpSp>
          <p:nvGrpSpPr>
            <p:cNvPr id="7" name="Group 5">
              <a:extLst>
                <a:ext uri="{FF2B5EF4-FFF2-40B4-BE49-F238E27FC236}">
                  <a16:creationId xmlns:a16="http://schemas.microsoft.com/office/drawing/2014/main" id="{2C14972F-CBDE-4C69-A8FF-81BD761498F0}"/>
                </a:ext>
              </a:extLst>
            </p:cNvPr>
            <p:cNvGrpSpPr>
              <a:grpSpLocks/>
            </p:cNvGrpSpPr>
            <p:nvPr/>
          </p:nvGrpSpPr>
          <p:grpSpPr bwMode="auto">
            <a:xfrm>
              <a:off x="249" y="2856"/>
              <a:ext cx="818" cy="813"/>
              <a:chOff x="2742" y="1389"/>
              <a:chExt cx="818" cy="813"/>
            </a:xfrm>
          </p:grpSpPr>
          <p:pic>
            <p:nvPicPr>
              <p:cNvPr id="12" name="Picture 6">
                <a:extLst>
                  <a:ext uri="{FF2B5EF4-FFF2-40B4-BE49-F238E27FC236}">
                    <a16:creationId xmlns:a16="http://schemas.microsoft.com/office/drawing/2014/main" id="{28EC3FE3-8369-47FA-93AB-EB138B634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 y="1389"/>
                <a:ext cx="818" cy="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7">
                <a:extLst>
                  <a:ext uri="{FF2B5EF4-FFF2-40B4-BE49-F238E27FC236}">
                    <a16:creationId xmlns:a16="http://schemas.microsoft.com/office/drawing/2014/main" id="{937231F6-AC18-4DB9-868A-7786813120A0}"/>
                  </a:ext>
                </a:extLst>
              </p:cNvPr>
              <p:cNvSpPr txBox="1">
                <a:spLocks noChangeArrowheads="1"/>
              </p:cNvSpPr>
              <p:nvPr/>
            </p:nvSpPr>
            <p:spPr bwMode="auto">
              <a:xfrm>
                <a:off x="2789" y="1888"/>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solidFill>
                      <a:srgbClr val="000000"/>
                    </a:solidFill>
                    <a:effectLst/>
                  </a:rPr>
                  <a:t>(标准图形)</a:t>
                </a:r>
              </a:p>
            </p:txBody>
          </p:sp>
        </p:grpSp>
        <p:grpSp>
          <p:nvGrpSpPr>
            <p:cNvPr id="8" name="Group 8">
              <a:extLst>
                <a:ext uri="{FF2B5EF4-FFF2-40B4-BE49-F238E27FC236}">
                  <a16:creationId xmlns:a16="http://schemas.microsoft.com/office/drawing/2014/main" id="{1797B18C-B0AE-4A77-A57D-CE63C68A679A}"/>
                </a:ext>
              </a:extLst>
            </p:cNvPr>
            <p:cNvGrpSpPr>
              <a:grpSpLocks/>
            </p:cNvGrpSpPr>
            <p:nvPr/>
          </p:nvGrpSpPr>
          <p:grpSpPr bwMode="auto">
            <a:xfrm>
              <a:off x="1111" y="2856"/>
              <a:ext cx="862" cy="717"/>
              <a:chOff x="4332" y="1389"/>
              <a:chExt cx="862" cy="717"/>
            </a:xfrm>
          </p:grpSpPr>
          <p:pic>
            <p:nvPicPr>
              <p:cNvPr id="10" name="Picture 9">
                <a:extLst>
                  <a:ext uri="{FF2B5EF4-FFF2-40B4-BE49-F238E27FC236}">
                    <a16:creationId xmlns:a16="http://schemas.microsoft.com/office/drawing/2014/main" id="{A70CBC4E-2E16-46E7-94FD-B4261C5E72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1389"/>
                <a:ext cx="8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10">
                <a:extLst>
                  <a:ext uri="{FF2B5EF4-FFF2-40B4-BE49-F238E27FC236}">
                    <a16:creationId xmlns:a16="http://schemas.microsoft.com/office/drawing/2014/main" id="{CFF1226A-DF1E-4586-AAC9-1945904931CD}"/>
                  </a:ext>
                </a:extLst>
              </p:cNvPr>
              <p:cNvSpPr txBox="1">
                <a:spLocks noChangeArrowheads="1"/>
              </p:cNvSpPr>
              <p:nvPr/>
            </p:nvSpPr>
            <p:spPr bwMode="auto">
              <a:xfrm>
                <a:off x="4377" y="1933"/>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solidFill>
                      <a:srgbClr val="000000"/>
                    </a:solidFill>
                    <a:effectLst/>
                  </a:rPr>
                  <a:t>(变体图形)</a:t>
                </a:r>
              </a:p>
            </p:txBody>
          </p:sp>
        </p:grpSp>
        <p:sp>
          <p:nvSpPr>
            <p:cNvPr id="9" name="Text Box 11">
              <a:extLst>
                <a:ext uri="{FF2B5EF4-FFF2-40B4-BE49-F238E27FC236}">
                  <a16:creationId xmlns:a16="http://schemas.microsoft.com/office/drawing/2014/main" id="{343B12BE-1A7A-4F6E-86FB-E0979FDC69DC}"/>
                </a:ext>
              </a:extLst>
            </p:cNvPr>
            <p:cNvSpPr txBox="1">
              <a:spLocks noChangeArrowheads="1"/>
            </p:cNvSpPr>
            <p:nvPr/>
          </p:nvSpPr>
          <p:spPr bwMode="auto">
            <a:xfrm>
              <a:off x="1134" y="3630"/>
              <a:ext cx="4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i="0" dirty="0">
                  <a:solidFill>
                    <a:srgbClr val="000000"/>
                  </a:solidFill>
                  <a:effectLst/>
                </a:rPr>
                <a:t>接口</a:t>
              </a:r>
            </a:p>
          </p:txBody>
        </p:sp>
      </p:grpSp>
      <p:grpSp>
        <p:nvGrpSpPr>
          <p:cNvPr id="14" name="Group 12">
            <a:extLst>
              <a:ext uri="{FF2B5EF4-FFF2-40B4-BE49-F238E27FC236}">
                <a16:creationId xmlns:a16="http://schemas.microsoft.com/office/drawing/2014/main" id="{6583B74B-E57F-4383-9340-65C8A4332412}"/>
              </a:ext>
            </a:extLst>
          </p:cNvPr>
          <p:cNvGrpSpPr>
            <a:grpSpLocks/>
          </p:cNvGrpSpPr>
          <p:nvPr/>
        </p:nvGrpSpPr>
        <p:grpSpPr bwMode="auto">
          <a:xfrm>
            <a:off x="3926780" y="4956525"/>
            <a:ext cx="1871662" cy="1847850"/>
            <a:chOff x="2472" y="2810"/>
            <a:chExt cx="1179" cy="1164"/>
          </a:xfrm>
        </p:grpSpPr>
        <p:pic>
          <p:nvPicPr>
            <p:cNvPr id="15" name="Picture 13">
              <a:extLst>
                <a:ext uri="{FF2B5EF4-FFF2-40B4-BE49-F238E27FC236}">
                  <a16:creationId xmlns:a16="http://schemas.microsoft.com/office/drawing/2014/main" id="{8021208C-DA0E-4E5A-AD7E-5583B88AA9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 y="2810"/>
              <a:ext cx="1179"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14">
              <a:extLst>
                <a:ext uri="{FF2B5EF4-FFF2-40B4-BE49-F238E27FC236}">
                  <a16:creationId xmlns:a16="http://schemas.microsoft.com/office/drawing/2014/main" id="{96D40959-59E6-472D-9529-1C47F7F6381C}"/>
                </a:ext>
              </a:extLst>
            </p:cNvPr>
            <p:cNvSpPr txBox="1">
              <a:spLocks noChangeArrowheads="1"/>
            </p:cNvSpPr>
            <p:nvPr/>
          </p:nvSpPr>
          <p:spPr bwMode="auto">
            <a:xfrm>
              <a:off x="2744" y="376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i="0" dirty="0">
                  <a:solidFill>
                    <a:srgbClr val="000000"/>
                  </a:solidFill>
                  <a:effectLst/>
                </a:rPr>
                <a:t>抽象类</a:t>
              </a:r>
            </a:p>
          </p:txBody>
        </p:sp>
      </p:grpSp>
      <p:grpSp>
        <p:nvGrpSpPr>
          <p:cNvPr id="17" name="Group 15">
            <a:extLst>
              <a:ext uri="{FF2B5EF4-FFF2-40B4-BE49-F238E27FC236}">
                <a16:creationId xmlns:a16="http://schemas.microsoft.com/office/drawing/2014/main" id="{A08F08CA-9906-4BE8-B240-74FD2E1FDD68}"/>
              </a:ext>
            </a:extLst>
          </p:cNvPr>
          <p:cNvGrpSpPr>
            <a:grpSpLocks/>
          </p:cNvGrpSpPr>
          <p:nvPr/>
        </p:nvGrpSpPr>
        <p:grpSpPr bwMode="auto">
          <a:xfrm>
            <a:off x="6374705" y="4883500"/>
            <a:ext cx="2517775" cy="1920875"/>
            <a:chOff x="4014" y="2674"/>
            <a:chExt cx="1586" cy="1210"/>
          </a:xfrm>
        </p:grpSpPr>
        <p:grpSp>
          <p:nvGrpSpPr>
            <p:cNvPr id="18" name="Group 16">
              <a:extLst>
                <a:ext uri="{FF2B5EF4-FFF2-40B4-BE49-F238E27FC236}">
                  <a16:creationId xmlns:a16="http://schemas.microsoft.com/office/drawing/2014/main" id="{A66DE371-615E-45F1-82C5-8AB0D7BE3A77}"/>
                </a:ext>
              </a:extLst>
            </p:cNvPr>
            <p:cNvGrpSpPr>
              <a:grpSpLocks/>
            </p:cNvGrpSpPr>
            <p:nvPr/>
          </p:nvGrpSpPr>
          <p:grpSpPr bwMode="auto">
            <a:xfrm>
              <a:off x="4014" y="2674"/>
              <a:ext cx="1586" cy="874"/>
              <a:chOff x="2835" y="3113"/>
              <a:chExt cx="1586" cy="874"/>
            </a:xfrm>
          </p:grpSpPr>
          <p:pic>
            <p:nvPicPr>
              <p:cNvPr id="20" name="Picture 17">
                <a:extLst>
                  <a:ext uri="{FF2B5EF4-FFF2-40B4-BE49-F238E27FC236}">
                    <a16:creationId xmlns:a16="http://schemas.microsoft.com/office/drawing/2014/main" id="{138BE03F-F4FF-4535-A23E-2F728F9F80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5" y="3113"/>
                <a:ext cx="951" cy="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AutoShape 18">
                <a:extLst>
                  <a:ext uri="{FF2B5EF4-FFF2-40B4-BE49-F238E27FC236}">
                    <a16:creationId xmlns:a16="http://schemas.microsoft.com/office/drawing/2014/main" id="{F1B71045-11E5-4448-AD6E-74101B67475B}"/>
                  </a:ext>
                </a:extLst>
              </p:cNvPr>
              <p:cNvSpPr>
                <a:spLocks/>
              </p:cNvSpPr>
              <p:nvPr/>
            </p:nvSpPr>
            <p:spPr bwMode="auto">
              <a:xfrm>
                <a:off x="3878" y="3339"/>
                <a:ext cx="543" cy="175"/>
              </a:xfrm>
              <a:prstGeom prst="borderCallout1">
                <a:avLst>
                  <a:gd name="adj1" fmla="val 41144"/>
                  <a:gd name="adj2" fmla="val -8838"/>
                  <a:gd name="adj3" fmla="val -37713"/>
                  <a:gd name="adj4" fmla="val -4438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i="0">
                    <a:solidFill>
                      <a:srgbClr val="000000"/>
                    </a:solidFill>
                    <a:effectLst/>
                  </a:rPr>
                  <a:t>模版参数</a:t>
                </a:r>
                <a:endParaRPr lang="en-US" altLang="zh-CN" sz="1200" i="0">
                  <a:solidFill>
                    <a:srgbClr val="000000"/>
                  </a:solidFill>
                  <a:effectLst/>
                </a:endParaRPr>
              </a:p>
            </p:txBody>
          </p:sp>
        </p:grpSp>
        <p:sp>
          <p:nvSpPr>
            <p:cNvPr id="19" name="Text Box 19">
              <a:extLst>
                <a:ext uri="{FF2B5EF4-FFF2-40B4-BE49-F238E27FC236}">
                  <a16:creationId xmlns:a16="http://schemas.microsoft.com/office/drawing/2014/main" id="{5F30A169-D6F8-4A36-85CC-1C27D6EC1A5E}"/>
                </a:ext>
              </a:extLst>
            </p:cNvPr>
            <p:cNvSpPr txBox="1">
              <a:spLocks noChangeArrowheads="1"/>
            </p:cNvSpPr>
            <p:nvPr/>
          </p:nvSpPr>
          <p:spPr bwMode="auto">
            <a:xfrm>
              <a:off x="4377" y="367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i="0">
                  <a:solidFill>
                    <a:srgbClr val="000000"/>
                  </a:solidFill>
                  <a:effectLst/>
                </a:rPr>
                <a:t>模版类</a:t>
              </a:r>
            </a:p>
          </p:txBody>
        </p:sp>
      </p:grpSp>
    </p:spTree>
    <p:extLst>
      <p:ext uri="{BB962C8B-B14F-4D97-AF65-F5344CB8AC3E}">
        <p14:creationId xmlns:p14="http://schemas.microsoft.com/office/powerpoint/2010/main" val="3605543487"/>
      </p:ext>
    </p:extLst>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EA580C-0E30-4281-B37D-A0950E828D00}"/>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40">
            <a:extLst>
              <a:ext uri="{FF2B5EF4-FFF2-40B4-BE49-F238E27FC236}">
                <a16:creationId xmlns:a16="http://schemas.microsoft.com/office/drawing/2014/main" id="{C7D3334B-72E3-4386-872D-1ECCDFD41790}"/>
              </a:ext>
            </a:extLst>
          </p:cNvPr>
          <p:cNvSpPr>
            <a:spLocks noChangeArrowheads="1"/>
          </p:cNvSpPr>
          <p:nvPr/>
        </p:nvSpPr>
        <p:spPr bwMode="auto">
          <a:xfrm>
            <a:off x="611560" y="1763815"/>
            <a:ext cx="8100899" cy="99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algn="l">
              <a:spcBef>
                <a:spcPct val="20000"/>
              </a:spcBef>
              <a:buClr>
                <a:srgbClr val="FF0000"/>
              </a:buClr>
            </a:pPr>
            <a:r>
              <a:rPr lang="en-US" altLang="zh-CN" sz="2400" i="0" dirty="0">
                <a:solidFill>
                  <a:srgbClr val="FF0000"/>
                </a:solidFill>
                <a:effectLst/>
                <a:latin typeface="+mn-lt"/>
                <a:ea typeface="+mn-ea"/>
              </a:rPr>
              <a:t>3</a:t>
            </a:r>
            <a:r>
              <a:rPr lang="zh-CN" altLang="en-US" sz="2400" i="0" dirty="0">
                <a:solidFill>
                  <a:srgbClr val="FF0000"/>
                </a:solidFill>
                <a:effectLst/>
                <a:latin typeface="+mn-lt"/>
                <a:ea typeface="+mn-ea"/>
              </a:rPr>
              <a:t>、类图中的关系及解释</a:t>
            </a:r>
            <a:endParaRPr lang="en-US" altLang="zh-CN" sz="2400" dirty="0">
              <a:latin typeface="+mn-lt"/>
              <a:ea typeface="+mn-ea"/>
            </a:endParaRPr>
          </a:p>
          <a:p>
            <a:pPr algn="l">
              <a:spcBef>
                <a:spcPct val="20000"/>
              </a:spcBef>
              <a:buClr>
                <a:srgbClr val="FF0000"/>
              </a:buClr>
            </a:pPr>
            <a:r>
              <a:rPr lang="zh-CN" altLang="en-US" dirty="0">
                <a:solidFill>
                  <a:srgbClr val="0000FF"/>
                </a:solidFill>
              </a:rPr>
              <a:t>（</a:t>
            </a:r>
            <a:r>
              <a:rPr lang="en-US" altLang="zh-CN" sz="1800" dirty="0">
                <a:solidFill>
                  <a:srgbClr val="0000FF"/>
                </a:solidFill>
              </a:rPr>
              <a:t>1</a:t>
            </a:r>
            <a:r>
              <a:rPr lang="zh-CN" altLang="en-US" sz="1800" dirty="0">
                <a:solidFill>
                  <a:srgbClr val="0000FF"/>
                </a:solidFill>
              </a:rPr>
              <a:t>）</a:t>
            </a:r>
            <a:r>
              <a:rPr kumimoji="0" lang="zh-CN" altLang="en-US" sz="1800" i="0" dirty="0">
                <a:solidFill>
                  <a:srgbClr val="0000FF"/>
                </a:solidFill>
                <a:effectLst/>
              </a:rPr>
              <a:t> 关联关系：</a:t>
            </a:r>
            <a:r>
              <a:rPr kumimoji="0" lang="zh-CN" altLang="en-US" sz="1800" i="0" dirty="0">
                <a:solidFill>
                  <a:srgbClr val="000066"/>
                </a:solidFill>
                <a:effectLst/>
              </a:rPr>
              <a:t>描述了类的结构之间的关系。具有方向、名字、角色和多重性等信息。</a:t>
            </a:r>
            <a:endParaRPr kumimoji="0" lang="ja-JP" altLang="en-US" sz="1800" i="0" dirty="0">
              <a:solidFill>
                <a:srgbClr val="000066"/>
              </a:solidFill>
              <a:effectLst/>
            </a:endParaRPr>
          </a:p>
        </p:txBody>
      </p:sp>
      <p:grpSp>
        <p:nvGrpSpPr>
          <p:cNvPr id="4" name="Group 9">
            <a:extLst>
              <a:ext uri="{FF2B5EF4-FFF2-40B4-BE49-F238E27FC236}">
                <a16:creationId xmlns:a16="http://schemas.microsoft.com/office/drawing/2014/main" id="{55BA816B-611B-4719-A0EC-601095064A93}"/>
              </a:ext>
            </a:extLst>
          </p:cNvPr>
          <p:cNvGrpSpPr>
            <a:grpSpLocks/>
          </p:cNvGrpSpPr>
          <p:nvPr/>
        </p:nvGrpSpPr>
        <p:grpSpPr bwMode="auto">
          <a:xfrm>
            <a:off x="1763713" y="2846400"/>
            <a:ext cx="5329237" cy="1995148"/>
            <a:chOff x="1111" y="1261"/>
            <a:chExt cx="3357" cy="1247"/>
          </a:xfrm>
        </p:grpSpPr>
        <p:grpSp>
          <p:nvGrpSpPr>
            <p:cNvPr id="5" name="Group 10">
              <a:extLst>
                <a:ext uri="{FF2B5EF4-FFF2-40B4-BE49-F238E27FC236}">
                  <a16:creationId xmlns:a16="http://schemas.microsoft.com/office/drawing/2014/main" id="{568E9819-DC4D-4049-9F5F-3E08FD7BB574}"/>
                </a:ext>
              </a:extLst>
            </p:cNvPr>
            <p:cNvGrpSpPr>
              <a:grpSpLocks/>
            </p:cNvGrpSpPr>
            <p:nvPr/>
          </p:nvGrpSpPr>
          <p:grpSpPr bwMode="auto">
            <a:xfrm>
              <a:off x="1111" y="1261"/>
              <a:ext cx="3357" cy="1074"/>
              <a:chOff x="1111" y="1253"/>
              <a:chExt cx="3357" cy="1074"/>
            </a:xfrm>
          </p:grpSpPr>
          <p:sp>
            <p:nvSpPr>
              <p:cNvPr id="7" name="AutoShape 11">
                <a:extLst>
                  <a:ext uri="{FF2B5EF4-FFF2-40B4-BE49-F238E27FC236}">
                    <a16:creationId xmlns:a16="http://schemas.microsoft.com/office/drawing/2014/main" id="{587050B2-28C0-433E-997B-A4092CAB6FF8}"/>
                  </a:ext>
                </a:extLst>
              </p:cNvPr>
              <p:cNvSpPr>
                <a:spLocks/>
              </p:cNvSpPr>
              <p:nvPr/>
            </p:nvSpPr>
            <p:spPr bwMode="auto">
              <a:xfrm>
                <a:off x="1156" y="2022"/>
                <a:ext cx="862" cy="258"/>
              </a:xfrm>
              <a:prstGeom prst="borderCallout1">
                <a:avLst>
                  <a:gd name="adj1" fmla="val 27907"/>
                  <a:gd name="adj2" fmla="val 106227"/>
                  <a:gd name="adj3" fmla="val 16278"/>
                  <a:gd name="adj4" fmla="val 153046"/>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dirty="0">
                    <a:solidFill>
                      <a:srgbClr val="000000"/>
                    </a:solidFill>
                    <a:effectLst/>
                  </a:rPr>
                  <a:t>角色</a:t>
                </a:r>
              </a:p>
              <a:p>
                <a:pPr algn="ctr"/>
                <a:r>
                  <a:rPr lang="zh-CN" altLang="en-US" sz="1000" i="0" dirty="0">
                    <a:solidFill>
                      <a:srgbClr val="000000"/>
                    </a:solidFill>
                    <a:effectLst/>
                  </a:rPr>
                  <a:t>类的角色是</a:t>
                </a:r>
                <a:r>
                  <a:rPr lang="zh-CN" altLang="en-US" sz="1000" i="0" dirty="0">
                    <a:solidFill>
                      <a:srgbClr val="000000"/>
                    </a:solidFill>
                    <a:effectLst/>
                    <a:latin typeface="Arial"/>
                  </a:rPr>
                  <a:t>“</a:t>
                </a:r>
                <a:r>
                  <a:rPr lang="zh-CN" altLang="en-US" sz="1000" i="0" dirty="0">
                    <a:solidFill>
                      <a:srgbClr val="000000"/>
                    </a:solidFill>
                    <a:effectLst/>
                  </a:rPr>
                  <a:t>事物</a:t>
                </a:r>
                <a:r>
                  <a:rPr lang="zh-CN" altLang="en-US" sz="1000" i="0" dirty="0">
                    <a:solidFill>
                      <a:srgbClr val="000000"/>
                    </a:solidFill>
                    <a:effectLst/>
                    <a:latin typeface="Arial"/>
                  </a:rPr>
                  <a:t>”</a:t>
                </a:r>
                <a:endParaRPr lang="zh-CN" altLang="en-US" sz="1000" i="0" dirty="0">
                  <a:solidFill>
                    <a:srgbClr val="000000"/>
                  </a:solidFill>
                  <a:effectLst/>
                </a:endParaRPr>
              </a:p>
            </p:txBody>
          </p:sp>
          <p:sp>
            <p:nvSpPr>
              <p:cNvPr id="8" name="AutoShape 12">
                <a:extLst>
                  <a:ext uri="{FF2B5EF4-FFF2-40B4-BE49-F238E27FC236}">
                    <a16:creationId xmlns:a16="http://schemas.microsoft.com/office/drawing/2014/main" id="{1DB83146-BFDF-40D6-8089-FFB448470BBD}"/>
                  </a:ext>
                </a:extLst>
              </p:cNvPr>
              <p:cNvSpPr>
                <a:spLocks/>
              </p:cNvSpPr>
              <p:nvPr/>
            </p:nvSpPr>
            <p:spPr bwMode="auto">
              <a:xfrm>
                <a:off x="3424" y="1720"/>
                <a:ext cx="1044" cy="531"/>
              </a:xfrm>
              <a:prstGeom prst="borderCallout1">
                <a:avLst>
                  <a:gd name="adj1" fmla="val 13560"/>
                  <a:gd name="adj2" fmla="val -4597"/>
                  <a:gd name="adj3" fmla="val 38606"/>
                  <a:gd name="adj4" fmla="val -36208"/>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dirty="0">
                    <a:solidFill>
                      <a:srgbClr val="000000"/>
                    </a:solidFill>
                    <a:effectLst/>
                  </a:rPr>
                  <a:t>多重性</a:t>
                </a:r>
              </a:p>
              <a:p>
                <a:r>
                  <a:rPr lang="zh-CN" altLang="en-US" sz="1000" i="0" dirty="0">
                    <a:solidFill>
                      <a:srgbClr val="000000"/>
                    </a:solidFill>
                    <a:effectLst/>
                  </a:rPr>
                  <a:t>（用数字和*表示）</a:t>
                </a:r>
              </a:p>
              <a:p>
                <a:r>
                  <a:rPr lang="en-US" altLang="zh-CN" sz="1000" i="0" dirty="0">
                    <a:solidFill>
                      <a:srgbClr val="000000"/>
                    </a:solidFill>
                    <a:effectLst/>
                  </a:rPr>
                  <a:t>1…*</a:t>
                </a:r>
                <a:r>
                  <a:rPr lang="zh-CN" altLang="en-US" sz="1000" i="0" dirty="0">
                    <a:solidFill>
                      <a:srgbClr val="000000"/>
                    </a:solidFill>
                    <a:effectLst/>
                  </a:rPr>
                  <a:t>：</a:t>
                </a:r>
                <a:r>
                  <a:rPr lang="en-US" altLang="zh-CN" sz="1000" i="0" dirty="0">
                    <a:solidFill>
                      <a:srgbClr val="000000"/>
                    </a:solidFill>
                    <a:effectLst/>
                  </a:rPr>
                  <a:t>1</a:t>
                </a:r>
                <a:r>
                  <a:rPr lang="zh-CN" altLang="en-US" sz="1000" i="0" dirty="0">
                    <a:solidFill>
                      <a:srgbClr val="000000"/>
                    </a:solidFill>
                    <a:effectLst/>
                  </a:rPr>
                  <a:t>个或多个</a:t>
                </a:r>
              </a:p>
              <a:p>
                <a:r>
                  <a:rPr lang="en-US" altLang="zh-CN" sz="1000" i="0" dirty="0">
                    <a:solidFill>
                      <a:srgbClr val="000000"/>
                    </a:solidFill>
                    <a:effectLst/>
                  </a:rPr>
                  <a:t>1</a:t>
                </a:r>
                <a:r>
                  <a:rPr lang="zh-CN" altLang="en-US" sz="1000" i="0" dirty="0">
                    <a:solidFill>
                      <a:srgbClr val="000000"/>
                    </a:solidFill>
                    <a:effectLst/>
                  </a:rPr>
                  <a:t>个类图有</a:t>
                </a:r>
                <a:r>
                  <a:rPr lang="en-US" altLang="zh-CN" sz="1000" i="0" dirty="0">
                    <a:solidFill>
                      <a:srgbClr val="000000"/>
                    </a:solidFill>
                    <a:effectLst/>
                  </a:rPr>
                  <a:t>1</a:t>
                </a:r>
                <a:r>
                  <a:rPr lang="zh-CN" altLang="en-US" sz="1000" i="0" dirty="0">
                    <a:solidFill>
                      <a:srgbClr val="000000"/>
                    </a:solidFill>
                    <a:effectLst/>
                  </a:rPr>
                  <a:t>个或多个类</a:t>
                </a:r>
                <a:endParaRPr lang="en-US" altLang="zh-CN" sz="1000" i="0" dirty="0">
                  <a:solidFill>
                    <a:srgbClr val="000000"/>
                  </a:solidFill>
                  <a:effectLst/>
                </a:endParaRPr>
              </a:p>
              <a:p>
                <a:r>
                  <a:rPr kumimoji="0" lang="en-US" altLang="zh-CN" sz="1000" i="0" dirty="0">
                    <a:solidFill>
                      <a:srgbClr val="000000"/>
                    </a:solidFill>
                    <a:effectLst/>
                  </a:rPr>
                  <a:t>1</a:t>
                </a:r>
                <a:r>
                  <a:rPr kumimoji="0" lang="zh-CN" altLang="en-US" sz="1000" i="0" dirty="0">
                    <a:solidFill>
                      <a:srgbClr val="000000"/>
                    </a:solidFill>
                    <a:effectLst/>
                  </a:rPr>
                  <a:t>个类属于</a:t>
                </a:r>
                <a:r>
                  <a:rPr kumimoji="0" lang="en-US" altLang="zh-CN" sz="1000" i="0" dirty="0">
                    <a:solidFill>
                      <a:srgbClr val="000000"/>
                    </a:solidFill>
                    <a:effectLst/>
                  </a:rPr>
                  <a:t>1</a:t>
                </a:r>
                <a:r>
                  <a:rPr kumimoji="0" lang="zh-CN" altLang="en-US" sz="1000" i="0" dirty="0">
                    <a:solidFill>
                      <a:srgbClr val="000000"/>
                    </a:solidFill>
                    <a:effectLst/>
                  </a:rPr>
                  <a:t>个</a:t>
                </a:r>
                <a:r>
                  <a:rPr lang="zh-CN" altLang="en-US" sz="1000" i="0" dirty="0">
                    <a:solidFill>
                      <a:srgbClr val="000000"/>
                    </a:solidFill>
                    <a:effectLst/>
                  </a:rPr>
                  <a:t>或多个类图</a:t>
                </a:r>
                <a:endParaRPr lang="en-US" altLang="zh-CN" sz="1000" i="0" dirty="0">
                  <a:solidFill>
                    <a:srgbClr val="000000"/>
                  </a:solidFill>
                  <a:effectLst/>
                </a:endParaRPr>
              </a:p>
            </p:txBody>
          </p:sp>
          <p:pic>
            <p:nvPicPr>
              <p:cNvPr id="9" name="Picture 13">
                <a:extLst>
                  <a:ext uri="{FF2B5EF4-FFF2-40B4-BE49-F238E27FC236}">
                    <a16:creationId xmlns:a16="http://schemas.microsoft.com/office/drawing/2014/main" id="{395C56D8-254A-4D99-BC97-AD4DE0BD4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 y="1253"/>
                <a:ext cx="885"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AutoShape 14">
                <a:extLst>
                  <a:ext uri="{FF2B5EF4-FFF2-40B4-BE49-F238E27FC236}">
                    <a16:creationId xmlns:a16="http://schemas.microsoft.com/office/drawing/2014/main" id="{F894E8F4-45D8-4D9B-8AF2-93B4885B61CE}"/>
                  </a:ext>
                </a:extLst>
              </p:cNvPr>
              <p:cNvSpPr>
                <a:spLocks/>
              </p:cNvSpPr>
              <p:nvPr/>
            </p:nvSpPr>
            <p:spPr bwMode="auto">
              <a:xfrm>
                <a:off x="3424" y="1313"/>
                <a:ext cx="1044" cy="258"/>
              </a:xfrm>
              <a:prstGeom prst="borderCallout1">
                <a:avLst>
                  <a:gd name="adj1" fmla="val 27907"/>
                  <a:gd name="adj2" fmla="val -5037"/>
                  <a:gd name="adj3" fmla="val 120542"/>
                  <a:gd name="adj4" fmla="val -6715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dirty="0">
                    <a:solidFill>
                      <a:srgbClr val="000000"/>
                    </a:solidFill>
                    <a:effectLst/>
                  </a:rPr>
                  <a:t>方向</a:t>
                </a:r>
              </a:p>
              <a:p>
                <a:pPr algn="ctr"/>
                <a:r>
                  <a:rPr lang="zh-CN" altLang="en-US" sz="1000" i="0" dirty="0">
                    <a:solidFill>
                      <a:srgbClr val="000000"/>
                    </a:solidFill>
                    <a:effectLst/>
                  </a:rPr>
                  <a:t>双向关联（省略箭头）</a:t>
                </a:r>
              </a:p>
            </p:txBody>
          </p:sp>
          <p:sp>
            <p:nvSpPr>
              <p:cNvPr id="11" name="AutoShape 15">
                <a:extLst>
                  <a:ext uri="{FF2B5EF4-FFF2-40B4-BE49-F238E27FC236}">
                    <a16:creationId xmlns:a16="http://schemas.microsoft.com/office/drawing/2014/main" id="{FB622954-80EF-4B76-836E-315E20E3C7A7}"/>
                  </a:ext>
                </a:extLst>
              </p:cNvPr>
              <p:cNvSpPr>
                <a:spLocks/>
              </p:cNvSpPr>
              <p:nvPr/>
            </p:nvSpPr>
            <p:spPr bwMode="auto">
              <a:xfrm>
                <a:off x="1111" y="1404"/>
                <a:ext cx="907" cy="257"/>
              </a:xfrm>
              <a:prstGeom prst="borderCallout1">
                <a:avLst>
                  <a:gd name="adj1" fmla="val 28014"/>
                  <a:gd name="adj2" fmla="val 105292"/>
                  <a:gd name="adj3" fmla="val 126458"/>
                  <a:gd name="adj4" fmla="val 17772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dirty="0">
                    <a:solidFill>
                      <a:srgbClr val="000000"/>
                    </a:solidFill>
                    <a:effectLst/>
                  </a:rPr>
                  <a:t>名字</a:t>
                </a:r>
              </a:p>
              <a:p>
                <a:pPr algn="ctr"/>
                <a:r>
                  <a:rPr lang="zh-CN" altLang="en-US" sz="1000" i="0" dirty="0">
                    <a:solidFill>
                      <a:srgbClr val="000000"/>
                    </a:solidFill>
                    <a:effectLst/>
                  </a:rPr>
                  <a:t>关系的名字是</a:t>
                </a:r>
                <a:r>
                  <a:rPr lang="zh-CN" altLang="en-US" sz="1000" i="0" dirty="0">
                    <a:solidFill>
                      <a:srgbClr val="000000"/>
                    </a:solidFill>
                    <a:effectLst/>
                    <a:latin typeface="Arial"/>
                  </a:rPr>
                  <a:t>“</a:t>
                </a:r>
                <a:r>
                  <a:rPr lang="zh-CN" altLang="en-US" sz="1000" i="0" dirty="0">
                    <a:solidFill>
                      <a:srgbClr val="000000"/>
                    </a:solidFill>
                    <a:effectLst/>
                  </a:rPr>
                  <a:t>使用</a:t>
                </a:r>
                <a:r>
                  <a:rPr lang="zh-CN" altLang="en-US" sz="1000" i="0" dirty="0">
                    <a:solidFill>
                      <a:srgbClr val="000000"/>
                    </a:solidFill>
                    <a:effectLst/>
                    <a:latin typeface="Arial"/>
                  </a:rPr>
                  <a:t>”</a:t>
                </a:r>
                <a:endParaRPr lang="en-US" altLang="zh-CN" sz="1000" i="0" dirty="0">
                  <a:solidFill>
                    <a:srgbClr val="000000"/>
                  </a:solidFill>
                  <a:effectLst/>
                </a:endParaRPr>
              </a:p>
            </p:txBody>
          </p:sp>
        </p:grpSp>
        <p:sp>
          <p:nvSpPr>
            <p:cNvPr id="6" name="Text Box 16">
              <a:extLst>
                <a:ext uri="{FF2B5EF4-FFF2-40B4-BE49-F238E27FC236}">
                  <a16:creationId xmlns:a16="http://schemas.microsoft.com/office/drawing/2014/main" id="{AE0B1B1C-B82D-42C6-A79F-14E0B44AF87B}"/>
                </a:ext>
              </a:extLst>
            </p:cNvPr>
            <p:cNvSpPr txBox="1">
              <a:spLocks noChangeArrowheads="1"/>
            </p:cNvSpPr>
            <p:nvPr/>
          </p:nvSpPr>
          <p:spPr bwMode="auto">
            <a:xfrm>
              <a:off x="2608" y="2296"/>
              <a:ext cx="4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i="0" dirty="0">
                  <a:effectLst/>
                </a:rPr>
                <a:t>实例</a:t>
              </a:r>
            </a:p>
          </p:txBody>
        </p:sp>
      </p:grpSp>
      <p:sp>
        <p:nvSpPr>
          <p:cNvPr id="12" name="Rectangle 17">
            <a:extLst>
              <a:ext uri="{FF2B5EF4-FFF2-40B4-BE49-F238E27FC236}">
                <a16:creationId xmlns:a16="http://schemas.microsoft.com/office/drawing/2014/main" id="{41856A5B-6889-4F54-8A58-2FBDC7A89147}"/>
              </a:ext>
            </a:extLst>
          </p:cNvPr>
          <p:cNvSpPr>
            <a:spLocks noChangeArrowheads="1"/>
          </p:cNvSpPr>
          <p:nvPr/>
        </p:nvSpPr>
        <p:spPr bwMode="auto">
          <a:xfrm>
            <a:off x="187991" y="4653389"/>
            <a:ext cx="6867525" cy="1130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lvl="2" indent="-285750" algn="l">
              <a:spcBef>
                <a:spcPct val="20000"/>
              </a:spcBef>
              <a:buFont typeface="Wingdings" panose="05000000000000000000" pitchFamily="2" charset="2"/>
              <a:buChar char="l"/>
            </a:pPr>
            <a:r>
              <a:rPr kumimoji="0" lang="zh-CN" altLang="en-US" sz="1600" i="0" dirty="0">
                <a:solidFill>
                  <a:srgbClr val="FF0000"/>
                </a:solidFill>
                <a:effectLst/>
              </a:rPr>
              <a:t>聚合关系</a:t>
            </a:r>
            <a:r>
              <a:rPr kumimoji="0" lang="zh-CN" altLang="en-US" sz="1200" i="0" dirty="0">
                <a:solidFill>
                  <a:srgbClr val="000066"/>
                </a:solidFill>
                <a:effectLst/>
              </a:rPr>
              <a:t>	</a:t>
            </a:r>
            <a:r>
              <a:rPr kumimoji="0" lang="en-US" altLang="zh-CN" sz="1200" dirty="0">
                <a:latin typeface="Comic Sans MS" panose="030F0702030302020204" pitchFamily="66" charset="0"/>
              </a:rPr>
              <a:t> Aggregation  </a:t>
            </a:r>
            <a:r>
              <a:rPr kumimoji="0" lang="zh-CN" altLang="en-US" sz="1200" dirty="0">
                <a:latin typeface="Comic Sans MS" panose="030F0702030302020204" pitchFamily="66" charset="0"/>
              </a:rPr>
              <a:t>：</a:t>
            </a:r>
            <a:endParaRPr kumimoji="0" lang="zh-CN" altLang="en-US" sz="1200" i="0" dirty="0">
              <a:solidFill>
                <a:srgbClr val="000066"/>
              </a:solidFill>
              <a:effectLst/>
            </a:endParaRPr>
          </a:p>
          <a:p>
            <a:pPr marL="1600200" lvl="3" indent="-228600" algn="l">
              <a:spcBef>
                <a:spcPct val="20000"/>
              </a:spcBef>
              <a:buFont typeface="Wingdings" pitchFamily="2" charset="2"/>
              <a:buChar char="Ø"/>
            </a:pPr>
            <a:r>
              <a:rPr kumimoji="0" lang="zh-CN" altLang="en-US" sz="1400" i="0" dirty="0">
                <a:solidFill>
                  <a:srgbClr val="000066"/>
                </a:solidFill>
                <a:effectLst/>
              </a:rPr>
              <a:t>特殊关联关系，指明一个聚集（整体）和组成部分之间的关系</a:t>
            </a:r>
          </a:p>
          <a:p>
            <a:pPr marL="285750" lvl="2" indent="-285750" algn="l">
              <a:spcBef>
                <a:spcPct val="20000"/>
              </a:spcBef>
              <a:buFont typeface="Wingdings" panose="05000000000000000000" pitchFamily="2" charset="2"/>
              <a:buChar char="l"/>
            </a:pPr>
            <a:r>
              <a:rPr kumimoji="0" lang="zh-CN" altLang="en-US" sz="1600" i="0" dirty="0">
                <a:solidFill>
                  <a:srgbClr val="FF0000"/>
                </a:solidFill>
                <a:effectLst/>
              </a:rPr>
              <a:t>组合关系</a:t>
            </a:r>
            <a:r>
              <a:rPr kumimoji="0" lang="zh-CN" altLang="en-US" sz="1200" i="0" dirty="0">
                <a:solidFill>
                  <a:srgbClr val="FF0000"/>
                </a:solidFill>
                <a:effectLst/>
              </a:rPr>
              <a:t>	</a:t>
            </a:r>
            <a:r>
              <a:rPr kumimoji="0" lang="en-US" altLang="zh-CN" sz="1200" dirty="0">
                <a:latin typeface="Comic Sans MS" panose="030F0702030302020204" pitchFamily="66" charset="0"/>
              </a:rPr>
              <a:t>Composition</a:t>
            </a:r>
            <a:endParaRPr kumimoji="0" lang="zh-CN" altLang="en-US" sz="1200" i="0" dirty="0">
              <a:solidFill>
                <a:srgbClr val="FF0000"/>
              </a:solidFill>
              <a:effectLst/>
            </a:endParaRPr>
          </a:p>
          <a:p>
            <a:pPr marL="1600200" lvl="3" indent="-228600" algn="l">
              <a:spcBef>
                <a:spcPct val="20000"/>
              </a:spcBef>
              <a:buFont typeface="Wingdings" pitchFamily="2" charset="2"/>
              <a:buChar char="Ø"/>
            </a:pPr>
            <a:r>
              <a:rPr kumimoji="0" lang="zh-CN" altLang="en-US" sz="1400" i="0" dirty="0">
                <a:solidFill>
                  <a:srgbClr val="000066"/>
                </a:solidFill>
                <a:effectLst/>
              </a:rPr>
              <a:t>语义更强的聚合，部分和整体具有相同的生命周期</a:t>
            </a:r>
            <a:endParaRPr kumimoji="0" lang="ja-JP" altLang="en-US" sz="1400" i="0" dirty="0">
              <a:solidFill>
                <a:srgbClr val="000066"/>
              </a:solidFill>
              <a:effectLst/>
            </a:endParaRPr>
          </a:p>
        </p:txBody>
      </p:sp>
      <p:grpSp>
        <p:nvGrpSpPr>
          <p:cNvPr id="13" name="Group 43">
            <a:extLst>
              <a:ext uri="{FF2B5EF4-FFF2-40B4-BE49-F238E27FC236}">
                <a16:creationId xmlns:a16="http://schemas.microsoft.com/office/drawing/2014/main" id="{1DFA96B1-BADF-4533-AFA6-56DB2B8C60E4}"/>
              </a:ext>
            </a:extLst>
          </p:cNvPr>
          <p:cNvGrpSpPr>
            <a:grpSpLocks/>
          </p:cNvGrpSpPr>
          <p:nvPr/>
        </p:nvGrpSpPr>
        <p:grpSpPr bwMode="auto">
          <a:xfrm>
            <a:off x="7451728" y="4541093"/>
            <a:ext cx="1077913" cy="376238"/>
            <a:chOff x="4694" y="2341"/>
            <a:chExt cx="679" cy="237"/>
          </a:xfrm>
        </p:grpSpPr>
        <p:grpSp>
          <p:nvGrpSpPr>
            <p:cNvPr id="14" name="Group 19">
              <a:extLst>
                <a:ext uri="{FF2B5EF4-FFF2-40B4-BE49-F238E27FC236}">
                  <a16:creationId xmlns:a16="http://schemas.microsoft.com/office/drawing/2014/main" id="{FDFB7C90-3053-4ED9-B427-180258A075E2}"/>
                </a:ext>
              </a:extLst>
            </p:cNvPr>
            <p:cNvGrpSpPr>
              <a:grpSpLocks/>
            </p:cNvGrpSpPr>
            <p:nvPr/>
          </p:nvGrpSpPr>
          <p:grpSpPr bwMode="auto">
            <a:xfrm>
              <a:off x="4747" y="2528"/>
              <a:ext cx="626" cy="50"/>
              <a:chOff x="3431" y="3150"/>
              <a:chExt cx="803" cy="91"/>
            </a:xfrm>
          </p:grpSpPr>
          <p:sp>
            <p:nvSpPr>
              <p:cNvPr id="16" name="AutoShape 20">
                <a:extLst>
                  <a:ext uri="{FF2B5EF4-FFF2-40B4-BE49-F238E27FC236}">
                    <a16:creationId xmlns:a16="http://schemas.microsoft.com/office/drawing/2014/main" id="{F459AF7B-29C6-4063-9F32-0421455BA18E}"/>
                  </a:ext>
                </a:extLst>
              </p:cNvPr>
              <p:cNvSpPr>
                <a:spLocks noChangeArrowheads="1"/>
              </p:cNvSpPr>
              <p:nvPr/>
            </p:nvSpPr>
            <p:spPr bwMode="auto">
              <a:xfrm>
                <a:off x="4007" y="3150"/>
                <a:ext cx="227" cy="91"/>
              </a:xfrm>
              <a:prstGeom prst="diamond">
                <a:avLst/>
              </a:prstGeom>
              <a:solidFill>
                <a:srgbClr val="FFFFFF"/>
              </a:solidFill>
              <a:ln w="1587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1">
                <a:extLst>
                  <a:ext uri="{FF2B5EF4-FFF2-40B4-BE49-F238E27FC236}">
                    <a16:creationId xmlns:a16="http://schemas.microsoft.com/office/drawing/2014/main" id="{284E353E-0CF3-46AB-A277-FD6E5F8DFF4A}"/>
                  </a:ext>
                </a:extLst>
              </p:cNvPr>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15" name="Text Box 22">
              <a:extLst>
                <a:ext uri="{FF2B5EF4-FFF2-40B4-BE49-F238E27FC236}">
                  <a16:creationId xmlns:a16="http://schemas.microsoft.com/office/drawing/2014/main" id="{053ACACD-F2CF-4FF3-A032-433B27B3FCC8}"/>
                </a:ext>
              </a:extLst>
            </p:cNvPr>
            <p:cNvSpPr txBox="1">
              <a:spLocks noChangeArrowheads="1"/>
            </p:cNvSpPr>
            <p:nvPr/>
          </p:nvSpPr>
          <p:spPr bwMode="auto">
            <a:xfrm>
              <a:off x="4694" y="2341"/>
              <a:ext cx="67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dirty="0">
                  <a:effectLst/>
                </a:rPr>
                <a:t>UML</a:t>
              </a:r>
              <a:r>
                <a:rPr lang="zh-CN" altLang="en-US" sz="1200" i="0" dirty="0">
                  <a:effectLst/>
                </a:rPr>
                <a:t>表示法</a:t>
              </a:r>
            </a:p>
          </p:txBody>
        </p:sp>
      </p:grpSp>
      <p:grpSp>
        <p:nvGrpSpPr>
          <p:cNvPr id="18" name="Group 42">
            <a:extLst>
              <a:ext uri="{FF2B5EF4-FFF2-40B4-BE49-F238E27FC236}">
                <a16:creationId xmlns:a16="http://schemas.microsoft.com/office/drawing/2014/main" id="{6E476498-D036-43AF-BF01-F28B5D34C826}"/>
              </a:ext>
            </a:extLst>
          </p:cNvPr>
          <p:cNvGrpSpPr>
            <a:grpSpLocks/>
          </p:cNvGrpSpPr>
          <p:nvPr/>
        </p:nvGrpSpPr>
        <p:grpSpPr bwMode="auto">
          <a:xfrm>
            <a:off x="7472363" y="5477715"/>
            <a:ext cx="1073150" cy="336550"/>
            <a:chOff x="4707" y="2876"/>
            <a:chExt cx="676" cy="212"/>
          </a:xfrm>
        </p:grpSpPr>
        <p:grpSp>
          <p:nvGrpSpPr>
            <p:cNvPr id="19" name="Group 24">
              <a:extLst>
                <a:ext uri="{FF2B5EF4-FFF2-40B4-BE49-F238E27FC236}">
                  <a16:creationId xmlns:a16="http://schemas.microsoft.com/office/drawing/2014/main" id="{C02A0C84-3CA2-476F-9F3B-D339F11B093E}"/>
                </a:ext>
              </a:extLst>
            </p:cNvPr>
            <p:cNvGrpSpPr>
              <a:grpSpLocks/>
            </p:cNvGrpSpPr>
            <p:nvPr/>
          </p:nvGrpSpPr>
          <p:grpSpPr bwMode="auto">
            <a:xfrm>
              <a:off x="4752" y="2876"/>
              <a:ext cx="631" cy="50"/>
              <a:chOff x="3431" y="3158"/>
              <a:chExt cx="810" cy="91"/>
            </a:xfrm>
          </p:grpSpPr>
          <p:sp>
            <p:nvSpPr>
              <p:cNvPr id="21" name="AutoShape 25">
                <a:extLst>
                  <a:ext uri="{FF2B5EF4-FFF2-40B4-BE49-F238E27FC236}">
                    <a16:creationId xmlns:a16="http://schemas.microsoft.com/office/drawing/2014/main" id="{5E8D76A9-B820-4505-99B6-9BA2E80F6C82}"/>
                  </a:ext>
                </a:extLst>
              </p:cNvPr>
              <p:cNvSpPr>
                <a:spLocks noChangeArrowheads="1"/>
              </p:cNvSpPr>
              <p:nvPr/>
            </p:nvSpPr>
            <p:spPr bwMode="auto">
              <a:xfrm>
                <a:off x="4014" y="3158"/>
                <a:ext cx="227" cy="91"/>
              </a:xfrm>
              <a:prstGeom prst="diamond">
                <a:avLst/>
              </a:prstGeom>
              <a:solidFill>
                <a:srgbClr val="800000"/>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6">
                <a:extLst>
                  <a:ext uri="{FF2B5EF4-FFF2-40B4-BE49-F238E27FC236}">
                    <a16:creationId xmlns:a16="http://schemas.microsoft.com/office/drawing/2014/main" id="{F8D1C36D-D794-49E9-BCDC-281AD0723E43}"/>
                  </a:ext>
                </a:extLst>
              </p:cNvPr>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0" name="Text Box 27">
              <a:extLst>
                <a:ext uri="{FF2B5EF4-FFF2-40B4-BE49-F238E27FC236}">
                  <a16:creationId xmlns:a16="http://schemas.microsoft.com/office/drawing/2014/main" id="{2AF18CD4-F5B2-46F2-B721-6F1B5BBAF080}"/>
                </a:ext>
              </a:extLst>
            </p:cNvPr>
            <p:cNvSpPr txBox="1">
              <a:spLocks noChangeArrowheads="1"/>
            </p:cNvSpPr>
            <p:nvPr/>
          </p:nvSpPr>
          <p:spPr bwMode="auto">
            <a:xfrm>
              <a:off x="4707" y="2915"/>
              <a:ext cx="66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3" name="Group 28">
            <a:extLst>
              <a:ext uri="{FF2B5EF4-FFF2-40B4-BE49-F238E27FC236}">
                <a16:creationId xmlns:a16="http://schemas.microsoft.com/office/drawing/2014/main" id="{18D6B2E9-EE4B-425F-A435-030A9E29D8E0}"/>
              </a:ext>
            </a:extLst>
          </p:cNvPr>
          <p:cNvGrpSpPr>
            <a:grpSpLocks/>
          </p:cNvGrpSpPr>
          <p:nvPr/>
        </p:nvGrpSpPr>
        <p:grpSpPr bwMode="auto">
          <a:xfrm>
            <a:off x="323850" y="5920214"/>
            <a:ext cx="4178300" cy="1019176"/>
            <a:chOff x="204" y="3385"/>
            <a:chExt cx="2632" cy="642"/>
          </a:xfrm>
        </p:grpSpPr>
        <p:grpSp>
          <p:nvGrpSpPr>
            <p:cNvPr id="24" name="Group 29">
              <a:extLst>
                <a:ext uri="{FF2B5EF4-FFF2-40B4-BE49-F238E27FC236}">
                  <a16:creationId xmlns:a16="http://schemas.microsoft.com/office/drawing/2014/main" id="{1ABFF2DE-F189-4833-A4DD-18A51FE83DE8}"/>
                </a:ext>
              </a:extLst>
            </p:cNvPr>
            <p:cNvGrpSpPr>
              <a:grpSpLocks/>
            </p:cNvGrpSpPr>
            <p:nvPr/>
          </p:nvGrpSpPr>
          <p:grpSpPr bwMode="auto">
            <a:xfrm>
              <a:off x="204" y="3385"/>
              <a:ext cx="1815" cy="628"/>
              <a:chOff x="974" y="3430"/>
              <a:chExt cx="1815" cy="628"/>
            </a:xfrm>
          </p:grpSpPr>
          <p:pic>
            <p:nvPicPr>
              <p:cNvPr id="26" name="Picture 30">
                <a:extLst>
                  <a:ext uri="{FF2B5EF4-FFF2-40B4-BE49-F238E27FC236}">
                    <a16:creationId xmlns:a16="http://schemas.microsoft.com/office/drawing/2014/main" id="{FBA1F123-8D68-4803-8519-3DE98171A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 y="3430"/>
                <a:ext cx="1815"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 Box 31">
                <a:extLst>
                  <a:ext uri="{FF2B5EF4-FFF2-40B4-BE49-F238E27FC236}">
                    <a16:creationId xmlns:a16="http://schemas.microsoft.com/office/drawing/2014/main" id="{4E0F6574-9178-44F5-94E0-50B0E315977C}"/>
                  </a:ext>
                </a:extLst>
              </p:cNvPr>
              <p:cNvSpPr txBox="1">
                <a:spLocks noChangeArrowheads="1"/>
              </p:cNvSpPr>
              <p:nvPr/>
            </p:nvSpPr>
            <p:spPr bwMode="auto">
              <a:xfrm>
                <a:off x="1431" y="3461"/>
                <a:ext cx="8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solidFill>
                      <a:srgbClr val="000000"/>
                    </a:solidFill>
                    <a:effectLst/>
                  </a:rPr>
                  <a:t>（空心菱形）</a:t>
                </a:r>
              </a:p>
            </p:txBody>
          </p:sp>
          <p:sp>
            <p:nvSpPr>
              <p:cNvPr id="28" name="Text Box 32">
                <a:extLst>
                  <a:ext uri="{FF2B5EF4-FFF2-40B4-BE49-F238E27FC236}">
                    <a16:creationId xmlns:a16="http://schemas.microsoft.com/office/drawing/2014/main" id="{EA779BD7-C8F9-46D1-A1A8-2D40093FDF1C}"/>
                  </a:ext>
                </a:extLst>
              </p:cNvPr>
              <p:cNvSpPr txBox="1">
                <a:spLocks noChangeArrowheads="1"/>
              </p:cNvSpPr>
              <p:nvPr/>
            </p:nvSpPr>
            <p:spPr bwMode="auto">
              <a:xfrm>
                <a:off x="1610" y="3845"/>
                <a:ext cx="408"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i="0" dirty="0">
                    <a:effectLst/>
                  </a:rPr>
                  <a:t>实例</a:t>
                </a:r>
              </a:p>
            </p:txBody>
          </p:sp>
        </p:grpSp>
        <p:sp>
          <p:nvSpPr>
            <p:cNvPr id="25" name="Text Box 33">
              <a:extLst>
                <a:ext uri="{FF2B5EF4-FFF2-40B4-BE49-F238E27FC236}">
                  <a16:creationId xmlns:a16="http://schemas.microsoft.com/office/drawing/2014/main" id="{20C4CE5D-7B83-4839-80FA-D6F0E45AB184}"/>
                </a:ext>
              </a:extLst>
            </p:cNvPr>
            <p:cNvSpPr txBox="1">
              <a:spLocks noChangeArrowheads="1"/>
            </p:cNvSpPr>
            <p:nvPr/>
          </p:nvSpPr>
          <p:spPr bwMode="auto">
            <a:xfrm>
              <a:off x="2019" y="3387"/>
              <a:ext cx="817" cy="64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i="0">
                  <a:solidFill>
                    <a:srgbClr val="000000"/>
                  </a:solidFill>
                  <a:effectLst/>
                </a:rPr>
                <a:t>类图包含有事物和关系，类图不存在了，事物和关系还可用于其它的类图</a:t>
              </a:r>
              <a:endParaRPr lang="en-US" altLang="zh-CN" sz="1200" i="0">
                <a:solidFill>
                  <a:srgbClr val="000000"/>
                </a:solidFill>
                <a:effectLst/>
              </a:endParaRPr>
            </a:p>
          </p:txBody>
        </p:sp>
      </p:grpSp>
      <p:grpSp>
        <p:nvGrpSpPr>
          <p:cNvPr id="29" name="Group 34">
            <a:extLst>
              <a:ext uri="{FF2B5EF4-FFF2-40B4-BE49-F238E27FC236}">
                <a16:creationId xmlns:a16="http://schemas.microsoft.com/office/drawing/2014/main" id="{D24E2282-F288-483F-964E-26CC28147A50}"/>
              </a:ext>
            </a:extLst>
          </p:cNvPr>
          <p:cNvGrpSpPr>
            <a:grpSpLocks/>
          </p:cNvGrpSpPr>
          <p:nvPr/>
        </p:nvGrpSpPr>
        <p:grpSpPr bwMode="auto">
          <a:xfrm>
            <a:off x="4716463" y="5975774"/>
            <a:ext cx="4246562" cy="944562"/>
            <a:chOff x="2971" y="3456"/>
            <a:chExt cx="2675" cy="595"/>
          </a:xfrm>
        </p:grpSpPr>
        <p:grpSp>
          <p:nvGrpSpPr>
            <p:cNvPr id="30" name="Group 35">
              <a:extLst>
                <a:ext uri="{FF2B5EF4-FFF2-40B4-BE49-F238E27FC236}">
                  <a16:creationId xmlns:a16="http://schemas.microsoft.com/office/drawing/2014/main" id="{9EA021C0-D4EA-4B0C-BD5D-210097511485}"/>
                </a:ext>
              </a:extLst>
            </p:cNvPr>
            <p:cNvGrpSpPr>
              <a:grpSpLocks/>
            </p:cNvGrpSpPr>
            <p:nvPr/>
          </p:nvGrpSpPr>
          <p:grpSpPr bwMode="auto">
            <a:xfrm>
              <a:off x="2971" y="3529"/>
              <a:ext cx="1750" cy="522"/>
              <a:chOff x="2763" y="3529"/>
              <a:chExt cx="1750" cy="522"/>
            </a:xfrm>
          </p:grpSpPr>
          <p:pic>
            <p:nvPicPr>
              <p:cNvPr id="32" name="Picture 36">
                <a:extLst>
                  <a:ext uri="{FF2B5EF4-FFF2-40B4-BE49-F238E27FC236}">
                    <a16:creationId xmlns:a16="http://schemas.microsoft.com/office/drawing/2014/main" id="{A0217108-B2A5-448C-9B58-F8004F10E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 y="3540"/>
                <a:ext cx="175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37">
                <a:extLst>
                  <a:ext uri="{FF2B5EF4-FFF2-40B4-BE49-F238E27FC236}">
                    <a16:creationId xmlns:a16="http://schemas.microsoft.com/office/drawing/2014/main" id="{0C894E92-72EC-4236-A648-8B1F308545F3}"/>
                  </a:ext>
                </a:extLst>
              </p:cNvPr>
              <p:cNvSpPr txBox="1">
                <a:spLocks noChangeAspect="1" noChangeArrowheads="1"/>
              </p:cNvSpPr>
              <p:nvPr/>
            </p:nvSpPr>
            <p:spPr bwMode="auto">
              <a:xfrm>
                <a:off x="3107" y="3529"/>
                <a:ext cx="7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solidFill>
                      <a:srgbClr val="000000"/>
                    </a:solidFill>
                    <a:effectLst/>
                  </a:rPr>
                  <a:t>（实心菱形）</a:t>
                </a:r>
              </a:p>
            </p:txBody>
          </p:sp>
          <p:sp>
            <p:nvSpPr>
              <p:cNvPr id="34" name="Text Box 38">
                <a:extLst>
                  <a:ext uri="{FF2B5EF4-FFF2-40B4-BE49-F238E27FC236}">
                    <a16:creationId xmlns:a16="http://schemas.microsoft.com/office/drawing/2014/main" id="{AADBB46D-822A-468D-9CA2-79E404B0136F}"/>
                  </a:ext>
                </a:extLst>
              </p:cNvPr>
              <p:cNvSpPr txBox="1">
                <a:spLocks noChangeArrowheads="1"/>
              </p:cNvSpPr>
              <p:nvPr/>
            </p:nvSpPr>
            <p:spPr bwMode="auto">
              <a:xfrm>
                <a:off x="3470" y="3838"/>
                <a:ext cx="408"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i="0" dirty="0">
                    <a:effectLst/>
                  </a:rPr>
                  <a:t>实例</a:t>
                </a:r>
              </a:p>
            </p:txBody>
          </p:sp>
        </p:grpSp>
        <p:sp>
          <p:nvSpPr>
            <p:cNvPr id="31" name="Text Box 39">
              <a:extLst>
                <a:ext uri="{FF2B5EF4-FFF2-40B4-BE49-F238E27FC236}">
                  <a16:creationId xmlns:a16="http://schemas.microsoft.com/office/drawing/2014/main" id="{FCDBF6E8-D92B-423D-BF9E-DB3B76EFB531}"/>
                </a:ext>
              </a:extLst>
            </p:cNvPr>
            <p:cNvSpPr txBox="1">
              <a:spLocks noChangeArrowheads="1"/>
            </p:cNvSpPr>
            <p:nvPr/>
          </p:nvSpPr>
          <p:spPr bwMode="auto">
            <a:xfrm>
              <a:off x="4694" y="3456"/>
              <a:ext cx="952" cy="523"/>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solidFill>
                    <a:srgbClr val="000000"/>
                  </a:solidFill>
                  <a:effectLst/>
                </a:rPr>
                <a:t>类与关联关系之间有组合关系，类不存在了，则相应的关联关系也不存在</a:t>
              </a:r>
              <a:endParaRPr lang="en-US" altLang="zh-CN" sz="1200" i="0">
                <a:solidFill>
                  <a:srgbClr val="000000"/>
                </a:solidFill>
                <a:effectLst/>
              </a:endParaRPr>
            </a:p>
          </p:txBody>
        </p:sp>
      </p:grpSp>
      <p:sp>
        <p:nvSpPr>
          <p:cNvPr id="38" name="文本框 37">
            <a:extLst>
              <a:ext uri="{FF2B5EF4-FFF2-40B4-BE49-F238E27FC236}">
                <a16:creationId xmlns:a16="http://schemas.microsoft.com/office/drawing/2014/main" id="{79CEF0BD-17F5-4E5A-A570-C85D5A481D6B}"/>
              </a:ext>
            </a:extLst>
          </p:cNvPr>
          <p:cNvSpPr txBox="1"/>
          <p:nvPr/>
        </p:nvSpPr>
        <p:spPr>
          <a:xfrm>
            <a:off x="165497" y="3112868"/>
            <a:ext cx="1767681" cy="338554"/>
          </a:xfrm>
          <a:prstGeom prst="rect">
            <a:avLst/>
          </a:prstGeom>
          <a:noFill/>
        </p:spPr>
        <p:txBody>
          <a:bodyPr wrap="square">
            <a:spAutoFit/>
          </a:bodyPr>
          <a:lstStyle/>
          <a:p>
            <a:pPr marL="285750" indent="-285750" algn="l">
              <a:buFont typeface="Wingdings" panose="05000000000000000000" pitchFamily="2" charset="2"/>
              <a:buChar char="l"/>
            </a:pPr>
            <a:r>
              <a:rPr lang="zh-CN" altLang="en-US" dirty="0"/>
              <a:t>一般关联：</a:t>
            </a:r>
          </a:p>
        </p:txBody>
      </p:sp>
      <p:grpSp>
        <p:nvGrpSpPr>
          <p:cNvPr id="39" name="Group 44">
            <a:extLst>
              <a:ext uri="{FF2B5EF4-FFF2-40B4-BE49-F238E27FC236}">
                <a16:creationId xmlns:a16="http://schemas.microsoft.com/office/drawing/2014/main" id="{EFCBADA6-7CFF-4EB6-901D-AE0F38E3028A}"/>
              </a:ext>
            </a:extLst>
          </p:cNvPr>
          <p:cNvGrpSpPr>
            <a:grpSpLocks/>
          </p:cNvGrpSpPr>
          <p:nvPr/>
        </p:nvGrpSpPr>
        <p:grpSpPr bwMode="auto">
          <a:xfrm>
            <a:off x="7432678" y="3389992"/>
            <a:ext cx="1090613" cy="396875"/>
            <a:chOff x="4604" y="758"/>
            <a:chExt cx="687" cy="250"/>
          </a:xfrm>
        </p:grpSpPr>
        <p:grpSp>
          <p:nvGrpSpPr>
            <p:cNvPr id="40" name="Group 5">
              <a:extLst>
                <a:ext uri="{FF2B5EF4-FFF2-40B4-BE49-F238E27FC236}">
                  <a16:creationId xmlns:a16="http://schemas.microsoft.com/office/drawing/2014/main" id="{ECB95F8A-633E-4BA1-9220-74543F352136}"/>
                </a:ext>
              </a:extLst>
            </p:cNvPr>
            <p:cNvGrpSpPr>
              <a:grpSpLocks/>
            </p:cNvGrpSpPr>
            <p:nvPr/>
          </p:nvGrpSpPr>
          <p:grpSpPr bwMode="auto">
            <a:xfrm>
              <a:off x="4656" y="758"/>
              <a:ext cx="635" cy="136"/>
              <a:chOff x="3424" y="3385"/>
              <a:chExt cx="771" cy="136"/>
            </a:xfrm>
          </p:grpSpPr>
          <p:sp>
            <p:nvSpPr>
              <p:cNvPr id="42" name="AutoShape 6">
                <a:extLst>
                  <a:ext uri="{FF2B5EF4-FFF2-40B4-BE49-F238E27FC236}">
                    <a16:creationId xmlns:a16="http://schemas.microsoft.com/office/drawing/2014/main" id="{E9934D5F-F771-4D73-B490-EFB328F4FC5F}"/>
                  </a:ext>
                </a:extLst>
              </p:cNvPr>
              <p:cNvSpPr>
                <a:spLocks noChangeArrowheads="1"/>
              </p:cNvSpPr>
              <p:nvPr/>
            </p:nvSpPr>
            <p:spPr bwMode="auto">
              <a:xfrm>
                <a:off x="4059" y="3385"/>
                <a:ext cx="136" cy="136"/>
              </a:xfrm>
              <a:prstGeom prst="chevron">
                <a:avLst>
                  <a:gd name="adj" fmla="val 100000"/>
                </a:avLst>
              </a:prstGeom>
              <a:solidFill>
                <a:srgbClr val="990033"/>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7">
                <a:extLst>
                  <a:ext uri="{FF2B5EF4-FFF2-40B4-BE49-F238E27FC236}">
                    <a16:creationId xmlns:a16="http://schemas.microsoft.com/office/drawing/2014/main" id="{98BD8B4B-4281-456E-B79E-CF3E87593732}"/>
                  </a:ext>
                </a:extLst>
              </p:cNvPr>
              <p:cNvSpPr>
                <a:spLocks noChangeShapeType="1"/>
              </p:cNvSpPr>
              <p:nvPr/>
            </p:nvSpPr>
            <p:spPr bwMode="auto">
              <a:xfrm>
                <a:off x="3424" y="3452"/>
                <a:ext cx="771"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 name="Text Box 8">
              <a:extLst>
                <a:ext uri="{FF2B5EF4-FFF2-40B4-BE49-F238E27FC236}">
                  <a16:creationId xmlns:a16="http://schemas.microsoft.com/office/drawing/2014/main" id="{9B372FB9-A6F8-4E4A-AF47-18D7AA1521A6}"/>
                </a:ext>
              </a:extLst>
            </p:cNvPr>
            <p:cNvSpPr txBox="1">
              <a:spLocks noChangeArrowheads="1"/>
            </p:cNvSpPr>
            <p:nvPr/>
          </p:nvSpPr>
          <p:spPr bwMode="auto">
            <a:xfrm>
              <a:off x="4604" y="835"/>
              <a:ext cx="673"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sp>
        <p:nvSpPr>
          <p:cNvPr id="44" name="Line 7">
            <a:extLst>
              <a:ext uri="{FF2B5EF4-FFF2-40B4-BE49-F238E27FC236}">
                <a16:creationId xmlns:a16="http://schemas.microsoft.com/office/drawing/2014/main" id="{A9BECA42-4277-437D-9A45-86E43B7C165C}"/>
              </a:ext>
            </a:extLst>
          </p:cNvPr>
          <p:cNvSpPr>
            <a:spLocks noChangeShapeType="1"/>
          </p:cNvSpPr>
          <p:nvPr/>
        </p:nvSpPr>
        <p:spPr bwMode="auto">
          <a:xfrm>
            <a:off x="7506079" y="3167395"/>
            <a:ext cx="100806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858403202"/>
      </p:ext>
    </p:extLst>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1D1180-3EDF-42D1-AA0F-23FF775E98F1}"/>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4" name="Rectangle 3">
            <a:extLst>
              <a:ext uri="{FF2B5EF4-FFF2-40B4-BE49-F238E27FC236}">
                <a16:creationId xmlns:a16="http://schemas.microsoft.com/office/drawing/2014/main" id="{EB002634-D34B-48A6-A3B7-7B550062CDAC}"/>
              </a:ext>
            </a:extLst>
          </p:cNvPr>
          <p:cNvSpPr txBox="1">
            <a:spLocks noChangeArrowheads="1"/>
          </p:cNvSpPr>
          <p:nvPr/>
        </p:nvSpPr>
        <p:spPr>
          <a:xfrm>
            <a:off x="611560" y="1628800"/>
            <a:ext cx="8336384" cy="232124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l"/>
            </a:pPr>
            <a:r>
              <a:rPr lang="en-US" altLang="zh-CN" sz="2400" b="0" kern="0" dirty="0">
                <a:latin typeface="Times New Roman" panose="02020603050405020304" pitchFamily="18" charset="0"/>
                <a:ea typeface="宋体" panose="02010600030101010101" pitchFamily="2" charset="-122"/>
                <a:cs typeface="Times New Roman" panose="02020603050405020304" pitchFamily="18" charset="0"/>
              </a:rPr>
              <a:t>Aggregation</a:t>
            </a:r>
          </a:p>
          <a:p>
            <a:pPr lvl="1">
              <a:buFont typeface="Wingdings" panose="05000000000000000000" pitchFamily="2" charset="2"/>
              <a:buChar char="ü"/>
            </a:pPr>
            <a:r>
              <a:rPr lang="pt-BR" altLang="zh-CN" sz="2400" b="0" kern="0" dirty="0">
                <a:latin typeface="Times New Roman" panose="02020603050405020304" pitchFamily="18" charset="0"/>
                <a:ea typeface="宋体" panose="02010600030101010101" pitchFamily="2" charset="-122"/>
                <a:cs typeface="Times New Roman" panose="02020603050405020304" pitchFamily="18" charset="0"/>
              </a:rPr>
              <a:t>This is the “</a:t>
            </a:r>
            <a:r>
              <a:rPr lang="en-CA" altLang="zh-CN" sz="2400" b="0" kern="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Has-a</a:t>
            </a:r>
            <a:r>
              <a:rPr lang="en-CA" altLang="zh-CN" sz="2400" b="0" kern="0" dirty="0">
                <a:latin typeface="Times New Roman" panose="02020603050405020304" pitchFamily="18" charset="0"/>
                <a:ea typeface="宋体" panose="02010600030101010101" pitchFamily="2" charset="-122"/>
                <a:cs typeface="Times New Roman" panose="02020603050405020304" pitchFamily="18" charset="0"/>
              </a:rPr>
              <a:t>”</a:t>
            </a:r>
            <a:r>
              <a:rPr lang="pt-BR" altLang="zh-CN" sz="2400" b="0" kern="0" dirty="0">
                <a:latin typeface="Times New Roman" panose="02020603050405020304" pitchFamily="18" charset="0"/>
                <a:ea typeface="宋体" panose="02010600030101010101" pitchFamily="2" charset="-122"/>
                <a:cs typeface="Times New Roman" panose="02020603050405020304" pitchFamily="18" charset="0"/>
              </a:rPr>
              <a:t> or “</a:t>
            </a:r>
            <a:r>
              <a:rPr lang="pt-BR" altLang="zh-CN" sz="2400" b="0" kern="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a:t>
            </a:r>
            <a:r>
              <a:rPr lang="en-CA" altLang="zh-CN" sz="2400" b="0" kern="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hole/part</a:t>
            </a:r>
            <a:r>
              <a:rPr lang="en-CA" altLang="zh-CN" sz="2400" b="0" kern="0" dirty="0">
                <a:latin typeface="Times New Roman" panose="02020603050405020304" pitchFamily="18" charset="0"/>
                <a:ea typeface="宋体" panose="02010600030101010101" pitchFamily="2" charset="-122"/>
                <a:cs typeface="Times New Roman" panose="02020603050405020304" pitchFamily="18" charset="0"/>
              </a:rPr>
              <a:t>” relationship</a:t>
            </a:r>
            <a:endParaRPr lang="en-US" altLang="zh-CN" sz="2400" b="0" kern="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b="0" kern="0" dirty="0">
                <a:latin typeface="Times New Roman" panose="02020603050405020304" pitchFamily="18" charset="0"/>
                <a:ea typeface="宋体" panose="02010600030101010101" pitchFamily="2" charset="-122"/>
                <a:cs typeface="Times New Roman" panose="02020603050405020304" pitchFamily="18" charset="0"/>
              </a:rPr>
              <a:t>Composition</a:t>
            </a:r>
          </a:p>
          <a:p>
            <a:pPr lvl="1">
              <a:buFont typeface="Wingdings" panose="05000000000000000000" pitchFamily="2" charset="2"/>
              <a:buChar char="ü"/>
            </a:pPr>
            <a:r>
              <a:rPr lang="en-CA" altLang="zh-CN" sz="2400" b="0" kern="0" dirty="0">
                <a:latin typeface="Times New Roman" panose="02020603050405020304" pitchFamily="18" charset="0"/>
                <a:ea typeface="宋体" panose="02010600030101010101" pitchFamily="2" charset="-122"/>
                <a:cs typeface="Times New Roman" panose="02020603050405020304" pitchFamily="18" charset="0"/>
              </a:rPr>
              <a:t>Strong form of aggregation that implies ownership:</a:t>
            </a:r>
          </a:p>
          <a:p>
            <a:pPr lvl="2">
              <a:buFont typeface="Wingdings" panose="05000000000000000000" pitchFamily="2" charset="2"/>
              <a:buChar char="ü"/>
            </a:pPr>
            <a:r>
              <a:rPr lang="en-CA" altLang="zh-CN" sz="2400" b="0" kern="0" dirty="0">
                <a:latin typeface="Times New Roman" panose="02020603050405020304" pitchFamily="18" charset="0"/>
                <a:ea typeface="宋体" panose="02010600030101010101" pitchFamily="2" charset="-122"/>
                <a:cs typeface="Times New Roman" panose="02020603050405020304" pitchFamily="18" charset="0"/>
              </a:rPr>
              <a:t>if the whole is removed from the model, so is the part.</a:t>
            </a:r>
          </a:p>
          <a:p>
            <a:pPr lvl="2">
              <a:buFont typeface="Wingdings" panose="05000000000000000000" pitchFamily="2" charset="2"/>
              <a:buChar char="ü"/>
            </a:pPr>
            <a:r>
              <a:rPr lang="en-CA" altLang="zh-CN" sz="2400" b="0" kern="0" dirty="0">
                <a:latin typeface="Times New Roman" panose="02020603050405020304" pitchFamily="18" charset="0"/>
                <a:ea typeface="宋体" panose="02010600030101010101" pitchFamily="2" charset="-122"/>
                <a:cs typeface="Times New Roman" panose="02020603050405020304" pitchFamily="18" charset="0"/>
              </a:rPr>
              <a:t>the whole is responsible for the disposition of its parts</a:t>
            </a:r>
            <a:endParaRPr lang="en-US" altLang="zh-CN" sz="2400" b="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35D72516-CB04-4BD7-BA47-37D51ED6D74F}"/>
              </a:ext>
            </a:extLst>
          </p:cNvPr>
          <p:cNvSpPr>
            <a:spLocks noChangeArrowheads="1"/>
          </p:cNvSpPr>
          <p:nvPr/>
        </p:nvSpPr>
        <p:spPr bwMode="auto">
          <a:xfrm>
            <a:off x="3388296" y="4317395"/>
            <a:ext cx="1493838" cy="6715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en-US" altLang="zh-CN" sz="2000">
                <a:latin typeface="Times New Roman" panose="02020603050405020304" pitchFamily="18" charset="0"/>
                <a:ea typeface="宋体" panose="02010600030101010101" pitchFamily="2" charset="-122"/>
                <a:cs typeface="Times New Roman" panose="02020603050405020304" pitchFamily="18" charset="0"/>
              </a:rPr>
              <a:t>:Engine</a:t>
            </a: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70ED14E6-5C39-4969-9CD5-39725B413320}"/>
              </a:ext>
            </a:extLst>
          </p:cNvPr>
          <p:cNvSpPr>
            <a:spLocks noChangeArrowheads="1"/>
          </p:cNvSpPr>
          <p:nvPr/>
        </p:nvSpPr>
        <p:spPr bwMode="auto">
          <a:xfrm>
            <a:off x="3896296" y="6222395"/>
            <a:ext cx="1493838" cy="6715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1"/>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en-US" altLang="zh-CN" sz="1800">
                <a:latin typeface="Times New Roman" panose="02020603050405020304" pitchFamily="18" charset="0"/>
                <a:ea typeface="宋体" panose="02010600030101010101" pitchFamily="2" charset="-122"/>
                <a:cs typeface="Times New Roman" panose="02020603050405020304" pitchFamily="18" charset="0"/>
              </a:rPr>
              <a:t>:Person</a:t>
            </a:r>
          </a:p>
        </p:txBody>
      </p:sp>
      <p:sp>
        <p:nvSpPr>
          <p:cNvPr id="7" name="Rectangle 6">
            <a:extLst>
              <a:ext uri="{FF2B5EF4-FFF2-40B4-BE49-F238E27FC236}">
                <a16:creationId xmlns:a16="http://schemas.microsoft.com/office/drawing/2014/main" id="{2AC3820C-E2B9-45C1-9221-15BC7EEB2892}"/>
              </a:ext>
            </a:extLst>
          </p:cNvPr>
          <p:cNvSpPr>
            <a:spLocks noChangeArrowheads="1"/>
          </p:cNvSpPr>
          <p:nvPr/>
        </p:nvSpPr>
        <p:spPr bwMode="auto">
          <a:xfrm>
            <a:off x="35496" y="5612795"/>
            <a:ext cx="1493838" cy="6715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en-US" altLang="zh-CN" sz="2000">
                <a:latin typeface="Times New Roman" panose="02020603050405020304" pitchFamily="18" charset="0"/>
                <a:ea typeface="宋体" panose="02010600030101010101" pitchFamily="2" charset="-122"/>
                <a:cs typeface="Times New Roman" panose="02020603050405020304" pitchFamily="18" charset="0"/>
              </a:rPr>
              <a:t>:Car</a:t>
            </a: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5D65EAC9-C64C-4B90-8D09-0FBC47C5EF6B}"/>
              </a:ext>
            </a:extLst>
          </p:cNvPr>
          <p:cNvSpPr>
            <a:spLocks noChangeArrowheads="1"/>
          </p:cNvSpPr>
          <p:nvPr/>
        </p:nvSpPr>
        <p:spPr bwMode="auto">
          <a:xfrm>
            <a:off x="7858696" y="5688995"/>
            <a:ext cx="1249808" cy="6715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en-US" altLang="zh-CN" sz="2000">
                <a:latin typeface="Times New Roman" panose="02020603050405020304" pitchFamily="18" charset="0"/>
                <a:ea typeface="宋体" panose="02010600030101010101" pitchFamily="2" charset="-122"/>
                <a:cs typeface="Times New Roman" panose="02020603050405020304" pitchFamily="18" charset="0"/>
              </a:rPr>
              <a:t>:Train</a:t>
            </a: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AutoShape 8">
            <a:extLst>
              <a:ext uri="{FF2B5EF4-FFF2-40B4-BE49-F238E27FC236}">
                <a16:creationId xmlns:a16="http://schemas.microsoft.com/office/drawing/2014/main" id="{0CF723EE-E3C7-4BEB-AC5A-C1335B9D5F5D}"/>
              </a:ext>
            </a:extLst>
          </p:cNvPr>
          <p:cNvCxnSpPr>
            <a:cxnSpLocks noChangeShapeType="1"/>
            <a:stCxn id="12" idx="3"/>
            <a:endCxn id="6" idx="1"/>
          </p:cNvCxnSpPr>
          <p:nvPr/>
        </p:nvCxnSpPr>
        <p:spPr bwMode="auto">
          <a:xfrm>
            <a:off x="2081784" y="6160483"/>
            <a:ext cx="1795462" cy="39846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087680C9-DF38-46C3-B4FE-6533EF0E482C}"/>
              </a:ext>
            </a:extLst>
          </p:cNvPr>
          <p:cNvCxnSpPr>
            <a:cxnSpLocks noChangeShapeType="1"/>
            <a:stCxn id="11" idx="3"/>
            <a:endCxn id="5" idx="1"/>
          </p:cNvCxnSpPr>
          <p:nvPr/>
        </p:nvCxnSpPr>
        <p:spPr bwMode="auto">
          <a:xfrm flipV="1">
            <a:off x="2086546" y="4653945"/>
            <a:ext cx="1282700" cy="109220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1" name="AutoShape 10">
            <a:extLst>
              <a:ext uri="{FF2B5EF4-FFF2-40B4-BE49-F238E27FC236}">
                <a16:creationId xmlns:a16="http://schemas.microsoft.com/office/drawing/2014/main" id="{3EB5D69A-8B3B-47C0-ABBF-013D59380C51}"/>
              </a:ext>
            </a:extLst>
          </p:cNvPr>
          <p:cNvSpPr>
            <a:spLocks noChangeArrowheads="1"/>
          </p:cNvSpPr>
          <p:nvPr/>
        </p:nvSpPr>
        <p:spPr bwMode="auto">
          <a:xfrm>
            <a:off x="1559496" y="5612795"/>
            <a:ext cx="508000" cy="266700"/>
          </a:xfrm>
          <a:prstGeom prst="diamond">
            <a:avLst/>
          </a:prstGeom>
          <a:solidFill>
            <a:schemeClr val="tx2"/>
          </a:solidFill>
          <a:ln w="28575">
            <a:solidFill>
              <a:schemeClr val="tx1"/>
            </a:solidFill>
            <a:miter lim="800000"/>
            <a:headEnd/>
            <a:tailEnd/>
          </a:ln>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AutoShape 11">
            <a:extLst>
              <a:ext uri="{FF2B5EF4-FFF2-40B4-BE49-F238E27FC236}">
                <a16:creationId xmlns:a16="http://schemas.microsoft.com/office/drawing/2014/main" id="{A0B548CF-3381-4F10-B163-AC19F0805FC3}"/>
              </a:ext>
            </a:extLst>
          </p:cNvPr>
          <p:cNvSpPr>
            <a:spLocks noChangeArrowheads="1"/>
          </p:cNvSpPr>
          <p:nvPr/>
        </p:nvSpPr>
        <p:spPr bwMode="auto">
          <a:xfrm>
            <a:off x="1554734" y="6039833"/>
            <a:ext cx="508000" cy="241300"/>
          </a:xfrm>
          <a:prstGeom prst="diamond">
            <a:avLst/>
          </a:prstGeom>
          <a:solidFill>
            <a:schemeClr val="bg1"/>
          </a:solidFill>
          <a:ln w="28575">
            <a:solidFill>
              <a:schemeClr val="tx1"/>
            </a:solidFill>
            <a:miter lim="800000"/>
            <a:headEnd/>
            <a:tailEnd/>
          </a:ln>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 Box 12">
            <a:extLst>
              <a:ext uri="{FF2B5EF4-FFF2-40B4-BE49-F238E27FC236}">
                <a16:creationId xmlns:a16="http://schemas.microsoft.com/office/drawing/2014/main" id="{A663075D-BBB8-4C02-A83E-5C73A8442FF6}"/>
              </a:ext>
            </a:extLst>
          </p:cNvPr>
          <p:cNvSpPr txBox="1">
            <a:spLocks noChangeArrowheads="1"/>
          </p:cNvSpPr>
          <p:nvPr/>
        </p:nvSpPr>
        <p:spPr bwMode="auto">
          <a:xfrm>
            <a:off x="1965896" y="5460395"/>
            <a:ext cx="284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4" name="Text Box 13">
            <a:extLst>
              <a:ext uri="{FF2B5EF4-FFF2-40B4-BE49-F238E27FC236}">
                <a16:creationId xmlns:a16="http://schemas.microsoft.com/office/drawing/2014/main" id="{33075279-B532-43A1-8B12-CA9794B2E831}"/>
              </a:ext>
            </a:extLst>
          </p:cNvPr>
          <p:cNvSpPr txBox="1">
            <a:spLocks noChangeArrowheads="1"/>
          </p:cNvSpPr>
          <p:nvPr/>
        </p:nvSpPr>
        <p:spPr bwMode="auto">
          <a:xfrm>
            <a:off x="1981005" y="6146195"/>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0..1</a:t>
            </a:r>
          </a:p>
        </p:txBody>
      </p:sp>
      <p:cxnSp>
        <p:nvCxnSpPr>
          <p:cNvPr id="15" name="AutoShape 14">
            <a:extLst>
              <a:ext uri="{FF2B5EF4-FFF2-40B4-BE49-F238E27FC236}">
                <a16:creationId xmlns:a16="http://schemas.microsoft.com/office/drawing/2014/main" id="{654CAF37-04D9-4D42-B7D2-D3416069EDD0}"/>
              </a:ext>
            </a:extLst>
          </p:cNvPr>
          <p:cNvCxnSpPr>
            <a:cxnSpLocks noChangeShapeType="1"/>
            <a:stCxn id="35" idx="3"/>
            <a:endCxn id="17" idx="1"/>
          </p:cNvCxnSpPr>
          <p:nvPr/>
        </p:nvCxnSpPr>
        <p:spPr bwMode="auto">
          <a:xfrm>
            <a:off x="5928296" y="5491352"/>
            <a:ext cx="1380008" cy="343693"/>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6" name="AutoShape 15">
            <a:extLst>
              <a:ext uri="{FF2B5EF4-FFF2-40B4-BE49-F238E27FC236}">
                <a16:creationId xmlns:a16="http://schemas.microsoft.com/office/drawing/2014/main" id="{C16004AA-0304-4EC3-AAB3-5BBF1AFFCD31}"/>
              </a:ext>
            </a:extLst>
          </p:cNvPr>
          <p:cNvCxnSpPr>
            <a:cxnSpLocks noChangeShapeType="1"/>
            <a:stCxn id="6" idx="3"/>
            <a:endCxn id="18" idx="1"/>
          </p:cNvCxnSpPr>
          <p:nvPr/>
        </p:nvCxnSpPr>
        <p:spPr bwMode="auto">
          <a:xfrm flipV="1">
            <a:off x="5390134" y="6273195"/>
            <a:ext cx="1918170" cy="28495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7" name="AutoShape 16">
            <a:extLst>
              <a:ext uri="{FF2B5EF4-FFF2-40B4-BE49-F238E27FC236}">
                <a16:creationId xmlns:a16="http://schemas.microsoft.com/office/drawing/2014/main" id="{A721B279-C72A-4D07-AB4D-21E481A0E339}"/>
              </a:ext>
            </a:extLst>
          </p:cNvPr>
          <p:cNvSpPr>
            <a:spLocks noChangeArrowheads="1"/>
          </p:cNvSpPr>
          <p:nvPr/>
        </p:nvSpPr>
        <p:spPr bwMode="auto">
          <a:xfrm>
            <a:off x="7308304" y="5688995"/>
            <a:ext cx="508000" cy="292100"/>
          </a:xfrm>
          <a:prstGeom prst="diamond">
            <a:avLst/>
          </a:prstGeom>
          <a:solidFill>
            <a:schemeClr val="tx2"/>
          </a:solidFill>
          <a:ln w="28575">
            <a:solidFill>
              <a:schemeClr val="tx1"/>
            </a:solidFill>
            <a:miter lim="800000"/>
            <a:headEnd/>
            <a:tailEnd/>
          </a:ln>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AutoShape 17">
            <a:extLst>
              <a:ext uri="{FF2B5EF4-FFF2-40B4-BE49-F238E27FC236}">
                <a16:creationId xmlns:a16="http://schemas.microsoft.com/office/drawing/2014/main" id="{545E4CE6-4A13-4544-B264-2DD9D0C4097D}"/>
              </a:ext>
            </a:extLst>
          </p:cNvPr>
          <p:cNvSpPr>
            <a:spLocks noChangeArrowheads="1"/>
          </p:cNvSpPr>
          <p:nvPr/>
        </p:nvSpPr>
        <p:spPr bwMode="auto">
          <a:xfrm>
            <a:off x="7308304" y="6146195"/>
            <a:ext cx="508000" cy="254000"/>
          </a:xfrm>
          <a:prstGeom prst="diamond">
            <a:avLst/>
          </a:prstGeom>
          <a:solidFill>
            <a:schemeClr val="bg1"/>
          </a:solidFill>
          <a:ln w="28575">
            <a:solidFill>
              <a:schemeClr val="tx1"/>
            </a:solidFill>
            <a:miter lim="800000"/>
            <a:headEnd/>
            <a:tailEnd/>
          </a:ln>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18">
            <a:extLst>
              <a:ext uri="{FF2B5EF4-FFF2-40B4-BE49-F238E27FC236}">
                <a16:creationId xmlns:a16="http://schemas.microsoft.com/office/drawing/2014/main" id="{6FB8FE7F-4A4E-402B-8902-5B9E840C1CDE}"/>
              </a:ext>
            </a:extLst>
          </p:cNvPr>
          <p:cNvSpPr txBox="1">
            <a:spLocks noChangeArrowheads="1"/>
          </p:cNvSpPr>
          <p:nvPr/>
        </p:nvSpPr>
        <p:spPr bwMode="auto">
          <a:xfrm>
            <a:off x="6857805" y="6222395"/>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0..1</a:t>
            </a:r>
          </a:p>
        </p:txBody>
      </p:sp>
      <p:sp>
        <p:nvSpPr>
          <p:cNvPr id="20" name="Text Box 19">
            <a:extLst>
              <a:ext uri="{FF2B5EF4-FFF2-40B4-BE49-F238E27FC236}">
                <a16:creationId xmlns:a16="http://schemas.microsoft.com/office/drawing/2014/main" id="{99E6648F-0596-440B-B03C-2809F827AC2F}"/>
              </a:ext>
            </a:extLst>
          </p:cNvPr>
          <p:cNvSpPr txBox="1">
            <a:spLocks noChangeArrowheads="1"/>
          </p:cNvSpPr>
          <p:nvPr/>
        </p:nvSpPr>
        <p:spPr bwMode="auto">
          <a:xfrm>
            <a:off x="5928296" y="5231795"/>
            <a:ext cx="454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1" name="Text Box 20">
            <a:extLst>
              <a:ext uri="{FF2B5EF4-FFF2-40B4-BE49-F238E27FC236}">
                <a16:creationId xmlns:a16="http://schemas.microsoft.com/office/drawing/2014/main" id="{1ADB2481-F83E-4A69-A06A-982D1F28E725}"/>
              </a:ext>
            </a:extLst>
          </p:cNvPr>
          <p:cNvSpPr txBox="1">
            <a:spLocks noChangeArrowheads="1"/>
          </p:cNvSpPr>
          <p:nvPr/>
        </p:nvSpPr>
        <p:spPr bwMode="auto">
          <a:xfrm>
            <a:off x="5774004" y="6527195"/>
            <a:ext cx="10150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passengers</a:t>
            </a:r>
          </a:p>
        </p:txBody>
      </p:sp>
      <p:sp>
        <p:nvSpPr>
          <p:cNvPr id="22" name="Text Box 21">
            <a:extLst>
              <a:ext uri="{FF2B5EF4-FFF2-40B4-BE49-F238E27FC236}">
                <a16:creationId xmlns:a16="http://schemas.microsoft.com/office/drawing/2014/main" id="{1FCE3ECA-BBA5-43A2-98F4-B79E6B7793B0}"/>
              </a:ext>
            </a:extLst>
          </p:cNvPr>
          <p:cNvSpPr txBox="1">
            <a:spLocks noChangeArrowheads="1"/>
          </p:cNvSpPr>
          <p:nvPr/>
        </p:nvSpPr>
        <p:spPr bwMode="auto">
          <a:xfrm>
            <a:off x="2661821" y="6527195"/>
            <a:ext cx="663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driver</a:t>
            </a:r>
          </a:p>
        </p:txBody>
      </p:sp>
      <p:sp>
        <p:nvSpPr>
          <p:cNvPr id="23" name="Text Box 22">
            <a:extLst>
              <a:ext uri="{FF2B5EF4-FFF2-40B4-BE49-F238E27FC236}">
                <a16:creationId xmlns:a16="http://schemas.microsoft.com/office/drawing/2014/main" id="{7E606D2C-6898-457D-9ACF-08E0F07AF555}"/>
              </a:ext>
            </a:extLst>
          </p:cNvPr>
          <p:cNvSpPr txBox="1">
            <a:spLocks noChangeArrowheads="1"/>
          </p:cNvSpPr>
          <p:nvPr/>
        </p:nvSpPr>
        <p:spPr bwMode="auto">
          <a:xfrm>
            <a:off x="3489896" y="6527195"/>
            <a:ext cx="284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4" name="Text Box 23">
            <a:extLst>
              <a:ext uri="{FF2B5EF4-FFF2-40B4-BE49-F238E27FC236}">
                <a16:creationId xmlns:a16="http://schemas.microsoft.com/office/drawing/2014/main" id="{E36F686E-0642-4165-AD42-DB01F0BF78B3}"/>
              </a:ext>
            </a:extLst>
          </p:cNvPr>
          <p:cNvSpPr txBox="1">
            <a:spLocks noChangeArrowheads="1"/>
          </p:cNvSpPr>
          <p:nvPr/>
        </p:nvSpPr>
        <p:spPr bwMode="auto">
          <a:xfrm>
            <a:off x="2981896" y="4393595"/>
            <a:ext cx="284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 name="Text Box 24">
            <a:extLst>
              <a:ext uri="{FF2B5EF4-FFF2-40B4-BE49-F238E27FC236}">
                <a16:creationId xmlns:a16="http://schemas.microsoft.com/office/drawing/2014/main" id="{4570945F-984A-452D-A55A-6E4028306761}"/>
              </a:ext>
            </a:extLst>
          </p:cNvPr>
          <p:cNvSpPr txBox="1">
            <a:spLocks noChangeArrowheads="1"/>
          </p:cNvSpPr>
          <p:nvPr/>
        </p:nvSpPr>
        <p:spPr bwMode="auto">
          <a:xfrm>
            <a:off x="6857805" y="5536595"/>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0..1</a:t>
            </a:r>
          </a:p>
        </p:txBody>
      </p:sp>
      <p:sp>
        <p:nvSpPr>
          <p:cNvPr id="26" name="Text Box 25">
            <a:extLst>
              <a:ext uri="{FF2B5EF4-FFF2-40B4-BE49-F238E27FC236}">
                <a16:creationId xmlns:a16="http://schemas.microsoft.com/office/drawing/2014/main" id="{F8284E57-428E-4306-BBC4-64C5A734EF7F}"/>
              </a:ext>
            </a:extLst>
          </p:cNvPr>
          <p:cNvSpPr txBox="1">
            <a:spLocks noChangeArrowheads="1"/>
          </p:cNvSpPr>
          <p:nvPr/>
        </p:nvSpPr>
        <p:spPr bwMode="auto">
          <a:xfrm>
            <a:off x="5318696" y="6298595"/>
            <a:ext cx="454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7" name="Text Box 26">
            <a:extLst>
              <a:ext uri="{FF2B5EF4-FFF2-40B4-BE49-F238E27FC236}">
                <a16:creationId xmlns:a16="http://schemas.microsoft.com/office/drawing/2014/main" id="{6E55DDBE-0934-48C7-99C3-74101C6B3DD8}"/>
              </a:ext>
            </a:extLst>
          </p:cNvPr>
          <p:cNvSpPr txBox="1">
            <a:spLocks noChangeArrowheads="1"/>
          </p:cNvSpPr>
          <p:nvPr/>
        </p:nvSpPr>
        <p:spPr bwMode="auto">
          <a:xfrm>
            <a:off x="344586" y="5003195"/>
            <a:ext cx="1213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600" b="1"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composition</a:t>
            </a:r>
          </a:p>
        </p:txBody>
      </p:sp>
      <p:sp>
        <p:nvSpPr>
          <p:cNvPr id="28" name="Line 27">
            <a:extLst>
              <a:ext uri="{FF2B5EF4-FFF2-40B4-BE49-F238E27FC236}">
                <a16:creationId xmlns:a16="http://schemas.microsoft.com/office/drawing/2014/main" id="{D1FDA403-B7E0-4AFE-9FA8-2D0DFD7747A3}"/>
              </a:ext>
            </a:extLst>
          </p:cNvPr>
          <p:cNvSpPr>
            <a:spLocks noChangeShapeType="1"/>
          </p:cNvSpPr>
          <p:nvPr/>
        </p:nvSpPr>
        <p:spPr bwMode="auto">
          <a:xfrm>
            <a:off x="1356296" y="5307995"/>
            <a:ext cx="376238" cy="420688"/>
          </a:xfrm>
          <a:prstGeom prst="line">
            <a:avLst/>
          </a:prstGeom>
          <a:noFill/>
          <a:ln w="31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cs typeface="Times New Roman" panose="02020603050405020304" pitchFamily="18" charset="0"/>
            </a:endParaRPr>
          </a:p>
        </p:txBody>
      </p:sp>
      <p:sp>
        <p:nvSpPr>
          <p:cNvPr id="29" name="Text Box 28">
            <a:extLst>
              <a:ext uri="{FF2B5EF4-FFF2-40B4-BE49-F238E27FC236}">
                <a16:creationId xmlns:a16="http://schemas.microsoft.com/office/drawing/2014/main" id="{F322A371-DBEF-4F39-AA35-297035A43D57}"/>
              </a:ext>
            </a:extLst>
          </p:cNvPr>
          <p:cNvSpPr txBox="1">
            <a:spLocks noChangeArrowheads="1"/>
          </p:cNvSpPr>
          <p:nvPr/>
        </p:nvSpPr>
        <p:spPr bwMode="auto">
          <a:xfrm>
            <a:off x="645096" y="6579350"/>
            <a:ext cx="15605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600" b="1"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aggregation</a:t>
            </a:r>
          </a:p>
        </p:txBody>
      </p:sp>
      <p:sp>
        <p:nvSpPr>
          <p:cNvPr id="30" name="Line 29">
            <a:extLst>
              <a:ext uri="{FF2B5EF4-FFF2-40B4-BE49-F238E27FC236}">
                <a16:creationId xmlns:a16="http://schemas.microsoft.com/office/drawing/2014/main" id="{A731B59C-3DEA-41DC-BC08-7581DB59FCFF}"/>
              </a:ext>
            </a:extLst>
          </p:cNvPr>
          <p:cNvSpPr>
            <a:spLocks noChangeShapeType="1"/>
          </p:cNvSpPr>
          <p:nvPr/>
        </p:nvSpPr>
        <p:spPr bwMode="auto">
          <a:xfrm flipV="1">
            <a:off x="1554734" y="6228075"/>
            <a:ext cx="174625" cy="471621"/>
          </a:xfrm>
          <a:prstGeom prst="line">
            <a:avLst/>
          </a:prstGeom>
          <a:noFill/>
          <a:ln w="31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cs typeface="Times New Roman" panose="02020603050405020304" pitchFamily="18" charset="0"/>
            </a:endParaRPr>
          </a:p>
        </p:txBody>
      </p:sp>
      <p:sp>
        <p:nvSpPr>
          <p:cNvPr id="31" name="Rectangle 30">
            <a:extLst>
              <a:ext uri="{FF2B5EF4-FFF2-40B4-BE49-F238E27FC236}">
                <a16:creationId xmlns:a16="http://schemas.microsoft.com/office/drawing/2014/main" id="{1E27B6AA-EF9F-44B1-AE62-F9788D9FBED8}"/>
              </a:ext>
            </a:extLst>
          </p:cNvPr>
          <p:cNvSpPr>
            <a:spLocks noChangeArrowheads="1"/>
          </p:cNvSpPr>
          <p:nvPr/>
        </p:nvSpPr>
        <p:spPr bwMode="auto">
          <a:xfrm>
            <a:off x="35496" y="5993795"/>
            <a:ext cx="1493838" cy="1381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endParaRPr kumimoji="0"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Rectangle 31">
            <a:extLst>
              <a:ext uri="{FF2B5EF4-FFF2-40B4-BE49-F238E27FC236}">
                <a16:creationId xmlns:a16="http://schemas.microsoft.com/office/drawing/2014/main" id="{22B4EFD3-162F-48E9-ABC4-75680242430A}"/>
              </a:ext>
            </a:extLst>
          </p:cNvPr>
          <p:cNvSpPr>
            <a:spLocks noChangeArrowheads="1"/>
          </p:cNvSpPr>
          <p:nvPr/>
        </p:nvSpPr>
        <p:spPr bwMode="auto">
          <a:xfrm>
            <a:off x="3388296" y="4698395"/>
            <a:ext cx="1493838" cy="1381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endParaRPr kumimoji="0"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Rectangle 32">
            <a:extLst>
              <a:ext uri="{FF2B5EF4-FFF2-40B4-BE49-F238E27FC236}">
                <a16:creationId xmlns:a16="http://schemas.microsoft.com/office/drawing/2014/main" id="{F307FA7D-569C-4F52-85A0-7AAD2926438F}"/>
              </a:ext>
            </a:extLst>
          </p:cNvPr>
          <p:cNvSpPr>
            <a:spLocks noChangeArrowheads="1"/>
          </p:cNvSpPr>
          <p:nvPr/>
        </p:nvSpPr>
        <p:spPr bwMode="auto">
          <a:xfrm>
            <a:off x="3896296" y="6603395"/>
            <a:ext cx="1493838" cy="1381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endParaRPr kumimoji="0"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Rectangle 33">
            <a:extLst>
              <a:ext uri="{FF2B5EF4-FFF2-40B4-BE49-F238E27FC236}">
                <a16:creationId xmlns:a16="http://schemas.microsoft.com/office/drawing/2014/main" id="{321325EB-A881-4E77-B4AA-547229C4C339}"/>
              </a:ext>
            </a:extLst>
          </p:cNvPr>
          <p:cNvSpPr>
            <a:spLocks noChangeArrowheads="1"/>
          </p:cNvSpPr>
          <p:nvPr/>
        </p:nvSpPr>
        <p:spPr bwMode="auto">
          <a:xfrm>
            <a:off x="7858696" y="6039833"/>
            <a:ext cx="1249808" cy="1825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endParaRPr kumimoji="0"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Rectangle 34">
            <a:extLst>
              <a:ext uri="{FF2B5EF4-FFF2-40B4-BE49-F238E27FC236}">
                <a16:creationId xmlns:a16="http://schemas.microsoft.com/office/drawing/2014/main" id="{7308D744-AF49-4968-9A3F-EA888FBEB94A}"/>
              </a:ext>
            </a:extLst>
          </p:cNvPr>
          <p:cNvSpPr>
            <a:spLocks noChangeArrowheads="1"/>
          </p:cNvSpPr>
          <p:nvPr/>
        </p:nvSpPr>
        <p:spPr bwMode="auto">
          <a:xfrm>
            <a:off x="3997896" y="5155595"/>
            <a:ext cx="1930400" cy="6715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en-US" altLang="zh-CN" sz="2000">
                <a:latin typeface="Times New Roman" panose="02020603050405020304" pitchFamily="18" charset="0"/>
                <a:ea typeface="宋体" panose="02010600030101010101" pitchFamily="2" charset="-122"/>
                <a:cs typeface="Times New Roman" panose="02020603050405020304" pitchFamily="18" charset="0"/>
              </a:rPr>
              <a:t>:Locomotive</a:t>
            </a: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Rectangle 35">
            <a:extLst>
              <a:ext uri="{FF2B5EF4-FFF2-40B4-BE49-F238E27FC236}">
                <a16:creationId xmlns:a16="http://schemas.microsoft.com/office/drawing/2014/main" id="{5E5511D2-834E-4DAE-82D0-0F8284553FA3}"/>
              </a:ext>
            </a:extLst>
          </p:cNvPr>
          <p:cNvSpPr>
            <a:spLocks noChangeArrowheads="1"/>
          </p:cNvSpPr>
          <p:nvPr/>
        </p:nvSpPr>
        <p:spPr bwMode="auto">
          <a:xfrm>
            <a:off x="3997896" y="5536595"/>
            <a:ext cx="1930400" cy="152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endParaRPr kumimoji="0"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988460"/>
      </p:ext>
    </p:extLst>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8">
            <a:extLst>
              <a:ext uri="{FF2B5EF4-FFF2-40B4-BE49-F238E27FC236}">
                <a16:creationId xmlns:a16="http://schemas.microsoft.com/office/drawing/2014/main" id="{3D564506-1513-4D21-B8E4-91E215FB911C}"/>
              </a:ext>
            </a:extLst>
          </p:cNvPr>
          <p:cNvSpPr>
            <a:spLocks noChangeArrowheads="1"/>
          </p:cNvSpPr>
          <p:nvPr/>
        </p:nvSpPr>
        <p:spPr bwMode="auto">
          <a:xfrm>
            <a:off x="7561026" y="1268760"/>
            <a:ext cx="735860" cy="215782"/>
          </a:xfrm>
          <a:prstGeom prst="rightArrow">
            <a:avLst>
              <a:gd name="adj1" fmla="val 0"/>
              <a:gd name="adj2" fmla="val 137781"/>
            </a:avLst>
          </a:prstGeom>
          <a:solidFill>
            <a:schemeClr val="bg1"/>
          </a:solidFill>
          <a:ln w="19050" algn="ctr">
            <a:solidFill>
              <a:srgbClr val="990033"/>
            </a:solidFill>
            <a:miter lim="800000"/>
            <a:headEnd/>
            <a:tailEnd type="none" w="lg" len="lg"/>
          </a:ln>
          <a:effectLst/>
        </p:spPr>
        <p:txBody>
          <a:bodyPr wrap="none" anchor="ctr"/>
          <a:lstStyle/>
          <a:p>
            <a:pPr algn="l"/>
            <a:endParaRPr lang="zh-CN" altLang="en-US"/>
          </a:p>
        </p:txBody>
      </p:sp>
      <p:sp>
        <p:nvSpPr>
          <p:cNvPr id="4" name="Text Box 29">
            <a:extLst>
              <a:ext uri="{FF2B5EF4-FFF2-40B4-BE49-F238E27FC236}">
                <a16:creationId xmlns:a16="http://schemas.microsoft.com/office/drawing/2014/main" id="{EA377BC2-8503-4590-A742-72297B0E57DD}"/>
              </a:ext>
            </a:extLst>
          </p:cNvPr>
          <p:cNvSpPr txBox="1">
            <a:spLocks noChangeArrowheads="1"/>
          </p:cNvSpPr>
          <p:nvPr/>
        </p:nvSpPr>
        <p:spPr bwMode="auto">
          <a:xfrm>
            <a:off x="7285479" y="1513486"/>
            <a:ext cx="1143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200" i="0">
                <a:effectLst/>
              </a:rPr>
              <a:t>UML</a:t>
            </a:r>
            <a:r>
              <a:rPr lang="zh-CN" altLang="en-US" sz="1200" i="0">
                <a:effectLst/>
              </a:rPr>
              <a:t>表示法</a:t>
            </a:r>
          </a:p>
        </p:txBody>
      </p:sp>
      <p:sp>
        <p:nvSpPr>
          <p:cNvPr id="5" name="Rectangle 30">
            <a:extLst>
              <a:ext uri="{FF2B5EF4-FFF2-40B4-BE49-F238E27FC236}">
                <a16:creationId xmlns:a16="http://schemas.microsoft.com/office/drawing/2014/main" id="{7BAE529D-7E75-463D-898E-474153A678AC}"/>
              </a:ext>
            </a:extLst>
          </p:cNvPr>
          <p:cNvSpPr>
            <a:spLocks noChangeArrowheads="1"/>
          </p:cNvSpPr>
          <p:nvPr/>
        </p:nvSpPr>
        <p:spPr bwMode="auto">
          <a:xfrm>
            <a:off x="334268" y="3103795"/>
            <a:ext cx="74310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zh-CN" altLang="en-US" sz="1800" dirty="0">
                <a:solidFill>
                  <a:srgbClr val="0000FF"/>
                </a:solidFill>
              </a:rPr>
              <a:t>（</a:t>
            </a:r>
            <a:r>
              <a:rPr lang="en-US" altLang="zh-CN" sz="1800" dirty="0">
                <a:solidFill>
                  <a:srgbClr val="0000FF"/>
                </a:solidFill>
              </a:rPr>
              <a:t>3</a:t>
            </a:r>
            <a:r>
              <a:rPr lang="zh-CN" altLang="en-US" sz="1800" dirty="0">
                <a:solidFill>
                  <a:srgbClr val="0000FF"/>
                </a:solidFill>
              </a:rPr>
              <a:t>）实现关系</a:t>
            </a:r>
          </a:p>
          <a:p>
            <a:pPr marL="1238250" lvl="2" indent="-285750" algn="l">
              <a:spcBef>
                <a:spcPct val="20000"/>
              </a:spcBef>
              <a:buClr>
                <a:srgbClr val="FF0000"/>
              </a:buClr>
              <a:buFont typeface="Wingdings" panose="05000000000000000000" pitchFamily="2" charset="2"/>
              <a:buChar char="ü"/>
            </a:pPr>
            <a:r>
              <a:rPr lang="zh-CN" altLang="en-US" sz="1800" kern="0" dirty="0">
                <a:solidFill>
                  <a:schemeClr val="tx1"/>
                </a:solidFill>
                <a:latin typeface="+mn-lt"/>
                <a:ea typeface="+mn-ea"/>
              </a:rPr>
              <a:t>对应于类和接口之间的关系</a:t>
            </a:r>
            <a:endParaRPr lang="ja-JP" altLang="en-US" sz="1800" kern="0" dirty="0">
              <a:solidFill>
                <a:schemeClr val="tx1"/>
              </a:solidFill>
              <a:latin typeface="+mn-lt"/>
              <a:ea typeface="+mn-ea"/>
            </a:endParaRPr>
          </a:p>
        </p:txBody>
      </p:sp>
      <p:grpSp>
        <p:nvGrpSpPr>
          <p:cNvPr id="6" name="Group 48">
            <a:extLst>
              <a:ext uri="{FF2B5EF4-FFF2-40B4-BE49-F238E27FC236}">
                <a16:creationId xmlns:a16="http://schemas.microsoft.com/office/drawing/2014/main" id="{50FCCABB-ED8A-4A86-8DFC-13DCFA9B8DBB}"/>
              </a:ext>
            </a:extLst>
          </p:cNvPr>
          <p:cNvGrpSpPr>
            <a:grpSpLocks/>
          </p:cNvGrpSpPr>
          <p:nvPr/>
        </p:nvGrpSpPr>
        <p:grpSpPr bwMode="auto">
          <a:xfrm>
            <a:off x="4067849" y="3816200"/>
            <a:ext cx="1143000" cy="381000"/>
            <a:chOff x="2208" y="2160"/>
            <a:chExt cx="720" cy="240"/>
          </a:xfrm>
        </p:grpSpPr>
        <p:grpSp>
          <p:nvGrpSpPr>
            <p:cNvPr id="7" name="Group 32">
              <a:extLst>
                <a:ext uri="{FF2B5EF4-FFF2-40B4-BE49-F238E27FC236}">
                  <a16:creationId xmlns:a16="http://schemas.microsoft.com/office/drawing/2014/main" id="{707861F8-52E9-4142-97FD-0C1844E29392}"/>
                </a:ext>
              </a:extLst>
            </p:cNvPr>
            <p:cNvGrpSpPr>
              <a:grpSpLocks/>
            </p:cNvGrpSpPr>
            <p:nvPr/>
          </p:nvGrpSpPr>
          <p:grpSpPr bwMode="auto">
            <a:xfrm>
              <a:off x="2304" y="2160"/>
              <a:ext cx="590" cy="49"/>
              <a:chOff x="3424" y="2659"/>
              <a:chExt cx="771" cy="136"/>
            </a:xfrm>
          </p:grpSpPr>
          <p:sp>
            <p:nvSpPr>
              <p:cNvPr id="9" name="AutoShape 33">
                <a:extLst>
                  <a:ext uri="{FF2B5EF4-FFF2-40B4-BE49-F238E27FC236}">
                    <a16:creationId xmlns:a16="http://schemas.microsoft.com/office/drawing/2014/main" id="{AD6AC3E8-9687-4837-AC78-26C205C8A6AB}"/>
                  </a:ext>
                </a:extLst>
              </p:cNvPr>
              <p:cNvSpPr>
                <a:spLocks noChangeArrowheads="1"/>
              </p:cNvSpPr>
              <p:nvPr/>
            </p:nvSpPr>
            <p:spPr bwMode="auto">
              <a:xfrm>
                <a:off x="4058" y="2659"/>
                <a:ext cx="137" cy="136"/>
              </a:xfrm>
              <a:prstGeom prst="rightArrow">
                <a:avLst>
                  <a:gd name="adj1" fmla="val 100000"/>
                  <a:gd name="adj2" fmla="val 100735"/>
                </a:avLst>
              </a:prstGeom>
              <a:solidFill>
                <a:srgbClr val="FFFFFF"/>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rgbClr val="C0D7D8"/>
                      </a:outerShdw>
                    </a:effectLst>
                  </a14:hiddenEffects>
                </a:ext>
              </a:extLst>
            </p:spPr>
            <p:txBody>
              <a:bodyPr anchor="ctr"/>
              <a:lstStyle/>
              <a:p>
                <a:pPr algn="l"/>
                <a:endParaRPr lang="zh-CN" altLang="en-US"/>
              </a:p>
            </p:txBody>
          </p:sp>
          <p:sp>
            <p:nvSpPr>
              <p:cNvPr id="10" name="Line 34">
                <a:extLst>
                  <a:ext uri="{FF2B5EF4-FFF2-40B4-BE49-F238E27FC236}">
                    <a16:creationId xmlns:a16="http://schemas.microsoft.com/office/drawing/2014/main" id="{2E840408-9980-4C35-A29D-32269F9AC2E7}"/>
                  </a:ext>
                </a:extLst>
              </p:cNvPr>
              <p:cNvSpPr>
                <a:spLocks noChangeShapeType="1"/>
              </p:cNvSpPr>
              <p:nvPr/>
            </p:nvSpPr>
            <p:spPr bwMode="auto">
              <a:xfrm>
                <a:off x="3424" y="2726"/>
                <a:ext cx="642"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pPr algn="l"/>
                <a:endParaRPr lang="zh-CN" altLang="en-US"/>
              </a:p>
            </p:txBody>
          </p:sp>
        </p:grpSp>
        <p:sp>
          <p:nvSpPr>
            <p:cNvPr id="8" name="Text Box 35">
              <a:extLst>
                <a:ext uri="{FF2B5EF4-FFF2-40B4-BE49-F238E27FC236}">
                  <a16:creationId xmlns:a16="http://schemas.microsoft.com/office/drawing/2014/main" id="{F5BA024F-3497-4828-AAF1-623C0627E7B7}"/>
                </a:ext>
              </a:extLst>
            </p:cNvPr>
            <p:cNvSpPr txBox="1">
              <a:spLocks noChangeArrowheads="1"/>
            </p:cNvSpPr>
            <p:nvPr/>
          </p:nvSpPr>
          <p:spPr bwMode="auto">
            <a:xfrm>
              <a:off x="2208" y="2227"/>
              <a:ext cx="72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200" i="0">
                  <a:effectLst/>
                </a:rPr>
                <a:t>UML</a:t>
              </a:r>
              <a:r>
                <a:rPr lang="zh-CN" altLang="en-US" sz="1200" i="0">
                  <a:effectLst/>
                </a:rPr>
                <a:t>表示法</a:t>
              </a:r>
            </a:p>
          </p:txBody>
        </p:sp>
      </p:grpSp>
      <p:sp>
        <p:nvSpPr>
          <p:cNvPr id="11" name="Text Box 36">
            <a:extLst>
              <a:ext uri="{FF2B5EF4-FFF2-40B4-BE49-F238E27FC236}">
                <a16:creationId xmlns:a16="http://schemas.microsoft.com/office/drawing/2014/main" id="{1EF30A49-16EE-4532-8859-B90987C6112F}"/>
              </a:ext>
            </a:extLst>
          </p:cNvPr>
          <p:cNvSpPr txBox="1">
            <a:spLocks noChangeArrowheads="1"/>
          </p:cNvSpPr>
          <p:nvPr/>
        </p:nvSpPr>
        <p:spPr bwMode="auto">
          <a:xfrm>
            <a:off x="7171630" y="3315925"/>
            <a:ext cx="1584325" cy="64633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200" i="0">
                <a:solidFill>
                  <a:srgbClr val="000000"/>
                </a:solidFill>
                <a:effectLst/>
              </a:rPr>
              <a:t>类</a:t>
            </a:r>
            <a:r>
              <a:rPr lang="en-US" altLang="zh-CN" sz="1200" i="0">
                <a:solidFill>
                  <a:srgbClr val="000000"/>
                </a:solidFill>
                <a:effectLst/>
              </a:rPr>
              <a:t>Circle</a:t>
            </a:r>
            <a:r>
              <a:rPr lang="zh-CN" altLang="en-US" sz="1200" i="0">
                <a:solidFill>
                  <a:srgbClr val="000000"/>
                </a:solidFill>
                <a:effectLst/>
              </a:rPr>
              <a:t>、</a:t>
            </a:r>
            <a:r>
              <a:rPr lang="en-US" altLang="zh-CN" sz="1200" i="0">
                <a:solidFill>
                  <a:srgbClr val="000000"/>
                </a:solidFill>
                <a:effectLst/>
              </a:rPr>
              <a:t>Rectangle</a:t>
            </a:r>
            <a:r>
              <a:rPr lang="zh-CN" altLang="en-US" sz="1200" i="0">
                <a:solidFill>
                  <a:srgbClr val="000000"/>
                </a:solidFill>
                <a:effectLst/>
              </a:rPr>
              <a:t>实现了接口</a:t>
            </a:r>
            <a:r>
              <a:rPr lang="en-US" altLang="zh-CN" sz="1200" i="0">
                <a:solidFill>
                  <a:srgbClr val="000000"/>
                </a:solidFill>
                <a:effectLst/>
              </a:rPr>
              <a:t>Shape</a:t>
            </a:r>
            <a:r>
              <a:rPr lang="zh-CN" altLang="en-US" sz="1200" i="0">
                <a:solidFill>
                  <a:srgbClr val="000000"/>
                </a:solidFill>
                <a:effectLst/>
              </a:rPr>
              <a:t>的操作</a:t>
            </a:r>
          </a:p>
        </p:txBody>
      </p:sp>
      <p:pic>
        <p:nvPicPr>
          <p:cNvPr id="12" name="Picture 37">
            <a:extLst>
              <a:ext uri="{FF2B5EF4-FFF2-40B4-BE49-F238E27FC236}">
                <a16:creationId xmlns:a16="http://schemas.microsoft.com/office/drawing/2014/main" id="{F77E044B-892B-4DEA-A1A6-75D2A2882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555" y="3239725"/>
            <a:ext cx="12969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0">
            <a:extLst>
              <a:ext uri="{FF2B5EF4-FFF2-40B4-BE49-F238E27FC236}">
                <a16:creationId xmlns:a16="http://schemas.microsoft.com/office/drawing/2014/main" id="{8D6D83C1-F2DB-4290-BAD7-45B60522D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80" y="1570940"/>
            <a:ext cx="3376613"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41">
            <a:extLst>
              <a:ext uri="{FF2B5EF4-FFF2-40B4-BE49-F238E27FC236}">
                <a16:creationId xmlns:a16="http://schemas.microsoft.com/office/drawing/2014/main" id="{79F33AC6-8924-4FA1-8BDE-1FCDF7542A07}"/>
              </a:ext>
            </a:extLst>
          </p:cNvPr>
          <p:cNvSpPr txBox="1">
            <a:spLocks noChangeArrowheads="1"/>
          </p:cNvSpPr>
          <p:nvPr/>
        </p:nvSpPr>
        <p:spPr bwMode="auto">
          <a:xfrm>
            <a:off x="3925193" y="1850340"/>
            <a:ext cx="1223962" cy="64633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200" i="0">
                <a:solidFill>
                  <a:srgbClr val="000000"/>
                </a:solidFill>
                <a:effectLst/>
              </a:rPr>
              <a:t>关联、泛化、实现、依赖都是一种关系</a:t>
            </a:r>
            <a:endParaRPr lang="en-US" altLang="zh-CN" sz="1200" i="0">
              <a:solidFill>
                <a:srgbClr val="000000"/>
              </a:solidFill>
              <a:effectLst/>
            </a:endParaRPr>
          </a:p>
        </p:txBody>
      </p:sp>
      <p:grpSp>
        <p:nvGrpSpPr>
          <p:cNvPr id="15" name="Group 44">
            <a:extLst>
              <a:ext uri="{FF2B5EF4-FFF2-40B4-BE49-F238E27FC236}">
                <a16:creationId xmlns:a16="http://schemas.microsoft.com/office/drawing/2014/main" id="{884F3DB8-72FA-4B54-87BD-670F658820EA}"/>
              </a:ext>
            </a:extLst>
          </p:cNvPr>
          <p:cNvGrpSpPr>
            <a:grpSpLocks/>
          </p:cNvGrpSpPr>
          <p:nvPr/>
        </p:nvGrpSpPr>
        <p:grpSpPr bwMode="auto">
          <a:xfrm>
            <a:off x="5509518" y="1618565"/>
            <a:ext cx="3246437" cy="1087437"/>
            <a:chOff x="3401" y="1253"/>
            <a:chExt cx="2064" cy="741"/>
          </a:xfrm>
        </p:grpSpPr>
        <p:pic>
          <p:nvPicPr>
            <p:cNvPr id="16" name="Picture 45">
              <a:extLst>
                <a:ext uri="{FF2B5EF4-FFF2-40B4-BE49-F238E27FC236}">
                  <a16:creationId xmlns:a16="http://schemas.microsoft.com/office/drawing/2014/main" id="{C6E8194A-6B56-410E-B0AF-371512965B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1" y="1253"/>
              <a:ext cx="1293" cy="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46">
              <a:extLst>
                <a:ext uri="{FF2B5EF4-FFF2-40B4-BE49-F238E27FC236}">
                  <a16:creationId xmlns:a16="http://schemas.microsoft.com/office/drawing/2014/main" id="{5F49699A-95B3-4C4D-AB4B-5F722647F24E}"/>
                </a:ext>
              </a:extLst>
            </p:cNvPr>
            <p:cNvSpPr txBox="1">
              <a:spLocks noChangeArrowheads="1"/>
            </p:cNvSpPr>
            <p:nvPr/>
          </p:nvSpPr>
          <p:spPr bwMode="auto">
            <a:xfrm>
              <a:off x="4694" y="1394"/>
              <a:ext cx="771" cy="31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200" i="0">
                  <a:solidFill>
                    <a:srgbClr val="000000"/>
                  </a:solidFill>
                  <a:effectLst/>
                </a:rPr>
                <a:t>类、接口都是一种事物</a:t>
              </a:r>
            </a:p>
          </p:txBody>
        </p:sp>
      </p:grpSp>
      <p:sp>
        <p:nvSpPr>
          <p:cNvPr id="18" name="Rectangle 47">
            <a:extLst>
              <a:ext uri="{FF2B5EF4-FFF2-40B4-BE49-F238E27FC236}">
                <a16:creationId xmlns:a16="http://schemas.microsoft.com/office/drawing/2014/main" id="{C05AE95E-1F53-4F64-A2BC-1ACD87D3C81F}"/>
              </a:ext>
            </a:extLst>
          </p:cNvPr>
          <p:cNvSpPr txBox="1">
            <a:spLocks noChangeArrowheads="1"/>
          </p:cNvSpPr>
          <p:nvPr/>
        </p:nvSpPr>
        <p:spPr>
          <a:xfrm>
            <a:off x="323719" y="445725"/>
            <a:ext cx="8432236" cy="731838"/>
          </a:xfrm>
          <a:prstGeom prst="rect">
            <a:avLst/>
          </a:prstGeom>
          <a:noFill/>
          <a:ln/>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zh-CN" altLang="en-US" sz="1800" dirty="0">
                <a:solidFill>
                  <a:srgbClr val="0000FF"/>
                </a:solidFill>
                <a:latin typeface="Times New Roman" pitchFamily="18" charset="0"/>
                <a:ea typeface="宋体" charset="-122"/>
              </a:rPr>
              <a:t>（</a:t>
            </a:r>
            <a:r>
              <a:rPr lang="en-US" altLang="zh-CN" sz="1800" dirty="0">
                <a:solidFill>
                  <a:srgbClr val="0000FF"/>
                </a:solidFill>
                <a:latin typeface="Times New Roman" pitchFamily="18" charset="0"/>
                <a:ea typeface="宋体" charset="-122"/>
              </a:rPr>
              <a:t>2</a:t>
            </a:r>
            <a:r>
              <a:rPr lang="zh-CN" altLang="en-US" sz="1800" dirty="0">
                <a:solidFill>
                  <a:srgbClr val="0000FF"/>
                </a:solidFill>
                <a:latin typeface="Times New Roman" pitchFamily="18" charset="0"/>
                <a:ea typeface="宋体" charset="-122"/>
              </a:rPr>
              <a:t>）</a:t>
            </a:r>
            <a:r>
              <a:rPr lang="en-US" altLang="zh-CN" sz="1800" dirty="0">
                <a:solidFill>
                  <a:srgbClr val="0000FF"/>
                </a:solidFill>
                <a:latin typeface="Times New Roman" pitchFamily="18" charset="0"/>
                <a:ea typeface="宋体" charset="-122"/>
              </a:rPr>
              <a:t> </a:t>
            </a:r>
            <a:r>
              <a:rPr lang="zh-CN" altLang="en-US" sz="1800" dirty="0">
                <a:solidFill>
                  <a:srgbClr val="0000FF"/>
                </a:solidFill>
                <a:latin typeface="Times New Roman" pitchFamily="18" charset="0"/>
                <a:ea typeface="宋体" charset="-122"/>
              </a:rPr>
              <a:t>泛化关系</a:t>
            </a:r>
          </a:p>
          <a:p>
            <a:pPr lvl="2">
              <a:buFont typeface="Wingdings" panose="05000000000000000000" pitchFamily="2" charset="2"/>
              <a:buChar char="ü"/>
            </a:pPr>
            <a:r>
              <a:rPr lang="zh-CN" altLang="en-US" sz="1800" kern="0" dirty="0"/>
              <a:t>在面向对象中一般称为继承关系，存在于父类与子类、父接口与子接口之间</a:t>
            </a:r>
            <a:endParaRPr lang="ja-JP" altLang="en-US" sz="1800" kern="0" dirty="0"/>
          </a:p>
        </p:txBody>
      </p:sp>
      <p:sp>
        <p:nvSpPr>
          <p:cNvPr id="19" name="Rectangle 51">
            <a:extLst>
              <a:ext uri="{FF2B5EF4-FFF2-40B4-BE49-F238E27FC236}">
                <a16:creationId xmlns:a16="http://schemas.microsoft.com/office/drawing/2014/main" id="{D39F0551-682A-4617-A5DA-D2CA4D6DF928}"/>
              </a:ext>
            </a:extLst>
          </p:cNvPr>
          <p:cNvSpPr>
            <a:spLocks noChangeArrowheads="1"/>
          </p:cNvSpPr>
          <p:nvPr/>
        </p:nvSpPr>
        <p:spPr bwMode="auto">
          <a:xfrm>
            <a:off x="373955" y="427795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zh-CN" altLang="en-US" sz="1800" dirty="0">
                <a:solidFill>
                  <a:srgbClr val="0000FF"/>
                </a:solidFill>
              </a:rPr>
              <a:t>（</a:t>
            </a:r>
            <a:r>
              <a:rPr lang="en-US" altLang="zh-CN" sz="1800" dirty="0">
                <a:solidFill>
                  <a:srgbClr val="0000FF"/>
                </a:solidFill>
              </a:rPr>
              <a:t>4</a:t>
            </a:r>
            <a:r>
              <a:rPr lang="zh-CN" altLang="en-US" sz="1800" dirty="0">
                <a:solidFill>
                  <a:srgbClr val="0000FF"/>
                </a:solidFill>
              </a:rPr>
              <a:t>）</a:t>
            </a:r>
            <a:r>
              <a:rPr lang="en-US" altLang="zh-CN" sz="1800" dirty="0">
                <a:solidFill>
                  <a:srgbClr val="0000FF"/>
                </a:solidFill>
              </a:rPr>
              <a:t> </a:t>
            </a:r>
            <a:r>
              <a:rPr lang="zh-CN" altLang="en-US" sz="1800" dirty="0">
                <a:solidFill>
                  <a:srgbClr val="0000FF"/>
                </a:solidFill>
              </a:rPr>
              <a:t>依赖关系</a:t>
            </a:r>
          </a:p>
          <a:p>
            <a:pPr marL="1238250" lvl="2" indent="-285750" algn="l">
              <a:spcBef>
                <a:spcPct val="20000"/>
              </a:spcBef>
              <a:buClr>
                <a:srgbClr val="FF0000"/>
              </a:buClr>
              <a:buFont typeface="Wingdings" panose="05000000000000000000" pitchFamily="2" charset="2"/>
              <a:buChar char="ü"/>
            </a:pPr>
            <a:r>
              <a:rPr lang="zh-CN" altLang="en-US" sz="1800" kern="0" dirty="0">
                <a:solidFill>
                  <a:schemeClr val="tx1"/>
                </a:solidFill>
                <a:latin typeface="+mn-lt"/>
                <a:ea typeface="+mn-ea"/>
              </a:rPr>
              <a:t>描述了一个类的变化对依赖于它的类产生影响的情况。</a:t>
            </a:r>
            <a:endParaRPr lang="en-US" altLang="zh-CN" sz="1800" kern="0" dirty="0">
              <a:solidFill>
                <a:schemeClr val="tx1"/>
              </a:solidFill>
              <a:latin typeface="+mn-lt"/>
              <a:ea typeface="+mn-ea"/>
            </a:endParaRPr>
          </a:p>
          <a:p>
            <a:pPr marL="1238250" lvl="2" indent="-285750" algn="l">
              <a:spcBef>
                <a:spcPct val="20000"/>
              </a:spcBef>
              <a:buClr>
                <a:srgbClr val="FF0000"/>
              </a:buClr>
              <a:buFont typeface="Wingdings" panose="05000000000000000000" pitchFamily="2" charset="2"/>
              <a:buChar char="ü"/>
            </a:pPr>
            <a:r>
              <a:rPr lang="zh-CN" altLang="en-US" sz="1800" kern="0" dirty="0">
                <a:solidFill>
                  <a:schemeClr val="tx1"/>
                </a:solidFill>
                <a:latin typeface="+mn-lt"/>
                <a:ea typeface="+mn-ea"/>
              </a:rPr>
              <a:t>例如绑定(</a:t>
            </a:r>
            <a:r>
              <a:rPr lang="en-US" altLang="zh-CN" sz="1800" kern="0" dirty="0">
                <a:solidFill>
                  <a:schemeClr val="tx1"/>
                </a:solidFill>
                <a:latin typeface="+mn-lt"/>
                <a:ea typeface="+mn-ea"/>
              </a:rPr>
              <a:t>bind</a:t>
            </a:r>
            <a:r>
              <a:rPr lang="zh-CN" altLang="en-US" sz="1800" kern="0" dirty="0">
                <a:solidFill>
                  <a:schemeClr val="tx1"/>
                </a:solidFill>
                <a:latin typeface="+mn-lt"/>
                <a:ea typeface="+mn-ea"/>
              </a:rPr>
              <a:t>)、友元(</a:t>
            </a:r>
            <a:r>
              <a:rPr lang="en-US" altLang="zh-CN" sz="1800" kern="0" dirty="0">
                <a:solidFill>
                  <a:schemeClr val="tx1"/>
                </a:solidFill>
                <a:latin typeface="+mn-lt"/>
                <a:ea typeface="+mn-ea"/>
              </a:rPr>
              <a:t>friend</a:t>
            </a:r>
            <a:r>
              <a:rPr lang="zh-CN" altLang="en-US" sz="1800" kern="0" dirty="0">
                <a:solidFill>
                  <a:schemeClr val="tx1"/>
                </a:solidFill>
                <a:latin typeface="+mn-lt"/>
                <a:ea typeface="+mn-ea"/>
              </a:rPr>
              <a:t>)等</a:t>
            </a:r>
            <a:endParaRPr lang="ja-JP" altLang="en-US" sz="1800" kern="0" dirty="0">
              <a:solidFill>
                <a:schemeClr val="tx1"/>
              </a:solidFill>
              <a:latin typeface="+mn-lt"/>
              <a:ea typeface="+mn-ea"/>
            </a:endParaRPr>
          </a:p>
        </p:txBody>
      </p:sp>
      <p:grpSp>
        <p:nvGrpSpPr>
          <p:cNvPr id="20" name="Group 52">
            <a:extLst>
              <a:ext uri="{FF2B5EF4-FFF2-40B4-BE49-F238E27FC236}">
                <a16:creationId xmlns:a16="http://schemas.microsoft.com/office/drawing/2014/main" id="{307EB1DF-6129-4E7A-8967-A391AB56863F}"/>
              </a:ext>
            </a:extLst>
          </p:cNvPr>
          <p:cNvGrpSpPr>
            <a:grpSpLocks/>
          </p:cNvGrpSpPr>
          <p:nvPr/>
        </p:nvGrpSpPr>
        <p:grpSpPr bwMode="auto">
          <a:xfrm>
            <a:off x="7351810" y="4691437"/>
            <a:ext cx="1223963" cy="334963"/>
            <a:chOff x="2381" y="1709"/>
            <a:chExt cx="771" cy="211"/>
          </a:xfrm>
        </p:grpSpPr>
        <p:sp>
          <p:nvSpPr>
            <p:cNvPr id="21" name="Line 55">
              <a:extLst>
                <a:ext uri="{FF2B5EF4-FFF2-40B4-BE49-F238E27FC236}">
                  <a16:creationId xmlns:a16="http://schemas.microsoft.com/office/drawing/2014/main" id="{8DE3D00E-31DD-422D-A949-789DB43AAF11}"/>
                </a:ext>
              </a:extLst>
            </p:cNvPr>
            <p:cNvSpPr>
              <a:spLocks noChangeShapeType="1"/>
            </p:cNvSpPr>
            <p:nvPr/>
          </p:nvSpPr>
          <p:spPr bwMode="auto">
            <a:xfrm>
              <a:off x="2381" y="1709"/>
              <a:ext cx="771" cy="0"/>
            </a:xfrm>
            <a:prstGeom prst="line">
              <a:avLst/>
            </a:prstGeom>
            <a:noFill/>
            <a:ln w="19050">
              <a:solidFill>
                <a:srgbClr val="990033"/>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22" name="Text Box 56">
              <a:extLst>
                <a:ext uri="{FF2B5EF4-FFF2-40B4-BE49-F238E27FC236}">
                  <a16:creationId xmlns:a16="http://schemas.microsoft.com/office/drawing/2014/main" id="{648AF073-E8AD-48BD-9FCE-E5C3AB3620F1}"/>
                </a:ext>
              </a:extLst>
            </p:cNvPr>
            <p:cNvSpPr txBox="1">
              <a:spLocks noChangeArrowheads="1"/>
            </p:cNvSpPr>
            <p:nvPr/>
          </p:nvSpPr>
          <p:spPr bwMode="auto">
            <a:xfrm>
              <a:off x="2400" y="1747"/>
              <a:ext cx="67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200" i="0">
                  <a:effectLst/>
                </a:rPr>
                <a:t>UML</a:t>
              </a:r>
              <a:r>
                <a:rPr lang="zh-CN" altLang="en-US" sz="1200" i="0">
                  <a:effectLst/>
                </a:rPr>
                <a:t>表示法</a:t>
              </a:r>
            </a:p>
          </p:txBody>
        </p:sp>
      </p:grpSp>
      <p:sp>
        <p:nvSpPr>
          <p:cNvPr id="23" name="Text Box 58">
            <a:extLst>
              <a:ext uri="{FF2B5EF4-FFF2-40B4-BE49-F238E27FC236}">
                <a16:creationId xmlns:a16="http://schemas.microsoft.com/office/drawing/2014/main" id="{A1B03E56-7F65-46C5-A8EE-E45D41D07C21}"/>
              </a:ext>
            </a:extLst>
          </p:cNvPr>
          <p:cNvSpPr txBox="1">
            <a:spLocks noChangeArrowheads="1"/>
          </p:cNvSpPr>
          <p:nvPr/>
        </p:nvSpPr>
        <p:spPr bwMode="auto">
          <a:xfrm>
            <a:off x="3421955" y="5559041"/>
            <a:ext cx="1655763" cy="1200329"/>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200" i="0" dirty="0">
                <a:solidFill>
                  <a:srgbClr val="000000"/>
                </a:solidFill>
                <a:effectLst/>
              </a:rPr>
              <a:t>模板类</a:t>
            </a:r>
            <a:r>
              <a:rPr lang="en-US" altLang="zh-CN" sz="1200" i="0" dirty="0">
                <a:solidFill>
                  <a:srgbClr val="000000"/>
                </a:solidFill>
                <a:effectLst/>
              </a:rPr>
              <a:t>Stack&lt;T&gt;</a:t>
            </a:r>
            <a:r>
              <a:rPr lang="zh-CN" altLang="en-US" sz="1200" i="0" dirty="0">
                <a:solidFill>
                  <a:srgbClr val="000000"/>
                </a:solidFill>
                <a:effectLst/>
              </a:rPr>
              <a:t>定义了栈相关的操作；</a:t>
            </a:r>
            <a:r>
              <a:rPr lang="en-US" altLang="zh-CN" sz="1000" i="0" dirty="0" err="1">
                <a:solidFill>
                  <a:srgbClr val="000000"/>
                </a:solidFill>
                <a:effectLst/>
              </a:rPr>
              <a:t>IntStack</a:t>
            </a:r>
            <a:r>
              <a:rPr lang="zh-CN" altLang="en-US" sz="1000" i="0" dirty="0">
                <a:solidFill>
                  <a:srgbClr val="000000"/>
                </a:solidFill>
                <a:effectLst/>
              </a:rPr>
              <a:t>将</a:t>
            </a:r>
            <a:r>
              <a:rPr lang="zh-CN" altLang="en-US" sz="1200" i="0" dirty="0">
                <a:solidFill>
                  <a:srgbClr val="000000"/>
                </a:solidFill>
                <a:effectLst/>
              </a:rPr>
              <a:t>参数</a:t>
            </a:r>
            <a:r>
              <a:rPr lang="en-US" altLang="zh-CN" sz="1200" i="0" dirty="0">
                <a:solidFill>
                  <a:srgbClr val="000000"/>
                </a:solidFill>
                <a:effectLst/>
              </a:rPr>
              <a:t>T</a:t>
            </a:r>
            <a:r>
              <a:rPr lang="zh-CN" altLang="en-US" sz="1200" i="0" dirty="0">
                <a:solidFill>
                  <a:srgbClr val="000000"/>
                </a:solidFill>
                <a:effectLst/>
              </a:rPr>
              <a:t>与实际类型</a:t>
            </a:r>
            <a:r>
              <a:rPr lang="en-US" altLang="zh-CN" sz="1200" i="0" dirty="0">
                <a:solidFill>
                  <a:srgbClr val="000000"/>
                </a:solidFill>
                <a:effectLst/>
              </a:rPr>
              <a:t>int</a:t>
            </a:r>
            <a:r>
              <a:rPr lang="zh-CN" altLang="zh-CN" sz="1200" i="0" dirty="0">
                <a:solidFill>
                  <a:srgbClr val="000000"/>
                </a:solidFill>
                <a:effectLst/>
              </a:rPr>
              <a:t>绑定</a:t>
            </a:r>
            <a:r>
              <a:rPr lang="zh-CN" altLang="en-US" sz="1200" i="0" dirty="0">
                <a:solidFill>
                  <a:srgbClr val="000000"/>
                </a:solidFill>
                <a:effectLst/>
              </a:rPr>
              <a:t>，使得所有操作都针对</a:t>
            </a:r>
            <a:r>
              <a:rPr lang="en-US" altLang="zh-CN" sz="1200" i="0" dirty="0">
                <a:solidFill>
                  <a:srgbClr val="000000"/>
                </a:solidFill>
                <a:effectLst/>
              </a:rPr>
              <a:t>int</a:t>
            </a:r>
            <a:r>
              <a:rPr lang="zh-CN" altLang="en-US" sz="1200" i="0" dirty="0">
                <a:solidFill>
                  <a:srgbClr val="000000"/>
                </a:solidFill>
                <a:effectLst/>
              </a:rPr>
              <a:t>类型的数据</a:t>
            </a:r>
          </a:p>
        </p:txBody>
      </p:sp>
      <p:sp>
        <p:nvSpPr>
          <p:cNvPr id="24" name="Text Box 60">
            <a:extLst>
              <a:ext uri="{FF2B5EF4-FFF2-40B4-BE49-F238E27FC236}">
                <a16:creationId xmlns:a16="http://schemas.microsoft.com/office/drawing/2014/main" id="{F32BCF7A-BE8A-49E2-8F59-074D99F9DA49}"/>
              </a:ext>
            </a:extLst>
          </p:cNvPr>
          <p:cNvSpPr txBox="1">
            <a:spLocks noChangeArrowheads="1"/>
          </p:cNvSpPr>
          <p:nvPr/>
        </p:nvSpPr>
        <p:spPr bwMode="auto">
          <a:xfrm>
            <a:off x="7163693" y="5338400"/>
            <a:ext cx="1728787" cy="1200329"/>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200" i="0">
                <a:solidFill>
                  <a:srgbClr val="000000"/>
                </a:solidFill>
                <a:effectLst/>
              </a:rPr>
              <a:t>类</a:t>
            </a:r>
            <a:r>
              <a:rPr lang="en-US" altLang="zh-CN" sz="1200" i="0">
                <a:solidFill>
                  <a:srgbClr val="000000"/>
                </a:solidFill>
                <a:effectLst/>
              </a:rPr>
              <a:t>Memento</a:t>
            </a:r>
            <a:r>
              <a:rPr lang="zh-CN" altLang="en-US" sz="1200" i="0">
                <a:solidFill>
                  <a:srgbClr val="000000"/>
                </a:solidFill>
                <a:effectLst/>
              </a:rPr>
              <a:t>和类</a:t>
            </a:r>
            <a:r>
              <a:rPr lang="en-US" altLang="zh-CN" sz="1200" i="0">
                <a:solidFill>
                  <a:srgbClr val="000000"/>
                </a:solidFill>
                <a:effectLst/>
              </a:rPr>
              <a:t>Originator</a:t>
            </a:r>
            <a:r>
              <a:rPr lang="zh-CN" altLang="en-US" sz="1200" i="0">
                <a:solidFill>
                  <a:srgbClr val="000000"/>
                </a:solidFill>
                <a:effectLst/>
              </a:rPr>
              <a:t>建立了友元依赖关系，以便</a:t>
            </a:r>
            <a:r>
              <a:rPr lang="en-US" altLang="zh-CN" sz="1200" i="0">
                <a:solidFill>
                  <a:srgbClr val="000000"/>
                </a:solidFill>
                <a:effectLst/>
              </a:rPr>
              <a:t>Originator</a:t>
            </a:r>
            <a:r>
              <a:rPr lang="zh-CN" altLang="en-US" sz="1200" i="0">
                <a:solidFill>
                  <a:srgbClr val="000000"/>
                </a:solidFill>
                <a:effectLst/>
              </a:rPr>
              <a:t>使用</a:t>
            </a:r>
            <a:r>
              <a:rPr lang="en-US" altLang="zh-CN" sz="1200" i="0">
                <a:solidFill>
                  <a:srgbClr val="000000"/>
                </a:solidFill>
                <a:effectLst/>
              </a:rPr>
              <a:t>Memento</a:t>
            </a:r>
            <a:r>
              <a:rPr lang="zh-CN" altLang="en-US" sz="1200" i="0">
                <a:solidFill>
                  <a:srgbClr val="000000"/>
                </a:solidFill>
                <a:effectLst/>
              </a:rPr>
              <a:t>的私有变量</a:t>
            </a:r>
            <a:r>
              <a:rPr lang="en-US" altLang="zh-CN" sz="1200" i="0">
                <a:solidFill>
                  <a:srgbClr val="000000"/>
                </a:solidFill>
                <a:effectLst/>
              </a:rPr>
              <a:t>state</a:t>
            </a:r>
            <a:endParaRPr lang="zh-CN" altLang="en-US" sz="1200" i="0">
              <a:solidFill>
                <a:srgbClr val="000000"/>
              </a:solidFill>
              <a:effectLst/>
            </a:endParaRPr>
          </a:p>
        </p:txBody>
      </p:sp>
      <p:pic>
        <p:nvPicPr>
          <p:cNvPr id="25" name="Picture 61">
            <a:extLst>
              <a:ext uri="{FF2B5EF4-FFF2-40B4-BE49-F238E27FC236}">
                <a16:creationId xmlns:a16="http://schemas.microsoft.com/office/drawing/2014/main" id="{0CFA3965-AF8C-4B44-8C98-7047132721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955" y="5477625"/>
            <a:ext cx="17272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65709"/>
      </p:ext>
    </p:extLst>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a:extLst>
              <a:ext uri="{FF2B5EF4-FFF2-40B4-BE49-F238E27FC236}">
                <a16:creationId xmlns:a16="http://schemas.microsoft.com/office/drawing/2014/main" id="{DE69C2A6-95E7-45AF-9DDC-97FD832430BF}"/>
              </a:ext>
            </a:extLst>
          </p:cNvPr>
          <p:cNvSpPr>
            <a:spLocks noChangeArrowheads="1"/>
          </p:cNvSpPr>
          <p:nvPr/>
        </p:nvSpPr>
        <p:spPr bwMode="auto">
          <a:xfrm rot="2913441">
            <a:off x="5934869" y="4126685"/>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3" name="Text Box 7">
            <a:extLst>
              <a:ext uri="{FF2B5EF4-FFF2-40B4-BE49-F238E27FC236}">
                <a16:creationId xmlns:a16="http://schemas.microsoft.com/office/drawing/2014/main" id="{2F5401D5-A94B-44B9-A493-E7152BBD6425}"/>
              </a:ext>
            </a:extLst>
          </p:cNvPr>
          <p:cNvSpPr txBox="1">
            <a:spLocks noChangeArrowheads="1"/>
          </p:cNvSpPr>
          <p:nvPr/>
        </p:nvSpPr>
        <p:spPr bwMode="auto">
          <a:xfrm>
            <a:off x="1222450" y="4559402"/>
            <a:ext cx="309634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ja-JP" sz="1800" i="0" dirty="0">
                <a:solidFill>
                  <a:srgbClr val="3333FF"/>
                </a:solidFill>
                <a:effectLst/>
              </a:rPr>
              <a:t>C++</a:t>
            </a:r>
            <a:r>
              <a:rPr lang="zh-CN" altLang="en-US" sz="1800" i="0" dirty="0">
                <a:solidFill>
                  <a:srgbClr val="3333FF"/>
                </a:solidFill>
                <a:effectLst/>
              </a:rPr>
              <a:t>代码</a:t>
            </a:r>
            <a:endParaRPr lang="ja-JP" altLang="en-US" sz="1800" i="0" dirty="0">
              <a:solidFill>
                <a:srgbClr val="3333FF"/>
              </a:solidFill>
              <a:effectLst/>
            </a:endParaRPr>
          </a:p>
          <a:p>
            <a:pPr algn="l"/>
            <a:r>
              <a:rPr lang="en-US" altLang="zh-CN" sz="1400" i="0" dirty="0">
                <a:solidFill>
                  <a:srgbClr val="000000"/>
                </a:solidFill>
                <a:effectLst/>
              </a:rPr>
              <a:t>c</a:t>
            </a:r>
            <a:r>
              <a:rPr lang="en-US" altLang="ja-JP" sz="1400" i="0" dirty="0">
                <a:solidFill>
                  <a:srgbClr val="000000"/>
                </a:solidFill>
                <a:effectLst/>
              </a:rPr>
              <a:t>lass Vehicle</a:t>
            </a:r>
          </a:p>
          <a:p>
            <a:pPr algn="l"/>
            <a:r>
              <a:rPr lang="en-US" altLang="ja-JP" sz="1400" i="0" dirty="0">
                <a:solidFill>
                  <a:srgbClr val="000000"/>
                </a:solidFill>
                <a:effectLst/>
              </a:rPr>
              <a:t>{</a:t>
            </a:r>
          </a:p>
          <a:p>
            <a:pPr algn="l"/>
            <a:r>
              <a:rPr lang="en-US" altLang="ja-JP" sz="1400" i="0" dirty="0">
                <a:solidFill>
                  <a:srgbClr val="000000"/>
                </a:solidFill>
                <a:effectLst/>
              </a:rPr>
              <a:t>    public:</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rPr>
              <a:t>virtual </a:t>
            </a:r>
            <a:r>
              <a:rPr lang="en-US" altLang="ja-JP" sz="1400" i="0" dirty="0" err="1">
                <a:solidFill>
                  <a:srgbClr val="000000"/>
                </a:solidFill>
                <a:effectLst/>
              </a:rPr>
              <a:t>int</a:t>
            </a:r>
            <a:r>
              <a:rPr lang="en-US" altLang="ja-JP" sz="1400" i="0" dirty="0">
                <a:solidFill>
                  <a:srgbClr val="000000"/>
                </a:solidFill>
                <a:effectLst/>
              </a:rPr>
              <a:t> Start() = 0;</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rPr>
              <a:t>virtual </a:t>
            </a:r>
            <a:r>
              <a:rPr lang="en-US" altLang="ja-JP" sz="1400" i="0" dirty="0" err="1">
                <a:solidFill>
                  <a:srgbClr val="000000"/>
                </a:solidFill>
                <a:effectLst/>
              </a:rPr>
              <a:t>int</a:t>
            </a:r>
            <a:r>
              <a:rPr lang="en-US" altLang="ja-JP" sz="1400" i="0" dirty="0">
                <a:solidFill>
                  <a:srgbClr val="000000"/>
                </a:solidFill>
                <a:effectLst/>
              </a:rPr>
              <a:t> Stop() = 0;</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rPr>
              <a:t>virtual </a:t>
            </a:r>
            <a:r>
              <a:rPr lang="en-US" altLang="ja-JP" sz="1400" i="0" dirty="0" err="1">
                <a:solidFill>
                  <a:srgbClr val="000000"/>
                </a:solidFill>
                <a:effectLst/>
              </a:rPr>
              <a:t>int</a:t>
            </a:r>
            <a:r>
              <a:rPr lang="en-US" altLang="ja-JP" sz="1400" i="0" dirty="0">
                <a:solidFill>
                  <a:srgbClr val="000000"/>
                </a:solidFill>
                <a:effectLst/>
              </a:rPr>
              <a:t> Run(float </a:t>
            </a:r>
            <a:r>
              <a:rPr lang="en-US" altLang="ja-JP" sz="1400" i="0" dirty="0" err="1">
                <a:solidFill>
                  <a:srgbClr val="000000"/>
                </a:solidFill>
                <a:effectLst/>
              </a:rPr>
              <a:t>fSpeed</a:t>
            </a:r>
            <a:r>
              <a:rPr lang="en-US" altLang="ja-JP" sz="1400" i="0" dirty="0">
                <a:solidFill>
                  <a:srgbClr val="000000"/>
                </a:solidFill>
                <a:effectLst/>
              </a:rPr>
              <a:t>) = 0;</a:t>
            </a:r>
          </a:p>
          <a:p>
            <a:pPr algn="l"/>
            <a:r>
              <a:rPr lang="en-US" altLang="ja-JP" sz="1400" i="0" dirty="0">
                <a:solidFill>
                  <a:srgbClr val="000000"/>
                </a:solidFill>
                <a:effectLst/>
              </a:rPr>
              <a:t>    private:</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rPr>
              <a:t>float </a:t>
            </a:r>
            <a:r>
              <a:rPr lang="en-US" altLang="ja-JP" sz="1400" i="0" dirty="0" err="1">
                <a:solidFill>
                  <a:srgbClr val="000000"/>
                </a:solidFill>
                <a:effectLst/>
              </a:rPr>
              <a:t>fMaxSpeed</a:t>
            </a:r>
            <a:r>
              <a:rPr lang="en-US" altLang="ja-JP" sz="1400" i="0" dirty="0">
                <a:solidFill>
                  <a:srgbClr val="000000"/>
                </a:solidFill>
                <a:effectLst/>
              </a:rPr>
              <a:t>;</a:t>
            </a:r>
          </a:p>
          <a:p>
            <a:pPr algn="l"/>
            <a:r>
              <a:rPr lang="en-US" altLang="ja-JP" sz="1400" i="0" dirty="0">
                <a:solidFill>
                  <a:srgbClr val="000000"/>
                </a:solidFill>
                <a:effectLst/>
              </a:rPr>
              <a:t>};</a:t>
            </a:r>
          </a:p>
        </p:txBody>
      </p:sp>
      <p:sp>
        <p:nvSpPr>
          <p:cNvPr id="4" name="Text Box 8">
            <a:extLst>
              <a:ext uri="{FF2B5EF4-FFF2-40B4-BE49-F238E27FC236}">
                <a16:creationId xmlns:a16="http://schemas.microsoft.com/office/drawing/2014/main" id="{CA870201-8EEE-491D-A066-CB4DF431DEDA}"/>
              </a:ext>
            </a:extLst>
          </p:cNvPr>
          <p:cNvSpPr txBox="1">
            <a:spLocks noChangeArrowheads="1"/>
          </p:cNvSpPr>
          <p:nvPr/>
        </p:nvSpPr>
        <p:spPr bwMode="auto">
          <a:xfrm>
            <a:off x="5364088" y="4487394"/>
            <a:ext cx="360040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800" i="0" dirty="0">
                <a:solidFill>
                  <a:srgbClr val="3333FF"/>
                </a:solidFill>
                <a:effectLst/>
              </a:rPr>
              <a:t>Java</a:t>
            </a:r>
            <a:r>
              <a:rPr lang="zh-CN" altLang="en-US" sz="1800" i="0" dirty="0">
                <a:solidFill>
                  <a:srgbClr val="3333FF"/>
                </a:solidFill>
                <a:effectLst/>
              </a:rPr>
              <a:t>代码</a:t>
            </a:r>
            <a:endParaRPr lang="en-US" altLang="zh-CN" sz="1800" i="0" dirty="0">
              <a:solidFill>
                <a:srgbClr val="3333FF"/>
              </a:solidFill>
              <a:effectLst/>
            </a:endParaRPr>
          </a:p>
          <a:p>
            <a:pPr algn="l"/>
            <a:r>
              <a:rPr lang="en-US" altLang="ja-JP" sz="1400" i="0" dirty="0">
                <a:solidFill>
                  <a:srgbClr val="000000"/>
                </a:solidFill>
                <a:effectLst/>
              </a:rPr>
              <a:t>public abstract class Vehicle</a:t>
            </a:r>
          </a:p>
          <a:p>
            <a:pPr algn="l"/>
            <a:r>
              <a:rPr lang="en-US" altLang="ja-JP" sz="1400" i="0" dirty="0">
                <a:solidFill>
                  <a:srgbClr val="000000"/>
                </a:solidFill>
                <a:effectLst/>
              </a:rPr>
              <a:t>{</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ea typeface="ＭＳ Ｐゴシック" pitchFamily="34" charset="-128"/>
              </a:rPr>
              <a:t>public </a:t>
            </a:r>
            <a:r>
              <a:rPr lang="en-US" altLang="ja-JP" sz="1400" i="0" dirty="0">
                <a:solidFill>
                  <a:srgbClr val="000000"/>
                </a:solidFill>
                <a:effectLst/>
              </a:rPr>
              <a:t>abstract </a:t>
            </a:r>
            <a:r>
              <a:rPr lang="en-US" altLang="ja-JP" sz="1400" i="0" dirty="0" err="1">
                <a:solidFill>
                  <a:srgbClr val="000000"/>
                </a:solidFill>
                <a:effectLst/>
              </a:rPr>
              <a:t>int</a:t>
            </a:r>
            <a:r>
              <a:rPr lang="en-US" altLang="ja-JP" sz="1400" i="0" dirty="0">
                <a:solidFill>
                  <a:srgbClr val="000000"/>
                </a:solidFill>
                <a:effectLst/>
              </a:rPr>
              <a:t> Start();</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ea typeface="ＭＳ Ｐゴシック" pitchFamily="34" charset="-128"/>
              </a:rPr>
              <a:t>public</a:t>
            </a:r>
            <a:r>
              <a:rPr lang="en-US" altLang="ja-JP" sz="1400" i="0" dirty="0">
                <a:solidFill>
                  <a:srgbClr val="000000"/>
                </a:solidFill>
                <a:effectLst/>
              </a:rPr>
              <a:t> </a:t>
            </a:r>
            <a:r>
              <a:rPr lang="en-US" altLang="ja-JP" sz="1400" i="0" dirty="0">
                <a:solidFill>
                  <a:srgbClr val="000000"/>
                </a:solidFill>
                <a:effectLst/>
                <a:ea typeface="ＭＳ Ｐゴシック" pitchFamily="34" charset="-128"/>
              </a:rPr>
              <a:t>abstract </a:t>
            </a:r>
            <a:r>
              <a:rPr lang="en-US" altLang="ja-JP" sz="1400" i="0" dirty="0" err="1">
                <a:solidFill>
                  <a:srgbClr val="000000"/>
                </a:solidFill>
                <a:effectLst/>
                <a:ea typeface="ＭＳ Ｐゴシック" pitchFamily="34" charset="-128"/>
              </a:rPr>
              <a:t>int</a:t>
            </a:r>
            <a:r>
              <a:rPr lang="en-US" altLang="ja-JP" sz="1400" i="0" dirty="0">
                <a:solidFill>
                  <a:srgbClr val="000000"/>
                </a:solidFill>
                <a:effectLst/>
                <a:ea typeface="ＭＳ Ｐゴシック" pitchFamily="34" charset="-128"/>
              </a:rPr>
              <a:t> </a:t>
            </a:r>
            <a:r>
              <a:rPr lang="en-US" altLang="ja-JP" sz="1400" i="0" dirty="0">
                <a:solidFill>
                  <a:srgbClr val="000000"/>
                </a:solidFill>
                <a:effectLst/>
              </a:rPr>
              <a:t>Stop();</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ea typeface="ＭＳ Ｐゴシック" pitchFamily="34" charset="-128"/>
              </a:rPr>
              <a:t>public</a:t>
            </a:r>
            <a:r>
              <a:rPr lang="en-US" altLang="ja-JP" sz="1400" i="0" dirty="0">
                <a:solidFill>
                  <a:srgbClr val="000000"/>
                </a:solidFill>
                <a:effectLst/>
              </a:rPr>
              <a:t> </a:t>
            </a:r>
            <a:r>
              <a:rPr lang="en-US" altLang="ja-JP" sz="1400" i="0" dirty="0">
                <a:solidFill>
                  <a:srgbClr val="000000"/>
                </a:solidFill>
                <a:effectLst/>
                <a:ea typeface="ＭＳ Ｐゴシック" pitchFamily="34" charset="-128"/>
              </a:rPr>
              <a:t>abstract </a:t>
            </a:r>
            <a:r>
              <a:rPr lang="en-US" altLang="ja-JP" sz="1400" i="0" dirty="0" err="1">
                <a:solidFill>
                  <a:srgbClr val="000000"/>
                </a:solidFill>
                <a:effectLst/>
                <a:ea typeface="ＭＳ Ｐゴシック" pitchFamily="34" charset="-128"/>
              </a:rPr>
              <a:t>int</a:t>
            </a:r>
            <a:r>
              <a:rPr lang="en-US" altLang="ja-JP" sz="1400" i="0" dirty="0">
                <a:solidFill>
                  <a:srgbClr val="000000"/>
                </a:solidFill>
                <a:effectLst/>
                <a:ea typeface="ＭＳ Ｐゴシック" pitchFamily="34" charset="-128"/>
              </a:rPr>
              <a:t> </a:t>
            </a:r>
            <a:r>
              <a:rPr lang="en-US" altLang="ja-JP" sz="1400" i="0" dirty="0">
                <a:solidFill>
                  <a:srgbClr val="000000"/>
                </a:solidFill>
                <a:effectLst/>
              </a:rPr>
              <a:t>Run(float </a:t>
            </a:r>
            <a:r>
              <a:rPr lang="en-US" altLang="ja-JP" sz="1400" i="0" dirty="0" err="1">
                <a:solidFill>
                  <a:srgbClr val="000000"/>
                </a:solidFill>
                <a:effectLst/>
              </a:rPr>
              <a:t>fSpeed</a:t>
            </a:r>
            <a:r>
              <a:rPr lang="en-US" altLang="ja-JP" sz="1400" i="0" dirty="0">
                <a:solidFill>
                  <a:srgbClr val="000000"/>
                </a:solidFill>
                <a:effectLst/>
              </a:rPr>
              <a:t>);</a:t>
            </a:r>
            <a:endParaRPr lang="en-US" altLang="zh-CN" sz="1400" i="0" dirty="0">
              <a:solidFill>
                <a:srgbClr val="000000"/>
              </a:solidFill>
              <a:effectLst/>
            </a:endParaRPr>
          </a:p>
          <a:p>
            <a:pPr algn="l"/>
            <a:r>
              <a:rPr lang="en-US" altLang="zh-CN" sz="1400" i="0" dirty="0">
                <a:solidFill>
                  <a:srgbClr val="000000"/>
                </a:solidFill>
                <a:effectLst/>
                <a:ea typeface="ＭＳ Ｐゴシック" pitchFamily="34" charset="-128"/>
              </a:rPr>
              <a:t>      </a:t>
            </a:r>
            <a:r>
              <a:rPr lang="en-US" altLang="ja-JP" sz="1400" i="0" dirty="0">
                <a:solidFill>
                  <a:srgbClr val="000000"/>
                </a:solidFill>
                <a:effectLst/>
                <a:ea typeface="ＭＳ Ｐゴシック" pitchFamily="34" charset="-128"/>
              </a:rPr>
              <a:t>private</a:t>
            </a:r>
            <a:r>
              <a:rPr lang="en-US" altLang="ja-JP" sz="1400" i="0" dirty="0">
                <a:solidFill>
                  <a:srgbClr val="000000"/>
                </a:solidFill>
                <a:effectLst/>
              </a:rPr>
              <a:t> float </a:t>
            </a:r>
            <a:r>
              <a:rPr lang="en-US" altLang="ja-JP" sz="1400" i="0" dirty="0" err="1">
                <a:solidFill>
                  <a:srgbClr val="000000"/>
                </a:solidFill>
                <a:effectLst/>
              </a:rPr>
              <a:t>fMaxSpeed</a:t>
            </a:r>
            <a:r>
              <a:rPr lang="en-US" altLang="ja-JP" sz="1400" i="0" dirty="0">
                <a:solidFill>
                  <a:srgbClr val="000000"/>
                </a:solidFill>
                <a:effectLst/>
              </a:rPr>
              <a:t>;</a:t>
            </a:r>
          </a:p>
          <a:p>
            <a:pPr algn="l"/>
            <a:r>
              <a:rPr lang="en-US" altLang="ja-JP" sz="1400" i="0" dirty="0">
                <a:solidFill>
                  <a:srgbClr val="000000"/>
                </a:solidFill>
                <a:effectLst/>
              </a:rPr>
              <a:t>}</a:t>
            </a:r>
          </a:p>
        </p:txBody>
      </p:sp>
      <p:pic>
        <p:nvPicPr>
          <p:cNvPr id="5" name="Picture 9">
            <a:extLst>
              <a:ext uri="{FF2B5EF4-FFF2-40B4-BE49-F238E27FC236}">
                <a16:creationId xmlns:a16="http://schemas.microsoft.com/office/drawing/2014/main" id="{833CFE42-C4B5-4E7E-AF35-D6CC3402D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708920"/>
            <a:ext cx="295116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10">
            <a:extLst>
              <a:ext uri="{FF2B5EF4-FFF2-40B4-BE49-F238E27FC236}">
                <a16:creationId xmlns:a16="http://schemas.microsoft.com/office/drawing/2014/main" id="{461E8103-5369-4E2E-9E0D-933362E60DB8}"/>
              </a:ext>
            </a:extLst>
          </p:cNvPr>
          <p:cNvSpPr>
            <a:spLocks noChangeArrowheads="1"/>
          </p:cNvSpPr>
          <p:nvPr/>
        </p:nvSpPr>
        <p:spPr bwMode="auto">
          <a:xfrm rot="18704499">
            <a:off x="2407444" y="4126685"/>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7" name="Rectangle 16">
            <a:extLst>
              <a:ext uri="{FF2B5EF4-FFF2-40B4-BE49-F238E27FC236}">
                <a16:creationId xmlns:a16="http://schemas.microsoft.com/office/drawing/2014/main" id="{BEE9C703-59D9-4BBC-B296-437678734FF2}"/>
              </a:ext>
            </a:extLst>
          </p:cNvPr>
          <p:cNvSpPr>
            <a:spLocks noChangeArrowheads="1"/>
          </p:cNvSpPr>
          <p:nvPr/>
        </p:nvSpPr>
        <p:spPr bwMode="auto">
          <a:xfrm>
            <a:off x="566555" y="1763815"/>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en-US" altLang="zh-CN" sz="2400" i="0" dirty="0">
                <a:solidFill>
                  <a:srgbClr val="FF0000"/>
                </a:solidFill>
                <a:effectLst/>
                <a:latin typeface="+mn-lt"/>
                <a:ea typeface="+mn-ea"/>
              </a:rPr>
              <a:t>4</a:t>
            </a:r>
            <a:r>
              <a:rPr lang="zh-CN" altLang="en-US" sz="2400" i="0" dirty="0">
                <a:solidFill>
                  <a:srgbClr val="FF0000"/>
                </a:solidFill>
                <a:effectLst/>
                <a:latin typeface="+mn-lt"/>
                <a:ea typeface="+mn-ea"/>
              </a:rPr>
              <a:t>、</a:t>
            </a:r>
            <a:r>
              <a:rPr lang="en-US" altLang="zh-CN" sz="2400" i="0" dirty="0">
                <a:solidFill>
                  <a:srgbClr val="FF0000"/>
                </a:solidFill>
                <a:effectLst/>
                <a:latin typeface="+mn-lt"/>
                <a:ea typeface="+mn-ea"/>
              </a:rPr>
              <a:t> </a:t>
            </a:r>
            <a:r>
              <a:rPr lang="zh-CN" altLang="en-US" sz="2400" i="0" dirty="0">
                <a:solidFill>
                  <a:srgbClr val="FF0000"/>
                </a:solidFill>
                <a:effectLst/>
                <a:latin typeface="+mn-lt"/>
                <a:ea typeface="+mn-ea"/>
              </a:rPr>
              <a:t>类图与代码的映射</a:t>
            </a:r>
            <a:endParaRPr lang="en-US" altLang="zh-CN" sz="2400" i="0" dirty="0">
              <a:solidFill>
                <a:srgbClr val="FF0000"/>
              </a:solidFill>
              <a:effectLst/>
              <a:latin typeface="+mn-lt"/>
              <a:ea typeface="+mn-ea"/>
            </a:endParaRPr>
          </a:p>
          <a:p>
            <a:pPr marL="854075" lvl="1" indent="-377825" algn="l">
              <a:spcBef>
                <a:spcPct val="20000"/>
              </a:spcBef>
              <a:buFont typeface="Wingdings" pitchFamily="2" charset="2"/>
              <a:buNone/>
            </a:pPr>
            <a:r>
              <a:rPr lang="zh-CN" altLang="en-US" sz="2000" dirty="0">
                <a:solidFill>
                  <a:srgbClr val="0000FF"/>
                </a:solidFill>
              </a:rPr>
              <a:t>（</a:t>
            </a:r>
            <a:r>
              <a:rPr kumimoji="0" lang="en-US" altLang="zh-CN" sz="2000" i="0" dirty="0">
                <a:solidFill>
                  <a:srgbClr val="0000FF"/>
                </a:solidFill>
                <a:effectLst/>
              </a:rPr>
              <a:t>1</a:t>
            </a:r>
            <a:r>
              <a:rPr kumimoji="0" lang="zh-CN" altLang="en-US" sz="2000" i="0" dirty="0">
                <a:solidFill>
                  <a:srgbClr val="0000FF"/>
                </a:solidFill>
                <a:effectLst/>
              </a:rPr>
              <a:t>）</a:t>
            </a:r>
            <a:r>
              <a:rPr kumimoji="0" lang="en-US" altLang="zh-CN" sz="2000" i="0" dirty="0">
                <a:solidFill>
                  <a:srgbClr val="0000FF"/>
                </a:solidFill>
                <a:effectLst/>
              </a:rPr>
              <a:t> </a:t>
            </a:r>
            <a:r>
              <a:rPr kumimoji="0" lang="zh-CN" altLang="en-US" sz="2000" i="0" dirty="0">
                <a:solidFill>
                  <a:srgbClr val="0000FF"/>
                </a:solidFill>
                <a:effectLst/>
              </a:rPr>
              <a:t>类的映射</a:t>
            </a:r>
            <a:endParaRPr kumimoji="0" lang="ja-JP" altLang="en-US" sz="2000" i="0" dirty="0">
              <a:solidFill>
                <a:srgbClr val="0000FF"/>
              </a:solidFill>
              <a:effectLst/>
            </a:endParaRPr>
          </a:p>
        </p:txBody>
      </p:sp>
      <p:sp>
        <p:nvSpPr>
          <p:cNvPr id="8" name="文本框 7">
            <a:extLst>
              <a:ext uri="{FF2B5EF4-FFF2-40B4-BE49-F238E27FC236}">
                <a16:creationId xmlns:a16="http://schemas.microsoft.com/office/drawing/2014/main" id="{5EC76181-7342-4FB0-8535-62FB7049911B}"/>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3034902842"/>
      </p:ext>
    </p:extLst>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34CF29-2BDD-4C72-8EDE-A88726D6C22E}"/>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9">
            <a:extLst>
              <a:ext uri="{FF2B5EF4-FFF2-40B4-BE49-F238E27FC236}">
                <a16:creationId xmlns:a16="http://schemas.microsoft.com/office/drawing/2014/main" id="{7108E266-767A-48EA-ADE7-34E34E3B32FD}"/>
              </a:ext>
            </a:extLst>
          </p:cNvPr>
          <p:cNvSpPr>
            <a:spLocks noChangeArrowheads="1"/>
          </p:cNvSpPr>
          <p:nvPr/>
        </p:nvSpPr>
        <p:spPr bwMode="auto">
          <a:xfrm>
            <a:off x="684213" y="1803139"/>
            <a:ext cx="29511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zh-CN" altLang="en-US" sz="2000" dirty="0">
                <a:solidFill>
                  <a:srgbClr val="0000FF"/>
                </a:solidFill>
              </a:rPr>
              <a:t>（</a:t>
            </a:r>
            <a:r>
              <a:rPr lang="en-US" altLang="zh-CN" sz="2000" dirty="0">
                <a:solidFill>
                  <a:srgbClr val="0000FF"/>
                </a:solidFill>
              </a:rPr>
              <a:t>2</a:t>
            </a:r>
            <a:r>
              <a:rPr lang="zh-CN" altLang="en-US" sz="2000" dirty="0">
                <a:solidFill>
                  <a:srgbClr val="0000FF"/>
                </a:solidFill>
              </a:rPr>
              <a:t>）</a:t>
            </a:r>
            <a:r>
              <a:rPr lang="en-US" altLang="zh-CN" sz="2000" dirty="0">
                <a:solidFill>
                  <a:srgbClr val="0000FF"/>
                </a:solidFill>
              </a:rPr>
              <a:t> </a:t>
            </a:r>
            <a:r>
              <a:rPr lang="zh-CN" altLang="en-US" sz="2000" dirty="0">
                <a:solidFill>
                  <a:srgbClr val="0000FF"/>
                </a:solidFill>
              </a:rPr>
              <a:t>关联关系的映射   </a:t>
            </a:r>
            <a:endParaRPr lang="ja-JP" altLang="en-US" sz="2000" dirty="0">
              <a:solidFill>
                <a:srgbClr val="0000FF"/>
              </a:solidFill>
            </a:endParaRPr>
          </a:p>
        </p:txBody>
      </p:sp>
      <p:sp>
        <p:nvSpPr>
          <p:cNvPr id="4" name="Text Box 10">
            <a:extLst>
              <a:ext uri="{FF2B5EF4-FFF2-40B4-BE49-F238E27FC236}">
                <a16:creationId xmlns:a16="http://schemas.microsoft.com/office/drawing/2014/main" id="{38298A7B-7794-45ED-9BCD-8409A36C0268}"/>
              </a:ext>
            </a:extLst>
          </p:cNvPr>
          <p:cNvSpPr txBox="1">
            <a:spLocks noChangeArrowheads="1"/>
          </p:cNvSpPr>
          <p:nvPr/>
        </p:nvSpPr>
        <p:spPr bwMode="auto">
          <a:xfrm>
            <a:off x="5382090" y="1571995"/>
            <a:ext cx="3240087" cy="331783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600" b="0" i="0" dirty="0">
                <a:solidFill>
                  <a:schemeClr val="tx1"/>
                </a:solidFill>
                <a:effectLst/>
              </a:rPr>
              <a:t>C++</a:t>
            </a:r>
            <a:r>
              <a:rPr lang="zh-CN" altLang="en-US" sz="1600" b="0" i="0" dirty="0">
                <a:solidFill>
                  <a:schemeClr val="tx1"/>
                </a:solidFill>
                <a:effectLst/>
              </a:rPr>
              <a:t>代码</a:t>
            </a:r>
            <a:endParaRPr kumimoji="0" lang="en-US" altLang="zh-CN" sz="1600" b="0" i="0" dirty="0">
              <a:solidFill>
                <a:schemeClr val="tx1"/>
              </a:solidFill>
              <a:effectLst/>
            </a:endParaRPr>
          </a:p>
          <a:p>
            <a:pPr algn="l">
              <a:spcBef>
                <a:spcPct val="10000"/>
              </a:spcBef>
            </a:pPr>
            <a:r>
              <a:rPr lang="en-US" altLang="zh-CN" sz="1600" b="0" i="0" dirty="0">
                <a:solidFill>
                  <a:schemeClr val="tx1"/>
                </a:solidFill>
                <a:effectLst/>
                <a:ea typeface="ＭＳ Ｐゴシック" pitchFamily="34" charset="-128"/>
              </a:rPr>
              <a:t>class Dialog</a:t>
            </a:r>
          </a:p>
          <a:p>
            <a:pPr algn="l">
              <a:spcBef>
                <a:spcPct val="10000"/>
              </a:spcBef>
            </a:pPr>
            <a:r>
              <a:rPr lang="en-US" altLang="zh-CN" sz="1600" b="0" i="0" dirty="0">
                <a:solidFill>
                  <a:schemeClr val="tx1"/>
                </a:solidFill>
                <a:effectLst/>
                <a:ea typeface="ＭＳ Ｐゴシック" pitchFamily="34" charset="-128"/>
              </a:rPr>
              <a:t>{ </a:t>
            </a:r>
          </a:p>
          <a:p>
            <a:pPr algn="l">
              <a:spcBef>
                <a:spcPct val="10000"/>
              </a:spcBef>
            </a:pPr>
            <a:r>
              <a:rPr lang="en-US" altLang="zh-CN" sz="1600" b="0" i="0" dirty="0">
                <a:solidFill>
                  <a:schemeClr val="tx1"/>
                </a:solidFill>
                <a:effectLst/>
                <a:ea typeface="ＭＳ Ｐゴシック" pitchFamily="34" charset="-128"/>
              </a:rPr>
              <a:t>        private:</a:t>
            </a:r>
          </a:p>
          <a:p>
            <a:pPr algn="l">
              <a:spcBef>
                <a:spcPct val="10000"/>
              </a:spcBef>
            </a:pPr>
            <a:r>
              <a:rPr lang="en-US" altLang="zh-CN" sz="1600" b="0" i="0" dirty="0">
                <a:solidFill>
                  <a:schemeClr val="tx1"/>
                </a:solidFill>
                <a:effectLst/>
                <a:ea typeface="ＭＳ Ｐゴシック" pitchFamily="34" charset="-128"/>
              </a:rPr>
              <a:t>                  Button </a:t>
            </a:r>
            <a:r>
              <a:rPr lang="en-US" altLang="zh-CN" sz="1600" b="0" i="0" dirty="0" err="1">
                <a:solidFill>
                  <a:schemeClr val="tx1"/>
                </a:solidFill>
                <a:effectLst/>
                <a:ea typeface="ＭＳ Ｐゴシック" pitchFamily="34" charset="-128"/>
              </a:rPr>
              <a:t>btnOK</a:t>
            </a:r>
            <a:r>
              <a:rPr lang="en-US" altLang="zh-CN" sz="1600" b="0" i="0" dirty="0">
                <a:solidFill>
                  <a:schemeClr val="tx1"/>
                </a:solidFill>
                <a:effectLst/>
                <a:ea typeface="ＭＳ Ｐゴシック" pitchFamily="34" charset="-128"/>
              </a:rPr>
              <a:t>;</a:t>
            </a:r>
          </a:p>
          <a:p>
            <a:pPr algn="l">
              <a:spcBef>
                <a:spcPct val="10000"/>
              </a:spcBef>
            </a:pPr>
            <a:r>
              <a:rPr lang="en-US" altLang="zh-CN" sz="1600" b="0" i="0" dirty="0">
                <a:solidFill>
                  <a:schemeClr val="tx1"/>
                </a:solidFill>
                <a:effectLst/>
                <a:ea typeface="ＭＳ Ｐゴシック" pitchFamily="34" charset="-128"/>
              </a:rPr>
              <a:t>  	Button </a:t>
            </a:r>
            <a:r>
              <a:rPr lang="en-US" altLang="zh-CN" sz="1600" b="0" i="0" dirty="0" err="1">
                <a:solidFill>
                  <a:schemeClr val="tx1"/>
                </a:solidFill>
                <a:effectLst/>
                <a:ea typeface="ＭＳ Ｐゴシック" pitchFamily="34" charset="-128"/>
              </a:rPr>
              <a:t>btnCancel</a:t>
            </a:r>
            <a:r>
              <a:rPr lang="en-US" altLang="zh-CN" sz="1600" b="0" i="0" dirty="0">
                <a:solidFill>
                  <a:schemeClr val="tx1"/>
                </a:solidFill>
                <a:effectLst/>
                <a:ea typeface="ＭＳ Ｐゴシック" pitchFamily="34" charset="-128"/>
              </a:rPr>
              <a:t>;</a:t>
            </a:r>
          </a:p>
          <a:p>
            <a:pPr algn="l">
              <a:spcBef>
                <a:spcPct val="10000"/>
              </a:spcBef>
            </a:pPr>
            <a:r>
              <a:rPr lang="en-US" altLang="zh-CN" sz="1600" b="0" i="0" dirty="0">
                <a:solidFill>
                  <a:schemeClr val="tx1"/>
                </a:solidFill>
                <a:effectLst/>
                <a:ea typeface="ＭＳ Ｐゴシック" pitchFamily="34" charset="-128"/>
              </a:rPr>
              <a:t> 	</a:t>
            </a:r>
            <a:r>
              <a:rPr lang="en-US" altLang="zh-CN" sz="1600" b="0" i="0" dirty="0" err="1">
                <a:solidFill>
                  <a:schemeClr val="tx1"/>
                </a:solidFill>
                <a:effectLst/>
                <a:ea typeface="ＭＳ Ｐゴシック" pitchFamily="34" charset="-128"/>
              </a:rPr>
              <a:t>TextBox</a:t>
            </a:r>
            <a:r>
              <a:rPr lang="en-US" altLang="zh-CN" sz="1600" b="0" i="0" dirty="0">
                <a:solidFill>
                  <a:schemeClr val="tx1"/>
                </a:solidFill>
                <a:effectLst/>
                <a:ea typeface="ＭＳ Ｐゴシック" pitchFamily="34" charset="-128"/>
              </a:rPr>
              <a:t> </a:t>
            </a:r>
            <a:r>
              <a:rPr lang="en-US" altLang="zh-CN" sz="1600" b="0" i="0" dirty="0" err="1">
                <a:solidFill>
                  <a:schemeClr val="tx1"/>
                </a:solidFill>
                <a:effectLst/>
                <a:ea typeface="ＭＳ Ｐゴシック" pitchFamily="34" charset="-128"/>
              </a:rPr>
              <a:t>txtInfo</a:t>
            </a:r>
            <a:r>
              <a:rPr lang="en-US" altLang="zh-CN" sz="1600" b="0" i="0" dirty="0">
                <a:solidFill>
                  <a:schemeClr val="tx1"/>
                </a:solidFill>
                <a:effectLst/>
                <a:ea typeface="ＭＳ Ｐゴシック" pitchFamily="34" charset="-128"/>
              </a:rPr>
              <a:t>;</a:t>
            </a:r>
          </a:p>
          <a:p>
            <a:pPr algn="l">
              <a:spcBef>
                <a:spcPct val="10000"/>
              </a:spcBef>
            </a:pPr>
            <a:r>
              <a:rPr lang="en-US" altLang="zh-CN" sz="1600" b="0" i="0" dirty="0">
                <a:solidFill>
                  <a:schemeClr val="tx1"/>
                </a:solidFill>
                <a:effectLst/>
                <a:ea typeface="ＭＳ Ｐゴシック" pitchFamily="34" charset="-128"/>
              </a:rPr>
              <a:t>};</a:t>
            </a:r>
          </a:p>
          <a:p>
            <a:pPr algn="l">
              <a:spcBef>
                <a:spcPct val="10000"/>
              </a:spcBef>
            </a:pPr>
            <a:r>
              <a:rPr lang="en-US" altLang="zh-CN" sz="1600" b="0" i="0" dirty="0">
                <a:solidFill>
                  <a:schemeClr val="tx1"/>
                </a:solidFill>
                <a:effectLst/>
                <a:ea typeface="ＭＳ Ｐゴシック" pitchFamily="34" charset="-128"/>
              </a:rPr>
              <a:t>class Button</a:t>
            </a:r>
          </a:p>
          <a:p>
            <a:pPr algn="l">
              <a:spcBef>
                <a:spcPct val="10000"/>
              </a:spcBef>
            </a:pPr>
            <a:r>
              <a:rPr lang="en-US" altLang="zh-CN" sz="1600" b="0" i="0" dirty="0">
                <a:solidFill>
                  <a:schemeClr val="tx1"/>
                </a:solidFill>
                <a:effectLst/>
                <a:ea typeface="ＭＳ Ｐゴシック" pitchFamily="34" charset="-128"/>
              </a:rPr>
              <a:t>{ };</a:t>
            </a:r>
          </a:p>
          <a:p>
            <a:pPr algn="l">
              <a:spcBef>
                <a:spcPct val="10000"/>
              </a:spcBef>
            </a:pPr>
            <a:r>
              <a:rPr lang="en-US" altLang="zh-CN" sz="1600" b="0" i="0" dirty="0">
                <a:solidFill>
                  <a:schemeClr val="tx1"/>
                </a:solidFill>
                <a:effectLst/>
                <a:ea typeface="ＭＳ Ｐゴシック" pitchFamily="34" charset="-128"/>
              </a:rPr>
              <a:t>class </a:t>
            </a:r>
            <a:r>
              <a:rPr lang="en-US" altLang="zh-CN" sz="1600" b="0" i="0" dirty="0" err="1">
                <a:solidFill>
                  <a:schemeClr val="tx1"/>
                </a:solidFill>
                <a:effectLst/>
                <a:ea typeface="ＭＳ Ｐゴシック" pitchFamily="34" charset="-128"/>
              </a:rPr>
              <a:t>TextBox</a:t>
            </a:r>
            <a:endParaRPr lang="en-US" altLang="zh-CN" sz="1600" b="0" i="0" dirty="0">
              <a:solidFill>
                <a:schemeClr val="tx1"/>
              </a:solidFill>
              <a:effectLst/>
              <a:ea typeface="ＭＳ Ｐゴシック" pitchFamily="34" charset="-128"/>
            </a:endParaRPr>
          </a:p>
          <a:p>
            <a:pPr algn="l">
              <a:spcBef>
                <a:spcPct val="10000"/>
              </a:spcBef>
            </a:pPr>
            <a:r>
              <a:rPr lang="en-US" altLang="zh-CN" sz="1600" b="0" i="0" dirty="0">
                <a:solidFill>
                  <a:schemeClr val="tx1"/>
                </a:solidFill>
                <a:effectLst/>
                <a:ea typeface="ＭＳ Ｐゴシック" pitchFamily="34" charset="-128"/>
              </a:rPr>
              <a:t>{ };</a:t>
            </a:r>
            <a:endParaRPr lang="en-US" altLang="ja-JP" sz="1600" b="0" i="0" dirty="0">
              <a:solidFill>
                <a:schemeClr val="tx1"/>
              </a:solidFill>
              <a:effectLst/>
              <a:ea typeface="ＭＳ Ｐゴシック" pitchFamily="34" charset="-128"/>
            </a:endParaRPr>
          </a:p>
        </p:txBody>
      </p:sp>
      <p:sp>
        <p:nvSpPr>
          <p:cNvPr id="5" name="Text Box 11">
            <a:extLst>
              <a:ext uri="{FF2B5EF4-FFF2-40B4-BE49-F238E27FC236}">
                <a16:creationId xmlns:a16="http://schemas.microsoft.com/office/drawing/2014/main" id="{A505AD6B-E2E6-4CB2-A08A-765FF65971AD}"/>
              </a:ext>
            </a:extLst>
          </p:cNvPr>
          <p:cNvSpPr txBox="1">
            <a:spLocks noChangeArrowheads="1"/>
          </p:cNvSpPr>
          <p:nvPr/>
        </p:nvSpPr>
        <p:spPr bwMode="auto">
          <a:xfrm>
            <a:off x="1246188" y="3777503"/>
            <a:ext cx="2808287" cy="52322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zh-CN" altLang="en-US" sz="1400" i="0" dirty="0">
                <a:solidFill>
                  <a:schemeClr val="tx1"/>
                </a:solidFill>
                <a:effectLst/>
              </a:rPr>
              <a:t>组合关系，代码表现为</a:t>
            </a:r>
            <a:r>
              <a:rPr lang="en-US" altLang="zh-CN" sz="1400" i="0" dirty="0">
                <a:solidFill>
                  <a:schemeClr val="tx1"/>
                </a:solidFill>
                <a:effectLst/>
              </a:rPr>
              <a:t>Dialog</a:t>
            </a:r>
            <a:r>
              <a:rPr lang="zh-CN" altLang="en-US" sz="1400" i="0" dirty="0">
                <a:solidFill>
                  <a:schemeClr val="tx1"/>
                </a:solidFill>
                <a:effectLst/>
              </a:rPr>
              <a:t>的属性有</a:t>
            </a:r>
            <a:r>
              <a:rPr lang="en-US" altLang="zh-CN" sz="1400" i="0" dirty="0">
                <a:solidFill>
                  <a:srgbClr val="3333FF"/>
                </a:solidFill>
                <a:effectLst/>
              </a:rPr>
              <a:t>Button</a:t>
            </a:r>
            <a:r>
              <a:rPr lang="zh-CN" altLang="en-US" sz="1400" i="0" dirty="0">
                <a:solidFill>
                  <a:srgbClr val="3333FF"/>
                </a:solidFill>
                <a:effectLst/>
              </a:rPr>
              <a:t>和</a:t>
            </a:r>
            <a:r>
              <a:rPr lang="en-US" altLang="zh-CN" sz="1400" i="0" dirty="0" err="1">
                <a:solidFill>
                  <a:srgbClr val="3333FF"/>
                </a:solidFill>
                <a:effectLst/>
              </a:rPr>
              <a:t>TextBox</a:t>
            </a:r>
            <a:r>
              <a:rPr lang="zh-CN" altLang="en-US" sz="1400" i="0" dirty="0">
                <a:solidFill>
                  <a:schemeClr val="tx1"/>
                </a:solidFill>
                <a:effectLst/>
              </a:rPr>
              <a:t>的对象</a:t>
            </a:r>
            <a:endParaRPr lang="en-US" altLang="zh-CN" sz="1400" i="0" dirty="0">
              <a:solidFill>
                <a:schemeClr val="tx1"/>
              </a:solidFill>
              <a:effectLst/>
            </a:endParaRPr>
          </a:p>
        </p:txBody>
      </p:sp>
      <p:pic>
        <p:nvPicPr>
          <p:cNvPr id="6" name="Picture 12">
            <a:extLst>
              <a:ext uri="{FF2B5EF4-FFF2-40B4-BE49-F238E27FC236}">
                <a16:creationId xmlns:a16="http://schemas.microsoft.com/office/drawing/2014/main" id="{209FCB4C-0463-4E57-85E3-35906CA8B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12714"/>
            <a:ext cx="300037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13">
            <a:extLst>
              <a:ext uri="{FF2B5EF4-FFF2-40B4-BE49-F238E27FC236}">
                <a16:creationId xmlns:a16="http://schemas.microsoft.com/office/drawing/2014/main" id="{434CABA4-FA7D-4A7F-B42D-48664F70EC09}"/>
              </a:ext>
            </a:extLst>
          </p:cNvPr>
          <p:cNvSpPr>
            <a:spLocks noChangeArrowheads="1"/>
          </p:cNvSpPr>
          <p:nvPr/>
        </p:nvSpPr>
        <p:spPr bwMode="auto">
          <a:xfrm rot="21583064">
            <a:off x="4284663" y="2860414"/>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8" name="Rectangle 15">
            <a:extLst>
              <a:ext uri="{FF2B5EF4-FFF2-40B4-BE49-F238E27FC236}">
                <a16:creationId xmlns:a16="http://schemas.microsoft.com/office/drawing/2014/main" id="{33EE24FE-1C38-4DA5-8A97-C38F4F9F6BCF}"/>
              </a:ext>
            </a:extLst>
          </p:cNvPr>
          <p:cNvSpPr txBox="1">
            <a:spLocks noChangeArrowheads="1"/>
          </p:cNvSpPr>
          <p:nvPr/>
        </p:nvSpPr>
        <p:spPr>
          <a:xfrm>
            <a:off x="684214" y="4711439"/>
            <a:ext cx="3000376" cy="381000"/>
          </a:xfrm>
          <a:prstGeom prst="rect">
            <a:avLst/>
          </a:prstGeom>
          <a:noFill/>
          <a:ln/>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zh-CN" altLang="en-US" sz="2000" dirty="0">
                <a:solidFill>
                  <a:srgbClr val="0000FF"/>
                </a:solidFill>
                <a:latin typeface="Times New Roman" pitchFamily="18" charset="0"/>
                <a:ea typeface="宋体" charset="-122"/>
              </a:rPr>
              <a:t>（</a:t>
            </a:r>
            <a:r>
              <a:rPr lang="en-US" altLang="zh-CN" sz="2000" dirty="0">
                <a:solidFill>
                  <a:srgbClr val="0000FF"/>
                </a:solidFill>
                <a:latin typeface="Times New Roman" pitchFamily="18" charset="0"/>
                <a:ea typeface="宋体" charset="-122"/>
              </a:rPr>
              <a:t>3</a:t>
            </a:r>
            <a:r>
              <a:rPr lang="zh-CN" altLang="en-US" sz="2000" dirty="0">
                <a:solidFill>
                  <a:srgbClr val="0000FF"/>
                </a:solidFill>
                <a:latin typeface="Times New Roman" pitchFamily="18" charset="0"/>
                <a:ea typeface="宋体" charset="-122"/>
              </a:rPr>
              <a:t>）</a:t>
            </a:r>
            <a:r>
              <a:rPr lang="en-US" altLang="zh-CN" sz="2000" dirty="0">
                <a:solidFill>
                  <a:srgbClr val="0000FF"/>
                </a:solidFill>
                <a:latin typeface="Times New Roman" pitchFamily="18" charset="0"/>
                <a:ea typeface="宋体" charset="-122"/>
              </a:rPr>
              <a:t> </a:t>
            </a:r>
            <a:r>
              <a:rPr lang="zh-CN" altLang="en-US" sz="2000" dirty="0">
                <a:solidFill>
                  <a:srgbClr val="0000FF"/>
                </a:solidFill>
                <a:latin typeface="Times New Roman" pitchFamily="18" charset="0"/>
                <a:ea typeface="宋体" charset="-122"/>
              </a:rPr>
              <a:t>泛化关系的映射</a:t>
            </a:r>
            <a:endParaRPr lang="ja-JP" altLang="en-US" sz="2000" dirty="0">
              <a:solidFill>
                <a:srgbClr val="0000FF"/>
              </a:solidFill>
              <a:latin typeface="Times New Roman" pitchFamily="18" charset="0"/>
              <a:ea typeface="宋体" charset="-122"/>
            </a:endParaRPr>
          </a:p>
        </p:txBody>
      </p:sp>
      <p:sp>
        <p:nvSpPr>
          <p:cNvPr id="9" name="Text Box 16">
            <a:extLst>
              <a:ext uri="{FF2B5EF4-FFF2-40B4-BE49-F238E27FC236}">
                <a16:creationId xmlns:a16="http://schemas.microsoft.com/office/drawing/2014/main" id="{A775EB7D-8295-49DF-98C2-0EBCD15834BB}"/>
              </a:ext>
            </a:extLst>
          </p:cNvPr>
          <p:cNvSpPr txBox="1">
            <a:spLocks noChangeArrowheads="1"/>
          </p:cNvSpPr>
          <p:nvPr/>
        </p:nvSpPr>
        <p:spPr bwMode="auto">
          <a:xfrm>
            <a:off x="4284663" y="5949280"/>
            <a:ext cx="4249737" cy="88024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600" b="0" i="0" dirty="0">
                <a:solidFill>
                  <a:srgbClr val="000000"/>
                </a:solidFill>
                <a:effectLst/>
              </a:rPr>
              <a:t>Java</a:t>
            </a:r>
            <a:r>
              <a:rPr lang="zh-CN" altLang="en-US" sz="1600" b="0" i="0" dirty="0">
                <a:solidFill>
                  <a:srgbClr val="000000"/>
                </a:solidFill>
                <a:effectLst/>
              </a:rPr>
              <a:t>代码</a:t>
            </a:r>
            <a:endParaRPr kumimoji="0" lang="en-US" altLang="zh-CN" sz="1600" b="0" i="0" dirty="0">
              <a:solidFill>
                <a:srgbClr val="000000"/>
              </a:solidFill>
              <a:effectLst/>
            </a:endParaRPr>
          </a:p>
          <a:p>
            <a:pPr algn="l">
              <a:spcBef>
                <a:spcPct val="10000"/>
              </a:spcBef>
            </a:pPr>
            <a:r>
              <a:rPr lang="en-US" altLang="zh-CN" sz="1600" b="0" i="0" dirty="0">
                <a:solidFill>
                  <a:srgbClr val="000000"/>
                </a:solidFill>
                <a:effectLst/>
                <a:ea typeface="ＭＳ Ｐゴシック" pitchFamily="34" charset="-128"/>
              </a:rPr>
              <a:t>public class </a:t>
            </a:r>
            <a:r>
              <a:rPr lang="en-US" altLang="zh-CN" sz="1600" b="0" i="0" dirty="0" err="1">
                <a:solidFill>
                  <a:srgbClr val="000000"/>
                </a:solidFill>
                <a:effectLst/>
                <a:ea typeface="ＭＳ Ｐゴシック" pitchFamily="34" charset="-128"/>
              </a:rPr>
              <a:t>SavingsAccount</a:t>
            </a:r>
            <a:r>
              <a:rPr lang="en-US" altLang="zh-CN" sz="1600" b="0" i="0" dirty="0">
                <a:solidFill>
                  <a:srgbClr val="000000"/>
                </a:solidFill>
                <a:effectLst/>
                <a:ea typeface="ＭＳ Ｐゴシック" pitchFamily="34" charset="-128"/>
              </a:rPr>
              <a:t> </a:t>
            </a:r>
            <a:r>
              <a:rPr lang="en-US" altLang="zh-CN" sz="1600" b="0" i="0" dirty="0">
                <a:solidFill>
                  <a:srgbClr val="3333FF"/>
                </a:solidFill>
                <a:effectLst/>
                <a:ea typeface="ＭＳ Ｐゴシック" pitchFamily="34" charset="-128"/>
              </a:rPr>
              <a:t>extends Account</a:t>
            </a:r>
          </a:p>
          <a:p>
            <a:pPr algn="l">
              <a:spcBef>
                <a:spcPct val="10000"/>
              </a:spcBef>
            </a:pPr>
            <a:r>
              <a:rPr lang="en-US" altLang="zh-CN" sz="1600" b="0" i="0" dirty="0">
                <a:solidFill>
                  <a:srgbClr val="000000"/>
                </a:solidFill>
                <a:effectLst/>
                <a:ea typeface="ＭＳ Ｐゴシック" pitchFamily="34" charset="-128"/>
              </a:rPr>
              <a:t>{ }</a:t>
            </a:r>
            <a:endParaRPr lang="en-US" altLang="ja-JP" sz="1600" b="0" i="0" dirty="0">
              <a:solidFill>
                <a:srgbClr val="000000"/>
              </a:solidFill>
              <a:effectLst/>
              <a:ea typeface="ＭＳ Ｐゴシック" pitchFamily="34" charset="-128"/>
            </a:endParaRPr>
          </a:p>
        </p:txBody>
      </p:sp>
      <p:pic>
        <p:nvPicPr>
          <p:cNvPr id="10" name="Picture 17">
            <a:extLst>
              <a:ext uri="{FF2B5EF4-FFF2-40B4-BE49-F238E27FC236}">
                <a16:creationId xmlns:a16="http://schemas.microsoft.com/office/drawing/2014/main" id="{9754772F-3B4E-4960-874E-3CE4CDC72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5021002"/>
            <a:ext cx="3124200"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AutoShape 18">
            <a:extLst>
              <a:ext uri="{FF2B5EF4-FFF2-40B4-BE49-F238E27FC236}">
                <a16:creationId xmlns:a16="http://schemas.microsoft.com/office/drawing/2014/main" id="{E41FE9EB-833D-409B-A296-9D6D1DBB9398}"/>
              </a:ext>
            </a:extLst>
          </p:cNvPr>
          <p:cNvSpPr>
            <a:spLocks noChangeArrowheads="1"/>
          </p:cNvSpPr>
          <p:nvPr/>
        </p:nvSpPr>
        <p:spPr bwMode="auto">
          <a:xfrm rot="21583064">
            <a:off x="3779838" y="5957627"/>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12" name="Text Box 19">
            <a:extLst>
              <a:ext uri="{FF2B5EF4-FFF2-40B4-BE49-F238E27FC236}">
                <a16:creationId xmlns:a16="http://schemas.microsoft.com/office/drawing/2014/main" id="{1C05B9B3-5891-4F08-B7F4-D73FB4AD0BA5}"/>
              </a:ext>
            </a:extLst>
          </p:cNvPr>
          <p:cNvSpPr txBox="1">
            <a:spLocks noChangeArrowheads="1"/>
          </p:cNvSpPr>
          <p:nvPr/>
        </p:nvSpPr>
        <p:spPr bwMode="auto">
          <a:xfrm>
            <a:off x="4211638" y="4949564"/>
            <a:ext cx="4248150" cy="88024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600" b="0" i="0" dirty="0">
                <a:solidFill>
                  <a:srgbClr val="000000"/>
                </a:solidFill>
                <a:effectLst/>
              </a:rPr>
              <a:t>C++</a:t>
            </a:r>
            <a:r>
              <a:rPr lang="zh-CN" altLang="en-US" sz="1600" b="0" i="0" dirty="0">
                <a:solidFill>
                  <a:srgbClr val="000000"/>
                </a:solidFill>
                <a:effectLst/>
              </a:rPr>
              <a:t>代码</a:t>
            </a:r>
            <a:endParaRPr kumimoji="0" lang="en-US" altLang="zh-CN" sz="1600" b="0" i="0" dirty="0">
              <a:solidFill>
                <a:srgbClr val="000000"/>
              </a:solidFill>
              <a:effectLst/>
            </a:endParaRPr>
          </a:p>
          <a:p>
            <a:pPr algn="l">
              <a:spcBef>
                <a:spcPct val="10000"/>
              </a:spcBef>
            </a:pPr>
            <a:r>
              <a:rPr lang="en-US" altLang="zh-CN" sz="1600" b="0" i="0" dirty="0">
                <a:solidFill>
                  <a:srgbClr val="000000"/>
                </a:solidFill>
                <a:effectLst/>
                <a:ea typeface="ＭＳ Ｐゴシック" pitchFamily="34" charset="-128"/>
              </a:rPr>
              <a:t>class </a:t>
            </a:r>
            <a:r>
              <a:rPr lang="en-US" altLang="zh-CN" sz="1600" b="0" i="0" dirty="0" err="1">
                <a:solidFill>
                  <a:srgbClr val="000000"/>
                </a:solidFill>
                <a:effectLst/>
                <a:ea typeface="ＭＳ Ｐゴシック" pitchFamily="34" charset="-128"/>
              </a:rPr>
              <a:t>SavingsAccount</a:t>
            </a:r>
            <a:r>
              <a:rPr lang="en-US" altLang="zh-CN" sz="1600" b="0" i="0" dirty="0">
                <a:solidFill>
                  <a:srgbClr val="000000"/>
                </a:solidFill>
                <a:effectLst/>
                <a:ea typeface="ＭＳ Ｐゴシック" pitchFamily="34" charset="-128"/>
              </a:rPr>
              <a:t> </a:t>
            </a:r>
            <a:r>
              <a:rPr lang="en-US" altLang="zh-CN" sz="1600" b="0" i="0" dirty="0">
                <a:solidFill>
                  <a:srgbClr val="3333FF"/>
                </a:solidFill>
                <a:effectLst/>
                <a:ea typeface="ＭＳ Ｐゴシック" pitchFamily="34" charset="-128"/>
              </a:rPr>
              <a:t>: public Account</a:t>
            </a:r>
          </a:p>
          <a:p>
            <a:pPr algn="l">
              <a:spcBef>
                <a:spcPct val="10000"/>
              </a:spcBef>
            </a:pPr>
            <a:r>
              <a:rPr lang="en-US" altLang="zh-CN" sz="1600" b="0" i="0" dirty="0">
                <a:solidFill>
                  <a:srgbClr val="000000"/>
                </a:solidFill>
                <a:effectLst/>
                <a:ea typeface="ＭＳ Ｐゴシック" pitchFamily="34" charset="-128"/>
              </a:rPr>
              <a:t>{ };</a:t>
            </a:r>
            <a:endParaRPr lang="en-US" altLang="ja-JP" sz="1600" b="0" i="0" dirty="0">
              <a:solidFill>
                <a:srgbClr val="000000"/>
              </a:solidFill>
              <a:effectLst/>
              <a:ea typeface="ＭＳ Ｐゴシック" pitchFamily="34" charset="-128"/>
            </a:endParaRPr>
          </a:p>
        </p:txBody>
      </p:sp>
    </p:spTree>
    <p:extLst>
      <p:ext uri="{BB962C8B-B14F-4D97-AF65-F5344CB8AC3E}">
        <p14:creationId xmlns:p14="http://schemas.microsoft.com/office/powerpoint/2010/main" val="3193042661"/>
      </p:ext>
    </p:extLst>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167408" y="2303875"/>
            <a:ext cx="6809184" cy="1925960"/>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zh-CN" sz="4000" i="0" dirty="0">
                <a:solidFill>
                  <a:srgbClr val="0000CC"/>
                </a:solidFill>
                <a:effectLst/>
                <a:latin typeface="Arial" pitchFamily="34" charset="0"/>
              </a:rPr>
              <a:t>UML </a:t>
            </a:r>
            <a:r>
              <a:rPr lang="zh-CN" altLang="en-US" sz="4000" i="0" dirty="0">
                <a:solidFill>
                  <a:srgbClr val="0000CC"/>
                </a:solidFill>
                <a:effectLst/>
                <a:latin typeface="Arial" pitchFamily="34" charset="0"/>
              </a:rPr>
              <a:t>基础教程</a:t>
            </a:r>
            <a:endParaRPr lang="en-US" altLang="zh-CN" sz="4000" i="0" dirty="0">
              <a:solidFill>
                <a:srgbClr val="0000CC"/>
              </a:solidFill>
              <a:effectLst/>
              <a:latin typeface="Arial" pitchFamily="34" charset="0"/>
            </a:endParaRPr>
          </a:p>
          <a:p>
            <a:pPr algn="ctr"/>
            <a:endParaRPr lang="en-US" altLang="ja-JP" sz="4000" i="0">
              <a:solidFill>
                <a:srgbClr val="0000CC"/>
              </a:solidFill>
              <a:effectLst/>
              <a:latin typeface="Arial" pitchFamily="34" charset="0"/>
            </a:endParaRPr>
          </a:p>
          <a:p>
            <a:pPr algn="ctr"/>
            <a:r>
              <a:rPr lang="en-US" altLang="ja-JP" sz="4000" i="0">
                <a:solidFill>
                  <a:srgbClr val="FF0000"/>
                </a:solidFill>
                <a:effectLst/>
                <a:latin typeface="Arial" pitchFamily="34" charset="0"/>
              </a:rPr>
              <a:t>UML</a:t>
            </a:r>
            <a:r>
              <a:rPr lang="zh-CN" altLang="en-US" sz="4000" i="0">
                <a:solidFill>
                  <a:srgbClr val="FF0000"/>
                </a:solidFill>
                <a:effectLst/>
                <a:latin typeface="Arial" pitchFamily="34" charset="0"/>
              </a:rPr>
              <a:t>图的画法</a:t>
            </a:r>
            <a:endParaRPr lang="ja-JP" altLang="en-US" sz="4000" i="0" dirty="0">
              <a:solidFill>
                <a:srgbClr val="FF0000"/>
              </a:solidFill>
              <a:effectLst/>
              <a:latin typeface="Arial" pitchFamily="34" charset="0"/>
            </a:endParaRPr>
          </a:p>
        </p:txBody>
      </p:sp>
    </p:spTree>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a:extLst>
              <a:ext uri="{FF2B5EF4-FFF2-40B4-BE49-F238E27FC236}">
                <a16:creationId xmlns:a16="http://schemas.microsoft.com/office/drawing/2014/main" id="{CFA94958-A133-4E66-8B48-443A7B1F0794}"/>
              </a:ext>
            </a:extLst>
          </p:cNvPr>
          <p:cNvSpPr txBox="1">
            <a:spLocks noChangeArrowheads="1"/>
          </p:cNvSpPr>
          <p:nvPr/>
        </p:nvSpPr>
        <p:spPr bwMode="auto">
          <a:xfrm>
            <a:off x="4018606" y="842474"/>
            <a:ext cx="2069413" cy="337323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10000"/>
              </a:spcBef>
            </a:pPr>
            <a:r>
              <a:rPr kumimoji="0" lang="en-US" altLang="zh-CN" sz="1300" i="0" dirty="0">
                <a:solidFill>
                  <a:srgbClr val="000000"/>
                </a:solidFill>
                <a:effectLst/>
              </a:rPr>
              <a:t>C++</a:t>
            </a:r>
            <a:r>
              <a:rPr lang="zh-CN" altLang="en-US" sz="1300" i="0" dirty="0">
                <a:solidFill>
                  <a:srgbClr val="000000"/>
                </a:solidFill>
                <a:effectLst/>
              </a:rPr>
              <a:t>代码</a:t>
            </a:r>
            <a:endParaRPr kumimoji="0" lang="en-US" altLang="zh-CN" sz="1300" i="0" dirty="0">
              <a:solidFill>
                <a:srgbClr val="000000"/>
              </a:solidFill>
              <a:effectLst/>
            </a:endParaRPr>
          </a:p>
          <a:p>
            <a:pPr algn="l">
              <a:spcBef>
                <a:spcPct val="10000"/>
              </a:spcBef>
            </a:pPr>
            <a:r>
              <a:rPr lang="en-US" altLang="zh-CN" sz="1300" i="0" dirty="0">
                <a:solidFill>
                  <a:srgbClr val="000000"/>
                </a:solidFill>
                <a:effectLst/>
                <a:ea typeface="ＭＳ Ｐゴシック" pitchFamily="34" charset="-128"/>
              </a:rPr>
              <a:t>class Shape</a:t>
            </a:r>
          </a:p>
          <a:p>
            <a:pPr algn="l">
              <a:spcBef>
                <a:spcPct val="10000"/>
              </a:spcBef>
            </a:pPr>
            <a:r>
              <a:rPr lang="en-US" altLang="zh-CN" sz="1300" i="0" dirty="0">
                <a:solidFill>
                  <a:srgbClr val="000000"/>
                </a:solidFill>
                <a:effectLst/>
                <a:ea typeface="ＭＳ Ｐゴシック" pitchFamily="34" charset="-128"/>
              </a:rPr>
              <a:t>{ </a:t>
            </a:r>
          </a:p>
          <a:p>
            <a:pPr algn="l">
              <a:spcBef>
                <a:spcPct val="10000"/>
              </a:spcBef>
            </a:pPr>
            <a:r>
              <a:rPr lang="en-US" altLang="zh-CN" sz="1300" i="0" dirty="0">
                <a:solidFill>
                  <a:srgbClr val="000000"/>
                </a:solidFill>
                <a:effectLst/>
                <a:ea typeface="ＭＳ Ｐゴシック" pitchFamily="34" charset="-128"/>
              </a:rPr>
              <a:t>public:</a:t>
            </a:r>
          </a:p>
          <a:p>
            <a:pPr algn="l">
              <a:spcBef>
                <a:spcPct val="10000"/>
              </a:spcBef>
            </a:pPr>
            <a:r>
              <a:rPr lang="en-US" altLang="zh-CN" sz="1300" i="0" dirty="0">
                <a:solidFill>
                  <a:srgbClr val="000000"/>
                </a:solidFill>
                <a:effectLst/>
                <a:ea typeface="ＭＳ Ｐゴシック" pitchFamily="34" charset="-128"/>
              </a:rPr>
              <a:t>  virtual void</a:t>
            </a:r>
            <a:r>
              <a:rPr lang="en-US" altLang="zh-CN" sz="1300" i="0" dirty="0">
                <a:solidFill>
                  <a:schemeClr val="tx1"/>
                </a:solidFill>
                <a:effectLst/>
                <a:ea typeface="ＭＳ Ｐゴシック" pitchFamily="34" charset="-128"/>
              </a:rPr>
              <a:t> </a:t>
            </a:r>
            <a:r>
              <a:rPr lang="en-US" altLang="zh-CN" sz="1300" i="0" dirty="0">
                <a:solidFill>
                  <a:srgbClr val="000000"/>
                </a:solidFill>
                <a:effectLst/>
                <a:ea typeface="ＭＳ Ｐゴシック" pitchFamily="34" charset="-128"/>
              </a:rPr>
              <a:t>Draw() = 0;</a:t>
            </a:r>
          </a:p>
          <a:p>
            <a:pPr algn="l">
              <a:spcBef>
                <a:spcPct val="10000"/>
              </a:spcBef>
            </a:pPr>
            <a:r>
              <a:rPr lang="en-US" altLang="zh-CN" sz="1300" i="0" dirty="0">
                <a:solidFill>
                  <a:srgbClr val="000000"/>
                </a:solidFill>
                <a:effectLst/>
                <a:ea typeface="ＭＳ Ｐゴシック" pitchFamily="34" charset="-128"/>
              </a:rPr>
              <a:t>};</a:t>
            </a:r>
          </a:p>
          <a:p>
            <a:pPr algn="l">
              <a:spcBef>
                <a:spcPct val="10000"/>
              </a:spcBef>
            </a:pPr>
            <a:endParaRPr lang="en-US" altLang="zh-CN" sz="1300" i="0" dirty="0">
              <a:solidFill>
                <a:srgbClr val="000000"/>
              </a:solidFill>
              <a:effectLst/>
              <a:ea typeface="ＭＳ Ｐゴシック" pitchFamily="34" charset="-128"/>
            </a:endParaRPr>
          </a:p>
          <a:p>
            <a:pPr algn="l">
              <a:spcBef>
                <a:spcPct val="10000"/>
              </a:spcBef>
            </a:pPr>
            <a:r>
              <a:rPr lang="en-US" altLang="zh-CN" sz="1300" i="0" dirty="0">
                <a:solidFill>
                  <a:srgbClr val="000000"/>
                </a:solidFill>
                <a:effectLst/>
                <a:ea typeface="ＭＳ Ｐゴシック" pitchFamily="34" charset="-128"/>
              </a:rPr>
              <a:t>class Circle : public Shape</a:t>
            </a:r>
          </a:p>
          <a:p>
            <a:pPr algn="l">
              <a:spcBef>
                <a:spcPct val="10000"/>
              </a:spcBef>
            </a:pPr>
            <a:r>
              <a:rPr lang="en-US" altLang="zh-CN" sz="1300" i="0" dirty="0">
                <a:solidFill>
                  <a:srgbClr val="000000"/>
                </a:solidFill>
                <a:effectLst/>
                <a:ea typeface="ＭＳ Ｐゴシック" pitchFamily="34" charset="-128"/>
              </a:rPr>
              <a:t>{</a:t>
            </a:r>
          </a:p>
          <a:p>
            <a:pPr algn="l">
              <a:spcBef>
                <a:spcPct val="10000"/>
              </a:spcBef>
            </a:pPr>
            <a:r>
              <a:rPr lang="en-US" altLang="zh-CN" sz="1300" i="0" dirty="0">
                <a:solidFill>
                  <a:srgbClr val="000000"/>
                </a:solidFill>
                <a:effectLst/>
                <a:ea typeface="ＭＳ Ｐゴシック" pitchFamily="34" charset="-128"/>
              </a:rPr>
              <a:t>public:</a:t>
            </a:r>
          </a:p>
          <a:p>
            <a:pPr algn="l">
              <a:spcBef>
                <a:spcPct val="10000"/>
              </a:spcBef>
            </a:pPr>
            <a:r>
              <a:rPr lang="en-US" altLang="zh-CN" sz="1300" i="0" dirty="0">
                <a:solidFill>
                  <a:srgbClr val="000000"/>
                </a:solidFill>
                <a:effectLst/>
                <a:ea typeface="ＭＳ Ｐゴシック" pitchFamily="34" charset="-128"/>
              </a:rPr>
              <a:t> void</a:t>
            </a:r>
            <a:r>
              <a:rPr lang="en-US" altLang="zh-CN" sz="1300" i="0" dirty="0">
                <a:solidFill>
                  <a:schemeClr val="tx1"/>
                </a:solidFill>
                <a:effectLst/>
                <a:ea typeface="ＭＳ Ｐゴシック" pitchFamily="34" charset="-128"/>
              </a:rPr>
              <a:t> </a:t>
            </a:r>
            <a:r>
              <a:rPr lang="en-US" altLang="zh-CN" sz="1300" i="0" dirty="0">
                <a:solidFill>
                  <a:srgbClr val="000000"/>
                </a:solidFill>
                <a:effectLst/>
                <a:ea typeface="ＭＳ Ｐゴシック" pitchFamily="34" charset="-128"/>
              </a:rPr>
              <a:t>Draw();</a:t>
            </a:r>
          </a:p>
          <a:p>
            <a:pPr algn="l">
              <a:spcBef>
                <a:spcPct val="10000"/>
              </a:spcBef>
            </a:pPr>
            <a:r>
              <a:rPr kumimoji="0" lang="en-US" altLang="zh-CN" sz="1300" i="0" dirty="0">
                <a:solidFill>
                  <a:srgbClr val="000000"/>
                </a:solidFill>
                <a:effectLst/>
              </a:rPr>
              <a:t>private</a:t>
            </a:r>
            <a:r>
              <a:rPr kumimoji="0" lang="zh-CN" altLang="en-US" sz="1300" i="0" dirty="0">
                <a:solidFill>
                  <a:srgbClr val="000000"/>
                </a:solidFill>
                <a:effectLst/>
              </a:rPr>
              <a:t>；</a:t>
            </a:r>
          </a:p>
          <a:p>
            <a:pPr algn="l">
              <a:spcBef>
                <a:spcPct val="10000"/>
              </a:spcBef>
            </a:pPr>
            <a:r>
              <a:rPr kumimoji="0" lang="zh-CN" altLang="en-US" sz="1300" i="0" dirty="0">
                <a:solidFill>
                  <a:srgbClr val="000000"/>
                </a:solidFill>
                <a:effectLst/>
              </a:rPr>
              <a:t>  </a:t>
            </a:r>
            <a:r>
              <a:rPr kumimoji="0" lang="en-US" altLang="zh-CN" sz="1300" i="0" dirty="0">
                <a:solidFill>
                  <a:srgbClr val="000000"/>
                </a:solidFill>
                <a:effectLst/>
              </a:rPr>
              <a:t>Point </a:t>
            </a:r>
            <a:r>
              <a:rPr kumimoji="0" lang="en-US" altLang="zh-CN" sz="1300" i="0" dirty="0" err="1">
                <a:solidFill>
                  <a:srgbClr val="000000"/>
                </a:solidFill>
                <a:effectLst/>
              </a:rPr>
              <a:t>ptCenter</a:t>
            </a:r>
            <a:r>
              <a:rPr kumimoji="0" lang="en-US" altLang="zh-CN" sz="1300" i="0" dirty="0">
                <a:solidFill>
                  <a:srgbClr val="000000"/>
                </a:solidFill>
                <a:effectLst/>
              </a:rPr>
              <a:t>;</a:t>
            </a:r>
          </a:p>
          <a:p>
            <a:pPr algn="l">
              <a:spcBef>
                <a:spcPct val="10000"/>
              </a:spcBef>
            </a:pPr>
            <a:r>
              <a:rPr kumimoji="0" lang="zh-CN" altLang="en-US" sz="1300" i="0" dirty="0">
                <a:solidFill>
                  <a:srgbClr val="000000"/>
                </a:solidFill>
                <a:effectLst/>
              </a:rPr>
              <a:t>  </a:t>
            </a:r>
            <a:r>
              <a:rPr kumimoji="0" lang="en-US" altLang="zh-CN" sz="1300" i="0" dirty="0" err="1">
                <a:solidFill>
                  <a:srgbClr val="000000"/>
                </a:solidFill>
                <a:effectLst/>
              </a:rPr>
              <a:t>int</a:t>
            </a:r>
            <a:r>
              <a:rPr kumimoji="0" lang="en-US" altLang="zh-CN" sz="1300" i="0" dirty="0">
                <a:solidFill>
                  <a:srgbClr val="000000"/>
                </a:solidFill>
                <a:effectLst/>
              </a:rPr>
              <a:t> </a:t>
            </a:r>
            <a:r>
              <a:rPr kumimoji="0" lang="en-US" altLang="zh-CN" sz="1300" i="0" dirty="0" err="1">
                <a:solidFill>
                  <a:srgbClr val="000000"/>
                </a:solidFill>
                <a:effectLst/>
              </a:rPr>
              <a:t>nRadius</a:t>
            </a:r>
            <a:r>
              <a:rPr kumimoji="0" lang="en-US" altLang="zh-CN" sz="1300" i="0" dirty="0">
                <a:solidFill>
                  <a:srgbClr val="000000"/>
                </a:solidFill>
                <a:effectLst/>
              </a:rPr>
              <a:t>;</a:t>
            </a:r>
          </a:p>
          <a:p>
            <a:pPr algn="l">
              <a:spcBef>
                <a:spcPct val="10000"/>
              </a:spcBef>
            </a:pPr>
            <a:r>
              <a:rPr lang="en-US" altLang="zh-CN" sz="1300" i="0" dirty="0">
                <a:solidFill>
                  <a:srgbClr val="000000"/>
                </a:solidFill>
                <a:effectLst/>
                <a:ea typeface="ＭＳ Ｐゴシック" pitchFamily="34" charset="-128"/>
              </a:rPr>
              <a:t>};</a:t>
            </a:r>
            <a:endParaRPr lang="en-US" altLang="ja-JP" sz="1300" i="0" dirty="0">
              <a:solidFill>
                <a:srgbClr val="000000"/>
              </a:solidFill>
              <a:effectLst/>
              <a:ea typeface="ＭＳ Ｐゴシック" pitchFamily="34" charset="-128"/>
            </a:endParaRPr>
          </a:p>
        </p:txBody>
      </p:sp>
      <p:sp>
        <p:nvSpPr>
          <p:cNvPr id="3" name="Text Box 9">
            <a:extLst>
              <a:ext uri="{FF2B5EF4-FFF2-40B4-BE49-F238E27FC236}">
                <a16:creationId xmlns:a16="http://schemas.microsoft.com/office/drawing/2014/main" id="{C825F721-9EAA-4B08-8874-C27F16B0EE53}"/>
              </a:ext>
            </a:extLst>
          </p:cNvPr>
          <p:cNvSpPr txBox="1">
            <a:spLocks noChangeArrowheads="1"/>
          </p:cNvSpPr>
          <p:nvPr/>
        </p:nvSpPr>
        <p:spPr bwMode="auto">
          <a:xfrm>
            <a:off x="6325393" y="842474"/>
            <a:ext cx="2473325" cy="313316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300" i="0" dirty="0">
                <a:solidFill>
                  <a:srgbClr val="000000"/>
                </a:solidFill>
                <a:effectLst/>
              </a:rPr>
              <a:t>Java</a:t>
            </a:r>
            <a:r>
              <a:rPr lang="zh-CN" altLang="en-US" sz="1300" i="0" dirty="0">
                <a:solidFill>
                  <a:srgbClr val="000000"/>
                </a:solidFill>
                <a:effectLst/>
              </a:rPr>
              <a:t>代码</a:t>
            </a:r>
            <a:endParaRPr kumimoji="0" lang="en-US" altLang="zh-CN" sz="1300" i="0" dirty="0">
              <a:solidFill>
                <a:srgbClr val="000000"/>
              </a:solidFill>
              <a:effectLst/>
            </a:endParaRPr>
          </a:p>
          <a:p>
            <a:pPr algn="l">
              <a:spcBef>
                <a:spcPct val="10000"/>
              </a:spcBef>
            </a:pPr>
            <a:r>
              <a:rPr lang="en-US" altLang="zh-CN" sz="1300" i="0" dirty="0">
                <a:solidFill>
                  <a:srgbClr val="000000"/>
                </a:solidFill>
                <a:effectLst/>
                <a:ea typeface="ＭＳ Ｐゴシック" pitchFamily="34" charset="-128"/>
              </a:rPr>
              <a:t>public interface Shape</a:t>
            </a:r>
          </a:p>
          <a:p>
            <a:pPr algn="l">
              <a:spcBef>
                <a:spcPct val="10000"/>
              </a:spcBef>
            </a:pPr>
            <a:r>
              <a:rPr lang="en-US" altLang="zh-CN" sz="1300" i="0" dirty="0">
                <a:solidFill>
                  <a:srgbClr val="000000"/>
                </a:solidFill>
                <a:effectLst/>
                <a:ea typeface="ＭＳ Ｐゴシック" pitchFamily="34" charset="-128"/>
              </a:rPr>
              <a:t>{ </a:t>
            </a:r>
          </a:p>
          <a:p>
            <a:pPr algn="l">
              <a:spcBef>
                <a:spcPct val="10000"/>
              </a:spcBef>
            </a:pPr>
            <a:r>
              <a:rPr lang="en-US" altLang="zh-CN" sz="1300" i="0" dirty="0">
                <a:solidFill>
                  <a:srgbClr val="000000"/>
                </a:solidFill>
                <a:effectLst/>
                <a:ea typeface="ＭＳ Ｐゴシック" pitchFamily="34" charset="-128"/>
              </a:rPr>
              <a:t>public abstract</a:t>
            </a:r>
            <a:r>
              <a:rPr lang="zh-CN" altLang="en-US" sz="1300" i="0" dirty="0">
                <a:solidFill>
                  <a:srgbClr val="000000"/>
                </a:solidFill>
                <a:effectLst/>
                <a:ea typeface="ＭＳ Ｐゴシック" pitchFamily="34" charset="-128"/>
              </a:rPr>
              <a:t> </a:t>
            </a:r>
            <a:r>
              <a:rPr lang="en-US" altLang="zh-CN" sz="1300" i="0" dirty="0">
                <a:solidFill>
                  <a:srgbClr val="000000"/>
                </a:solidFill>
                <a:effectLst/>
                <a:ea typeface="ＭＳ Ｐゴシック" pitchFamily="34" charset="-128"/>
              </a:rPr>
              <a:t>void Draw();</a:t>
            </a:r>
          </a:p>
          <a:p>
            <a:pPr algn="l">
              <a:spcBef>
                <a:spcPct val="10000"/>
              </a:spcBef>
            </a:pPr>
            <a:r>
              <a:rPr lang="en-US" altLang="zh-CN" sz="1300" i="0" dirty="0">
                <a:solidFill>
                  <a:srgbClr val="000000"/>
                </a:solidFill>
                <a:effectLst/>
                <a:ea typeface="ＭＳ Ｐゴシック" pitchFamily="34" charset="-128"/>
              </a:rPr>
              <a:t>}</a:t>
            </a:r>
          </a:p>
          <a:p>
            <a:pPr algn="l">
              <a:spcBef>
                <a:spcPct val="10000"/>
              </a:spcBef>
            </a:pPr>
            <a:endParaRPr lang="en-US" altLang="zh-CN" sz="1300" i="0" dirty="0">
              <a:solidFill>
                <a:srgbClr val="000000"/>
              </a:solidFill>
              <a:effectLst/>
              <a:ea typeface="ＭＳ Ｐゴシック" pitchFamily="34" charset="-128"/>
            </a:endParaRPr>
          </a:p>
          <a:p>
            <a:pPr algn="l">
              <a:spcBef>
                <a:spcPct val="10000"/>
              </a:spcBef>
            </a:pPr>
            <a:r>
              <a:rPr lang="en-US" altLang="zh-CN" sz="1300" i="0" dirty="0">
                <a:solidFill>
                  <a:srgbClr val="000000"/>
                </a:solidFill>
                <a:effectLst/>
                <a:ea typeface="ＭＳ Ｐゴシック" pitchFamily="34" charset="-128"/>
              </a:rPr>
              <a:t>public class Circle implements Shape</a:t>
            </a:r>
          </a:p>
          <a:p>
            <a:pPr algn="l">
              <a:spcBef>
                <a:spcPct val="10000"/>
              </a:spcBef>
            </a:pPr>
            <a:r>
              <a:rPr lang="en-US" altLang="zh-CN" sz="1300" i="0" dirty="0">
                <a:solidFill>
                  <a:srgbClr val="000000"/>
                </a:solidFill>
                <a:effectLst/>
                <a:ea typeface="ＭＳ Ｐゴシック" pitchFamily="34" charset="-128"/>
              </a:rPr>
              <a:t>{</a:t>
            </a:r>
          </a:p>
          <a:p>
            <a:pPr algn="l">
              <a:spcBef>
                <a:spcPct val="10000"/>
              </a:spcBef>
            </a:pPr>
            <a:r>
              <a:rPr lang="en-US" altLang="zh-CN" sz="1300" i="0" dirty="0">
                <a:solidFill>
                  <a:srgbClr val="000000"/>
                </a:solidFill>
                <a:effectLst/>
                <a:ea typeface="ＭＳ Ｐゴシック" pitchFamily="34" charset="-128"/>
              </a:rPr>
              <a:t>public void</a:t>
            </a:r>
            <a:r>
              <a:rPr lang="en-US" altLang="zh-CN" sz="1300" i="0" dirty="0">
                <a:solidFill>
                  <a:schemeClr val="tx1"/>
                </a:solidFill>
                <a:effectLst/>
                <a:ea typeface="ＭＳ Ｐゴシック" pitchFamily="34" charset="-128"/>
              </a:rPr>
              <a:t> </a:t>
            </a:r>
            <a:r>
              <a:rPr lang="en-US" altLang="zh-CN" sz="1300" i="0" dirty="0">
                <a:solidFill>
                  <a:srgbClr val="000000"/>
                </a:solidFill>
                <a:effectLst/>
                <a:ea typeface="ＭＳ Ｐゴシック" pitchFamily="34" charset="-128"/>
              </a:rPr>
              <a:t>Draw();</a:t>
            </a:r>
          </a:p>
          <a:p>
            <a:pPr algn="l">
              <a:spcBef>
                <a:spcPct val="10000"/>
              </a:spcBef>
            </a:pPr>
            <a:endParaRPr lang="en-US" altLang="zh-CN" sz="1300" i="0" dirty="0">
              <a:solidFill>
                <a:srgbClr val="000000"/>
              </a:solidFill>
              <a:effectLst/>
              <a:ea typeface="ＭＳ Ｐゴシック" pitchFamily="34" charset="-128"/>
            </a:endParaRPr>
          </a:p>
          <a:p>
            <a:pPr algn="l">
              <a:spcBef>
                <a:spcPct val="10000"/>
              </a:spcBef>
            </a:pPr>
            <a:r>
              <a:rPr lang="en-US" altLang="zh-CN" sz="1300" i="0" dirty="0">
                <a:solidFill>
                  <a:srgbClr val="000000"/>
                </a:solidFill>
                <a:effectLst/>
                <a:ea typeface="ＭＳ Ｐゴシック" pitchFamily="34" charset="-128"/>
              </a:rPr>
              <a:t>private Point </a:t>
            </a:r>
            <a:r>
              <a:rPr lang="en-US" altLang="zh-CN" sz="1300" i="0" dirty="0" err="1">
                <a:solidFill>
                  <a:srgbClr val="000000"/>
                </a:solidFill>
                <a:effectLst/>
                <a:ea typeface="ＭＳ Ｐゴシック" pitchFamily="34" charset="-128"/>
              </a:rPr>
              <a:t>ptCenter</a:t>
            </a:r>
            <a:r>
              <a:rPr lang="en-US" altLang="zh-CN" sz="1300" i="0" dirty="0">
                <a:solidFill>
                  <a:srgbClr val="000000"/>
                </a:solidFill>
                <a:effectLst/>
                <a:ea typeface="ＭＳ Ｐゴシック" pitchFamily="34" charset="-128"/>
              </a:rPr>
              <a:t>;</a:t>
            </a:r>
          </a:p>
          <a:p>
            <a:pPr algn="l">
              <a:spcBef>
                <a:spcPct val="10000"/>
              </a:spcBef>
            </a:pPr>
            <a:r>
              <a:rPr lang="en-US" altLang="zh-CN" sz="1300" i="0" dirty="0">
                <a:solidFill>
                  <a:srgbClr val="000000"/>
                </a:solidFill>
                <a:effectLst/>
                <a:ea typeface="ＭＳ Ｐゴシック" pitchFamily="34" charset="-128"/>
              </a:rPr>
              <a:t>private </a:t>
            </a:r>
            <a:r>
              <a:rPr lang="en-US" altLang="zh-CN" sz="1300" i="0" dirty="0" err="1">
                <a:solidFill>
                  <a:srgbClr val="000000"/>
                </a:solidFill>
                <a:effectLst/>
                <a:ea typeface="ＭＳ Ｐゴシック" pitchFamily="34" charset="-128"/>
              </a:rPr>
              <a:t>int</a:t>
            </a:r>
            <a:r>
              <a:rPr lang="en-US" altLang="zh-CN" sz="1300" i="0" dirty="0">
                <a:solidFill>
                  <a:srgbClr val="000000"/>
                </a:solidFill>
                <a:effectLst/>
                <a:ea typeface="ＭＳ Ｐゴシック" pitchFamily="34" charset="-128"/>
              </a:rPr>
              <a:t> </a:t>
            </a:r>
            <a:r>
              <a:rPr lang="en-US" altLang="zh-CN" sz="1300" i="0" dirty="0" err="1">
                <a:solidFill>
                  <a:srgbClr val="000000"/>
                </a:solidFill>
                <a:effectLst/>
                <a:ea typeface="ＭＳ Ｐゴシック" pitchFamily="34" charset="-128"/>
              </a:rPr>
              <a:t>nRadius</a:t>
            </a:r>
            <a:r>
              <a:rPr lang="en-US" altLang="zh-CN" sz="1300" i="0" dirty="0">
                <a:solidFill>
                  <a:srgbClr val="000000"/>
                </a:solidFill>
                <a:effectLst/>
                <a:ea typeface="ＭＳ Ｐゴシック" pitchFamily="34" charset="-128"/>
              </a:rPr>
              <a:t>;</a:t>
            </a:r>
          </a:p>
          <a:p>
            <a:pPr algn="l">
              <a:spcBef>
                <a:spcPct val="10000"/>
              </a:spcBef>
            </a:pPr>
            <a:r>
              <a:rPr lang="en-US" altLang="zh-CN" sz="1300" i="0" dirty="0">
                <a:solidFill>
                  <a:srgbClr val="000000"/>
                </a:solidFill>
                <a:effectLst/>
                <a:ea typeface="ＭＳ Ｐゴシック" pitchFamily="34" charset="-128"/>
              </a:rPr>
              <a:t>}</a:t>
            </a:r>
            <a:endParaRPr lang="en-US" altLang="ja-JP" sz="1300" i="0" dirty="0">
              <a:solidFill>
                <a:srgbClr val="000000"/>
              </a:solidFill>
              <a:effectLst/>
              <a:ea typeface="ＭＳ Ｐゴシック" pitchFamily="34" charset="-128"/>
            </a:endParaRPr>
          </a:p>
        </p:txBody>
      </p:sp>
      <p:pic>
        <p:nvPicPr>
          <p:cNvPr id="4" name="Picture 10">
            <a:extLst>
              <a:ext uri="{FF2B5EF4-FFF2-40B4-BE49-F238E27FC236}">
                <a16:creationId xmlns:a16="http://schemas.microsoft.com/office/drawing/2014/main" id="{D63EE88B-5784-45E2-911B-3D4D491D7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49" y="1309945"/>
            <a:ext cx="2711450"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a:extLst>
              <a:ext uri="{FF2B5EF4-FFF2-40B4-BE49-F238E27FC236}">
                <a16:creationId xmlns:a16="http://schemas.microsoft.com/office/drawing/2014/main" id="{DC7235D8-DDA7-43E5-BA27-83ACC7371F1C}"/>
              </a:ext>
            </a:extLst>
          </p:cNvPr>
          <p:cNvSpPr txBox="1">
            <a:spLocks noChangeArrowheads="1"/>
          </p:cNvSpPr>
          <p:nvPr/>
        </p:nvSpPr>
        <p:spPr bwMode="auto">
          <a:xfrm>
            <a:off x="641350" y="3057715"/>
            <a:ext cx="2808288" cy="84137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zh-CN" altLang="en-US" sz="1200" i="0" dirty="0">
                <a:solidFill>
                  <a:srgbClr val="000000"/>
                </a:solidFill>
                <a:effectLst/>
              </a:rPr>
              <a:t>在</a:t>
            </a:r>
            <a:r>
              <a:rPr lang="en-US" altLang="zh-CN" sz="1200" i="0" dirty="0">
                <a:solidFill>
                  <a:srgbClr val="000000"/>
                </a:solidFill>
                <a:effectLst/>
              </a:rPr>
              <a:t>C++</a:t>
            </a:r>
            <a:r>
              <a:rPr lang="zh-CN" altLang="en-US" sz="1200" i="0" dirty="0">
                <a:solidFill>
                  <a:srgbClr val="000000"/>
                </a:solidFill>
                <a:effectLst/>
              </a:rPr>
              <a:t>语言里面，使用抽象类代替接口，使用泛化关系代替实现关系</a:t>
            </a:r>
          </a:p>
          <a:p>
            <a:pPr algn="l">
              <a:spcBef>
                <a:spcPct val="10000"/>
              </a:spcBef>
            </a:pPr>
            <a:r>
              <a:rPr lang="zh-CN" altLang="en-US" sz="1200" i="0" dirty="0">
                <a:solidFill>
                  <a:srgbClr val="000000"/>
                </a:solidFill>
                <a:effectLst/>
              </a:rPr>
              <a:t>在</a:t>
            </a:r>
            <a:r>
              <a:rPr lang="en-US" altLang="zh-CN" sz="1200" i="0" dirty="0">
                <a:solidFill>
                  <a:srgbClr val="000000"/>
                </a:solidFill>
                <a:effectLst/>
              </a:rPr>
              <a:t>Java</a:t>
            </a:r>
            <a:r>
              <a:rPr lang="zh-CN" altLang="en-US" sz="1200" i="0" dirty="0">
                <a:solidFill>
                  <a:srgbClr val="000000"/>
                </a:solidFill>
                <a:effectLst/>
              </a:rPr>
              <a:t>语言里面，有相应的关键字</a:t>
            </a:r>
            <a:r>
              <a:rPr lang="en-US" altLang="zh-CN" sz="1200" i="0" dirty="0">
                <a:solidFill>
                  <a:srgbClr val="000000"/>
                </a:solidFill>
                <a:effectLst/>
              </a:rPr>
              <a:t>interface</a:t>
            </a:r>
            <a:r>
              <a:rPr lang="zh-CN" altLang="en-US" sz="1200" i="0" dirty="0">
                <a:solidFill>
                  <a:srgbClr val="000000"/>
                </a:solidFill>
                <a:effectLst/>
              </a:rPr>
              <a:t>、</a:t>
            </a:r>
            <a:r>
              <a:rPr lang="en-US" altLang="zh-CN" sz="1200" i="0" dirty="0">
                <a:solidFill>
                  <a:srgbClr val="000000"/>
                </a:solidFill>
                <a:effectLst/>
              </a:rPr>
              <a:t>implements</a:t>
            </a:r>
          </a:p>
        </p:txBody>
      </p:sp>
      <p:sp>
        <p:nvSpPr>
          <p:cNvPr id="6" name="Rectangle 14">
            <a:extLst>
              <a:ext uri="{FF2B5EF4-FFF2-40B4-BE49-F238E27FC236}">
                <a16:creationId xmlns:a16="http://schemas.microsoft.com/office/drawing/2014/main" id="{007F2839-7925-442D-B7F8-45D87DB94138}"/>
              </a:ext>
            </a:extLst>
          </p:cNvPr>
          <p:cNvSpPr>
            <a:spLocks noChangeArrowheads="1"/>
          </p:cNvSpPr>
          <p:nvPr/>
        </p:nvSpPr>
        <p:spPr bwMode="auto">
          <a:xfrm>
            <a:off x="641350" y="608715"/>
            <a:ext cx="3067416"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zh-CN" altLang="en-US" sz="2000" dirty="0">
                <a:solidFill>
                  <a:srgbClr val="0000FF"/>
                </a:solidFill>
              </a:rPr>
              <a:t>（</a:t>
            </a:r>
            <a:r>
              <a:rPr lang="en-US" altLang="zh-CN" sz="2000" dirty="0">
                <a:solidFill>
                  <a:srgbClr val="0000FF"/>
                </a:solidFill>
              </a:rPr>
              <a:t>4</a:t>
            </a:r>
            <a:r>
              <a:rPr lang="zh-CN" altLang="en-US" sz="2000" dirty="0">
                <a:solidFill>
                  <a:srgbClr val="0000FF"/>
                </a:solidFill>
              </a:rPr>
              <a:t>）</a:t>
            </a:r>
            <a:r>
              <a:rPr lang="en-US" altLang="zh-CN" sz="2000" dirty="0">
                <a:solidFill>
                  <a:srgbClr val="0000FF"/>
                </a:solidFill>
              </a:rPr>
              <a:t> </a:t>
            </a:r>
            <a:r>
              <a:rPr lang="zh-CN" altLang="en-US" sz="2000" dirty="0">
                <a:solidFill>
                  <a:srgbClr val="0000FF"/>
                </a:solidFill>
              </a:rPr>
              <a:t>实现关系的映射   </a:t>
            </a:r>
            <a:endParaRPr lang="ja-JP" altLang="en-US" sz="2000" dirty="0">
              <a:solidFill>
                <a:srgbClr val="0000FF"/>
              </a:solidFill>
            </a:endParaRPr>
          </a:p>
        </p:txBody>
      </p:sp>
      <p:sp>
        <p:nvSpPr>
          <p:cNvPr id="7" name="Rectangle 15">
            <a:extLst>
              <a:ext uri="{FF2B5EF4-FFF2-40B4-BE49-F238E27FC236}">
                <a16:creationId xmlns:a16="http://schemas.microsoft.com/office/drawing/2014/main" id="{580ADE0D-4FF5-4E7F-A3DF-38572035239D}"/>
              </a:ext>
            </a:extLst>
          </p:cNvPr>
          <p:cNvSpPr txBox="1">
            <a:spLocks noChangeArrowheads="1"/>
          </p:cNvSpPr>
          <p:nvPr/>
        </p:nvSpPr>
        <p:spPr>
          <a:xfrm>
            <a:off x="684213" y="4262310"/>
            <a:ext cx="3092400" cy="304800"/>
          </a:xfrm>
          <a:prstGeom prst="rect">
            <a:avLst/>
          </a:prstGeom>
          <a:noFill/>
          <a:ln/>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zh-CN" altLang="en-US" sz="2000" dirty="0">
                <a:solidFill>
                  <a:srgbClr val="0000FF"/>
                </a:solidFill>
                <a:latin typeface="Times New Roman" pitchFamily="18" charset="0"/>
                <a:ea typeface="宋体" charset="-122"/>
              </a:rPr>
              <a:t>（</a:t>
            </a:r>
            <a:r>
              <a:rPr lang="en-US" altLang="zh-CN" sz="2000" dirty="0">
                <a:solidFill>
                  <a:srgbClr val="0000FF"/>
                </a:solidFill>
                <a:latin typeface="Times New Roman" pitchFamily="18" charset="0"/>
                <a:ea typeface="宋体" charset="-122"/>
              </a:rPr>
              <a:t>5</a:t>
            </a:r>
            <a:r>
              <a:rPr lang="zh-CN" altLang="en-US" sz="2000" dirty="0">
                <a:solidFill>
                  <a:srgbClr val="0000FF"/>
                </a:solidFill>
                <a:latin typeface="Times New Roman" pitchFamily="18" charset="0"/>
                <a:ea typeface="宋体" charset="-122"/>
              </a:rPr>
              <a:t>）</a:t>
            </a:r>
            <a:r>
              <a:rPr lang="en-US" altLang="zh-CN" sz="2000" dirty="0">
                <a:solidFill>
                  <a:srgbClr val="0000FF"/>
                </a:solidFill>
                <a:latin typeface="Times New Roman" pitchFamily="18" charset="0"/>
                <a:ea typeface="宋体" charset="-122"/>
              </a:rPr>
              <a:t> </a:t>
            </a:r>
            <a:r>
              <a:rPr lang="zh-CN" altLang="en-US" sz="2000" dirty="0">
                <a:solidFill>
                  <a:srgbClr val="0000FF"/>
                </a:solidFill>
                <a:latin typeface="Times New Roman" pitchFamily="18" charset="0"/>
                <a:ea typeface="宋体" charset="-122"/>
              </a:rPr>
              <a:t>依赖关系的映射</a:t>
            </a:r>
            <a:endParaRPr lang="ja-JP" altLang="en-US" sz="2000" dirty="0">
              <a:solidFill>
                <a:srgbClr val="0000FF"/>
              </a:solidFill>
              <a:latin typeface="Times New Roman" pitchFamily="18" charset="0"/>
              <a:ea typeface="宋体" charset="-122"/>
            </a:endParaRPr>
          </a:p>
        </p:txBody>
      </p:sp>
      <p:sp>
        <p:nvSpPr>
          <p:cNvPr id="8" name="Text Box 16">
            <a:extLst>
              <a:ext uri="{FF2B5EF4-FFF2-40B4-BE49-F238E27FC236}">
                <a16:creationId xmlns:a16="http://schemas.microsoft.com/office/drawing/2014/main" id="{4420B3DC-24DC-4ECD-AC05-C04DC5DDEB5C}"/>
              </a:ext>
            </a:extLst>
          </p:cNvPr>
          <p:cNvSpPr txBox="1">
            <a:spLocks noChangeArrowheads="1"/>
          </p:cNvSpPr>
          <p:nvPr/>
        </p:nvSpPr>
        <p:spPr bwMode="auto">
          <a:xfrm>
            <a:off x="1094411" y="6509770"/>
            <a:ext cx="1584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zh-CN" altLang="en-US" sz="1400" i="0" dirty="0">
                <a:solidFill>
                  <a:srgbClr val="000000"/>
                </a:solidFill>
                <a:effectLst/>
              </a:rPr>
              <a:t>绑定依赖</a:t>
            </a:r>
          </a:p>
        </p:txBody>
      </p:sp>
      <p:pic>
        <p:nvPicPr>
          <p:cNvPr id="9" name="Picture 17">
            <a:extLst>
              <a:ext uri="{FF2B5EF4-FFF2-40B4-BE49-F238E27FC236}">
                <a16:creationId xmlns:a16="http://schemas.microsoft.com/office/drawing/2014/main" id="{203B93BD-EFB0-42D8-93B4-E05F0DB71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81" y="4576145"/>
            <a:ext cx="26638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18">
            <a:extLst>
              <a:ext uri="{FF2B5EF4-FFF2-40B4-BE49-F238E27FC236}">
                <a16:creationId xmlns:a16="http://schemas.microsoft.com/office/drawing/2014/main" id="{298FBAB5-1D16-4801-8889-A6372325DD7C}"/>
              </a:ext>
            </a:extLst>
          </p:cNvPr>
          <p:cNvSpPr txBox="1">
            <a:spLocks noChangeArrowheads="1"/>
          </p:cNvSpPr>
          <p:nvPr/>
        </p:nvSpPr>
        <p:spPr bwMode="auto">
          <a:xfrm>
            <a:off x="4067944" y="4540600"/>
            <a:ext cx="2232025" cy="22637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000" i="0" dirty="0">
                <a:solidFill>
                  <a:srgbClr val="000000"/>
                </a:solidFill>
                <a:effectLst/>
              </a:rPr>
              <a:t>C++</a:t>
            </a:r>
            <a:r>
              <a:rPr lang="zh-CN" altLang="en-US" sz="1000" i="0" dirty="0">
                <a:solidFill>
                  <a:srgbClr val="000000"/>
                </a:solidFill>
                <a:effectLst/>
              </a:rPr>
              <a:t>代码</a:t>
            </a:r>
          </a:p>
          <a:p>
            <a:pPr algn="l">
              <a:spcBef>
                <a:spcPct val="10000"/>
              </a:spcBef>
            </a:pPr>
            <a:r>
              <a:rPr lang="en-US" altLang="zh-CN" sz="1000" i="0" dirty="0">
                <a:solidFill>
                  <a:srgbClr val="000000"/>
                </a:solidFill>
                <a:effectLst/>
              </a:rPr>
              <a:t>template&lt;</a:t>
            </a:r>
            <a:r>
              <a:rPr lang="en-US" altLang="zh-CN" sz="1000" i="0" dirty="0" err="1">
                <a:solidFill>
                  <a:srgbClr val="000000"/>
                </a:solidFill>
                <a:effectLst/>
              </a:rPr>
              <a:t>typename</a:t>
            </a:r>
            <a:r>
              <a:rPr lang="en-US" altLang="zh-CN" sz="1000" i="0" dirty="0">
                <a:solidFill>
                  <a:srgbClr val="000000"/>
                </a:solidFill>
                <a:effectLst/>
              </a:rPr>
              <a:t> T&gt;</a:t>
            </a:r>
            <a:endParaRPr kumimoji="0" lang="en-US" altLang="zh-CN" sz="1000" i="0" dirty="0">
              <a:solidFill>
                <a:srgbClr val="000000"/>
              </a:solidFill>
              <a:effectLst/>
            </a:endParaRPr>
          </a:p>
          <a:p>
            <a:pPr algn="l">
              <a:spcBef>
                <a:spcPct val="10000"/>
              </a:spcBef>
            </a:pPr>
            <a:r>
              <a:rPr lang="en-US" altLang="zh-CN" sz="1000" i="0" dirty="0">
                <a:solidFill>
                  <a:srgbClr val="000000"/>
                </a:solidFill>
                <a:effectLst/>
                <a:ea typeface="ＭＳ Ｐゴシック" pitchFamily="34" charset="-128"/>
              </a:rPr>
              <a:t>class Stack</a:t>
            </a:r>
            <a:endParaRPr lang="zh-CN" altLang="en-US" sz="1000" i="0" dirty="0">
              <a:solidFill>
                <a:srgbClr val="000000"/>
              </a:solidFill>
              <a:effectLst/>
            </a:endParaRPr>
          </a:p>
          <a:p>
            <a:pPr algn="l">
              <a:spcBef>
                <a:spcPct val="10000"/>
              </a:spcBef>
            </a:pPr>
            <a:r>
              <a:rPr lang="en-US" altLang="zh-CN" sz="1000" i="0" dirty="0">
                <a:solidFill>
                  <a:srgbClr val="000000"/>
                </a:solidFill>
                <a:effectLst/>
                <a:ea typeface="ＭＳ Ｐゴシック" pitchFamily="34" charset="-128"/>
              </a:rPr>
              <a:t>{ </a:t>
            </a:r>
          </a:p>
          <a:p>
            <a:pPr algn="l">
              <a:spcBef>
                <a:spcPct val="10000"/>
              </a:spcBef>
            </a:pPr>
            <a:r>
              <a:rPr lang="en-US" altLang="zh-CN" sz="1000" i="0" dirty="0">
                <a:solidFill>
                  <a:srgbClr val="000000"/>
                </a:solidFill>
                <a:effectLst/>
                <a:ea typeface="ＭＳ Ｐゴシック" pitchFamily="34" charset="-128"/>
              </a:rPr>
              <a:t>private:</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size;</a:t>
            </a:r>
          </a:p>
          <a:p>
            <a:pPr algn="l">
              <a:spcBef>
                <a:spcPct val="10000"/>
              </a:spcBef>
            </a:pPr>
            <a:r>
              <a:rPr lang="en-US" altLang="zh-CN" sz="1000" i="0" dirty="0">
                <a:solidFill>
                  <a:srgbClr val="000000"/>
                </a:solidFill>
                <a:effectLst/>
                <a:ea typeface="ＭＳ Ｐゴシック" pitchFamily="34" charset="-128"/>
              </a:rPr>
              <a:t>public:</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Push(T </a:t>
            </a:r>
            <a:r>
              <a:rPr lang="en-US" altLang="zh-CN" sz="1000" i="0" dirty="0" err="1">
                <a:solidFill>
                  <a:srgbClr val="000000"/>
                </a:solidFill>
                <a:effectLst/>
                <a:ea typeface="ＭＳ Ｐゴシック" pitchFamily="34" charset="-128"/>
              </a:rPr>
              <a:t>elem</a:t>
            </a:r>
            <a:r>
              <a:rPr lang="en-US" altLang="zh-CN" sz="1000" i="0" dirty="0">
                <a:solidFill>
                  <a:srgbClr val="000000"/>
                </a:solidFill>
                <a:effectLst/>
                <a:ea typeface="ＭＳ Ｐゴシック" pitchFamily="34" charset="-128"/>
              </a:rPr>
              <a:t>);</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Pop();</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const</a:t>
            </a:r>
            <a:r>
              <a:rPr lang="en-US" altLang="zh-CN" sz="1000" i="0" dirty="0">
                <a:solidFill>
                  <a:srgbClr val="000000"/>
                </a:solidFill>
                <a:effectLst/>
                <a:ea typeface="ＭＳ Ｐゴシック" pitchFamily="34" charset="-128"/>
              </a:rPr>
              <a:t> T&amp; </a:t>
            </a:r>
            <a:r>
              <a:rPr lang="en-US" altLang="zh-CN" sz="1000" i="0" dirty="0" err="1">
                <a:solidFill>
                  <a:srgbClr val="000000"/>
                </a:solidFill>
                <a:effectLst/>
                <a:ea typeface="ＭＳ Ｐゴシック" pitchFamily="34" charset="-128"/>
              </a:rPr>
              <a:t>GetTop</a:t>
            </a:r>
            <a:r>
              <a:rPr lang="en-US" altLang="zh-CN" sz="1000" i="0" dirty="0">
                <a:solidFill>
                  <a:srgbClr val="000000"/>
                </a:solidFill>
                <a:effectLst/>
                <a:ea typeface="ＭＳ Ｐゴシック" pitchFamily="34" charset="-128"/>
              </a:rPr>
              <a:t>();</a:t>
            </a:r>
          </a:p>
          <a:p>
            <a:pPr algn="l">
              <a:spcBef>
                <a:spcPct val="10000"/>
              </a:spcBef>
            </a:pPr>
            <a:r>
              <a:rPr lang="en-US" altLang="zh-CN" sz="1000" i="0" dirty="0">
                <a:solidFill>
                  <a:srgbClr val="000000"/>
                </a:solidFill>
                <a:effectLst/>
                <a:ea typeface="ＭＳ Ｐゴシック" pitchFamily="34" charset="-128"/>
              </a:rPr>
              <a:t>};</a:t>
            </a:r>
          </a:p>
          <a:p>
            <a:pPr algn="l">
              <a:spcBef>
                <a:spcPct val="10000"/>
              </a:spcBef>
            </a:pPr>
            <a:endParaRPr lang="en-US" altLang="zh-CN" sz="1000" i="0" dirty="0">
              <a:solidFill>
                <a:srgbClr val="000000"/>
              </a:solidFill>
              <a:effectLst/>
              <a:ea typeface="ＭＳ Ｐゴシック" pitchFamily="34" charset="-128"/>
            </a:endParaRPr>
          </a:p>
          <a:p>
            <a:pPr algn="l">
              <a:spcBef>
                <a:spcPct val="10000"/>
              </a:spcBef>
            </a:pPr>
            <a:r>
              <a:rPr kumimoji="0" lang="en-US" altLang="zh-CN" sz="1000" i="0" dirty="0" err="1">
                <a:solidFill>
                  <a:srgbClr val="000000"/>
                </a:solidFill>
                <a:effectLst/>
              </a:rPr>
              <a:t>typedef</a:t>
            </a:r>
            <a:r>
              <a:rPr kumimoji="0" lang="en-US" altLang="zh-CN" sz="1000" i="0" dirty="0">
                <a:solidFill>
                  <a:srgbClr val="000000"/>
                </a:solidFill>
                <a:effectLst/>
              </a:rPr>
              <a:t> Stack&lt;float&gt; </a:t>
            </a:r>
            <a:r>
              <a:rPr kumimoji="0" lang="en-US" altLang="zh-CN" sz="1000" i="0" dirty="0" err="1">
                <a:solidFill>
                  <a:srgbClr val="000000"/>
                </a:solidFill>
                <a:effectLst/>
              </a:rPr>
              <a:t>FloatStack</a:t>
            </a:r>
            <a:r>
              <a:rPr kumimoji="0" lang="en-US" altLang="zh-CN" sz="1000" i="0" dirty="0">
                <a:solidFill>
                  <a:srgbClr val="000000"/>
                </a:solidFill>
                <a:effectLst/>
              </a:rPr>
              <a:t>;</a:t>
            </a:r>
          </a:p>
        </p:txBody>
      </p:sp>
      <p:sp>
        <p:nvSpPr>
          <p:cNvPr id="11" name="Text Box 19">
            <a:extLst>
              <a:ext uri="{FF2B5EF4-FFF2-40B4-BE49-F238E27FC236}">
                <a16:creationId xmlns:a16="http://schemas.microsoft.com/office/drawing/2014/main" id="{46DA1768-22F5-43D6-990A-45DC74F6036B}"/>
              </a:ext>
            </a:extLst>
          </p:cNvPr>
          <p:cNvSpPr txBox="1">
            <a:spLocks noChangeArrowheads="1"/>
          </p:cNvSpPr>
          <p:nvPr/>
        </p:nvSpPr>
        <p:spPr bwMode="auto">
          <a:xfrm>
            <a:off x="6591300" y="4595375"/>
            <a:ext cx="1941513" cy="175895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000" i="0" dirty="0">
                <a:solidFill>
                  <a:srgbClr val="000000"/>
                </a:solidFill>
                <a:effectLst/>
              </a:rPr>
              <a:t>C++</a:t>
            </a:r>
            <a:r>
              <a:rPr lang="zh-CN" altLang="en-US" sz="1000" i="0" dirty="0">
                <a:solidFill>
                  <a:srgbClr val="000000"/>
                </a:solidFill>
                <a:effectLst/>
              </a:rPr>
              <a:t>代码(编译器生成)</a:t>
            </a:r>
          </a:p>
          <a:p>
            <a:pPr algn="l">
              <a:spcBef>
                <a:spcPct val="10000"/>
              </a:spcBef>
            </a:pPr>
            <a:r>
              <a:rPr lang="en-US" altLang="zh-CN" sz="1000" i="0" dirty="0">
                <a:solidFill>
                  <a:srgbClr val="000000"/>
                </a:solidFill>
                <a:effectLst/>
                <a:ea typeface="ＭＳ Ｐゴシック" pitchFamily="34" charset="-128"/>
              </a:rPr>
              <a:t>class </a:t>
            </a:r>
            <a:r>
              <a:rPr lang="en-US" altLang="zh-CN" sz="1000" i="0" dirty="0" err="1">
                <a:solidFill>
                  <a:srgbClr val="000000"/>
                </a:solidFill>
                <a:effectLst/>
                <a:ea typeface="ＭＳ Ｐゴシック" pitchFamily="34" charset="-128"/>
              </a:rPr>
              <a:t>FloatStack</a:t>
            </a:r>
            <a:endParaRPr lang="zh-CN" altLang="en-US" sz="1000" i="0" dirty="0">
              <a:solidFill>
                <a:srgbClr val="000000"/>
              </a:solidFill>
              <a:effectLst/>
            </a:endParaRPr>
          </a:p>
          <a:p>
            <a:pPr algn="l">
              <a:spcBef>
                <a:spcPct val="10000"/>
              </a:spcBef>
            </a:pPr>
            <a:r>
              <a:rPr lang="en-US" altLang="zh-CN" sz="1000" i="0" dirty="0">
                <a:solidFill>
                  <a:srgbClr val="000000"/>
                </a:solidFill>
                <a:effectLst/>
                <a:ea typeface="ＭＳ Ｐゴシック" pitchFamily="34" charset="-128"/>
              </a:rPr>
              <a:t>{ </a:t>
            </a:r>
          </a:p>
          <a:p>
            <a:pPr algn="l">
              <a:spcBef>
                <a:spcPct val="10000"/>
              </a:spcBef>
            </a:pPr>
            <a:r>
              <a:rPr lang="en-US" altLang="zh-CN" sz="1000" i="0" dirty="0">
                <a:solidFill>
                  <a:srgbClr val="000000"/>
                </a:solidFill>
                <a:effectLst/>
                <a:ea typeface="ＭＳ Ｐゴシック" pitchFamily="34" charset="-128"/>
              </a:rPr>
              <a:t>private:</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size;</a:t>
            </a:r>
          </a:p>
          <a:p>
            <a:pPr algn="l">
              <a:spcBef>
                <a:spcPct val="10000"/>
              </a:spcBef>
            </a:pPr>
            <a:r>
              <a:rPr lang="en-US" altLang="zh-CN" sz="1000" i="0" dirty="0">
                <a:solidFill>
                  <a:srgbClr val="000000"/>
                </a:solidFill>
                <a:effectLst/>
                <a:ea typeface="ＭＳ Ｐゴシック" pitchFamily="34" charset="-128"/>
              </a:rPr>
              <a:t>public:</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Push(float </a:t>
            </a:r>
            <a:r>
              <a:rPr lang="en-US" altLang="zh-CN" sz="1000" i="0" dirty="0" err="1">
                <a:solidFill>
                  <a:srgbClr val="000000"/>
                </a:solidFill>
                <a:effectLst/>
                <a:ea typeface="ＭＳ Ｐゴシック" pitchFamily="34" charset="-128"/>
              </a:rPr>
              <a:t>elem</a:t>
            </a:r>
            <a:r>
              <a:rPr lang="en-US" altLang="zh-CN" sz="1000" i="0" dirty="0">
                <a:solidFill>
                  <a:srgbClr val="000000"/>
                </a:solidFill>
                <a:effectLst/>
                <a:ea typeface="ＭＳ Ｐゴシック" pitchFamily="34" charset="-128"/>
              </a:rPr>
              <a:t>);</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Pop();</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const</a:t>
            </a:r>
            <a:r>
              <a:rPr lang="en-US" altLang="zh-CN" sz="1000" i="0" dirty="0">
                <a:solidFill>
                  <a:srgbClr val="000000"/>
                </a:solidFill>
                <a:effectLst/>
                <a:ea typeface="ＭＳ Ｐゴシック" pitchFamily="34" charset="-128"/>
              </a:rPr>
              <a:t> float&amp; </a:t>
            </a:r>
            <a:r>
              <a:rPr lang="en-US" altLang="zh-CN" sz="1000" i="0" dirty="0" err="1">
                <a:solidFill>
                  <a:srgbClr val="000000"/>
                </a:solidFill>
                <a:effectLst/>
                <a:ea typeface="ＭＳ Ｐゴシック" pitchFamily="34" charset="-128"/>
              </a:rPr>
              <a:t>GetTop</a:t>
            </a:r>
            <a:r>
              <a:rPr lang="en-US" altLang="zh-CN" sz="1000" i="0" dirty="0">
                <a:solidFill>
                  <a:srgbClr val="000000"/>
                </a:solidFill>
                <a:effectLst/>
                <a:ea typeface="ＭＳ Ｐゴシック" pitchFamily="34" charset="-128"/>
              </a:rPr>
              <a:t>();</a:t>
            </a:r>
          </a:p>
          <a:p>
            <a:pPr algn="l">
              <a:spcBef>
                <a:spcPct val="10000"/>
              </a:spcBef>
            </a:pPr>
            <a:r>
              <a:rPr lang="en-US" altLang="zh-CN" sz="1000" i="0" dirty="0">
                <a:solidFill>
                  <a:srgbClr val="000000"/>
                </a:solidFill>
                <a:effectLst/>
                <a:ea typeface="ＭＳ Ｐゴシック" pitchFamily="34" charset="-128"/>
              </a:rPr>
              <a:t>};</a:t>
            </a:r>
            <a:endParaRPr kumimoji="0" lang="en-US" altLang="zh-CN" sz="1000" i="0" dirty="0">
              <a:solidFill>
                <a:srgbClr val="000000"/>
              </a:solidFill>
              <a:effectLst/>
            </a:endParaRPr>
          </a:p>
        </p:txBody>
      </p:sp>
      <p:sp>
        <p:nvSpPr>
          <p:cNvPr id="12" name="AutoShape 20">
            <a:extLst>
              <a:ext uri="{FF2B5EF4-FFF2-40B4-BE49-F238E27FC236}">
                <a16:creationId xmlns:a16="http://schemas.microsoft.com/office/drawing/2014/main" id="{AA452881-8054-4F9E-A337-BAADF2B56CF8}"/>
              </a:ext>
            </a:extLst>
          </p:cNvPr>
          <p:cNvSpPr>
            <a:spLocks noChangeArrowheads="1"/>
          </p:cNvSpPr>
          <p:nvPr/>
        </p:nvSpPr>
        <p:spPr bwMode="auto">
          <a:xfrm rot="21583064">
            <a:off x="3523902" y="2254956"/>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13" name="AutoShape 21">
            <a:extLst>
              <a:ext uri="{FF2B5EF4-FFF2-40B4-BE49-F238E27FC236}">
                <a16:creationId xmlns:a16="http://schemas.microsoft.com/office/drawing/2014/main" id="{BFBD0AFC-62B7-423F-A167-07F06CA286C8}"/>
              </a:ext>
            </a:extLst>
          </p:cNvPr>
          <p:cNvSpPr>
            <a:spLocks noChangeArrowheads="1"/>
          </p:cNvSpPr>
          <p:nvPr/>
        </p:nvSpPr>
        <p:spPr bwMode="auto">
          <a:xfrm rot="21583064">
            <a:off x="3635375" y="5365623"/>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Tree>
    <p:extLst>
      <p:ext uri="{BB962C8B-B14F-4D97-AF65-F5344CB8AC3E}">
        <p14:creationId xmlns:p14="http://schemas.microsoft.com/office/powerpoint/2010/main" val="4236189250"/>
      </p:ext>
    </p:extLst>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3E3823-A805-49CA-97E9-1AAFBF4C36AF}"/>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11">
            <a:extLst>
              <a:ext uri="{FF2B5EF4-FFF2-40B4-BE49-F238E27FC236}">
                <a16:creationId xmlns:a16="http://schemas.microsoft.com/office/drawing/2014/main" id="{B42889C5-2C99-4281-869F-F0A1FBCCC622}"/>
              </a:ext>
            </a:extLst>
          </p:cNvPr>
          <p:cNvSpPr>
            <a:spLocks noChangeArrowheads="1"/>
          </p:cNvSpPr>
          <p:nvPr/>
        </p:nvSpPr>
        <p:spPr bwMode="auto">
          <a:xfrm>
            <a:off x="631130" y="1718810"/>
            <a:ext cx="881843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en-US" altLang="zh-CN" sz="2400" i="0" dirty="0">
                <a:solidFill>
                  <a:srgbClr val="FF0000"/>
                </a:solidFill>
                <a:effectLst/>
                <a:latin typeface="+mn-lt"/>
                <a:ea typeface="+mn-ea"/>
              </a:rPr>
              <a:t>5</a:t>
            </a:r>
            <a:r>
              <a:rPr lang="zh-CN" altLang="en-US" sz="2400" i="0" dirty="0">
                <a:solidFill>
                  <a:srgbClr val="FF0000"/>
                </a:solidFill>
                <a:effectLst/>
                <a:latin typeface="+mn-lt"/>
                <a:ea typeface="+mn-ea"/>
              </a:rPr>
              <a:t>、类图例子</a:t>
            </a:r>
            <a:endParaRPr lang="en-US" altLang="zh-CN" sz="2400" i="0" dirty="0">
              <a:solidFill>
                <a:srgbClr val="FF0000"/>
              </a:solidFill>
              <a:effectLst/>
              <a:latin typeface="+mn-lt"/>
              <a:ea typeface="+mn-ea"/>
            </a:endParaRPr>
          </a:p>
          <a:p>
            <a:pPr marL="854075" lvl="1" indent="-377825" algn="l">
              <a:spcBef>
                <a:spcPct val="20000"/>
              </a:spcBef>
              <a:buFont typeface="Wingdings" pitchFamily="2" charset="2"/>
              <a:buNone/>
            </a:pPr>
            <a:r>
              <a:rPr kumimoji="0" lang="zh-CN" altLang="en-US" sz="1800" i="0" dirty="0">
                <a:solidFill>
                  <a:srgbClr val="0000FF"/>
                </a:solidFill>
                <a:effectLst/>
              </a:rPr>
              <a:t>（</a:t>
            </a:r>
            <a:r>
              <a:rPr kumimoji="0" lang="en-US" altLang="zh-CN" sz="1800" i="0" dirty="0">
                <a:solidFill>
                  <a:srgbClr val="0000FF"/>
                </a:solidFill>
                <a:effectLst/>
              </a:rPr>
              <a:t>1</a:t>
            </a:r>
            <a:r>
              <a:rPr kumimoji="0" lang="zh-CN" altLang="en-US" sz="1800" i="0" dirty="0">
                <a:solidFill>
                  <a:srgbClr val="0000FF"/>
                </a:solidFill>
                <a:effectLst/>
              </a:rPr>
              <a:t>）</a:t>
            </a:r>
            <a:r>
              <a:rPr kumimoji="0" lang="en-US" altLang="zh-CN" sz="1800" i="0" dirty="0">
                <a:solidFill>
                  <a:srgbClr val="0000FF"/>
                </a:solidFill>
                <a:effectLst/>
              </a:rPr>
              <a:t> </a:t>
            </a:r>
            <a:r>
              <a:rPr kumimoji="0" lang="zh-CN" altLang="en-US" sz="1800" i="0" dirty="0">
                <a:solidFill>
                  <a:srgbClr val="0000FF"/>
                </a:solidFill>
                <a:effectLst/>
              </a:rPr>
              <a:t>图形编辑器</a:t>
            </a:r>
            <a:endParaRPr kumimoji="0" lang="en-US" altLang="zh-CN" sz="1800" i="0" dirty="0">
              <a:solidFill>
                <a:srgbClr val="0000FF"/>
              </a:solidFill>
              <a:effectLst/>
            </a:endParaRPr>
          </a:p>
          <a:p>
            <a:pPr marL="1273175" lvl="2" indent="-228600" algn="l">
              <a:spcBef>
                <a:spcPct val="20000"/>
              </a:spcBef>
              <a:buFont typeface="宋体" pitchFamily="2" charset="-122"/>
              <a:buChar char="※"/>
            </a:pPr>
            <a:endParaRPr kumimoji="0" lang="en-US" altLang="ja-JP" sz="1600" i="0" dirty="0">
              <a:solidFill>
                <a:srgbClr val="000066"/>
              </a:solidFill>
              <a:effectLst/>
            </a:endParaRPr>
          </a:p>
        </p:txBody>
      </p:sp>
      <p:sp>
        <p:nvSpPr>
          <p:cNvPr id="5" name="文本框 4">
            <a:extLst>
              <a:ext uri="{FF2B5EF4-FFF2-40B4-BE49-F238E27FC236}">
                <a16:creationId xmlns:a16="http://schemas.microsoft.com/office/drawing/2014/main" id="{E80CF938-7E53-4EF7-A223-6FD0C92C080C}"/>
              </a:ext>
            </a:extLst>
          </p:cNvPr>
          <p:cNvSpPr txBox="1"/>
          <p:nvPr/>
        </p:nvSpPr>
        <p:spPr>
          <a:xfrm>
            <a:off x="907025" y="2367297"/>
            <a:ext cx="7850440" cy="1796839"/>
          </a:xfrm>
          <a:prstGeom prst="rect">
            <a:avLst/>
          </a:prstGeom>
          <a:noFill/>
        </p:spPr>
        <p:txBody>
          <a:bodyPr wrap="square">
            <a:spAutoFit/>
          </a:bodyPr>
          <a:lstStyle/>
          <a:p>
            <a:pPr marL="415925" indent="-285750" algn="l">
              <a:lnSpc>
                <a:spcPct val="130000"/>
              </a:lnSpc>
              <a:spcBef>
                <a:spcPct val="20000"/>
              </a:spcBef>
              <a:buClr>
                <a:srgbClr val="FF0000"/>
              </a:buClr>
              <a:buFont typeface="Wingdings" panose="05000000000000000000" pitchFamily="2" charset="2"/>
              <a:buChar char="ü"/>
            </a:pPr>
            <a:r>
              <a:rPr kumimoji="0" lang="zh-CN" altLang="en-US" sz="1800" i="0" dirty="0">
                <a:solidFill>
                  <a:srgbClr val="000066"/>
                </a:solidFill>
                <a:effectLst/>
              </a:rPr>
              <a:t>图形</a:t>
            </a:r>
            <a:r>
              <a:rPr kumimoji="0" lang="zh-CN" altLang="en-US" i="0" dirty="0">
                <a:solidFill>
                  <a:srgbClr val="000066"/>
                </a:solidFill>
                <a:effectLst/>
              </a:rPr>
              <a:t>编辑器一般都具有一些基本图形，如直线、矩形等，用户可以直接使用基本图形画图，也可以把基本图形组合在一起创建复杂图形。</a:t>
            </a:r>
          </a:p>
          <a:p>
            <a:pPr marL="415925" indent="-285750" algn="l">
              <a:lnSpc>
                <a:spcPct val="130000"/>
              </a:lnSpc>
              <a:spcBef>
                <a:spcPct val="20000"/>
              </a:spcBef>
              <a:buClr>
                <a:srgbClr val="FF0000"/>
              </a:buClr>
              <a:buFont typeface="Wingdings" panose="05000000000000000000" pitchFamily="2" charset="2"/>
              <a:buChar char="ü"/>
            </a:pPr>
            <a:r>
              <a:rPr kumimoji="0" lang="zh-CN" altLang="en-US" i="0" dirty="0">
                <a:solidFill>
                  <a:srgbClr val="000066"/>
                </a:solidFill>
                <a:effectLst/>
              </a:rPr>
              <a:t>如果区别对待基本图形和组合图形，会使代码变得复杂，而且多数情况下用户认为二者是一样的。</a:t>
            </a:r>
          </a:p>
          <a:p>
            <a:pPr marL="415925" indent="-285750" algn="l">
              <a:lnSpc>
                <a:spcPct val="130000"/>
              </a:lnSpc>
              <a:spcBef>
                <a:spcPct val="20000"/>
              </a:spcBef>
              <a:buClr>
                <a:srgbClr val="FF0000"/>
              </a:buClr>
              <a:buFont typeface="Wingdings" panose="05000000000000000000" pitchFamily="2" charset="2"/>
              <a:buChar char="ü"/>
            </a:pPr>
            <a:r>
              <a:rPr kumimoji="0" lang="zh-CN" altLang="en-US" i="0" dirty="0">
                <a:solidFill>
                  <a:srgbClr val="000066"/>
                </a:solidFill>
                <a:effectLst/>
              </a:rPr>
              <a:t>组合模式可以用相同的方式处理两种图形。</a:t>
            </a:r>
            <a:endParaRPr kumimoji="0" lang="en-US" altLang="zh-CN" i="0" dirty="0">
              <a:solidFill>
                <a:srgbClr val="000066"/>
              </a:solidFill>
              <a:effectLst/>
            </a:endParaRPr>
          </a:p>
        </p:txBody>
      </p:sp>
      <p:pic>
        <p:nvPicPr>
          <p:cNvPr id="6" name="Picture 6">
            <a:extLst>
              <a:ext uri="{FF2B5EF4-FFF2-40B4-BE49-F238E27FC236}">
                <a16:creationId xmlns:a16="http://schemas.microsoft.com/office/drawing/2014/main" id="{02E7A9D4-6D0C-4ED5-B4C0-CF2636264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15" y="3969060"/>
            <a:ext cx="6725316" cy="3095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a:extLst>
              <a:ext uri="{FF2B5EF4-FFF2-40B4-BE49-F238E27FC236}">
                <a16:creationId xmlns:a16="http://schemas.microsoft.com/office/drawing/2014/main" id="{F3BEFE25-7CAB-4992-9FAB-7DD07C43C147}"/>
              </a:ext>
            </a:extLst>
          </p:cNvPr>
          <p:cNvSpPr txBox="1">
            <a:spLocks noChangeArrowheads="1"/>
          </p:cNvSpPr>
          <p:nvPr/>
        </p:nvSpPr>
        <p:spPr bwMode="auto">
          <a:xfrm>
            <a:off x="6359483" y="4566898"/>
            <a:ext cx="2700300" cy="1877437"/>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10000"/>
              </a:spcBef>
            </a:pPr>
            <a:r>
              <a:rPr kumimoji="0" lang="en-US" altLang="zh-CN" sz="1200" i="0" dirty="0">
                <a:solidFill>
                  <a:srgbClr val="000000"/>
                </a:solidFill>
                <a:effectLst/>
              </a:rPr>
              <a:t>Graphics: </a:t>
            </a:r>
            <a:r>
              <a:rPr kumimoji="0" lang="zh-CN" altLang="en-US" sz="1200" i="0" dirty="0">
                <a:solidFill>
                  <a:srgbClr val="000000"/>
                </a:solidFill>
                <a:effectLst/>
              </a:rPr>
              <a:t>基本图形和组合图形的父类，声明了所有图形共同的操作，如</a:t>
            </a:r>
            <a:r>
              <a:rPr kumimoji="0" lang="en-US" altLang="zh-CN" sz="1200" i="0" dirty="0">
                <a:solidFill>
                  <a:srgbClr val="000000"/>
                </a:solidFill>
                <a:effectLst/>
              </a:rPr>
              <a:t>Draw</a:t>
            </a:r>
            <a:r>
              <a:rPr kumimoji="0" lang="zh-CN" altLang="en-US" sz="1200" i="0" dirty="0">
                <a:solidFill>
                  <a:srgbClr val="000000"/>
                </a:solidFill>
                <a:effectLst/>
              </a:rPr>
              <a:t>；也声明了专用于组合图形管理子图形的操作，如</a:t>
            </a:r>
            <a:r>
              <a:rPr kumimoji="0" lang="en-US" altLang="zh-CN" sz="1200" i="0" dirty="0">
                <a:solidFill>
                  <a:srgbClr val="000000"/>
                </a:solidFill>
                <a:effectLst/>
              </a:rPr>
              <a:t>Add</a:t>
            </a:r>
            <a:r>
              <a:rPr kumimoji="0" lang="zh-CN" altLang="en-US" sz="1200" i="0" dirty="0">
                <a:solidFill>
                  <a:srgbClr val="000000"/>
                </a:solidFill>
                <a:effectLst/>
              </a:rPr>
              <a:t>、</a:t>
            </a:r>
            <a:r>
              <a:rPr kumimoji="0" lang="en-US" altLang="zh-CN" sz="1200" i="0" dirty="0">
                <a:solidFill>
                  <a:srgbClr val="000000"/>
                </a:solidFill>
                <a:effectLst/>
              </a:rPr>
              <a:t>Remove</a:t>
            </a:r>
          </a:p>
          <a:p>
            <a:pPr algn="l">
              <a:spcBef>
                <a:spcPct val="10000"/>
              </a:spcBef>
            </a:pPr>
            <a:endParaRPr kumimoji="0" lang="en-US" altLang="zh-CN" sz="800" i="0" dirty="0">
              <a:solidFill>
                <a:srgbClr val="000000"/>
              </a:solidFill>
              <a:effectLst/>
            </a:endParaRPr>
          </a:p>
          <a:p>
            <a:pPr algn="l">
              <a:spcBef>
                <a:spcPct val="10000"/>
              </a:spcBef>
            </a:pPr>
            <a:r>
              <a:rPr kumimoji="0" lang="en-US" altLang="zh-CN" sz="1200" i="0" dirty="0">
                <a:solidFill>
                  <a:srgbClr val="000000"/>
                </a:solidFill>
                <a:effectLst/>
              </a:rPr>
              <a:t>Line</a:t>
            </a:r>
            <a:r>
              <a:rPr kumimoji="0" lang="zh-CN" altLang="en-US" sz="1200" i="0" dirty="0">
                <a:solidFill>
                  <a:srgbClr val="000000"/>
                </a:solidFill>
                <a:effectLst/>
              </a:rPr>
              <a:t>、</a:t>
            </a:r>
            <a:r>
              <a:rPr kumimoji="0" lang="en-US" altLang="zh-CN" sz="1200" i="0" dirty="0">
                <a:solidFill>
                  <a:srgbClr val="000000"/>
                </a:solidFill>
                <a:effectLst/>
              </a:rPr>
              <a:t>Rectangle: </a:t>
            </a:r>
            <a:r>
              <a:rPr kumimoji="0" lang="zh-CN" altLang="en-US" sz="1200" i="0" dirty="0">
                <a:solidFill>
                  <a:srgbClr val="000000"/>
                </a:solidFill>
                <a:effectLst/>
              </a:rPr>
              <a:t>基本图形类</a:t>
            </a:r>
          </a:p>
          <a:p>
            <a:pPr algn="l">
              <a:spcBef>
                <a:spcPct val="10000"/>
              </a:spcBef>
            </a:pPr>
            <a:endParaRPr kumimoji="0" lang="en-US" altLang="zh-CN" sz="800" i="0" dirty="0">
              <a:solidFill>
                <a:srgbClr val="000000"/>
              </a:solidFill>
              <a:effectLst/>
            </a:endParaRPr>
          </a:p>
          <a:p>
            <a:pPr algn="l">
              <a:spcBef>
                <a:spcPct val="10000"/>
              </a:spcBef>
            </a:pPr>
            <a:r>
              <a:rPr kumimoji="0" lang="en-US" altLang="zh-CN" sz="1200" i="0" dirty="0" err="1">
                <a:solidFill>
                  <a:srgbClr val="000000"/>
                </a:solidFill>
                <a:effectLst/>
              </a:rPr>
              <a:t>GroupGraphics</a:t>
            </a:r>
            <a:r>
              <a:rPr kumimoji="0" lang="en-US" altLang="zh-CN" sz="1200" i="0" dirty="0">
                <a:solidFill>
                  <a:srgbClr val="000000"/>
                </a:solidFill>
                <a:effectLst/>
              </a:rPr>
              <a:t>: </a:t>
            </a:r>
            <a:r>
              <a:rPr kumimoji="0" lang="zh-CN" altLang="en-US" sz="1200" i="0" dirty="0">
                <a:solidFill>
                  <a:srgbClr val="000000"/>
                </a:solidFill>
                <a:effectLst/>
              </a:rPr>
              <a:t>组合图形类，与父类有组合关系，从而可以组合所有图形对象(基本图形和组合图形)</a:t>
            </a:r>
            <a:endParaRPr kumimoji="0" lang="en-US" altLang="zh-CN" sz="1200" i="0" dirty="0">
              <a:solidFill>
                <a:srgbClr val="000000"/>
              </a:solidFill>
              <a:effectLst/>
            </a:endParaRPr>
          </a:p>
        </p:txBody>
      </p:sp>
    </p:spTree>
    <p:extLst>
      <p:ext uri="{BB962C8B-B14F-4D97-AF65-F5344CB8AC3E}">
        <p14:creationId xmlns:p14="http://schemas.microsoft.com/office/powerpoint/2010/main" val="350444930"/>
      </p:ext>
    </p:extLst>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Rectangle 3">
            <a:extLst>
              <a:ext uri="{FF2B5EF4-FFF2-40B4-BE49-F238E27FC236}">
                <a16:creationId xmlns:a16="http://schemas.microsoft.com/office/drawing/2014/main" id="{4FA63C0F-F75A-44BA-AE6A-7C5138F56D26}"/>
              </a:ext>
            </a:extLst>
          </p:cNvPr>
          <p:cNvSpPr txBox="1">
            <a:spLocks noChangeArrowheads="1"/>
          </p:cNvSpPr>
          <p:nvPr/>
        </p:nvSpPr>
        <p:spPr>
          <a:xfrm>
            <a:off x="242846" y="224490"/>
            <a:ext cx="8824954" cy="7620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zh-CN" altLang="en-US" sz="1800" dirty="0">
                <a:solidFill>
                  <a:srgbClr val="0000FF"/>
                </a:solidFill>
                <a:latin typeface="Times New Roman" pitchFamily="18" charset="0"/>
                <a:ea typeface="宋体" charset="-122"/>
              </a:rPr>
              <a:t>（</a:t>
            </a:r>
            <a:r>
              <a:rPr lang="en-US" altLang="zh-CN" sz="1800" dirty="0">
                <a:solidFill>
                  <a:srgbClr val="0000FF"/>
                </a:solidFill>
                <a:latin typeface="Times New Roman" pitchFamily="18" charset="0"/>
                <a:ea typeface="宋体" charset="-122"/>
              </a:rPr>
              <a:t>2</a:t>
            </a:r>
            <a:r>
              <a:rPr lang="zh-CN" altLang="en-US" sz="1800" dirty="0">
                <a:solidFill>
                  <a:srgbClr val="0000FF"/>
                </a:solidFill>
                <a:latin typeface="Times New Roman" pitchFamily="18" charset="0"/>
                <a:ea typeface="宋体" charset="-122"/>
              </a:rPr>
              <a:t>）</a:t>
            </a:r>
            <a:r>
              <a:rPr lang="en-US" altLang="zh-CN" sz="1800" dirty="0">
                <a:solidFill>
                  <a:srgbClr val="0000FF"/>
                </a:solidFill>
                <a:latin typeface="Times New Roman" pitchFamily="18" charset="0"/>
                <a:ea typeface="宋体" charset="-122"/>
              </a:rPr>
              <a:t>  </a:t>
            </a:r>
            <a:r>
              <a:rPr lang="zh-CN" altLang="en-US" sz="1800" dirty="0">
                <a:solidFill>
                  <a:srgbClr val="0000FF"/>
                </a:solidFill>
                <a:latin typeface="Times New Roman" pitchFamily="18" charset="0"/>
                <a:ea typeface="宋体" charset="-122"/>
              </a:rPr>
              <a:t>演出售票系统</a:t>
            </a:r>
          </a:p>
          <a:p>
            <a:pPr marL="476250" indent="-476250">
              <a:buFont typeface="宋体" pitchFamily="2" charset="-122"/>
              <a:buNone/>
            </a:pPr>
            <a:r>
              <a:rPr lang="zh-CN" altLang="en-US" sz="1400" b="0" kern="0" dirty="0"/>
              <a:t>           </a:t>
            </a:r>
            <a:r>
              <a:rPr lang="zh-CN" altLang="en-US" sz="1600" kern="0" dirty="0"/>
              <a:t>在用例驱动的开发过程中，通过分析各个用例及参与者得到类图。分析用例图的过程中需要根据面向对象的原则设计类和关系，根据用例的细节设计类的属性和操作</a:t>
            </a:r>
            <a:endParaRPr lang="en-US" altLang="zh-CN" sz="1600" kern="0" dirty="0"/>
          </a:p>
        </p:txBody>
      </p:sp>
      <p:sp>
        <p:nvSpPr>
          <p:cNvPr id="254" name="Text Box 5">
            <a:extLst>
              <a:ext uri="{FF2B5EF4-FFF2-40B4-BE49-F238E27FC236}">
                <a16:creationId xmlns:a16="http://schemas.microsoft.com/office/drawing/2014/main" id="{99365AD1-5160-47C7-9DEE-D8B04A802952}"/>
              </a:ext>
            </a:extLst>
          </p:cNvPr>
          <p:cNvSpPr txBox="1">
            <a:spLocks noChangeArrowheads="1"/>
          </p:cNvSpPr>
          <p:nvPr/>
        </p:nvSpPr>
        <p:spPr bwMode="auto">
          <a:xfrm>
            <a:off x="4800600" y="1787525"/>
            <a:ext cx="3080767" cy="8794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pPr>
            <a:r>
              <a:rPr kumimoji="0" lang="zh-CN" altLang="en-US" sz="1200" i="0" dirty="0">
                <a:solidFill>
                  <a:srgbClr val="000000"/>
                </a:solidFill>
                <a:effectLst/>
              </a:rPr>
              <a:t>在这里只考虑以下三个用例：</a:t>
            </a:r>
          </a:p>
          <a:p>
            <a:pPr>
              <a:spcBef>
                <a:spcPct val="10000"/>
              </a:spcBef>
            </a:pPr>
            <a:r>
              <a:rPr kumimoji="0" lang="en-US" altLang="zh-CN" sz="1200" i="0" dirty="0">
                <a:solidFill>
                  <a:srgbClr val="000000"/>
                </a:solidFill>
                <a:effectLst/>
              </a:rPr>
              <a:t>Buy tickets: </a:t>
            </a:r>
            <a:r>
              <a:rPr kumimoji="0" lang="zh-CN" altLang="en-US" sz="1200" i="0" dirty="0">
                <a:solidFill>
                  <a:srgbClr val="000000"/>
                </a:solidFill>
                <a:effectLst/>
              </a:rPr>
              <a:t>买个人票</a:t>
            </a:r>
          </a:p>
          <a:p>
            <a:pPr>
              <a:spcBef>
                <a:spcPct val="10000"/>
              </a:spcBef>
            </a:pPr>
            <a:r>
              <a:rPr kumimoji="0" lang="en-US" altLang="zh-CN" sz="1200" i="0" dirty="0">
                <a:solidFill>
                  <a:srgbClr val="000000"/>
                </a:solidFill>
                <a:effectLst/>
              </a:rPr>
              <a:t>Buy Subscription: </a:t>
            </a:r>
            <a:r>
              <a:rPr kumimoji="0" lang="zh-CN" altLang="en-US" sz="1200" i="0" dirty="0">
                <a:solidFill>
                  <a:srgbClr val="000000"/>
                </a:solidFill>
                <a:effectLst/>
              </a:rPr>
              <a:t>买套票</a:t>
            </a:r>
            <a:endParaRPr kumimoji="0" lang="en-US" altLang="zh-CN" sz="1200" i="0" dirty="0">
              <a:solidFill>
                <a:srgbClr val="000000"/>
              </a:solidFill>
              <a:effectLst/>
            </a:endParaRPr>
          </a:p>
          <a:p>
            <a:pPr>
              <a:spcBef>
                <a:spcPct val="10000"/>
              </a:spcBef>
            </a:pPr>
            <a:r>
              <a:rPr kumimoji="0" lang="en-US" altLang="zh-CN" sz="1200" i="0" dirty="0">
                <a:solidFill>
                  <a:srgbClr val="000000"/>
                </a:solidFill>
                <a:effectLst/>
              </a:rPr>
              <a:t>Make charges: </a:t>
            </a:r>
            <a:r>
              <a:rPr kumimoji="0" lang="zh-CN" altLang="en-US" sz="1200" i="0" dirty="0">
                <a:solidFill>
                  <a:srgbClr val="000000"/>
                </a:solidFill>
                <a:effectLst/>
              </a:rPr>
              <a:t>信用卡付款</a:t>
            </a:r>
            <a:endParaRPr kumimoji="0" lang="en-US" altLang="zh-CN" sz="1200" i="0" dirty="0">
              <a:solidFill>
                <a:srgbClr val="000000"/>
              </a:solidFill>
              <a:effectLst/>
            </a:endParaRPr>
          </a:p>
        </p:txBody>
      </p:sp>
      <p:grpSp>
        <p:nvGrpSpPr>
          <p:cNvPr id="255" name="Group 6">
            <a:extLst>
              <a:ext uri="{FF2B5EF4-FFF2-40B4-BE49-F238E27FC236}">
                <a16:creationId xmlns:a16="http://schemas.microsoft.com/office/drawing/2014/main" id="{8BEFC54C-B487-40ED-AC24-8AD3900DAD0A}"/>
              </a:ext>
            </a:extLst>
          </p:cNvPr>
          <p:cNvGrpSpPr>
            <a:grpSpLocks/>
          </p:cNvGrpSpPr>
          <p:nvPr/>
        </p:nvGrpSpPr>
        <p:grpSpPr bwMode="auto">
          <a:xfrm>
            <a:off x="913091" y="1295400"/>
            <a:ext cx="3477099" cy="1887538"/>
            <a:chOff x="791" y="1499"/>
            <a:chExt cx="2656" cy="2468"/>
          </a:xfrm>
        </p:grpSpPr>
        <p:sp>
          <p:nvSpPr>
            <p:cNvPr id="256" name="Freeform 7">
              <a:extLst>
                <a:ext uri="{FF2B5EF4-FFF2-40B4-BE49-F238E27FC236}">
                  <a16:creationId xmlns:a16="http://schemas.microsoft.com/office/drawing/2014/main" id="{0CDBA555-BB08-497E-A2FF-C49C312EC7A5}"/>
                </a:ext>
              </a:extLst>
            </p:cNvPr>
            <p:cNvSpPr>
              <a:spLocks/>
            </p:cNvSpPr>
            <p:nvPr/>
          </p:nvSpPr>
          <p:spPr bwMode="auto">
            <a:xfrm>
              <a:off x="934" y="2380"/>
              <a:ext cx="109" cy="112"/>
            </a:xfrm>
            <a:custGeom>
              <a:avLst/>
              <a:gdLst>
                <a:gd name="T0" fmla="*/ 54 w 109"/>
                <a:gd name="T1" fmla="*/ 0 h 112"/>
                <a:gd name="T2" fmla="*/ 42 w 109"/>
                <a:gd name="T3" fmla="*/ 0 h 112"/>
                <a:gd name="T4" fmla="*/ 33 w 109"/>
                <a:gd name="T5" fmla="*/ 5 h 112"/>
                <a:gd name="T6" fmla="*/ 23 w 109"/>
                <a:gd name="T7" fmla="*/ 10 h 112"/>
                <a:gd name="T8" fmla="*/ 16 w 109"/>
                <a:gd name="T9" fmla="*/ 17 h 112"/>
                <a:gd name="T10" fmla="*/ 9 w 109"/>
                <a:gd name="T11" fmla="*/ 24 h 112"/>
                <a:gd name="T12" fmla="*/ 4 w 109"/>
                <a:gd name="T13" fmla="*/ 34 h 112"/>
                <a:gd name="T14" fmla="*/ 0 w 109"/>
                <a:gd name="T15" fmla="*/ 46 h 112"/>
                <a:gd name="T16" fmla="*/ 0 w 109"/>
                <a:gd name="T17" fmla="*/ 55 h 112"/>
                <a:gd name="T18" fmla="*/ 0 w 109"/>
                <a:gd name="T19" fmla="*/ 67 h 112"/>
                <a:gd name="T20" fmla="*/ 4 w 109"/>
                <a:gd name="T21" fmla="*/ 77 h 112"/>
                <a:gd name="T22" fmla="*/ 9 w 109"/>
                <a:gd name="T23" fmla="*/ 86 h 112"/>
                <a:gd name="T24" fmla="*/ 16 w 109"/>
                <a:gd name="T25" fmla="*/ 96 h 112"/>
                <a:gd name="T26" fmla="*/ 23 w 109"/>
                <a:gd name="T27" fmla="*/ 103 h 112"/>
                <a:gd name="T28" fmla="*/ 33 w 109"/>
                <a:gd name="T29" fmla="*/ 108 h 112"/>
                <a:gd name="T30" fmla="*/ 42 w 109"/>
                <a:gd name="T31" fmla="*/ 110 h 112"/>
                <a:gd name="T32" fmla="*/ 54 w 109"/>
                <a:gd name="T33" fmla="*/ 112 h 112"/>
                <a:gd name="T34" fmla="*/ 66 w 109"/>
                <a:gd name="T35" fmla="*/ 110 h 112"/>
                <a:gd name="T36" fmla="*/ 76 w 109"/>
                <a:gd name="T37" fmla="*/ 108 h 112"/>
                <a:gd name="T38" fmla="*/ 85 w 109"/>
                <a:gd name="T39" fmla="*/ 103 h 112"/>
                <a:gd name="T40" fmla="*/ 95 w 109"/>
                <a:gd name="T41" fmla="*/ 96 h 112"/>
                <a:gd name="T42" fmla="*/ 100 w 109"/>
                <a:gd name="T43" fmla="*/ 86 h 112"/>
                <a:gd name="T44" fmla="*/ 107 w 109"/>
                <a:gd name="T45" fmla="*/ 77 h 112"/>
                <a:gd name="T46" fmla="*/ 109 w 109"/>
                <a:gd name="T47" fmla="*/ 67 h 112"/>
                <a:gd name="T48" fmla="*/ 109 w 109"/>
                <a:gd name="T49" fmla="*/ 55 h 112"/>
                <a:gd name="T50" fmla="*/ 109 w 109"/>
                <a:gd name="T51" fmla="*/ 46 h 112"/>
                <a:gd name="T52" fmla="*/ 107 w 109"/>
                <a:gd name="T53" fmla="*/ 34 h 112"/>
                <a:gd name="T54" fmla="*/ 100 w 109"/>
                <a:gd name="T55" fmla="*/ 24 h 112"/>
                <a:gd name="T56" fmla="*/ 95 w 109"/>
                <a:gd name="T57" fmla="*/ 17 h 112"/>
                <a:gd name="T58" fmla="*/ 85 w 109"/>
                <a:gd name="T59" fmla="*/ 10 h 112"/>
                <a:gd name="T60" fmla="*/ 76 w 109"/>
                <a:gd name="T61" fmla="*/ 5 h 112"/>
                <a:gd name="T62" fmla="*/ 66 w 109"/>
                <a:gd name="T63" fmla="*/ 0 h 112"/>
                <a:gd name="T64" fmla="*/ 54 w 109"/>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12">
                  <a:moveTo>
                    <a:pt x="54" y="0"/>
                  </a:moveTo>
                  <a:lnTo>
                    <a:pt x="42" y="0"/>
                  </a:lnTo>
                  <a:lnTo>
                    <a:pt x="33" y="5"/>
                  </a:lnTo>
                  <a:lnTo>
                    <a:pt x="23" y="10"/>
                  </a:lnTo>
                  <a:lnTo>
                    <a:pt x="16" y="17"/>
                  </a:lnTo>
                  <a:lnTo>
                    <a:pt x="9" y="24"/>
                  </a:lnTo>
                  <a:lnTo>
                    <a:pt x="4" y="34"/>
                  </a:lnTo>
                  <a:lnTo>
                    <a:pt x="0" y="46"/>
                  </a:lnTo>
                  <a:lnTo>
                    <a:pt x="0" y="55"/>
                  </a:lnTo>
                  <a:lnTo>
                    <a:pt x="0" y="67"/>
                  </a:lnTo>
                  <a:lnTo>
                    <a:pt x="4" y="77"/>
                  </a:lnTo>
                  <a:lnTo>
                    <a:pt x="9" y="86"/>
                  </a:lnTo>
                  <a:lnTo>
                    <a:pt x="16" y="96"/>
                  </a:lnTo>
                  <a:lnTo>
                    <a:pt x="23" y="103"/>
                  </a:lnTo>
                  <a:lnTo>
                    <a:pt x="33" y="108"/>
                  </a:lnTo>
                  <a:lnTo>
                    <a:pt x="42" y="110"/>
                  </a:lnTo>
                  <a:lnTo>
                    <a:pt x="54" y="112"/>
                  </a:lnTo>
                  <a:lnTo>
                    <a:pt x="66" y="110"/>
                  </a:lnTo>
                  <a:lnTo>
                    <a:pt x="76" y="108"/>
                  </a:lnTo>
                  <a:lnTo>
                    <a:pt x="85" y="103"/>
                  </a:lnTo>
                  <a:lnTo>
                    <a:pt x="95" y="96"/>
                  </a:lnTo>
                  <a:lnTo>
                    <a:pt x="100" y="86"/>
                  </a:lnTo>
                  <a:lnTo>
                    <a:pt x="107" y="77"/>
                  </a:lnTo>
                  <a:lnTo>
                    <a:pt x="109" y="67"/>
                  </a:lnTo>
                  <a:lnTo>
                    <a:pt x="109" y="55"/>
                  </a:lnTo>
                  <a:lnTo>
                    <a:pt x="109" y="46"/>
                  </a:lnTo>
                  <a:lnTo>
                    <a:pt x="107" y="34"/>
                  </a:lnTo>
                  <a:lnTo>
                    <a:pt x="100" y="24"/>
                  </a:lnTo>
                  <a:lnTo>
                    <a:pt x="95" y="17"/>
                  </a:lnTo>
                  <a:lnTo>
                    <a:pt x="85" y="10"/>
                  </a:lnTo>
                  <a:lnTo>
                    <a:pt x="76" y="5"/>
                  </a:lnTo>
                  <a:lnTo>
                    <a:pt x="66" y="0"/>
                  </a:lnTo>
                  <a:lnTo>
                    <a:pt x="54"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 name="Line 8">
              <a:extLst>
                <a:ext uri="{FF2B5EF4-FFF2-40B4-BE49-F238E27FC236}">
                  <a16:creationId xmlns:a16="http://schemas.microsoft.com/office/drawing/2014/main" id="{2DD8CF57-66E3-4406-972D-464BCAFF7660}"/>
                </a:ext>
              </a:extLst>
            </p:cNvPr>
            <p:cNvSpPr>
              <a:spLocks noChangeShapeType="1"/>
            </p:cNvSpPr>
            <p:nvPr/>
          </p:nvSpPr>
          <p:spPr bwMode="auto">
            <a:xfrm>
              <a:off x="984" y="2488"/>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 name="Line 9">
              <a:extLst>
                <a:ext uri="{FF2B5EF4-FFF2-40B4-BE49-F238E27FC236}">
                  <a16:creationId xmlns:a16="http://schemas.microsoft.com/office/drawing/2014/main" id="{7B95EDEE-4BA2-4764-ADC4-07BE3E9BEF8D}"/>
                </a:ext>
              </a:extLst>
            </p:cNvPr>
            <p:cNvSpPr>
              <a:spLocks noChangeShapeType="1"/>
            </p:cNvSpPr>
            <p:nvPr/>
          </p:nvSpPr>
          <p:spPr bwMode="auto">
            <a:xfrm>
              <a:off x="898" y="2511"/>
              <a:ext cx="171"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 name="Freeform 10">
              <a:extLst>
                <a:ext uri="{FF2B5EF4-FFF2-40B4-BE49-F238E27FC236}">
                  <a16:creationId xmlns:a16="http://schemas.microsoft.com/office/drawing/2014/main" id="{FD071DCD-E499-4F8C-B56B-DF83FF794EF3}"/>
                </a:ext>
              </a:extLst>
            </p:cNvPr>
            <p:cNvSpPr>
              <a:spLocks/>
            </p:cNvSpPr>
            <p:nvPr/>
          </p:nvSpPr>
          <p:spPr bwMode="auto">
            <a:xfrm>
              <a:off x="867" y="2583"/>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0" name="Rectangle 11">
              <a:extLst>
                <a:ext uri="{FF2B5EF4-FFF2-40B4-BE49-F238E27FC236}">
                  <a16:creationId xmlns:a16="http://schemas.microsoft.com/office/drawing/2014/main" id="{FC08B180-F19E-4266-BE04-AB2FDDFDDA1D}"/>
                </a:ext>
              </a:extLst>
            </p:cNvPr>
            <p:cNvSpPr>
              <a:spLocks noChangeArrowheads="1"/>
            </p:cNvSpPr>
            <p:nvPr/>
          </p:nvSpPr>
          <p:spPr bwMode="auto">
            <a:xfrm>
              <a:off x="791" y="2759"/>
              <a:ext cx="29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rPr>
                <a:t>信息亭</a:t>
              </a:r>
              <a:endParaRPr lang="ja-JP" altLang="en-US" sz="1600" i="0" u="sng">
                <a:solidFill>
                  <a:srgbClr val="000000"/>
                </a:solidFill>
                <a:effectLst/>
              </a:endParaRPr>
            </a:p>
          </p:txBody>
        </p:sp>
        <p:sp>
          <p:nvSpPr>
            <p:cNvPr id="261" name="Rectangle 12">
              <a:extLst>
                <a:ext uri="{FF2B5EF4-FFF2-40B4-BE49-F238E27FC236}">
                  <a16:creationId xmlns:a16="http://schemas.microsoft.com/office/drawing/2014/main" id="{7CAD1673-3803-4336-9CDE-44BFA9E42839}"/>
                </a:ext>
              </a:extLst>
            </p:cNvPr>
            <p:cNvSpPr>
              <a:spLocks noChangeArrowheads="1"/>
            </p:cNvSpPr>
            <p:nvPr/>
          </p:nvSpPr>
          <p:spPr bwMode="auto">
            <a:xfrm>
              <a:off x="1056"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62" name="Freeform 13">
              <a:extLst>
                <a:ext uri="{FF2B5EF4-FFF2-40B4-BE49-F238E27FC236}">
                  <a16:creationId xmlns:a16="http://schemas.microsoft.com/office/drawing/2014/main" id="{05D9773D-0998-4A45-ABEE-33CE06193EA6}"/>
                </a:ext>
              </a:extLst>
            </p:cNvPr>
            <p:cNvSpPr>
              <a:spLocks/>
            </p:cNvSpPr>
            <p:nvPr/>
          </p:nvSpPr>
          <p:spPr bwMode="auto">
            <a:xfrm>
              <a:off x="3032" y="2059"/>
              <a:ext cx="109" cy="109"/>
            </a:xfrm>
            <a:custGeom>
              <a:avLst/>
              <a:gdLst>
                <a:gd name="T0" fmla="*/ 55 w 109"/>
                <a:gd name="T1" fmla="*/ 0 h 109"/>
                <a:gd name="T2" fmla="*/ 43 w 109"/>
                <a:gd name="T3" fmla="*/ 0 h 109"/>
                <a:gd name="T4" fmla="*/ 33 w 109"/>
                <a:gd name="T5" fmla="*/ 2 h 109"/>
                <a:gd name="T6" fmla="*/ 24 w 109"/>
                <a:gd name="T7" fmla="*/ 9 h 109"/>
                <a:gd name="T8" fmla="*/ 14 w 109"/>
                <a:gd name="T9" fmla="*/ 14 h 109"/>
                <a:gd name="T10" fmla="*/ 9 w 109"/>
                <a:gd name="T11" fmla="*/ 24 h 109"/>
                <a:gd name="T12" fmla="*/ 2 w 109"/>
                <a:gd name="T13" fmla="*/ 33 h 109"/>
                <a:gd name="T14" fmla="*/ 0 w 109"/>
                <a:gd name="T15" fmla="*/ 43 h 109"/>
                <a:gd name="T16" fmla="*/ 0 w 109"/>
                <a:gd name="T17" fmla="*/ 55 h 109"/>
                <a:gd name="T18" fmla="*/ 0 w 109"/>
                <a:gd name="T19" fmla="*/ 66 h 109"/>
                <a:gd name="T20" fmla="*/ 2 w 109"/>
                <a:gd name="T21" fmla="*/ 76 h 109"/>
                <a:gd name="T22" fmla="*/ 9 w 109"/>
                <a:gd name="T23" fmla="*/ 86 h 109"/>
                <a:gd name="T24" fmla="*/ 14 w 109"/>
                <a:gd name="T25" fmla="*/ 93 h 109"/>
                <a:gd name="T26" fmla="*/ 24 w 109"/>
                <a:gd name="T27" fmla="*/ 100 h 109"/>
                <a:gd name="T28" fmla="*/ 33 w 109"/>
                <a:gd name="T29" fmla="*/ 105 h 109"/>
                <a:gd name="T30" fmla="*/ 43 w 109"/>
                <a:gd name="T31" fmla="*/ 109 h 109"/>
                <a:gd name="T32" fmla="*/ 55 w 109"/>
                <a:gd name="T33" fmla="*/ 109 h 109"/>
                <a:gd name="T34" fmla="*/ 66 w 109"/>
                <a:gd name="T35" fmla="*/ 109 h 109"/>
                <a:gd name="T36" fmla="*/ 76 w 109"/>
                <a:gd name="T37" fmla="*/ 105 h 109"/>
                <a:gd name="T38" fmla="*/ 86 w 109"/>
                <a:gd name="T39" fmla="*/ 100 h 109"/>
                <a:gd name="T40" fmla="*/ 93 w 109"/>
                <a:gd name="T41" fmla="*/ 93 h 109"/>
                <a:gd name="T42" fmla="*/ 100 w 109"/>
                <a:gd name="T43" fmla="*/ 86 h 109"/>
                <a:gd name="T44" fmla="*/ 105 w 109"/>
                <a:gd name="T45" fmla="*/ 76 h 109"/>
                <a:gd name="T46" fmla="*/ 109 w 109"/>
                <a:gd name="T47" fmla="*/ 66 h 109"/>
                <a:gd name="T48" fmla="*/ 109 w 109"/>
                <a:gd name="T49" fmla="*/ 55 h 109"/>
                <a:gd name="T50" fmla="*/ 109 w 109"/>
                <a:gd name="T51" fmla="*/ 43 h 109"/>
                <a:gd name="T52" fmla="*/ 105 w 109"/>
                <a:gd name="T53" fmla="*/ 33 h 109"/>
                <a:gd name="T54" fmla="*/ 100 w 109"/>
                <a:gd name="T55" fmla="*/ 24 h 109"/>
                <a:gd name="T56" fmla="*/ 93 w 109"/>
                <a:gd name="T57" fmla="*/ 14 h 109"/>
                <a:gd name="T58" fmla="*/ 86 w 109"/>
                <a:gd name="T59" fmla="*/ 9 h 109"/>
                <a:gd name="T60" fmla="*/ 76 w 109"/>
                <a:gd name="T61" fmla="*/ 2 h 109"/>
                <a:gd name="T62" fmla="*/ 66 w 109"/>
                <a:gd name="T63" fmla="*/ 0 h 109"/>
                <a:gd name="T64" fmla="*/ 55 w 109"/>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9">
                  <a:moveTo>
                    <a:pt x="55" y="0"/>
                  </a:moveTo>
                  <a:lnTo>
                    <a:pt x="43" y="0"/>
                  </a:lnTo>
                  <a:lnTo>
                    <a:pt x="33" y="2"/>
                  </a:lnTo>
                  <a:lnTo>
                    <a:pt x="24" y="9"/>
                  </a:lnTo>
                  <a:lnTo>
                    <a:pt x="14" y="14"/>
                  </a:lnTo>
                  <a:lnTo>
                    <a:pt x="9" y="24"/>
                  </a:lnTo>
                  <a:lnTo>
                    <a:pt x="2" y="33"/>
                  </a:lnTo>
                  <a:lnTo>
                    <a:pt x="0" y="43"/>
                  </a:lnTo>
                  <a:lnTo>
                    <a:pt x="0" y="55"/>
                  </a:lnTo>
                  <a:lnTo>
                    <a:pt x="0" y="66"/>
                  </a:lnTo>
                  <a:lnTo>
                    <a:pt x="2" y="76"/>
                  </a:lnTo>
                  <a:lnTo>
                    <a:pt x="9" y="86"/>
                  </a:lnTo>
                  <a:lnTo>
                    <a:pt x="14" y="93"/>
                  </a:lnTo>
                  <a:lnTo>
                    <a:pt x="24" y="100"/>
                  </a:lnTo>
                  <a:lnTo>
                    <a:pt x="33" y="105"/>
                  </a:lnTo>
                  <a:lnTo>
                    <a:pt x="43" y="109"/>
                  </a:lnTo>
                  <a:lnTo>
                    <a:pt x="55" y="109"/>
                  </a:lnTo>
                  <a:lnTo>
                    <a:pt x="66" y="109"/>
                  </a:lnTo>
                  <a:lnTo>
                    <a:pt x="76" y="105"/>
                  </a:lnTo>
                  <a:lnTo>
                    <a:pt x="86" y="100"/>
                  </a:lnTo>
                  <a:lnTo>
                    <a:pt x="93" y="93"/>
                  </a:lnTo>
                  <a:lnTo>
                    <a:pt x="100" y="86"/>
                  </a:lnTo>
                  <a:lnTo>
                    <a:pt x="105" y="76"/>
                  </a:lnTo>
                  <a:lnTo>
                    <a:pt x="109" y="66"/>
                  </a:lnTo>
                  <a:lnTo>
                    <a:pt x="109" y="55"/>
                  </a:lnTo>
                  <a:lnTo>
                    <a:pt x="109" y="43"/>
                  </a:lnTo>
                  <a:lnTo>
                    <a:pt x="105" y="33"/>
                  </a:lnTo>
                  <a:lnTo>
                    <a:pt x="100" y="24"/>
                  </a:lnTo>
                  <a:lnTo>
                    <a:pt x="93" y="14"/>
                  </a:lnTo>
                  <a:lnTo>
                    <a:pt x="86" y="9"/>
                  </a:lnTo>
                  <a:lnTo>
                    <a:pt x="76" y="2"/>
                  </a:lnTo>
                  <a:lnTo>
                    <a:pt x="66"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3" name="Line 14">
              <a:extLst>
                <a:ext uri="{FF2B5EF4-FFF2-40B4-BE49-F238E27FC236}">
                  <a16:creationId xmlns:a16="http://schemas.microsoft.com/office/drawing/2014/main" id="{C56F02AD-405F-41AA-BE8E-8396CCB72A06}"/>
                </a:ext>
              </a:extLst>
            </p:cNvPr>
            <p:cNvSpPr>
              <a:spLocks noChangeShapeType="1"/>
            </p:cNvSpPr>
            <p:nvPr/>
          </p:nvSpPr>
          <p:spPr bwMode="auto">
            <a:xfrm>
              <a:off x="3082" y="2164"/>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 name="Line 15">
              <a:extLst>
                <a:ext uri="{FF2B5EF4-FFF2-40B4-BE49-F238E27FC236}">
                  <a16:creationId xmlns:a16="http://schemas.microsoft.com/office/drawing/2014/main" id="{E0F53445-393A-4BCF-A276-FD76F8FB7F3C}"/>
                </a:ext>
              </a:extLst>
            </p:cNvPr>
            <p:cNvSpPr>
              <a:spLocks noChangeShapeType="1"/>
            </p:cNvSpPr>
            <p:nvPr/>
          </p:nvSpPr>
          <p:spPr bwMode="auto">
            <a:xfrm>
              <a:off x="2996" y="2190"/>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 name="Freeform 16">
              <a:extLst>
                <a:ext uri="{FF2B5EF4-FFF2-40B4-BE49-F238E27FC236}">
                  <a16:creationId xmlns:a16="http://schemas.microsoft.com/office/drawing/2014/main" id="{4B07BB18-36D0-4142-AAF3-F98DD93D1358}"/>
                </a:ext>
              </a:extLst>
            </p:cNvPr>
            <p:cNvSpPr>
              <a:spLocks/>
            </p:cNvSpPr>
            <p:nvPr/>
          </p:nvSpPr>
          <p:spPr bwMode="auto">
            <a:xfrm>
              <a:off x="2965" y="2259"/>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 name="Rectangle 17">
              <a:extLst>
                <a:ext uri="{FF2B5EF4-FFF2-40B4-BE49-F238E27FC236}">
                  <a16:creationId xmlns:a16="http://schemas.microsoft.com/office/drawing/2014/main" id="{6FAFD86F-A708-4BD9-A9E5-4C378BD793A5}"/>
                </a:ext>
              </a:extLst>
            </p:cNvPr>
            <p:cNvSpPr>
              <a:spLocks noChangeArrowheads="1"/>
            </p:cNvSpPr>
            <p:nvPr/>
          </p:nvSpPr>
          <p:spPr bwMode="auto">
            <a:xfrm>
              <a:off x="3010" y="2485"/>
              <a:ext cx="24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Clerk</a:t>
              </a:r>
              <a:endParaRPr lang="en-US" altLang="ja-JP" sz="1600" i="0" u="sng">
                <a:solidFill>
                  <a:srgbClr val="000000"/>
                </a:solidFill>
                <a:effectLst/>
              </a:endParaRPr>
            </a:p>
          </p:txBody>
        </p:sp>
        <p:sp>
          <p:nvSpPr>
            <p:cNvPr id="267" name="Rectangle 18">
              <a:extLst>
                <a:ext uri="{FF2B5EF4-FFF2-40B4-BE49-F238E27FC236}">
                  <a16:creationId xmlns:a16="http://schemas.microsoft.com/office/drawing/2014/main" id="{7F80FBED-94FA-44D8-B2A5-95A2D5597C75}"/>
                </a:ext>
              </a:extLst>
            </p:cNvPr>
            <p:cNvSpPr>
              <a:spLocks noChangeArrowheads="1"/>
            </p:cNvSpPr>
            <p:nvPr/>
          </p:nvSpPr>
          <p:spPr bwMode="auto">
            <a:xfrm>
              <a:off x="3225" y="2462"/>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68" name="Freeform 19">
              <a:extLst>
                <a:ext uri="{FF2B5EF4-FFF2-40B4-BE49-F238E27FC236}">
                  <a16:creationId xmlns:a16="http://schemas.microsoft.com/office/drawing/2014/main" id="{EBECFC28-9BF2-41AC-B08C-6E6165759C3F}"/>
                </a:ext>
              </a:extLst>
            </p:cNvPr>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 name="Freeform 20">
              <a:extLst>
                <a:ext uri="{FF2B5EF4-FFF2-40B4-BE49-F238E27FC236}">
                  <a16:creationId xmlns:a16="http://schemas.microsoft.com/office/drawing/2014/main" id="{695C1E77-3F58-4BC2-B93E-F4F70A997049}"/>
                </a:ext>
              </a:extLst>
            </p:cNvPr>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 name="Rectangle 21">
              <a:extLst>
                <a:ext uri="{FF2B5EF4-FFF2-40B4-BE49-F238E27FC236}">
                  <a16:creationId xmlns:a16="http://schemas.microsoft.com/office/drawing/2014/main" id="{02327BD0-F687-45EB-B47E-BADE6903DB76}"/>
                </a:ext>
              </a:extLst>
            </p:cNvPr>
            <p:cNvSpPr>
              <a:spLocks noChangeArrowheads="1"/>
            </p:cNvSpPr>
            <p:nvPr/>
          </p:nvSpPr>
          <p:spPr bwMode="auto">
            <a:xfrm>
              <a:off x="1725" y="1987"/>
              <a:ext cx="52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Buy tickets</a:t>
              </a:r>
              <a:endParaRPr lang="en-US" altLang="ja-JP" sz="1600" i="0" u="sng">
                <a:solidFill>
                  <a:srgbClr val="000000"/>
                </a:solidFill>
                <a:effectLst/>
              </a:endParaRPr>
            </a:p>
          </p:txBody>
        </p:sp>
        <p:sp>
          <p:nvSpPr>
            <p:cNvPr id="271" name="Rectangle 22">
              <a:extLst>
                <a:ext uri="{FF2B5EF4-FFF2-40B4-BE49-F238E27FC236}">
                  <a16:creationId xmlns:a16="http://schemas.microsoft.com/office/drawing/2014/main" id="{55BBEA7B-EE6B-4193-B7FA-94430DC101ED}"/>
                </a:ext>
              </a:extLst>
            </p:cNvPr>
            <p:cNvSpPr>
              <a:spLocks noChangeArrowheads="1"/>
            </p:cNvSpPr>
            <p:nvPr/>
          </p:nvSpPr>
          <p:spPr bwMode="auto">
            <a:xfrm>
              <a:off x="2178" y="1968"/>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72" name="Freeform 23">
              <a:extLst>
                <a:ext uri="{FF2B5EF4-FFF2-40B4-BE49-F238E27FC236}">
                  <a16:creationId xmlns:a16="http://schemas.microsoft.com/office/drawing/2014/main" id="{8A99EAE6-7771-4855-8838-6C407225BECF}"/>
                </a:ext>
              </a:extLst>
            </p:cNvPr>
            <p:cNvSpPr>
              <a:spLocks/>
            </p:cNvSpPr>
            <p:nvPr/>
          </p:nvSpPr>
          <p:spPr bwMode="auto">
            <a:xfrm>
              <a:off x="1427" y="2133"/>
              <a:ext cx="333" cy="166"/>
            </a:xfrm>
            <a:custGeom>
              <a:avLst/>
              <a:gdLst>
                <a:gd name="T0" fmla="*/ 0 w 333"/>
                <a:gd name="T1" fmla="*/ 166 h 166"/>
                <a:gd name="T2" fmla="*/ 333 w 333"/>
                <a:gd name="T3" fmla="*/ 0 h 166"/>
                <a:gd name="T4" fmla="*/ 283 w 333"/>
                <a:gd name="T5" fmla="*/ 62 h 166"/>
              </a:gdLst>
              <a:ahLst/>
              <a:cxnLst>
                <a:cxn ang="0">
                  <a:pos x="T0" y="T1"/>
                </a:cxn>
                <a:cxn ang="0">
                  <a:pos x="T2" y="T3"/>
                </a:cxn>
                <a:cxn ang="0">
                  <a:pos x="T4" y="T5"/>
                </a:cxn>
              </a:cxnLst>
              <a:rect l="0" t="0" r="r" b="b"/>
              <a:pathLst>
                <a:path w="333" h="166">
                  <a:moveTo>
                    <a:pt x="0" y="166"/>
                  </a:moveTo>
                  <a:lnTo>
                    <a:pt x="333" y="0"/>
                  </a:lnTo>
                  <a:lnTo>
                    <a:pt x="283"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3" name="Line 24">
              <a:extLst>
                <a:ext uri="{FF2B5EF4-FFF2-40B4-BE49-F238E27FC236}">
                  <a16:creationId xmlns:a16="http://schemas.microsoft.com/office/drawing/2014/main" id="{177673B4-693D-4162-BA8A-67619B40FA5B}"/>
                </a:ext>
              </a:extLst>
            </p:cNvPr>
            <p:cNvSpPr>
              <a:spLocks noChangeShapeType="1"/>
            </p:cNvSpPr>
            <p:nvPr/>
          </p:nvSpPr>
          <p:spPr bwMode="auto">
            <a:xfrm flipH="1">
              <a:off x="1679" y="2133"/>
              <a:ext cx="81" cy="4"/>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 name="Line 25">
              <a:extLst>
                <a:ext uri="{FF2B5EF4-FFF2-40B4-BE49-F238E27FC236}">
                  <a16:creationId xmlns:a16="http://schemas.microsoft.com/office/drawing/2014/main" id="{951CE42B-F9DF-4289-882A-DBCC2148B847}"/>
                </a:ext>
              </a:extLst>
            </p:cNvPr>
            <p:cNvSpPr>
              <a:spLocks noChangeShapeType="1"/>
            </p:cNvSpPr>
            <p:nvPr/>
          </p:nvSpPr>
          <p:spPr bwMode="auto">
            <a:xfrm flipH="1">
              <a:off x="1100" y="2299"/>
              <a:ext cx="327" cy="1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 name="Freeform 26">
              <a:extLst>
                <a:ext uri="{FF2B5EF4-FFF2-40B4-BE49-F238E27FC236}">
                  <a16:creationId xmlns:a16="http://schemas.microsoft.com/office/drawing/2014/main" id="{2F587E12-53A3-4E28-B6CC-C6A519850419}"/>
                </a:ext>
              </a:extLst>
            </p:cNvPr>
            <p:cNvSpPr>
              <a:spLocks/>
            </p:cNvSpPr>
            <p:nvPr/>
          </p:nvSpPr>
          <p:spPr bwMode="auto">
            <a:xfrm>
              <a:off x="2203" y="2037"/>
              <a:ext cx="379" cy="81"/>
            </a:xfrm>
            <a:custGeom>
              <a:avLst/>
              <a:gdLst>
                <a:gd name="T0" fmla="*/ 379 w 379"/>
                <a:gd name="T1" fmla="*/ 81 h 81"/>
                <a:gd name="T2" fmla="*/ 0 w 379"/>
                <a:gd name="T3" fmla="*/ 15 h 81"/>
                <a:gd name="T4" fmla="*/ 76 w 379"/>
                <a:gd name="T5" fmla="*/ 0 h 81"/>
              </a:gdLst>
              <a:ahLst/>
              <a:cxnLst>
                <a:cxn ang="0">
                  <a:pos x="T0" y="T1"/>
                </a:cxn>
                <a:cxn ang="0">
                  <a:pos x="T2" y="T3"/>
                </a:cxn>
                <a:cxn ang="0">
                  <a:pos x="T4" y="T5"/>
                </a:cxn>
              </a:cxnLst>
              <a:rect l="0" t="0" r="r" b="b"/>
              <a:pathLst>
                <a:path w="379" h="81">
                  <a:moveTo>
                    <a:pt x="379" y="81"/>
                  </a:moveTo>
                  <a:lnTo>
                    <a:pt x="0" y="15"/>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 name="Line 27">
              <a:extLst>
                <a:ext uri="{FF2B5EF4-FFF2-40B4-BE49-F238E27FC236}">
                  <a16:creationId xmlns:a16="http://schemas.microsoft.com/office/drawing/2014/main" id="{A84253A5-22BB-4B8D-BAFE-FA3DF2A8FFCB}"/>
                </a:ext>
              </a:extLst>
            </p:cNvPr>
            <p:cNvSpPr>
              <a:spLocks noChangeShapeType="1"/>
            </p:cNvSpPr>
            <p:nvPr/>
          </p:nvSpPr>
          <p:spPr bwMode="auto">
            <a:xfrm>
              <a:off x="2203" y="2052"/>
              <a:ext cx="67"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 name="Line 28">
              <a:extLst>
                <a:ext uri="{FF2B5EF4-FFF2-40B4-BE49-F238E27FC236}">
                  <a16:creationId xmlns:a16="http://schemas.microsoft.com/office/drawing/2014/main" id="{62235956-E3BF-4FBA-96FF-70E9623E22FB}"/>
                </a:ext>
              </a:extLst>
            </p:cNvPr>
            <p:cNvSpPr>
              <a:spLocks noChangeShapeType="1"/>
            </p:cNvSpPr>
            <p:nvPr/>
          </p:nvSpPr>
          <p:spPr bwMode="auto">
            <a:xfrm>
              <a:off x="2582" y="2118"/>
              <a:ext cx="383" cy="67"/>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 name="Freeform 29">
              <a:extLst>
                <a:ext uri="{FF2B5EF4-FFF2-40B4-BE49-F238E27FC236}">
                  <a16:creationId xmlns:a16="http://schemas.microsoft.com/office/drawing/2014/main" id="{AF4ED6BB-4681-459D-9093-3F4DD1A85994}"/>
                </a:ext>
              </a:extLst>
            </p:cNvPr>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 name="Freeform 30">
              <a:extLst>
                <a:ext uri="{FF2B5EF4-FFF2-40B4-BE49-F238E27FC236}">
                  <a16:creationId xmlns:a16="http://schemas.microsoft.com/office/drawing/2014/main" id="{CB1FAA77-4343-4193-B484-2DA389B0BF8A}"/>
                </a:ext>
              </a:extLst>
            </p:cNvPr>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0" name="Rectangle 31">
              <a:extLst>
                <a:ext uri="{FF2B5EF4-FFF2-40B4-BE49-F238E27FC236}">
                  <a16:creationId xmlns:a16="http://schemas.microsoft.com/office/drawing/2014/main" id="{B130C7BF-FFA0-439D-834A-58D2CAC8FBB0}"/>
                </a:ext>
              </a:extLst>
            </p:cNvPr>
            <p:cNvSpPr>
              <a:spLocks noChangeArrowheads="1"/>
            </p:cNvSpPr>
            <p:nvPr/>
          </p:nvSpPr>
          <p:spPr bwMode="auto">
            <a:xfrm>
              <a:off x="2133" y="2373"/>
              <a:ext cx="809"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Buy Subscription</a:t>
              </a:r>
              <a:endParaRPr lang="en-US" altLang="ja-JP" sz="1600" i="0" u="sng">
                <a:solidFill>
                  <a:srgbClr val="000000"/>
                </a:solidFill>
                <a:effectLst/>
              </a:endParaRPr>
            </a:p>
          </p:txBody>
        </p:sp>
        <p:sp>
          <p:nvSpPr>
            <p:cNvPr id="281" name="Rectangle 32">
              <a:extLst>
                <a:ext uri="{FF2B5EF4-FFF2-40B4-BE49-F238E27FC236}">
                  <a16:creationId xmlns:a16="http://schemas.microsoft.com/office/drawing/2014/main" id="{7E77C3E8-2622-40ED-AED8-87661BDD2CC4}"/>
                </a:ext>
              </a:extLst>
            </p:cNvPr>
            <p:cNvSpPr>
              <a:spLocks noChangeArrowheads="1"/>
            </p:cNvSpPr>
            <p:nvPr/>
          </p:nvSpPr>
          <p:spPr bwMode="auto">
            <a:xfrm>
              <a:off x="2835" y="2354"/>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82" name="Freeform 33">
              <a:extLst>
                <a:ext uri="{FF2B5EF4-FFF2-40B4-BE49-F238E27FC236}">
                  <a16:creationId xmlns:a16="http://schemas.microsoft.com/office/drawing/2014/main" id="{3DF44FCA-6A56-4B9F-A27B-09D9744F5B36}"/>
                </a:ext>
              </a:extLst>
            </p:cNvPr>
            <p:cNvSpPr>
              <a:spLocks/>
            </p:cNvSpPr>
            <p:nvPr/>
          </p:nvSpPr>
          <p:spPr bwMode="auto">
            <a:xfrm>
              <a:off x="2653" y="2280"/>
              <a:ext cx="155" cy="50"/>
            </a:xfrm>
            <a:custGeom>
              <a:avLst/>
              <a:gdLst>
                <a:gd name="T0" fmla="*/ 155 w 155"/>
                <a:gd name="T1" fmla="*/ 0 h 50"/>
                <a:gd name="T2" fmla="*/ 0 w 155"/>
                <a:gd name="T3" fmla="*/ 36 h 50"/>
                <a:gd name="T4" fmla="*/ 81 w 155"/>
                <a:gd name="T5" fmla="*/ 50 h 50"/>
              </a:gdLst>
              <a:ahLst/>
              <a:cxnLst>
                <a:cxn ang="0">
                  <a:pos x="T0" y="T1"/>
                </a:cxn>
                <a:cxn ang="0">
                  <a:pos x="T2" y="T3"/>
                </a:cxn>
                <a:cxn ang="0">
                  <a:pos x="T4" y="T5"/>
                </a:cxn>
              </a:cxnLst>
              <a:rect l="0" t="0" r="r" b="b"/>
              <a:pathLst>
                <a:path w="155" h="50">
                  <a:moveTo>
                    <a:pt x="155" y="0"/>
                  </a:moveTo>
                  <a:lnTo>
                    <a:pt x="0" y="36"/>
                  </a:lnTo>
                  <a:lnTo>
                    <a:pt x="81" y="5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 name="Line 34">
              <a:extLst>
                <a:ext uri="{FF2B5EF4-FFF2-40B4-BE49-F238E27FC236}">
                  <a16:creationId xmlns:a16="http://schemas.microsoft.com/office/drawing/2014/main" id="{89012F18-490F-4017-B893-24211588B6A4}"/>
                </a:ext>
              </a:extLst>
            </p:cNvPr>
            <p:cNvSpPr>
              <a:spLocks noChangeShapeType="1"/>
            </p:cNvSpPr>
            <p:nvPr/>
          </p:nvSpPr>
          <p:spPr bwMode="auto">
            <a:xfrm flipV="1">
              <a:off x="2653" y="2271"/>
              <a:ext cx="64"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 name="Line 35">
              <a:extLst>
                <a:ext uri="{FF2B5EF4-FFF2-40B4-BE49-F238E27FC236}">
                  <a16:creationId xmlns:a16="http://schemas.microsoft.com/office/drawing/2014/main" id="{EA8D7C63-9C88-409C-8AB6-0F6E6B36815E}"/>
                </a:ext>
              </a:extLst>
            </p:cNvPr>
            <p:cNvSpPr>
              <a:spLocks noChangeShapeType="1"/>
            </p:cNvSpPr>
            <p:nvPr/>
          </p:nvSpPr>
          <p:spPr bwMode="auto">
            <a:xfrm flipV="1">
              <a:off x="2808" y="2240"/>
              <a:ext cx="152"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 name="Freeform 36">
              <a:extLst>
                <a:ext uri="{FF2B5EF4-FFF2-40B4-BE49-F238E27FC236}">
                  <a16:creationId xmlns:a16="http://schemas.microsoft.com/office/drawing/2014/main" id="{2A476955-C4C8-4D27-9A23-6D426CFC5265}"/>
                </a:ext>
              </a:extLst>
            </p:cNvPr>
            <p:cNvSpPr>
              <a:spLocks/>
            </p:cNvSpPr>
            <p:nvPr/>
          </p:nvSpPr>
          <p:spPr bwMode="auto">
            <a:xfrm>
              <a:off x="3060" y="2831"/>
              <a:ext cx="112" cy="109"/>
            </a:xfrm>
            <a:custGeom>
              <a:avLst/>
              <a:gdLst>
                <a:gd name="T0" fmla="*/ 58 w 112"/>
                <a:gd name="T1" fmla="*/ 0 h 109"/>
                <a:gd name="T2" fmla="*/ 46 w 112"/>
                <a:gd name="T3" fmla="*/ 0 h 109"/>
                <a:gd name="T4" fmla="*/ 36 w 112"/>
                <a:gd name="T5" fmla="*/ 2 h 109"/>
                <a:gd name="T6" fmla="*/ 27 w 112"/>
                <a:gd name="T7" fmla="*/ 9 h 109"/>
                <a:gd name="T8" fmla="*/ 17 w 112"/>
                <a:gd name="T9" fmla="*/ 14 h 109"/>
                <a:gd name="T10" fmla="*/ 10 w 112"/>
                <a:gd name="T11" fmla="*/ 24 h 109"/>
                <a:gd name="T12" fmla="*/ 5 w 112"/>
                <a:gd name="T13" fmla="*/ 33 h 109"/>
                <a:gd name="T14" fmla="*/ 3 w 112"/>
                <a:gd name="T15" fmla="*/ 43 h 109"/>
                <a:gd name="T16" fmla="*/ 0 w 112"/>
                <a:gd name="T17" fmla="*/ 55 h 109"/>
                <a:gd name="T18" fmla="*/ 3 w 112"/>
                <a:gd name="T19" fmla="*/ 66 h 109"/>
                <a:gd name="T20" fmla="*/ 5 w 112"/>
                <a:gd name="T21" fmla="*/ 76 h 109"/>
                <a:gd name="T22" fmla="*/ 10 w 112"/>
                <a:gd name="T23" fmla="*/ 86 h 109"/>
                <a:gd name="T24" fmla="*/ 17 w 112"/>
                <a:gd name="T25" fmla="*/ 93 h 109"/>
                <a:gd name="T26" fmla="*/ 27 w 112"/>
                <a:gd name="T27" fmla="*/ 100 h 109"/>
                <a:gd name="T28" fmla="*/ 36 w 112"/>
                <a:gd name="T29" fmla="*/ 105 h 109"/>
                <a:gd name="T30" fmla="*/ 46 w 112"/>
                <a:gd name="T31" fmla="*/ 109 h 109"/>
                <a:gd name="T32" fmla="*/ 58 w 112"/>
                <a:gd name="T33" fmla="*/ 109 h 109"/>
                <a:gd name="T34" fmla="*/ 67 w 112"/>
                <a:gd name="T35" fmla="*/ 109 h 109"/>
                <a:gd name="T36" fmla="*/ 79 w 112"/>
                <a:gd name="T37" fmla="*/ 105 h 109"/>
                <a:gd name="T38" fmla="*/ 88 w 112"/>
                <a:gd name="T39" fmla="*/ 100 h 109"/>
                <a:gd name="T40" fmla="*/ 96 w 112"/>
                <a:gd name="T41" fmla="*/ 93 h 109"/>
                <a:gd name="T42" fmla="*/ 103 w 112"/>
                <a:gd name="T43" fmla="*/ 86 h 109"/>
                <a:gd name="T44" fmla="*/ 108 w 112"/>
                <a:gd name="T45" fmla="*/ 76 h 109"/>
                <a:gd name="T46" fmla="*/ 112 w 112"/>
                <a:gd name="T47" fmla="*/ 66 h 109"/>
                <a:gd name="T48" fmla="*/ 112 w 112"/>
                <a:gd name="T49" fmla="*/ 55 h 109"/>
                <a:gd name="T50" fmla="*/ 112 w 112"/>
                <a:gd name="T51" fmla="*/ 43 h 109"/>
                <a:gd name="T52" fmla="*/ 108 w 112"/>
                <a:gd name="T53" fmla="*/ 33 h 109"/>
                <a:gd name="T54" fmla="*/ 103 w 112"/>
                <a:gd name="T55" fmla="*/ 24 h 109"/>
                <a:gd name="T56" fmla="*/ 96 w 112"/>
                <a:gd name="T57" fmla="*/ 14 h 109"/>
                <a:gd name="T58" fmla="*/ 88 w 112"/>
                <a:gd name="T59" fmla="*/ 9 h 109"/>
                <a:gd name="T60" fmla="*/ 79 w 112"/>
                <a:gd name="T61" fmla="*/ 2 h 109"/>
                <a:gd name="T62" fmla="*/ 67 w 112"/>
                <a:gd name="T63" fmla="*/ 0 h 109"/>
                <a:gd name="T64" fmla="*/ 58 w 112"/>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9">
                  <a:moveTo>
                    <a:pt x="58" y="0"/>
                  </a:moveTo>
                  <a:lnTo>
                    <a:pt x="46" y="0"/>
                  </a:lnTo>
                  <a:lnTo>
                    <a:pt x="36" y="2"/>
                  </a:lnTo>
                  <a:lnTo>
                    <a:pt x="27" y="9"/>
                  </a:lnTo>
                  <a:lnTo>
                    <a:pt x="17" y="14"/>
                  </a:lnTo>
                  <a:lnTo>
                    <a:pt x="10" y="24"/>
                  </a:lnTo>
                  <a:lnTo>
                    <a:pt x="5" y="33"/>
                  </a:lnTo>
                  <a:lnTo>
                    <a:pt x="3" y="43"/>
                  </a:lnTo>
                  <a:lnTo>
                    <a:pt x="0" y="55"/>
                  </a:lnTo>
                  <a:lnTo>
                    <a:pt x="3" y="66"/>
                  </a:lnTo>
                  <a:lnTo>
                    <a:pt x="5" y="76"/>
                  </a:lnTo>
                  <a:lnTo>
                    <a:pt x="10" y="86"/>
                  </a:lnTo>
                  <a:lnTo>
                    <a:pt x="17" y="93"/>
                  </a:lnTo>
                  <a:lnTo>
                    <a:pt x="27" y="100"/>
                  </a:lnTo>
                  <a:lnTo>
                    <a:pt x="36" y="105"/>
                  </a:lnTo>
                  <a:lnTo>
                    <a:pt x="46" y="109"/>
                  </a:lnTo>
                  <a:lnTo>
                    <a:pt x="58" y="109"/>
                  </a:lnTo>
                  <a:lnTo>
                    <a:pt x="67" y="109"/>
                  </a:lnTo>
                  <a:lnTo>
                    <a:pt x="79" y="105"/>
                  </a:lnTo>
                  <a:lnTo>
                    <a:pt x="88" y="100"/>
                  </a:lnTo>
                  <a:lnTo>
                    <a:pt x="96" y="93"/>
                  </a:lnTo>
                  <a:lnTo>
                    <a:pt x="103" y="86"/>
                  </a:lnTo>
                  <a:lnTo>
                    <a:pt x="108" y="76"/>
                  </a:lnTo>
                  <a:lnTo>
                    <a:pt x="112" y="66"/>
                  </a:lnTo>
                  <a:lnTo>
                    <a:pt x="112" y="55"/>
                  </a:lnTo>
                  <a:lnTo>
                    <a:pt x="112" y="43"/>
                  </a:lnTo>
                  <a:lnTo>
                    <a:pt x="108" y="33"/>
                  </a:lnTo>
                  <a:lnTo>
                    <a:pt x="103" y="24"/>
                  </a:lnTo>
                  <a:lnTo>
                    <a:pt x="96" y="14"/>
                  </a:lnTo>
                  <a:lnTo>
                    <a:pt x="88" y="9"/>
                  </a:lnTo>
                  <a:lnTo>
                    <a:pt x="79" y="2"/>
                  </a:lnTo>
                  <a:lnTo>
                    <a:pt x="67" y="0"/>
                  </a:lnTo>
                  <a:lnTo>
                    <a:pt x="58"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 name="Line 37">
              <a:extLst>
                <a:ext uri="{FF2B5EF4-FFF2-40B4-BE49-F238E27FC236}">
                  <a16:creationId xmlns:a16="http://schemas.microsoft.com/office/drawing/2014/main" id="{84310F65-0F0A-4CAB-8B2E-2F546CF9B7D5}"/>
                </a:ext>
              </a:extLst>
            </p:cNvPr>
            <p:cNvSpPr>
              <a:spLocks noChangeShapeType="1"/>
            </p:cNvSpPr>
            <p:nvPr/>
          </p:nvSpPr>
          <p:spPr bwMode="auto">
            <a:xfrm>
              <a:off x="3118" y="2936"/>
              <a:ext cx="1" cy="10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 name="Line 38">
              <a:extLst>
                <a:ext uri="{FF2B5EF4-FFF2-40B4-BE49-F238E27FC236}">
                  <a16:creationId xmlns:a16="http://schemas.microsoft.com/office/drawing/2014/main" id="{FF443ACF-B944-4342-B1A8-D64D4CAC12D4}"/>
                </a:ext>
              </a:extLst>
            </p:cNvPr>
            <p:cNvSpPr>
              <a:spLocks noChangeShapeType="1"/>
            </p:cNvSpPr>
            <p:nvPr/>
          </p:nvSpPr>
          <p:spPr bwMode="auto">
            <a:xfrm>
              <a:off x="3032" y="2967"/>
              <a:ext cx="166"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 name="Freeform 39">
              <a:extLst>
                <a:ext uri="{FF2B5EF4-FFF2-40B4-BE49-F238E27FC236}">
                  <a16:creationId xmlns:a16="http://schemas.microsoft.com/office/drawing/2014/main" id="{6A2EBBC7-D15D-48A2-9255-669717EF87D9}"/>
                </a:ext>
              </a:extLst>
            </p:cNvPr>
            <p:cNvSpPr>
              <a:spLocks/>
            </p:cNvSpPr>
            <p:nvPr/>
          </p:nvSpPr>
          <p:spPr bwMode="auto">
            <a:xfrm>
              <a:off x="2996" y="3036"/>
              <a:ext cx="236" cy="116"/>
            </a:xfrm>
            <a:custGeom>
              <a:avLst/>
              <a:gdLst>
                <a:gd name="T0" fmla="*/ 0 w 236"/>
                <a:gd name="T1" fmla="*/ 116 h 116"/>
                <a:gd name="T2" fmla="*/ 122 w 236"/>
                <a:gd name="T3" fmla="*/ 0 h 116"/>
                <a:gd name="T4" fmla="*/ 236 w 236"/>
                <a:gd name="T5" fmla="*/ 116 h 116"/>
              </a:gdLst>
              <a:ahLst/>
              <a:cxnLst>
                <a:cxn ang="0">
                  <a:pos x="T0" y="T1"/>
                </a:cxn>
                <a:cxn ang="0">
                  <a:pos x="T2" y="T3"/>
                </a:cxn>
                <a:cxn ang="0">
                  <a:pos x="T4" y="T5"/>
                </a:cxn>
              </a:cxnLst>
              <a:rect l="0" t="0" r="r" b="b"/>
              <a:pathLst>
                <a:path w="236" h="116">
                  <a:moveTo>
                    <a:pt x="0" y="116"/>
                  </a:moveTo>
                  <a:lnTo>
                    <a:pt x="122" y="0"/>
                  </a:lnTo>
                  <a:lnTo>
                    <a:pt x="236" y="116"/>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 name="Rectangle 40">
              <a:extLst>
                <a:ext uri="{FF2B5EF4-FFF2-40B4-BE49-F238E27FC236}">
                  <a16:creationId xmlns:a16="http://schemas.microsoft.com/office/drawing/2014/main" id="{CBE05542-F8BA-4ED0-AB9E-9AC545F35D13}"/>
                </a:ext>
              </a:extLst>
            </p:cNvPr>
            <p:cNvSpPr>
              <a:spLocks noChangeArrowheads="1"/>
            </p:cNvSpPr>
            <p:nvPr/>
          </p:nvSpPr>
          <p:spPr bwMode="auto">
            <a:xfrm>
              <a:off x="2859" y="3255"/>
              <a:ext cx="58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ea typeface="宋?" charset="-122"/>
                </a:rPr>
                <a:t>信用卡服务商</a:t>
              </a:r>
              <a:endParaRPr lang="ja-JP" altLang="en-US" sz="1600" i="0" u="sng">
                <a:solidFill>
                  <a:srgbClr val="000000"/>
                </a:solidFill>
                <a:effectLst/>
              </a:endParaRPr>
            </a:p>
          </p:txBody>
        </p:sp>
        <p:sp>
          <p:nvSpPr>
            <p:cNvPr id="290" name="Rectangle 41">
              <a:extLst>
                <a:ext uri="{FF2B5EF4-FFF2-40B4-BE49-F238E27FC236}">
                  <a16:creationId xmlns:a16="http://schemas.microsoft.com/office/drawing/2014/main" id="{5A2D4FD6-8213-401E-85FC-CA10D0FDE529}"/>
                </a:ext>
              </a:extLst>
            </p:cNvPr>
            <p:cNvSpPr>
              <a:spLocks noChangeArrowheads="1"/>
            </p:cNvSpPr>
            <p:nvPr/>
          </p:nvSpPr>
          <p:spPr bwMode="auto">
            <a:xfrm>
              <a:off x="3387" y="3241"/>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91" name="Freeform 42">
              <a:extLst>
                <a:ext uri="{FF2B5EF4-FFF2-40B4-BE49-F238E27FC236}">
                  <a16:creationId xmlns:a16="http://schemas.microsoft.com/office/drawing/2014/main" id="{1F578791-885A-441E-AEB9-70D999333D8B}"/>
                </a:ext>
              </a:extLst>
            </p:cNvPr>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2" name="Freeform 43">
              <a:extLst>
                <a:ext uri="{FF2B5EF4-FFF2-40B4-BE49-F238E27FC236}">
                  <a16:creationId xmlns:a16="http://schemas.microsoft.com/office/drawing/2014/main" id="{F1301FC0-B2BD-4F7D-8B78-1FF45A4D3F45}"/>
                </a:ext>
              </a:extLst>
            </p:cNvPr>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3" name="Rectangle 44">
              <a:extLst>
                <a:ext uri="{FF2B5EF4-FFF2-40B4-BE49-F238E27FC236}">
                  <a16:creationId xmlns:a16="http://schemas.microsoft.com/office/drawing/2014/main" id="{AD553609-7FF3-45C7-BF9F-6DBCF450639C}"/>
                </a:ext>
              </a:extLst>
            </p:cNvPr>
            <p:cNvSpPr>
              <a:spLocks noChangeArrowheads="1"/>
            </p:cNvSpPr>
            <p:nvPr/>
          </p:nvSpPr>
          <p:spPr bwMode="auto">
            <a:xfrm>
              <a:off x="1570" y="3226"/>
              <a:ext cx="64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Make charges</a:t>
              </a:r>
              <a:endParaRPr lang="en-US" altLang="ja-JP" sz="1600" i="0" u="sng">
                <a:solidFill>
                  <a:srgbClr val="000000"/>
                </a:solidFill>
                <a:effectLst/>
              </a:endParaRPr>
            </a:p>
          </p:txBody>
        </p:sp>
        <p:sp>
          <p:nvSpPr>
            <p:cNvPr id="294" name="Rectangle 45">
              <a:extLst>
                <a:ext uri="{FF2B5EF4-FFF2-40B4-BE49-F238E27FC236}">
                  <a16:creationId xmlns:a16="http://schemas.microsoft.com/office/drawing/2014/main" id="{4E0195DE-A49D-439D-B083-51DE3BB22CC7}"/>
                </a:ext>
              </a:extLst>
            </p:cNvPr>
            <p:cNvSpPr>
              <a:spLocks noChangeArrowheads="1"/>
            </p:cNvSpPr>
            <p:nvPr/>
          </p:nvSpPr>
          <p:spPr bwMode="auto">
            <a:xfrm>
              <a:off x="2142" y="3203"/>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95" name="Freeform 46">
              <a:extLst>
                <a:ext uri="{FF2B5EF4-FFF2-40B4-BE49-F238E27FC236}">
                  <a16:creationId xmlns:a16="http://schemas.microsoft.com/office/drawing/2014/main" id="{29039CB5-3A46-4186-8230-1F61FEEB86AB}"/>
                </a:ext>
              </a:extLst>
            </p:cNvPr>
            <p:cNvSpPr>
              <a:spLocks noEditPoints="1"/>
            </p:cNvSpPr>
            <p:nvPr/>
          </p:nvSpPr>
          <p:spPr bwMode="auto">
            <a:xfrm>
              <a:off x="1865" y="2185"/>
              <a:ext cx="88" cy="784"/>
            </a:xfrm>
            <a:custGeom>
              <a:avLst/>
              <a:gdLst>
                <a:gd name="T0" fmla="*/ 85 w 88"/>
                <a:gd name="T1" fmla="*/ 17 h 784"/>
                <a:gd name="T2" fmla="*/ 83 w 88"/>
                <a:gd name="T3" fmla="*/ 19 h 784"/>
                <a:gd name="T4" fmla="*/ 83 w 88"/>
                <a:gd name="T5" fmla="*/ 41 h 784"/>
                <a:gd name="T6" fmla="*/ 81 w 88"/>
                <a:gd name="T7" fmla="*/ 55 h 784"/>
                <a:gd name="T8" fmla="*/ 81 w 88"/>
                <a:gd name="T9" fmla="*/ 57 h 784"/>
                <a:gd name="T10" fmla="*/ 78 w 88"/>
                <a:gd name="T11" fmla="*/ 79 h 784"/>
                <a:gd name="T12" fmla="*/ 76 w 88"/>
                <a:gd name="T13" fmla="*/ 91 h 784"/>
                <a:gd name="T14" fmla="*/ 76 w 88"/>
                <a:gd name="T15" fmla="*/ 95 h 784"/>
                <a:gd name="T16" fmla="*/ 74 w 88"/>
                <a:gd name="T17" fmla="*/ 122 h 784"/>
                <a:gd name="T18" fmla="*/ 71 w 88"/>
                <a:gd name="T19" fmla="*/ 129 h 784"/>
                <a:gd name="T20" fmla="*/ 74 w 88"/>
                <a:gd name="T21" fmla="*/ 133 h 784"/>
                <a:gd name="T22" fmla="*/ 69 w 88"/>
                <a:gd name="T23" fmla="*/ 160 h 784"/>
                <a:gd name="T24" fmla="*/ 66 w 88"/>
                <a:gd name="T25" fmla="*/ 162 h 784"/>
                <a:gd name="T26" fmla="*/ 69 w 88"/>
                <a:gd name="T27" fmla="*/ 172 h 784"/>
                <a:gd name="T28" fmla="*/ 66 w 88"/>
                <a:gd name="T29" fmla="*/ 198 h 784"/>
                <a:gd name="T30" fmla="*/ 64 w 88"/>
                <a:gd name="T31" fmla="*/ 200 h 784"/>
                <a:gd name="T32" fmla="*/ 64 w 88"/>
                <a:gd name="T33" fmla="*/ 210 h 784"/>
                <a:gd name="T34" fmla="*/ 62 w 88"/>
                <a:gd name="T35" fmla="*/ 236 h 784"/>
                <a:gd name="T36" fmla="*/ 62 w 88"/>
                <a:gd name="T37" fmla="*/ 238 h 784"/>
                <a:gd name="T38" fmla="*/ 59 w 88"/>
                <a:gd name="T39" fmla="*/ 257 h 784"/>
                <a:gd name="T40" fmla="*/ 57 w 88"/>
                <a:gd name="T41" fmla="*/ 272 h 784"/>
                <a:gd name="T42" fmla="*/ 57 w 88"/>
                <a:gd name="T43" fmla="*/ 276 h 784"/>
                <a:gd name="T44" fmla="*/ 55 w 88"/>
                <a:gd name="T45" fmla="*/ 300 h 784"/>
                <a:gd name="T46" fmla="*/ 52 w 88"/>
                <a:gd name="T47" fmla="*/ 305 h 784"/>
                <a:gd name="T48" fmla="*/ 55 w 88"/>
                <a:gd name="T49" fmla="*/ 315 h 784"/>
                <a:gd name="T50" fmla="*/ 50 w 88"/>
                <a:gd name="T51" fmla="*/ 338 h 784"/>
                <a:gd name="T52" fmla="*/ 47 w 88"/>
                <a:gd name="T53" fmla="*/ 343 h 784"/>
                <a:gd name="T54" fmla="*/ 47 w 88"/>
                <a:gd name="T55" fmla="*/ 362 h 784"/>
                <a:gd name="T56" fmla="*/ 45 w 88"/>
                <a:gd name="T57" fmla="*/ 376 h 784"/>
                <a:gd name="T58" fmla="*/ 45 w 88"/>
                <a:gd name="T59" fmla="*/ 379 h 784"/>
                <a:gd name="T60" fmla="*/ 45 w 88"/>
                <a:gd name="T61" fmla="*/ 400 h 784"/>
                <a:gd name="T62" fmla="*/ 40 w 88"/>
                <a:gd name="T63" fmla="*/ 415 h 784"/>
                <a:gd name="T64" fmla="*/ 43 w 88"/>
                <a:gd name="T65" fmla="*/ 417 h 784"/>
                <a:gd name="T66" fmla="*/ 40 w 88"/>
                <a:gd name="T67" fmla="*/ 443 h 784"/>
                <a:gd name="T68" fmla="*/ 35 w 88"/>
                <a:gd name="T69" fmla="*/ 453 h 784"/>
                <a:gd name="T70" fmla="*/ 38 w 88"/>
                <a:gd name="T71" fmla="*/ 455 h 784"/>
                <a:gd name="T72" fmla="*/ 35 w 88"/>
                <a:gd name="T73" fmla="*/ 481 h 784"/>
                <a:gd name="T74" fmla="*/ 33 w 88"/>
                <a:gd name="T75" fmla="*/ 486 h 784"/>
                <a:gd name="T76" fmla="*/ 33 w 88"/>
                <a:gd name="T77" fmla="*/ 496 h 784"/>
                <a:gd name="T78" fmla="*/ 31 w 88"/>
                <a:gd name="T79" fmla="*/ 519 h 784"/>
                <a:gd name="T80" fmla="*/ 28 w 88"/>
                <a:gd name="T81" fmla="*/ 522 h 784"/>
                <a:gd name="T82" fmla="*/ 31 w 88"/>
                <a:gd name="T83" fmla="*/ 534 h 784"/>
                <a:gd name="T84" fmla="*/ 26 w 88"/>
                <a:gd name="T85" fmla="*/ 558 h 784"/>
                <a:gd name="T86" fmla="*/ 26 w 88"/>
                <a:gd name="T87" fmla="*/ 560 h 784"/>
                <a:gd name="T88" fmla="*/ 26 w 88"/>
                <a:gd name="T89" fmla="*/ 579 h 784"/>
                <a:gd name="T90" fmla="*/ 21 w 88"/>
                <a:gd name="T91" fmla="*/ 593 h 784"/>
                <a:gd name="T92" fmla="*/ 24 w 88"/>
                <a:gd name="T93" fmla="*/ 598 h 784"/>
                <a:gd name="T94" fmla="*/ 19 w 88"/>
                <a:gd name="T95" fmla="*/ 624 h 784"/>
                <a:gd name="T96" fmla="*/ 16 w 88"/>
                <a:gd name="T97" fmla="*/ 627 h 784"/>
                <a:gd name="T98" fmla="*/ 19 w 88"/>
                <a:gd name="T99" fmla="*/ 636 h 784"/>
                <a:gd name="T100" fmla="*/ 14 w 88"/>
                <a:gd name="T101" fmla="*/ 662 h 784"/>
                <a:gd name="T102" fmla="*/ 14 w 88"/>
                <a:gd name="T103" fmla="*/ 665 h 784"/>
                <a:gd name="T104" fmla="*/ 14 w 88"/>
                <a:gd name="T105" fmla="*/ 684 h 784"/>
                <a:gd name="T106" fmla="*/ 9 w 88"/>
                <a:gd name="T107" fmla="*/ 698 h 784"/>
                <a:gd name="T108" fmla="*/ 9 w 88"/>
                <a:gd name="T109" fmla="*/ 703 h 784"/>
                <a:gd name="T110" fmla="*/ 9 w 88"/>
                <a:gd name="T111" fmla="*/ 722 h 784"/>
                <a:gd name="T112" fmla="*/ 7 w 88"/>
                <a:gd name="T113" fmla="*/ 736 h 784"/>
                <a:gd name="T114" fmla="*/ 7 w 88"/>
                <a:gd name="T115" fmla="*/ 741 h 784"/>
                <a:gd name="T116" fmla="*/ 5 w 88"/>
                <a:gd name="T117" fmla="*/ 765 h 784"/>
                <a:gd name="T118" fmla="*/ 2 w 88"/>
                <a:gd name="T119" fmla="*/ 770 h 784"/>
                <a:gd name="T120" fmla="*/ 2 w 88"/>
                <a:gd name="T121" fmla="*/ 779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8" h="784">
                  <a:moveTo>
                    <a:pt x="88" y="2"/>
                  </a:moveTo>
                  <a:lnTo>
                    <a:pt x="88" y="7"/>
                  </a:lnTo>
                  <a:lnTo>
                    <a:pt x="85" y="7"/>
                  </a:lnTo>
                  <a:lnTo>
                    <a:pt x="85" y="7"/>
                  </a:lnTo>
                  <a:lnTo>
                    <a:pt x="85" y="7"/>
                  </a:lnTo>
                  <a:lnTo>
                    <a:pt x="85" y="7"/>
                  </a:lnTo>
                  <a:lnTo>
                    <a:pt x="85" y="2"/>
                  </a:lnTo>
                  <a:lnTo>
                    <a:pt x="85" y="0"/>
                  </a:lnTo>
                  <a:lnTo>
                    <a:pt x="85" y="0"/>
                  </a:lnTo>
                  <a:lnTo>
                    <a:pt x="88" y="0"/>
                  </a:lnTo>
                  <a:lnTo>
                    <a:pt x="88" y="2"/>
                  </a:lnTo>
                  <a:lnTo>
                    <a:pt x="88" y="2"/>
                  </a:lnTo>
                  <a:close/>
                  <a:moveTo>
                    <a:pt x="85" y="12"/>
                  </a:moveTo>
                  <a:lnTo>
                    <a:pt x="85" y="17"/>
                  </a:lnTo>
                  <a:lnTo>
                    <a:pt x="85" y="17"/>
                  </a:lnTo>
                  <a:lnTo>
                    <a:pt x="85" y="17"/>
                  </a:lnTo>
                  <a:lnTo>
                    <a:pt x="83" y="17"/>
                  </a:lnTo>
                  <a:lnTo>
                    <a:pt x="83" y="17"/>
                  </a:lnTo>
                  <a:lnTo>
                    <a:pt x="83" y="12"/>
                  </a:lnTo>
                  <a:lnTo>
                    <a:pt x="85" y="10"/>
                  </a:lnTo>
                  <a:lnTo>
                    <a:pt x="85" y="10"/>
                  </a:lnTo>
                  <a:lnTo>
                    <a:pt x="85" y="10"/>
                  </a:lnTo>
                  <a:lnTo>
                    <a:pt x="85" y="12"/>
                  </a:lnTo>
                  <a:lnTo>
                    <a:pt x="85" y="12"/>
                  </a:lnTo>
                  <a:close/>
                  <a:moveTo>
                    <a:pt x="85" y="21"/>
                  </a:moveTo>
                  <a:lnTo>
                    <a:pt x="85" y="26"/>
                  </a:lnTo>
                  <a:lnTo>
                    <a:pt x="85" y="26"/>
                  </a:lnTo>
                  <a:lnTo>
                    <a:pt x="83" y="26"/>
                  </a:lnTo>
                  <a:lnTo>
                    <a:pt x="83" y="26"/>
                  </a:lnTo>
                  <a:lnTo>
                    <a:pt x="83" y="26"/>
                  </a:lnTo>
                  <a:lnTo>
                    <a:pt x="83" y="21"/>
                  </a:lnTo>
                  <a:lnTo>
                    <a:pt x="83" y="19"/>
                  </a:lnTo>
                  <a:lnTo>
                    <a:pt x="85" y="19"/>
                  </a:lnTo>
                  <a:lnTo>
                    <a:pt x="85" y="21"/>
                  </a:lnTo>
                  <a:lnTo>
                    <a:pt x="85" y="21"/>
                  </a:lnTo>
                  <a:close/>
                  <a:moveTo>
                    <a:pt x="83" y="31"/>
                  </a:moveTo>
                  <a:lnTo>
                    <a:pt x="83" y="36"/>
                  </a:lnTo>
                  <a:lnTo>
                    <a:pt x="83" y="36"/>
                  </a:lnTo>
                  <a:lnTo>
                    <a:pt x="83" y="36"/>
                  </a:lnTo>
                  <a:lnTo>
                    <a:pt x="81" y="36"/>
                  </a:lnTo>
                  <a:lnTo>
                    <a:pt x="81" y="36"/>
                  </a:lnTo>
                  <a:lnTo>
                    <a:pt x="81" y="31"/>
                  </a:lnTo>
                  <a:lnTo>
                    <a:pt x="83" y="29"/>
                  </a:lnTo>
                  <a:lnTo>
                    <a:pt x="83" y="29"/>
                  </a:lnTo>
                  <a:lnTo>
                    <a:pt x="83" y="29"/>
                  </a:lnTo>
                  <a:lnTo>
                    <a:pt x="83" y="31"/>
                  </a:lnTo>
                  <a:lnTo>
                    <a:pt x="83" y="31"/>
                  </a:lnTo>
                  <a:close/>
                  <a:moveTo>
                    <a:pt x="83" y="41"/>
                  </a:moveTo>
                  <a:lnTo>
                    <a:pt x="83" y="45"/>
                  </a:lnTo>
                  <a:lnTo>
                    <a:pt x="83" y="45"/>
                  </a:lnTo>
                  <a:lnTo>
                    <a:pt x="81" y="45"/>
                  </a:lnTo>
                  <a:lnTo>
                    <a:pt x="81" y="45"/>
                  </a:lnTo>
                  <a:lnTo>
                    <a:pt x="81" y="45"/>
                  </a:lnTo>
                  <a:lnTo>
                    <a:pt x="81" y="41"/>
                  </a:lnTo>
                  <a:lnTo>
                    <a:pt x="81" y="38"/>
                  </a:lnTo>
                  <a:lnTo>
                    <a:pt x="83" y="38"/>
                  </a:lnTo>
                  <a:lnTo>
                    <a:pt x="83" y="38"/>
                  </a:lnTo>
                  <a:lnTo>
                    <a:pt x="83" y="41"/>
                  </a:lnTo>
                  <a:lnTo>
                    <a:pt x="83" y="41"/>
                  </a:lnTo>
                  <a:close/>
                  <a:moveTo>
                    <a:pt x="83" y="50"/>
                  </a:moveTo>
                  <a:lnTo>
                    <a:pt x="81" y="55"/>
                  </a:lnTo>
                  <a:lnTo>
                    <a:pt x="81" y="55"/>
                  </a:lnTo>
                  <a:lnTo>
                    <a:pt x="81" y="55"/>
                  </a:lnTo>
                  <a:lnTo>
                    <a:pt x="81" y="55"/>
                  </a:lnTo>
                  <a:lnTo>
                    <a:pt x="78" y="55"/>
                  </a:lnTo>
                  <a:lnTo>
                    <a:pt x="81" y="50"/>
                  </a:lnTo>
                  <a:lnTo>
                    <a:pt x="81" y="48"/>
                  </a:lnTo>
                  <a:lnTo>
                    <a:pt x="81" y="48"/>
                  </a:lnTo>
                  <a:lnTo>
                    <a:pt x="83" y="48"/>
                  </a:lnTo>
                  <a:lnTo>
                    <a:pt x="83" y="50"/>
                  </a:lnTo>
                  <a:lnTo>
                    <a:pt x="83" y="50"/>
                  </a:lnTo>
                  <a:close/>
                  <a:moveTo>
                    <a:pt x="81" y="60"/>
                  </a:moveTo>
                  <a:lnTo>
                    <a:pt x="81" y="64"/>
                  </a:lnTo>
                  <a:lnTo>
                    <a:pt x="81" y="64"/>
                  </a:lnTo>
                  <a:lnTo>
                    <a:pt x="78" y="64"/>
                  </a:lnTo>
                  <a:lnTo>
                    <a:pt x="78" y="64"/>
                  </a:lnTo>
                  <a:lnTo>
                    <a:pt x="78" y="64"/>
                  </a:lnTo>
                  <a:lnTo>
                    <a:pt x="78" y="60"/>
                  </a:lnTo>
                  <a:lnTo>
                    <a:pt x="78" y="57"/>
                  </a:lnTo>
                  <a:lnTo>
                    <a:pt x="81" y="57"/>
                  </a:lnTo>
                  <a:lnTo>
                    <a:pt x="81" y="57"/>
                  </a:lnTo>
                  <a:lnTo>
                    <a:pt x="81" y="60"/>
                  </a:lnTo>
                  <a:lnTo>
                    <a:pt x="81" y="60"/>
                  </a:lnTo>
                  <a:close/>
                  <a:moveTo>
                    <a:pt x="81" y="69"/>
                  </a:moveTo>
                  <a:lnTo>
                    <a:pt x="81" y="74"/>
                  </a:lnTo>
                  <a:lnTo>
                    <a:pt x="78" y="74"/>
                  </a:lnTo>
                  <a:lnTo>
                    <a:pt x="78" y="74"/>
                  </a:lnTo>
                  <a:lnTo>
                    <a:pt x="78" y="74"/>
                  </a:lnTo>
                  <a:lnTo>
                    <a:pt x="78" y="74"/>
                  </a:lnTo>
                  <a:lnTo>
                    <a:pt x="78" y="69"/>
                  </a:lnTo>
                  <a:lnTo>
                    <a:pt x="78" y="67"/>
                  </a:lnTo>
                  <a:lnTo>
                    <a:pt x="78" y="67"/>
                  </a:lnTo>
                  <a:lnTo>
                    <a:pt x="81" y="67"/>
                  </a:lnTo>
                  <a:lnTo>
                    <a:pt x="81" y="69"/>
                  </a:lnTo>
                  <a:lnTo>
                    <a:pt x="81" y="69"/>
                  </a:lnTo>
                  <a:close/>
                  <a:moveTo>
                    <a:pt x="78" y="79"/>
                  </a:moveTo>
                  <a:lnTo>
                    <a:pt x="78" y="83"/>
                  </a:lnTo>
                  <a:lnTo>
                    <a:pt x="78" y="83"/>
                  </a:lnTo>
                  <a:lnTo>
                    <a:pt x="78" y="83"/>
                  </a:lnTo>
                  <a:lnTo>
                    <a:pt x="76" y="83"/>
                  </a:lnTo>
                  <a:lnTo>
                    <a:pt x="76" y="79"/>
                  </a:lnTo>
                  <a:lnTo>
                    <a:pt x="78" y="76"/>
                  </a:lnTo>
                  <a:lnTo>
                    <a:pt x="78" y="76"/>
                  </a:lnTo>
                  <a:lnTo>
                    <a:pt x="78" y="76"/>
                  </a:lnTo>
                  <a:lnTo>
                    <a:pt x="78" y="79"/>
                  </a:lnTo>
                  <a:lnTo>
                    <a:pt x="78" y="79"/>
                  </a:lnTo>
                  <a:close/>
                  <a:moveTo>
                    <a:pt x="78" y="88"/>
                  </a:moveTo>
                  <a:lnTo>
                    <a:pt x="78" y="93"/>
                  </a:lnTo>
                  <a:lnTo>
                    <a:pt x="76" y="93"/>
                  </a:lnTo>
                  <a:lnTo>
                    <a:pt x="76" y="93"/>
                  </a:lnTo>
                  <a:lnTo>
                    <a:pt x="76" y="93"/>
                  </a:lnTo>
                  <a:lnTo>
                    <a:pt x="76" y="91"/>
                  </a:lnTo>
                  <a:lnTo>
                    <a:pt x="76" y="88"/>
                  </a:lnTo>
                  <a:lnTo>
                    <a:pt x="76" y="86"/>
                  </a:lnTo>
                  <a:lnTo>
                    <a:pt x="76" y="86"/>
                  </a:lnTo>
                  <a:lnTo>
                    <a:pt x="78" y="86"/>
                  </a:lnTo>
                  <a:lnTo>
                    <a:pt x="78" y="88"/>
                  </a:lnTo>
                  <a:lnTo>
                    <a:pt x="78" y="88"/>
                  </a:lnTo>
                  <a:close/>
                  <a:moveTo>
                    <a:pt x="76" y="98"/>
                  </a:moveTo>
                  <a:lnTo>
                    <a:pt x="76" y="102"/>
                  </a:lnTo>
                  <a:lnTo>
                    <a:pt x="76" y="102"/>
                  </a:lnTo>
                  <a:lnTo>
                    <a:pt x="76" y="102"/>
                  </a:lnTo>
                  <a:lnTo>
                    <a:pt x="74" y="102"/>
                  </a:lnTo>
                  <a:lnTo>
                    <a:pt x="74" y="100"/>
                  </a:lnTo>
                  <a:lnTo>
                    <a:pt x="74" y="95"/>
                  </a:lnTo>
                  <a:lnTo>
                    <a:pt x="76" y="95"/>
                  </a:lnTo>
                  <a:lnTo>
                    <a:pt x="76" y="95"/>
                  </a:lnTo>
                  <a:lnTo>
                    <a:pt x="76" y="95"/>
                  </a:lnTo>
                  <a:lnTo>
                    <a:pt x="76" y="98"/>
                  </a:lnTo>
                  <a:lnTo>
                    <a:pt x="76" y="98"/>
                  </a:lnTo>
                  <a:close/>
                  <a:moveTo>
                    <a:pt x="76" y="107"/>
                  </a:moveTo>
                  <a:lnTo>
                    <a:pt x="76" y="112"/>
                  </a:lnTo>
                  <a:lnTo>
                    <a:pt x="76" y="112"/>
                  </a:lnTo>
                  <a:lnTo>
                    <a:pt x="74" y="112"/>
                  </a:lnTo>
                  <a:lnTo>
                    <a:pt x="74" y="112"/>
                  </a:lnTo>
                  <a:lnTo>
                    <a:pt x="74" y="110"/>
                  </a:lnTo>
                  <a:lnTo>
                    <a:pt x="74" y="105"/>
                  </a:lnTo>
                  <a:lnTo>
                    <a:pt x="74" y="105"/>
                  </a:lnTo>
                  <a:lnTo>
                    <a:pt x="76" y="105"/>
                  </a:lnTo>
                  <a:lnTo>
                    <a:pt x="76" y="105"/>
                  </a:lnTo>
                  <a:lnTo>
                    <a:pt x="76" y="107"/>
                  </a:lnTo>
                  <a:lnTo>
                    <a:pt x="76" y="107"/>
                  </a:lnTo>
                  <a:close/>
                  <a:moveTo>
                    <a:pt x="76" y="117"/>
                  </a:moveTo>
                  <a:lnTo>
                    <a:pt x="74" y="122"/>
                  </a:lnTo>
                  <a:lnTo>
                    <a:pt x="74" y="122"/>
                  </a:lnTo>
                  <a:lnTo>
                    <a:pt x="74" y="122"/>
                  </a:lnTo>
                  <a:lnTo>
                    <a:pt x="71" y="122"/>
                  </a:lnTo>
                  <a:lnTo>
                    <a:pt x="71" y="119"/>
                  </a:lnTo>
                  <a:lnTo>
                    <a:pt x="74" y="114"/>
                  </a:lnTo>
                  <a:lnTo>
                    <a:pt x="74" y="114"/>
                  </a:lnTo>
                  <a:lnTo>
                    <a:pt x="74" y="114"/>
                  </a:lnTo>
                  <a:lnTo>
                    <a:pt x="74" y="114"/>
                  </a:lnTo>
                  <a:lnTo>
                    <a:pt x="76" y="117"/>
                  </a:lnTo>
                  <a:lnTo>
                    <a:pt x="76" y="117"/>
                  </a:lnTo>
                  <a:close/>
                  <a:moveTo>
                    <a:pt x="74" y="126"/>
                  </a:moveTo>
                  <a:lnTo>
                    <a:pt x="74" y="131"/>
                  </a:lnTo>
                  <a:lnTo>
                    <a:pt x="74" y="131"/>
                  </a:lnTo>
                  <a:lnTo>
                    <a:pt x="71" y="131"/>
                  </a:lnTo>
                  <a:lnTo>
                    <a:pt x="71" y="131"/>
                  </a:lnTo>
                  <a:lnTo>
                    <a:pt x="71" y="129"/>
                  </a:lnTo>
                  <a:lnTo>
                    <a:pt x="71" y="124"/>
                  </a:lnTo>
                  <a:lnTo>
                    <a:pt x="74" y="124"/>
                  </a:lnTo>
                  <a:lnTo>
                    <a:pt x="74" y="124"/>
                  </a:lnTo>
                  <a:lnTo>
                    <a:pt x="74" y="126"/>
                  </a:lnTo>
                  <a:lnTo>
                    <a:pt x="74" y="126"/>
                  </a:lnTo>
                  <a:close/>
                  <a:moveTo>
                    <a:pt x="74" y="133"/>
                  </a:moveTo>
                  <a:lnTo>
                    <a:pt x="74" y="138"/>
                  </a:lnTo>
                  <a:lnTo>
                    <a:pt x="71" y="141"/>
                  </a:lnTo>
                  <a:lnTo>
                    <a:pt x="71" y="141"/>
                  </a:lnTo>
                  <a:lnTo>
                    <a:pt x="71" y="141"/>
                  </a:lnTo>
                  <a:lnTo>
                    <a:pt x="71" y="138"/>
                  </a:lnTo>
                  <a:lnTo>
                    <a:pt x="71" y="133"/>
                  </a:lnTo>
                  <a:lnTo>
                    <a:pt x="71" y="133"/>
                  </a:lnTo>
                  <a:lnTo>
                    <a:pt x="71" y="133"/>
                  </a:lnTo>
                  <a:lnTo>
                    <a:pt x="74" y="133"/>
                  </a:lnTo>
                  <a:lnTo>
                    <a:pt x="74" y="133"/>
                  </a:lnTo>
                  <a:lnTo>
                    <a:pt x="74" y="133"/>
                  </a:lnTo>
                  <a:close/>
                  <a:moveTo>
                    <a:pt x="71" y="143"/>
                  </a:moveTo>
                  <a:lnTo>
                    <a:pt x="71" y="148"/>
                  </a:lnTo>
                  <a:lnTo>
                    <a:pt x="71" y="150"/>
                  </a:lnTo>
                  <a:lnTo>
                    <a:pt x="71" y="150"/>
                  </a:lnTo>
                  <a:lnTo>
                    <a:pt x="69" y="150"/>
                  </a:lnTo>
                  <a:lnTo>
                    <a:pt x="69" y="148"/>
                  </a:lnTo>
                  <a:lnTo>
                    <a:pt x="69" y="143"/>
                  </a:lnTo>
                  <a:lnTo>
                    <a:pt x="71" y="143"/>
                  </a:lnTo>
                  <a:lnTo>
                    <a:pt x="71" y="143"/>
                  </a:lnTo>
                  <a:lnTo>
                    <a:pt x="71" y="143"/>
                  </a:lnTo>
                  <a:lnTo>
                    <a:pt x="71" y="143"/>
                  </a:lnTo>
                  <a:lnTo>
                    <a:pt x="71" y="143"/>
                  </a:lnTo>
                  <a:close/>
                  <a:moveTo>
                    <a:pt x="71" y="153"/>
                  </a:moveTo>
                  <a:lnTo>
                    <a:pt x="71" y="157"/>
                  </a:lnTo>
                  <a:lnTo>
                    <a:pt x="69" y="160"/>
                  </a:lnTo>
                  <a:lnTo>
                    <a:pt x="69" y="160"/>
                  </a:lnTo>
                  <a:lnTo>
                    <a:pt x="69" y="160"/>
                  </a:lnTo>
                  <a:lnTo>
                    <a:pt x="69" y="157"/>
                  </a:lnTo>
                  <a:lnTo>
                    <a:pt x="69" y="153"/>
                  </a:lnTo>
                  <a:lnTo>
                    <a:pt x="69" y="153"/>
                  </a:lnTo>
                  <a:lnTo>
                    <a:pt x="69" y="153"/>
                  </a:lnTo>
                  <a:lnTo>
                    <a:pt x="71" y="153"/>
                  </a:lnTo>
                  <a:lnTo>
                    <a:pt x="71" y="153"/>
                  </a:lnTo>
                  <a:lnTo>
                    <a:pt x="71" y="153"/>
                  </a:lnTo>
                  <a:close/>
                  <a:moveTo>
                    <a:pt x="69" y="162"/>
                  </a:moveTo>
                  <a:lnTo>
                    <a:pt x="69" y="167"/>
                  </a:lnTo>
                  <a:lnTo>
                    <a:pt x="69" y="169"/>
                  </a:lnTo>
                  <a:lnTo>
                    <a:pt x="69" y="169"/>
                  </a:lnTo>
                  <a:lnTo>
                    <a:pt x="66" y="169"/>
                  </a:lnTo>
                  <a:lnTo>
                    <a:pt x="66" y="167"/>
                  </a:lnTo>
                  <a:lnTo>
                    <a:pt x="66" y="162"/>
                  </a:lnTo>
                  <a:lnTo>
                    <a:pt x="69" y="162"/>
                  </a:lnTo>
                  <a:lnTo>
                    <a:pt x="69" y="162"/>
                  </a:lnTo>
                  <a:lnTo>
                    <a:pt x="69" y="162"/>
                  </a:lnTo>
                  <a:lnTo>
                    <a:pt x="69" y="162"/>
                  </a:lnTo>
                  <a:lnTo>
                    <a:pt x="69" y="162"/>
                  </a:lnTo>
                  <a:close/>
                  <a:moveTo>
                    <a:pt x="69" y="172"/>
                  </a:moveTo>
                  <a:lnTo>
                    <a:pt x="69" y="176"/>
                  </a:lnTo>
                  <a:lnTo>
                    <a:pt x="69" y="179"/>
                  </a:lnTo>
                  <a:lnTo>
                    <a:pt x="66" y="179"/>
                  </a:lnTo>
                  <a:lnTo>
                    <a:pt x="66" y="179"/>
                  </a:lnTo>
                  <a:lnTo>
                    <a:pt x="66" y="176"/>
                  </a:lnTo>
                  <a:lnTo>
                    <a:pt x="66" y="172"/>
                  </a:lnTo>
                  <a:lnTo>
                    <a:pt x="66" y="172"/>
                  </a:lnTo>
                  <a:lnTo>
                    <a:pt x="69" y="172"/>
                  </a:lnTo>
                  <a:lnTo>
                    <a:pt x="69" y="172"/>
                  </a:lnTo>
                  <a:lnTo>
                    <a:pt x="69" y="172"/>
                  </a:lnTo>
                  <a:lnTo>
                    <a:pt x="69" y="172"/>
                  </a:lnTo>
                  <a:close/>
                  <a:moveTo>
                    <a:pt x="69" y="181"/>
                  </a:moveTo>
                  <a:lnTo>
                    <a:pt x="66" y="186"/>
                  </a:lnTo>
                  <a:lnTo>
                    <a:pt x="66" y="188"/>
                  </a:lnTo>
                  <a:lnTo>
                    <a:pt x="66" y="188"/>
                  </a:lnTo>
                  <a:lnTo>
                    <a:pt x="64" y="188"/>
                  </a:lnTo>
                  <a:lnTo>
                    <a:pt x="64" y="186"/>
                  </a:lnTo>
                  <a:lnTo>
                    <a:pt x="66" y="181"/>
                  </a:lnTo>
                  <a:lnTo>
                    <a:pt x="66" y="181"/>
                  </a:lnTo>
                  <a:lnTo>
                    <a:pt x="66" y="181"/>
                  </a:lnTo>
                  <a:lnTo>
                    <a:pt x="66" y="181"/>
                  </a:lnTo>
                  <a:lnTo>
                    <a:pt x="69" y="181"/>
                  </a:lnTo>
                  <a:lnTo>
                    <a:pt x="69" y="181"/>
                  </a:lnTo>
                  <a:close/>
                  <a:moveTo>
                    <a:pt x="66" y="191"/>
                  </a:moveTo>
                  <a:lnTo>
                    <a:pt x="66" y="195"/>
                  </a:lnTo>
                  <a:lnTo>
                    <a:pt x="66" y="198"/>
                  </a:lnTo>
                  <a:lnTo>
                    <a:pt x="64" y="198"/>
                  </a:lnTo>
                  <a:lnTo>
                    <a:pt x="64" y="198"/>
                  </a:lnTo>
                  <a:lnTo>
                    <a:pt x="64" y="195"/>
                  </a:lnTo>
                  <a:lnTo>
                    <a:pt x="64" y="191"/>
                  </a:lnTo>
                  <a:lnTo>
                    <a:pt x="64" y="191"/>
                  </a:lnTo>
                  <a:lnTo>
                    <a:pt x="66" y="191"/>
                  </a:lnTo>
                  <a:lnTo>
                    <a:pt x="66" y="191"/>
                  </a:lnTo>
                  <a:lnTo>
                    <a:pt x="66" y="191"/>
                  </a:lnTo>
                  <a:close/>
                  <a:moveTo>
                    <a:pt x="66" y="200"/>
                  </a:moveTo>
                  <a:lnTo>
                    <a:pt x="66" y="205"/>
                  </a:lnTo>
                  <a:lnTo>
                    <a:pt x="64" y="207"/>
                  </a:lnTo>
                  <a:lnTo>
                    <a:pt x="64" y="207"/>
                  </a:lnTo>
                  <a:lnTo>
                    <a:pt x="64" y="207"/>
                  </a:lnTo>
                  <a:lnTo>
                    <a:pt x="64" y="205"/>
                  </a:lnTo>
                  <a:lnTo>
                    <a:pt x="64" y="200"/>
                  </a:lnTo>
                  <a:lnTo>
                    <a:pt x="64" y="200"/>
                  </a:lnTo>
                  <a:lnTo>
                    <a:pt x="64" y="200"/>
                  </a:lnTo>
                  <a:lnTo>
                    <a:pt x="66" y="200"/>
                  </a:lnTo>
                  <a:lnTo>
                    <a:pt x="66" y="200"/>
                  </a:lnTo>
                  <a:lnTo>
                    <a:pt x="66" y="200"/>
                  </a:lnTo>
                  <a:close/>
                  <a:moveTo>
                    <a:pt x="64" y="210"/>
                  </a:moveTo>
                  <a:lnTo>
                    <a:pt x="64" y="214"/>
                  </a:lnTo>
                  <a:lnTo>
                    <a:pt x="64" y="217"/>
                  </a:lnTo>
                  <a:lnTo>
                    <a:pt x="64" y="217"/>
                  </a:lnTo>
                  <a:lnTo>
                    <a:pt x="62" y="217"/>
                  </a:lnTo>
                  <a:lnTo>
                    <a:pt x="62" y="214"/>
                  </a:lnTo>
                  <a:lnTo>
                    <a:pt x="62" y="210"/>
                  </a:lnTo>
                  <a:lnTo>
                    <a:pt x="64" y="210"/>
                  </a:lnTo>
                  <a:lnTo>
                    <a:pt x="64" y="210"/>
                  </a:lnTo>
                  <a:lnTo>
                    <a:pt x="64" y="210"/>
                  </a:lnTo>
                  <a:lnTo>
                    <a:pt x="64" y="210"/>
                  </a:lnTo>
                  <a:lnTo>
                    <a:pt x="64" y="210"/>
                  </a:lnTo>
                  <a:close/>
                  <a:moveTo>
                    <a:pt x="64" y="219"/>
                  </a:moveTo>
                  <a:lnTo>
                    <a:pt x="64" y="224"/>
                  </a:lnTo>
                  <a:lnTo>
                    <a:pt x="62" y="226"/>
                  </a:lnTo>
                  <a:lnTo>
                    <a:pt x="62" y="226"/>
                  </a:lnTo>
                  <a:lnTo>
                    <a:pt x="62" y="226"/>
                  </a:lnTo>
                  <a:lnTo>
                    <a:pt x="62" y="224"/>
                  </a:lnTo>
                  <a:lnTo>
                    <a:pt x="62" y="219"/>
                  </a:lnTo>
                  <a:lnTo>
                    <a:pt x="62" y="219"/>
                  </a:lnTo>
                  <a:lnTo>
                    <a:pt x="62" y="219"/>
                  </a:lnTo>
                  <a:lnTo>
                    <a:pt x="64" y="219"/>
                  </a:lnTo>
                  <a:lnTo>
                    <a:pt x="64" y="219"/>
                  </a:lnTo>
                  <a:lnTo>
                    <a:pt x="64" y="219"/>
                  </a:lnTo>
                  <a:close/>
                  <a:moveTo>
                    <a:pt x="62" y="229"/>
                  </a:moveTo>
                  <a:lnTo>
                    <a:pt x="62" y="234"/>
                  </a:lnTo>
                  <a:lnTo>
                    <a:pt x="62" y="236"/>
                  </a:lnTo>
                  <a:lnTo>
                    <a:pt x="62" y="236"/>
                  </a:lnTo>
                  <a:lnTo>
                    <a:pt x="59" y="234"/>
                  </a:lnTo>
                  <a:lnTo>
                    <a:pt x="59" y="229"/>
                  </a:lnTo>
                  <a:lnTo>
                    <a:pt x="62" y="229"/>
                  </a:lnTo>
                  <a:lnTo>
                    <a:pt x="62" y="229"/>
                  </a:lnTo>
                  <a:lnTo>
                    <a:pt x="62" y="229"/>
                  </a:lnTo>
                  <a:lnTo>
                    <a:pt x="62" y="229"/>
                  </a:lnTo>
                  <a:lnTo>
                    <a:pt x="62" y="229"/>
                  </a:lnTo>
                  <a:close/>
                  <a:moveTo>
                    <a:pt x="62" y="238"/>
                  </a:moveTo>
                  <a:lnTo>
                    <a:pt x="62" y="243"/>
                  </a:lnTo>
                  <a:lnTo>
                    <a:pt x="62" y="245"/>
                  </a:lnTo>
                  <a:lnTo>
                    <a:pt x="59" y="245"/>
                  </a:lnTo>
                  <a:lnTo>
                    <a:pt x="59" y="243"/>
                  </a:lnTo>
                  <a:lnTo>
                    <a:pt x="59" y="243"/>
                  </a:lnTo>
                  <a:lnTo>
                    <a:pt x="59" y="238"/>
                  </a:lnTo>
                  <a:lnTo>
                    <a:pt x="59" y="238"/>
                  </a:lnTo>
                  <a:lnTo>
                    <a:pt x="62" y="238"/>
                  </a:lnTo>
                  <a:lnTo>
                    <a:pt x="62" y="238"/>
                  </a:lnTo>
                  <a:lnTo>
                    <a:pt x="62" y="238"/>
                  </a:lnTo>
                  <a:lnTo>
                    <a:pt x="62" y="238"/>
                  </a:lnTo>
                  <a:close/>
                  <a:moveTo>
                    <a:pt x="62" y="248"/>
                  </a:moveTo>
                  <a:lnTo>
                    <a:pt x="59" y="253"/>
                  </a:lnTo>
                  <a:lnTo>
                    <a:pt x="59" y="255"/>
                  </a:lnTo>
                  <a:lnTo>
                    <a:pt x="59" y="255"/>
                  </a:lnTo>
                  <a:lnTo>
                    <a:pt x="57" y="253"/>
                  </a:lnTo>
                  <a:lnTo>
                    <a:pt x="57" y="253"/>
                  </a:lnTo>
                  <a:lnTo>
                    <a:pt x="59" y="248"/>
                  </a:lnTo>
                  <a:lnTo>
                    <a:pt x="59" y="248"/>
                  </a:lnTo>
                  <a:lnTo>
                    <a:pt x="59" y="248"/>
                  </a:lnTo>
                  <a:lnTo>
                    <a:pt x="59" y="248"/>
                  </a:lnTo>
                  <a:lnTo>
                    <a:pt x="62" y="248"/>
                  </a:lnTo>
                  <a:lnTo>
                    <a:pt x="62" y="248"/>
                  </a:lnTo>
                  <a:close/>
                  <a:moveTo>
                    <a:pt x="59" y="257"/>
                  </a:moveTo>
                  <a:lnTo>
                    <a:pt x="59" y="262"/>
                  </a:lnTo>
                  <a:lnTo>
                    <a:pt x="59" y="264"/>
                  </a:lnTo>
                  <a:lnTo>
                    <a:pt x="57" y="264"/>
                  </a:lnTo>
                  <a:lnTo>
                    <a:pt x="57" y="262"/>
                  </a:lnTo>
                  <a:lnTo>
                    <a:pt x="57" y="262"/>
                  </a:lnTo>
                  <a:lnTo>
                    <a:pt x="57" y="257"/>
                  </a:lnTo>
                  <a:lnTo>
                    <a:pt x="57" y="257"/>
                  </a:lnTo>
                  <a:lnTo>
                    <a:pt x="59" y="257"/>
                  </a:lnTo>
                  <a:lnTo>
                    <a:pt x="59" y="257"/>
                  </a:lnTo>
                  <a:lnTo>
                    <a:pt x="59" y="257"/>
                  </a:lnTo>
                  <a:lnTo>
                    <a:pt x="59" y="257"/>
                  </a:lnTo>
                  <a:close/>
                  <a:moveTo>
                    <a:pt x="59" y="267"/>
                  </a:moveTo>
                  <a:lnTo>
                    <a:pt x="57" y="272"/>
                  </a:lnTo>
                  <a:lnTo>
                    <a:pt x="57" y="272"/>
                  </a:lnTo>
                  <a:lnTo>
                    <a:pt x="57" y="274"/>
                  </a:lnTo>
                  <a:lnTo>
                    <a:pt x="57" y="272"/>
                  </a:lnTo>
                  <a:lnTo>
                    <a:pt x="57" y="272"/>
                  </a:lnTo>
                  <a:lnTo>
                    <a:pt x="57" y="267"/>
                  </a:lnTo>
                  <a:lnTo>
                    <a:pt x="57" y="267"/>
                  </a:lnTo>
                  <a:lnTo>
                    <a:pt x="57" y="267"/>
                  </a:lnTo>
                  <a:lnTo>
                    <a:pt x="59" y="267"/>
                  </a:lnTo>
                  <a:lnTo>
                    <a:pt x="59" y="267"/>
                  </a:lnTo>
                  <a:lnTo>
                    <a:pt x="59" y="267"/>
                  </a:lnTo>
                  <a:close/>
                  <a:moveTo>
                    <a:pt x="57" y="276"/>
                  </a:moveTo>
                  <a:lnTo>
                    <a:pt x="57" y="281"/>
                  </a:lnTo>
                  <a:lnTo>
                    <a:pt x="57" y="281"/>
                  </a:lnTo>
                  <a:lnTo>
                    <a:pt x="57" y="284"/>
                  </a:lnTo>
                  <a:lnTo>
                    <a:pt x="55" y="281"/>
                  </a:lnTo>
                  <a:lnTo>
                    <a:pt x="55" y="281"/>
                  </a:lnTo>
                  <a:lnTo>
                    <a:pt x="55" y="276"/>
                  </a:lnTo>
                  <a:lnTo>
                    <a:pt x="57" y="276"/>
                  </a:lnTo>
                  <a:lnTo>
                    <a:pt x="57" y="276"/>
                  </a:lnTo>
                  <a:lnTo>
                    <a:pt x="57" y="276"/>
                  </a:lnTo>
                  <a:lnTo>
                    <a:pt x="57" y="276"/>
                  </a:lnTo>
                  <a:close/>
                  <a:moveTo>
                    <a:pt x="57" y="286"/>
                  </a:moveTo>
                  <a:lnTo>
                    <a:pt x="57" y="291"/>
                  </a:lnTo>
                  <a:lnTo>
                    <a:pt x="55" y="291"/>
                  </a:lnTo>
                  <a:lnTo>
                    <a:pt x="55" y="293"/>
                  </a:lnTo>
                  <a:lnTo>
                    <a:pt x="55" y="291"/>
                  </a:lnTo>
                  <a:lnTo>
                    <a:pt x="55" y="291"/>
                  </a:lnTo>
                  <a:lnTo>
                    <a:pt x="55" y="286"/>
                  </a:lnTo>
                  <a:lnTo>
                    <a:pt x="55" y="286"/>
                  </a:lnTo>
                  <a:lnTo>
                    <a:pt x="55" y="286"/>
                  </a:lnTo>
                  <a:lnTo>
                    <a:pt x="57" y="286"/>
                  </a:lnTo>
                  <a:lnTo>
                    <a:pt x="57" y="286"/>
                  </a:lnTo>
                  <a:lnTo>
                    <a:pt x="57" y="286"/>
                  </a:lnTo>
                  <a:close/>
                  <a:moveTo>
                    <a:pt x="55" y="295"/>
                  </a:moveTo>
                  <a:lnTo>
                    <a:pt x="55" y="300"/>
                  </a:lnTo>
                  <a:lnTo>
                    <a:pt x="55" y="300"/>
                  </a:lnTo>
                  <a:lnTo>
                    <a:pt x="55" y="303"/>
                  </a:lnTo>
                  <a:lnTo>
                    <a:pt x="52" y="300"/>
                  </a:lnTo>
                  <a:lnTo>
                    <a:pt x="52" y="300"/>
                  </a:lnTo>
                  <a:lnTo>
                    <a:pt x="52" y="295"/>
                  </a:lnTo>
                  <a:lnTo>
                    <a:pt x="55" y="295"/>
                  </a:lnTo>
                  <a:lnTo>
                    <a:pt x="55" y="295"/>
                  </a:lnTo>
                  <a:lnTo>
                    <a:pt x="55" y="295"/>
                  </a:lnTo>
                  <a:lnTo>
                    <a:pt x="55" y="295"/>
                  </a:lnTo>
                  <a:lnTo>
                    <a:pt x="55" y="295"/>
                  </a:lnTo>
                  <a:close/>
                  <a:moveTo>
                    <a:pt x="55" y="305"/>
                  </a:moveTo>
                  <a:lnTo>
                    <a:pt x="55" y="310"/>
                  </a:lnTo>
                  <a:lnTo>
                    <a:pt x="52" y="312"/>
                  </a:lnTo>
                  <a:lnTo>
                    <a:pt x="52" y="310"/>
                  </a:lnTo>
                  <a:lnTo>
                    <a:pt x="52" y="310"/>
                  </a:lnTo>
                  <a:lnTo>
                    <a:pt x="52" y="305"/>
                  </a:lnTo>
                  <a:lnTo>
                    <a:pt x="52" y="305"/>
                  </a:lnTo>
                  <a:lnTo>
                    <a:pt x="55" y="305"/>
                  </a:lnTo>
                  <a:lnTo>
                    <a:pt x="55" y="305"/>
                  </a:lnTo>
                  <a:lnTo>
                    <a:pt x="55" y="305"/>
                  </a:lnTo>
                  <a:lnTo>
                    <a:pt x="55" y="305"/>
                  </a:lnTo>
                  <a:close/>
                  <a:moveTo>
                    <a:pt x="55" y="315"/>
                  </a:moveTo>
                  <a:lnTo>
                    <a:pt x="52" y="319"/>
                  </a:lnTo>
                  <a:lnTo>
                    <a:pt x="52" y="319"/>
                  </a:lnTo>
                  <a:lnTo>
                    <a:pt x="52" y="319"/>
                  </a:lnTo>
                  <a:lnTo>
                    <a:pt x="50" y="319"/>
                  </a:lnTo>
                  <a:lnTo>
                    <a:pt x="50" y="319"/>
                  </a:lnTo>
                  <a:lnTo>
                    <a:pt x="52" y="315"/>
                  </a:lnTo>
                  <a:lnTo>
                    <a:pt x="52" y="315"/>
                  </a:lnTo>
                  <a:lnTo>
                    <a:pt x="52" y="315"/>
                  </a:lnTo>
                  <a:lnTo>
                    <a:pt x="52" y="315"/>
                  </a:lnTo>
                  <a:lnTo>
                    <a:pt x="55" y="315"/>
                  </a:lnTo>
                  <a:lnTo>
                    <a:pt x="55" y="315"/>
                  </a:lnTo>
                  <a:close/>
                  <a:moveTo>
                    <a:pt x="52" y="324"/>
                  </a:moveTo>
                  <a:lnTo>
                    <a:pt x="52" y="329"/>
                  </a:lnTo>
                  <a:lnTo>
                    <a:pt x="52" y="329"/>
                  </a:lnTo>
                  <a:lnTo>
                    <a:pt x="50" y="329"/>
                  </a:lnTo>
                  <a:lnTo>
                    <a:pt x="50" y="329"/>
                  </a:lnTo>
                  <a:lnTo>
                    <a:pt x="50" y="329"/>
                  </a:lnTo>
                  <a:lnTo>
                    <a:pt x="50" y="324"/>
                  </a:lnTo>
                  <a:lnTo>
                    <a:pt x="50" y="324"/>
                  </a:lnTo>
                  <a:lnTo>
                    <a:pt x="52" y="322"/>
                  </a:lnTo>
                  <a:lnTo>
                    <a:pt x="52" y="324"/>
                  </a:lnTo>
                  <a:lnTo>
                    <a:pt x="52" y="324"/>
                  </a:lnTo>
                  <a:lnTo>
                    <a:pt x="52" y="324"/>
                  </a:lnTo>
                  <a:close/>
                  <a:moveTo>
                    <a:pt x="52" y="334"/>
                  </a:moveTo>
                  <a:lnTo>
                    <a:pt x="50" y="338"/>
                  </a:lnTo>
                  <a:lnTo>
                    <a:pt x="50" y="338"/>
                  </a:lnTo>
                  <a:lnTo>
                    <a:pt x="50" y="338"/>
                  </a:lnTo>
                  <a:lnTo>
                    <a:pt x="47" y="338"/>
                  </a:lnTo>
                  <a:lnTo>
                    <a:pt x="50" y="334"/>
                  </a:lnTo>
                  <a:lnTo>
                    <a:pt x="50" y="334"/>
                  </a:lnTo>
                  <a:lnTo>
                    <a:pt x="50" y="331"/>
                  </a:lnTo>
                  <a:lnTo>
                    <a:pt x="52" y="334"/>
                  </a:lnTo>
                  <a:lnTo>
                    <a:pt x="52" y="334"/>
                  </a:lnTo>
                  <a:lnTo>
                    <a:pt x="52" y="334"/>
                  </a:lnTo>
                  <a:close/>
                  <a:moveTo>
                    <a:pt x="50" y="343"/>
                  </a:moveTo>
                  <a:lnTo>
                    <a:pt x="50" y="348"/>
                  </a:lnTo>
                  <a:lnTo>
                    <a:pt x="50" y="348"/>
                  </a:lnTo>
                  <a:lnTo>
                    <a:pt x="50" y="348"/>
                  </a:lnTo>
                  <a:lnTo>
                    <a:pt x="47" y="348"/>
                  </a:lnTo>
                  <a:lnTo>
                    <a:pt x="47" y="348"/>
                  </a:lnTo>
                  <a:lnTo>
                    <a:pt x="47" y="343"/>
                  </a:lnTo>
                  <a:lnTo>
                    <a:pt x="47" y="343"/>
                  </a:lnTo>
                  <a:lnTo>
                    <a:pt x="50" y="341"/>
                  </a:lnTo>
                  <a:lnTo>
                    <a:pt x="50" y="343"/>
                  </a:lnTo>
                  <a:lnTo>
                    <a:pt x="50" y="343"/>
                  </a:lnTo>
                  <a:close/>
                  <a:moveTo>
                    <a:pt x="50" y="353"/>
                  </a:moveTo>
                  <a:lnTo>
                    <a:pt x="50" y="357"/>
                  </a:lnTo>
                  <a:lnTo>
                    <a:pt x="47" y="357"/>
                  </a:lnTo>
                  <a:lnTo>
                    <a:pt x="47" y="357"/>
                  </a:lnTo>
                  <a:lnTo>
                    <a:pt x="47" y="357"/>
                  </a:lnTo>
                  <a:lnTo>
                    <a:pt x="47" y="357"/>
                  </a:lnTo>
                  <a:lnTo>
                    <a:pt x="47" y="353"/>
                  </a:lnTo>
                  <a:lnTo>
                    <a:pt x="47" y="353"/>
                  </a:lnTo>
                  <a:lnTo>
                    <a:pt x="47" y="350"/>
                  </a:lnTo>
                  <a:lnTo>
                    <a:pt x="50" y="353"/>
                  </a:lnTo>
                  <a:lnTo>
                    <a:pt x="50" y="353"/>
                  </a:lnTo>
                  <a:lnTo>
                    <a:pt x="50" y="353"/>
                  </a:lnTo>
                  <a:close/>
                  <a:moveTo>
                    <a:pt x="47" y="362"/>
                  </a:moveTo>
                  <a:lnTo>
                    <a:pt x="47" y="367"/>
                  </a:lnTo>
                  <a:lnTo>
                    <a:pt x="47" y="367"/>
                  </a:lnTo>
                  <a:lnTo>
                    <a:pt x="47" y="367"/>
                  </a:lnTo>
                  <a:lnTo>
                    <a:pt x="45" y="367"/>
                  </a:lnTo>
                  <a:lnTo>
                    <a:pt x="45" y="367"/>
                  </a:lnTo>
                  <a:lnTo>
                    <a:pt x="45" y="362"/>
                  </a:lnTo>
                  <a:lnTo>
                    <a:pt x="47" y="360"/>
                  </a:lnTo>
                  <a:lnTo>
                    <a:pt x="47" y="360"/>
                  </a:lnTo>
                  <a:lnTo>
                    <a:pt x="47" y="362"/>
                  </a:lnTo>
                  <a:lnTo>
                    <a:pt x="47" y="362"/>
                  </a:lnTo>
                  <a:lnTo>
                    <a:pt x="47" y="362"/>
                  </a:lnTo>
                  <a:close/>
                  <a:moveTo>
                    <a:pt x="47" y="372"/>
                  </a:moveTo>
                  <a:lnTo>
                    <a:pt x="47" y="376"/>
                  </a:lnTo>
                  <a:lnTo>
                    <a:pt x="47" y="376"/>
                  </a:lnTo>
                  <a:lnTo>
                    <a:pt x="45" y="376"/>
                  </a:lnTo>
                  <a:lnTo>
                    <a:pt x="45" y="376"/>
                  </a:lnTo>
                  <a:lnTo>
                    <a:pt x="45" y="376"/>
                  </a:lnTo>
                  <a:lnTo>
                    <a:pt x="45" y="372"/>
                  </a:lnTo>
                  <a:lnTo>
                    <a:pt x="45" y="369"/>
                  </a:lnTo>
                  <a:lnTo>
                    <a:pt x="47" y="369"/>
                  </a:lnTo>
                  <a:lnTo>
                    <a:pt x="47" y="372"/>
                  </a:lnTo>
                  <a:lnTo>
                    <a:pt x="47" y="372"/>
                  </a:lnTo>
                  <a:lnTo>
                    <a:pt x="47" y="372"/>
                  </a:lnTo>
                  <a:close/>
                  <a:moveTo>
                    <a:pt x="47" y="381"/>
                  </a:moveTo>
                  <a:lnTo>
                    <a:pt x="45" y="386"/>
                  </a:lnTo>
                  <a:lnTo>
                    <a:pt x="45" y="386"/>
                  </a:lnTo>
                  <a:lnTo>
                    <a:pt x="45" y="386"/>
                  </a:lnTo>
                  <a:lnTo>
                    <a:pt x="43" y="386"/>
                  </a:lnTo>
                  <a:lnTo>
                    <a:pt x="43" y="386"/>
                  </a:lnTo>
                  <a:lnTo>
                    <a:pt x="45" y="381"/>
                  </a:lnTo>
                  <a:lnTo>
                    <a:pt x="45" y="379"/>
                  </a:lnTo>
                  <a:lnTo>
                    <a:pt x="45" y="379"/>
                  </a:lnTo>
                  <a:lnTo>
                    <a:pt x="45" y="381"/>
                  </a:lnTo>
                  <a:lnTo>
                    <a:pt x="47" y="381"/>
                  </a:lnTo>
                  <a:lnTo>
                    <a:pt x="47" y="381"/>
                  </a:lnTo>
                  <a:close/>
                  <a:moveTo>
                    <a:pt x="45" y="391"/>
                  </a:moveTo>
                  <a:lnTo>
                    <a:pt x="45" y="396"/>
                  </a:lnTo>
                  <a:lnTo>
                    <a:pt x="45" y="396"/>
                  </a:lnTo>
                  <a:lnTo>
                    <a:pt x="43" y="396"/>
                  </a:lnTo>
                  <a:lnTo>
                    <a:pt x="43" y="396"/>
                  </a:lnTo>
                  <a:lnTo>
                    <a:pt x="43" y="396"/>
                  </a:lnTo>
                  <a:lnTo>
                    <a:pt x="43" y="391"/>
                  </a:lnTo>
                  <a:lnTo>
                    <a:pt x="43" y="388"/>
                  </a:lnTo>
                  <a:lnTo>
                    <a:pt x="45" y="388"/>
                  </a:lnTo>
                  <a:lnTo>
                    <a:pt x="45" y="391"/>
                  </a:lnTo>
                  <a:lnTo>
                    <a:pt x="45" y="391"/>
                  </a:lnTo>
                  <a:lnTo>
                    <a:pt x="45" y="391"/>
                  </a:lnTo>
                  <a:close/>
                  <a:moveTo>
                    <a:pt x="45" y="400"/>
                  </a:moveTo>
                  <a:lnTo>
                    <a:pt x="43" y="405"/>
                  </a:lnTo>
                  <a:lnTo>
                    <a:pt x="43" y="405"/>
                  </a:lnTo>
                  <a:lnTo>
                    <a:pt x="43" y="405"/>
                  </a:lnTo>
                  <a:lnTo>
                    <a:pt x="40" y="405"/>
                  </a:lnTo>
                  <a:lnTo>
                    <a:pt x="43" y="400"/>
                  </a:lnTo>
                  <a:lnTo>
                    <a:pt x="43" y="398"/>
                  </a:lnTo>
                  <a:lnTo>
                    <a:pt x="43" y="398"/>
                  </a:lnTo>
                  <a:lnTo>
                    <a:pt x="45" y="400"/>
                  </a:lnTo>
                  <a:lnTo>
                    <a:pt x="45" y="400"/>
                  </a:lnTo>
                  <a:lnTo>
                    <a:pt x="45" y="400"/>
                  </a:lnTo>
                  <a:close/>
                  <a:moveTo>
                    <a:pt x="43" y="410"/>
                  </a:moveTo>
                  <a:lnTo>
                    <a:pt x="43" y="415"/>
                  </a:lnTo>
                  <a:lnTo>
                    <a:pt x="43" y="415"/>
                  </a:lnTo>
                  <a:lnTo>
                    <a:pt x="40" y="415"/>
                  </a:lnTo>
                  <a:lnTo>
                    <a:pt x="40" y="415"/>
                  </a:lnTo>
                  <a:lnTo>
                    <a:pt x="40" y="415"/>
                  </a:lnTo>
                  <a:lnTo>
                    <a:pt x="40" y="410"/>
                  </a:lnTo>
                  <a:lnTo>
                    <a:pt x="40" y="407"/>
                  </a:lnTo>
                  <a:lnTo>
                    <a:pt x="43" y="407"/>
                  </a:lnTo>
                  <a:lnTo>
                    <a:pt x="43" y="407"/>
                  </a:lnTo>
                  <a:lnTo>
                    <a:pt x="43" y="410"/>
                  </a:lnTo>
                  <a:lnTo>
                    <a:pt x="43" y="410"/>
                  </a:lnTo>
                  <a:close/>
                  <a:moveTo>
                    <a:pt x="43" y="419"/>
                  </a:moveTo>
                  <a:lnTo>
                    <a:pt x="43" y="424"/>
                  </a:lnTo>
                  <a:lnTo>
                    <a:pt x="40" y="424"/>
                  </a:lnTo>
                  <a:lnTo>
                    <a:pt x="40" y="424"/>
                  </a:lnTo>
                  <a:lnTo>
                    <a:pt x="40" y="424"/>
                  </a:lnTo>
                  <a:lnTo>
                    <a:pt x="40" y="424"/>
                  </a:lnTo>
                  <a:lnTo>
                    <a:pt x="40" y="419"/>
                  </a:lnTo>
                  <a:lnTo>
                    <a:pt x="40" y="417"/>
                  </a:lnTo>
                  <a:lnTo>
                    <a:pt x="40" y="417"/>
                  </a:lnTo>
                  <a:lnTo>
                    <a:pt x="43" y="417"/>
                  </a:lnTo>
                  <a:lnTo>
                    <a:pt x="43" y="419"/>
                  </a:lnTo>
                  <a:lnTo>
                    <a:pt x="43" y="419"/>
                  </a:lnTo>
                  <a:close/>
                  <a:moveTo>
                    <a:pt x="40" y="429"/>
                  </a:moveTo>
                  <a:lnTo>
                    <a:pt x="40" y="434"/>
                  </a:lnTo>
                  <a:lnTo>
                    <a:pt x="40" y="434"/>
                  </a:lnTo>
                  <a:lnTo>
                    <a:pt x="40" y="434"/>
                  </a:lnTo>
                  <a:lnTo>
                    <a:pt x="38" y="434"/>
                  </a:lnTo>
                  <a:lnTo>
                    <a:pt x="38" y="434"/>
                  </a:lnTo>
                  <a:lnTo>
                    <a:pt x="38" y="429"/>
                  </a:lnTo>
                  <a:lnTo>
                    <a:pt x="40" y="427"/>
                  </a:lnTo>
                  <a:lnTo>
                    <a:pt x="40" y="427"/>
                  </a:lnTo>
                  <a:lnTo>
                    <a:pt x="40" y="427"/>
                  </a:lnTo>
                  <a:lnTo>
                    <a:pt x="40" y="429"/>
                  </a:lnTo>
                  <a:lnTo>
                    <a:pt x="40" y="429"/>
                  </a:lnTo>
                  <a:close/>
                  <a:moveTo>
                    <a:pt x="40" y="438"/>
                  </a:moveTo>
                  <a:lnTo>
                    <a:pt x="40" y="443"/>
                  </a:lnTo>
                  <a:lnTo>
                    <a:pt x="40" y="443"/>
                  </a:lnTo>
                  <a:lnTo>
                    <a:pt x="38" y="443"/>
                  </a:lnTo>
                  <a:lnTo>
                    <a:pt x="38" y="443"/>
                  </a:lnTo>
                  <a:lnTo>
                    <a:pt x="38" y="443"/>
                  </a:lnTo>
                  <a:lnTo>
                    <a:pt x="38" y="438"/>
                  </a:lnTo>
                  <a:lnTo>
                    <a:pt x="38" y="436"/>
                  </a:lnTo>
                  <a:lnTo>
                    <a:pt x="40" y="436"/>
                  </a:lnTo>
                  <a:lnTo>
                    <a:pt x="40" y="436"/>
                  </a:lnTo>
                  <a:lnTo>
                    <a:pt x="40" y="438"/>
                  </a:lnTo>
                  <a:lnTo>
                    <a:pt x="40" y="438"/>
                  </a:lnTo>
                  <a:close/>
                  <a:moveTo>
                    <a:pt x="40" y="448"/>
                  </a:moveTo>
                  <a:lnTo>
                    <a:pt x="38" y="453"/>
                  </a:lnTo>
                  <a:lnTo>
                    <a:pt x="38" y="453"/>
                  </a:lnTo>
                  <a:lnTo>
                    <a:pt x="38" y="453"/>
                  </a:lnTo>
                  <a:lnTo>
                    <a:pt x="35" y="453"/>
                  </a:lnTo>
                  <a:lnTo>
                    <a:pt x="35" y="453"/>
                  </a:lnTo>
                  <a:lnTo>
                    <a:pt x="38" y="448"/>
                  </a:lnTo>
                  <a:lnTo>
                    <a:pt x="38" y="446"/>
                  </a:lnTo>
                  <a:lnTo>
                    <a:pt x="38" y="446"/>
                  </a:lnTo>
                  <a:lnTo>
                    <a:pt x="38" y="446"/>
                  </a:lnTo>
                  <a:lnTo>
                    <a:pt x="40" y="448"/>
                  </a:lnTo>
                  <a:lnTo>
                    <a:pt x="40" y="448"/>
                  </a:lnTo>
                  <a:close/>
                  <a:moveTo>
                    <a:pt x="38" y="457"/>
                  </a:moveTo>
                  <a:lnTo>
                    <a:pt x="38" y="462"/>
                  </a:lnTo>
                  <a:lnTo>
                    <a:pt x="38" y="462"/>
                  </a:lnTo>
                  <a:lnTo>
                    <a:pt x="35" y="462"/>
                  </a:lnTo>
                  <a:lnTo>
                    <a:pt x="35" y="462"/>
                  </a:lnTo>
                  <a:lnTo>
                    <a:pt x="35" y="462"/>
                  </a:lnTo>
                  <a:lnTo>
                    <a:pt x="35" y="457"/>
                  </a:lnTo>
                  <a:lnTo>
                    <a:pt x="35" y="455"/>
                  </a:lnTo>
                  <a:lnTo>
                    <a:pt x="38" y="455"/>
                  </a:lnTo>
                  <a:lnTo>
                    <a:pt x="38" y="455"/>
                  </a:lnTo>
                  <a:lnTo>
                    <a:pt x="38" y="457"/>
                  </a:lnTo>
                  <a:lnTo>
                    <a:pt x="38" y="457"/>
                  </a:lnTo>
                  <a:close/>
                  <a:moveTo>
                    <a:pt x="38" y="467"/>
                  </a:moveTo>
                  <a:lnTo>
                    <a:pt x="35" y="472"/>
                  </a:lnTo>
                  <a:lnTo>
                    <a:pt x="35" y="472"/>
                  </a:lnTo>
                  <a:lnTo>
                    <a:pt x="35" y="472"/>
                  </a:lnTo>
                  <a:lnTo>
                    <a:pt x="35" y="472"/>
                  </a:lnTo>
                  <a:lnTo>
                    <a:pt x="33" y="472"/>
                  </a:lnTo>
                  <a:lnTo>
                    <a:pt x="35" y="467"/>
                  </a:lnTo>
                  <a:lnTo>
                    <a:pt x="35" y="465"/>
                  </a:lnTo>
                  <a:lnTo>
                    <a:pt x="35" y="465"/>
                  </a:lnTo>
                  <a:lnTo>
                    <a:pt x="38" y="465"/>
                  </a:lnTo>
                  <a:lnTo>
                    <a:pt x="38" y="467"/>
                  </a:lnTo>
                  <a:lnTo>
                    <a:pt x="38" y="467"/>
                  </a:lnTo>
                  <a:close/>
                  <a:moveTo>
                    <a:pt x="35" y="477"/>
                  </a:moveTo>
                  <a:lnTo>
                    <a:pt x="35" y="481"/>
                  </a:lnTo>
                  <a:lnTo>
                    <a:pt x="35" y="481"/>
                  </a:lnTo>
                  <a:lnTo>
                    <a:pt x="33" y="481"/>
                  </a:lnTo>
                  <a:lnTo>
                    <a:pt x="33" y="481"/>
                  </a:lnTo>
                  <a:lnTo>
                    <a:pt x="33" y="481"/>
                  </a:lnTo>
                  <a:lnTo>
                    <a:pt x="33" y="477"/>
                  </a:lnTo>
                  <a:lnTo>
                    <a:pt x="33" y="474"/>
                  </a:lnTo>
                  <a:lnTo>
                    <a:pt x="35" y="474"/>
                  </a:lnTo>
                  <a:lnTo>
                    <a:pt x="35" y="474"/>
                  </a:lnTo>
                  <a:lnTo>
                    <a:pt x="35" y="477"/>
                  </a:lnTo>
                  <a:lnTo>
                    <a:pt x="35" y="477"/>
                  </a:lnTo>
                  <a:close/>
                  <a:moveTo>
                    <a:pt x="35" y="486"/>
                  </a:moveTo>
                  <a:lnTo>
                    <a:pt x="35" y="491"/>
                  </a:lnTo>
                  <a:lnTo>
                    <a:pt x="33" y="491"/>
                  </a:lnTo>
                  <a:lnTo>
                    <a:pt x="33" y="491"/>
                  </a:lnTo>
                  <a:lnTo>
                    <a:pt x="33" y="491"/>
                  </a:lnTo>
                  <a:lnTo>
                    <a:pt x="33" y="486"/>
                  </a:lnTo>
                  <a:lnTo>
                    <a:pt x="33" y="484"/>
                  </a:lnTo>
                  <a:lnTo>
                    <a:pt x="33" y="484"/>
                  </a:lnTo>
                  <a:lnTo>
                    <a:pt x="35" y="484"/>
                  </a:lnTo>
                  <a:lnTo>
                    <a:pt x="35" y="486"/>
                  </a:lnTo>
                  <a:lnTo>
                    <a:pt x="35" y="486"/>
                  </a:lnTo>
                  <a:close/>
                  <a:moveTo>
                    <a:pt x="33" y="496"/>
                  </a:moveTo>
                  <a:lnTo>
                    <a:pt x="33" y="500"/>
                  </a:lnTo>
                  <a:lnTo>
                    <a:pt x="33" y="500"/>
                  </a:lnTo>
                  <a:lnTo>
                    <a:pt x="33" y="500"/>
                  </a:lnTo>
                  <a:lnTo>
                    <a:pt x="31" y="500"/>
                  </a:lnTo>
                  <a:lnTo>
                    <a:pt x="31" y="498"/>
                  </a:lnTo>
                  <a:lnTo>
                    <a:pt x="31" y="496"/>
                  </a:lnTo>
                  <a:lnTo>
                    <a:pt x="33" y="493"/>
                  </a:lnTo>
                  <a:lnTo>
                    <a:pt x="33" y="493"/>
                  </a:lnTo>
                  <a:lnTo>
                    <a:pt x="33" y="493"/>
                  </a:lnTo>
                  <a:lnTo>
                    <a:pt x="33" y="496"/>
                  </a:lnTo>
                  <a:lnTo>
                    <a:pt x="33" y="496"/>
                  </a:lnTo>
                  <a:close/>
                  <a:moveTo>
                    <a:pt x="33" y="505"/>
                  </a:moveTo>
                  <a:lnTo>
                    <a:pt x="33" y="510"/>
                  </a:lnTo>
                  <a:lnTo>
                    <a:pt x="33" y="510"/>
                  </a:lnTo>
                  <a:lnTo>
                    <a:pt x="31" y="510"/>
                  </a:lnTo>
                  <a:lnTo>
                    <a:pt x="31" y="510"/>
                  </a:lnTo>
                  <a:lnTo>
                    <a:pt x="31" y="508"/>
                  </a:lnTo>
                  <a:lnTo>
                    <a:pt x="31" y="503"/>
                  </a:lnTo>
                  <a:lnTo>
                    <a:pt x="31" y="503"/>
                  </a:lnTo>
                  <a:lnTo>
                    <a:pt x="33" y="503"/>
                  </a:lnTo>
                  <a:lnTo>
                    <a:pt x="33" y="503"/>
                  </a:lnTo>
                  <a:lnTo>
                    <a:pt x="33" y="505"/>
                  </a:lnTo>
                  <a:lnTo>
                    <a:pt x="33" y="505"/>
                  </a:lnTo>
                  <a:close/>
                  <a:moveTo>
                    <a:pt x="33" y="515"/>
                  </a:moveTo>
                  <a:lnTo>
                    <a:pt x="31" y="519"/>
                  </a:lnTo>
                  <a:lnTo>
                    <a:pt x="31" y="519"/>
                  </a:lnTo>
                  <a:lnTo>
                    <a:pt x="31" y="519"/>
                  </a:lnTo>
                  <a:lnTo>
                    <a:pt x="28" y="519"/>
                  </a:lnTo>
                  <a:lnTo>
                    <a:pt x="28" y="517"/>
                  </a:lnTo>
                  <a:lnTo>
                    <a:pt x="31" y="512"/>
                  </a:lnTo>
                  <a:lnTo>
                    <a:pt x="31" y="512"/>
                  </a:lnTo>
                  <a:lnTo>
                    <a:pt x="31" y="512"/>
                  </a:lnTo>
                  <a:lnTo>
                    <a:pt x="31" y="512"/>
                  </a:lnTo>
                  <a:lnTo>
                    <a:pt x="33" y="515"/>
                  </a:lnTo>
                  <a:lnTo>
                    <a:pt x="33" y="515"/>
                  </a:lnTo>
                  <a:close/>
                  <a:moveTo>
                    <a:pt x="31" y="524"/>
                  </a:moveTo>
                  <a:lnTo>
                    <a:pt x="31" y="529"/>
                  </a:lnTo>
                  <a:lnTo>
                    <a:pt x="31" y="529"/>
                  </a:lnTo>
                  <a:lnTo>
                    <a:pt x="28" y="529"/>
                  </a:lnTo>
                  <a:lnTo>
                    <a:pt x="28" y="529"/>
                  </a:lnTo>
                  <a:lnTo>
                    <a:pt x="28" y="527"/>
                  </a:lnTo>
                  <a:lnTo>
                    <a:pt x="28" y="522"/>
                  </a:lnTo>
                  <a:lnTo>
                    <a:pt x="28" y="522"/>
                  </a:lnTo>
                  <a:lnTo>
                    <a:pt x="31" y="522"/>
                  </a:lnTo>
                  <a:lnTo>
                    <a:pt x="31" y="522"/>
                  </a:lnTo>
                  <a:lnTo>
                    <a:pt x="31" y="524"/>
                  </a:lnTo>
                  <a:lnTo>
                    <a:pt x="31" y="524"/>
                  </a:lnTo>
                  <a:close/>
                  <a:moveTo>
                    <a:pt x="31" y="534"/>
                  </a:moveTo>
                  <a:lnTo>
                    <a:pt x="28" y="539"/>
                  </a:lnTo>
                  <a:lnTo>
                    <a:pt x="28" y="539"/>
                  </a:lnTo>
                  <a:lnTo>
                    <a:pt x="28" y="539"/>
                  </a:lnTo>
                  <a:lnTo>
                    <a:pt x="28" y="539"/>
                  </a:lnTo>
                  <a:lnTo>
                    <a:pt x="26" y="536"/>
                  </a:lnTo>
                  <a:lnTo>
                    <a:pt x="28" y="531"/>
                  </a:lnTo>
                  <a:lnTo>
                    <a:pt x="28" y="531"/>
                  </a:lnTo>
                  <a:lnTo>
                    <a:pt x="31" y="531"/>
                  </a:lnTo>
                  <a:lnTo>
                    <a:pt x="31" y="534"/>
                  </a:lnTo>
                  <a:lnTo>
                    <a:pt x="31" y="534"/>
                  </a:lnTo>
                  <a:close/>
                  <a:moveTo>
                    <a:pt x="28" y="541"/>
                  </a:moveTo>
                  <a:lnTo>
                    <a:pt x="28" y="546"/>
                  </a:lnTo>
                  <a:lnTo>
                    <a:pt x="28" y="548"/>
                  </a:lnTo>
                  <a:lnTo>
                    <a:pt x="26" y="548"/>
                  </a:lnTo>
                  <a:lnTo>
                    <a:pt x="26" y="548"/>
                  </a:lnTo>
                  <a:lnTo>
                    <a:pt x="26" y="546"/>
                  </a:lnTo>
                  <a:lnTo>
                    <a:pt x="26" y="541"/>
                  </a:lnTo>
                  <a:lnTo>
                    <a:pt x="26" y="541"/>
                  </a:lnTo>
                  <a:lnTo>
                    <a:pt x="28" y="541"/>
                  </a:lnTo>
                  <a:lnTo>
                    <a:pt x="28" y="541"/>
                  </a:lnTo>
                  <a:lnTo>
                    <a:pt x="28" y="541"/>
                  </a:lnTo>
                  <a:lnTo>
                    <a:pt x="28" y="541"/>
                  </a:lnTo>
                  <a:close/>
                  <a:moveTo>
                    <a:pt x="28" y="550"/>
                  </a:moveTo>
                  <a:lnTo>
                    <a:pt x="28" y="555"/>
                  </a:lnTo>
                  <a:lnTo>
                    <a:pt x="26" y="558"/>
                  </a:lnTo>
                  <a:lnTo>
                    <a:pt x="26" y="558"/>
                  </a:lnTo>
                  <a:lnTo>
                    <a:pt x="26" y="555"/>
                  </a:lnTo>
                  <a:lnTo>
                    <a:pt x="26" y="550"/>
                  </a:lnTo>
                  <a:lnTo>
                    <a:pt x="26" y="550"/>
                  </a:lnTo>
                  <a:lnTo>
                    <a:pt x="26" y="550"/>
                  </a:lnTo>
                  <a:lnTo>
                    <a:pt x="28" y="550"/>
                  </a:lnTo>
                  <a:lnTo>
                    <a:pt x="28" y="550"/>
                  </a:lnTo>
                  <a:lnTo>
                    <a:pt x="28" y="550"/>
                  </a:lnTo>
                  <a:close/>
                  <a:moveTo>
                    <a:pt x="26" y="560"/>
                  </a:moveTo>
                  <a:lnTo>
                    <a:pt x="26" y="565"/>
                  </a:lnTo>
                  <a:lnTo>
                    <a:pt x="26" y="567"/>
                  </a:lnTo>
                  <a:lnTo>
                    <a:pt x="26" y="567"/>
                  </a:lnTo>
                  <a:lnTo>
                    <a:pt x="24" y="567"/>
                  </a:lnTo>
                  <a:lnTo>
                    <a:pt x="24" y="565"/>
                  </a:lnTo>
                  <a:lnTo>
                    <a:pt x="24" y="560"/>
                  </a:lnTo>
                  <a:lnTo>
                    <a:pt x="26" y="560"/>
                  </a:lnTo>
                  <a:lnTo>
                    <a:pt x="26" y="560"/>
                  </a:lnTo>
                  <a:lnTo>
                    <a:pt x="26" y="560"/>
                  </a:lnTo>
                  <a:lnTo>
                    <a:pt x="26" y="560"/>
                  </a:lnTo>
                  <a:lnTo>
                    <a:pt x="26" y="560"/>
                  </a:lnTo>
                  <a:close/>
                  <a:moveTo>
                    <a:pt x="26" y="569"/>
                  </a:moveTo>
                  <a:lnTo>
                    <a:pt x="26" y="574"/>
                  </a:lnTo>
                  <a:lnTo>
                    <a:pt x="26" y="577"/>
                  </a:lnTo>
                  <a:lnTo>
                    <a:pt x="24" y="577"/>
                  </a:lnTo>
                  <a:lnTo>
                    <a:pt x="24" y="577"/>
                  </a:lnTo>
                  <a:lnTo>
                    <a:pt x="24" y="574"/>
                  </a:lnTo>
                  <a:lnTo>
                    <a:pt x="24" y="569"/>
                  </a:lnTo>
                  <a:lnTo>
                    <a:pt x="24" y="569"/>
                  </a:lnTo>
                  <a:lnTo>
                    <a:pt x="24" y="569"/>
                  </a:lnTo>
                  <a:lnTo>
                    <a:pt x="26" y="569"/>
                  </a:lnTo>
                  <a:lnTo>
                    <a:pt x="26" y="569"/>
                  </a:lnTo>
                  <a:lnTo>
                    <a:pt x="26" y="569"/>
                  </a:lnTo>
                  <a:close/>
                  <a:moveTo>
                    <a:pt x="26" y="579"/>
                  </a:moveTo>
                  <a:lnTo>
                    <a:pt x="24" y="584"/>
                  </a:lnTo>
                  <a:lnTo>
                    <a:pt x="24" y="586"/>
                  </a:lnTo>
                  <a:lnTo>
                    <a:pt x="24" y="586"/>
                  </a:lnTo>
                  <a:lnTo>
                    <a:pt x="21" y="586"/>
                  </a:lnTo>
                  <a:lnTo>
                    <a:pt x="21" y="584"/>
                  </a:lnTo>
                  <a:lnTo>
                    <a:pt x="24" y="579"/>
                  </a:lnTo>
                  <a:lnTo>
                    <a:pt x="24" y="579"/>
                  </a:lnTo>
                  <a:lnTo>
                    <a:pt x="24" y="579"/>
                  </a:lnTo>
                  <a:lnTo>
                    <a:pt x="24" y="579"/>
                  </a:lnTo>
                  <a:lnTo>
                    <a:pt x="26" y="579"/>
                  </a:lnTo>
                  <a:lnTo>
                    <a:pt x="26" y="579"/>
                  </a:lnTo>
                  <a:close/>
                  <a:moveTo>
                    <a:pt x="24" y="589"/>
                  </a:moveTo>
                  <a:lnTo>
                    <a:pt x="24" y="593"/>
                  </a:lnTo>
                  <a:lnTo>
                    <a:pt x="24" y="596"/>
                  </a:lnTo>
                  <a:lnTo>
                    <a:pt x="21" y="596"/>
                  </a:lnTo>
                  <a:lnTo>
                    <a:pt x="21" y="593"/>
                  </a:lnTo>
                  <a:lnTo>
                    <a:pt x="21" y="589"/>
                  </a:lnTo>
                  <a:lnTo>
                    <a:pt x="21" y="589"/>
                  </a:lnTo>
                  <a:lnTo>
                    <a:pt x="24" y="589"/>
                  </a:lnTo>
                  <a:lnTo>
                    <a:pt x="24" y="589"/>
                  </a:lnTo>
                  <a:lnTo>
                    <a:pt x="24" y="589"/>
                  </a:lnTo>
                  <a:lnTo>
                    <a:pt x="24" y="589"/>
                  </a:lnTo>
                  <a:close/>
                  <a:moveTo>
                    <a:pt x="24" y="598"/>
                  </a:moveTo>
                  <a:lnTo>
                    <a:pt x="21" y="603"/>
                  </a:lnTo>
                  <a:lnTo>
                    <a:pt x="21" y="605"/>
                  </a:lnTo>
                  <a:lnTo>
                    <a:pt x="21" y="605"/>
                  </a:lnTo>
                  <a:lnTo>
                    <a:pt x="21" y="605"/>
                  </a:lnTo>
                  <a:lnTo>
                    <a:pt x="19" y="603"/>
                  </a:lnTo>
                  <a:lnTo>
                    <a:pt x="21" y="598"/>
                  </a:lnTo>
                  <a:lnTo>
                    <a:pt x="21" y="598"/>
                  </a:lnTo>
                  <a:lnTo>
                    <a:pt x="21" y="598"/>
                  </a:lnTo>
                  <a:lnTo>
                    <a:pt x="24" y="598"/>
                  </a:lnTo>
                  <a:lnTo>
                    <a:pt x="24" y="598"/>
                  </a:lnTo>
                  <a:close/>
                  <a:moveTo>
                    <a:pt x="21" y="608"/>
                  </a:moveTo>
                  <a:lnTo>
                    <a:pt x="21" y="612"/>
                  </a:lnTo>
                  <a:lnTo>
                    <a:pt x="21" y="615"/>
                  </a:lnTo>
                  <a:lnTo>
                    <a:pt x="19" y="615"/>
                  </a:lnTo>
                  <a:lnTo>
                    <a:pt x="19" y="615"/>
                  </a:lnTo>
                  <a:lnTo>
                    <a:pt x="19" y="612"/>
                  </a:lnTo>
                  <a:lnTo>
                    <a:pt x="19" y="608"/>
                  </a:lnTo>
                  <a:lnTo>
                    <a:pt x="19" y="608"/>
                  </a:lnTo>
                  <a:lnTo>
                    <a:pt x="21" y="608"/>
                  </a:lnTo>
                  <a:lnTo>
                    <a:pt x="21" y="608"/>
                  </a:lnTo>
                  <a:lnTo>
                    <a:pt x="21" y="608"/>
                  </a:lnTo>
                  <a:lnTo>
                    <a:pt x="21" y="608"/>
                  </a:lnTo>
                  <a:close/>
                  <a:moveTo>
                    <a:pt x="21" y="617"/>
                  </a:moveTo>
                  <a:lnTo>
                    <a:pt x="21" y="622"/>
                  </a:lnTo>
                  <a:lnTo>
                    <a:pt x="19" y="624"/>
                  </a:lnTo>
                  <a:lnTo>
                    <a:pt x="19" y="624"/>
                  </a:lnTo>
                  <a:lnTo>
                    <a:pt x="19" y="624"/>
                  </a:lnTo>
                  <a:lnTo>
                    <a:pt x="19" y="622"/>
                  </a:lnTo>
                  <a:lnTo>
                    <a:pt x="19" y="617"/>
                  </a:lnTo>
                  <a:lnTo>
                    <a:pt x="19" y="617"/>
                  </a:lnTo>
                  <a:lnTo>
                    <a:pt x="19" y="617"/>
                  </a:lnTo>
                  <a:lnTo>
                    <a:pt x="21" y="617"/>
                  </a:lnTo>
                  <a:lnTo>
                    <a:pt x="21" y="617"/>
                  </a:lnTo>
                  <a:lnTo>
                    <a:pt x="21" y="617"/>
                  </a:lnTo>
                  <a:close/>
                  <a:moveTo>
                    <a:pt x="19" y="627"/>
                  </a:moveTo>
                  <a:lnTo>
                    <a:pt x="19" y="631"/>
                  </a:lnTo>
                  <a:lnTo>
                    <a:pt x="19" y="634"/>
                  </a:lnTo>
                  <a:lnTo>
                    <a:pt x="19" y="634"/>
                  </a:lnTo>
                  <a:lnTo>
                    <a:pt x="16" y="634"/>
                  </a:lnTo>
                  <a:lnTo>
                    <a:pt x="16" y="631"/>
                  </a:lnTo>
                  <a:lnTo>
                    <a:pt x="16" y="627"/>
                  </a:lnTo>
                  <a:lnTo>
                    <a:pt x="19" y="627"/>
                  </a:lnTo>
                  <a:lnTo>
                    <a:pt x="19" y="627"/>
                  </a:lnTo>
                  <a:lnTo>
                    <a:pt x="19" y="627"/>
                  </a:lnTo>
                  <a:lnTo>
                    <a:pt x="19" y="627"/>
                  </a:lnTo>
                  <a:lnTo>
                    <a:pt x="19" y="627"/>
                  </a:lnTo>
                  <a:close/>
                  <a:moveTo>
                    <a:pt x="19" y="636"/>
                  </a:moveTo>
                  <a:lnTo>
                    <a:pt x="19" y="641"/>
                  </a:lnTo>
                  <a:lnTo>
                    <a:pt x="19" y="643"/>
                  </a:lnTo>
                  <a:lnTo>
                    <a:pt x="16" y="643"/>
                  </a:lnTo>
                  <a:lnTo>
                    <a:pt x="16" y="641"/>
                  </a:lnTo>
                  <a:lnTo>
                    <a:pt x="16" y="636"/>
                  </a:lnTo>
                  <a:lnTo>
                    <a:pt x="16" y="636"/>
                  </a:lnTo>
                  <a:lnTo>
                    <a:pt x="16" y="636"/>
                  </a:lnTo>
                  <a:lnTo>
                    <a:pt x="19" y="636"/>
                  </a:lnTo>
                  <a:lnTo>
                    <a:pt x="19" y="636"/>
                  </a:lnTo>
                  <a:lnTo>
                    <a:pt x="19" y="636"/>
                  </a:lnTo>
                  <a:close/>
                  <a:moveTo>
                    <a:pt x="16" y="646"/>
                  </a:moveTo>
                  <a:lnTo>
                    <a:pt x="16" y="651"/>
                  </a:lnTo>
                  <a:lnTo>
                    <a:pt x="16" y="653"/>
                  </a:lnTo>
                  <a:lnTo>
                    <a:pt x="16" y="653"/>
                  </a:lnTo>
                  <a:lnTo>
                    <a:pt x="14" y="651"/>
                  </a:lnTo>
                  <a:lnTo>
                    <a:pt x="14" y="651"/>
                  </a:lnTo>
                  <a:lnTo>
                    <a:pt x="16" y="646"/>
                  </a:lnTo>
                  <a:lnTo>
                    <a:pt x="16" y="646"/>
                  </a:lnTo>
                  <a:lnTo>
                    <a:pt x="16" y="646"/>
                  </a:lnTo>
                  <a:lnTo>
                    <a:pt x="16" y="646"/>
                  </a:lnTo>
                  <a:lnTo>
                    <a:pt x="16" y="646"/>
                  </a:lnTo>
                  <a:lnTo>
                    <a:pt x="16" y="646"/>
                  </a:lnTo>
                  <a:close/>
                  <a:moveTo>
                    <a:pt x="16" y="655"/>
                  </a:moveTo>
                  <a:lnTo>
                    <a:pt x="16" y="660"/>
                  </a:lnTo>
                  <a:lnTo>
                    <a:pt x="16" y="662"/>
                  </a:lnTo>
                  <a:lnTo>
                    <a:pt x="14" y="662"/>
                  </a:lnTo>
                  <a:lnTo>
                    <a:pt x="14" y="660"/>
                  </a:lnTo>
                  <a:lnTo>
                    <a:pt x="14" y="655"/>
                  </a:lnTo>
                  <a:lnTo>
                    <a:pt x="14" y="655"/>
                  </a:lnTo>
                  <a:lnTo>
                    <a:pt x="16" y="655"/>
                  </a:lnTo>
                  <a:lnTo>
                    <a:pt x="16" y="655"/>
                  </a:lnTo>
                  <a:lnTo>
                    <a:pt x="16" y="655"/>
                  </a:lnTo>
                  <a:lnTo>
                    <a:pt x="16" y="655"/>
                  </a:lnTo>
                  <a:close/>
                  <a:moveTo>
                    <a:pt x="16" y="665"/>
                  </a:moveTo>
                  <a:lnTo>
                    <a:pt x="14" y="670"/>
                  </a:lnTo>
                  <a:lnTo>
                    <a:pt x="14" y="672"/>
                  </a:lnTo>
                  <a:lnTo>
                    <a:pt x="14" y="672"/>
                  </a:lnTo>
                  <a:lnTo>
                    <a:pt x="14" y="670"/>
                  </a:lnTo>
                  <a:lnTo>
                    <a:pt x="12" y="670"/>
                  </a:lnTo>
                  <a:lnTo>
                    <a:pt x="14" y="665"/>
                  </a:lnTo>
                  <a:lnTo>
                    <a:pt x="14" y="665"/>
                  </a:lnTo>
                  <a:lnTo>
                    <a:pt x="14" y="665"/>
                  </a:lnTo>
                  <a:lnTo>
                    <a:pt x="16" y="665"/>
                  </a:lnTo>
                  <a:lnTo>
                    <a:pt x="16" y="665"/>
                  </a:lnTo>
                  <a:lnTo>
                    <a:pt x="16" y="665"/>
                  </a:lnTo>
                  <a:close/>
                  <a:moveTo>
                    <a:pt x="14" y="674"/>
                  </a:moveTo>
                  <a:lnTo>
                    <a:pt x="14" y="679"/>
                  </a:lnTo>
                  <a:lnTo>
                    <a:pt x="14" y="679"/>
                  </a:lnTo>
                  <a:lnTo>
                    <a:pt x="12" y="681"/>
                  </a:lnTo>
                  <a:lnTo>
                    <a:pt x="12" y="679"/>
                  </a:lnTo>
                  <a:lnTo>
                    <a:pt x="12" y="679"/>
                  </a:lnTo>
                  <a:lnTo>
                    <a:pt x="12" y="674"/>
                  </a:lnTo>
                  <a:lnTo>
                    <a:pt x="12" y="674"/>
                  </a:lnTo>
                  <a:lnTo>
                    <a:pt x="14" y="674"/>
                  </a:lnTo>
                  <a:lnTo>
                    <a:pt x="14" y="674"/>
                  </a:lnTo>
                  <a:lnTo>
                    <a:pt x="14" y="674"/>
                  </a:lnTo>
                  <a:lnTo>
                    <a:pt x="14" y="674"/>
                  </a:lnTo>
                  <a:close/>
                  <a:moveTo>
                    <a:pt x="14" y="684"/>
                  </a:moveTo>
                  <a:lnTo>
                    <a:pt x="14" y="689"/>
                  </a:lnTo>
                  <a:lnTo>
                    <a:pt x="12" y="689"/>
                  </a:lnTo>
                  <a:lnTo>
                    <a:pt x="12" y="691"/>
                  </a:lnTo>
                  <a:lnTo>
                    <a:pt x="12" y="689"/>
                  </a:lnTo>
                  <a:lnTo>
                    <a:pt x="12" y="689"/>
                  </a:lnTo>
                  <a:lnTo>
                    <a:pt x="12" y="684"/>
                  </a:lnTo>
                  <a:lnTo>
                    <a:pt x="12" y="684"/>
                  </a:lnTo>
                  <a:lnTo>
                    <a:pt x="12" y="684"/>
                  </a:lnTo>
                  <a:lnTo>
                    <a:pt x="14" y="684"/>
                  </a:lnTo>
                  <a:lnTo>
                    <a:pt x="14" y="684"/>
                  </a:lnTo>
                  <a:lnTo>
                    <a:pt x="14" y="684"/>
                  </a:lnTo>
                  <a:close/>
                  <a:moveTo>
                    <a:pt x="12" y="693"/>
                  </a:moveTo>
                  <a:lnTo>
                    <a:pt x="12" y="698"/>
                  </a:lnTo>
                  <a:lnTo>
                    <a:pt x="12" y="698"/>
                  </a:lnTo>
                  <a:lnTo>
                    <a:pt x="12" y="701"/>
                  </a:lnTo>
                  <a:lnTo>
                    <a:pt x="9" y="698"/>
                  </a:lnTo>
                  <a:lnTo>
                    <a:pt x="9" y="698"/>
                  </a:lnTo>
                  <a:lnTo>
                    <a:pt x="9" y="693"/>
                  </a:lnTo>
                  <a:lnTo>
                    <a:pt x="12" y="693"/>
                  </a:lnTo>
                  <a:lnTo>
                    <a:pt x="12" y="693"/>
                  </a:lnTo>
                  <a:lnTo>
                    <a:pt x="12" y="693"/>
                  </a:lnTo>
                  <a:lnTo>
                    <a:pt x="12" y="693"/>
                  </a:lnTo>
                  <a:lnTo>
                    <a:pt x="12" y="693"/>
                  </a:lnTo>
                  <a:close/>
                  <a:moveTo>
                    <a:pt x="12" y="703"/>
                  </a:moveTo>
                  <a:lnTo>
                    <a:pt x="12" y="708"/>
                  </a:lnTo>
                  <a:lnTo>
                    <a:pt x="12" y="708"/>
                  </a:lnTo>
                  <a:lnTo>
                    <a:pt x="9" y="710"/>
                  </a:lnTo>
                  <a:lnTo>
                    <a:pt x="9" y="708"/>
                  </a:lnTo>
                  <a:lnTo>
                    <a:pt x="9" y="708"/>
                  </a:lnTo>
                  <a:lnTo>
                    <a:pt x="9" y="703"/>
                  </a:lnTo>
                  <a:lnTo>
                    <a:pt x="9" y="703"/>
                  </a:lnTo>
                  <a:lnTo>
                    <a:pt x="9" y="703"/>
                  </a:lnTo>
                  <a:lnTo>
                    <a:pt x="12" y="703"/>
                  </a:lnTo>
                  <a:lnTo>
                    <a:pt x="12" y="703"/>
                  </a:lnTo>
                  <a:lnTo>
                    <a:pt x="12" y="703"/>
                  </a:lnTo>
                  <a:close/>
                  <a:moveTo>
                    <a:pt x="9" y="712"/>
                  </a:moveTo>
                  <a:lnTo>
                    <a:pt x="9" y="717"/>
                  </a:lnTo>
                  <a:lnTo>
                    <a:pt x="9" y="717"/>
                  </a:lnTo>
                  <a:lnTo>
                    <a:pt x="9" y="720"/>
                  </a:lnTo>
                  <a:lnTo>
                    <a:pt x="7" y="717"/>
                  </a:lnTo>
                  <a:lnTo>
                    <a:pt x="7" y="717"/>
                  </a:lnTo>
                  <a:lnTo>
                    <a:pt x="7" y="712"/>
                  </a:lnTo>
                  <a:lnTo>
                    <a:pt x="9" y="712"/>
                  </a:lnTo>
                  <a:lnTo>
                    <a:pt x="9" y="712"/>
                  </a:lnTo>
                  <a:lnTo>
                    <a:pt x="9" y="712"/>
                  </a:lnTo>
                  <a:lnTo>
                    <a:pt x="9" y="712"/>
                  </a:lnTo>
                  <a:lnTo>
                    <a:pt x="9" y="712"/>
                  </a:lnTo>
                  <a:close/>
                  <a:moveTo>
                    <a:pt x="9" y="722"/>
                  </a:moveTo>
                  <a:lnTo>
                    <a:pt x="9" y="727"/>
                  </a:lnTo>
                  <a:lnTo>
                    <a:pt x="9" y="727"/>
                  </a:lnTo>
                  <a:lnTo>
                    <a:pt x="7" y="727"/>
                  </a:lnTo>
                  <a:lnTo>
                    <a:pt x="7" y="727"/>
                  </a:lnTo>
                  <a:lnTo>
                    <a:pt x="7" y="727"/>
                  </a:lnTo>
                  <a:lnTo>
                    <a:pt x="7" y="722"/>
                  </a:lnTo>
                  <a:lnTo>
                    <a:pt x="7" y="722"/>
                  </a:lnTo>
                  <a:lnTo>
                    <a:pt x="9" y="722"/>
                  </a:lnTo>
                  <a:lnTo>
                    <a:pt x="9" y="722"/>
                  </a:lnTo>
                  <a:lnTo>
                    <a:pt x="9" y="722"/>
                  </a:lnTo>
                  <a:lnTo>
                    <a:pt x="9" y="722"/>
                  </a:lnTo>
                  <a:close/>
                  <a:moveTo>
                    <a:pt x="9" y="732"/>
                  </a:moveTo>
                  <a:lnTo>
                    <a:pt x="7" y="736"/>
                  </a:lnTo>
                  <a:lnTo>
                    <a:pt x="7" y="736"/>
                  </a:lnTo>
                  <a:lnTo>
                    <a:pt x="7" y="736"/>
                  </a:lnTo>
                  <a:lnTo>
                    <a:pt x="7" y="736"/>
                  </a:lnTo>
                  <a:lnTo>
                    <a:pt x="5" y="736"/>
                  </a:lnTo>
                  <a:lnTo>
                    <a:pt x="7" y="732"/>
                  </a:lnTo>
                  <a:lnTo>
                    <a:pt x="7" y="732"/>
                  </a:lnTo>
                  <a:lnTo>
                    <a:pt x="7" y="729"/>
                  </a:lnTo>
                  <a:lnTo>
                    <a:pt x="9" y="732"/>
                  </a:lnTo>
                  <a:lnTo>
                    <a:pt x="9" y="732"/>
                  </a:lnTo>
                  <a:lnTo>
                    <a:pt x="9" y="732"/>
                  </a:lnTo>
                  <a:close/>
                  <a:moveTo>
                    <a:pt x="7" y="741"/>
                  </a:moveTo>
                  <a:lnTo>
                    <a:pt x="7" y="746"/>
                  </a:lnTo>
                  <a:lnTo>
                    <a:pt x="7" y="746"/>
                  </a:lnTo>
                  <a:lnTo>
                    <a:pt x="5" y="746"/>
                  </a:lnTo>
                  <a:lnTo>
                    <a:pt x="5" y="746"/>
                  </a:lnTo>
                  <a:lnTo>
                    <a:pt x="5" y="741"/>
                  </a:lnTo>
                  <a:lnTo>
                    <a:pt x="5" y="741"/>
                  </a:lnTo>
                  <a:lnTo>
                    <a:pt x="7" y="739"/>
                  </a:lnTo>
                  <a:lnTo>
                    <a:pt x="7" y="741"/>
                  </a:lnTo>
                  <a:lnTo>
                    <a:pt x="7" y="741"/>
                  </a:lnTo>
                  <a:lnTo>
                    <a:pt x="7" y="741"/>
                  </a:lnTo>
                  <a:close/>
                  <a:moveTo>
                    <a:pt x="7" y="751"/>
                  </a:moveTo>
                  <a:lnTo>
                    <a:pt x="7" y="755"/>
                  </a:lnTo>
                  <a:lnTo>
                    <a:pt x="5" y="755"/>
                  </a:lnTo>
                  <a:lnTo>
                    <a:pt x="5" y="755"/>
                  </a:lnTo>
                  <a:lnTo>
                    <a:pt x="5" y="755"/>
                  </a:lnTo>
                  <a:lnTo>
                    <a:pt x="5" y="755"/>
                  </a:lnTo>
                  <a:lnTo>
                    <a:pt x="5" y="751"/>
                  </a:lnTo>
                  <a:lnTo>
                    <a:pt x="5" y="751"/>
                  </a:lnTo>
                  <a:lnTo>
                    <a:pt x="5" y="748"/>
                  </a:lnTo>
                  <a:lnTo>
                    <a:pt x="7" y="751"/>
                  </a:lnTo>
                  <a:lnTo>
                    <a:pt x="7" y="751"/>
                  </a:lnTo>
                  <a:close/>
                  <a:moveTo>
                    <a:pt x="5" y="760"/>
                  </a:moveTo>
                  <a:lnTo>
                    <a:pt x="5" y="765"/>
                  </a:lnTo>
                  <a:lnTo>
                    <a:pt x="5" y="765"/>
                  </a:lnTo>
                  <a:lnTo>
                    <a:pt x="5" y="765"/>
                  </a:lnTo>
                  <a:lnTo>
                    <a:pt x="2" y="765"/>
                  </a:lnTo>
                  <a:lnTo>
                    <a:pt x="2" y="765"/>
                  </a:lnTo>
                  <a:lnTo>
                    <a:pt x="2" y="760"/>
                  </a:lnTo>
                  <a:lnTo>
                    <a:pt x="5" y="760"/>
                  </a:lnTo>
                  <a:lnTo>
                    <a:pt x="5" y="758"/>
                  </a:lnTo>
                  <a:lnTo>
                    <a:pt x="5" y="760"/>
                  </a:lnTo>
                  <a:lnTo>
                    <a:pt x="5" y="760"/>
                  </a:lnTo>
                  <a:lnTo>
                    <a:pt x="5" y="760"/>
                  </a:lnTo>
                  <a:close/>
                  <a:moveTo>
                    <a:pt x="5" y="770"/>
                  </a:moveTo>
                  <a:lnTo>
                    <a:pt x="5" y="774"/>
                  </a:lnTo>
                  <a:lnTo>
                    <a:pt x="5" y="774"/>
                  </a:lnTo>
                  <a:lnTo>
                    <a:pt x="2" y="774"/>
                  </a:lnTo>
                  <a:lnTo>
                    <a:pt x="2" y="774"/>
                  </a:lnTo>
                  <a:lnTo>
                    <a:pt x="2" y="774"/>
                  </a:lnTo>
                  <a:lnTo>
                    <a:pt x="2" y="770"/>
                  </a:lnTo>
                  <a:lnTo>
                    <a:pt x="2" y="767"/>
                  </a:lnTo>
                  <a:lnTo>
                    <a:pt x="2" y="767"/>
                  </a:lnTo>
                  <a:lnTo>
                    <a:pt x="5" y="770"/>
                  </a:lnTo>
                  <a:lnTo>
                    <a:pt x="5" y="770"/>
                  </a:lnTo>
                  <a:lnTo>
                    <a:pt x="5" y="770"/>
                  </a:lnTo>
                  <a:close/>
                  <a:moveTo>
                    <a:pt x="2" y="779"/>
                  </a:moveTo>
                  <a:lnTo>
                    <a:pt x="2" y="784"/>
                  </a:lnTo>
                  <a:lnTo>
                    <a:pt x="2" y="784"/>
                  </a:lnTo>
                  <a:lnTo>
                    <a:pt x="2" y="784"/>
                  </a:lnTo>
                  <a:lnTo>
                    <a:pt x="0" y="784"/>
                  </a:lnTo>
                  <a:lnTo>
                    <a:pt x="0" y="784"/>
                  </a:lnTo>
                  <a:lnTo>
                    <a:pt x="0" y="779"/>
                  </a:lnTo>
                  <a:lnTo>
                    <a:pt x="2" y="777"/>
                  </a:lnTo>
                  <a:lnTo>
                    <a:pt x="2" y="777"/>
                  </a:lnTo>
                  <a:lnTo>
                    <a:pt x="2" y="779"/>
                  </a:lnTo>
                  <a:lnTo>
                    <a:pt x="2" y="779"/>
                  </a:lnTo>
                  <a:lnTo>
                    <a:pt x="2" y="77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296" name="Line 47">
              <a:extLst>
                <a:ext uri="{FF2B5EF4-FFF2-40B4-BE49-F238E27FC236}">
                  <a16:creationId xmlns:a16="http://schemas.microsoft.com/office/drawing/2014/main" id="{C484FE97-382B-4262-B3CC-C6BEFBD3A6F9}"/>
                </a:ext>
              </a:extLst>
            </p:cNvPr>
            <p:cNvSpPr>
              <a:spLocks noChangeShapeType="1"/>
            </p:cNvSpPr>
            <p:nvPr/>
          </p:nvSpPr>
          <p:spPr bwMode="auto">
            <a:xfrm flipV="1">
              <a:off x="1867" y="2900"/>
              <a:ext cx="33" cy="7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 name="Line 48">
              <a:extLst>
                <a:ext uri="{FF2B5EF4-FFF2-40B4-BE49-F238E27FC236}">
                  <a16:creationId xmlns:a16="http://schemas.microsoft.com/office/drawing/2014/main" id="{53EDC895-53E1-46EA-95F5-8D8F5863FAAC}"/>
                </a:ext>
              </a:extLst>
            </p:cNvPr>
            <p:cNvSpPr>
              <a:spLocks noChangeShapeType="1"/>
            </p:cNvSpPr>
            <p:nvPr/>
          </p:nvSpPr>
          <p:spPr bwMode="auto">
            <a:xfrm flipH="1" flipV="1">
              <a:off x="1841" y="2895"/>
              <a:ext cx="26" cy="76"/>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 name="Freeform 49">
              <a:extLst>
                <a:ext uri="{FF2B5EF4-FFF2-40B4-BE49-F238E27FC236}">
                  <a16:creationId xmlns:a16="http://schemas.microsoft.com/office/drawing/2014/main" id="{F2CC5C5E-140C-40AD-A27D-8AADA0A4A508}"/>
                </a:ext>
              </a:extLst>
            </p:cNvPr>
            <p:cNvSpPr>
              <a:spLocks noEditPoints="1"/>
            </p:cNvSpPr>
            <p:nvPr/>
          </p:nvSpPr>
          <p:spPr bwMode="auto">
            <a:xfrm>
              <a:off x="1941" y="2495"/>
              <a:ext cx="369" cy="472"/>
            </a:xfrm>
            <a:custGeom>
              <a:avLst/>
              <a:gdLst>
                <a:gd name="T0" fmla="*/ 369 w 369"/>
                <a:gd name="T1" fmla="*/ 2 h 472"/>
                <a:gd name="T2" fmla="*/ 362 w 369"/>
                <a:gd name="T3" fmla="*/ 9 h 472"/>
                <a:gd name="T4" fmla="*/ 357 w 369"/>
                <a:gd name="T5" fmla="*/ 16 h 472"/>
                <a:gd name="T6" fmla="*/ 350 w 369"/>
                <a:gd name="T7" fmla="*/ 26 h 472"/>
                <a:gd name="T8" fmla="*/ 345 w 369"/>
                <a:gd name="T9" fmla="*/ 33 h 472"/>
                <a:gd name="T10" fmla="*/ 338 w 369"/>
                <a:gd name="T11" fmla="*/ 40 h 472"/>
                <a:gd name="T12" fmla="*/ 333 w 369"/>
                <a:gd name="T13" fmla="*/ 47 h 472"/>
                <a:gd name="T14" fmla="*/ 326 w 369"/>
                <a:gd name="T15" fmla="*/ 55 h 472"/>
                <a:gd name="T16" fmla="*/ 321 w 369"/>
                <a:gd name="T17" fmla="*/ 62 h 472"/>
                <a:gd name="T18" fmla="*/ 317 w 369"/>
                <a:gd name="T19" fmla="*/ 69 h 472"/>
                <a:gd name="T20" fmla="*/ 310 w 369"/>
                <a:gd name="T21" fmla="*/ 78 h 472"/>
                <a:gd name="T22" fmla="*/ 305 w 369"/>
                <a:gd name="T23" fmla="*/ 86 h 472"/>
                <a:gd name="T24" fmla="*/ 298 w 369"/>
                <a:gd name="T25" fmla="*/ 93 h 472"/>
                <a:gd name="T26" fmla="*/ 293 w 369"/>
                <a:gd name="T27" fmla="*/ 100 h 472"/>
                <a:gd name="T28" fmla="*/ 286 w 369"/>
                <a:gd name="T29" fmla="*/ 107 h 472"/>
                <a:gd name="T30" fmla="*/ 281 w 369"/>
                <a:gd name="T31" fmla="*/ 114 h 472"/>
                <a:gd name="T32" fmla="*/ 274 w 369"/>
                <a:gd name="T33" fmla="*/ 124 h 472"/>
                <a:gd name="T34" fmla="*/ 269 w 369"/>
                <a:gd name="T35" fmla="*/ 131 h 472"/>
                <a:gd name="T36" fmla="*/ 262 w 369"/>
                <a:gd name="T37" fmla="*/ 138 h 472"/>
                <a:gd name="T38" fmla="*/ 257 w 369"/>
                <a:gd name="T39" fmla="*/ 145 h 472"/>
                <a:gd name="T40" fmla="*/ 250 w 369"/>
                <a:gd name="T41" fmla="*/ 152 h 472"/>
                <a:gd name="T42" fmla="*/ 245 w 369"/>
                <a:gd name="T43" fmla="*/ 159 h 472"/>
                <a:gd name="T44" fmla="*/ 238 w 369"/>
                <a:gd name="T45" fmla="*/ 167 h 472"/>
                <a:gd name="T46" fmla="*/ 233 w 369"/>
                <a:gd name="T47" fmla="*/ 176 h 472"/>
                <a:gd name="T48" fmla="*/ 229 w 369"/>
                <a:gd name="T49" fmla="*/ 183 h 472"/>
                <a:gd name="T50" fmla="*/ 221 w 369"/>
                <a:gd name="T51" fmla="*/ 190 h 472"/>
                <a:gd name="T52" fmla="*/ 217 w 369"/>
                <a:gd name="T53" fmla="*/ 198 h 472"/>
                <a:gd name="T54" fmla="*/ 210 w 369"/>
                <a:gd name="T55" fmla="*/ 205 h 472"/>
                <a:gd name="T56" fmla="*/ 205 w 369"/>
                <a:gd name="T57" fmla="*/ 212 h 472"/>
                <a:gd name="T58" fmla="*/ 198 w 369"/>
                <a:gd name="T59" fmla="*/ 219 h 472"/>
                <a:gd name="T60" fmla="*/ 193 w 369"/>
                <a:gd name="T61" fmla="*/ 229 h 472"/>
                <a:gd name="T62" fmla="*/ 186 w 369"/>
                <a:gd name="T63" fmla="*/ 236 h 472"/>
                <a:gd name="T64" fmla="*/ 181 w 369"/>
                <a:gd name="T65" fmla="*/ 243 h 472"/>
                <a:gd name="T66" fmla="*/ 174 w 369"/>
                <a:gd name="T67" fmla="*/ 250 h 472"/>
                <a:gd name="T68" fmla="*/ 169 w 369"/>
                <a:gd name="T69" fmla="*/ 257 h 472"/>
                <a:gd name="T70" fmla="*/ 162 w 369"/>
                <a:gd name="T71" fmla="*/ 264 h 472"/>
                <a:gd name="T72" fmla="*/ 157 w 369"/>
                <a:gd name="T73" fmla="*/ 274 h 472"/>
                <a:gd name="T74" fmla="*/ 152 w 369"/>
                <a:gd name="T75" fmla="*/ 281 h 472"/>
                <a:gd name="T76" fmla="*/ 145 w 369"/>
                <a:gd name="T77" fmla="*/ 288 h 472"/>
                <a:gd name="T78" fmla="*/ 140 w 369"/>
                <a:gd name="T79" fmla="*/ 295 h 472"/>
                <a:gd name="T80" fmla="*/ 133 w 369"/>
                <a:gd name="T81" fmla="*/ 302 h 472"/>
                <a:gd name="T82" fmla="*/ 129 w 369"/>
                <a:gd name="T83" fmla="*/ 310 h 472"/>
                <a:gd name="T84" fmla="*/ 121 w 369"/>
                <a:gd name="T85" fmla="*/ 317 h 472"/>
                <a:gd name="T86" fmla="*/ 117 w 369"/>
                <a:gd name="T87" fmla="*/ 326 h 472"/>
                <a:gd name="T88" fmla="*/ 110 w 369"/>
                <a:gd name="T89" fmla="*/ 333 h 472"/>
                <a:gd name="T90" fmla="*/ 105 w 369"/>
                <a:gd name="T91" fmla="*/ 341 h 472"/>
                <a:gd name="T92" fmla="*/ 98 w 369"/>
                <a:gd name="T93" fmla="*/ 348 h 472"/>
                <a:gd name="T94" fmla="*/ 93 w 369"/>
                <a:gd name="T95" fmla="*/ 355 h 472"/>
                <a:gd name="T96" fmla="*/ 86 w 369"/>
                <a:gd name="T97" fmla="*/ 362 h 472"/>
                <a:gd name="T98" fmla="*/ 81 w 369"/>
                <a:gd name="T99" fmla="*/ 371 h 472"/>
                <a:gd name="T100" fmla="*/ 76 w 369"/>
                <a:gd name="T101" fmla="*/ 379 h 472"/>
                <a:gd name="T102" fmla="*/ 69 w 369"/>
                <a:gd name="T103" fmla="*/ 386 h 472"/>
                <a:gd name="T104" fmla="*/ 64 w 369"/>
                <a:gd name="T105" fmla="*/ 393 h 472"/>
                <a:gd name="T106" fmla="*/ 57 w 369"/>
                <a:gd name="T107" fmla="*/ 400 h 472"/>
                <a:gd name="T108" fmla="*/ 52 w 369"/>
                <a:gd name="T109" fmla="*/ 407 h 472"/>
                <a:gd name="T110" fmla="*/ 45 w 369"/>
                <a:gd name="T111" fmla="*/ 414 h 472"/>
                <a:gd name="T112" fmla="*/ 40 w 369"/>
                <a:gd name="T113" fmla="*/ 424 h 472"/>
                <a:gd name="T114" fmla="*/ 33 w 369"/>
                <a:gd name="T115" fmla="*/ 431 h 472"/>
                <a:gd name="T116" fmla="*/ 29 w 369"/>
                <a:gd name="T117" fmla="*/ 438 h 472"/>
                <a:gd name="T118" fmla="*/ 21 w 369"/>
                <a:gd name="T119" fmla="*/ 445 h 472"/>
                <a:gd name="T120" fmla="*/ 17 w 369"/>
                <a:gd name="T121" fmla="*/ 452 h 472"/>
                <a:gd name="T122" fmla="*/ 9 w 369"/>
                <a:gd name="T123" fmla="*/ 460 h 472"/>
                <a:gd name="T124" fmla="*/ 5 w 369"/>
                <a:gd name="T125" fmla="*/ 46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9" h="472">
                  <a:moveTo>
                    <a:pt x="369" y="2"/>
                  </a:moveTo>
                  <a:lnTo>
                    <a:pt x="364" y="7"/>
                  </a:lnTo>
                  <a:lnTo>
                    <a:pt x="364" y="7"/>
                  </a:lnTo>
                  <a:lnTo>
                    <a:pt x="364" y="7"/>
                  </a:lnTo>
                  <a:lnTo>
                    <a:pt x="364" y="5"/>
                  </a:lnTo>
                  <a:lnTo>
                    <a:pt x="364" y="5"/>
                  </a:lnTo>
                  <a:lnTo>
                    <a:pt x="367" y="0"/>
                  </a:lnTo>
                  <a:lnTo>
                    <a:pt x="367" y="0"/>
                  </a:lnTo>
                  <a:lnTo>
                    <a:pt x="369" y="0"/>
                  </a:lnTo>
                  <a:lnTo>
                    <a:pt x="369" y="2"/>
                  </a:lnTo>
                  <a:lnTo>
                    <a:pt x="369" y="2"/>
                  </a:lnTo>
                  <a:lnTo>
                    <a:pt x="369" y="2"/>
                  </a:lnTo>
                  <a:close/>
                  <a:moveTo>
                    <a:pt x="362" y="9"/>
                  </a:moveTo>
                  <a:lnTo>
                    <a:pt x="360" y="14"/>
                  </a:lnTo>
                  <a:lnTo>
                    <a:pt x="360" y="14"/>
                  </a:lnTo>
                  <a:lnTo>
                    <a:pt x="357" y="14"/>
                  </a:lnTo>
                  <a:lnTo>
                    <a:pt x="357" y="14"/>
                  </a:lnTo>
                  <a:lnTo>
                    <a:pt x="357" y="12"/>
                  </a:lnTo>
                  <a:lnTo>
                    <a:pt x="360" y="9"/>
                  </a:lnTo>
                  <a:lnTo>
                    <a:pt x="362" y="7"/>
                  </a:lnTo>
                  <a:lnTo>
                    <a:pt x="362" y="9"/>
                  </a:lnTo>
                  <a:lnTo>
                    <a:pt x="362" y="9"/>
                  </a:lnTo>
                  <a:lnTo>
                    <a:pt x="362" y="9"/>
                  </a:lnTo>
                  <a:lnTo>
                    <a:pt x="362" y="9"/>
                  </a:lnTo>
                  <a:close/>
                  <a:moveTo>
                    <a:pt x="357" y="16"/>
                  </a:moveTo>
                  <a:lnTo>
                    <a:pt x="355" y="21"/>
                  </a:lnTo>
                  <a:lnTo>
                    <a:pt x="352" y="21"/>
                  </a:lnTo>
                  <a:lnTo>
                    <a:pt x="352" y="21"/>
                  </a:lnTo>
                  <a:lnTo>
                    <a:pt x="352" y="21"/>
                  </a:lnTo>
                  <a:lnTo>
                    <a:pt x="352" y="19"/>
                  </a:lnTo>
                  <a:lnTo>
                    <a:pt x="355" y="16"/>
                  </a:lnTo>
                  <a:lnTo>
                    <a:pt x="355" y="16"/>
                  </a:lnTo>
                  <a:lnTo>
                    <a:pt x="357" y="16"/>
                  </a:lnTo>
                  <a:lnTo>
                    <a:pt x="357" y="16"/>
                  </a:lnTo>
                  <a:lnTo>
                    <a:pt x="357" y="16"/>
                  </a:lnTo>
                  <a:lnTo>
                    <a:pt x="357" y="16"/>
                  </a:lnTo>
                  <a:close/>
                  <a:moveTo>
                    <a:pt x="350" y="26"/>
                  </a:moveTo>
                  <a:lnTo>
                    <a:pt x="348" y="28"/>
                  </a:lnTo>
                  <a:lnTo>
                    <a:pt x="348" y="28"/>
                  </a:lnTo>
                  <a:lnTo>
                    <a:pt x="345" y="28"/>
                  </a:lnTo>
                  <a:lnTo>
                    <a:pt x="345" y="28"/>
                  </a:lnTo>
                  <a:lnTo>
                    <a:pt x="345" y="26"/>
                  </a:lnTo>
                  <a:lnTo>
                    <a:pt x="348" y="24"/>
                  </a:lnTo>
                  <a:lnTo>
                    <a:pt x="350" y="24"/>
                  </a:lnTo>
                  <a:lnTo>
                    <a:pt x="350" y="24"/>
                  </a:lnTo>
                  <a:lnTo>
                    <a:pt x="350" y="24"/>
                  </a:lnTo>
                  <a:lnTo>
                    <a:pt x="350" y="26"/>
                  </a:lnTo>
                  <a:lnTo>
                    <a:pt x="350" y="26"/>
                  </a:lnTo>
                  <a:close/>
                  <a:moveTo>
                    <a:pt x="345" y="33"/>
                  </a:moveTo>
                  <a:lnTo>
                    <a:pt x="343" y="36"/>
                  </a:lnTo>
                  <a:lnTo>
                    <a:pt x="341" y="36"/>
                  </a:lnTo>
                  <a:lnTo>
                    <a:pt x="341" y="36"/>
                  </a:lnTo>
                  <a:lnTo>
                    <a:pt x="341" y="36"/>
                  </a:lnTo>
                  <a:lnTo>
                    <a:pt x="341" y="36"/>
                  </a:lnTo>
                  <a:lnTo>
                    <a:pt x="343" y="31"/>
                  </a:lnTo>
                  <a:lnTo>
                    <a:pt x="343" y="31"/>
                  </a:lnTo>
                  <a:lnTo>
                    <a:pt x="345" y="31"/>
                  </a:lnTo>
                  <a:lnTo>
                    <a:pt x="345" y="31"/>
                  </a:lnTo>
                  <a:lnTo>
                    <a:pt x="345" y="33"/>
                  </a:lnTo>
                  <a:lnTo>
                    <a:pt x="345" y="33"/>
                  </a:lnTo>
                  <a:close/>
                  <a:moveTo>
                    <a:pt x="338" y="40"/>
                  </a:moveTo>
                  <a:lnTo>
                    <a:pt x="336" y="43"/>
                  </a:lnTo>
                  <a:lnTo>
                    <a:pt x="336" y="45"/>
                  </a:lnTo>
                  <a:lnTo>
                    <a:pt x="333" y="43"/>
                  </a:lnTo>
                  <a:lnTo>
                    <a:pt x="333" y="43"/>
                  </a:lnTo>
                  <a:lnTo>
                    <a:pt x="333" y="43"/>
                  </a:lnTo>
                  <a:lnTo>
                    <a:pt x="338" y="38"/>
                  </a:lnTo>
                  <a:lnTo>
                    <a:pt x="338" y="38"/>
                  </a:lnTo>
                  <a:lnTo>
                    <a:pt x="338" y="38"/>
                  </a:lnTo>
                  <a:lnTo>
                    <a:pt x="338" y="38"/>
                  </a:lnTo>
                  <a:lnTo>
                    <a:pt x="338" y="40"/>
                  </a:lnTo>
                  <a:lnTo>
                    <a:pt x="338" y="40"/>
                  </a:lnTo>
                  <a:close/>
                  <a:moveTo>
                    <a:pt x="333" y="47"/>
                  </a:moveTo>
                  <a:lnTo>
                    <a:pt x="331" y="52"/>
                  </a:lnTo>
                  <a:lnTo>
                    <a:pt x="329" y="52"/>
                  </a:lnTo>
                  <a:lnTo>
                    <a:pt x="329" y="52"/>
                  </a:lnTo>
                  <a:lnTo>
                    <a:pt x="329" y="50"/>
                  </a:lnTo>
                  <a:lnTo>
                    <a:pt x="329" y="50"/>
                  </a:lnTo>
                  <a:lnTo>
                    <a:pt x="331" y="45"/>
                  </a:lnTo>
                  <a:lnTo>
                    <a:pt x="331" y="45"/>
                  </a:lnTo>
                  <a:lnTo>
                    <a:pt x="333" y="45"/>
                  </a:lnTo>
                  <a:lnTo>
                    <a:pt x="333" y="47"/>
                  </a:lnTo>
                  <a:lnTo>
                    <a:pt x="333" y="47"/>
                  </a:lnTo>
                  <a:lnTo>
                    <a:pt x="333" y="47"/>
                  </a:lnTo>
                  <a:close/>
                  <a:moveTo>
                    <a:pt x="326" y="55"/>
                  </a:moveTo>
                  <a:lnTo>
                    <a:pt x="324" y="59"/>
                  </a:lnTo>
                  <a:lnTo>
                    <a:pt x="324" y="59"/>
                  </a:lnTo>
                  <a:lnTo>
                    <a:pt x="321" y="59"/>
                  </a:lnTo>
                  <a:lnTo>
                    <a:pt x="321" y="57"/>
                  </a:lnTo>
                  <a:lnTo>
                    <a:pt x="321" y="57"/>
                  </a:lnTo>
                  <a:lnTo>
                    <a:pt x="326" y="55"/>
                  </a:lnTo>
                  <a:lnTo>
                    <a:pt x="326" y="52"/>
                  </a:lnTo>
                  <a:lnTo>
                    <a:pt x="326" y="52"/>
                  </a:lnTo>
                  <a:lnTo>
                    <a:pt x="329" y="55"/>
                  </a:lnTo>
                  <a:lnTo>
                    <a:pt x="326" y="55"/>
                  </a:lnTo>
                  <a:lnTo>
                    <a:pt x="326" y="55"/>
                  </a:lnTo>
                  <a:close/>
                  <a:moveTo>
                    <a:pt x="321" y="62"/>
                  </a:moveTo>
                  <a:lnTo>
                    <a:pt x="319" y="66"/>
                  </a:lnTo>
                  <a:lnTo>
                    <a:pt x="317" y="66"/>
                  </a:lnTo>
                  <a:lnTo>
                    <a:pt x="317" y="66"/>
                  </a:lnTo>
                  <a:lnTo>
                    <a:pt x="317" y="66"/>
                  </a:lnTo>
                  <a:lnTo>
                    <a:pt x="317" y="64"/>
                  </a:lnTo>
                  <a:lnTo>
                    <a:pt x="319" y="62"/>
                  </a:lnTo>
                  <a:lnTo>
                    <a:pt x="321" y="59"/>
                  </a:lnTo>
                  <a:lnTo>
                    <a:pt x="321" y="62"/>
                  </a:lnTo>
                  <a:lnTo>
                    <a:pt x="321" y="62"/>
                  </a:lnTo>
                  <a:lnTo>
                    <a:pt x="321" y="62"/>
                  </a:lnTo>
                  <a:lnTo>
                    <a:pt x="321" y="62"/>
                  </a:lnTo>
                  <a:close/>
                  <a:moveTo>
                    <a:pt x="317" y="69"/>
                  </a:moveTo>
                  <a:lnTo>
                    <a:pt x="312" y="74"/>
                  </a:lnTo>
                  <a:lnTo>
                    <a:pt x="312" y="74"/>
                  </a:lnTo>
                  <a:lnTo>
                    <a:pt x="312" y="74"/>
                  </a:lnTo>
                  <a:lnTo>
                    <a:pt x="310" y="74"/>
                  </a:lnTo>
                  <a:lnTo>
                    <a:pt x="310" y="71"/>
                  </a:lnTo>
                  <a:lnTo>
                    <a:pt x="314" y="69"/>
                  </a:lnTo>
                  <a:lnTo>
                    <a:pt x="314" y="69"/>
                  </a:lnTo>
                  <a:lnTo>
                    <a:pt x="314" y="69"/>
                  </a:lnTo>
                  <a:lnTo>
                    <a:pt x="317" y="69"/>
                  </a:lnTo>
                  <a:lnTo>
                    <a:pt x="317" y="69"/>
                  </a:lnTo>
                  <a:lnTo>
                    <a:pt x="317" y="69"/>
                  </a:lnTo>
                  <a:close/>
                  <a:moveTo>
                    <a:pt x="310" y="78"/>
                  </a:moveTo>
                  <a:lnTo>
                    <a:pt x="307" y="81"/>
                  </a:lnTo>
                  <a:lnTo>
                    <a:pt x="305" y="81"/>
                  </a:lnTo>
                  <a:lnTo>
                    <a:pt x="305" y="81"/>
                  </a:lnTo>
                  <a:lnTo>
                    <a:pt x="305" y="81"/>
                  </a:lnTo>
                  <a:lnTo>
                    <a:pt x="305" y="81"/>
                  </a:lnTo>
                  <a:lnTo>
                    <a:pt x="307" y="76"/>
                  </a:lnTo>
                  <a:lnTo>
                    <a:pt x="310" y="76"/>
                  </a:lnTo>
                  <a:lnTo>
                    <a:pt x="310" y="76"/>
                  </a:lnTo>
                  <a:lnTo>
                    <a:pt x="310" y="76"/>
                  </a:lnTo>
                  <a:lnTo>
                    <a:pt x="310" y="78"/>
                  </a:lnTo>
                  <a:lnTo>
                    <a:pt x="310" y="78"/>
                  </a:lnTo>
                  <a:close/>
                  <a:moveTo>
                    <a:pt x="305" y="86"/>
                  </a:moveTo>
                  <a:lnTo>
                    <a:pt x="300" y="88"/>
                  </a:lnTo>
                  <a:lnTo>
                    <a:pt x="300" y="90"/>
                  </a:lnTo>
                  <a:lnTo>
                    <a:pt x="300" y="88"/>
                  </a:lnTo>
                  <a:lnTo>
                    <a:pt x="298" y="88"/>
                  </a:lnTo>
                  <a:lnTo>
                    <a:pt x="300" y="88"/>
                  </a:lnTo>
                  <a:lnTo>
                    <a:pt x="302" y="83"/>
                  </a:lnTo>
                  <a:lnTo>
                    <a:pt x="302" y="83"/>
                  </a:lnTo>
                  <a:lnTo>
                    <a:pt x="302" y="83"/>
                  </a:lnTo>
                  <a:lnTo>
                    <a:pt x="305" y="83"/>
                  </a:lnTo>
                  <a:lnTo>
                    <a:pt x="305" y="86"/>
                  </a:lnTo>
                  <a:lnTo>
                    <a:pt x="305" y="86"/>
                  </a:lnTo>
                  <a:close/>
                  <a:moveTo>
                    <a:pt x="298" y="93"/>
                  </a:moveTo>
                  <a:lnTo>
                    <a:pt x="295" y="95"/>
                  </a:lnTo>
                  <a:lnTo>
                    <a:pt x="295" y="97"/>
                  </a:lnTo>
                  <a:lnTo>
                    <a:pt x="293" y="97"/>
                  </a:lnTo>
                  <a:lnTo>
                    <a:pt x="293" y="95"/>
                  </a:lnTo>
                  <a:lnTo>
                    <a:pt x="293" y="95"/>
                  </a:lnTo>
                  <a:lnTo>
                    <a:pt x="295" y="90"/>
                  </a:lnTo>
                  <a:lnTo>
                    <a:pt x="298" y="90"/>
                  </a:lnTo>
                  <a:lnTo>
                    <a:pt x="298" y="90"/>
                  </a:lnTo>
                  <a:lnTo>
                    <a:pt x="298" y="93"/>
                  </a:lnTo>
                  <a:lnTo>
                    <a:pt x="298" y="93"/>
                  </a:lnTo>
                  <a:lnTo>
                    <a:pt x="298" y="93"/>
                  </a:lnTo>
                  <a:close/>
                  <a:moveTo>
                    <a:pt x="293" y="100"/>
                  </a:moveTo>
                  <a:lnTo>
                    <a:pt x="288" y="105"/>
                  </a:lnTo>
                  <a:lnTo>
                    <a:pt x="288" y="105"/>
                  </a:lnTo>
                  <a:lnTo>
                    <a:pt x="288" y="105"/>
                  </a:lnTo>
                  <a:lnTo>
                    <a:pt x="288" y="102"/>
                  </a:lnTo>
                  <a:lnTo>
                    <a:pt x="288" y="102"/>
                  </a:lnTo>
                  <a:lnTo>
                    <a:pt x="291" y="97"/>
                  </a:lnTo>
                  <a:lnTo>
                    <a:pt x="291" y="97"/>
                  </a:lnTo>
                  <a:lnTo>
                    <a:pt x="293" y="97"/>
                  </a:lnTo>
                  <a:lnTo>
                    <a:pt x="293" y="100"/>
                  </a:lnTo>
                  <a:lnTo>
                    <a:pt x="293" y="100"/>
                  </a:lnTo>
                  <a:lnTo>
                    <a:pt x="293" y="100"/>
                  </a:lnTo>
                  <a:close/>
                  <a:moveTo>
                    <a:pt x="286" y="107"/>
                  </a:moveTo>
                  <a:lnTo>
                    <a:pt x="283" y="112"/>
                  </a:lnTo>
                  <a:lnTo>
                    <a:pt x="283" y="112"/>
                  </a:lnTo>
                  <a:lnTo>
                    <a:pt x="281" y="112"/>
                  </a:lnTo>
                  <a:lnTo>
                    <a:pt x="281" y="112"/>
                  </a:lnTo>
                  <a:lnTo>
                    <a:pt x="281" y="109"/>
                  </a:lnTo>
                  <a:lnTo>
                    <a:pt x="283" y="107"/>
                  </a:lnTo>
                  <a:lnTo>
                    <a:pt x="286" y="105"/>
                  </a:lnTo>
                  <a:lnTo>
                    <a:pt x="286" y="107"/>
                  </a:lnTo>
                  <a:lnTo>
                    <a:pt x="286" y="107"/>
                  </a:lnTo>
                  <a:lnTo>
                    <a:pt x="286" y="107"/>
                  </a:lnTo>
                  <a:lnTo>
                    <a:pt x="286" y="107"/>
                  </a:lnTo>
                  <a:close/>
                  <a:moveTo>
                    <a:pt x="281" y="114"/>
                  </a:moveTo>
                  <a:lnTo>
                    <a:pt x="276" y="119"/>
                  </a:lnTo>
                  <a:lnTo>
                    <a:pt x="276" y="119"/>
                  </a:lnTo>
                  <a:lnTo>
                    <a:pt x="276" y="119"/>
                  </a:lnTo>
                  <a:lnTo>
                    <a:pt x="276" y="119"/>
                  </a:lnTo>
                  <a:lnTo>
                    <a:pt x="276" y="117"/>
                  </a:lnTo>
                  <a:lnTo>
                    <a:pt x="279" y="114"/>
                  </a:lnTo>
                  <a:lnTo>
                    <a:pt x="279" y="114"/>
                  </a:lnTo>
                  <a:lnTo>
                    <a:pt x="281" y="114"/>
                  </a:lnTo>
                  <a:lnTo>
                    <a:pt x="281" y="114"/>
                  </a:lnTo>
                  <a:lnTo>
                    <a:pt x="281" y="114"/>
                  </a:lnTo>
                  <a:lnTo>
                    <a:pt x="281" y="114"/>
                  </a:lnTo>
                  <a:close/>
                  <a:moveTo>
                    <a:pt x="274" y="124"/>
                  </a:moveTo>
                  <a:lnTo>
                    <a:pt x="271" y="126"/>
                  </a:lnTo>
                  <a:lnTo>
                    <a:pt x="271" y="126"/>
                  </a:lnTo>
                  <a:lnTo>
                    <a:pt x="269" y="126"/>
                  </a:lnTo>
                  <a:lnTo>
                    <a:pt x="269" y="126"/>
                  </a:lnTo>
                  <a:lnTo>
                    <a:pt x="269" y="124"/>
                  </a:lnTo>
                  <a:lnTo>
                    <a:pt x="271" y="121"/>
                  </a:lnTo>
                  <a:lnTo>
                    <a:pt x="274" y="121"/>
                  </a:lnTo>
                  <a:lnTo>
                    <a:pt x="274" y="121"/>
                  </a:lnTo>
                  <a:lnTo>
                    <a:pt x="274" y="121"/>
                  </a:lnTo>
                  <a:lnTo>
                    <a:pt x="274" y="124"/>
                  </a:lnTo>
                  <a:lnTo>
                    <a:pt x="274" y="124"/>
                  </a:lnTo>
                  <a:close/>
                  <a:moveTo>
                    <a:pt x="269" y="131"/>
                  </a:moveTo>
                  <a:lnTo>
                    <a:pt x="267" y="133"/>
                  </a:lnTo>
                  <a:lnTo>
                    <a:pt x="264" y="133"/>
                  </a:lnTo>
                  <a:lnTo>
                    <a:pt x="264" y="133"/>
                  </a:lnTo>
                  <a:lnTo>
                    <a:pt x="264" y="133"/>
                  </a:lnTo>
                  <a:lnTo>
                    <a:pt x="264" y="133"/>
                  </a:lnTo>
                  <a:lnTo>
                    <a:pt x="267" y="128"/>
                  </a:lnTo>
                  <a:lnTo>
                    <a:pt x="267" y="128"/>
                  </a:lnTo>
                  <a:lnTo>
                    <a:pt x="269" y="128"/>
                  </a:lnTo>
                  <a:lnTo>
                    <a:pt x="269" y="128"/>
                  </a:lnTo>
                  <a:lnTo>
                    <a:pt x="269" y="131"/>
                  </a:lnTo>
                  <a:lnTo>
                    <a:pt x="269" y="131"/>
                  </a:lnTo>
                  <a:close/>
                  <a:moveTo>
                    <a:pt x="262" y="138"/>
                  </a:moveTo>
                  <a:lnTo>
                    <a:pt x="260" y="140"/>
                  </a:lnTo>
                  <a:lnTo>
                    <a:pt x="260" y="143"/>
                  </a:lnTo>
                  <a:lnTo>
                    <a:pt x="257" y="140"/>
                  </a:lnTo>
                  <a:lnTo>
                    <a:pt x="257" y="140"/>
                  </a:lnTo>
                  <a:lnTo>
                    <a:pt x="257" y="140"/>
                  </a:lnTo>
                  <a:lnTo>
                    <a:pt x="262" y="136"/>
                  </a:lnTo>
                  <a:lnTo>
                    <a:pt x="262" y="136"/>
                  </a:lnTo>
                  <a:lnTo>
                    <a:pt x="262" y="136"/>
                  </a:lnTo>
                  <a:lnTo>
                    <a:pt x="262" y="136"/>
                  </a:lnTo>
                  <a:lnTo>
                    <a:pt x="262" y="138"/>
                  </a:lnTo>
                  <a:lnTo>
                    <a:pt x="262" y="138"/>
                  </a:lnTo>
                  <a:close/>
                  <a:moveTo>
                    <a:pt x="257" y="145"/>
                  </a:moveTo>
                  <a:lnTo>
                    <a:pt x="255" y="150"/>
                  </a:lnTo>
                  <a:lnTo>
                    <a:pt x="252" y="150"/>
                  </a:lnTo>
                  <a:lnTo>
                    <a:pt x="252" y="150"/>
                  </a:lnTo>
                  <a:lnTo>
                    <a:pt x="252" y="147"/>
                  </a:lnTo>
                  <a:lnTo>
                    <a:pt x="252" y="147"/>
                  </a:lnTo>
                  <a:lnTo>
                    <a:pt x="255" y="143"/>
                  </a:lnTo>
                  <a:lnTo>
                    <a:pt x="255" y="143"/>
                  </a:lnTo>
                  <a:lnTo>
                    <a:pt x="257" y="143"/>
                  </a:lnTo>
                  <a:lnTo>
                    <a:pt x="257" y="145"/>
                  </a:lnTo>
                  <a:lnTo>
                    <a:pt x="257" y="145"/>
                  </a:lnTo>
                  <a:lnTo>
                    <a:pt x="257" y="145"/>
                  </a:lnTo>
                  <a:close/>
                  <a:moveTo>
                    <a:pt x="250" y="152"/>
                  </a:moveTo>
                  <a:lnTo>
                    <a:pt x="248" y="157"/>
                  </a:lnTo>
                  <a:lnTo>
                    <a:pt x="248" y="157"/>
                  </a:lnTo>
                  <a:lnTo>
                    <a:pt x="245" y="157"/>
                  </a:lnTo>
                  <a:lnTo>
                    <a:pt x="245" y="155"/>
                  </a:lnTo>
                  <a:lnTo>
                    <a:pt x="245" y="155"/>
                  </a:lnTo>
                  <a:lnTo>
                    <a:pt x="250" y="152"/>
                  </a:lnTo>
                  <a:lnTo>
                    <a:pt x="250" y="150"/>
                  </a:lnTo>
                  <a:lnTo>
                    <a:pt x="250" y="150"/>
                  </a:lnTo>
                  <a:lnTo>
                    <a:pt x="252" y="152"/>
                  </a:lnTo>
                  <a:lnTo>
                    <a:pt x="250" y="152"/>
                  </a:lnTo>
                  <a:lnTo>
                    <a:pt x="250" y="152"/>
                  </a:lnTo>
                  <a:close/>
                  <a:moveTo>
                    <a:pt x="245" y="159"/>
                  </a:moveTo>
                  <a:lnTo>
                    <a:pt x="243" y="164"/>
                  </a:lnTo>
                  <a:lnTo>
                    <a:pt x="241" y="164"/>
                  </a:lnTo>
                  <a:lnTo>
                    <a:pt x="241" y="164"/>
                  </a:lnTo>
                  <a:lnTo>
                    <a:pt x="241" y="164"/>
                  </a:lnTo>
                  <a:lnTo>
                    <a:pt x="241" y="162"/>
                  </a:lnTo>
                  <a:lnTo>
                    <a:pt x="243" y="159"/>
                  </a:lnTo>
                  <a:lnTo>
                    <a:pt x="245" y="157"/>
                  </a:lnTo>
                  <a:lnTo>
                    <a:pt x="245" y="159"/>
                  </a:lnTo>
                  <a:lnTo>
                    <a:pt x="245" y="159"/>
                  </a:lnTo>
                  <a:lnTo>
                    <a:pt x="245" y="159"/>
                  </a:lnTo>
                  <a:lnTo>
                    <a:pt x="245" y="159"/>
                  </a:lnTo>
                  <a:close/>
                  <a:moveTo>
                    <a:pt x="238" y="167"/>
                  </a:moveTo>
                  <a:lnTo>
                    <a:pt x="236" y="171"/>
                  </a:lnTo>
                  <a:lnTo>
                    <a:pt x="236" y="171"/>
                  </a:lnTo>
                  <a:lnTo>
                    <a:pt x="236" y="171"/>
                  </a:lnTo>
                  <a:lnTo>
                    <a:pt x="233" y="171"/>
                  </a:lnTo>
                  <a:lnTo>
                    <a:pt x="233" y="169"/>
                  </a:lnTo>
                  <a:lnTo>
                    <a:pt x="238" y="167"/>
                  </a:lnTo>
                  <a:lnTo>
                    <a:pt x="238" y="167"/>
                  </a:lnTo>
                  <a:lnTo>
                    <a:pt x="238" y="167"/>
                  </a:lnTo>
                  <a:lnTo>
                    <a:pt x="241" y="167"/>
                  </a:lnTo>
                  <a:lnTo>
                    <a:pt x="238" y="167"/>
                  </a:lnTo>
                  <a:lnTo>
                    <a:pt x="238" y="167"/>
                  </a:lnTo>
                  <a:close/>
                  <a:moveTo>
                    <a:pt x="233" y="176"/>
                  </a:moveTo>
                  <a:lnTo>
                    <a:pt x="231" y="178"/>
                  </a:lnTo>
                  <a:lnTo>
                    <a:pt x="229" y="178"/>
                  </a:lnTo>
                  <a:lnTo>
                    <a:pt x="229" y="178"/>
                  </a:lnTo>
                  <a:lnTo>
                    <a:pt x="229" y="178"/>
                  </a:lnTo>
                  <a:lnTo>
                    <a:pt x="229" y="178"/>
                  </a:lnTo>
                  <a:lnTo>
                    <a:pt x="231" y="174"/>
                  </a:lnTo>
                  <a:lnTo>
                    <a:pt x="233" y="174"/>
                  </a:lnTo>
                  <a:lnTo>
                    <a:pt x="233" y="174"/>
                  </a:lnTo>
                  <a:lnTo>
                    <a:pt x="233" y="174"/>
                  </a:lnTo>
                  <a:lnTo>
                    <a:pt x="233" y="176"/>
                  </a:lnTo>
                  <a:lnTo>
                    <a:pt x="233" y="176"/>
                  </a:lnTo>
                  <a:close/>
                  <a:moveTo>
                    <a:pt x="229" y="183"/>
                  </a:moveTo>
                  <a:lnTo>
                    <a:pt x="224" y="186"/>
                  </a:lnTo>
                  <a:lnTo>
                    <a:pt x="224" y="186"/>
                  </a:lnTo>
                  <a:lnTo>
                    <a:pt x="224" y="186"/>
                  </a:lnTo>
                  <a:lnTo>
                    <a:pt x="221" y="186"/>
                  </a:lnTo>
                  <a:lnTo>
                    <a:pt x="224" y="186"/>
                  </a:lnTo>
                  <a:lnTo>
                    <a:pt x="226" y="181"/>
                  </a:lnTo>
                  <a:lnTo>
                    <a:pt x="226" y="181"/>
                  </a:lnTo>
                  <a:lnTo>
                    <a:pt x="226" y="181"/>
                  </a:lnTo>
                  <a:lnTo>
                    <a:pt x="229" y="181"/>
                  </a:lnTo>
                  <a:lnTo>
                    <a:pt x="229" y="183"/>
                  </a:lnTo>
                  <a:lnTo>
                    <a:pt x="229" y="183"/>
                  </a:lnTo>
                  <a:close/>
                  <a:moveTo>
                    <a:pt x="221" y="190"/>
                  </a:moveTo>
                  <a:lnTo>
                    <a:pt x="219" y="193"/>
                  </a:lnTo>
                  <a:lnTo>
                    <a:pt x="219" y="195"/>
                  </a:lnTo>
                  <a:lnTo>
                    <a:pt x="217" y="195"/>
                  </a:lnTo>
                  <a:lnTo>
                    <a:pt x="217" y="193"/>
                  </a:lnTo>
                  <a:lnTo>
                    <a:pt x="217" y="193"/>
                  </a:lnTo>
                  <a:lnTo>
                    <a:pt x="219" y="188"/>
                  </a:lnTo>
                  <a:lnTo>
                    <a:pt x="221" y="188"/>
                  </a:lnTo>
                  <a:lnTo>
                    <a:pt x="221" y="188"/>
                  </a:lnTo>
                  <a:lnTo>
                    <a:pt x="221" y="190"/>
                  </a:lnTo>
                  <a:lnTo>
                    <a:pt x="221" y="190"/>
                  </a:lnTo>
                  <a:lnTo>
                    <a:pt x="221" y="190"/>
                  </a:lnTo>
                  <a:close/>
                  <a:moveTo>
                    <a:pt x="217" y="198"/>
                  </a:moveTo>
                  <a:lnTo>
                    <a:pt x="212" y="202"/>
                  </a:lnTo>
                  <a:lnTo>
                    <a:pt x="212" y="202"/>
                  </a:lnTo>
                  <a:lnTo>
                    <a:pt x="212" y="202"/>
                  </a:lnTo>
                  <a:lnTo>
                    <a:pt x="212" y="200"/>
                  </a:lnTo>
                  <a:lnTo>
                    <a:pt x="212" y="200"/>
                  </a:lnTo>
                  <a:lnTo>
                    <a:pt x="214" y="195"/>
                  </a:lnTo>
                  <a:lnTo>
                    <a:pt x="214" y="195"/>
                  </a:lnTo>
                  <a:lnTo>
                    <a:pt x="217" y="195"/>
                  </a:lnTo>
                  <a:lnTo>
                    <a:pt x="217" y="198"/>
                  </a:lnTo>
                  <a:lnTo>
                    <a:pt x="217" y="198"/>
                  </a:lnTo>
                  <a:lnTo>
                    <a:pt x="217" y="198"/>
                  </a:lnTo>
                  <a:close/>
                  <a:moveTo>
                    <a:pt x="210" y="205"/>
                  </a:moveTo>
                  <a:lnTo>
                    <a:pt x="207" y="209"/>
                  </a:lnTo>
                  <a:lnTo>
                    <a:pt x="207" y="209"/>
                  </a:lnTo>
                  <a:lnTo>
                    <a:pt x="205" y="209"/>
                  </a:lnTo>
                  <a:lnTo>
                    <a:pt x="205" y="209"/>
                  </a:lnTo>
                  <a:lnTo>
                    <a:pt x="205" y="207"/>
                  </a:lnTo>
                  <a:lnTo>
                    <a:pt x="207" y="205"/>
                  </a:lnTo>
                  <a:lnTo>
                    <a:pt x="210" y="202"/>
                  </a:lnTo>
                  <a:lnTo>
                    <a:pt x="210" y="202"/>
                  </a:lnTo>
                  <a:lnTo>
                    <a:pt x="210" y="205"/>
                  </a:lnTo>
                  <a:lnTo>
                    <a:pt x="210" y="205"/>
                  </a:lnTo>
                  <a:lnTo>
                    <a:pt x="210" y="205"/>
                  </a:lnTo>
                  <a:close/>
                  <a:moveTo>
                    <a:pt x="205" y="212"/>
                  </a:moveTo>
                  <a:lnTo>
                    <a:pt x="200" y="217"/>
                  </a:lnTo>
                  <a:lnTo>
                    <a:pt x="200" y="217"/>
                  </a:lnTo>
                  <a:lnTo>
                    <a:pt x="200" y="217"/>
                  </a:lnTo>
                  <a:lnTo>
                    <a:pt x="200" y="217"/>
                  </a:lnTo>
                  <a:lnTo>
                    <a:pt x="200" y="214"/>
                  </a:lnTo>
                  <a:lnTo>
                    <a:pt x="202" y="212"/>
                  </a:lnTo>
                  <a:lnTo>
                    <a:pt x="202" y="212"/>
                  </a:lnTo>
                  <a:lnTo>
                    <a:pt x="205" y="212"/>
                  </a:lnTo>
                  <a:lnTo>
                    <a:pt x="205" y="212"/>
                  </a:lnTo>
                  <a:lnTo>
                    <a:pt x="205" y="212"/>
                  </a:lnTo>
                  <a:lnTo>
                    <a:pt x="205" y="212"/>
                  </a:lnTo>
                  <a:close/>
                  <a:moveTo>
                    <a:pt x="198" y="219"/>
                  </a:moveTo>
                  <a:lnTo>
                    <a:pt x="195" y="224"/>
                  </a:lnTo>
                  <a:lnTo>
                    <a:pt x="195" y="224"/>
                  </a:lnTo>
                  <a:lnTo>
                    <a:pt x="193" y="224"/>
                  </a:lnTo>
                  <a:lnTo>
                    <a:pt x="193" y="224"/>
                  </a:lnTo>
                  <a:lnTo>
                    <a:pt x="193" y="221"/>
                  </a:lnTo>
                  <a:lnTo>
                    <a:pt x="195" y="219"/>
                  </a:lnTo>
                  <a:lnTo>
                    <a:pt x="198" y="219"/>
                  </a:lnTo>
                  <a:lnTo>
                    <a:pt x="198" y="219"/>
                  </a:lnTo>
                  <a:lnTo>
                    <a:pt x="198" y="219"/>
                  </a:lnTo>
                  <a:lnTo>
                    <a:pt x="198" y="219"/>
                  </a:lnTo>
                  <a:lnTo>
                    <a:pt x="198" y="219"/>
                  </a:lnTo>
                  <a:close/>
                  <a:moveTo>
                    <a:pt x="193" y="229"/>
                  </a:moveTo>
                  <a:lnTo>
                    <a:pt x="191" y="231"/>
                  </a:lnTo>
                  <a:lnTo>
                    <a:pt x="188" y="231"/>
                  </a:lnTo>
                  <a:lnTo>
                    <a:pt x="188" y="231"/>
                  </a:lnTo>
                  <a:lnTo>
                    <a:pt x="188" y="231"/>
                  </a:lnTo>
                  <a:lnTo>
                    <a:pt x="188" y="231"/>
                  </a:lnTo>
                  <a:lnTo>
                    <a:pt x="191" y="226"/>
                  </a:lnTo>
                  <a:lnTo>
                    <a:pt x="191" y="226"/>
                  </a:lnTo>
                  <a:lnTo>
                    <a:pt x="193" y="226"/>
                  </a:lnTo>
                  <a:lnTo>
                    <a:pt x="193" y="226"/>
                  </a:lnTo>
                  <a:lnTo>
                    <a:pt x="193" y="229"/>
                  </a:lnTo>
                  <a:lnTo>
                    <a:pt x="193" y="229"/>
                  </a:lnTo>
                  <a:close/>
                  <a:moveTo>
                    <a:pt x="186" y="236"/>
                  </a:moveTo>
                  <a:lnTo>
                    <a:pt x="183" y="238"/>
                  </a:lnTo>
                  <a:lnTo>
                    <a:pt x="183" y="240"/>
                  </a:lnTo>
                  <a:lnTo>
                    <a:pt x="181" y="238"/>
                  </a:lnTo>
                  <a:lnTo>
                    <a:pt x="181" y="238"/>
                  </a:lnTo>
                  <a:lnTo>
                    <a:pt x="181" y="238"/>
                  </a:lnTo>
                  <a:lnTo>
                    <a:pt x="186" y="233"/>
                  </a:lnTo>
                  <a:lnTo>
                    <a:pt x="186" y="233"/>
                  </a:lnTo>
                  <a:lnTo>
                    <a:pt x="186" y="233"/>
                  </a:lnTo>
                  <a:lnTo>
                    <a:pt x="186" y="233"/>
                  </a:lnTo>
                  <a:lnTo>
                    <a:pt x="186" y="236"/>
                  </a:lnTo>
                  <a:lnTo>
                    <a:pt x="186" y="236"/>
                  </a:lnTo>
                  <a:close/>
                  <a:moveTo>
                    <a:pt x="181" y="243"/>
                  </a:moveTo>
                  <a:lnTo>
                    <a:pt x="179" y="248"/>
                  </a:lnTo>
                  <a:lnTo>
                    <a:pt x="176" y="248"/>
                  </a:lnTo>
                  <a:lnTo>
                    <a:pt x="176" y="248"/>
                  </a:lnTo>
                  <a:lnTo>
                    <a:pt x="176" y="245"/>
                  </a:lnTo>
                  <a:lnTo>
                    <a:pt x="176" y="245"/>
                  </a:lnTo>
                  <a:lnTo>
                    <a:pt x="179" y="240"/>
                  </a:lnTo>
                  <a:lnTo>
                    <a:pt x="179" y="240"/>
                  </a:lnTo>
                  <a:lnTo>
                    <a:pt x="181" y="240"/>
                  </a:lnTo>
                  <a:lnTo>
                    <a:pt x="181" y="243"/>
                  </a:lnTo>
                  <a:lnTo>
                    <a:pt x="181" y="243"/>
                  </a:lnTo>
                  <a:lnTo>
                    <a:pt x="181" y="243"/>
                  </a:lnTo>
                  <a:close/>
                  <a:moveTo>
                    <a:pt x="174" y="250"/>
                  </a:moveTo>
                  <a:lnTo>
                    <a:pt x="171" y="255"/>
                  </a:lnTo>
                  <a:lnTo>
                    <a:pt x="171" y="255"/>
                  </a:lnTo>
                  <a:lnTo>
                    <a:pt x="169" y="255"/>
                  </a:lnTo>
                  <a:lnTo>
                    <a:pt x="169" y="252"/>
                  </a:lnTo>
                  <a:lnTo>
                    <a:pt x="169" y="252"/>
                  </a:lnTo>
                  <a:lnTo>
                    <a:pt x="174" y="248"/>
                  </a:lnTo>
                  <a:lnTo>
                    <a:pt x="174" y="248"/>
                  </a:lnTo>
                  <a:lnTo>
                    <a:pt x="174" y="248"/>
                  </a:lnTo>
                  <a:lnTo>
                    <a:pt x="176" y="250"/>
                  </a:lnTo>
                  <a:lnTo>
                    <a:pt x="174" y="250"/>
                  </a:lnTo>
                  <a:lnTo>
                    <a:pt x="174" y="250"/>
                  </a:lnTo>
                  <a:close/>
                  <a:moveTo>
                    <a:pt x="169" y="257"/>
                  </a:moveTo>
                  <a:lnTo>
                    <a:pt x="167" y="262"/>
                  </a:lnTo>
                  <a:lnTo>
                    <a:pt x="164" y="262"/>
                  </a:lnTo>
                  <a:lnTo>
                    <a:pt x="164" y="262"/>
                  </a:lnTo>
                  <a:lnTo>
                    <a:pt x="164" y="262"/>
                  </a:lnTo>
                  <a:lnTo>
                    <a:pt x="164" y="259"/>
                  </a:lnTo>
                  <a:lnTo>
                    <a:pt x="167" y="257"/>
                  </a:lnTo>
                  <a:lnTo>
                    <a:pt x="169" y="255"/>
                  </a:lnTo>
                  <a:lnTo>
                    <a:pt x="169" y="257"/>
                  </a:lnTo>
                  <a:lnTo>
                    <a:pt x="169" y="257"/>
                  </a:lnTo>
                  <a:lnTo>
                    <a:pt x="169" y="257"/>
                  </a:lnTo>
                  <a:lnTo>
                    <a:pt x="169" y="257"/>
                  </a:lnTo>
                  <a:close/>
                  <a:moveTo>
                    <a:pt x="162" y="264"/>
                  </a:moveTo>
                  <a:lnTo>
                    <a:pt x="160" y="269"/>
                  </a:lnTo>
                  <a:lnTo>
                    <a:pt x="160" y="269"/>
                  </a:lnTo>
                  <a:lnTo>
                    <a:pt x="160" y="269"/>
                  </a:lnTo>
                  <a:lnTo>
                    <a:pt x="157" y="269"/>
                  </a:lnTo>
                  <a:lnTo>
                    <a:pt x="157" y="267"/>
                  </a:lnTo>
                  <a:lnTo>
                    <a:pt x="162" y="264"/>
                  </a:lnTo>
                  <a:lnTo>
                    <a:pt x="162" y="264"/>
                  </a:lnTo>
                  <a:lnTo>
                    <a:pt x="162" y="264"/>
                  </a:lnTo>
                  <a:lnTo>
                    <a:pt x="164" y="264"/>
                  </a:lnTo>
                  <a:lnTo>
                    <a:pt x="162" y="264"/>
                  </a:lnTo>
                  <a:lnTo>
                    <a:pt x="162" y="264"/>
                  </a:lnTo>
                  <a:close/>
                  <a:moveTo>
                    <a:pt x="157" y="274"/>
                  </a:moveTo>
                  <a:lnTo>
                    <a:pt x="155" y="276"/>
                  </a:lnTo>
                  <a:lnTo>
                    <a:pt x="152" y="276"/>
                  </a:lnTo>
                  <a:lnTo>
                    <a:pt x="152" y="276"/>
                  </a:lnTo>
                  <a:lnTo>
                    <a:pt x="152" y="276"/>
                  </a:lnTo>
                  <a:lnTo>
                    <a:pt x="152" y="276"/>
                  </a:lnTo>
                  <a:lnTo>
                    <a:pt x="155" y="271"/>
                  </a:lnTo>
                  <a:lnTo>
                    <a:pt x="157" y="271"/>
                  </a:lnTo>
                  <a:lnTo>
                    <a:pt x="157" y="271"/>
                  </a:lnTo>
                  <a:lnTo>
                    <a:pt x="157" y="271"/>
                  </a:lnTo>
                  <a:lnTo>
                    <a:pt x="157" y="274"/>
                  </a:lnTo>
                  <a:lnTo>
                    <a:pt x="157" y="274"/>
                  </a:lnTo>
                  <a:close/>
                  <a:moveTo>
                    <a:pt x="152" y="281"/>
                  </a:moveTo>
                  <a:lnTo>
                    <a:pt x="148" y="283"/>
                  </a:lnTo>
                  <a:lnTo>
                    <a:pt x="148" y="283"/>
                  </a:lnTo>
                  <a:lnTo>
                    <a:pt x="148" y="283"/>
                  </a:lnTo>
                  <a:lnTo>
                    <a:pt x="145" y="283"/>
                  </a:lnTo>
                  <a:lnTo>
                    <a:pt x="148" y="283"/>
                  </a:lnTo>
                  <a:lnTo>
                    <a:pt x="150" y="279"/>
                  </a:lnTo>
                  <a:lnTo>
                    <a:pt x="150" y="279"/>
                  </a:lnTo>
                  <a:lnTo>
                    <a:pt x="150" y="279"/>
                  </a:lnTo>
                  <a:lnTo>
                    <a:pt x="152" y="279"/>
                  </a:lnTo>
                  <a:lnTo>
                    <a:pt x="152" y="281"/>
                  </a:lnTo>
                  <a:lnTo>
                    <a:pt x="152" y="281"/>
                  </a:lnTo>
                  <a:close/>
                  <a:moveTo>
                    <a:pt x="145" y="288"/>
                  </a:moveTo>
                  <a:lnTo>
                    <a:pt x="143" y="290"/>
                  </a:lnTo>
                  <a:lnTo>
                    <a:pt x="143" y="293"/>
                  </a:lnTo>
                  <a:lnTo>
                    <a:pt x="140" y="293"/>
                  </a:lnTo>
                  <a:lnTo>
                    <a:pt x="140" y="290"/>
                  </a:lnTo>
                  <a:lnTo>
                    <a:pt x="140" y="290"/>
                  </a:lnTo>
                  <a:lnTo>
                    <a:pt x="143" y="286"/>
                  </a:lnTo>
                  <a:lnTo>
                    <a:pt x="145" y="286"/>
                  </a:lnTo>
                  <a:lnTo>
                    <a:pt x="145" y="286"/>
                  </a:lnTo>
                  <a:lnTo>
                    <a:pt x="145" y="288"/>
                  </a:lnTo>
                  <a:lnTo>
                    <a:pt x="145" y="288"/>
                  </a:lnTo>
                  <a:lnTo>
                    <a:pt x="145" y="288"/>
                  </a:lnTo>
                  <a:close/>
                  <a:moveTo>
                    <a:pt x="140" y="295"/>
                  </a:moveTo>
                  <a:lnTo>
                    <a:pt x="136" y="300"/>
                  </a:lnTo>
                  <a:lnTo>
                    <a:pt x="136" y="300"/>
                  </a:lnTo>
                  <a:lnTo>
                    <a:pt x="136" y="300"/>
                  </a:lnTo>
                  <a:lnTo>
                    <a:pt x="133" y="298"/>
                  </a:lnTo>
                  <a:lnTo>
                    <a:pt x="136" y="298"/>
                  </a:lnTo>
                  <a:lnTo>
                    <a:pt x="138" y="293"/>
                  </a:lnTo>
                  <a:lnTo>
                    <a:pt x="138" y="293"/>
                  </a:lnTo>
                  <a:lnTo>
                    <a:pt x="140" y="293"/>
                  </a:lnTo>
                  <a:lnTo>
                    <a:pt x="140" y="295"/>
                  </a:lnTo>
                  <a:lnTo>
                    <a:pt x="140" y="295"/>
                  </a:lnTo>
                  <a:lnTo>
                    <a:pt x="140" y="295"/>
                  </a:lnTo>
                  <a:close/>
                  <a:moveTo>
                    <a:pt x="133" y="302"/>
                  </a:moveTo>
                  <a:lnTo>
                    <a:pt x="131" y="307"/>
                  </a:lnTo>
                  <a:lnTo>
                    <a:pt x="131" y="307"/>
                  </a:lnTo>
                  <a:lnTo>
                    <a:pt x="129" y="307"/>
                  </a:lnTo>
                  <a:lnTo>
                    <a:pt x="129" y="305"/>
                  </a:lnTo>
                  <a:lnTo>
                    <a:pt x="129" y="305"/>
                  </a:lnTo>
                  <a:lnTo>
                    <a:pt x="131" y="302"/>
                  </a:lnTo>
                  <a:lnTo>
                    <a:pt x="133" y="300"/>
                  </a:lnTo>
                  <a:lnTo>
                    <a:pt x="133" y="300"/>
                  </a:lnTo>
                  <a:lnTo>
                    <a:pt x="133" y="302"/>
                  </a:lnTo>
                  <a:lnTo>
                    <a:pt x="133" y="302"/>
                  </a:lnTo>
                  <a:lnTo>
                    <a:pt x="133" y="302"/>
                  </a:lnTo>
                  <a:close/>
                  <a:moveTo>
                    <a:pt x="129" y="310"/>
                  </a:moveTo>
                  <a:lnTo>
                    <a:pt x="124" y="314"/>
                  </a:lnTo>
                  <a:lnTo>
                    <a:pt x="124" y="314"/>
                  </a:lnTo>
                  <a:lnTo>
                    <a:pt x="124" y="314"/>
                  </a:lnTo>
                  <a:lnTo>
                    <a:pt x="124" y="314"/>
                  </a:lnTo>
                  <a:lnTo>
                    <a:pt x="124" y="312"/>
                  </a:lnTo>
                  <a:lnTo>
                    <a:pt x="126" y="310"/>
                  </a:lnTo>
                  <a:lnTo>
                    <a:pt x="126" y="310"/>
                  </a:lnTo>
                  <a:lnTo>
                    <a:pt x="129" y="310"/>
                  </a:lnTo>
                  <a:lnTo>
                    <a:pt x="129" y="310"/>
                  </a:lnTo>
                  <a:lnTo>
                    <a:pt x="129" y="310"/>
                  </a:lnTo>
                  <a:lnTo>
                    <a:pt x="129" y="310"/>
                  </a:lnTo>
                  <a:close/>
                  <a:moveTo>
                    <a:pt x="121" y="317"/>
                  </a:moveTo>
                  <a:lnTo>
                    <a:pt x="119" y="321"/>
                  </a:lnTo>
                  <a:lnTo>
                    <a:pt x="119" y="321"/>
                  </a:lnTo>
                  <a:lnTo>
                    <a:pt x="117" y="321"/>
                  </a:lnTo>
                  <a:lnTo>
                    <a:pt x="117" y="321"/>
                  </a:lnTo>
                  <a:lnTo>
                    <a:pt x="117" y="319"/>
                  </a:lnTo>
                  <a:lnTo>
                    <a:pt x="119" y="317"/>
                  </a:lnTo>
                  <a:lnTo>
                    <a:pt x="121" y="317"/>
                  </a:lnTo>
                  <a:lnTo>
                    <a:pt x="121" y="317"/>
                  </a:lnTo>
                  <a:lnTo>
                    <a:pt x="121" y="317"/>
                  </a:lnTo>
                  <a:lnTo>
                    <a:pt x="121" y="317"/>
                  </a:lnTo>
                  <a:lnTo>
                    <a:pt x="121" y="317"/>
                  </a:lnTo>
                  <a:close/>
                  <a:moveTo>
                    <a:pt x="117" y="326"/>
                  </a:moveTo>
                  <a:lnTo>
                    <a:pt x="114" y="329"/>
                  </a:lnTo>
                  <a:lnTo>
                    <a:pt x="112" y="329"/>
                  </a:lnTo>
                  <a:lnTo>
                    <a:pt x="112" y="329"/>
                  </a:lnTo>
                  <a:lnTo>
                    <a:pt x="112" y="329"/>
                  </a:lnTo>
                  <a:lnTo>
                    <a:pt x="112" y="329"/>
                  </a:lnTo>
                  <a:lnTo>
                    <a:pt x="114" y="324"/>
                  </a:lnTo>
                  <a:lnTo>
                    <a:pt x="114" y="324"/>
                  </a:lnTo>
                  <a:lnTo>
                    <a:pt x="117" y="324"/>
                  </a:lnTo>
                  <a:lnTo>
                    <a:pt x="117" y="324"/>
                  </a:lnTo>
                  <a:lnTo>
                    <a:pt x="117" y="326"/>
                  </a:lnTo>
                  <a:lnTo>
                    <a:pt x="117" y="326"/>
                  </a:lnTo>
                  <a:close/>
                  <a:moveTo>
                    <a:pt x="110" y="333"/>
                  </a:moveTo>
                  <a:lnTo>
                    <a:pt x="107" y="336"/>
                  </a:lnTo>
                  <a:lnTo>
                    <a:pt x="107" y="338"/>
                  </a:lnTo>
                  <a:lnTo>
                    <a:pt x="105" y="336"/>
                  </a:lnTo>
                  <a:lnTo>
                    <a:pt x="105" y="336"/>
                  </a:lnTo>
                  <a:lnTo>
                    <a:pt x="105" y="336"/>
                  </a:lnTo>
                  <a:lnTo>
                    <a:pt x="110" y="331"/>
                  </a:lnTo>
                  <a:lnTo>
                    <a:pt x="110" y="331"/>
                  </a:lnTo>
                  <a:lnTo>
                    <a:pt x="110" y="331"/>
                  </a:lnTo>
                  <a:lnTo>
                    <a:pt x="110" y="331"/>
                  </a:lnTo>
                  <a:lnTo>
                    <a:pt x="110" y="333"/>
                  </a:lnTo>
                  <a:lnTo>
                    <a:pt x="110" y="333"/>
                  </a:lnTo>
                  <a:close/>
                  <a:moveTo>
                    <a:pt x="105" y="341"/>
                  </a:moveTo>
                  <a:lnTo>
                    <a:pt x="102" y="345"/>
                  </a:lnTo>
                  <a:lnTo>
                    <a:pt x="100" y="345"/>
                  </a:lnTo>
                  <a:lnTo>
                    <a:pt x="100" y="345"/>
                  </a:lnTo>
                  <a:lnTo>
                    <a:pt x="100" y="343"/>
                  </a:lnTo>
                  <a:lnTo>
                    <a:pt x="100" y="343"/>
                  </a:lnTo>
                  <a:lnTo>
                    <a:pt x="102" y="338"/>
                  </a:lnTo>
                  <a:lnTo>
                    <a:pt x="102" y="338"/>
                  </a:lnTo>
                  <a:lnTo>
                    <a:pt x="105" y="338"/>
                  </a:lnTo>
                  <a:lnTo>
                    <a:pt x="105" y="341"/>
                  </a:lnTo>
                  <a:lnTo>
                    <a:pt x="105" y="341"/>
                  </a:lnTo>
                  <a:lnTo>
                    <a:pt x="105" y="341"/>
                  </a:lnTo>
                  <a:close/>
                  <a:moveTo>
                    <a:pt x="98" y="348"/>
                  </a:moveTo>
                  <a:lnTo>
                    <a:pt x="95" y="352"/>
                  </a:lnTo>
                  <a:lnTo>
                    <a:pt x="95" y="352"/>
                  </a:lnTo>
                  <a:lnTo>
                    <a:pt x="93" y="352"/>
                  </a:lnTo>
                  <a:lnTo>
                    <a:pt x="93" y="350"/>
                  </a:lnTo>
                  <a:lnTo>
                    <a:pt x="93" y="350"/>
                  </a:lnTo>
                  <a:lnTo>
                    <a:pt x="98" y="345"/>
                  </a:lnTo>
                  <a:lnTo>
                    <a:pt x="98" y="345"/>
                  </a:lnTo>
                  <a:lnTo>
                    <a:pt x="98" y="345"/>
                  </a:lnTo>
                  <a:lnTo>
                    <a:pt x="98" y="348"/>
                  </a:lnTo>
                  <a:lnTo>
                    <a:pt x="98" y="348"/>
                  </a:lnTo>
                  <a:lnTo>
                    <a:pt x="98" y="348"/>
                  </a:lnTo>
                  <a:close/>
                  <a:moveTo>
                    <a:pt x="93" y="355"/>
                  </a:moveTo>
                  <a:lnTo>
                    <a:pt x="90" y="360"/>
                  </a:lnTo>
                  <a:lnTo>
                    <a:pt x="88" y="360"/>
                  </a:lnTo>
                  <a:lnTo>
                    <a:pt x="88" y="360"/>
                  </a:lnTo>
                  <a:lnTo>
                    <a:pt x="88" y="360"/>
                  </a:lnTo>
                  <a:lnTo>
                    <a:pt x="88" y="357"/>
                  </a:lnTo>
                  <a:lnTo>
                    <a:pt x="90" y="355"/>
                  </a:lnTo>
                  <a:lnTo>
                    <a:pt x="90" y="352"/>
                  </a:lnTo>
                  <a:lnTo>
                    <a:pt x="93" y="355"/>
                  </a:lnTo>
                  <a:lnTo>
                    <a:pt x="93" y="355"/>
                  </a:lnTo>
                  <a:lnTo>
                    <a:pt x="93" y="355"/>
                  </a:lnTo>
                  <a:lnTo>
                    <a:pt x="93" y="355"/>
                  </a:lnTo>
                  <a:close/>
                  <a:moveTo>
                    <a:pt x="86" y="362"/>
                  </a:moveTo>
                  <a:lnTo>
                    <a:pt x="83" y="367"/>
                  </a:lnTo>
                  <a:lnTo>
                    <a:pt x="83" y="367"/>
                  </a:lnTo>
                  <a:lnTo>
                    <a:pt x="83" y="367"/>
                  </a:lnTo>
                  <a:lnTo>
                    <a:pt x="81" y="367"/>
                  </a:lnTo>
                  <a:lnTo>
                    <a:pt x="81" y="364"/>
                  </a:lnTo>
                  <a:lnTo>
                    <a:pt x="86" y="362"/>
                  </a:lnTo>
                  <a:lnTo>
                    <a:pt x="86" y="362"/>
                  </a:lnTo>
                  <a:lnTo>
                    <a:pt x="86" y="362"/>
                  </a:lnTo>
                  <a:lnTo>
                    <a:pt x="88" y="362"/>
                  </a:lnTo>
                  <a:lnTo>
                    <a:pt x="86" y="362"/>
                  </a:lnTo>
                  <a:lnTo>
                    <a:pt x="86" y="362"/>
                  </a:lnTo>
                  <a:close/>
                  <a:moveTo>
                    <a:pt x="81" y="371"/>
                  </a:moveTo>
                  <a:lnTo>
                    <a:pt x="79" y="374"/>
                  </a:lnTo>
                  <a:lnTo>
                    <a:pt x="76" y="374"/>
                  </a:lnTo>
                  <a:lnTo>
                    <a:pt x="76" y="374"/>
                  </a:lnTo>
                  <a:lnTo>
                    <a:pt x="76" y="374"/>
                  </a:lnTo>
                  <a:lnTo>
                    <a:pt x="76" y="371"/>
                  </a:lnTo>
                  <a:lnTo>
                    <a:pt x="79" y="369"/>
                  </a:lnTo>
                  <a:lnTo>
                    <a:pt x="81" y="369"/>
                  </a:lnTo>
                  <a:lnTo>
                    <a:pt x="81" y="369"/>
                  </a:lnTo>
                  <a:lnTo>
                    <a:pt x="81" y="369"/>
                  </a:lnTo>
                  <a:lnTo>
                    <a:pt x="81" y="371"/>
                  </a:lnTo>
                  <a:lnTo>
                    <a:pt x="81" y="371"/>
                  </a:lnTo>
                  <a:close/>
                  <a:moveTo>
                    <a:pt x="76" y="379"/>
                  </a:moveTo>
                  <a:lnTo>
                    <a:pt x="71" y="381"/>
                  </a:lnTo>
                  <a:lnTo>
                    <a:pt x="71" y="381"/>
                  </a:lnTo>
                  <a:lnTo>
                    <a:pt x="71" y="381"/>
                  </a:lnTo>
                  <a:lnTo>
                    <a:pt x="69" y="381"/>
                  </a:lnTo>
                  <a:lnTo>
                    <a:pt x="71" y="381"/>
                  </a:lnTo>
                  <a:lnTo>
                    <a:pt x="74" y="376"/>
                  </a:lnTo>
                  <a:lnTo>
                    <a:pt x="74" y="376"/>
                  </a:lnTo>
                  <a:lnTo>
                    <a:pt x="74" y="376"/>
                  </a:lnTo>
                  <a:lnTo>
                    <a:pt x="76" y="376"/>
                  </a:lnTo>
                  <a:lnTo>
                    <a:pt x="76" y="379"/>
                  </a:lnTo>
                  <a:lnTo>
                    <a:pt x="76" y="379"/>
                  </a:lnTo>
                  <a:close/>
                  <a:moveTo>
                    <a:pt x="69" y="386"/>
                  </a:moveTo>
                  <a:lnTo>
                    <a:pt x="67" y="388"/>
                  </a:lnTo>
                  <a:lnTo>
                    <a:pt x="67" y="391"/>
                  </a:lnTo>
                  <a:lnTo>
                    <a:pt x="64" y="391"/>
                  </a:lnTo>
                  <a:lnTo>
                    <a:pt x="64" y="388"/>
                  </a:lnTo>
                  <a:lnTo>
                    <a:pt x="64" y="388"/>
                  </a:lnTo>
                  <a:lnTo>
                    <a:pt x="67" y="383"/>
                  </a:lnTo>
                  <a:lnTo>
                    <a:pt x="69" y="383"/>
                  </a:lnTo>
                  <a:lnTo>
                    <a:pt x="69" y="383"/>
                  </a:lnTo>
                  <a:lnTo>
                    <a:pt x="69" y="383"/>
                  </a:lnTo>
                  <a:lnTo>
                    <a:pt x="69" y="386"/>
                  </a:lnTo>
                  <a:lnTo>
                    <a:pt x="69" y="386"/>
                  </a:lnTo>
                  <a:close/>
                  <a:moveTo>
                    <a:pt x="64" y="393"/>
                  </a:moveTo>
                  <a:lnTo>
                    <a:pt x="60" y="398"/>
                  </a:lnTo>
                  <a:lnTo>
                    <a:pt x="60" y="398"/>
                  </a:lnTo>
                  <a:lnTo>
                    <a:pt x="60" y="398"/>
                  </a:lnTo>
                  <a:lnTo>
                    <a:pt x="57" y="395"/>
                  </a:lnTo>
                  <a:lnTo>
                    <a:pt x="60" y="395"/>
                  </a:lnTo>
                  <a:lnTo>
                    <a:pt x="62" y="391"/>
                  </a:lnTo>
                  <a:lnTo>
                    <a:pt x="62" y="391"/>
                  </a:lnTo>
                  <a:lnTo>
                    <a:pt x="64" y="391"/>
                  </a:lnTo>
                  <a:lnTo>
                    <a:pt x="64" y="393"/>
                  </a:lnTo>
                  <a:lnTo>
                    <a:pt x="64" y="393"/>
                  </a:lnTo>
                  <a:lnTo>
                    <a:pt x="64" y="393"/>
                  </a:lnTo>
                  <a:close/>
                  <a:moveTo>
                    <a:pt x="57" y="400"/>
                  </a:moveTo>
                  <a:lnTo>
                    <a:pt x="55" y="405"/>
                  </a:lnTo>
                  <a:lnTo>
                    <a:pt x="55" y="405"/>
                  </a:lnTo>
                  <a:lnTo>
                    <a:pt x="52" y="405"/>
                  </a:lnTo>
                  <a:lnTo>
                    <a:pt x="52" y="402"/>
                  </a:lnTo>
                  <a:lnTo>
                    <a:pt x="52" y="402"/>
                  </a:lnTo>
                  <a:lnTo>
                    <a:pt x="55" y="400"/>
                  </a:lnTo>
                  <a:lnTo>
                    <a:pt x="57" y="398"/>
                  </a:lnTo>
                  <a:lnTo>
                    <a:pt x="57" y="398"/>
                  </a:lnTo>
                  <a:lnTo>
                    <a:pt x="57" y="400"/>
                  </a:lnTo>
                  <a:lnTo>
                    <a:pt x="57" y="400"/>
                  </a:lnTo>
                  <a:lnTo>
                    <a:pt x="57" y="400"/>
                  </a:lnTo>
                  <a:close/>
                  <a:moveTo>
                    <a:pt x="52" y="407"/>
                  </a:moveTo>
                  <a:lnTo>
                    <a:pt x="48" y="412"/>
                  </a:lnTo>
                  <a:lnTo>
                    <a:pt x="48" y="412"/>
                  </a:lnTo>
                  <a:lnTo>
                    <a:pt x="48" y="412"/>
                  </a:lnTo>
                  <a:lnTo>
                    <a:pt x="48" y="412"/>
                  </a:lnTo>
                  <a:lnTo>
                    <a:pt x="48" y="410"/>
                  </a:lnTo>
                  <a:lnTo>
                    <a:pt x="50" y="407"/>
                  </a:lnTo>
                  <a:lnTo>
                    <a:pt x="50" y="405"/>
                  </a:lnTo>
                  <a:lnTo>
                    <a:pt x="52" y="407"/>
                  </a:lnTo>
                  <a:lnTo>
                    <a:pt x="52" y="407"/>
                  </a:lnTo>
                  <a:lnTo>
                    <a:pt x="52" y="407"/>
                  </a:lnTo>
                  <a:lnTo>
                    <a:pt x="52" y="407"/>
                  </a:lnTo>
                  <a:close/>
                  <a:moveTo>
                    <a:pt x="45" y="414"/>
                  </a:moveTo>
                  <a:lnTo>
                    <a:pt x="43" y="419"/>
                  </a:lnTo>
                  <a:lnTo>
                    <a:pt x="43" y="419"/>
                  </a:lnTo>
                  <a:lnTo>
                    <a:pt x="40" y="419"/>
                  </a:lnTo>
                  <a:lnTo>
                    <a:pt x="40" y="419"/>
                  </a:lnTo>
                  <a:lnTo>
                    <a:pt x="40" y="417"/>
                  </a:lnTo>
                  <a:lnTo>
                    <a:pt x="43" y="414"/>
                  </a:lnTo>
                  <a:lnTo>
                    <a:pt x="45" y="414"/>
                  </a:lnTo>
                  <a:lnTo>
                    <a:pt x="45" y="414"/>
                  </a:lnTo>
                  <a:lnTo>
                    <a:pt x="45" y="414"/>
                  </a:lnTo>
                  <a:lnTo>
                    <a:pt x="45" y="414"/>
                  </a:lnTo>
                  <a:lnTo>
                    <a:pt x="45" y="414"/>
                  </a:lnTo>
                  <a:close/>
                  <a:moveTo>
                    <a:pt x="40" y="424"/>
                  </a:moveTo>
                  <a:lnTo>
                    <a:pt x="38" y="426"/>
                  </a:lnTo>
                  <a:lnTo>
                    <a:pt x="36" y="426"/>
                  </a:lnTo>
                  <a:lnTo>
                    <a:pt x="36" y="426"/>
                  </a:lnTo>
                  <a:lnTo>
                    <a:pt x="36" y="426"/>
                  </a:lnTo>
                  <a:lnTo>
                    <a:pt x="36" y="426"/>
                  </a:lnTo>
                  <a:lnTo>
                    <a:pt x="38" y="422"/>
                  </a:lnTo>
                  <a:lnTo>
                    <a:pt x="38" y="422"/>
                  </a:lnTo>
                  <a:lnTo>
                    <a:pt x="40" y="422"/>
                  </a:lnTo>
                  <a:lnTo>
                    <a:pt x="40" y="422"/>
                  </a:lnTo>
                  <a:lnTo>
                    <a:pt x="40" y="424"/>
                  </a:lnTo>
                  <a:lnTo>
                    <a:pt x="40" y="424"/>
                  </a:lnTo>
                  <a:close/>
                  <a:moveTo>
                    <a:pt x="33" y="431"/>
                  </a:moveTo>
                  <a:lnTo>
                    <a:pt x="31" y="433"/>
                  </a:lnTo>
                  <a:lnTo>
                    <a:pt x="31" y="436"/>
                  </a:lnTo>
                  <a:lnTo>
                    <a:pt x="29" y="433"/>
                  </a:lnTo>
                  <a:lnTo>
                    <a:pt x="29" y="433"/>
                  </a:lnTo>
                  <a:lnTo>
                    <a:pt x="29" y="433"/>
                  </a:lnTo>
                  <a:lnTo>
                    <a:pt x="33" y="429"/>
                  </a:lnTo>
                  <a:lnTo>
                    <a:pt x="33" y="429"/>
                  </a:lnTo>
                  <a:lnTo>
                    <a:pt x="33" y="429"/>
                  </a:lnTo>
                  <a:lnTo>
                    <a:pt x="33" y="429"/>
                  </a:lnTo>
                  <a:lnTo>
                    <a:pt x="33" y="431"/>
                  </a:lnTo>
                  <a:lnTo>
                    <a:pt x="33" y="431"/>
                  </a:lnTo>
                  <a:close/>
                  <a:moveTo>
                    <a:pt x="29" y="438"/>
                  </a:moveTo>
                  <a:lnTo>
                    <a:pt x="26" y="441"/>
                  </a:lnTo>
                  <a:lnTo>
                    <a:pt x="24" y="443"/>
                  </a:lnTo>
                  <a:lnTo>
                    <a:pt x="24" y="443"/>
                  </a:lnTo>
                  <a:lnTo>
                    <a:pt x="24" y="441"/>
                  </a:lnTo>
                  <a:lnTo>
                    <a:pt x="24" y="441"/>
                  </a:lnTo>
                  <a:lnTo>
                    <a:pt x="26" y="436"/>
                  </a:lnTo>
                  <a:lnTo>
                    <a:pt x="26" y="436"/>
                  </a:lnTo>
                  <a:lnTo>
                    <a:pt x="29" y="436"/>
                  </a:lnTo>
                  <a:lnTo>
                    <a:pt x="29" y="438"/>
                  </a:lnTo>
                  <a:lnTo>
                    <a:pt x="29" y="438"/>
                  </a:lnTo>
                  <a:lnTo>
                    <a:pt x="29" y="438"/>
                  </a:lnTo>
                  <a:close/>
                  <a:moveTo>
                    <a:pt x="21" y="445"/>
                  </a:moveTo>
                  <a:lnTo>
                    <a:pt x="19" y="450"/>
                  </a:lnTo>
                  <a:lnTo>
                    <a:pt x="19" y="450"/>
                  </a:lnTo>
                  <a:lnTo>
                    <a:pt x="17" y="450"/>
                  </a:lnTo>
                  <a:lnTo>
                    <a:pt x="17" y="448"/>
                  </a:lnTo>
                  <a:lnTo>
                    <a:pt x="17" y="448"/>
                  </a:lnTo>
                  <a:lnTo>
                    <a:pt x="21" y="443"/>
                  </a:lnTo>
                  <a:lnTo>
                    <a:pt x="21" y="443"/>
                  </a:lnTo>
                  <a:lnTo>
                    <a:pt x="21" y="443"/>
                  </a:lnTo>
                  <a:lnTo>
                    <a:pt x="21" y="445"/>
                  </a:lnTo>
                  <a:lnTo>
                    <a:pt x="21" y="445"/>
                  </a:lnTo>
                  <a:lnTo>
                    <a:pt x="21" y="445"/>
                  </a:lnTo>
                  <a:close/>
                  <a:moveTo>
                    <a:pt x="17" y="452"/>
                  </a:moveTo>
                  <a:lnTo>
                    <a:pt x="14" y="457"/>
                  </a:lnTo>
                  <a:lnTo>
                    <a:pt x="12" y="457"/>
                  </a:lnTo>
                  <a:lnTo>
                    <a:pt x="12" y="457"/>
                  </a:lnTo>
                  <a:lnTo>
                    <a:pt x="12" y="457"/>
                  </a:lnTo>
                  <a:lnTo>
                    <a:pt x="12" y="455"/>
                  </a:lnTo>
                  <a:lnTo>
                    <a:pt x="14" y="452"/>
                  </a:lnTo>
                  <a:lnTo>
                    <a:pt x="14" y="450"/>
                  </a:lnTo>
                  <a:lnTo>
                    <a:pt x="17" y="452"/>
                  </a:lnTo>
                  <a:lnTo>
                    <a:pt x="17" y="452"/>
                  </a:lnTo>
                  <a:lnTo>
                    <a:pt x="17" y="452"/>
                  </a:lnTo>
                  <a:lnTo>
                    <a:pt x="17" y="452"/>
                  </a:lnTo>
                  <a:close/>
                  <a:moveTo>
                    <a:pt x="9" y="460"/>
                  </a:moveTo>
                  <a:lnTo>
                    <a:pt x="7" y="464"/>
                  </a:lnTo>
                  <a:lnTo>
                    <a:pt x="7" y="464"/>
                  </a:lnTo>
                  <a:lnTo>
                    <a:pt x="7" y="464"/>
                  </a:lnTo>
                  <a:lnTo>
                    <a:pt x="5" y="464"/>
                  </a:lnTo>
                  <a:lnTo>
                    <a:pt x="5" y="462"/>
                  </a:lnTo>
                  <a:lnTo>
                    <a:pt x="9" y="460"/>
                  </a:lnTo>
                  <a:lnTo>
                    <a:pt x="9" y="460"/>
                  </a:lnTo>
                  <a:lnTo>
                    <a:pt x="9" y="460"/>
                  </a:lnTo>
                  <a:lnTo>
                    <a:pt x="12" y="460"/>
                  </a:lnTo>
                  <a:lnTo>
                    <a:pt x="9" y="460"/>
                  </a:lnTo>
                  <a:lnTo>
                    <a:pt x="9" y="460"/>
                  </a:lnTo>
                  <a:close/>
                  <a:moveTo>
                    <a:pt x="5" y="469"/>
                  </a:moveTo>
                  <a:lnTo>
                    <a:pt x="2" y="472"/>
                  </a:lnTo>
                  <a:lnTo>
                    <a:pt x="0" y="472"/>
                  </a:lnTo>
                  <a:lnTo>
                    <a:pt x="0" y="472"/>
                  </a:lnTo>
                  <a:lnTo>
                    <a:pt x="0" y="472"/>
                  </a:lnTo>
                  <a:lnTo>
                    <a:pt x="0" y="469"/>
                  </a:lnTo>
                  <a:lnTo>
                    <a:pt x="2" y="467"/>
                  </a:lnTo>
                  <a:lnTo>
                    <a:pt x="5" y="467"/>
                  </a:lnTo>
                  <a:lnTo>
                    <a:pt x="5" y="467"/>
                  </a:lnTo>
                  <a:lnTo>
                    <a:pt x="5" y="467"/>
                  </a:lnTo>
                  <a:lnTo>
                    <a:pt x="5" y="469"/>
                  </a:lnTo>
                  <a:lnTo>
                    <a:pt x="5" y="46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299" name="Line 50">
              <a:extLst>
                <a:ext uri="{FF2B5EF4-FFF2-40B4-BE49-F238E27FC236}">
                  <a16:creationId xmlns:a16="http://schemas.microsoft.com/office/drawing/2014/main" id="{0932F5F2-FDC8-4853-B48F-56955EA5319E}"/>
                </a:ext>
              </a:extLst>
            </p:cNvPr>
            <p:cNvSpPr>
              <a:spLocks noChangeShapeType="1"/>
            </p:cNvSpPr>
            <p:nvPr/>
          </p:nvSpPr>
          <p:spPr bwMode="auto">
            <a:xfrm flipV="1">
              <a:off x="1941" y="2936"/>
              <a:ext cx="71" cy="3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 name="Line 51">
              <a:extLst>
                <a:ext uri="{FF2B5EF4-FFF2-40B4-BE49-F238E27FC236}">
                  <a16:creationId xmlns:a16="http://schemas.microsoft.com/office/drawing/2014/main" id="{F10B595D-4E88-4083-A3EE-A7A31075D438}"/>
                </a:ext>
              </a:extLst>
            </p:cNvPr>
            <p:cNvSpPr>
              <a:spLocks noChangeShapeType="1"/>
            </p:cNvSpPr>
            <p:nvPr/>
          </p:nvSpPr>
          <p:spPr bwMode="auto">
            <a:xfrm flipV="1">
              <a:off x="1941" y="2895"/>
              <a:ext cx="26" cy="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 name="Freeform 52">
              <a:extLst>
                <a:ext uri="{FF2B5EF4-FFF2-40B4-BE49-F238E27FC236}">
                  <a16:creationId xmlns:a16="http://schemas.microsoft.com/office/drawing/2014/main" id="{9F088F1E-4AAD-49AF-BE2C-CA92EC77C851}"/>
                </a:ext>
              </a:extLst>
            </p:cNvPr>
            <p:cNvSpPr>
              <a:spLocks/>
            </p:cNvSpPr>
            <p:nvPr/>
          </p:nvSpPr>
          <p:spPr bwMode="auto">
            <a:xfrm>
              <a:off x="2072" y="3026"/>
              <a:ext cx="460" cy="62"/>
            </a:xfrm>
            <a:custGeom>
              <a:avLst/>
              <a:gdLst>
                <a:gd name="T0" fmla="*/ 460 w 460"/>
                <a:gd name="T1" fmla="*/ 0 h 62"/>
                <a:gd name="T2" fmla="*/ 0 w 460"/>
                <a:gd name="T3" fmla="*/ 41 h 62"/>
                <a:gd name="T4" fmla="*/ 76 w 460"/>
                <a:gd name="T5" fmla="*/ 62 h 62"/>
              </a:gdLst>
              <a:ahLst/>
              <a:cxnLst>
                <a:cxn ang="0">
                  <a:pos x="T0" y="T1"/>
                </a:cxn>
                <a:cxn ang="0">
                  <a:pos x="T2" y="T3"/>
                </a:cxn>
                <a:cxn ang="0">
                  <a:pos x="T4" y="T5"/>
                </a:cxn>
              </a:cxnLst>
              <a:rect l="0" t="0" r="r" b="b"/>
              <a:pathLst>
                <a:path w="460" h="62">
                  <a:moveTo>
                    <a:pt x="460" y="0"/>
                  </a:moveTo>
                  <a:lnTo>
                    <a:pt x="0" y="41"/>
                  </a:lnTo>
                  <a:lnTo>
                    <a:pt x="76"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2" name="Line 53">
              <a:extLst>
                <a:ext uri="{FF2B5EF4-FFF2-40B4-BE49-F238E27FC236}">
                  <a16:creationId xmlns:a16="http://schemas.microsoft.com/office/drawing/2014/main" id="{700944FA-05A8-4B2F-A63A-D0A0C4EF176D}"/>
                </a:ext>
              </a:extLst>
            </p:cNvPr>
            <p:cNvSpPr>
              <a:spLocks noChangeShapeType="1"/>
            </p:cNvSpPr>
            <p:nvPr/>
          </p:nvSpPr>
          <p:spPr bwMode="auto">
            <a:xfrm flipV="1">
              <a:off x="2072" y="3026"/>
              <a:ext cx="71" cy="4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 name="Line 54">
              <a:extLst>
                <a:ext uri="{FF2B5EF4-FFF2-40B4-BE49-F238E27FC236}">
                  <a16:creationId xmlns:a16="http://schemas.microsoft.com/office/drawing/2014/main" id="{27BF748C-F2F6-45C8-91B8-0A669411FC6D}"/>
                </a:ext>
              </a:extLst>
            </p:cNvPr>
            <p:cNvSpPr>
              <a:spLocks noChangeShapeType="1"/>
            </p:cNvSpPr>
            <p:nvPr/>
          </p:nvSpPr>
          <p:spPr bwMode="auto">
            <a:xfrm flipV="1">
              <a:off x="2532" y="2998"/>
              <a:ext cx="464" cy="2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 name="Freeform 55">
              <a:extLst>
                <a:ext uri="{FF2B5EF4-FFF2-40B4-BE49-F238E27FC236}">
                  <a16:creationId xmlns:a16="http://schemas.microsoft.com/office/drawing/2014/main" id="{20B17A1E-CFBC-4110-A7C1-7374A578FD59}"/>
                </a:ext>
              </a:extLst>
            </p:cNvPr>
            <p:cNvSpPr>
              <a:spLocks/>
            </p:cNvSpPr>
            <p:nvPr/>
          </p:nvSpPr>
          <p:spPr bwMode="auto">
            <a:xfrm>
              <a:off x="3096" y="3445"/>
              <a:ext cx="112" cy="112"/>
            </a:xfrm>
            <a:custGeom>
              <a:avLst/>
              <a:gdLst>
                <a:gd name="T0" fmla="*/ 55 w 112"/>
                <a:gd name="T1" fmla="*/ 0 h 112"/>
                <a:gd name="T2" fmla="*/ 45 w 112"/>
                <a:gd name="T3" fmla="*/ 0 h 112"/>
                <a:gd name="T4" fmla="*/ 33 w 112"/>
                <a:gd name="T5" fmla="*/ 5 h 112"/>
                <a:gd name="T6" fmla="*/ 24 w 112"/>
                <a:gd name="T7" fmla="*/ 10 h 112"/>
                <a:gd name="T8" fmla="*/ 17 w 112"/>
                <a:gd name="T9" fmla="*/ 17 h 112"/>
                <a:gd name="T10" fmla="*/ 10 w 112"/>
                <a:gd name="T11" fmla="*/ 24 h 112"/>
                <a:gd name="T12" fmla="*/ 5 w 112"/>
                <a:gd name="T13" fmla="*/ 34 h 112"/>
                <a:gd name="T14" fmla="*/ 2 w 112"/>
                <a:gd name="T15" fmla="*/ 46 h 112"/>
                <a:gd name="T16" fmla="*/ 0 w 112"/>
                <a:gd name="T17" fmla="*/ 55 h 112"/>
                <a:gd name="T18" fmla="*/ 2 w 112"/>
                <a:gd name="T19" fmla="*/ 67 h 112"/>
                <a:gd name="T20" fmla="*/ 5 w 112"/>
                <a:gd name="T21" fmla="*/ 77 h 112"/>
                <a:gd name="T22" fmla="*/ 10 w 112"/>
                <a:gd name="T23" fmla="*/ 86 h 112"/>
                <a:gd name="T24" fmla="*/ 17 w 112"/>
                <a:gd name="T25" fmla="*/ 96 h 112"/>
                <a:gd name="T26" fmla="*/ 24 w 112"/>
                <a:gd name="T27" fmla="*/ 103 h 112"/>
                <a:gd name="T28" fmla="*/ 33 w 112"/>
                <a:gd name="T29" fmla="*/ 108 h 112"/>
                <a:gd name="T30" fmla="*/ 45 w 112"/>
                <a:gd name="T31" fmla="*/ 110 h 112"/>
                <a:gd name="T32" fmla="*/ 55 w 112"/>
                <a:gd name="T33" fmla="*/ 112 h 112"/>
                <a:gd name="T34" fmla="*/ 67 w 112"/>
                <a:gd name="T35" fmla="*/ 110 h 112"/>
                <a:gd name="T36" fmla="*/ 79 w 112"/>
                <a:gd name="T37" fmla="*/ 108 h 112"/>
                <a:gd name="T38" fmla="*/ 86 w 112"/>
                <a:gd name="T39" fmla="*/ 103 h 112"/>
                <a:gd name="T40" fmla="*/ 95 w 112"/>
                <a:gd name="T41" fmla="*/ 96 h 112"/>
                <a:gd name="T42" fmla="*/ 102 w 112"/>
                <a:gd name="T43" fmla="*/ 86 h 112"/>
                <a:gd name="T44" fmla="*/ 107 w 112"/>
                <a:gd name="T45" fmla="*/ 77 h 112"/>
                <a:gd name="T46" fmla="*/ 110 w 112"/>
                <a:gd name="T47" fmla="*/ 67 h 112"/>
                <a:gd name="T48" fmla="*/ 112 w 112"/>
                <a:gd name="T49" fmla="*/ 55 h 112"/>
                <a:gd name="T50" fmla="*/ 110 w 112"/>
                <a:gd name="T51" fmla="*/ 46 h 112"/>
                <a:gd name="T52" fmla="*/ 107 w 112"/>
                <a:gd name="T53" fmla="*/ 34 h 112"/>
                <a:gd name="T54" fmla="*/ 102 w 112"/>
                <a:gd name="T55" fmla="*/ 24 h 112"/>
                <a:gd name="T56" fmla="*/ 95 w 112"/>
                <a:gd name="T57" fmla="*/ 17 h 112"/>
                <a:gd name="T58" fmla="*/ 86 w 112"/>
                <a:gd name="T59" fmla="*/ 10 h 112"/>
                <a:gd name="T60" fmla="*/ 79 w 112"/>
                <a:gd name="T61" fmla="*/ 5 h 112"/>
                <a:gd name="T62" fmla="*/ 67 w 112"/>
                <a:gd name="T63" fmla="*/ 0 h 112"/>
                <a:gd name="T64" fmla="*/ 55 w 112"/>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12">
                  <a:moveTo>
                    <a:pt x="55" y="0"/>
                  </a:moveTo>
                  <a:lnTo>
                    <a:pt x="45" y="0"/>
                  </a:lnTo>
                  <a:lnTo>
                    <a:pt x="33" y="5"/>
                  </a:lnTo>
                  <a:lnTo>
                    <a:pt x="24" y="10"/>
                  </a:lnTo>
                  <a:lnTo>
                    <a:pt x="17" y="17"/>
                  </a:lnTo>
                  <a:lnTo>
                    <a:pt x="10" y="24"/>
                  </a:lnTo>
                  <a:lnTo>
                    <a:pt x="5" y="34"/>
                  </a:lnTo>
                  <a:lnTo>
                    <a:pt x="2" y="46"/>
                  </a:lnTo>
                  <a:lnTo>
                    <a:pt x="0" y="55"/>
                  </a:lnTo>
                  <a:lnTo>
                    <a:pt x="2" y="67"/>
                  </a:lnTo>
                  <a:lnTo>
                    <a:pt x="5" y="77"/>
                  </a:lnTo>
                  <a:lnTo>
                    <a:pt x="10" y="86"/>
                  </a:lnTo>
                  <a:lnTo>
                    <a:pt x="17" y="96"/>
                  </a:lnTo>
                  <a:lnTo>
                    <a:pt x="24" y="103"/>
                  </a:lnTo>
                  <a:lnTo>
                    <a:pt x="33" y="108"/>
                  </a:lnTo>
                  <a:lnTo>
                    <a:pt x="45" y="110"/>
                  </a:lnTo>
                  <a:lnTo>
                    <a:pt x="55" y="112"/>
                  </a:lnTo>
                  <a:lnTo>
                    <a:pt x="67" y="110"/>
                  </a:lnTo>
                  <a:lnTo>
                    <a:pt x="79" y="108"/>
                  </a:lnTo>
                  <a:lnTo>
                    <a:pt x="86" y="103"/>
                  </a:lnTo>
                  <a:lnTo>
                    <a:pt x="95" y="96"/>
                  </a:lnTo>
                  <a:lnTo>
                    <a:pt x="102" y="86"/>
                  </a:lnTo>
                  <a:lnTo>
                    <a:pt x="107" y="77"/>
                  </a:lnTo>
                  <a:lnTo>
                    <a:pt x="110" y="67"/>
                  </a:lnTo>
                  <a:lnTo>
                    <a:pt x="112" y="55"/>
                  </a:lnTo>
                  <a:lnTo>
                    <a:pt x="110" y="46"/>
                  </a:lnTo>
                  <a:lnTo>
                    <a:pt x="107" y="34"/>
                  </a:lnTo>
                  <a:lnTo>
                    <a:pt x="102" y="24"/>
                  </a:lnTo>
                  <a:lnTo>
                    <a:pt x="95" y="17"/>
                  </a:lnTo>
                  <a:lnTo>
                    <a:pt x="86" y="10"/>
                  </a:lnTo>
                  <a:lnTo>
                    <a:pt x="79" y="5"/>
                  </a:lnTo>
                  <a:lnTo>
                    <a:pt x="67"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5" name="Line 56">
              <a:extLst>
                <a:ext uri="{FF2B5EF4-FFF2-40B4-BE49-F238E27FC236}">
                  <a16:creationId xmlns:a16="http://schemas.microsoft.com/office/drawing/2014/main" id="{CF0F11FA-2BF6-4AE3-9157-EA20987A227C}"/>
                </a:ext>
              </a:extLst>
            </p:cNvPr>
            <p:cNvSpPr>
              <a:spLocks noChangeShapeType="1"/>
            </p:cNvSpPr>
            <p:nvPr/>
          </p:nvSpPr>
          <p:spPr bwMode="auto">
            <a:xfrm>
              <a:off x="3146" y="3550"/>
              <a:ext cx="2" cy="9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6" name="Line 57">
              <a:extLst>
                <a:ext uri="{FF2B5EF4-FFF2-40B4-BE49-F238E27FC236}">
                  <a16:creationId xmlns:a16="http://schemas.microsoft.com/office/drawing/2014/main" id="{C3224DEB-121F-4DC0-BE6A-D8FBB2743273}"/>
                </a:ext>
              </a:extLst>
            </p:cNvPr>
            <p:cNvSpPr>
              <a:spLocks noChangeShapeType="1"/>
            </p:cNvSpPr>
            <p:nvPr/>
          </p:nvSpPr>
          <p:spPr bwMode="auto">
            <a:xfrm>
              <a:off x="3060" y="3577"/>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 name="Freeform 58">
              <a:extLst>
                <a:ext uri="{FF2B5EF4-FFF2-40B4-BE49-F238E27FC236}">
                  <a16:creationId xmlns:a16="http://schemas.microsoft.com/office/drawing/2014/main" id="{F9CF0791-DA99-4746-8D1A-CD7A5D52AD9F}"/>
                </a:ext>
              </a:extLst>
            </p:cNvPr>
            <p:cNvSpPr>
              <a:spLocks/>
            </p:cNvSpPr>
            <p:nvPr/>
          </p:nvSpPr>
          <p:spPr bwMode="auto">
            <a:xfrm>
              <a:off x="3032" y="3648"/>
              <a:ext cx="231" cy="114"/>
            </a:xfrm>
            <a:custGeom>
              <a:avLst/>
              <a:gdLst>
                <a:gd name="T0" fmla="*/ 0 w 231"/>
                <a:gd name="T1" fmla="*/ 114 h 114"/>
                <a:gd name="T2" fmla="*/ 114 w 231"/>
                <a:gd name="T3" fmla="*/ 0 h 114"/>
                <a:gd name="T4" fmla="*/ 231 w 231"/>
                <a:gd name="T5" fmla="*/ 114 h 114"/>
              </a:gdLst>
              <a:ahLst/>
              <a:cxnLst>
                <a:cxn ang="0">
                  <a:pos x="T0" y="T1"/>
                </a:cxn>
                <a:cxn ang="0">
                  <a:pos x="T2" y="T3"/>
                </a:cxn>
                <a:cxn ang="0">
                  <a:pos x="T4" y="T5"/>
                </a:cxn>
              </a:cxnLst>
              <a:rect l="0" t="0" r="r" b="b"/>
              <a:pathLst>
                <a:path w="231" h="114">
                  <a:moveTo>
                    <a:pt x="0" y="114"/>
                  </a:moveTo>
                  <a:lnTo>
                    <a:pt x="114" y="0"/>
                  </a:lnTo>
                  <a:lnTo>
                    <a:pt x="231" y="114"/>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 name="Rectangle 59">
              <a:extLst>
                <a:ext uri="{FF2B5EF4-FFF2-40B4-BE49-F238E27FC236}">
                  <a16:creationId xmlns:a16="http://schemas.microsoft.com/office/drawing/2014/main" id="{34572761-36AD-48E3-BCF8-8336F0DBB6D8}"/>
                </a:ext>
              </a:extLst>
            </p:cNvPr>
            <p:cNvSpPr>
              <a:spLocks noChangeArrowheads="1"/>
            </p:cNvSpPr>
            <p:nvPr/>
          </p:nvSpPr>
          <p:spPr bwMode="auto">
            <a:xfrm>
              <a:off x="3019" y="3759"/>
              <a:ext cx="29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ea typeface="宋?" charset="-122"/>
                </a:rPr>
                <a:t>监督员</a:t>
              </a:r>
              <a:endParaRPr lang="ja-JP" altLang="en-US" sz="1600" i="0" u="sng">
                <a:solidFill>
                  <a:srgbClr val="000000"/>
                </a:solidFill>
                <a:effectLst/>
              </a:endParaRPr>
            </a:p>
          </p:txBody>
        </p:sp>
        <p:sp>
          <p:nvSpPr>
            <p:cNvPr id="309" name="Rectangle 60">
              <a:extLst>
                <a:ext uri="{FF2B5EF4-FFF2-40B4-BE49-F238E27FC236}">
                  <a16:creationId xmlns:a16="http://schemas.microsoft.com/office/drawing/2014/main" id="{EF8EFBDA-3714-4319-AB41-F67EE51BA17C}"/>
                </a:ext>
              </a:extLst>
            </p:cNvPr>
            <p:cNvSpPr>
              <a:spLocks noChangeArrowheads="1"/>
            </p:cNvSpPr>
            <p:nvPr/>
          </p:nvSpPr>
          <p:spPr bwMode="auto">
            <a:xfrm>
              <a:off x="3275" y="3766"/>
              <a:ext cx="2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 </a:t>
              </a:r>
              <a:endParaRPr lang="en-US" altLang="ja-JP" sz="1600" i="0" u="sng">
                <a:solidFill>
                  <a:srgbClr val="000000"/>
                </a:solidFill>
                <a:effectLst/>
              </a:endParaRPr>
            </a:p>
          </p:txBody>
        </p:sp>
        <p:sp>
          <p:nvSpPr>
            <p:cNvPr id="310" name="Freeform 61">
              <a:extLst>
                <a:ext uri="{FF2B5EF4-FFF2-40B4-BE49-F238E27FC236}">
                  <a16:creationId xmlns:a16="http://schemas.microsoft.com/office/drawing/2014/main" id="{846F1EB9-A91F-42D4-A4F5-FE15FA0D05E5}"/>
                </a:ext>
              </a:extLst>
            </p:cNvPr>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 name="Freeform 62">
              <a:extLst>
                <a:ext uri="{FF2B5EF4-FFF2-40B4-BE49-F238E27FC236}">
                  <a16:creationId xmlns:a16="http://schemas.microsoft.com/office/drawing/2014/main" id="{56127887-6D16-47A3-9CBF-B13B3E74DF01}"/>
                </a:ext>
              </a:extLst>
            </p:cNvPr>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2" name="Rectangle 63">
              <a:extLst>
                <a:ext uri="{FF2B5EF4-FFF2-40B4-BE49-F238E27FC236}">
                  <a16:creationId xmlns:a16="http://schemas.microsoft.com/office/drawing/2014/main" id="{6C8FBB3E-E6DF-4898-A4C4-AE5BBDDA4859}"/>
                </a:ext>
              </a:extLst>
            </p:cNvPr>
            <p:cNvSpPr>
              <a:spLocks noChangeArrowheads="1"/>
            </p:cNvSpPr>
            <p:nvPr/>
          </p:nvSpPr>
          <p:spPr bwMode="auto">
            <a:xfrm>
              <a:off x="1917" y="3693"/>
              <a:ext cx="59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Survey sales</a:t>
              </a:r>
              <a:endParaRPr lang="en-US" altLang="ja-JP" sz="1600" i="0" u="sng">
                <a:solidFill>
                  <a:srgbClr val="000000"/>
                </a:solidFill>
                <a:effectLst/>
              </a:endParaRPr>
            </a:p>
          </p:txBody>
        </p:sp>
        <p:sp>
          <p:nvSpPr>
            <p:cNvPr id="313" name="Rectangle 64">
              <a:extLst>
                <a:ext uri="{FF2B5EF4-FFF2-40B4-BE49-F238E27FC236}">
                  <a16:creationId xmlns:a16="http://schemas.microsoft.com/office/drawing/2014/main" id="{E0A29A29-648F-4FB8-A2FE-721A111E933E}"/>
                </a:ext>
              </a:extLst>
            </p:cNvPr>
            <p:cNvSpPr>
              <a:spLocks noChangeArrowheads="1"/>
            </p:cNvSpPr>
            <p:nvPr/>
          </p:nvSpPr>
          <p:spPr bwMode="auto">
            <a:xfrm>
              <a:off x="2442" y="3670"/>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14" name="Freeform 65">
              <a:extLst>
                <a:ext uri="{FF2B5EF4-FFF2-40B4-BE49-F238E27FC236}">
                  <a16:creationId xmlns:a16="http://schemas.microsoft.com/office/drawing/2014/main" id="{2B877E85-71C4-4815-940E-44AD9A52F66E}"/>
                </a:ext>
              </a:extLst>
            </p:cNvPr>
            <p:cNvSpPr>
              <a:spLocks/>
            </p:cNvSpPr>
            <p:nvPr/>
          </p:nvSpPr>
          <p:spPr bwMode="auto">
            <a:xfrm>
              <a:off x="2396" y="3500"/>
              <a:ext cx="317" cy="57"/>
            </a:xfrm>
            <a:custGeom>
              <a:avLst/>
              <a:gdLst>
                <a:gd name="T0" fmla="*/ 317 w 317"/>
                <a:gd name="T1" fmla="*/ 57 h 57"/>
                <a:gd name="T2" fmla="*/ 0 w 317"/>
                <a:gd name="T3" fmla="*/ 22 h 57"/>
                <a:gd name="T4" fmla="*/ 76 w 317"/>
                <a:gd name="T5" fmla="*/ 0 h 57"/>
              </a:gdLst>
              <a:ahLst/>
              <a:cxnLst>
                <a:cxn ang="0">
                  <a:pos x="T0" y="T1"/>
                </a:cxn>
                <a:cxn ang="0">
                  <a:pos x="T2" y="T3"/>
                </a:cxn>
                <a:cxn ang="0">
                  <a:pos x="T4" y="T5"/>
                </a:cxn>
              </a:cxnLst>
              <a:rect l="0" t="0" r="r" b="b"/>
              <a:pathLst>
                <a:path w="317" h="57">
                  <a:moveTo>
                    <a:pt x="317" y="57"/>
                  </a:moveTo>
                  <a:lnTo>
                    <a:pt x="0" y="22"/>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5" name="Line 66">
              <a:extLst>
                <a:ext uri="{FF2B5EF4-FFF2-40B4-BE49-F238E27FC236}">
                  <a16:creationId xmlns:a16="http://schemas.microsoft.com/office/drawing/2014/main" id="{1A369E16-5E37-41EB-B9A8-C42E25A56D02}"/>
                </a:ext>
              </a:extLst>
            </p:cNvPr>
            <p:cNvSpPr>
              <a:spLocks noChangeShapeType="1"/>
            </p:cNvSpPr>
            <p:nvPr/>
          </p:nvSpPr>
          <p:spPr bwMode="auto">
            <a:xfrm>
              <a:off x="2396" y="3522"/>
              <a:ext cx="71"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 name="Line 67">
              <a:extLst>
                <a:ext uri="{FF2B5EF4-FFF2-40B4-BE49-F238E27FC236}">
                  <a16:creationId xmlns:a16="http://schemas.microsoft.com/office/drawing/2014/main" id="{21133135-4AFF-43A0-97E8-E985FFDC98AD}"/>
                </a:ext>
              </a:extLst>
            </p:cNvPr>
            <p:cNvSpPr>
              <a:spLocks noChangeShapeType="1"/>
            </p:cNvSpPr>
            <p:nvPr/>
          </p:nvSpPr>
          <p:spPr bwMode="auto">
            <a:xfrm>
              <a:off x="2713" y="3557"/>
              <a:ext cx="314" cy="29"/>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 name="Rectangle 68">
              <a:extLst>
                <a:ext uri="{FF2B5EF4-FFF2-40B4-BE49-F238E27FC236}">
                  <a16:creationId xmlns:a16="http://schemas.microsoft.com/office/drawing/2014/main" id="{68C13CE6-768C-4F27-A384-8891E8B42586}"/>
                </a:ext>
              </a:extLst>
            </p:cNvPr>
            <p:cNvSpPr>
              <a:spLocks noChangeArrowheads="1"/>
            </p:cNvSpPr>
            <p:nvPr/>
          </p:nvSpPr>
          <p:spPr bwMode="auto">
            <a:xfrm>
              <a:off x="2980" y="1904"/>
              <a:ext cx="29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ea typeface="宋?" charset="-122"/>
                </a:rPr>
                <a:t>参与者</a:t>
              </a:r>
              <a:endParaRPr lang="ja-JP" altLang="en-US" sz="1600" i="0" u="sng">
                <a:solidFill>
                  <a:srgbClr val="000000"/>
                </a:solidFill>
                <a:effectLst/>
              </a:endParaRPr>
            </a:p>
          </p:txBody>
        </p:sp>
        <p:sp>
          <p:nvSpPr>
            <p:cNvPr id="318" name="Rectangle 69">
              <a:extLst>
                <a:ext uri="{FF2B5EF4-FFF2-40B4-BE49-F238E27FC236}">
                  <a16:creationId xmlns:a16="http://schemas.microsoft.com/office/drawing/2014/main" id="{EBFE39CB-1A95-47A9-9DC4-D30B3132851F}"/>
                </a:ext>
              </a:extLst>
            </p:cNvPr>
            <p:cNvSpPr>
              <a:spLocks noChangeArrowheads="1"/>
            </p:cNvSpPr>
            <p:nvPr/>
          </p:nvSpPr>
          <p:spPr bwMode="auto">
            <a:xfrm>
              <a:off x="3245" y="1887"/>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19" name="Rectangle 70">
              <a:extLst>
                <a:ext uri="{FF2B5EF4-FFF2-40B4-BE49-F238E27FC236}">
                  <a16:creationId xmlns:a16="http://schemas.microsoft.com/office/drawing/2014/main" id="{0C9F796A-5F44-4B3D-A853-537F147423F2}"/>
                </a:ext>
              </a:extLst>
            </p:cNvPr>
            <p:cNvSpPr>
              <a:spLocks noChangeArrowheads="1"/>
            </p:cNvSpPr>
            <p:nvPr/>
          </p:nvSpPr>
          <p:spPr bwMode="auto">
            <a:xfrm>
              <a:off x="1544" y="2375"/>
              <a:ext cx="572"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&lt;&lt;include&gt;&gt;</a:t>
              </a:r>
              <a:endParaRPr lang="en-US" altLang="ja-JP" sz="1600" i="0" u="sng">
                <a:solidFill>
                  <a:srgbClr val="000000"/>
                </a:solidFill>
                <a:effectLst/>
              </a:endParaRPr>
            </a:p>
          </p:txBody>
        </p:sp>
        <p:sp>
          <p:nvSpPr>
            <p:cNvPr id="320" name="Rectangle 71">
              <a:extLst>
                <a:ext uri="{FF2B5EF4-FFF2-40B4-BE49-F238E27FC236}">
                  <a16:creationId xmlns:a16="http://schemas.microsoft.com/office/drawing/2014/main" id="{7F4C0B33-52D0-499C-B9C7-F79AA6485413}"/>
                </a:ext>
              </a:extLst>
            </p:cNvPr>
            <p:cNvSpPr>
              <a:spLocks noChangeArrowheads="1"/>
            </p:cNvSpPr>
            <p:nvPr/>
          </p:nvSpPr>
          <p:spPr bwMode="auto">
            <a:xfrm>
              <a:off x="2046" y="2354"/>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21" name="Rectangle 72">
              <a:extLst>
                <a:ext uri="{FF2B5EF4-FFF2-40B4-BE49-F238E27FC236}">
                  <a16:creationId xmlns:a16="http://schemas.microsoft.com/office/drawing/2014/main" id="{9239B3FB-3FB2-41B1-B6F6-BBC5C92D8933}"/>
                </a:ext>
              </a:extLst>
            </p:cNvPr>
            <p:cNvSpPr>
              <a:spLocks noChangeArrowheads="1"/>
            </p:cNvSpPr>
            <p:nvPr/>
          </p:nvSpPr>
          <p:spPr bwMode="auto">
            <a:xfrm>
              <a:off x="2003" y="2765"/>
              <a:ext cx="572"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&lt;&lt;include&gt;&gt;</a:t>
              </a:r>
              <a:endParaRPr lang="en-US" altLang="ja-JP" sz="1600" i="0" u="sng">
                <a:solidFill>
                  <a:srgbClr val="000000"/>
                </a:solidFill>
                <a:effectLst/>
              </a:endParaRPr>
            </a:p>
          </p:txBody>
        </p:sp>
        <p:sp>
          <p:nvSpPr>
            <p:cNvPr id="322" name="Rectangle 73">
              <a:extLst>
                <a:ext uri="{FF2B5EF4-FFF2-40B4-BE49-F238E27FC236}">
                  <a16:creationId xmlns:a16="http://schemas.microsoft.com/office/drawing/2014/main" id="{6C7BA7E4-6875-4FAA-BC58-E9709F3C80D1}"/>
                </a:ext>
              </a:extLst>
            </p:cNvPr>
            <p:cNvSpPr>
              <a:spLocks noChangeArrowheads="1"/>
            </p:cNvSpPr>
            <p:nvPr/>
          </p:nvSpPr>
          <p:spPr bwMode="auto">
            <a:xfrm>
              <a:off x="2504"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23" name="Rectangle 74">
              <a:extLst>
                <a:ext uri="{FF2B5EF4-FFF2-40B4-BE49-F238E27FC236}">
                  <a16:creationId xmlns:a16="http://schemas.microsoft.com/office/drawing/2014/main" id="{D2C2F08E-2FD9-4EA9-AD82-2383A859CC51}"/>
                </a:ext>
              </a:extLst>
            </p:cNvPr>
            <p:cNvSpPr>
              <a:spLocks noChangeArrowheads="1"/>
            </p:cNvSpPr>
            <p:nvPr/>
          </p:nvSpPr>
          <p:spPr bwMode="auto">
            <a:xfrm>
              <a:off x="2279" y="3297"/>
              <a:ext cx="19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ea typeface="宋?" charset="-122"/>
                </a:rPr>
                <a:t>用例</a:t>
              </a:r>
              <a:endParaRPr lang="ja-JP" altLang="en-US" sz="1600" i="0" u="sng">
                <a:solidFill>
                  <a:srgbClr val="000000"/>
                </a:solidFill>
                <a:effectLst/>
              </a:endParaRPr>
            </a:p>
          </p:txBody>
        </p:sp>
        <p:sp>
          <p:nvSpPr>
            <p:cNvPr id="324" name="Rectangle 75">
              <a:extLst>
                <a:ext uri="{FF2B5EF4-FFF2-40B4-BE49-F238E27FC236}">
                  <a16:creationId xmlns:a16="http://schemas.microsoft.com/office/drawing/2014/main" id="{0B463441-C4AB-43C1-B3E9-99D20C329195}"/>
                </a:ext>
              </a:extLst>
            </p:cNvPr>
            <p:cNvSpPr>
              <a:spLocks noChangeArrowheads="1"/>
            </p:cNvSpPr>
            <p:nvPr/>
          </p:nvSpPr>
          <p:spPr bwMode="auto">
            <a:xfrm>
              <a:off x="2457" y="3280"/>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25" name="Rectangle 76">
              <a:extLst>
                <a:ext uri="{FF2B5EF4-FFF2-40B4-BE49-F238E27FC236}">
                  <a16:creationId xmlns:a16="http://schemas.microsoft.com/office/drawing/2014/main" id="{5F1CFCC5-C5FF-4058-ABCE-9053EE177123}"/>
                </a:ext>
              </a:extLst>
            </p:cNvPr>
            <p:cNvSpPr>
              <a:spLocks noChangeArrowheads="1"/>
            </p:cNvSpPr>
            <p:nvPr/>
          </p:nvSpPr>
          <p:spPr bwMode="auto">
            <a:xfrm>
              <a:off x="1780" y="1734"/>
              <a:ext cx="489"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dirty="0">
                  <a:solidFill>
                    <a:srgbClr val="000000"/>
                  </a:solidFill>
                  <a:effectLst/>
                  <a:latin typeface="Arial" pitchFamily="34" charset="0"/>
                </a:rPr>
                <a:t>Box Office</a:t>
              </a:r>
              <a:endParaRPr lang="en-US" altLang="ja-JP" sz="1600" i="0" u="sng" dirty="0">
                <a:solidFill>
                  <a:srgbClr val="000000"/>
                </a:solidFill>
                <a:effectLst/>
              </a:endParaRPr>
            </a:p>
          </p:txBody>
        </p:sp>
        <p:sp>
          <p:nvSpPr>
            <p:cNvPr id="326" name="Rectangle 77">
              <a:extLst>
                <a:ext uri="{FF2B5EF4-FFF2-40B4-BE49-F238E27FC236}">
                  <a16:creationId xmlns:a16="http://schemas.microsoft.com/office/drawing/2014/main" id="{5F24AA91-0129-4089-8CAC-DBD7BE6D4B7D}"/>
                </a:ext>
              </a:extLst>
            </p:cNvPr>
            <p:cNvSpPr>
              <a:spLocks noChangeArrowheads="1"/>
            </p:cNvSpPr>
            <p:nvPr/>
          </p:nvSpPr>
          <p:spPr bwMode="auto">
            <a:xfrm>
              <a:off x="2206" y="1713"/>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27" name="Rectangle 78">
              <a:extLst>
                <a:ext uri="{FF2B5EF4-FFF2-40B4-BE49-F238E27FC236}">
                  <a16:creationId xmlns:a16="http://schemas.microsoft.com/office/drawing/2014/main" id="{DCB55FF5-EBF4-4AEA-8C2B-5285CB14753D}"/>
                </a:ext>
              </a:extLst>
            </p:cNvPr>
            <p:cNvSpPr>
              <a:spLocks noChangeArrowheads="1"/>
            </p:cNvSpPr>
            <p:nvPr/>
          </p:nvSpPr>
          <p:spPr bwMode="auto">
            <a:xfrm>
              <a:off x="2155" y="1499"/>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28" name="Rectangle 79">
              <a:extLst>
                <a:ext uri="{FF2B5EF4-FFF2-40B4-BE49-F238E27FC236}">
                  <a16:creationId xmlns:a16="http://schemas.microsoft.com/office/drawing/2014/main" id="{E6896685-4274-4D25-984C-C24627999D3D}"/>
                </a:ext>
              </a:extLst>
            </p:cNvPr>
            <p:cNvSpPr>
              <a:spLocks noChangeArrowheads="1"/>
            </p:cNvSpPr>
            <p:nvPr/>
          </p:nvSpPr>
          <p:spPr bwMode="auto">
            <a:xfrm>
              <a:off x="1662" y="2535"/>
              <a:ext cx="19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ea typeface="宋?" charset="-122"/>
                </a:rPr>
                <a:t>关系</a:t>
              </a:r>
              <a:endParaRPr lang="ja-JP" altLang="en-US" sz="1600" i="0" u="sng">
                <a:solidFill>
                  <a:srgbClr val="000000"/>
                </a:solidFill>
                <a:effectLst/>
              </a:endParaRPr>
            </a:p>
          </p:txBody>
        </p:sp>
        <p:sp>
          <p:nvSpPr>
            <p:cNvPr id="329" name="Rectangle 80">
              <a:extLst>
                <a:ext uri="{FF2B5EF4-FFF2-40B4-BE49-F238E27FC236}">
                  <a16:creationId xmlns:a16="http://schemas.microsoft.com/office/drawing/2014/main" id="{7669C33E-6F50-48DC-948E-DAE9B9518228}"/>
                </a:ext>
              </a:extLst>
            </p:cNvPr>
            <p:cNvSpPr>
              <a:spLocks noChangeArrowheads="1"/>
            </p:cNvSpPr>
            <p:nvPr/>
          </p:nvSpPr>
          <p:spPr bwMode="auto">
            <a:xfrm>
              <a:off x="1840" y="2520"/>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30" name="Rectangle 81">
              <a:extLst>
                <a:ext uri="{FF2B5EF4-FFF2-40B4-BE49-F238E27FC236}">
                  <a16:creationId xmlns:a16="http://schemas.microsoft.com/office/drawing/2014/main" id="{19C166B2-9A48-46BF-AA1C-02C0DCCC439C}"/>
                </a:ext>
              </a:extLst>
            </p:cNvPr>
            <p:cNvSpPr>
              <a:spLocks noChangeArrowheads="1"/>
            </p:cNvSpPr>
            <p:nvPr/>
          </p:nvSpPr>
          <p:spPr bwMode="auto">
            <a:xfrm>
              <a:off x="1326" y="1723"/>
              <a:ext cx="1518" cy="2244"/>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1" name="Group 82">
            <a:extLst>
              <a:ext uri="{FF2B5EF4-FFF2-40B4-BE49-F238E27FC236}">
                <a16:creationId xmlns:a16="http://schemas.microsoft.com/office/drawing/2014/main" id="{206DCD8A-E0C8-4160-A96D-FD40D9622516}"/>
              </a:ext>
            </a:extLst>
          </p:cNvPr>
          <p:cNvGrpSpPr>
            <a:grpSpLocks/>
          </p:cNvGrpSpPr>
          <p:nvPr/>
        </p:nvGrpSpPr>
        <p:grpSpPr bwMode="auto">
          <a:xfrm>
            <a:off x="914400" y="3284538"/>
            <a:ext cx="7758113" cy="3176587"/>
            <a:chOff x="198" y="1253"/>
            <a:chExt cx="4887" cy="2001"/>
          </a:xfrm>
        </p:grpSpPr>
        <p:sp>
          <p:nvSpPr>
            <p:cNvPr id="332" name="Rectangle 83">
              <a:extLst>
                <a:ext uri="{FF2B5EF4-FFF2-40B4-BE49-F238E27FC236}">
                  <a16:creationId xmlns:a16="http://schemas.microsoft.com/office/drawing/2014/main" id="{D111A837-9275-415B-8E8E-383D922F59F9}"/>
                </a:ext>
              </a:extLst>
            </p:cNvPr>
            <p:cNvSpPr>
              <a:spLocks noChangeArrowheads="1"/>
            </p:cNvSpPr>
            <p:nvPr/>
          </p:nvSpPr>
          <p:spPr bwMode="auto">
            <a:xfrm>
              <a:off x="198" y="2379"/>
              <a:ext cx="861"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333" name="Rectangle 84">
              <a:extLst>
                <a:ext uri="{FF2B5EF4-FFF2-40B4-BE49-F238E27FC236}">
                  <a16:creationId xmlns:a16="http://schemas.microsoft.com/office/drawing/2014/main" id="{73CC0EC8-7F54-4C58-A43A-75A59E0277B4}"/>
                </a:ext>
              </a:extLst>
            </p:cNvPr>
            <p:cNvSpPr>
              <a:spLocks noChangeArrowheads="1"/>
            </p:cNvSpPr>
            <p:nvPr/>
          </p:nvSpPr>
          <p:spPr bwMode="auto">
            <a:xfrm>
              <a:off x="312" y="2397"/>
              <a:ext cx="49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SubscriptionSeries</a:t>
              </a:r>
              <a:endParaRPr lang="en-US" altLang="ja-JP" sz="2000" i="0">
                <a:solidFill>
                  <a:schemeClr val="tx1"/>
                </a:solidFill>
                <a:effectLst/>
                <a:ea typeface="ＭＳ Ｐゴシック" pitchFamily="34" charset="-128"/>
              </a:endParaRPr>
            </a:p>
          </p:txBody>
        </p:sp>
        <p:sp>
          <p:nvSpPr>
            <p:cNvPr id="334" name="Rectangle 85">
              <a:extLst>
                <a:ext uri="{FF2B5EF4-FFF2-40B4-BE49-F238E27FC236}">
                  <a16:creationId xmlns:a16="http://schemas.microsoft.com/office/drawing/2014/main" id="{C31A9418-849C-44A8-93DE-FC19385128CA}"/>
                </a:ext>
              </a:extLst>
            </p:cNvPr>
            <p:cNvSpPr>
              <a:spLocks noChangeArrowheads="1"/>
            </p:cNvSpPr>
            <p:nvPr/>
          </p:nvSpPr>
          <p:spPr bwMode="auto">
            <a:xfrm>
              <a:off x="198" y="2485"/>
              <a:ext cx="861" cy="18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5" name="Rectangle 86">
              <a:extLst>
                <a:ext uri="{FF2B5EF4-FFF2-40B4-BE49-F238E27FC236}">
                  <a16:creationId xmlns:a16="http://schemas.microsoft.com/office/drawing/2014/main" id="{E1737875-F4F0-4938-AD8B-BEEE916737E7}"/>
                </a:ext>
              </a:extLst>
            </p:cNvPr>
            <p:cNvSpPr>
              <a:spLocks noChangeArrowheads="1"/>
            </p:cNvSpPr>
            <p:nvPr/>
          </p:nvSpPr>
          <p:spPr bwMode="auto">
            <a:xfrm>
              <a:off x="198" y="2603"/>
              <a:ext cx="86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36" name="Picture 87">
              <a:extLst>
                <a:ext uri="{FF2B5EF4-FFF2-40B4-BE49-F238E27FC236}">
                  <a16:creationId xmlns:a16="http://schemas.microsoft.com/office/drawing/2014/main" id="{3F877730-1C38-47D7-B188-30B1E39E3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 name="Picture 88">
              <a:extLst>
                <a:ext uri="{FF2B5EF4-FFF2-40B4-BE49-F238E27FC236}">
                  <a16:creationId xmlns:a16="http://schemas.microsoft.com/office/drawing/2014/main" id="{DCC27D10-9024-45A4-961D-2496651A9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 name="Picture 89">
              <a:extLst>
                <a:ext uri="{FF2B5EF4-FFF2-40B4-BE49-F238E27FC236}">
                  <a16:creationId xmlns:a16="http://schemas.microsoft.com/office/drawing/2014/main" id="{ADE5D59E-E239-487C-B512-48D251E1D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 name="Rectangle 90">
              <a:extLst>
                <a:ext uri="{FF2B5EF4-FFF2-40B4-BE49-F238E27FC236}">
                  <a16:creationId xmlns:a16="http://schemas.microsoft.com/office/drawing/2014/main" id="{E0C47857-B6C4-40AE-9D06-7AC596589364}"/>
                </a:ext>
              </a:extLst>
            </p:cNvPr>
            <p:cNvSpPr>
              <a:spLocks noChangeArrowheads="1"/>
            </p:cNvSpPr>
            <p:nvPr/>
          </p:nvSpPr>
          <p:spPr bwMode="auto">
            <a:xfrm>
              <a:off x="306" y="2494"/>
              <a:ext cx="26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series : int</a:t>
              </a:r>
              <a:endParaRPr lang="en-US" altLang="ja-JP" sz="2000" i="0">
                <a:solidFill>
                  <a:schemeClr val="tx1"/>
                </a:solidFill>
                <a:effectLst/>
                <a:ea typeface="ＭＳ Ｐゴシック" pitchFamily="34" charset="-128"/>
              </a:endParaRPr>
            </a:p>
          </p:txBody>
        </p:sp>
        <p:sp>
          <p:nvSpPr>
            <p:cNvPr id="340" name="Rectangle 91">
              <a:extLst>
                <a:ext uri="{FF2B5EF4-FFF2-40B4-BE49-F238E27FC236}">
                  <a16:creationId xmlns:a16="http://schemas.microsoft.com/office/drawing/2014/main" id="{D9D77FDC-779C-47AB-A387-472B08375F56}"/>
                </a:ext>
              </a:extLst>
            </p:cNvPr>
            <p:cNvSpPr>
              <a:spLocks noChangeArrowheads="1"/>
            </p:cNvSpPr>
            <p:nvPr/>
          </p:nvSpPr>
          <p:spPr bwMode="auto">
            <a:xfrm>
              <a:off x="1336" y="2401"/>
              <a:ext cx="1031" cy="198"/>
            </a:xfrm>
            <a:prstGeom prst="rect">
              <a:avLst/>
            </a:prstGeom>
            <a:solidFill>
              <a:srgbClr val="FFFFCC"/>
            </a:solidFill>
            <a:ln w="0">
              <a:solidFill>
                <a:srgbClr val="990033"/>
              </a:solidFill>
              <a:miter lim="800000"/>
              <a:headEnd/>
              <a:tailEnd/>
            </a:ln>
          </p:spPr>
          <p:txBody>
            <a:bodyPr/>
            <a:lstStyle/>
            <a:p>
              <a:endParaRPr lang="zh-CN" altLang="en-US"/>
            </a:p>
          </p:txBody>
        </p:sp>
        <p:sp>
          <p:nvSpPr>
            <p:cNvPr id="341" name="Rectangle 92">
              <a:extLst>
                <a:ext uri="{FF2B5EF4-FFF2-40B4-BE49-F238E27FC236}">
                  <a16:creationId xmlns:a16="http://schemas.microsoft.com/office/drawing/2014/main" id="{29C9567A-EDEA-4889-9B23-AA1014B6153C}"/>
                </a:ext>
              </a:extLst>
            </p:cNvPr>
            <p:cNvSpPr>
              <a:spLocks noChangeArrowheads="1"/>
            </p:cNvSpPr>
            <p:nvPr/>
          </p:nvSpPr>
          <p:spPr bwMode="auto">
            <a:xfrm>
              <a:off x="1467" y="2419"/>
              <a:ext cx="5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IndividualReservation</a:t>
              </a:r>
              <a:endParaRPr lang="en-US" altLang="ja-JP" sz="2000" i="0">
                <a:solidFill>
                  <a:schemeClr val="tx1"/>
                </a:solidFill>
                <a:effectLst/>
                <a:ea typeface="ＭＳ Ｐゴシック" pitchFamily="34" charset="-128"/>
              </a:endParaRPr>
            </a:p>
          </p:txBody>
        </p:sp>
        <p:sp>
          <p:nvSpPr>
            <p:cNvPr id="342" name="Rectangle 93">
              <a:extLst>
                <a:ext uri="{FF2B5EF4-FFF2-40B4-BE49-F238E27FC236}">
                  <a16:creationId xmlns:a16="http://schemas.microsoft.com/office/drawing/2014/main" id="{8AAE1CBD-EEDF-4F78-BDAE-656CF5E59EC3}"/>
                </a:ext>
              </a:extLst>
            </p:cNvPr>
            <p:cNvSpPr>
              <a:spLocks noChangeArrowheads="1"/>
            </p:cNvSpPr>
            <p:nvPr/>
          </p:nvSpPr>
          <p:spPr bwMode="auto">
            <a:xfrm>
              <a:off x="1336" y="2507"/>
              <a:ext cx="1031" cy="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3" name="Rectangle 94">
              <a:extLst>
                <a:ext uri="{FF2B5EF4-FFF2-40B4-BE49-F238E27FC236}">
                  <a16:creationId xmlns:a16="http://schemas.microsoft.com/office/drawing/2014/main" id="{6E819018-FFEA-49E1-9924-82CAD8DD3D3F}"/>
                </a:ext>
              </a:extLst>
            </p:cNvPr>
            <p:cNvSpPr>
              <a:spLocks noChangeArrowheads="1"/>
            </p:cNvSpPr>
            <p:nvPr/>
          </p:nvSpPr>
          <p:spPr bwMode="auto">
            <a:xfrm>
              <a:off x="1336" y="2546"/>
              <a:ext cx="1031" cy="5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 name="Rectangle 95">
              <a:extLst>
                <a:ext uri="{FF2B5EF4-FFF2-40B4-BE49-F238E27FC236}">
                  <a16:creationId xmlns:a16="http://schemas.microsoft.com/office/drawing/2014/main" id="{153EFC17-703D-4269-915D-6351DC4929B7}"/>
                </a:ext>
              </a:extLst>
            </p:cNvPr>
            <p:cNvSpPr>
              <a:spLocks noChangeArrowheads="1"/>
            </p:cNvSpPr>
            <p:nvPr/>
          </p:nvSpPr>
          <p:spPr bwMode="auto">
            <a:xfrm>
              <a:off x="1076" y="2850"/>
              <a:ext cx="419"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345" name="Rectangle 96">
              <a:extLst>
                <a:ext uri="{FF2B5EF4-FFF2-40B4-BE49-F238E27FC236}">
                  <a16:creationId xmlns:a16="http://schemas.microsoft.com/office/drawing/2014/main" id="{5B5070E3-2B8D-4482-AEAA-805B63BD1B20}"/>
                </a:ext>
              </a:extLst>
            </p:cNvPr>
            <p:cNvSpPr>
              <a:spLocks noChangeArrowheads="1"/>
            </p:cNvSpPr>
            <p:nvPr/>
          </p:nvSpPr>
          <p:spPr bwMode="auto">
            <a:xfrm>
              <a:off x="1184" y="2867"/>
              <a:ext cx="16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Ticket</a:t>
              </a:r>
              <a:endParaRPr lang="en-US" altLang="ja-JP" sz="2000" i="0">
                <a:solidFill>
                  <a:schemeClr val="tx1"/>
                </a:solidFill>
                <a:effectLst/>
                <a:ea typeface="ＭＳ Ｐゴシック" pitchFamily="34" charset="-128"/>
              </a:endParaRPr>
            </a:p>
          </p:txBody>
        </p:sp>
        <p:sp>
          <p:nvSpPr>
            <p:cNvPr id="346" name="Rectangle 97">
              <a:extLst>
                <a:ext uri="{FF2B5EF4-FFF2-40B4-BE49-F238E27FC236}">
                  <a16:creationId xmlns:a16="http://schemas.microsoft.com/office/drawing/2014/main" id="{3A83413A-4208-4A86-8834-BF5C9649792C}"/>
                </a:ext>
              </a:extLst>
            </p:cNvPr>
            <p:cNvSpPr>
              <a:spLocks noChangeArrowheads="1"/>
            </p:cNvSpPr>
            <p:nvPr/>
          </p:nvSpPr>
          <p:spPr bwMode="auto">
            <a:xfrm>
              <a:off x="1076" y="2955"/>
              <a:ext cx="419"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7" name="Rectangle 98">
              <a:extLst>
                <a:ext uri="{FF2B5EF4-FFF2-40B4-BE49-F238E27FC236}">
                  <a16:creationId xmlns:a16="http://schemas.microsoft.com/office/drawing/2014/main" id="{AD6AD327-D479-42BF-8A3C-B45E378C4C91}"/>
                </a:ext>
              </a:extLst>
            </p:cNvPr>
            <p:cNvSpPr>
              <a:spLocks noChangeArrowheads="1"/>
            </p:cNvSpPr>
            <p:nvPr/>
          </p:nvSpPr>
          <p:spPr bwMode="auto">
            <a:xfrm>
              <a:off x="1076" y="3070"/>
              <a:ext cx="419"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48" name="Picture 99">
              <a:extLst>
                <a:ext uri="{FF2B5EF4-FFF2-40B4-BE49-F238E27FC236}">
                  <a16:creationId xmlns:a16="http://schemas.microsoft.com/office/drawing/2014/main" id="{C5296759-5C7F-442C-B56B-40B2B5C7C8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9" name="Picture 100">
              <a:extLst>
                <a:ext uri="{FF2B5EF4-FFF2-40B4-BE49-F238E27FC236}">
                  <a16:creationId xmlns:a16="http://schemas.microsoft.com/office/drawing/2014/main" id="{D5993075-F14C-4460-A2B1-9428A1DCA5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 name="Picture 101">
              <a:extLst>
                <a:ext uri="{FF2B5EF4-FFF2-40B4-BE49-F238E27FC236}">
                  <a16:creationId xmlns:a16="http://schemas.microsoft.com/office/drawing/2014/main" id="{7E5BFD5D-88BD-423C-ACC2-7DE4ED9D37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 name="Rectangle 102">
              <a:extLst>
                <a:ext uri="{FF2B5EF4-FFF2-40B4-BE49-F238E27FC236}">
                  <a16:creationId xmlns:a16="http://schemas.microsoft.com/office/drawing/2014/main" id="{76B7D9F2-50E2-431C-89AF-89F45F4C628E}"/>
                </a:ext>
              </a:extLst>
            </p:cNvPr>
            <p:cNvSpPr>
              <a:spLocks noChangeArrowheads="1"/>
            </p:cNvSpPr>
            <p:nvPr/>
          </p:nvSpPr>
          <p:spPr bwMode="auto">
            <a:xfrm>
              <a:off x="1184" y="2964"/>
              <a:ext cx="18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no : int</a:t>
              </a:r>
              <a:endParaRPr lang="en-US" altLang="ja-JP" sz="2000" i="0">
                <a:solidFill>
                  <a:schemeClr val="tx1"/>
                </a:solidFill>
                <a:effectLst/>
                <a:ea typeface="ＭＳ Ｐゴシック" pitchFamily="34" charset="-128"/>
              </a:endParaRPr>
            </a:p>
          </p:txBody>
        </p:sp>
        <p:sp>
          <p:nvSpPr>
            <p:cNvPr id="352" name="Line 103">
              <a:extLst>
                <a:ext uri="{FF2B5EF4-FFF2-40B4-BE49-F238E27FC236}">
                  <a16:creationId xmlns:a16="http://schemas.microsoft.com/office/drawing/2014/main" id="{6709D24C-C448-448F-8502-C89F89D7F6FC}"/>
                </a:ext>
              </a:extLst>
            </p:cNvPr>
            <p:cNvSpPr>
              <a:spLocks noChangeShapeType="1"/>
            </p:cNvSpPr>
            <p:nvPr/>
          </p:nvSpPr>
          <p:spPr bwMode="auto">
            <a:xfrm>
              <a:off x="957" y="2757"/>
              <a:ext cx="125"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 name="Rectangle 104">
              <a:extLst>
                <a:ext uri="{FF2B5EF4-FFF2-40B4-BE49-F238E27FC236}">
                  <a16:creationId xmlns:a16="http://schemas.microsoft.com/office/drawing/2014/main" id="{18607201-F265-49D6-9216-D207016C1686}"/>
                </a:ext>
              </a:extLst>
            </p:cNvPr>
            <p:cNvSpPr>
              <a:spLocks noChangeArrowheads="1"/>
            </p:cNvSpPr>
            <p:nvPr/>
          </p:nvSpPr>
          <p:spPr bwMode="auto">
            <a:xfrm>
              <a:off x="1048" y="2775"/>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3..6</a:t>
              </a:r>
              <a:endParaRPr lang="en-US" altLang="ja-JP" sz="2000" i="0">
                <a:solidFill>
                  <a:schemeClr val="tx1"/>
                </a:solidFill>
                <a:effectLst/>
                <a:ea typeface="ＭＳ Ｐゴシック" pitchFamily="34" charset="-128"/>
              </a:endParaRPr>
            </a:p>
          </p:txBody>
        </p:sp>
        <p:sp>
          <p:nvSpPr>
            <p:cNvPr id="354" name="Line 105">
              <a:extLst>
                <a:ext uri="{FF2B5EF4-FFF2-40B4-BE49-F238E27FC236}">
                  <a16:creationId xmlns:a16="http://schemas.microsoft.com/office/drawing/2014/main" id="{AD34584B-F7B5-4F9F-8EC0-B1E3EF958CA3}"/>
                </a:ext>
              </a:extLst>
            </p:cNvPr>
            <p:cNvSpPr>
              <a:spLocks noChangeShapeType="1"/>
            </p:cNvSpPr>
            <p:nvPr/>
          </p:nvSpPr>
          <p:spPr bwMode="auto">
            <a:xfrm flipH="1" flipV="1">
              <a:off x="833" y="2669"/>
              <a:ext cx="124"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5" name="Rectangle 106">
              <a:extLst>
                <a:ext uri="{FF2B5EF4-FFF2-40B4-BE49-F238E27FC236}">
                  <a16:creationId xmlns:a16="http://schemas.microsoft.com/office/drawing/2014/main" id="{AA1E5F8C-3EB1-4F8E-9012-17164A0923AB}"/>
                </a:ext>
              </a:extLst>
            </p:cNvPr>
            <p:cNvSpPr>
              <a:spLocks noChangeArrowheads="1"/>
            </p:cNvSpPr>
            <p:nvPr/>
          </p:nvSpPr>
          <p:spPr bwMode="auto">
            <a:xfrm>
              <a:off x="923" y="2665"/>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0..1</a:t>
              </a:r>
              <a:endParaRPr lang="en-US" altLang="ja-JP" sz="2000" i="0">
                <a:solidFill>
                  <a:schemeClr val="tx1"/>
                </a:solidFill>
                <a:effectLst/>
                <a:ea typeface="ＭＳ Ｐゴシック" pitchFamily="34" charset="-128"/>
              </a:endParaRPr>
            </a:p>
          </p:txBody>
        </p:sp>
        <p:sp>
          <p:nvSpPr>
            <p:cNvPr id="356" name="Rectangle 107">
              <a:extLst>
                <a:ext uri="{FF2B5EF4-FFF2-40B4-BE49-F238E27FC236}">
                  <a16:creationId xmlns:a16="http://schemas.microsoft.com/office/drawing/2014/main" id="{2413C4EE-9D7E-4EF3-B341-074CC9F6C103}"/>
                </a:ext>
              </a:extLst>
            </p:cNvPr>
            <p:cNvSpPr>
              <a:spLocks noChangeArrowheads="1"/>
            </p:cNvSpPr>
            <p:nvPr/>
          </p:nvSpPr>
          <p:spPr bwMode="auto">
            <a:xfrm>
              <a:off x="1048" y="2775"/>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3..6</a:t>
              </a:r>
              <a:endParaRPr lang="en-US" altLang="ja-JP" sz="2000" i="0">
                <a:solidFill>
                  <a:schemeClr val="tx1"/>
                </a:solidFill>
                <a:effectLst/>
                <a:ea typeface="ＭＳ Ｐゴシック" pitchFamily="34" charset="-128"/>
              </a:endParaRPr>
            </a:p>
          </p:txBody>
        </p:sp>
        <p:sp>
          <p:nvSpPr>
            <p:cNvPr id="357" name="Rectangle 108">
              <a:extLst>
                <a:ext uri="{FF2B5EF4-FFF2-40B4-BE49-F238E27FC236}">
                  <a16:creationId xmlns:a16="http://schemas.microsoft.com/office/drawing/2014/main" id="{6D99BE8B-9787-4893-8834-E3993FF1CD53}"/>
                </a:ext>
              </a:extLst>
            </p:cNvPr>
            <p:cNvSpPr>
              <a:spLocks noChangeArrowheads="1"/>
            </p:cNvSpPr>
            <p:nvPr/>
          </p:nvSpPr>
          <p:spPr bwMode="auto">
            <a:xfrm>
              <a:off x="923" y="2665"/>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0..1</a:t>
              </a:r>
              <a:endParaRPr lang="en-US" altLang="ja-JP" sz="2000" i="0">
                <a:solidFill>
                  <a:schemeClr val="tx1"/>
                </a:solidFill>
                <a:effectLst/>
                <a:ea typeface="ＭＳ Ｐゴシック" pitchFamily="34" charset="-128"/>
              </a:endParaRPr>
            </a:p>
          </p:txBody>
        </p:sp>
        <p:sp>
          <p:nvSpPr>
            <p:cNvPr id="358" name="Line 109">
              <a:extLst>
                <a:ext uri="{FF2B5EF4-FFF2-40B4-BE49-F238E27FC236}">
                  <a16:creationId xmlns:a16="http://schemas.microsoft.com/office/drawing/2014/main" id="{9F19C0AA-ABE8-4680-AF5C-342D67619F0E}"/>
                </a:ext>
              </a:extLst>
            </p:cNvPr>
            <p:cNvSpPr>
              <a:spLocks noChangeShapeType="1"/>
            </p:cNvSpPr>
            <p:nvPr/>
          </p:nvSpPr>
          <p:spPr bwMode="auto">
            <a:xfrm flipH="1">
              <a:off x="1450" y="2722"/>
              <a:ext cx="141"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 name="Rectangle 110">
              <a:extLst>
                <a:ext uri="{FF2B5EF4-FFF2-40B4-BE49-F238E27FC236}">
                  <a16:creationId xmlns:a16="http://schemas.microsoft.com/office/drawing/2014/main" id="{F2D81A1D-A242-4D9E-BCF8-4C9EEAF34023}"/>
                </a:ext>
              </a:extLst>
            </p:cNvPr>
            <p:cNvSpPr>
              <a:spLocks noChangeArrowheads="1"/>
            </p:cNvSpPr>
            <p:nvPr/>
          </p:nvSpPr>
          <p:spPr bwMode="auto">
            <a:xfrm>
              <a:off x="1523" y="2775"/>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60" name="Line 111">
              <a:extLst>
                <a:ext uri="{FF2B5EF4-FFF2-40B4-BE49-F238E27FC236}">
                  <a16:creationId xmlns:a16="http://schemas.microsoft.com/office/drawing/2014/main" id="{4A27B58A-E12B-436E-976E-D427C041E5BF}"/>
                </a:ext>
              </a:extLst>
            </p:cNvPr>
            <p:cNvSpPr>
              <a:spLocks noChangeShapeType="1"/>
            </p:cNvSpPr>
            <p:nvPr/>
          </p:nvSpPr>
          <p:spPr bwMode="auto">
            <a:xfrm flipV="1">
              <a:off x="1591" y="2599"/>
              <a:ext cx="142"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1" name="Rectangle 112">
              <a:extLst>
                <a:ext uri="{FF2B5EF4-FFF2-40B4-BE49-F238E27FC236}">
                  <a16:creationId xmlns:a16="http://schemas.microsoft.com/office/drawing/2014/main" id="{1CAEDABA-D9A6-4EF2-B2EF-8CADD78E2DC3}"/>
                </a:ext>
              </a:extLst>
            </p:cNvPr>
            <p:cNvSpPr>
              <a:spLocks noChangeArrowheads="1"/>
            </p:cNvSpPr>
            <p:nvPr/>
          </p:nvSpPr>
          <p:spPr bwMode="auto">
            <a:xfrm>
              <a:off x="1767" y="2617"/>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0..1</a:t>
              </a:r>
              <a:endParaRPr lang="en-US" altLang="ja-JP" sz="2000" i="0">
                <a:solidFill>
                  <a:schemeClr val="tx1"/>
                </a:solidFill>
                <a:effectLst/>
                <a:ea typeface="ＭＳ Ｐゴシック" pitchFamily="34" charset="-128"/>
              </a:endParaRPr>
            </a:p>
          </p:txBody>
        </p:sp>
        <p:sp>
          <p:nvSpPr>
            <p:cNvPr id="362" name="Rectangle 113">
              <a:extLst>
                <a:ext uri="{FF2B5EF4-FFF2-40B4-BE49-F238E27FC236}">
                  <a16:creationId xmlns:a16="http://schemas.microsoft.com/office/drawing/2014/main" id="{415741AD-16F6-4BD6-BA6F-619C5F05DE08}"/>
                </a:ext>
              </a:extLst>
            </p:cNvPr>
            <p:cNvSpPr>
              <a:spLocks noChangeArrowheads="1"/>
            </p:cNvSpPr>
            <p:nvPr/>
          </p:nvSpPr>
          <p:spPr bwMode="auto">
            <a:xfrm>
              <a:off x="1523" y="2775"/>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63" name="Rectangle 114">
              <a:extLst>
                <a:ext uri="{FF2B5EF4-FFF2-40B4-BE49-F238E27FC236}">
                  <a16:creationId xmlns:a16="http://schemas.microsoft.com/office/drawing/2014/main" id="{B3410A4B-1BBA-40E1-9561-B4750AB00A1C}"/>
                </a:ext>
              </a:extLst>
            </p:cNvPr>
            <p:cNvSpPr>
              <a:spLocks noChangeArrowheads="1"/>
            </p:cNvSpPr>
            <p:nvPr/>
          </p:nvSpPr>
          <p:spPr bwMode="auto">
            <a:xfrm>
              <a:off x="1767" y="2617"/>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0..1</a:t>
              </a:r>
              <a:endParaRPr lang="en-US" altLang="ja-JP" sz="2000" i="0">
                <a:solidFill>
                  <a:schemeClr val="tx1"/>
                </a:solidFill>
                <a:effectLst/>
                <a:ea typeface="ＭＳ Ｐゴシック" pitchFamily="34" charset="-128"/>
              </a:endParaRPr>
            </a:p>
          </p:txBody>
        </p:sp>
        <p:sp>
          <p:nvSpPr>
            <p:cNvPr id="364" name="Rectangle 115">
              <a:extLst>
                <a:ext uri="{FF2B5EF4-FFF2-40B4-BE49-F238E27FC236}">
                  <a16:creationId xmlns:a16="http://schemas.microsoft.com/office/drawing/2014/main" id="{E6ACB0BD-C055-48E4-934B-27BFD95962ED}"/>
                </a:ext>
              </a:extLst>
            </p:cNvPr>
            <p:cNvSpPr>
              <a:spLocks noChangeArrowheads="1"/>
            </p:cNvSpPr>
            <p:nvPr/>
          </p:nvSpPr>
          <p:spPr bwMode="auto">
            <a:xfrm>
              <a:off x="912" y="1834"/>
              <a:ext cx="577"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365" name="Rectangle 116">
              <a:extLst>
                <a:ext uri="{FF2B5EF4-FFF2-40B4-BE49-F238E27FC236}">
                  <a16:creationId xmlns:a16="http://schemas.microsoft.com/office/drawing/2014/main" id="{7F0A08DF-CB9F-499D-A1BB-9DFF1DA447F4}"/>
                </a:ext>
              </a:extLst>
            </p:cNvPr>
            <p:cNvSpPr>
              <a:spLocks noChangeArrowheads="1"/>
            </p:cNvSpPr>
            <p:nvPr/>
          </p:nvSpPr>
          <p:spPr bwMode="auto">
            <a:xfrm>
              <a:off x="997" y="1851"/>
              <a:ext cx="30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Reservation</a:t>
              </a:r>
              <a:endParaRPr lang="en-US" altLang="ja-JP" sz="2000" i="0">
                <a:solidFill>
                  <a:schemeClr val="tx1"/>
                </a:solidFill>
                <a:effectLst/>
                <a:ea typeface="ＭＳ Ｐゴシック" pitchFamily="34" charset="-128"/>
              </a:endParaRPr>
            </a:p>
          </p:txBody>
        </p:sp>
        <p:sp>
          <p:nvSpPr>
            <p:cNvPr id="366" name="Rectangle 117">
              <a:extLst>
                <a:ext uri="{FF2B5EF4-FFF2-40B4-BE49-F238E27FC236}">
                  <a16:creationId xmlns:a16="http://schemas.microsoft.com/office/drawing/2014/main" id="{C2F8839B-F83A-4643-9D60-1F70CBFFF21D}"/>
                </a:ext>
              </a:extLst>
            </p:cNvPr>
            <p:cNvSpPr>
              <a:spLocks noChangeArrowheads="1"/>
            </p:cNvSpPr>
            <p:nvPr/>
          </p:nvSpPr>
          <p:spPr bwMode="auto">
            <a:xfrm>
              <a:off x="912" y="1939"/>
              <a:ext cx="577"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7" name="Rectangle 118">
              <a:extLst>
                <a:ext uri="{FF2B5EF4-FFF2-40B4-BE49-F238E27FC236}">
                  <a16:creationId xmlns:a16="http://schemas.microsoft.com/office/drawing/2014/main" id="{A016667C-7D89-454F-9A6B-BEDCD1F8CC2C}"/>
                </a:ext>
              </a:extLst>
            </p:cNvPr>
            <p:cNvSpPr>
              <a:spLocks noChangeArrowheads="1"/>
            </p:cNvSpPr>
            <p:nvPr/>
          </p:nvSpPr>
          <p:spPr bwMode="auto">
            <a:xfrm>
              <a:off x="912" y="2054"/>
              <a:ext cx="577"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68" name="Picture 119">
              <a:extLst>
                <a:ext uri="{FF2B5EF4-FFF2-40B4-BE49-F238E27FC236}">
                  <a16:creationId xmlns:a16="http://schemas.microsoft.com/office/drawing/2014/main" id="{CEE8531E-886B-4480-926A-320FCF5554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 name="Picture 120">
              <a:extLst>
                <a:ext uri="{FF2B5EF4-FFF2-40B4-BE49-F238E27FC236}">
                  <a16:creationId xmlns:a16="http://schemas.microsoft.com/office/drawing/2014/main" id="{D8A8BA29-396E-4985-A71A-AA5404559F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0" name="Picture 121">
              <a:extLst>
                <a:ext uri="{FF2B5EF4-FFF2-40B4-BE49-F238E27FC236}">
                  <a16:creationId xmlns:a16="http://schemas.microsoft.com/office/drawing/2014/main" id="{2ED281D9-8E10-4B5A-9DB0-DE62CA9C9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 name="Rectangle 122">
              <a:extLst>
                <a:ext uri="{FF2B5EF4-FFF2-40B4-BE49-F238E27FC236}">
                  <a16:creationId xmlns:a16="http://schemas.microsoft.com/office/drawing/2014/main" id="{09923E01-BF74-4AA9-B7BA-A0C2D04DA6AB}"/>
                </a:ext>
              </a:extLst>
            </p:cNvPr>
            <p:cNvSpPr>
              <a:spLocks noChangeArrowheads="1"/>
            </p:cNvSpPr>
            <p:nvPr/>
          </p:nvSpPr>
          <p:spPr bwMode="auto">
            <a:xfrm>
              <a:off x="1014" y="1948"/>
              <a:ext cx="27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date : Date</a:t>
              </a:r>
              <a:endParaRPr lang="en-US" altLang="ja-JP" sz="2000" i="0">
                <a:solidFill>
                  <a:schemeClr val="tx1"/>
                </a:solidFill>
                <a:effectLst/>
                <a:ea typeface="ＭＳ Ｐゴシック" pitchFamily="34" charset="-128"/>
              </a:endParaRPr>
            </a:p>
          </p:txBody>
        </p:sp>
        <p:sp>
          <p:nvSpPr>
            <p:cNvPr id="372" name="Line 123">
              <a:extLst>
                <a:ext uri="{FF2B5EF4-FFF2-40B4-BE49-F238E27FC236}">
                  <a16:creationId xmlns:a16="http://schemas.microsoft.com/office/drawing/2014/main" id="{F37B3071-9FFA-4E27-94A5-39E8F709398E}"/>
                </a:ext>
              </a:extLst>
            </p:cNvPr>
            <p:cNvSpPr>
              <a:spLocks noChangeShapeType="1"/>
            </p:cNvSpPr>
            <p:nvPr/>
          </p:nvSpPr>
          <p:spPr bwMode="auto">
            <a:xfrm flipV="1">
              <a:off x="1201" y="2120"/>
              <a:ext cx="1" cy="14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3" name="Line 124">
              <a:extLst>
                <a:ext uri="{FF2B5EF4-FFF2-40B4-BE49-F238E27FC236}">
                  <a16:creationId xmlns:a16="http://schemas.microsoft.com/office/drawing/2014/main" id="{D8AD0AB5-4A92-4546-92E1-DBA4FFCAE5B3}"/>
                </a:ext>
              </a:extLst>
            </p:cNvPr>
            <p:cNvSpPr>
              <a:spLocks noChangeShapeType="1"/>
            </p:cNvSpPr>
            <p:nvPr/>
          </p:nvSpPr>
          <p:spPr bwMode="auto">
            <a:xfrm>
              <a:off x="787" y="2260"/>
              <a:ext cx="934"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4" name="Freeform 125">
              <a:extLst>
                <a:ext uri="{FF2B5EF4-FFF2-40B4-BE49-F238E27FC236}">
                  <a16:creationId xmlns:a16="http://schemas.microsoft.com/office/drawing/2014/main" id="{0F41489C-D9C5-4F2C-9AC6-6B6E1D2A0A87}"/>
                </a:ext>
              </a:extLst>
            </p:cNvPr>
            <p:cNvSpPr>
              <a:spLocks/>
            </p:cNvSpPr>
            <p:nvPr/>
          </p:nvSpPr>
          <p:spPr bwMode="auto">
            <a:xfrm>
              <a:off x="1161" y="2120"/>
              <a:ext cx="79" cy="88"/>
            </a:xfrm>
            <a:custGeom>
              <a:avLst/>
              <a:gdLst>
                <a:gd name="T0" fmla="*/ 40 w 79"/>
                <a:gd name="T1" fmla="*/ 0 h 88"/>
                <a:gd name="T2" fmla="*/ 79 w 79"/>
                <a:gd name="T3" fmla="*/ 88 h 88"/>
                <a:gd name="T4" fmla="*/ 0 w 79"/>
                <a:gd name="T5" fmla="*/ 88 h 88"/>
                <a:gd name="T6" fmla="*/ 40 w 79"/>
                <a:gd name="T7" fmla="*/ 0 h 88"/>
              </a:gdLst>
              <a:ahLst/>
              <a:cxnLst>
                <a:cxn ang="0">
                  <a:pos x="T0" y="T1"/>
                </a:cxn>
                <a:cxn ang="0">
                  <a:pos x="T2" y="T3"/>
                </a:cxn>
                <a:cxn ang="0">
                  <a:pos x="T4" y="T5"/>
                </a:cxn>
                <a:cxn ang="0">
                  <a:pos x="T6" y="T7"/>
                </a:cxn>
              </a:cxnLst>
              <a:rect l="0" t="0" r="r" b="b"/>
              <a:pathLst>
                <a:path w="79" h="88">
                  <a:moveTo>
                    <a:pt x="40" y="0"/>
                  </a:moveTo>
                  <a:lnTo>
                    <a:pt x="79" y="88"/>
                  </a:lnTo>
                  <a:lnTo>
                    <a:pt x="0" y="88"/>
                  </a:lnTo>
                  <a:lnTo>
                    <a:pt x="40" y="0"/>
                  </a:lnTo>
                  <a:close/>
                </a:path>
              </a:pathLst>
            </a:custGeom>
            <a:solidFill>
              <a:srgbClr val="FFFFFF"/>
            </a:solidFill>
            <a:ln w="0">
              <a:solidFill>
                <a:srgbClr val="990033"/>
              </a:solidFill>
              <a:prstDash val="solid"/>
              <a:round/>
              <a:headEnd/>
              <a:tailEnd/>
            </a:ln>
          </p:spPr>
          <p:txBody>
            <a:bodyPr/>
            <a:lstStyle/>
            <a:p>
              <a:endParaRPr lang="zh-CN" altLang="en-US"/>
            </a:p>
          </p:txBody>
        </p:sp>
        <p:sp>
          <p:nvSpPr>
            <p:cNvPr id="375" name="Line 126">
              <a:extLst>
                <a:ext uri="{FF2B5EF4-FFF2-40B4-BE49-F238E27FC236}">
                  <a16:creationId xmlns:a16="http://schemas.microsoft.com/office/drawing/2014/main" id="{6FA56B27-D5BB-43CA-B488-AC9273E80E15}"/>
                </a:ext>
              </a:extLst>
            </p:cNvPr>
            <p:cNvSpPr>
              <a:spLocks noChangeShapeType="1"/>
            </p:cNvSpPr>
            <p:nvPr/>
          </p:nvSpPr>
          <p:spPr bwMode="auto">
            <a:xfrm flipV="1">
              <a:off x="787" y="2260"/>
              <a:ext cx="1" cy="11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6" name="Rectangle 127">
              <a:extLst>
                <a:ext uri="{FF2B5EF4-FFF2-40B4-BE49-F238E27FC236}">
                  <a16:creationId xmlns:a16="http://schemas.microsoft.com/office/drawing/2014/main" id="{FF82E744-2F6D-4CC9-BA49-4E4321C45778}"/>
                </a:ext>
              </a:extLst>
            </p:cNvPr>
            <p:cNvSpPr>
              <a:spLocks noChangeArrowheads="1"/>
            </p:cNvSpPr>
            <p:nvPr/>
          </p:nvSpPr>
          <p:spPr bwMode="auto">
            <a:xfrm>
              <a:off x="861" y="1253"/>
              <a:ext cx="691" cy="370"/>
            </a:xfrm>
            <a:prstGeom prst="rect">
              <a:avLst/>
            </a:prstGeom>
            <a:solidFill>
              <a:srgbClr val="FFFFCC"/>
            </a:solidFill>
            <a:ln w="0">
              <a:solidFill>
                <a:srgbClr val="990033"/>
              </a:solidFill>
              <a:miter lim="800000"/>
              <a:headEnd/>
              <a:tailEnd/>
            </a:ln>
          </p:spPr>
          <p:txBody>
            <a:bodyPr/>
            <a:lstStyle/>
            <a:p>
              <a:endParaRPr lang="zh-CN" altLang="en-US"/>
            </a:p>
          </p:txBody>
        </p:sp>
        <p:sp>
          <p:nvSpPr>
            <p:cNvPr id="377" name="Rectangle 128">
              <a:extLst>
                <a:ext uri="{FF2B5EF4-FFF2-40B4-BE49-F238E27FC236}">
                  <a16:creationId xmlns:a16="http://schemas.microsoft.com/office/drawing/2014/main" id="{CAC13CA2-020B-4841-87CC-B8137CC54010}"/>
                </a:ext>
              </a:extLst>
            </p:cNvPr>
            <p:cNvSpPr>
              <a:spLocks noChangeArrowheads="1"/>
            </p:cNvSpPr>
            <p:nvPr/>
          </p:nvSpPr>
          <p:spPr bwMode="auto">
            <a:xfrm>
              <a:off x="1036" y="1271"/>
              <a:ext cx="25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Customer</a:t>
              </a:r>
              <a:endParaRPr lang="en-US" altLang="ja-JP" sz="2000" i="0">
                <a:solidFill>
                  <a:schemeClr val="tx1"/>
                </a:solidFill>
                <a:effectLst/>
                <a:ea typeface="ＭＳ Ｐゴシック" pitchFamily="34" charset="-128"/>
              </a:endParaRPr>
            </a:p>
          </p:txBody>
        </p:sp>
        <p:sp>
          <p:nvSpPr>
            <p:cNvPr id="378" name="Rectangle 129">
              <a:extLst>
                <a:ext uri="{FF2B5EF4-FFF2-40B4-BE49-F238E27FC236}">
                  <a16:creationId xmlns:a16="http://schemas.microsoft.com/office/drawing/2014/main" id="{6DF81263-7F2B-4790-8655-E9A37E56F50A}"/>
                </a:ext>
              </a:extLst>
            </p:cNvPr>
            <p:cNvSpPr>
              <a:spLocks noChangeArrowheads="1"/>
            </p:cNvSpPr>
            <p:nvPr/>
          </p:nvSpPr>
          <p:spPr bwMode="auto">
            <a:xfrm>
              <a:off x="861" y="1359"/>
              <a:ext cx="691" cy="26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 name="Rectangle 130">
              <a:extLst>
                <a:ext uri="{FF2B5EF4-FFF2-40B4-BE49-F238E27FC236}">
                  <a16:creationId xmlns:a16="http://schemas.microsoft.com/office/drawing/2014/main" id="{0928A247-C328-42A8-BBCD-D77AF76206AB}"/>
                </a:ext>
              </a:extLst>
            </p:cNvPr>
            <p:cNvSpPr>
              <a:spLocks noChangeArrowheads="1"/>
            </p:cNvSpPr>
            <p:nvPr/>
          </p:nvSpPr>
          <p:spPr bwMode="auto">
            <a:xfrm>
              <a:off x="861" y="1552"/>
              <a:ext cx="691" cy="7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80" name="Picture 131">
              <a:extLst>
                <a:ext uri="{FF2B5EF4-FFF2-40B4-BE49-F238E27FC236}">
                  <a16:creationId xmlns:a16="http://schemas.microsoft.com/office/drawing/2014/main" id="{A4270965-4D06-404F-9F61-835DACDD6A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1" name="Picture 132">
              <a:extLst>
                <a:ext uri="{FF2B5EF4-FFF2-40B4-BE49-F238E27FC236}">
                  <a16:creationId xmlns:a16="http://schemas.microsoft.com/office/drawing/2014/main" id="{95879800-8E7F-403C-8ECD-39A23A5D52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 name="Picture 133">
              <a:extLst>
                <a:ext uri="{FF2B5EF4-FFF2-40B4-BE49-F238E27FC236}">
                  <a16:creationId xmlns:a16="http://schemas.microsoft.com/office/drawing/2014/main" id="{86AB7CD6-2C12-4CD4-9C95-909885C3BF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3" name="Rectangle 134">
              <a:extLst>
                <a:ext uri="{FF2B5EF4-FFF2-40B4-BE49-F238E27FC236}">
                  <a16:creationId xmlns:a16="http://schemas.microsoft.com/office/drawing/2014/main" id="{EB207DA7-E172-482F-8D34-2B0B890F3624}"/>
                </a:ext>
              </a:extLst>
            </p:cNvPr>
            <p:cNvSpPr>
              <a:spLocks noChangeArrowheads="1"/>
            </p:cNvSpPr>
            <p:nvPr/>
          </p:nvSpPr>
          <p:spPr bwMode="auto">
            <a:xfrm>
              <a:off x="968" y="1368"/>
              <a:ext cx="33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name : string</a:t>
              </a:r>
              <a:endParaRPr lang="en-US" altLang="ja-JP" sz="2000" i="0">
                <a:solidFill>
                  <a:schemeClr val="tx1"/>
                </a:solidFill>
                <a:effectLst/>
                <a:ea typeface="ＭＳ Ｐゴシック" pitchFamily="34" charset="-128"/>
              </a:endParaRPr>
            </a:p>
          </p:txBody>
        </p:sp>
        <p:pic>
          <p:nvPicPr>
            <p:cNvPr id="384" name="Picture 135">
              <a:extLst>
                <a:ext uri="{FF2B5EF4-FFF2-40B4-BE49-F238E27FC236}">
                  <a16:creationId xmlns:a16="http://schemas.microsoft.com/office/drawing/2014/main" id="{38394EA1-8C32-4B05-82D5-B9260682D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5" name="Picture 136">
              <a:extLst>
                <a:ext uri="{FF2B5EF4-FFF2-40B4-BE49-F238E27FC236}">
                  <a16:creationId xmlns:a16="http://schemas.microsoft.com/office/drawing/2014/main" id="{24E705BB-E8C3-4217-A7B7-9CBFE634E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6" name="Picture 137">
              <a:extLst>
                <a:ext uri="{FF2B5EF4-FFF2-40B4-BE49-F238E27FC236}">
                  <a16:creationId xmlns:a16="http://schemas.microsoft.com/office/drawing/2014/main" id="{F6C68A7F-B905-4401-97A8-D9537AFAC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7" name="Rectangle 138">
              <a:extLst>
                <a:ext uri="{FF2B5EF4-FFF2-40B4-BE49-F238E27FC236}">
                  <a16:creationId xmlns:a16="http://schemas.microsoft.com/office/drawing/2014/main" id="{D0EE2072-0341-4B7A-9C88-5FD5CB6F196C}"/>
                </a:ext>
              </a:extLst>
            </p:cNvPr>
            <p:cNvSpPr>
              <a:spLocks noChangeArrowheads="1"/>
            </p:cNvSpPr>
            <p:nvPr/>
          </p:nvSpPr>
          <p:spPr bwMode="auto">
            <a:xfrm>
              <a:off x="968" y="1442"/>
              <a:ext cx="35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phone : string</a:t>
              </a:r>
              <a:endParaRPr lang="en-US" altLang="ja-JP" sz="2000" i="0">
                <a:solidFill>
                  <a:schemeClr val="tx1"/>
                </a:solidFill>
                <a:effectLst/>
                <a:ea typeface="ＭＳ Ｐゴシック" pitchFamily="34" charset="-128"/>
              </a:endParaRPr>
            </a:p>
          </p:txBody>
        </p:sp>
        <p:sp>
          <p:nvSpPr>
            <p:cNvPr id="388" name="Line 139">
              <a:extLst>
                <a:ext uri="{FF2B5EF4-FFF2-40B4-BE49-F238E27FC236}">
                  <a16:creationId xmlns:a16="http://schemas.microsoft.com/office/drawing/2014/main" id="{8A99EF1F-3950-4BEB-A5D5-303240546709}"/>
                </a:ext>
              </a:extLst>
            </p:cNvPr>
            <p:cNvSpPr>
              <a:spLocks noChangeShapeType="1"/>
            </p:cNvSpPr>
            <p:nvPr/>
          </p:nvSpPr>
          <p:spPr bwMode="auto">
            <a:xfrm>
              <a:off x="1201" y="1728"/>
              <a:ext cx="1" cy="10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 name="Rectangle 140">
              <a:extLst>
                <a:ext uri="{FF2B5EF4-FFF2-40B4-BE49-F238E27FC236}">
                  <a16:creationId xmlns:a16="http://schemas.microsoft.com/office/drawing/2014/main" id="{D60268FA-B8C7-4497-96B8-8CE1C41133A3}"/>
                </a:ext>
              </a:extLst>
            </p:cNvPr>
            <p:cNvSpPr>
              <a:spLocks noChangeArrowheads="1"/>
            </p:cNvSpPr>
            <p:nvPr/>
          </p:nvSpPr>
          <p:spPr bwMode="auto">
            <a:xfrm>
              <a:off x="1059" y="1759"/>
              <a:ext cx="8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90" name="Line 141">
              <a:extLst>
                <a:ext uri="{FF2B5EF4-FFF2-40B4-BE49-F238E27FC236}">
                  <a16:creationId xmlns:a16="http://schemas.microsoft.com/office/drawing/2014/main" id="{BA800E0F-2A3D-4EED-9319-F3170EF173B8}"/>
                </a:ext>
              </a:extLst>
            </p:cNvPr>
            <p:cNvSpPr>
              <a:spLocks noChangeShapeType="1"/>
            </p:cNvSpPr>
            <p:nvPr/>
          </p:nvSpPr>
          <p:spPr bwMode="auto">
            <a:xfrm flipV="1">
              <a:off x="1201" y="1623"/>
              <a:ext cx="1" cy="10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 name="Rectangle 142">
              <a:extLst>
                <a:ext uri="{FF2B5EF4-FFF2-40B4-BE49-F238E27FC236}">
                  <a16:creationId xmlns:a16="http://schemas.microsoft.com/office/drawing/2014/main" id="{33326423-D14B-41B3-91D4-E06A6D2E756E}"/>
                </a:ext>
              </a:extLst>
            </p:cNvPr>
            <p:cNvSpPr>
              <a:spLocks noChangeArrowheads="1"/>
            </p:cNvSpPr>
            <p:nvPr/>
          </p:nvSpPr>
          <p:spPr bwMode="auto">
            <a:xfrm>
              <a:off x="1110" y="160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92" name="Rectangle 143">
              <a:extLst>
                <a:ext uri="{FF2B5EF4-FFF2-40B4-BE49-F238E27FC236}">
                  <a16:creationId xmlns:a16="http://schemas.microsoft.com/office/drawing/2014/main" id="{11B9C331-1C70-4122-AE8C-CCB08B418948}"/>
                </a:ext>
              </a:extLst>
            </p:cNvPr>
            <p:cNvSpPr>
              <a:spLocks noChangeArrowheads="1"/>
            </p:cNvSpPr>
            <p:nvPr/>
          </p:nvSpPr>
          <p:spPr bwMode="auto">
            <a:xfrm>
              <a:off x="1059" y="1759"/>
              <a:ext cx="8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93" name="Rectangle 144">
              <a:extLst>
                <a:ext uri="{FF2B5EF4-FFF2-40B4-BE49-F238E27FC236}">
                  <a16:creationId xmlns:a16="http://schemas.microsoft.com/office/drawing/2014/main" id="{981B6659-EE19-4838-96F0-6FBE15C4868B}"/>
                </a:ext>
              </a:extLst>
            </p:cNvPr>
            <p:cNvSpPr>
              <a:spLocks noChangeArrowheads="1"/>
            </p:cNvSpPr>
            <p:nvPr/>
          </p:nvSpPr>
          <p:spPr bwMode="auto">
            <a:xfrm>
              <a:off x="1110" y="160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94" name="Line 145">
              <a:extLst>
                <a:ext uri="{FF2B5EF4-FFF2-40B4-BE49-F238E27FC236}">
                  <a16:creationId xmlns:a16="http://schemas.microsoft.com/office/drawing/2014/main" id="{47B032AF-4ACC-44BE-87EE-B6AFDB930051}"/>
                </a:ext>
              </a:extLst>
            </p:cNvPr>
            <p:cNvSpPr>
              <a:spLocks noChangeShapeType="1"/>
            </p:cNvSpPr>
            <p:nvPr/>
          </p:nvSpPr>
          <p:spPr bwMode="auto">
            <a:xfrm flipV="1">
              <a:off x="1721" y="2260"/>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5" name="Rectangle 146">
              <a:extLst>
                <a:ext uri="{FF2B5EF4-FFF2-40B4-BE49-F238E27FC236}">
                  <a16:creationId xmlns:a16="http://schemas.microsoft.com/office/drawing/2014/main" id="{0837CEE7-3463-4545-83F6-A8828969A50B}"/>
                </a:ext>
              </a:extLst>
            </p:cNvPr>
            <p:cNvSpPr>
              <a:spLocks noChangeArrowheads="1"/>
            </p:cNvSpPr>
            <p:nvPr/>
          </p:nvSpPr>
          <p:spPr bwMode="auto">
            <a:xfrm>
              <a:off x="2639" y="2731"/>
              <a:ext cx="741" cy="523"/>
            </a:xfrm>
            <a:prstGeom prst="rect">
              <a:avLst/>
            </a:prstGeom>
            <a:solidFill>
              <a:srgbClr val="FFFFCC"/>
            </a:solidFill>
            <a:ln w="0">
              <a:solidFill>
                <a:srgbClr val="990033"/>
              </a:solidFill>
              <a:miter lim="800000"/>
              <a:headEnd/>
              <a:tailEnd/>
            </a:ln>
          </p:spPr>
          <p:txBody>
            <a:bodyPr/>
            <a:lstStyle/>
            <a:p>
              <a:endParaRPr lang="zh-CN" altLang="en-US"/>
            </a:p>
          </p:txBody>
        </p:sp>
        <p:sp>
          <p:nvSpPr>
            <p:cNvPr id="396" name="Rectangle 147">
              <a:extLst>
                <a:ext uri="{FF2B5EF4-FFF2-40B4-BE49-F238E27FC236}">
                  <a16:creationId xmlns:a16="http://schemas.microsoft.com/office/drawing/2014/main" id="{D7BC44E2-B591-4A82-A573-FF95C2345A02}"/>
                </a:ext>
              </a:extLst>
            </p:cNvPr>
            <p:cNvSpPr>
              <a:spLocks noChangeArrowheads="1"/>
            </p:cNvSpPr>
            <p:nvPr/>
          </p:nvSpPr>
          <p:spPr bwMode="auto">
            <a:xfrm>
              <a:off x="2939" y="2749"/>
              <a:ext cx="11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Seat</a:t>
              </a:r>
              <a:endParaRPr lang="en-US" altLang="ja-JP" sz="2000" i="0">
                <a:solidFill>
                  <a:schemeClr val="tx1"/>
                </a:solidFill>
                <a:effectLst/>
                <a:ea typeface="ＭＳ Ｐゴシック" pitchFamily="34" charset="-128"/>
              </a:endParaRPr>
            </a:p>
          </p:txBody>
        </p:sp>
        <p:sp>
          <p:nvSpPr>
            <p:cNvPr id="397" name="Rectangle 148">
              <a:extLst>
                <a:ext uri="{FF2B5EF4-FFF2-40B4-BE49-F238E27FC236}">
                  <a16:creationId xmlns:a16="http://schemas.microsoft.com/office/drawing/2014/main" id="{8E787469-B7F5-4EE9-8AD5-254D4835461A}"/>
                </a:ext>
              </a:extLst>
            </p:cNvPr>
            <p:cNvSpPr>
              <a:spLocks noChangeArrowheads="1"/>
            </p:cNvSpPr>
            <p:nvPr/>
          </p:nvSpPr>
          <p:spPr bwMode="auto">
            <a:xfrm>
              <a:off x="2639" y="2837"/>
              <a:ext cx="741" cy="41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8" name="Rectangle 149">
              <a:extLst>
                <a:ext uri="{FF2B5EF4-FFF2-40B4-BE49-F238E27FC236}">
                  <a16:creationId xmlns:a16="http://schemas.microsoft.com/office/drawing/2014/main" id="{C743C33E-D8B8-4E72-AB34-ECCD2EF51C0F}"/>
                </a:ext>
              </a:extLst>
            </p:cNvPr>
            <p:cNvSpPr>
              <a:spLocks noChangeArrowheads="1"/>
            </p:cNvSpPr>
            <p:nvPr/>
          </p:nvSpPr>
          <p:spPr bwMode="auto">
            <a:xfrm>
              <a:off x="2639" y="3188"/>
              <a:ext cx="74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99" name="Picture 150">
              <a:extLst>
                <a:ext uri="{FF2B5EF4-FFF2-40B4-BE49-F238E27FC236}">
                  <a16:creationId xmlns:a16="http://schemas.microsoft.com/office/drawing/2014/main" id="{BF3CFA36-5E4C-4216-BF7F-CBE5FCF06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 name="Picture 151">
              <a:extLst>
                <a:ext uri="{FF2B5EF4-FFF2-40B4-BE49-F238E27FC236}">
                  <a16:creationId xmlns:a16="http://schemas.microsoft.com/office/drawing/2014/main" id="{239BEE88-9F77-434A-BF0B-AC228B115F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 name="Picture 152">
              <a:extLst>
                <a:ext uri="{FF2B5EF4-FFF2-40B4-BE49-F238E27FC236}">
                  <a16:creationId xmlns:a16="http://schemas.microsoft.com/office/drawing/2014/main" id="{623465C6-8405-4F4E-8349-D531C3392A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 name="Rectangle 153">
              <a:extLst>
                <a:ext uri="{FF2B5EF4-FFF2-40B4-BE49-F238E27FC236}">
                  <a16:creationId xmlns:a16="http://schemas.microsoft.com/office/drawing/2014/main" id="{9BB167A1-035C-4D37-A596-05B522694639}"/>
                </a:ext>
              </a:extLst>
            </p:cNvPr>
            <p:cNvSpPr>
              <a:spLocks noChangeArrowheads="1"/>
            </p:cNvSpPr>
            <p:nvPr/>
          </p:nvSpPr>
          <p:spPr bwMode="auto">
            <a:xfrm>
              <a:off x="2746" y="2845"/>
              <a:ext cx="18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no : int</a:t>
              </a:r>
              <a:endParaRPr lang="en-US" altLang="ja-JP" sz="2000" i="0">
                <a:solidFill>
                  <a:schemeClr val="tx1"/>
                </a:solidFill>
                <a:effectLst/>
                <a:ea typeface="ＭＳ Ｐゴシック" pitchFamily="34" charset="-128"/>
              </a:endParaRPr>
            </a:p>
          </p:txBody>
        </p:sp>
        <p:pic>
          <p:nvPicPr>
            <p:cNvPr id="403" name="Picture 154">
              <a:extLst>
                <a:ext uri="{FF2B5EF4-FFF2-40B4-BE49-F238E27FC236}">
                  <a16:creationId xmlns:a16="http://schemas.microsoft.com/office/drawing/2014/main" id="{133739AA-ECE0-4546-9A8E-811F352A80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4" name="Picture 155">
              <a:extLst>
                <a:ext uri="{FF2B5EF4-FFF2-40B4-BE49-F238E27FC236}">
                  <a16:creationId xmlns:a16="http://schemas.microsoft.com/office/drawing/2014/main" id="{BC05F01A-311D-4492-BB64-9ED4641267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5" name="Picture 156">
              <a:extLst>
                <a:ext uri="{FF2B5EF4-FFF2-40B4-BE49-F238E27FC236}">
                  <a16:creationId xmlns:a16="http://schemas.microsoft.com/office/drawing/2014/main" id="{2B3555CD-812F-4D36-81BE-8498C77B36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6" name="Rectangle 157">
              <a:extLst>
                <a:ext uri="{FF2B5EF4-FFF2-40B4-BE49-F238E27FC236}">
                  <a16:creationId xmlns:a16="http://schemas.microsoft.com/office/drawing/2014/main" id="{5E312E0A-7D83-4BB1-BFE9-6487AD06BDAB}"/>
                </a:ext>
              </a:extLst>
            </p:cNvPr>
            <p:cNvSpPr>
              <a:spLocks noChangeArrowheads="1"/>
            </p:cNvSpPr>
            <p:nvPr/>
          </p:nvSpPr>
          <p:spPr bwMode="auto">
            <a:xfrm>
              <a:off x="2746" y="2925"/>
              <a:ext cx="30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colomn : int</a:t>
              </a:r>
              <a:endParaRPr lang="en-US" altLang="ja-JP" sz="2000" i="0">
                <a:solidFill>
                  <a:schemeClr val="tx1"/>
                </a:solidFill>
                <a:effectLst/>
                <a:ea typeface="ＭＳ Ｐゴシック" pitchFamily="34" charset="-128"/>
              </a:endParaRPr>
            </a:p>
          </p:txBody>
        </p:sp>
        <p:pic>
          <p:nvPicPr>
            <p:cNvPr id="407" name="Picture 158">
              <a:extLst>
                <a:ext uri="{FF2B5EF4-FFF2-40B4-BE49-F238E27FC236}">
                  <a16:creationId xmlns:a16="http://schemas.microsoft.com/office/drawing/2014/main" id="{76DD438C-0229-4966-AAFA-00574FF3B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8" name="Picture 159">
              <a:extLst>
                <a:ext uri="{FF2B5EF4-FFF2-40B4-BE49-F238E27FC236}">
                  <a16:creationId xmlns:a16="http://schemas.microsoft.com/office/drawing/2014/main" id="{99DAB008-5BF5-4EE3-B229-CBEDE83276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 name="Picture 160">
              <a:extLst>
                <a:ext uri="{FF2B5EF4-FFF2-40B4-BE49-F238E27FC236}">
                  <a16:creationId xmlns:a16="http://schemas.microsoft.com/office/drawing/2014/main" id="{D6EB0A4C-2FA4-4531-AD3A-AACAA0464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 name="Rectangle 161">
              <a:extLst>
                <a:ext uri="{FF2B5EF4-FFF2-40B4-BE49-F238E27FC236}">
                  <a16:creationId xmlns:a16="http://schemas.microsoft.com/office/drawing/2014/main" id="{57E190AC-439B-4A0D-B58F-CF9DA710EA6E}"/>
                </a:ext>
              </a:extLst>
            </p:cNvPr>
            <p:cNvSpPr>
              <a:spLocks noChangeArrowheads="1"/>
            </p:cNvSpPr>
            <p:nvPr/>
          </p:nvSpPr>
          <p:spPr bwMode="auto">
            <a:xfrm>
              <a:off x="2746" y="2999"/>
              <a:ext cx="2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row : int</a:t>
              </a:r>
              <a:endParaRPr lang="en-US" altLang="ja-JP" sz="2000" i="0">
                <a:solidFill>
                  <a:schemeClr val="tx1"/>
                </a:solidFill>
                <a:effectLst/>
                <a:ea typeface="ＭＳ Ｐゴシック" pitchFamily="34" charset="-128"/>
              </a:endParaRPr>
            </a:p>
          </p:txBody>
        </p:sp>
        <p:pic>
          <p:nvPicPr>
            <p:cNvPr id="411" name="Picture 162">
              <a:extLst>
                <a:ext uri="{FF2B5EF4-FFF2-40B4-BE49-F238E27FC236}">
                  <a16:creationId xmlns:a16="http://schemas.microsoft.com/office/drawing/2014/main" id="{C384CB2C-4EC3-4331-A53C-90D156418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 name="Picture 163">
              <a:extLst>
                <a:ext uri="{FF2B5EF4-FFF2-40B4-BE49-F238E27FC236}">
                  <a16:creationId xmlns:a16="http://schemas.microsoft.com/office/drawing/2014/main" id="{23484AEE-5D2C-49D6-A422-0D56A3F12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 name="Picture 164">
              <a:extLst>
                <a:ext uri="{FF2B5EF4-FFF2-40B4-BE49-F238E27FC236}">
                  <a16:creationId xmlns:a16="http://schemas.microsoft.com/office/drawing/2014/main" id="{7BE43B97-51AF-4E8F-A26C-61E36F47A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Rectangle 165">
              <a:extLst>
                <a:ext uri="{FF2B5EF4-FFF2-40B4-BE49-F238E27FC236}">
                  <a16:creationId xmlns:a16="http://schemas.microsoft.com/office/drawing/2014/main" id="{773FE34C-7918-4774-9806-3556DA7D944F}"/>
                </a:ext>
              </a:extLst>
            </p:cNvPr>
            <p:cNvSpPr>
              <a:spLocks noChangeArrowheads="1"/>
            </p:cNvSpPr>
            <p:nvPr/>
          </p:nvSpPr>
          <p:spPr bwMode="auto">
            <a:xfrm>
              <a:off x="2746" y="3079"/>
              <a:ext cx="3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available : bool</a:t>
              </a:r>
              <a:endParaRPr lang="en-US" altLang="ja-JP" sz="2000" i="0">
                <a:solidFill>
                  <a:schemeClr val="tx1"/>
                </a:solidFill>
                <a:effectLst/>
                <a:ea typeface="ＭＳ Ｐゴシック" pitchFamily="34" charset="-128"/>
              </a:endParaRPr>
            </a:p>
          </p:txBody>
        </p:sp>
        <p:sp>
          <p:nvSpPr>
            <p:cNvPr id="415" name="Line 166">
              <a:extLst>
                <a:ext uri="{FF2B5EF4-FFF2-40B4-BE49-F238E27FC236}">
                  <a16:creationId xmlns:a16="http://schemas.microsoft.com/office/drawing/2014/main" id="{42733111-0DA2-4D3E-80B3-573FB40FFD56}"/>
                </a:ext>
              </a:extLst>
            </p:cNvPr>
            <p:cNvSpPr>
              <a:spLocks noChangeShapeType="1"/>
            </p:cNvSpPr>
            <p:nvPr/>
          </p:nvSpPr>
          <p:spPr bwMode="auto">
            <a:xfrm flipH="1">
              <a:off x="1495"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 name="Rectangle 167">
              <a:extLst>
                <a:ext uri="{FF2B5EF4-FFF2-40B4-BE49-F238E27FC236}">
                  <a16:creationId xmlns:a16="http://schemas.microsoft.com/office/drawing/2014/main" id="{6C493246-285C-4128-938B-ACDA11E2F496}"/>
                </a:ext>
              </a:extLst>
            </p:cNvPr>
            <p:cNvSpPr>
              <a:spLocks noChangeArrowheads="1"/>
            </p:cNvSpPr>
            <p:nvPr/>
          </p:nvSpPr>
          <p:spPr bwMode="auto">
            <a:xfrm>
              <a:off x="1563" y="3026"/>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17" name="Line 168">
              <a:extLst>
                <a:ext uri="{FF2B5EF4-FFF2-40B4-BE49-F238E27FC236}">
                  <a16:creationId xmlns:a16="http://schemas.microsoft.com/office/drawing/2014/main" id="{F6BFBD8E-AF34-4664-96D5-243253CF72FC}"/>
                </a:ext>
              </a:extLst>
            </p:cNvPr>
            <p:cNvSpPr>
              <a:spLocks noChangeShapeType="1"/>
            </p:cNvSpPr>
            <p:nvPr/>
          </p:nvSpPr>
          <p:spPr bwMode="auto">
            <a:xfrm>
              <a:off x="2067"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 name="Rectangle 169">
              <a:extLst>
                <a:ext uri="{FF2B5EF4-FFF2-40B4-BE49-F238E27FC236}">
                  <a16:creationId xmlns:a16="http://schemas.microsoft.com/office/drawing/2014/main" id="{AEA6199D-303E-4D5E-B634-6B7B0B550A21}"/>
                </a:ext>
              </a:extLst>
            </p:cNvPr>
            <p:cNvSpPr>
              <a:spLocks noChangeArrowheads="1"/>
            </p:cNvSpPr>
            <p:nvPr/>
          </p:nvSpPr>
          <p:spPr bwMode="auto">
            <a:xfrm>
              <a:off x="2554" y="3013"/>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19" name="Rectangle 170">
              <a:extLst>
                <a:ext uri="{FF2B5EF4-FFF2-40B4-BE49-F238E27FC236}">
                  <a16:creationId xmlns:a16="http://schemas.microsoft.com/office/drawing/2014/main" id="{21363F8C-3571-40A6-B0DF-6726A3000E6B}"/>
                </a:ext>
              </a:extLst>
            </p:cNvPr>
            <p:cNvSpPr>
              <a:spLocks noChangeArrowheads="1"/>
            </p:cNvSpPr>
            <p:nvPr/>
          </p:nvSpPr>
          <p:spPr bwMode="auto">
            <a:xfrm>
              <a:off x="1563" y="3026"/>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20" name="Rectangle 171">
              <a:extLst>
                <a:ext uri="{FF2B5EF4-FFF2-40B4-BE49-F238E27FC236}">
                  <a16:creationId xmlns:a16="http://schemas.microsoft.com/office/drawing/2014/main" id="{976CEE0E-9A55-43C0-B496-D3E2C9D386FA}"/>
                </a:ext>
              </a:extLst>
            </p:cNvPr>
            <p:cNvSpPr>
              <a:spLocks noChangeArrowheads="1"/>
            </p:cNvSpPr>
            <p:nvPr/>
          </p:nvSpPr>
          <p:spPr bwMode="auto">
            <a:xfrm>
              <a:off x="2554" y="3013"/>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21" name="Rectangle 172">
              <a:extLst>
                <a:ext uri="{FF2B5EF4-FFF2-40B4-BE49-F238E27FC236}">
                  <a16:creationId xmlns:a16="http://schemas.microsoft.com/office/drawing/2014/main" id="{4738DE96-99D0-42CD-A3B6-0A49D56F6C9C}"/>
                </a:ext>
              </a:extLst>
            </p:cNvPr>
            <p:cNvSpPr>
              <a:spLocks noChangeArrowheads="1"/>
            </p:cNvSpPr>
            <p:nvPr/>
          </p:nvSpPr>
          <p:spPr bwMode="auto">
            <a:xfrm>
              <a:off x="3986" y="2766"/>
              <a:ext cx="634" cy="453"/>
            </a:xfrm>
            <a:prstGeom prst="rect">
              <a:avLst/>
            </a:prstGeom>
            <a:solidFill>
              <a:srgbClr val="FFFFCC"/>
            </a:solidFill>
            <a:ln w="0">
              <a:solidFill>
                <a:srgbClr val="990033"/>
              </a:solidFill>
              <a:miter lim="800000"/>
              <a:headEnd/>
              <a:tailEnd/>
            </a:ln>
          </p:spPr>
          <p:txBody>
            <a:bodyPr/>
            <a:lstStyle/>
            <a:p>
              <a:endParaRPr lang="zh-CN" altLang="en-US"/>
            </a:p>
          </p:txBody>
        </p:sp>
        <p:sp>
          <p:nvSpPr>
            <p:cNvPr id="422" name="Rectangle 173">
              <a:extLst>
                <a:ext uri="{FF2B5EF4-FFF2-40B4-BE49-F238E27FC236}">
                  <a16:creationId xmlns:a16="http://schemas.microsoft.com/office/drawing/2014/main" id="{2969E3C9-BFAE-48C7-A78F-8FFF781C8BEA}"/>
                </a:ext>
              </a:extLst>
            </p:cNvPr>
            <p:cNvSpPr>
              <a:spLocks noChangeArrowheads="1"/>
            </p:cNvSpPr>
            <p:nvPr/>
          </p:nvSpPr>
          <p:spPr bwMode="auto">
            <a:xfrm>
              <a:off x="4088" y="2788"/>
              <a:ext cx="32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Performance</a:t>
              </a:r>
              <a:endParaRPr lang="en-US" altLang="ja-JP" sz="2000" i="0">
                <a:solidFill>
                  <a:schemeClr val="tx1"/>
                </a:solidFill>
                <a:effectLst/>
                <a:ea typeface="ＭＳ Ｐゴシック" pitchFamily="34" charset="-128"/>
              </a:endParaRPr>
            </a:p>
          </p:txBody>
        </p:sp>
        <p:sp>
          <p:nvSpPr>
            <p:cNvPr id="423" name="Rectangle 174">
              <a:extLst>
                <a:ext uri="{FF2B5EF4-FFF2-40B4-BE49-F238E27FC236}">
                  <a16:creationId xmlns:a16="http://schemas.microsoft.com/office/drawing/2014/main" id="{27CDA741-6CC6-4F7D-B12E-ACEECAB59AEE}"/>
                </a:ext>
              </a:extLst>
            </p:cNvPr>
            <p:cNvSpPr>
              <a:spLocks noChangeArrowheads="1"/>
            </p:cNvSpPr>
            <p:nvPr/>
          </p:nvSpPr>
          <p:spPr bwMode="auto">
            <a:xfrm>
              <a:off x="3986" y="2872"/>
              <a:ext cx="634" cy="34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 name="Rectangle 175">
              <a:extLst>
                <a:ext uri="{FF2B5EF4-FFF2-40B4-BE49-F238E27FC236}">
                  <a16:creationId xmlns:a16="http://schemas.microsoft.com/office/drawing/2014/main" id="{91EA2037-15E8-4C13-B886-23A4F66F1376}"/>
                </a:ext>
              </a:extLst>
            </p:cNvPr>
            <p:cNvSpPr>
              <a:spLocks noChangeArrowheads="1"/>
            </p:cNvSpPr>
            <p:nvPr/>
          </p:nvSpPr>
          <p:spPr bwMode="auto">
            <a:xfrm>
              <a:off x="3986" y="3149"/>
              <a:ext cx="634"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25" name="Picture 176">
              <a:extLst>
                <a:ext uri="{FF2B5EF4-FFF2-40B4-BE49-F238E27FC236}">
                  <a16:creationId xmlns:a16="http://schemas.microsoft.com/office/drawing/2014/main" id="{E3F55DC3-7060-4026-BFFF-EB0CD3344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6" name="Picture 177">
              <a:extLst>
                <a:ext uri="{FF2B5EF4-FFF2-40B4-BE49-F238E27FC236}">
                  <a16:creationId xmlns:a16="http://schemas.microsoft.com/office/drawing/2014/main" id="{18231530-F61A-4458-8183-3A222F928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7" name="Picture 178">
              <a:extLst>
                <a:ext uri="{FF2B5EF4-FFF2-40B4-BE49-F238E27FC236}">
                  <a16:creationId xmlns:a16="http://schemas.microsoft.com/office/drawing/2014/main" id="{5ACADED3-E712-41C4-ABC5-C899C5BFF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8" name="Rectangle 179">
              <a:extLst>
                <a:ext uri="{FF2B5EF4-FFF2-40B4-BE49-F238E27FC236}">
                  <a16:creationId xmlns:a16="http://schemas.microsoft.com/office/drawing/2014/main" id="{0E47B4F5-9523-43CC-9EAF-064AAD30F5C0}"/>
                </a:ext>
              </a:extLst>
            </p:cNvPr>
            <p:cNvSpPr>
              <a:spLocks noChangeArrowheads="1"/>
            </p:cNvSpPr>
            <p:nvPr/>
          </p:nvSpPr>
          <p:spPr bwMode="auto">
            <a:xfrm>
              <a:off x="4094" y="2881"/>
              <a:ext cx="18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no : int</a:t>
              </a:r>
              <a:endParaRPr lang="en-US" altLang="ja-JP" sz="2000" i="0">
                <a:solidFill>
                  <a:schemeClr val="tx1"/>
                </a:solidFill>
                <a:effectLst/>
                <a:ea typeface="ＭＳ Ｐゴシック" pitchFamily="34" charset="-128"/>
              </a:endParaRPr>
            </a:p>
          </p:txBody>
        </p:sp>
        <p:pic>
          <p:nvPicPr>
            <p:cNvPr id="429" name="Picture 180">
              <a:extLst>
                <a:ext uri="{FF2B5EF4-FFF2-40B4-BE49-F238E27FC236}">
                  <a16:creationId xmlns:a16="http://schemas.microsoft.com/office/drawing/2014/main" id="{88A6F905-B63E-41EF-82C7-10DB7E624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 name="Picture 181">
              <a:extLst>
                <a:ext uri="{FF2B5EF4-FFF2-40B4-BE49-F238E27FC236}">
                  <a16:creationId xmlns:a16="http://schemas.microsoft.com/office/drawing/2014/main" id="{09628F9A-9544-4C6F-8F98-4676562FA3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1" name="Picture 182">
              <a:extLst>
                <a:ext uri="{FF2B5EF4-FFF2-40B4-BE49-F238E27FC236}">
                  <a16:creationId xmlns:a16="http://schemas.microsoft.com/office/drawing/2014/main" id="{9F08C54F-D75E-4223-976D-CF9C4E4B3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2" name="Rectangle 183">
              <a:extLst>
                <a:ext uri="{FF2B5EF4-FFF2-40B4-BE49-F238E27FC236}">
                  <a16:creationId xmlns:a16="http://schemas.microsoft.com/office/drawing/2014/main" id="{2A7CA0A3-0D4F-41E8-902E-1FF7CC5223D8}"/>
                </a:ext>
              </a:extLst>
            </p:cNvPr>
            <p:cNvSpPr>
              <a:spLocks noChangeArrowheads="1"/>
            </p:cNvSpPr>
            <p:nvPr/>
          </p:nvSpPr>
          <p:spPr bwMode="auto">
            <a:xfrm>
              <a:off x="4094" y="2960"/>
              <a:ext cx="27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date : Date</a:t>
              </a:r>
              <a:endParaRPr lang="en-US" altLang="ja-JP" sz="2000" i="0">
                <a:solidFill>
                  <a:schemeClr val="tx1"/>
                </a:solidFill>
                <a:effectLst/>
                <a:ea typeface="ＭＳ Ｐゴシック" pitchFamily="34" charset="-128"/>
              </a:endParaRPr>
            </a:p>
          </p:txBody>
        </p:sp>
        <p:pic>
          <p:nvPicPr>
            <p:cNvPr id="433" name="Picture 184">
              <a:extLst>
                <a:ext uri="{FF2B5EF4-FFF2-40B4-BE49-F238E27FC236}">
                  <a16:creationId xmlns:a16="http://schemas.microsoft.com/office/drawing/2014/main" id="{341426B7-CEE3-422E-B402-D3F81119C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185">
              <a:extLst>
                <a:ext uri="{FF2B5EF4-FFF2-40B4-BE49-F238E27FC236}">
                  <a16:creationId xmlns:a16="http://schemas.microsoft.com/office/drawing/2014/main" id="{281143D2-5269-47D8-A871-48DECEA8A4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5" name="Picture 186">
              <a:extLst>
                <a:ext uri="{FF2B5EF4-FFF2-40B4-BE49-F238E27FC236}">
                  <a16:creationId xmlns:a16="http://schemas.microsoft.com/office/drawing/2014/main" id="{04DDF8FB-9C11-4E69-9B06-38BFB549B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 name="Rectangle 187">
              <a:extLst>
                <a:ext uri="{FF2B5EF4-FFF2-40B4-BE49-F238E27FC236}">
                  <a16:creationId xmlns:a16="http://schemas.microsoft.com/office/drawing/2014/main" id="{0FD1B805-13A9-4C32-9A2A-5FC698A3445A}"/>
                </a:ext>
              </a:extLst>
            </p:cNvPr>
            <p:cNvSpPr>
              <a:spLocks noChangeArrowheads="1"/>
            </p:cNvSpPr>
            <p:nvPr/>
          </p:nvSpPr>
          <p:spPr bwMode="auto">
            <a:xfrm>
              <a:off x="4094" y="3039"/>
              <a:ext cx="2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time : Time</a:t>
              </a:r>
              <a:endParaRPr lang="en-US" altLang="ja-JP" sz="2000" i="0">
                <a:solidFill>
                  <a:schemeClr val="tx1"/>
                </a:solidFill>
                <a:effectLst/>
                <a:ea typeface="ＭＳ Ｐゴシック" pitchFamily="34" charset="-128"/>
              </a:endParaRPr>
            </a:p>
          </p:txBody>
        </p:sp>
        <p:sp>
          <p:nvSpPr>
            <p:cNvPr id="437" name="Line 188">
              <a:extLst>
                <a:ext uri="{FF2B5EF4-FFF2-40B4-BE49-F238E27FC236}">
                  <a16:creationId xmlns:a16="http://schemas.microsoft.com/office/drawing/2014/main" id="{BB2EA431-8936-44CA-9BC7-55FDEE90D7A2}"/>
                </a:ext>
              </a:extLst>
            </p:cNvPr>
            <p:cNvSpPr>
              <a:spLocks noChangeShapeType="1"/>
            </p:cNvSpPr>
            <p:nvPr/>
          </p:nvSpPr>
          <p:spPr bwMode="auto">
            <a:xfrm flipH="1">
              <a:off x="3380" y="2995"/>
              <a:ext cx="300"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8" name="Rectangle 189">
              <a:extLst>
                <a:ext uri="{FF2B5EF4-FFF2-40B4-BE49-F238E27FC236}">
                  <a16:creationId xmlns:a16="http://schemas.microsoft.com/office/drawing/2014/main" id="{ECC5B79C-826D-4C6D-938B-0F521C62C8DC}"/>
                </a:ext>
              </a:extLst>
            </p:cNvPr>
            <p:cNvSpPr>
              <a:spLocks noChangeArrowheads="1"/>
            </p:cNvSpPr>
            <p:nvPr/>
          </p:nvSpPr>
          <p:spPr bwMode="auto">
            <a:xfrm>
              <a:off x="3482" y="2898"/>
              <a:ext cx="8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a:t>
              </a:r>
              <a:endParaRPr lang="en-US" altLang="ja-JP" sz="2000" i="0">
                <a:solidFill>
                  <a:schemeClr val="tx1"/>
                </a:solidFill>
                <a:effectLst/>
                <a:ea typeface="ＭＳ Ｐゴシック" pitchFamily="34" charset="-128"/>
              </a:endParaRPr>
            </a:p>
          </p:txBody>
        </p:sp>
        <p:sp>
          <p:nvSpPr>
            <p:cNvPr id="439" name="Line 190">
              <a:extLst>
                <a:ext uri="{FF2B5EF4-FFF2-40B4-BE49-F238E27FC236}">
                  <a16:creationId xmlns:a16="http://schemas.microsoft.com/office/drawing/2014/main" id="{8D48606D-6517-4805-ADA5-A1CE17FC6EE0}"/>
                </a:ext>
              </a:extLst>
            </p:cNvPr>
            <p:cNvSpPr>
              <a:spLocks noChangeShapeType="1"/>
            </p:cNvSpPr>
            <p:nvPr/>
          </p:nvSpPr>
          <p:spPr bwMode="auto">
            <a:xfrm>
              <a:off x="3680" y="2995"/>
              <a:ext cx="306"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 name="Rectangle 191">
              <a:extLst>
                <a:ext uri="{FF2B5EF4-FFF2-40B4-BE49-F238E27FC236}">
                  <a16:creationId xmlns:a16="http://schemas.microsoft.com/office/drawing/2014/main" id="{5B3469F2-95C6-47F1-8782-5083E86A1290}"/>
                </a:ext>
              </a:extLst>
            </p:cNvPr>
            <p:cNvSpPr>
              <a:spLocks noChangeArrowheads="1"/>
            </p:cNvSpPr>
            <p:nvPr/>
          </p:nvSpPr>
          <p:spPr bwMode="auto">
            <a:xfrm>
              <a:off x="3879" y="288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41" name="Rectangle 192">
              <a:extLst>
                <a:ext uri="{FF2B5EF4-FFF2-40B4-BE49-F238E27FC236}">
                  <a16:creationId xmlns:a16="http://schemas.microsoft.com/office/drawing/2014/main" id="{9002EED8-B7A9-4D11-8523-E66C1D80E5B5}"/>
                </a:ext>
              </a:extLst>
            </p:cNvPr>
            <p:cNvSpPr>
              <a:spLocks noChangeArrowheads="1"/>
            </p:cNvSpPr>
            <p:nvPr/>
          </p:nvSpPr>
          <p:spPr bwMode="auto">
            <a:xfrm>
              <a:off x="3482" y="2898"/>
              <a:ext cx="8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a:t>
              </a:r>
              <a:endParaRPr lang="en-US" altLang="ja-JP" sz="2000" i="0">
                <a:solidFill>
                  <a:schemeClr val="tx1"/>
                </a:solidFill>
                <a:effectLst/>
                <a:ea typeface="ＭＳ Ｐゴシック" pitchFamily="34" charset="-128"/>
              </a:endParaRPr>
            </a:p>
          </p:txBody>
        </p:sp>
        <p:sp>
          <p:nvSpPr>
            <p:cNvPr id="442" name="Rectangle 193">
              <a:extLst>
                <a:ext uri="{FF2B5EF4-FFF2-40B4-BE49-F238E27FC236}">
                  <a16:creationId xmlns:a16="http://schemas.microsoft.com/office/drawing/2014/main" id="{E7B20097-A0C3-47DA-A371-64ACAC30BB43}"/>
                </a:ext>
              </a:extLst>
            </p:cNvPr>
            <p:cNvSpPr>
              <a:spLocks noChangeArrowheads="1"/>
            </p:cNvSpPr>
            <p:nvPr/>
          </p:nvSpPr>
          <p:spPr bwMode="auto">
            <a:xfrm>
              <a:off x="3879" y="288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43" name="Rectangle 194">
              <a:extLst>
                <a:ext uri="{FF2B5EF4-FFF2-40B4-BE49-F238E27FC236}">
                  <a16:creationId xmlns:a16="http://schemas.microsoft.com/office/drawing/2014/main" id="{85B3740A-6BFE-481A-8A46-453C0D1B7D9D}"/>
                </a:ext>
              </a:extLst>
            </p:cNvPr>
            <p:cNvSpPr>
              <a:spLocks noChangeArrowheads="1"/>
            </p:cNvSpPr>
            <p:nvPr/>
          </p:nvSpPr>
          <p:spPr bwMode="auto">
            <a:xfrm>
              <a:off x="3714" y="1412"/>
              <a:ext cx="1178"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444" name="Rectangle 195">
              <a:extLst>
                <a:ext uri="{FF2B5EF4-FFF2-40B4-BE49-F238E27FC236}">
                  <a16:creationId xmlns:a16="http://schemas.microsoft.com/office/drawing/2014/main" id="{1AF0742C-9401-477E-8929-53DC6AA29D90}"/>
                </a:ext>
              </a:extLst>
            </p:cNvPr>
            <p:cNvSpPr>
              <a:spLocks noChangeArrowheads="1"/>
            </p:cNvSpPr>
            <p:nvPr/>
          </p:nvSpPr>
          <p:spPr bwMode="auto">
            <a:xfrm>
              <a:off x="3986" y="1429"/>
              <a:ext cx="47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CreditCardService</a:t>
              </a:r>
              <a:endParaRPr lang="en-US" altLang="ja-JP" sz="2000" i="0">
                <a:solidFill>
                  <a:schemeClr val="tx1"/>
                </a:solidFill>
                <a:effectLst/>
                <a:ea typeface="ＭＳ Ｐゴシック" pitchFamily="34" charset="-128"/>
              </a:endParaRPr>
            </a:p>
          </p:txBody>
        </p:sp>
        <p:sp>
          <p:nvSpPr>
            <p:cNvPr id="445" name="Rectangle 196">
              <a:extLst>
                <a:ext uri="{FF2B5EF4-FFF2-40B4-BE49-F238E27FC236}">
                  <a16:creationId xmlns:a16="http://schemas.microsoft.com/office/drawing/2014/main" id="{9C93D829-531C-494A-89F7-4AD7E546D6FA}"/>
                </a:ext>
              </a:extLst>
            </p:cNvPr>
            <p:cNvSpPr>
              <a:spLocks noChangeArrowheads="1"/>
            </p:cNvSpPr>
            <p:nvPr/>
          </p:nvSpPr>
          <p:spPr bwMode="auto">
            <a:xfrm>
              <a:off x="3714" y="1517"/>
              <a:ext cx="1178"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6" name="Rectangle 197">
              <a:extLst>
                <a:ext uri="{FF2B5EF4-FFF2-40B4-BE49-F238E27FC236}">
                  <a16:creationId xmlns:a16="http://schemas.microsoft.com/office/drawing/2014/main" id="{49643734-38CA-4188-8D55-66D9EBD6BEE8}"/>
                </a:ext>
              </a:extLst>
            </p:cNvPr>
            <p:cNvSpPr>
              <a:spLocks noChangeArrowheads="1"/>
            </p:cNvSpPr>
            <p:nvPr/>
          </p:nvSpPr>
          <p:spPr bwMode="auto">
            <a:xfrm>
              <a:off x="3714" y="1557"/>
              <a:ext cx="1178" cy="14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47" name="Picture 198">
              <a:extLst>
                <a:ext uri="{FF2B5EF4-FFF2-40B4-BE49-F238E27FC236}">
                  <a16:creationId xmlns:a16="http://schemas.microsoft.com/office/drawing/2014/main" id="{8211CD3C-B35E-41B8-8F86-26B567E217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8" name="Picture 199">
              <a:extLst>
                <a:ext uri="{FF2B5EF4-FFF2-40B4-BE49-F238E27FC236}">
                  <a16:creationId xmlns:a16="http://schemas.microsoft.com/office/drawing/2014/main" id="{FBE7000A-5191-491C-9506-14AA495285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9" name="Picture 200">
              <a:extLst>
                <a:ext uri="{FF2B5EF4-FFF2-40B4-BE49-F238E27FC236}">
                  <a16:creationId xmlns:a16="http://schemas.microsoft.com/office/drawing/2014/main" id="{6157C84D-43ED-413C-8B3A-84DB4595D3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Rectangle 201">
              <a:extLst>
                <a:ext uri="{FF2B5EF4-FFF2-40B4-BE49-F238E27FC236}">
                  <a16:creationId xmlns:a16="http://schemas.microsoft.com/office/drawing/2014/main" id="{B97CC4B9-EA07-45DA-AFB4-14ECFE26A856}"/>
                </a:ext>
              </a:extLst>
            </p:cNvPr>
            <p:cNvSpPr>
              <a:spLocks noChangeArrowheads="1"/>
            </p:cNvSpPr>
            <p:nvPr/>
          </p:nvSpPr>
          <p:spPr bwMode="auto">
            <a:xfrm>
              <a:off x="3816" y="1605"/>
              <a:ext cx="66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Charge(cardnumber, cost)</a:t>
              </a:r>
              <a:endParaRPr lang="en-US" altLang="ja-JP" sz="2000" i="0">
                <a:solidFill>
                  <a:schemeClr val="tx1"/>
                </a:solidFill>
                <a:effectLst/>
                <a:ea typeface="ＭＳ Ｐゴシック" pitchFamily="34" charset="-128"/>
              </a:endParaRPr>
            </a:p>
          </p:txBody>
        </p:sp>
        <p:sp>
          <p:nvSpPr>
            <p:cNvPr id="451" name="Rectangle 202">
              <a:extLst>
                <a:ext uri="{FF2B5EF4-FFF2-40B4-BE49-F238E27FC236}">
                  <a16:creationId xmlns:a16="http://schemas.microsoft.com/office/drawing/2014/main" id="{EB5180DD-0012-46E2-B241-F05B14A033DA}"/>
                </a:ext>
              </a:extLst>
            </p:cNvPr>
            <p:cNvSpPr>
              <a:spLocks noChangeArrowheads="1"/>
            </p:cNvSpPr>
            <p:nvPr/>
          </p:nvSpPr>
          <p:spPr bwMode="auto">
            <a:xfrm>
              <a:off x="2010" y="1319"/>
              <a:ext cx="1433" cy="524"/>
            </a:xfrm>
            <a:prstGeom prst="rect">
              <a:avLst/>
            </a:prstGeom>
            <a:solidFill>
              <a:srgbClr val="FFFFCC"/>
            </a:solidFill>
            <a:ln w="0">
              <a:solidFill>
                <a:srgbClr val="990033"/>
              </a:solidFill>
              <a:miter lim="800000"/>
              <a:headEnd/>
              <a:tailEnd/>
            </a:ln>
          </p:spPr>
          <p:txBody>
            <a:bodyPr/>
            <a:lstStyle/>
            <a:p>
              <a:endParaRPr lang="zh-CN" altLang="en-US"/>
            </a:p>
          </p:txBody>
        </p:sp>
        <p:sp>
          <p:nvSpPr>
            <p:cNvPr id="452" name="Rectangle 203">
              <a:extLst>
                <a:ext uri="{FF2B5EF4-FFF2-40B4-BE49-F238E27FC236}">
                  <a16:creationId xmlns:a16="http://schemas.microsoft.com/office/drawing/2014/main" id="{3BEE6F54-E54C-408C-A607-FFC015BB175F}"/>
                </a:ext>
              </a:extLst>
            </p:cNvPr>
            <p:cNvSpPr>
              <a:spLocks noChangeArrowheads="1"/>
            </p:cNvSpPr>
            <p:nvPr/>
          </p:nvSpPr>
          <p:spPr bwMode="auto">
            <a:xfrm>
              <a:off x="2639" y="1337"/>
              <a:ext cx="1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kjosk</a:t>
              </a:r>
              <a:endParaRPr lang="en-US" altLang="ja-JP" sz="2000" i="0">
                <a:solidFill>
                  <a:schemeClr val="tx1"/>
                </a:solidFill>
                <a:effectLst/>
                <a:ea typeface="ＭＳ Ｐゴシック" pitchFamily="34" charset="-128"/>
              </a:endParaRPr>
            </a:p>
          </p:txBody>
        </p:sp>
        <p:sp>
          <p:nvSpPr>
            <p:cNvPr id="453" name="Rectangle 204">
              <a:extLst>
                <a:ext uri="{FF2B5EF4-FFF2-40B4-BE49-F238E27FC236}">
                  <a16:creationId xmlns:a16="http://schemas.microsoft.com/office/drawing/2014/main" id="{916BC899-9E1C-4F7E-B275-09C3793339AC}"/>
                </a:ext>
              </a:extLst>
            </p:cNvPr>
            <p:cNvSpPr>
              <a:spLocks noChangeArrowheads="1"/>
            </p:cNvSpPr>
            <p:nvPr/>
          </p:nvSpPr>
          <p:spPr bwMode="auto">
            <a:xfrm>
              <a:off x="2010" y="1425"/>
              <a:ext cx="1433" cy="41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 name="Rectangle 205">
              <a:extLst>
                <a:ext uri="{FF2B5EF4-FFF2-40B4-BE49-F238E27FC236}">
                  <a16:creationId xmlns:a16="http://schemas.microsoft.com/office/drawing/2014/main" id="{A2674CEF-BB14-4C3F-80BD-00A010D54D37}"/>
                </a:ext>
              </a:extLst>
            </p:cNvPr>
            <p:cNvSpPr>
              <a:spLocks noChangeArrowheads="1"/>
            </p:cNvSpPr>
            <p:nvPr/>
          </p:nvSpPr>
          <p:spPr bwMode="auto">
            <a:xfrm>
              <a:off x="2010" y="1464"/>
              <a:ext cx="1433" cy="37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55" name="Picture 206">
              <a:extLst>
                <a:ext uri="{FF2B5EF4-FFF2-40B4-BE49-F238E27FC236}">
                  <a16:creationId xmlns:a16="http://schemas.microsoft.com/office/drawing/2014/main" id="{76717940-B8FC-4657-AE24-1B0616075C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6" name="Picture 207">
              <a:extLst>
                <a:ext uri="{FF2B5EF4-FFF2-40B4-BE49-F238E27FC236}">
                  <a16:creationId xmlns:a16="http://schemas.microsoft.com/office/drawing/2014/main" id="{F1666C5D-7369-4C80-80A9-9D22436381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7" name="Picture 208">
              <a:extLst>
                <a:ext uri="{FF2B5EF4-FFF2-40B4-BE49-F238E27FC236}">
                  <a16:creationId xmlns:a16="http://schemas.microsoft.com/office/drawing/2014/main" id="{67A96724-2DE6-4D39-BC63-9C45D3396A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8" name="Rectangle 209">
              <a:extLst>
                <a:ext uri="{FF2B5EF4-FFF2-40B4-BE49-F238E27FC236}">
                  <a16:creationId xmlns:a16="http://schemas.microsoft.com/office/drawing/2014/main" id="{787044D1-530F-4FAB-B881-DDB9ADAC3445}"/>
                </a:ext>
              </a:extLst>
            </p:cNvPr>
            <p:cNvSpPr>
              <a:spLocks noChangeArrowheads="1"/>
            </p:cNvSpPr>
            <p:nvPr/>
          </p:nvSpPr>
          <p:spPr bwMode="auto">
            <a:xfrm>
              <a:off x="2118" y="1508"/>
              <a:ext cx="68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ShowAvailability(seatlist)</a:t>
              </a:r>
              <a:endParaRPr lang="en-US" altLang="ja-JP" sz="2000" i="0">
                <a:solidFill>
                  <a:schemeClr val="tx1"/>
                </a:solidFill>
                <a:effectLst/>
                <a:ea typeface="ＭＳ Ｐゴシック" pitchFamily="34" charset="-128"/>
              </a:endParaRPr>
            </a:p>
          </p:txBody>
        </p:sp>
        <p:pic>
          <p:nvPicPr>
            <p:cNvPr id="459" name="Picture 210">
              <a:extLst>
                <a:ext uri="{FF2B5EF4-FFF2-40B4-BE49-F238E27FC236}">
                  <a16:creationId xmlns:a16="http://schemas.microsoft.com/office/drawing/2014/main" id="{14019EB2-3052-4C15-AE98-8BA8A75C25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 name="Picture 211">
              <a:extLst>
                <a:ext uri="{FF2B5EF4-FFF2-40B4-BE49-F238E27FC236}">
                  <a16:creationId xmlns:a16="http://schemas.microsoft.com/office/drawing/2014/main" id="{DD8039EC-F668-4159-8082-05CB1328DB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 name="Picture 212">
              <a:extLst>
                <a:ext uri="{FF2B5EF4-FFF2-40B4-BE49-F238E27FC236}">
                  <a16:creationId xmlns:a16="http://schemas.microsoft.com/office/drawing/2014/main" id="{C83F49D1-B2D2-4599-B0ED-050C8377B5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 name="Rectangle 213">
              <a:extLst>
                <a:ext uri="{FF2B5EF4-FFF2-40B4-BE49-F238E27FC236}">
                  <a16:creationId xmlns:a16="http://schemas.microsoft.com/office/drawing/2014/main" id="{DD1438E0-CC12-477D-BFA3-853E37EE2D12}"/>
                </a:ext>
              </a:extLst>
            </p:cNvPr>
            <p:cNvSpPr>
              <a:spLocks noChangeArrowheads="1"/>
            </p:cNvSpPr>
            <p:nvPr/>
          </p:nvSpPr>
          <p:spPr bwMode="auto">
            <a:xfrm>
              <a:off x="2118" y="1587"/>
              <a:ext cx="58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DemandPayment(cost)</a:t>
              </a:r>
              <a:endParaRPr lang="en-US" altLang="ja-JP" sz="2000" i="0">
                <a:solidFill>
                  <a:schemeClr val="tx1"/>
                </a:solidFill>
                <a:effectLst/>
                <a:ea typeface="ＭＳ Ｐゴシック" pitchFamily="34" charset="-128"/>
              </a:endParaRPr>
            </a:p>
          </p:txBody>
        </p:sp>
        <p:pic>
          <p:nvPicPr>
            <p:cNvPr id="463" name="Picture 214">
              <a:extLst>
                <a:ext uri="{FF2B5EF4-FFF2-40B4-BE49-F238E27FC236}">
                  <a16:creationId xmlns:a16="http://schemas.microsoft.com/office/drawing/2014/main" id="{2F3414F7-C97C-4173-90A1-DF1D45DB76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215">
              <a:extLst>
                <a:ext uri="{FF2B5EF4-FFF2-40B4-BE49-F238E27FC236}">
                  <a16:creationId xmlns:a16="http://schemas.microsoft.com/office/drawing/2014/main" id="{F1E6C5C8-0ED0-4C23-BBC8-64C72821D3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5" name="Picture 216">
              <a:extLst>
                <a:ext uri="{FF2B5EF4-FFF2-40B4-BE49-F238E27FC236}">
                  <a16:creationId xmlns:a16="http://schemas.microsoft.com/office/drawing/2014/main" id="{A7E57C0D-2BF4-48F8-9A67-F5E79E880F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6" name="Rectangle 217">
              <a:extLst>
                <a:ext uri="{FF2B5EF4-FFF2-40B4-BE49-F238E27FC236}">
                  <a16:creationId xmlns:a16="http://schemas.microsoft.com/office/drawing/2014/main" id="{5C01F659-5EF4-49D7-A79B-8A19E6CBBFD5}"/>
                </a:ext>
              </a:extLst>
            </p:cNvPr>
            <p:cNvSpPr>
              <a:spLocks noChangeArrowheads="1"/>
            </p:cNvSpPr>
            <p:nvPr/>
          </p:nvSpPr>
          <p:spPr bwMode="auto">
            <a:xfrm>
              <a:off x="2118" y="1667"/>
              <a:ext cx="83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PrintTickets(performance, seats)</a:t>
              </a:r>
              <a:endParaRPr lang="en-US" altLang="ja-JP" sz="2000" i="0">
                <a:solidFill>
                  <a:schemeClr val="tx1"/>
                </a:solidFill>
                <a:effectLst/>
                <a:ea typeface="ＭＳ Ｐゴシック" pitchFamily="34" charset="-128"/>
              </a:endParaRPr>
            </a:p>
          </p:txBody>
        </p:sp>
        <p:pic>
          <p:nvPicPr>
            <p:cNvPr id="467" name="Picture 218">
              <a:extLst>
                <a:ext uri="{FF2B5EF4-FFF2-40B4-BE49-F238E27FC236}">
                  <a16:creationId xmlns:a16="http://schemas.microsoft.com/office/drawing/2014/main" id="{423FF637-D8A7-47DF-A9B3-D9ED9EC65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8" name="Picture 219">
              <a:extLst>
                <a:ext uri="{FF2B5EF4-FFF2-40B4-BE49-F238E27FC236}">
                  <a16:creationId xmlns:a16="http://schemas.microsoft.com/office/drawing/2014/main" id="{F66F154C-C677-4312-8436-77EADB2E933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9" name="Picture 220">
              <a:extLst>
                <a:ext uri="{FF2B5EF4-FFF2-40B4-BE49-F238E27FC236}">
                  <a16:creationId xmlns:a16="http://schemas.microsoft.com/office/drawing/2014/main" id="{8156B93B-F6F8-4F93-A5A0-940C620433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0" name="Rectangle 221">
              <a:extLst>
                <a:ext uri="{FF2B5EF4-FFF2-40B4-BE49-F238E27FC236}">
                  <a16:creationId xmlns:a16="http://schemas.microsoft.com/office/drawing/2014/main" id="{A82FFF8E-4F28-47CA-95FE-47C5C7E7E87E}"/>
                </a:ext>
              </a:extLst>
            </p:cNvPr>
            <p:cNvSpPr>
              <a:spLocks noChangeArrowheads="1"/>
            </p:cNvSpPr>
            <p:nvPr/>
          </p:nvSpPr>
          <p:spPr bwMode="auto">
            <a:xfrm>
              <a:off x="2118" y="1746"/>
              <a:ext cx="29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EjectCard()</a:t>
              </a:r>
              <a:endParaRPr lang="en-US" altLang="ja-JP" sz="2000" i="0">
                <a:solidFill>
                  <a:schemeClr val="tx1"/>
                </a:solidFill>
                <a:effectLst/>
                <a:ea typeface="ＭＳ Ｐゴシック" pitchFamily="34" charset="-128"/>
              </a:endParaRPr>
            </a:p>
          </p:txBody>
        </p:sp>
        <p:sp>
          <p:nvSpPr>
            <p:cNvPr id="471" name="Rectangle 222">
              <a:extLst>
                <a:ext uri="{FF2B5EF4-FFF2-40B4-BE49-F238E27FC236}">
                  <a16:creationId xmlns:a16="http://schemas.microsoft.com/office/drawing/2014/main" id="{B1488D27-8C8C-4B63-9257-DDB6B3B7C380}"/>
                </a:ext>
              </a:extLst>
            </p:cNvPr>
            <p:cNvSpPr>
              <a:spLocks noChangeArrowheads="1"/>
            </p:cNvSpPr>
            <p:nvPr/>
          </p:nvSpPr>
          <p:spPr bwMode="auto">
            <a:xfrm>
              <a:off x="3522" y="1979"/>
              <a:ext cx="1563" cy="528"/>
            </a:xfrm>
            <a:prstGeom prst="rect">
              <a:avLst/>
            </a:prstGeom>
            <a:solidFill>
              <a:srgbClr val="FFFFCC"/>
            </a:solidFill>
            <a:ln w="0">
              <a:solidFill>
                <a:srgbClr val="990033"/>
              </a:solidFill>
              <a:miter lim="800000"/>
              <a:headEnd/>
              <a:tailEnd/>
            </a:ln>
          </p:spPr>
          <p:txBody>
            <a:bodyPr/>
            <a:lstStyle/>
            <a:p>
              <a:endParaRPr lang="zh-CN" altLang="en-US"/>
            </a:p>
          </p:txBody>
        </p:sp>
        <p:sp>
          <p:nvSpPr>
            <p:cNvPr id="472" name="Rectangle 223">
              <a:extLst>
                <a:ext uri="{FF2B5EF4-FFF2-40B4-BE49-F238E27FC236}">
                  <a16:creationId xmlns:a16="http://schemas.microsoft.com/office/drawing/2014/main" id="{43253175-4AE5-4A98-AE6D-17DE600493A5}"/>
                </a:ext>
              </a:extLst>
            </p:cNvPr>
            <p:cNvSpPr>
              <a:spLocks noChangeArrowheads="1"/>
            </p:cNvSpPr>
            <p:nvPr/>
          </p:nvSpPr>
          <p:spPr bwMode="auto">
            <a:xfrm>
              <a:off x="4145" y="2001"/>
              <a:ext cx="26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BoxOffice</a:t>
              </a:r>
              <a:endParaRPr lang="en-US" altLang="ja-JP" sz="2000" i="0">
                <a:solidFill>
                  <a:schemeClr val="tx1"/>
                </a:solidFill>
                <a:effectLst/>
                <a:ea typeface="ＭＳ Ｐゴシック" pitchFamily="34" charset="-128"/>
              </a:endParaRPr>
            </a:p>
          </p:txBody>
        </p:sp>
        <p:sp>
          <p:nvSpPr>
            <p:cNvPr id="473" name="Rectangle 224">
              <a:extLst>
                <a:ext uri="{FF2B5EF4-FFF2-40B4-BE49-F238E27FC236}">
                  <a16:creationId xmlns:a16="http://schemas.microsoft.com/office/drawing/2014/main" id="{60778408-5F5A-42F4-99C8-1C6D602EE189}"/>
                </a:ext>
              </a:extLst>
            </p:cNvPr>
            <p:cNvSpPr>
              <a:spLocks noChangeArrowheads="1"/>
            </p:cNvSpPr>
            <p:nvPr/>
          </p:nvSpPr>
          <p:spPr bwMode="auto">
            <a:xfrm>
              <a:off x="3522" y="2084"/>
              <a:ext cx="1563" cy="42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4" name="Rectangle 225">
              <a:extLst>
                <a:ext uri="{FF2B5EF4-FFF2-40B4-BE49-F238E27FC236}">
                  <a16:creationId xmlns:a16="http://schemas.microsoft.com/office/drawing/2014/main" id="{37DCECEA-974D-48EC-B972-791E7B074F4B}"/>
                </a:ext>
              </a:extLst>
            </p:cNvPr>
            <p:cNvSpPr>
              <a:spLocks noChangeArrowheads="1"/>
            </p:cNvSpPr>
            <p:nvPr/>
          </p:nvSpPr>
          <p:spPr bwMode="auto">
            <a:xfrm>
              <a:off x="3522" y="2124"/>
              <a:ext cx="1563" cy="38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75" name="Picture 226">
              <a:extLst>
                <a:ext uri="{FF2B5EF4-FFF2-40B4-BE49-F238E27FC236}">
                  <a16:creationId xmlns:a16="http://schemas.microsoft.com/office/drawing/2014/main" id="{C0EA0006-FE8E-4148-AB55-F9141183BB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6" name="Picture 227">
              <a:extLst>
                <a:ext uri="{FF2B5EF4-FFF2-40B4-BE49-F238E27FC236}">
                  <a16:creationId xmlns:a16="http://schemas.microsoft.com/office/drawing/2014/main" id="{FB269F03-ECF6-4E43-8111-D4E4FA109A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7" name="Picture 228">
              <a:extLst>
                <a:ext uri="{FF2B5EF4-FFF2-40B4-BE49-F238E27FC236}">
                  <a16:creationId xmlns:a16="http://schemas.microsoft.com/office/drawing/2014/main" id="{9CF3A01F-7D4F-408C-9AF9-BFA82E5DED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8" name="Rectangle 229">
              <a:extLst>
                <a:ext uri="{FF2B5EF4-FFF2-40B4-BE49-F238E27FC236}">
                  <a16:creationId xmlns:a16="http://schemas.microsoft.com/office/drawing/2014/main" id="{AC84F8DD-2B8B-4114-936E-F6BCE4970699}"/>
                </a:ext>
              </a:extLst>
            </p:cNvPr>
            <p:cNvSpPr>
              <a:spLocks noChangeArrowheads="1"/>
            </p:cNvSpPr>
            <p:nvPr/>
          </p:nvSpPr>
          <p:spPr bwMode="auto">
            <a:xfrm>
              <a:off x="3629" y="2172"/>
              <a:ext cx="74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Request(count, performance)</a:t>
              </a:r>
              <a:endParaRPr lang="en-US" altLang="ja-JP" sz="2000" i="0">
                <a:solidFill>
                  <a:schemeClr val="tx1"/>
                </a:solidFill>
                <a:effectLst/>
                <a:ea typeface="ＭＳ Ｐゴシック" pitchFamily="34" charset="-128"/>
              </a:endParaRPr>
            </a:p>
          </p:txBody>
        </p:sp>
        <p:pic>
          <p:nvPicPr>
            <p:cNvPr id="479" name="Picture 230">
              <a:extLst>
                <a:ext uri="{FF2B5EF4-FFF2-40B4-BE49-F238E27FC236}">
                  <a16:creationId xmlns:a16="http://schemas.microsoft.com/office/drawing/2014/main" id="{EE4AECA1-9208-41D2-8859-475AA9CD46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0" name="Picture 231">
              <a:extLst>
                <a:ext uri="{FF2B5EF4-FFF2-40B4-BE49-F238E27FC236}">
                  <a16:creationId xmlns:a16="http://schemas.microsoft.com/office/drawing/2014/main" id="{748B600F-3B6B-4CD7-85BF-BDDD8A3F16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 name="Picture 232">
              <a:extLst>
                <a:ext uri="{FF2B5EF4-FFF2-40B4-BE49-F238E27FC236}">
                  <a16:creationId xmlns:a16="http://schemas.microsoft.com/office/drawing/2014/main" id="{2AE7D97A-8E34-4F3F-AD7C-348F3AF362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 name="Rectangle 233">
              <a:extLst>
                <a:ext uri="{FF2B5EF4-FFF2-40B4-BE49-F238E27FC236}">
                  <a16:creationId xmlns:a16="http://schemas.microsoft.com/office/drawing/2014/main" id="{2AB0F76D-0E46-4759-AB09-DBBE507D5532}"/>
                </a:ext>
              </a:extLst>
            </p:cNvPr>
            <p:cNvSpPr>
              <a:spLocks noChangeArrowheads="1"/>
            </p:cNvSpPr>
            <p:nvPr/>
          </p:nvSpPr>
          <p:spPr bwMode="auto">
            <a:xfrm>
              <a:off x="3629" y="2252"/>
              <a:ext cx="3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Select(seats)</a:t>
              </a:r>
              <a:endParaRPr lang="en-US" altLang="ja-JP" sz="2000" i="0">
                <a:solidFill>
                  <a:schemeClr val="tx1"/>
                </a:solidFill>
                <a:effectLst/>
                <a:ea typeface="ＭＳ Ｐゴシック" pitchFamily="34" charset="-128"/>
              </a:endParaRPr>
            </a:p>
          </p:txBody>
        </p:sp>
        <p:pic>
          <p:nvPicPr>
            <p:cNvPr id="483" name="Picture 234">
              <a:extLst>
                <a:ext uri="{FF2B5EF4-FFF2-40B4-BE49-F238E27FC236}">
                  <a16:creationId xmlns:a16="http://schemas.microsoft.com/office/drawing/2014/main" id="{67CAE87C-0982-4AE4-9024-80ACFF032B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 name="Picture 235">
              <a:extLst>
                <a:ext uri="{FF2B5EF4-FFF2-40B4-BE49-F238E27FC236}">
                  <a16:creationId xmlns:a16="http://schemas.microsoft.com/office/drawing/2014/main" id="{47C7466D-7ECD-4A4B-BDBD-08C58EF64E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5" name="Picture 236">
              <a:extLst>
                <a:ext uri="{FF2B5EF4-FFF2-40B4-BE49-F238E27FC236}">
                  <a16:creationId xmlns:a16="http://schemas.microsoft.com/office/drawing/2014/main" id="{CF5050EC-9C71-429B-BE2A-A7778AD5C0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6" name="Rectangle 237">
              <a:extLst>
                <a:ext uri="{FF2B5EF4-FFF2-40B4-BE49-F238E27FC236}">
                  <a16:creationId xmlns:a16="http://schemas.microsoft.com/office/drawing/2014/main" id="{CFEC189A-8930-4A25-86C9-9272A63A7D84}"/>
                </a:ext>
              </a:extLst>
            </p:cNvPr>
            <p:cNvSpPr>
              <a:spLocks noChangeArrowheads="1"/>
            </p:cNvSpPr>
            <p:nvPr/>
          </p:nvSpPr>
          <p:spPr bwMode="auto">
            <a:xfrm>
              <a:off x="3629" y="2331"/>
              <a:ext cx="90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InsertCard(cardnumber, password)</a:t>
              </a:r>
              <a:endParaRPr lang="en-US" altLang="ja-JP" sz="2000" i="0">
                <a:solidFill>
                  <a:schemeClr val="tx1"/>
                </a:solidFill>
                <a:effectLst/>
                <a:ea typeface="ＭＳ Ｐゴシック" pitchFamily="34" charset="-128"/>
              </a:endParaRPr>
            </a:p>
          </p:txBody>
        </p:sp>
        <p:pic>
          <p:nvPicPr>
            <p:cNvPr id="487" name="Picture 238">
              <a:extLst>
                <a:ext uri="{FF2B5EF4-FFF2-40B4-BE49-F238E27FC236}">
                  <a16:creationId xmlns:a16="http://schemas.microsoft.com/office/drawing/2014/main" id="{1C47E99B-2C7D-46C1-90E2-2E74D2DC25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8" name="Picture 239">
              <a:extLst>
                <a:ext uri="{FF2B5EF4-FFF2-40B4-BE49-F238E27FC236}">
                  <a16:creationId xmlns:a16="http://schemas.microsoft.com/office/drawing/2014/main" id="{3D8C1CD0-4249-4FDC-8126-22AE55217C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9" name="Picture 240">
              <a:extLst>
                <a:ext uri="{FF2B5EF4-FFF2-40B4-BE49-F238E27FC236}">
                  <a16:creationId xmlns:a16="http://schemas.microsoft.com/office/drawing/2014/main" id="{3F150526-88B9-4958-99EA-4D6D38FAE0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0" name="Rectangle 241">
              <a:extLst>
                <a:ext uri="{FF2B5EF4-FFF2-40B4-BE49-F238E27FC236}">
                  <a16:creationId xmlns:a16="http://schemas.microsoft.com/office/drawing/2014/main" id="{0EF71A24-33A0-4FC9-B21C-875D1219ABCC}"/>
                </a:ext>
              </a:extLst>
            </p:cNvPr>
            <p:cNvSpPr>
              <a:spLocks noChangeArrowheads="1"/>
            </p:cNvSpPr>
            <p:nvPr/>
          </p:nvSpPr>
          <p:spPr bwMode="auto">
            <a:xfrm>
              <a:off x="3629" y="2410"/>
              <a:ext cx="33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Authorized()</a:t>
              </a:r>
              <a:endParaRPr lang="en-US" altLang="ja-JP" sz="2000" i="0">
                <a:solidFill>
                  <a:schemeClr val="tx1"/>
                </a:solidFill>
                <a:effectLst/>
                <a:ea typeface="ＭＳ Ｐゴシック" pitchFamily="34" charset="-128"/>
              </a:endParaRPr>
            </a:p>
          </p:txBody>
        </p:sp>
        <p:sp>
          <p:nvSpPr>
            <p:cNvPr id="491" name="Line 242">
              <a:extLst>
                <a:ext uri="{FF2B5EF4-FFF2-40B4-BE49-F238E27FC236}">
                  <a16:creationId xmlns:a16="http://schemas.microsoft.com/office/drawing/2014/main" id="{8BD150B2-F945-441A-8769-E775F64AFFAC}"/>
                </a:ext>
              </a:extLst>
            </p:cNvPr>
            <p:cNvSpPr>
              <a:spLocks noChangeShapeType="1"/>
            </p:cNvSpPr>
            <p:nvPr/>
          </p:nvSpPr>
          <p:spPr bwMode="auto">
            <a:xfrm flipV="1">
              <a:off x="4303" y="2507"/>
              <a:ext cx="1" cy="12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 name="Line 243">
              <a:extLst>
                <a:ext uri="{FF2B5EF4-FFF2-40B4-BE49-F238E27FC236}">
                  <a16:creationId xmlns:a16="http://schemas.microsoft.com/office/drawing/2014/main" id="{28B16F37-E367-449C-AA93-6B52CF051ED5}"/>
                </a:ext>
              </a:extLst>
            </p:cNvPr>
            <p:cNvSpPr>
              <a:spLocks noChangeShapeType="1"/>
            </p:cNvSpPr>
            <p:nvPr/>
          </p:nvSpPr>
          <p:spPr bwMode="auto">
            <a:xfrm>
              <a:off x="4303" y="2634"/>
              <a:ext cx="1" cy="13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 name="Line 244">
              <a:extLst>
                <a:ext uri="{FF2B5EF4-FFF2-40B4-BE49-F238E27FC236}">
                  <a16:creationId xmlns:a16="http://schemas.microsoft.com/office/drawing/2014/main" id="{0A795735-3B24-47B4-B0BB-4C88455C2FC7}"/>
                </a:ext>
              </a:extLst>
            </p:cNvPr>
            <p:cNvSpPr>
              <a:spLocks noChangeShapeType="1"/>
            </p:cNvSpPr>
            <p:nvPr/>
          </p:nvSpPr>
          <p:spPr bwMode="auto">
            <a:xfrm flipV="1">
              <a:off x="4303" y="1702"/>
              <a:ext cx="1" cy="13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 name="Line 245">
              <a:extLst>
                <a:ext uri="{FF2B5EF4-FFF2-40B4-BE49-F238E27FC236}">
                  <a16:creationId xmlns:a16="http://schemas.microsoft.com/office/drawing/2014/main" id="{C41B113F-6EBA-4F15-B6A2-436AFA482ABD}"/>
                </a:ext>
              </a:extLst>
            </p:cNvPr>
            <p:cNvSpPr>
              <a:spLocks noChangeShapeType="1"/>
            </p:cNvSpPr>
            <p:nvPr/>
          </p:nvSpPr>
          <p:spPr bwMode="auto">
            <a:xfrm>
              <a:off x="4303" y="1838"/>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 name="Line 246">
              <a:extLst>
                <a:ext uri="{FF2B5EF4-FFF2-40B4-BE49-F238E27FC236}">
                  <a16:creationId xmlns:a16="http://schemas.microsoft.com/office/drawing/2014/main" id="{DAD5A417-07C5-4313-B654-9ACFD5DA0A92}"/>
                </a:ext>
              </a:extLst>
            </p:cNvPr>
            <p:cNvSpPr>
              <a:spLocks noChangeShapeType="1"/>
            </p:cNvSpPr>
            <p:nvPr/>
          </p:nvSpPr>
          <p:spPr bwMode="auto">
            <a:xfrm>
              <a:off x="2865" y="2243"/>
              <a:ext cx="651"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6" name="Freeform 247">
              <a:extLst>
                <a:ext uri="{FF2B5EF4-FFF2-40B4-BE49-F238E27FC236}">
                  <a16:creationId xmlns:a16="http://schemas.microsoft.com/office/drawing/2014/main" id="{89FFCB24-90CD-49B9-8973-DE4572164778}"/>
                </a:ext>
              </a:extLst>
            </p:cNvPr>
            <p:cNvSpPr>
              <a:spLocks/>
            </p:cNvSpPr>
            <p:nvPr/>
          </p:nvSpPr>
          <p:spPr bwMode="auto">
            <a:xfrm>
              <a:off x="2724" y="1843"/>
              <a:ext cx="141" cy="400"/>
            </a:xfrm>
            <a:custGeom>
              <a:avLst/>
              <a:gdLst>
                <a:gd name="T0" fmla="*/ 25 w 25"/>
                <a:gd name="T1" fmla="*/ 91 h 91"/>
                <a:gd name="T2" fmla="*/ 0 w 25"/>
                <a:gd name="T3" fmla="*/ 91 h 91"/>
                <a:gd name="T4" fmla="*/ 0 w 25"/>
                <a:gd name="T5" fmla="*/ 0 h 91"/>
              </a:gdLst>
              <a:ahLst/>
              <a:cxnLst>
                <a:cxn ang="0">
                  <a:pos x="T0" y="T1"/>
                </a:cxn>
                <a:cxn ang="0">
                  <a:pos x="T2" y="T3"/>
                </a:cxn>
                <a:cxn ang="0">
                  <a:pos x="T4" y="T5"/>
                </a:cxn>
              </a:cxnLst>
              <a:rect l="0" t="0" r="r" b="b"/>
              <a:pathLst>
                <a:path w="25" h="91">
                  <a:moveTo>
                    <a:pt x="25" y="91"/>
                  </a:moveTo>
                  <a:lnTo>
                    <a:pt x="0" y="91"/>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97" name="Line 248">
            <a:extLst>
              <a:ext uri="{FF2B5EF4-FFF2-40B4-BE49-F238E27FC236}">
                <a16:creationId xmlns:a16="http://schemas.microsoft.com/office/drawing/2014/main" id="{C8E4730A-B843-4F71-AC07-54108C548FD9}"/>
              </a:ext>
            </a:extLst>
          </p:cNvPr>
          <p:cNvSpPr>
            <a:spLocks noChangeShapeType="1"/>
          </p:cNvSpPr>
          <p:nvPr/>
        </p:nvSpPr>
        <p:spPr bwMode="auto">
          <a:xfrm>
            <a:off x="381000" y="3273425"/>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8" name="Text Box 249">
            <a:extLst>
              <a:ext uri="{FF2B5EF4-FFF2-40B4-BE49-F238E27FC236}">
                <a16:creationId xmlns:a16="http://schemas.microsoft.com/office/drawing/2014/main" id="{30514D33-404A-4A47-B847-80D44F02B54F}"/>
              </a:ext>
            </a:extLst>
          </p:cNvPr>
          <p:cNvSpPr txBox="1">
            <a:spLocks noChangeArrowheads="1"/>
          </p:cNvSpPr>
          <p:nvPr/>
        </p:nvSpPr>
        <p:spPr bwMode="auto">
          <a:xfrm>
            <a:off x="304800" y="2743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用例图</a:t>
            </a:r>
            <a:endParaRPr lang="ja-JP" altLang="en-US" sz="1400" i="0">
              <a:solidFill>
                <a:srgbClr val="3333FF"/>
              </a:solidFill>
              <a:effectLst/>
            </a:endParaRPr>
          </a:p>
        </p:txBody>
      </p:sp>
      <p:sp>
        <p:nvSpPr>
          <p:cNvPr id="499" name="Text Box 582">
            <a:extLst>
              <a:ext uri="{FF2B5EF4-FFF2-40B4-BE49-F238E27FC236}">
                <a16:creationId xmlns:a16="http://schemas.microsoft.com/office/drawing/2014/main" id="{EC0FDC55-7BE5-4D4D-9D66-BE3B5E28777C}"/>
              </a:ext>
            </a:extLst>
          </p:cNvPr>
          <p:cNvSpPr txBox="1">
            <a:spLocks noChangeArrowheads="1"/>
          </p:cNvSpPr>
          <p:nvPr/>
        </p:nvSpPr>
        <p:spPr bwMode="auto">
          <a:xfrm>
            <a:off x="381000" y="3352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类图</a:t>
            </a:r>
            <a:endParaRPr lang="ja-JP" altLang="en-US" sz="1400" i="0">
              <a:solidFill>
                <a:srgbClr val="3333FF"/>
              </a:solidFill>
              <a:effectLst/>
            </a:endParaRPr>
          </a:p>
        </p:txBody>
      </p:sp>
      <p:sp>
        <p:nvSpPr>
          <p:cNvPr id="500" name="AutoShape 583">
            <a:extLst>
              <a:ext uri="{FF2B5EF4-FFF2-40B4-BE49-F238E27FC236}">
                <a16:creationId xmlns:a16="http://schemas.microsoft.com/office/drawing/2014/main" id="{52FE9172-F9A3-4F5D-A21A-1C09EA2EEE24}"/>
              </a:ext>
            </a:extLst>
          </p:cNvPr>
          <p:cNvSpPr>
            <a:spLocks noChangeArrowheads="1"/>
          </p:cNvSpPr>
          <p:nvPr/>
        </p:nvSpPr>
        <p:spPr bwMode="auto">
          <a:xfrm>
            <a:off x="609600" y="3124200"/>
            <a:ext cx="152400" cy="228600"/>
          </a:xfrm>
          <a:prstGeom prst="upDown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1" name="AutoShape 584">
            <a:extLst>
              <a:ext uri="{FF2B5EF4-FFF2-40B4-BE49-F238E27FC236}">
                <a16:creationId xmlns:a16="http://schemas.microsoft.com/office/drawing/2014/main" id="{B33C9C27-1551-452D-8D02-5AAA9D12BFA8}"/>
              </a:ext>
            </a:extLst>
          </p:cNvPr>
          <p:cNvSpPr>
            <a:spLocks noChangeArrowheads="1"/>
          </p:cNvSpPr>
          <p:nvPr/>
        </p:nvSpPr>
        <p:spPr bwMode="auto">
          <a:xfrm>
            <a:off x="381000" y="4343400"/>
            <a:ext cx="1295400" cy="533400"/>
          </a:xfrm>
          <a:prstGeom prst="wedgeRoundRectCallout">
            <a:avLst>
              <a:gd name="adj1" fmla="val 113356"/>
              <a:gd name="adj2" fmla="val 2797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10000"/>
              </a:spcBef>
            </a:pPr>
            <a:r>
              <a:rPr kumimoji="0" lang="zh-CN" altLang="en-US" sz="1000" i="0">
                <a:solidFill>
                  <a:srgbClr val="000000"/>
                </a:solidFill>
                <a:effectLst/>
              </a:rPr>
              <a:t>使用泛化关系处理客户购买个人票和套票两种不同情况</a:t>
            </a:r>
            <a:endParaRPr kumimoji="0" lang="en-US" altLang="zh-CN" sz="1000" i="0">
              <a:solidFill>
                <a:srgbClr val="000000"/>
              </a:solidFill>
              <a:effectLst/>
            </a:endParaRPr>
          </a:p>
          <a:p>
            <a:pPr algn="ctr"/>
            <a:endParaRPr lang="en-US" altLang="ja-JP" sz="1800" i="0">
              <a:solidFill>
                <a:schemeClr val="tx1"/>
              </a:solidFill>
              <a:effectLst/>
              <a:ea typeface="ＭＳ Ｐゴシック" pitchFamily="34" charset="-128"/>
            </a:endParaRPr>
          </a:p>
        </p:txBody>
      </p:sp>
      <p:sp>
        <p:nvSpPr>
          <p:cNvPr id="502" name="AutoShape 585">
            <a:extLst>
              <a:ext uri="{FF2B5EF4-FFF2-40B4-BE49-F238E27FC236}">
                <a16:creationId xmlns:a16="http://schemas.microsoft.com/office/drawing/2014/main" id="{779934BA-5EA1-4C0B-8FDD-9D1DF606A5C0}"/>
              </a:ext>
            </a:extLst>
          </p:cNvPr>
          <p:cNvSpPr>
            <a:spLocks noChangeArrowheads="1"/>
          </p:cNvSpPr>
          <p:nvPr/>
        </p:nvSpPr>
        <p:spPr bwMode="auto">
          <a:xfrm>
            <a:off x="8153400" y="5715000"/>
            <a:ext cx="914400" cy="381000"/>
          </a:xfrm>
          <a:prstGeom prst="wedgeRoundRectCallout">
            <a:avLst>
              <a:gd name="adj1" fmla="val -72222"/>
              <a:gd name="adj2" fmla="val 3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1000" i="0">
                <a:solidFill>
                  <a:srgbClr val="000000"/>
                </a:solidFill>
                <a:effectLst/>
              </a:rPr>
              <a:t>设计类的属性和操作</a:t>
            </a:r>
            <a:endParaRPr kumimoji="0" lang="ja-JP" altLang="en-US" sz="1000" i="0">
              <a:solidFill>
                <a:srgbClr val="000000"/>
              </a:solidFill>
              <a:effectLst/>
            </a:endParaRPr>
          </a:p>
        </p:txBody>
      </p:sp>
    </p:spTree>
    <p:extLst>
      <p:ext uri="{BB962C8B-B14F-4D97-AF65-F5344CB8AC3E}">
        <p14:creationId xmlns:p14="http://schemas.microsoft.com/office/powerpoint/2010/main" val="3283174060"/>
      </p:ext>
    </p:extLst>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0935C9-0179-45E5-970D-F9FBE7876E5B}"/>
              </a:ext>
            </a:extLst>
          </p:cNvPr>
          <p:cNvSpPr txBox="1"/>
          <p:nvPr/>
        </p:nvSpPr>
        <p:spPr>
          <a:xfrm>
            <a:off x="566555" y="368660"/>
            <a:ext cx="7245806" cy="707886"/>
          </a:xfrm>
          <a:prstGeom prst="rect">
            <a:avLst/>
          </a:prstGeom>
          <a:noFill/>
        </p:spPr>
        <p:txBody>
          <a:bodyPr wrap="square">
            <a:spAutoFit/>
          </a:bodyPr>
          <a:lstStyle/>
          <a:p>
            <a:pPr algn="l"/>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对象图</a:t>
            </a:r>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 </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Object </a:t>
            </a:r>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Diagram</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 </a:t>
            </a:r>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5" name="文本框 4">
            <a:extLst>
              <a:ext uri="{FF2B5EF4-FFF2-40B4-BE49-F238E27FC236}">
                <a16:creationId xmlns:a16="http://schemas.microsoft.com/office/drawing/2014/main" id="{88DBD851-90C7-481D-B825-1DEE205BE0AF}"/>
              </a:ext>
            </a:extLst>
          </p:cNvPr>
          <p:cNvSpPr txBox="1"/>
          <p:nvPr/>
        </p:nvSpPr>
        <p:spPr>
          <a:xfrm>
            <a:off x="567834" y="1853825"/>
            <a:ext cx="8054615" cy="1684244"/>
          </a:xfrm>
          <a:prstGeom prst="rect">
            <a:avLst/>
          </a:prstGeom>
          <a:noFill/>
        </p:spPr>
        <p:txBody>
          <a:bodyPr wrap="square">
            <a:spAutoFit/>
          </a:bodyPr>
          <a:lstStyle/>
          <a:p>
            <a:pPr algn="l">
              <a:lnSpc>
                <a:spcPct val="150000"/>
              </a:lnSpc>
              <a:spcBef>
                <a:spcPct val="20000"/>
              </a:spcBef>
              <a:buClr>
                <a:srgbClr val="000066"/>
              </a:buClr>
            </a:pPr>
            <a:r>
              <a:rPr lang="zh-CN" altLang="en-US" sz="2400" i="0" dirty="0">
                <a:solidFill>
                  <a:schemeClr val="tx1"/>
                </a:solidFill>
                <a:effectLst/>
              </a:rPr>
              <a:t>对象图是类图的实例</a:t>
            </a:r>
            <a:r>
              <a:rPr lang="en-US" altLang="zh-CN" sz="2400" i="0" dirty="0">
                <a:solidFill>
                  <a:schemeClr val="tx1"/>
                </a:solidFill>
                <a:effectLst/>
              </a:rPr>
              <a:t>，</a:t>
            </a:r>
            <a:r>
              <a:rPr lang="zh-CN" altLang="en-US" sz="2400" i="0" dirty="0">
                <a:solidFill>
                  <a:schemeClr val="tx1"/>
                </a:solidFill>
                <a:effectLst/>
              </a:rPr>
              <a:t>几乎使用与类图完全相同的标识。它们的不同点在于对象图显示类的多个对象实例</a:t>
            </a:r>
            <a:r>
              <a:rPr lang="en-US" altLang="zh-CN" sz="2400" i="0" dirty="0">
                <a:solidFill>
                  <a:schemeClr val="tx1"/>
                </a:solidFill>
                <a:effectLst/>
              </a:rPr>
              <a:t>，</a:t>
            </a:r>
            <a:r>
              <a:rPr lang="zh-CN" altLang="en-US" sz="2400" i="0" dirty="0">
                <a:solidFill>
                  <a:schemeClr val="tx1"/>
                </a:solidFill>
                <a:effectLst/>
              </a:rPr>
              <a:t>而不是实际的类。</a:t>
            </a:r>
            <a:endParaRPr lang="ja-JP" altLang="en-US" sz="2400" i="0" dirty="0">
              <a:solidFill>
                <a:schemeClr val="tx1"/>
              </a:solidFill>
              <a:effectLst/>
            </a:endParaRPr>
          </a:p>
        </p:txBody>
      </p:sp>
      <p:pic>
        <p:nvPicPr>
          <p:cNvPr id="6" name="Picture 11" descr="4-16">
            <a:extLst>
              <a:ext uri="{FF2B5EF4-FFF2-40B4-BE49-F238E27FC236}">
                <a16:creationId xmlns:a16="http://schemas.microsoft.com/office/drawing/2014/main" id="{EF7D57A1-849C-4925-85D9-9DE58D012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30" y="3737601"/>
            <a:ext cx="6795755" cy="274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4310022"/>
      </p:ext>
    </p:extLst>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240BAD-37A2-40EC-8E33-847388883BEA}"/>
              </a:ext>
            </a:extLst>
          </p:cNvPr>
          <p:cNvSpPr txBox="1"/>
          <p:nvPr/>
        </p:nvSpPr>
        <p:spPr>
          <a:xfrm>
            <a:off x="521550" y="368660"/>
            <a:ext cx="7830870" cy="707886"/>
          </a:xfrm>
          <a:prstGeom prst="rect">
            <a:avLst/>
          </a:prstGeom>
          <a:noFill/>
        </p:spPr>
        <p:txBody>
          <a:bodyPr wrap="square">
            <a:spAutoFit/>
          </a:bodyPr>
          <a:lstStyle/>
          <a:p>
            <a:pPr algn="l"/>
            <a:r>
              <a:rPr lang="ja-JP" altLang="en-US" sz="4000" dirty="0">
                <a:solidFill>
                  <a:srgbClr val="0000FF"/>
                </a:solidFill>
                <a:latin typeface="黑体" panose="02010609060101010101" pitchFamily="49" charset="-122"/>
                <a:ea typeface="黑体" panose="02010609060101010101" pitchFamily="49" charset="-122"/>
                <a:cs typeface="Times New Roman" pitchFamily="18" charset="0"/>
              </a:rPr>
              <a:t>顺序图</a:t>
            </a:r>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6" name="Text Box 10">
            <a:extLst>
              <a:ext uri="{FF2B5EF4-FFF2-40B4-BE49-F238E27FC236}">
                <a16:creationId xmlns:a16="http://schemas.microsoft.com/office/drawing/2014/main" id="{E128050F-D1BC-4D2B-8136-8130634E6503}"/>
              </a:ext>
            </a:extLst>
          </p:cNvPr>
          <p:cNvSpPr txBox="1">
            <a:spLocks noChangeArrowheads="1"/>
          </p:cNvSpPr>
          <p:nvPr/>
        </p:nvSpPr>
        <p:spPr bwMode="auto">
          <a:xfrm>
            <a:off x="304800" y="1808820"/>
            <a:ext cx="8839200" cy="250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ＭＳ Ｐゴシック" pitchFamily="34" charset="-128"/>
              </a:defRPr>
            </a:lvl1pPr>
            <a:lvl2pPr marL="671513" indent="-214313">
              <a:defRPr kumimoji="1" sz="2400">
                <a:solidFill>
                  <a:schemeClr val="tx1"/>
                </a:solidFill>
                <a:latin typeface="Times New Roman" pitchFamily="18" charset="0"/>
                <a:ea typeface="ＭＳ Ｐゴシック" pitchFamily="34" charset="-128"/>
              </a:defRPr>
            </a:lvl2pPr>
            <a:lvl3pPr>
              <a:defRPr kumimoji="1" sz="2400">
                <a:solidFill>
                  <a:schemeClr val="tx1"/>
                </a:solidFill>
                <a:latin typeface="Times New Roman" pitchFamily="18" charset="0"/>
                <a:ea typeface="ＭＳ Ｐゴシック" pitchFamily="34" charset="-128"/>
              </a:defRPr>
            </a:lvl3pPr>
            <a:lvl4pPr>
              <a:defRPr kumimoji="1" sz="2400">
                <a:solidFill>
                  <a:schemeClr val="tx1"/>
                </a:solidFill>
                <a:latin typeface="Times New Roman" pitchFamily="18" charset="0"/>
                <a:ea typeface="ＭＳ Ｐゴシック" pitchFamily="34" charset="-128"/>
              </a:defRPr>
            </a:lvl4pPr>
            <a:lvl5pPr>
              <a:defRPr kumimoji="1" sz="2400">
                <a:solidFill>
                  <a:schemeClr val="tx1"/>
                </a:solidFill>
                <a:latin typeface="Times New Roman" pitchFamily="18" charset="0"/>
                <a:ea typeface="ＭＳ Ｐゴシック" pitchFamily="34" charset="-128"/>
              </a:defRPr>
            </a:lvl5pPr>
            <a:lvl6pPr fontAlgn="base">
              <a:spcBef>
                <a:spcPct val="0"/>
              </a:spcBef>
              <a:spcAft>
                <a:spcPct val="0"/>
              </a:spcAft>
              <a:defRPr kumimoji="1" sz="2400">
                <a:solidFill>
                  <a:schemeClr val="tx1"/>
                </a:solidFill>
                <a:latin typeface="Times New Roman" pitchFamily="18" charset="0"/>
                <a:ea typeface="ＭＳ Ｐゴシック" pitchFamily="34" charset="-128"/>
              </a:defRPr>
            </a:lvl6pPr>
            <a:lvl7pPr fontAlgn="base">
              <a:spcBef>
                <a:spcPct val="0"/>
              </a:spcBef>
              <a:spcAft>
                <a:spcPct val="0"/>
              </a:spcAft>
              <a:defRPr kumimoji="1" sz="2400">
                <a:solidFill>
                  <a:schemeClr val="tx1"/>
                </a:solidFill>
                <a:latin typeface="Times New Roman" pitchFamily="18" charset="0"/>
                <a:ea typeface="ＭＳ Ｐゴシック" pitchFamily="34" charset="-128"/>
              </a:defRPr>
            </a:lvl7pPr>
            <a:lvl8pPr fontAlgn="base">
              <a:spcBef>
                <a:spcPct val="0"/>
              </a:spcBef>
              <a:spcAft>
                <a:spcPct val="0"/>
              </a:spcAft>
              <a:defRPr kumimoji="1" sz="2400">
                <a:solidFill>
                  <a:schemeClr val="tx1"/>
                </a:solidFill>
                <a:latin typeface="Times New Roman" pitchFamily="18" charset="0"/>
                <a:ea typeface="ＭＳ Ｐゴシック" pitchFamily="34" charset="-128"/>
              </a:defRPr>
            </a:lvl8pPr>
            <a:lvl9pPr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algn="l">
              <a:spcBef>
                <a:spcPct val="50000"/>
              </a:spcBef>
              <a:buFont typeface="Wingdings" pitchFamily="2" charset="2"/>
              <a:buNone/>
            </a:pPr>
            <a:r>
              <a:rPr lang="en-US" altLang="zh-CN" sz="2000" i="0" dirty="0">
                <a:solidFill>
                  <a:srgbClr val="FF0000"/>
                </a:solidFill>
                <a:effectLst>
                  <a:outerShdw blurRad="38100" dist="38100" dir="2700000" algn="tl">
                    <a:srgbClr val="C0C0C0"/>
                  </a:outerShdw>
                </a:effectLst>
                <a:ea typeface="宋体" pitchFamily="2" charset="-122"/>
              </a:rPr>
              <a:t>1</a:t>
            </a:r>
            <a:r>
              <a:rPr lang="zh-CN" altLang="en-US" sz="2000" i="0" dirty="0">
                <a:solidFill>
                  <a:srgbClr val="FF0000"/>
                </a:solidFill>
                <a:effectLst>
                  <a:outerShdw blurRad="38100" dist="38100" dir="2700000" algn="tl">
                    <a:srgbClr val="C0C0C0"/>
                  </a:outerShdw>
                </a:effectLst>
                <a:ea typeface="宋体" pitchFamily="2" charset="-122"/>
              </a:rPr>
              <a:t>、</a:t>
            </a:r>
            <a:r>
              <a:rPr lang="en-US" altLang="zh-CN" sz="2000" i="0" dirty="0">
                <a:solidFill>
                  <a:srgbClr val="FF0000"/>
                </a:solidFill>
                <a:effectLst>
                  <a:outerShdw blurRad="38100" dist="38100" dir="2700000" algn="tl">
                    <a:srgbClr val="C0C0C0"/>
                  </a:outerShdw>
                </a:effectLst>
                <a:ea typeface="宋体" pitchFamily="2" charset="-122"/>
              </a:rPr>
              <a:t> </a:t>
            </a:r>
            <a:r>
              <a:rPr kumimoji="0" lang="zh-CN" altLang="en-US" sz="2000" i="0" dirty="0">
                <a:solidFill>
                  <a:srgbClr val="FF0000"/>
                </a:solidFill>
                <a:effectLst/>
                <a:ea typeface="宋体" pitchFamily="2" charset="-122"/>
              </a:rPr>
              <a:t>概念</a:t>
            </a:r>
          </a:p>
          <a:p>
            <a:pPr marL="742950" lvl="1" indent="-285750" algn="l">
              <a:spcBef>
                <a:spcPct val="50000"/>
              </a:spcBef>
              <a:buFont typeface="Wingdings" panose="05000000000000000000" pitchFamily="2" charset="2"/>
              <a:buChar char="ü"/>
            </a:pPr>
            <a:r>
              <a:rPr lang="zh-CN" altLang="en-US" sz="1800" i="0" dirty="0">
                <a:solidFill>
                  <a:srgbClr val="3333FF"/>
                </a:solidFill>
                <a:effectLst/>
                <a:ea typeface="宋体" pitchFamily="2" charset="-122"/>
              </a:rPr>
              <a:t>顺序图用来表示用例中的行为顺序</a:t>
            </a:r>
            <a:r>
              <a:rPr lang="zh-CN" altLang="en-US" sz="1800" i="0" dirty="0">
                <a:solidFill>
                  <a:srgbClr val="000066"/>
                </a:solidFill>
                <a:effectLst/>
                <a:ea typeface="宋体" pitchFamily="2" charset="-122"/>
              </a:rPr>
              <a:t>。当执行一个用例行为时，顺序图中的每条消息对应了一个类操作或状态机中引起转换的事件。</a:t>
            </a:r>
            <a:endParaRPr kumimoji="0" lang="zh-CN" altLang="en-US" sz="1800" i="0" dirty="0">
              <a:solidFill>
                <a:srgbClr val="000066"/>
              </a:solidFill>
              <a:effectLst/>
              <a:ea typeface="宋体" pitchFamily="2" charset="-122"/>
            </a:endParaRPr>
          </a:p>
          <a:p>
            <a:pPr marL="742950" lvl="1" indent="-285750" algn="l">
              <a:lnSpc>
                <a:spcPct val="90000"/>
              </a:lnSpc>
              <a:spcBef>
                <a:spcPct val="20000"/>
              </a:spcBef>
              <a:buFont typeface="Wingdings" panose="05000000000000000000" pitchFamily="2" charset="2"/>
              <a:buChar char="ü"/>
            </a:pPr>
            <a:r>
              <a:rPr lang="zh-CN" altLang="en-US" sz="1800" i="0" dirty="0">
                <a:solidFill>
                  <a:srgbClr val="000066"/>
                </a:solidFill>
                <a:effectLst/>
                <a:ea typeface="宋体" pitchFamily="2" charset="-122"/>
              </a:rPr>
              <a:t>顺序图展示对象之间的</a:t>
            </a:r>
            <a:r>
              <a:rPr lang="zh-CN" altLang="en-US" sz="1800" i="0" dirty="0">
                <a:solidFill>
                  <a:srgbClr val="3333FF"/>
                </a:solidFill>
                <a:effectLst/>
                <a:ea typeface="宋体" pitchFamily="2" charset="-122"/>
              </a:rPr>
              <a:t>交互</a:t>
            </a:r>
            <a:r>
              <a:rPr lang="zh-CN" altLang="en-US" sz="1800" i="0" dirty="0">
                <a:solidFill>
                  <a:srgbClr val="000066"/>
                </a:solidFill>
                <a:effectLst/>
                <a:ea typeface="宋体" pitchFamily="2" charset="-122"/>
              </a:rPr>
              <a:t>，这些交互是指在场景或用例的事件流中发生的。 顺序图属于</a:t>
            </a:r>
            <a:r>
              <a:rPr lang="zh-CN" altLang="en-US" sz="1800" i="0" dirty="0">
                <a:solidFill>
                  <a:srgbClr val="FF0000"/>
                </a:solidFill>
                <a:effectLst/>
                <a:ea typeface="宋体" pitchFamily="2" charset="-122"/>
              </a:rPr>
              <a:t>动态</a:t>
            </a:r>
            <a:r>
              <a:rPr lang="zh-CN" altLang="en-US" sz="1800" i="0" dirty="0">
                <a:solidFill>
                  <a:srgbClr val="000066"/>
                </a:solidFill>
                <a:effectLst/>
                <a:ea typeface="宋体" pitchFamily="2" charset="-122"/>
              </a:rPr>
              <a:t>建模。</a:t>
            </a:r>
            <a:r>
              <a:rPr lang="en-US" altLang="zh-CN" sz="1800" i="0" dirty="0">
                <a:solidFill>
                  <a:srgbClr val="000066"/>
                </a:solidFill>
                <a:effectLst/>
                <a:ea typeface="宋体" pitchFamily="2" charset="-122"/>
              </a:rPr>
              <a:t> </a:t>
            </a:r>
          </a:p>
          <a:p>
            <a:pPr marL="742950" lvl="1" indent="-285750" algn="l">
              <a:lnSpc>
                <a:spcPct val="90000"/>
              </a:lnSpc>
              <a:spcBef>
                <a:spcPct val="20000"/>
              </a:spcBef>
              <a:buFont typeface="Wingdings" panose="05000000000000000000" pitchFamily="2" charset="2"/>
              <a:buChar char="ü"/>
            </a:pPr>
            <a:r>
              <a:rPr lang="zh-CN" altLang="en-US" sz="1800" i="0" dirty="0">
                <a:solidFill>
                  <a:srgbClr val="000066"/>
                </a:solidFill>
                <a:effectLst/>
                <a:ea typeface="宋体" pitchFamily="2" charset="-122"/>
              </a:rPr>
              <a:t>顺序图的重点在</a:t>
            </a:r>
            <a:r>
              <a:rPr lang="zh-CN" altLang="en-US" sz="1800" i="0" dirty="0">
                <a:solidFill>
                  <a:srgbClr val="3333FF"/>
                </a:solidFill>
                <a:effectLst/>
                <a:ea typeface="宋体" pitchFamily="2" charset="-122"/>
              </a:rPr>
              <a:t>消息序列</a:t>
            </a:r>
            <a:r>
              <a:rPr lang="zh-CN" altLang="en-US" sz="1800" i="0" dirty="0">
                <a:solidFill>
                  <a:srgbClr val="000066"/>
                </a:solidFill>
                <a:effectLst/>
                <a:ea typeface="宋体" pitchFamily="2" charset="-122"/>
              </a:rPr>
              <a:t>上，也就是说，描述消息是如何在对象间发送和接收的。表示了对象之间传送消息的时间顺序。</a:t>
            </a:r>
          </a:p>
          <a:p>
            <a:pPr marL="742950" lvl="1" indent="-285750" algn="l">
              <a:lnSpc>
                <a:spcPct val="90000"/>
              </a:lnSpc>
              <a:spcBef>
                <a:spcPct val="20000"/>
              </a:spcBef>
              <a:buFont typeface="Wingdings" panose="05000000000000000000" pitchFamily="2" charset="2"/>
              <a:buChar char="ü"/>
            </a:pPr>
            <a:r>
              <a:rPr lang="zh-CN" altLang="en-US" sz="1800" i="0" dirty="0">
                <a:solidFill>
                  <a:srgbClr val="000066"/>
                </a:solidFill>
                <a:effectLst/>
                <a:ea typeface="宋体" pitchFamily="2" charset="-122"/>
              </a:rPr>
              <a:t>浏览顺序图的方法是：从上到下查看对象间交换的消息。</a:t>
            </a:r>
          </a:p>
        </p:txBody>
      </p:sp>
      <p:graphicFrame>
        <p:nvGraphicFramePr>
          <p:cNvPr id="7" name="Object 14">
            <a:extLst>
              <a:ext uri="{FF2B5EF4-FFF2-40B4-BE49-F238E27FC236}">
                <a16:creationId xmlns:a16="http://schemas.microsoft.com/office/drawing/2014/main" id="{FC354F1E-EBE3-43D3-B313-80433B2754AA}"/>
              </a:ext>
            </a:extLst>
          </p:cNvPr>
          <p:cNvGraphicFramePr>
            <a:graphicFrameLocks noChangeAspect="1"/>
          </p:cNvGraphicFramePr>
          <p:nvPr>
            <p:extLst>
              <p:ext uri="{D42A27DB-BD31-4B8C-83A1-F6EECF244321}">
                <p14:modId xmlns:p14="http://schemas.microsoft.com/office/powerpoint/2010/main" val="2489094410"/>
              </p:ext>
            </p:extLst>
          </p:nvPr>
        </p:nvGraphicFramePr>
        <p:xfrm>
          <a:off x="656565" y="4419110"/>
          <a:ext cx="4410489" cy="2438890"/>
        </p:xfrm>
        <a:graphic>
          <a:graphicData uri="http://schemas.openxmlformats.org/presentationml/2006/ole">
            <mc:AlternateContent xmlns:mc="http://schemas.openxmlformats.org/markup-compatibility/2006">
              <mc:Choice xmlns:v="urn:schemas-microsoft-com:vml" Requires="v">
                <p:oleObj spid="_x0000_s2054" name="位图图像" r:id="rId3" imgW="4525007" imgH="3258005" progId="Paint.Picture">
                  <p:embed/>
                </p:oleObj>
              </mc:Choice>
              <mc:Fallback>
                <p:oleObj name="位图图像" r:id="rId3" imgW="4525007" imgH="3258005" progId="Paint.Picture">
                  <p:embed/>
                  <p:pic>
                    <p:nvPicPr>
                      <p:cNvPr id="18843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65" y="4419110"/>
                        <a:ext cx="4410489" cy="2438890"/>
                      </a:xfrm>
                      <a:prstGeom prst="rect">
                        <a:avLst/>
                      </a:prstGeom>
                      <a:noFill/>
                      <a:ln>
                        <a:noFill/>
                      </a:ln>
                      <a:effectLst/>
                    </p:spPr>
                  </p:pic>
                </p:oleObj>
              </mc:Fallback>
            </mc:AlternateContent>
          </a:graphicData>
        </a:graphic>
      </p:graphicFrame>
      <p:pic>
        <p:nvPicPr>
          <p:cNvPr id="10" name="Picture 6">
            <a:extLst>
              <a:ext uri="{FF2B5EF4-FFF2-40B4-BE49-F238E27FC236}">
                <a16:creationId xmlns:a16="http://schemas.microsoft.com/office/drawing/2014/main" id="{E8F90D3A-30AF-4E10-8524-9F90F276A9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0620" y="4288405"/>
            <a:ext cx="2871800" cy="2380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479183"/>
      </p:ext>
    </p:extLst>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FFF17F-F416-4605-A267-AA2932E35972}"/>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Text Box 13">
            <a:extLst>
              <a:ext uri="{FF2B5EF4-FFF2-40B4-BE49-F238E27FC236}">
                <a16:creationId xmlns:a16="http://schemas.microsoft.com/office/drawing/2014/main" id="{8C3C6B05-89B1-4EE0-B3DE-326DA03B7F7E}"/>
              </a:ext>
            </a:extLst>
          </p:cNvPr>
          <p:cNvSpPr txBox="1">
            <a:spLocks noChangeArrowheads="1"/>
          </p:cNvSpPr>
          <p:nvPr/>
        </p:nvSpPr>
        <p:spPr bwMode="auto">
          <a:xfrm>
            <a:off x="512070" y="2078850"/>
            <a:ext cx="50403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None/>
            </a:pPr>
            <a:r>
              <a:rPr lang="en-US" altLang="zh-CN" sz="2000" dirty="0">
                <a:ea typeface="宋体" pitchFamily="2" charset="-122"/>
              </a:rPr>
              <a:t>2</a:t>
            </a:r>
            <a:r>
              <a:rPr lang="zh-CN" altLang="en-US" sz="2000" dirty="0">
                <a:ea typeface="宋体" pitchFamily="2" charset="-122"/>
              </a:rPr>
              <a:t>、</a:t>
            </a:r>
            <a:r>
              <a:rPr lang="en-US" altLang="zh-CN" sz="2000" dirty="0">
                <a:ea typeface="宋体" pitchFamily="2" charset="-122"/>
              </a:rPr>
              <a:t>  </a:t>
            </a:r>
            <a:r>
              <a:rPr lang="zh-CN" altLang="en-US" sz="2000" dirty="0">
                <a:ea typeface="宋体" pitchFamily="2" charset="-122"/>
              </a:rPr>
              <a:t>顺序图中的事物及解释</a:t>
            </a:r>
          </a:p>
        </p:txBody>
      </p:sp>
      <p:graphicFrame>
        <p:nvGraphicFramePr>
          <p:cNvPr id="4" name="Group 51">
            <a:extLst>
              <a:ext uri="{FF2B5EF4-FFF2-40B4-BE49-F238E27FC236}">
                <a16:creationId xmlns:a16="http://schemas.microsoft.com/office/drawing/2014/main" id="{A9460313-9D16-4AB3-B3E2-B901CC89BA60}"/>
              </a:ext>
            </a:extLst>
          </p:cNvPr>
          <p:cNvGraphicFramePr>
            <a:graphicFrameLocks noGrp="1"/>
          </p:cNvGraphicFramePr>
          <p:nvPr>
            <p:extLst>
              <p:ext uri="{D42A27DB-BD31-4B8C-83A1-F6EECF244321}">
                <p14:modId xmlns:p14="http://schemas.microsoft.com/office/powerpoint/2010/main" val="4143378126"/>
              </p:ext>
            </p:extLst>
          </p:nvPr>
        </p:nvGraphicFramePr>
        <p:xfrm>
          <a:off x="251521" y="2870854"/>
          <a:ext cx="8686104" cy="3726498"/>
        </p:xfrm>
        <a:graphic>
          <a:graphicData uri="http://schemas.openxmlformats.org/drawingml/2006/table">
            <a:tbl>
              <a:tblPr/>
              <a:tblGrid>
                <a:gridCol w="1080119">
                  <a:extLst>
                    <a:ext uri="{9D8B030D-6E8A-4147-A177-3AD203B41FA5}">
                      <a16:colId xmlns:a16="http://schemas.microsoft.com/office/drawing/2014/main" val="20000"/>
                    </a:ext>
                  </a:extLst>
                </a:gridCol>
                <a:gridCol w="4827624">
                  <a:extLst>
                    <a:ext uri="{9D8B030D-6E8A-4147-A177-3AD203B41FA5}">
                      <a16:colId xmlns:a16="http://schemas.microsoft.com/office/drawing/2014/main" val="20001"/>
                    </a:ext>
                  </a:extLst>
                </a:gridCol>
                <a:gridCol w="2778361">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dirty="0">
                          <a:ln>
                            <a:noFill/>
                          </a:ln>
                          <a:solidFill>
                            <a:srgbClr val="000066"/>
                          </a:solidFill>
                          <a:effectLst/>
                          <a:latin typeface="Times New Roman" pitchFamily="18" charset="0"/>
                          <a:ea typeface="宋体" pitchFamily="2" charset="-122"/>
                        </a:rPr>
                        <a:t>事物名</a:t>
                      </a: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称</a:t>
                      </a:r>
                      <a:endParaRPr kumimoji="1" lang="ja-JP"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a:ln>
                            <a:noFill/>
                          </a:ln>
                          <a:solidFill>
                            <a:srgbClr val="000066"/>
                          </a:solidFill>
                          <a:effectLst/>
                          <a:latin typeface="Times New Roman" pitchFamily="18" charset="0"/>
                          <a:ea typeface="宋体"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2000" b="1" i="0" u="none" strike="noStrike" cap="none" normalizeH="0" baseline="0" dirty="0">
                          <a:ln>
                            <a:noFill/>
                          </a:ln>
                          <a:solidFill>
                            <a:srgbClr val="000066"/>
                          </a:solidFill>
                          <a:effectLst/>
                          <a:latin typeface="Times New Roman" pitchFamily="18" charset="0"/>
                          <a:ea typeface="宋体" pitchFamily="2" charset="-122"/>
                        </a:rPr>
                        <a:t>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dirty="0">
                          <a:ln>
                            <a:noFill/>
                          </a:ln>
                          <a:solidFill>
                            <a:srgbClr val="3333FF"/>
                          </a:solidFill>
                          <a:effectLst/>
                          <a:latin typeface="Times New Roman" pitchFamily="18" charset="0"/>
                          <a:ea typeface="宋体"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与系统、子系统或类发生交互作用的外部用户</a:t>
                      </a:r>
                      <a:r>
                        <a:rPr kumimoji="1" lang="en-US" altLang="zh-CN" sz="1600" b="1"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参见用例图定义</a:t>
                      </a:r>
                      <a:r>
                        <a:rPr kumimoji="1" lang="en-US" altLang="zh-CN" sz="1600" b="1" i="0" u="none" strike="noStrike" cap="none" normalizeH="0" baseline="0" dirty="0">
                          <a:ln>
                            <a:noFill/>
                          </a:ln>
                          <a:solidFill>
                            <a:srgbClr val="000066"/>
                          </a:solidFill>
                          <a:effectLst/>
                          <a:latin typeface="Times New Roman" pitchFamily="18" charset="0"/>
                          <a:ea typeface="宋体" pitchFamily="2" charset="-122"/>
                        </a:rPr>
                        <a:t>)。</a:t>
                      </a:r>
                      <a:endParaRPr kumimoji="1" lang="ja-JP"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9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0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dirty="0">
                          <a:ln>
                            <a:noFill/>
                          </a:ln>
                          <a:solidFill>
                            <a:srgbClr val="3333FF"/>
                          </a:solidFill>
                          <a:effectLst/>
                          <a:latin typeface="Times New Roman" pitchFamily="18" charset="0"/>
                          <a:ea typeface="宋体" pitchFamily="2" charset="-122"/>
                        </a:rPr>
                        <a:t>对象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顺序图的横轴上是与序列有关的对象。对象的表示方法是：矩形框中写有对象或类名，且名字下面有下划线。</a:t>
                      </a:r>
                      <a:endParaRPr kumimoji="1" lang="ja-JP"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9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0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dirty="0">
                          <a:ln>
                            <a:noFill/>
                          </a:ln>
                          <a:solidFill>
                            <a:srgbClr val="3333FF"/>
                          </a:solidFill>
                          <a:effectLst/>
                          <a:latin typeface="Times New Roman" pitchFamily="18" charset="0"/>
                          <a:ea typeface="宋体" pitchFamily="2" charset="-122"/>
                        </a:rPr>
                        <a:t>生命线</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坐标轴纵向的虚线表示对象在序列中的执行情况(即发送和接收的消息，对象的活动)这条虚线称为对象的“生命线”。</a:t>
                      </a:r>
                      <a:endParaRPr kumimoji="1" lang="ja-JP"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9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191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dirty="0">
                          <a:ln>
                            <a:noFill/>
                          </a:ln>
                          <a:solidFill>
                            <a:srgbClr val="3333FF"/>
                          </a:solidFill>
                          <a:effectLst/>
                          <a:latin typeface="Times New Roman" pitchFamily="18" charset="0"/>
                          <a:ea typeface="宋体" pitchFamily="2" charset="-122"/>
                        </a:rPr>
                        <a:t>消息符号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消息用从一个对象的生命线到另一个对象生命线的箭头表示。箭头以时间顺序在图中从上到下排列。</a:t>
                      </a:r>
                      <a:endParaRPr kumimoji="1" lang="ja-JP"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9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5" name="Picture 40">
            <a:extLst>
              <a:ext uri="{FF2B5EF4-FFF2-40B4-BE49-F238E27FC236}">
                <a16:creationId xmlns:a16="http://schemas.microsoft.com/office/drawing/2014/main" id="{844DBD82-D817-47C9-8842-AD90542E7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3455218"/>
            <a:ext cx="955675" cy="4778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1">
            <a:extLst>
              <a:ext uri="{FF2B5EF4-FFF2-40B4-BE49-F238E27FC236}">
                <a16:creationId xmlns:a16="http://schemas.microsoft.com/office/drawing/2014/main" id="{0A4739DA-F3E6-4824-8FFC-33D91FF4C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4123928"/>
            <a:ext cx="1219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42">
            <a:extLst>
              <a:ext uri="{FF2B5EF4-FFF2-40B4-BE49-F238E27FC236}">
                <a16:creationId xmlns:a16="http://schemas.microsoft.com/office/drawing/2014/main" id="{A9DE664B-E6E2-4C0D-A489-A1B5543C831D}"/>
              </a:ext>
            </a:extLst>
          </p:cNvPr>
          <p:cNvGrpSpPr>
            <a:grpSpLocks/>
          </p:cNvGrpSpPr>
          <p:nvPr/>
        </p:nvGrpSpPr>
        <p:grpSpPr bwMode="auto">
          <a:xfrm>
            <a:off x="7056438" y="5039965"/>
            <a:ext cx="1249362" cy="549275"/>
            <a:chOff x="4313" y="1824"/>
            <a:chExt cx="787" cy="346"/>
          </a:xfrm>
        </p:grpSpPr>
        <p:pic>
          <p:nvPicPr>
            <p:cNvPr id="8" name="Picture 43">
              <a:extLst>
                <a:ext uri="{FF2B5EF4-FFF2-40B4-BE49-F238E27FC236}">
                  <a16:creationId xmlns:a16="http://schemas.microsoft.com/office/drawing/2014/main" id="{5772D60E-CBED-46C1-878A-7A1C0B916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4">
              <a:extLst>
                <a:ext uri="{FF2B5EF4-FFF2-40B4-BE49-F238E27FC236}">
                  <a16:creationId xmlns:a16="http://schemas.microsoft.com/office/drawing/2014/main" id="{4025A09C-CFA9-4297-A0F8-DC13814088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45">
            <a:extLst>
              <a:ext uri="{FF2B5EF4-FFF2-40B4-BE49-F238E27FC236}">
                <a16:creationId xmlns:a16="http://schemas.microsoft.com/office/drawing/2014/main" id="{8EDDCB79-2F79-419D-8B8A-D847FA497F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5738515"/>
            <a:ext cx="2319337" cy="858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067383"/>
      </p:ext>
    </p:extLst>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38B0D4-2095-4D83-B09E-AAE0D7A86E36}"/>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3" name="Picture 53">
            <a:extLst>
              <a:ext uri="{FF2B5EF4-FFF2-40B4-BE49-F238E27FC236}">
                <a16:creationId xmlns:a16="http://schemas.microsoft.com/office/drawing/2014/main" id="{F8C7A77F-508C-4A62-9042-EFF5328D3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590" y="2573905"/>
            <a:ext cx="7020780" cy="3600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54">
            <a:extLst>
              <a:ext uri="{FF2B5EF4-FFF2-40B4-BE49-F238E27FC236}">
                <a16:creationId xmlns:a16="http://schemas.microsoft.com/office/drawing/2014/main" id="{C512834F-350C-4382-BD46-C3DA72F954A9}"/>
              </a:ext>
            </a:extLst>
          </p:cNvPr>
          <p:cNvSpPr txBox="1">
            <a:spLocks noChangeArrowheads="1"/>
          </p:cNvSpPr>
          <p:nvPr/>
        </p:nvSpPr>
        <p:spPr bwMode="auto">
          <a:xfrm>
            <a:off x="431540" y="1943835"/>
            <a:ext cx="5761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None/>
            </a:pPr>
            <a:r>
              <a:rPr lang="en-US" altLang="zh-CN" sz="2000" dirty="0">
                <a:ea typeface="宋体" pitchFamily="2" charset="-122"/>
              </a:rPr>
              <a:t>3</a:t>
            </a:r>
            <a:r>
              <a:rPr lang="zh-CN" altLang="en-US" sz="2000" dirty="0">
                <a:ea typeface="宋体" pitchFamily="2" charset="-122"/>
              </a:rPr>
              <a:t>、</a:t>
            </a:r>
            <a:r>
              <a:rPr lang="en-US" altLang="zh-CN" sz="2000" dirty="0">
                <a:ea typeface="宋体" pitchFamily="2" charset="-122"/>
              </a:rPr>
              <a:t>  </a:t>
            </a:r>
            <a:r>
              <a:rPr lang="zh-CN" altLang="en-US" sz="2000" dirty="0">
                <a:ea typeface="宋体" pitchFamily="2" charset="-122"/>
              </a:rPr>
              <a:t>顺序图与用例图和类图的关系</a:t>
            </a:r>
          </a:p>
        </p:txBody>
      </p:sp>
    </p:spTree>
    <p:extLst>
      <p:ext uri="{BB962C8B-B14F-4D97-AF65-F5344CB8AC3E}">
        <p14:creationId xmlns:p14="http://schemas.microsoft.com/office/powerpoint/2010/main" val="2219578486"/>
      </p:ext>
    </p:extLst>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4">
            <a:extLst>
              <a:ext uri="{FF2B5EF4-FFF2-40B4-BE49-F238E27FC236}">
                <a16:creationId xmlns:a16="http://schemas.microsoft.com/office/drawing/2014/main" id="{64687BCD-1675-4B8A-9654-E64ABDA59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92150"/>
            <a:ext cx="8135938"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id="{2E4BBCDC-4644-42EB-8421-AD032DED3322}"/>
              </a:ext>
            </a:extLst>
          </p:cNvPr>
          <p:cNvSpPr/>
          <p:nvPr/>
        </p:nvSpPr>
        <p:spPr>
          <a:xfrm>
            <a:off x="2987824" y="4869160"/>
            <a:ext cx="3861955" cy="523220"/>
          </a:xfrm>
          <a:prstGeom prst="rect">
            <a:avLst/>
          </a:prstGeom>
        </p:spPr>
        <p:txBody>
          <a:bodyPr wrap="none">
            <a:spAutoFit/>
          </a:bodyPr>
          <a:lstStyle/>
          <a:p>
            <a:pPr>
              <a:spcBef>
                <a:spcPct val="50000"/>
              </a:spcBef>
              <a:buFont typeface="Wingdings" pitchFamily="2" charset="2"/>
              <a:buNone/>
            </a:pPr>
            <a:r>
              <a:rPr kumimoji="0" lang="en-US" altLang="zh-CN" sz="2800" i="0" dirty="0">
                <a:solidFill>
                  <a:srgbClr val="3333FF"/>
                </a:solidFill>
                <a:effectLst/>
              </a:rPr>
              <a:t>Rational Rose </a:t>
            </a:r>
            <a:r>
              <a:rPr kumimoji="0" lang="zh-CN" altLang="en-US" sz="2800" i="0" dirty="0">
                <a:solidFill>
                  <a:srgbClr val="3333FF"/>
                </a:solidFill>
                <a:effectLst/>
              </a:rPr>
              <a:t>工具生成</a:t>
            </a:r>
          </a:p>
        </p:txBody>
      </p:sp>
    </p:spTree>
    <p:extLst>
      <p:ext uri="{BB962C8B-B14F-4D97-AF65-F5344CB8AC3E}">
        <p14:creationId xmlns:p14="http://schemas.microsoft.com/office/powerpoint/2010/main" val="3276362460"/>
      </p:ext>
    </p:extLst>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CDD5B411-0D64-4C77-A231-3504D110CB45}"/>
              </a:ext>
            </a:extLst>
          </p:cNvPr>
          <p:cNvSpPr txBox="1">
            <a:spLocks noChangeArrowheads="1"/>
          </p:cNvSpPr>
          <p:nvPr/>
        </p:nvSpPr>
        <p:spPr bwMode="auto">
          <a:xfrm>
            <a:off x="521550" y="1744035"/>
            <a:ext cx="30972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None/>
            </a:pPr>
            <a:r>
              <a:rPr lang="en-US" altLang="zh-CN" sz="2000" i="0" dirty="0">
                <a:solidFill>
                  <a:srgbClr val="FF0000"/>
                </a:solidFill>
                <a:effectLst>
                  <a:outerShdw blurRad="38100" dist="38100" dir="2700000" algn="tl">
                    <a:srgbClr val="C0C0C0"/>
                  </a:outerShdw>
                </a:effectLst>
              </a:rPr>
              <a:t>4</a:t>
            </a:r>
            <a:r>
              <a:rPr lang="zh-CN" altLang="en-US" sz="2000" i="0" dirty="0">
                <a:solidFill>
                  <a:srgbClr val="FF0000"/>
                </a:solidFill>
                <a:effectLst>
                  <a:outerShdw blurRad="38100" dist="38100" dir="2700000" algn="tl">
                    <a:srgbClr val="C0C0C0"/>
                  </a:outerShdw>
                </a:effectLst>
              </a:rPr>
              <a:t>、</a:t>
            </a:r>
            <a:r>
              <a:rPr lang="en-US" altLang="zh-CN" sz="2000" i="0" dirty="0">
                <a:solidFill>
                  <a:srgbClr val="FF0000"/>
                </a:solidFill>
                <a:effectLst>
                  <a:outerShdw blurRad="38100" dist="38100" dir="2700000" algn="tl">
                    <a:srgbClr val="C0C0C0"/>
                  </a:outerShdw>
                </a:effectLst>
              </a:rPr>
              <a:t>  </a:t>
            </a:r>
            <a:r>
              <a:rPr kumimoji="0" lang="zh-CN" altLang="en-US" sz="2000" i="0" dirty="0">
                <a:solidFill>
                  <a:srgbClr val="FF0000"/>
                </a:solidFill>
                <a:effectLst/>
              </a:rPr>
              <a:t>顺序图例子</a:t>
            </a:r>
          </a:p>
        </p:txBody>
      </p:sp>
      <p:graphicFrame>
        <p:nvGraphicFramePr>
          <p:cNvPr id="3" name="Object 12">
            <a:extLst>
              <a:ext uri="{FF2B5EF4-FFF2-40B4-BE49-F238E27FC236}">
                <a16:creationId xmlns:a16="http://schemas.microsoft.com/office/drawing/2014/main" id="{7B2B298D-3152-4582-BFBC-255F0CD42FEA}"/>
              </a:ext>
            </a:extLst>
          </p:cNvPr>
          <p:cNvGraphicFramePr>
            <a:graphicFrameLocks noChangeAspect="1"/>
          </p:cNvGraphicFramePr>
          <p:nvPr>
            <p:extLst>
              <p:ext uri="{D42A27DB-BD31-4B8C-83A1-F6EECF244321}">
                <p14:modId xmlns:p14="http://schemas.microsoft.com/office/powerpoint/2010/main" val="1568007840"/>
              </p:ext>
            </p:extLst>
          </p:nvPr>
        </p:nvGraphicFramePr>
        <p:xfrm>
          <a:off x="2421504" y="2808399"/>
          <a:ext cx="5903913" cy="3048000"/>
        </p:xfrm>
        <a:graphic>
          <a:graphicData uri="http://schemas.openxmlformats.org/presentationml/2006/ole">
            <mc:AlternateContent xmlns:mc="http://schemas.openxmlformats.org/markup-compatibility/2006">
              <mc:Choice xmlns:v="urn:schemas-microsoft-com:vml" Requires="v">
                <p:oleObj spid="_x0000_s3078" name="位图图像" r:id="rId4" imgW="4525007" imgH="3258005" progId="Paint.Picture">
                  <p:embed/>
                </p:oleObj>
              </mc:Choice>
              <mc:Fallback>
                <p:oleObj name="位图图像" r:id="rId4" imgW="4525007" imgH="3258005" progId="Paint.Picture">
                  <p:embed/>
                  <p:pic>
                    <p:nvPicPr>
                      <p:cNvPr id="9012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1504" y="2808399"/>
                        <a:ext cx="59039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AutoShape 13">
            <a:extLst>
              <a:ext uri="{FF2B5EF4-FFF2-40B4-BE49-F238E27FC236}">
                <a16:creationId xmlns:a16="http://schemas.microsoft.com/office/drawing/2014/main" id="{EB02CB26-7CEA-45F8-8D32-67DDDCEBB32C}"/>
              </a:ext>
            </a:extLst>
          </p:cNvPr>
          <p:cNvSpPr>
            <a:spLocks noChangeArrowheads="1"/>
          </p:cNvSpPr>
          <p:nvPr/>
        </p:nvSpPr>
        <p:spPr bwMode="auto">
          <a:xfrm>
            <a:off x="3500484" y="5408724"/>
            <a:ext cx="1512888" cy="447675"/>
          </a:xfrm>
          <a:prstGeom prst="wedgeRectCallout">
            <a:avLst>
              <a:gd name="adj1" fmla="val -2991"/>
              <a:gd name="adj2" fmla="val -16525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900" i="0">
                <a:solidFill>
                  <a:srgbClr val="000000"/>
                </a:solidFill>
                <a:effectLst/>
                <a:latin typeface="Garamond" pitchFamily="18" charset="0"/>
              </a:rPr>
              <a:t>从参与者到对象和从对象到参与者之间发送的消息</a:t>
            </a:r>
          </a:p>
        </p:txBody>
      </p:sp>
      <p:sp>
        <p:nvSpPr>
          <p:cNvPr id="5" name="AutoShape 14">
            <a:extLst>
              <a:ext uri="{FF2B5EF4-FFF2-40B4-BE49-F238E27FC236}">
                <a16:creationId xmlns:a16="http://schemas.microsoft.com/office/drawing/2014/main" id="{65E8E5E6-AE30-43DD-9E84-072EB472BB4C}"/>
              </a:ext>
            </a:extLst>
          </p:cNvPr>
          <p:cNvSpPr>
            <a:spLocks noChangeArrowheads="1"/>
          </p:cNvSpPr>
          <p:nvPr/>
        </p:nvSpPr>
        <p:spPr bwMode="auto">
          <a:xfrm>
            <a:off x="5661072" y="4976924"/>
            <a:ext cx="1368425" cy="503238"/>
          </a:xfrm>
          <a:prstGeom prst="wedgeRectCallout">
            <a:avLst>
              <a:gd name="adj1" fmla="val -19028"/>
              <a:gd name="adj2" fmla="val -15283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900" i="0">
                <a:solidFill>
                  <a:srgbClr val="000000"/>
                </a:solidFill>
                <a:effectLst/>
                <a:latin typeface="Garamond" pitchFamily="18" charset="0"/>
              </a:rPr>
              <a:t>从对象传递给另一个对象的消息</a:t>
            </a:r>
          </a:p>
        </p:txBody>
      </p:sp>
      <p:sp>
        <p:nvSpPr>
          <p:cNvPr id="6" name="AutoShape 18">
            <a:extLst>
              <a:ext uri="{FF2B5EF4-FFF2-40B4-BE49-F238E27FC236}">
                <a16:creationId xmlns:a16="http://schemas.microsoft.com/office/drawing/2014/main" id="{A8882C9A-DD62-427D-9C52-17DE56564296}"/>
              </a:ext>
            </a:extLst>
          </p:cNvPr>
          <p:cNvSpPr>
            <a:spLocks noChangeArrowheads="1"/>
          </p:cNvSpPr>
          <p:nvPr/>
        </p:nvSpPr>
        <p:spPr bwMode="auto">
          <a:xfrm>
            <a:off x="7606205" y="5494871"/>
            <a:ext cx="1511300" cy="706437"/>
          </a:xfrm>
          <a:prstGeom prst="wedgeRectCallout">
            <a:avLst>
              <a:gd name="adj1" fmla="val -65023"/>
              <a:gd name="adj2" fmla="val -11314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900" i="0" dirty="0">
                <a:solidFill>
                  <a:srgbClr val="000000"/>
                </a:solidFill>
                <a:effectLst/>
                <a:latin typeface="Garamond" pitchFamily="18" charset="0"/>
              </a:rPr>
              <a:t>对象生命线表示从上到下的时间顺序，消息</a:t>
            </a:r>
            <a:r>
              <a:rPr kumimoji="0" lang="en-US" altLang="zh-CN" sz="900" i="0" dirty="0">
                <a:solidFill>
                  <a:srgbClr val="000000"/>
                </a:solidFill>
                <a:effectLst/>
                <a:latin typeface="Garamond" pitchFamily="18" charset="0"/>
              </a:rPr>
              <a:t>1</a:t>
            </a:r>
            <a:r>
              <a:rPr kumimoji="0" lang="zh-CN" altLang="en-US" sz="900" i="0" dirty="0">
                <a:solidFill>
                  <a:srgbClr val="000000"/>
                </a:solidFill>
                <a:effectLst/>
                <a:latin typeface="Garamond" pitchFamily="18" charset="0"/>
              </a:rPr>
              <a:t>在消息</a:t>
            </a:r>
            <a:r>
              <a:rPr kumimoji="0" lang="en-US" altLang="zh-CN" sz="900" i="0" dirty="0">
                <a:solidFill>
                  <a:srgbClr val="000000"/>
                </a:solidFill>
                <a:effectLst/>
                <a:latin typeface="Garamond" pitchFamily="18" charset="0"/>
              </a:rPr>
              <a:t>2</a:t>
            </a:r>
            <a:r>
              <a:rPr kumimoji="0" lang="zh-CN" altLang="en-US" sz="900" i="0" dirty="0">
                <a:solidFill>
                  <a:srgbClr val="000000"/>
                </a:solidFill>
                <a:effectLst/>
                <a:latin typeface="Garamond" pitchFamily="18" charset="0"/>
              </a:rPr>
              <a:t>之前发生，消息</a:t>
            </a:r>
            <a:r>
              <a:rPr kumimoji="0" lang="en-US" altLang="zh-CN" sz="900" i="0" dirty="0">
                <a:solidFill>
                  <a:srgbClr val="000000"/>
                </a:solidFill>
                <a:effectLst/>
                <a:latin typeface="Garamond" pitchFamily="18" charset="0"/>
              </a:rPr>
              <a:t>2</a:t>
            </a:r>
            <a:r>
              <a:rPr kumimoji="0" lang="zh-CN" altLang="en-US" sz="900" i="0" dirty="0">
                <a:solidFill>
                  <a:srgbClr val="000000"/>
                </a:solidFill>
                <a:effectLst/>
                <a:latin typeface="Garamond" pitchFamily="18" charset="0"/>
              </a:rPr>
              <a:t>在消息</a:t>
            </a:r>
            <a:r>
              <a:rPr kumimoji="0" lang="en-US" altLang="zh-CN" sz="900" i="0" dirty="0">
                <a:solidFill>
                  <a:srgbClr val="000000"/>
                </a:solidFill>
                <a:effectLst/>
                <a:latin typeface="Garamond" pitchFamily="18" charset="0"/>
              </a:rPr>
              <a:t>3</a:t>
            </a:r>
            <a:r>
              <a:rPr kumimoji="0" lang="zh-CN" altLang="en-US" sz="900" i="0" dirty="0">
                <a:solidFill>
                  <a:srgbClr val="000000"/>
                </a:solidFill>
                <a:effectLst/>
                <a:latin typeface="Garamond" pitchFamily="18" charset="0"/>
              </a:rPr>
              <a:t>之前发生</a:t>
            </a:r>
          </a:p>
        </p:txBody>
      </p:sp>
      <p:sp>
        <p:nvSpPr>
          <p:cNvPr id="7" name="AutoShape 19">
            <a:extLst>
              <a:ext uri="{FF2B5EF4-FFF2-40B4-BE49-F238E27FC236}">
                <a16:creationId xmlns:a16="http://schemas.microsoft.com/office/drawing/2014/main" id="{7AF99C0A-0A68-4AED-8429-E035F6567F0B}"/>
              </a:ext>
            </a:extLst>
          </p:cNvPr>
          <p:cNvSpPr>
            <a:spLocks noChangeArrowheads="1"/>
          </p:cNvSpPr>
          <p:nvPr/>
        </p:nvSpPr>
        <p:spPr bwMode="auto">
          <a:xfrm>
            <a:off x="7542259" y="3573501"/>
            <a:ext cx="1441450" cy="398463"/>
          </a:xfrm>
          <a:prstGeom prst="wedgeRectCallout">
            <a:avLst>
              <a:gd name="adj1" fmla="val -55065"/>
              <a:gd name="adj2" fmla="val 18346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900" i="0" dirty="0">
                <a:solidFill>
                  <a:srgbClr val="000000"/>
                </a:solidFill>
                <a:effectLst/>
                <a:latin typeface="Garamond" pitchFamily="18" charset="0"/>
              </a:rPr>
              <a:t>窄长方框用以强调这个部分处于活动状态</a:t>
            </a:r>
          </a:p>
        </p:txBody>
      </p:sp>
      <p:sp>
        <p:nvSpPr>
          <p:cNvPr id="8" name="Text Box 23">
            <a:extLst>
              <a:ext uri="{FF2B5EF4-FFF2-40B4-BE49-F238E27FC236}">
                <a16:creationId xmlns:a16="http://schemas.microsoft.com/office/drawing/2014/main" id="{7D077194-BA4A-4B17-8519-1A584FD15B0D}"/>
              </a:ext>
            </a:extLst>
          </p:cNvPr>
          <p:cNvSpPr txBox="1">
            <a:spLocks noChangeArrowheads="1"/>
          </p:cNvSpPr>
          <p:nvPr/>
        </p:nvSpPr>
        <p:spPr bwMode="auto">
          <a:xfrm>
            <a:off x="284805" y="2312876"/>
            <a:ext cx="2640012" cy="247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Font typeface="Wingdings" pitchFamily="2" charset="2"/>
              <a:buNone/>
            </a:pPr>
            <a:r>
              <a:rPr lang="zh-CN" altLang="en-US" sz="1800" i="0" dirty="0">
                <a:solidFill>
                  <a:srgbClr val="3333FF"/>
                </a:solidFill>
                <a:effectLst/>
              </a:rPr>
              <a:t>消息格式:</a:t>
            </a:r>
          </a:p>
          <a:p>
            <a:pPr algn="l">
              <a:spcBef>
                <a:spcPct val="20000"/>
              </a:spcBef>
              <a:buFont typeface="Wingdings" pitchFamily="2" charset="2"/>
              <a:buNone/>
            </a:pPr>
            <a:r>
              <a:rPr lang="en-US" altLang="zh-CN" sz="1800" i="0" dirty="0">
                <a:solidFill>
                  <a:srgbClr val="000066"/>
                </a:solidFill>
                <a:effectLst/>
              </a:rPr>
              <a:t>operation (parameter list)  </a:t>
            </a:r>
          </a:p>
          <a:p>
            <a:pPr algn="l">
              <a:spcBef>
                <a:spcPct val="20000"/>
              </a:spcBef>
              <a:buFont typeface="Wingdings" pitchFamily="2" charset="2"/>
              <a:buNone/>
            </a:pPr>
            <a:r>
              <a:rPr lang="zh-CN" altLang="en-US" sz="1800" i="0" dirty="0">
                <a:solidFill>
                  <a:srgbClr val="000066"/>
                </a:solidFill>
                <a:effectLst/>
              </a:rPr>
              <a:t> 向哪个对象发消息，</a:t>
            </a:r>
            <a:r>
              <a:rPr lang="zh-CN" altLang="en-US" sz="1800" i="0" dirty="0">
                <a:effectLst/>
              </a:rPr>
              <a:t>实际上就是调用它的类中的操作，</a:t>
            </a:r>
            <a:r>
              <a:rPr lang="zh-CN" altLang="en-US" sz="1800" i="0" dirty="0">
                <a:solidFill>
                  <a:srgbClr val="000066"/>
                </a:solidFill>
                <a:effectLst/>
              </a:rPr>
              <a:t>就是调用箭头指向的对象所在类的 一个</a:t>
            </a:r>
            <a:r>
              <a:rPr lang="en-US" altLang="zh-CN" sz="1800" i="0" dirty="0">
                <a:solidFill>
                  <a:srgbClr val="000066"/>
                </a:solidFill>
                <a:effectLst/>
              </a:rPr>
              <a:t>operation。</a:t>
            </a:r>
          </a:p>
          <a:p>
            <a:pPr algn="l">
              <a:spcBef>
                <a:spcPct val="20000"/>
              </a:spcBef>
              <a:buFont typeface="Wingdings" pitchFamily="2" charset="2"/>
              <a:buNone/>
            </a:pPr>
            <a:r>
              <a:rPr lang="zh-CN" altLang="en-US" sz="1800" i="0" dirty="0">
                <a:solidFill>
                  <a:srgbClr val="000066"/>
                </a:solidFill>
                <a:effectLst/>
              </a:rPr>
              <a:t>例：</a:t>
            </a:r>
            <a:endParaRPr lang="ja-JP" altLang="en-US" sz="1800" i="0" dirty="0">
              <a:solidFill>
                <a:schemeClr val="tx1"/>
              </a:solidFill>
              <a:effectLst/>
              <a:ea typeface="ＭＳ Ｐゴシック" pitchFamily="34" charset="-128"/>
            </a:endParaRPr>
          </a:p>
        </p:txBody>
      </p:sp>
      <p:pic>
        <p:nvPicPr>
          <p:cNvPr id="9" name="Picture 24">
            <a:extLst>
              <a:ext uri="{FF2B5EF4-FFF2-40B4-BE49-F238E27FC236}">
                <a16:creationId xmlns:a16="http://schemas.microsoft.com/office/drawing/2014/main" id="{F50CC423-DFAC-4A7A-B665-4E03CE9D7C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810" y="4589694"/>
            <a:ext cx="2089734" cy="1386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5">
            <a:extLst>
              <a:ext uri="{FF2B5EF4-FFF2-40B4-BE49-F238E27FC236}">
                <a16:creationId xmlns:a16="http://schemas.microsoft.com/office/drawing/2014/main" id="{8708DD32-95A8-43EF-8D39-7A781FE635E7}"/>
              </a:ext>
            </a:extLst>
          </p:cNvPr>
          <p:cNvSpPr>
            <a:spLocks noChangeArrowheads="1"/>
          </p:cNvSpPr>
          <p:nvPr/>
        </p:nvSpPr>
        <p:spPr bwMode="auto">
          <a:xfrm>
            <a:off x="410217" y="6023730"/>
            <a:ext cx="2514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Font typeface="Wingdings" pitchFamily="2" charset="2"/>
              <a:buNone/>
            </a:pPr>
            <a:r>
              <a:rPr lang="zh-CN" altLang="en-US" sz="1600" i="0" dirty="0">
                <a:solidFill>
                  <a:srgbClr val="000066"/>
                </a:solidFill>
                <a:effectLst/>
              </a:rPr>
              <a:t>订单类发消息给客户类调用客户类中的“验证客户”操作</a:t>
            </a:r>
          </a:p>
        </p:txBody>
      </p:sp>
      <p:sp>
        <p:nvSpPr>
          <p:cNvPr id="11" name="文本框 10">
            <a:extLst>
              <a:ext uri="{FF2B5EF4-FFF2-40B4-BE49-F238E27FC236}">
                <a16:creationId xmlns:a16="http://schemas.microsoft.com/office/drawing/2014/main" id="{0145E765-4516-4889-9558-681502BF82EF}"/>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473959159"/>
      </p:ext>
    </p:extLst>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023C23-1A7B-4971-8F4F-69E276DFE2BC}"/>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9" name="Picture 12">
            <a:extLst>
              <a:ext uri="{FF2B5EF4-FFF2-40B4-BE49-F238E27FC236}">
                <a16:creationId xmlns:a16="http://schemas.microsoft.com/office/drawing/2014/main" id="{D8BBE4D2-75BF-43B8-8987-177CF49A4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93" y="2114491"/>
            <a:ext cx="4608512" cy="2655888"/>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3">
            <a:extLst>
              <a:ext uri="{FF2B5EF4-FFF2-40B4-BE49-F238E27FC236}">
                <a16:creationId xmlns:a16="http://schemas.microsoft.com/office/drawing/2014/main" id="{52EE89B2-60AA-4788-8879-7C91F95C76F7}"/>
              </a:ext>
            </a:extLst>
          </p:cNvPr>
          <p:cNvSpPr>
            <a:spLocks noChangeArrowheads="1"/>
          </p:cNvSpPr>
          <p:nvPr/>
        </p:nvSpPr>
        <p:spPr bwMode="auto">
          <a:xfrm>
            <a:off x="1029193" y="1801754"/>
            <a:ext cx="1008062" cy="217487"/>
          </a:xfrm>
          <a:prstGeom prst="wedgeRoundRectCallout">
            <a:avLst>
              <a:gd name="adj1" fmla="val -31102"/>
              <a:gd name="adj2" fmla="val 119343"/>
              <a:gd name="adj3" fmla="val 16667"/>
            </a:avLst>
          </a:prstGeom>
          <a:noFill/>
          <a:ln w="9525">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1200" i="0">
                <a:solidFill>
                  <a:srgbClr val="000066"/>
                </a:solidFill>
                <a:effectLst/>
                <a:latin typeface="Garamond" pitchFamily="18" charset="0"/>
              </a:rPr>
              <a:t>信息亭</a:t>
            </a:r>
          </a:p>
        </p:txBody>
      </p:sp>
      <p:sp>
        <p:nvSpPr>
          <p:cNvPr id="11" name="AutoShape 14">
            <a:extLst>
              <a:ext uri="{FF2B5EF4-FFF2-40B4-BE49-F238E27FC236}">
                <a16:creationId xmlns:a16="http://schemas.microsoft.com/office/drawing/2014/main" id="{F4D8CA17-97A3-47C9-9173-2E09471FA944}"/>
              </a:ext>
            </a:extLst>
          </p:cNvPr>
          <p:cNvSpPr>
            <a:spLocks noChangeArrowheads="1"/>
          </p:cNvSpPr>
          <p:nvPr/>
        </p:nvSpPr>
        <p:spPr bwMode="auto">
          <a:xfrm>
            <a:off x="2397618" y="1733491"/>
            <a:ext cx="1008062" cy="242888"/>
          </a:xfrm>
          <a:prstGeom prst="wedgeRoundRectCallout">
            <a:avLst>
              <a:gd name="adj1" fmla="val -36144"/>
              <a:gd name="adj2" fmla="val 140852"/>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1000" i="0">
                <a:solidFill>
                  <a:srgbClr val="000066"/>
                </a:solidFill>
                <a:effectLst/>
                <a:latin typeface="Garamond" pitchFamily="18" charset="0"/>
              </a:rPr>
              <a:t>售票中心</a:t>
            </a:r>
          </a:p>
        </p:txBody>
      </p:sp>
      <p:sp>
        <p:nvSpPr>
          <p:cNvPr id="12" name="AutoShape 15">
            <a:extLst>
              <a:ext uri="{FF2B5EF4-FFF2-40B4-BE49-F238E27FC236}">
                <a16:creationId xmlns:a16="http://schemas.microsoft.com/office/drawing/2014/main" id="{0D188D31-7B00-4856-828D-3F73E2912CC8}"/>
              </a:ext>
            </a:extLst>
          </p:cNvPr>
          <p:cNvSpPr>
            <a:spLocks noChangeArrowheads="1"/>
          </p:cNvSpPr>
          <p:nvPr/>
        </p:nvSpPr>
        <p:spPr bwMode="auto">
          <a:xfrm>
            <a:off x="3910505" y="1657291"/>
            <a:ext cx="1008063" cy="304800"/>
          </a:xfrm>
          <a:prstGeom prst="wedgeRoundRectCallout">
            <a:avLst>
              <a:gd name="adj1" fmla="val -37560"/>
              <a:gd name="adj2" fmla="val 111981"/>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1000" i="0">
                <a:solidFill>
                  <a:srgbClr val="000066"/>
                </a:solidFill>
                <a:effectLst/>
                <a:latin typeface="Garamond" pitchFamily="18" charset="0"/>
              </a:rPr>
              <a:t>信用卡服务</a:t>
            </a:r>
          </a:p>
        </p:txBody>
      </p:sp>
      <p:sp>
        <p:nvSpPr>
          <p:cNvPr id="13" name="Rectangle 16">
            <a:extLst>
              <a:ext uri="{FF2B5EF4-FFF2-40B4-BE49-F238E27FC236}">
                <a16:creationId xmlns:a16="http://schemas.microsoft.com/office/drawing/2014/main" id="{9CE14EBE-C032-4D55-BFA5-30939C668A81}"/>
              </a:ext>
            </a:extLst>
          </p:cNvPr>
          <p:cNvSpPr>
            <a:spLocks noChangeArrowheads="1"/>
          </p:cNvSpPr>
          <p:nvPr/>
        </p:nvSpPr>
        <p:spPr bwMode="auto">
          <a:xfrm>
            <a:off x="5698030" y="1535847"/>
            <a:ext cx="3419475" cy="309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Font typeface="Wingdings" pitchFamily="2" charset="2"/>
              <a:buNone/>
            </a:pPr>
            <a:r>
              <a:rPr lang="zh-CN" altLang="en-US" sz="1200" i="0" dirty="0">
                <a:solidFill>
                  <a:srgbClr val="000066"/>
                </a:solidFill>
                <a:effectLst/>
              </a:rPr>
              <a:t>从这个例子中可以看出：</a:t>
            </a:r>
          </a:p>
          <a:p>
            <a:pPr algn="l">
              <a:spcBef>
                <a:spcPct val="20000"/>
              </a:spcBef>
              <a:buFont typeface="Wingdings" pitchFamily="2" charset="2"/>
              <a:buNone/>
            </a:pPr>
            <a:r>
              <a:rPr kumimoji="0" lang="en-US" altLang="zh-CN" sz="1200" i="0" dirty="0" err="1">
                <a:solidFill>
                  <a:srgbClr val="000066"/>
                </a:solidFill>
                <a:effectLst/>
              </a:rPr>
              <a:t>Kjosk</a:t>
            </a:r>
            <a:r>
              <a:rPr kumimoji="0" lang="zh-CN" altLang="en-US" sz="1200" i="0" dirty="0">
                <a:solidFill>
                  <a:srgbClr val="000066"/>
                </a:solidFill>
                <a:effectLst/>
              </a:rPr>
              <a:t>类中的操作有</a:t>
            </a:r>
            <a:endParaRPr kumimoji="0" lang="en-US" altLang="zh-CN" sz="1200" i="0" dirty="0">
              <a:solidFill>
                <a:srgbClr val="000066"/>
              </a:solidFill>
              <a:effectLst/>
            </a:endParaRPr>
          </a:p>
          <a:p>
            <a:pPr algn="l">
              <a:spcBef>
                <a:spcPct val="20000"/>
              </a:spcBef>
              <a:buFont typeface="Wingdings" pitchFamily="2" charset="2"/>
              <a:buNone/>
            </a:pPr>
            <a:r>
              <a:rPr kumimoji="0" lang="en-US" altLang="zh-CN" sz="1200" i="0" dirty="0">
                <a:solidFill>
                  <a:srgbClr val="000066"/>
                </a:solidFill>
                <a:effectLst/>
              </a:rPr>
              <a:t>    Show Available (seat-list)</a:t>
            </a:r>
          </a:p>
          <a:p>
            <a:pPr algn="l">
              <a:spcBef>
                <a:spcPct val="20000"/>
              </a:spcBef>
              <a:buFont typeface="Wingdings" pitchFamily="2" charset="2"/>
              <a:buNone/>
            </a:pPr>
            <a:r>
              <a:rPr kumimoji="0" lang="en-US" altLang="zh-CN" sz="1200" i="0" dirty="0">
                <a:solidFill>
                  <a:srgbClr val="000066"/>
                </a:solidFill>
                <a:effectLst/>
              </a:rPr>
              <a:t>    Demand Payment (cost)</a:t>
            </a:r>
          </a:p>
          <a:p>
            <a:pPr algn="l">
              <a:spcBef>
                <a:spcPct val="20000"/>
              </a:spcBef>
              <a:buFont typeface="Wingdings" pitchFamily="2" charset="2"/>
              <a:buNone/>
            </a:pPr>
            <a:r>
              <a:rPr kumimoji="0" lang="en-US" altLang="zh-CN" sz="1200" i="0" dirty="0">
                <a:solidFill>
                  <a:srgbClr val="000066"/>
                </a:solidFill>
                <a:effectLst/>
              </a:rPr>
              <a:t>     </a:t>
            </a:r>
            <a:r>
              <a:rPr kumimoji="0" lang="en-US" altLang="zh-CN" sz="1200" i="0" dirty="0" err="1">
                <a:solidFill>
                  <a:srgbClr val="000066"/>
                </a:solidFill>
                <a:effectLst/>
              </a:rPr>
              <a:t>printtickets</a:t>
            </a:r>
            <a:r>
              <a:rPr kumimoji="0" lang="en-US" altLang="zh-CN" sz="1200" i="0" dirty="0">
                <a:solidFill>
                  <a:srgbClr val="000066"/>
                </a:solidFill>
                <a:effectLst/>
              </a:rPr>
              <a:t> (performance, seats)</a:t>
            </a:r>
          </a:p>
          <a:p>
            <a:pPr algn="l">
              <a:spcBef>
                <a:spcPct val="20000"/>
              </a:spcBef>
              <a:buFont typeface="Wingdings" pitchFamily="2" charset="2"/>
              <a:buNone/>
            </a:pPr>
            <a:r>
              <a:rPr kumimoji="0" lang="en-US" altLang="zh-CN" sz="1200" i="0" dirty="0">
                <a:solidFill>
                  <a:srgbClr val="000066"/>
                </a:solidFill>
                <a:effectLst/>
              </a:rPr>
              <a:t>     eject card</a:t>
            </a:r>
          </a:p>
          <a:p>
            <a:pPr algn="l">
              <a:spcBef>
                <a:spcPct val="20000"/>
              </a:spcBef>
              <a:buFont typeface="Wingdings" pitchFamily="2" charset="2"/>
              <a:buNone/>
            </a:pPr>
            <a:endParaRPr kumimoji="0" lang="en-US" altLang="zh-CN" sz="1200" i="0" dirty="0">
              <a:solidFill>
                <a:srgbClr val="000066"/>
              </a:solidFill>
              <a:effectLst/>
            </a:endParaRPr>
          </a:p>
          <a:p>
            <a:pPr algn="l">
              <a:spcBef>
                <a:spcPct val="20000"/>
              </a:spcBef>
              <a:buFont typeface="Wingdings" pitchFamily="2" charset="2"/>
              <a:buNone/>
            </a:pPr>
            <a:r>
              <a:rPr kumimoji="0" lang="en-US" altLang="zh-CN" sz="1200" i="0" dirty="0">
                <a:solidFill>
                  <a:srgbClr val="000066"/>
                </a:solidFill>
                <a:effectLst/>
              </a:rPr>
              <a:t>Box Office</a:t>
            </a:r>
            <a:r>
              <a:rPr kumimoji="0" lang="zh-CN" altLang="en-US" sz="1200" i="0" dirty="0">
                <a:solidFill>
                  <a:srgbClr val="000066"/>
                </a:solidFill>
                <a:effectLst/>
              </a:rPr>
              <a:t>中的操作有</a:t>
            </a:r>
            <a:endParaRPr kumimoji="0" lang="en-US" altLang="zh-CN" sz="1200" i="0" dirty="0">
              <a:solidFill>
                <a:srgbClr val="000066"/>
              </a:solidFill>
              <a:effectLst/>
            </a:endParaRPr>
          </a:p>
          <a:p>
            <a:pPr algn="l">
              <a:spcBef>
                <a:spcPct val="20000"/>
              </a:spcBef>
              <a:buFont typeface="Wingdings" pitchFamily="2" charset="2"/>
              <a:buNone/>
            </a:pPr>
            <a:r>
              <a:rPr kumimoji="0" lang="en-US" altLang="zh-CN" sz="1200" i="0" dirty="0">
                <a:solidFill>
                  <a:srgbClr val="000066"/>
                </a:solidFill>
                <a:effectLst/>
              </a:rPr>
              <a:t>     Request (count, performance)</a:t>
            </a:r>
          </a:p>
          <a:p>
            <a:pPr algn="l">
              <a:spcBef>
                <a:spcPct val="20000"/>
              </a:spcBef>
              <a:buFont typeface="Wingdings" pitchFamily="2" charset="2"/>
              <a:buNone/>
            </a:pPr>
            <a:r>
              <a:rPr kumimoji="0" lang="en-US" altLang="zh-CN" sz="1200" i="0" dirty="0">
                <a:solidFill>
                  <a:srgbClr val="000066"/>
                </a:solidFill>
                <a:effectLst/>
              </a:rPr>
              <a:t>     Select Seats</a:t>
            </a:r>
          </a:p>
          <a:p>
            <a:pPr algn="l">
              <a:spcBef>
                <a:spcPct val="20000"/>
              </a:spcBef>
              <a:buFont typeface="Wingdings" pitchFamily="2" charset="2"/>
              <a:buNone/>
            </a:pPr>
            <a:r>
              <a:rPr kumimoji="0" lang="en-US" altLang="zh-CN" sz="1200" i="0" dirty="0">
                <a:solidFill>
                  <a:srgbClr val="000066"/>
                </a:solidFill>
                <a:effectLst/>
              </a:rPr>
              <a:t>     Insert Card (Card Number)</a:t>
            </a:r>
          </a:p>
          <a:p>
            <a:pPr algn="l">
              <a:spcBef>
                <a:spcPct val="20000"/>
              </a:spcBef>
              <a:buFont typeface="Wingdings" pitchFamily="2" charset="2"/>
              <a:buNone/>
            </a:pPr>
            <a:r>
              <a:rPr kumimoji="0" lang="en-US" altLang="zh-CN" sz="1200" i="0" dirty="0">
                <a:solidFill>
                  <a:srgbClr val="000066"/>
                </a:solidFill>
                <a:effectLst/>
              </a:rPr>
              <a:t>     authorized</a:t>
            </a:r>
          </a:p>
          <a:p>
            <a:pPr algn="l">
              <a:spcBef>
                <a:spcPct val="20000"/>
              </a:spcBef>
              <a:buFont typeface="Wingdings" pitchFamily="2" charset="2"/>
              <a:buNone/>
            </a:pPr>
            <a:endParaRPr kumimoji="0" lang="en-US" altLang="zh-CN" sz="1200" i="0" dirty="0">
              <a:solidFill>
                <a:srgbClr val="000066"/>
              </a:solidFill>
              <a:effectLst/>
            </a:endParaRPr>
          </a:p>
          <a:p>
            <a:pPr algn="l">
              <a:spcBef>
                <a:spcPct val="20000"/>
              </a:spcBef>
              <a:buFont typeface="Wingdings" pitchFamily="2" charset="2"/>
              <a:buNone/>
            </a:pPr>
            <a:r>
              <a:rPr kumimoji="0" lang="en-US" altLang="zh-CN" sz="1200" i="0" dirty="0">
                <a:solidFill>
                  <a:srgbClr val="000066"/>
                </a:solidFill>
                <a:effectLst/>
              </a:rPr>
              <a:t>Credit Card Service</a:t>
            </a:r>
            <a:r>
              <a:rPr kumimoji="0" lang="zh-CN" altLang="en-US" sz="1200" i="0" dirty="0">
                <a:solidFill>
                  <a:srgbClr val="000066"/>
                </a:solidFill>
                <a:effectLst/>
              </a:rPr>
              <a:t>类中的操作有</a:t>
            </a:r>
          </a:p>
          <a:p>
            <a:pPr algn="l">
              <a:spcBef>
                <a:spcPct val="20000"/>
              </a:spcBef>
              <a:buFont typeface="Wingdings" pitchFamily="2" charset="2"/>
              <a:buNone/>
            </a:pPr>
            <a:r>
              <a:rPr kumimoji="0" lang="en-US" altLang="zh-CN" sz="1200" i="0" dirty="0">
                <a:solidFill>
                  <a:srgbClr val="000066"/>
                </a:solidFill>
                <a:effectLst/>
              </a:rPr>
              <a:t>    charge(card number, cost)</a:t>
            </a:r>
          </a:p>
        </p:txBody>
      </p:sp>
      <p:sp>
        <p:nvSpPr>
          <p:cNvPr id="14" name="Rectangle 17">
            <a:extLst>
              <a:ext uri="{FF2B5EF4-FFF2-40B4-BE49-F238E27FC236}">
                <a16:creationId xmlns:a16="http://schemas.microsoft.com/office/drawing/2014/main" id="{0D298425-0045-4AB0-AF1C-1AEFEF6F55FE}"/>
              </a:ext>
            </a:extLst>
          </p:cNvPr>
          <p:cNvSpPr>
            <a:spLocks noChangeArrowheads="1"/>
          </p:cNvSpPr>
          <p:nvPr/>
        </p:nvSpPr>
        <p:spPr bwMode="auto">
          <a:xfrm>
            <a:off x="452930" y="5031448"/>
            <a:ext cx="856932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Font typeface="Wingdings" pitchFamily="2" charset="2"/>
              <a:buNone/>
            </a:pPr>
            <a:r>
              <a:rPr kumimoji="0" lang="zh-CN" altLang="en-US" sz="1200" i="0" dirty="0">
                <a:solidFill>
                  <a:srgbClr val="000066"/>
                </a:solidFill>
                <a:effectLst/>
              </a:rPr>
              <a:t> 此图是描述购票这个用例的顺序图。顾客在信息亭与售票中心通话触发了这个用例的执行。顺序图中付款这个用例包括售票中心与信息亭和信用卡服务处使用消息进行通信过程。</a:t>
            </a:r>
          </a:p>
          <a:p>
            <a:pPr algn="l">
              <a:spcBef>
                <a:spcPct val="20000"/>
              </a:spcBef>
              <a:buFont typeface="Wingdings" pitchFamily="2" charset="2"/>
              <a:buNone/>
            </a:pPr>
            <a:r>
              <a:rPr kumimoji="0" lang="zh-CN" altLang="en-US" sz="1200" i="0" dirty="0">
                <a:solidFill>
                  <a:srgbClr val="3333FF"/>
                </a:solidFill>
                <a:effectLst/>
              </a:rPr>
              <a:t>此图中存在的事物有：</a:t>
            </a:r>
          </a:p>
          <a:p>
            <a:pPr algn="l">
              <a:spcBef>
                <a:spcPct val="20000"/>
              </a:spcBef>
              <a:buFont typeface="Wingdings" pitchFamily="2" charset="2"/>
              <a:buNone/>
            </a:pPr>
            <a:r>
              <a:rPr kumimoji="0" lang="zh-CN" altLang="en-US" sz="1200" i="0" dirty="0">
                <a:solidFill>
                  <a:srgbClr val="000066"/>
                </a:solidFill>
                <a:effectLst/>
              </a:rPr>
              <a:t>    对象(信息亭 </a:t>
            </a:r>
            <a:r>
              <a:rPr kumimoji="0" lang="en-US" altLang="zh-CN" sz="1200" i="0" dirty="0" err="1">
                <a:solidFill>
                  <a:srgbClr val="000066"/>
                </a:solidFill>
                <a:effectLst/>
              </a:rPr>
              <a:t>Kjosk</a:t>
            </a:r>
            <a:r>
              <a:rPr kumimoji="0" lang="en-US" altLang="zh-CN" sz="1200" i="0" dirty="0">
                <a:solidFill>
                  <a:srgbClr val="000066"/>
                </a:solidFill>
                <a:effectLst/>
              </a:rPr>
              <a:t> </a:t>
            </a:r>
            <a:r>
              <a:rPr kumimoji="0" lang="zh-CN" altLang="en-US" sz="1200" i="0" dirty="0">
                <a:solidFill>
                  <a:srgbClr val="000066"/>
                </a:solidFill>
                <a:effectLst/>
              </a:rPr>
              <a:t>，售票中心 </a:t>
            </a:r>
            <a:r>
              <a:rPr kumimoji="0" lang="en-US" altLang="zh-CN" sz="1200" i="0" dirty="0">
                <a:solidFill>
                  <a:srgbClr val="000066"/>
                </a:solidFill>
                <a:effectLst/>
              </a:rPr>
              <a:t>Box Office， </a:t>
            </a:r>
            <a:r>
              <a:rPr kumimoji="0" lang="zh-CN" altLang="en-US" sz="1200" i="0" dirty="0">
                <a:solidFill>
                  <a:srgbClr val="000066"/>
                </a:solidFill>
                <a:effectLst/>
              </a:rPr>
              <a:t>信用卡服务 </a:t>
            </a:r>
            <a:r>
              <a:rPr kumimoji="0" lang="en-US" altLang="zh-CN" sz="1200" i="0" dirty="0">
                <a:solidFill>
                  <a:srgbClr val="000066"/>
                </a:solidFill>
                <a:effectLst/>
              </a:rPr>
              <a:t>Credit Card Service</a:t>
            </a:r>
            <a:r>
              <a:rPr kumimoji="0" lang="zh-CN" altLang="en-US" sz="1200" i="0" dirty="0">
                <a:solidFill>
                  <a:srgbClr val="000066"/>
                </a:solidFill>
                <a:effectLst/>
              </a:rPr>
              <a:t> )，生命线，消息符号。</a:t>
            </a:r>
          </a:p>
          <a:p>
            <a:pPr algn="l">
              <a:spcBef>
                <a:spcPct val="20000"/>
              </a:spcBef>
              <a:buFont typeface="Wingdings" pitchFamily="2" charset="2"/>
              <a:buNone/>
            </a:pPr>
            <a:endParaRPr kumimoji="0" lang="zh-CN" altLang="en-US" sz="1200" i="0" dirty="0">
              <a:solidFill>
                <a:srgbClr val="000066"/>
              </a:solidFill>
              <a:effectLst/>
            </a:endParaRPr>
          </a:p>
          <a:p>
            <a:pPr algn="l">
              <a:spcBef>
                <a:spcPct val="20000"/>
              </a:spcBef>
              <a:buFont typeface="Wingdings" pitchFamily="2" charset="2"/>
              <a:buNone/>
            </a:pPr>
            <a:r>
              <a:rPr kumimoji="0" lang="zh-CN" altLang="en-US" sz="1200" i="0" dirty="0">
                <a:solidFill>
                  <a:srgbClr val="000066"/>
                </a:solidFill>
                <a:effectLst/>
              </a:rPr>
              <a:t>信息亭发</a:t>
            </a:r>
            <a:r>
              <a:rPr kumimoji="0" lang="en-US" altLang="zh-CN" sz="1200" i="0" dirty="0">
                <a:solidFill>
                  <a:srgbClr val="000066"/>
                </a:solidFill>
                <a:effectLst/>
              </a:rPr>
              <a:t>Request (count, performance)</a:t>
            </a:r>
            <a:r>
              <a:rPr kumimoji="0" lang="zh-CN" altLang="en-US" sz="1200" i="0" dirty="0">
                <a:solidFill>
                  <a:srgbClr val="000066"/>
                </a:solidFill>
                <a:effectLst/>
              </a:rPr>
              <a:t>消息给售票中心，表示调用售票中心类的</a:t>
            </a:r>
            <a:r>
              <a:rPr kumimoji="0" lang="en-US" altLang="zh-CN" sz="1200" i="0" dirty="0">
                <a:solidFill>
                  <a:srgbClr val="000066"/>
                </a:solidFill>
                <a:effectLst/>
              </a:rPr>
              <a:t>Request (count, performance)</a:t>
            </a:r>
            <a:r>
              <a:rPr kumimoji="0" lang="zh-CN" altLang="en-US" sz="1200" i="0" dirty="0">
                <a:solidFill>
                  <a:srgbClr val="000066"/>
                </a:solidFill>
                <a:effectLst/>
              </a:rPr>
              <a:t>操作，来查询演出的信息。</a:t>
            </a:r>
          </a:p>
          <a:p>
            <a:pPr algn="l">
              <a:spcBef>
                <a:spcPct val="20000"/>
              </a:spcBef>
              <a:buFont typeface="Wingdings" pitchFamily="2" charset="2"/>
              <a:buNone/>
            </a:pPr>
            <a:r>
              <a:rPr kumimoji="0" lang="zh-CN" altLang="en-US" sz="1200" i="0" dirty="0">
                <a:solidFill>
                  <a:srgbClr val="000066"/>
                </a:solidFill>
                <a:effectLst/>
              </a:rPr>
              <a:t>售票中心发</a:t>
            </a:r>
            <a:r>
              <a:rPr kumimoji="0" lang="en-US" altLang="zh-CN" sz="1200" i="0" dirty="0">
                <a:solidFill>
                  <a:srgbClr val="000066"/>
                </a:solidFill>
                <a:effectLst/>
              </a:rPr>
              <a:t>Show Available(seat-list)</a:t>
            </a:r>
            <a:r>
              <a:rPr kumimoji="0" lang="zh-CN" altLang="en-US" sz="1200" i="0" dirty="0">
                <a:solidFill>
                  <a:srgbClr val="000066"/>
                </a:solidFill>
                <a:effectLst/>
              </a:rPr>
              <a:t>消息给信息亭，表示调用信息亭类中的</a:t>
            </a:r>
            <a:r>
              <a:rPr kumimoji="0" lang="en-US" altLang="zh-CN" sz="1200" i="0" dirty="0">
                <a:solidFill>
                  <a:srgbClr val="000066"/>
                </a:solidFill>
                <a:effectLst/>
              </a:rPr>
              <a:t>Show Available(seat-list)</a:t>
            </a:r>
            <a:r>
              <a:rPr kumimoji="0" lang="zh-CN" altLang="en-US" sz="1200" i="0" dirty="0">
                <a:solidFill>
                  <a:srgbClr val="000066"/>
                </a:solidFill>
                <a:effectLst/>
              </a:rPr>
              <a:t>操作，给出可用的座位表。</a:t>
            </a:r>
          </a:p>
        </p:txBody>
      </p:sp>
    </p:spTree>
    <p:extLst>
      <p:ext uri="{BB962C8B-B14F-4D97-AF65-F5344CB8AC3E}">
        <p14:creationId xmlns:p14="http://schemas.microsoft.com/office/powerpoint/2010/main" val="2179737186"/>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820" y="2013715"/>
            <a:ext cx="2828925" cy="381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428"/>
          <p:cNvSpPr txBox="1">
            <a:spLocks noChangeArrowheads="1"/>
          </p:cNvSpPr>
          <p:nvPr/>
        </p:nvSpPr>
        <p:spPr>
          <a:xfrm>
            <a:off x="430930" y="230397"/>
            <a:ext cx="6543850" cy="70753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UML</a:t>
            </a:r>
            <a:r>
              <a:rPr lang="zh-CN" altLang="en-US" sz="4000" dirty="0" smtClean="0">
                <a:solidFill>
                  <a:srgbClr val="0000FF"/>
                </a:solidFill>
                <a:latin typeface="黑体" panose="02010609060101010101" pitchFamily="49" charset="-122"/>
                <a:ea typeface="黑体" panose="02010609060101010101" pitchFamily="49" charset="-122"/>
                <a:cs typeface="Times New Roman" pitchFamily="18" charset="0"/>
              </a:rPr>
              <a:t>语法</a:t>
            </a:r>
            <a:r>
              <a:rPr lang="en-US" altLang="zh-CN" sz="4000" dirty="0" smtClean="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dirty="0" smtClean="0">
                <a:solidFill>
                  <a:srgbClr val="0000FF"/>
                </a:solidFill>
                <a:latin typeface="黑体" panose="02010609060101010101" pitchFamily="49" charset="-122"/>
                <a:ea typeface="黑体" panose="02010609060101010101" pitchFamily="49" charset="-122"/>
                <a:cs typeface="Times New Roman" pitchFamily="18" charset="0"/>
              </a:rPr>
              <a:t>图的画法，概要）</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21" name="Rectangle 429"/>
          <p:cNvSpPr>
            <a:spLocks noChangeArrowheads="1"/>
          </p:cNvSpPr>
          <p:nvPr/>
        </p:nvSpPr>
        <p:spPr bwMode="auto">
          <a:xfrm>
            <a:off x="959743" y="2014779"/>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533400" lvl="1"/>
            <a:endParaRPr lang="en-US" altLang="ja-JP" sz="1600" b="0" i="0">
              <a:solidFill>
                <a:schemeClr val="tx1"/>
              </a:solidFill>
              <a:effectLst/>
            </a:endParaRPr>
          </a:p>
          <a:p>
            <a:pPr>
              <a:spcBef>
                <a:spcPct val="20000"/>
              </a:spcBef>
              <a:buClr>
                <a:srgbClr val="000066"/>
              </a:buClr>
              <a:buFont typeface="Wingdings" pitchFamily="2" charset="2"/>
              <a:buNone/>
            </a:pPr>
            <a:endParaRPr lang="en-US" altLang="ja-JP" sz="1800" b="0" i="0">
              <a:solidFill>
                <a:schemeClr val="tx1"/>
              </a:solidFill>
              <a:effectLst/>
            </a:endParaRPr>
          </a:p>
        </p:txBody>
      </p:sp>
      <p:sp>
        <p:nvSpPr>
          <p:cNvPr id="22" name="Rectangle 430"/>
          <p:cNvSpPr>
            <a:spLocks noChangeArrowheads="1"/>
          </p:cNvSpPr>
          <p:nvPr/>
        </p:nvSpPr>
        <p:spPr bwMode="auto">
          <a:xfrm>
            <a:off x="5277743" y="3175241"/>
            <a:ext cx="16970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 name="Rectangle 431"/>
          <p:cNvSpPr>
            <a:spLocks noChangeArrowheads="1"/>
          </p:cNvSpPr>
          <p:nvPr/>
        </p:nvSpPr>
        <p:spPr bwMode="auto">
          <a:xfrm>
            <a:off x="5638105" y="2167179"/>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4" name="Rectangle 615"/>
          <p:cNvSpPr>
            <a:spLocks noChangeArrowheads="1"/>
          </p:cNvSpPr>
          <p:nvPr/>
        </p:nvSpPr>
        <p:spPr bwMode="auto">
          <a:xfrm>
            <a:off x="974030" y="1990966"/>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533400" lvl="1"/>
            <a:endParaRPr lang="en-US" altLang="ja-JP" sz="1600" b="0" i="0">
              <a:solidFill>
                <a:schemeClr val="tx1"/>
              </a:solidFill>
              <a:effectLst/>
            </a:endParaRPr>
          </a:p>
          <a:p>
            <a:pPr>
              <a:spcBef>
                <a:spcPct val="20000"/>
              </a:spcBef>
              <a:buClr>
                <a:srgbClr val="000066"/>
              </a:buClr>
              <a:buFont typeface="Wingdings" pitchFamily="2" charset="2"/>
              <a:buNone/>
            </a:pPr>
            <a:endParaRPr lang="en-US" altLang="ja-JP" sz="1800" b="0" i="0">
              <a:solidFill>
                <a:schemeClr val="tx1"/>
              </a:solidFill>
              <a:effectLst/>
            </a:endParaRPr>
          </a:p>
        </p:txBody>
      </p:sp>
      <p:pic>
        <p:nvPicPr>
          <p:cNvPr id="25" name="Picture 6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343" y="1511541"/>
            <a:ext cx="9429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5593" y="2600566"/>
            <a:ext cx="720725" cy="68103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5505" y="3815004"/>
            <a:ext cx="21145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6055" y="4574126"/>
            <a:ext cx="863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 name="Group 747"/>
          <p:cNvGraphicFramePr>
            <a:graphicFrameLocks noGrp="1"/>
          </p:cNvGraphicFramePr>
          <p:nvPr>
            <p:extLst>
              <p:ext uri="{D42A27DB-BD31-4B8C-83A1-F6EECF244321}">
                <p14:modId xmlns:p14="http://schemas.microsoft.com/office/powerpoint/2010/main" val="2327949711"/>
              </p:ext>
            </p:extLst>
          </p:nvPr>
        </p:nvGraphicFramePr>
        <p:xfrm>
          <a:off x="480317" y="1313765"/>
          <a:ext cx="3676650" cy="5390899"/>
        </p:xfrm>
        <a:graphic>
          <a:graphicData uri="http://schemas.openxmlformats.org/drawingml/2006/table">
            <a:tbl>
              <a:tblPr/>
              <a:tblGrid>
                <a:gridCol w="495300">
                  <a:extLst>
                    <a:ext uri="{9D8B030D-6E8A-4147-A177-3AD203B41FA5}">
                      <a16:colId xmlns:a16="http://schemas.microsoft.com/office/drawing/2014/main" val="20000"/>
                    </a:ext>
                  </a:extLst>
                </a:gridCol>
                <a:gridCol w="2054225">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tblGrid>
              <a:tr h="633796">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是对一组具有相同属性、相同操作、相同关系和相同语义的对象的描述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是描述了一个类或构件的一个服务的操作集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协作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定义了一个交互，它是由一组共同工作以提供某种协作行为的角色和其他元素构成的一个群体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063">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用例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是对一组动作序列的描述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主动类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对象至少拥有一个进程或线程的类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是系统中物理的、可替代的部件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600">
                <a:tc>
                  <a:txBody>
                    <a:body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参与者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在系统外部与系统直接交互的人或事物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30" name="Picture 6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1768" y="3167502"/>
            <a:ext cx="863600"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1" name="Group 748"/>
          <p:cNvGraphicFramePr>
            <a:graphicFrameLocks/>
          </p:cNvGraphicFramePr>
          <p:nvPr>
            <p:extLst>
              <p:ext uri="{D42A27DB-BD31-4B8C-83A1-F6EECF244321}">
                <p14:modId xmlns:p14="http://schemas.microsoft.com/office/powerpoint/2010/main" val="154100759"/>
              </p:ext>
            </p:extLst>
          </p:nvPr>
        </p:nvGraphicFramePr>
        <p:xfrm>
          <a:off x="4447295" y="1433754"/>
          <a:ext cx="4445186" cy="4814888"/>
        </p:xfrm>
        <a:graphic>
          <a:graphicData uri="http://schemas.openxmlformats.org/drawingml/2006/table">
            <a:tbl>
              <a:tblPr/>
              <a:tblGrid>
                <a:gridCol w="997245">
                  <a:extLst>
                    <a:ext uri="{9D8B030D-6E8A-4147-A177-3AD203B41FA5}">
                      <a16:colId xmlns:a16="http://schemas.microsoft.com/office/drawing/2014/main" val="20000"/>
                    </a:ext>
                  </a:extLst>
                </a:gridCol>
                <a:gridCol w="2103718">
                  <a:extLst>
                    <a:ext uri="{9D8B030D-6E8A-4147-A177-3AD203B41FA5}">
                      <a16:colId xmlns:a16="http://schemas.microsoft.com/office/drawing/2014/main" val="20001"/>
                    </a:ext>
                  </a:extLst>
                </a:gridCol>
                <a:gridCol w="1344223">
                  <a:extLst>
                    <a:ext uri="{9D8B030D-6E8A-4147-A177-3AD203B41FA5}">
                      <a16:colId xmlns:a16="http://schemas.microsoft.com/office/drawing/2014/main" val="20002"/>
                    </a:ext>
                  </a:extLst>
                </a:gridCol>
              </a:tblGrid>
              <a:tr h="557213">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节点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是在运行时存在的物理元素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交互</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它由在特定语境中共同完成一定任务的一组对象间交换的消息组成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状态机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它描述了一个对象或一个交互在生命期内响应事件所经历的状态序列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65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把元素组织成组的机制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注释事物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是</a:t>
                      </a:r>
                      <a:r>
                        <a:rPr kumimoji="1" lang="en-US" altLang="zh-CN" sz="1000" b="1" i="0" u="none" strike="noStrike" cap="none" normalizeH="0" baseline="0">
                          <a:ln>
                            <a:noFill/>
                          </a:ln>
                          <a:solidFill>
                            <a:srgbClr val="000066"/>
                          </a:solidFill>
                          <a:effectLst/>
                          <a:latin typeface="Times New Roman" pitchFamily="18" charset="0"/>
                          <a:ea typeface="宋体" pitchFamily="2" charset="-122"/>
                        </a:rPr>
                        <a:t>UML</a:t>
                      </a:r>
                      <a:r>
                        <a:rPr kumimoji="1" lang="zh-CN" altLang="en-US" sz="1000" b="1" i="0" u="none" strike="noStrike" cap="none" normalizeH="0" baseline="0">
                          <a:ln>
                            <a:noFill/>
                          </a:ln>
                          <a:solidFill>
                            <a:srgbClr val="000066"/>
                          </a:solidFill>
                          <a:effectLst/>
                          <a:latin typeface="Times New Roman" pitchFamily="18" charset="0"/>
                          <a:ea typeface="宋体" pitchFamily="2" charset="-122"/>
                        </a:rPr>
                        <a:t>模型的解释部分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依赖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一条可能有方向的虚线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关联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一条实线，可能有方向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泛化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一条带有空心箭头的实线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实现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一条带有空心箭头的虚线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32" name="Picture 6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3355" y="6129579"/>
            <a:ext cx="842963" cy="56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6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6005" y="1453572"/>
            <a:ext cx="781050" cy="5564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9030" y="2219566"/>
            <a:ext cx="6286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12980" y="2663446"/>
            <a:ext cx="10096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7593" y="3239510"/>
            <a:ext cx="720725" cy="55721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22518" y="4031598"/>
            <a:ext cx="719137" cy="31273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7454" y="5350785"/>
            <a:ext cx="1104900" cy="4810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9" name="Object 743"/>
          <p:cNvGraphicFramePr>
            <a:graphicFrameLocks noChangeAspect="1"/>
          </p:cNvGraphicFramePr>
          <p:nvPr>
            <p:extLst>
              <p:ext uri="{D42A27DB-BD31-4B8C-83A1-F6EECF244321}">
                <p14:modId xmlns:p14="http://schemas.microsoft.com/office/powerpoint/2010/main" val="1147856168"/>
              </p:ext>
            </p:extLst>
          </p:nvPr>
        </p:nvGraphicFramePr>
        <p:xfrm>
          <a:off x="7793930" y="4562716"/>
          <a:ext cx="838200" cy="247650"/>
        </p:xfrm>
        <a:graphic>
          <a:graphicData uri="http://schemas.openxmlformats.org/presentationml/2006/ole">
            <mc:AlternateContent xmlns:mc="http://schemas.openxmlformats.org/markup-compatibility/2006">
              <mc:Choice xmlns:v="urn:schemas-microsoft-com:vml" Requires="v">
                <p:oleObj spid="_x0000_s5134" name="ビットマップ イメージ" r:id="rId17" imgW="838095" imgH="247685" progId="Paint.Picture">
                  <p:embed/>
                </p:oleObj>
              </mc:Choice>
              <mc:Fallback>
                <p:oleObj name="ビットマップ イメージ" r:id="rId17" imgW="838095" imgH="247685" progId="Paint.Picture">
                  <p:embed/>
                  <p:pic>
                    <p:nvPicPr>
                      <p:cNvPr id="34535" name="Object 7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93930" y="4562716"/>
                        <a:ext cx="8382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744"/>
          <p:cNvGraphicFramePr>
            <a:graphicFrameLocks noChangeAspect="1"/>
          </p:cNvGraphicFramePr>
          <p:nvPr>
            <p:extLst>
              <p:ext uri="{D42A27DB-BD31-4B8C-83A1-F6EECF244321}">
                <p14:modId xmlns:p14="http://schemas.microsoft.com/office/powerpoint/2010/main" val="22924617"/>
              </p:ext>
            </p:extLst>
          </p:nvPr>
        </p:nvGraphicFramePr>
        <p:xfrm>
          <a:off x="7793930" y="5039710"/>
          <a:ext cx="866775" cy="161925"/>
        </p:xfrm>
        <a:graphic>
          <a:graphicData uri="http://schemas.openxmlformats.org/presentationml/2006/ole">
            <mc:AlternateContent xmlns:mc="http://schemas.openxmlformats.org/markup-compatibility/2006">
              <mc:Choice xmlns:v="urn:schemas-microsoft-com:vml" Requires="v">
                <p:oleObj spid="_x0000_s5135" name="ビットマップ イメージ" r:id="rId19" imgW="866896" imgH="161990" progId="Paint.Picture">
                  <p:embed/>
                </p:oleObj>
              </mc:Choice>
              <mc:Fallback>
                <p:oleObj name="ビットマップ イメージ" r:id="rId19" imgW="866896" imgH="161990" progId="Paint.Picture">
                  <p:embed/>
                  <p:pic>
                    <p:nvPicPr>
                      <p:cNvPr id="34536" name="Object 7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93930" y="5039710"/>
                        <a:ext cx="866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745"/>
          <p:cNvGraphicFramePr>
            <a:graphicFrameLocks noChangeAspect="1"/>
          </p:cNvGraphicFramePr>
          <p:nvPr>
            <p:extLst>
              <p:ext uri="{D42A27DB-BD31-4B8C-83A1-F6EECF244321}">
                <p14:modId xmlns:p14="http://schemas.microsoft.com/office/powerpoint/2010/main" val="2482254582"/>
              </p:ext>
            </p:extLst>
          </p:nvPr>
        </p:nvGraphicFramePr>
        <p:xfrm>
          <a:off x="7800280" y="5399329"/>
          <a:ext cx="876300" cy="247650"/>
        </p:xfrm>
        <a:graphic>
          <a:graphicData uri="http://schemas.openxmlformats.org/presentationml/2006/ole">
            <mc:AlternateContent xmlns:mc="http://schemas.openxmlformats.org/markup-compatibility/2006">
              <mc:Choice xmlns:v="urn:schemas-microsoft-com:vml" Requires="v">
                <p:oleObj spid="_x0000_s5136" name="ビットマップ イメージ" r:id="rId21" imgW="876190" imgH="247685" progId="Paint.Picture">
                  <p:embed/>
                </p:oleObj>
              </mc:Choice>
              <mc:Fallback>
                <p:oleObj name="ビットマップ イメージ" r:id="rId21" imgW="876190" imgH="247685" progId="Paint.Picture">
                  <p:embed/>
                  <p:pic>
                    <p:nvPicPr>
                      <p:cNvPr id="34537" name="Object 7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00280" y="5399329"/>
                        <a:ext cx="8763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746"/>
          <p:cNvGraphicFramePr>
            <a:graphicFrameLocks noChangeAspect="1"/>
          </p:cNvGraphicFramePr>
          <p:nvPr>
            <p:extLst>
              <p:ext uri="{D42A27DB-BD31-4B8C-83A1-F6EECF244321}">
                <p14:modId xmlns:p14="http://schemas.microsoft.com/office/powerpoint/2010/main" val="3952082587"/>
              </p:ext>
            </p:extLst>
          </p:nvPr>
        </p:nvGraphicFramePr>
        <p:xfrm>
          <a:off x="7800280" y="5904154"/>
          <a:ext cx="819150" cy="323850"/>
        </p:xfrm>
        <a:graphic>
          <a:graphicData uri="http://schemas.openxmlformats.org/presentationml/2006/ole">
            <mc:AlternateContent xmlns:mc="http://schemas.openxmlformats.org/markup-compatibility/2006">
              <mc:Choice xmlns:v="urn:schemas-microsoft-com:vml" Requires="v">
                <p:oleObj spid="_x0000_s5137" name="ビットマップ イメージ" r:id="rId23" imgW="819048" imgH="323981" progId="Paint.Picture">
                  <p:embed/>
                </p:oleObj>
              </mc:Choice>
              <mc:Fallback>
                <p:oleObj name="ビットマップ イメージ" r:id="rId23" imgW="819048" imgH="323981" progId="Paint.Picture">
                  <p:embed/>
                  <p:pic>
                    <p:nvPicPr>
                      <p:cNvPr id="34538" name="Object 7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00280" y="5904154"/>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080073"/>
      </p:ext>
    </p:extLst>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2E8264-26BD-4064-A3EF-FF529F9FCC5A}"/>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3" name="Picture 10">
            <a:extLst>
              <a:ext uri="{FF2B5EF4-FFF2-40B4-BE49-F238E27FC236}">
                <a16:creationId xmlns:a16="http://schemas.microsoft.com/office/drawing/2014/main" id="{59D7F092-B395-40FE-AC72-EF4A57ABC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690" y="1853825"/>
            <a:ext cx="5130570" cy="475138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39239AE-827B-43F1-B17F-858A0BF64950}"/>
              </a:ext>
            </a:extLst>
          </p:cNvPr>
          <p:cNvSpPr txBox="1"/>
          <p:nvPr/>
        </p:nvSpPr>
        <p:spPr>
          <a:xfrm>
            <a:off x="6102170" y="5859270"/>
            <a:ext cx="3330370" cy="338554"/>
          </a:xfrm>
          <a:prstGeom prst="rect">
            <a:avLst/>
          </a:prstGeom>
          <a:noFill/>
        </p:spPr>
        <p:txBody>
          <a:bodyPr wrap="square">
            <a:spAutoFit/>
          </a:bodyPr>
          <a:lstStyle/>
          <a:p>
            <a:r>
              <a:rPr kumimoji="0" lang="zh-CN" altLang="en-US" sz="1600" i="0" dirty="0">
                <a:solidFill>
                  <a:srgbClr val="000066"/>
                </a:solidFill>
                <a:effectLst/>
              </a:rPr>
              <a:t>购票用例的顺序图</a:t>
            </a:r>
            <a:endParaRPr lang="zh-CN" altLang="en-US" dirty="0"/>
          </a:p>
        </p:txBody>
      </p:sp>
    </p:spTree>
    <p:extLst>
      <p:ext uri="{BB962C8B-B14F-4D97-AF65-F5344CB8AC3E}">
        <p14:creationId xmlns:p14="http://schemas.microsoft.com/office/powerpoint/2010/main" val="2701627247"/>
      </p:ext>
    </p:extLst>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04C93EF1-01CC-4BFF-BD61-E6724C4D5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35" y="1718810"/>
            <a:ext cx="8135938"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a:extLst>
              <a:ext uri="{FF2B5EF4-FFF2-40B4-BE49-F238E27FC236}">
                <a16:creationId xmlns:a16="http://schemas.microsoft.com/office/drawing/2014/main" id="{3E6B3576-730D-4CF5-9A13-60159BE38177}"/>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6" name="文本框 5">
            <a:extLst>
              <a:ext uri="{FF2B5EF4-FFF2-40B4-BE49-F238E27FC236}">
                <a16:creationId xmlns:a16="http://schemas.microsoft.com/office/drawing/2014/main" id="{F7D2A300-C911-4EC8-8C85-80EE7F1507AC}"/>
              </a:ext>
            </a:extLst>
          </p:cNvPr>
          <p:cNvSpPr txBox="1"/>
          <p:nvPr/>
        </p:nvSpPr>
        <p:spPr>
          <a:xfrm>
            <a:off x="3266855" y="5949280"/>
            <a:ext cx="4572000" cy="461665"/>
          </a:xfrm>
          <a:prstGeom prst="rect">
            <a:avLst/>
          </a:prstGeom>
          <a:noFill/>
        </p:spPr>
        <p:txBody>
          <a:bodyPr wrap="square">
            <a:spAutoFit/>
          </a:bodyPr>
          <a:lstStyle/>
          <a:p>
            <a:r>
              <a:rPr lang="zh-CN" altLang="en-US" sz="2400" i="0" dirty="0">
                <a:solidFill>
                  <a:srgbClr val="000066"/>
                </a:solidFill>
                <a:effectLst/>
                <a:latin typeface="宋体" pitchFamily="2" charset="-122"/>
              </a:rPr>
              <a:t>乘坐电梯</a:t>
            </a:r>
            <a:endParaRPr lang="zh-CN" altLang="en-US" sz="2400" dirty="0"/>
          </a:p>
        </p:txBody>
      </p:sp>
    </p:spTree>
    <p:extLst>
      <p:ext uri="{BB962C8B-B14F-4D97-AF65-F5344CB8AC3E}">
        <p14:creationId xmlns:p14="http://schemas.microsoft.com/office/powerpoint/2010/main" val="4212093717"/>
      </p:ext>
    </p:extLst>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6E2D02E-A7DD-4B1A-9743-BAF84F42346F}"/>
              </a:ext>
            </a:extLst>
          </p:cNvPr>
          <p:cNvSpPr txBox="1"/>
          <p:nvPr/>
        </p:nvSpPr>
        <p:spPr>
          <a:xfrm>
            <a:off x="566555" y="413665"/>
            <a:ext cx="7830870" cy="707886"/>
          </a:xfrm>
          <a:prstGeom prst="rect">
            <a:avLst/>
          </a:prstGeom>
          <a:noFill/>
        </p:spPr>
        <p:txBody>
          <a:bodyPr wrap="square">
            <a:spAutoFit/>
          </a:bodyPr>
          <a:lstStyle/>
          <a:p>
            <a:pPr algn="l"/>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协作图（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collaboration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4" name="Rectangle 2">
            <a:extLst>
              <a:ext uri="{FF2B5EF4-FFF2-40B4-BE49-F238E27FC236}">
                <a16:creationId xmlns:a16="http://schemas.microsoft.com/office/drawing/2014/main" id="{AB92FB4C-ADF4-4F0C-86AD-4B1854CBBD79}"/>
              </a:ext>
            </a:extLst>
          </p:cNvPr>
          <p:cNvSpPr>
            <a:spLocks noChangeArrowheads="1"/>
          </p:cNvSpPr>
          <p:nvPr/>
        </p:nvSpPr>
        <p:spPr bwMode="auto">
          <a:xfrm>
            <a:off x="-18510" y="1636970"/>
            <a:ext cx="1873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000" i="0" dirty="0">
                <a:solidFill>
                  <a:srgbClr val="FF0000"/>
                </a:solidFill>
                <a:effectLst>
                  <a:outerShdw blurRad="38100" dist="38100" dir="2700000" algn="tl">
                    <a:srgbClr val="C0C0C0"/>
                  </a:outerShdw>
                </a:effectLst>
              </a:rPr>
              <a:t>1 </a:t>
            </a:r>
            <a:r>
              <a:rPr lang="zh-CN" altLang="en-US" sz="2000" i="0" dirty="0">
                <a:solidFill>
                  <a:srgbClr val="FF0000"/>
                </a:solidFill>
                <a:effectLst>
                  <a:outerShdw blurRad="38100" dist="38100" dir="2700000" algn="tl">
                    <a:srgbClr val="C0C0C0"/>
                  </a:outerShdw>
                </a:effectLst>
              </a:rPr>
              <a:t>、</a:t>
            </a:r>
            <a:r>
              <a:rPr lang="zh-CN" altLang="en-US" sz="2000" i="0" dirty="0">
                <a:solidFill>
                  <a:srgbClr val="FF0000"/>
                </a:solidFill>
                <a:effectLst/>
              </a:rPr>
              <a:t>概要</a:t>
            </a:r>
          </a:p>
        </p:txBody>
      </p:sp>
      <p:sp>
        <p:nvSpPr>
          <p:cNvPr id="5" name="Rectangle 4">
            <a:extLst>
              <a:ext uri="{FF2B5EF4-FFF2-40B4-BE49-F238E27FC236}">
                <a16:creationId xmlns:a16="http://schemas.microsoft.com/office/drawing/2014/main" id="{75F67C4F-493E-41E8-B16D-2E071345A42C}"/>
              </a:ext>
            </a:extLst>
          </p:cNvPr>
          <p:cNvSpPr txBox="1">
            <a:spLocks noChangeArrowheads="1"/>
          </p:cNvSpPr>
          <p:nvPr/>
        </p:nvSpPr>
        <p:spPr bwMode="auto">
          <a:xfrm>
            <a:off x="162018" y="2002160"/>
            <a:ext cx="8820472"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ja-JP" altLang="en-US" sz="1400" kern="0" dirty="0"/>
              <a:t>协作图是一种交互图，强调的是发送和接收消息的对象之间</a:t>
            </a:r>
            <a:r>
              <a:rPr lang="zh-CN" altLang="en-US" sz="1400" kern="0" dirty="0"/>
              <a:t>的组织结构，使用协作图来说明系统</a:t>
            </a:r>
            <a:r>
              <a:rPr lang="ja-JP" altLang="en-US" sz="1400" kern="0" dirty="0"/>
              <a:t>的动态情况。 </a:t>
            </a:r>
            <a:endParaRPr lang="ja-JP" altLang="zh-CN" sz="1400" kern="0" dirty="0"/>
          </a:p>
          <a:p>
            <a:pPr lvl="1"/>
            <a:r>
              <a:rPr lang="zh-CN" altLang="zh-CN" sz="1400" kern="0" dirty="0">
                <a:solidFill>
                  <a:srgbClr val="3333FF"/>
                </a:solidFill>
              </a:rPr>
              <a:t>协作图主要描述协作对象间的交互和链接，</a:t>
            </a:r>
            <a:r>
              <a:rPr lang="zh-CN" altLang="en-US" sz="1400" kern="0" dirty="0">
                <a:solidFill>
                  <a:srgbClr val="3333FF"/>
                </a:solidFill>
              </a:rPr>
              <a:t>显示对象、对象间的链接以及对象间如何发送消息。</a:t>
            </a:r>
          </a:p>
          <a:p>
            <a:pPr lvl="1"/>
            <a:r>
              <a:rPr lang="zh-CN" altLang="en-US" sz="1400" kern="0" dirty="0">
                <a:solidFill>
                  <a:srgbClr val="3333FF"/>
                </a:solidFill>
              </a:rPr>
              <a:t>协作图可以表示类</a:t>
            </a:r>
            <a:r>
              <a:rPr lang="ja-JP" altLang="en-US" sz="1400" kern="0" dirty="0">
                <a:solidFill>
                  <a:srgbClr val="3333FF"/>
                </a:solidFill>
              </a:rPr>
              <a:t>操作的实现。</a:t>
            </a:r>
            <a:endParaRPr lang="zh-CN" altLang="en-US" sz="1400" kern="0" dirty="0">
              <a:solidFill>
                <a:srgbClr val="3333FF"/>
              </a:solidFill>
            </a:endParaRPr>
          </a:p>
        </p:txBody>
      </p:sp>
      <p:sp>
        <p:nvSpPr>
          <p:cNvPr id="6" name="Rectangle 19">
            <a:extLst>
              <a:ext uri="{FF2B5EF4-FFF2-40B4-BE49-F238E27FC236}">
                <a16:creationId xmlns:a16="http://schemas.microsoft.com/office/drawing/2014/main" id="{A49B787B-3203-44AC-AEFD-98C4CC9B12FB}"/>
              </a:ext>
            </a:extLst>
          </p:cNvPr>
          <p:cNvSpPr>
            <a:spLocks noChangeArrowheads="1"/>
          </p:cNvSpPr>
          <p:nvPr/>
        </p:nvSpPr>
        <p:spPr bwMode="auto">
          <a:xfrm>
            <a:off x="341530" y="3032125"/>
            <a:ext cx="4679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i="0" dirty="0">
                <a:solidFill>
                  <a:srgbClr val="FF0000"/>
                </a:solidFill>
                <a:effectLst>
                  <a:outerShdw blurRad="38100" dist="38100" dir="2700000" algn="tl">
                    <a:srgbClr val="C0C0C0"/>
                  </a:outerShdw>
                </a:effectLst>
              </a:rPr>
              <a:t>2</a:t>
            </a:r>
            <a:r>
              <a:rPr lang="zh-CN" altLang="en-US" sz="2000" i="0" dirty="0">
                <a:solidFill>
                  <a:srgbClr val="FF0000"/>
                </a:solidFill>
                <a:effectLst>
                  <a:outerShdw blurRad="38100" dist="38100" dir="2700000" algn="tl">
                    <a:srgbClr val="C0C0C0"/>
                  </a:outerShdw>
                </a:effectLst>
              </a:rPr>
              <a:t>、</a:t>
            </a:r>
            <a:r>
              <a:rPr lang="en-US" altLang="zh-CN" sz="2000" i="0" dirty="0">
                <a:solidFill>
                  <a:srgbClr val="FF0000"/>
                </a:solidFill>
                <a:effectLst>
                  <a:outerShdw blurRad="38100" dist="38100" dir="2700000" algn="tl">
                    <a:srgbClr val="C0C0C0"/>
                  </a:outerShdw>
                </a:effectLst>
              </a:rPr>
              <a:t> </a:t>
            </a:r>
            <a:r>
              <a:rPr lang="zh-CN" altLang="en-US" sz="2000" i="0" dirty="0">
                <a:solidFill>
                  <a:srgbClr val="FF0000"/>
                </a:solidFill>
                <a:effectLst>
                  <a:outerShdw blurRad="38100" dist="38100" dir="2700000" algn="tl">
                    <a:srgbClr val="C0C0C0"/>
                  </a:outerShdw>
                </a:effectLst>
              </a:rPr>
              <a:t>协作图中的事物及解释</a:t>
            </a:r>
          </a:p>
        </p:txBody>
      </p:sp>
      <p:graphicFrame>
        <p:nvGraphicFramePr>
          <p:cNvPr id="7" name="Group 113">
            <a:extLst>
              <a:ext uri="{FF2B5EF4-FFF2-40B4-BE49-F238E27FC236}">
                <a16:creationId xmlns:a16="http://schemas.microsoft.com/office/drawing/2014/main" id="{BA307ABB-DF0B-4BC2-9AB9-C6F660C4AE2D}"/>
              </a:ext>
            </a:extLst>
          </p:cNvPr>
          <p:cNvGraphicFramePr>
            <a:graphicFrameLocks noGrp="1"/>
          </p:cNvGraphicFramePr>
          <p:nvPr>
            <p:extLst>
              <p:ext uri="{D42A27DB-BD31-4B8C-83A1-F6EECF244321}">
                <p14:modId xmlns:p14="http://schemas.microsoft.com/office/powerpoint/2010/main" val="2763731217"/>
              </p:ext>
            </p:extLst>
          </p:nvPr>
        </p:nvGraphicFramePr>
        <p:xfrm>
          <a:off x="323850" y="3371424"/>
          <a:ext cx="8569325" cy="2082801"/>
        </p:xfrm>
        <a:graphic>
          <a:graphicData uri="http://schemas.openxmlformats.org/drawingml/2006/table">
            <a:tbl>
              <a:tblPr/>
              <a:tblGrid>
                <a:gridCol w="1498600">
                  <a:extLst>
                    <a:ext uri="{9D8B030D-6E8A-4147-A177-3AD203B41FA5}">
                      <a16:colId xmlns:a16="http://schemas.microsoft.com/office/drawing/2014/main" val="20000"/>
                    </a:ext>
                  </a:extLst>
                </a:gridCol>
                <a:gridCol w="4806950">
                  <a:extLst>
                    <a:ext uri="{9D8B030D-6E8A-4147-A177-3AD203B41FA5}">
                      <a16:colId xmlns:a16="http://schemas.microsoft.com/office/drawing/2014/main" val="20001"/>
                    </a:ext>
                  </a:extLst>
                </a:gridCol>
                <a:gridCol w="2263775">
                  <a:extLst>
                    <a:ext uri="{9D8B030D-6E8A-4147-A177-3AD203B41FA5}">
                      <a16:colId xmlns:a16="http://schemas.microsoft.com/office/drawing/2014/main" val="20002"/>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发出主动操作的对象，负责发送初始消息，启动一个操作。</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对象</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对象是类的实例，负责发送和接收消息，与顺序图中的符号相同，冒号前为对象名，冒号后为类名。</a:t>
                      </a:r>
                      <a:endParaRPr kumimoji="1" lang="ja-JP"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消息流</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(由箭头和标签组成)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箭头指示消息的流向，从消息的发出者指向接收者。标签对消息作说明，其中，顺序号指出消息的发生顺序，并且指明了消息的嵌套关系；冒号后面是消息的名字。</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8" name="Picture 34">
            <a:extLst>
              <a:ext uri="{FF2B5EF4-FFF2-40B4-BE49-F238E27FC236}">
                <a16:creationId xmlns:a16="http://schemas.microsoft.com/office/drawing/2014/main" id="{1846009A-B767-4DFD-8021-3658957F3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305" y="3691144"/>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6">
            <a:extLst>
              <a:ext uri="{FF2B5EF4-FFF2-40B4-BE49-F238E27FC236}">
                <a16:creationId xmlns:a16="http://schemas.microsoft.com/office/drawing/2014/main" id="{03DBE815-D962-47F8-BB51-759F51E51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4298408"/>
            <a:ext cx="16764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88">
            <a:extLst>
              <a:ext uri="{FF2B5EF4-FFF2-40B4-BE49-F238E27FC236}">
                <a16:creationId xmlns:a16="http://schemas.microsoft.com/office/drawing/2014/main" id="{A92FC330-08ED-4005-9F3D-48193D7F3F83}"/>
              </a:ext>
            </a:extLst>
          </p:cNvPr>
          <p:cNvSpPr>
            <a:spLocks noChangeShapeType="1"/>
          </p:cNvSpPr>
          <p:nvPr/>
        </p:nvSpPr>
        <p:spPr bwMode="auto">
          <a:xfrm>
            <a:off x="7086600" y="5130970"/>
            <a:ext cx="1600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89">
            <a:extLst>
              <a:ext uri="{FF2B5EF4-FFF2-40B4-BE49-F238E27FC236}">
                <a16:creationId xmlns:a16="http://schemas.microsoft.com/office/drawing/2014/main" id="{B41D3E86-ED46-4430-82F5-CAECE425C995}"/>
              </a:ext>
            </a:extLst>
          </p:cNvPr>
          <p:cNvSpPr txBox="1">
            <a:spLocks noChangeArrowheads="1"/>
          </p:cNvSpPr>
          <p:nvPr/>
        </p:nvSpPr>
        <p:spPr bwMode="auto">
          <a:xfrm>
            <a:off x="7573145" y="513097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66"/>
                </a:solidFill>
                <a:effectLst/>
              </a:rPr>
              <a:t>标签</a:t>
            </a:r>
            <a:endParaRPr lang="ja-JP" altLang="en-US" sz="1200" b="0" i="0">
              <a:solidFill>
                <a:srgbClr val="000066"/>
              </a:solidFill>
              <a:effectLst/>
            </a:endParaRPr>
          </a:p>
        </p:txBody>
      </p:sp>
      <p:sp>
        <p:nvSpPr>
          <p:cNvPr id="12" name="Rectangle 96">
            <a:extLst>
              <a:ext uri="{FF2B5EF4-FFF2-40B4-BE49-F238E27FC236}">
                <a16:creationId xmlns:a16="http://schemas.microsoft.com/office/drawing/2014/main" id="{F887C7CF-28C0-451B-9269-431D0F439C3B}"/>
              </a:ext>
            </a:extLst>
          </p:cNvPr>
          <p:cNvSpPr>
            <a:spLocks noChangeArrowheads="1"/>
          </p:cNvSpPr>
          <p:nvPr/>
        </p:nvSpPr>
        <p:spPr bwMode="auto">
          <a:xfrm>
            <a:off x="276391" y="5417390"/>
            <a:ext cx="321594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000" i="0" dirty="0">
                <a:solidFill>
                  <a:srgbClr val="FF0000"/>
                </a:solidFill>
                <a:effectLst/>
              </a:rPr>
              <a:t>3</a:t>
            </a:r>
            <a:r>
              <a:rPr lang="zh-CN" altLang="en-US" sz="2000" i="0" dirty="0">
                <a:solidFill>
                  <a:srgbClr val="FF0000"/>
                </a:solidFill>
                <a:effectLst/>
              </a:rPr>
              <a:t>、协作图中的关系及解释</a:t>
            </a:r>
          </a:p>
        </p:txBody>
      </p:sp>
      <p:graphicFrame>
        <p:nvGraphicFramePr>
          <p:cNvPr id="13" name="Group 112">
            <a:extLst>
              <a:ext uri="{FF2B5EF4-FFF2-40B4-BE49-F238E27FC236}">
                <a16:creationId xmlns:a16="http://schemas.microsoft.com/office/drawing/2014/main" id="{B736E6B2-ABC4-4FCA-8BF4-381D11402FC6}"/>
              </a:ext>
            </a:extLst>
          </p:cNvPr>
          <p:cNvGraphicFramePr>
            <a:graphicFrameLocks noGrp="1"/>
          </p:cNvGraphicFramePr>
          <p:nvPr>
            <p:extLst>
              <p:ext uri="{D42A27DB-BD31-4B8C-83A1-F6EECF244321}">
                <p14:modId xmlns:p14="http://schemas.microsoft.com/office/powerpoint/2010/main" val="1481106464"/>
              </p:ext>
            </p:extLst>
          </p:nvPr>
        </p:nvGraphicFramePr>
        <p:xfrm>
          <a:off x="398463" y="5857192"/>
          <a:ext cx="8516937" cy="992188"/>
        </p:xfrm>
        <a:graphic>
          <a:graphicData uri="http://schemas.openxmlformats.org/drawingml/2006/table">
            <a:tbl>
              <a:tblPr/>
              <a:tblGrid>
                <a:gridCol w="1446212">
                  <a:extLst>
                    <a:ext uri="{9D8B030D-6E8A-4147-A177-3AD203B41FA5}">
                      <a16:colId xmlns:a16="http://schemas.microsoft.com/office/drawing/2014/main" val="20000"/>
                    </a:ext>
                  </a:extLst>
                </a:gridCol>
                <a:gridCol w="4784725">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关系名称</a:t>
                      </a:r>
                      <a:endParaRPr kumimoji="1" lang="ja-JP"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解释</a:t>
                      </a:r>
                      <a:endParaRPr kumimoji="1" lang="ja-JP"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关系实例</a:t>
                      </a:r>
                      <a:endParaRPr kumimoji="1" lang="ja-JP"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链接</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用线条来表示链接，链接表示两个对象共享一个消息，位于对象之间或参与者与对象之间</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42007420"/>
      </p:ext>
    </p:extLst>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
            <a:extLst>
              <a:ext uri="{FF2B5EF4-FFF2-40B4-BE49-F238E27FC236}">
                <a16:creationId xmlns:a16="http://schemas.microsoft.com/office/drawing/2014/main" id="{764FF28D-311D-4A1F-9BB3-1D57AC5BE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18" y="548680"/>
            <a:ext cx="8568952" cy="504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a:extLst>
              <a:ext uri="{FF2B5EF4-FFF2-40B4-BE49-F238E27FC236}">
                <a16:creationId xmlns:a16="http://schemas.microsoft.com/office/drawing/2014/main" id="{D1011793-4E0D-4553-8811-CB8AFD458324}"/>
              </a:ext>
            </a:extLst>
          </p:cNvPr>
          <p:cNvSpPr/>
          <p:nvPr/>
        </p:nvSpPr>
        <p:spPr>
          <a:xfrm>
            <a:off x="2861810" y="5589239"/>
            <a:ext cx="2350323" cy="461665"/>
          </a:xfrm>
          <a:prstGeom prst="rect">
            <a:avLst/>
          </a:prstGeom>
        </p:spPr>
        <p:txBody>
          <a:bodyPr wrap="none">
            <a:spAutoFit/>
          </a:bodyPr>
          <a:lstStyle/>
          <a:p>
            <a:r>
              <a:rPr lang="zh-CN" altLang="en-US" sz="2400" i="0" dirty="0">
                <a:solidFill>
                  <a:srgbClr val="000066"/>
                </a:solidFill>
                <a:effectLst/>
              </a:rPr>
              <a:t>乘坐电梯活动图</a:t>
            </a:r>
            <a:endParaRPr lang="zh-CN" altLang="en-US" sz="2400" dirty="0"/>
          </a:p>
        </p:txBody>
      </p:sp>
    </p:spTree>
    <p:extLst>
      <p:ext uri="{BB962C8B-B14F-4D97-AF65-F5344CB8AC3E}">
        <p14:creationId xmlns:p14="http://schemas.microsoft.com/office/powerpoint/2010/main" val="2419516846"/>
      </p:ext>
    </p:extLst>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8">
            <a:extLst>
              <a:ext uri="{FF2B5EF4-FFF2-40B4-BE49-F238E27FC236}">
                <a16:creationId xmlns:a16="http://schemas.microsoft.com/office/drawing/2014/main" id="{75554111-2C9E-4DB5-885A-E9E5853A01F4}"/>
              </a:ext>
            </a:extLst>
          </p:cNvPr>
          <p:cNvSpPr>
            <a:spLocks noChangeArrowheads="1"/>
          </p:cNvSpPr>
          <p:nvPr/>
        </p:nvSpPr>
        <p:spPr bwMode="auto">
          <a:xfrm>
            <a:off x="161510" y="2030412"/>
            <a:ext cx="4800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None/>
            </a:pPr>
            <a:r>
              <a:rPr lang="en-US" altLang="zh-CN" sz="2000" i="0" dirty="0">
                <a:solidFill>
                  <a:srgbClr val="FF0000"/>
                </a:solidFill>
                <a:effectLst>
                  <a:outerShdw blurRad="38100" dist="38100" dir="2700000" algn="tl">
                    <a:srgbClr val="C0C0C0"/>
                  </a:outerShdw>
                </a:effectLst>
              </a:rPr>
              <a:t>4</a:t>
            </a:r>
            <a:r>
              <a:rPr lang="zh-CN" altLang="en-US" sz="2000" i="0" dirty="0">
                <a:solidFill>
                  <a:srgbClr val="FF0000"/>
                </a:solidFill>
                <a:effectLst>
                  <a:outerShdw blurRad="38100" dist="38100" dir="2700000" algn="tl">
                    <a:srgbClr val="C0C0C0"/>
                  </a:outerShdw>
                </a:effectLst>
              </a:rPr>
              <a:t>、</a:t>
            </a:r>
            <a:r>
              <a:rPr lang="en-US" altLang="zh-CN" sz="2000" i="0" dirty="0">
                <a:solidFill>
                  <a:srgbClr val="FF0000"/>
                </a:solidFill>
                <a:effectLst>
                  <a:outerShdw blurRad="38100" dist="38100" dir="2700000" algn="tl">
                    <a:srgbClr val="C0C0C0"/>
                  </a:outerShdw>
                </a:effectLst>
              </a:rPr>
              <a:t>  </a:t>
            </a:r>
            <a:r>
              <a:rPr lang="zh-CN" altLang="en-US" sz="2000" i="0" dirty="0">
                <a:solidFill>
                  <a:srgbClr val="FF0000"/>
                </a:solidFill>
                <a:effectLst/>
                <a:latin typeface="Arial" pitchFamily="34" charset="0"/>
              </a:rPr>
              <a:t>协作图与顺序图的区别和联系</a:t>
            </a:r>
          </a:p>
        </p:txBody>
      </p:sp>
      <p:sp>
        <p:nvSpPr>
          <p:cNvPr id="3" name="Text Box 99">
            <a:extLst>
              <a:ext uri="{FF2B5EF4-FFF2-40B4-BE49-F238E27FC236}">
                <a16:creationId xmlns:a16="http://schemas.microsoft.com/office/drawing/2014/main" id="{F31E0353-F356-461C-B283-5E610CECA1D4}"/>
              </a:ext>
            </a:extLst>
          </p:cNvPr>
          <p:cNvSpPr txBox="1">
            <a:spLocks noChangeArrowheads="1"/>
          </p:cNvSpPr>
          <p:nvPr/>
        </p:nvSpPr>
        <p:spPr bwMode="auto">
          <a:xfrm>
            <a:off x="480880" y="2618910"/>
            <a:ext cx="8642350" cy="303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Aft>
                <a:spcPts val="600"/>
              </a:spcAft>
            </a:pPr>
            <a:r>
              <a:rPr lang="ja-JP" altLang="en-US" sz="2000" i="0" dirty="0">
                <a:solidFill>
                  <a:srgbClr val="000066"/>
                </a:solidFill>
                <a:effectLst/>
                <a:latin typeface="Arial" pitchFamily="34" charset="0"/>
              </a:rPr>
              <a:t>协作图和顺序图都表示出了对象间的交互作用，但是它们侧重点不同。</a:t>
            </a:r>
          </a:p>
          <a:p>
            <a:pPr marL="342900" indent="-342900" algn="l">
              <a:lnSpc>
                <a:spcPct val="150000"/>
              </a:lnSpc>
              <a:spcAft>
                <a:spcPts val="600"/>
              </a:spcAft>
              <a:buClr>
                <a:srgbClr val="FF0000"/>
              </a:buClr>
              <a:buFont typeface="Wingdings" panose="05000000000000000000" pitchFamily="2" charset="2"/>
              <a:buChar char="ü"/>
            </a:pPr>
            <a:r>
              <a:rPr lang="ja-JP" altLang="en-US" sz="2000" i="0" dirty="0">
                <a:solidFill>
                  <a:srgbClr val="000066"/>
                </a:solidFill>
                <a:effectLst/>
                <a:latin typeface="Arial" pitchFamily="34" charset="0"/>
              </a:rPr>
              <a:t>  顺序图清楚地表示了交互作用中的时间顺序</a:t>
            </a:r>
            <a:r>
              <a:rPr lang="zh-CN" altLang="en-US" sz="2000" i="0" dirty="0">
                <a:solidFill>
                  <a:srgbClr val="000066"/>
                </a:solidFill>
                <a:effectLst/>
                <a:latin typeface="Arial" pitchFamily="34" charset="0"/>
              </a:rPr>
              <a:t>(</a:t>
            </a:r>
            <a:r>
              <a:rPr lang="zh-CN" altLang="en-US" sz="2000" i="0" dirty="0">
                <a:solidFill>
                  <a:srgbClr val="FF0000"/>
                </a:solidFill>
                <a:effectLst/>
                <a:latin typeface="Arial" pitchFamily="34" charset="0"/>
              </a:rPr>
              <a:t>强调时间</a:t>
            </a:r>
            <a:r>
              <a:rPr lang="zh-CN" altLang="en-US" sz="2000" i="0" dirty="0">
                <a:solidFill>
                  <a:srgbClr val="000066"/>
                </a:solidFill>
                <a:effectLst/>
                <a:latin typeface="Arial" pitchFamily="34" charset="0"/>
              </a:rPr>
              <a:t>)</a:t>
            </a:r>
            <a:r>
              <a:rPr lang="ja-JP" altLang="en-US" sz="2000" i="0" dirty="0">
                <a:solidFill>
                  <a:srgbClr val="000066"/>
                </a:solidFill>
                <a:effectLst/>
                <a:latin typeface="Arial" pitchFamily="34" charset="0"/>
              </a:rPr>
              <a:t>，但没有明确表示对象间的关系。</a:t>
            </a:r>
            <a:endParaRPr lang="ja-JP" altLang="zh-CN" sz="2000" i="0" dirty="0">
              <a:solidFill>
                <a:srgbClr val="000066"/>
              </a:solidFill>
              <a:effectLst/>
              <a:latin typeface="Arial" pitchFamily="34" charset="0"/>
            </a:endParaRPr>
          </a:p>
          <a:p>
            <a:pPr marL="342900" indent="-342900" algn="l">
              <a:lnSpc>
                <a:spcPct val="150000"/>
              </a:lnSpc>
              <a:spcAft>
                <a:spcPts val="600"/>
              </a:spcAft>
              <a:buClr>
                <a:srgbClr val="FF0000"/>
              </a:buClr>
              <a:buFont typeface="Wingdings" panose="05000000000000000000" pitchFamily="2" charset="2"/>
              <a:buChar char="ü"/>
            </a:pPr>
            <a:r>
              <a:rPr lang="ja-JP" altLang="en-US" sz="2000" i="0" dirty="0">
                <a:solidFill>
                  <a:srgbClr val="000066"/>
                </a:solidFill>
                <a:effectLst/>
                <a:latin typeface="Arial" pitchFamily="34" charset="0"/>
              </a:rPr>
              <a:t>  协作图清楚地表示了对象间的关系</a:t>
            </a:r>
            <a:r>
              <a:rPr lang="zh-CN" altLang="en-US" sz="2000" i="0" dirty="0">
                <a:solidFill>
                  <a:srgbClr val="000066"/>
                </a:solidFill>
                <a:effectLst/>
                <a:latin typeface="Arial" pitchFamily="34" charset="0"/>
              </a:rPr>
              <a:t>(</a:t>
            </a:r>
            <a:r>
              <a:rPr lang="zh-CN" altLang="en-US" sz="2000" i="0" dirty="0">
                <a:solidFill>
                  <a:srgbClr val="FF0000"/>
                </a:solidFill>
                <a:effectLst/>
                <a:latin typeface="Arial" pitchFamily="34" charset="0"/>
              </a:rPr>
              <a:t>强调空间</a:t>
            </a:r>
            <a:r>
              <a:rPr lang="zh-CN" altLang="en-US" sz="2000" i="0" dirty="0">
                <a:solidFill>
                  <a:srgbClr val="000066"/>
                </a:solidFill>
                <a:effectLst/>
                <a:latin typeface="Arial" pitchFamily="34" charset="0"/>
              </a:rPr>
              <a:t>)</a:t>
            </a:r>
            <a:r>
              <a:rPr lang="ja-JP" altLang="en-US" sz="2000" i="0" dirty="0">
                <a:solidFill>
                  <a:srgbClr val="000066"/>
                </a:solidFill>
                <a:effectLst/>
                <a:latin typeface="Arial" pitchFamily="34" charset="0"/>
              </a:rPr>
              <a:t>，但时间顺序必须从顺序号获得</a:t>
            </a:r>
            <a:r>
              <a:rPr lang="zh-CN" altLang="en-US" sz="2000" i="0" dirty="0">
                <a:solidFill>
                  <a:srgbClr val="000066"/>
                </a:solidFill>
                <a:effectLst/>
                <a:latin typeface="Arial" pitchFamily="34" charset="0"/>
              </a:rPr>
              <a:t>。</a:t>
            </a:r>
            <a:endParaRPr lang="ja-JP" altLang="zh-CN" sz="2000" i="0" dirty="0">
              <a:solidFill>
                <a:srgbClr val="000066"/>
              </a:solidFill>
              <a:effectLst/>
              <a:latin typeface="Arial" pitchFamily="34" charset="0"/>
            </a:endParaRPr>
          </a:p>
          <a:p>
            <a:pPr marL="342900" indent="-342900" algn="l">
              <a:lnSpc>
                <a:spcPct val="150000"/>
              </a:lnSpc>
              <a:spcAft>
                <a:spcPts val="600"/>
              </a:spcAft>
              <a:buClr>
                <a:srgbClr val="FF0000"/>
              </a:buClr>
              <a:buFont typeface="Wingdings" panose="05000000000000000000" pitchFamily="2" charset="2"/>
              <a:buChar char="ü"/>
            </a:pPr>
            <a:r>
              <a:rPr lang="zh-CN" altLang="en-US" sz="2000" i="0" dirty="0">
                <a:solidFill>
                  <a:srgbClr val="000066"/>
                </a:solidFill>
                <a:effectLst/>
                <a:ea typeface="ＭＳ Ｐゴシック" pitchFamily="34" charset="-128"/>
              </a:rPr>
              <a:t>  协作图</a:t>
            </a:r>
            <a:r>
              <a:rPr lang="zh-CN" altLang="en-US" sz="2000" i="0" dirty="0">
                <a:solidFill>
                  <a:srgbClr val="000066"/>
                </a:solidFill>
                <a:effectLst/>
              </a:rPr>
              <a:t>和</a:t>
            </a:r>
            <a:r>
              <a:rPr lang="zh-CN" altLang="en-US" sz="2000" i="0" dirty="0">
                <a:solidFill>
                  <a:srgbClr val="000066"/>
                </a:solidFill>
                <a:effectLst/>
                <a:latin typeface="Arial" pitchFamily="34" charset="0"/>
              </a:rPr>
              <a:t>顺序图可以相互转化。</a:t>
            </a:r>
            <a:endParaRPr lang="ja-JP" altLang="en-US" sz="2000" i="0" dirty="0">
              <a:solidFill>
                <a:srgbClr val="000066"/>
              </a:solidFill>
              <a:effectLst/>
              <a:latin typeface="Arial" pitchFamily="34" charset="0"/>
            </a:endParaRPr>
          </a:p>
        </p:txBody>
      </p:sp>
      <p:sp>
        <p:nvSpPr>
          <p:cNvPr id="4" name="文本框 3">
            <a:extLst>
              <a:ext uri="{FF2B5EF4-FFF2-40B4-BE49-F238E27FC236}">
                <a16:creationId xmlns:a16="http://schemas.microsoft.com/office/drawing/2014/main" id="{326E3D6F-504D-4224-8CEF-931DE6726955}"/>
              </a:ext>
            </a:extLst>
          </p:cNvPr>
          <p:cNvSpPr txBox="1"/>
          <p:nvPr/>
        </p:nvSpPr>
        <p:spPr>
          <a:xfrm>
            <a:off x="566555" y="413665"/>
            <a:ext cx="7830870" cy="707886"/>
          </a:xfrm>
          <a:prstGeom prst="rect">
            <a:avLst/>
          </a:prstGeom>
          <a:noFill/>
        </p:spPr>
        <p:txBody>
          <a:bodyPr wrap="square">
            <a:spAutoFit/>
          </a:bodyPr>
          <a:lstStyle/>
          <a:p>
            <a:pPr algn="l"/>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协作图（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collaboration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Tree>
    <p:extLst>
      <p:ext uri="{BB962C8B-B14F-4D97-AF65-F5344CB8AC3E}">
        <p14:creationId xmlns:p14="http://schemas.microsoft.com/office/powerpoint/2010/main" val="3475158063"/>
      </p:ext>
    </p:extLst>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0B59F9A-1A09-46BE-8BCA-BC0B968F412B}"/>
              </a:ext>
            </a:extLst>
          </p:cNvPr>
          <p:cNvSpPr txBox="1"/>
          <p:nvPr/>
        </p:nvSpPr>
        <p:spPr>
          <a:xfrm>
            <a:off x="296525" y="413665"/>
            <a:ext cx="7605845" cy="707886"/>
          </a:xfrm>
          <a:prstGeom prst="rect">
            <a:avLst/>
          </a:prstGeom>
          <a:noFill/>
        </p:spPr>
        <p:txBody>
          <a:bodyPr wrap="square">
            <a:spAutoFit/>
          </a:body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状态图（</a:t>
            </a:r>
            <a:r>
              <a:rPr lang="en-US" altLang="en-US" sz="4000" dirty="0" err="1">
                <a:solidFill>
                  <a:srgbClr val="0000FF"/>
                </a:solidFill>
                <a:latin typeface="黑体" panose="02010609060101010101" pitchFamily="49" charset="-122"/>
                <a:ea typeface="黑体" panose="02010609060101010101" pitchFamily="49" charset="-122"/>
                <a:cs typeface="Times New Roman" pitchFamily="18" charset="0"/>
              </a:rPr>
              <a:t>Statechart</a:t>
            </a:r>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4" name="Rectangle 2">
            <a:extLst>
              <a:ext uri="{FF2B5EF4-FFF2-40B4-BE49-F238E27FC236}">
                <a16:creationId xmlns:a16="http://schemas.microsoft.com/office/drawing/2014/main" id="{CDC8DBD4-C40C-4F32-A253-8BDB586D7758}"/>
              </a:ext>
            </a:extLst>
          </p:cNvPr>
          <p:cNvSpPr txBox="1">
            <a:spLocks noChangeArrowheads="1"/>
          </p:cNvSpPr>
          <p:nvPr/>
        </p:nvSpPr>
        <p:spPr>
          <a:xfrm>
            <a:off x="278765" y="1662023"/>
            <a:ext cx="8874540" cy="2307038"/>
          </a:xfrm>
          <a:prstGeom prst="rect">
            <a:avLst/>
          </a:prstGeom>
          <a:noFill/>
        </p:spPr>
        <p:txBody>
          <a:bodyPr tIns="0"/>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en-US" altLang="zh-CN" sz="2400" dirty="0">
                <a:solidFill>
                  <a:srgbClr val="FF0000"/>
                </a:solidFill>
                <a:latin typeface="Times New Roman" pitchFamily="18" charset="0"/>
                <a:ea typeface="宋体" charset="-122"/>
              </a:rPr>
              <a:t>1</a:t>
            </a:r>
            <a:r>
              <a:rPr lang="zh-CN" altLang="en-US" sz="2400" dirty="0">
                <a:solidFill>
                  <a:srgbClr val="FF0000"/>
                </a:solidFill>
                <a:latin typeface="Times New Roman" pitchFamily="18" charset="0"/>
                <a:ea typeface="宋体" charset="-122"/>
              </a:rPr>
              <a:t>、状态图概要</a:t>
            </a:r>
          </a:p>
          <a:p>
            <a:pPr lvl="2">
              <a:spcBef>
                <a:spcPts val="600"/>
              </a:spcBef>
              <a:spcAft>
                <a:spcPts val="600"/>
              </a:spcAft>
              <a:buFont typeface="Wingdings" panose="05000000000000000000" pitchFamily="2" charset="2"/>
              <a:buChar char="ü"/>
            </a:pPr>
            <a:r>
              <a:rPr lang="zh-CN" altLang="en-US" sz="2000" kern="0" dirty="0"/>
              <a:t>说明对象在它的生命期中响应事件所经历的状态序列，以及它们对那些事件的响应。</a:t>
            </a:r>
            <a:endParaRPr lang="en-US" altLang="zh-CN" sz="2000" kern="0" dirty="0"/>
          </a:p>
          <a:p>
            <a:pPr lvl="2">
              <a:spcBef>
                <a:spcPts val="600"/>
              </a:spcBef>
              <a:spcAft>
                <a:spcPts val="600"/>
              </a:spcAft>
              <a:buFont typeface="Wingdings" panose="05000000000000000000" pitchFamily="2" charset="2"/>
              <a:buChar char="ü"/>
            </a:pPr>
            <a:r>
              <a:rPr lang="zh-CN" altLang="en-US" sz="2000" kern="0" dirty="0"/>
              <a:t>状态图用于揭示</a:t>
            </a:r>
            <a:r>
              <a:rPr lang="en-US" altLang="zh-CN" sz="2000" kern="0" dirty="0"/>
              <a:t>Actor</a:t>
            </a:r>
            <a:r>
              <a:rPr lang="zh-CN" altLang="en-US" sz="2000" kern="0" dirty="0"/>
              <a:t>、类、子系统和组件的复杂特性。 </a:t>
            </a:r>
          </a:p>
          <a:p>
            <a:pPr lvl="2">
              <a:spcBef>
                <a:spcPts val="600"/>
              </a:spcBef>
              <a:spcAft>
                <a:spcPts val="600"/>
              </a:spcAft>
              <a:buFont typeface="Wingdings" panose="05000000000000000000" pitchFamily="2" charset="2"/>
              <a:buChar char="ü"/>
            </a:pPr>
            <a:r>
              <a:rPr lang="zh-CN" altLang="en-US" sz="2000" kern="0" dirty="0"/>
              <a:t>为实时系统建模。 </a:t>
            </a:r>
          </a:p>
        </p:txBody>
      </p:sp>
      <p:sp>
        <p:nvSpPr>
          <p:cNvPr id="5" name="Rectangle 4">
            <a:extLst>
              <a:ext uri="{FF2B5EF4-FFF2-40B4-BE49-F238E27FC236}">
                <a16:creationId xmlns:a16="http://schemas.microsoft.com/office/drawing/2014/main" id="{A7C2559E-AC73-4540-AA5D-7712D441BE79}"/>
              </a:ext>
            </a:extLst>
          </p:cNvPr>
          <p:cNvSpPr>
            <a:spLocks noChangeArrowheads="1"/>
          </p:cNvSpPr>
          <p:nvPr/>
        </p:nvSpPr>
        <p:spPr bwMode="auto">
          <a:xfrm>
            <a:off x="386535" y="4121150"/>
            <a:ext cx="8757465"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en-US" altLang="zh-CN" sz="2400" i="0" dirty="0">
                <a:solidFill>
                  <a:srgbClr val="FF0000"/>
                </a:solidFill>
                <a:effectLst/>
              </a:rPr>
              <a:t>2 </a:t>
            </a:r>
            <a:r>
              <a:rPr lang="zh-CN" altLang="en-US" sz="2400" i="0" dirty="0">
                <a:solidFill>
                  <a:srgbClr val="FF0000"/>
                </a:solidFill>
                <a:effectLst/>
              </a:rPr>
              <a:t>、状态图的组成</a:t>
            </a:r>
            <a:r>
              <a:rPr lang="zh-CN" altLang="en-US" sz="2400" i="0" dirty="0">
                <a:solidFill>
                  <a:srgbClr val="000066"/>
                </a:solidFill>
                <a:effectLst/>
              </a:rPr>
              <a:t>	</a:t>
            </a:r>
            <a:endParaRPr lang="en-US" altLang="zh-CN" sz="2400" i="0" dirty="0">
              <a:solidFill>
                <a:srgbClr val="000066"/>
              </a:solidFill>
              <a:effectLst/>
            </a:endParaRPr>
          </a:p>
          <a:p>
            <a:pPr marL="819150" lvl="1" indent="-342900" algn="l">
              <a:spcBef>
                <a:spcPts val="600"/>
              </a:spcBef>
              <a:spcAft>
                <a:spcPts val="600"/>
              </a:spcAft>
              <a:buFont typeface="Wingdings" panose="05000000000000000000" pitchFamily="2" charset="2"/>
              <a:buChar char="ü"/>
            </a:pPr>
            <a:r>
              <a:rPr lang="zh-CN" altLang="en-US" sz="2000" i="0" dirty="0">
                <a:solidFill>
                  <a:srgbClr val="0000FF"/>
                </a:solidFill>
                <a:effectLst/>
              </a:rPr>
              <a:t>状态，</a:t>
            </a:r>
            <a:r>
              <a:rPr lang="zh-CN" altLang="zh-CN" sz="1800" i="0" dirty="0">
                <a:solidFill>
                  <a:srgbClr val="000066"/>
                </a:solidFill>
                <a:effectLst/>
              </a:rPr>
              <a:t>对象的状态是指在这个对象的生命期中的一个</a:t>
            </a:r>
            <a:r>
              <a:rPr lang="zh-CN" altLang="zh-CN" sz="1800" i="0" dirty="0">
                <a:solidFill>
                  <a:srgbClr val="0000FF"/>
                </a:solidFill>
                <a:effectLst/>
              </a:rPr>
              <a:t>条件或状况</a:t>
            </a:r>
            <a:r>
              <a:rPr lang="zh-CN" altLang="zh-CN" sz="1800" i="0" dirty="0">
                <a:solidFill>
                  <a:srgbClr val="000066"/>
                </a:solidFill>
                <a:effectLst/>
              </a:rPr>
              <a:t>，在此期间对象将满足某些条件、执行某些活动，或等待某些事件。</a:t>
            </a:r>
            <a:endParaRPr lang="zh-CN" altLang="en-US" sz="1800" i="0" dirty="0">
              <a:solidFill>
                <a:srgbClr val="000066"/>
              </a:solidFill>
              <a:effectLst/>
            </a:endParaRPr>
          </a:p>
          <a:p>
            <a:pPr marL="819150" lvl="1" indent="-342900" algn="l">
              <a:spcBef>
                <a:spcPts val="0"/>
              </a:spcBef>
              <a:spcAft>
                <a:spcPts val="600"/>
              </a:spcAft>
              <a:buFont typeface="Wingdings" panose="05000000000000000000" pitchFamily="2" charset="2"/>
              <a:buChar char="ü"/>
            </a:pPr>
            <a:r>
              <a:rPr lang="zh-CN" altLang="en-US" sz="2000" i="0" dirty="0">
                <a:solidFill>
                  <a:srgbClr val="0000FF"/>
                </a:solidFill>
                <a:effectLst/>
              </a:rPr>
              <a:t>转移，</a:t>
            </a:r>
            <a:r>
              <a:rPr lang="zh-CN" altLang="en-US" sz="1800" i="0" dirty="0">
                <a:solidFill>
                  <a:srgbClr val="000066"/>
                </a:solidFill>
                <a:effectLst/>
              </a:rPr>
              <a:t>是由一种状态到另一种状态的迁移。这种转移由被建模实体内部或外部</a:t>
            </a:r>
          </a:p>
          <a:p>
            <a:pPr marL="952500" lvl="2" algn="l">
              <a:spcBef>
                <a:spcPts val="0"/>
              </a:spcBef>
              <a:spcAft>
                <a:spcPts val="600"/>
              </a:spcAft>
              <a:buFont typeface="Times New Roman" pitchFamily="18" charset="0"/>
              <a:buNone/>
            </a:pPr>
            <a:r>
              <a:rPr lang="zh-CN" altLang="en-US" sz="1800" i="0" dirty="0">
                <a:solidFill>
                  <a:srgbClr val="000066"/>
                </a:solidFill>
                <a:effectLst/>
              </a:rPr>
              <a:t>事件触发。</a:t>
            </a:r>
          </a:p>
          <a:p>
            <a:pPr marL="952500" lvl="2" algn="l">
              <a:spcBef>
                <a:spcPts val="0"/>
              </a:spcBef>
              <a:spcAft>
                <a:spcPts val="600"/>
              </a:spcAft>
              <a:buFont typeface="Times New Roman" pitchFamily="18" charset="0"/>
              <a:buNone/>
            </a:pPr>
            <a:r>
              <a:rPr lang="zh-CN" altLang="en-US" sz="1800" i="0" dirty="0">
                <a:solidFill>
                  <a:srgbClr val="000066"/>
                </a:solidFill>
                <a:effectLst/>
              </a:rPr>
              <a:t>对一个类来说，转移通常是调用了一个可以引起状态发生重要变化的操作的</a:t>
            </a:r>
          </a:p>
          <a:p>
            <a:pPr marL="952500" lvl="2" algn="l">
              <a:spcBef>
                <a:spcPts val="0"/>
              </a:spcBef>
              <a:spcAft>
                <a:spcPts val="600"/>
              </a:spcAft>
              <a:buFont typeface="Times New Roman" pitchFamily="18" charset="0"/>
              <a:buNone/>
            </a:pPr>
            <a:r>
              <a:rPr lang="zh-CN" altLang="en-US" sz="1800" i="0" dirty="0">
                <a:solidFill>
                  <a:srgbClr val="000066"/>
                </a:solidFill>
                <a:effectLst/>
              </a:rPr>
              <a:t>结果。</a:t>
            </a:r>
          </a:p>
        </p:txBody>
      </p:sp>
    </p:spTree>
    <p:extLst>
      <p:ext uri="{BB962C8B-B14F-4D97-AF65-F5344CB8AC3E}">
        <p14:creationId xmlns:p14="http://schemas.microsoft.com/office/powerpoint/2010/main" val="3405987787"/>
      </p:ext>
    </p:extLst>
  </p:cSld>
  <p:clrMapOvr>
    <a:masterClrMapping/>
  </p:clrMapOvr>
  <p:transition>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87D1DD-34A6-4132-B4D1-62497D4FA17B}"/>
              </a:ext>
            </a:extLst>
          </p:cNvPr>
          <p:cNvSpPr txBox="1"/>
          <p:nvPr/>
        </p:nvSpPr>
        <p:spPr>
          <a:xfrm>
            <a:off x="566555" y="413665"/>
            <a:ext cx="7605845" cy="707886"/>
          </a:xfrm>
          <a:prstGeom prst="rect">
            <a:avLst/>
          </a:prstGeom>
          <a:noFill/>
        </p:spPr>
        <p:txBody>
          <a:bodyPr wrap="square">
            <a:spAutoFit/>
          </a:bodyPr>
          <a:lstStyle/>
          <a:p>
            <a:pPr algn="l"/>
            <a:r>
              <a:rPr lang="en-US" altLang="en-US" sz="4000" dirty="0" err="1">
                <a:solidFill>
                  <a:srgbClr val="0000FF"/>
                </a:solidFill>
                <a:latin typeface="黑体" panose="02010609060101010101" pitchFamily="49" charset="-122"/>
                <a:ea typeface="黑体" panose="02010609060101010101" pitchFamily="49" charset="-122"/>
                <a:cs typeface="Times New Roman" pitchFamily="18" charset="0"/>
              </a:rPr>
              <a:t>Statechart</a:t>
            </a:r>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3" name="Picture 2">
            <a:extLst>
              <a:ext uri="{FF2B5EF4-FFF2-40B4-BE49-F238E27FC236}">
                <a16:creationId xmlns:a16="http://schemas.microsoft.com/office/drawing/2014/main" id="{5D177252-1497-44A8-988E-EC37F3D2E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3967150"/>
            <a:ext cx="381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C54CBE6-71BC-4910-9C90-75EAAB703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305" y="3521862"/>
            <a:ext cx="381000" cy="3571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oup 4">
            <a:extLst>
              <a:ext uri="{FF2B5EF4-FFF2-40B4-BE49-F238E27FC236}">
                <a16:creationId xmlns:a16="http://schemas.microsoft.com/office/drawing/2014/main" id="{3E9EBE43-9768-438C-B883-AA157128EC6B}"/>
              </a:ext>
            </a:extLst>
          </p:cNvPr>
          <p:cNvGraphicFramePr>
            <a:graphicFrameLocks/>
          </p:cNvGraphicFramePr>
          <p:nvPr>
            <p:extLst>
              <p:ext uri="{D42A27DB-BD31-4B8C-83A1-F6EECF244321}">
                <p14:modId xmlns:p14="http://schemas.microsoft.com/office/powerpoint/2010/main" val="3382776057"/>
              </p:ext>
            </p:extLst>
          </p:nvPr>
        </p:nvGraphicFramePr>
        <p:xfrm>
          <a:off x="419100" y="2168037"/>
          <a:ext cx="8305800" cy="2014347"/>
        </p:xfrm>
        <a:graphic>
          <a:graphicData uri="http://schemas.openxmlformats.org/drawingml/2006/table">
            <a:tbl>
              <a:tblPr/>
              <a:tblGrid>
                <a:gridCol w="9144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7715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rgbClr val="3333FF"/>
                          </a:solidFill>
                          <a:effectLst/>
                          <a:latin typeface="Times New Roman" pitchFamily="18" charset="0"/>
                          <a:ea typeface="宋体" pitchFamily="2" charset="-122"/>
                        </a:rPr>
                        <a:t>状态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400" b="0" i="0" u="none" strike="noStrike" cap="none" normalizeH="0" baseline="0" dirty="0">
                          <a:ln>
                            <a:noFill/>
                          </a:ln>
                          <a:solidFill>
                            <a:srgbClr val="000066"/>
                          </a:solidFill>
                          <a:effectLst/>
                          <a:latin typeface="Times New Roman" pitchFamily="18" charset="0"/>
                          <a:ea typeface="宋体" pitchFamily="2" charset="-122"/>
                        </a:rPr>
                        <a:t>上格放置名称，下格说明处于该状态时，系统或对象要做的工作</a:t>
                      </a:r>
                      <a:r>
                        <a:rPr kumimoji="1" lang="en-US" altLang="ja-JP" sz="1400" b="0"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400" b="0" i="0" u="none" strike="noStrike" cap="none" normalizeH="0" baseline="0" dirty="0">
                          <a:ln>
                            <a:noFill/>
                          </a:ln>
                          <a:solidFill>
                            <a:srgbClr val="000066"/>
                          </a:solidFill>
                          <a:effectLst/>
                          <a:latin typeface="Times New Roman" pitchFamily="18" charset="0"/>
                          <a:ea typeface="宋体" pitchFamily="2" charset="-122"/>
                        </a:rPr>
                        <a:t>见可选活动表</a:t>
                      </a:r>
                      <a:r>
                        <a:rPr kumimoji="1" lang="en-US" altLang="ja-JP" sz="1400" b="0" i="0" u="none" strike="noStrike" cap="none" normalizeH="0" baseline="0" dirty="0">
                          <a:ln>
                            <a:noFill/>
                          </a:ln>
                          <a:solidFill>
                            <a:srgbClr val="000066"/>
                          </a:solidFill>
                          <a:effectLst/>
                          <a:latin typeface="Times New Roman" pitchFamily="18" charset="0"/>
                          <a:ea typeface="宋体" pitchFamily="2" charset="-122"/>
                        </a:rPr>
                        <a:t>) </a:t>
                      </a:r>
                      <a:r>
                        <a:rPr kumimoji="1" lang="ja-JP" altLang="zh-CN" sz="1400" b="0" i="0" u="none" strike="noStrike" cap="none" normalizeH="0" baseline="0" dirty="0">
                          <a:ln>
                            <a:noFill/>
                          </a:ln>
                          <a:solidFill>
                            <a:srgbClr val="000066"/>
                          </a:solidFill>
                          <a:effectLst/>
                          <a:latin typeface="Times New Roman" pitchFamily="18" charset="0"/>
                          <a:ea typeface="宋体" pitchFamily="2" charset="-122"/>
                        </a:rPr>
                        <a:t> </a:t>
                      </a:r>
                      <a:endParaRPr kumimoji="1" lang="en-US" altLang="ja-JP" sz="1400" b="0" i="0" u="none" strike="noStrike" cap="none" normalizeH="0" baseline="0" dirty="0">
                        <a:ln>
                          <a:noFill/>
                        </a:ln>
                        <a:solidFill>
                          <a:srgbClr val="000066"/>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en-US" altLang="ja-JP" sz="1400" b="0"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6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a:ln>
                            <a:noFill/>
                          </a:ln>
                          <a:solidFill>
                            <a:srgbClr val="3333FF"/>
                          </a:solidFill>
                          <a:effectLst/>
                          <a:latin typeface="Times New Roman" pitchFamily="18" charset="0"/>
                          <a:ea typeface="宋体" pitchFamily="2" charset="-122"/>
                        </a:rPr>
                        <a:t>转移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0" i="0" u="none" strike="noStrike" cap="none" normalizeH="0" baseline="0">
                          <a:ln>
                            <a:noFill/>
                          </a:ln>
                          <a:solidFill>
                            <a:srgbClr val="000066"/>
                          </a:solidFill>
                          <a:effectLst/>
                          <a:latin typeface="Times New Roman" pitchFamily="18" charset="0"/>
                          <a:ea typeface="宋体" pitchFamily="2" charset="-122"/>
                        </a:rPr>
                        <a:t>转移上标出触发转移的事件表达式。如果转移上未标明事件</a:t>
                      </a:r>
                      <a:r>
                        <a:rPr kumimoji="1" lang="en-US" altLang="zh-CN" sz="1400" b="0" i="0" u="none" strike="noStrike" cap="none" normalizeH="0" baseline="0">
                          <a:ln>
                            <a:noFill/>
                          </a:ln>
                          <a:solidFill>
                            <a:srgbClr val="000066"/>
                          </a:solidFill>
                          <a:effectLst/>
                          <a:latin typeface="Times New Roman" pitchFamily="18" charset="0"/>
                          <a:ea typeface="宋体" pitchFamily="2" charset="-122"/>
                        </a:rPr>
                        <a:t>，</a:t>
                      </a:r>
                      <a:r>
                        <a:rPr kumimoji="1" lang="zh-CN" altLang="en-US" sz="1400" b="0" i="0" u="none" strike="noStrike" cap="none" normalizeH="0" baseline="0">
                          <a:ln>
                            <a:noFill/>
                          </a:ln>
                          <a:solidFill>
                            <a:srgbClr val="000066"/>
                          </a:solidFill>
                          <a:effectLst/>
                          <a:latin typeface="Times New Roman" pitchFamily="18" charset="0"/>
                          <a:ea typeface="宋体" pitchFamily="2" charset="-122"/>
                        </a:rPr>
                        <a:t>则表示在源状态的内部活动执行完毕后自动触发转移 </a:t>
                      </a:r>
                      <a:endParaRPr kumimoji="1" lang="ja-JP" altLang="en-US" sz="1400" b="0"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0" i="0" u="none" strike="noStrike" cap="none" normalizeH="0" baseline="0">
                          <a:ln>
                            <a:noFill/>
                          </a:ln>
                          <a:solidFill>
                            <a:srgbClr val="000066"/>
                          </a:solidFill>
                          <a:effectLst/>
                          <a:latin typeface="Times New Roman" pitchFamily="18" charset="0"/>
                          <a:ea typeface="宋体" pitchFamily="2" charset="-122"/>
                        </a:rPr>
                        <a:t>初始状态</a:t>
                      </a:r>
                      <a:r>
                        <a:rPr kumimoji="1" lang="en-US" altLang="ja-JP" sz="1400" b="0" i="0" u="none" strike="noStrike" cap="none" normalizeH="0" baseline="0">
                          <a:ln>
                            <a:noFill/>
                          </a:ln>
                          <a:solidFill>
                            <a:srgbClr val="000066"/>
                          </a:solidFill>
                          <a:effectLst/>
                          <a:latin typeface="Times New Roman" pitchFamily="18" charset="0"/>
                          <a:ea typeface="宋体" pitchFamily="2" charset="-122"/>
                        </a:rPr>
                        <a:t>(</a:t>
                      </a:r>
                      <a:r>
                        <a:rPr kumimoji="1" lang="zh-CN" altLang="en-US" sz="1400" b="0" i="0" u="none" strike="noStrike" cap="none" normalizeH="0" baseline="0">
                          <a:ln>
                            <a:noFill/>
                          </a:ln>
                          <a:solidFill>
                            <a:srgbClr val="000066"/>
                          </a:solidFill>
                          <a:effectLst/>
                          <a:latin typeface="Times New Roman" pitchFamily="18" charset="0"/>
                          <a:ea typeface="宋体" pitchFamily="2" charset="-122"/>
                        </a:rPr>
                        <a:t>一个</a:t>
                      </a:r>
                      <a:r>
                        <a:rPr kumimoji="1" lang="en-US" altLang="ja-JP" sz="1400" b="0" i="0" u="none" strike="noStrike" cap="none" normalizeH="0" baseline="0">
                          <a:ln>
                            <a:noFill/>
                          </a:ln>
                          <a:solidFill>
                            <a:srgbClr val="000066"/>
                          </a:solidFill>
                          <a:effectLst/>
                          <a:latin typeface="Times New Roman" pitchFamily="18" charset="0"/>
                          <a:ea typeface="宋体" pitchFamily="2" charset="-122"/>
                        </a:rPr>
                        <a:t>)</a:t>
                      </a:r>
                      <a:endParaRPr kumimoji="1" lang="zh-CN" altLang="en-US" sz="1400" b="0"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结束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0" i="0" u="none" strike="noStrike" cap="none" normalizeH="0" baseline="0">
                          <a:ln>
                            <a:noFill/>
                          </a:ln>
                          <a:solidFill>
                            <a:srgbClr val="000066"/>
                          </a:solidFill>
                          <a:effectLst/>
                          <a:latin typeface="Times New Roman" pitchFamily="18" charset="0"/>
                          <a:ea typeface="宋体" pitchFamily="2" charset="-122"/>
                        </a:rPr>
                        <a:t>终态(可以多个)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6" name="Picture 26">
            <a:extLst>
              <a:ext uri="{FF2B5EF4-FFF2-40B4-BE49-F238E27FC236}">
                <a16:creationId xmlns:a16="http://schemas.microsoft.com/office/drawing/2014/main" id="{CE659A10-C96A-46CC-9D1F-D8D075178A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2203140"/>
            <a:ext cx="23050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8" descr="1">
            <a:extLst>
              <a:ext uri="{FF2B5EF4-FFF2-40B4-BE49-F238E27FC236}">
                <a16:creationId xmlns:a16="http://schemas.microsoft.com/office/drawing/2014/main" id="{089AA484-1953-4B28-9AA7-E14DDFD57C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0648" y="3096580"/>
            <a:ext cx="2057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0">
            <a:extLst>
              <a:ext uri="{FF2B5EF4-FFF2-40B4-BE49-F238E27FC236}">
                <a16:creationId xmlns:a16="http://schemas.microsoft.com/office/drawing/2014/main" id="{099DCA8B-6F53-4BB6-B6A3-F9D344EBF40C}"/>
              </a:ext>
            </a:extLst>
          </p:cNvPr>
          <p:cNvSpPr>
            <a:spLocks noChangeArrowheads="1"/>
          </p:cNvSpPr>
          <p:nvPr/>
        </p:nvSpPr>
        <p:spPr bwMode="auto">
          <a:xfrm>
            <a:off x="228600" y="1638482"/>
            <a:ext cx="3856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i="0" dirty="0">
                <a:solidFill>
                  <a:srgbClr val="FF0000"/>
                </a:solidFill>
                <a:effectLst/>
              </a:rPr>
              <a:t>3</a:t>
            </a:r>
            <a:r>
              <a:rPr lang="zh-CN" altLang="en-US" sz="2000" i="0" dirty="0">
                <a:solidFill>
                  <a:srgbClr val="FF0000"/>
                </a:solidFill>
                <a:effectLst/>
              </a:rPr>
              <a:t>、状态图中的事物及解释</a:t>
            </a:r>
            <a:endParaRPr lang="ja-JP" altLang="en-US" sz="1400" dirty="0">
              <a:solidFill>
                <a:srgbClr val="FF0000"/>
              </a:solidFill>
              <a:effectLst>
                <a:outerShdw blurRad="38100" dist="38100" dir="2700000" algn="tl">
                  <a:srgbClr val="C0C0C0"/>
                </a:outerShdw>
              </a:effectLst>
            </a:endParaRPr>
          </a:p>
        </p:txBody>
      </p:sp>
      <p:graphicFrame>
        <p:nvGraphicFramePr>
          <p:cNvPr id="9" name="Group 32">
            <a:extLst>
              <a:ext uri="{FF2B5EF4-FFF2-40B4-BE49-F238E27FC236}">
                <a16:creationId xmlns:a16="http://schemas.microsoft.com/office/drawing/2014/main" id="{1D97BD70-8D79-4900-B118-31AE059383C6}"/>
              </a:ext>
            </a:extLst>
          </p:cNvPr>
          <p:cNvGraphicFramePr>
            <a:graphicFrameLocks noGrp="1"/>
          </p:cNvGraphicFramePr>
          <p:nvPr>
            <p:extLst>
              <p:ext uri="{D42A27DB-BD31-4B8C-83A1-F6EECF244321}">
                <p14:modId xmlns:p14="http://schemas.microsoft.com/office/powerpoint/2010/main" val="2938109262"/>
              </p:ext>
            </p:extLst>
          </p:nvPr>
        </p:nvGraphicFramePr>
        <p:xfrm>
          <a:off x="381000" y="4743399"/>
          <a:ext cx="8493125" cy="2286001"/>
        </p:xfrm>
        <a:graphic>
          <a:graphicData uri="http://schemas.openxmlformats.org/drawingml/2006/table">
            <a:tbl>
              <a:tblPr/>
              <a:tblGrid>
                <a:gridCol w="1111250">
                  <a:extLst>
                    <a:ext uri="{9D8B030D-6E8A-4147-A177-3AD203B41FA5}">
                      <a16:colId xmlns:a16="http://schemas.microsoft.com/office/drawing/2014/main" val="20000"/>
                    </a:ext>
                  </a:extLst>
                </a:gridCol>
                <a:gridCol w="4943475">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转换种类</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描述</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语法</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入口动作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itchFamily="2" charset="-122"/>
                          <a:cs typeface="Times New Roman" pitchFamily="18" charset="0"/>
                        </a:rPr>
                        <a:t>进入某一状态时执行的动作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itchFamily="2" charset="-122"/>
                          <a:cs typeface="Times New Roman" pitchFamily="18" charset="0"/>
                        </a:rPr>
                        <a:t>entry/action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出口动作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itchFamily="2" charset="-122"/>
                          <a:cs typeface="Times New Roman" pitchFamily="18" charset="0"/>
                        </a:rPr>
                        <a:t>离开某一状态时执行的动作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itchFamily="2" charset="-122"/>
                          <a:cs typeface="Times New Roman" pitchFamily="18" charset="0"/>
                        </a:rPr>
                        <a:t>exit/action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外部转换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itchFamily="2" charset="-122"/>
                          <a:cs typeface="Times New Roman" pitchFamily="18" charset="0"/>
                        </a:rPr>
                        <a:t>引起状态转换或自身转换，同时执行一个具体的动作，包括引起入口动作和出口动作被执行的转换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itchFamily="2" charset="-122"/>
                          <a:cs typeface="Times New Roman"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内部转换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itchFamily="2" charset="-122"/>
                          <a:cs typeface="Times New Roman" pitchFamily="18" charset="0"/>
                        </a:rPr>
                        <a:t>引起一个动作的执行但不引起状态的改变或不引起入口动作或出口动作的执行</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itchFamily="2" charset="-122"/>
                          <a:cs typeface="Times New Roman"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Rectangle 58">
            <a:extLst>
              <a:ext uri="{FF2B5EF4-FFF2-40B4-BE49-F238E27FC236}">
                <a16:creationId xmlns:a16="http://schemas.microsoft.com/office/drawing/2014/main" id="{FD6F6997-BF04-4179-A728-FB1B4698BDE9}"/>
              </a:ext>
            </a:extLst>
          </p:cNvPr>
          <p:cNvSpPr>
            <a:spLocks noChangeArrowheads="1"/>
          </p:cNvSpPr>
          <p:nvPr/>
        </p:nvSpPr>
        <p:spPr bwMode="auto">
          <a:xfrm>
            <a:off x="228600" y="4270324"/>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i="0" dirty="0">
                <a:solidFill>
                  <a:srgbClr val="FF0000"/>
                </a:solidFill>
                <a:effectLst/>
              </a:rPr>
              <a:t>4 </a:t>
            </a:r>
            <a:r>
              <a:rPr lang="zh-CN" altLang="en-US" sz="2000" i="0" dirty="0">
                <a:solidFill>
                  <a:srgbClr val="FF0000"/>
                </a:solidFill>
                <a:effectLst/>
              </a:rPr>
              <a:t>、状态的可选活动表</a:t>
            </a:r>
            <a:endParaRPr lang="ja-JP" altLang="en-US" sz="2000" i="0" dirty="0">
              <a:solidFill>
                <a:srgbClr val="FF0000"/>
              </a:solidFill>
              <a:effectLst/>
            </a:endParaRPr>
          </a:p>
        </p:txBody>
      </p:sp>
    </p:spTree>
    <p:extLst>
      <p:ext uri="{BB962C8B-B14F-4D97-AF65-F5344CB8AC3E}">
        <p14:creationId xmlns:p14="http://schemas.microsoft.com/office/powerpoint/2010/main" val="1369308608"/>
      </p:ext>
    </p:extLst>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0E3FCD2-CAEC-4606-90C2-4E8A353225C2}"/>
              </a:ext>
            </a:extLst>
          </p:cNvPr>
          <p:cNvSpPr txBox="1"/>
          <p:nvPr/>
        </p:nvSpPr>
        <p:spPr>
          <a:xfrm>
            <a:off x="566555" y="413665"/>
            <a:ext cx="7605845" cy="707886"/>
          </a:xfrm>
          <a:prstGeom prst="rect">
            <a:avLst/>
          </a:prstGeom>
          <a:noFill/>
        </p:spPr>
        <p:txBody>
          <a:bodyPr wrap="square">
            <a:spAutoFit/>
          </a:bodyPr>
          <a:lstStyle/>
          <a:p>
            <a:pPr algn="l"/>
            <a:r>
              <a:rPr lang="en-US" altLang="en-US" sz="4000" dirty="0" err="1">
                <a:solidFill>
                  <a:srgbClr val="0000FF"/>
                </a:solidFill>
                <a:latin typeface="黑体" panose="02010609060101010101" pitchFamily="49" charset="-122"/>
                <a:ea typeface="黑体" panose="02010609060101010101" pitchFamily="49" charset="-122"/>
                <a:cs typeface="Times New Roman" pitchFamily="18" charset="0"/>
              </a:rPr>
              <a:t>Statechart</a:t>
            </a:r>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2">
            <a:extLst>
              <a:ext uri="{FF2B5EF4-FFF2-40B4-BE49-F238E27FC236}">
                <a16:creationId xmlns:a16="http://schemas.microsoft.com/office/drawing/2014/main" id="{1F77AF4A-F9B7-4988-8EC1-CA1F1CD316BA}"/>
              </a:ext>
            </a:extLst>
          </p:cNvPr>
          <p:cNvSpPr txBox="1">
            <a:spLocks noChangeArrowheads="1"/>
          </p:cNvSpPr>
          <p:nvPr/>
        </p:nvSpPr>
        <p:spPr>
          <a:xfrm>
            <a:off x="552710" y="2258870"/>
            <a:ext cx="5508625" cy="555148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zh-CN" altLang="en-US" sz="2000" kern="0" dirty="0">
                <a:solidFill>
                  <a:srgbClr val="0000FF"/>
                </a:solidFill>
              </a:rPr>
              <a:t>图中包含以下状态</a:t>
            </a:r>
          </a:p>
          <a:p>
            <a:pPr marL="1238250" lvl="2" indent="-285750">
              <a:buFont typeface="Wingdings" panose="05000000000000000000" pitchFamily="2" charset="2"/>
              <a:buChar char="ü"/>
            </a:pPr>
            <a:r>
              <a:rPr lang="zh-CN" altLang="en-US" sz="1600" b="0" kern="0" dirty="0"/>
              <a:t>初始状态</a:t>
            </a:r>
          </a:p>
          <a:p>
            <a:pPr marL="1238250" lvl="2" indent="-285750">
              <a:buFont typeface="Wingdings" panose="05000000000000000000" pitchFamily="2" charset="2"/>
              <a:buChar char="ü"/>
            </a:pPr>
            <a:r>
              <a:rPr lang="en-US" altLang="zh-CN" sz="1600" b="0" kern="0" dirty="0"/>
              <a:t>Available</a:t>
            </a:r>
            <a:r>
              <a:rPr lang="zh-CN" altLang="en-US" sz="1600" b="0" kern="0" dirty="0"/>
              <a:t>状态</a:t>
            </a:r>
          </a:p>
          <a:p>
            <a:pPr marL="1238250" lvl="2" indent="-285750">
              <a:buFont typeface="Wingdings" panose="05000000000000000000" pitchFamily="2" charset="2"/>
              <a:buChar char="ü"/>
            </a:pPr>
            <a:r>
              <a:rPr lang="en-US" altLang="zh-CN" sz="1600" b="0" kern="0" dirty="0"/>
              <a:t>Locked</a:t>
            </a:r>
            <a:r>
              <a:rPr lang="zh-CN" altLang="en-US" sz="1600" b="0" kern="0" dirty="0"/>
              <a:t>状态</a:t>
            </a:r>
          </a:p>
          <a:p>
            <a:pPr marL="1238250" lvl="2" indent="-285750">
              <a:buFont typeface="Wingdings" panose="05000000000000000000" pitchFamily="2" charset="2"/>
              <a:buChar char="ü"/>
            </a:pPr>
            <a:r>
              <a:rPr lang="en-US" altLang="zh-CN" sz="1600" b="0" kern="0" dirty="0"/>
              <a:t>Sold</a:t>
            </a:r>
            <a:r>
              <a:rPr lang="zh-CN" altLang="en-US" sz="1600" b="0" kern="0" dirty="0"/>
              <a:t>状态</a:t>
            </a:r>
            <a:endParaRPr lang="en-US" altLang="zh-CN" sz="1600" b="0" kern="0" dirty="0"/>
          </a:p>
          <a:p>
            <a:pPr marL="952500" lvl="2" indent="-952500">
              <a:buNone/>
            </a:pPr>
            <a:r>
              <a:rPr lang="zh-CN" altLang="en-US" sz="2000" kern="0" dirty="0">
                <a:solidFill>
                  <a:srgbClr val="0000FF"/>
                </a:solidFill>
              </a:rPr>
              <a:t>状态间的转移</a:t>
            </a:r>
          </a:p>
          <a:p>
            <a:pPr marL="1238250" lvl="2" indent="-285750">
              <a:buFont typeface="Wingdings" panose="05000000000000000000" pitchFamily="2" charset="2"/>
              <a:buChar char="ü"/>
            </a:pPr>
            <a:r>
              <a:rPr lang="zh-CN" altLang="en-US" sz="1600" b="0" kern="0" dirty="0"/>
              <a:t>初始状态</a:t>
            </a:r>
            <a:r>
              <a:rPr lang="en-US" altLang="zh-CN" sz="1600" b="0" kern="0" dirty="0">
                <a:sym typeface="Wingdings" pitchFamily="2" charset="2"/>
              </a:rPr>
              <a:t>Available</a:t>
            </a:r>
            <a:r>
              <a:rPr lang="zh-CN" altLang="en-US" sz="1600" b="0" kern="0" dirty="0">
                <a:sym typeface="Wingdings" pitchFamily="2" charset="2"/>
              </a:rPr>
              <a:t>状态</a:t>
            </a:r>
          </a:p>
          <a:p>
            <a:pPr marL="1238250" lvl="2" indent="-285750">
              <a:buFont typeface="Wingdings" panose="05000000000000000000" pitchFamily="2" charset="2"/>
              <a:buChar char="ü"/>
            </a:pPr>
            <a:r>
              <a:rPr lang="zh-CN" altLang="en-US" sz="1600" b="0" kern="0" dirty="0">
                <a:sym typeface="Wingdings" pitchFamily="2" charset="2"/>
              </a:rPr>
              <a:t>票被预订</a:t>
            </a:r>
            <a:r>
              <a:rPr lang="en-US" altLang="zh-CN" sz="1600" b="0" kern="0" dirty="0">
                <a:sym typeface="Wingdings" pitchFamily="2" charset="2"/>
              </a:rPr>
              <a:t>(lock)</a:t>
            </a:r>
            <a:r>
              <a:rPr lang="zh-CN" altLang="en-US" sz="1600" b="0" kern="0" dirty="0">
                <a:sym typeface="Wingdings" pitchFamily="2" charset="2"/>
              </a:rPr>
              <a:t>：</a:t>
            </a:r>
            <a:r>
              <a:rPr lang="en-US" altLang="zh-CN" sz="1600" b="0" kern="0" dirty="0" err="1">
                <a:sym typeface="Wingdings" pitchFamily="2" charset="2"/>
              </a:rPr>
              <a:t>AvailableLocked</a:t>
            </a:r>
            <a:endParaRPr lang="en-US" altLang="zh-CN" sz="1600" b="0" kern="0" dirty="0">
              <a:sym typeface="Wingdings" pitchFamily="2" charset="2"/>
            </a:endParaRPr>
          </a:p>
          <a:p>
            <a:pPr marL="1238250" lvl="2" indent="-285750">
              <a:buFont typeface="Wingdings" panose="05000000000000000000" pitchFamily="2" charset="2"/>
              <a:buChar char="ü"/>
            </a:pPr>
            <a:r>
              <a:rPr lang="zh-CN" altLang="en-US" sz="1600" b="0" kern="0" dirty="0">
                <a:sym typeface="Wingdings" pitchFamily="2" charset="2"/>
              </a:rPr>
              <a:t>预定后付款</a:t>
            </a:r>
            <a:r>
              <a:rPr lang="en-US" altLang="zh-CN" sz="1600" b="0" kern="0" dirty="0">
                <a:sym typeface="Wingdings" pitchFamily="2" charset="2"/>
              </a:rPr>
              <a:t>(buy)</a:t>
            </a:r>
            <a:r>
              <a:rPr lang="zh-CN" altLang="en-US" sz="1600" b="0" kern="0" dirty="0">
                <a:sym typeface="Wingdings" pitchFamily="2" charset="2"/>
              </a:rPr>
              <a:t>：</a:t>
            </a:r>
            <a:r>
              <a:rPr lang="en-US" altLang="zh-CN" sz="1600" b="0" kern="0" dirty="0" err="1">
                <a:sym typeface="Wingdings" pitchFamily="2" charset="2"/>
              </a:rPr>
              <a:t>LockedSold</a:t>
            </a:r>
            <a:endParaRPr lang="en-US" altLang="zh-CN" sz="1600" b="0" kern="0" dirty="0">
              <a:sym typeface="Wingdings" pitchFamily="2" charset="2"/>
            </a:endParaRPr>
          </a:p>
          <a:p>
            <a:pPr marL="1238250" lvl="2" indent="-285750">
              <a:buFont typeface="Wingdings" panose="05000000000000000000" pitchFamily="2" charset="2"/>
              <a:buChar char="ü"/>
            </a:pPr>
            <a:r>
              <a:rPr lang="zh-CN" altLang="en-US" sz="1600" b="0" kern="0" dirty="0">
                <a:sym typeface="Wingdings" pitchFamily="2" charset="2"/>
              </a:rPr>
              <a:t>预定解除</a:t>
            </a:r>
            <a:r>
              <a:rPr lang="en-US" altLang="zh-CN" sz="1600" b="0" kern="0" dirty="0">
                <a:sym typeface="Wingdings" pitchFamily="2" charset="2"/>
              </a:rPr>
              <a:t>(unlock)</a:t>
            </a:r>
            <a:r>
              <a:rPr lang="zh-CN" altLang="en-US" sz="1600" b="0" kern="0" dirty="0">
                <a:sym typeface="Wingdings" pitchFamily="2" charset="2"/>
              </a:rPr>
              <a:t>：</a:t>
            </a:r>
            <a:r>
              <a:rPr lang="en-US" altLang="zh-CN" sz="1600" b="0" kern="0" dirty="0" err="1">
                <a:sym typeface="Wingdings" pitchFamily="2" charset="2"/>
              </a:rPr>
              <a:t>LockedAvailable</a:t>
            </a:r>
            <a:endParaRPr lang="en-US" altLang="zh-CN" sz="1600" b="0" kern="0" dirty="0">
              <a:sym typeface="Wingdings" pitchFamily="2" charset="2"/>
            </a:endParaRPr>
          </a:p>
          <a:p>
            <a:pPr marL="1238250" lvl="2" indent="-285750">
              <a:buFont typeface="Wingdings" panose="05000000000000000000" pitchFamily="2" charset="2"/>
              <a:buChar char="ü"/>
            </a:pPr>
            <a:r>
              <a:rPr lang="zh-CN" altLang="en-US" sz="1600" b="0" kern="0" dirty="0">
                <a:sym typeface="Wingdings" pitchFamily="2" charset="2"/>
              </a:rPr>
              <a:t>预定过期</a:t>
            </a:r>
            <a:r>
              <a:rPr lang="en-US" altLang="zh-CN" sz="1600" b="0" kern="0" dirty="0">
                <a:sym typeface="Wingdings" pitchFamily="2" charset="2"/>
              </a:rPr>
              <a:t>(time out)</a:t>
            </a:r>
            <a:r>
              <a:rPr lang="zh-CN" altLang="en-US" sz="1600" b="0" kern="0" dirty="0">
                <a:sym typeface="Wingdings" pitchFamily="2" charset="2"/>
              </a:rPr>
              <a:t>：</a:t>
            </a:r>
            <a:r>
              <a:rPr lang="en-US" altLang="zh-CN" sz="1600" b="0" kern="0" dirty="0" err="1">
                <a:sym typeface="Wingdings" pitchFamily="2" charset="2"/>
              </a:rPr>
              <a:t>LockedAvailable</a:t>
            </a:r>
            <a:endParaRPr lang="en-US" altLang="zh-CN" sz="1600" b="0" kern="0" dirty="0">
              <a:sym typeface="Wingdings" pitchFamily="2" charset="2"/>
            </a:endParaRPr>
          </a:p>
          <a:p>
            <a:pPr marL="1238250" lvl="2" indent="-285750">
              <a:buFont typeface="Wingdings" panose="05000000000000000000" pitchFamily="2" charset="2"/>
              <a:buChar char="ü"/>
            </a:pPr>
            <a:r>
              <a:rPr lang="zh-CN" altLang="en-US" sz="1600" b="0" kern="0" dirty="0">
                <a:sym typeface="Wingdings" pitchFamily="2" charset="2"/>
              </a:rPr>
              <a:t>直接购买</a:t>
            </a:r>
            <a:r>
              <a:rPr lang="en-US" altLang="zh-CN" sz="1600" b="0" kern="0" dirty="0">
                <a:sym typeface="Wingdings" pitchFamily="2" charset="2"/>
              </a:rPr>
              <a:t>(assigned to)</a:t>
            </a:r>
            <a:r>
              <a:rPr lang="zh-CN" altLang="en-US" sz="1600" b="0" kern="0" dirty="0">
                <a:sym typeface="Wingdings" pitchFamily="2" charset="2"/>
              </a:rPr>
              <a:t>：</a:t>
            </a:r>
            <a:r>
              <a:rPr lang="en-US" altLang="zh-CN" sz="1600" b="0" kern="0" dirty="0" err="1">
                <a:sym typeface="Wingdings" pitchFamily="2" charset="2"/>
              </a:rPr>
              <a:t>AvailableSold</a:t>
            </a:r>
            <a:endParaRPr lang="en-US" altLang="zh-CN" sz="1600" b="0" kern="0" dirty="0">
              <a:sym typeface="Wingdings" pitchFamily="2" charset="2"/>
            </a:endParaRPr>
          </a:p>
          <a:p>
            <a:pPr marL="1238250" lvl="2" indent="-285750">
              <a:buFont typeface="Wingdings" panose="05000000000000000000" pitchFamily="2" charset="2"/>
              <a:buChar char="ü"/>
            </a:pPr>
            <a:r>
              <a:rPr lang="zh-CN" altLang="en-US" sz="1600" b="0" kern="0" dirty="0">
                <a:sym typeface="Wingdings" pitchFamily="2" charset="2"/>
              </a:rPr>
              <a:t>换其它票</a:t>
            </a:r>
            <a:r>
              <a:rPr lang="en-US" altLang="zh-CN" sz="1600" b="0" kern="0" dirty="0">
                <a:sym typeface="Wingdings" pitchFamily="2" charset="2"/>
              </a:rPr>
              <a:t>(</a:t>
            </a:r>
            <a:r>
              <a:rPr lang="en-US" altLang="zh-CN" sz="1600" b="0" kern="0" dirty="0" err="1">
                <a:sym typeface="Wingdings" pitchFamily="2" charset="2"/>
              </a:rPr>
              <a:t>exchang</a:t>
            </a:r>
            <a:r>
              <a:rPr lang="en-US" altLang="zh-CN" sz="1600" b="0" kern="0" dirty="0">
                <a:sym typeface="Wingdings" pitchFamily="2" charset="2"/>
              </a:rPr>
              <a:t>)</a:t>
            </a:r>
            <a:r>
              <a:rPr lang="zh-CN" altLang="en-US" sz="1600" b="0" kern="0" dirty="0">
                <a:sym typeface="Wingdings" pitchFamily="2" charset="2"/>
              </a:rPr>
              <a:t> ，该票重有效</a:t>
            </a:r>
            <a:endParaRPr lang="en-US" altLang="zh-CN" sz="1600" b="0" kern="0" dirty="0">
              <a:sym typeface="Wingdings" pitchFamily="2" charset="2"/>
            </a:endParaRPr>
          </a:p>
          <a:p>
            <a:pPr marL="1238250" lvl="2" indent="-285750">
              <a:buFont typeface="Wingdings" panose="05000000000000000000" pitchFamily="2" charset="2"/>
              <a:buChar char="ü"/>
            </a:pPr>
            <a:r>
              <a:rPr lang="en-US" altLang="zh-CN" sz="1600" b="0" kern="0" dirty="0" err="1">
                <a:sym typeface="Wingdings" pitchFamily="2" charset="2"/>
              </a:rPr>
              <a:t>SoldAvailable</a:t>
            </a:r>
            <a:endParaRPr lang="en-US" altLang="zh-CN" sz="1600" b="0" kern="0" dirty="0">
              <a:sym typeface="Wingdings" pitchFamily="2" charset="2"/>
            </a:endParaRPr>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p:txBody>
      </p:sp>
      <p:graphicFrame>
        <p:nvGraphicFramePr>
          <p:cNvPr id="4" name="Object 3">
            <a:extLst>
              <a:ext uri="{FF2B5EF4-FFF2-40B4-BE49-F238E27FC236}">
                <a16:creationId xmlns:a16="http://schemas.microsoft.com/office/drawing/2014/main" id="{FD9FF4A6-BA9F-492F-91A9-8B01E7F91C2A}"/>
              </a:ext>
            </a:extLst>
          </p:cNvPr>
          <p:cNvGraphicFramePr>
            <a:graphicFrameLocks noChangeAspect="1"/>
          </p:cNvGraphicFramePr>
          <p:nvPr>
            <p:extLst>
              <p:ext uri="{D42A27DB-BD31-4B8C-83A1-F6EECF244321}">
                <p14:modId xmlns:p14="http://schemas.microsoft.com/office/powerpoint/2010/main" val="2229579677"/>
              </p:ext>
            </p:extLst>
          </p:nvPr>
        </p:nvGraphicFramePr>
        <p:xfrm>
          <a:off x="3806915" y="1763815"/>
          <a:ext cx="5580062" cy="3138487"/>
        </p:xfrm>
        <a:graphic>
          <a:graphicData uri="http://schemas.openxmlformats.org/presentationml/2006/ole">
            <mc:AlternateContent xmlns:mc="http://schemas.openxmlformats.org/markup-compatibility/2006">
              <mc:Choice xmlns:v="urn:schemas-microsoft-com:vml" Requires="v">
                <p:oleObj spid="_x0000_s4102" name="Picture" r:id="rId4" imgW="5257800" imgH="2343912" progId="Word.Picture.8">
                  <p:embed/>
                </p:oleObj>
              </mc:Choice>
              <mc:Fallback>
                <p:oleObj name="Picture" r:id="rId4" imgW="5257800" imgH="2343912" progId="Word.Picture.8">
                  <p:embed/>
                  <p:pic>
                    <p:nvPicPr>
                      <p:cNvPr id="5171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915" y="1763815"/>
                        <a:ext cx="5580062" cy="3138487"/>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文本框 7">
            <a:extLst>
              <a:ext uri="{FF2B5EF4-FFF2-40B4-BE49-F238E27FC236}">
                <a16:creationId xmlns:a16="http://schemas.microsoft.com/office/drawing/2014/main" id="{CC34D378-59FC-43CF-97AE-62D3227F142C}"/>
              </a:ext>
            </a:extLst>
          </p:cNvPr>
          <p:cNvSpPr txBox="1"/>
          <p:nvPr/>
        </p:nvSpPr>
        <p:spPr>
          <a:xfrm>
            <a:off x="6507216" y="5206012"/>
            <a:ext cx="2475274" cy="369332"/>
          </a:xfrm>
          <a:prstGeom prst="rect">
            <a:avLst/>
          </a:prstGeom>
          <a:noFill/>
        </p:spPr>
        <p:txBody>
          <a:bodyPr wrap="square">
            <a:spAutoFit/>
          </a:bodyPr>
          <a:lstStyle/>
          <a:p>
            <a:pPr algn="l"/>
            <a:r>
              <a:rPr lang="zh-CN" altLang="en-US" sz="1800" kern="0" dirty="0">
                <a:solidFill>
                  <a:srgbClr val="FF0000"/>
                </a:solidFill>
              </a:rPr>
              <a:t>（</a:t>
            </a:r>
            <a:r>
              <a:rPr lang="en-US" altLang="zh-CN" sz="1800" kern="0" dirty="0">
                <a:solidFill>
                  <a:srgbClr val="0000FF"/>
                </a:solidFill>
              </a:rPr>
              <a:t>1</a:t>
            </a:r>
            <a:r>
              <a:rPr lang="zh-CN" altLang="en-US" sz="1800" kern="0" dirty="0">
                <a:solidFill>
                  <a:srgbClr val="0000FF"/>
                </a:solidFill>
              </a:rPr>
              <a:t>）订票机的状态图</a:t>
            </a:r>
            <a:endParaRPr lang="zh-CN" altLang="en-US" sz="1800" dirty="0">
              <a:solidFill>
                <a:srgbClr val="0000FF"/>
              </a:solidFill>
            </a:endParaRPr>
          </a:p>
        </p:txBody>
      </p:sp>
      <p:sp>
        <p:nvSpPr>
          <p:cNvPr id="10" name="文本框 9">
            <a:extLst>
              <a:ext uri="{FF2B5EF4-FFF2-40B4-BE49-F238E27FC236}">
                <a16:creationId xmlns:a16="http://schemas.microsoft.com/office/drawing/2014/main" id="{D25BC7EA-F2DD-4B52-96B5-9D8075637EEC}"/>
              </a:ext>
            </a:extLst>
          </p:cNvPr>
          <p:cNvSpPr txBox="1"/>
          <p:nvPr/>
        </p:nvSpPr>
        <p:spPr>
          <a:xfrm>
            <a:off x="552710" y="1763815"/>
            <a:ext cx="2290555" cy="400110"/>
          </a:xfrm>
          <a:prstGeom prst="rect">
            <a:avLst/>
          </a:prstGeom>
          <a:noFill/>
        </p:spPr>
        <p:txBody>
          <a:bodyPr wrap="square">
            <a:spAutoFit/>
          </a:bodyPr>
          <a:lstStyle/>
          <a:p>
            <a:pPr marL="0" indent="0" algn="l">
              <a:buNone/>
            </a:pPr>
            <a:r>
              <a:rPr lang="en-US" altLang="zh-CN" sz="2000" dirty="0"/>
              <a:t>5</a:t>
            </a:r>
            <a:r>
              <a:rPr lang="zh-CN" altLang="en-US" sz="2000" dirty="0"/>
              <a:t>、举例</a:t>
            </a:r>
            <a:endParaRPr lang="en-US" altLang="zh-CN" sz="2000" dirty="0"/>
          </a:p>
        </p:txBody>
      </p:sp>
    </p:spTree>
    <p:extLst>
      <p:ext uri="{BB962C8B-B14F-4D97-AF65-F5344CB8AC3E}">
        <p14:creationId xmlns:p14="http://schemas.microsoft.com/office/powerpoint/2010/main" val="2279352015"/>
      </p:ext>
    </p:extLst>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AB4152-EB5D-4887-819D-1DDCA3B18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05408"/>
            <a:ext cx="6553200" cy="2895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1C57F25-B171-47E0-93B8-A1DFD621C993}"/>
              </a:ext>
            </a:extLst>
          </p:cNvPr>
          <p:cNvSpPr>
            <a:spLocks noChangeArrowheads="1"/>
          </p:cNvSpPr>
          <p:nvPr/>
        </p:nvSpPr>
        <p:spPr bwMode="auto">
          <a:xfrm>
            <a:off x="239764" y="193853"/>
            <a:ext cx="5832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itchFamily="2" charset="2"/>
              <a:buNone/>
            </a:pPr>
            <a:r>
              <a:rPr lang="zh-CN" altLang="en-US" sz="1800" kern="0" dirty="0">
                <a:solidFill>
                  <a:srgbClr val="0000FF"/>
                </a:solidFill>
              </a:rPr>
              <a:t>  </a:t>
            </a:r>
            <a:r>
              <a:rPr lang="en-US" altLang="zh-CN" sz="1800" kern="0" dirty="0">
                <a:solidFill>
                  <a:srgbClr val="0000FF"/>
                </a:solidFill>
              </a:rPr>
              <a:t>(2)</a:t>
            </a:r>
            <a:r>
              <a:rPr lang="zh-CN" altLang="en-US" sz="1800" kern="0" dirty="0">
                <a:solidFill>
                  <a:srgbClr val="0000FF"/>
                </a:solidFill>
              </a:rPr>
              <a:t>网上银行登陆系统</a:t>
            </a:r>
            <a:r>
              <a:rPr lang="zh-CN" altLang="en-US" sz="1800" i="0" dirty="0">
                <a:solidFill>
                  <a:srgbClr val="000066"/>
                </a:solidFill>
                <a:effectLst/>
              </a:rPr>
              <a:t>	</a:t>
            </a:r>
            <a:endParaRPr lang="ja-JP" altLang="en-US" sz="1800" i="0" dirty="0">
              <a:solidFill>
                <a:srgbClr val="000066"/>
              </a:solidFill>
              <a:effectLst/>
            </a:endParaRPr>
          </a:p>
        </p:txBody>
      </p:sp>
      <p:sp>
        <p:nvSpPr>
          <p:cNvPr id="5" name="Rectangle 5">
            <a:extLst>
              <a:ext uri="{FF2B5EF4-FFF2-40B4-BE49-F238E27FC236}">
                <a16:creationId xmlns:a16="http://schemas.microsoft.com/office/drawing/2014/main" id="{53D18E40-D491-4D5E-8A6B-B42F3BEDC800}"/>
              </a:ext>
            </a:extLst>
          </p:cNvPr>
          <p:cNvSpPr>
            <a:spLocks noChangeArrowheads="1"/>
          </p:cNvSpPr>
          <p:nvPr/>
        </p:nvSpPr>
        <p:spPr bwMode="auto">
          <a:xfrm>
            <a:off x="381000" y="3810000"/>
            <a:ext cx="2895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algn="l">
              <a:spcBef>
                <a:spcPct val="20000"/>
              </a:spcBef>
              <a:buFont typeface="Wingdings" pitchFamily="2" charset="2"/>
              <a:buNone/>
            </a:pPr>
            <a:r>
              <a:rPr lang="zh-CN" altLang="en-US" sz="1400" i="0" dirty="0">
                <a:solidFill>
                  <a:srgbClr val="000066"/>
                </a:solidFill>
                <a:effectLst/>
              </a:rPr>
              <a:t>登陆要求提交个人社会保险号</a:t>
            </a:r>
            <a:r>
              <a:rPr lang="en-US" altLang="zh-CN" sz="1400" i="0" dirty="0">
                <a:solidFill>
                  <a:srgbClr val="000066"/>
                </a:solidFill>
                <a:effectLst/>
              </a:rPr>
              <a:t>(SSN)</a:t>
            </a:r>
            <a:r>
              <a:rPr lang="zh-CN" altLang="en-US" sz="1400" i="0" dirty="0">
                <a:solidFill>
                  <a:srgbClr val="000066"/>
                </a:solidFill>
                <a:effectLst/>
              </a:rPr>
              <a:t>和密码</a:t>
            </a:r>
            <a:r>
              <a:rPr lang="en-US" altLang="zh-CN" sz="1400" i="0" dirty="0">
                <a:solidFill>
                  <a:srgbClr val="000066"/>
                </a:solidFill>
                <a:effectLst/>
              </a:rPr>
              <a:t>(PIN)</a:t>
            </a:r>
            <a:r>
              <a:rPr lang="zh-CN" altLang="en-US" sz="1400" i="0" dirty="0">
                <a:solidFill>
                  <a:srgbClr val="000066"/>
                </a:solidFill>
                <a:effectLst/>
              </a:rPr>
              <a:t>经验证有效后登陆成功。</a:t>
            </a:r>
          </a:p>
          <a:p>
            <a:pPr algn="l">
              <a:spcBef>
                <a:spcPct val="20000"/>
              </a:spcBef>
              <a:buFont typeface="Wingdings" pitchFamily="2" charset="2"/>
              <a:buNone/>
            </a:pPr>
            <a:endParaRPr lang="zh-CN" altLang="en-US" sz="1400" i="0" dirty="0">
              <a:solidFill>
                <a:srgbClr val="000066"/>
              </a:solidFill>
              <a:effectLst/>
            </a:endParaRPr>
          </a:p>
          <a:p>
            <a:pPr algn="l">
              <a:spcBef>
                <a:spcPct val="20000"/>
              </a:spcBef>
              <a:buFont typeface="Wingdings" pitchFamily="2" charset="2"/>
              <a:buNone/>
            </a:pPr>
            <a:r>
              <a:rPr lang="zh-CN" altLang="en-US" sz="1400" i="0" dirty="0">
                <a:solidFill>
                  <a:srgbClr val="000066"/>
                </a:solidFill>
                <a:effectLst/>
              </a:rPr>
              <a:t>登陆过程包括以下状态</a:t>
            </a:r>
            <a:r>
              <a:rPr lang="en-US" altLang="ja-JP" sz="1400" i="0" dirty="0">
                <a:solidFill>
                  <a:srgbClr val="000066"/>
                </a:solidFill>
                <a:effectLst/>
              </a:rPr>
              <a:t>:</a:t>
            </a:r>
            <a:endParaRPr lang="en-US" altLang="zh-CN" sz="1400" i="0" dirty="0">
              <a:solidFill>
                <a:srgbClr val="000066"/>
              </a:solidFill>
              <a:effectLst/>
            </a:endParaRPr>
          </a:p>
          <a:p>
            <a:pPr algn="l">
              <a:spcBef>
                <a:spcPct val="20000"/>
              </a:spcBef>
              <a:buFont typeface="Times New Roman" pitchFamily="18" charset="0"/>
              <a:buChar char="※"/>
            </a:pPr>
            <a:r>
              <a:rPr lang="zh-CN" altLang="en-US" sz="1200" dirty="0">
                <a:solidFill>
                  <a:srgbClr val="000066"/>
                </a:solidFill>
                <a:effectLst/>
              </a:rPr>
              <a:t>初态</a:t>
            </a:r>
            <a:r>
              <a:rPr lang="en-US" altLang="zh-CN" sz="1200" dirty="0">
                <a:solidFill>
                  <a:srgbClr val="000066"/>
                </a:solidFill>
                <a:effectLst/>
              </a:rPr>
              <a:t>(Initial state) </a:t>
            </a:r>
          </a:p>
          <a:p>
            <a:pPr algn="l">
              <a:spcBef>
                <a:spcPct val="20000"/>
              </a:spcBef>
              <a:buFont typeface="Times New Roman" pitchFamily="18" charset="0"/>
              <a:buChar char="※"/>
            </a:pPr>
            <a:r>
              <a:rPr lang="zh-CN" altLang="en-US" sz="1200" dirty="0">
                <a:solidFill>
                  <a:srgbClr val="000066"/>
                </a:solidFill>
                <a:effectLst/>
              </a:rPr>
              <a:t>获取社会保险号状态</a:t>
            </a:r>
            <a:r>
              <a:rPr lang="en-US" altLang="zh-CN" sz="1200" dirty="0">
                <a:solidFill>
                  <a:srgbClr val="000066"/>
                </a:solidFill>
                <a:effectLst/>
              </a:rPr>
              <a:t>(</a:t>
            </a:r>
            <a:r>
              <a:rPr lang="en-US" altLang="ja-JP" sz="1200" dirty="0">
                <a:solidFill>
                  <a:srgbClr val="000066"/>
                </a:solidFill>
                <a:effectLst/>
              </a:rPr>
              <a:t>Getting SSN</a:t>
            </a:r>
            <a:r>
              <a:rPr lang="en-US" altLang="zh-CN" sz="1200" dirty="0">
                <a:solidFill>
                  <a:srgbClr val="000066"/>
                </a:solidFill>
                <a:effectLst/>
              </a:rPr>
              <a:t>)</a:t>
            </a:r>
          </a:p>
          <a:p>
            <a:pPr algn="l">
              <a:spcBef>
                <a:spcPct val="20000"/>
              </a:spcBef>
              <a:buFont typeface="Times New Roman" pitchFamily="18" charset="0"/>
              <a:buChar char="※"/>
            </a:pPr>
            <a:r>
              <a:rPr lang="zh-CN" altLang="en-US" sz="1200" dirty="0">
                <a:solidFill>
                  <a:srgbClr val="000066"/>
                </a:solidFill>
                <a:effectLst/>
              </a:rPr>
              <a:t>获取密码状态</a:t>
            </a:r>
            <a:r>
              <a:rPr lang="en-US" altLang="zh-CN" sz="1200" dirty="0">
                <a:solidFill>
                  <a:srgbClr val="000066"/>
                </a:solidFill>
                <a:effectLst/>
              </a:rPr>
              <a:t>(</a:t>
            </a:r>
            <a:r>
              <a:rPr lang="en-US" altLang="ja-JP" sz="1200" dirty="0">
                <a:solidFill>
                  <a:srgbClr val="000066"/>
                </a:solidFill>
                <a:effectLst/>
              </a:rPr>
              <a:t>Getting PIN</a:t>
            </a:r>
            <a:r>
              <a:rPr lang="en-US" altLang="zh-CN" sz="1200" dirty="0">
                <a:solidFill>
                  <a:srgbClr val="000066"/>
                </a:solidFill>
                <a:effectLst/>
              </a:rPr>
              <a:t>)</a:t>
            </a:r>
          </a:p>
          <a:p>
            <a:pPr algn="l">
              <a:spcBef>
                <a:spcPct val="20000"/>
              </a:spcBef>
              <a:buFont typeface="Times New Roman" pitchFamily="18" charset="0"/>
              <a:buChar char="※"/>
            </a:pPr>
            <a:r>
              <a:rPr lang="zh-CN" altLang="en-US" sz="1200" dirty="0">
                <a:solidFill>
                  <a:srgbClr val="000066"/>
                </a:solidFill>
                <a:effectLst/>
              </a:rPr>
              <a:t>验证状态</a:t>
            </a:r>
            <a:r>
              <a:rPr lang="en-US" altLang="zh-CN" sz="1200" dirty="0">
                <a:solidFill>
                  <a:srgbClr val="000066"/>
                </a:solidFill>
                <a:effectLst/>
              </a:rPr>
              <a:t>(</a:t>
            </a:r>
            <a:r>
              <a:rPr lang="en-US" altLang="ja-JP" sz="1200" dirty="0">
                <a:solidFill>
                  <a:srgbClr val="000066"/>
                </a:solidFill>
                <a:effectLst/>
              </a:rPr>
              <a:t>Validating</a:t>
            </a:r>
            <a:r>
              <a:rPr lang="en-US" altLang="zh-CN" sz="1200" dirty="0">
                <a:solidFill>
                  <a:srgbClr val="000066"/>
                </a:solidFill>
                <a:effectLst/>
              </a:rPr>
              <a:t>)</a:t>
            </a:r>
          </a:p>
          <a:p>
            <a:pPr algn="l">
              <a:spcBef>
                <a:spcPct val="20000"/>
              </a:spcBef>
              <a:buFont typeface="Times New Roman" pitchFamily="18" charset="0"/>
              <a:buChar char="※"/>
            </a:pPr>
            <a:r>
              <a:rPr lang="zh-CN" altLang="en-US" sz="1200" dirty="0">
                <a:solidFill>
                  <a:srgbClr val="000066"/>
                </a:solidFill>
                <a:effectLst/>
              </a:rPr>
              <a:t>拒绝状态</a:t>
            </a:r>
            <a:r>
              <a:rPr lang="en-US" altLang="zh-CN" sz="1200" dirty="0">
                <a:solidFill>
                  <a:srgbClr val="000066"/>
                </a:solidFill>
                <a:effectLst/>
              </a:rPr>
              <a:t>(</a:t>
            </a:r>
            <a:r>
              <a:rPr lang="en-US" altLang="ja-JP" sz="1200" dirty="0">
                <a:solidFill>
                  <a:srgbClr val="000066"/>
                </a:solidFill>
                <a:effectLst/>
              </a:rPr>
              <a:t>Rejecting</a:t>
            </a:r>
            <a:r>
              <a:rPr lang="en-US" altLang="zh-CN" sz="1200" dirty="0">
                <a:solidFill>
                  <a:srgbClr val="000066"/>
                </a:solidFill>
                <a:effectLst/>
              </a:rPr>
              <a:t>)</a:t>
            </a:r>
          </a:p>
          <a:p>
            <a:pPr algn="l">
              <a:spcBef>
                <a:spcPct val="20000"/>
              </a:spcBef>
              <a:buFont typeface="Times New Roman" pitchFamily="18" charset="0"/>
              <a:buChar char="※"/>
            </a:pPr>
            <a:r>
              <a:rPr lang="zh-CN" altLang="en-US" sz="1200" dirty="0">
                <a:solidFill>
                  <a:srgbClr val="000066"/>
                </a:solidFill>
                <a:effectLst/>
              </a:rPr>
              <a:t>终态</a:t>
            </a:r>
            <a:r>
              <a:rPr lang="ja-JP" altLang="en-US" sz="1200" dirty="0">
                <a:solidFill>
                  <a:srgbClr val="000066"/>
                </a:solidFill>
                <a:effectLst/>
              </a:rPr>
              <a:t> </a:t>
            </a:r>
            <a:r>
              <a:rPr lang="en-US" altLang="zh-CN" sz="1200" dirty="0">
                <a:solidFill>
                  <a:srgbClr val="000066"/>
                </a:solidFill>
                <a:effectLst/>
              </a:rPr>
              <a:t>(Final state)</a:t>
            </a:r>
          </a:p>
        </p:txBody>
      </p:sp>
      <p:graphicFrame>
        <p:nvGraphicFramePr>
          <p:cNvPr id="6" name="Group 6">
            <a:extLst>
              <a:ext uri="{FF2B5EF4-FFF2-40B4-BE49-F238E27FC236}">
                <a16:creationId xmlns:a16="http://schemas.microsoft.com/office/drawing/2014/main" id="{9A53017F-D6DE-4A49-9840-615FE55DBC6D}"/>
              </a:ext>
            </a:extLst>
          </p:cNvPr>
          <p:cNvGraphicFramePr>
            <a:graphicFrameLocks noGrp="1"/>
          </p:cNvGraphicFramePr>
          <p:nvPr>
            <p:extLst>
              <p:ext uri="{D42A27DB-BD31-4B8C-83A1-F6EECF244321}">
                <p14:modId xmlns:p14="http://schemas.microsoft.com/office/powerpoint/2010/main" val="471983963"/>
              </p:ext>
            </p:extLst>
          </p:nvPr>
        </p:nvGraphicFramePr>
        <p:xfrm>
          <a:off x="3995738" y="3590691"/>
          <a:ext cx="4157662" cy="2934653"/>
        </p:xfrm>
        <a:graphic>
          <a:graphicData uri="http://schemas.openxmlformats.org/drawingml/2006/table">
            <a:tbl>
              <a:tblPr/>
              <a:tblGrid>
                <a:gridCol w="906462">
                  <a:extLst>
                    <a:ext uri="{9D8B030D-6E8A-4147-A177-3AD203B41FA5}">
                      <a16:colId xmlns:a16="http://schemas.microsoft.com/office/drawing/2014/main" val="20000"/>
                    </a:ext>
                  </a:extLst>
                </a:gridCol>
                <a:gridCol w="2189163">
                  <a:extLst>
                    <a:ext uri="{9D8B030D-6E8A-4147-A177-3AD203B41FA5}">
                      <a16:colId xmlns:a16="http://schemas.microsoft.com/office/drawing/2014/main" val="20001"/>
                    </a:ext>
                  </a:extLst>
                </a:gridCol>
                <a:gridCol w="1062037">
                  <a:extLst>
                    <a:ext uri="{9D8B030D-6E8A-4147-A177-3AD203B41FA5}">
                      <a16:colId xmlns:a16="http://schemas.microsoft.com/office/drawing/2014/main" val="20002"/>
                    </a:ext>
                  </a:extLst>
                </a:gridCol>
              </a:tblGrid>
              <a:tr h="193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出发状态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动作</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到达状态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93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Initial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移动鼠标到 </a:t>
                      </a: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78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键入非</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tab</a:t>
                      </a: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键，显示键入内容</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11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键入</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tab</a:t>
                      </a: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键，或移动鼠标到</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BIN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24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478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键入非</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shift-tab</a:t>
                      </a: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键，显示 “ * ”</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11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47700" algn="l"/>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键入</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shift-tab</a:t>
                      </a: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键，或移动鼠标到</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36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367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   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验证提交信息有效，状态转移</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11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验证提交信息无效，显示错误信息</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367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   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退出</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重试，清除无效的</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SSN，PIN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7" name="AutoShape 54">
            <a:extLst>
              <a:ext uri="{FF2B5EF4-FFF2-40B4-BE49-F238E27FC236}">
                <a16:creationId xmlns:a16="http://schemas.microsoft.com/office/drawing/2014/main" id="{DDF9E935-89D2-46D5-A2FD-217C6197CA13}"/>
              </a:ext>
            </a:extLst>
          </p:cNvPr>
          <p:cNvSpPr>
            <a:spLocks noChangeArrowheads="1"/>
          </p:cNvSpPr>
          <p:nvPr/>
        </p:nvSpPr>
        <p:spPr bwMode="auto">
          <a:xfrm>
            <a:off x="7812088" y="2823592"/>
            <a:ext cx="1143000" cy="533400"/>
          </a:xfrm>
          <a:prstGeom prst="wedgeRoundRectCallout">
            <a:avLst>
              <a:gd name="adj1" fmla="val -78333"/>
              <a:gd name="adj2" fmla="val 83037"/>
              <a:gd name="adj3" fmla="val 16667"/>
            </a:avLst>
          </a:prstGeom>
          <a:solidFill>
            <a:srgbClr val="FFFF00"/>
          </a:solidFill>
          <a:ln w="254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75000"/>
              <a:buFont typeface="Wingdings" pitchFamily="2" charset="2"/>
              <a:buNone/>
            </a:pPr>
            <a:r>
              <a:rPr lang="zh-CN" altLang="en-US" sz="1400" i="0">
                <a:solidFill>
                  <a:srgbClr val="FF3300"/>
                </a:solidFill>
                <a:effectLst/>
              </a:rPr>
              <a:t>状态转移</a:t>
            </a:r>
          </a:p>
          <a:p>
            <a:pPr marL="342900" indent="-342900" algn="l">
              <a:lnSpc>
                <a:spcPct val="90000"/>
              </a:lnSpc>
              <a:spcBef>
                <a:spcPct val="20000"/>
              </a:spcBef>
              <a:buClr>
                <a:schemeClr val="hlink"/>
              </a:buClr>
              <a:buSzPct val="75000"/>
              <a:buFont typeface="Wingdings" pitchFamily="2" charset="2"/>
              <a:buNone/>
            </a:pPr>
            <a:r>
              <a:rPr lang="zh-CN" altLang="en-US" sz="1400" i="0">
                <a:solidFill>
                  <a:srgbClr val="FF3300"/>
                </a:solidFill>
                <a:effectLst/>
              </a:rPr>
              <a:t>的过程</a:t>
            </a:r>
          </a:p>
        </p:txBody>
      </p:sp>
      <p:sp>
        <p:nvSpPr>
          <p:cNvPr id="8" name="AutoShape 55">
            <a:extLst>
              <a:ext uri="{FF2B5EF4-FFF2-40B4-BE49-F238E27FC236}">
                <a16:creationId xmlns:a16="http://schemas.microsoft.com/office/drawing/2014/main" id="{7BC8D53A-BDEF-487D-B644-C5F4CC3C6D20}"/>
              </a:ext>
            </a:extLst>
          </p:cNvPr>
          <p:cNvSpPr>
            <a:spLocks/>
          </p:cNvSpPr>
          <p:nvPr/>
        </p:nvSpPr>
        <p:spPr bwMode="auto">
          <a:xfrm>
            <a:off x="8172450" y="5589588"/>
            <a:ext cx="109538" cy="490537"/>
          </a:xfrm>
          <a:prstGeom prst="rightBrace">
            <a:avLst>
              <a:gd name="adj1" fmla="val 111956"/>
              <a:gd name="adj2" fmla="val 50000"/>
            </a:avLst>
          </a:prstGeom>
          <a:noFill/>
          <a:ln w="47625">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9" name="Rectangle 56">
            <a:extLst>
              <a:ext uri="{FF2B5EF4-FFF2-40B4-BE49-F238E27FC236}">
                <a16:creationId xmlns:a16="http://schemas.microsoft.com/office/drawing/2014/main" id="{2CA6B418-8A78-49FE-B3AD-2CC7F351A7D9}"/>
              </a:ext>
            </a:extLst>
          </p:cNvPr>
          <p:cNvSpPr>
            <a:spLocks noRot="1" noChangeArrowheads="1"/>
          </p:cNvSpPr>
          <p:nvPr/>
        </p:nvSpPr>
        <p:spPr bwMode="auto">
          <a:xfrm>
            <a:off x="8316913" y="5157192"/>
            <a:ext cx="381000" cy="1367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algn="l"/>
            <a:r>
              <a:rPr lang="zh-CN" altLang="en-US" sz="1000" i="0" dirty="0">
                <a:solidFill>
                  <a:srgbClr val="FF0000"/>
                </a:solidFill>
                <a:effectLst>
                  <a:outerShdw blurRad="38100" dist="38100" dir="2700000" algn="tl">
                    <a:srgbClr val="C0C0C0"/>
                  </a:outerShdw>
                </a:effectLst>
              </a:rPr>
              <a:t>有两个不同的</a:t>
            </a:r>
            <a:r>
              <a:rPr lang="zh-CN" altLang="en-US" sz="1000" i="0" dirty="0">
                <a:solidFill>
                  <a:srgbClr val="FF0000"/>
                </a:solidFill>
                <a:effectLst/>
              </a:rPr>
              <a:t>终态</a:t>
            </a:r>
          </a:p>
        </p:txBody>
      </p:sp>
    </p:spTree>
    <p:extLst>
      <p:ext uri="{BB962C8B-B14F-4D97-AF65-F5344CB8AC3E}">
        <p14:creationId xmlns:p14="http://schemas.microsoft.com/office/powerpoint/2010/main" val="2739262722"/>
      </p:ext>
    </p:extLst>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5EF630A-C098-4958-9BCA-E8E2A2BCC5FD}"/>
              </a:ext>
            </a:extLst>
          </p:cNvPr>
          <p:cNvSpPr txBox="1">
            <a:spLocks noChangeArrowheads="1"/>
          </p:cNvSpPr>
          <p:nvPr/>
        </p:nvSpPr>
        <p:spPr>
          <a:xfrm>
            <a:off x="431540" y="323655"/>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活动图（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Activity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endParaRPr lang="ja-JP"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3">
            <a:extLst>
              <a:ext uri="{FF2B5EF4-FFF2-40B4-BE49-F238E27FC236}">
                <a16:creationId xmlns:a16="http://schemas.microsoft.com/office/drawing/2014/main" id="{ED34E5F0-8BA7-4E52-937D-70DE8EB8605E}"/>
              </a:ext>
            </a:extLst>
          </p:cNvPr>
          <p:cNvSpPr txBox="1">
            <a:spLocks noChangeArrowheads="1"/>
          </p:cNvSpPr>
          <p:nvPr/>
        </p:nvSpPr>
        <p:spPr>
          <a:xfrm>
            <a:off x="228600" y="1606860"/>
            <a:ext cx="8686800" cy="23622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en-US" altLang="zh-CN" sz="2000" b="0" kern="0" dirty="0">
                <a:solidFill>
                  <a:srgbClr val="FF0000"/>
                </a:solidFill>
              </a:rPr>
              <a:t>1</a:t>
            </a:r>
            <a:r>
              <a:rPr lang="zh-CN" altLang="en-US" sz="2000" b="0" kern="0" dirty="0">
                <a:solidFill>
                  <a:srgbClr val="FF0000"/>
                </a:solidFill>
              </a:rPr>
              <a:t>、活动图概要</a:t>
            </a:r>
          </a:p>
          <a:p>
            <a:pPr lvl="1">
              <a:buFont typeface="Wingdings" panose="05000000000000000000" pitchFamily="2" charset="2"/>
              <a:buChar char="ü"/>
            </a:pPr>
            <a:r>
              <a:rPr lang="en-US" altLang="zh-CN" sz="1400" b="0" kern="0" dirty="0">
                <a:latin typeface="MS 明朝"/>
                <a:ea typeface="MS 明朝"/>
                <a:cs typeface="MS 明朝"/>
              </a:rPr>
              <a:t> </a:t>
            </a:r>
            <a:r>
              <a:rPr lang="zh-CN" altLang="en-US" sz="1400" kern="0" dirty="0"/>
              <a:t>描述系统的动态行为。</a:t>
            </a:r>
            <a:endParaRPr lang="zh-CN" altLang="ja-JP" sz="1400" kern="0" dirty="0"/>
          </a:p>
          <a:p>
            <a:pPr lvl="1">
              <a:buFont typeface="Wingdings" panose="05000000000000000000" pitchFamily="2" charset="2"/>
              <a:buChar char="ü"/>
            </a:pPr>
            <a:r>
              <a:rPr lang="en-US" altLang="zh-CN" sz="1400" kern="0" dirty="0">
                <a:latin typeface="MS 明朝"/>
                <a:ea typeface="MS 明朝"/>
                <a:cs typeface="MS 明朝"/>
              </a:rPr>
              <a:t> </a:t>
            </a:r>
            <a:r>
              <a:rPr lang="zh-CN" altLang="en-US" sz="1400" kern="0" dirty="0"/>
              <a:t>包含活动状态</a:t>
            </a:r>
            <a:r>
              <a:rPr lang="en-US" altLang="zh-CN" sz="1400" kern="0" dirty="0"/>
              <a:t>(</a:t>
            </a:r>
            <a:r>
              <a:rPr lang="en-US" altLang="zh-CN" sz="1400" kern="0" dirty="0" err="1"/>
              <a:t>ActionState</a:t>
            </a:r>
            <a:r>
              <a:rPr lang="en-US" altLang="zh-CN" sz="1400" kern="0" dirty="0"/>
              <a:t>)</a:t>
            </a:r>
            <a:r>
              <a:rPr lang="zh-CN" altLang="en-US" sz="1400" kern="0" dirty="0"/>
              <a:t>，活动状态是指业务用例的一个执行步骤或一个操作，不是普通对象的状态。</a:t>
            </a:r>
          </a:p>
          <a:p>
            <a:pPr lvl="1">
              <a:buFont typeface="Wingdings" panose="05000000000000000000" pitchFamily="2" charset="2"/>
              <a:buChar char="ü"/>
            </a:pPr>
            <a:r>
              <a:rPr lang="en-US" altLang="zh-CN" sz="1400" kern="0" dirty="0">
                <a:latin typeface="MS 明朝"/>
                <a:ea typeface="MS 明朝"/>
                <a:cs typeface="MS 明朝"/>
              </a:rPr>
              <a:t> </a:t>
            </a:r>
            <a:r>
              <a:rPr lang="zh-CN" altLang="en-US" sz="1400" kern="0" dirty="0"/>
              <a:t>活动图适合描述在没有外部事件触发的情况下的系统内部的逻辑执行过程；否则，状态图更容易描述。</a:t>
            </a:r>
          </a:p>
          <a:p>
            <a:pPr lvl="1">
              <a:buFont typeface="Wingdings" panose="05000000000000000000" pitchFamily="2" charset="2"/>
              <a:buChar char="ü"/>
            </a:pPr>
            <a:r>
              <a:rPr lang="en-US" altLang="zh-CN" sz="1400" kern="0" dirty="0">
                <a:latin typeface="MS 明朝"/>
                <a:ea typeface="MS 明朝"/>
                <a:cs typeface="MS 明朝"/>
              </a:rPr>
              <a:t> </a:t>
            </a:r>
            <a:r>
              <a:rPr lang="zh-CN" altLang="en-US" sz="1400" kern="0" dirty="0"/>
              <a:t>类似于传统意义上的流程图。</a:t>
            </a:r>
          </a:p>
          <a:p>
            <a:pPr lvl="1">
              <a:buFont typeface="Wingdings" panose="05000000000000000000" pitchFamily="2" charset="2"/>
              <a:buChar char="ü"/>
            </a:pPr>
            <a:r>
              <a:rPr lang="en-US" altLang="zh-CN" sz="1400" kern="0" dirty="0">
                <a:latin typeface="MS 明朝"/>
                <a:ea typeface="MS 明朝"/>
                <a:cs typeface="MS 明朝"/>
              </a:rPr>
              <a:t> </a:t>
            </a:r>
            <a:r>
              <a:rPr lang="zh-CN" altLang="en-US" sz="1400" kern="0" dirty="0"/>
              <a:t>活动图主要用于：业务建模时</a:t>
            </a:r>
            <a:r>
              <a:rPr lang="en-US" altLang="zh-CN" sz="1400" kern="0" dirty="0"/>
              <a:t>，</a:t>
            </a:r>
            <a:r>
              <a:rPr lang="zh-CN" altLang="en-US" sz="1400" kern="0" dirty="0"/>
              <a:t>用于详述业务用例</a:t>
            </a:r>
            <a:r>
              <a:rPr lang="en-US" altLang="zh-CN" sz="1400" kern="0" dirty="0"/>
              <a:t>，</a:t>
            </a:r>
            <a:r>
              <a:rPr lang="zh-CN" altLang="en-US" sz="1400" kern="0" dirty="0"/>
              <a:t>描述一项业务的执行过程；设计时</a:t>
            </a:r>
            <a:r>
              <a:rPr lang="en-US" altLang="zh-CN" sz="1400" kern="0" dirty="0"/>
              <a:t>，</a:t>
            </a:r>
            <a:r>
              <a:rPr lang="zh-CN" altLang="en-US" sz="1400" kern="0" dirty="0"/>
              <a:t>描述操作的流程。</a:t>
            </a:r>
            <a:endParaRPr lang="en-US" altLang="zh-CN" sz="1200" kern="0" dirty="0"/>
          </a:p>
        </p:txBody>
      </p:sp>
      <p:sp>
        <p:nvSpPr>
          <p:cNvPr id="4" name="Rectangle 4">
            <a:extLst>
              <a:ext uri="{FF2B5EF4-FFF2-40B4-BE49-F238E27FC236}">
                <a16:creationId xmlns:a16="http://schemas.microsoft.com/office/drawing/2014/main" id="{923E725E-E21C-4556-812E-3CB460B8C51F}"/>
              </a:ext>
            </a:extLst>
          </p:cNvPr>
          <p:cNvSpPr>
            <a:spLocks noChangeArrowheads="1"/>
          </p:cNvSpPr>
          <p:nvPr/>
        </p:nvSpPr>
        <p:spPr bwMode="auto">
          <a:xfrm>
            <a:off x="360387" y="3879050"/>
            <a:ext cx="2411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lnSpc>
                <a:spcPct val="90000"/>
              </a:lnSpc>
              <a:spcBef>
                <a:spcPct val="20000"/>
              </a:spcBef>
              <a:buFont typeface="Wingdings" pitchFamily="2" charset="2"/>
              <a:buNone/>
            </a:pPr>
            <a:r>
              <a:rPr kumimoji="0" lang="en-US" altLang="zh-CN" sz="2000" i="0" dirty="0">
                <a:solidFill>
                  <a:srgbClr val="FF0000"/>
                </a:solidFill>
                <a:effectLst/>
                <a:latin typeface="+mn-lt"/>
                <a:ea typeface="+mn-ea"/>
                <a:sym typeface="Wingdings" pitchFamily="2" charset="2"/>
              </a:rPr>
              <a:t>2</a:t>
            </a:r>
            <a:r>
              <a:rPr kumimoji="0" lang="zh-CN" altLang="en-US" sz="2000" i="0" dirty="0">
                <a:solidFill>
                  <a:srgbClr val="FF0000"/>
                </a:solidFill>
                <a:effectLst/>
                <a:latin typeface="+mn-lt"/>
                <a:ea typeface="+mn-ea"/>
                <a:sym typeface="Wingdings" pitchFamily="2" charset="2"/>
              </a:rPr>
              <a:t>、</a:t>
            </a:r>
            <a:r>
              <a:rPr kumimoji="0" lang="zh-CN" altLang="en-US" sz="2000" i="0" dirty="0">
                <a:solidFill>
                  <a:srgbClr val="FF0000"/>
                </a:solidFill>
                <a:effectLst/>
                <a:latin typeface="+mn-lt"/>
                <a:ea typeface="+mn-ea"/>
              </a:rPr>
              <a:t>活动图</a:t>
            </a:r>
            <a:r>
              <a:rPr kumimoji="0" lang="zh-CN" altLang="en-US" sz="2000" i="0" dirty="0">
                <a:solidFill>
                  <a:srgbClr val="FF0000"/>
                </a:solidFill>
                <a:effectLst/>
                <a:latin typeface="+mn-lt"/>
                <a:ea typeface="+mn-ea"/>
                <a:sym typeface="Wingdings" pitchFamily="2" charset="2"/>
              </a:rPr>
              <a:t>事物</a:t>
            </a:r>
          </a:p>
        </p:txBody>
      </p:sp>
      <p:graphicFrame>
        <p:nvGraphicFramePr>
          <p:cNvPr id="5" name="Group 47">
            <a:extLst>
              <a:ext uri="{FF2B5EF4-FFF2-40B4-BE49-F238E27FC236}">
                <a16:creationId xmlns:a16="http://schemas.microsoft.com/office/drawing/2014/main" id="{9DD0363C-C331-48E1-9799-1AE80E8E9BEC}"/>
              </a:ext>
            </a:extLst>
          </p:cNvPr>
          <p:cNvGraphicFramePr>
            <a:graphicFrameLocks/>
          </p:cNvGraphicFramePr>
          <p:nvPr>
            <p:extLst>
              <p:ext uri="{D42A27DB-BD31-4B8C-83A1-F6EECF244321}">
                <p14:modId xmlns:p14="http://schemas.microsoft.com/office/powerpoint/2010/main" val="3525589816"/>
              </p:ext>
            </p:extLst>
          </p:nvPr>
        </p:nvGraphicFramePr>
        <p:xfrm>
          <a:off x="755650" y="4298344"/>
          <a:ext cx="7315200" cy="2686051"/>
        </p:xfrm>
        <a:graphic>
          <a:graphicData uri="http://schemas.openxmlformats.org/drawingml/2006/table">
            <a:tbl>
              <a:tblPr/>
              <a:tblGrid>
                <a:gridCol w="2074863">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gridCol w="2125662">
                  <a:extLst>
                    <a:ext uri="{9D8B030D-6E8A-4147-A177-3AD203B41FA5}">
                      <a16:colId xmlns:a16="http://schemas.microsoft.com/office/drawing/2014/main" val="20002"/>
                    </a:ext>
                  </a:extLst>
                </a:gridCol>
              </a:tblGrid>
              <a:tr h="2238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活动 </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r>
                        <a:rPr kumimoji="1" lang="en-US" altLang="zh-CN" sz="1200" b="1" i="0" u="none" strike="noStrike" cap="none" normalizeH="0" baseline="0" dirty="0" err="1">
                          <a:ln>
                            <a:noFill/>
                          </a:ln>
                          <a:solidFill>
                            <a:srgbClr val="000066"/>
                          </a:solidFill>
                          <a:effectLst/>
                          <a:latin typeface="Times New Roman" pitchFamily="18" charset="0"/>
                          <a:ea typeface="宋体" pitchFamily="2" charset="-122"/>
                        </a:rPr>
                        <a:t>ActionState</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动作的执行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起点 </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r>
                        <a:rPr kumimoji="1" lang="en-US" altLang="zh-CN" sz="1200" b="1" i="0" u="none" strike="noStrike" cap="none" normalizeH="0" baseline="0" dirty="0" err="1">
                          <a:ln>
                            <a:noFill/>
                          </a:ln>
                          <a:solidFill>
                            <a:srgbClr val="000066"/>
                          </a:solidFill>
                          <a:effectLst/>
                          <a:latin typeface="Times New Roman" pitchFamily="18" charset="0"/>
                          <a:ea typeface="宋体" pitchFamily="2" charset="-122"/>
                        </a:rPr>
                        <a:t>InitialState</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活动图的开始</a:t>
                      </a:r>
                      <a:endParaRPr kumimoji="1" lang="ja-JP"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终点</a:t>
                      </a:r>
                      <a:r>
                        <a:rPr kumimoji="1" lang="en-US" altLang="zh-CN" sz="1200" b="1" i="0" u="none" strike="noStrike" cap="none" normalizeH="0" baseline="0">
                          <a:ln>
                            <a:noFill/>
                          </a:ln>
                          <a:solidFill>
                            <a:srgbClr val="000066"/>
                          </a:solidFill>
                          <a:effectLst/>
                          <a:latin typeface="Times New Roman" pitchFamily="18" charset="0"/>
                          <a:ea typeface="宋体" pitchFamily="2" charset="-122"/>
                        </a:rPr>
                        <a:t>(FinalState)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活动图的终点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355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对象流</a:t>
                      </a:r>
                      <a:r>
                        <a:rPr kumimoji="1" lang="en-US" altLang="zh-CN" sz="1200" b="1" i="0" u="none" strike="noStrike" cap="none" normalizeH="0" baseline="0">
                          <a:ln>
                            <a:noFill/>
                          </a:ln>
                          <a:solidFill>
                            <a:srgbClr val="000066"/>
                          </a:solidFill>
                          <a:effectLst/>
                          <a:latin typeface="Times New Roman" pitchFamily="18" charset="0"/>
                          <a:ea typeface="宋体" pitchFamily="2" charset="-122"/>
                        </a:rPr>
                        <a:t>(ObjectFlowState)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活动之间的交换的信息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发送信号(</a:t>
                      </a:r>
                      <a:r>
                        <a:rPr kumimoji="1" lang="en-US" altLang="zh-CN" sz="1200" b="1" i="0" u="none" strike="noStrike" cap="none" normalizeH="0" baseline="0">
                          <a:ln>
                            <a:noFill/>
                          </a:ln>
                          <a:solidFill>
                            <a:srgbClr val="000066"/>
                          </a:solidFill>
                          <a:effectLst/>
                          <a:latin typeface="Times New Roman" pitchFamily="18" charset="0"/>
                          <a:ea typeface="宋体" pitchFamily="2" charset="-122"/>
                        </a:rPr>
                        <a:t>signalSending</a:t>
                      </a:r>
                      <a:r>
                        <a:rPr kumimoji="1" lang="zh-CN" altLang="en-US" sz="1200" b="1" i="0" u="none" strike="noStrike" cap="none" normalizeH="0" baseline="0">
                          <a:ln>
                            <a:noFill/>
                          </a:ln>
                          <a:solidFill>
                            <a:srgbClr val="000066"/>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新宋体" pitchFamily="49" charset="-122"/>
                        </a:rPr>
                        <a:t>活动过程中发送事件，触发另一活动流程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接收信号</a:t>
                      </a:r>
                      <a:r>
                        <a:rPr kumimoji="1" lang="en-US" altLang="zh-CN" sz="1200" b="1" i="0" u="none" strike="noStrike" cap="none" normalizeH="0" baseline="0">
                          <a:ln>
                            <a:noFill/>
                          </a:ln>
                          <a:solidFill>
                            <a:srgbClr val="000066"/>
                          </a:solidFill>
                          <a:effectLst/>
                          <a:latin typeface="Times New Roman" pitchFamily="18" charset="0"/>
                          <a:ea typeface="宋体" pitchFamily="2" charset="-122"/>
                        </a:rPr>
                        <a:t>(SignalReceipt)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活动过程中接收事件，接收到信号的活动流程开始执行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泳道</a:t>
                      </a:r>
                      <a:r>
                        <a:rPr kumimoji="1" lang="en-US" altLang="zh-CN" sz="1200" b="1" i="0" u="none" strike="noStrike" cap="none" normalizeH="0" baseline="0">
                          <a:ln>
                            <a:noFill/>
                          </a:ln>
                          <a:solidFill>
                            <a:srgbClr val="000066"/>
                          </a:solidFill>
                          <a:effectLst/>
                          <a:latin typeface="Times New Roman" pitchFamily="18" charset="0"/>
                          <a:ea typeface="宋体" pitchFamily="2" charset="-122"/>
                        </a:rPr>
                        <a:t>(SwimLane)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活动的负责者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6" name="Picture 39">
            <a:extLst>
              <a:ext uri="{FF2B5EF4-FFF2-40B4-BE49-F238E27FC236}">
                <a16:creationId xmlns:a16="http://schemas.microsoft.com/office/drawing/2014/main" id="{1AC49917-136A-4E42-AD4B-A57D0AFD2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4658707"/>
            <a:ext cx="217488"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0">
            <a:extLst>
              <a:ext uri="{FF2B5EF4-FFF2-40B4-BE49-F238E27FC236}">
                <a16:creationId xmlns:a16="http://schemas.microsoft.com/office/drawing/2014/main" id="{C41E01B0-2E4A-4C64-9D5E-D7CF470E7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5019069"/>
            <a:ext cx="217488"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1">
            <a:extLst>
              <a:ext uri="{FF2B5EF4-FFF2-40B4-BE49-F238E27FC236}">
                <a16:creationId xmlns:a16="http://schemas.microsoft.com/office/drawing/2014/main" id="{C816713B-01F5-4A71-8E79-A0401B50A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4343488"/>
            <a:ext cx="11287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2">
            <a:extLst>
              <a:ext uri="{FF2B5EF4-FFF2-40B4-BE49-F238E27FC236}">
                <a16:creationId xmlns:a16="http://schemas.microsoft.com/office/drawing/2014/main" id="{9CA8D8F5-C018-4790-9665-F5FC000508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6603394"/>
            <a:ext cx="90805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3">
            <a:extLst>
              <a:ext uri="{FF2B5EF4-FFF2-40B4-BE49-F238E27FC236}">
                <a16:creationId xmlns:a16="http://schemas.microsoft.com/office/drawing/2014/main" id="{BB0215CC-CD55-4D8F-A817-6431123721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5306407"/>
            <a:ext cx="8382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4">
            <a:extLst>
              <a:ext uri="{FF2B5EF4-FFF2-40B4-BE49-F238E27FC236}">
                <a16:creationId xmlns:a16="http://schemas.microsoft.com/office/drawing/2014/main" id="{3D1113BC-99FD-4718-9036-B7EEAE5146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5811232"/>
            <a:ext cx="9080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5">
            <a:extLst>
              <a:ext uri="{FF2B5EF4-FFF2-40B4-BE49-F238E27FC236}">
                <a16:creationId xmlns:a16="http://schemas.microsoft.com/office/drawing/2014/main" id="{404F6C0F-F23D-4EF6-BA95-C0118D5B6D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6170007"/>
            <a:ext cx="831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161575"/>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961A0AD-EDBD-4C21-BC01-91677D38A33B}"/>
              </a:ext>
            </a:extLst>
          </p:cNvPr>
          <p:cNvSpPr txBox="1"/>
          <p:nvPr/>
        </p:nvSpPr>
        <p:spPr>
          <a:xfrm>
            <a:off x="476545" y="413665"/>
            <a:ext cx="7542331" cy="707886"/>
          </a:xfrm>
          <a:prstGeom prst="rect">
            <a:avLst/>
          </a:prstGeom>
          <a:noFill/>
        </p:spPr>
        <p:txBody>
          <a:bodyPr wrap="square">
            <a:spAutoFit/>
          </a:bodyPr>
          <a:lstStyle/>
          <a:p>
            <a:pPr algn="l"/>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用例图（</a:t>
            </a:r>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8" name="文本框 7">
            <a:extLst>
              <a:ext uri="{FF2B5EF4-FFF2-40B4-BE49-F238E27FC236}">
                <a16:creationId xmlns:a16="http://schemas.microsoft.com/office/drawing/2014/main" id="{65021225-50E9-4FE9-9877-BD17701BFFCC}"/>
              </a:ext>
            </a:extLst>
          </p:cNvPr>
          <p:cNvSpPr txBox="1"/>
          <p:nvPr/>
        </p:nvSpPr>
        <p:spPr>
          <a:xfrm>
            <a:off x="481739" y="1853825"/>
            <a:ext cx="8095705" cy="1384995"/>
          </a:xfrm>
          <a:prstGeom prst="rect">
            <a:avLst/>
          </a:prstGeom>
          <a:noFill/>
        </p:spPr>
        <p:txBody>
          <a:bodyPr wrap="square">
            <a:spAutoFit/>
          </a:bodyPr>
          <a:lstStyle/>
          <a:p>
            <a:pPr marL="342900" indent="-342900" algn="l">
              <a:spcBef>
                <a:spcPct val="20000"/>
              </a:spcBef>
              <a:buClr>
                <a:srgbClr val="FF0000"/>
              </a:buClr>
              <a:buFont typeface="Wingdings" panose="05000000000000000000" pitchFamily="2" charset="2"/>
              <a:buChar char="p"/>
            </a:pPr>
            <a:r>
              <a:rPr lang="zh-CN" altLang="en-US" sz="2000" i="0" dirty="0">
                <a:solidFill>
                  <a:schemeClr val="tx1"/>
                </a:solidFill>
                <a:effectLst/>
              </a:rPr>
              <a:t>用例图是</a:t>
            </a:r>
            <a:r>
              <a:rPr lang="ja-JP" altLang="en-US" sz="2000" i="0" dirty="0">
                <a:solidFill>
                  <a:schemeClr val="tx1"/>
                </a:solidFill>
                <a:effectLst/>
              </a:rPr>
              <a:t>从</a:t>
            </a:r>
            <a:r>
              <a:rPr lang="ja-JP" altLang="en-US" sz="2000" i="0" dirty="0">
                <a:effectLst/>
              </a:rPr>
              <a:t>用户</a:t>
            </a:r>
            <a:r>
              <a:rPr lang="ja-JP" altLang="en-US" sz="2000" i="0" dirty="0">
                <a:solidFill>
                  <a:schemeClr val="tx1"/>
                </a:solidFill>
                <a:effectLst/>
              </a:rPr>
              <a:t>角度描述系统</a:t>
            </a:r>
            <a:r>
              <a:rPr lang="ja-JP" altLang="en-US" sz="2000" i="0" dirty="0">
                <a:effectLst/>
              </a:rPr>
              <a:t>功能</a:t>
            </a:r>
            <a:r>
              <a:rPr lang="ja-JP" altLang="en-US" sz="2000" i="0" dirty="0">
                <a:solidFill>
                  <a:schemeClr val="tx1"/>
                </a:solidFill>
                <a:effectLst/>
              </a:rPr>
              <a:t>， </a:t>
            </a:r>
            <a:r>
              <a:rPr lang="zh-CN" altLang="en-US" sz="2000" i="0" dirty="0">
                <a:solidFill>
                  <a:schemeClr val="tx1"/>
                </a:solidFill>
                <a:effectLst/>
              </a:rPr>
              <a:t>是用户所能</a:t>
            </a:r>
            <a:r>
              <a:rPr lang="zh-CN" altLang="en-US" sz="2000" i="0" dirty="0">
                <a:effectLst/>
              </a:rPr>
              <a:t>观察</a:t>
            </a:r>
            <a:r>
              <a:rPr lang="zh-CN" altLang="en-US" sz="2000" i="0" dirty="0">
                <a:solidFill>
                  <a:schemeClr val="tx1"/>
                </a:solidFill>
                <a:effectLst/>
              </a:rPr>
              <a:t>到的系统功能的模型图，用例是系统中的一个功能单元</a:t>
            </a:r>
            <a:r>
              <a:rPr lang="zh-CN" altLang="en-US" sz="2000" dirty="0">
                <a:solidFill>
                  <a:schemeClr val="tx1"/>
                </a:solidFill>
              </a:rPr>
              <a:t>。</a:t>
            </a:r>
            <a:endParaRPr lang="en-US" altLang="zh-CN" sz="2000" dirty="0">
              <a:solidFill>
                <a:schemeClr val="tx1"/>
              </a:solidFill>
            </a:endParaRPr>
          </a:p>
          <a:p>
            <a:pPr marL="342900" indent="-342900" algn="l">
              <a:spcBef>
                <a:spcPct val="20000"/>
              </a:spcBef>
              <a:buClr>
                <a:srgbClr val="FF0000"/>
              </a:buClr>
              <a:buFont typeface="Wingdings" panose="05000000000000000000" pitchFamily="2" charset="2"/>
              <a:buChar char="p"/>
            </a:pPr>
            <a:r>
              <a:rPr lang="zh-CN" altLang="en-US" sz="2000" i="0" dirty="0">
                <a:solidFill>
                  <a:schemeClr val="tx1"/>
                </a:solidFill>
                <a:effectLst/>
              </a:rPr>
              <a:t>用例图列出系统中的用例和系统外的参与者，并显示哪个参与者参与了哪个用例的执行   (或称为发起了哪个用例)。</a:t>
            </a:r>
          </a:p>
        </p:txBody>
      </p:sp>
      <p:pic>
        <p:nvPicPr>
          <p:cNvPr id="9" name="Picture 7">
            <a:extLst>
              <a:ext uri="{FF2B5EF4-FFF2-40B4-BE49-F238E27FC236}">
                <a16:creationId xmlns:a16="http://schemas.microsoft.com/office/drawing/2014/main" id="{CE7A0AB7-7FF0-410E-8841-17F703DB3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495" y="3488226"/>
            <a:ext cx="3851765" cy="333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2" descr="manager">
            <a:extLst>
              <a:ext uri="{FF2B5EF4-FFF2-40B4-BE49-F238E27FC236}">
                <a16:creationId xmlns:a16="http://schemas.microsoft.com/office/drawing/2014/main" id="{A817F543-4928-4B6A-A339-0D8DA12BF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91000" y="3526064"/>
            <a:ext cx="3356710" cy="32569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67882405"/>
      </p:ext>
    </p:extLst>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5548BC3-7703-490F-948F-3854A6F57B45}"/>
              </a:ext>
            </a:extLst>
          </p:cNvPr>
          <p:cNvSpPr txBox="1">
            <a:spLocks noChangeArrowheads="1"/>
          </p:cNvSpPr>
          <p:nvPr/>
        </p:nvSpPr>
        <p:spPr>
          <a:xfrm>
            <a:off x="521550" y="458670"/>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构件图（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component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3" name="Rectangle 3">
            <a:extLst>
              <a:ext uri="{FF2B5EF4-FFF2-40B4-BE49-F238E27FC236}">
                <a16:creationId xmlns:a16="http://schemas.microsoft.com/office/drawing/2014/main" id="{ACA4E8EB-ACAE-4774-8B15-73010005DE9E}"/>
              </a:ext>
            </a:extLst>
          </p:cNvPr>
          <p:cNvSpPr txBox="1">
            <a:spLocks noChangeArrowheads="1"/>
          </p:cNvSpPr>
          <p:nvPr/>
        </p:nvSpPr>
        <p:spPr>
          <a:xfrm>
            <a:off x="454798" y="2465750"/>
            <a:ext cx="8534400" cy="9906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buFont typeface="Times New Roman" pitchFamily="18" charset="0"/>
              <a:buNone/>
            </a:pPr>
            <a:r>
              <a:rPr lang="zh-CN" altLang="en-US" sz="1600" kern="0" dirty="0"/>
              <a:t>构件图用于静态建模，是表示构件类型的组织以及各种构件之间依赖关系的图。</a:t>
            </a:r>
          </a:p>
          <a:p>
            <a:pPr lvl="1">
              <a:buFont typeface="Times New Roman" pitchFamily="18" charset="0"/>
              <a:buNone/>
            </a:pPr>
            <a:r>
              <a:rPr lang="zh-CN" altLang="en-US" sz="1600" kern="0" dirty="0"/>
              <a:t>构件图通过对构件间依赖关系的描述来估计对系统构件的修改给系统可能带来的影响。</a:t>
            </a:r>
          </a:p>
        </p:txBody>
      </p:sp>
      <p:sp>
        <p:nvSpPr>
          <p:cNvPr id="4" name="Rectangle 4">
            <a:extLst>
              <a:ext uri="{FF2B5EF4-FFF2-40B4-BE49-F238E27FC236}">
                <a16:creationId xmlns:a16="http://schemas.microsoft.com/office/drawing/2014/main" id="{94E14D79-7BAF-472D-8FCF-43FF7786A778}"/>
              </a:ext>
            </a:extLst>
          </p:cNvPr>
          <p:cNvSpPr>
            <a:spLocks noChangeArrowheads="1"/>
          </p:cNvSpPr>
          <p:nvPr/>
        </p:nvSpPr>
        <p:spPr bwMode="auto">
          <a:xfrm>
            <a:off x="465910" y="3237275"/>
            <a:ext cx="85344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buFont typeface="Wingdings" pitchFamily="2" charset="2"/>
              <a:buNone/>
            </a:pPr>
            <a:r>
              <a:rPr lang="en-US" altLang="zh-CN" sz="2000" i="0" dirty="0">
                <a:solidFill>
                  <a:srgbClr val="FF0000"/>
                </a:solidFill>
                <a:effectLst/>
              </a:rPr>
              <a:t>2</a:t>
            </a:r>
            <a:r>
              <a:rPr lang="zh-CN" altLang="en-US" sz="2000" i="0" dirty="0">
                <a:solidFill>
                  <a:srgbClr val="FF0000"/>
                </a:solidFill>
                <a:effectLst/>
              </a:rPr>
              <a:t>、</a:t>
            </a:r>
            <a:r>
              <a:rPr lang="en-US" altLang="zh-CN" sz="2000" i="0" dirty="0">
                <a:solidFill>
                  <a:srgbClr val="FF0000"/>
                </a:solidFill>
                <a:effectLst/>
              </a:rPr>
              <a:t> </a:t>
            </a:r>
            <a:r>
              <a:rPr lang="zh-CN" altLang="en-US" sz="2000" i="0" dirty="0">
                <a:solidFill>
                  <a:srgbClr val="FF0000"/>
                </a:solidFill>
                <a:effectLst/>
              </a:rPr>
              <a:t>构件图中的事物及解释</a:t>
            </a:r>
          </a:p>
          <a:p>
            <a:pPr marL="285750" indent="-285750" algn="l">
              <a:spcBef>
                <a:spcPct val="20000"/>
              </a:spcBef>
              <a:buFont typeface="Wingdings" pitchFamily="2" charset="2"/>
              <a:buChar char="n"/>
            </a:pPr>
            <a:endParaRPr lang="zh-CN" altLang="en-US" sz="2000" i="0" dirty="0">
              <a:solidFill>
                <a:srgbClr val="000066"/>
              </a:solidFill>
              <a:effectLst/>
            </a:endParaRPr>
          </a:p>
        </p:txBody>
      </p:sp>
      <p:graphicFrame>
        <p:nvGraphicFramePr>
          <p:cNvPr id="5" name="Group 5">
            <a:extLst>
              <a:ext uri="{FF2B5EF4-FFF2-40B4-BE49-F238E27FC236}">
                <a16:creationId xmlns:a16="http://schemas.microsoft.com/office/drawing/2014/main" id="{EBCC6299-4102-46A4-B973-581F1F42A6A9}"/>
              </a:ext>
            </a:extLst>
          </p:cNvPr>
          <p:cNvGraphicFramePr>
            <a:graphicFrameLocks noGrp="1"/>
          </p:cNvGraphicFramePr>
          <p:nvPr>
            <p:extLst>
              <p:ext uri="{D42A27DB-BD31-4B8C-83A1-F6EECF244321}">
                <p14:modId xmlns:p14="http://schemas.microsoft.com/office/powerpoint/2010/main" val="2303012016"/>
              </p:ext>
            </p:extLst>
          </p:nvPr>
        </p:nvGraphicFramePr>
        <p:xfrm>
          <a:off x="948510" y="3777825"/>
          <a:ext cx="8051800" cy="1676400"/>
        </p:xfrm>
        <a:graphic>
          <a:graphicData uri="http://schemas.openxmlformats.org/drawingml/2006/table">
            <a:tbl>
              <a:tblPr/>
              <a:tblGrid>
                <a:gridCol w="1538288">
                  <a:extLst>
                    <a:ext uri="{9D8B030D-6E8A-4147-A177-3AD203B41FA5}">
                      <a16:colId xmlns:a16="http://schemas.microsoft.com/office/drawing/2014/main" val="20000"/>
                    </a:ext>
                  </a:extLst>
                </a:gridCol>
                <a:gridCol w="4062412">
                  <a:extLst>
                    <a:ext uri="{9D8B030D-6E8A-4147-A177-3AD203B41FA5}">
                      <a16:colId xmlns:a16="http://schemas.microsoft.com/office/drawing/2014/main" val="20001"/>
                    </a:ext>
                  </a:extLst>
                </a:gridCol>
                <a:gridCol w="2451100">
                  <a:extLst>
                    <a:ext uri="{9D8B030D-6E8A-4147-A177-3AD203B41FA5}">
                      <a16:colId xmlns:a16="http://schemas.microsoft.com/office/drawing/2014/main" val="20002"/>
                    </a:ext>
                  </a:extLst>
                </a:gridCol>
              </a:tblGrid>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cs typeface="Times New Roman" pitchFamily="18" charset="0"/>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指系统中可替换的物理部分，构件名字</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如图中的</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Dictionary)</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标在矩形中，提供了一组接口的实现。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cs typeface="Times New Roman" pitchFamily="18" charset="0"/>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外部可访问到的服务 </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如图中的</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Spell-check)</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cs typeface="Times New Roman" pitchFamily="18" charset="0"/>
                        </a:rPr>
                        <a:t>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节点实例上的构件的一个实例，冒号后是该构件实例的名字</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如图中的</a:t>
                      </a:r>
                      <a:r>
                        <a:rPr kumimoji="1" lang="en-US" altLang="zh-CN" sz="1200" b="1" i="0" u="none" strike="noStrike" cap="none" normalizeH="0" baseline="0" dirty="0" err="1">
                          <a:ln>
                            <a:noFill/>
                          </a:ln>
                          <a:solidFill>
                            <a:srgbClr val="000066"/>
                          </a:solidFill>
                          <a:effectLst/>
                          <a:latin typeface="Times New Roman" pitchFamily="18" charset="0"/>
                          <a:ea typeface="宋体" pitchFamily="2" charset="-122"/>
                        </a:rPr>
                        <a:t>RoutingList</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6" name="Group 27">
            <a:extLst>
              <a:ext uri="{FF2B5EF4-FFF2-40B4-BE49-F238E27FC236}">
                <a16:creationId xmlns:a16="http://schemas.microsoft.com/office/drawing/2014/main" id="{65B0D007-BD51-4C52-A870-FAEF50B4FFCE}"/>
              </a:ext>
            </a:extLst>
          </p:cNvPr>
          <p:cNvGrpSpPr>
            <a:grpSpLocks noChangeAspect="1"/>
          </p:cNvGrpSpPr>
          <p:nvPr/>
        </p:nvGrpSpPr>
        <p:grpSpPr bwMode="auto">
          <a:xfrm>
            <a:off x="7046098" y="5149425"/>
            <a:ext cx="1408112" cy="304800"/>
            <a:chOff x="2281" y="2635"/>
            <a:chExt cx="1571" cy="544"/>
          </a:xfrm>
        </p:grpSpPr>
        <p:sp>
          <p:nvSpPr>
            <p:cNvPr id="7" name="AutoShape 28">
              <a:extLst>
                <a:ext uri="{FF2B5EF4-FFF2-40B4-BE49-F238E27FC236}">
                  <a16:creationId xmlns:a16="http://schemas.microsoft.com/office/drawing/2014/main" id="{6C0B28E6-A483-4FF4-8BB8-5FD7E6A5A8F0}"/>
                </a:ext>
              </a:extLst>
            </p:cNvPr>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8" name="Picture 29" descr="13-61">
              <a:extLst>
                <a:ext uri="{FF2B5EF4-FFF2-40B4-BE49-F238E27FC236}">
                  <a16:creationId xmlns:a16="http://schemas.microsoft.com/office/drawing/2014/main" id="{2C427EAA-3D1A-4927-BAB8-122F56653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30">
            <a:extLst>
              <a:ext uri="{FF2B5EF4-FFF2-40B4-BE49-F238E27FC236}">
                <a16:creationId xmlns:a16="http://schemas.microsoft.com/office/drawing/2014/main" id="{4C296FD7-18C0-4CCF-BA24-4E56EE08EC52}"/>
              </a:ext>
            </a:extLst>
          </p:cNvPr>
          <p:cNvGrpSpPr>
            <a:grpSpLocks noChangeAspect="1"/>
          </p:cNvGrpSpPr>
          <p:nvPr/>
        </p:nvGrpSpPr>
        <p:grpSpPr bwMode="auto">
          <a:xfrm>
            <a:off x="7117535" y="4730570"/>
            <a:ext cx="1258888" cy="228600"/>
            <a:chOff x="2281" y="2635"/>
            <a:chExt cx="1498" cy="326"/>
          </a:xfrm>
        </p:grpSpPr>
        <p:sp>
          <p:nvSpPr>
            <p:cNvPr id="10" name="AutoShape 31">
              <a:extLst>
                <a:ext uri="{FF2B5EF4-FFF2-40B4-BE49-F238E27FC236}">
                  <a16:creationId xmlns:a16="http://schemas.microsoft.com/office/drawing/2014/main" id="{518B0240-D799-44D1-9E4B-1C4006CAE23A}"/>
                </a:ext>
              </a:extLst>
            </p:cNvPr>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11" name="Picture 32" descr="13-60">
              <a:extLst>
                <a:ext uri="{FF2B5EF4-FFF2-40B4-BE49-F238E27FC236}">
                  <a16:creationId xmlns:a16="http://schemas.microsoft.com/office/drawing/2014/main" id="{6114C491-5115-45C2-8D00-15DF4706B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33">
            <a:extLst>
              <a:ext uri="{FF2B5EF4-FFF2-40B4-BE49-F238E27FC236}">
                <a16:creationId xmlns:a16="http://schemas.microsoft.com/office/drawing/2014/main" id="{EAB53F6A-FAAB-4477-A460-171B44EA8470}"/>
              </a:ext>
            </a:extLst>
          </p:cNvPr>
          <p:cNvGrpSpPr>
            <a:grpSpLocks noChangeAspect="1"/>
          </p:cNvGrpSpPr>
          <p:nvPr/>
        </p:nvGrpSpPr>
        <p:grpSpPr bwMode="auto">
          <a:xfrm>
            <a:off x="7117535" y="4204320"/>
            <a:ext cx="1258888" cy="304800"/>
            <a:chOff x="2281" y="2635"/>
            <a:chExt cx="2150" cy="804"/>
          </a:xfrm>
        </p:grpSpPr>
        <p:sp>
          <p:nvSpPr>
            <p:cNvPr id="13" name="AutoShape 34">
              <a:extLst>
                <a:ext uri="{FF2B5EF4-FFF2-40B4-BE49-F238E27FC236}">
                  <a16:creationId xmlns:a16="http://schemas.microsoft.com/office/drawing/2014/main" id="{EC02861D-E1F4-4039-A206-4A4F7B444563}"/>
                </a:ext>
              </a:extLst>
            </p:cNvPr>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14" name="Picture 35" descr="13-60">
              <a:extLst>
                <a:ext uri="{FF2B5EF4-FFF2-40B4-BE49-F238E27FC236}">
                  <a16:creationId xmlns:a16="http://schemas.microsoft.com/office/drawing/2014/main" id="{1ED19DB9-D099-45D9-B629-BE165AC3C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36">
            <a:extLst>
              <a:ext uri="{FF2B5EF4-FFF2-40B4-BE49-F238E27FC236}">
                <a16:creationId xmlns:a16="http://schemas.microsoft.com/office/drawing/2014/main" id="{1F22494D-6D32-4CA4-9A3D-29EE167A6FEF}"/>
              </a:ext>
            </a:extLst>
          </p:cNvPr>
          <p:cNvSpPr>
            <a:spLocks noChangeArrowheads="1"/>
          </p:cNvSpPr>
          <p:nvPr/>
        </p:nvSpPr>
        <p:spPr bwMode="auto">
          <a:xfrm>
            <a:off x="934223" y="5717105"/>
            <a:ext cx="821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80000"/>
              </a:lnSpc>
              <a:spcBef>
                <a:spcPct val="20000"/>
              </a:spcBef>
              <a:buFont typeface="Wingdings" pitchFamily="2" charset="2"/>
              <a:buNone/>
            </a:pPr>
            <a:r>
              <a:rPr lang="zh-CN" altLang="en-US" sz="1200" i="0" u="sng" dirty="0">
                <a:solidFill>
                  <a:srgbClr val="000066"/>
                </a:solidFill>
                <a:effectLst/>
              </a:rPr>
              <a:t>可替换的物理部分</a:t>
            </a:r>
            <a:r>
              <a:rPr lang="zh-CN" altLang="en-US" sz="1200" i="0" dirty="0">
                <a:solidFill>
                  <a:srgbClr val="000066"/>
                </a:solidFill>
                <a:effectLst/>
              </a:rPr>
              <a:t>包括软件代码、脚本或命令行文件，也可以表示运行时的对象，文档，数据库等。</a:t>
            </a:r>
          </a:p>
          <a:p>
            <a:pPr algn="l">
              <a:lnSpc>
                <a:spcPct val="105000"/>
              </a:lnSpc>
              <a:spcBef>
                <a:spcPct val="20000"/>
              </a:spcBef>
              <a:buFont typeface="Wingdings" pitchFamily="2" charset="2"/>
              <a:buNone/>
            </a:pPr>
            <a:r>
              <a:rPr lang="zh-CN" altLang="en-US" sz="1200" i="0" u="sng" dirty="0">
                <a:solidFill>
                  <a:srgbClr val="000066"/>
                </a:solidFill>
                <a:effectLst/>
              </a:rPr>
              <a:t>节点</a:t>
            </a:r>
            <a:r>
              <a:rPr lang="en-US" altLang="zh-CN" sz="1200" i="0" u="sng" dirty="0">
                <a:solidFill>
                  <a:srgbClr val="000066"/>
                </a:solidFill>
                <a:effectLst/>
              </a:rPr>
              <a:t>(node)</a:t>
            </a:r>
            <a:r>
              <a:rPr lang="zh-CN" altLang="en-US" sz="1200" i="0" dirty="0">
                <a:solidFill>
                  <a:srgbClr val="000066"/>
                </a:solidFill>
                <a:effectLst/>
              </a:rPr>
              <a:t>是运行时的物理对象，代表一个计算机资源。具体请参见教程“部署图</a:t>
            </a:r>
            <a:r>
              <a:rPr lang="en-US" altLang="zh-CN" sz="1200" i="0" dirty="0">
                <a:solidFill>
                  <a:srgbClr val="000066"/>
                </a:solidFill>
                <a:effectLst/>
              </a:rPr>
              <a:t>(</a:t>
            </a:r>
            <a:r>
              <a:rPr lang="en-US" altLang="ja-JP" sz="1200" i="0" dirty="0">
                <a:solidFill>
                  <a:srgbClr val="000066"/>
                </a:solidFill>
                <a:effectLst/>
              </a:rPr>
              <a:t>deployment diagram</a:t>
            </a:r>
            <a:r>
              <a:rPr lang="en-US" altLang="zh-CN" sz="1200" i="0" dirty="0">
                <a:solidFill>
                  <a:srgbClr val="000066"/>
                </a:solidFill>
                <a:effectLst/>
              </a:rPr>
              <a:t>)”</a:t>
            </a:r>
            <a:r>
              <a:rPr lang="zh-CN" altLang="en-US" sz="1200" i="0" dirty="0">
                <a:solidFill>
                  <a:srgbClr val="000066"/>
                </a:solidFill>
                <a:effectLst/>
              </a:rPr>
              <a:t>部分。</a:t>
            </a:r>
          </a:p>
          <a:p>
            <a:pPr algn="l">
              <a:lnSpc>
                <a:spcPct val="80000"/>
              </a:lnSpc>
              <a:spcBef>
                <a:spcPct val="20000"/>
              </a:spcBef>
              <a:buFont typeface="Wingdings" pitchFamily="2" charset="2"/>
              <a:buNone/>
            </a:pPr>
            <a:endParaRPr lang="zh-CN" altLang="en-US" sz="1200" b="0" i="0" dirty="0">
              <a:solidFill>
                <a:srgbClr val="000066"/>
              </a:solidFill>
              <a:effectLst/>
            </a:endParaRPr>
          </a:p>
        </p:txBody>
      </p:sp>
      <p:sp>
        <p:nvSpPr>
          <p:cNvPr id="16" name="Rectangle 65">
            <a:extLst>
              <a:ext uri="{FF2B5EF4-FFF2-40B4-BE49-F238E27FC236}">
                <a16:creationId xmlns:a16="http://schemas.microsoft.com/office/drawing/2014/main" id="{22DF2250-535C-4BAE-8B1A-0E455DCC2CA4}"/>
              </a:ext>
            </a:extLst>
          </p:cNvPr>
          <p:cNvSpPr>
            <a:spLocks noChangeArrowheads="1"/>
          </p:cNvSpPr>
          <p:nvPr/>
        </p:nvSpPr>
        <p:spPr bwMode="auto">
          <a:xfrm>
            <a:off x="386535" y="2033950"/>
            <a:ext cx="19896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i="0" dirty="0">
                <a:solidFill>
                  <a:srgbClr val="FF0000"/>
                </a:solidFill>
                <a:effectLst/>
              </a:rPr>
              <a:t>1</a:t>
            </a:r>
            <a:r>
              <a:rPr lang="zh-CN" altLang="en-US" sz="2000" i="0" dirty="0">
                <a:solidFill>
                  <a:srgbClr val="FF0000"/>
                </a:solidFill>
                <a:effectLst/>
              </a:rPr>
              <a:t>、</a:t>
            </a:r>
            <a:r>
              <a:rPr lang="en-US" altLang="zh-CN" sz="2000" i="0" dirty="0">
                <a:solidFill>
                  <a:srgbClr val="FF0000"/>
                </a:solidFill>
                <a:effectLst/>
              </a:rPr>
              <a:t> </a:t>
            </a:r>
            <a:r>
              <a:rPr lang="zh-CN" altLang="en-US" sz="2000" i="0" dirty="0">
                <a:solidFill>
                  <a:srgbClr val="FF0000"/>
                </a:solidFill>
                <a:effectLst/>
              </a:rPr>
              <a:t>构件图概要</a:t>
            </a:r>
            <a:endParaRPr lang="ja-JP" altLang="en-US" sz="2000" i="0" dirty="0">
              <a:solidFill>
                <a:srgbClr val="FF0000"/>
              </a:solidFill>
              <a:effectLst/>
            </a:endParaRPr>
          </a:p>
        </p:txBody>
      </p:sp>
    </p:spTree>
    <p:extLst>
      <p:ext uri="{BB962C8B-B14F-4D97-AF65-F5344CB8AC3E}">
        <p14:creationId xmlns:p14="http://schemas.microsoft.com/office/powerpoint/2010/main" val="2709853747"/>
      </p:ext>
    </p:extLst>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84157A4-474B-4CF8-A0A8-A0A28D98EBBB}"/>
              </a:ext>
            </a:extLst>
          </p:cNvPr>
          <p:cNvSpPr>
            <a:spLocks noChangeArrowheads="1"/>
          </p:cNvSpPr>
          <p:nvPr/>
        </p:nvSpPr>
        <p:spPr bwMode="auto">
          <a:xfrm>
            <a:off x="601368" y="1925833"/>
            <a:ext cx="76327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Font typeface="Times New Roman" pitchFamily="18" charset="0"/>
              <a:buNone/>
            </a:pPr>
            <a:r>
              <a:rPr kumimoji="0" lang="zh-CN" altLang="en-US" sz="1800" i="0" dirty="0">
                <a:solidFill>
                  <a:srgbClr val="3333FF"/>
                </a:solidFill>
                <a:effectLst/>
              </a:rPr>
              <a:t>实例1：</a:t>
            </a:r>
          </a:p>
          <a:p>
            <a:pPr algn="l">
              <a:spcBef>
                <a:spcPct val="20000"/>
              </a:spcBef>
              <a:buFont typeface="Times New Roman" pitchFamily="18" charset="0"/>
              <a:buNone/>
            </a:pPr>
            <a:r>
              <a:rPr kumimoji="0" lang="ja-JP" altLang="en-US" sz="1400" i="0" dirty="0">
                <a:solidFill>
                  <a:srgbClr val="000066"/>
                </a:solidFill>
                <a:effectLst/>
                <a:ea typeface="ＭＳ Ｐゴシック" pitchFamily="34" charset="-128"/>
              </a:rPr>
              <a:t>　　　　</a:t>
            </a:r>
            <a:r>
              <a:rPr kumimoji="0" lang="zh-CN" altLang="en-US" sz="1400" i="0" dirty="0">
                <a:solidFill>
                  <a:srgbClr val="000066"/>
                </a:solidFill>
                <a:effectLst/>
              </a:rPr>
              <a:t>图中的构件名称是</a:t>
            </a:r>
            <a:r>
              <a:rPr kumimoji="0" lang="en-US" altLang="zh-CN" sz="1400" i="0" dirty="0">
                <a:solidFill>
                  <a:srgbClr val="000066"/>
                </a:solidFill>
                <a:effectLst/>
              </a:rPr>
              <a:t>Dictionary</a:t>
            </a:r>
            <a:r>
              <a:rPr kumimoji="0" lang="zh-CN" altLang="en-US" sz="1400" i="0" dirty="0">
                <a:solidFill>
                  <a:srgbClr val="000066"/>
                </a:solidFill>
                <a:effectLst/>
              </a:rPr>
              <a:t>字典。</a:t>
            </a:r>
          </a:p>
          <a:p>
            <a:pPr algn="l">
              <a:spcBef>
                <a:spcPct val="20000"/>
              </a:spcBef>
              <a:buFont typeface="Times New Roman" pitchFamily="18" charset="0"/>
              <a:buNone/>
            </a:pPr>
            <a:r>
              <a:rPr kumimoji="0" lang="ja-JP" altLang="en-US" sz="1400" i="0" dirty="0">
                <a:solidFill>
                  <a:srgbClr val="000066"/>
                </a:solidFill>
                <a:effectLst/>
                <a:ea typeface="ＭＳ Ｐゴシック" pitchFamily="34" charset="-128"/>
              </a:rPr>
              <a:t>　　　　</a:t>
            </a:r>
            <a:r>
              <a:rPr kumimoji="0" lang="zh-CN" altLang="en-US" sz="1400" i="0" dirty="0">
                <a:solidFill>
                  <a:srgbClr val="000066"/>
                </a:solidFill>
                <a:effectLst/>
              </a:rPr>
              <a:t>该构件向外提供两个接口，即两个服务</a:t>
            </a:r>
            <a:r>
              <a:rPr kumimoji="0" lang="en-US" altLang="zh-CN" sz="1400" i="0" dirty="0">
                <a:solidFill>
                  <a:srgbClr val="000066"/>
                </a:solidFill>
                <a:effectLst/>
              </a:rPr>
              <a:t>Spell-check</a:t>
            </a:r>
            <a:r>
              <a:rPr kumimoji="0" lang="zh-CN" altLang="en-US" sz="1400" i="0" dirty="0">
                <a:solidFill>
                  <a:srgbClr val="000066"/>
                </a:solidFill>
                <a:effectLst/>
              </a:rPr>
              <a:t>拼写检查、</a:t>
            </a:r>
            <a:r>
              <a:rPr kumimoji="0" lang="en-US" altLang="zh-CN" sz="1400" i="0" dirty="0">
                <a:solidFill>
                  <a:srgbClr val="000066"/>
                </a:solidFill>
                <a:effectLst/>
              </a:rPr>
              <a:t>Synonyms</a:t>
            </a:r>
            <a:r>
              <a:rPr kumimoji="0" lang="zh-CN" altLang="en-US" sz="1400" i="0" dirty="0">
                <a:solidFill>
                  <a:srgbClr val="000066"/>
                </a:solidFill>
                <a:effectLst/>
              </a:rPr>
              <a:t>同义词。</a:t>
            </a:r>
          </a:p>
        </p:txBody>
      </p:sp>
      <p:pic>
        <p:nvPicPr>
          <p:cNvPr id="3" name="Picture 5" descr="13-60">
            <a:extLst>
              <a:ext uri="{FF2B5EF4-FFF2-40B4-BE49-F238E27FC236}">
                <a16:creationId xmlns:a16="http://schemas.microsoft.com/office/drawing/2014/main" id="{66CA17ED-2985-4056-A5DA-9E4CCADB0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455" y="2994220"/>
            <a:ext cx="44958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a:extLst>
              <a:ext uri="{FF2B5EF4-FFF2-40B4-BE49-F238E27FC236}">
                <a16:creationId xmlns:a16="http://schemas.microsoft.com/office/drawing/2014/main" id="{3B973ECB-9EB9-4D35-8668-7230F1DF85C8}"/>
              </a:ext>
            </a:extLst>
          </p:cNvPr>
          <p:cNvSpPr>
            <a:spLocks noChangeArrowheads="1"/>
          </p:cNvSpPr>
          <p:nvPr/>
        </p:nvSpPr>
        <p:spPr bwMode="auto">
          <a:xfrm>
            <a:off x="1123655" y="4759520"/>
            <a:ext cx="34575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Font typeface="Times New Roman" pitchFamily="18" charset="0"/>
              <a:buNone/>
            </a:pPr>
            <a:r>
              <a:rPr lang="zh-CN" altLang="en-US" sz="1400" i="0" dirty="0">
                <a:solidFill>
                  <a:srgbClr val="000066"/>
                </a:solidFill>
                <a:effectLst/>
              </a:rPr>
              <a:t>图中“</a:t>
            </a:r>
            <a:r>
              <a:rPr lang="en-US" altLang="zh-CN" sz="1400" i="0" dirty="0">
                <a:solidFill>
                  <a:srgbClr val="000066"/>
                </a:solidFill>
                <a:effectLst/>
              </a:rPr>
              <a:t>Planner</a:t>
            </a:r>
            <a:r>
              <a:rPr lang="zh-CN" altLang="en-US" sz="1400" i="0" dirty="0">
                <a:solidFill>
                  <a:srgbClr val="000066"/>
                </a:solidFill>
                <a:effectLst/>
              </a:rPr>
              <a:t>计划者”构件向外提供一个“</a:t>
            </a:r>
            <a:r>
              <a:rPr lang="en-US" altLang="zh-CN" sz="1400" i="0" dirty="0">
                <a:solidFill>
                  <a:srgbClr val="000066"/>
                </a:solidFill>
                <a:effectLst/>
              </a:rPr>
              <a:t>update</a:t>
            </a:r>
            <a:r>
              <a:rPr lang="zh-CN" altLang="en-US" sz="1400" i="0" dirty="0">
                <a:solidFill>
                  <a:srgbClr val="000066"/>
                </a:solidFill>
                <a:effectLst/>
              </a:rPr>
              <a:t>更新”接口服务。</a:t>
            </a:r>
            <a:endParaRPr kumimoji="0" lang="zh-CN" altLang="en-US" sz="1400" i="0" dirty="0">
              <a:solidFill>
                <a:srgbClr val="000066"/>
              </a:solidFill>
              <a:effectLst/>
            </a:endParaRPr>
          </a:p>
          <a:p>
            <a:pPr algn="l">
              <a:spcBef>
                <a:spcPct val="20000"/>
              </a:spcBef>
              <a:buFont typeface="Times New Roman" pitchFamily="18" charset="0"/>
              <a:buNone/>
            </a:pPr>
            <a:r>
              <a:rPr lang="zh-CN" altLang="en-US" sz="1400" i="0" dirty="0">
                <a:solidFill>
                  <a:srgbClr val="000066"/>
                </a:solidFill>
                <a:effectLst/>
              </a:rPr>
              <a:t>同时，该构件要求外部接口提供一个“</a:t>
            </a:r>
            <a:r>
              <a:rPr lang="en-US" altLang="zh-CN" sz="1400" i="0" dirty="0">
                <a:solidFill>
                  <a:srgbClr val="000066"/>
                </a:solidFill>
                <a:effectLst/>
              </a:rPr>
              <a:t>Reservations</a:t>
            </a:r>
            <a:r>
              <a:rPr lang="zh-CN" altLang="en-US" sz="1400" i="0" dirty="0">
                <a:solidFill>
                  <a:srgbClr val="000066"/>
                </a:solidFill>
                <a:effectLst/>
              </a:rPr>
              <a:t>预定”服务。</a:t>
            </a:r>
          </a:p>
        </p:txBody>
      </p:sp>
      <p:pic>
        <p:nvPicPr>
          <p:cNvPr id="5" name="Picture 7" descr="13-64">
            <a:extLst>
              <a:ext uri="{FF2B5EF4-FFF2-40B4-BE49-F238E27FC236}">
                <a16:creationId xmlns:a16="http://schemas.microsoft.com/office/drawing/2014/main" id="{A2A333B3-BDF0-436A-8FE7-200049807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855" y="4322958"/>
            <a:ext cx="353060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a:extLst>
              <a:ext uri="{FF2B5EF4-FFF2-40B4-BE49-F238E27FC236}">
                <a16:creationId xmlns:a16="http://schemas.microsoft.com/office/drawing/2014/main" id="{414F7562-CB6D-4FFC-9F59-4868158C34CE}"/>
              </a:ext>
            </a:extLst>
          </p:cNvPr>
          <p:cNvSpPr txBox="1">
            <a:spLocks noChangeArrowheads="1"/>
          </p:cNvSpPr>
          <p:nvPr/>
        </p:nvSpPr>
        <p:spPr bwMode="auto">
          <a:xfrm>
            <a:off x="666455" y="4378520"/>
            <a:ext cx="411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zh-CN" altLang="en-US" sz="1800" i="0" dirty="0">
                <a:solidFill>
                  <a:srgbClr val="3333FF"/>
                </a:solidFill>
                <a:effectLst/>
              </a:rPr>
              <a:t>实例2.</a:t>
            </a:r>
            <a:endParaRPr kumimoji="0" lang="en-US" altLang="ja-JP" sz="1800" i="0" dirty="0">
              <a:solidFill>
                <a:srgbClr val="3333FF"/>
              </a:solidFill>
              <a:effectLst/>
            </a:endParaRPr>
          </a:p>
        </p:txBody>
      </p:sp>
      <p:sp>
        <p:nvSpPr>
          <p:cNvPr id="7" name="Rectangle 2">
            <a:extLst>
              <a:ext uri="{FF2B5EF4-FFF2-40B4-BE49-F238E27FC236}">
                <a16:creationId xmlns:a16="http://schemas.microsoft.com/office/drawing/2014/main" id="{B0C83426-9993-4EF3-8036-84554F291F31}"/>
              </a:ext>
            </a:extLst>
          </p:cNvPr>
          <p:cNvSpPr txBox="1">
            <a:spLocks noChangeArrowheads="1"/>
          </p:cNvSpPr>
          <p:nvPr/>
        </p:nvSpPr>
        <p:spPr>
          <a:xfrm>
            <a:off x="521550" y="458670"/>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构件图（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component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Tree>
    <p:extLst>
      <p:ext uri="{BB962C8B-B14F-4D97-AF65-F5344CB8AC3E}">
        <p14:creationId xmlns:p14="http://schemas.microsoft.com/office/powerpoint/2010/main" val="3297529129"/>
      </p:ext>
    </p:extLst>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65F7953-7320-44D3-8CB5-0733923D6439}"/>
              </a:ext>
            </a:extLst>
          </p:cNvPr>
          <p:cNvSpPr txBox="1">
            <a:spLocks noChangeArrowheads="1"/>
          </p:cNvSpPr>
          <p:nvPr/>
        </p:nvSpPr>
        <p:spPr>
          <a:xfrm>
            <a:off x="251519" y="1895348"/>
            <a:ext cx="8415935" cy="166866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Tx/>
              <a:buNone/>
            </a:pPr>
            <a:r>
              <a:rPr lang="en-US" altLang="zh-CN" sz="2800" b="0" kern="0" dirty="0"/>
              <a:t>	</a:t>
            </a:r>
            <a:r>
              <a:rPr lang="zh-CN" altLang="en-US" sz="2400" kern="0" dirty="0"/>
              <a:t>组件图显示软件组件之间的依赖关系。一般来说，软件组件就是一个实际文件，可以是源代码文件、二进制代码文件和可执行文件等。可以用来显示编译、链接或执行时构件之间的依赖关系。</a:t>
            </a:r>
          </a:p>
        </p:txBody>
      </p:sp>
      <p:sp>
        <p:nvSpPr>
          <p:cNvPr id="4" name="Rectangle 2">
            <a:extLst>
              <a:ext uri="{FF2B5EF4-FFF2-40B4-BE49-F238E27FC236}">
                <a16:creationId xmlns:a16="http://schemas.microsoft.com/office/drawing/2014/main" id="{CEDE6BF0-51FB-49CB-ACD8-0ADADF1BCA75}"/>
              </a:ext>
            </a:extLst>
          </p:cNvPr>
          <p:cNvSpPr txBox="1">
            <a:spLocks noChangeArrowheads="1"/>
          </p:cNvSpPr>
          <p:nvPr/>
        </p:nvSpPr>
        <p:spPr>
          <a:xfrm>
            <a:off x="521550" y="458670"/>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构件图（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component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pic>
        <p:nvPicPr>
          <p:cNvPr id="5" name="Picture 4">
            <a:extLst>
              <a:ext uri="{FF2B5EF4-FFF2-40B4-BE49-F238E27FC236}">
                <a16:creationId xmlns:a16="http://schemas.microsoft.com/office/drawing/2014/main" id="{D7100B59-E29C-498F-9AC9-BDCBC558B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0" y="3744035"/>
            <a:ext cx="4365625" cy="2757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0A58320A-4E66-414C-B65C-FB8C5288B401}"/>
              </a:ext>
            </a:extLst>
          </p:cNvPr>
          <p:cNvSpPr txBox="1"/>
          <p:nvPr/>
        </p:nvSpPr>
        <p:spPr>
          <a:xfrm>
            <a:off x="5047020" y="5589240"/>
            <a:ext cx="4795520" cy="338554"/>
          </a:xfrm>
          <a:prstGeom prst="rect">
            <a:avLst/>
          </a:prstGeom>
          <a:noFill/>
        </p:spPr>
        <p:txBody>
          <a:bodyPr wrap="square">
            <a:spAutoFit/>
          </a:bodyPr>
          <a:lstStyle/>
          <a:p>
            <a:r>
              <a:rPr lang="zh-CN" altLang="en-US" sz="1600" dirty="0"/>
              <a:t>在线答疑系统组件图</a:t>
            </a:r>
            <a:endParaRPr lang="zh-CN" altLang="en-US" dirty="0"/>
          </a:p>
        </p:txBody>
      </p:sp>
    </p:spTree>
    <p:extLst>
      <p:ext uri="{BB962C8B-B14F-4D97-AF65-F5344CB8AC3E}">
        <p14:creationId xmlns:p14="http://schemas.microsoft.com/office/powerpoint/2010/main" val="131412966"/>
      </p:ext>
    </p:extLst>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BD7ED9-9881-4EB6-BCDE-849D774E20F7}"/>
              </a:ext>
            </a:extLst>
          </p:cNvPr>
          <p:cNvSpPr txBox="1">
            <a:spLocks noChangeArrowheads="1"/>
          </p:cNvSpPr>
          <p:nvPr/>
        </p:nvSpPr>
        <p:spPr>
          <a:xfrm>
            <a:off x="431540" y="368660"/>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部署图（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deployment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4" name="Text Box 44">
            <a:extLst>
              <a:ext uri="{FF2B5EF4-FFF2-40B4-BE49-F238E27FC236}">
                <a16:creationId xmlns:a16="http://schemas.microsoft.com/office/drawing/2014/main" id="{572B2A8C-EAEE-44F8-AE95-BF23A29C90E2}"/>
              </a:ext>
            </a:extLst>
          </p:cNvPr>
          <p:cNvSpPr txBox="1">
            <a:spLocks noChangeArrowheads="1"/>
          </p:cNvSpPr>
          <p:nvPr/>
        </p:nvSpPr>
        <p:spPr bwMode="auto">
          <a:xfrm>
            <a:off x="206515" y="1943835"/>
            <a:ext cx="8937485"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gn="l"/>
            <a:r>
              <a:rPr lang="zh-CN" altLang="en-US" sz="1800" i="0" dirty="0">
                <a:solidFill>
                  <a:srgbClr val="000066"/>
                </a:solidFill>
                <a:effectLst/>
              </a:rPr>
              <a:t>部署图用于</a:t>
            </a:r>
            <a:r>
              <a:rPr lang="zh-CN" altLang="en-US" sz="1800" i="0" dirty="0">
                <a:solidFill>
                  <a:srgbClr val="3333FF"/>
                </a:solidFill>
                <a:effectLst/>
              </a:rPr>
              <a:t>静态</a:t>
            </a:r>
            <a:r>
              <a:rPr lang="zh-CN" altLang="en-US" sz="1800" i="0" dirty="0">
                <a:solidFill>
                  <a:srgbClr val="000066"/>
                </a:solidFill>
                <a:effectLst/>
              </a:rPr>
              <a:t>建模，</a:t>
            </a:r>
            <a:r>
              <a:rPr lang="zh-CN" altLang="en-US" sz="1800" i="0" dirty="0">
                <a:solidFill>
                  <a:srgbClr val="3333FF"/>
                </a:solidFill>
                <a:effectLst/>
              </a:rPr>
              <a:t>是表示运行时过程节点结构、构件实例及其对象结构的图。</a:t>
            </a:r>
          </a:p>
          <a:p>
            <a:pPr lvl="1" algn="l"/>
            <a:r>
              <a:rPr lang="zh-CN" altLang="en-US" sz="1800" i="0" dirty="0">
                <a:solidFill>
                  <a:srgbClr val="000066"/>
                </a:solidFill>
                <a:effectLst/>
              </a:rPr>
              <a:t>如果含有依赖关系的构件实例放置在不同节点上，部署视图可以展示出执行过程中的瓶颈。</a:t>
            </a:r>
          </a:p>
          <a:p>
            <a:pPr lvl="1" algn="l"/>
            <a:r>
              <a:rPr lang="zh-CN" altLang="en-US" sz="1800" i="0" dirty="0">
                <a:solidFill>
                  <a:srgbClr val="000066"/>
                </a:solidFill>
                <a:effectLst/>
              </a:rPr>
              <a:t>部署图的两种表现形式：实例层部署图和描述层部署图</a:t>
            </a:r>
            <a:r>
              <a:rPr lang="en-US" altLang="zh-CN" sz="1800" i="0" dirty="0">
                <a:solidFill>
                  <a:srgbClr val="000066"/>
                </a:solidFill>
                <a:effectLst/>
              </a:rPr>
              <a:t>(</a:t>
            </a:r>
            <a:r>
              <a:rPr lang="zh-CN" altLang="en-US" sz="1800" i="0" dirty="0">
                <a:solidFill>
                  <a:srgbClr val="000066"/>
                </a:solidFill>
                <a:effectLst/>
              </a:rPr>
              <a:t>会在后面的实例中给出</a:t>
            </a:r>
            <a:r>
              <a:rPr lang="en-US" altLang="zh-CN" sz="1800" i="0" dirty="0">
                <a:solidFill>
                  <a:srgbClr val="000066"/>
                </a:solidFill>
                <a:effectLst/>
              </a:rPr>
              <a:t>)。</a:t>
            </a:r>
          </a:p>
          <a:p>
            <a:pPr algn="l"/>
            <a:endParaRPr lang="zh-CN" altLang="en-US" sz="1400" i="0" dirty="0">
              <a:solidFill>
                <a:schemeClr val="tx1"/>
              </a:solidFill>
              <a:effectLst/>
              <a:ea typeface="ＭＳ Ｐゴシック" pitchFamily="34" charset="-128"/>
            </a:endParaRPr>
          </a:p>
        </p:txBody>
      </p:sp>
      <p:sp>
        <p:nvSpPr>
          <p:cNvPr id="5" name="Rectangle 46">
            <a:extLst>
              <a:ext uri="{FF2B5EF4-FFF2-40B4-BE49-F238E27FC236}">
                <a16:creationId xmlns:a16="http://schemas.microsoft.com/office/drawing/2014/main" id="{E4DAFEBE-8CD4-4D94-804A-7BEBC398092F}"/>
              </a:ext>
            </a:extLst>
          </p:cNvPr>
          <p:cNvSpPr>
            <a:spLocks noChangeArrowheads="1"/>
          </p:cNvSpPr>
          <p:nvPr/>
        </p:nvSpPr>
        <p:spPr bwMode="auto">
          <a:xfrm>
            <a:off x="343350" y="1628800"/>
            <a:ext cx="19255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Font typeface="Wingdings" pitchFamily="2" charset="2"/>
              <a:buNone/>
            </a:pPr>
            <a:r>
              <a:rPr lang="en-US" altLang="zh-CN" sz="2000" i="0" dirty="0">
                <a:solidFill>
                  <a:srgbClr val="FF0000"/>
                </a:solidFill>
                <a:effectLst/>
              </a:rPr>
              <a:t>1</a:t>
            </a:r>
            <a:r>
              <a:rPr lang="zh-CN" altLang="en-US" sz="2000" i="0" dirty="0">
                <a:solidFill>
                  <a:srgbClr val="FF0000"/>
                </a:solidFill>
                <a:effectLst/>
              </a:rPr>
              <a:t>、部署图概要</a:t>
            </a:r>
          </a:p>
        </p:txBody>
      </p:sp>
      <p:sp>
        <p:nvSpPr>
          <p:cNvPr id="6" name="Rectangle 4">
            <a:extLst>
              <a:ext uri="{FF2B5EF4-FFF2-40B4-BE49-F238E27FC236}">
                <a16:creationId xmlns:a16="http://schemas.microsoft.com/office/drawing/2014/main" id="{1EF299F2-230F-4057-8EFA-8E43E8D259F2}"/>
              </a:ext>
            </a:extLst>
          </p:cNvPr>
          <p:cNvSpPr>
            <a:spLocks noChangeArrowheads="1"/>
          </p:cNvSpPr>
          <p:nvPr/>
        </p:nvSpPr>
        <p:spPr bwMode="auto">
          <a:xfrm>
            <a:off x="416895" y="3113965"/>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en-US" altLang="zh-CN" sz="2000" i="0" dirty="0">
                <a:solidFill>
                  <a:srgbClr val="FF0000"/>
                </a:solidFill>
                <a:effectLst/>
              </a:rPr>
              <a:t>2</a:t>
            </a:r>
            <a:r>
              <a:rPr lang="zh-CN" altLang="en-US" sz="2000" i="0" dirty="0">
                <a:solidFill>
                  <a:srgbClr val="FF0000"/>
                </a:solidFill>
                <a:effectLst/>
              </a:rPr>
              <a:t>、</a:t>
            </a:r>
            <a:r>
              <a:rPr lang="en-US" altLang="zh-CN" sz="2000" i="0" dirty="0">
                <a:solidFill>
                  <a:srgbClr val="FF0000"/>
                </a:solidFill>
                <a:effectLst/>
              </a:rPr>
              <a:t> </a:t>
            </a:r>
            <a:r>
              <a:rPr lang="zh-CN" altLang="en-US" sz="2000" i="0" dirty="0">
                <a:solidFill>
                  <a:srgbClr val="FF0000"/>
                </a:solidFill>
                <a:effectLst/>
              </a:rPr>
              <a:t>部署图中的事物及解释</a:t>
            </a:r>
          </a:p>
        </p:txBody>
      </p:sp>
      <p:sp>
        <p:nvSpPr>
          <p:cNvPr id="7" name="Line 5">
            <a:extLst>
              <a:ext uri="{FF2B5EF4-FFF2-40B4-BE49-F238E27FC236}">
                <a16:creationId xmlns:a16="http://schemas.microsoft.com/office/drawing/2014/main" id="{BB273F32-699D-4CF9-98BB-595A21DED232}"/>
              </a:ext>
            </a:extLst>
          </p:cNvPr>
          <p:cNvSpPr>
            <a:spLocks noChangeShapeType="1"/>
          </p:cNvSpPr>
          <p:nvPr/>
        </p:nvSpPr>
        <p:spPr bwMode="auto">
          <a:xfrm>
            <a:off x="5317508" y="5287482"/>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8" name="Line 6">
            <a:extLst>
              <a:ext uri="{FF2B5EF4-FFF2-40B4-BE49-F238E27FC236}">
                <a16:creationId xmlns:a16="http://schemas.microsoft.com/office/drawing/2014/main" id="{AA703DCA-26A2-43A2-967F-F33157D64D72}"/>
              </a:ext>
            </a:extLst>
          </p:cNvPr>
          <p:cNvSpPr>
            <a:spLocks noChangeShapeType="1"/>
          </p:cNvSpPr>
          <p:nvPr/>
        </p:nvSpPr>
        <p:spPr bwMode="auto">
          <a:xfrm>
            <a:off x="5317508" y="5744682"/>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aphicFrame>
        <p:nvGraphicFramePr>
          <p:cNvPr id="9" name="Group 7">
            <a:extLst>
              <a:ext uri="{FF2B5EF4-FFF2-40B4-BE49-F238E27FC236}">
                <a16:creationId xmlns:a16="http://schemas.microsoft.com/office/drawing/2014/main" id="{400DBD98-C3E6-4015-B172-6BB6EBB6D2D1}"/>
              </a:ext>
            </a:extLst>
          </p:cNvPr>
          <p:cNvGraphicFramePr>
            <a:graphicFrameLocks noGrp="1"/>
          </p:cNvGraphicFramePr>
          <p:nvPr>
            <p:extLst>
              <p:ext uri="{D42A27DB-BD31-4B8C-83A1-F6EECF244321}">
                <p14:modId xmlns:p14="http://schemas.microsoft.com/office/powerpoint/2010/main" val="2391377436"/>
              </p:ext>
            </p:extLst>
          </p:nvPr>
        </p:nvGraphicFramePr>
        <p:xfrm>
          <a:off x="797895" y="3429000"/>
          <a:ext cx="8229600" cy="3586671"/>
        </p:xfrm>
        <a:graphic>
          <a:graphicData uri="http://schemas.openxmlformats.org/drawingml/2006/table">
            <a:tbl>
              <a:tblPr/>
              <a:tblGrid>
                <a:gridCol w="1752600">
                  <a:extLst>
                    <a:ext uri="{9D8B030D-6E8A-4147-A177-3AD203B41FA5}">
                      <a16:colId xmlns:a16="http://schemas.microsoft.com/office/drawing/2014/main" val="20000"/>
                    </a:ext>
                  </a:extLst>
                </a:gridCol>
                <a:gridCol w="3643313">
                  <a:extLst>
                    <a:ext uri="{9D8B030D-6E8A-4147-A177-3AD203B41FA5}">
                      <a16:colId xmlns:a16="http://schemas.microsoft.com/office/drawing/2014/main" val="20001"/>
                    </a:ext>
                  </a:extLst>
                </a:gridCol>
                <a:gridCol w="2833687">
                  <a:extLst>
                    <a:ext uri="{9D8B030D-6E8A-4147-A177-3AD203B41FA5}">
                      <a16:colId xmlns:a16="http://schemas.microsoft.com/office/drawing/2014/main" val="20002"/>
                    </a:ext>
                  </a:extLst>
                </a:gridCol>
              </a:tblGrid>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4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节点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FF0000"/>
                          </a:solidFill>
                          <a:effectLst/>
                          <a:latin typeface="Times New Roman" pitchFamily="18" charset="0"/>
                          <a:ea typeface="宋体" pitchFamily="2" charset="-122"/>
                        </a:rPr>
                        <a:t>节点用一长方体表示，</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长方体中左上角的文字是节点的名字 (如图中的</a:t>
                      </a:r>
                      <a:r>
                        <a:rPr kumimoji="1" lang="en-US" altLang="zh-CN" sz="1200" b="1" i="0" u="none" strike="noStrike" cap="none" normalizeH="0" baseline="0" dirty="0" err="1">
                          <a:ln>
                            <a:noFill/>
                          </a:ln>
                          <a:solidFill>
                            <a:srgbClr val="000066"/>
                          </a:solidFill>
                          <a:effectLst/>
                          <a:latin typeface="Times New Roman" pitchFamily="18" charset="0"/>
                          <a:ea typeface="宋体" pitchFamily="2" charset="-122"/>
                        </a:rPr>
                        <a:t>Joe’sMachine:PC</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节点代表一个至少有存储空间和执行能力的计算资源。</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节点包括计算设备和(至少商业模型中的)人力资源或者机械处理资源，可以用描述符或实例代表。</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节点定义了运行时对象和构件实例(如图中的</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Planner</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构件实例)驻留的位置。</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系统中可替换的物理部分。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外部可访问的服务。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构件的一个实例。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0" name="Group 34">
            <a:extLst>
              <a:ext uri="{FF2B5EF4-FFF2-40B4-BE49-F238E27FC236}">
                <a16:creationId xmlns:a16="http://schemas.microsoft.com/office/drawing/2014/main" id="{A2B5E3F4-A352-49FA-9B11-AAB35D0B17D4}"/>
              </a:ext>
            </a:extLst>
          </p:cNvPr>
          <p:cNvGrpSpPr>
            <a:grpSpLocks noChangeAspect="1"/>
          </p:cNvGrpSpPr>
          <p:nvPr/>
        </p:nvGrpSpPr>
        <p:grpSpPr bwMode="auto">
          <a:xfrm>
            <a:off x="6762133" y="5544235"/>
            <a:ext cx="1427162" cy="368300"/>
            <a:chOff x="2281" y="2635"/>
            <a:chExt cx="2150" cy="804"/>
          </a:xfrm>
        </p:grpSpPr>
        <p:sp>
          <p:nvSpPr>
            <p:cNvPr id="11" name="AutoShape 35">
              <a:extLst>
                <a:ext uri="{FF2B5EF4-FFF2-40B4-BE49-F238E27FC236}">
                  <a16:creationId xmlns:a16="http://schemas.microsoft.com/office/drawing/2014/main" id="{AFDA9BA3-4A13-4BE5-9B54-96762DFF2E8C}"/>
                </a:ext>
              </a:extLst>
            </p:cNvPr>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12" name="Picture 36" descr="13-60">
              <a:extLst>
                <a:ext uri="{FF2B5EF4-FFF2-40B4-BE49-F238E27FC236}">
                  <a16:creationId xmlns:a16="http://schemas.microsoft.com/office/drawing/2014/main" id="{56802808-7703-498E-A720-6481FC7A5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37">
            <a:extLst>
              <a:ext uri="{FF2B5EF4-FFF2-40B4-BE49-F238E27FC236}">
                <a16:creationId xmlns:a16="http://schemas.microsoft.com/office/drawing/2014/main" id="{6A305E14-443F-42B8-8902-FC737D3D2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133" y="4104075"/>
            <a:ext cx="2138362" cy="85883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38">
            <a:extLst>
              <a:ext uri="{FF2B5EF4-FFF2-40B4-BE49-F238E27FC236}">
                <a16:creationId xmlns:a16="http://schemas.microsoft.com/office/drawing/2014/main" id="{2817E6D2-A1BC-4E4C-AB9A-473F5519213B}"/>
              </a:ext>
            </a:extLst>
          </p:cNvPr>
          <p:cNvGrpSpPr>
            <a:grpSpLocks noChangeAspect="1"/>
          </p:cNvGrpSpPr>
          <p:nvPr/>
        </p:nvGrpSpPr>
        <p:grpSpPr bwMode="auto">
          <a:xfrm>
            <a:off x="6871670" y="6039290"/>
            <a:ext cx="1393825" cy="312737"/>
            <a:chOff x="2281" y="2635"/>
            <a:chExt cx="1498" cy="326"/>
          </a:xfrm>
        </p:grpSpPr>
        <p:sp>
          <p:nvSpPr>
            <p:cNvPr id="15" name="AutoShape 39">
              <a:extLst>
                <a:ext uri="{FF2B5EF4-FFF2-40B4-BE49-F238E27FC236}">
                  <a16:creationId xmlns:a16="http://schemas.microsoft.com/office/drawing/2014/main" id="{1DF7A7FC-E30E-46F0-9833-D2D7C67838DC}"/>
                </a:ext>
              </a:extLst>
            </p:cNvPr>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16" name="Picture 40" descr="13-60">
              <a:extLst>
                <a:ext uri="{FF2B5EF4-FFF2-40B4-BE49-F238E27FC236}">
                  <a16:creationId xmlns:a16="http://schemas.microsoft.com/office/drawing/2014/main" id="{F58A0A30-23F8-45B4-8997-E064BC5ED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41">
            <a:extLst>
              <a:ext uri="{FF2B5EF4-FFF2-40B4-BE49-F238E27FC236}">
                <a16:creationId xmlns:a16="http://schemas.microsoft.com/office/drawing/2014/main" id="{E3D3A733-404A-453F-97AA-F19C19C4281B}"/>
              </a:ext>
            </a:extLst>
          </p:cNvPr>
          <p:cNvGrpSpPr>
            <a:grpSpLocks noChangeAspect="1"/>
          </p:cNvGrpSpPr>
          <p:nvPr/>
        </p:nvGrpSpPr>
        <p:grpSpPr bwMode="auto">
          <a:xfrm>
            <a:off x="6865320" y="6466315"/>
            <a:ext cx="1323975" cy="473075"/>
            <a:chOff x="2281" y="2635"/>
            <a:chExt cx="1571" cy="544"/>
          </a:xfrm>
        </p:grpSpPr>
        <p:sp>
          <p:nvSpPr>
            <p:cNvPr id="18" name="AutoShape 42">
              <a:extLst>
                <a:ext uri="{FF2B5EF4-FFF2-40B4-BE49-F238E27FC236}">
                  <a16:creationId xmlns:a16="http://schemas.microsoft.com/office/drawing/2014/main" id="{5F95BCC6-E43D-4570-AD32-838C67744C08}"/>
                </a:ext>
              </a:extLst>
            </p:cNvPr>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19" name="Picture 43" descr="13-61">
              <a:extLst>
                <a:ext uri="{FF2B5EF4-FFF2-40B4-BE49-F238E27FC236}">
                  <a16:creationId xmlns:a16="http://schemas.microsoft.com/office/drawing/2014/main" id="{1268A46C-7291-46D4-A57B-C1804DFDAC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0868879"/>
      </p:ext>
    </p:extLst>
  </p:cSld>
  <p:clrMapOvr>
    <a:masterClrMapping/>
  </p:clrMapOvr>
  <p:transition>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A4E9DC-386D-4F92-9BF4-FF3A5914C188}"/>
              </a:ext>
            </a:extLst>
          </p:cNvPr>
          <p:cNvSpPr txBox="1">
            <a:spLocks noChangeArrowheads="1"/>
          </p:cNvSpPr>
          <p:nvPr/>
        </p:nvSpPr>
        <p:spPr>
          <a:xfrm>
            <a:off x="431540" y="368660"/>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部署图（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deployment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5" name="文本框 4">
            <a:extLst>
              <a:ext uri="{FF2B5EF4-FFF2-40B4-BE49-F238E27FC236}">
                <a16:creationId xmlns:a16="http://schemas.microsoft.com/office/drawing/2014/main" id="{E32AA9A8-C344-4693-A283-61925BEB8EEE}"/>
              </a:ext>
            </a:extLst>
          </p:cNvPr>
          <p:cNvSpPr txBox="1"/>
          <p:nvPr/>
        </p:nvSpPr>
        <p:spPr>
          <a:xfrm>
            <a:off x="438390" y="1808820"/>
            <a:ext cx="8561410" cy="707886"/>
          </a:xfrm>
          <a:prstGeom prst="rect">
            <a:avLst/>
          </a:prstGeom>
          <a:noFill/>
        </p:spPr>
        <p:txBody>
          <a:bodyPr wrap="square">
            <a:spAutoFit/>
          </a:bodyPr>
          <a:lstStyle/>
          <a:p>
            <a:pPr algn="l"/>
            <a:r>
              <a:rPr lang="zh-CN" altLang="en-US" sz="2000" dirty="0">
                <a:solidFill>
                  <a:schemeClr val="tx1"/>
                </a:solidFill>
              </a:rPr>
              <a:t>配置图显示系统运行时刻的结构，显示系统不同的组件在何处物理地运行，以及它们将如何彼此通信。</a:t>
            </a:r>
          </a:p>
        </p:txBody>
      </p:sp>
      <p:pic>
        <p:nvPicPr>
          <p:cNvPr id="6" name="Picture 4">
            <a:extLst>
              <a:ext uri="{FF2B5EF4-FFF2-40B4-BE49-F238E27FC236}">
                <a16:creationId xmlns:a16="http://schemas.microsoft.com/office/drawing/2014/main" id="{A576CA04-0609-48E5-B7CE-E268A92E6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53925"/>
            <a:ext cx="5336595" cy="353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a:extLst>
              <a:ext uri="{FF2B5EF4-FFF2-40B4-BE49-F238E27FC236}">
                <a16:creationId xmlns:a16="http://schemas.microsoft.com/office/drawing/2014/main" id="{7273FF5C-9192-469D-BF4C-0ABDE080368E}"/>
              </a:ext>
            </a:extLst>
          </p:cNvPr>
          <p:cNvSpPr txBox="1"/>
          <p:nvPr/>
        </p:nvSpPr>
        <p:spPr>
          <a:xfrm>
            <a:off x="4749540" y="5544235"/>
            <a:ext cx="4749800" cy="338554"/>
          </a:xfrm>
          <a:prstGeom prst="rect">
            <a:avLst/>
          </a:prstGeom>
          <a:noFill/>
        </p:spPr>
        <p:txBody>
          <a:bodyPr wrap="square">
            <a:spAutoFit/>
          </a:bodyPr>
          <a:lstStyle/>
          <a:p>
            <a:r>
              <a:rPr lang="zh-CN" altLang="en-US" dirty="0"/>
              <a:t>在线答疑系统部署图</a:t>
            </a:r>
          </a:p>
        </p:txBody>
      </p:sp>
    </p:spTree>
    <p:extLst>
      <p:ext uri="{BB962C8B-B14F-4D97-AF65-F5344CB8AC3E}">
        <p14:creationId xmlns:p14="http://schemas.microsoft.com/office/powerpoint/2010/main" val="4052930807"/>
      </p:ext>
    </p:extLst>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820" y="2013715"/>
            <a:ext cx="2828925" cy="381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29"/>
          <p:cNvSpPr>
            <a:spLocks noChangeArrowheads="1"/>
          </p:cNvSpPr>
          <p:nvPr/>
        </p:nvSpPr>
        <p:spPr bwMode="auto">
          <a:xfrm>
            <a:off x="959743" y="2014779"/>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533400" lvl="1"/>
            <a:endParaRPr lang="en-US" altLang="ja-JP" sz="1600" b="0" i="0">
              <a:solidFill>
                <a:schemeClr val="tx1"/>
              </a:solidFill>
              <a:effectLst/>
            </a:endParaRPr>
          </a:p>
          <a:p>
            <a:pPr>
              <a:spcBef>
                <a:spcPct val="20000"/>
              </a:spcBef>
              <a:buClr>
                <a:srgbClr val="000066"/>
              </a:buClr>
              <a:buFont typeface="Wingdings" pitchFamily="2" charset="2"/>
              <a:buNone/>
            </a:pPr>
            <a:endParaRPr lang="en-US" altLang="ja-JP" sz="1800" b="0" i="0">
              <a:solidFill>
                <a:schemeClr val="tx1"/>
              </a:solidFill>
              <a:effectLst/>
            </a:endParaRPr>
          </a:p>
        </p:txBody>
      </p:sp>
      <p:sp>
        <p:nvSpPr>
          <p:cNvPr id="5" name="Rectangle 430"/>
          <p:cNvSpPr>
            <a:spLocks noChangeArrowheads="1"/>
          </p:cNvSpPr>
          <p:nvPr/>
        </p:nvSpPr>
        <p:spPr bwMode="auto">
          <a:xfrm>
            <a:off x="5277743" y="3175241"/>
            <a:ext cx="16970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 name="Rectangle 431"/>
          <p:cNvSpPr>
            <a:spLocks noChangeArrowheads="1"/>
          </p:cNvSpPr>
          <p:nvPr/>
        </p:nvSpPr>
        <p:spPr bwMode="auto">
          <a:xfrm>
            <a:off x="5638105" y="2167179"/>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 name="Rectangle 615"/>
          <p:cNvSpPr>
            <a:spLocks noChangeArrowheads="1"/>
          </p:cNvSpPr>
          <p:nvPr/>
        </p:nvSpPr>
        <p:spPr bwMode="auto">
          <a:xfrm>
            <a:off x="974030" y="1990966"/>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533400" lvl="1"/>
            <a:endParaRPr lang="en-US" altLang="ja-JP" sz="1600" b="0" i="0">
              <a:solidFill>
                <a:schemeClr val="tx1"/>
              </a:solidFill>
              <a:effectLst/>
            </a:endParaRPr>
          </a:p>
          <a:p>
            <a:pPr>
              <a:spcBef>
                <a:spcPct val="20000"/>
              </a:spcBef>
              <a:buClr>
                <a:srgbClr val="000066"/>
              </a:buClr>
              <a:buFont typeface="Wingdings" pitchFamily="2" charset="2"/>
              <a:buNone/>
            </a:pPr>
            <a:endParaRPr lang="en-US" altLang="ja-JP" sz="1800" b="0" i="0">
              <a:solidFill>
                <a:schemeClr val="tx1"/>
              </a:solidFill>
              <a:effectLst/>
            </a:endParaRPr>
          </a:p>
        </p:txBody>
      </p:sp>
      <p:pic>
        <p:nvPicPr>
          <p:cNvPr id="8" name="Picture 6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343" y="1511541"/>
            <a:ext cx="9429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5593" y="2600566"/>
            <a:ext cx="720725" cy="6810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5505" y="3815004"/>
            <a:ext cx="21145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6055" y="4574126"/>
            <a:ext cx="863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Group 747"/>
          <p:cNvGraphicFramePr>
            <a:graphicFrameLocks noGrp="1"/>
          </p:cNvGraphicFramePr>
          <p:nvPr>
            <p:extLst>
              <p:ext uri="{D42A27DB-BD31-4B8C-83A1-F6EECF244321}">
                <p14:modId xmlns:p14="http://schemas.microsoft.com/office/powerpoint/2010/main" val="3740363667"/>
              </p:ext>
            </p:extLst>
          </p:nvPr>
        </p:nvGraphicFramePr>
        <p:xfrm>
          <a:off x="480317" y="1313765"/>
          <a:ext cx="3676650" cy="5390899"/>
        </p:xfrm>
        <a:graphic>
          <a:graphicData uri="http://schemas.openxmlformats.org/drawingml/2006/table">
            <a:tbl>
              <a:tblPr/>
              <a:tblGrid>
                <a:gridCol w="495300">
                  <a:extLst>
                    <a:ext uri="{9D8B030D-6E8A-4147-A177-3AD203B41FA5}">
                      <a16:colId xmlns:a16="http://schemas.microsoft.com/office/drawing/2014/main" val="20000"/>
                    </a:ext>
                  </a:extLst>
                </a:gridCol>
                <a:gridCol w="2054225">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tblGrid>
              <a:tr h="633796">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是对一组具有相同属性、相同操作、相同关系和相同语义的对象的描述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是描述了一个类或构件的一个服务的操作集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协作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定义了一个交互，它是由一组共同工作以提供某种协作行为的角色和其他元素构成的一个群体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063">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用例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是对一组动作序列的描述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主动类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对象至少拥有一个进程或线程的类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是系统中物理的、可替代的部件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600">
                <a:tc>
                  <a:txBody>
                    <a:body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参与者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在系统外部与系统直接交互的人或事物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13" name="Picture 6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1768" y="3167502"/>
            <a:ext cx="863600"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Group 748"/>
          <p:cNvGraphicFramePr>
            <a:graphicFrameLocks/>
          </p:cNvGraphicFramePr>
          <p:nvPr>
            <p:extLst>
              <p:ext uri="{D42A27DB-BD31-4B8C-83A1-F6EECF244321}">
                <p14:modId xmlns:p14="http://schemas.microsoft.com/office/powerpoint/2010/main" val="382923943"/>
              </p:ext>
            </p:extLst>
          </p:nvPr>
        </p:nvGraphicFramePr>
        <p:xfrm>
          <a:off x="4447295" y="1433754"/>
          <a:ext cx="4445186" cy="4814888"/>
        </p:xfrm>
        <a:graphic>
          <a:graphicData uri="http://schemas.openxmlformats.org/drawingml/2006/table">
            <a:tbl>
              <a:tblPr/>
              <a:tblGrid>
                <a:gridCol w="997245">
                  <a:extLst>
                    <a:ext uri="{9D8B030D-6E8A-4147-A177-3AD203B41FA5}">
                      <a16:colId xmlns:a16="http://schemas.microsoft.com/office/drawing/2014/main" val="20000"/>
                    </a:ext>
                  </a:extLst>
                </a:gridCol>
                <a:gridCol w="2103718">
                  <a:extLst>
                    <a:ext uri="{9D8B030D-6E8A-4147-A177-3AD203B41FA5}">
                      <a16:colId xmlns:a16="http://schemas.microsoft.com/office/drawing/2014/main" val="20001"/>
                    </a:ext>
                  </a:extLst>
                </a:gridCol>
                <a:gridCol w="1344223">
                  <a:extLst>
                    <a:ext uri="{9D8B030D-6E8A-4147-A177-3AD203B41FA5}">
                      <a16:colId xmlns:a16="http://schemas.microsoft.com/office/drawing/2014/main" val="20002"/>
                    </a:ext>
                  </a:extLst>
                </a:gridCol>
              </a:tblGrid>
              <a:tr h="557213">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节点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是在运行时存在的物理元素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交互</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它由在特定语境中共同完成一定任务的一组对象间交换的消息组成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状态机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它描述了一个对象或一个交互在生命期内响应事件所经历的状态序列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65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把元素组织成组的机制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注释事物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是</a:t>
                      </a:r>
                      <a:r>
                        <a:rPr kumimoji="1" lang="en-US" altLang="zh-CN" sz="1000" b="1" i="0" u="none" strike="noStrike" cap="none" normalizeH="0" baseline="0">
                          <a:ln>
                            <a:noFill/>
                          </a:ln>
                          <a:solidFill>
                            <a:srgbClr val="000066"/>
                          </a:solidFill>
                          <a:effectLst/>
                          <a:latin typeface="Times New Roman" pitchFamily="18" charset="0"/>
                          <a:ea typeface="宋体" pitchFamily="2" charset="-122"/>
                        </a:rPr>
                        <a:t>UML</a:t>
                      </a:r>
                      <a:r>
                        <a:rPr kumimoji="1" lang="zh-CN" altLang="en-US" sz="1000" b="1" i="0" u="none" strike="noStrike" cap="none" normalizeH="0" baseline="0">
                          <a:ln>
                            <a:noFill/>
                          </a:ln>
                          <a:solidFill>
                            <a:srgbClr val="000066"/>
                          </a:solidFill>
                          <a:effectLst/>
                          <a:latin typeface="Times New Roman" pitchFamily="18" charset="0"/>
                          <a:ea typeface="宋体" pitchFamily="2" charset="-122"/>
                        </a:rPr>
                        <a:t>模型的解释部分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依赖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一条可能有方向的虚线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关联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一条实线，可能有方向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泛化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一条带有空心箭头的实线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实现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一条带有空心箭头的虚线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15" name="Picture 6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3355" y="6129579"/>
            <a:ext cx="842963" cy="56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6005" y="1453572"/>
            <a:ext cx="781050" cy="55644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9030" y="2219566"/>
            <a:ext cx="6286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12980" y="2663446"/>
            <a:ext cx="10096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7593" y="3239510"/>
            <a:ext cx="720725" cy="5572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22518" y="4031598"/>
            <a:ext cx="719137" cy="31273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7454" y="5350785"/>
            <a:ext cx="1104900" cy="4810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Object 743"/>
          <p:cNvGraphicFramePr>
            <a:graphicFrameLocks noChangeAspect="1"/>
          </p:cNvGraphicFramePr>
          <p:nvPr>
            <p:extLst>
              <p:ext uri="{D42A27DB-BD31-4B8C-83A1-F6EECF244321}">
                <p14:modId xmlns:p14="http://schemas.microsoft.com/office/powerpoint/2010/main" val="3228519239"/>
              </p:ext>
            </p:extLst>
          </p:nvPr>
        </p:nvGraphicFramePr>
        <p:xfrm>
          <a:off x="7793930" y="4562716"/>
          <a:ext cx="838200" cy="247650"/>
        </p:xfrm>
        <a:graphic>
          <a:graphicData uri="http://schemas.openxmlformats.org/presentationml/2006/ole">
            <mc:AlternateContent xmlns:mc="http://schemas.openxmlformats.org/markup-compatibility/2006">
              <mc:Choice xmlns:v="urn:schemas-microsoft-com:vml" Requires="v">
                <p:oleObj spid="_x0000_s6154" name="ビットマップ イメージ" r:id="rId17" imgW="838095" imgH="247685" progId="Paint.Picture">
                  <p:embed/>
                </p:oleObj>
              </mc:Choice>
              <mc:Fallback>
                <p:oleObj name="ビットマップ イメージ" r:id="rId17" imgW="838095" imgH="247685" progId="Paint.Picture">
                  <p:embed/>
                  <p:pic>
                    <p:nvPicPr>
                      <p:cNvPr id="39" name="Object 7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93930" y="4562716"/>
                        <a:ext cx="8382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744"/>
          <p:cNvGraphicFramePr>
            <a:graphicFrameLocks noChangeAspect="1"/>
          </p:cNvGraphicFramePr>
          <p:nvPr>
            <p:extLst>
              <p:ext uri="{D42A27DB-BD31-4B8C-83A1-F6EECF244321}">
                <p14:modId xmlns:p14="http://schemas.microsoft.com/office/powerpoint/2010/main" val="1689996493"/>
              </p:ext>
            </p:extLst>
          </p:nvPr>
        </p:nvGraphicFramePr>
        <p:xfrm>
          <a:off x="7793930" y="5039710"/>
          <a:ext cx="866775" cy="161925"/>
        </p:xfrm>
        <a:graphic>
          <a:graphicData uri="http://schemas.openxmlformats.org/presentationml/2006/ole">
            <mc:AlternateContent xmlns:mc="http://schemas.openxmlformats.org/markup-compatibility/2006">
              <mc:Choice xmlns:v="urn:schemas-microsoft-com:vml" Requires="v">
                <p:oleObj spid="_x0000_s6155" name="ビットマップ イメージ" r:id="rId19" imgW="866896" imgH="161990" progId="Paint.Picture">
                  <p:embed/>
                </p:oleObj>
              </mc:Choice>
              <mc:Fallback>
                <p:oleObj name="ビットマップ イメージ" r:id="rId19" imgW="866896" imgH="161990" progId="Paint.Picture">
                  <p:embed/>
                  <p:pic>
                    <p:nvPicPr>
                      <p:cNvPr id="40" name="Object 7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93930" y="5039710"/>
                        <a:ext cx="866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745"/>
          <p:cNvGraphicFramePr>
            <a:graphicFrameLocks noChangeAspect="1"/>
          </p:cNvGraphicFramePr>
          <p:nvPr>
            <p:extLst>
              <p:ext uri="{D42A27DB-BD31-4B8C-83A1-F6EECF244321}">
                <p14:modId xmlns:p14="http://schemas.microsoft.com/office/powerpoint/2010/main" val="739484545"/>
              </p:ext>
            </p:extLst>
          </p:nvPr>
        </p:nvGraphicFramePr>
        <p:xfrm>
          <a:off x="7800280" y="5399329"/>
          <a:ext cx="876300" cy="247650"/>
        </p:xfrm>
        <a:graphic>
          <a:graphicData uri="http://schemas.openxmlformats.org/presentationml/2006/ole">
            <mc:AlternateContent xmlns:mc="http://schemas.openxmlformats.org/markup-compatibility/2006">
              <mc:Choice xmlns:v="urn:schemas-microsoft-com:vml" Requires="v">
                <p:oleObj spid="_x0000_s6156" name="ビットマップ イメージ" r:id="rId21" imgW="876190" imgH="247685" progId="Paint.Picture">
                  <p:embed/>
                </p:oleObj>
              </mc:Choice>
              <mc:Fallback>
                <p:oleObj name="ビットマップ イメージ" r:id="rId21" imgW="876190" imgH="247685" progId="Paint.Picture">
                  <p:embed/>
                  <p:pic>
                    <p:nvPicPr>
                      <p:cNvPr id="41" name="Object 7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00280" y="5399329"/>
                        <a:ext cx="8763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746"/>
          <p:cNvGraphicFramePr>
            <a:graphicFrameLocks noChangeAspect="1"/>
          </p:cNvGraphicFramePr>
          <p:nvPr>
            <p:extLst>
              <p:ext uri="{D42A27DB-BD31-4B8C-83A1-F6EECF244321}">
                <p14:modId xmlns:p14="http://schemas.microsoft.com/office/powerpoint/2010/main" val="49525185"/>
              </p:ext>
            </p:extLst>
          </p:nvPr>
        </p:nvGraphicFramePr>
        <p:xfrm>
          <a:off x="7800280" y="5904154"/>
          <a:ext cx="819150" cy="323850"/>
        </p:xfrm>
        <a:graphic>
          <a:graphicData uri="http://schemas.openxmlformats.org/presentationml/2006/ole">
            <mc:AlternateContent xmlns:mc="http://schemas.openxmlformats.org/markup-compatibility/2006">
              <mc:Choice xmlns:v="urn:schemas-microsoft-com:vml" Requires="v">
                <p:oleObj spid="_x0000_s6157" name="ビットマップ イメージ" r:id="rId23" imgW="819048" imgH="323981" progId="Paint.Picture">
                  <p:embed/>
                </p:oleObj>
              </mc:Choice>
              <mc:Fallback>
                <p:oleObj name="ビットマップ イメージ" r:id="rId23" imgW="819048" imgH="323981" progId="Paint.Picture">
                  <p:embed/>
                  <p:pic>
                    <p:nvPicPr>
                      <p:cNvPr id="42" name="Object 7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00280" y="5904154"/>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428"/>
          <p:cNvSpPr txBox="1">
            <a:spLocks noChangeArrowheads="1"/>
          </p:cNvSpPr>
          <p:nvPr/>
        </p:nvSpPr>
        <p:spPr>
          <a:xfrm>
            <a:off x="430930" y="230397"/>
            <a:ext cx="6543850" cy="70753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UML</a:t>
            </a:r>
            <a:r>
              <a:rPr lang="zh-CN" altLang="en-US" sz="4000" dirty="0" smtClean="0">
                <a:solidFill>
                  <a:srgbClr val="0000FF"/>
                </a:solidFill>
                <a:latin typeface="黑体" panose="02010609060101010101" pitchFamily="49" charset="-122"/>
                <a:ea typeface="黑体" panose="02010609060101010101" pitchFamily="49" charset="-122"/>
                <a:cs typeface="Times New Roman" pitchFamily="18" charset="0"/>
              </a:rPr>
              <a:t>语法</a:t>
            </a:r>
            <a:r>
              <a:rPr lang="en-US" altLang="zh-CN" sz="4000" dirty="0" smtClean="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dirty="0" smtClean="0">
                <a:solidFill>
                  <a:srgbClr val="0000FF"/>
                </a:solidFill>
                <a:latin typeface="黑体" panose="02010609060101010101" pitchFamily="49" charset="-122"/>
                <a:ea typeface="黑体" panose="02010609060101010101" pitchFamily="49" charset="-122"/>
                <a:cs typeface="Times New Roman" pitchFamily="18" charset="0"/>
              </a:rPr>
              <a:t>图的画法，概要）</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21060111"/>
      </p:ext>
    </p:extLst>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FA7F37-1E89-44C0-BDCC-8D373B5B4BEF}"/>
              </a:ext>
            </a:extLst>
          </p:cNvPr>
          <p:cNvSpPr txBox="1"/>
          <p:nvPr/>
        </p:nvSpPr>
        <p:spPr>
          <a:xfrm>
            <a:off x="476545" y="413665"/>
            <a:ext cx="7542331"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graphicFrame>
        <p:nvGraphicFramePr>
          <p:cNvPr id="4" name="Group 30">
            <a:extLst>
              <a:ext uri="{FF2B5EF4-FFF2-40B4-BE49-F238E27FC236}">
                <a16:creationId xmlns:a16="http://schemas.microsoft.com/office/drawing/2014/main" id="{E3E4B47C-E8FD-41FE-B950-08A455A9025B}"/>
              </a:ext>
            </a:extLst>
          </p:cNvPr>
          <p:cNvGraphicFramePr>
            <a:graphicFrameLocks noGrp="1"/>
          </p:cNvGraphicFramePr>
          <p:nvPr>
            <p:extLst>
              <p:ext uri="{D42A27DB-BD31-4B8C-83A1-F6EECF244321}">
                <p14:modId xmlns:p14="http://schemas.microsoft.com/office/powerpoint/2010/main" val="1901144913"/>
              </p:ext>
            </p:extLst>
          </p:nvPr>
        </p:nvGraphicFramePr>
        <p:xfrm>
          <a:off x="746574" y="2573905"/>
          <a:ext cx="8241745" cy="4026985"/>
        </p:xfrm>
        <a:graphic>
          <a:graphicData uri="http://schemas.openxmlformats.org/drawingml/2006/table">
            <a:tbl>
              <a:tblPr/>
              <a:tblGrid>
                <a:gridCol w="1684664">
                  <a:extLst>
                    <a:ext uri="{9D8B030D-6E8A-4147-A177-3AD203B41FA5}">
                      <a16:colId xmlns:a16="http://schemas.microsoft.com/office/drawing/2014/main" val="20000"/>
                    </a:ext>
                  </a:extLst>
                </a:gridCol>
                <a:gridCol w="4495066">
                  <a:extLst>
                    <a:ext uri="{9D8B030D-6E8A-4147-A177-3AD203B41FA5}">
                      <a16:colId xmlns:a16="http://schemas.microsoft.com/office/drawing/2014/main" val="20001"/>
                    </a:ext>
                  </a:extLst>
                </a:gridCol>
                <a:gridCol w="2062015">
                  <a:extLst>
                    <a:ext uri="{9D8B030D-6E8A-4147-A177-3AD203B41FA5}">
                      <a16:colId xmlns:a16="http://schemas.microsoft.com/office/drawing/2014/main" val="20002"/>
                    </a:ext>
                  </a:extLst>
                </a:gridCol>
              </a:tblGrid>
              <a:tr h="3134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00"/>
                          </a:solidFill>
                          <a:effectLst/>
                          <a:latin typeface="Times New Roman" pitchFamily="18" charset="0"/>
                          <a:ea typeface="宋体" pitchFamily="2" charset="-122"/>
                        </a:rPr>
                        <a:t>事物</a:t>
                      </a:r>
                      <a:r>
                        <a:rPr kumimoji="1" lang="ja-JP" altLang="en-US" sz="2000" b="1" i="0" u="none" strike="noStrike" cap="none" normalizeH="0" baseline="0" dirty="0">
                          <a:ln>
                            <a:noFill/>
                          </a:ln>
                          <a:solidFill>
                            <a:srgbClr val="FF0000"/>
                          </a:solidFill>
                          <a:effectLst/>
                          <a:latin typeface="Times New Roman" pitchFamily="18" charset="0"/>
                          <a:ea typeface="宋体" pitchFamily="2" charset="-122"/>
                        </a:rPr>
                        <a:t>名称</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00"/>
                          </a:solidFill>
                          <a:effectLst/>
                          <a:latin typeface="Times New Roman" pitchFamily="18" charset="0"/>
                          <a:ea typeface="宋体"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kern="1200" cap="none" normalizeH="0" baseline="0" dirty="0">
                          <a:ln>
                            <a:noFill/>
                          </a:ln>
                          <a:solidFill>
                            <a:srgbClr val="FF0000"/>
                          </a:solidFill>
                          <a:effectLst/>
                          <a:latin typeface="Times New Roman" pitchFamily="18" charset="0"/>
                          <a:ea typeface="宋体" pitchFamily="2" charset="-122"/>
                          <a:cs typeface="+mn-cs"/>
                        </a:rPr>
                        <a:t>UML</a:t>
                      </a:r>
                      <a:r>
                        <a:rPr kumimoji="1" lang="zh-CN" altLang="en-US" sz="2000" b="1" i="0" u="none" strike="noStrike" kern="1200" cap="none" normalizeH="0" baseline="0" dirty="0">
                          <a:ln>
                            <a:noFill/>
                          </a:ln>
                          <a:solidFill>
                            <a:srgbClr val="FF0000"/>
                          </a:solidFill>
                          <a:effectLst/>
                          <a:latin typeface="Times New Roman" pitchFamily="18" charset="0"/>
                          <a:ea typeface="宋体" pitchFamily="2" charset="-122"/>
                          <a:cs typeface="+mn-cs"/>
                        </a:rPr>
                        <a:t>表示</a:t>
                      </a:r>
                      <a:endParaRPr kumimoji="1" lang="ja-JP" altLang="en-US" sz="2000" b="1" i="0" u="none" strike="noStrike" kern="1200" cap="none" normalizeH="0" baseline="0" dirty="0">
                        <a:ln>
                          <a:noFill/>
                        </a:ln>
                        <a:solidFill>
                          <a:srgbClr val="FF0000"/>
                        </a:solidFill>
                        <a:effectLst/>
                        <a:latin typeface="Times New Roman" pitchFamily="18" charset="0"/>
                        <a:ea typeface="宋体" pitchFamily="2" charset="-122"/>
                        <a:cs typeface="+mn-cs"/>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20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rgbClr val="0000FF"/>
                          </a:solidFill>
                          <a:effectLst/>
                          <a:latin typeface="Times New Roman" pitchFamily="18" charset="0"/>
                          <a:ea typeface="宋体" pitchFamily="2" charset="-122"/>
                        </a:rPr>
                        <a:t>参与者</a:t>
                      </a:r>
                      <a:r>
                        <a:rPr kumimoji="1" lang="en-US" altLang="ja-JP" sz="1800" b="1" i="0" u="none" strike="noStrike" cap="none" normalizeH="0" baseline="0" dirty="0">
                          <a:ln>
                            <a:noFill/>
                          </a:ln>
                          <a:solidFill>
                            <a:srgbClr val="0000FF"/>
                          </a:solidFill>
                          <a:effectLst/>
                          <a:latin typeface="Times New Roman" pitchFamily="18" charset="0"/>
                          <a:ea typeface="宋体" pitchFamily="2" charset="-122"/>
                        </a:rPr>
                        <a:t>(Actor)</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在系统外部与系统直接交互的人或事物(如另一个计算</a:t>
                      </a: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机系统或一些可运行的进程)。</a:t>
                      </a:r>
                      <a:endParaRPr kumimoji="1" lang="zh-CN" altLang="ja-JP" sz="1400" b="1" i="0" u="none" strike="noStrike" cap="none" normalizeH="0" baseline="0" dirty="0">
                        <a:ln>
                          <a:noFill/>
                        </a:ln>
                        <a:solidFill>
                          <a:srgbClr val="000066"/>
                        </a:solidFill>
                        <a:effectLst/>
                        <a:latin typeface="Times New Roman" pitchFamily="18" charset="0"/>
                        <a:ea typeface="宋体"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1.参与者是角色(</a:t>
                      </a:r>
                      <a:r>
                        <a:rPr kumimoji="1" lang="en-US" altLang="zh-CN" sz="1400" b="1" i="0" u="none" strike="noStrike" cap="none" normalizeH="0" baseline="0" dirty="0">
                          <a:ln>
                            <a:noFill/>
                          </a:ln>
                          <a:solidFill>
                            <a:srgbClr val="000066"/>
                          </a:solidFill>
                          <a:effectLst/>
                          <a:latin typeface="Times New Roman" pitchFamily="18" charset="0"/>
                          <a:ea typeface="宋体" pitchFamily="2" charset="-122"/>
                        </a:rPr>
                        <a:t>role</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)而不是具体的人，它代表了</a:t>
                      </a:r>
                      <a:r>
                        <a:rPr kumimoji="1" lang="ja-JP" altLang="en-US" sz="1400" b="1" i="0" u="none" strike="noStrike" cap="none" normalizeH="0" baseline="0" dirty="0">
                          <a:ln>
                            <a:noFill/>
                          </a:ln>
                          <a:solidFill>
                            <a:srgbClr val="000066"/>
                          </a:solidFill>
                          <a:effectLst/>
                          <a:latin typeface="Times New Roman" pitchFamily="18" charset="0"/>
                          <a:ea typeface="宋体" pitchFamily="2" charset="-122"/>
                        </a:rPr>
                        <a:t>参与</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者在与系统打交道的过程中所扮演的角色。所以在系统的实际运作中，一个实际用户可能对应系统的多个参与者。不同的用户也可以只对应于一个参与者，从而代表同一参与者的不同实例。</a:t>
                      </a:r>
                      <a:endParaRPr kumimoji="1" lang="zh-CN" altLang="ja-JP" sz="1400" b="1" i="0" u="none" strike="noStrike" cap="none" normalizeH="0" baseline="0" dirty="0">
                        <a:ln>
                          <a:noFill/>
                        </a:ln>
                        <a:solidFill>
                          <a:srgbClr val="000066"/>
                        </a:solidFill>
                        <a:effectLst/>
                        <a:latin typeface="Times New Roman" pitchFamily="18" charset="0"/>
                        <a:ea typeface="宋体"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000066"/>
                          </a:solidFill>
                          <a:effectLst/>
                          <a:latin typeface="Times New Roman" pitchFamily="18" charset="0"/>
                          <a:ea typeface="宋体" pitchFamily="2" charset="-122"/>
                        </a:rPr>
                        <a:t>2.</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参与者作为外部用户(而不是内部)与系统发生交互作用，是它的主要特征。</a:t>
                      </a:r>
                      <a:endParaRPr kumimoji="1" lang="en-US" altLang="zh-CN" sz="1400" b="1" i="0" u="none" strike="noStrike" cap="none" normalizeH="0" baseline="0" dirty="0">
                        <a:ln>
                          <a:noFill/>
                        </a:ln>
                        <a:solidFill>
                          <a:srgbClr val="000066"/>
                        </a:solidFill>
                        <a:effectLst/>
                        <a:latin typeface="Times New Roman" pitchFamily="18" charset="0"/>
                        <a:ea typeface="宋体"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000066"/>
                          </a:solidFill>
                          <a:effectLst/>
                          <a:latin typeface="Times New Roman" pitchFamily="18" charset="0"/>
                          <a:ea typeface="宋体" pitchFamily="2" charset="-122"/>
                        </a:rPr>
                        <a:t>3.</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在后面的顺序图等中出现的“参与者”，与此概念相同，但具体指代的含义，视具体情况而定。</a:t>
                      </a:r>
                      <a:endParaRPr kumimoji="1" lang="ja-JP"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8698">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ja-JP" altLang="en-US" sz="1800" b="1" i="0" u="none" strike="noStrike" cap="none" normalizeH="0" baseline="0" dirty="0">
                          <a:ln>
                            <a:noFill/>
                          </a:ln>
                          <a:solidFill>
                            <a:srgbClr val="0000FF"/>
                          </a:solidFill>
                          <a:effectLst/>
                          <a:latin typeface="Times New Roman" pitchFamily="18" charset="0"/>
                          <a:ea typeface="宋体" pitchFamily="2" charset="-122"/>
                        </a:rPr>
                        <a:t>用例</a:t>
                      </a:r>
                      <a:r>
                        <a:rPr kumimoji="1" lang="en-US" altLang="ja-JP" sz="1800" b="1" i="0" u="none" strike="noStrike" cap="none" normalizeH="0" baseline="0" dirty="0">
                          <a:ln>
                            <a:noFill/>
                          </a:ln>
                          <a:solidFill>
                            <a:srgbClr val="0000FF"/>
                          </a:solidFill>
                          <a:effectLst/>
                          <a:latin typeface="Times New Roman" pitchFamily="18" charset="0"/>
                          <a:ea typeface="宋体" pitchFamily="2" charset="-122"/>
                        </a:rPr>
                        <a:t>(Use Case)</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系统外部可见的一个系统功能单元。系统的功能由系统单元所提供</a:t>
                      </a:r>
                      <a:r>
                        <a:rPr kumimoji="1" lang="en-US" altLang="zh-CN" sz="1400" b="1"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并通过一系列系统单元与一个或多个参与者之间交换的消息所表达 。创建新用例，确认候选用例和划分用例范围的优秀法则</a:t>
                      </a:r>
                      <a:r>
                        <a:rPr kumimoji="1" lang="en-US" altLang="zh-CN" sz="1400" b="1" i="0" u="none" strike="noStrike" cap="none" normalizeH="0" baseline="0" dirty="0">
                          <a:ln>
                            <a:noFill/>
                          </a:ln>
                          <a:solidFill>
                            <a:srgbClr val="000066"/>
                          </a:solidFill>
                          <a:effectLst/>
                          <a:latin typeface="Times New Roman" pitchFamily="18" charset="0"/>
                          <a:ea typeface="宋体" pitchFamily="2" charset="-122"/>
                        </a:rPr>
                        <a:t>----“WAVE”</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测试</a:t>
                      </a:r>
                      <a:r>
                        <a:rPr kumimoji="1" lang="en-US" altLang="ja-JP" sz="1400" b="1"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见附录) </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22">
            <a:extLst>
              <a:ext uri="{FF2B5EF4-FFF2-40B4-BE49-F238E27FC236}">
                <a16:creationId xmlns:a16="http://schemas.microsoft.com/office/drawing/2014/main" id="{BD67BF70-A03A-47F8-BDFA-A8A66B61614A}"/>
              </a:ext>
            </a:extLst>
          </p:cNvPr>
          <p:cNvSpPr>
            <a:spLocks noChangeArrowheads="1"/>
          </p:cNvSpPr>
          <p:nvPr/>
        </p:nvSpPr>
        <p:spPr bwMode="auto">
          <a:xfrm>
            <a:off x="611560" y="1853825"/>
            <a:ext cx="49831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569913" indent="-569913" algn="l">
              <a:spcBef>
                <a:spcPct val="20000"/>
              </a:spcBef>
              <a:buClr>
                <a:srgbClr val="FF0000"/>
              </a:buClr>
              <a:buFont typeface="Wingdings" panose="05000000000000000000" pitchFamily="2" charset="2"/>
              <a:buChar char="p"/>
            </a:pPr>
            <a:r>
              <a:rPr lang="zh-CN" altLang="en-US" sz="2400" i="0" dirty="0">
                <a:solidFill>
                  <a:srgbClr val="FF0000"/>
                </a:solidFill>
                <a:effectLst/>
                <a:latin typeface="+mn-lt"/>
                <a:ea typeface="+mn-ea"/>
              </a:rPr>
              <a:t>用例图中的事物及解释（节点）</a:t>
            </a:r>
            <a:endParaRPr lang="ja-JP" altLang="en-US" sz="2400" i="0" dirty="0">
              <a:solidFill>
                <a:srgbClr val="FF0000"/>
              </a:solidFill>
              <a:effectLst/>
              <a:latin typeface="+mn-lt"/>
              <a:ea typeface="+mn-ea"/>
            </a:endParaRPr>
          </a:p>
        </p:txBody>
      </p:sp>
      <p:pic>
        <p:nvPicPr>
          <p:cNvPr id="6" name="Picture 24">
            <a:extLst>
              <a:ext uri="{FF2B5EF4-FFF2-40B4-BE49-F238E27FC236}">
                <a16:creationId xmlns:a16="http://schemas.microsoft.com/office/drawing/2014/main" id="{DA1EDD3B-4804-4592-85BC-679D29309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4116" y="3605422"/>
            <a:ext cx="889520" cy="120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5">
            <a:extLst>
              <a:ext uri="{FF2B5EF4-FFF2-40B4-BE49-F238E27FC236}">
                <a16:creationId xmlns:a16="http://schemas.microsoft.com/office/drawing/2014/main" id="{5FD635B5-B3F1-4BDF-BCC1-AF547F2DD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976" y="5661276"/>
            <a:ext cx="1447800" cy="68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812713"/>
      </p:ext>
    </p:extLst>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46">
            <a:extLst>
              <a:ext uri="{FF2B5EF4-FFF2-40B4-BE49-F238E27FC236}">
                <a16:creationId xmlns:a16="http://schemas.microsoft.com/office/drawing/2014/main" id="{B6A419AE-3B5C-4D62-9069-B0B25B794C15}"/>
              </a:ext>
            </a:extLst>
          </p:cNvPr>
          <p:cNvGraphicFramePr>
            <a:graphicFrameLocks/>
          </p:cNvGraphicFramePr>
          <p:nvPr>
            <p:extLst>
              <p:ext uri="{D42A27DB-BD31-4B8C-83A1-F6EECF244321}">
                <p14:modId xmlns:p14="http://schemas.microsoft.com/office/powerpoint/2010/main" val="743651153"/>
              </p:ext>
            </p:extLst>
          </p:nvPr>
        </p:nvGraphicFramePr>
        <p:xfrm>
          <a:off x="551480" y="2123855"/>
          <a:ext cx="8458200" cy="4739119"/>
        </p:xfrm>
        <a:graphic>
          <a:graphicData uri="http://schemas.openxmlformats.org/drawingml/2006/table">
            <a:tbl>
              <a:tblPr/>
              <a:tblGrid>
                <a:gridCol w="981075">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gridCol w="2044700">
                  <a:extLst>
                    <a:ext uri="{9D8B030D-6E8A-4147-A177-3AD203B41FA5}">
                      <a16:colId xmlns:a16="http://schemas.microsoft.com/office/drawing/2014/main" val="20003"/>
                    </a:ext>
                  </a:extLst>
                </a:gridCol>
              </a:tblGrid>
              <a:tr h="444321">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00"/>
                          </a:solidFill>
                          <a:effectLst/>
                          <a:latin typeface="Arial" pitchFamily="34" charset="0"/>
                          <a:ea typeface="宋体" pitchFamily="2" charset="-122"/>
                        </a:rPr>
                        <a:t>关系</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00"/>
                          </a:solidFill>
                          <a:effectLst/>
                          <a:latin typeface="Arial" pitchFamily="34" charset="0"/>
                          <a:ea typeface="宋体"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a:ln>
                            <a:noFill/>
                          </a:ln>
                          <a:solidFill>
                            <a:srgbClr val="FF0000"/>
                          </a:solidFill>
                          <a:effectLst/>
                          <a:latin typeface="Arial" pitchFamily="34" charset="0"/>
                          <a:ea typeface="宋体" pitchFamily="2" charset="-122"/>
                        </a:rPr>
                        <a:t>图</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40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FF"/>
                          </a:solidFill>
                          <a:effectLst/>
                          <a:latin typeface="Arial" pitchFamily="34" charset="0"/>
                          <a:ea typeface="宋体" pitchFamily="2" charset="-122"/>
                        </a:rPr>
                        <a:t>参与者与用例之间的关系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rgbClr val="0000FF"/>
                          </a:solidFill>
                          <a:effectLst/>
                          <a:latin typeface="Arial" pitchFamily="34" charset="0"/>
                          <a:ea typeface="宋体" pitchFamily="2" charset="-122"/>
                        </a:rPr>
                        <a:t>关联</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Arial" pitchFamily="34" charset="0"/>
                          <a:ea typeface="宋体" pitchFamily="2" charset="-122"/>
                        </a:rPr>
                        <a:t>表示参与者与用例之间的交互，通信途径。</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000066"/>
                          </a:solidFill>
                          <a:effectLst/>
                          <a:latin typeface="Arial" pitchFamily="34" charset="0"/>
                          <a:ea typeface="宋体" pitchFamily="2" charset="-122"/>
                        </a:rPr>
                        <a:t>(</a:t>
                      </a:r>
                      <a:r>
                        <a:rPr kumimoji="1" lang="zh-CN" altLang="en-US" sz="1400" b="1" i="0" u="none" strike="noStrike" cap="none" normalizeH="0" baseline="0" dirty="0">
                          <a:ln>
                            <a:noFill/>
                          </a:ln>
                          <a:solidFill>
                            <a:srgbClr val="000066"/>
                          </a:solidFill>
                          <a:effectLst/>
                          <a:latin typeface="Arial" pitchFamily="34" charset="0"/>
                          <a:ea typeface="宋体" pitchFamily="2" charset="-122"/>
                        </a:rPr>
                        <a:t>关联有时候也用带箭头的实线来表示，这样的表示能够显示地表明</a:t>
                      </a:r>
                      <a:r>
                        <a:rPr kumimoji="1" lang="zh-CN" altLang="en-US" sz="1400" b="1" i="0" u="none" strike="noStrike" cap="none" normalizeH="0" baseline="0" dirty="0">
                          <a:ln>
                            <a:noFill/>
                          </a:ln>
                          <a:solidFill>
                            <a:srgbClr val="FF0000"/>
                          </a:solidFill>
                          <a:effectLst/>
                          <a:latin typeface="Arial" pitchFamily="34" charset="0"/>
                          <a:ea typeface="宋体" pitchFamily="2" charset="-122"/>
                        </a:rPr>
                        <a:t>发起用例的是参与者</a:t>
                      </a:r>
                      <a:r>
                        <a:rPr kumimoji="1" lang="zh-CN" altLang="en-US" sz="1400" b="1" i="0" u="none" strike="noStrike" cap="none" normalizeH="0" baseline="0" dirty="0">
                          <a:ln>
                            <a:noFill/>
                          </a:ln>
                          <a:solidFill>
                            <a:srgbClr val="000066"/>
                          </a:solidFill>
                          <a:effectLst/>
                          <a:latin typeface="Arial" pitchFamily="34" charset="0"/>
                          <a:ea typeface="宋体" pitchFamily="2" charset="-122"/>
                        </a:rPr>
                        <a:t>。</a:t>
                      </a:r>
                      <a:r>
                        <a:rPr kumimoji="1" lang="en-US" altLang="zh-CN" sz="1400" b="1" i="0" u="none" strike="noStrike" cap="none" normalizeH="0" baseline="0" dirty="0">
                          <a:ln>
                            <a:noFill/>
                          </a:ln>
                          <a:solidFill>
                            <a:srgbClr val="000066"/>
                          </a:solidFill>
                          <a:effectLst/>
                          <a:latin typeface="Arial" pitchFamily="34" charset="0"/>
                          <a:ea typeface="宋体" pitchFamily="2" charset="-122"/>
                        </a:rPr>
                        <a:t>)</a:t>
                      </a:r>
                      <a:endParaRPr kumimoji="1" lang="zh-CN" altLang="en-US" sz="1400" b="1" i="0" u="none" strike="noStrike" cap="none" normalizeH="0" baseline="0" dirty="0">
                        <a:ln>
                          <a:noFill/>
                        </a:ln>
                        <a:solidFill>
                          <a:srgbClr val="000066"/>
                        </a:solidFill>
                        <a:effectLst/>
                        <a:latin typeface="Arial"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a:ln>
                          <a:noFill/>
                        </a:ln>
                        <a:solidFill>
                          <a:srgbClr val="000066"/>
                        </a:solidFill>
                        <a:effectLst/>
                        <a:latin typeface="Arial" pitchFamily="34"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2956">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FF"/>
                          </a:solidFill>
                          <a:effectLst/>
                          <a:latin typeface="Arial" pitchFamily="34" charset="0"/>
                          <a:ea typeface="宋体" pitchFamily="2" charset="-122"/>
                        </a:rPr>
                        <a:t>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rgbClr val="0000FF"/>
                          </a:solidFill>
                          <a:effectLst/>
                          <a:latin typeface="Arial" pitchFamily="34" charset="0"/>
                          <a:ea typeface="宋体" pitchFamily="2" charset="-122"/>
                        </a:rPr>
                        <a:t>包含</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FF0000"/>
                          </a:solidFill>
                          <a:effectLst/>
                          <a:latin typeface="Arial" pitchFamily="34" charset="0"/>
                          <a:ea typeface="宋体" pitchFamily="2" charset="-122"/>
                        </a:rPr>
                        <a:t>箭头指向的用例为被包含的用例</a:t>
                      </a:r>
                      <a:r>
                        <a:rPr kumimoji="1" lang="zh-CN" altLang="en-US" sz="1400" b="1" i="0" u="none" strike="noStrike" cap="none" normalizeH="0" baseline="0" dirty="0">
                          <a:ln>
                            <a:noFill/>
                          </a:ln>
                          <a:solidFill>
                            <a:srgbClr val="000066"/>
                          </a:solidFill>
                          <a:effectLst/>
                          <a:latin typeface="Arial" pitchFamily="34" charset="0"/>
                          <a:ea typeface="宋体" pitchFamily="2" charset="-122"/>
                        </a:rPr>
                        <a:t>，称为包含用例；箭头出发的用例为基用例。包含用例是必选的，如果缺少包含用例，基用例就不完整；包含用例必须被执行，不需要满足某种条件；其执行并不会改变基用例的行为。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400" b="1" i="0" u="none" strike="noStrike" cap="none" normalizeH="0" baseline="0" dirty="0">
                        <a:ln>
                          <a:noFill/>
                        </a:ln>
                        <a:solidFill>
                          <a:srgbClr val="000066"/>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a:ln>
                          <a:noFill/>
                        </a:ln>
                        <a:solidFill>
                          <a:srgbClr val="000066"/>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Arial" pitchFamily="34" charset="0"/>
                          <a:ea typeface="宋体" pitchFamily="2" charset="-122"/>
                        </a:rPr>
                        <a:t>     </a:t>
                      </a:r>
                      <a:r>
                        <a:rPr kumimoji="1" lang="en-US" altLang="zh-CN" sz="1400" b="1" i="0" u="none" strike="noStrike" cap="none" normalizeH="0" baseline="0" dirty="0">
                          <a:ln>
                            <a:noFill/>
                          </a:ln>
                          <a:solidFill>
                            <a:srgbClr val="000066"/>
                          </a:solidFill>
                          <a:effectLst/>
                          <a:latin typeface="Arial" pitchFamily="34" charset="0"/>
                          <a:ea typeface="宋体" pitchFamily="2" charset="-122"/>
                        </a:rPr>
                        <a:t>《include》</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1400" b="1" i="0" u="none" strike="noStrike" cap="none" normalizeH="0" baseline="0" dirty="0">
                        <a:ln>
                          <a:noFill/>
                        </a:ln>
                        <a:solidFill>
                          <a:srgbClr val="000066"/>
                        </a:solidFill>
                        <a:effectLst/>
                        <a:latin typeface="Arial" pitchFamily="34"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9295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a:ln>
                            <a:noFill/>
                          </a:ln>
                          <a:solidFill>
                            <a:srgbClr val="0000FF"/>
                          </a:solidFill>
                          <a:effectLst/>
                          <a:latin typeface="Arial" pitchFamily="34" charset="0"/>
                          <a:ea typeface="宋体" pitchFamily="2" charset="-122"/>
                        </a:rPr>
                        <a:t>扩展</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FF0000"/>
                          </a:solidFill>
                          <a:effectLst/>
                          <a:latin typeface="Arial" pitchFamily="34" charset="0"/>
                          <a:ea typeface="宋体" pitchFamily="2" charset="-122"/>
                        </a:rPr>
                        <a:t>箭头指向的用例为被扩展的用例</a:t>
                      </a:r>
                      <a:r>
                        <a:rPr kumimoji="1" lang="zh-CN" altLang="en-US" sz="1400" b="1" i="0" u="none" strike="noStrike" cap="none" normalizeH="0" baseline="0" dirty="0">
                          <a:ln>
                            <a:noFill/>
                          </a:ln>
                          <a:solidFill>
                            <a:srgbClr val="000066"/>
                          </a:solidFill>
                          <a:effectLst/>
                          <a:latin typeface="Arial" pitchFamily="34" charset="0"/>
                          <a:ea typeface="宋体" pitchFamily="2" charset="-122"/>
                        </a:rPr>
                        <a:t>，称为扩展用例；箭头出发的用例为基用例。扩展用例是可选的，如果缺少扩展用例，不会影响到基用例的完整性；扩展用例在一定条件下才会执行，并且其执行会改变基用例的行为。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a:ln>
                          <a:noFill/>
                        </a:ln>
                        <a:solidFill>
                          <a:srgbClr val="000066"/>
                        </a:solidFill>
                        <a:effectLst/>
                        <a:latin typeface="Arial" pitchFamily="34"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399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FF"/>
                          </a:solidFill>
                          <a:effectLst/>
                          <a:latin typeface="Arial" pitchFamily="34" charset="0"/>
                          <a:ea typeface="宋体" pitchFamily="2" charset="-122"/>
                        </a:rPr>
                        <a:t>参与者之间的关系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rgbClr val="0000FF"/>
                          </a:solidFill>
                          <a:effectLst/>
                          <a:latin typeface="Arial" pitchFamily="34" charset="0"/>
                          <a:ea typeface="宋体" pitchFamily="2" charset="-122"/>
                        </a:rPr>
                        <a:t>泛化</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Arial" pitchFamily="34" charset="0"/>
                          <a:ea typeface="宋体" pitchFamily="2" charset="-122"/>
                        </a:rPr>
                        <a:t>发出</a:t>
                      </a:r>
                      <a:r>
                        <a:rPr kumimoji="1" lang="ja-JP" altLang="en-US" sz="1400" b="1" i="0" u="none" strike="noStrike" cap="none" normalizeH="0" baseline="0" dirty="0">
                          <a:ln>
                            <a:noFill/>
                          </a:ln>
                          <a:solidFill>
                            <a:srgbClr val="000066"/>
                          </a:solidFill>
                          <a:effectLst/>
                          <a:latin typeface="Arial" pitchFamily="34" charset="0"/>
                          <a:ea typeface="宋体" pitchFamily="2" charset="-122"/>
                        </a:rPr>
                        <a:t>箭头的</a:t>
                      </a:r>
                      <a:r>
                        <a:rPr kumimoji="1" lang="zh-CN" altLang="en-US" sz="1400" b="1" i="0" u="none" strike="noStrike" cap="none" normalizeH="0" baseline="0" dirty="0">
                          <a:ln>
                            <a:noFill/>
                          </a:ln>
                          <a:solidFill>
                            <a:srgbClr val="000066"/>
                          </a:solidFill>
                          <a:effectLst/>
                          <a:latin typeface="Arial" pitchFamily="34" charset="0"/>
                          <a:ea typeface="宋体" pitchFamily="2" charset="-122"/>
                        </a:rPr>
                        <a:t>事物</a:t>
                      </a:r>
                      <a:r>
                        <a:rPr kumimoji="1" lang="ja-JP" altLang="en-US" sz="1400" b="1" i="0" u="none" strike="noStrike" cap="none" normalizeH="0" baseline="0" dirty="0">
                          <a:ln>
                            <a:noFill/>
                          </a:ln>
                          <a:solidFill>
                            <a:srgbClr val="000066"/>
                          </a:solidFill>
                          <a:effectLst/>
                          <a:latin typeface="Arial" pitchFamily="34" charset="0"/>
                          <a:ea typeface="宋体" pitchFamily="2" charset="-122"/>
                        </a:rPr>
                        <a:t>“</a:t>
                      </a:r>
                      <a:r>
                        <a:rPr kumimoji="1" lang="en-US" altLang="ja-JP" sz="1400" b="1" i="0" u="none" strike="noStrike" cap="none" normalizeH="0" baseline="0" dirty="0">
                          <a:ln>
                            <a:noFill/>
                          </a:ln>
                          <a:solidFill>
                            <a:srgbClr val="000066"/>
                          </a:solidFill>
                          <a:effectLst/>
                          <a:latin typeface="Arial" pitchFamily="34" charset="0"/>
                          <a:ea typeface="宋体" pitchFamily="2" charset="-122"/>
                        </a:rPr>
                        <a:t>is a”</a:t>
                      </a:r>
                      <a:r>
                        <a:rPr kumimoji="1" lang="ja-JP" altLang="en-US" sz="1400" b="1" i="0" u="none" strike="noStrike" cap="none" normalizeH="0" baseline="0" dirty="0">
                          <a:ln>
                            <a:noFill/>
                          </a:ln>
                          <a:solidFill>
                            <a:srgbClr val="000066"/>
                          </a:solidFill>
                          <a:effectLst/>
                          <a:latin typeface="Arial" pitchFamily="34" charset="0"/>
                          <a:ea typeface="宋体" pitchFamily="2" charset="-122"/>
                        </a:rPr>
                        <a:t>箭头指向的</a:t>
                      </a:r>
                      <a:r>
                        <a:rPr kumimoji="1" lang="zh-CN" altLang="en-US" sz="1400" b="1" i="0" u="none" strike="noStrike" cap="none" normalizeH="0" baseline="0" dirty="0">
                          <a:ln>
                            <a:noFill/>
                          </a:ln>
                          <a:solidFill>
                            <a:srgbClr val="000066"/>
                          </a:solidFill>
                          <a:effectLst/>
                          <a:latin typeface="Arial" pitchFamily="34" charset="0"/>
                          <a:ea typeface="宋体" pitchFamily="2" charset="-122"/>
                        </a:rPr>
                        <a:t>事物</a:t>
                      </a:r>
                      <a:r>
                        <a:rPr kumimoji="1" lang="ja-JP" altLang="en-US" sz="1400" b="1" i="0" u="none" strike="noStrike" cap="none" normalizeH="0" baseline="0" dirty="0">
                          <a:ln>
                            <a:noFill/>
                          </a:ln>
                          <a:solidFill>
                            <a:srgbClr val="000066"/>
                          </a:solidFill>
                          <a:effectLst/>
                          <a:latin typeface="Arial" pitchFamily="34" charset="0"/>
                          <a:ea typeface="宋体" pitchFamily="2" charset="-122"/>
                        </a:rPr>
                        <a:t>。</a:t>
                      </a:r>
                      <a:r>
                        <a:rPr kumimoji="1" lang="zh-CN" altLang="en-US" sz="1400" b="1" i="0" u="none" strike="noStrike" cap="none" normalizeH="0" baseline="0" dirty="0">
                          <a:ln>
                            <a:noFill/>
                          </a:ln>
                          <a:solidFill>
                            <a:srgbClr val="FF0000"/>
                          </a:solidFill>
                          <a:effectLst/>
                          <a:latin typeface="Arial" pitchFamily="34" charset="0"/>
                          <a:ea typeface="宋体" pitchFamily="2" charset="-122"/>
                        </a:rPr>
                        <a:t>泛化关系是一般和特殊关系</a:t>
                      </a:r>
                      <a:r>
                        <a:rPr kumimoji="1" lang="zh-CN" altLang="en-US" sz="1400" b="1" i="0" u="none" strike="noStrike" cap="none" normalizeH="0" baseline="0" dirty="0">
                          <a:ln>
                            <a:noFill/>
                          </a:ln>
                          <a:solidFill>
                            <a:srgbClr val="000066"/>
                          </a:solidFill>
                          <a:effectLst/>
                          <a:latin typeface="Arial" pitchFamily="34" charset="0"/>
                          <a:ea typeface="宋体" pitchFamily="2" charset="-122"/>
                        </a:rPr>
                        <a:t>，</a:t>
                      </a:r>
                      <a:r>
                        <a:rPr kumimoji="1" lang="zh-CN" altLang="en-US" sz="1400" b="1" i="0" u="none" strike="noStrike" cap="none" normalizeH="0" baseline="0" dirty="0">
                          <a:ln>
                            <a:noFill/>
                          </a:ln>
                          <a:solidFill>
                            <a:srgbClr val="FF0000"/>
                          </a:solidFill>
                          <a:effectLst/>
                          <a:latin typeface="Arial" pitchFamily="34" charset="0"/>
                          <a:ea typeface="宋体" pitchFamily="2" charset="-122"/>
                        </a:rPr>
                        <a:t>发出箭头的一方代表特殊的一方</a:t>
                      </a:r>
                      <a:r>
                        <a:rPr kumimoji="1" lang="zh-CN" altLang="en-US" sz="1400" b="1" i="0" u="none" strike="noStrike" cap="none" normalizeH="0" baseline="0" dirty="0">
                          <a:ln>
                            <a:noFill/>
                          </a:ln>
                          <a:solidFill>
                            <a:srgbClr val="000066"/>
                          </a:solidFill>
                          <a:effectLst/>
                          <a:latin typeface="Arial" pitchFamily="34" charset="0"/>
                          <a:ea typeface="宋体" pitchFamily="2" charset="-122"/>
                        </a:rPr>
                        <a:t>，箭头指向的一方代表一般一方。特殊一方继承了一般方的特性并增加了新的特性。</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a:ln>
                          <a:noFill/>
                        </a:ln>
                        <a:solidFill>
                          <a:srgbClr val="000066"/>
                        </a:solidFill>
                        <a:effectLst/>
                        <a:latin typeface="Arial" pitchFamily="34"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Line 36">
            <a:extLst>
              <a:ext uri="{FF2B5EF4-FFF2-40B4-BE49-F238E27FC236}">
                <a16:creationId xmlns:a16="http://schemas.microsoft.com/office/drawing/2014/main" id="{BCC0A3FD-11F7-4E74-8423-7B40ECF44519}"/>
              </a:ext>
            </a:extLst>
          </p:cNvPr>
          <p:cNvSpPr>
            <a:spLocks noChangeShapeType="1"/>
          </p:cNvSpPr>
          <p:nvPr/>
        </p:nvSpPr>
        <p:spPr bwMode="auto">
          <a:xfrm>
            <a:off x="7182820" y="2798930"/>
            <a:ext cx="1371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37">
            <a:extLst>
              <a:ext uri="{FF2B5EF4-FFF2-40B4-BE49-F238E27FC236}">
                <a16:creationId xmlns:a16="http://schemas.microsoft.com/office/drawing/2014/main" id="{6C79C0BF-44B5-494B-9CEA-C3989B436DCA}"/>
              </a:ext>
            </a:extLst>
          </p:cNvPr>
          <p:cNvSpPr>
            <a:spLocks noChangeShapeType="1"/>
          </p:cNvSpPr>
          <p:nvPr/>
        </p:nvSpPr>
        <p:spPr bwMode="auto">
          <a:xfrm>
            <a:off x="7144720" y="3813725"/>
            <a:ext cx="1447800" cy="0"/>
          </a:xfrm>
          <a:prstGeom prst="line">
            <a:avLst/>
          </a:prstGeom>
          <a:noFill/>
          <a:ln w="222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Text Box 38">
            <a:extLst>
              <a:ext uri="{FF2B5EF4-FFF2-40B4-BE49-F238E27FC236}">
                <a16:creationId xmlns:a16="http://schemas.microsoft.com/office/drawing/2014/main" id="{2D16A3B7-B067-4C28-AB3E-01AE3AD43CAF}"/>
              </a:ext>
            </a:extLst>
          </p:cNvPr>
          <p:cNvSpPr txBox="1">
            <a:spLocks noChangeArrowheads="1"/>
          </p:cNvSpPr>
          <p:nvPr/>
        </p:nvSpPr>
        <p:spPr bwMode="auto">
          <a:xfrm>
            <a:off x="7217745" y="4989797"/>
            <a:ext cx="1447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i="0" dirty="0">
                <a:solidFill>
                  <a:schemeClr val="tx1"/>
                </a:solidFill>
                <a:effectLst/>
                <a:latin typeface="Arial" pitchFamily="34" charset="0"/>
              </a:rPr>
              <a:t>《</a:t>
            </a:r>
            <a:r>
              <a:rPr kumimoji="0" lang="en-US" altLang="zh-CN" sz="1800" i="0" dirty="0">
                <a:solidFill>
                  <a:schemeClr val="tx1"/>
                </a:solidFill>
                <a:effectLst/>
              </a:rPr>
              <a:t>extend</a:t>
            </a:r>
            <a:r>
              <a:rPr kumimoji="0" lang="en-US" altLang="zh-CN" sz="1800" i="0" dirty="0">
                <a:solidFill>
                  <a:schemeClr val="tx1"/>
                </a:solidFill>
                <a:effectLst/>
                <a:latin typeface="Arial" pitchFamily="34" charset="0"/>
              </a:rPr>
              <a:t>》</a:t>
            </a:r>
          </a:p>
          <a:p>
            <a:pPr>
              <a:spcBef>
                <a:spcPct val="50000"/>
              </a:spcBef>
            </a:pPr>
            <a:endParaRPr kumimoji="0" lang="zh-CN" altLang="en-US" sz="1800" i="0" dirty="0">
              <a:solidFill>
                <a:schemeClr val="tx1"/>
              </a:solidFill>
              <a:effectLst/>
              <a:latin typeface="Arial" pitchFamily="34" charset="0"/>
            </a:endParaRPr>
          </a:p>
        </p:txBody>
      </p:sp>
      <p:sp>
        <p:nvSpPr>
          <p:cNvPr id="7" name="Line 39">
            <a:extLst>
              <a:ext uri="{FF2B5EF4-FFF2-40B4-BE49-F238E27FC236}">
                <a16:creationId xmlns:a16="http://schemas.microsoft.com/office/drawing/2014/main" id="{DF69E97F-7048-4A34-B2F3-1376061C7D01}"/>
              </a:ext>
            </a:extLst>
          </p:cNvPr>
          <p:cNvSpPr>
            <a:spLocks noChangeShapeType="1"/>
          </p:cNvSpPr>
          <p:nvPr/>
        </p:nvSpPr>
        <p:spPr bwMode="auto">
          <a:xfrm>
            <a:off x="7217745" y="6329640"/>
            <a:ext cx="1447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40">
            <a:extLst>
              <a:ext uri="{FF2B5EF4-FFF2-40B4-BE49-F238E27FC236}">
                <a16:creationId xmlns:a16="http://schemas.microsoft.com/office/drawing/2014/main" id="{FE045D7F-87F5-4F39-9E61-A98F9CAC4937}"/>
              </a:ext>
            </a:extLst>
          </p:cNvPr>
          <p:cNvSpPr>
            <a:spLocks noChangeArrowheads="1"/>
          </p:cNvSpPr>
          <p:nvPr/>
        </p:nvSpPr>
        <p:spPr bwMode="auto">
          <a:xfrm rot="5400000">
            <a:off x="8665545" y="6246930"/>
            <a:ext cx="152400" cy="152400"/>
          </a:xfrm>
          <a:prstGeom prst="triangle">
            <a:avLst>
              <a:gd name="adj" fmla="val 50000"/>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41">
            <a:extLst>
              <a:ext uri="{FF2B5EF4-FFF2-40B4-BE49-F238E27FC236}">
                <a16:creationId xmlns:a16="http://schemas.microsoft.com/office/drawing/2014/main" id="{734EA6B9-8B57-4176-A679-6D91C25E3116}"/>
              </a:ext>
            </a:extLst>
          </p:cNvPr>
          <p:cNvSpPr>
            <a:spLocks noChangeShapeType="1"/>
          </p:cNvSpPr>
          <p:nvPr/>
        </p:nvSpPr>
        <p:spPr bwMode="auto">
          <a:xfrm>
            <a:off x="7217745" y="5409220"/>
            <a:ext cx="1447800" cy="0"/>
          </a:xfrm>
          <a:prstGeom prst="line">
            <a:avLst/>
          </a:prstGeom>
          <a:noFill/>
          <a:ln w="222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6">
            <a:extLst>
              <a:ext uri="{FF2B5EF4-FFF2-40B4-BE49-F238E27FC236}">
                <a16:creationId xmlns:a16="http://schemas.microsoft.com/office/drawing/2014/main" id="{643CF815-6A6E-41E9-98E9-890747A383EE}"/>
              </a:ext>
            </a:extLst>
          </p:cNvPr>
          <p:cNvSpPr>
            <a:spLocks noChangeShapeType="1"/>
          </p:cNvSpPr>
          <p:nvPr/>
        </p:nvSpPr>
        <p:spPr bwMode="auto">
          <a:xfrm>
            <a:off x="7217745" y="3113965"/>
            <a:ext cx="1371600" cy="0"/>
          </a:xfrm>
          <a:prstGeom prst="line">
            <a:avLst/>
          </a:prstGeom>
          <a:noFill/>
          <a:ln w="19050">
            <a:solidFill>
              <a:schemeClr val="tx1"/>
            </a:solidFill>
            <a:round/>
            <a:headEnd/>
            <a:tailEnd type="arrow"/>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文本框 10">
            <a:extLst>
              <a:ext uri="{FF2B5EF4-FFF2-40B4-BE49-F238E27FC236}">
                <a16:creationId xmlns:a16="http://schemas.microsoft.com/office/drawing/2014/main" id="{F7B429C4-BB72-4D79-8B00-4A9B8CB3EEEA}"/>
              </a:ext>
            </a:extLst>
          </p:cNvPr>
          <p:cNvSpPr txBox="1"/>
          <p:nvPr/>
        </p:nvSpPr>
        <p:spPr>
          <a:xfrm>
            <a:off x="476545" y="413665"/>
            <a:ext cx="7542331"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12" name="Rectangle 47">
            <a:extLst>
              <a:ext uri="{FF2B5EF4-FFF2-40B4-BE49-F238E27FC236}">
                <a16:creationId xmlns:a16="http://schemas.microsoft.com/office/drawing/2014/main" id="{0B61261E-E45F-4B48-A0E6-36D31E758336}"/>
              </a:ext>
            </a:extLst>
          </p:cNvPr>
          <p:cNvSpPr>
            <a:spLocks noChangeArrowheads="1"/>
          </p:cNvSpPr>
          <p:nvPr/>
        </p:nvSpPr>
        <p:spPr bwMode="auto">
          <a:xfrm>
            <a:off x="476545" y="1662190"/>
            <a:ext cx="47823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569913" indent="-569913" algn="l">
              <a:spcBef>
                <a:spcPct val="20000"/>
              </a:spcBef>
              <a:buClr>
                <a:srgbClr val="FF0000"/>
              </a:buClr>
              <a:buFont typeface="Wingdings" panose="05000000000000000000" pitchFamily="2" charset="2"/>
              <a:buChar char="p"/>
            </a:pPr>
            <a:r>
              <a:rPr lang="zh-CN" altLang="en-US" sz="2400" i="0" dirty="0">
                <a:solidFill>
                  <a:srgbClr val="FF0000"/>
                </a:solidFill>
                <a:effectLst/>
                <a:latin typeface="+mn-lt"/>
                <a:ea typeface="+mn-ea"/>
              </a:rPr>
              <a:t>用例图中的关系及解释（边）</a:t>
            </a:r>
            <a:endParaRPr lang="ja-JP" altLang="en-US" sz="2400" i="0" dirty="0">
              <a:solidFill>
                <a:srgbClr val="FF0000"/>
              </a:solidFill>
              <a:effectLst/>
              <a:latin typeface="+mn-lt"/>
              <a:ea typeface="+mn-ea"/>
            </a:endParaRPr>
          </a:p>
        </p:txBody>
      </p:sp>
    </p:spTree>
    <p:extLst>
      <p:ext uri="{BB962C8B-B14F-4D97-AF65-F5344CB8AC3E}">
        <p14:creationId xmlns:p14="http://schemas.microsoft.com/office/powerpoint/2010/main" val="2183651738"/>
      </p:ext>
    </p:extLst>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DE06867-8E20-4014-AE69-9F9928D5ABFA}"/>
              </a:ext>
            </a:extLst>
          </p:cNvPr>
          <p:cNvSpPr txBox="1"/>
          <p:nvPr/>
        </p:nvSpPr>
        <p:spPr>
          <a:xfrm>
            <a:off x="476545" y="413665"/>
            <a:ext cx="7542331"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4" name="Rectangle 4">
            <a:extLst>
              <a:ext uri="{FF2B5EF4-FFF2-40B4-BE49-F238E27FC236}">
                <a16:creationId xmlns:a16="http://schemas.microsoft.com/office/drawing/2014/main" id="{26C73D48-9C21-446B-9E67-CC76DAB2FA9F}"/>
              </a:ext>
            </a:extLst>
          </p:cNvPr>
          <p:cNvSpPr>
            <a:spLocks noRot="1" noChangeArrowheads="1"/>
          </p:cNvSpPr>
          <p:nvPr/>
        </p:nvSpPr>
        <p:spPr bwMode="auto">
          <a:xfrm>
            <a:off x="476545" y="1853825"/>
            <a:ext cx="5535615" cy="4905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Font typeface="Wingdings" panose="05000000000000000000" pitchFamily="2" charset="2"/>
              <a:buChar char="p"/>
            </a:pPr>
            <a:r>
              <a:rPr lang="zh-CN" altLang="en-US" sz="2000" i="0" dirty="0">
                <a:effectLst/>
              </a:rPr>
              <a:t>实例</a:t>
            </a:r>
            <a:r>
              <a:rPr lang="en-US" altLang="zh-CN" sz="2000" i="0" dirty="0">
                <a:effectLst/>
              </a:rPr>
              <a:t>1  </a:t>
            </a:r>
            <a:r>
              <a:rPr lang="zh-CN" altLang="en-US" sz="2000" i="0" dirty="0">
                <a:effectLst/>
              </a:rPr>
              <a:t>参与者之间的泛化关系</a:t>
            </a:r>
          </a:p>
          <a:p>
            <a:pPr marL="285750" indent="-285750" algn="l">
              <a:lnSpc>
                <a:spcPct val="130000"/>
              </a:lnSpc>
              <a:buFont typeface="Wingdings" pitchFamily="2" charset="2"/>
              <a:buNone/>
            </a:pPr>
            <a:r>
              <a:rPr lang="zh-CN" altLang="en-US" sz="1800" i="0" dirty="0">
                <a:solidFill>
                  <a:schemeClr val="tx1"/>
                </a:solidFill>
                <a:effectLst/>
              </a:rPr>
              <a:t>       </a:t>
            </a:r>
            <a:r>
              <a:rPr lang="zh-CN" altLang="en-US" sz="1800" i="0" dirty="0">
                <a:solidFill>
                  <a:srgbClr val="0000FF"/>
                </a:solidFill>
                <a:effectLst/>
              </a:rPr>
              <a:t>参与者：</a:t>
            </a:r>
            <a:r>
              <a:rPr lang="zh-CN" altLang="en-US" sz="1800" i="0" dirty="0">
                <a:solidFill>
                  <a:schemeClr val="tx1"/>
                </a:solidFill>
                <a:effectLst/>
              </a:rPr>
              <a:t>经理，安全主管，保安</a:t>
            </a:r>
          </a:p>
          <a:p>
            <a:pPr marL="285750" indent="-285750" algn="l">
              <a:lnSpc>
                <a:spcPct val="130000"/>
              </a:lnSpc>
              <a:buFont typeface="Wingdings" pitchFamily="2" charset="2"/>
              <a:buNone/>
            </a:pPr>
            <a:r>
              <a:rPr lang="zh-CN" altLang="en-US" sz="1800" i="0" dirty="0">
                <a:solidFill>
                  <a:schemeClr val="tx1"/>
                </a:solidFill>
                <a:effectLst/>
              </a:rPr>
              <a:t>        </a:t>
            </a:r>
            <a:r>
              <a:rPr lang="zh-CN" altLang="en-US" sz="1800" i="0" dirty="0">
                <a:solidFill>
                  <a:srgbClr val="0000FF"/>
                </a:solidFill>
                <a:effectLst/>
              </a:rPr>
              <a:t>用例：</a:t>
            </a:r>
            <a:r>
              <a:rPr lang="zh-CN" altLang="en-US" sz="1800" i="0" dirty="0">
                <a:solidFill>
                  <a:schemeClr val="tx1"/>
                </a:solidFill>
                <a:effectLst/>
              </a:rPr>
              <a:t>管理人事，批准预算，批准安全证书，监视周边</a:t>
            </a:r>
          </a:p>
          <a:p>
            <a:pPr marL="285750" indent="-285750" algn="l">
              <a:lnSpc>
                <a:spcPct val="130000"/>
              </a:lnSpc>
              <a:buFont typeface="Wingdings" pitchFamily="2" charset="2"/>
              <a:buNone/>
            </a:pPr>
            <a:r>
              <a:rPr lang="zh-CN" altLang="en-US" sz="1800" i="0" dirty="0">
                <a:solidFill>
                  <a:schemeClr val="tx1"/>
                </a:solidFill>
                <a:effectLst/>
              </a:rPr>
              <a:t>      在参与者之间不存在泛化关系的情况下，各个参与者参与 用例的情况分别是：经理参与用例管理人事和批准预算；安全主管参与用例批准安全证书；保安参与用例监视周边。</a:t>
            </a:r>
            <a:r>
              <a:rPr lang="zh-CN" altLang="en-US" sz="1800" i="0" dirty="0">
                <a:solidFill>
                  <a:srgbClr val="0000FF"/>
                </a:solidFill>
                <a:effectLst/>
              </a:rPr>
              <a:t>由于安全主管与经理，安全主管与保安之间泛化关系的存在，意味着安全主管可以担任经理和保安的角色，就能够参与经理和保安参与的用例。</a:t>
            </a:r>
            <a:r>
              <a:rPr lang="zh-CN" altLang="en-US" sz="1800" i="0" dirty="0">
                <a:solidFill>
                  <a:schemeClr val="tx1"/>
                </a:solidFill>
                <a:effectLst/>
              </a:rPr>
              <a:t>这样，安全主管就可以参与全部</a:t>
            </a:r>
            <a:r>
              <a:rPr lang="en-US" altLang="zh-CN" sz="1800" i="0" dirty="0">
                <a:solidFill>
                  <a:schemeClr val="tx1"/>
                </a:solidFill>
                <a:effectLst/>
              </a:rPr>
              <a:t>4</a:t>
            </a:r>
            <a:r>
              <a:rPr lang="zh-CN" altLang="en-US" sz="1800" i="0" dirty="0">
                <a:solidFill>
                  <a:schemeClr val="tx1"/>
                </a:solidFill>
                <a:effectLst/>
              </a:rPr>
              <a:t>个用例。但经理或者保安却不能担任安全主管的角色，也就不能参与用例批准安全证书。</a:t>
            </a:r>
          </a:p>
        </p:txBody>
      </p:sp>
      <p:pic>
        <p:nvPicPr>
          <p:cNvPr id="5" name="Picture 6" descr="1">
            <a:extLst>
              <a:ext uri="{FF2B5EF4-FFF2-40B4-BE49-F238E27FC236}">
                <a16:creationId xmlns:a16="http://schemas.microsoft.com/office/drawing/2014/main" id="{A64165FB-2428-415D-A64C-B5F1C7A78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175" y="1853825"/>
            <a:ext cx="2790310" cy="423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341225"/>
      </p:ext>
    </p:extLst>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0F22141-B71A-4F9B-9184-4AF170D2641D}"/>
              </a:ext>
            </a:extLst>
          </p:cNvPr>
          <p:cNvSpPr txBox="1"/>
          <p:nvPr/>
        </p:nvSpPr>
        <p:spPr>
          <a:xfrm>
            <a:off x="476545" y="413665"/>
            <a:ext cx="7542331"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4" name="Rectangle 7">
            <a:extLst>
              <a:ext uri="{FF2B5EF4-FFF2-40B4-BE49-F238E27FC236}">
                <a16:creationId xmlns:a16="http://schemas.microsoft.com/office/drawing/2014/main" id="{BB6A29CE-944F-4481-851E-A2306B8ED331}"/>
              </a:ext>
            </a:extLst>
          </p:cNvPr>
          <p:cNvSpPr>
            <a:spLocks noRot="1" noChangeArrowheads="1"/>
          </p:cNvSpPr>
          <p:nvPr/>
        </p:nvSpPr>
        <p:spPr bwMode="auto">
          <a:xfrm>
            <a:off x="386535" y="1988840"/>
            <a:ext cx="4953000" cy="337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Font typeface="Wingdings" panose="05000000000000000000" pitchFamily="2" charset="2"/>
              <a:buChar char="p"/>
            </a:pPr>
            <a:r>
              <a:rPr lang="zh-CN" altLang="en-US" sz="2000" i="0" dirty="0">
                <a:effectLst/>
              </a:rPr>
              <a:t>实例</a:t>
            </a:r>
            <a:r>
              <a:rPr lang="en-US" altLang="zh-CN" sz="2000" i="0" dirty="0">
                <a:effectLst/>
              </a:rPr>
              <a:t>2  </a:t>
            </a:r>
            <a:r>
              <a:rPr lang="zh-CN" altLang="en-US" sz="2000" i="0" dirty="0">
                <a:effectLst/>
              </a:rPr>
              <a:t>用例之间扩展和包含关系</a:t>
            </a:r>
          </a:p>
          <a:p>
            <a:pPr marL="285750" indent="-285750" algn="l">
              <a:lnSpc>
                <a:spcPct val="150000"/>
              </a:lnSpc>
              <a:spcBef>
                <a:spcPct val="20000"/>
              </a:spcBef>
              <a:buFont typeface="Wingdings" pitchFamily="2" charset="2"/>
              <a:buNone/>
            </a:pPr>
            <a:r>
              <a:rPr lang="zh-CN" altLang="en-US" sz="1400" i="0" dirty="0">
                <a:solidFill>
                  <a:srgbClr val="000066"/>
                </a:solidFill>
                <a:effectLst/>
              </a:rPr>
              <a:t>       </a:t>
            </a:r>
            <a:r>
              <a:rPr lang="zh-CN" altLang="en-US" sz="2000" i="0" dirty="0">
                <a:solidFill>
                  <a:srgbClr val="000066"/>
                </a:solidFill>
                <a:effectLst/>
              </a:rPr>
              <a:t>    司机开车旅行时，汽车的油不足以应付全部路程。那么为汽车加油的动作在旅行的每个场景</a:t>
            </a:r>
            <a:r>
              <a:rPr lang="en-US" altLang="zh-CN" sz="2000" i="0" dirty="0">
                <a:solidFill>
                  <a:srgbClr val="000066"/>
                </a:solidFill>
                <a:effectLst/>
              </a:rPr>
              <a:t>(</a:t>
            </a:r>
            <a:r>
              <a:rPr lang="zh-CN" altLang="en-US" sz="2000" i="0" dirty="0">
                <a:solidFill>
                  <a:srgbClr val="000066"/>
                </a:solidFill>
                <a:effectLst/>
              </a:rPr>
              <a:t>事件流</a:t>
            </a:r>
            <a:r>
              <a:rPr lang="en-US" altLang="zh-CN" sz="2000" i="0" dirty="0">
                <a:solidFill>
                  <a:srgbClr val="000066"/>
                </a:solidFill>
                <a:effectLst/>
              </a:rPr>
              <a:t>)</a:t>
            </a:r>
            <a:r>
              <a:rPr lang="zh-CN" altLang="en-US" sz="2000" i="0" dirty="0">
                <a:solidFill>
                  <a:srgbClr val="000066"/>
                </a:solidFill>
                <a:effectLst/>
              </a:rPr>
              <a:t>中都会出现，不加油就不会完成旅行。</a:t>
            </a:r>
            <a:endParaRPr lang="en-US" altLang="zh-CN" sz="2000" i="0" dirty="0">
              <a:solidFill>
                <a:srgbClr val="000066"/>
              </a:solidFill>
              <a:effectLst/>
            </a:endParaRPr>
          </a:p>
          <a:p>
            <a:pPr marL="285750" indent="-285750" algn="l">
              <a:lnSpc>
                <a:spcPct val="150000"/>
              </a:lnSpc>
              <a:spcBef>
                <a:spcPct val="20000"/>
              </a:spcBef>
              <a:buFont typeface="Wingdings" pitchFamily="2" charset="2"/>
              <a:buNone/>
            </a:pPr>
            <a:r>
              <a:rPr lang="en-US" altLang="zh-CN" sz="2000" dirty="0">
                <a:solidFill>
                  <a:srgbClr val="000066"/>
                </a:solidFill>
              </a:rPr>
              <a:t>           </a:t>
            </a:r>
            <a:r>
              <a:rPr lang="zh-CN" altLang="en-US" sz="2000" i="0" dirty="0">
                <a:solidFill>
                  <a:srgbClr val="000066"/>
                </a:solidFill>
                <a:effectLst/>
              </a:rPr>
              <a:t>吃饭则可以由司机决定是否进行，不吃饭不会影响旅行的完成。</a:t>
            </a:r>
          </a:p>
        </p:txBody>
      </p:sp>
      <p:pic>
        <p:nvPicPr>
          <p:cNvPr id="5" name="Picture 8" descr="trip">
            <a:extLst>
              <a:ext uri="{FF2B5EF4-FFF2-40B4-BE49-F238E27FC236}">
                <a16:creationId xmlns:a16="http://schemas.microsoft.com/office/drawing/2014/main" id="{E0F567C5-B22A-41E9-8F54-E99346A7B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740" y="2123854"/>
            <a:ext cx="3105345" cy="310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350769"/>
      </p:ext>
    </p:extLst>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3A93F11A-243F-47C8-AF76-DD97B9C895F3}"/>
              </a:ext>
            </a:extLst>
          </p:cNvPr>
          <p:cNvSpPr txBox="1">
            <a:spLocks noChangeArrowheads="1"/>
          </p:cNvSpPr>
          <p:nvPr/>
        </p:nvSpPr>
        <p:spPr bwMode="auto">
          <a:xfrm>
            <a:off x="581968" y="1808820"/>
            <a:ext cx="4935137" cy="4723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7325" indent="-187325">
              <a:defRPr kumimoji="1" sz="2400">
                <a:solidFill>
                  <a:schemeClr val="tx1"/>
                </a:solidFill>
                <a:latin typeface="Times New Roman" pitchFamily="18" charset="0"/>
                <a:ea typeface="ＭＳ Ｐゴシック" pitchFamily="34" charset="-128"/>
              </a:defRPr>
            </a:lvl1pPr>
            <a:lvl2pPr>
              <a:defRPr kumimoji="1" sz="2400">
                <a:solidFill>
                  <a:schemeClr val="tx1"/>
                </a:solidFill>
                <a:latin typeface="Times New Roman" pitchFamily="18" charset="0"/>
                <a:ea typeface="ＭＳ Ｐゴシック" pitchFamily="34" charset="-128"/>
              </a:defRPr>
            </a:lvl2pPr>
            <a:lvl3pPr>
              <a:defRPr kumimoji="1" sz="2400">
                <a:solidFill>
                  <a:schemeClr val="tx1"/>
                </a:solidFill>
                <a:latin typeface="Times New Roman" pitchFamily="18" charset="0"/>
                <a:ea typeface="ＭＳ Ｐゴシック" pitchFamily="34" charset="-128"/>
              </a:defRPr>
            </a:lvl3pPr>
            <a:lvl4pPr>
              <a:defRPr kumimoji="1" sz="2400">
                <a:solidFill>
                  <a:schemeClr val="tx1"/>
                </a:solidFill>
                <a:latin typeface="Times New Roman" pitchFamily="18" charset="0"/>
                <a:ea typeface="ＭＳ Ｐゴシック" pitchFamily="34" charset="-128"/>
              </a:defRPr>
            </a:lvl4pPr>
            <a:lvl5pPr>
              <a:defRPr kumimoji="1" sz="2400">
                <a:solidFill>
                  <a:schemeClr val="tx1"/>
                </a:solidFill>
                <a:latin typeface="Times New Roman" pitchFamily="18" charset="0"/>
                <a:ea typeface="ＭＳ Ｐゴシック" pitchFamily="34" charset="-128"/>
              </a:defRPr>
            </a:lvl5pPr>
            <a:lvl6pPr fontAlgn="base">
              <a:spcBef>
                <a:spcPct val="0"/>
              </a:spcBef>
              <a:spcAft>
                <a:spcPct val="0"/>
              </a:spcAft>
              <a:defRPr kumimoji="1" sz="2400">
                <a:solidFill>
                  <a:schemeClr val="tx1"/>
                </a:solidFill>
                <a:latin typeface="Times New Roman" pitchFamily="18" charset="0"/>
                <a:ea typeface="ＭＳ Ｐゴシック" pitchFamily="34" charset="-128"/>
              </a:defRPr>
            </a:lvl6pPr>
            <a:lvl7pPr fontAlgn="base">
              <a:spcBef>
                <a:spcPct val="0"/>
              </a:spcBef>
              <a:spcAft>
                <a:spcPct val="0"/>
              </a:spcAft>
              <a:defRPr kumimoji="1" sz="2400">
                <a:solidFill>
                  <a:schemeClr val="tx1"/>
                </a:solidFill>
                <a:latin typeface="Times New Roman" pitchFamily="18" charset="0"/>
                <a:ea typeface="ＭＳ Ｐゴシック" pitchFamily="34" charset="-128"/>
              </a:defRPr>
            </a:lvl7pPr>
            <a:lvl8pPr fontAlgn="base">
              <a:spcBef>
                <a:spcPct val="0"/>
              </a:spcBef>
              <a:spcAft>
                <a:spcPct val="0"/>
              </a:spcAft>
              <a:defRPr kumimoji="1" sz="2400">
                <a:solidFill>
                  <a:schemeClr val="tx1"/>
                </a:solidFill>
                <a:latin typeface="Times New Roman" pitchFamily="18" charset="0"/>
                <a:ea typeface="ＭＳ Ｐゴシック" pitchFamily="34" charset="-128"/>
              </a:defRPr>
            </a:lvl8pPr>
            <a:lvl9pPr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285750" indent="-285750" algn="l">
              <a:lnSpc>
                <a:spcPct val="80000"/>
              </a:lnSpc>
              <a:spcBef>
                <a:spcPct val="50000"/>
              </a:spcBef>
              <a:buFont typeface="Wingdings" panose="05000000000000000000" pitchFamily="2" charset="2"/>
              <a:buChar char="p"/>
            </a:pPr>
            <a:r>
              <a:rPr kumimoji="0" lang="zh-CN" altLang="en-US" sz="2000" i="0" dirty="0">
                <a:solidFill>
                  <a:srgbClr val="FF0000"/>
                </a:solidFill>
                <a:effectLst/>
                <a:ea typeface="宋体" pitchFamily="2" charset="-122"/>
              </a:rPr>
              <a:t>实例3.  航空售票的用例图</a:t>
            </a:r>
          </a:p>
          <a:p>
            <a:pPr algn="l">
              <a:lnSpc>
                <a:spcPct val="150000"/>
              </a:lnSpc>
              <a:spcBef>
                <a:spcPts val="0"/>
              </a:spcBef>
              <a:buFont typeface="Wingdings" pitchFamily="2" charset="2"/>
              <a:buChar char="²"/>
            </a:pPr>
            <a:r>
              <a:rPr kumimoji="0" lang="en-US" altLang="zh-CN" sz="1600" i="0" dirty="0" err="1">
                <a:solidFill>
                  <a:srgbClr val="FF0000"/>
                </a:solidFill>
                <a:effectLst/>
                <a:ea typeface="宋体" pitchFamily="2" charset="-122"/>
              </a:rPr>
              <a:t>actor</a:t>
            </a:r>
            <a:r>
              <a:rPr kumimoji="0" lang="en-US" altLang="zh-CN" sz="1600" i="0" dirty="0" err="1">
                <a:solidFill>
                  <a:srgbClr val="000066"/>
                </a:solidFill>
                <a:effectLst/>
                <a:ea typeface="宋体" pitchFamily="2" charset="-122"/>
              </a:rPr>
              <a:t>：</a:t>
            </a:r>
            <a:r>
              <a:rPr kumimoji="0" lang="en-US" altLang="zh-CN" sz="1600" i="0" dirty="0" err="1">
                <a:solidFill>
                  <a:srgbClr val="0000FF"/>
                </a:solidFill>
                <a:effectLst/>
                <a:ea typeface="宋体" pitchFamily="2" charset="-122"/>
              </a:rPr>
              <a:t>clerk</a:t>
            </a:r>
            <a:r>
              <a:rPr kumimoji="0" lang="en-US" altLang="zh-CN" sz="1600" i="0" dirty="0">
                <a:solidFill>
                  <a:srgbClr val="000066"/>
                </a:solidFill>
                <a:effectLst/>
                <a:ea typeface="宋体" pitchFamily="2" charset="-122"/>
              </a:rPr>
              <a:t>，</a:t>
            </a:r>
            <a:r>
              <a:rPr kumimoji="0" lang="zh-CN" altLang="en-US" sz="1600" i="0" dirty="0">
                <a:solidFill>
                  <a:srgbClr val="0000FF"/>
                </a:solidFill>
                <a:effectLst/>
                <a:ea typeface="宋体" pitchFamily="2" charset="-122"/>
              </a:rPr>
              <a:t>监督员</a:t>
            </a:r>
            <a:r>
              <a:rPr kumimoji="0" lang="zh-CN" altLang="en-US" sz="1600" i="0" dirty="0">
                <a:solidFill>
                  <a:srgbClr val="000066"/>
                </a:solidFill>
                <a:effectLst/>
                <a:ea typeface="宋体" pitchFamily="2" charset="-122"/>
              </a:rPr>
              <a:t>，</a:t>
            </a:r>
            <a:r>
              <a:rPr kumimoji="0" lang="zh-CN" altLang="en-US" sz="1600" i="0" dirty="0">
                <a:solidFill>
                  <a:srgbClr val="0000FF"/>
                </a:solidFill>
                <a:effectLst/>
                <a:ea typeface="宋体" pitchFamily="2" charset="-122"/>
              </a:rPr>
              <a:t>信用卡服务商</a:t>
            </a:r>
            <a:r>
              <a:rPr kumimoji="0" lang="zh-CN" altLang="en-US" sz="1600" i="0" dirty="0">
                <a:solidFill>
                  <a:srgbClr val="000066"/>
                </a:solidFill>
                <a:effectLst/>
                <a:ea typeface="宋体" pitchFamily="2" charset="-122"/>
              </a:rPr>
              <a:t>，</a:t>
            </a:r>
            <a:r>
              <a:rPr kumimoji="0" lang="zh-CN" altLang="en-US" sz="1600" i="0" dirty="0">
                <a:solidFill>
                  <a:srgbClr val="0000FF"/>
                </a:solidFill>
                <a:effectLst/>
                <a:ea typeface="宋体" pitchFamily="2" charset="-122"/>
              </a:rPr>
              <a:t>信息亭</a:t>
            </a:r>
          </a:p>
          <a:p>
            <a:pPr algn="l">
              <a:lnSpc>
                <a:spcPct val="150000"/>
              </a:lnSpc>
              <a:spcBef>
                <a:spcPts val="0"/>
              </a:spcBef>
              <a:buFont typeface="Wingdings" pitchFamily="2" charset="2"/>
              <a:buChar char="²"/>
            </a:pPr>
            <a:r>
              <a:rPr kumimoji="0" lang="en-US" altLang="zh-CN" sz="1600" i="0" dirty="0">
                <a:solidFill>
                  <a:srgbClr val="FF0000"/>
                </a:solidFill>
                <a:effectLst/>
                <a:ea typeface="宋体" pitchFamily="2" charset="-122"/>
              </a:rPr>
              <a:t>use case</a:t>
            </a:r>
            <a:r>
              <a:rPr kumimoji="0" lang="en-US" altLang="zh-CN" sz="1600" i="0" dirty="0">
                <a:solidFill>
                  <a:srgbClr val="000066"/>
                </a:solidFill>
                <a:effectLst/>
                <a:ea typeface="宋体" pitchFamily="2" charset="-122"/>
              </a:rPr>
              <a:t>： Buy tickets， Buy Subscription， Make charges， Survey sales</a:t>
            </a:r>
            <a:endParaRPr kumimoji="0" lang="zh-CN" altLang="en-US" sz="1600" i="0" dirty="0">
              <a:solidFill>
                <a:srgbClr val="000066"/>
              </a:solidFill>
              <a:effectLst/>
              <a:ea typeface="宋体" pitchFamily="2" charset="-122"/>
            </a:endParaRPr>
          </a:p>
          <a:p>
            <a:pPr algn="l">
              <a:lnSpc>
                <a:spcPct val="150000"/>
              </a:lnSpc>
              <a:spcBef>
                <a:spcPts val="0"/>
              </a:spcBef>
              <a:buFont typeface="Wingdings" pitchFamily="2" charset="2"/>
              <a:buChar char="²"/>
            </a:pPr>
            <a:r>
              <a:rPr kumimoji="0" lang="en-US" altLang="zh-CN" sz="1600" i="0" dirty="0">
                <a:solidFill>
                  <a:srgbClr val="000066"/>
                </a:solidFill>
                <a:effectLst/>
                <a:ea typeface="宋体" pitchFamily="2" charset="-122"/>
              </a:rPr>
              <a:t>Clerk</a:t>
            </a:r>
            <a:r>
              <a:rPr kumimoji="0" lang="zh-CN" altLang="en-US" sz="1600" i="0" dirty="0">
                <a:solidFill>
                  <a:srgbClr val="000066"/>
                </a:solidFill>
                <a:effectLst/>
                <a:ea typeface="宋体" pitchFamily="2" charset="-122"/>
              </a:rPr>
              <a:t>参与</a:t>
            </a:r>
            <a:r>
              <a:rPr kumimoji="0" lang="en-US" altLang="zh-CN" sz="1600" i="0" dirty="0">
                <a:solidFill>
                  <a:srgbClr val="000066"/>
                </a:solidFill>
                <a:effectLst/>
                <a:ea typeface="宋体" pitchFamily="2" charset="-122"/>
              </a:rPr>
              <a:t>(</a:t>
            </a:r>
            <a:r>
              <a:rPr kumimoji="0" lang="zh-CN" altLang="en-US" sz="1600" i="0" dirty="0">
                <a:solidFill>
                  <a:srgbClr val="000066"/>
                </a:solidFill>
                <a:effectLst/>
                <a:ea typeface="宋体" pitchFamily="2" charset="-122"/>
              </a:rPr>
              <a:t>或称发起</a:t>
            </a:r>
            <a:r>
              <a:rPr kumimoji="0" lang="en-US" altLang="zh-CN" sz="1600" i="0" dirty="0">
                <a:solidFill>
                  <a:srgbClr val="000066"/>
                </a:solidFill>
                <a:effectLst/>
                <a:ea typeface="宋体" pitchFamily="2" charset="-122"/>
              </a:rPr>
              <a:t>)Buy tickets</a:t>
            </a:r>
            <a:r>
              <a:rPr kumimoji="0" lang="zh-CN" altLang="en-US" sz="1600" i="0" dirty="0">
                <a:solidFill>
                  <a:srgbClr val="000066"/>
                </a:solidFill>
                <a:effectLst/>
                <a:ea typeface="宋体" pitchFamily="2" charset="-122"/>
              </a:rPr>
              <a:t>和</a:t>
            </a:r>
            <a:r>
              <a:rPr kumimoji="0" lang="en-US" altLang="zh-CN" sz="1600" i="0" dirty="0">
                <a:solidFill>
                  <a:srgbClr val="000066"/>
                </a:solidFill>
                <a:effectLst/>
                <a:ea typeface="宋体" pitchFamily="2" charset="-122"/>
              </a:rPr>
              <a:t>Buy Subscription </a:t>
            </a:r>
            <a:r>
              <a:rPr kumimoji="0" lang="zh-CN" altLang="en-US" sz="1600" i="0" dirty="0">
                <a:solidFill>
                  <a:srgbClr val="000066"/>
                </a:solidFill>
                <a:effectLst/>
                <a:ea typeface="宋体" pitchFamily="2" charset="-122"/>
              </a:rPr>
              <a:t>两个用例(关联关系)。这两个用例的事件流都包含</a:t>
            </a:r>
            <a:r>
              <a:rPr kumimoji="0" lang="en-US" altLang="zh-CN" sz="1600" i="0" dirty="0">
                <a:solidFill>
                  <a:srgbClr val="000066"/>
                </a:solidFill>
                <a:effectLst/>
                <a:ea typeface="宋体" pitchFamily="2" charset="-122"/>
              </a:rPr>
              <a:t>Make  charges</a:t>
            </a:r>
            <a:r>
              <a:rPr kumimoji="0" lang="zh-CN" altLang="en-US" sz="1600" i="0" dirty="0">
                <a:solidFill>
                  <a:srgbClr val="000066"/>
                </a:solidFill>
                <a:effectLst/>
                <a:ea typeface="宋体" pitchFamily="2" charset="-122"/>
              </a:rPr>
              <a:t>用例(包含关系)。</a:t>
            </a:r>
          </a:p>
          <a:p>
            <a:pPr algn="l">
              <a:lnSpc>
                <a:spcPct val="150000"/>
              </a:lnSpc>
              <a:spcBef>
                <a:spcPts val="0"/>
              </a:spcBef>
              <a:buFont typeface="Wingdings" pitchFamily="2" charset="2"/>
              <a:buChar char="²"/>
            </a:pPr>
            <a:r>
              <a:rPr kumimoji="0" lang="zh-CN" altLang="en-US" sz="1600" i="0" dirty="0">
                <a:solidFill>
                  <a:srgbClr val="000066"/>
                </a:solidFill>
                <a:effectLst/>
                <a:ea typeface="宋体" pitchFamily="2" charset="-122"/>
              </a:rPr>
              <a:t>系统由：</a:t>
            </a:r>
            <a:r>
              <a:rPr kumimoji="0" lang="en-US" altLang="zh-CN" sz="1600" i="0" dirty="0">
                <a:solidFill>
                  <a:srgbClr val="000066"/>
                </a:solidFill>
                <a:effectLst/>
                <a:ea typeface="宋体" pitchFamily="2" charset="-122"/>
              </a:rPr>
              <a:t>Buy tickets， Buy Subscription， Make charges，  Survey sales</a:t>
            </a:r>
            <a:r>
              <a:rPr kumimoji="0" lang="zh-CN" altLang="en-US" sz="1600" i="0" dirty="0">
                <a:solidFill>
                  <a:srgbClr val="000066"/>
                </a:solidFill>
                <a:effectLst/>
                <a:ea typeface="宋体" pitchFamily="2" charset="-122"/>
              </a:rPr>
              <a:t>组成。</a:t>
            </a:r>
          </a:p>
          <a:p>
            <a:pPr algn="l">
              <a:lnSpc>
                <a:spcPct val="150000"/>
              </a:lnSpc>
              <a:spcBef>
                <a:spcPts val="0"/>
              </a:spcBef>
              <a:buFont typeface="Wingdings" pitchFamily="2" charset="2"/>
              <a:buChar char="²"/>
            </a:pPr>
            <a:r>
              <a:rPr kumimoji="0" lang="zh-CN" altLang="en-US" sz="1600" i="0" dirty="0">
                <a:solidFill>
                  <a:srgbClr val="000066"/>
                </a:solidFill>
                <a:effectLst/>
                <a:ea typeface="宋体" pitchFamily="2" charset="-122"/>
              </a:rPr>
              <a:t>该系统主要包含：</a:t>
            </a:r>
            <a:r>
              <a:rPr kumimoji="0" lang="en-US" altLang="zh-CN" sz="1600" i="0" dirty="0">
                <a:solidFill>
                  <a:srgbClr val="000066"/>
                </a:solidFill>
                <a:effectLst/>
                <a:ea typeface="宋体" pitchFamily="2" charset="-122"/>
              </a:rPr>
              <a:t>Buy tickets， Buy Subscription，  Make charges， Survey sales</a:t>
            </a:r>
            <a:r>
              <a:rPr kumimoji="0" lang="zh-CN" altLang="en-US" sz="1600" i="0" dirty="0">
                <a:solidFill>
                  <a:srgbClr val="000066"/>
                </a:solidFill>
                <a:effectLst/>
                <a:ea typeface="宋体" pitchFamily="2" charset="-122"/>
              </a:rPr>
              <a:t>这几个功能。</a:t>
            </a:r>
          </a:p>
          <a:p>
            <a:pPr algn="l">
              <a:lnSpc>
                <a:spcPct val="150000"/>
              </a:lnSpc>
              <a:spcBef>
                <a:spcPts val="0"/>
              </a:spcBef>
              <a:buFont typeface="Wingdings" pitchFamily="2" charset="2"/>
              <a:buChar char="²"/>
            </a:pPr>
            <a:r>
              <a:rPr kumimoji="0" lang="zh-CN" altLang="en-US" sz="1600" i="0" dirty="0">
                <a:solidFill>
                  <a:srgbClr val="000066"/>
                </a:solidFill>
                <a:effectLst/>
                <a:ea typeface="宋体" pitchFamily="2" charset="-122"/>
              </a:rPr>
              <a:t>该系统主要面向的用户(参与者)：</a:t>
            </a:r>
            <a:r>
              <a:rPr kumimoji="0" lang="en-US" altLang="zh-CN" sz="1600" i="0" dirty="0">
                <a:solidFill>
                  <a:srgbClr val="000066"/>
                </a:solidFill>
                <a:effectLst/>
                <a:ea typeface="宋体" pitchFamily="2" charset="-122"/>
              </a:rPr>
              <a:t>clerk，</a:t>
            </a:r>
            <a:r>
              <a:rPr kumimoji="0" lang="zh-CN" altLang="en-US" sz="1600" i="0" dirty="0">
                <a:solidFill>
                  <a:srgbClr val="000066"/>
                </a:solidFill>
                <a:effectLst/>
                <a:ea typeface="宋体" pitchFamily="2" charset="-122"/>
              </a:rPr>
              <a:t>监督员，信用卡服务商，信息亭。</a:t>
            </a:r>
          </a:p>
        </p:txBody>
      </p:sp>
      <p:sp>
        <p:nvSpPr>
          <p:cNvPr id="4" name="文本框 3">
            <a:extLst>
              <a:ext uri="{FF2B5EF4-FFF2-40B4-BE49-F238E27FC236}">
                <a16:creationId xmlns:a16="http://schemas.microsoft.com/office/drawing/2014/main" id="{9C62E1EB-1986-451D-BB5E-964E6F2F2A51}"/>
              </a:ext>
            </a:extLst>
          </p:cNvPr>
          <p:cNvSpPr txBox="1"/>
          <p:nvPr/>
        </p:nvSpPr>
        <p:spPr>
          <a:xfrm>
            <a:off x="476546" y="413665"/>
            <a:ext cx="5040560"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graphicFrame>
        <p:nvGraphicFramePr>
          <p:cNvPr id="5" name="Object 6">
            <a:extLst>
              <a:ext uri="{FF2B5EF4-FFF2-40B4-BE49-F238E27FC236}">
                <a16:creationId xmlns:a16="http://schemas.microsoft.com/office/drawing/2014/main" id="{52644252-00F6-4557-BC1A-95175F783127}"/>
              </a:ext>
            </a:extLst>
          </p:cNvPr>
          <p:cNvGraphicFramePr>
            <a:graphicFrameLocks noChangeAspect="1"/>
          </p:cNvGraphicFramePr>
          <p:nvPr>
            <p:extLst>
              <p:ext uri="{D42A27DB-BD31-4B8C-83A1-F6EECF244321}">
                <p14:modId xmlns:p14="http://schemas.microsoft.com/office/powerpoint/2010/main" val="40186507"/>
              </p:ext>
            </p:extLst>
          </p:nvPr>
        </p:nvGraphicFramePr>
        <p:xfrm>
          <a:off x="5382090" y="1538790"/>
          <a:ext cx="3960439" cy="4723794"/>
        </p:xfrm>
        <a:graphic>
          <a:graphicData uri="http://schemas.openxmlformats.org/presentationml/2006/ole">
            <mc:AlternateContent xmlns:mc="http://schemas.openxmlformats.org/markup-compatibility/2006">
              <mc:Choice xmlns:v="urn:schemas-microsoft-com:vml" Requires="v">
                <p:oleObj spid="_x0000_s1030" name="图片" r:id="rId4" imgW="3890160" imgH="3392280" progId="Word.Picture.8">
                  <p:embed/>
                </p:oleObj>
              </mc:Choice>
              <mc:Fallback>
                <p:oleObj name="图片" r:id="rId4" imgW="3890160" imgH="3392280" progId="Word.Picture.8">
                  <p:embed/>
                  <p:pic>
                    <p:nvPicPr>
                      <p:cNvPr id="17101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2090" y="1538790"/>
                        <a:ext cx="3960439" cy="47237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19598524"/>
      </p:ext>
    </p:extLst>
  </p:cSld>
  <p:clrMapOvr>
    <a:masterClrMapping/>
  </p:clrMapOvr>
  <p:transition>
    <p:pull/>
  </p:transition>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7584</TotalTime>
  <Pages>0</Pages>
  <Words>5076</Words>
  <Characters>0</Characters>
  <Application>Microsoft Office PowerPoint</Application>
  <DocSecurity>0</DocSecurity>
  <PresentationFormat>全屏显示(4:3)</PresentationFormat>
  <Lines>0</Lines>
  <Paragraphs>723</Paragraphs>
  <Slides>45</Slides>
  <Notes>11</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4</vt:i4>
      </vt:variant>
      <vt:variant>
        <vt:lpstr>幻灯片标题</vt:lpstr>
      </vt:variant>
      <vt:variant>
        <vt:i4>45</vt:i4>
      </vt:variant>
    </vt:vector>
  </HeadingPairs>
  <TitlesOfParts>
    <vt:vector size="65" baseType="lpstr">
      <vt:lpstr>ＭＳ Ｐゴシック</vt:lpstr>
      <vt:lpstr>MS 明朝</vt:lpstr>
      <vt:lpstr>黑体</vt:lpstr>
      <vt:lpstr>宋?</vt:lpstr>
      <vt:lpstr>宋体</vt:lpstr>
      <vt:lpstr>新宋体</vt:lpstr>
      <vt:lpstr>Arial</vt:lpstr>
      <vt:lpstr>Calibri</vt:lpstr>
      <vt:lpstr>Comic Sans MS</vt:lpstr>
      <vt:lpstr>Garamond</vt:lpstr>
      <vt:lpstr>Palatino Linotype</vt:lpstr>
      <vt:lpstr>Times New Roman</vt:lpstr>
      <vt:lpstr>Verdana</vt:lpstr>
      <vt:lpstr>Wingdings</vt:lpstr>
      <vt:lpstr>2_Profile</vt:lpstr>
      <vt:lpstr>3_Profile</vt:lpstr>
      <vt:lpstr>图片</vt:lpstr>
      <vt:lpstr>位图图像</vt:lpstr>
      <vt:lpstr>Picture</vt:lpstr>
      <vt:lpstr>ビットマップ イメージ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AutoBVT</cp:lastModifiedBy>
  <cp:revision>909</cp:revision>
  <cp:lastPrinted>1899-12-30T00:00:00Z</cp:lastPrinted>
  <dcterms:created xsi:type="dcterms:W3CDTF">2008-08-06T12:32:32Z</dcterms:created>
  <dcterms:modified xsi:type="dcterms:W3CDTF">2021-04-07T04:54:11Z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