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20"/>
  </p:notesMasterIdLst>
  <p:handoutMasterIdLst>
    <p:handoutMasterId r:id="rId21"/>
  </p:handoutMasterIdLst>
  <p:sldIdLst>
    <p:sldId id="698" r:id="rId3"/>
    <p:sldId id="700" r:id="rId4"/>
    <p:sldId id="726" r:id="rId5"/>
    <p:sldId id="701" r:id="rId6"/>
    <p:sldId id="704" r:id="rId7"/>
    <p:sldId id="706" r:id="rId8"/>
    <p:sldId id="714" r:id="rId9"/>
    <p:sldId id="715" r:id="rId10"/>
    <p:sldId id="716" r:id="rId11"/>
    <p:sldId id="717" r:id="rId12"/>
    <p:sldId id="719" r:id="rId13"/>
    <p:sldId id="720" r:id="rId14"/>
    <p:sldId id="721" r:id="rId15"/>
    <p:sldId id="722" r:id="rId16"/>
    <p:sldId id="723" r:id="rId17"/>
    <p:sldId id="724" r:id="rId18"/>
    <p:sldId id="725" r:id="rId1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855" autoAdjust="0"/>
  </p:normalViewPr>
  <p:slideViewPr>
    <p:cSldViewPr>
      <p:cViewPr varScale="1">
        <p:scale>
          <a:sx n="113" d="100"/>
          <a:sy n="113" d="100"/>
        </p:scale>
        <p:origin x="1512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6B0AB68-8534-4164-98E0-C578B3D115BE}" type="datetimeFigureOut">
              <a:rPr lang="zh-CN" altLang="en-US"/>
              <a:pPr>
                <a:defRPr/>
              </a:pPr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E54587AB-2B41-499E-8897-0C4183CA9B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9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620BC43-9DF0-4C75-88BA-5CF3092DB4D7}" type="datetimeFigureOut">
              <a:rPr lang="zh-CN" altLang="en-US"/>
              <a:pPr>
                <a:defRPr/>
              </a:pPr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94CA9BEA-785B-4F62-8705-C01E0A005D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44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9BEA-785B-4F62-8705-C01E0A005D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1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9BEA-785B-4F62-8705-C01E0A005DF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3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1315259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771489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625392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36973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2D18E-34CE-426E-897A-0849EDBB35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49060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0118F-71E1-4056-B54C-B78DC6A834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4799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21CA0-339B-4666-8FE3-6F6355BC3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33014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E2409-A409-436E-8AA2-B110C55186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1742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5EAD6-F059-41C4-B3C1-0B02CAD5E0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861882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29B4A-B072-4973-9FE7-3292A1694C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110500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8B114-C605-49AE-B9DD-5EC2CA7E7C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51579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9308977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4F222-1F46-40F1-B132-0B08087B59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040333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10FC1-2029-4942-8F95-348BC66051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335835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6797D-DE71-4E52-ACBB-714F8FD70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70269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E54CD-1E03-499E-9B56-4265DA96AD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382764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63048-C10B-4C29-A13D-F4BC21E80E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06523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589B5-91C2-4F7C-A5D0-8E52988057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90022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D1A3-337D-4002-8CD1-2970AEB1A6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558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1478005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774342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419183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328516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36720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77794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433773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6BC2C486-7655-4050-BBC2-28C7B813F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anose="020B0604020202020204" pitchFamily="34" charset="0"/>
                <a:cs typeface="Times New Roman" panose="02020603050405020304" pitchFamily="18" charset="0"/>
              </a:rPr>
              <a:t>CHAPTER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881063" y="2982913"/>
            <a:ext cx="4067175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Warnier Diagram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836613" y="2033588"/>
            <a:ext cx="1609725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Page 58-60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27100" y="4059238"/>
            <a:ext cx="335597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IPO Diagram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611188" y="1719263"/>
            <a:ext cx="7237412" cy="311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Introduction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    </a:t>
            </a: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1.1 Purpose of the system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1.2 Scope of the system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1.3 Objectives and success criteria of the project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1.4 Definitions, acronyms, and abbreviations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1.5 References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1.6 Overview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762000" y="5137150"/>
            <a:ext cx="376237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 Current system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1188" y="503238"/>
            <a:ext cx="4960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Specification 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书写模板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250825" y="128588"/>
            <a:ext cx="4127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Proposed system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43000" y="914400"/>
            <a:ext cx="2259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chemeClr val="tx2"/>
                </a:solidFill>
                <a:latin typeface="Times" panose="02020603050405020304" pitchFamily="18" charset="0"/>
              </a:rPr>
              <a:t>  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3.1 Overview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-1041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0702" name="Group 14"/>
          <p:cNvGraphicFramePr>
            <a:graphicFrameLocks noGrp="1"/>
          </p:cNvGraphicFramePr>
          <p:nvPr/>
        </p:nvGraphicFramePr>
        <p:xfrm>
          <a:off x="0" y="-1041400"/>
          <a:ext cx="31750" cy="396875"/>
        </p:xfrm>
        <a:graphic>
          <a:graphicData uri="http://schemas.openxmlformats.org/drawingml/2006/table">
            <a:tbl>
              <a:tblPr/>
              <a:tblGrid>
                <a:gridCol w="3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0" y="-61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295400" y="1600200"/>
            <a:ext cx="4386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3.2 Functional requirements </a:t>
            </a: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1339850" y="2286000"/>
            <a:ext cx="48323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3.3 Nonfunctional requirements</a:t>
            </a:r>
            <a:b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        3.3.1 Usability</a:t>
            </a: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/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3.3.2 Reliability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3.3.3 Performance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3.3.4 Supportability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3.3.5 Implementation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3.3.6 Interface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3.3.7 Packaging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3.3.8 Legal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349250"/>
            <a:ext cx="91440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3.4 System models</a:t>
            </a:r>
            <a:b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        3.4.1 Scenarios</a:t>
            </a: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/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3.4.2 Use case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3.4.3 Object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3.4.4 Dynamic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3.4.5 User interface—navigational paths and screen mock-ups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0" y="4054475"/>
            <a:ext cx="240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4. Glossary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76250" y="503238"/>
            <a:ext cx="713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中文需求规格说明书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书写模板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601663"/>
            <a:ext cx="5662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） 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An example project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76250" y="1989138"/>
            <a:ext cx="86677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requirement specification document finished</a:t>
            </a:r>
          </a:p>
          <a:p>
            <a:pPr algn="l" eaLnBrk="1" hangingPunct="1">
              <a:buClr>
                <a:srgbClr val="FF0000"/>
              </a:buClr>
            </a:pPr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audit, check</a:t>
            </a:r>
          </a:p>
          <a:p>
            <a:pPr algn="l" eaLnBrk="1" hangingPunct="1">
              <a:buClr>
                <a:srgbClr val="FF0000"/>
              </a:buClr>
            </a:pPr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change ratio of requirement &lt; a pre-defined value</a:t>
            </a:r>
          </a:p>
          <a:p>
            <a:pPr algn="l" eaLnBrk="1" hangingPunct="1"/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/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66738" y="503675"/>
            <a:ext cx="7753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When to stop requirement analysis</a:t>
            </a:r>
            <a:endParaRPr lang="zh-CN" altLang="en-US" sz="4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540" y="428182"/>
            <a:ext cx="84156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Course Project     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2024-04-01</a:t>
            </a:r>
            <a:endParaRPr lang="zh-CN" altLang="en-US" sz="4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1540" y="1827983"/>
            <a:ext cx="86217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利用</a:t>
            </a:r>
            <a:r>
              <a:rPr lang="en-US" altLang="zh-CN" sz="2800" dirty="0">
                <a:latin typeface="Times" panose="02020603050405020304" pitchFamily="18" charset="0"/>
              </a:rPr>
              <a:t>Rational Rose 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工具</a:t>
            </a:r>
            <a:r>
              <a:rPr lang="en-US" altLang="zh-CN" sz="2800" dirty="0">
                <a:solidFill>
                  <a:schemeClr val="tx2"/>
                </a:solidFill>
                <a:latin typeface="Times" panose="02020603050405020304" pitchFamily="18" charset="0"/>
              </a:rPr>
              <a:t>, </a:t>
            </a:r>
            <a:r>
              <a:rPr lang="zh-CN" altLang="en-GB" sz="2800" dirty="0">
                <a:solidFill>
                  <a:schemeClr val="tx2"/>
                </a:solidFill>
                <a:latin typeface="Times" panose="02020603050405020304" pitchFamily="18" charset="0"/>
              </a:rPr>
              <a:t>完成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需求描述的</a:t>
            </a:r>
            <a:r>
              <a:rPr lang="en-US" altLang="zh-CN" sz="2800" dirty="0">
                <a:solidFill>
                  <a:schemeClr val="tx2"/>
                </a:solidFill>
                <a:latin typeface="Times" panose="02020603050405020304" pitchFamily="18" charset="0"/>
              </a:rPr>
              <a:t>UML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分析建模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530" y="2573905"/>
            <a:ext cx="8210720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宋体" panose="02010600030101010101" pitchFamily="2" charset="-122"/>
              </a:rPr>
              <a:t>1)</a:t>
            </a:r>
            <a:r>
              <a:rPr lang="zh-CN" altLang="en-US" sz="2800" dirty="0" smtClean="0">
                <a:latin typeface="宋体" panose="02010600030101010101" pitchFamily="2" charset="-122"/>
              </a:rPr>
              <a:t>共享单车手机</a:t>
            </a:r>
            <a:r>
              <a:rPr lang="en-US" altLang="zh-CN" sz="2800" dirty="0" smtClean="0">
                <a:latin typeface="宋体" panose="02010600030101010101" pitchFamily="2" charset="-122"/>
              </a:rPr>
              <a:t>APP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需求描述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2151631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</a:rPr>
              <a:t>      (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手机私家车拼车软件系统的需求描述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		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2151753 &lt;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&lt;=2152809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   </a:t>
            </a:r>
            <a:r>
              <a:rPr lang="en-US" altLang="zh-CN" sz="2800" dirty="0">
                <a:latin typeface="宋体" panose="02010600030101010101" pitchFamily="2" charset="-122"/>
              </a:rPr>
              <a:t>(3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</a:rPr>
              <a:t>城市公交车无人驾驶系统的</a:t>
            </a:r>
            <a:r>
              <a:rPr lang="zh-CN" altLang="en-US" sz="2800" dirty="0">
                <a:latin typeface="宋体" panose="02010600030101010101" pitchFamily="2" charset="-122"/>
              </a:rPr>
              <a:t>需求描述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 		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2152813&lt;=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&lt;2199999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68660"/>
            <a:ext cx="7793038" cy="782960"/>
          </a:xfrm>
          <a:noFill/>
        </p:spPr>
        <p:txBody>
          <a:bodyPr/>
          <a:lstStyle/>
          <a:p>
            <a:r>
              <a:rPr lang="en-GB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</a:p>
        </p:txBody>
      </p:sp>
      <p:pic>
        <p:nvPicPr>
          <p:cNvPr id="3075" name="Picture 3" descr="1man192-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1763713"/>
            <a:ext cx="28194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301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GB" altLang="zh-CN" sz="2800">
                <a:latin typeface="Tahoma" panose="020B0604030504040204" pitchFamily="34" charset="0"/>
              </a:rPr>
              <a:t>Part 1- Analysis</a:t>
            </a:r>
            <a:endParaRPr lang="en-US" altLang="zh-CN" sz="2800">
              <a:latin typeface="Tahoma" panose="020B0604030504040204" pitchFamily="34" charset="0"/>
            </a:endParaRPr>
          </a:p>
        </p:txBody>
      </p:sp>
      <p:pic>
        <p:nvPicPr>
          <p:cNvPr id="3077" name="Picture 5" descr="1girl2111-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59125"/>
            <a:ext cx="31242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527550" y="5273675"/>
            <a:ext cx="386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GB" altLang="zh-CN" sz="2800">
                <a:latin typeface="Tahoma" panose="020B0604030504040204" pitchFamily="34" charset="0"/>
              </a:rPr>
              <a:t>Part 2- Specification</a:t>
            </a:r>
            <a:endParaRPr lang="en-US" altLang="zh-CN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94B990-9CF6-4228-B1D8-EB18D9BB2A8F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AutoShape 6"/>
          <p:cNvSpPr>
            <a:spLocks noChangeArrowheads="1"/>
          </p:cNvSpPr>
          <p:nvPr/>
        </p:nvSpPr>
        <p:spPr bwMode="auto">
          <a:xfrm>
            <a:off x="3086100" y="2979738"/>
            <a:ext cx="3332163" cy="88900"/>
          </a:xfrm>
          <a:prstGeom prst="rightArrow">
            <a:avLst>
              <a:gd name="adj1" fmla="val 50000"/>
              <a:gd name="adj2" fmla="val 9370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7"/>
          <p:cNvSpPr>
            <a:spLocks noChangeArrowheads="1"/>
          </p:cNvSpPr>
          <p:nvPr/>
        </p:nvSpPr>
        <p:spPr bwMode="auto">
          <a:xfrm>
            <a:off x="4751388" y="2619375"/>
            <a:ext cx="287337" cy="360363"/>
          </a:xfrm>
          <a:prstGeom prst="upArrow">
            <a:avLst>
              <a:gd name="adj1" fmla="val 50000"/>
              <a:gd name="adj2" fmla="val 313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642938" y="3960813"/>
            <a:ext cx="2954337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面向结构的分析方法</a:t>
            </a: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394325" y="4033838"/>
            <a:ext cx="2954338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面向对象的分析方法</a:t>
            </a:r>
          </a:p>
        </p:txBody>
      </p:sp>
      <p:sp>
        <p:nvSpPr>
          <p:cNvPr id="4103" name="AutoShape 10"/>
          <p:cNvSpPr>
            <a:spLocks noChangeArrowheads="1"/>
          </p:cNvSpPr>
          <p:nvPr/>
        </p:nvSpPr>
        <p:spPr bwMode="auto">
          <a:xfrm rot="3721139">
            <a:off x="3863975" y="2643188"/>
            <a:ext cx="179387" cy="1620838"/>
          </a:xfrm>
          <a:prstGeom prst="upArrow">
            <a:avLst>
              <a:gd name="adj1" fmla="val 50000"/>
              <a:gd name="adj2" fmla="val 225886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AutoShape 11"/>
          <p:cNvSpPr>
            <a:spLocks noChangeArrowheads="1"/>
          </p:cNvSpPr>
          <p:nvPr/>
        </p:nvSpPr>
        <p:spPr bwMode="auto">
          <a:xfrm rot="-3130026">
            <a:off x="5639594" y="2721769"/>
            <a:ext cx="204788" cy="1619250"/>
          </a:xfrm>
          <a:prstGeom prst="upArrow">
            <a:avLst>
              <a:gd name="adj1" fmla="val 50000"/>
              <a:gd name="adj2" fmla="val 19767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746125" y="4824413"/>
            <a:ext cx="525463" cy="16652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数据流模型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1736725" y="4824413"/>
            <a:ext cx="525463" cy="1808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数据字典</a:t>
            </a:r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2767013" y="4816475"/>
            <a:ext cx="525462" cy="1987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实体关系模型</a:t>
            </a:r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5359400" y="4816475"/>
            <a:ext cx="525463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对象模型</a:t>
            </a:r>
          </a:p>
        </p:txBody>
      </p:sp>
      <p:sp>
        <p:nvSpPr>
          <p:cNvPr id="4109" name="AutoShape 16"/>
          <p:cNvSpPr>
            <a:spLocks/>
          </p:cNvSpPr>
          <p:nvPr/>
        </p:nvSpPr>
        <p:spPr bwMode="auto">
          <a:xfrm rot="-5400000">
            <a:off x="1978819" y="3596482"/>
            <a:ext cx="241300" cy="2087562"/>
          </a:xfrm>
          <a:prstGeom prst="rightBrace">
            <a:avLst>
              <a:gd name="adj1" fmla="val 7169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AutoShape 17"/>
          <p:cNvSpPr>
            <a:spLocks/>
          </p:cNvSpPr>
          <p:nvPr/>
        </p:nvSpPr>
        <p:spPr bwMode="auto">
          <a:xfrm rot="-5400000">
            <a:off x="6731000" y="3508375"/>
            <a:ext cx="241300" cy="2374900"/>
          </a:xfrm>
          <a:prstGeom prst="rightBrace">
            <a:avLst>
              <a:gd name="adj1" fmla="val 820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Text Box 18"/>
          <p:cNvSpPr txBox="1">
            <a:spLocks noChangeArrowheads="1"/>
          </p:cNvSpPr>
          <p:nvPr/>
        </p:nvSpPr>
        <p:spPr bwMode="auto">
          <a:xfrm>
            <a:off x="6656388" y="4816475"/>
            <a:ext cx="525462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功能模型</a:t>
            </a:r>
          </a:p>
        </p:txBody>
      </p:sp>
      <p:sp>
        <p:nvSpPr>
          <p:cNvPr id="4112" name="Text Box 19"/>
          <p:cNvSpPr txBox="1">
            <a:spLocks noChangeArrowheads="1"/>
          </p:cNvSpPr>
          <p:nvPr/>
        </p:nvSpPr>
        <p:spPr bwMode="auto">
          <a:xfrm>
            <a:off x="7807325" y="4816475"/>
            <a:ext cx="525463" cy="1808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动态模型</a:t>
            </a:r>
          </a:p>
        </p:txBody>
      </p:sp>
      <p:grpSp>
        <p:nvGrpSpPr>
          <p:cNvPr id="4113" name="Group 20"/>
          <p:cNvGrpSpPr>
            <a:grpSpLocks/>
          </p:cNvGrpSpPr>
          <p:nvPr/>
        </p:nvGrpSpPr>
        <p:grpSpPr bwMode="auto">
          <a:xfrm>
            <a:off x="1376363" y="2573338"/>
            <a:ext cx="1530350" cy="811212"/>
            <a:chOff x="782" y="1593"/>
            <a:chExt cx="964" cy="511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46" y="1707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用户需求</a:t>
              </a:r>
            </a:p>
          </p:txBody>
        </p:sp>
        <p:sp>
          <p:nvSpPr>
            <p:cNvPr id="4124" name="Oval 22"/>
            <p:cNvSpPr>
              <a:spLocks noChangeArrowheads="1"/>
            </p:cNvSpPr>
            <p:nvPr/>
          </p:nvSpPr>
          <p:spPr bwMode="auto">
            <a:xfrm>
              <a:off x="782" y="1593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14" name="Rectangle 23"/>
          <p:cNvSpPr>
            <a:spLocks noChangeArrowheads="1"/>
          </p:cNvSpPr>
          <p:nvPr/>
        </p:nvSpPr>
        <p:spPr bwMode="auto">
          <a:xfrm>
            <a:off x="560388" y="503238"/>
            <a:ext cx="3786614" cy="7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需求分析的内容</a:t>
            </a:r>
          </a:p>
        </p:txBody>
      </p:sp>
      <p:pic>
        <p:nvPicPr>
          <p:cNvPr id="411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98650"/>
            <a:ext cx="63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" name="AutoShape 25"/>
          <p:cNvSpPr>
            <a:spLocks noChangeArrowheads="1"/>
          </p:cNvSpPr>
          <p:nvPr/>
        </p:nvSpPr>
        <p:spPr bwMode="auto">
          <a:xfrm>
            <a:off x="3806825" y="1765300"/>
            <a:ext cx="2609850" cy="854075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7" name="Rectangle 26"/>
          <p:cNvSpPr>
            <a:spLocks noChangeArrowheads="1"/>
          </p:cNvSpPr>
          <p:nvPr/>
        </p:nvSpPr>
        <p:spPr bwMode="auto">
          <a:xfrm>
            <a:off x="3806825" y="189865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楷体_GB2312" pitchFamily="49" charset="-122"/>
              </a:rPr>
              <a:t>需求规格化文档</a:t>
            </a:r>
          </a:p>
        </p:txBody>
      </p:sp>
      <p:grpSp>
        <p:nvGrpSpPr>
          <p:cNvPr id="4118" name="Group 27"/>
          <p:cNvGrpSpPr>
            <a:grpSpLocks/>
          </p:cNvGrpSpPr>
          <p:nvPr/>
        </p:nvGrpSpPr>
        <p:grpSpPr bwMode="auto">
          <a:xfrm>
            <a:off x="6732588" y="2573338"/>
            <a:ext cx="1530350" cy="811212"/>
            <a:chOff x="4241" y="1536"/>
            <a:chExt cx="964" cy="51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275" y="1679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软件需求</a:t>
              </a:r>
            </a:p>
          </p:txBody>
        </p:sp>
        <p:sp>
          <p:nvSpPr>
            <p:cNvPr id="4122" name="Oval 29"/>
            <p:cNvSpPr>
              <a:spLocks noChangeArrowheads="1"/>
            </p:cNvSpPr>
            <p:nvPr/>
          </p:nvSpPr>
          <p:spPr bwMode="auto">
            <a:xfrm>
              <a:off x="4241" y="1536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846513" y="3421063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835525" y="3467100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88913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目的</a:t>
            </a:r>
            <a:endParaRPr lang="en-US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08163"/>
            <a:ext cx="9144000" cy="4114800"/>
          </a:xfrm>
          <a:noFill/>
        </p:spPr>
        <p:txBody>
          <a:bodyPr/>
          <a:lstStyle/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</a:rPr>
              <a:t> provide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representation</a:t>
            </a:r>
            <a:r>
              <a:rPr lang="en-US" altLang="en-US" sz="2800" dirty="0">
                <a:latin typeface="Times New Roman" panose="02020603050405020304" pitchFamily="18" charset="0"/>
              </a:rPr>
              <a:t> of the software for the customer’s review and approval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latin typeface="Times New Roman" panose="02020603050405020304" pitchFamily="18" charset="0"/>
              </a:rPr>
              <a:t>Developed as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joint effort</a:t>
            </a:r>
            <a:r>
              <a:rPr lang="en-US" altLang="en-US" sz="2800" dirty="0">
                <a:latin typeface="Times New Roman" panose="02020603050405020304" pitchFamily="18" charset="0"/>
              </a:rPr>
              <a:t> between the developer and the customer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Serve as</a:t>
            </a:r>
            <a:r>
              <a:rPr lang="en-US" altLang="en-US" sz="2800" dirty="0">
                <a:latin typeface="Times New Roman" panose="02020603050405020304" pitchFamily="18" charset="0"/>
              </a:rPr>
              <a:t> basis for review for both customer and developer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zh-CN" sz="2800" dirty="0">
                <a:latin typeface="Times New Roman" panose="02020603050405020304" pitchFamily="18" charset="0"/>
              </a:rPr>
              <a:t>software design and development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Culmination</a:t>
            </a:r>
            <a:r>
              <a:rPr lang="en-US" altLang="en-US" sz="2800" dirty="0">
                <a:latin typeface="Times New Roman" panose="02020603050405020304" pitchFamily="18" charset="0"/>
              </a:rPr>
              <a:t> of requirements analysis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9400"/>
            <a:ext cx="8820150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63713"/>
            <a:ext cx="8820150" cy="4872037"/>
          </a:xfrm>
          <a:noFill/>
        </p:spPr>
        <p:txBody>
          <a:bodyPr lIns="100794" tIns="50397" rIns="100794" bIns="50397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(1) unambiguous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(2)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complete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(3) verifiable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(4) consistent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(5) modifiable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(6) traceable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66738" y="1763713"/>
            <a:ext cx="85772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AU" sz="2800">
                <a:solidFill>
                  <a:schemeClr val="tx1"/>
                </a:solidFill>
                <a:cs typeface="Times New Roman" panose="02020603050405020304" pitchFamily="18" charset="0"/>
              </a:rPr>
              <a:t>可混合使用的模型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57225" y="463550"/>
            <a:ext cx="12033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16000" y="2501900"/>
            <a:ext cx="7986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DFD, ERD, DD,…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Use case, Class Diagram, Sequence Diagram,……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其它模型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3363"/>
            <a:ext cx="8820150" cy="995362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9213" y="1673225"/>
            <a:ext cx="90947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17525" indent="-517525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01713" indent="-482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AU" altLang="zh-CN" sz="3000">
                <a:latin typeface="Verdana" panose="020B0604030504040204" pitchFamily="34" charset="0"/>
              </a:rPr>
              <a:t>mathematical models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many mathematical models are used in engineering or physics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usually very abstract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for example: a person who is the passenger in a lift may be abstracted to just their mass</a:t>
            </a:r>
            <a:b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when analysing the load in the lift for lift acceleration, braking, motor power, building structural strength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1438" y="5905500"/>
            <a:ext cx="2808287" cy="79057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 rot="814330">
            <a:off x="647700" y="5688013"/>
            <a:ext cx="504825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457575" y="5545138"/>
            <a:ext cx="503238" cy="504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024188" y="5905500"/>
            <a:ext cx="2808287" cy="79057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47700" y="5905500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457575" y="5905500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223963" y="5976938"/>
            <a:ext cx="792162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032250" y="5905500"/>
            <a:ext cx="7921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3744913" y="5113338"/>
            <a:ext cx="792162" cy="431800"/>
          </a:xfrm>
          <a:prstGeom prst="curvedDownArrow">
            <a:avLst>
              <a:gd name="adj1" fmla="val 36691"/>
              <a:gd name="adj2" fmla="val 7338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3313113" y="5761038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89375" y="532923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346575" y="4238625"/>
            <a:ext cx="4849813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AU" altLang="zh-CN" sz="1800" b="0">
                <a:solidFill>
                  <a:schemeClr val="tx1"/>
                </a:solidFill>
                <a:latin typeface="Verdana" panose="020B0604030504040204" pitchFamily="34" charset="0"/>
              </a:rPr>
              <a:t>rolling inertia or friction may be ignored when modelling objects on a slopes as blocks sliding on inclined planes.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AU" altLang="zh-CN" sz="1800" b="0">
                <a:solidFill>
                  <a:schemeClr val="tx1"/>
                </a:solidFill>
                <a:latin typeface="Verdana" panose="020B0604030504040204" pitchFamily="34" charset="0"/>
              </a:rPr>
              <a:t>this model will be inadequate to predict speed and time if friction prevents slipping and the object has a large moment of inertia and therefore will roll more slowly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</a:pPr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2288" y="1628775"/>
            <a:ext cx="8382000" cy="3429000"/>
          </a:xfrm>
          <a:noFill/>
        </p:spPr>
        <p:txBody>
          <a:bodyPr lIns="100794" tIns="50397" rIns="100794" bIns="50397"/>
          <a:lstStyle/>
          <a:p>
            <a:pPr marL="517525" indent="-517525" defTabSz="1008063"/>
            <a:r>
              <a:rPr lang="en-AU" altLang="zh-CN" b="1">
                <a:solidFill>
                  <a:srgbClr val="FF0000"/>
                </a:solidFill>
              </a:rPr>
              <a:t>economics models</a:t>
            </a:r>
          </a:p>
          <a:p>
            <a:pPr marL="517525" indent="-517525" defTabSz="1008063"/>
            <a:r>
              <a:rPr lang="en-AU" altLang="zh-CN"/>
              <a:t>price versus demand curve</a:t>
            </a:r>
          </a:p>
          <a:p>
            <a:pPr marL="517525" indent="-517525" defTabSz="1008063"/>
            <a:r>
              <a:rPr lang="en-AU" altLang="zh-CN"/>
              <a:t>many assumptions to simplify the market – time, season, fashion, whether the product is an unsubstitutable necessity or a choice</a:t>
            </a:r>
            <a:endParaRPr lang="en-AU" altLang="zh-CN" sz="260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470150" y="4964113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 flipV="1">
            <a:off x="2327275" y="6477000"/>
            <a:ext cx="3743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2901950" y="5035550"/>
            <a:ext cx="2952750" cy="1225550"/>
          </a:xfrm>
          <a:custGeom>
            <a:avLst/>
            <a:gdLst>
              <a:gd name="T0" fmla="*/ 0 w 1860"/>
              <a:gd name="T1" fmla="*/ 0 h 772"/>
              <a:gd name="T2" fmla="*/ 865188 w 1860"/>
              <a:gd name="T3" fmla="*/ 1009650 h 772"/>
              <a:gd name="T4" fmla="*/ 2952750 w 1860"/>
              <a:gd name="T5" fmla="*/ 1225550 h 772"/>
              <a:gd name="T6" fmla="*/ 0 60000 65536"/>
              <a:gd name="T7" fmla="*/ 0 60000 65536"/>
              <a:gd name="T8" fmla="*/ 0 60000 65536"/>
              <a:gd name="T9" fmla="*/ 0 w 1860"/>
              <a:gd name="T10" fmla="*/ 0 h 772"/>
              <a:gd name="T11" fmla="*/ 1860 w 1860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0" h="772">
                <a:moveTo>
                  <a:pt x="0" y="0"/>
                </a:moveTo>
                <a:cubicBezTo>
                  <a:pt x="117" y="253"/>
                  <a:pt x="235" y="507"/>
                  <a:pt x="545" y="636"/>
                </a:cubicBezTo>
                <a:cubicBezTo>
                  <a:pt x="855" y="765"/>
                  <a:pt x="1357" y="768"/>
                  <a:pt x="1860" y="77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2400" b="0">
                <a:solidFill>
                  <a:schemeClr val="tx1"/>
                </a:solidFill>
                <a:latin typeface="Verdana" panose="020B0604030504040204" pitchFamily="34" charset="0"/>
              </a:rPr>
              <a:t>demand</a:t>
            </a:r>
            <a:endParaRPr lang="en-US" altLang="zh-CN" sz="24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400800" y="61722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2400" b="0">
                <a:solidFill>
                  <a:schemeClr val="tx1"/>
                </a:solidFill>
                <a:latin typeface="Verdana" panose="020B0604030504040204" pitchFamily="34" charset="0"/>
              </a:rPr>
              <a:t>price</a:t>
            </a:r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84325"/>
            <a:ext cx="5422900" cy="5273675"/>
          </a:xfrm>
          <a:noFill/>
        </p:spPr>
        <p:txBody>
          <a:bodyPr lIns="100794" tIns="50397" rIns="100794" bIns="50397"/>
          <a:lstStyle/>
          <a:p>
            <a:pPr marL="517525" indent="-517525" defTabSz="1008063"/>
            <a:r>
              <a:rPr lang="en-AU" altLang="zh-CN" b="1">
                <a:solidFill>
                  <a:srgbClr val="FF0000"/>
                </a:solidFill>
              </a:rPr>
              <a:t>geographical models</a:t>
            </a:r>
          </a:p>
          <a:p>
            <a:pPr marL="1001713" lvl="1" indent="-482600" defTabSz="1008063"/>
            <a:r>
              <a:rPr lang="en-AU" altLang="zh-CN"/>
              <a:t>a map is a model that represents some abstracted aspect of the real world in a diagram: borders of land and sea, political borders, routes of roads (and their intended traffic carrying capacity), heights and vegetation, geology, temperatures </a:t>
            </a:r>
          </a:p>
          <a:p>
            <a:pPr marL="517525" indent="-517525" defTabSz="1008063">
              <a:lnSpc>
                <a:spcPct val="90000"/>
              </a:lnSpc>
            </a:pPr>
            <a:endParaRPr lang="en-US" altLang="zh-CN"/>
          </a:p>
        </p:txBody>
      </p:sp>
      <p:sp>
        <p:nvSpPr>
          <p:cNvPr id="10243" name="Webpage"/>
          <p:cNvSpPr>
            <a:spLocks noEditPoints="1" noChangeArrowheads="1"/>
          </p:cNvSpPr>
          <p:nvPr/>
        </p:nvSpPr>
        <p:spPr bwMode="auto">
          <a:xfrm>
            <a:off x="6827838" y="1908175"/>
            <a:ext cx="1784350" cy="2160588"/>
          </a:xfrm>
          <a:custGeom>
            <a:avLst/>
            <a:gdLst>
              <a:gd name="T0" fmla="*/ 35397208 w 21600"/>
              <a:gd name="T1" fmla="*/ 216117616 h 21600"/>
              <a:gd name="T2" fmla="*/ 0 w 21600"/>
              <a:gd name="T3" fmla="*/ 175185376 h 21600"/>
              <a:gd name="T4" fmla="*/ 147403006 w 21600"/>
              <a:gd name="T5" fmla="*/ 0 h 21600"/>
              <a:gd name="T6" fmla="*/ 0 w 21600"/>
              <a:gd name="T7" fmla="*/ 0 h 21600"/>
              <a:gd name="T8" fmla="*/ 73701503 w 21600"/>
              <a:gd name="T9" fmla="*/ 0 h 21600"/>
              <a:gd name="T10" fmla="*/ 147403006 w 21600"/>
              <a:gd name="T11" fmla="*/ 0 h 21600"/>
              <a:gd name="T12" fmla="*/ 147403006 w 21600"/>
              <a:gd name="T13" fmla="*/ 108058808 h 21600"/>
              <a:gd name="T14" fmla="*/ 147403006 w 21600"/>
              <a:gd name="T15" fmla="*/ 216117616 h 21600"/>
              <a:gd name="T16" fmla="*/ 73701503 w 21600"/>
              <a:gd name="T17" fmla="*/ 216117616 h 21600"/>
              <a:gd name="T18" fmla="*/ 0 w 21600"/>
              <a:gd name="T19" fmla="*/ 1080588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1955 w 21600"/>
              <a:gd name="T31" fmla="*/ 12829 h 21600"/>
              <a:gd name="T32" fmla="*/ 19814 w 21600"/>
              <a:gd name="T33" fmla="*/ 20749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30850" y="4500563"/>
            <a:ext cx="3671888" cy="23749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962650" y="500380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5967413" y="5370513"/>
            <a:ext cx="2954337" cy="665162"/>
          </a:xfrm>
          <a:custGeom>
            <a:avLst/>
            <a:gdLst>
              <a:gd name="T0" fmla="*/ 0 w 1861"/>
              <a:gd name="T1" fmla="*/ 3175 h 419"/>
              <a:gd name="T2" fmla="*/ 563562 w 1861"/>
              <a:gd name="T3" fmla="*/ 46037 h 419"/>
              <a:gd name="T4" fmla="*/ 576262 w 1861"/>
              <a:gd name="T5" fmla="*/ 115887 h 419"/>
              <a:gd name="T6" fmla="*/ 688975 w 1861"/>
              <a:gd name="T7" fmla="*/ 327025 h 419"/>
              <a:gd name="T8" fmla="*/ 731837 w 1861"/>
              <a:gd name="T9" fmla="*/ 355600 h 419"/>
              <a:gd name="T10" fmla="*/ 774700 w 1861"/>
              <a:gd name="T11" fmla="*/ 369887 h 419"/>
              <a:gd name="T12" fmla="*/ 1084262 w 1861"/>
              <a:gd name="T13" fmla="*/ 552450 h 419"/>
              <a:gd name="T14" fmla="*/ 1125537 w 1861"/>
              <a:gd name="T15" fmla="*/ 523875 h 419"/>
              <a:gd name="T16" fmla="*/ 1182687 w 1861"/>
              <a:gd name="T17" fmla="*/ 538162 h 419"/>
              <a:gd name="T18" fmla="*/ 1293812 w 1861"/>
              <a:gd name="T19" fmla="*/ 552450 h 419"/>
              <a:gd name="T20" fmla="*/ 1590675 w 1861"/>
              <a:gd name="T21" fmla="*/ 622300 h 419"/>
              <a:gd name="T22" fmla="*/ 1660525 w 1861"/>
              <a:gd name="T23" fmla="*/ 636587 h 419"/>
              <a:gd name="T24" fmla="*/ 1744662 w 1861"/>
              <a:gd name="T25" fmla="*/ 665162 h 419"/>
              <a:gd name="T26" fmla="*/ 1843087 w 1861"/>
              <a:gd name="T27" fmla="*/ 622300 h 419"/>
              <a:gd name="T28" fmla="*/ 1857375 w 1861"/>
              <a:gd name="T29" fmla="*/ 579437 h 419"/>
              <a:gd name="T30" fmla="*/ 1927225 w 1861"/>
              <a:gd name="T31" fmla="*/ 495300 h 419"/>
              <a:gd name="T32" fmla="*/ 1970087 w 1861"/>
              <a:gd name="T33" fmla="*/ 298450 h 419"/>
              <a:gd name="T34" fmla="*/ 2082800 w 1861"/>
              <a:gd name="T35" fmla="*/ 200025 h 419"/>
              <a:gd name="T36" fmla="*/ 2419350 w 1861"/>
              <a:gd name="T37" fmla="*/ 46037 h 419"/>
              <a:gd name="T38" fmla="*/ 2560637 w 1861"/>
              <a:gd name="T39" fmla="*/ 3175 h 419"/>
              <a:gd name="T40" fmla="*/ 2954337 w 1861"/>
              <a:gd name="T41" fmla="*/ 3175 h 419"/>
              <a:gd name="T42" fmla="*/ 2659062 w 1861"/>
              <a:gd name="T43" fmla="*/ 496887 h 4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61"/>
              <a:gd name="T67" fmla="*/ 0 h 419"/>
              <a:gd name="T68" fmla="*/ 1861 w 1861"/>
              <a:gd name="T69" fmla="*/ 419 h 4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61" h="419">
                <a:moveTo>
                  <a:pt x="0" y="2"/>
                </a:moveTo>
                <a:cubicBezTo>
                  <a:pt x="54" y="5"/>
                  <a:pt x="324" y="20"/>
                  <a:pt x="355" y="29"/>
                </a:cubicBezTo>
                <a:cubicBezTo>
                  <a:pt x="369" y="33"/>
                  <a:pt x="360" y="58"/>
                  <a:pt x="363" y="73"/>
                </a:cubicBezTo>
                <a:cubicBezTo>
                  <a:pt x="379" y="146"/>
                  <a:pt x="356" y="190"/>
                  <a:pt x="434" y="206"/>
                </a:cubicBezTo>
                <a:cubicBezTo>
                  <a:pt x="443" y="212"/>
                  <a:pt x="451" y="219"/>
                  <a:pt x="461" y="224"/>
                </a:cubicBezTo>
                <a:cubicBezTo>
                  <a:pt x="469" y="228"/>
                  <a:pt x="480" y="228"/>
                  <a:pt x="488" y="233"/>
                </a:cubicBezTo>
                <a:cubicBezTo>
                  <a:pt x="556" y="271"/>
                  <a:pt x="609" y="323"/>
                  <a:pt x="683" y="348"/>
                </a:cubicBezTo>
                <a:cubicBezTo>
                  <a:pt x="692" y="342"/>
                  <a:pt x="699" y="332"/>
                  <a:pt x="709" y="330"/>
                </a:cubicBezTo>
                <a:cubicBezTo>
                  <a:pt x="721" y="328"/>
                  <a:pt x="733" y="337"/>
                  <a:pt x="745" y="339"/>
                </a:cubicBezTo>
                <a:cubicBezTo>
                  <a:pt x="768" y="343"/>
                  <a:pt x="792" y="344"/>
                  <a:pt x="815" y="348"/>
                </a:cubicBezTo>
                <a:cubicBezTo>
                  <a:pt x="878" y="360"/>
                  <a:pt x="940" y="379"/>
                  <a:pt x="1002" y="392"/>
                </a:cubicBezTo>
                <a:cubicBezTo>
                  <a:pt x="1017" y="395"/>
                  <a:pt x="1032" y="397"/>
                  <a:pt x="1046" y="401"/>
                </a:cubicBezTo>
                <a:cubicBezTo>
                  <a:pt x="1064" y="406"/>
                  <a:pt x="1099" y="419"/>
                  <a:pt x="1099" y="419"/>
                </a:cubicBezTo>
                <a:cubicBezTo>
                  <a:pt x="1120" y="414"/>
                  <a:pt x="1146" y="411"/>
                  <a:pt x="1161" y="392"/>
                </a:cubicBezTo>
                <a:cubicBezTo>
                  <a:pt x="1167" y="385"/>
                  <a:pt x="1165" y="373"/>
                  <a:pt x="1170" y="365"/>
                </a:cubicBezTo>
                <a:cubicBezTo>
                  <a:pt x="1183" y="346"/>
                  <a:pt x="1201" y="331"/>
                  <a:pt x="1214" y="312"/>
                </a:cubicBezTo>
                <a:cubicBezTo>
                  <a:pt x="1225" y="222"/>
                  <a:pt x="1215" y="264"/>
                  <a:pt x="1241" y="188"/>
                </a:cubicBezTo>
                <a:cubicBezTo>
                  <a:pt x="1251" y="158"/>
                  <a:pt x="1291" y="141"/>
                  <a:pt x="1312" y="126"/>
                </a:cubicBezTo>
                <a:cubicBezTo>
                  <a:pt x="1378" y="81"/>
                  <a:pt x="1450" y="57"/>
                  <a:pt x="1524" y="29"/>
                </a:cubicBezTo>
                <a:cubicBezTo>
                  <a:pt x="1574" y="10"/>
                  <a:pt x="1549" y="4"/>
                  <a:pt x="1613" y="2"/>
                </a:cubicBezTo>
                <a:cubicBezTo>
                  <a:pt x="1696" y="0"/>
                  <a:pt x="1778" y="2"/>
                  <a:pt x="1861" y="2"/>
                </a:cubicBezTo>
                <a:lnTo>
                  <a:pt x="1675" y="313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6010275" y="4643438"/>
            <a:ext cx="3192463" cy="1757362"/>
          </a:xfrm>
          <a:custGeom>
            <a:avLst/>
            <a:gdLst>
              <a:gd name="T0" fmla="*/ 0 w 1125"/>
              <a:gd name="T1" fmla="*/ 1757362 h 984"/>
              <a:gd name="T2" fmla="*/ 451201 w 1125"/>
              <a:gd name="T3" fmla="*/ 1409104 h 984"/>
              <a:gd name="T4" fmla="*/ 703761 w 1125"/>
              <a:gd name="T5" fmla="*/ 1235868 h 984"/>
              <a:gd name="T6" fmla="*/ 905241 w 1125"/>
              <a:gd name="T7" fmla="*/ 1109067 h 984"/>
              <a:gd name="T8" fmla="*/ 1308200 w 1125"/>
              <a:gd name="T9" fmla="*/ 760809 h 984"/>
              <a:gd name="T10" fmla="*/ 1935342 w 1125"/>
              <a:gd name="T11" fmla="*/ 253603 h 984"/>
              <a:gd name="T12" fmla="*/ 2111282 w 1125"/>
              <a:gd name="T13" fmla="*/ 126802 h 984"/>
              <a:gd name="T14" fmla="*/ 2213441 w 1125"/>
              <a:gd name="T15" fmla="*/ 32147 h 984"/>
              <a:gd name="T16" fmla="*/ 2363841 w 1125"/>
              <a:gd name="T17" fmla="*/ 0 h 984"/>
              <a:gd name="T18" fmla="*/ 3192463 w 1125"/>
              <a:gd name="T19" fmla="*/ 16073 h 9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25"/>
              <a:gd name="T31" fmla="*/ 0 h 984"/>
              <a:gd name="T32" fmla="*/ 1125 w 1125"/>
              <a:gd name="T33" fmla="*/ 984 h 9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25" h="984">
                <a:moveTo>
                  <a:pt x="0" y="984"/>
                </a:moveTo>
                <a:cubicBezTo>
                  <a:pt x="32" y="902"/>
                  <a:pt x="98" y="850"/>
                  <a:pt x="159" y="789"/>
                </a:cubicBezTo>
                <a:cubicBezTo>
                  <a:pt x="191" y="757"/>
                  <a:pt x="209" y="717"/>
                  <a:pt x="248" y="692"/>
                </a:cubicBezTo>
                <a:cubicBezTo>
                  <a:pt x="269" y="661"/>
                  <a:pt x="287" y="641"/>
                  <a:pt x="319" y="621"/>
                </a:cubicBezTo>
                <a:cubicBezTo>
                  <a:pt x="355" y="546"/>
                  <a:pt x="411" y="490"/>
                  <a:pt x="461" y="426"/>
                </a:cubicBezTo>
                <a:cubicBezTo>
                  <a:pt x="535" y="332"/>
                  <a:pt x="581" y="212"/>
                  <a:pt x="682" y="142"/>
                </a:cubicBezTo>
                <a:cubicBezTo>
                  <a:pt x="724" y="80"/>
                  <a:pt x="700" y="101"/>
                  <a:pt x="744" y="71"/>
                </a:cubicBezTo>
                <a:cubicBezTo>
                  <a:pt x="756" y="53"/>
                  <a:pt x="760" y="25"/>
                  <a:pt x="780" y="18"/>
                </a:cubicBezTo>
                <a:cubicBezTo>
                  <a:pt x="798" y="12"/>
                  <a:pt x="833" y="0"/>
                  <a:pt x="833" y="0"/>
                </a:cubicBezTo>
                <a:cubicBezTo>
                  <a:pt x="1001" y="14"/>
                  <a:pt x="904" y="9"/>
                  <a:pt x="1125" y="9"/>
                </a:cubicBezTo>
              </a:path>
            </a:pathLst>
          </a:cu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323013" y="6300788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035675" y="5075238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683375" y="49323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475538" y="49323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67700" y="5219700"/>
            <a:ext cx="1428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402513" y="60118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7008813" y="5500688"/>
            <a:ext cx="1570037" cy="1128712"/>
          </a:xfrm>
          <a:custGeom>
            <a:avLst/>
            <a:gdLst>
              <a:gd name="T0" fmla="*/ 0 w 989"/>
              <a:gd name="T1" fmla="*/ 1054100 h 711"/>
              <a:gd name="T2" fmla="*/ 98425 w 989"/>
              <a:gd name="T3" fmla="*/ 604837 h 711"/>
              <a:gd name="T4" fmla="*/ 168275 w 989"/>
              <a:gd name="T5" fmla="*/ 506412 h 711"/>
              <a:gd name="T6" fmla="*/ 379412 w 989"/>
              <a:gd name="T7" fmla="*/ 266700 h 711"/>
              <a:gd name="T8" fmla="*/ 758825 w 989"/>
              <a:gd name="T9" fmla="*/ 0 h 711"/>
              <a:gd name="T10" fmla="*/ 914400 w 989"/>
              <a:gd name="T11" fmla="*/ 14287 h 711"/>
              <a:gd name="T12" fmla="*/ 998537 w 989"/>
              <a:gd name="T13" fmla="*/ 41275 h 711"/>
              <a:gd name="T14" fmla="*/ 1041400 w 989"/>
              <a:gd name="T15" fmla="*/ 55562 h 711"/>
              <a:gd name="T16" fmla="*/ 1223962 w 989"/>
              <a:gd name="T17" fmla="*/ 168275 h 711"/>
              <a:gd name="T18" fmla="*/ 1435100 w 989"/>
              <a:gd name="T19" fmla="*/ 506412 h 711"/>
              <a:gd name="T20" fmla="*/ 1533525 w 989"/>
              <a:gd name="T21" fmla="*/ 871537 h 711"/>
              <a:gd name="T22" fmla="*/ 1533525 w 989"/>
              <a:gd name="T23" fmla="*/ 1111250 h 711"/>
              <a:gd name="T24" fmla="*/ 1476375 w 989"/>
              <a:gd name="T25" fmla="*/ 1096962 h 711"/>
              <a:gd name="T26" fmla="*/ 1350962 w 989"/>
              <a:gd name="T27" fmla="*/ 1068387 h 711"/>
              <a:gd name="T28" fmla="*/ 857250 w 989"/>
              <a:gd name="T29" fmla="*/ 1041400 h 711"/>
              <a:gd name="T30" fmla="*/ 549275 w 989"/>
              <a:gd name="T31" fmla="*/ 1068387 h 711"/>
              <a:gd name="T32" fmla="*/ 463550 w 989"/>
              <a:gd name="T33" fmla="*/ 1082675 h 711"/>
              <a:gd name="T34" fmla="*/ 141287 w 989"/>
              <a:gd name="T35" fmla="*/ 1111250 h 711"/>
              <a:gd name="T36" fmla="*/ 0 w 989"/>
              <a:gd name="T37" fmla="*/ 1054100 h 7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9"/>
              <a:gd name="T58" fmla="*/ 0 h 711"/>
              <a:gd name="T59" fmla="*/ 989 w 989"/>
              <a:gd name="T60" fmla="*/ 711 h 71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9" h="711">
                <a:moveTo>
                  <a:pt x="0" y="664"/>
                </a:moveTo>
                <a:cubicBezTo>
                  <a:pt x="9" y="561"/>
                  <a:pt x="29" y="477"/>
                  <a:pt x="62" y="381"/>
                </a:cubicBezTo>
                <a:cubicBezTo>
                  <a:pt x="65" y="373"/>
                  <a:pt x="105" y="321"/>
                  <a:pt x="106" y="319"/>
                </a:cubicBezTo>
                <a:cubicBezTo>
                  <a:pt x="146" y="260"/>
                  <a:pt x="187" y="215"/>
                  <a:pt x="239" y="168"/>
                </a:cubicBezTo>
                <a:cubicBezTo>
                  <a:pt x="335" y="80"/>
                  <a:pt x="356" y="42"/>
                  <a:pt x="478" y="0"/>
                </a:cubicBezTo>
                <a:cubicBezTo>
                  <a:pt x="511" y="3"/>
                  <a:pt x="544" y="3"/>
                  <a:pt x="576" y="9"/>
                </a:cubicBezTo>
                <a:cubicBezTo>
                  <a:pt x="594" y="12"/>
                  <a:pt x="611" y="20"/>
                  <a:pt x="629" y="26"/>
                </a:cubicBezTo>
                <a:cubicBezTo>
                  <a:pt x="638" y="29"/>
                  <a:pt x="656" y="35"/>
                  <a:pt x="656" y="35"/>
                </a:cubicBezTo>
                <a:cubicBezTo>
                  <a:pt x="694" y="61"/>
                  <a:pt x="733" y="81"/>
                  <a:pt x="771" y="106"/>
                </a:cubicBezTo>
                <a:cubicBezTo>
                  <a:pt x="821" y="176"/>
                  <a:pt x="865" y="243"/>
                  <a:pt x="904" y="319"/>
                </a:cubicBezTo>
                <a:cubicBezTo>
                  <a:pt x="939" y="388"/>
                  <a:pt x="941" y="476"/>
                  <a:pt x="966" y="549"/>
                </a:cubicBezTo>
                <a:cubicBezTo>
                  <a:pt x="974" y="596"/>
                  <a:pt x="989" y="655"/>
                  <a:pt x="966" y="700"/>
                </a:cubicBezTo>
                <a:cubicBezTo>
                  <a:pt x="960" y="711"/>
                  <a:pt x="942" y="694"/>
                  <a:pt x="930" y="691"/>
                </a:cubicBezTo>
                <a:cubicBezTo>
                  <a:pt x="890" y="679"/>
                  <a:pt x="907" y="677"/>
                  <a:pt x="851" y="673"/>
                </a:cubicBezTo>
                <a:cubicBezTo>
                  <a:pt x="747" y="666"/>
                  <a:pt x="540" y="656"/>
                  <a:pt x="540" y="656"/>
                </a:cubicBezTo>
                <a:cubicBezTo>
                  <a:pt x="475" y="662"/>
                  <a:pt x="410" y="662"/>
                  <a:pt x="346" y="673"/>
                </a:cubicBezTo>
                <a:cubicBezTo>
                  <a:pt x="328" y="676"/>
                  <a:pt x="310" y="680"/>
                  <a:pt x="292" y="682"/>
                </a:cubicBezTo>
                <a:cubicBezTo>
                  <a:pt x="224" y="689"/>
                  <a:pt x="89" y="700"/>
                  <a:pt x="89" y="700"/>
                </a:cubicBezTo>
                <a:cubicBezTo>
                  <a:pt x="7" y="690"/>
                  <a:pt x="31" y="711"/>
                  <a:pt x="0" y="664"/>
                </a:cubicBezTo>
                <a:close/>
              </a:path>
            </a:pathLst>
          </a:cu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7726363" y="5740400"/>
            <a:ext cx="830262" cy="754063"/>
          </a:xfrm>
          <a:custGeom>
            <a:avLst/>
            <a:gdLst>
              <a:gd name="T0" fmla="*/ 0 w 523"/>
              <a:gd name="T1" fmla="*/ 674688 h 475"/>
              <a:gd name="T2" fmla="*/ 84137 w 523"/>
              <a:gd name="T3" fmla="*/ 420688 h 475"/>
              <a:gd name="T4" fmla="*/ 196850 w 523"/>
              <a:gd name="T5" fmla="*/ 252413 h 475"/>
              <a:gd name="T6" fmla="*/ 252412 w 523"/>
              <a:gd name="T7" fmla="*/ 84138 h 475"/>
              <a:gd name="T8" fmla="*/ 323850 w 523"/>
              <a:gd name="T9" fmla="*/ 0 h 475"/>
              <a:gd name="T10" fmla="*/ 463550 w 523"/>
              <a:gd name="T11" fmla="*/ 12700 h 475"/>
              <a:gd name="T12" fmla="*/ 506412 w 523"/>
              <a:gd name="T13" fmla="*/ 26988 h 475"/>
              <a:gd name="T14" fmla="*/ 520700 w 523"/>
              <a:gd name="T15" fmla="*/ 84138 h 475"/>
              <a:gd name="T16" fmla="*/ 604837 w 523"/>
              <a:gd name="T17" fmla="*/ 182563 h 475"/>
              <a:gd name="T18" fmla="*/ 731837 w 523"/>
              <a:gd name="T19" fmla="*/ 434975 h 475"/>
              <a:gd name="T20" fmla="*/ 801687 w 523"/>
              <a:gd name="T21" fmla="*/ 576263 h 475"/>
              <a:gd name="T22" fmla="*/ 787400 w 523"/>
              <a:gd name="T23" fmla="*/ 715963 h 475"/>
              <a:gd name="T24" fmla="*/ 477837 w 523"/>
              <a:gd name="T25" fmla="*/ 703263 h 475"/>
              <a:gd name="T26" fmla="*/ 69850 w 523"/>
              <a:gd name="T27" fmla="*/ 688975 h 475"/>
              <a:gd name="T28" fmla="*/ 0 w 523"/>
              <a:gd name="T29" fmla="*/ 674688 h 4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3"/>
              <a:gd name="T46" fmla="*/ 0 h 475"/>
              <a:gd name="T47" fmla="*/ 523 w 523"/>
              <a:gd name="T48" fmla="*/ 475 h 4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3" h="475">
                <a:moveTo>
                  <a:pt x="0" y="425"/>
                </a:moveTo>
                <a:cubicBezTo>
                  <a:pt x="6" y="389"/>
                  <a:pt x="34" y="294"/>
                  <a:pt x="53" y="265"/>
                </a:cubicBezTo>
                <a:cubicBezTo>
                  <a:pt x="69" y="241"/>
                  <a:pt x="113" y="190"/>
                  <a:pt x="124" y="159"/>
                </a:cubicBezTo>
                <a:cubicBezTo>
                  <a:pt x="136" y="124"/>
                  <a:pt x="148" y="89"/>
                  <a:pt x="159" y="53"/>
                </a:cubicBezTo>
                <a:cubicBezTo>
                  <a:pt x="166" y="31"/>
                  <a:pt x="191" y="19"/>
                  <a:pt x="204" y="0"/>
                </a:cubicBezTo>
                <a:cubicBezTo>
                  <a:pt x="233" y="3"/>
                  <a:pt x="263" y="4"/>
                  <a:pt x="292" y="8"/>
                </a:cubicBezTo>
                <a:cubicBezTo>
                  <a:pt x="301" y="9"/>
                  <a:pt x="313" y="10"/>
                  <a:pt x="319" y="17"/>
                </a:cubicBezTo>
                <a:cubicBezTo>
                  <a:pt x="327" y="27"/>
                  <a:pt x="323" y="42"/>
                  <a:pt x="328" y="53"/>
                </a:cubicBezTo>
                <a:cubicBezTo>
                  <a:pt x="338" y="77"/>
                  <a:pt x="364" y="98"/>
                  <a:pt x="381" y="115"/>
                </a:cubicBezTo>
                <a:cubicBezTo>
                  <a:pt x="399" y="169"/>
                  <a:pt x="429" y="227"/>
                  <a:pt x="461" y="274"/>
                </a:cubicBezTo>
                <a:cubicBezTo>
                  <a:pt x="472" y="307"/>
                  <a:pt x="486" y="334"/>
                  <a:pt x="505" y="363"/>
                </a:cubicBezTo>
                <a:cubicBezTo>
                  <a:pt x="502" y="392"/>
                  <a:pt x="523" y="440"/>
                  <a:pt x="496" y="451"/>
                </a:cubicBezTo>
                <a:cubicBezTo>
                  <a:pt x="435" y="475"/>
                  <a:pt x="366" y="445"/>
                  <a:pt x="301" y="443"/>
                </a:cubicBezTo>
                <a:cubicBezTo>
                  <a:pt x="215" y="440"/>
                  <a:pt x="130" y="437"/>
                  <a:pt x="44" y="434"/>
                </a:cubicBezTo>
                <a:cubicBezTo>
                  <a:pt x="12" y="412"/>
                  <a:pt x="27" y="411"/>
                  <a:pt x="0" y="425"/>
                </a:cubicBezTo>
                <a:close/>
              </a:path>
            </a:pathLst>
          </a:custGeom>
          <a:solidFill>
            <a:srgbClr val="993300">
              <a:alpha val="50980"/>
            </a:srgbClr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7978775" y="5970588"/>
            <a:ext cx="357188" cy="317500"/>
          </a:xfrm>
          <a:custGeom>
            <a:avLst/>
            <a:gdLst>
              <a:gd name="T0" fmla="*/ 225425 w 225"/>
              <a:gd name="T1" fmla="*/ 36513 h 200"/>
              <a:gd name="T2" fmla="*/ 71438 w 225"/>
              <a:gd name="T3" fmla="*/ 22225 h 200"/>
              <a:gd name="T4" fmla="*/ 0 w 225"/>
              <a:gd name="T5" fmla="*/ 149225 h 200"/>
              <a:gd name="T6" fmla="*/ 184150 w 225"/>
              <a:gd name="T7" fmla="*/ 288925 h 200"/>
              <a:gd name="T8" fmla="*/ 268288 w 225"/>
              <a:gd name="T9" fmla="*/ 317500 h 200"/>
              <a:gd name="T10" fmla="*/ 309563 w 225"/>
              <a:gd name="T11" fmla="*/ 288925 h 200"/>
              <a:gd name="T12" fmla="*/ 225425 w 225"/>
              <a:gd name="T13" fmla="*/ 36513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200"/>
              <a:gd name="T23" fmla="*/ 225 w 225"/>
              <a:gd name="T24" fmla="*/ 200 h 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200">
                <a:moveTo>
                  <a:pt x="142" y="23"/>
                </a:moveTo>
                <a:cubicBezTo>
                  <a:pt x="75" y="0"/>
                  <a:pt x="107" y="1"/>
                  <a:pt x="45" y="14"/>
                </a:cubicBezTo>
                <a:cubicBezTo>
                  <a:pt x="9" y="38"/>
                  <a:pt x="10" y="53"/>
                  <a:pt x="0" y="94"/>
                </a:cubicBezTo>
                <a:cubicBezTo>
                  <a:pt x="20" y="151"/>
                  <a:pt x="64" y="165"/>
                  <a:pt x="116" y="182"/>
                </a:cubicBezTo>
                <a:cubicBezTo>
                  <a:pt x="134" y="188"/>
                  <a:pt x="169" y="200"/>
                  <a:pt x="169" y="200"/>
                </a:cubicBezTo>
                <a:cubicBezTo>
                  <a:pt x="178" y="194"/>
                  <a:pt x="188" y="190"/>
                  <a:pt x="195" y="182"/>
                </a:cubicBezTo>
                <a:cubicBezTo>
                  <a:pt x="225" y="145"/>
                  <a:pt x="169" y="50"/>
                  <a:pt x="142" y="23"/>
                </a:cubicBezTo>
                <a:close/>
              </a:path>
            </a:pathLst>
          </a:cu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7599363" y="4391025"/>
            <a:ext cx="563562" cy="1558925"/>
          </a:xfrm>
          <a:custGeom>
            <a:avLst/>
            <a:gdLst>
              <a:gd name="T0" fmla="*/ 309562 w 355"/>
              <a:gd name="T1" fmla="*/ 1558925 h 982"/>
              <a:gd name="T2" fmla="*/ 254000 w 355"/>
              <a:gd name="T3" fmla="*/ 1447800 h 982"/>
              <a:gd name="T4" fmla="*/ 239712 w 355"/>
              <a:gd name="T5" fmla="*/ 1404938 h 982"/>
              <a:gd name="T6" fmla="*/ 155575 w 355"/>
              <a:gd name="T7" fmla="*/ 1335088 h 982"/>
              <a:gd name="T8" fmla="*/ 98425 w 355"/>
              <a:gd name="T9" fmla="*/ 1263650 h 982"/>
              <a:gd name="T10" fmla="*/ 42862 w 355"/>
              <a:gd name="T11" fmla="*/ 1193800 h 982"/>
              <a:gd name="T12" fmla="*/ 14287 w 355"/>
              <a:gd name="T13" fmla="*/ 1109663 h 982"/>
              <a:gd name="T14" fmla="*/ 0 w 355"/>
              <a:gd name="T15" fmla="*/ 1066800 h 982"/>
              <a:gd name="T16" fmla="*/ 254000 w 355"/>
              <a:gd name="T17" fmla="*/ 757238 h 982"/>
              <a:gd name="T18" fmla="*/ 338137 w 355"/>
              <a:gd name="T19" fmla="*/ 644525 h 982"/>
              <a:gd name="T20" fmla="*/ 366712 w 355"/>
              <a:gd name="T21" fmla="*/ 588963 h 982"/>
              <a:gd name="T22" fmla="*/ 407987 w 355"/>
              <a:gd name="T23" fmla="*/ 560388 h 982"/>
              <a:gd name="T24" fmla="*/ 465137 w 355"/>
              <a:gd name="T25" fmla="*/ 504825 h 982"/>
              <a:gd name="T26" fmla="*/ 520700 w 355"/>
              <a:gd name="T27" fmla="*/ 250825 h 982"/>
              <a:gd name="T28" fmla="*/ 563562 w 355"/>
              <a:gd name="T29" fmla="*/ 96838 h 98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5"/>
              <a:gd name="T46" fmla="*/ 0 h 982"/>
              <a:gd name="T47" fmla="*/ 355 w 355"/>
              <a:gd name="T48" fmla="*/ 982 h 98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5" h="982">
                <a:moveTo>
                  <a:pt x="195" y="982"/>
                </a:moveTo>
                <a:cubicBezTo>
                  <a:pt x="175" y="864"/>
                  <a:pt x="206" y="970"/>
                  <a:pt x="160" y="912"/>
                </a:cubicBezTo>
                <a:cubicBezTo>
                  <a:pt x="154" y="905"/>
                  <a:pt x="156" y="893"/>
                  <a:pt x="151" y="885"/>
                </a:cubicBezTo>
                <a:cubicBezTo>
                  <a:pt x="137" y="864"/>
                  <a:pt x="118" y="854"/>
                  <a:pt x="98" y="841"/>
                </a:cubicBezTo>
                <a:cubicBezTo>
                  <a:pt x="76" y="775"/>
                  <a:pt x="108" y="852"/>
                  <a:pt x="62" y="796"/>
                </a:cubicBezTo>
                <a:cubicBezTo>
                  <a:pt x="10" y="733"/>
                  <a:pt x="106" y="806"/>
                  <a:pt x="27" y="752"/>
                </a:cubicBezTo>
                <a:cubicBezTo>
                  <a:pt x="21" y="734"/>
                  <a:pt x="15" y="717"/>
                  <a:pt x="9" y="699"/>
                </a:cubicBezTo>
                <a:cubicBezTo>
                  <a:pt x="6" y="690"/>
                  <a:pt x="0" y="672"/>
                  <a:pt x="0" y="672"/>
                </a:cubicBezTo>
                <a:cubicBezTo>
                  <a:pt x="29" y="587"/>
                  <a:pt x="86" y="526"/>
                  <a:pt x="160" y="477"/>
                </a:cubicBezTo>
                <a:cubicBezTo>
                  <a:pt x="183" y="442"/>
                  <a:pt x="177" y="430"/>
                  <a:pt x="213" y="406"/>
                </a:cubicBezTo>
                <a:cubicBezTo>
                  <a:pt x="219" y="394"/>
                  <a:pt x="223" y="381"/>
                  <a:pt x="231" y="371"/>
                </a:cubicBezTo>
                <a:cubicBezTo>
                  <a:pt x="238" y="363"/>
                  <a:pt x="250" y="361"/>
                  <a:pt x="257" y="353"/>
                </a:cubicBezTo>
                <a:cubicBezTo>
                  <a:pt x="290" y="311"/>
                  <a:pt x="235" y="337"/>
                  <a:pt x="293" y="318"/>
                </a:cubicBezTo>
                <a:cubicBezTo>
                  <a:pt x="309" y="263"/>
                  <a:pt x="295" y="207"/>
                  <a:pt x="328" y="158"/>
                </a:cubicBezTo>
                <a:cubicBezTo>
                  <a:pt x="330" y="145"/>
                  <a:pt x="355" y="0"/>
                  <a:pt x="355" y="6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6262688" y="5443538"/>
            <a:ext cx="1322387" cy="1281112"/>
          </a:xfrm>
          <a:custGeom>
            <a:avLst/>
            <a:gdLst>
              <a:gd name="T0" fmla="*/ 0 w 833"/>
              <a:gd name="T1" fmla="*/ 1281112 h 807"/>
              <a:gd name="T2" fmla="*/ 254000 w 833"/>
              <a:gd name="T3" fmla="*/ 1098550 h 807"/>
              <a:gd name="T4" fmla="*/ 309562 w 833"/>
              <a:gd name="T5" fmla="*/ 1012825 h 807"/>
              <a:gd name="T6" fmla="*/ 323850 w 833"/>
              <a:gd name="T7" fmla="*/ 971550 h 807"/>
              <a:gd name="T8" fmla="*/ 366712 w 833"/>
              <a:gd name="T9" fmla="*/ 928687 h 807"/>
              <a:gd name="T10" fmla="*/ 422275 w 833"/>
              <a:gd name="T11" fmla="*/ 844550 h 807"/>
              <a:gd name="T12" fmla="*/ 450850 w 833"/>
              <a:gd name="T13" fmla="*/ 803275 h 807"/>
              <a:gd name="T14" fmla="*/ 506412 w 833"/>
              <a:gd name="T15" fmla="*/ 717550 h 807"/>
              <a:gd name="T16" fmla="*/ 619125 w 833"/>
              <a:gd name="T17" fmla="*/ 506412 h 807"/>
              <a:gd name="T18" fmla="*/ 957262 w 833"/>
              <a:gd name="T19" fmla="*/ 282575 h 807"/>
              <a:gd name="T20" fmla="*/ 1041400 w 833"/>
              <a:gd name="T21" fmla="*/ 196850 h 807"/>
              <a:gd name="T22" fmla="*/ 1252537 w 833"/>
              <a:gd name="T23" fmla="*/ 71437 h 807"/>
              <a:gd name="T24" fmla="*/ 1281112 w 833"/>
              <a:gd name="T25" fmla="*/ 28575 h 807"/>
              <a:gd name="T26" fmla="*/ 1322387 w 833"/>
              <a:gd name="T27" fmla="*/ 0 h 8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33"/>
              <a:gd name="T43" fmla="*/ 0 h 807"/>
              <a:gd name="T44" fmla="*/ 833 w 833"/>
              <a:gd name="T45" fmla="*/ 807 h 8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33" h="807">
                <a:moveTo>
                  <a:pt x="0" y="807"/>
                </a:moveTo>
                <a:cubicBezTo>
                  <a:pt x="64" y="786"/>
                  <a:pt x="104" y="727"/>
                  <a:pt x="160" y="692"/>
                </a:cubicBezTo>
                <a:cubicBezTo>
                  <a:pt x="172" y="674"/>
                  <a:pt x="188" y="658"/>
                  <a:pt x="195" y="638"/>
                </a:cubicBezTo>
                <a:cubicBezTo>
                  <a:pt x="198" y="629"/>
                  <a:pt x="199" y="620"/>
                  <a:pt x="204" y="612"/>
                </a:cubicBezTo>
                <a:cubicBezTo>
                  <a:pt x="211" y="601"/>
                  <a:pt x="223" y="595"/>
                  <a:pt x="231" y="585"/>
                </a:cubicBezTo>
                <a:cubicBezTo>
                  <a:pt x="244" y="568"/>
                  <a:pt x="254" y="550"/>
                  <a:pt x="266" y="532"/>
                </a:cubicBezTo>
                <a:cubicBezTo>
                  <a:pt x="272" y="523"/>
                  <a:pt x="284" y="506"/>
                  <a:pt x="284" y="506"/>
                </a:cubicBezTo>
                <a:cubicBezTo>
                  <a:pt x="305" y="443"/>
                  <a:pt x="276" y="517"/>
                  <a:pt x="319" y="452"/>
                </a:cubicBezTo>
                <a:cubicBezTo>
                  <a:pt x="346" y="411"/>
                  <a:pt x="352" y="355"/>
                  <a:pt x="390" y="319"/>
                </a:cubicBezTo>
                <a:cubicBezTo>
                  <a:pt x="453" y="258"/>
                  <a:pt x="531" y="226"/>
                  <a:pt x="603" y="178"/>
                </a:cubicBezTo>
                <a:cubicBezTo>
                  <a:pt x="624" y="164"/>
                  <a:pt x="638" y="142"/>
                  <a:pt x="656" y="124"/>
                </a:cubicBezTo>
                <a:cubicBezTo>
                  <a:pt x="693" y="86"/>
                  <a:pt x="746" y="72"/>
                  <a:pt x="789" y="45"/>
                </a:cubicBezTo>
                <a:cubicBezTo>
                  <a:pt x="795" y="36"/>
                  <a:pt x="799" y="26"/>
                  <a:pt x="807" y="18"/>
                </a:cubicBezTo>
                <a:cubicBezTo>
                  <a:pt x="814" y="10"/>
                  <a:pt x="833" y="0"/>
                  <a:pt x="833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675313" y="4787900"/>
            <a:ext cx="10080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AU" altLang="zh-CN" sz="1200" b="0" i="1">
                <a:solidFill>
                  <a:schemeClr val="tx1"/>
                </a:solidFill>
                <a:latin typeface="Verdana" panose="020B0604030504040204" pitchFamily="34" charset="0"/>
              </a:rPr>
              <a:t>MonaVale</a:t>
            </a:r>
            <a:endParaRPr lang="en-US" altLang="zh-CN" sz="1200" b="0" i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267700" y="594042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AU" altLang="zh-CN" sz="1200" b="0">
                <a:solidFill>
                  <a:schemeClr val="tx1"/>
                </a:solidFill>
                <a:latin typeface="Times" panose="02020603050405020304" pitchFamily="18" charset="0"/>
              </a:rPr>
              <a:t>One Tree Hill</a:t>
            </a:r>
            <a:endParaRPr lang="en-US" altLang="zh-CN" sz="12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 rot="-2990550">
            <a:off x="6199981" y="6063457"/>
            <a:ext cx="1414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1400" b="0">
                <a:solidFill>
                  <a:schemeClr val="tx1"/>
                </a:solidFill>
                <a:latin typeface="Times" panose="02020603050405020304" pitchFamily="18" charset="0"/>
              </a:rPr>
              <a:t>Murrumbidgee R</a:t>
            </a:r>
            <a:endParaRPr lang="en-US" altLang="zh-CN" sz="14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483600" y="5724525"/>
            <a:ext cx="1428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762875" y="5940425"/>
            <a:ext cx="522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1400" b="0">
                <a:solidFill>
                  <a:schemeClr val="tx1"/>
                </a:solidFill>
                <a:latin typeface="Verdana" panose="020B0604030504040204" pitchFamily="34" charset="0"/>
              </a:rPr>
              <a:t>    .</a:t>
            </a:r>
          </a:p>
          <a:p>
            <a:pPr algn="l"/>
            <a:r>
              <a:rPr lang="en-AU" altLang="zh-CN" sz="1400" b="0">
                <a:solidFill>
                  <a:schemeClr val="tx1"/>
                </a:solidFill>
                <a:latin typeface="Verdana" panose="020B0604030504040204" pitchFamily="34" charset="0"/>
              </a:rPr>
              <a:t>627</a:t>
            </a:r>
            <a:endParaRPr lang="en-US" altLang="zh-CN" sz="14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64" name="Rectangle 24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7197</TotalTime>
  <Pages>0</Pages>
  <Words>710</Words>
  <Characters>0</Characters>
  <Application>Microsoft Office PowerPoint</Application>
  <DocSecurity>0</DocSecurity>
  <PresentationFormat>全屏显示(4:3)</PresentationFormat>
  <Lines>0</Lines>
  <Paragraphs>92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Calibri</vt:lpstr>
      <vt:lpstr>Tahoma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Requirements Engineering</vt:lpstr>
      <vt:lpstr>PowerPoint 演示文稿</vt:lpstr>
      <vt:lpstr>Requirements Specification 目的</vt:lpstr>
      <vt:lpstr>Quality of Requirements Specification </vt:lpstr>
      <vt:lpstr>PowerPoint 演示文稿</vt:lpstr>
      <vt:lpstr>Use other models</vt:lpstr>
      <vt:lpstr>Use other models</vt:lpstr>
      <vt:lpstr>Use other models</vt:lpstr>
      <vt:lpstr>Use other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786</cp:revision>
  <cp:lastPrinted>1899-12-30T00:00:00Z</cp:lastPrinted>
  <dcterms:created xsi:type="dcterms:W3CDTF">2008-08-06T12:32:32Z</dcterms:created>
  <dcterms:modified xsi:type="dcterms:W3CDTF">2024-03-31T12:13:26Z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