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80"/>
  </p:notesMasterIdLst>
  <p:handoutMasterIdLst>
    <p:handoutMasterId r:id="rId81"/>
  </p:handoutMasterIdLst>
  <p:sldIdLst>
    <p:sldId id="698" r:id="rId3"/>
    <p:sldId id="793" r:id="rId4"/>
    <p:sldId id="816" r:id="rId5"/>
    <p:sldId id="795" r:id="rId6"/>
    <p:sldId id="817" r:id="rId7"/>
    <p:sldId id="798" r:id="rId8"/>
    <p:sldId id="812" r:id="rId9"/>
    <p:sldId id="801" r:id="rId10"/>
    <p:sldId id="811" r:id="rId11"/>
    <p:sldId id="804" r:id="rId12"/>
    <p:sldId id="701" r:id="rId13"/>
    <p:sldId id="805" r:id="rId14"/>
    <p:sldId id="806" r:id="rId15"/>
    <p:sldId id="807" r:id="rId16"/>
    <p:sldId id="808" r:id="rId17"/>
    <p:sldId id="810" r:id="rId18"/>
    <p:sldId id="702" r:id="rId19"/>
    <p:sldId id="703" r:id="rId20"/>
    <p:sldId id="814" r:id="rId21"/>
    <p:sldId id="815" r:id="rId22"/>
    <p:sldId id="707" r:id="rId23"/>
    <p:sldId id="712" r:id="rId24"/>
    <p:sldId id="713" r:id="rId25"/>
    <p:sldId id="714" r:id="rId26"/>
    <p:sldId id="715" r:id="rId27"/>
    <p:sldId id="813" r:id="rId28"/>
    <p:sldId id="716" r:id="rId29"/>
    <p:sldId id="725" r:id="rId30"/>
    <p:sldId id="726" r:id="rId31"/>
    <p:sldId id="727" r:id="rId32"/>
    <p:sldId id="728" r:id="rId33"/>
    <p:sldId id="729" r:id="rId34"/>
    <p:sldId id="730" r:id="rId35"/>
    <p:sldId id="731" r:id="rId36"/>
    <p:sldId id="733" r:id="rId37"/>
    <p:sldId id="734" r:id="rId38"/>
    <p:sldId id="735" r:id="rId39"/>
    <p:sldId id="736" r:id="rId40"/>
    <p:sldId id="737" r:id="rId41"/>
    <p:sldId id="738" r:id="rId42"/>
    <p:sldId id="739" r:id="rId43"/>
    <p:sldId id="740" r:id="rId44"/>
    <p:sldId id="741" r:id="rId45"/>
    <p:sldId id="742" r:id="rId46"/>
    <p:sldId id="743" r:id="rId47"/>
    <p:sldId id="744" r:id="rId48"/>
    <p:sldId id="745" r:id="rId49"/>
    <p:sldId id="746" r:id="rId50"/>
    <p:sldId id="747" r:id="rId51"/>
    <p:sldId id="748" r:id="rId52"/>
    <p:sldId id="749" r:id="rId53"/>
    <p:sldId id="750" r:id="rId54"/>
    <p:sldId id="751" r:id="rId55"/>
    <p:sldId id="752" r:id="rId56"/>
    <p:sldId id="753" r:id="rId57"/>
    <p:sldId id="754" r:id="rId58"/>
    <p:sldId id="755" r:id="rId59"/>
    <p:sldId id="756" r:id="rId60"/>
    <p:sldId id="757" r:id="rId61"/>
    <p:sldId id="758" r:id="rId62"/>
    <p:sldId id="759" r:id="rId63"/>
    <p:sldId id="760" r:id="rId64"/>
    <p:sldId id="761" r:id="rId65"/>
    <p:sldId id="763" r:id="rId66"/>
    <p:sldId id="764" r:id="rId67"/>
    <p:sldId id="765" r:id="rId68"/>
    <p:sldId id="766" r:id="rId69"/>
    <p:sldId id="767" r:id="rId70"/>
    <p:sldId id="768" r:id="rId71"/>
    <p:sldId id="769" r:id="rId72"/>
    <p:sldId id="770" r:id="rId73"/>
    <p:sldId id="771" r:id="rId74"/>
    <p:sldId id="773" r:id="rId75"/>
    <p:sldId id="774" r:id="rId76"/>
    <p:sldId id="775" r:id="rId77"/>
    <p:sldId id="776" r:id="rId78"/>
    <p:sldId id="790" r:id="rId79"/>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1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1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1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1600" b="1"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99FF99"/>
    <a:srgbClr val="CCFFFF"/>
    <a:srgbClr val="8597E3"/>
    <a:srgbClr val="CCECFF"/>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59" d="100"/>
          <a:sy n="59" d="100"/>
        </p:scale>
        <p:origin x="1488" y="33"/>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latin typeface="Times New Roman" pitchFamily="18"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latin typeface="Times New Roman" pitchFamily="18" charset="0"/>
                <a:ea typeface="宋体" pitchFamily="2" charset="-122"/>
              </a:defRPr>
            </a:lvl1pPr>
          </a:lstStyle>
          <a:p>
            <a:pPr>
              <a:defRPr/>
            </a:pPr>
            <a:fld id="{6FBDE1DD-9FFC-4396-B7CB-22BE331F69A7}" type="datetimeFigureOut">
              <a:rPr lang="zh-CN" altLang="en-US"/>
              <a:pPr>
                <a:defRPr/>
              </a:pPr>
              <a:t>2022/4/1</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latin typeface="Times New Roman" pitchFamily="18"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latin typeface="Times New Roman" pitchFamily="18" charset="0"/>
                <a:ea typeface="宋体" pitchFamily="2" charset="-122"/>
              </a:defRPr>
            </a:lvl1pPr>
          </a:lstStyle>
          <a:p>
            <a:pPr>
              <a:defRPr/>
            </a:pPr>
            <a:fld id="{643D05E4-0561-4977-B358-AA0D011F5F4A}" type="slidenum">
              <a:rPr lang="zh-CN" altLang="en-US"/>
              <a:pPr>
                <a:defRPr/>
              </a:pPr>
              <a:t>‹#›</a:t>
            </a:fld>
            <a:endParaRPr lang="zh-CN" altLang="en-US"/>
          </a:p>
        </p:txBody>
      </p:sp>
    </p:spTree>
    <p:extLst>
      <p:ext uri="{BB962C8B-B14F-4D97-AF65-F5344CB8AC3E}">
        <p14:creationId xmlns:p14="http://schemas.microsoft.com/office/powerpoint/2010/main" val="2367238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latin typeface="Times New Roman" pitchFamily="18"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latin typeface="Times New Roman" pitchFamily="18" charset="0"/>
                <a:ea typeface="宋体" pitchFamily="2" charset="-122"/>
              </a:defRPr>
            </a:lvl1pPr>
          </a:lstStyle>
          <a:p>
            <a:pPr>
              <a:defRPr/>
            </a:pPr>
            <a:fld id="{DE384BD2-87C6-470D-88A9-384E5BEFFD9C}" type="datetimeFigureOut">
              <a:rPr lang="zh-CN" altLang="en-US"/>
              <a:pPr>
                <a:defRPr/>
              </a:pPr>
              <a:t>2022/4/1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latin typeface="Times New Roman" pitchFamily="18"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latin typeface="Times New Roman" pitchFamily="18" charset="0"/>
                <a:ea typeface="宋体" pitchFamily="2" charset="-122"/>
              </a:defRPr>
            </a:lvl1pPr>
          </a:lstStyle>
          <a:p>
            <a:pPr>
              <a:defRPr/>
            </a:pPr>
            <a:fld id="{90242A94-F2F0-4BD1-9F3C-266FE0DCA219}" type="slidenum">
              <a:rPr lang="zh-CN" altLang="en-US"/>
              <a:pPr>
                <a:defRPr/>
              </a:pPr>
              <a:t>‹#›</a:t>
            </a:fld>
            <a:endParaRPr lang="zh-CN" altLang="en-US"/>
          </a:p>
        </p:txBody>
      </p:sp>
    </p:spTree>
    <p:extLst>
      <p:ext uri="{BB962C8B-B14F-4D97-AF65-F5344CB8AC3E}">
        <p14:creationId xmlns:p14="http://schemas.microsoft.com/office/powerpoint/2010/main" val="30757807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05190384"/>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5456657"/>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4415632"/>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1530544"/>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C1CC4D13-6F07-4922-9903-53E34A3EED91}" type="slidenum">
              <a:rPr lang="zh-CN" altLang="en-US"/>
              <a:pPr>
                <a:defRPr/>
              </a:pPr>
              <a:t>‹#›</a:t>
            </a:fld>
            <a:endParaRPr lang="en-US" altLang="zh-CN"/>
          </a:p>
        </p:txBody>
      </p:sp>
    </p:spTree>
    <p:extLst>
      <p:ext uri="{BB962C8B-B14F-4D97-AF65-F5344CB8AC3E}">
        <p14:creationId xmlns:p14="http://schemas.microsoft.com/office/powerpoint/2010/main" val="2442841202"/>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A3F2313D-E93B-4565-AE06-6912C016572F}" type="slidenum">
              <a:rPr lang="zh-CN" altLang="en-US"/>
              <a:pPr>
                <a:defRPr/>
              </a:pPr>
              <a:t>‹#›</a:t>
            </a:fld>
            <a:endParaRPr lang="en-US" altLang="zh-CN"/>
          </a:p>
        </p:txBody>
      </p:sp>
    </p:spTree>
    <p:extLst>
      <p:ext uri="{BB962C8B-B14F-4D97-AF65-F5344CB8AC3E}">
        <p14:creationId xmlns:p14="http://schemas.microsoft.com/office/powerpoint/2010/main" val="2766428391"/>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CF781F43-1C54-4995-82DC-E9D3485BF644}" type="slidenum">
              <a:rPr lang="zh-CN" altLang="en-US"/>
              <a:pPr>
                <a:defRPr/>
              </a:pPr>
              <a:t>‹#›</a:t>
            </a:fld>
            <a:endParaRPr lang="en-US" altLang="zh-CN"/>
          </a:p>
        </p:txBody>
      </p:sp>
    </p:spTree>
    <p:extLst>
      <p:ext uri="{BB962C8B-B14F-4D97-AF65-F5344CB8AC3E}">
        <p14:creationId xmlns:p14="http://schemas.microsoft.com/office/powerpoint/2010/main" val="3585460990"/>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914C652F-182F-4002-8260-8B792956BF53}" type="slidenum">
              <a:rPr lang="zh-CN" altLang="en-US"/>
              <a:pPr>
                <a:defRPr/>
              </a:pPr>
              <a:t>‹#›</a:t>
            </a:fld>
            <a:endParaRPr lang="en-US" altLang="zh-CN"/>
          </a:p>
        </p:txBody>
      </p:sp>
    </p:spTree>
    <p:extLst>
      <p:ext uri="{BB962C8B-B14F-4D97-AF65-F5344CB8AC3E}">
        <p14:creationId xmlns:p14="http://schemas.microsoft.com/office/powerpoint/2010/main" val="2800711392"/>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FE028FC0-0F6C-4317-A4BA-4E962D8AA817}" type="slidenum">
              <a:rPr lang="zh-CN" altLang="en-US"/>
              <a:pPr>
                <a:defRPr/>
              </a:pPr>
              <a:t>‹#›</a:t>
            </a:fld>
            <a:endParaRPr lang="en-US" altLang="zh-CN"/>
          </a:p>
        </p:txBody>
      </p:sp>
    </p:spTree>
    <p:extLst>
      <p:ext uri="{BB962C8B-B14F-4D97-AF65-F5344CB8AC3E}">
        <p14:creationId xmlns:p14="http://schemas.microsoft.com/office/powerpoint/2010/main" val="330895919"/>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803985FD-543E-45ED-9DE2-487E44CAE0C2}" type="slidenum">
              <a:rPr lang="zh-CN" altLang="en-US"/>
              <a:pPr>
                <a:defRPr/>
              </a:pPr>
              <a:t>‹#›</a:t>
            </a:fld>
            <a:endParaRPr lang="en-US" altLang="zh-CN"/>
          </a:p>
        </p:txBody>
      </p:sp>
    </p:spTree>
    <p:extLst>
      <p:ext uri="{BB962C8B-B14F-4D97-AF65-F5344CB8AC3E}">
        <p14:creationId xmlns:p14="http://schemas.microsoft.com/office/powerpoint/2010/main" val="2312325967"/>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0898FD6A-9DDC-4943-A72A-E7FA888E3FDD}" type="slidenum">
              <a:rPr lang="zh-CN" altLang="en-US"/>
              <a:pPr>
                <a:defRPr/>
              </a:pPr>
              <a:t>‹#›</a:t>
            </a:fld>
            <a:endParaRPr lang="en-US" altLang="zh-CN"/>
          </a:p>
        </p:txBody>
      </p:sp>
    </p:spTree>
    <p:extLst>
      <p:ext uri="{BB962C8B-B14F-4D97-AF65-F5344CB8AC3E}">
        <p14:creationId xmlns:p14="http://schemas.microsoft.com/office/powerpoint/2010/main" val="226438612"/>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4216404"/>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5A8AC2F6-EF27-417A-9F89-D1193970E7C1}" type="slidenum">
              <a:rPr lang="zh-CN" altLang="en-US"/>
              <a:pPr>
                <a:defRPr/>
              </a:pPr>
              <a:t>‹#›</a:t>
            </a:fld>
            <a:endParaRPr lang="en-US" altLang="zh-CN"/>
          </a:p>
        </p:txBody>
      </p:sp>
    </p:spTree>
    <p:extLst>
      <p:ext uri="{BB962C8B-B14F-4D97-AF65-F5344CB8AC3E}">
        <p14:creationId xmlns:p14="http://schemas.microsoft.com/office/powerpoint/2010/main" val="263698612"/>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AFF6B46-F461-4113-8F1A-0C9152DF9751}" type="slidenum">
              <a:rPr lang="zh-CN" altLang="en-US"/>
              <a:pPr>
                <a:defRPr/>
              </a:pPr>
              <a:t>‹#›</a:t>
            </a:fld>
            <a:endParaRPr lang="en-US" altLang="zh-CN"/>
          </a:p>
        </p:txBody>
      </p:sp>
    </p:spTree>
    <p:extLst>
      <p:ext uri="{BB962C8B-B14F-4D97-AF65-F5344CB8AC3E}">
        <p14:creationId xmlns:p14="http://schemas.microsoft.com/office/powerpoint/2010/main" val="4284013732"/>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2B474BE1-DED8-4738-8F4D-DC8ED64E26F7}" type="slidenum">
              <a:rPr lang="zh-CN" altLang="en-US"/>
              <a:pPr>
                <a:defRPr/>
              </a:pPr>
              <a:t>‹#›</a:t>
            </a:fld>
            <a:endParaRPr lang="en-US" altLang="zh-CN"/>
          </a:p>
        </p:txBody>
      </p:sp>
    </p:spTree>
    <p:extLst>
      <p:ext uri="{BB962C8B-B14F-4D97-AF65-F5344CB8AC3E}">
        <p14:creationId xmlns:p14="http://schemas.microsoft.com/office/powerpoint/2010/main" val="515140501"/>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FEE67EE0-CC03-4C83-B5B7-42C40CA18FC3}" type="slidenum">
              <a:rPr lang="zh-CN" altLang="en-US"/>
              <a:pPr>
                <a:defRPr/>
              </a:pPr>
              <a:t>‹#›</a:t>
            </a:fld>
            <a:endParaRPr lang="en-US" altLang="zh-CN"/>
          </a:p>
        </p:txBody>
      </p:sp>
    </p:spTree>
    <p:extLst>
      <p:ext uri="{BB962C8B-B14F-4D97-AF65-F5344CB8AC3E}">
        <p14:creationId xmlns:p14="http://schemas.microsoft.com/office/powerpoint/2010/main" val="731181765"/>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07BBB55B-EDEA-4A0B-8F09-4F874A628318}" type="slidenum">
              <a:rPr lang="zh-CN" altLang="en-US"/>
              <a:pPr>
                <a:defRPr/>
              </a:pPr>
              <a:t>‹#›</a:t>
            </a:fld>
            <a:endParaRPr lang="en-US" altLang="zh-CN"/>
          </a:p>
        </p:txBody>
      </p:sp>
    </p:spTree>
    <p:extLst>
      <p:ext uri="{BB962C8B-B14F-4D97-AF65-F5344CB8AC3E}">
        <p14:creationId xmlns:p14="http://schemas.microsoft.com/office/powerpoint/2010/main" val="2781770074"/>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A073FAA5-75EE-4DE3-8DF2-CEB6BFEED221}" type="slidenum">
              <a:rPr lang="zh-CN" altLang="en-US"/>
              <a:pPr>
                <a:defRPr/>
              </a:pPr>
              <a:t>‹#›</a:t>
            </a:fld>
            <a:endParaRPr lang="en-US" altLang="zh-CN"/>
          </a:p>
        </p:txBody>
      </p:sp>
    </p:spTree>
    <p:extLst>
      <p:ext uri="{BB962C8B-B14F-4D97-AF65-F5344CB8AC3E}">
        <p14:creationId xmlns:p14="http://schemas.microsoft.com/office/powerpoint/2010/main" val="538354684"/>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7CDF5E37-E496-4EBC-8CC4-AF1667386B2F}" type="slidenum">
              <a:rPr lang="zh-CN" altLang="en-US"/>
              <a:pPr>
                <a:defRPr/>
              </a:pPr>
              <a:t>‹#›</a:t>
            </a:fld>
            <a:endParaRPr lang="en-US" altLang="zh-CN"/>
          </a:p>
        </p:txBody>
      </p:sp>
    </p:spTree>
    <p:extLst>
      <p:ext uri="{BB962C8B-B14F-4D97-AF65-F5344CB8AC3E}">
        <p14:creationId xmlns:p14="http://schemas.microsoft.com/office/powerpoint/2010/main" val="2611581203"/>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34090052"/>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8796856"/>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32271041"/>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87434317"/>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049085"/>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03882824"/>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49658447"/>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1998354 h 1000"/>
              <a:gd name="T6" fmla="*/ 0 w 1000"/>
              <a:gd name="T7" fmla="*/ 11998354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defRPr>
            </a:lvl1pPr>
          </a:lstStyle>
          <a:p>
            <a:pPr>
              <a:defRPr/>
            </a:pPr>
            <a:fld id="{5C96BED9-BBCB-461C-86BF-ADBED29EEBC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7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0" y="279400"/>
            <a:ext cx="896461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endParaRPr lang="en-US" altLang="zh-CN" sz="4400">
              <a:latin typeface="Arial" charset="0"/>
              <a:cs typeface="Times New Roman" pitchFamily="18" charset="0"/>
            </a:endParaRPr>
          </a:p>
          <a:p>
            <a:pPr eaLnBrk="1" hangingPunct="1">
              <a:spcBef>
                <a:spcPct val="50000"/>
              </a:spcBef>
            </a:pPr>
            <a:r>
              <a:rPr lang="en-US" altLang="zh-CN" sz="4400">
                <a:latin typeface="Arial" charset="0"/>
                <a:cs typeface="Times New Roman" pitchFamily="18" charset="0"/>
              </a:rPr>
              <a:t>CHAPTER 4</a:t>
            </a:r>
          </a:p>
          <a:p>
            <a:pPr eaLnBrk="1" hangingPunct="1">
              <a:spcBef>
                <a:spcPct val="50000"/>
              </a:spcBef>
            </a:pPr>
            <a:r>
              <a:rPr lang="en-US" altLang="zh-CN" sz="4400">
                <a:solidFill>
                  <a:srgbClr val="0000FF"/>
                </a:solidFill>
                <a:latin typeface="Arial" charset="0"/>
                <a:cs typeface="Times New Roman" pitchFamily="18" charset="0"/>
              </a:rPr>
              <a:t>Architecture Design</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431800" y="2333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tabLst>
                <a:tab pos="4838700" algn="l"/>
              </a:tabLst>
            </a:pPr>
            <a:r>
              <a:rPr lang="en-GB" altLang="zh-CN" sz="4000">
                <a:solidFill>
                  <a:schemeClr val="tx1"/>
                </a:solidFill>
                <a:cs typeface="Times New Roman" pitchFamily="18" charset="0"/>
              </a:rPr>
              <a:t>Different aspects of design</a:t>
            </a:r>
            <a:r>
              <a:rPr lang="en-US" altLang="zh-CN" sz="3800" b="0">
                <a:solidFill>
                  <a:schemeClr val="tx1"/>
                </a:solidFill>
                <a:latin typeface="Verdana" pitchFamily="34" charset="0"/>
              </a:rPr>
              <a:t> </a:t>
            </a:r>
          </a:p>
        </p:txBody>
      </p:sp>
      <p:sp>
        <p:nvSpPr>
          <p:cNvPr id="10243" name="Rectangle 5"/>
          <p:cNvSpPr>
            <a:spLocks noChangeArrowheads="1"/>
          </p:cNvSpPr>
          <p:nvPr/>
        </p:nvSpPr>
        <p:spPr bwMode="auto">
          <a:xfrm>
            <a:off x="0" y="1808163"/>
            <a:ext cx="9144000"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08050" lvl="1" indent="-436563" algn="l" eaLnBrk="0" hangingPunct="0">
              <a:spcBef>
                <a:spcPct val="20000"/>
              </a:spcBef>
              <a:buClr>
                <a:schemeClr val="accent2"/>
              </a:buClr>
              <a:buFont typeface="Wingdings" pitchFamily="2" charset="2"/>
              <a:buChar char="n"/>
            </a:pPr>
            <a:r>
              <a:rPr lang="en-GB" altLang="zh-CN" sz="2400" i="1">
                <a:latin typeface="Verdana" pitchFamily="34" charset="0"/>
              </a:rPr>
              <a:t>Architecture design:</a:t>
            </a:r>
            <a:r>
              <a:rPr lang="en-GB" altLang="zh-CN" sz="2600">
                <a:solidFill>
                  <a:schemeClr val="tx1"/>
                </a:solidFill>
                <a:latin typeface="Verdana" pitchFamily="34" charset="0"/>
              </a:rPr>
              <a:t> </a:t>
            </a:r>
          </a:p>
          <a:p>
            <a:pPr marL="1304925" lvl="2" indent="-395288" algn="l" eaLnBrk="0" hangingPunct="0">
              <a:spcBef>
                <a:spcPct val="20000"/>
              </a:spcBef>
              <a:buClr>
                <a:schemeClr val="accent2"/>
              </a:buClr>
              <a:buFont typeface="Wingdings" pitchFamily="2" charset="2"/>
              <a:buChar char="o"/>
            </a:pPr>
            <a:r>
              <a:rPr lang="en-GB" altLang="zh-CN" sz="2300" b="0">
                <a:solidFill>
                  <a:schemeClr val="tx1"/>
                </a:solidFill>
                <a:latin typeface="Verdana" pitchFamily="34" charset="0"/>
              </a:rPr>
              <a:t>The division into subsystems and components,</a:t>
            </a:r>
          </a:p>
          <a:p>
            <a:pPr marL="1693863" lvl="3" indent="-387350" algn="l" eaLnBrk="0" hangingPunct="0">
              <a:spcBef>
                <a:spcPct val="20000"/>
              </a:spcBef>
              <a:buClr>
                <a:schemeClr val="accent2"/>
              </a:buClr>
              <a:buFont typeface="Wingdings" pitchFamily="2" charset="2"/>
              <a:buChar char="n"/>
            </a:pPr>
            <a:r>
              <a:rPr lang="en-GB" altLang="zh-CN" sz="2000" b="0">
                <a:solidFill>
                  <a:schemeClr val="tx1"/>
                </a:solidFill>
                <a:latin typeface="Verdana" pitchFamily="34" charset="0"/>
              </a:rPr>
              <a:t>How these will be connected.</a:t>
            </a:r>
          </a:p>
          <a:p>
            <a:pPr marL="1693863" lvl="3" indent="-387350" algn="l" eaLnBrk="0" hangingPunct="0">
              <a:spcBef>
                <a:spcPct val="20000"/>
              </a:spcBef>
              <a:buClr>
                <a:schemeClr val="accent2"/>
              </a:buClr>
              <a:buFont typeface="Wingdings" pitchFamily="2" charset="2"/>
              <a:buChar char="n"/>
            </a:pPr>
            <a:r>
              <a:rPr lang="en-GB" altLang="zh-CN" sz="2000" b="0">
                <a:solidFill>
                  <a:schemeClr val="tx1"/>
                </a:solidFill>
                <a:latin typeface="Verdana" pitchFamily="34" charset="0"/>
              </a:rPr>
              <a:t>How they will interact.</a:t>
            </a:r>
          </a:p>
          <a:p>
            <a:pPr marL="1693863" lvl="3" indent="-387350" algn="l" eaLnBrk="0" hangingPunct="0">
              <a:spcBef>
                <a:spcPct val="20000"/>
              </a:spcBef>
              <a:buClr>
                <a:schemeClr val="accent2"/>
              </a:buClr>
              <a:buFont typeface="Wingdings" pitchFamily="2" charset="2"/>
              <a:buChar char="n"/>
            </a:pPr>
            <a:r>
              <a:rPr lang="en-GB" altLang="zh-CN" sz="2000" b="0">
                <a:solidFill>
                  <a:schemeClr val="tx1"/>
                </a:solidFill>
                <a:latin typeface="Verdana" pitchFamily="34" charset="0"/>
              </a:rPr>
              <a:t>Their interfaces. </a:t>
            </a:r>
          </a:p>
          <a:p>
            <a:pPr marL="908050" lvl="1" indent="-436563" algn="l" eaLnBrk="0" hangingPunct="0">
              <a:spcBef>
                <a:spcPct val="20000"/>
              </a:spcBef>
              <a:buClr>
                <a:schemeClr val="accent2"/>
              </a:buClr>
              <a:buFont typeface="Wingdings" pitchFamily="2" charset="2"/>
              <a:buChar char="n"/>
            </a:pPr>
            <a:r>
              <a:rPr lang="en-GB" altLang="zh-CN" sz="2400" i="1">
                <a:latin typeface="Verdana" pitchFamily="34" charset="0"/>
              </a:rPr>
              <a:t>Class design:</a:t>
            </a:r>
            <a:r>
              <a:rPr lang="en-GB" altLang="zh-CN" sz="2200" b="0">
                <a:solidFill>
                  <a:schemeClr val="tx1"/>
                </a:solidFill>
                <a:latin typeface="Verdana" pitchFamily="34" charset="0"/>
              </a:rPr>
              <a:t> </a:t>
            </a:r>
          </a:p>
          <a:p>
            <a:pPr marL="1304925" lvl="2" indent="-395288" algn="l" eaLnBrk="0" hangingPunct="0">
              <a:spcBef>
                <a:spcPct val="20000"/>
              </a:spcBef>
              <a:buClr>
                <a:schemeClr val="accent2"/>
              </a:buClr>
              <a:buFont typeface="Wingdings" pitchFamily="2" charset="2"/>
              <a:buChar char="o"/>
            </a:pPr>
            <a:r>
              <a:rPr lang="en-GB" altLang="zh-CN" sz="2300" b="0">
                <a:solidFill>
                  <a:schemeClr val="tx1"/>
                </a:solidFill>
                <a:latin typeface="Verdana" pitchFamily="34" charset="0"/>
              </a:rPr>
              <a:t>The various features of classes.</a:t>
            </a:r>
            <a:endParaRPr lang="en-US" altLang="zh-CN" sz="2300" b="0">
              <a:solidFill>
                <a:schemeClr val="tx1"/>
              </a:solidFill>
              <a:latin typeface="Verdana" pitchFamily="34" charset="0"/>
            </a:endParaRPr>
          </a:p>
          <a:p>
            <a:pPr marL="908050" lvl="1" indent="-436563" algn="l" eaLnBrk="0" hangingPunct="0">
              <a:spcBef>
                <a:spcPct val="20000"/>
              </a:spcBef>
              <a:buClr>
                <a:schemeClr val="accent2"/>
              </a:buClr>
              <a:buFont typeface="Wingdings" pitchFamily="2" charset="2"/>
              <a:buChar char="n"/>
            </a:pPr>
            <a:r>
              <a:rPr lang="en-GB" altLang="zh-CN" sz="2400" i="1">
                <a:latin typeface="Verdana" pitchFamily="34" charset="0"/>
              </a:rPr>
              <a:t>User interface design</a:t>
            </a:r>
            <a:r>
              <a:rPr lang="en-US" altLang="zh-CN" sz="2400" i="1">
                <a:latin typeface="Verdana" pitchFamily="34" charset="0"/>
              </a:rPr>
              <a:t> </a:t>
            </a:r>
          </a:p>
          <a:p>
            <a:pPr marL="908050" lvl="1" indent="-436563" algn="l" eaLnBrk="0" hangingPunct="0">
              <a:spcBef>
                <a:spcPct val="20000"/>
              </a:spcBef>
              <a:buClr>
                <a:schemeClr val="accent2"/>
              </a:buClr>
              <a:buFont typeface="Wingdings" pitchFamily="2" charset="2"/>
              <a:buChar char="n"/>
            </a:pPr>
            <a:r>
              <a:rPr lang="en-GB" altLang="zh-CN" sz="2400" i="1">
                <a:latin typeface="Verdana" pitchFamily="34" charset="0"/>
              </a:rPr>
              <a:t>Algorithm design: </a:t>
            </a:r>
          </a:p>
          <a:p>
            <a:pPr marL="1304925" lvl="2" indent="-395288" algn="l" eaLnBrk="0" hangingPunct="0">
              <a:spcBef>
                <a:spcPct val="20000"/>
              </a:spcBef>
              <a:buClr>
                <a:schemeClr val="accent2"/>
              </a:buClr>
              <a:buFont typeface="Wingdings" pitchFamily="2" charset="2"/>
              <a:buChar char="o"/>
            </a:pPr>
            <a:r>
              <a:rPr lang="en-GB" altLang="zh-CN" sz="2300" b="0">
                <a:solidFill>
                  <a:schemeClr val="tx1"/>
                </a:solidFill>
                <a:latin typeface="Verdana" pitchFamily="34" charset="0"/>
              </a:rPr>
              <a:t>The design of computational mechanisms</a:t>
            </a:r>
            <a:r>
              <a:rPr lang="en-US" altLang="zh-CN" sz="2300" b="0">
                <a:solidFill>
                  <a:schemeClr val="tx1"/>
                </a:solidFill>
                <a:latin typeface="Verdana" pitchFamily="34" charset="0"/>
              </a:rPr>
              <a:t>.</a:t>
            </a:r>
          </a:p>
          <a:p>
            <a:pPr marL="908050" lvl="1" indent="-436563" algn="l" eaLnBrk="0" hangingPunct="0">
              <a:spcBef>
                <a:spcPct val="20000"/>
              </a:spcBef>
              <a:buClr>
                <a:schemeClr val="accent2"/>
              </a:buClr>
              <a:buFont typeface="Wingdings" pitchFamily="2" charset="2"/>
              <a:buChar char="n"/>
            </a:pPr>
            <a:r>
              <a:rPr lang="en-GB" altLang="zh-CN" sz="2400" i="1">
                <a:latin typeface="Verdana" pitchFamily="34" charset="0"/>
              </a:rPr>
              <a:t>Protocol design: </a:t>
            </a:r>
          </a:p>
          <a:p>
            <a:pPr marL="1304925" lvl="2" indent="-395288" algn="l" eaLnBrk="0" hangingPunct="0">
              <a:spcBef>
                <a:spcPct val="20000"/>
              </a:spcBef>
              <a:buClr>
                <a:schemeClr val="accent2"/>
              </a:buClr>
              <a:buFont typeface="Wingdings" pitchFamily="2" charset="2"/>
              <a:buChar char="o"/>
            </a:pPr>
            <a:r>
              <a:rPr lang="en-GB" altLang="zh-CN" sz="2300" b="0">
                <a:solidFill>
                  <a:schemeClr val="tx1"/>
                </a:solidFill>
                <a:latin typeface="Verdana" pitchFamily="34" charset="0"/>
              </a:rPr>
              <a:t>The design of communications protocol.</a:t>
            </a:r>
            <a:endParaRPr lang="en-US" altLang="zh-CN" sz="2300" b="0">
              <a:solidFill>
                <a:schemeClr val="tx1"/>
              </a:solidFill>
              <a:latin typeface="Verdana" pitchFamily="34" charset="0"/>
            </a:endParaRPr>
          </a:p>
          <a:p>
            <a:pPr marL="908050" lvl="1" indent="-436563" algn="l" eaLnBrk="0" hangingPunct="0">
              <a:spcBef>
                <a:spcPct val="20000"/>
              </a:spcBef>
              <a:buClr>
                <a:schemeClr val="accent2"/>
              </a:buClr>
              <a:buFont typeface="Wingdings" pitchFamily="2" charset="2"/>
              <a:buChar char="n"/>
            </a:pPr>
            <a:endParaRPr lang="en-US" altLang="zh-CN" sz="2100" b="0">
              <a:solidFill>
                <a:schemeClr val="tx1"/>
              </a:solidFill>
              <a:latin typeface="Verdana" pitchFamily="34" charset="0"/>
            </a:endParaRPr>
          </a:p>
        </p:txBody>
      </p:sp>
      <p:sp>
        <p:nvSpPr>
          <p:cNvPr id="10244" name="AutoShape 6"/>
          <p:cNvSpPr>
            <a:spLocks/>
          </p:cNvSpPr>
          <p:nvPr/>
        </p:nvSpPr>
        <p:spPr bwMode="auto">
          <a:xfrm>
            <a:off x="7002463" y="3962400"/>
            <a:ext cx="838200" cy="2895600"/>
          </a:xfrm>
          <a:prstGeom prst="rightBrace">
            <a:avLst>
              <a:gd name="adj1" fmla="val 28788"/>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0245" name="Rectangle 7"/>
          <p:cNvSpPr>
            <a:spLocks noChangeArrowheads="1"/>
          </p:cNvSpPr>
          <p:nvPr/>
        </p:nvSpPr>
        <p:spPr bwMode="auto">
          <a:xfrm>
            <a:off x="7677150" y="4914900"/>
            <a:ext cx="1436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zh-CN" altLang="en-US" sz="2800">
                <a:latin typeface="Arial" charset="0"/>
              </a:rPr>
              <a:t>详细设计</a:t>
            </a:r>
            <a:endParaRPr lang="en-US" altLang="zh-CN" sz="2800">
              <a:latin typeface="Arial" charset="0"/>
            </a:endParaRP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2" name="Rectangle 6"/>
          <p:cNvSpPr>
            <a:spLocks noChangeArrowheads="1"/>
          </p:cNvSpPr>
          <p:nvPr/>
        </p:nvSpPr>
        <p:spPr bwMode="auto">
          <a:xfrm>
            <a:off x="1736725" y="1763713"/>
            <a:ext cx="4427538" cy="1214437"/>
          </a:xfrm>
          <a:prstGeom prst="rect">
            <a:avLst/>
          </a:prstGeom>
          <a:noFill/>
          <a:ln w="9525" algn="ctr">
            <a:noFill/>
            <a:miter lim="800000"/>
            <a:headEnd/>
            <a:tailEnd/>
          </a:ln>
          <a:effectLst/>
        </p:spPr>
        <p:txBody>
          <a:bodyPr lIns="0" tIns="0" rIns="0" bIns="0">
            <a:spAutoFit/>
          </a:bodyPr>
          <a:lstStyle/>
          <a:p>
            <a:pPr marL="457200" indent="-457200" algn="l" eaLnBrk="0" hangingPunct="0">
              <a:lnSpc>
                <a:spcPct val="150000"/>
              </a:lnSpc>
              <a:buClr>
                <a:srgbClr val="FF0000"/>
              </a:buClr>
              <a:buFont typeface="Wingdings" pitchFamily="2" charset="2"/>
              <a:buChar char="ü"/>
              <a:defRPr/>
            </a:pPr>
            <a:r>
              <a:rPr lang="en-US" altLang="zh-CN" sz="2800" dirty="0">
                <a:solidFill>
                  <a:schemeClr val="tx2"/>
                </a:solidFill>
                <a:effectLst>
                  <a:outerShdw blurRad="38100" dist="38100" dir="2700000" algn="tl">
                    <a:srgbClr val="C0C0C0"/>
                  </a:outerShdw>
                </a:effectLst>
                <a:latin typeface="宋体" panose="02010600030101010101" pitchFamily="2" charset="-122"/>
              </a:rPr>
              <a:t>Architecture Design</a:t>
            </a:r>
          </a:p>
          <a:p>
            <a:pPr marL="457200" indent="-457200" algn="l" eaLnBrk="0" hangingPunct="0">
              <a:lnSpc>
                <a:spcPct val="150000"/>
              </a:lnSpc>
              <a:buClr>
                <a:srgbClr val="FF0000"/>
              </a:buClr>
              <a:buFont typeface="Wingdings" pitchFamily="2" charset="2"/>
              <a:buChar char="ü"/>
              <a:defRPr/>
            </a:pPr>
            <a:r>
              <a:rPr lang="en-US" altLang="zh-CN" sz="2800" dirty="0">
                <a:solidFill>
                  <a:schemeClr val="tx2"/>
                </a:solidFill>
                <a:effectLst>
                  <a:outerShdw blurRad="38100" dist="38100" dir="2700000" algn="tl">
                    <a:srgbClr val="C0C0C0"/>
                  </a:outerShdw>
                </a:effectLst>
                <a:latin typeface="宋体" panose="02010600030101010101" pitchFamily="2" charset="-122"/>
              </a:rPr>
              <a:t>General Design</a:t>
            </a:r>
          </a:p>
        </p:txBody>
      </p:sp>
      <p:sp>
        <p:nvSpPr>
          <p:cNvPr id="352263" name="Rectangle 7"/>
          <p:cNvSpPr>
            <a:spLocks noChangeArrowheads="1"/>
          </p:cNvSpPr>
          <p:nvPr/>
        </p:nvSpPr>
        <p:spPr bwMode="auto">
          <a:xfrm>
            <a:off x="1781175" y="3068638"/>
            <a:ext cx="4383088" cy="2484334"/>
          </a:xfrm>
          <a:prstGeom prst="rect">
            <a:avLst/>
          </a:prstGeom>
          <a:noFill/>
          <a:ln w="9525" algn="ctr">
            <a:noFill/>
            <a:miter lim="800000"/>
            <a:headEnd/>
            <a:tailEnd/>
          </a:ln>
          <a:effectLst/>
        </p:spPr>
        <p:txBody>
          <a:bodyPr lIns="0" tIns="0" rIns="0" bIns="0">
            <a:spAutoFit/>
          </a:bodyPr>
          <a:lstStyle/>
          <a:p>
            <a:pPr marL="457200" indent="-457200" algn="l" eaLnBrk="0" hangingPunct="0">
              <a:lnSpc>
                <a:spcPct val="150000"/>
              </a:lnSpc>
              <a:buClr>
                <a:srgbClr val="FF0000"/>
              </a:buClr>
              <a:buFont typeface="Wingdings" pitchFamily="2" charset="2"/>
              <a:buChar char="ü"/>
              <a:defRPr/>
            </a:pPr>
            <a:r>
              <a:rPr lang="zh-CN" altLang="en-US" sz="2800" dirty="0">
                <a:solidFill>
                  <a:schemeClr val="tx2"/>
                </a:solidFill>
                <a:effectLst>
                  <a:outerShdw blurRad="38100" dist="38100" dir="2700000" algn="tl">
                    <a:srgbClr val="C0C0C0"/>
                  </a:outerShdw>
                </a:effectLst>
                <a:latin typeface="宋体" panose="02010600030101010101" pitchFamily="2" charset="-122"/>
              </a:rPr>
              <a:t>软件体系结构设计</a:t>
            </a:r>
          </a:p>
          <a:p>
            <a:pPr marL="457200" indent="-457200" algn="l" eaLnBrk="0" hangingPunct="0">
              <a:lnSpc>
                <a:spcPct val="150000"/>
              </a:lnSpc>
              <a:buClr>
                <a:srgbClr val="FF0000"/>
              </a:buClr>
              <a:buFont typeface="Wingdings" pitchFamily="2" charset="2"/>
              <a:buChar char="ü"/>
              <a:defRPr/>
            </a:pPr>
            <a:r>
              <a:rPr lang="zh-CN" altLang="en-US" sz="2800" dirty="0">
                <a:solidFill>
                  <a:schemeClr val="tx2"/>
                </a:solidFill>
                <a:effectLst>
                  <a:outerShdw blurRad="38100" dist="38100" dir="2700000" algn="tl">
                    <a:srgbClr val="C0C0C0"/>
                  </a:outerShdw>
                </a:effectLst>
                <a:latin typeface="宋体" panose="02010600030101010101" pitchFamily="2" charset="-122"/>
              </a:rPr>
              <a:t>软件总体设计</a:t>
            </a:r>
          </a:p>
          <a:p>
            <a:pPr marL="457200" indent="-457200" algn="l" eaLnBrk="0" hangingPunct="0">
              <a:lnSpc>
                <a:spcPct val="150000"/>
              </a:lnSpc>
              <a:buClr>
                <a:srgbClr val="FF0000"/>
              </a:buClr>
              <a:buFont typeface="Wingdings" pitchFamily="2" charset="2"/>
              <a:buChar char="ü"/>
              <a:defRPr/>
            </a:pPr>
            <a:r>
              <a:rPr lang="zh-CN" altLang="en-US" sz="2800" dirty="0">
                <a:solidFill>
                  <a:schemeClr val="tx2"/>
                </a:solidFill>
                <a:effectLst>
                  <a:outerShdw blurRad="38100" dist="38100" dir="2700000" algn="tl">
                    <a:srgbClr val="C0C0C0"/>
                  </a:outerShdw>
                </a:effectLst>
                <a:latin typeface="宋体" panose="02010600030101010101" pitchFamily="2" charset="-122"/>
              </a:rPr>
              <a:t>软件概要设计</a:t>
            </a:r>
            <a:endParaRPr lang="en-US" altLang="zh-CN" sz="2800" dirty="0">
              <a:solidFill>
                <a:schemeClr val="tx2"/>
              </a:solidFill>
              <a:effectLst>
                <a:outerShdw blurRad="38100" dist="38100" dir="2700000" algn="tl">
                  <a:srgbClr val="C0C0C0"/>
                </a:outerShdw>
              </a:effectLst>
              <a:latin typeface="宋体" panose="02010600030101010101" pitchFamily="2" charset="-122"/>
            </a:endParaRPr>
          </a:p>
          <a:p>
            <a:pPr marL="457200" indent="-457200" algn="l" eaLnBrk="0" hangingPunct="0">
              <a:lnSpc>
                <a:spcPct val="150000"/>
              </a:lnSpc>
              <a:buClr>
                <a:srgbClr val="FF0000"/>
              </a:buClr>
              <a:buFont typeface="Wingdings" pitchFamily="2" charset="2"/>
              <a:buChar char="ü"/>
              <a:defRPr/>
            </a:pPr>
            <a:r>
              <a:rPr lang="zh-CN" altLang="en-US" sz="2800" dirty="0">
                <a:solidFill>
                  <a:schemeClr val="tx2"/>
                </a:solidFill>
                <a:effectLst>
                  <a:outerShdw blurRad="38100" dist="38100" dir="2700000" algn="tl">
                    <a:srgbClr val="C0C0C0"/>
                  </a:outerShdw>
                </a:effectLst>
                <a:latin typeface="宋体" panose="02010600030101010101" pitchFamily="2" charset="-122"/>
              </a:rPr>
              <a:t>软件初步设计</a:t>
            </a:r>
          </a:p>
        </p:txBody>
      </p:sp>
      <p:sp>
        <p:nvSpPr>
          <p:cNvPr id="11268" name="Rectangle 8"/>
          <p:cNvSpPr>
            <a:spLocks noChangeArrowheads="1"/>
          </p:cNvSpPr>
          <p:nvPr/>
        </p:nvSpPr>
        <p:spPr bwMode="auto">
          <a:xfrm>
            <a:off x="522288" y="503675"/>
            <a:ext cx="52657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“总体设计” 同义词</a:t>
            </a:r>
          </a:p>
        </p:txBody>
      </p:sp>
      <p:sp>
        <p:nvSpPr>
          <p:cNvPr id="352265" name="Rectangle 9"/>
          <p:cNvSpPr>
            <a:spLocks noChangeArrowheads="1"/>
          </p:cNvSpPr>
          <p:nvPr/>
        </p:nvSpPr>
        <p:spPr bwMode="auto">
          <a:xfrm>
            <a:off x="1874838" y="5724255"/>
            <a:ext cx="3552825" cy="1077913"/>
          </a:xfrm>
          <a:prstGeom prst="rect">
            <a:avLst/>
          </a:prstGeom>
          <a:noFill/>
          <a:ln w="9525" algn="ctr">
            <a:noFill/>
            <a:miter lim="800000"/>
            <a:headEnd/>
            <a:tailEnd/>
          </a:ln>
          <a:effectLst/>
        </p:spPr>
        <p:txBody>
          <a:bodyPr lIns="0" tIns="0" rIns="0" bIns="0">
            <a:spAutoFit/>
          </a:bodyPr>
          <a:lstStyle/>
          <a:p>
            <a:pPr marL="457200" indent="-457200" algn="l">
              <a:spcAft>
                <a:spcPct val="50000"/>
              </a:spcAft>
              <a:buClr>
                <a:srgbClr val="FF0000"/>
              </a:buClr>
              <a:buFont typeface="Wingdings" pitchFamily="2" charset="2"/>
              <a:buChar char="ü"/>
              <a:defRPr/>
            </a:pPr>
            <a:r>
              <a:rPr lang="en-US" altLang="zh-CN" sz="2800" dirty="0">
                <a:solidFill>
                  <a:schemeClr val="tx2"/>
                </a:solidFill>
                <a:effectLst>
                  <a:outerShdw blurRad="38100" dist="38100" dir="2700000" algn="tl">
                    <a:srgbClr val="C0C0C0"/>
                  </a:outerShdw>
                </a:effectLst>
                <a:latin typeface="宋体" panose="02010600030101010101" pitchFamily="2" charset="-122"/>
              </a:rPr>
              <a:t>logical design</a:t>
            </a:r>
          </a:p>
          <a:p>
            <a:pPr marL="457200" indent="-457200" algn="l">
              <a:spcAft>
                <a:spcPct val="50000"/>
              </a:spcAft>
              <a:buClr>
                <a:srgbClr val="FF0000"/>
              </a:buClr>
              <a:buFont typeface="Wingdings" pitchFamily="2" charset="2"/>
              <a:buChar char="ü"/>
              <a:defRPr/>
            </a:pPr>
            <a:r>
              <a:rPr lang="en-US" altLang="zh-CN" sz="2800" dirty="0">
                <a:solidFill>
                  <a:schemeClr val="tx2"/>
                </a:solidFill>
                <a:effectLst>
                  <a:outerShdw blurRad="38100" dist="38100" dir="2700000" algn="tl">
                    <a:srgbClr val="C0C0C0"/>
                  </a:outerShdw>
                </a:effectLst>
                <a:latin typeface="宋体" panose="02010600030101010101" pitchFamily="2" charset="-122"/>
              </a:rPr>
              <a:t>high-level design</a:t>
            </a:r>
            <a:endParaRPr lang="en-US" altLang="zh-CN" sz="2800" b="0" dirty="0">
              <a:solidFill>
                <a:schemeClr val="tx1"/>
              </a:solidFill>
              <a:latin typeface="宋体" panose="02010600030101010101" pitchFamily="2" charset="-122"/>
            </a:endParaRPr>
          </a:p>
        </p:txBody>
      </p:sp>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5"/>
          <p:cNvSpPr txBox="1">
            <a:spLocks noChangeArrowheads="1"/>
          </p:cNvSpPr>
          <p:nvPr/>
        </p:nvSpPr>
        <p:spPr bwMode="auto">
          <a:xfrm>
            <a:off x="0" y="1828800"/>
            <a:ext cx="9144000" cy="402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200" i="1" dirty="0">
                <a:cs typeface="Times New Roman" panose="02020603050405020304" pitchFamily="18" charset="0"/>
              </a:rPr>
              <a:t>A definition:</a:t>
            </a:r>
            <a:endParaRPr lang="en-US" altLang="zh-CN" sz="2000" dirty="0">
              <a:cs typeface="Times New Roman" panose="02020603050405020304" pitchFamily="18" charset="0"/>
            </a:endParaRPr>
          </a:p>
          <a:p>
            <a:pPr algn="l">
              <a:lnSpc>
                <a:spcPct val="20000"/>
              </a:lnSpc>
            </a:pPr>
            <a:endParaRPr lang="en-GB" altLang="zh-CN" sz="1800" dirty="0">
              <a:cs typeface="Times New Roman" panose="02020603050405020304" pitchFamily="18" charset="0"/>
            </a:endParaRPr>
          </a:p>
          <a:p>
            <a:pPr algn="l"/>
            <a:r>
              <a:rPr lang="en-US" altLang="zh-CN" sz="2800" b="0" dirty="0">
                <a:solidFill>
                  <a:schemeClr val="tx1"/>
                </a:solidFill>
                <a:cs typeface="Times New Roman" panose="02020603050405020304" pitchFamily="18" charset="0"/>
              </a:rPr>
              <a:t>Software Architecture is the </a:t>
            </a:r>
            <a:r>
              <a:rPr lang="en-US" altLang="zh-CN" sz="2800" b="0" dirty="0">
                <a:cs typeface="Times New Roman" panose="02020603050405020304" pitchFamily="18" charset="0"/>
              </a:rPr>
              <a:t>global organization</a:t>
            </a:r>
            <a:r>
              <a:rPr lang="en-US" altLang="zh-CN" sz="2800" b="0" dirty="0">
                <a:solidFill>
                  <a:schemeClr val="tx1"/>
                </a:solidFill>
                <a:cs typeface="Times New Roman" panose="02020603050405020304" pitchFamily="18" charset="0"/>
              </a:rPr>
              <a:t> of a software system, including</a:t>
            </a:r>
          </a:p>
          <a:p>
            <a:pPr algn="l">
              <a:buFontTx/>
              <a:buChar char="-"/>
            </a:pPr>
            <a:r>
              <a:rPr lang="en-US" altLang="zh-CN" sz="2800" b="0" dirty="0">
                <a:solidFill>
                  <a:schemeClr val="tx1"/>
                </a:solidFill>
                <a:cs typeface="Times New Roman" panose="02020603050405020304" pitchFamily="18" charset="0"/>
              </a:rPr>
              <a:t> the </a:t>
            </a:r>
            <a:r>
              <a:rPr lang="en-US" altLang="zh-CN" sz="2800" b="0" dirty="0">
                <a:cs typeface="Times New Roman" panose="02020603050405020304" pitchFamily="18" charset="0"/>
              </a:rPr>
              <a:t>division</a:t>
            </a:r>
            <a:r>
              <a:rPr lang="en-US" altLang="zh-CN" sz="2800" b="0" dirty="0">
                <a:solidFill>
                  <a:schemeClr val="tx1"/>
                </a:solidFill>
                <a:cs typeface="Times New Roman" panose="02020603050405020304" pitchFamily="18" charset="0"/>
              </a:rPr>
              <a:t> of software into subsystems/components, </a:t>
            </a:r>
          </a:p>
          <a:p>
            <a:pPr algn="l">
              <a:buFontTx/>
              <a:buChar char="-"/>
            </a:pPr>
            <a:r>
              <a:rPr lang="en-US" altLang="zh-CN" sz="2800" b="0" dirty="0">
                <a:solidFill>
                  <a:schemeClr val="tx1"/>
                </a:solidFill>
                <a:cs typeface="Times New Roman" panose="02020603050405020304" pitchFamily="18" charset="0"/>
              </a:rPr>
              <a:t> deciding on how these subsystems </a:t>
            </a:r>
            <a:r>
              <a:rPr lang="en-US" altLang="zh-CN" sz="2800" b="0" dirty="0">
                <a:cs typeface="Times New Roman" panose="02020603050405020304" pitchFamily="18" charset="0"/>
              </a:rPr>
              <a:t>interact</a:t>
            </a:r>
            <a:r>
              <a:rPr lang="en-US" altLang="zh-CN" sz="2800" b="0" dirty="0">
                <a:solidFill>
                  <a:schemeClr val="tx1"/>
                </a:solidFill>
                <a:cs typeface="Times New Roman" panose="02020603050405020304" pitchFamily="18" charset="0"/>
              </a:rPr>
              <a:t>, and</a:t>
            </a:r>
          </a:p>
          <a:p>
            <a:pPr algn="l">
              <a:buFontTx/>
              <a:buChar char="-"/>
            </a:pPr>
            <a:r>
              <a:rPr lang="en-US" altLang="zh-CN" sz="2800" b="0" dirty="0">
                <a:solidFill>
                  <a:schemeClr val="tx1"/>
                </a:solidFill>
                <a:cs typeface="Times New Roman" panose="02020603050405020304" pitchFamily="18" charset="0"/>
              </a:rPr>
              <a:t> the definition of their </a:t>
            </a:r>
            <a:r>
              <a:rPr lang="en-US" altLang="zh-CN" sz="2800" b="0" dirty="0">
                <a:cs typeface="Times New Roman" panose="02020603050405020304" pitchFamily="18" charset="0"/>
              </a:rPr>
              <a:t>interfaces</a:t>
            </a:r>
            <a:r>
              <a:rPr lang="en-US" altLang="zh-CN" sz="2800" b="0" dirty="0">
                <a:solidFill>
                  <a:schemeClr val="tx1"/>
                </a:solidFill>
                <a:cs typeface="Times New Roman" panose="02020603050405020304" pitchFamily="18" charset="0"/>
              </a:rPr>
              <a:t>.</a:t>
            </a:r>
            <a:endParaRPr lang="en-US" altLang="zh-CN" sz="2000" b="0" dirty="0">
              <a:solidFill>
                <a:schemeClr val="tx1"/>
              </a:solidFill>
              <a:cs typeface="Times New Roman" panose="02020603050405020304" pitchFamily="18" charset="0"/>
            </a:endParaRPr>
          </a:p>
          <a:p>
            <a:pPr algn="l"/>
            <a:endParaRPr lang="en-US" altLang="zh-CN" sz="2000" b="0" dirty="0">
              <a:solidFill>
                <a:schemeClr val="tx1"/>
              </a:solidFill>
              <a:cs typeface="Times New Roman" panose="02020603050405020304" pitchFamily="18" charset="0"/>
            </a:endParaRPr>
          </a:p>
          <a:p>
            <a:pPr algn="r"/>
            <a:r>
              <a:rPr lang="en-US" altLang="zh-CN" sz="2000" b="0" i="1" dirty="0">
                <a:solidFill>
                  <a:schemeClr val="tx1"/>
                </a:solidFill>
                <a:cs typeface="Times New Roman" panose="02020603050405020304" pitchFamily="18" charset="0"/>
              </a:rPr>
              <a:t>(free after) Object Oriented Software Engineering</a:t>
            </a:r>
          </a:p>
          <a:p>
            <a:pPr algn="r"/>
            <a:r>
              <a:rPr lang="en-US" altLang="zh-CN" sz="2000" b="0" dirty="0">
                <a:solidFill>
                  <a:schemeClr val="tx1"/>
                </a:solidFill>
                <a:cs typeface="Times New Roman" panose="02020603050405020304" pitchFamily="18" charset="0"/>
              </a:rPr>
              <a:t>T. C. Lethbridge &amp; R. </a:t>
            </a:r>
            <a:r>
              <a:rPr lang="en-US" altLang="zh-CN" sz="2000" b="0" dirty="0" err="1">
                <a:solidFill>
                  <a:schemeClr val="tx1"/>
                </a:solidFill>
                <a:cs typeface="Times New Roman" panose="02020603050405020304" pitchFamily="18" charset="0"/>
              </a:rPr>
              <a:t>Laganière</a:t>
            </a:r>
            <a:endParaRPr lang="en-US" altLang="zh-CN" sz="2000" b="0" dirty="0">
              <a:solidFill>
                <a:schemeClr val="tx1"/>
              </a:solidFill>
              <a:cs typeface="Times New Roman" panose="02020603050405020304" pitchFamily="18" charset="0"/>
            </a:endParaRPr>
          </a:p>
          <a:p>
            <a:pPr algn="r"/>
            <a:r>
              <a:rPr lang="en-US" altLang="zh-CN" sz="2000" b="0" dirty="0">
                <a:solidFill>
                  <a:schemeClr val="tx1"/>
                </a:solidFill>
                <a:cs typeface="Times New Roman" panose="02020603050405020304" pitchFamily="18" charset="0"/>
              </a:rPr>
              <a:t>McGraw Hill, 2001</a:t>
            </a:r>
            <a:endParaRPr lang="en-GB" altLang="zh-CN" sz="1400" b="0" dirty="0">
              <a:solidFill>
                <a:schemeClr val="tx1"/>
              </a:solidFill>
              <a:cs typeface="Times New Roman" panose="02020603050405020304" pitchFamily="18" charset="0"/>
            </a:endParaRPr>
          </a:p>
        </p:txBody>
      </p:sp>
      <p:sp>
        <p:nvSpPr>
          <p:cNvPr id="2" name="矩形 1"/>
          <p:cNvSpPr/>
          <p:nvPr/>
        </p:nvSpPr>
        <p:spPr>
          <a:xfrm>
            <a:off x="566555" y="413665"/>
            <a:ext cx="7098353" cy="707886"/>
          </a:xfrm>
          <a:prstGeom prst="rect">
            <a:avLst/>
          </a:prstGeom>
        </p:spPr>
        <p:txBody>
          <a:bodyPr wrap="none">
            <a:spAutoFit/>
          </a:bodyPr>
          <a:lstStyle/>
          <a:p>
            <a:pPr algn="l"/>
            <a:r>
              <a:rPr lang="en-US" altLang="zh-CN" sz="4000" dirty="0">
                <a:solidFill>
                  <a:srgbClr val="0000FF"/>
                </a:solidFill>
                <a:ea typeface="黑体" pitchFamily="49" charset="-122"/>
                <a:cs typeface="Times New Roman" panose="02020603050405020304" pitchFamily="18" charset="0"/>
              </a:rPr>
              <a:t>What is Software Architecture?</a:t>
            </a:r>
            <a:endParaRPr lang="en-GB" altLang="zh-CN" sz="4000" dirty="0">
              <a:solidFill>
                <a:srgbClr val="0000FF"/>
              </a:solidFill>
              <a:ea typeface="黑体" pitchFamily="49" charset="-122"/>
              <a:cs typeface="Times New Roman" panose="02020603050405020304" pitchFamily="18" charset="0"/>
            </a:endParaRP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5"/>
          <p:cNvSpPr txBox="1">
            <a:spLocks noChangeArrowheads="1"/>
          </p:cNvSpPr>
          <p:nvPr/>
        </p:nvSpPr>
        <p:spPr bwMode="auto">
          <a:xfrm>
            <a:off x="0" y="1724025"/>
            <a:ext cx="91440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GB" altLang="zh-CN" sz="3200" i="1"/>
              <a:t>Classic Definitions 1</a:t>
            </a:r>
            <a:endParaRPr lang="en-US" altLang="zh-CN" sz="3200" i="1"/>
          </a:p>
          <a:p>
            <a:pPr algn="l">
              <a:lnSpc>
                <a:spcPct val="70000"/>
              </a:lnSpc>
            </a:pPr>
            <a:endParaRPr lang="en-GB" altLang="zh-CN" sz="1800">
              <a:solidFill>
                <a:schemeClr val="tx1"/>
              </a:solidFill>
              <a:latin typeface="Arial" charset="0"/>
            </a:endParaRPr>
          </a:p>
          <a:p>
            <a:pPr algn="l"/>
            <a:r>
              <a:rPr lang="en-GB" altLang="zh-CN" sz="2800" b="0">
                <a:solidFill>
                  <a:schemeClr val="tx1"/>
                </a:solidFill>
                <a:latin typeface="Arial" charset="0"/>
              </a:rPr>
              <a:t>An architecture is the set of </a:t>
            </a:r>
            <a:r>
              <a:rPr lang="en-GB" altLang="zh-CN" sz="2800" b="0">
                <a:latin typeface="Arial" charset="0"/>
              </a:rPr>
              <a:t>significant decisions</a:t>
            </a:r>
            <a:r>
              <a:rPr lang="en-GB" altLang="zh-CN" sz="2800" b="0">
                <a:solidFill>
                  <a:schemeClr val="tx1"/>
                </a:solidFill>
                <a:latin typeface="Arial" charset="0"/>
              </a:rPr>
              <a:t> about</a:t>
            </a:r>
            <a:endParaRPr lang="en-US" altLang="zh-CN" sz="2800" b="0">
              <a:solidFill>
                <a:schemeClr val="tx1"/>
              </a:solidFill>
              <a:latin typeface="Arial" charset="0"/>
            </a:endParaRPr>
          </a:p>
          <a:p>
            <a:pPr algn="l">
              <a:buClr>
                <a:srgbClr val="FF0000"/>
              </a:buClr>
              <a:buFont typeface="Wingdings" pitchFamily="2" charset="2"/>
              <a:buChar char="ü"/>
            </a:pPr>
            <a:r>
              <a:rPr lang="en-GB" altLang="zh-CN" sz="2800" b="0">
                <a:solidFill>
                  <a:schemeClr val="tx1"/>
                </a:solidFill>
                <a:latin typeface="Arial" charset="0"/>
              </a:rPr>
              <a:t> the </a:t>
            </a:r>
            <a:r>
              <a:rPr lang="en-GB" altLang="zh-CN" sz="2800" b="0">
                <a:latin typeface="Arial" charset="0"/>
              </a:rPr>
              <a:t>organization</a:t>
            </a:r>
            <a:r>
              <a:rPr lang="en-GB" altLang="zh-CN" sz="2800" b="0">
                <a:solidFill>
                  <a:schemeClr val="tx1"/>
                </a:solidFill>
                <a:latin typeface="Arial" charset="0"/>
              </a:rPr>
              <a:t> of a software system,</a:t>
            </a:r>
            <a:endParaRPr lang="en-US" altLang="zh-CN" sz="2800" b="0">
              <a:solidFill>
                <a:schemeClr val="tx1"/>
              </a:solidFill>
              <a:latin typeface="Arial" charset="0"/>
            </a:endParaRPr>
          </a:p>
          <a:p>
            <a:pPr algn="l">
              <a:buClr>
                <a:srgbClr val="FF0000"/>
              </a:buClr>
              <a:buFont typeface="Wingdings" pitchFamily="2" charset="2"/>
              <a:buChar char="ü"/>
            </a:pPr>
            <a:r>
              <a:rPr lang="en-GB" altLang="zh-CN" sz="2800" b="0">
                <a:solidFill>
                  <a:schemeClr val="tx1"/>
                </a:solidFill>
                <a:latin typeface="Arial" charset="0"/>
              </a:rPr>
              <a:t> the </a:t>
            </a:r>
            <a:r>
              <a:rPr lang="en-GB" altLang="zh-CN" sz="2800" b="0">
                <a:latin typeface="Arial" charset="0"/>
              </a:rPr>
              <a:t>selection </a:t>
            </a:r>
            <a:r>
              <a:rPr lang="en-GB" altLang="zh-CN" sz="2800" b="0">
                <a:solidFill>
                  <a:schemeClr val="tx1"/>
                </a:solidFill>
                <a:latin typeface="Arial" charset="0"/>
              </a:rPr>
              <a:t>of the structural elements and their interfaces by which</a:t>
            </a:r>
            <a:r>
              <a:rPr lang="en-US" altLang="zh-CN" sz="2800" b="0">
                <a:solidFill>
                  <a:schemeClr val="tx1"/>
                </a:solidFill>
                <a:latin typeface="Arial" charset="0"/>
              </a:rPr>
              <a:t>  </a:t>
            </a:r>
            <a:r>
              <a:rPr lang="en-GB" altLang="zh-CN" sz="2800" b="0">
                <a:solidFill>
                  <a:schemeClr val="tx1"/>
                </a:solidFill>
                <a:latin typeface="Arial" charset="0"/>
              </a:rPr>
              <a:t>the system is composed, together with their behaviour as specified in  the collaborations among those elements, </a:t>
            </a:r>
            <a:endParaRPr lang="en-US" altLang="zh-CN" sz="2800" b="0">
              <a:solidFill>
                <a:schemeClr val="tx1"/>
              </a:solidFill>
              <a:latin typeface="Arial" charset="0"/>
            </a:endParaRPr>
          </a:p>
          <a:p>
            <a:pPr algn="l">
              <a:buClr>
                <a:srgbClr val="FF0000"/>
              </a:buClr>
              <a:buFont typeface="Wingdings" pitchFamily="2" charset="2"/>
              <a:buChar char="ü"/>
            </a:pPr>
            <a:r>
              <a:rPr lang="en-US" altLang="zh-CN" sz="2800" b="0">
                <a:solidFill>
                  <a:schemeClr val="tx1"/>
                </a:solidFill>
                <a:latin typeface="Arial" charset="0"/>
              </a:rPr>
              <a:t> </a:t>
            </a:r>
            <a:r>
              <a:rPr lang="en-GB" altLang="zh-CN" sz="2800" b="0">
                <a:solidFill>
                  <a:schemeClr val="tx1"/>
                </a:solidFill>
                <a:latin typeface="Arial" charset="0"/>
              </a:rPr>
              <a:t>the </a:t>
            </a:r>
            <a:r>
              <a:rPr lang="en-GB" altLang="zh-CN" sz="2800" b="0">
                <a:latin typeface="Arial" charset="0"/>
              </a:rPr>
              <a:t>composition</a:t>
            </a:r>
            <a:r>
              <a:rPr lang="en-GB" altLang="zh-CN" sz="2800" b="0">
                <a:solidFill>
                  <a:schemeClr val="tx1"/>
                </a:solidFill>
                <a:latin typeface="Arial" charset="0"/>
              </a:rPr>
              <a:t> of these structural and behavioural elements into </a:t>
            </a:r>
            <a:r>
              <a:rPr lang="en-US" altLang="zh-CN" sz="2800" b="0">
                <a:solidFill>
                  <a:schemeClr val="tx1"/>
                </a:solidFill>
                <a:latin typeface="Arial" charset="0"/>
              </a:rPr>
              <a:t> </a:t>
            </a:r>
            <a:r>
              <a:rPr lang="en-GB" altLang="zh-CN" sz="2800" b="0">
                <a:solidFill>
                  <a:schemeClr val="tx1"/>
                </a:solidFill>
                <a:latin typeface="Arial" charset="0"/>
              </a:rPr>
              <a:t>progressively larger subsystems, </a:t>
            </a:r>
            <a:endParaRPr lang="en-US" altLang="zh-CN" sz="2800" b="0">
              <a:solidFill>
                <a:schemeClr val="tx1"/>
              </a:solidFill>
              <a:latin typeface="Arial" charset="0"/>
            </a:endParaRPr>
          </a:p>
          <a:p>
            <a:pPr algn="l">
              <a:buClr>
                <a:srgbClr val="FF0000"/>
              </a:buClr>
              <a:buFont typeface="Wingdings" pitchFamily="2" charset="2"/>
              <a:buChar char="ü"/>
            </a:pPr>
            <a:r>
              <a:rPr lang="en-GB" altLang="zh-CN" sz="2800" b="0">
                <a:solidFill>
                  <a:schemeClr val="tx1"/>
                </a:solidFill>
                <a:latin typeface="Arial" charset="0"/>
              </a:rPr>
              <a:t> the </a:t>
            </a:r>
            <a:r>
              <a:rPr lang="en-GB" altLang="zh-CN" sz="2800" b="0">
                <a:latin typeface="Arial" charset="0"/>
              </a:rPr>
              <a:t>architectural style</a:t>
            </a:r>
            <a:r>
              <a:rPr lang="en-GB" altLang="zh-CN" sz="2800" b="0">
                <a:solidFill>
                  <a:schemeClr val="tx1"/>
                </a:solidFill>
                <a:latin typeface="Arial" charset="0"/>
              </a:rPr>
              <a:t> that guides this organization</a:t>
            </a:r>
            <a:endParaRPr lang="en-US" altLang="zh-CN" sz="1800" b="0">
              <a:solidFill>
                <a:schemeClr val="tx1"/>
              </a:solidFill>
              <a:latin typeface="Arial" charset="0"/>
            </a:endParaRPr>
          </a:p>
          <a:p>
            <a:pPr algn="r"/>
            <a:r>
              <a:rPr lang="en-US" altLang="zh-CN" sz="1800">
                <a:solidFill>
                  <a:schemeClr val="tx1"/>
                </a:solidFill>
                <a:latin typeface="Arial" charset="0"/>
              </a:rPr>
              <a:t>		</a:t>
            </a:r>
            <a:r>
              <a:rPr lang="en-GB" altLang="zh-CN" sz="1400">
                <a:solidFill>
                  <a:schemeClr val="tx1"/>
                </a:solidFill>
                <a:latin typeface="Arial" charset="0"/>
              </a:rPr>
              <a:t>The UML Modeling Language User Guide, Addison-Wesley, 1999</a:t>
            </a:r>
            <a:endParaRPr lang="en-US" altLang="zh-CN" sz="1400">
              <a:solidFill>
                <a:schemeClr val="tx1"/>
              </a:solidFill>
              <a:latin typeface="Arial" charset="0"/>
            </a:endParaRPr>
          </a:p>
          <a:p>
            <a:pPr algn="r"/>
            <a:r>
              <a:rPr lang="en-US" altLang="zh-CN" sz="1200">
                <a:solidFill>
                  <a:schemeClr val="tx1"/>
                </a:solidFill>
                <a:latin typeface="Arial" charset="0"/>
              </a:rPr>
              <a:t>		</a:t>
            </a:r>
            <a:r>
              <a:rPr lang="en-GB" altLang="zh-CN">
                <a:solidFill>
                  <a:schemeClr val="tx1"/>
                </a:solidFill>
                <a:latin typeface="Arial" charset="0"/>
              </a:rPr>
              <a:t>Booch, Rumbaugh, and Jacobson</a:t>
            </a:r>
          </a:p>
        </p:txBody>
      </p:sp>
      <p:sp>
        <p:nvSpPr>
          <p:cNvPr id="4" name="矩形 3"/>
          <p:cNvSpPr/>
          <p:nvPr/>
        </p:nvSpPr>
        <p:spPr>
          <a:xfrm>
            <a:off x="566555" y="413665"/>
            <a:ext cx="7098353" cy="707886"/>
          </a:xfrm>
          <a:prstGeom prst="rect">
            <a:avLst/>
          </a:prstGeom>
        </p:spPr>
        <p:txBody>
          <a:bodyPr wrap="none">
            <a:spAutoFit/>
          </a:bodyPr>
          <a:lstStyle/>
          <a:p>
            <a:pPr algn="l"/>
            <a:r>
              <a:rPr lang="en-US" altLang="zh-CN" sz="4000" dirty="0">
                <a:solidFill>
                  <a:srgbClr val="0000FF"/>
                </a:solidFill>
                <a:ea typeface="黑体" pitchFamily="49" charset="-122"/>
                <a:cs typeface="Times New Roman" panose="02020603050405020304" pitchFamily="18" charset="0"/>
              </a:rPr>
              <a:t>What is Software Architecture?</a:t>
            </a:r>
            <a:endParaRPr lang="en-GB" altLang="zh-CN" sz="4000" dirty="0">
              <a:solidFill>
                <a:srgbClr val="0000FF"/>
              </a:solidFill>
              <a:ea typeface="黑体" pitchFamily="49" charset="-122"/>
              <a:cs typeface="Times New Roman" panose="02020603050405020304" pitchFamily="18" charset="0"/>
            </a:endParaRP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0" y="2079625"/>
            <a:ext cx="91440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GB" altLang="zh-CN" sz="3200" i="1"/>
              <a:t>Classic Definitions </a:t>
            </a:r>
            <a:r>
              <a:rPr lang="en-US" altLang="zh-CN" sz="3200" i="1"/>
              <a:t>2</a:t>
            </a:r>
          </a:p>
          <a:p>
            <a:pPr algn="l">
              <a:lnSpc>
                <a:spcPct val="70000"/>
              </a:lnSpc>
            </a:pPr>
            <a:endParaRPr lang="en-GB" altLang="zh-CN" sz="3200" i="1"/>
          </a:p>
          <a:p>
            <a:pPr algn="l"/>
            <a:r>
              <a:rPr lang="en-GB" altLang="zh-CN" sz="2800" b="0">
                <a:solidFill>
                  <a:schemeClr val="tx1"/>
                </a:solidFill>
                <a:latin typeface="Arial" charset="0"/>
              </a:rPr>
              <a:t>The structure of the components of a program/system,</a:t>
            </a:r>
          </a:p>
          <a:p>
            <a:pPr algn="l"/>
            <a:endParaRPr lang="en-GB" altLang="zh-CN" sz="2800" b="0">
              <a:solidFill>
                <a:schemeClr val="tx1"/>
              </a:solidFill>
              <a:latin typeface="Arial" charset="0"/>
            </a:endParaRPr>
          </a:p>
          <a:p>
            <a:pPr algn="l"/>
            <a:r>
              <a:rPr lang="en-GB" altLang="zh-CN" sz="2800" b="0">
                <a:solidFill>
                  <a:schemeClr val="tx1"/>
                </a:solidFill>
                <a:latin typeface="Arial" charset="0"/>
              </a:rPr>
              <a:t>their interrelationships, and </a:t>
            </a:r>
            <a:r>
              <a:rPr lang="en-GB" altLang="zh-CN" sz="2800" b="0">
                <a:latin typeface="Arial" charset="0"/>
              </a:rPr>
              <a:t>principle</a:t>
            </a:r>
            <a:r>
              <a:rPr lang="en-GB" altLang="zh-CN" sz="2800" b="0">
                <a:solidFill>
                  <a:schemeClr val="tx1"/>
                </a:solidFill>
                <a:latin typeface="Arial" charset="0"/>
              </a:rPr>
              <a:t>s and </a:t>
            </a:r>
            <a:r>
              <a:rPr lang="en-GB" altLang="zh-CN" sz="2800" b="0">
                <a:latin typeface="Arial" charset="0"/>
              </a:rPr>
              <a:t>guidelines</a:t>
            </a:r>
            <a:r>
              <a:rPr lang="en-GB" altLang="zh-CN" sz="2800" b="0">
                <a:solidFill>
                  <a:schemeClr val="tx1"/>
                </a:solidFill>
                <a:latin typeface="Arial" charset="0"/>
              </a:rPr>
              <a:t> governing their design and evolution over time.</a:t>
            </a:r>
            <a:endParaRPr lang="en-US" altLang="zh-CN" sz="2800" b="0">
              <a:solidFill>
                <a:schemeClr val="tx1"/>
              </a:solidFill>
              <a:latin typeface="Arial" charset="0"/>
            </a:endParaRPr>
          </a:p>
          <a:p>
            <a:pPr algn="l"/>
            <a:endParaRPr lang="en-US" altLang="zh-CN" sz="2000" b="0">
              <a:solidFill>
                <a:schemeClr val="tx1"/>
              </a:solidFill>
              <a:latin typeface="Arial" charset="0"/>
            </a:endParaRPr>
          </a:p>
          <a:p>
            <a:pPr algn="l"/>
            <a:r>
              <a:rPr lang="en-US" altLang="zh-CN" b="0" i="1">
                <a:solidFill>
                  <a:schemeClr val="tx1"/>
                </a:solidFill>
                <a:latin typeface="Arial" charset="0"/>
              </a:rPr>
              <a:t>				</a:t>
            </a:r>
            <a:r>
              <a:rPr lang="en-GB" altLang="zh-CN" b="0" i="1">
                <a:solidFill>
                  <a:schemeClr val="tx1"/>
                </a:solidFill>
                <a:latin typeface="Arial" charset="0"/>
              </a:rPr>
              <a:t>David Garlan</a:t>
            </a:r>
            <a:r>
              <a:rPr lang="en-US" altLang="zh-CN" b="0" i="1">
                <a:solidFill>
                  <a:schemeClr val="tx1"/>
                </a:solidFill>
                <a:latin typeface="Arial" charset="0"/>
              </a:rPr>
              <a:t> and </a:t>
            </a:r>
            <a:r>
              <a:rPr lang="en-GB" altLang="zh-CN" b="0" i="1">
                <a:solidFill>
                  <a:schemeClr val="tx1"/>
                </a:solidFill>
                <a:latin typeface="Arial" charset="0"/>
              </a:rPr>
              <a:t>Dewayne Perry</a:t>
            </a:r>
            <a:endParaRPr lang="en-US" altLang="zh-CN" b="0" i="1">
              <a:solidFill>
                <a:schemeClr val="tx1"/>
              </a:solidFill>
              <a:latin typeface="Arial" charset="0"/>
            </a:endParaRPr>
          </a:p>
          <a:p>
            <a:pPr algn="l"/>
            <a:r>
              <a:rPr lang="en-US" altLang="zh-CN" b="0" i="1">
                <a:solidFill>
                  <a:schemeClr val="tx1"/>
                </a:solidFill>
                <a:latin typeface="Arial" charset="0"/>
              </a:rPr>
              <a:t>	     </a:t>
            </a:r>
            <a:r>
              <a:rPr lang="en-GB" altLang="zh-CN" b="0" i="1">
                <a:solidFill>
                  <a:schemeClr val="tx1"/>
                </a:solidFill>
                <a:latin typeface="Arial" charset="0"/>
              </a:rPr>
              <a:t>April 1995 IEEE Transactions on Software Engineering</a:t>
            </a:r>
            <a:endParaRPr lang="en-GB" altLang="zh-CN" sz="1000" b="0">
              <a:solidFill>
                <a:schemeClr val="tx1"/>
              </a:solidFill>
              <a:latin typeface="Arial" charset="0"/>
            </a:endParaRPr>
          </a:p>
        </p:txBody>
      </p:sp>
      <p:sp>
        <p:nvSpPr>
          <p:cNvPr id="4" name="矩形 3"/>
          <p:cNvSpPr/>
          <p:nvPr/>
        </p:nvSpPr>
        <p:spPr>
          <a:xfrm>
            <a:off x="566555" y="413665"/>
            <a:ext cx="7098353" cy="707886"/>
          </a:xfrm>
          <a:prstGeom prst="rect">
            <a:avLst/>
          </a:prstGeom>
        </p:spPr>
        <p:txBody>
          <a:bodyPr wrap="none">
            <a:spAutoFit/>
          </a:bodyPr>
          <a:lstStyle/>
          <a:p>
            <a:pPr algn="l"/>
            <a:r>
              <a:rPr lang="en-US" altLang="zh-CN" sz="4000" dirty="0">
                <a:solidFill>
                  <a:srgbClr val="0000FF"/>
                </a:solidFill>
                <a:ea typeface="黑体" pitchFamily="49" charset="-122"/>
                <a:cs typeface="Times New Roman" panose="02020603050405020304" pitchFamily="18" charset="0"/>
              </a:rPr>
              <a:t>What is Software Architecture?</a:t>
            </a:r>
            <a:endParaRPr lang="en-GB" altLang="zh-CN" sz="4000" dirty="0">
              <a:solidFill>
                <a:srgbClr val="0000FF"/>
              </a:solidFill>
              <a:ea typeface="黑体" pitchFamily="49" charset="-122"/>
              <a:cs typeface="Times New Roman" panose="02020603050405020304" pitchFamily="18" charset="0"/>
            </a:endParaRPr>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0" y="1763713"/>
            <a:ext cx="8686800"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GB" altLang="zh-CN" sz="3200" i="1"/>
              <a:t>Definition</a:t>
            </a:r>
            <a:r>
              <a:rPr lang="en-US" altLang="zh-CN" sz="3200" i="1"/>
              <a:t> 3</a:t>
            </a:r>
          </a:p>
          <a:p>
            <a:pPr algn="l">
              <a:lnSpc>
                <a:spcPct val="70000"/>
              </a:lnSpc>
            </a:pPr>
            <a:endParaRPr lang="en-GB" altLang="zh-CN" sz="1800">
              <a:solidFill>
                <a:schemeClr val="tx1"/>
              </a:solidFill>
              <a:latin typeface="Arial" charset="0"/>
            </a:endParaRPr>
          </a:p>
          <a:p>
            <a:pPr algn="l"/>
            <a:r>
              <a:rPr lang="en-US" altLang="zh-CN" sz="2800" b="0">
                <a:solidFill>
                  <a:schemeClr val="tx1"/>
                </a:solidFill>
                <a:latin typeface="Arial" charset="0"/>
              </a:rPr>
              <a:t>Architecture of software is a collection of design decisions that are </a:t>
            </a:r>
            <a:r>
              <a:rPr lang="en-US" altLang="zh-CN" sz="2800" b="0">
                <a:latin typeface="Arial" charset="0"/>
              </a:rPr>
              <a:t>expensive to change</a:t>
            </a:r>
            <a:r>
              <a:rPr lang="en-GB" altLang="zh-CN" sz="2800" b="0">
                <a:solidFill>
                  <a:schemeClr val="tx1"/>
                </a:solidFill>
                <a:latin typeface="Arial" charset="0"/>
              </a:rPr>
              <a:t>.</a:t>
            </a:r>
            <a:endParaRPr lang="en-US" altLang="zh-CN" sz="2800" b="0">
              <a:solidFill>
                <a:schemeClr val="tx1"/>
              </a:solidFill>
              <a:latin typeface="Arial" charset="0"/>
            </a:endParaRPr>
          </a:p>
          <a:p>
            <a:pPr algn="l"/>
            <a:endParaRPr lang="en-US" altLang="zh-CN" sz="2800" b="0">
              <a:solidFill>
                <a:schemeClr val="tx1"/>
              </a:solidFill>
              <a:latin typeface="Arial" charset="0"/>
            </a:endParaRPr>
          </a:p>
          <a:p>
            <a:pPr algn="r"/>
            <a:r>
              <a:rPr lang="en-US" altLang="zh-CN" b="0" i="1">
                <a:solidFill>
                  <a:schemeClr val="tx1"/>
                </a:solidFill>
                <a:latin typeface="Arial" charset="0"/>
              </a:rPr>
              <a:t>Alexander Ran, Nokia Research</a:t>
            </a:r>
          </a:p>
          <a:p>
            <a:pPr algn="r"/>
            <a:r>
              <a:rPr lang="en-US" altLang="zh-CN" b="0" i="1">
                <a:solidFill>
                  <a:schemeClr val="tx1"/>
                </a:solidFill>
                <a:latin typeface="Arial" charset="0"/>
              </a:rPr>
              <a:t>September </a:t>
            </a:r>
            <a:r>
              <a:rPr lang="en-GB" altLang="zh-CN" b="0" i="1">
                <a:solidFill>
                  <a:schemeClr val="tx1"/>
                </a:solidFill>
                <a:latin typeface="Arial" charset="0"/>
              </a:rPr>
              <a:t> </a:t>
            </a:r>
            <a:r>
              <a:rPr lang="en-US" altLang="zh-CN" b="0" i="1">
                <a:solidFill>
                  <a:schemeClr val="tx1"/>
                </a:solidFill>
                <a:latin typeface="Arial" charset="0"/>
              </a:rPr>
              <a:t>2001</a:t>
            </a:r>
            <a:r>
              <a:rPr lang="en-GB" altLang="zh-CN" b="0" i="1">
                <a:solidFill>
                  <a:schemeClr val="tx1"/>
                </a:solidFill>
                <a:latin typeface="Arial" charset="0"/>
              </a:rPr>
              <a:t> </a:t>
            </a:r>
            <a:r>
              <a:rPr lang="en-US" altLang="zh-CN" b="0" i="1">
                <a:solidFill>
                  <a:schemeClr val="tx1"/>
                </a:solidFill>
                <a:latin typeface="Arial" charset="0"/>
              </a:rPr>
              <a:t>European Conference on Software Engineering</a:t>
            </a:r>
            <a:endParaRPr lang="en-GB" altLang="zh-CN" sz="1000" b="0">
              <a:solidFill>
                <a:schemeClr val="tx1"/>
              </a:solidFill>
              <a:latin typeface="Arial" charset="0"/>
            </a:endParaRPr>
          </a:p>
        </p:txBody>
      </p:sp>
      <p:sp>
        <p:nvSpPr>
          <p:cNvPr id="15363" name="Rectangle 5"/>
          <p:cNvSpPr>
            <a:spLocks noChangeArrowheads="1"/>
          </p:cNvSpPr>
          <p:nvPr/>
        </p:nvSpPr>
        <p:spPr bwMode="auto">
          <a:xfrm>
            <a:off x="0" y="4598988"/>
            <a:ext cx="4243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lang="en-US" altLang="zh-CN" sz="2800" b="0">
                <a:solidFill>
                  <a:schemeClr val="tx1"/>
                </a:solidFill>
                <a:latin typeface="Arial" charset="0"/>
              </a:rPr>
              <a:t>“The things that are </a:t>
            </a:r>
            <a:r>
              <a:rPr lang="en-US" altLang="zh-CN" sz="2800" b="0">
                <a:latin typeface="Arial" charset="0"/>
              </a:rPr>
              <a:t>fixed</a:t>
            </a:r>
            <a:r>
              <a:rPr lang="en-US" altLang="zh-CN" sz="2800" b="0">
                <a:solidFill>
                  <a:schemeClr val="tx1"/>
                </a:solidFill>
                <a:latin typeface="Arial" charset="0"/>
              </a:rPr>
              <a:t>”</a:t>
            </a:r>
            <a:endParaRPr lang="en-GB" altLang="zh-CN" sz="2800" b="0">
              <a:solidFill>
                <a:schemeClr val="tx1"/>
              </a:solidFill>
              <a:latin typeface="Arial" charset="0"/>
            </a:endParaRPr>
          </a:p>
        </p:txBody>
      </p:sp>
      <p:sp>
        <p:nvSpPr>
          <p:cNvPr id="5" name="矩形 4"/>
          <p:cNvSpPr/>
          <p:nvPr/>
        </p:nvSpPr>
        <p:spPr>
          <a:xfrm>
            <a:off x="566555" y="413665"/>
            <a:ext cx="7098353" cy="707886"/>
          </a:xfrm>
          <a:prstGeom prst="rect">
            <a:avLst/>
          </a:prstGeom>
        </p:spPr>
        <p:txBody>
          <a:bodyPr wrap="none">
            <a:spAutoFit/>
          </a:bodyPr>
          <a:lstStyle/>
          <a:p>
            <a:pPr algn="l"/>
            <a:r>
              <a:rPr lang="en-US" altLang="zh-CN" sz="4000" dirty="0">
                <a:solidFill>
                  <a:srgbClr val="0000FF"/>
                </a:solidFill>
                <a:ea typeface="黑体" pitchFamily="49" charset="-122"/>
                <a:cs typeface="Times New Roman" panose="02020603050405020304" pitchFamily="18" charset="0"/>
              </a:rPr>
              <a:t>What is Software Architecture?</a:t>
            </a:r>
            <a:endParaRPr lang="en-GB" altLang="zh-CN" sz="4000" dirty="0">
              <a:solidFill>
                <a:srgbClr val="0000FF"/>
              </a:solidFill>
              <a:ea typeface="黑体" pitchFamily="49" charset="-122"/>
              <a:cs typeface="Times New Roman" panose="02020603050405020304" pitchFamily="18" charset="0"/>
            </a:endParaRP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431800" y="43056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什么是软件体系结构</a:t>
            </a:r>
          </a:p>
        </p:txBody>
      </p:sp>
      <p:sp>
        <p:nvSpPr>
          <p:cNvPr id="23555" name="Rectangle 5"/>
          <p:cNvSpPr>
            <a:spLocks noChangeArrowheads="1"/>
          </p:cNvSpPr>
          <p:nvPr/>
        </p:nvSpPr>
        <p:spPr bwMode="auto">
          <a:xfrm>
            <a:off x="19050" y="1854200"/>
            <a:ext cx="91440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lnSpc>
                <a:spcPct val="140000"/>
              </a:lnSpc>
              <a:spcBef>
                <a:spcPct val="20000"/>
              </a:spcBef>
              <a:buClr>
                <a:srgbClr val="FF0000"/>
              </a:buClr>
              <a:buSzPct val="80000"/>
              <a:buFont typeface="Wingdings" pitchFamily="2" charset="2"/>
              <a:buChar char="Ø"/>
              <a:defRPr/>
            </a:pPr>
            <a:r>
              <a:rPr lang="zh-CN" altLang="en-US" sz="2800" dirty="0">
                <a:solidFill>
                  <a:schemeClr val="tx1"/>
                </a:solidFill>
                <a:latin typeface="+mn-ea"/>
                <a:ea typeface="+mn-ea"/>
              </a:rPr>
              <a:t>软件体系结构定义了软件局部和总体计算部件的</a:t>
            </a:r>
            <a:r>
              <a:rPr lang="zh-CN" altLang="en-US" sz="2800" dirty="0">
                <a:latin typeface="+mn-ea"/>
                <a:ea typeface="+mn-ea"/>
              </a:rPr>
              <a:t>构成</a:t>
            </a:r>
            <a:r>
              <a:rPr lang="zh-CN" altLang="en-US" sz="2800" dirty="0">
                <a:solidFill>
                  <a:schemeClr val="tx1"/>
                </a:solidFill>
                <a:latin typeface="+mn-ea"/>
                <a:ea typeface="+mn-ea"/>
              </a:rPr>
              <a:t>。从整体看，软件体系结构是由结构和功能各异、相互作用的部件集合，按照层次构成的。</a:t>
            </a:r>
          </a:p>
          <a:p>
            <a:pPr marL="342900" indent="-342900" algn="l" eaLnBrk="0" hangingPunct="0">
              <a:lnSpc>
                <a:spcPct val="140000"/>
              </a:lnSpc>
              <a:spcBef>
                <a:spcPct val="20000"/>
              </a:spcBef>
              <a:buClr>
                <a:srgbClr val="FF0000"/>
              </a:buClr>
              <a:buSzPct val="80000"/>
              <a:buFont typeface="Wingdings" pitchFamily="2" charset="2"/>
              <a:buChar char="Ø"/>
              <a:defRPr/>
            </a:pPr>
            <a:r>
              <a:rPr lang="zh-CN" altLang="en-US" sz="2800" dirty="0">
                <a:solidFill>
                  <a:schemeClr val="tx1"/>
                </a:solidFill>
                <a:latin typeface="+mn-ea"/>
                <a:ea typeface="+mn-ea"/>
              </a:rPr>
              <a:t>软件体系结构定义了组成部件之间的相互作用</a:t>
            </a:r>
            <a:r>
              <a:rPr lang="zh-CN" altLang="en-US" sz="2800" dirty="0">
                <a:latin typeface="+mn-ea"/>
                <a:ea typeface="+mn-ea"/>
              </a:rPr>
              <a:t>关系</a:t>
            </a:r>
            <a:r>
              <a:rPr lang="zh-CN" altLang="en-US" sz="2800" dirty="0">
                <a:solidFill>
                  <a:schemeClr val="tx1"/>
                </a:solidFill>
                <a:latin typeface="+mn-ea"/>
                <a:ea typeface="+mn-ea"/>
              </a:rPr>
              <a:t>。</a:t>
            </a:r>
          </a:p>
          <a:p>
            <a:pPr marL="342900" indent="-342900" algn="l" eaLnBrk="0" hangingPunct="0">
              <a:lnSpc>
                <a:spcPct val="140000"/>
              </a:lnSpc>
              <a:spcBef>
                <a:spcPct val="20000"/>
              </a:spcBef>
              <a:buClr>
                <a:srgbClr val="FF0000"/>
              </a:buClr>
              <a:buSzPct val="80000"/>
              <a:buFont typeface="Wingdings" pitchFamily="2" charset="2"/>
              <a:buChar char="Ø"/>
              <a:defRPr/>
            </a:pPr>
            <a:r>
              <a:rPr lang="zh-CN" altLang="en-US" sz="2800" dirty="0">
                <a:solidFill>
                  <a:schemeClr val="tx1"/>
                </a:solidFill>
                <a:latin typeface="+mn-ea"/>
                <a:ea typeface="+mn-ea"/>
              </a:rPr>
              <a:t>软件体系结构定义了构成系统的合成原理、方法、</a:t>
            </a:r>
            <a:r>
              <a:rPr lang="zh-CN" altLang="en-US" sz="2800" dirty="0">
                <a:latin typeface="+mn-ea"/>
                <a:ea typeface="+mn-ea"/>
              </a:rPr>
              <a:t>原则</a:t>
            </a:r>
          </a:p>
          <a:p>
            <a:pPr marL="342900" indent="-342900" algn="l" eaLnBrk="0" hangingPunct="0">
              <a:lnSpc>
                <a:spcPct val="140000"/>
              </a:lnSpc>
              <a:spcBef>
                <a:spcPct val="20000"/>
              </a:spcBef>
              <a:buClr>
                <a:srgbClr val="FF0000"/>
              </a:buClr>
              <a:buSzPct val="80000"/>
              <a:buFont typeface="Wingdings" pitchFamily="2" charset="2"/>
              <a:buChar char="Ø"/>
              <a:defRPr/>
            </a:pPr>
            <a:r>
              <a:rPr lang="zh-CN" altLang="en-US" sz="2800" dirty="0">
                <a:solidFill>
                  <a:schemeClr val="tx1"/>
                </a:solidFill>
                <a:latin typeface="+mn-ea"/>
                <a:ea typeface="+mn-ea"/>
              </a:rPr>
              <a:t>软件体系结构定义了构成系统应该遵守的</a:t>
            </a:r>
            <a:r>
              <a:rPr lang="zh-CN" altLang="en-US" sz="2800" dirty="0">
                <a:latin typeface="+mn-ea"/>
                <a:ea typeface="+mn-ea"/>
              </a:rPr>
              <a:t>约束</a:t>
            </a:r>
            <a:r>
              <a:rPr lang="zh-CN" altLang="en-US" sz="2800" dirty="0">
                <a:solidFill>
                  <a:schemeClr val="tx1"/>
                </a:solidFill>
                <a:latin typeface="+mn-ea"/>
                <a:ea typeface="+mn-ea"/>
              </a:rPr>
              <a:t>的条件。</a:t>
            </a:r>
          </a:p>
        </p:txBody>
      </p:sp>
      <p:sp>
        <p:nvSpPr>
          <p:cNvPr id="16388" name="Rectangle 6"/>
          <p:cNvSpPr>
            <a:spLocks noChangeArrowheads="1"/>
          </p:cNvSpPr>
          <p:nvPr/>
        </p:nvSpPr>
        <p:spPr bwMode="auto">
          <a:xfrm>
            <a:off x="971550" y="6173788"/>
            <a:ext cx="6462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sz="2000" dirty="0">
                <a:solidFill>
                  <a:srgbClr val="0000FF"/>
                </a:solidFill>
              </a:rPr>
              <a:t>联想硬件体系结构，冯</a:t>
            </a:r>
            <a:r>
              <a:rPr lang="en-US" altLang="zh-CN" sz="2000" dirty="0">
                <a:solidFill>
                  <a:srgbClr val="0000FF"/>
                </a:solidFill>
              </a:rPr>
              <a:t>-</a:t>
            </a:r>
            <a:r>
              <a:rPr lang="zh-CN" altLang="en-US" sz="2000" dirty="0">
                <a:solidFill>
                  <a:srgbClr val="0000FF"/>
                </a:solidFill>
              </a:rPr>
              <a:t>诺依曼 计算机系统结构</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76250" y="323850"/>
            <a:ext cx="7772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造房子的例子  </a:t>
            </a:r>
          </a:p>
        </p:txBody>
      </p:sp>
      <p:sp>
        <p:nvSpPr>
          <p:cNvPr id="17411" name="Rectangle 3"/>
          <p:cNvSpPr>
            <a:spLocks noChangeArrowheads="1"/>
          </p:cNvSpPr>
          <p:nvPr/>
        </p:nvSpPr>
        <p:spPr bwMode="auto">
          <a:xfrm>
            <a:off x="381000" y="1800225"/>
            <a:ext cx="8763000"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80000"/>
              </a:lnSpc>
              <a:spcBef>
                <a:spcPct val="20000"/>
              </a:spcBef>
              <a:buClr>
                <a:schemeClr val="accent2"/>
              </a:buClr>
              <a:buFont typeface="Wingdings" pitchFamily="2" charset="2"/>
              <a:buChar char="o"/>
            </a:pPr>
            <a:r>
              <a:rPr lang="en-US" altLang="zh-CN" sz="2400">
                <a:latin typeface="Verdana" pitchFamily="34" charset="0"/>
              </a:rPr>
              <a:t>Requirements</a:t>
            </a:r>
          </a:p>
          <a:p>
            <a:pPr marL="908050" lvl="1" indent="-436563" algn="l" eaLnBrk="0" hangingPunct="0">
              <a:lnSpc>
                <a:spcPct val="80000"/>
              </a:lnSpc>
              <a:spcBef>
                <a:spcPct val="20000"/>
              </a:spcBef>
              <a:buClr>
                <a:schemeClr val="accent2"/>
              </a:buClr>
              <a:buFont typeface="Wingdings" pitchFamily="2" charset="2"/>
              <a:buChar char="n"/>
            </a:pPr>
            <a:r>
              <a:rPr lang="en-US" altLang="zh-CN" sz="2200" b="0">
                <a:solidFill>
                  <a:schemeClr val="tx1"/>
                </a:solidFill>
                <a:latin typeface="Verdana" pitchFamily="34" charset="0"/>
              </a:rPr>
              <a:t>The house should have two bedrooms, a study, a kitchen, a bathroom, living area.</a:t>
            </a:r>
          </a:p>
          <a:p>
            <a:pPr marL="908050" lvl="1" indent="-436563" algn="l" eaLnBrk="0" hangingPunct="0">
              <a:lnSpc>
                <a:spcPct val="80000"/>
              </a:lnSpc>
              <a:spcBef>
                <a:spcPct val="20000"/>
              </a:spcBef>
              <a:buClr>
                <a:schemeClr val="accent2"/>
              </a:buClr>
              <a:buFont typeface="Wingdings" pitchFamily="2" charset="2"/>
              <a:buChar char="n"/>
            </a:pPr>
            <a:r>
              <a:rPr lang="en-US" altLang="zh-CN" sz="2200" b="0">
                <a:solidFill>
                  <a:schemeClr val="tx1"/>
                </a:solidFill>
                <a:latin typeface="Verdana" pitchFamily="34" charset="0"/>
              </a:rPr>
              <a:t>The overall distance occupants walk every day should be minimized</a:t>
            </a:r>
          </a:p>
          <a:p>
            <a:pPr marL="908050" lvl="1" indent="-436563" algn="l" eaLnBrk="0" hangingPunct="0">
              <a:spcBef>
                <a:spcPct val="20000"/>
              </a:spcBef>
              <a:buClr>
                <a:schemeClr val="accent2"/>
              </a:buClr>
              <a:buFont typeface="Wingdings" pitchFamily="2" charset="2"/>
              <a:buChar char="n"/>
            </a:pPr>
            <a:r>
              <a:rPr lang="en-US" altLang="zh-CN" sz="2200" b="0">
                <a:solidFill>
                  <a:schemeClr val="tx1"/>
                </a:solidFill>
                <a:latin typeface="Verdana" pitchFamily="34" charset="0"/>
              </a:rPr>
              <a:t>The use of daylight should be maximized</a:t>
            </a:r>
          </a:p>
          <a:p>
            <a:pPr marL="469900" indent="-469900" algn="l" eaLnBrk="0" hangingPunct="0">
              <a:lnSpc>
                <a:spcPct val="140000"/>
              </a:lnSpc>
              <a:spcBef>
                <a:spcPct val="20000"/>
              </a:spcBef>
              <a:buClr>
                <a:schemeClr val="accent2"/>
              </a:buClr>
              <a:buFont typeface="Wingdings" pitchFamily="2" charset="2"/>
              <a:buChar char="o"/>
            </a:pPr>
            <a:r>
              <a:rPr lang="en-US" altLang="zh-CN" sz="2400">
                <a:latin typeface="Verdana" pitchFamily="34" charset="0"/>
              </a:rPr>
              <a:t>Assumptions</a:t>
            </a:r>
          </a:p>
          <a:p>
            <a:pPr marL="908050" lvl="1" indent="-436563" algn="l" eaLnBrk="0" hangingPunct="0">
              <a:lnSpc>
                <a:spcPct val="80000"/>
              </a:lnSpc>
              <a:spcBef>
                <a:spcPct val="20000"/>
              </a:spcBef>
              <a:buClr>
                <a:schemeClr val="accent2"/>
              </a:buClr>
              <a:buFont typeface="Wingdings" pitchFamily="2" charset="2"/>
              <a:buChar char="n"/>
            </a:pPr>
            <a:r>
              <a:rPr lang="en-US" altLang="zh-CN" sz="2200" b="0">
                <a:solidFill>
                  <a:schemeClr val="tx1"/>
                </a:solidFill>
                <a:latin typeface="Verdana" pitchFamily="34" charset="0"/>
              </a:rPr>
              <a:t>Most of the walking will be from</a:t>
            </a:r>
          </a:p>
          <a:p>
            <a:pPr marL="1304925" lvl="2" indent="-395288" algn="l" eaLnBrk="0" hangingPunct="0">
              <a:lnSpc>
                <a:spcPct val="80000"/>
              </a:lnSpc>
              <a:spcBef>
                <a:spcPct val="20000"/>
              </a:spcBef>
              <a:buClr>
                <a:schemeClr val="accent2"/>
              </a:buClr>
              <a:buFont typeface="Wingdings" pitchFamily="2" charset="2"/>
              <a:buChar char="o"/>
            </a:pPr>
            <a:r>
              <a:rPr lang="en-US" altLang="zh-CN" sz="2300" b="0">
                <a:solidFill>
                  <a:schemeClr val="tx1"/>
                </a:solidFill>
                <a:latin typeface="Verdana" pitchFamily="34" charset="0"/>
              </a:rPr>
              <a:t>the entrance door to the kitchen for groceries</a:t>
            </a:r>
          </a:p>
          <a:p>
            <a:pPr marL="1304925" lvl="2" indent="-395288" algn="l" eaLnBrk="0" hangingPunct="0">
              <a:lnSpc>
                <a:spcPct val="80000"/>
              </a:lnSpc>
              <a:spcBef>
                <a:spcPct val="20000"/>
              </a:spcBef>
              <a:buClr>
                <a:schemeClr val="accent2"/>
              </a:buClr>
              <a:buFont typeface="Wingdings" pitchFamily="2" charset="2"/>
              <a:buChar char="o"/>
            </a:pPr>
            <a:r>
              <a:rPr lang="en-US" altLang="zh-CN" sz="2300" b="0">
                <a:solidFill>
                  <a:schemeClr val="tx1"/>
                </a:solidFill>
                <a:latin typeface="Verdana" pitchFamily="34" charset="0"/>
              </a:rPr>
              <a:t>the kitchen to the dining area before and after meals</a:t>
            </a:r>
          </a:p>
          <a:p>
            <a:pPr marL="1304925" lvl="2" indent="-395288" algn="l" eaLnBrk="0" hangingPunct="0">
              <a:lnSpc>
                <a:spcPct val="80000"/>
              </a:lnSpc>
              <a:spcBef>
                <a:spcPct val="20000"/>
              </a:spcBef>
              <a:buClr>
                <a:schemeClr val="accent2"/>
              </a:buClr>
              <a:buFont typeface="Wingdings" pitchFamily="2" charset="2"/>
              <a:buChar char="o"/>
            </a:pPr>
            <a:r>
              <a:rPr lang="en-US" altLang="zh-CN" sz="2300" b="0">
                <a:solidFill>
                  <a:schemeClr val="tx1"/>
                </a:solidFill>
                <a:latin typeface="Verdana" pitchFamily="34" charset="0"/>
              </a:rPr>
              <a:t>between bedrooms and bath</a:t>
            </a:r>
          </a:p>
          <a:p>
            <a:pPr marL="908050" lvl="1" indent="-436563" algn="l" eaLnBrk="0" hangingPunct="0">
              <a:lnSpc>
                <a:spcPct val="80000"/>
              </a:lnSpc>
              <a:spcBef>
                <a:spcPct val="20000"/>
              </a:spcBef>
              <a:buClr>
                <a:schemeClr val="accent2"/>
              </a:buClr>
              <a:buFont typeface="Wingdings" pitchFamily="2" charset="2"/>
              <a:buChar char="n"/>
            </a:pPr>
            <a:r>
              <a:rPr lang="en-US" altLang="zh-CN" sz="2200" b="0">
                <a:solidFill>
                  <a:schemeClr val="tx1"/>
                </a:solidFill>
                <a:latin typeface="Verdana" pitchFamily="34" charset="0"/>
              </a:rPr>
              <a:t>Occupants spend most of their time in living/dining area and the master bath</a:t>
            </a: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66738" y="277813"/>
            <a:ext cx="77724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房子的平面设计图</a:t>
            </a:r>
          </a:p>
        </p:txBody>
      </p:sp>
      <p:sp>
        <p:nvSpPr>
          <p:cNvPr id="18435" name="Rectangle 3"/>
          <p:cNvSpPr>
            <a:spLocks noChangeArrowheads="1"/>
          </p:cNvSpPr>
          <p:nvPr/>
        </p:nvSpPr>
        <p:spPr bwMode="auto">
          <a:xfrm>
            <a:off x="1295400" y="2374900"/>
            <a:ext cx="6705600" cy="3352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36" name="Rectangle 4"/>
          <p:cNvSpPr>
            <a:spLocks noChangeArrowheads="1"/>
          </p:cNvSpPr>
          <p:nvPr/>
        </p:nvSpPr>
        <p:spPr bwMode="auto">
          <a:xfrm>
            <a:off x="1295400" y="2370138"/>
            <a:ext cx="14478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1800">
                <a:solidFill>
                  <a:schemeClr val="tx1"/>
                </a:solidFill>
                <a:latin typeface="Arial" charset="0"/>
              </a:rPr>
              <a:t>stairs</a:t>
            </a:r>
          </a:p>
        </p:txBody>
      </p:sp>
      <p:sp>
        <p:nvSpPr>
          <p:cNvPr id="18437" name="Rectangle 5"/>
          <p:cNvSpPr>
            <a:spLocks noChangeArrowheads="1"/>
          </p:cNvSpPr>
          <p:nvPr/>
        </p:nvSpPr>
        <p:spPr bwMode="auto">
          <a:xfrm>
            <a:off x="1295400" y="2984500"/>
            <a:ext cx="1447800" cy="13319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1800">
                <a:solidFill>
                  <a:schemeClr val="tx1"/>
                </a:solidFill>
                <a:latin typeface="Arial" charset="0"/>
              </a:rPr>
              <a:t>kitchen</a:t>
            </a:r>
          </a:p>
        </p:txBody>
      </p:sp>
      <p:sp>
        <p:nvSpPr>
          <p:cNvPr id="18438" name="Rectangle 6"/>
          <p:cNvSpPr>
            <a:spLocks noChangeArrowheads="1"/>
          </p:cNvSpPr>
          <p:nvPr/>
        </p:nvSpPr>
        <p:spPr bwMode="auto">
          <a:xfrm>
            <a:off x="1295400" y="4316413"/>
            <a:ext cx="5105400" cy="1371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39" name="Line 7"/>
          <p:cNvSpPr>
            <a:spLocks noChangeShapeType="1"/>
          </p:cNvSpPr>
          <p:nvPr/>
        </p:nvSpPr>
        <p:spPr bwMode="auto">
          <a:xfrm>
            <a:off x="3657600" y="4316413"/>
            <a:ext cx="0" cy="1411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Text Box 8"/>
          <p:cNvSpPr txBox="1">
            <a:spLocks noChangeArrowheads="1"/>
          </p:cNvSpPr>
          <p:nvPr/>
        </p:nvSpPr>
        <p:spPr bwMode="auto">
          <a:xfrm>
            <a:off x="1812925" y="4773613"/>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1800">
                <a:solidFill>
                  <a:schemeClr val="tx1"/>
                </a:solidFill>
                <a:latin typeface="Arial" charset="0"/>
              </a:rPr>
              <a:t>Dining room</a:t>
            </a:r>
          </a:p>
        </p:txBody>
      </p:sp>
      <p:sp>
        <p:nvSpPr>
          <p:cNvPr id="18441" name="Rectangle 9"/>
          <p:cNvSpPr>
            <a:spLocks noChangeArrowheads="1"/>
          </p:cNvSpPr>
          <p:nvPr/>
        </p:nvSpPr>
        <p:spPr bwMode="auto">
          <a:xfrm>
            <a:off x="3733800" y="2403475"/>
            <a:ext cx="2667000" cy="129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2" name="Line 10"/>
          <p:cNvSpPr>
            <a:spLocks noChangeShapeType="1"/>
          </p:cNvSpPr>
          <p:nvPr/>
        </p:nvSpPr>
        <p:spPr bwMode="auto">
          <a:xfrm>
            <a:off x="5562600" y="2359025"/>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Text Box 11"/>
          <p:cNvSpPr txBox="1">
            <a:spLocks noChangeArrowheads="1"/>
          </p:cNvSpPr>
          <p:nvPr/>
        </p:nvSpPr>
        <p:spPr bwMode="auto">
          <a:xfrm>
            <a:off x="5638800" y="2944813"/>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1800">
                <a:solidFill>
                  <a:schemeClr val="tx1"/>
                </a:solidFill>
                <a:latin typeface="Arial" charset="0"/>
              </a:rPr>
              <a:t>bath</a:t>
            </a:r>
          </a:p>
        </p:txBody>
      </p:sp>
      <p:sp>
        <p:nvSpPr>
          <p:cNvPr id="18444" name="Text Box 12"/>
          <p:cNvSpPr txBox="1">
            <a:spLocks noChangeArrowheads="1"/>
          </p:cNvSpPr>
          <p:nvPr/>
        </p:nvSpPr>
        <p:spPr bwMode="auto">
          <a:xfrm>
            <a:off x="6743700" y="3859213"/>
            <a:ext cx="116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1800">
                <a:solidFill>
                  <a:schemeClr val="tx1"/>
                </a:solidFill>
                <a:latin typeface="Arial" charset="0"/>
              </a:rPr>
              <a:t>master</a:t>
            </a:r>
          </a:p>
          <a:p>
            <a:pPr eaLnBrk="1" hangingPunct="1"/>
            <a:r>
              <a:rPr lang="en-US" altLang="zh-CN" sz="1800">
                <a:solidFill>
                  <a:schemeClr val="tx1"/>
                </a:solidFill>
                <a:latin typeface="Arial" charset="0"/>
              </a:rPr>
              <a:t>bedroom</a:t>
            </a:r>
          </a:p>
        </p:txBody>
      </p:sp>
      <p:sp>
        <p:nvSpPr>
          <p:cNvPr id="18445" name="Text Box 13"/>
          <p:cNvSpPr txBox="1">
            <a:spLocks noChangeArrowheads="1"/>
          </p:cNvSpPr>
          <p:nvPr/>
        </p:nvSpPr>
        <p:spPr bwMode="auto">
          <a:xfrm>
            <a:off x="3352800" y="38227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1800">
                <a:solidFill>
                  <a:schemeClr val="tx1"/>
                </a:solidFill>
                <a:latin typeface="Arial" charset="0"/>
              </a:rPr>
              <a:t>hallway</a:t>
            </a:r>
          </a:p>
        </p:txBody>
      </p:sp>
      <p:sp>
        <p:nvSpPr>
          <p:cNvPr id="18446" name="Text Box 14"/>
          <p:cNvSpPr txBox="1">
            <a:spLocks noChangeArrowheads="1"/>
          </p:cNvSpPr>
          <p:nvPr/>
        </p:nvSpPr>
        <p:spPr bwMode="auto">
          <a:xfrm>
            <a:off x="2743200" y="1725613"/>
            <a:ext cx="166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1800">
                <a:solidFill>
                  <a:schemeClr val="tx1"/>
                </a:solidFill>
                <a:latin typeface="Arial" charset="0"/>
              </a:rPr>
              <a:t>entrance</a:t>
            </a:r>
          </a:p>
          <a:p>
            <a:pPr algn="l" eaLnBrk="1" hangingPunct="1"/>
            <a:r>
              <a:rPr lang="en-US" altLang="zh-CN" sz="1800">
                <a:solidFill>
                  <a:schemeClr val="tx1"/>
                </a:solidFill>
                <a:latin typeface="Arial" charset="0"/>
              </a:rPr>
              <a:t> door</a:t>
            </a:r>
          </a:p>
        </p:txBody>
      </p:sp>
      <p:sp>
        <p:nvSpPr>
          <p:cNvPr id="18447" name="Text Box 15"/>
          <p:cNvSpPr txBox="1">
            <a:spLocks noChangeArrowheads="1"/>
          </p:cNvSpPr>
          <p:nvPr/>
        </p:nvSpPr>
        <p:spPr bwMode="auto">
          <a:xfrm>
            <a:off x="4495800" y="4773613"/>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1800">
                <a:solidFill>
                  <a:schemeClr val="tx1"/>
                </a:solidFill>
                <a:latin typeface="Arial" charset="0"/>
              </a:rPr>
              <a:t>bedroom2</a:t>
            </a:r>
          </a:p>
        </p:txBody>
      </p:sp>
      <p:sp>
        <p:nvSpPr>
          <p:cNvPr id="18448" name="Text Box 16"/>
          <p:cNvSpPr txBox="1">
            <a:spLocks noChangeArrowheads="1"/>
          </p:cNvSpPr>
          <p:nvPr/>
        </p:nvSpPr>
        <p:spPr bwMode="auto">
          <a:xfrm>
            <a:off x="4708525" y="286861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1800">
                <a:solidFill>
                  <a:schemeClr val="tx1"/>
                </a:solidFill>
                <a:latin typeface="Arial" charset="0"/>
              </a:rPr>
              <a:t>study</a:t>
            </a:r>
          </a:p>
        </p:txBody>
      </p:sp>
      <p:sp>
        <p:nvSpPr>
          <p:cNvPr id="18449" name="Line 17"/>
          <p:cNvSpPr>
            <a:spLocks noChangeShapeType="1"/>
          </p:cNvSpPr>
          <p:nvPr/>
        </p:nvSpPr>
        <p:spPr bwMode="auto">
          <a:xfrm>
            <a:off x="6400800" y="2374900"/>
            <a:ext cx="0" cy="1255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Rectangle 18"/>
          <p:cNvSpPr>
            <a:spLocks noChangeArrowheads="1"/>
          </p:cNvSpPr>
          <p:nvPr/>
        </p:nvSpPr>
        <p:spPr bwMode="auto">
          <a:xfrm>
            <a:off x="6400800" y="2403475"/>
            <a:ext cx="1600200" cy="32845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4323" name="Rectangle 19"/>
          <p:cNvSpPr>
            <a:spLocks noChangeArrowheads="1"/>
          </p:cNvSpPr>
          <p:nvPr/>
        </p:nvSpPr>
        <p:spPr bwMode="auto">
          <a:xfrm>
            <a:off x="4427538" y="6062663"/>
            <a:ext cx="892175" cy="427037"/>
          </a:xfrm>
          <a:prstGeom prst="rect">
            <a:avLst/>
          </a:prstGeom>
          <a:noFill/>
          <a:ln w="9525" algn="ctr">
            <a:noFill/>
            <a:miter lim="800000"/>
            <a:headEnd/>
            <a:tailEnd/>
          </a:ln>
          <a:effectLst/>
        </p:spPr>
        <p:txBody>
          <a:bodyPr wrap="none" lIns="0" tIns="0" rIns="0" bIns="0">
            <a:spAutoFit/>
          </a:bodyPr>
          <a:lstStyle/>
          <a:p>
            <a:pPr algn="l" eaLnBrk="0" hangingPunct="0">
              <a:defRPr/>
            </a:pPr>
            <a:r>
              <a:rPr lang="en-US" altLang="zh-CN" sz="2800" dirty="0">
                <a:solidFill>
                  <a:schemeClr val="tx1"/>
                </a:solidFill>
                <a:effectLst>
                  <a:outerShdw blurRad="38100" dist="38100" dir="2700000" algn="tl">
                    <a:srgbClr val="C0C0C0"/>
                  </a:outerShdw>
                </a:effectLst>
                <a:latin typeface="Times" pitchFamily="18" charset="0"/>
              </a:rPr>
              <a:t>South</a:t>
            </a: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522288" y="277813"/>
            <a:ext cx="77724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书本（论文）目录</a:t>
            </a:r>
            <a:endParaRPr lang="en-US" altLang="zh-CN" sz="4000">
              <a:solidFill>
                <a:srgbClr val="0000FF"/>
              </a:solidFill>
              <a:latin typeface="黑体" pitchFamily="49" charset="-122"/>
              <a:ea typeface="黑体" pitchFamily="49" charset="-122"/>
              <a:cs typeface="Times New Roman" pitchFamily="18" charset="0"/>
            </a:endParaRPr>
          </a:p>
        </p:txBody>
      </p:sp>
      <p:sp>
        <p:nvSpPr>
          <p:cNvPr id="19460" name="矩形 7"/>
          <p:cNvSpPr>
            <a:spLocks noChangeArrowheads="1"/>
          </p:cNvSpPr>
          <p:nvPr/>
        </p:nvSpPr>
        <p:spPr bwMode="auto">
          <a:xfrm>
            <a:off x="431800" y="1490663"/>
            <a:ext cx="8280400"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l" eaLnBrk="0" hangingPunct="0"/>
            <a:r>
              <a:rPr lang="zh-CN" altLang="zh-CN" sz="900">
                <a:solidFill>
                  <a:schemeClr val="tx1"/>
                </a:solidFill>
              </a:rPr>
              <a:t>第</a:t>
            </a:r>
            <a:r>
              <a:rPr lang="en-US" altLang="zh-CN" sz="900">
                <a:solidFill>
                  <a:schemeClr val="tx1"/>
                </a:solidFill>
              </a:rPr>
              <a:t>1</a:t>
            </a:r>
            <a:r>
              <a:rPr lang="zh-CN" altLang="en-US" sz="900">
                <a:solidFill>
                  <a:schemeClr val="tx1"/>
                </a:solidFill>
              </a:rPr>
              <a:t>章 并行计算概述  </a:t>
            </a:r>
            <a:r>
              <a:rPr lang="en-US" altLang="zh-CN" sz="900">
                <a:solidFill>
                  <a:schemeClr val="tx1"/>
                </a:solidFill>
              </a:rPr>
              <a:t>(6 </a:t>
            </a:r>
            <a:r>
              <a:rPr lang="zh-CN" altLang="en-US" sz="900">
                <a:solidFill>
                  <a:schemeClr val="tx1"/>
                </a:solidFill>
              </a:rPr>
              <a:t>学时）包括</a:t>
            </a:r>
          </a:p>
          <a:p>
            <a:pPr indent="266700" algn="l" eaLnBrk="0" hangingPunct="0"/>
            <a:r>
              <a:rPr lang="en-US" altLang="zh-CN" sz="900">
                <a:solidFill>
                  <a:schemeClr val="tx1"/>
                </a:solidFill>
              </a:rPr>
              <a:t>        1.1  </a:t>
            </a:r>
            <a:r>
              <a:rPr lang="zh-CN" altLang="en-US" sz="900">
                <a:solidFill>
                  <a:schemeClr val="tx1"/>
                </a:solidFill>
              </a:rPr>
              <a:t>提高计算性能的方法</a:t>
            </a:r>
          </a:p>
          <a:p>
            <a:pPr indent="266700" algn="l" eaLnBrk="0" hangingPunct="0"/>
            <a:r>
              <a:rPr lang="en-US" altLang="zh-CN" sz="900">
                <a:solidFill>
                  <a:schemeClr val="tx1"/>
                </a:solidFill>
              </a:rPr>
              <a:t>       1.2  </a:t>
            </a:r>
            <a:r>
              <a:rPr lang="zh-CN" altLang="en-US" sz="900">
                <a:solidFill>
                  <a:schemeClr val="tx1"/>
                </a:solidFill>
              </a:rPr>
              <a:t>必要性</a:t>
            </a:r>
          </a:p>
          <a:p>
            <a:pPr indent="266700" algn="l" eaLnBrk="0" hangingPunct="0"/>
            <a:r>
              <a:rPr lang="en-US" altLang="zh-CN" sz="900">
                <a:solidFill>
                  <a:schemeClr val="tx1"/>
                </a:solidFill>
              </a:rPr>
              <a:t>       1.3  </a:t>
            </a:r>
            <a:r>
              <a:rPr lang="zh-CN" altLang="en-US" sz="900">
                <a:solidFill>
                  <a:schemeClr val="tx1"/>
                </a:solidFill>
              </a:rPr>
              <a:t>并发和并行概念及表示方法 </a:t>
            </a:r>
          </a:p>
          <a:p>
            <a:pPr indent="266700" algn="l" eaLnBrk="0" hangingPunct="0"/>
            <a:r>
              <a:rPr lang="en-US" altLang="zh-CN" sz="900">
                <a:solidFill>
                  <a:schemeClr val="tx1"/>
                </a:solidFill>
              </a:rPr>
              <a:t>       1.4  </a:t>
            </a:r>
            <a:r>
              <a:rPr lang="zh-CN" altLang="en-US" sz="900">
                <a:solidFill>
                  <a:schemeClr val="tx1"/>
                </a:solidFill>
              </a:rPr>
              <a:t>行计算机简介</a:t>
            </a:r>
          </a:p>
          <a:p>
            <a:pPr indent="266700" algn="l" eaLnBrk="0" hangingPunct="0"/>
            <a:r>
              <a:rPr lang="en-US" altLang="zh-CN" sz="900">
                <a:solidFill>
                  <a:schemeClr val="tx1"/>
                </a:solidFill>
              </a:rPr>
              <a:t>       1.5  </a:t>
            </a:r>
            <a:r>
              <a:rPr lang="zh-CN" altLang="en-US" sz="900">
                <a:solidFill>
                  <a:schemeClr val="tx1"/>
                </a:solidFill>
              </a:rPr>
              <a:t>性能参数 </a:t>
            </a:r>
          </a:p>
          <a:p>
            <a:pPr indent="266700" algn="l" eaLnBrk="0" hangingPunct="0"/>
            <a:r>
              <a:rPr lang="zh-CN" altLang="en-US" sz="900">
                <a:solidFill>
                  <a:schemeClr val="tx1"/>
                </a:solidFill>
              </a:rPr>
              <a:t>第</a:t>
            </a:r>
            <a:r>
              <a:rPr lang="en-US" altLang="zh-CN" sz="900">
                <a:solidFill>
                  <a:schemeClr val="tx1"/>
                </a:solidFill>
              </a:rPr>
              <a:t>2</a:t>
            </a:r>
            <a:r>
              <a:rPr lang="zh-CN" altLang="en-US" sz="900">
                <a:solidFill>
                  <a:schemeClr val="tx1"/>
                </a:solidFill>
              </a:rPr>
              <a:t>章 串行程序并行化 </a:t>
            </a:r>
            <a:r>
              <a:rPr lang="en-US" altLang="zh-CN" sz="900">
                <a:solidFill>
                  <a:schemeClr val="tx1"/>
                </a:solidFill>
              </a:rPr>
              <a:t>(8 </a:t>
            </a:r>
            <a:r>
              <a:rPr lang="zh-CN" altLang="en-US" sz="900">
                <a:solidFill>
                  <a:schemeClr val="tx1"/>
                </a:solidFill>
              </a:rPr>
              <a:t>学时）</a:t>
            </a:r>
          </a:p>
          <a:p>
            <a:pPr indent="266700" algn="l" eaLnBrk="0" hangingPunct="0"/>
            <a:r>
              <a:rPr lang="en-US" altLang="zh-CN" sz="900">
                <a:solidFill>
                  <a:schemeClr val="tx1"/>
                </a:solidFill>
              </a:rPr>
              <a:t>       2.1  </a:t>
            </a:r>
            <a:r>
              <a:rPr lang="zh-CN" altLang="en-US" sz="900">
                <a:solidFill>
                  <a:schemeClr val="tx1"/>
                </a:solidFill>
              </a:rPr>
              <a:t>并行算法</a:t>
            </a:r>
            <a:r>
              <a:rPr lang="en-US" altLang="zh-CN" sz="900">
                <a:solidFill>
                  <a:schemeClr val="tx1"/>
                </a:solidFill>
              </a:rPr>
              <a:t>/</a:t>
            </a:r>
            <a:r>
              <a:rPr lang="zh-CN" altLang="en-US" sz="900">
                <a:solidFill>
                  <a:schemeClr val="tx1"/>
                </a:solidFill>
              </a:rPr>
              <a:t>程序设计的一般方法 </a:t>
            </a:r>
          </a:p>
          <a:p>
            <a:pPr indent="266700" algn="l" eaLnBrk="0" hangingPunct="0"/>
            <a:r>
              <a:rPr lang="en-US" altLang="zh-CN" sz="900">
                <a:solidFill>
                  <a:schemeClr val="tx1"/>
                </a:solidFill>
              </a:rPr>
              <a:t>       2.2 </a:t>
            </a:r>
            <a:r>
              <a:rPr lang="zh-CN" altLang="en-US" sz="900">
                <a:solidFill>
                  <a:schemeClr val="tx1"/>
                </a:solidFill>
              </a:rPr>
              <a:t>相关性分析理论</a:t>
            </a:r>
          </a:p>
          <a:p>
            <a:pPr indent="266700" algn="l" eaLnBrk="0" hangingPunct="0"/>
            <a:r>
              <a:rPr lang="en-US" altLang="zh-CN" sz="900">
                <a:solidFill>
                  <a:schemeClr val="tx1"/>
                </a:solidFill>
              </a:rPr>
              <a:t>       2.3  </a:t>
            </a:r>
            <a:r>
              <a:rPr lang="zh-CN" altLang="en-US" sz="900">
                <a:solidFill>
                  <a:schemeClr val="tx1"/>
                </a:solidFill>
              </a:rPr>
              <a:t>循环程序相关性检测 </a:t>
            </a:r>
          </a:p>
          <a:p>
            <a:pPr indent="266700" algn="l" eaLnBrk="0" hangingPunct="0"/>
            <a:r>
              <a:rPr lang="en-US" altLang="zh-CN" sz="900">
                <a:solidFill>
                  <a:schemeClr val="tx1"/>
                </a:solidFill>
              </a:rPr>
              <a:t>       2.4  </a:t>
            </a:r>
            <a:r>
              <a:rPr lang="zh-CN" altLang="en-US" sz="900">
                <a:solidFill>
                  <a:schemeClr val="tx1"/>
                </a:solidFill>
              </a:rPr>
              <a:t>循环程序并行化 </a:t>
            </a:r>
          </a:p>
          <a:p>
            <a:pPr indent="266700" algn="l" eaLnBrk="0" hangingPunct="0"/>
            <a:r>
              <a:rPr lang="zh-CN" altLang="en-US" sz="900">
                <a:solidFill>
                  <a:schemeClr val="tx1"/>
                </a:solidFill>
              </a:rPr>
              <a:t>第</a:t>
            </a:r>
            <a:r>
              <a:rPr lang="en-US" altLang="zh-CN" sz="900">
                <a:solidFill>
                  <a:schemeClr val="tx1"/>
                </a:solidFill>
              </a:rPr>
              <a:t>3</a:t>
            </a:r>
            <a:r>
              <a:rPr lang="zh-CN" altLang="en-US" sz="900">
                <a:solidFill>
                  <a:schemeClr val="tx1"/>
                </a:solidFill>
              </a:rPr>
              <a:t>章 并行计算模型 </a:t>
            </a:r>
            <a:r>
              <a:rPr lang="en-US" altLang="zh-CN" sz="900">
                <a:solidFill>
                  <a:schemeClr val="tx1"/>
                </a:solidFill>
              </a:rPr>
              <a:t>(5 </a:t>
            </a:r>
            <a:r>
              <a:rPr lang="zh-CN" altLang="en-US" sz="900">
                <a:solidFill>
                  <a:schemeClr val="tx1"/>
                </a:solidFill>
              </a:rPr>
              <a:t>学时）</a:t>
            </a:r>
          </a:p>
          <a:p>
            <a:pPr indent="266700" algn="l" eaLnBrk="0" hangingPunct="0"/>
            <a:r>
              <a:rPr lang="en-US" altLang="zh-CN" sz="900">
                <a:solidFill>
                  <a:schemeClr val="tx1"/>
                </a:solidFill>
              </a:rPr>
              <a:t>       3.1  </a:t>
            </a:r>
            <a:r>
              <a:rPr lang="zh-CN" altLang="en-US" sz="900">
                <a:solidFill>
                  <a:schemeClr val="tx1"/>
                </a:solidFill>
              </a:rPr>
              <a:t>并行计算机模型</a:t>
            </a:r>
          </a:p>
          <a:p>
            <a:pPr indent="266700" algn="l" eaLnBrk="0" hangingPunct="0"/>
            <a:r>
              <a:rPr lang="en-US" altLang="zh-CN" sz="900">
                <a:solidFill>
                  <a:schemeClr val="tx1"/>
                </a:solidFill>
              </a:rPr>
              <a:t>       3.2  PRAM, BSP, LogP</a:t>
            </a:r>
          </a:p>
          <a:p>
            <a:pPr indent="266700" algn="l" eaLnBrk="0" hangingPunct="0"/>
            <a:r>
              <a:rPr lang="en-US" altLang="zh-CN" sz="900">
                <a:solidFill>
                  <a:schemeClr val="tx1"/>
                </a:solidFill>
              </a:rPr>
              <a:t>       3.3  </a:t>
            </a:r>
            <a:r>
              <a:rPr lang="zh-CN" altLang="en-US" sz="900">
                <a:solidFill>
                  <a:schemeClr val="tx1"/>
                </a:solidFill>
              </a:rPr>
              <a:t>并行程序模型</a:t>
            </a:r>
          </a:p>
          <a:p>
            <a:pPr indent="266700" algn="l" eaLnBrk="0" hangingPunct="0"/>
            <a:r>
              <a:rPr lang="en-US" altLang="zh-CN" sz="900">
                <a:solidFill>
                  <a:schemeClr val="tx1"/>
                </a:solidFill>
              </a:rPr>
              <a:t>       3.4  </a:t>
            </a:r>
            <a:r>
              <a:rPr lang="zh-CN" altLang="en-US" sz="900">
                <a:solidFill>
                  <a:schemeClr val="tx1"/>
                </a:solidFill>
              </a:rPr>
              <a:t>共享内存，消息传递</a:t>
            </a:r>
          </a:p>
          <a:p>
            <a:pPr indent="266700" algn="l" eaLnBrk="0" hangingPunct="0"/>
            <a:r>
              <a:rPr lang="zh-CN" altLang="en-US" sz="900">
                <a:solidFill>
                  <a:schemeClr val="tx1"/>
                </a:solidFill>
              </a:rPr>
              <a:t>第</a:t>
            </a:r>
            <a:r>
              <a:rPr lang="en-US" altLang="zh-CN" sz="900">
                <a:solidFill>
                  <a:schemeClr val="tx1"/>
                </a:solidFill>
              </a:rPr>
              <a:t>4</a:t>
            </a:r>
            <a:r>
              <a:rPr lang="zh-CN" altLang="en-US" sz="900">
                <a:solidFill>
                  <a:schemeClr val="tx1"/>
                </a:solidFill>
              </a:rPr>
              <a:t>章 通信操作 </a:t>
            </a:r>
            <a:r>
              <a:rPr lang="en-US" altLang="zh-CN" sz="900">
                <a:solidFill>
                  <a:schemeClr val="tx1"/>
                </a:solidFill>
              </a:rPr>
              <a:t>(5 </a:t>
            </a:r>
            <a:r>
              <a:rPr lang="zh-CN" altLang="en-US" sz="900">
                <a:solidFill>
                  <a:schemeClr val="tx1"/>
                </a:solidFill>
              </a:rPr>
              <a:t>学时）</a:t>
            </a:r>
          </a:p>
          <a:p>
            <a:pPr indent="266700" algn="l" eaLnBrk="0" hangingPunct="0"/>
            <a:r>
              <a:rPr lang="en-US" altLang="zh-CN" sz="900">
                <a:solidFill>
                  <a:schemeClr val="tx1"/>
                </a:solidFill>
              </a:rPr>
              <a:t>       4.1  </a:t>
            </a:r>
            <a:r>
              <a:rPr lang="zh-CN" altLang="en-US" sz="900">
                <a:solidFill>
                  <a:schemeClr val="tx1"/>
                </a:solidFill>
              </a:rPr>
              <a:t>并行机互连结构</a:t>
            </a:r>
          </a:p>
          <a:p>
            <a:pPr indent="266700" algn="l" eaLnBrk="0" hangingPunct="0"/>
            <a:r>
              <a:rPr lang="en-US" altLang="zh-CN" sz="900">
                <a:solidFill>
                  <a:schemeClr val="tx1"/>
                </a:solidFill>
              </a:rPr>
              <a:t>       4.2  </a:t>
            </a:r>
            <a:r>
              <a:rPr lang="zh-CN" altLang="en-US" sz="900">
                <a:solidFill>
                  <a:schemeClr val="tx1"/>
                </a:solidFill>
              </a:rPr>
              <a:t>通讯开销分析</a:t>
            </a:r>
          </a:p>
          <a:p>
            <a:pPr indent="266700" algn="l" eaLnBrk="0" hangingPunct="0"/>
            <a:r>
              <a:rPr lang="en-US" altLang="zh-CN" sz="900">
                <a:solidFill>
                  <a:schemeClr val="tx1"/>
                </a:solidFill>
              </a:rPr>
              <a:t>       4.3  </a:t>
            </a:r>
            <a:r>
              <a:rPr lang="zh-CN" altLang="en-US" sz="900">
                <a:solidFill>
                  <a:schemeClr val="tx1"/>
                </a:solidFill>
              </a:rPr>
              <a:t>通信方式</a:t>
            </a:r>
          </a:p>
          <a:p>
            <a:pPr indent="266700" algn="l" eaLnBrk="0" hangingPunct="0"/>
            <a:r>
              <a:rPr lang="en-US" altLang="zh-CN" sz="900">
                <a:solidFill>
                  <a:schemeClr val="tx1"/>
                </a:solidFill>
              </a:rPr>
              <a:t>       4.4  </a:t>
            </a:r>
            <a:r>
              <a:rPr lang="zh-CN" altLang="en-US" sz="900">
                <a:solidFill>
                  <a:schemeClr val="tx1"/>
                </a:solidFill>
              </a:rPr>
              <a:t>通信编程原语</a:t>
            </a:r>
          </a:p>
          <a:p>
            <a:pPr indent="266700" algn="l" eaLnBrk="0" hangingPunct="0"/>
            <a:r>
              <a:rPr lang="zh-CN" altLang="en-US" sz="900">
                <a:solidFill>
                  <a:schemeClr val="tx1"/>
                </a:solidFill>
              </a:rPr>
              <a:t>第</a:t>
            </a:r>
            <a:r>
              <a:rPr lang="en-US" altLang="zh-CN" sz="900">
                <a:solidFill>
                  <a:schemeClr val="tx1"/>
                </a:solidFill>
              </a:rPr>
              <a:t>5</a:t>
            </a:r>
            <a:r>
              <a:rPr lang="zh-CN" altLang="en-US" sz="900">
                <a:solidFill>
                  <a:schemeClr val="tx1"/>
                </a:solidFill>
              </a:rPr>
              <a:t>章 并行程序设计的一般过程</a:t>
            </a:r>
            <a:r>
              <a:rPr lang="en-US" altLang="zh-CN" sz="900">
                <a:solidFill>
                  <a:schemeClr val="tx1"/>
                </a:solidFill>
              </a:rPr>
              <a:t>(4 </a:t>
            </a:r>
            <a:r>
              <a:rPr lang="zh-CN" altLang="en-US" sz="900">
                <a:solidFill>
                  <a:schemeClr val="tx1"/>
                </a:solidFill>
              </a:rPr>
              <a:t>学时）</a:t>
            </a:r>
          </a:p>
          <a:p>
            <a:pPr indent="266700" algn="l" eaLnBrk="0" hangingPunct="0"/>
            <a:r>
              <a:rPr lang="en-US" altLang="zh-CN" sz="900">
                <a:solidFill>
                  <a:schemeClr val="tx1"/>
                </a:solidFill>
              </a:rPr>
              <a:t>       5.1  </a:t>
            </a:r>
            <a:r>
              <a:rPr lang="zh-CN" altLang="en-US" sz="900">
                <a:solidFill>
                  <a:schemeClr val="tx1"/>
                </a:solidFill>
              </a:rPr>
              <a:t>任务划分 </a:t>
            </a:r>
          </a:p>
          <a:p>
            <a:pPr indent="266700" algn="l" eaLnBrk="0" hangingPunct="0"/>
            <a:r>
              <a:rPr lang="en-US" altLang="zh-CN" sz="900">
                <a:solidFill>
                  <a:schemeClr val="tx1"/>
                </a:solidFill>
              </a:rPr>
              <a:t>       5.2  </a:t>
            </a:r>
            <a:r>
              <a:rPr lang="zh-CN" altLang="en-US" sz="900">
                <a:solidFill>
                  <a:schemeClr val="tx1"/>
                </a:solidFill>
              </a:rPr>
              <a:t>数据通信</a:t>
            </a:r>
          </a:p>
          <a:p>
            <a:pPr indent="266700" algn="l" eaLnBrk="0" hangingPunct="0"/>
            <a:r>
              <a:rPr lang="en-US" altLang="zh-CN" sz="900">
                <a:solidFill>
                  <a:schemeClr val="tx1"/>
                </a:solidFill>
              </a:rPr>
              <a:t>       5.3  </a:t>
            </a:r>
            <a:r>
              <a:rPr lang="zh-CN" altLang="en-US" sz="900">
                <a:solidFill>
                  <a:schemeClr val="tx1"/>
                </a:solidFill>
              </a:rPr>
              <a:t>组合平衡</a:t>
            </a:r>
          </a:p>
          <a:p>
            <a:pPr indent="266700" algn="l" eaLnBrk="0" hangingPunct="0"/>
            <a:r>
              <a:rPr lang="en-US" altLang="zh-CN" sz="900">
                <a:solidFill>
                  <a:schemeClr val="tx1"/>
                </a:solidFill>
              </a:rPr>
              <a:t>       5.4  </a:t>
            </a:r>
            <a:r>
              <a:rPr lang="zh-CN" altLang="en-US" sz="900">
                <a:solidFill>
                  <a:schemeClr val="tx1"/>
                </a:solidFill>
              </a:rPr>
              <a:t>映射调度</a:t>
            </a:r>
          </a:p>
          <a:p>
            <a:pPr indent="266700" algn="l" eaLnBrk="0" hangingPunct="0"/>
            <a:r>
              <a:rPr lang="zh-CN" altLang="en-US" sz="900">
                <a:solidFill>
                  <a:schemeClr val="tx1"/>
                </a:solidFill>
              </a:rPr>
              <a:t>第</a:t>
            </a:r>
            <a:r>
              <a:rPr lang="en-US" altLang="zh-CN" sz="900">
                <a:solidFill>
                  <a:schemeClr val="tx1"/>
                </a:solidFill>
              </a:rPr>
              <a:t>6</a:t>
            </a:r>
            <a:r>
              <a:rPr lang="zh-CN" altLang="en-US" sz="900">
                <a:solidFill>
                  <a:schemeClr val="tx1"/>
                </a:solidFill>
              </a:rPr>
              <a:t>章 数值计算并行方法 </a:t>
            </a:r>
            <a:r>
              <a:rPr lang="en-US" altLang="zh-CN" sz="900">
                <a:solidFill>
                  <a:schemeClr val="tx1"/>
                </a:solidFill>
              </a:rPr>
              <a:t>(8 </a:t>
            </a:r>
            <a:r>
              <a:rPr lang="zh-CN" altLang="en-US" sz="900">
                <a:solidFill>
                  <a:schemeClr val="tx1"/>
                </a:solidFill>
              </a:rPr>
              <a:t>学时）</a:t>
            </a:r>
          </a:p>
          <a:p>
            <a:pPr indent="266700" algn="l" eaLnBrk="0" hangingPunct="0"/>
            <a:r>
              <a:rPr lang="en-US" altLang="zh-CN" sz="900">
                <a:solidFill>
                  <a:schemeClr val="tx1"/>
                </a:solidFill>
              </a:rPr>
              <a:t>       6.1  </a:t>
            </a:r>
            <a:r>
              <a:rPr lang="zh-CN" altLang="en-US" sz="900">
                <a:solidFill>
                  <a:schemeClr val="tx1"/>
                </a:solidFill>
              </a:rPr>
              <a:t>规约运算并行算法</a:t>
            </a:r>
          </a:p>
          <a:p>
            <a:pPr indent="266700" algn="l" eaLnBrk="0" hangingPunct="0"/>
            <a:r>
              <a:rPr lang="en-US" altLang="zh-CN" sz="900">
                <a:solidFill>
                  <a:schemeClr val="tx1"/>
                </a:solidFill>
              </a:rPr>
              <a:t>       6.2  </a:t>
            </a:r>
            <a:r>
              <a:rPr lang="zh-CN" altLang="en-US" sz="900">
                <a:solidFill>
                  <a:schemeClr val="tx1"/>
                </a:solidFill>
              </a:rPr>
              <a:t>矩阵运算并行算法</a:t>
            </a:r>
          </a:p>
          <a:p>
            <a:pPr indent="266700" algn="l" eaLnBrk="0" hangingPunct="0"/>
            <a:r>
              <a:rPr lang="en-US" altLang="zh-CN" sz="900">
                <a:solidFill>
                  <a:schemeClr val="tx1"/>
                </a:solidFill>
              </a:rPr>
              <a:t>       6.3  </a:t>
            </a:r>
            <a:r>
              <a:rPr lang="zh-CN" altLang="en-US" sz="900">
                <a:solidFill>
                  <a:schemeClr val="tx1"/>
                </a:solidFill>
              </a:rPr>
              <a:t>线性方程求解并行算法</a:t>
            </a:r>
          </a:p>
          <a:p>
            <a:pPr indent="266700" algn="l" eaLnBrk="0" hangingPunct="0"/>
            <a:r>
              <a:rPr lang="en-US" altLang="zh-CN" sz="900">
                <a:solidFill>
                  <a:schemeClr val="tx1"/>
                </a:solidFill>
              </a:rPr>
              <a:t>      6.4  </a:t>
            </a:r>
            <a:r>
              <a:rPr lang="zh-CN" altLang="en-US" sz="900">
                <a:solidFill>
                  <a:schemeClr val="tx1"/>
                </a:solidFill>
              </a:rPr>
              <a:t>微分方程求解并行算法</a:t>
            </a:r>
          </a:p>
          <a:p>
            <a:pPr indent="266700" algn="l" eaLnBrk="0" hangingPunct="0"/>
            <a:r>
              <a:rPr lang="en-US" altLang="zh-CN" sz="900">
                <a:solidFill>
                  <a:schemeClr val="tx1"/>
                </a:solidFill>
              </a:rPr>
              <a:t>      6.5  </a:t>
            </a:r>
            <a:r>
              <a:rPr lang="zh-CN" altLang="en-US" sz="900">
                <a:solidFill>
                  <a:schemeClr val="tx1"/>
                </a:solidFill>
              </a:rPr>
              <a:t>图问题求解并行算法</a:t>
            </a:r>
          </a:p>
          <a:p>
            <a:pPr indent="266700" algn="l" eaLnBrk="0" hangingPunct="0"/>
            <a:r>
              <a:rPr lang="en-US" altLang="zh-CN" sz="900">
                <a:solidFill>
                  <a:schemeClr val="tx1"/>
                </a:solidFill>
              </a:rPr>
              <a:t>      6.6  </a:t>
            </a:r>
            <a:r>
              <a:rPr lang="zh-CN" altLang="en-US" sz="900">
                <a:solidFill>
                  <a:schemeClr val="tx1"/>
                </a:solidFill>
              </a:rPr>
              <a:t>排序问题并行算法</a:t>
            </a:r>
          </a:p>
          <a:p>
            <a:pPr indent="266700" algn="l" eaLnBrk="0" hangingPunct="0"/>
            <a:r>
              <a:rPr lang="zh-CN" altLang="en-US" sz="900">
                <a:solidFill>
                  <a:schemeClr val="tx1"/>
                </a:solidFill>
              </a:rPr>
              <a:t>第</a:t>
            </a:r>
            <a:r>
              <a:rPr lang="en-US" altLang="zh-CN" sz="900">
                <a:solidFill>
                  <a:schemeClr val="tx1"/>
                </a:solidFill>
              </a:rPr>
              <a:t>7</a:t>
            </a:r>
            <a:r>
              <a:rPr lang="zh-CN" altLang="en-US" sz="900">
                <a:solidFill>
                  <a:schemeClr val="tx1"/>
                </a:solidFill>
              </a:rPr>
              <a:t>章 并行计算环境及编程</a:t>
            </a:r>
            <a:r>
              <a:rPr lang="en-US" altLang="zh-CN" sz="900">
                <a:solidFill>
                  <a:schemeClr val="tx1"/>
                </a:solidFill>
              </a:rPr>
              <a:t>(6 </a:t>
            </a:r>
            <a:r>
              <a:rPr lang="zh-CN" altLang="en-US" sz="900">
                <a:solidFill>
                  <a:schemeClr val="tx1"/>
                </a:solidFill>
              </a:rPr>
              <a:t>学时）</a:t>
            </a:r>
          </a:p>
          <a:p>
            <a:pPr indent="266700" algn="l" eaLnBrk="0" hangingPunct="0"/>
            <a:r>
              <a:rPr lang="en-US" altLang="zh-CN" sz="900">
                <a:solidFill>
                  <a:schemeClr val="tx1"/>
                </a:solidFill>
              </a:rPr>
              <a:t>      7.1  </a:t>
            </a:r>
            <a:r>
              <a:rPr lang="zh-CN" altLang="en-US" sz="900">
                <a:solidFill>
                  <a:schemeClr val="tx1"/>
                </a:solidFill>
              </a:rPr>
              <a:t>并行编程语言</a:t>
            </a:r>
          </a:p>
          <a:p>
            <a:pPr indent="266700" algn="l" eaLnBrk="0" hangingPunct="0"/>
            <a:r>
              <a:rPr lang="en-US" altLang="zh-CN" sz="900">
                <a:solidFill>
                  <a:schemeClr val="tx1"/>
                </a:solidFill>
              </a:rPr>
              <a:t>      7.2  </a:t>
            </a:r>
            <a:r>
              <a:rPr lang="zh-CN" altLang="en-US" sz="900">
                <a:solidFill>
                  <a:schemeClr val="tx1"/>
                </a:solidFill>
              </a:rPr>
              <a:t>共享内存编程 </a:t>
            </a:r>
            <a:r>
              <a:rPr lang="en-US" altLang="zh-CN" sz="900">
                <a:solidFill>
                  <a:schemeClr val="tx1"/>
                </a:solidFill>
              </a:rPr>
              <a:t>OpenMP</a:t>
            </a:r>
          </a:p>
          <a:p>
            <a:pPr indent="266700" algn="l" eaLnBrk="0" hangingPunct="0"/>
            <a:r>
              <a:rPr lang="en-US" altLang="zh-CN" sz="900">
                <a:solidFill>
                  <a:schemeClr val="tx1"/>
                </a:solidFill>
              </a:rPr>
              <a:t>      7.3  PVM </a:t>
            </a:r>
            <a:r>
              <a:rPr lang="zh-CN" altLang="en-US" sz="900">
                <a:solidFill>
                  <a:schemeClr val="tx1"/>
                </a:solidFill>
              </a:rPr>
              <a:t>编程环境</a:t>
            </a:r>
          </a:p>
          <a:p>
            <a:pPr indent="266700" algn="l" eaLnBrk="0" hangingPunct="0"/>
            <a:r>
              <a:rPr lang="en-US" altLang="zh-CN" sz="900">
                <a:solidFill>
                  <a:schemeClr val="tx1"/>
                </a:solidFill>
              </a:rPr>
              <a:t>      7.4  MPI </a:t>
            </a:r>
            <a:r>
              <a:rPr lang="zh-CN" altLang="en-US" sz="900">
                <a:solidFill>
                  <a:schemeClr val="tx1"/>
                </a:solidFill>
              </a:rPr>
              <a:t>编程环境</a:t>
            </a:r>
          </a:p>
          <a:p>
            <a:pPr indent="266700" algn="l" eaLnBrk="0" hangingPunct="0"/>
            <a:r>
              <a:rPr lang="en-US" altLang="zh-CN" sz="900">
                <a:solidFill>
                  <a:schemeClr val="tx1"/>
                </a:solidFill>
              </a:rPr>
              <a:t>      7.5  </a:t>
            </a:r>
            <a:r>
              <a:rPr lang="zh-CN" altLang="en-US" sz="900">
                <a:solidFill>
                  <a:schemeClr val="tx1"/>
                </a:solidFill>
              </a:rPr>
              <a:t>并行编程举例</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522288" y="414338"/>
            <a:ext cx="6254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软件需求  </a:t>
            </a:r>
            <a:r>
              <a:rPr lang="en-US" altLang="zh-CN" sz="4000">
                <a:solidFill>
                  <a:srgbClr val="0000FF"/>
                </a:solidFill>
                <a:latin typeface="黑体" pitchFamily="49" charset="-122"/>
                <a:ea typeface="黑体" pitchFamily="49" charset="-122"/>
                <a:cs typeface="Times New Roman" pitchFamily="18" charset="0"/>
              </a:rPr>
              <a:t>vs  </a:t>
            </a:r>
            <a:r>
              <a:rPr lang="zh-CN" altLang="en-US" sz="4000">
                <a:solidFill>
                  <a:srgbClr val="0000FF"/>
                </a:solidFill>
                <a:latin typeface="黑体" pitchFamily="49" charset="-122"/>
                <a:ea typeface="黑体" pitchFamily="49" charset="-122"/>
                <a:cs typeface="Times New Roman" pitchFamily="18" charset="0"/>
              </a:rPr>
              <a:t>软件设计</a:t>
            </a:r>
            <a:endParaRPr lang="en-US" altLang="zh-CN" sz="4000">
              <a:solidFill>
                <a:srgbClr val="0000FF"/>
              </a:solidFill>
              <a:latin typeface="黑体" pitchFamily="49" charset="-122"/>
              <a:ea typeface="黑体" pitchFamily="49" charset="-122"/>
              <a:cs typeface="Times New Roman" pitchFamily="18" charset="0"/>
            </a:endParaRPr>
          </a:p>
        </p:txBody>
      </p:sp>
      <p:sp>
        <p:nvSpPr>
          <p:cNvPr id="3075" name="Rectangle 5"/>
          <p:cNvSpPr>
            <a:spLocks noChangeArrowheads="1"/>
          </p:cNvSpPr>
          <p:nvPr/>
        </p:nvSpPr>
        <p:spPr bwMode="auto">
          <a:xfrm>
            <a:off x="0" y="1692275"/>
            <a:ext cx="70929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spcBef>
                <a:spcPct val="20000"/>
              </a:spcBef>
            </a:pPr>
            <a:r>
              <a:rPr kumimoji="1" lang="zh-CN" altLang="en-US" sz="4000">
                <a:solidFill>
                  <a:schemeClr val="tx1"/>
                </a:solidFill>
                <a:latin typeface="黑体" pitchFamily="49" charset="-122"/>
                <a:ea typeface="黑体" pitchFamily="49" charset="-122"/>
              </a:rPr>
              <a:t>  </a:t>
            </a:r>
            <a:r>
              <a:rPr kumimoji="1" lang="zh-CN" altLang="en-US" sz="2800">
                <a:solidFill>
                  <a:schemeClr val="tx1"/>
                </a:solidFill>
                <a:latin typeface="宋体" pitchFamily="2" charset="-122"/>
              </a:rPr>
              <a:t>软件需求：解决</a:t>
            </a:r>
            <a:r>
              <a:rPr kumimoji="1" lang="zh-CN" altLang="en-US" sz="2800">
                <a:solidFill>
                  <a:schemeClr val="tx1"/>
                </a:solidFill>
                <a:latin typeface="黑体" pitchFamily="49" charset="-122"/>
              </a:rPr>
              <a:t>“</a:t>
            </a:r>
            <a:r>
              <a:rPr kumimoji="1" lang="zh-CN" altLang="en-US" sz="2800">
                <a:solidFill>
                  <a:schemeClr val="tx1"/>
                </a:solidFill>
                <a:latin typeface="宋体" pitchFamily="2" charset="-122"/>
              </a:rPr>
              <a:t>做什么</a:t>
            </a:r>
            <a:r>
              <a:rPr kumimoji="1" lang="zh-CN" altLang="en-US" sz="2800">
                <a:solidFill>
                  <a:schemeClr val="tx1"/>
                </a:solidFill>
                <a:latin typeface="黑体" pitchFamily="49" charset="-122"/>
              </a:rPr>
              <a:t>”</a:t>
            </a:r>
            <a:endParaRPr kumimoji="1" lang="en-US" altLang="zh-CN" sz="2800">
              <a:solidFill>
                <a:schemeClr val="tx1"/>
              </a:solidFill>
              <a:latin typeface="宋体" pitchFamily="2" charset="-122"/>
            </a:endParaRPr>
          </a:p>
          <a:p>
            <a:pPr marL="342900" indent="-342900" algn="l" eaLnBrk="0" hangingPunct="0">
              <a:spcBef>
                <a:spcPct val="20000"/>
              </a:spcBef>
            </a:pPr>
            <a:endParaRPr kumimoji="1" lang="zh-CN" altLang="en-US" sz="2800">
              <a:solidFill>
                <a:schemeClr val="tx1"/>
              </a:solidFill>
              <a:latin typeface="宋体" pitchFamily="2" charset="-122"/>
            </a:endParaRPr>
          </a:p>
          <a:p>
            <a:pPr marL="342900" indent="-342900" algn="l" eaLnBrk="0" hangingPunct="0">
              <a:spcBef>
                <a:spcPct val="20000"/>
              </a:spcBef>
            </a:pPr>
            <a:r>
              <a:rPr kumimoji="1" lang="zh-CN" altLang="en-US" sz="2800">
                <a:solidFill>
                  <a:schemeClr val="tx1"/>
                </a:solidFill>
                <a:latin typeface="宋体" pitchFamily="2" charset="-122"/>
              </a:rPr>
              <a:t>   软件设计：解决</a:t>
            </a:r>
            <a:r>
              <a:rPr kumimoji="1" lang="zh-CN" altLang="en-US" sz="2800">
                <a:solidFill>
                  <a:schemeClr val="tx1"/>
                </a:solidFill>
                <a:latin typeface="黑体" pitchFamily="49" charset="-122"/>
              </a:rPr>
              <a:t>“</a:t>
            </a:r>
            <a:r>
              <a:rPr kumimoji="1" lang="zh-CN" altLang="en-US" sz="2800">
                <a:solidFill>
                  <a:schemeClr val="tx1"/>
                </a:solidFill>
                <a:latin typeface="宋体" pitchFamily="2" charset="-122"/>
              </a:rPr>
              <a:t>怎么做</a:t>
            </a:r>
            <a:r>
              <a:rPr kumimoji="1" lang="zh-CN" altLang="en-US" sz="2800">
                <a:solidFill>
                  <a:schemeClr val="tx1"/>
                </a:solidFill>
                <a:latin typeface="黑体" pitchFamily="49" charset="-122"/>
              </a:rPr>
              <a:t>” “</a:t>
            </a:r>
            <a:r>
              <a:rPr kumimoji="1" lang="zh-CN" altLang="en-US" sz="2800">
                <a:solidFill>
                  <a:schemeClr val="tx1"/>
                </a:solidFill>
                <a:latin typeface="宋体" pitchFamily="2" charset="-122"/>
              </a:rPr>
              <a:t>如何做</a:t>
            </a:r>
            <a:r>
              <a:rPr kumimoji="1" lang="zh-CN" altLang="en-US" sz="2800">
                <a:solidFill>
                  <a:schemeClr val="tx1"/>
                </a:solidFill>
                <a:latin typeface="黑体" pitchFamily="49" charset="-122"/>
              </a:rPr>
              <a:t>”</a:t>
            </a:r>
            <a:endParaRPr kumimoji="1" lang="zh-CN" altLang="en-US" sz="2800">
              <a:solidFill>
                <a:schemeClr val="tx1"/>
              </a:solidFill>
              <a:latin typeface="宋体" pitchFamily="2" charset="-122"/>
            </a:endParaRPr>
          </a:p>
          <a:p>
            <a:pPr marL="342900" indent="-342900" algn="l" eaLnBrk="0" hangingPunct="0">
              <a:spcBef>
                <a:spcPct val="40000"/>
              </a:spcBef>
            </a:pPr>
            <a:endParaRPr kumimoji="1" lang="zh-CN" altLang="en-US" sz="2800">
              <a:solidFill>
                <a:schemeClr val="tx1"/>
              </a:solidFill>
              <a:latin typeface="宋体" pitchFamily="2" charset="-122"/>
            </a:endParaRPr>
          </a:p>
        </p:txBody>
      </p:sp>
      <p:sp>
        <p:nvSpPr>
          <p:cNvPr id="3076" name="Rectangle 7"/>
          <p:cNvSpPr>
            <a:spLocks noChangeArrowheads="1"/>
          </p:cNvSpPr>
          <p:nvPr/>
        </p:nvSpPr>
        <p:spPr bwMode="auto">
          <a:xfrm>
            <a:off x="323850" y="3786188"/>
            <a:ext cx="858043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lnSpc>
                <a:spcPct val="150000"/>
              </a:lnSpc>
            </a:pPr>
            <a:r>
              <a:rPr kumimoji="1" lang="zh-CN" altLang="en-US" sz="2800">
                <a:latin typeface="Times" pitchFamily="18" charset="0"/>
              </a:rPr>
              <a:t> 软件设计是把软件需求变换成为软件的具体解决方案</a:t>
            </a:r>
          </a:p>
          <a:p>
            <a:pPr algn="l" eaLnBrk="0" hangingPunct="0">
              <a:lnSpc>
                <a:spcPct val="150000"/>
              </a:lnSpc>
            </a:pPr>
            <a:r>
              <a:rPr kumimoji="1" lang="zh-CN" altLang="en-US" sz="2800">
                <a:latin typeface="Times" pitchFamily="18" charset="0"/>
              </a:rPr>
              <a:t> 将用户要求转换为一个具体的设计方案，即决定系统“怎样做”</a:t>
            </a:r>
            <a:endParaRPr kumimoji="1" lang="en-US" altLang="zh-CN" sz="2800">
              <a:latin typeface="Times" pitchFamily="18" charset="0"/>
            </a:endParaRPr>
          </a:p>
          <a:p>
            <a:pPr algn="l" eaLnBrk="0" hangingPunct="0">
              <a:lnSpc>
                <a:spcPct val="150000"/>
              </a:lnSpc>
            </a:pPr>
            <a:r>
              <a:rPr kumimoji="1" lang="zh-CN" altLang="en-US" sz="2800">
                <a:solidFill>
                  <a:srgbClr val="0000FF"/>
                </a:solidFill>
                <a:latin typeface="Times" pitchFamily="18" charset="0"/>
              </a:rPr>
              <a:t>软件设计：总体设计，详细设计</a:t>
            </a:r>
            <a:endParaRPr kumimoji="1" lang="en-US" altLang="zh-CN" sz="2800">
              <a:solidFill>
                <a:srgbClr val="0000FF"/>
              </a:solidFill>
              <a:latin typeface="Times" pitchFamily="18" charset="0"/>
            </a:endParaRPr>
          </a:p>
        </p:txBody>
      </p:sp>
      <p:sp>
        <p:nvSpPr>
          <p:cNvPr id="5" name="Rectangle 5"/>
          <p:cNvSpPr>
            <a:spLocks noChangeArrowheads="1"/>
          </p:cNvSpPr>
          <p:nvPr/>
        </p:nvSpPr>
        <p:spPr bwMode="auto">
          <a:xfrm>
            <a:off x="7451725" y="1628775"/>
            <a:ext cx="135096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spcBef>
                <a:spcPct val="40000"/>
              </a:spcBef>
            </a:pPr>
            <a:r>
              <a:rPr kumimoji="1" lang="zh-CN" altLang="en-US" sz="2800">
                <a:solidFill>
                  <a:srgbClr val="0000FF"/>
                </a:solidFill>
                <a:latin typeface="宋体" pitchFamily="2" charset="-122"/>
              </a:rPr>
              <a:t>前，因</a:t>
            </a:r>
            <a:endParaRPr kumimoji="1" lang="en-US" altLang="zh-CN" sz="2800">
              <a:solidFill>
                <a:srgbClr val="0000FF"/>
              </a:solidFill>
              <a:latin typeface="宋体" pitchFamily="2" charset="-122"/>
            </a:endParaRPr>
          </a:p>
          <a:p>
            <a:pPr marL="342900" indent="-342900" algn="l" eaLnBrk="0" hangingPunct="0">
              <a:spcBef>
                <a:spcPct val="40000"/>
              </a:spcBef>
            </a:pPr>
            <a:endParaRPr kumimoji="1" lang="en-US" altLang="zh-CN" sz="2800">
              <a:solidFill>
                <a:srgbClr val="0000FF"/>
              </a:solidFill>
              <a:latin typeface="宋体" pitchFamily="2" charset="-122"/>
            </a:endParaRPr>
          </a:p>
          <a:p>
            <a:pPr marL="342900" indent="-342900" algn="l" eaLnBrk="0" hangingPunct="0">
              <a:spcBef>
                <a:spcPct val="40000"/>
              </a:spcBef>
            </a:pPr>
            <a:r>
              <a:rPr kumimoji="1" lang="zh-CN" altLang="en-US" sz="2800">
                <a:solidFill>
                  <a:srgbClr val="0000FF"/>
                </a:solidFill>
                <a:latin typeface="宋体" pitchFamily="2" charset="-122"/>
              </a:rPr>
              <a:t>后，果</a:t>
            </a:r>
          </a:p>
        </p:txBody>
      </p:sp>
      <p:sp>
        <p:nvSpPr>
          <p:cNvPr id="2" name="右大括号 1"/>
          <p:cNvSpPr/>
          <p:nvPr/>
        </p:nvSpPr>
        <p:spPr>
          <a:xfrm>
            <a:off x="7092950" y="1692275"/>
            <a:ext cx="223838" cy="2168525"/>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defRPr/>
            </a:pP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41530" y="-48419"/>
            <a:ext cx="8937625" cy="695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eaLnBrk="0" hangingPunct="0"/>
            <a:r>
              <a:rPr lang="en-US" altLang="zh-CN" sz="2400" dirty="0">
                <a:solidFill>
                  <a:srgbClr val="0000FF"/>
                </a:solidFill>
                <a:latin typeface="黑体" pitchFamily="49" charset="-122"/>
                <a:ea typeface="黑体" pitchFamily="49" charset="-122"/>
                <a:cs typeface="Times New Roman" pitchFamily="18" charset="0"/>
              </a:rPr>
              <a:t>  </a:t>
            </a:r>
            <a:r>
              <a:rPr lang="zh-CN" sz="2400" dirty="0">
                <a:solidFill>
                  <a:srgbClr val="0000FF"/>
                </a:solidFill>
                <a:latin typeface="黑体" pitchFamily="49" charset="-122"/>
                <a:ea typeface="黑体" pitchFamily="49" charset="-122"/>
                <a:cs typeface="Times New Roman" pitchFamily="18" charset="0"/>
              </a:rPr>
              <a:t>基于语法和语义结合的源代码精确搜索方法（小论文）</a:t>
            </a:r>
            <a:endParaRPr lang="en-US" altLang="zh-CN" sz="2400" dirty="0">
              <a:solidFill>
                <a:srgbClr val="0000FF"/>
              </a:solidFill>
              <a:latin typeface="黑体" pitchFamily="49" charset="-122"/>
              <a:ea typeface="黑体" pitchFamily="49" charset="-122"/>
              <a:cs typeface="Times New Roman" pitchFamily="18" charset="0"/>
            </a:endParaRPr>
          </a:p>
          <a:p>
            <a:pPr algn="l" eaLnBrk="0" hangingPunct="0"/>
            <a:r>
              <a:rPr lang="en-US" altLang="zh-CN" sz="2400" dirty="0">
                <a:solidFill>
                  <a:schemeClr val="tx1"/>
                </a:solidFill>
                <a:latin typeface="黑体" pitchFamily="49" charset="-122"/>
                <a:ea typeface="黑体" pitchFamily="49" charset="-122"/>
                <a:cs typeface="Times New Roman" pitchFamily="18" charset="0"/>
              </a:rPr>
              <a:t>  1 </a:t>
            </a:r>
            <a:r>
              <a:rPr lang="zh-CN" altLang="en-US" sz="2400" dirty="0">
                <a:solidFill>
                  <a:schemeClr val="tx1"/>
                </a:solidFill>
                <a:latin typeface="黑体" pitchFamily="49" charset="-122"/>
                <a:ea typeface="黑体" pitchFamily="49" charset="-122"/>
                <a:cs typeface="Times New Roman" pitchFamily="18" charset="0"/>
              </a:rPr>
              <a:t>引言</a:t>
            </a:r>
          </a:p>
          <a:p>
            <a:pPr algn="l" eaLnBrk="0" hangingPunct="0">
              <a:spcBef>
                <a:spcPts val="600"/>
              </a:spcBef>
              <a:spcAft>
                <a:spcPts val="600"/>
              </a:spcAft>
            </a:pPr>
            <a:r>
              <a:rPr lang="en-US" altLang="zh-CN" sz="2400" dirty="0">
                <a:solidFill>
                  <a:schemeClr val="tx1"/>
                </a:solidFill>
                <a:latin typeface="黑体" pitchFamily="49" charset="-122"/>
                <a:ea typeface="黑体" pitchFamily="49" charset="-122"/>
                <a:cs typeface="Times New Roman" pitchFamily="18" charset="0"/>
              </a:rPr>
              <a:t>  2 </a:t>
            </a:r>
            <a:r>
              <a:rPr lang="zh-CN" altLang="en-US" sz="2400" dirty="0">
                <a:solidFill>
                  <a:schemeClr val="tx1"/>
                </a:solidFill>
                <a:latin typeface="黑体" pitchFamily="49" charset="-122"/>
                <a:ea typeface="黑体" pitchFamily="49" charset="-122"/>
                <a:cs typeface="Times New Roman" pitchFamily="18" charset="0"/>
              </a:rPr>
              <a:t>源代码语法和语义的客观性</a:t>
            </a:r>
          </a:p>
          <a:p>
            <a:pPr algn="l" eaLnBrk="0" hangingPunct="0"/>
            <a:r>
              <a:rPr lang="en-US" altLang="zh-CN" sz="2000" dirty="0">
                <a:solidFill>
                  <a:schemeClr val="tx1"/>
                </a:solidFill>
                <a:latin typeface="Calibri" pitchFamily="34" charset="0"/>
                <a:ea typeface="黑体" pitchFamily="49" charset="-122"/>
                <a:cs typeface="Times New Roman" pitchFamily="18" charset="0"/>
              </a:rPr>
              <a:t>	2.1 </a:t>
            </a:r>
            <a:r>
              <a:rPr lang="zh-CN" altLang="en-US" sz="2000" dirty="0">
                <a:solidFill>
                  <a:schemeClr val="tx1"/>
                </a:solidFill>
                <a:latin typeface="黑体" pitchFamily="49" charset="-122"/>
                <a:ea typeface="黑体" pitchFamily="49" charset="-122"/>
                <a:cs typeface="Times New Roman" pitchFamily="18" charset="0"/>
              </a:rPr>
              <a:t>语法的客观性</a:t>
            </a:r>
            <a:endParaRPr lang="zh-CN" altLang="en-US" sz="2000" dirty="0">
              <a:solidFill>
                <a:schemeClr val="tx1"/>
              </a:solidFill>
              <a:ea typeface="黑体" pitchFamily="49" charset="-122"/>
              <a:cs typeface="Times New Roman" pitchFamily="18" charset="0"/>
            </a:endParaRPr>
          </a:p>
          <a:p>
            <a:pPr algn="l" eaLnBrk="0" hangingPunct="0"/>
            <a:r>
              <a:rPr lang="en-US" altLang="zh-CN" sz="2000" dirty="0">
                <a:solidFill>
                  <a:schemeClr val="tx1"/>
                </a:solidFill>
                <a:latin typeface="Calibri" pitchFamily="34" charset="0"/>
                <a:ea typeface="黑体" pitchFamily="49" charset="-122"/>
                <a:cs typeface="Times New Roman" pitchFamily="18" charset="0"/>
              </a:rPr>
              <a:t>	2.2 </a:t>
            </a:r>
            <a:r>
              <a:rPr lang="zh-CN" altLang="en-US" sz="2000" dirty="0">
                <a:solidFill>
                  <a:schemeClr val="tx1"/>
                </a:solidFill>
                <a:latin typeface="黑体" pitchFamily="49" charset="-122"/>
                <a:ea typeface="黑体" pitchFamily="49" charset="-122"/>
                <a:cs typeface="Times New Roman" pitchFamily="18" charset="0"/>
              </a:rPr>
              <a:t>语义的客观性</a:t>
            </a:r>
            <a:endParaRPr lang="zh-CN" altLang="en-US" sz="2000" dirty="0">
              <a:solidFill>
                <a:schemeClr val="tx1"/>
              </a:solidFill>
              <a:ea typeface="黑体" pitchFamily="49" charset="-122"/>
              <a:cs typeface="Times New Roman" pitchFamily="18" charset="0"/>
            </a:endParaRPr>
          </a:p>
          <a:p>
            <a:pPr algn="l" eaLnBrk="0" hangingPunct="0"/>
            <a:r>
              <a:rPr lang="en-US" altLang="zh-CN" sz="2000" dirty="0">
                <a:solidFill>
                  <a:schemeClr val="tx1"/>
                </a:solidFill>
                <a:latin typeface="Calibri" pitchFamily="34" charset="0"/>
                <a:ea typeface="黑体" pitchFamily="49" charset="-122"/>
                <a:cs typeface="Times New Roman" pitchFamily="18" charset="0"/>
              </a:rPr>
              <a:t>	2.3 </a:t>
            </a:r>
            <a:r>
              <a:rPr lang="zh-CN" altLang="en-US" sz="2000" dirty="0">
                <a:solidFill>
                  <a:schemeClr val="tx1"/>
                </a:solidFill>
                <a:latin typeface="黑体" pitchFamily="49" charset="-122"/>
                <a:ea typeface="黑体" pitchFamily="49" charset="-122"/>
                <a:cs typeface="Times New Roman" pitchFamily="18" charset="0"/>
              </a:rPr>
              <a:t>语法和语义的唯一性</a:t>
            </a:r>
            <a:endParaRPr lang="zh-CN" altLang="en-US" sz="2000" dirty="0">
              <a:solidFill>
                <a:schemeClr val="tx1"/>
              </a:solidFill>
              <a:ea typeface="黑体" pitchFamily="49" charset="-122"/>
              <a:cs typeface="Times New Roman" pitchFamily="18" charset="0"/>
            </a:endParaRPr>
          </a:p>
          <a:p>
            <a:pPr algn="l" eaLnBrk="0" hangingPunct="0"/>
            <a:r>
              <a:rPr lang="en-US" altLang="zh-CN" sz="2000" dirty="0">
                <a:solidFill>
                  <a:schemeClr val="tx1"/>
                </a:solidFill>
                <a:latin typeface="Calibri" pitchFamily="34" charset="0"/>
                <a:ea typeface="黑体" pitchFamily="49" charset="-122"/>
                <a:cs typeface="Times New Roman" pitchFamily="18" charset="0"/>
              </a:rPr>
              <a:t>	2.4 </a:t>
            </a:r>
            <a:r>
              <a:rPr lang="zh-CN" altLang="en-US" sz="2000" dirty="0">
                <a:solidFill>
                  <a:schemeClr val="tx1"/>
                </a:solidFill>
                <a:latin typeface="黑体" pitchFamily="49" charset="-122"/>
                <a:ea typeface="黑体" pitchFamily="49" charset="-122"/>
                <a:cs typeface="Times New Roman" pitchFamily="18" charset="0"/>
              </a:rPr>
              <a:t>语法和语义在源代码搜索中的用途</a:t>
            </a:r>
            <a:endParaRPr lang="zh-CN" altLang="en-US" sz="2000" dirty="0">
              <a:solidFill>
                <a:schemeClr val="tx1"/>
              </a:solidFill>
              <a:ea typeface="黑体" pitchFamily="49" charset="-122"/>
              <a:cs typeface="Times New Roman" pitchFamily="18" charset="0"/>
            </a:endParaRPr>
          </a:p>
          <a:p>
            <a:pPr algn="l" eaLnBrk="0" hangingPunct="0">
              <a:spcBef>
                <a:spcPts val="600"/>
              </a:spcBef>
              <a:spcAft>
                <a:spcPts val="600"/>
              </a:spcAft>
            </a:pPr>
            <a:r>
              <a:rPr lang="en-US" altLang="zh-CN" sz="2400" dirty="0">
                <a:solidFill>
                  <a:schemeClr val="tx1"/>
                </a:solidFill>
                <a:latin typeface="黑体" pitchFamily="49" charset="-122"/>
                <a:ea typeface="黑体" pitchFamily="49" charset="-122"/>
                <a:cs typeface="Times New Roman" pitchFamily="18" charset="0"/>
              </a:rPr>
              <a:t>  3 </a:t>
            </a:r>
            <a:r>
              <a:rPr lang="zh-CN" altLang="en-US" sz="2400" dirty="0">
                <a:solidFill>
                  <a:schemeClr val="tx1"/>
                </a:solidFill>
                <a:latin typeface="黑体" pitchFamily="49" charset="-122"/>
                <a:ea typeface="黑体" pitchFamily="49" charset="-122"/>
                <a:cs typeface="Times New Roman" pitchFamily="18" charset="0"/>
              </a:rPr>
              <a:t>源代码的语法和语义的提取</a:t>
            </a:r>
          </a:p>
          <a:p>
            <a:pPr algn="l" eaLnBrk="0" hangingPunct="0"/>
            <a:r>
              <a:rPr lang="en-US" altLang="zh-CN" sz="2000" dirty="0">
                <a:solidFill>
                  <a:schemeClr val="tx1"/>
                </a:solidFill>
                <a:latin typeface="Calibri" pitchFamily="34" charset="0"/>
                <a:ea typeface="黑体" pitchFamily="49" charset="-122"/>
                <a:cs typeface="Times New Roman" pitchFamily="18" charset="0"/>
              </a:rPr>
              <a:t>	3.1 </a:t>
            </a:r>
            <a:r>
              <a:rPr lang="en-US" altLang="zh-CN" sz="2000" dirty="0">
                <a:solidFill>
                  <a:schemeClr val="tx1"/>
                </a:solidFill>
                <a:ea typeface="黑体" pitchFamily="49" charset="-122"/>
                <a:cs typeface="Times New Roman" pitchFamily="18" charset="0"/>
              </a:rPr>
              <a:t>“</a:t>
            </a:r>
            <a:r>
              <a:rPr lang="zh-CN" altLang="en-US" sz="2000" dirty="0">
                <a:solidFill>
                  <a:schemeClr val="tx1"/>
                </a:solidFill>
                <a:latin typeface="黑体" pitchFamily="49" charset="-122"/>
                <a:ea typeface="黑体" pitchFamily="49" charset="-122"/>
                <a:cs typeface="Times New Roman" pitchFamily="18" charset="0"/>
              </a:rPr>
              <a:t>程序流程图</a:t>
            </a:r>
            <a:r>
              <a:rPr lang="zh-CN" altLang="en-US" sz="2000" dirty="0">
                <a:solidFill>
                  <a:schemeClr val="tx1"/>
                </a:solidFill>
                <a:ea typeface="黑体" pitchFamily="49" charset="-122"/>
                <a:cs typeface="Times New Roman" pitchFamily="18" charset="0"/>
              </a:rPr>
              <a:t>”</a:t>
            </a:r>
            <a:r>
              <a:rPr lang="zh-CN" altLang="en-US" sz="2000" dirty="0">
                <a:solidFill>
                  <a:schemeClr val="tx1"/>
                </a:solidFill>
                <a:latin typeface="黑体" pitchFamily="49" charset="-122"/>
                <a:ea typeface="黑体" pitchFamily="49" charset="-122"/>
                <a:cs typeface="Times New Roman" pitchFamily="18" charset="0"/>
              </a:rPr>
              <a:t>的语法信息</a:t>
            </a:r>
            <a:endParaRPr lang="zh-CN" altLang="en-US" sz="2000" dirty="0">
              <a:solidFill>
                <a:schemeClr val="tx1"/>
              </a:solidFill>
              <a:ea typeface="黑体" pitchFamily="49" charset="-122"/>
              <a:cs typeface="Times New Roman" pitchFamily="18" charset="0"/>
            </a:endParaRPr>
          </a:p>
          <a:p>
            <a:pPr algn="l" eaLnBrk="0" hangingPunct="0"/>
            <a:r>
              <a:rPr lang="en-US" altLang="zh-CN" sz="2000" dirty="0">
                <a:solidFill>
                  <a:schemeClr val="tx1"/>
                </a:solidFill>
                <a:latin typeface="Calibri" pitchFamily="34" charset="0"/>
                <a:ea typeface="黑体" pitchFamily="49" charset="-122"/>
                <a:cs typeface="Times New Roman" pitchFamily="18" charset="0"/>
              </a:rPr>
              <a:t>	3.2 </a:t>
            </a:r>
            <a:r>
              <a:rPr lang="en-US" altLang="zh-CN" sz="2000" dirty="0">
                <a:solidFill>
                  <a:schemeClr val="tx1"/>
                </a:solidFill>
                <a:ea typeface="黑体" pitchFamily="49" charset="-122"/>
                <a:cs typeface="Times New Roman" pitchFamily="18" charset="0"/>
              </a:rPr>
              <a:t>“</a:t>
            </a:r>
            <a:r>
              <a:rPr lang="zh-CN" altLang="en-US" sz="2000" dirty="0">
                <a:solidFill>
                  <a:schemeClr val="tx1"/>
                </a:solidFill>
                <a:latin typeface="黑体" pitchFamily="49" charset="-122"/>
                <a:ea typeface="黑体" pitchFamily="49" charset="-122"/>
                <a:cs typeface="Times New Roman" pitchFamily="18" charset="0"/>
              </a:rPr>
              <a:t>输入</a:t>
            </a:r>
            <a:r>
              <a:rPr lang="en-US" altLang="zh-CN" sz="2000" dirty="0">
                <a:solidFill>
                  <a:schemeClr val="tx1"/>
                </a:solidFill>
                <a:latin typeface="Calibri" pitchFamily="34" charset="0"/>
                <a:ea typeface="黑体" pitchFamily="49" charset="-122"/>
                <a:cs typeface="Times New Roman" pitchFamily="18" charset="0"/>
              </a:rPr>
              <a:t>/</a:t>
            </a:r>
            <a:r>
              <a:rPr lang="zh-CN" altLang="en-US" sz="2000" dirty="0">
                <a:solidFill>
                  <a:schemeClr val="tx1"/>
                </a:solidFill>
                <a:latin typeface="黑体" pitchFamily="49" charset="-122"/>
                <a:ea typeface="黑体" pitchFamily="49" charset="-122"/>
                <a:cs typeface="Times New Roman" pitchFamily="18" charset="0"/>
              </a:rPr>
              <a:t>输出</a:t>
            </a:r>
            <a:r>
              <a:rPr lang="zh-CN" altLang="en-US" sz="2000" dirty="0">
                <a:solidFill>
                  <a:schemeClr val="tx1"/>
                </a:solidFill>
                <a:ea typeface="黑体" pitchFamily="49" charset="-122"/>
                <a:cs typeface="Times New Roman" pitchFamily="18" charset="0"/>
              </a:rPr>
              <a:t>”</a:t>
            </a:r>
            <a:r>
              <a:rPr lang="zh-CN" altLang="en-US" sz="2000" dirty="0">
                <a:solidFill>
                  <a:schemeClr val="tx1"/>
                </a:solidFill>
                <a:latin typeface="黑体" pitchFamily="49" charset="-122"/>
                <a:ea typeface="黑体" pitchFamily="49" charset="-122"/>
                <a:cs typeface="Times New Roman" pitchFamily="18" charset="0"/>
              </a:rPr>
              <a:t>的语义信息</a:t>
            </a:r>
            <a:endParaRPr lang="zh-CN" altLang="en-US" sz="2000" dirty="0">
              <a:solidFill>
                <a:schemeClr val="tx1"/>
              </a:solidFill>
              <a:ea typeface="黑体" pitchFamily="49" charset="-122"/>
              <a:cs typeface="Times New Roman" pitchFamily="18" charset="0"/>
            </a:endParaRPr>
          </a:p>
          <a:p>
            <a:pPr algn="l" eaLnBrk="0" hangingPunct="0">
              <a:spcBef>
                <a:spcPts val="600"/>
              </a:spcBef>
              <a:spcAft>
                <a:spcPts val="600"/>
              </a:spcAft>
            </a:pPr>
            <a:r>
              <a:rPr lang="en-US" altLang="zh-CN" sz="2400" dirty="0">
                <a:solidFill>
                  <a:schemeClr val="tx1"/>
                </a:solidFill>
                <a:latin typeface="黑体" pitchFamily="49" charset="-122"/>
                <a:ea typeface="黑体" pitchFamily="49" charset="-122"/>
                <a:cs typeface="Times New Roman" pitchFamily="18" charset="0"/>
              </a:rPr>
              <a:t>  4 </a:t>
            </a:r>
            <a:r>
              <a:rPr lang="zh-CN" altLang="en-US" sz="2400" dirty="0">
                <a:solidFill>
                  <a:schemeClr val="tx1"/>
                </a:solidFill>
                <a:latin typeface="黑体" pitchFamily="49" charset="-122"/>
                <a:ea typeface="黑体" pitchFamily="49" charset="-122"/>
                <a:cs typeface="Times New Roman" pitchFamily="18" charset="0"/>
              </a:rPr>
              <a:t>用户查询输入窗口的构造</a:t>
            </a:r>
          </a:p>
          <a:p>
            <a:pPr algn="l" eaLnBrk="0" hangingPunct="0"/>
            <a:r>
              <a:rPr lang="en-US" altLang="zh-CN" sz="2000" dirty="0">
                <a:solidFill>
                  <a:schemeClr val="tx1"/>
                </a:solidFill>
                <a:latin typeface="Calibri" pitchFamily="34" charset="0"/>
                <a:ea typeface="黑体" pitchFamily="49" charset="-122"/>
                <a:cs typeface="Times New Roman" pitchFamily="18" charset="0"/>
              </a:rPr>
              <a:t>	4.1 </a:t>
            </a:r>
            <a:r>
              <a:rPr lang="zh-CN" altLang="en-US" sz="2000" dirty="0">
                <a:solidFill>
                  <a:schemeClr val="tx1"/>
                </a:solidFill>
                <a:latin typeface="黑体" pitchFamily="49" charset="-122"/>
                <a:ea typeface="黑体" pitchFamily="49" charset="-122"/>
                <a:cs typeface="Times New Roman" pitchFamily="18" charset="0"/>
              </a:rPr>
              <a:t>用户查询请求表达的困难性</a:t>
            </a:r>
            <a:endParaRPr lang="zh-CN" altLang="en-US" sz="2000" dirty="0">
              <a:solidFill>
                <a:schemeClr val="tx1"/>
              </a:solidFill>
              <a:ea typeface="黑体" pitchFamily="49" charset="-122"/>
              <a:cs typeface="Times New Roman" pitchFamily="18" charset="0"/>
            </a:endParaRPr>
          </a:p>
          <a:p>
            <a:pPr algn="l" eaLnBrk="0" hangingPunct="0"/>
            <a:r>
              <a:rPr lang="en-US" altLang="zh-CN" sz="2000" dirty="0">
                <a:solidFill>
                  <a:schemeClr val="tx1"/>
                </a:solidFill>
                <a:latin typeface="Calibri" pitchFamily="34" charset="0"/>
                <a:ea typeface="黑体" pitchFamily="49" charset="-122"/>
                <a:cs typeface="Times New Roman" pitchFamily="18" charset="0"/>
              </a:rPr>
              <a:t>	4.2 </a:t>
            </a:r>
            <a:r>
              <a:rPr lang="zh-CN" altLang="en-US" sz="2000" dirty="0">
                <a:solidFill>
                  <a:schemeClr val="tx1"/>
                </a:solidFill>
                <a:latin typeface="黑体" pitchFamily="49" charset="-122"/>
                <a:ea typeface="黑体" pitchFamily="49" charset="-122"/>
                <a:cs typeface="Times New Roman" pitchFamily="18" charset="0"/>
              </a:rPr>
              <a:t>关键词查询情况的特性分析</a:t>
            </a:r>
            <a:endParaRPr lang="zh-CN" altLang="en-US" sz="2000" dirty="0">
              <a:solidFill>
                <a:schemeClr val="tx1"/>
              </a:solidFill>
              <a:ea typeface="黑体" pitchFamily="49" charset="-122"/>
              <a:cs typeface="Times New Roman" pitchFamily="18" charset="0"/>
            </a:endParaRPr>
          </a:p>
          <a:p>
            <a:pPr algn="l" eaLnBrk="0" hangingPunct="0"/>
            <a:r>
              <a:rPr lang="en-US" altLang="zh-CN" sz="2000" dirty="0">
                <a:solidFill>
                  <a:schemeClr val="tx1"/>
                </a:solidFill>
                <a:latin typeface="Calibri" pitchFamily="34" charset="0"/>
                <a:ea typeface="黑体" pitchFamily="49" charset="-122"/>
                <a:cs typeface="Times New Roman" pitchFamily="18" charset="0"/>
              </a:rPr>
              <a:t>	4.3 </a:t>
            </a:r>
            <a:r>
              <a:rPr lang="zh-CN" altLang="en-US" sz="2000" dirty="0">
                <a:solidFill>
                  <a:schemeClr val="tx1"/>
                </a:solidFill>
                <a:latin typeface="黑体" pitchFamily="49" charset="-122"/>
                <a:ea typeface="黑体" pitchFamily="49" charset="-122"/>
                <a:cs typeface="Times New Roman" pitchFamily="18" charset="0"/>
              </a:rPr>
              <a:t>语法和语义查询请求的表达法</a:t>
            </a:r>
            <a:endParaRPr lang="zh-CN" altLang="en-US" sz="2000" dirty="0">
              <a:solidFill>
                <a:schemeClr val="tx1"/>
              </a:solidFill>
              <a:ea typeface="黑体" pitchFamily="49" charset="-122"/>
              <a:cs typeface="Times New Roman" pitchFamily="18" charset="0"/>
            </a:endParaRPr>
          </a:p>
          <a:p>
            <a:pPr algn="l" eaLnBrk="0" hangingPunct="0">
              <a:spcBef>
                <a:spcPts val="600"/>
              </a:spcBef>
              <a:spcAft>
                <a:spcPts val="600"/>
              </a:spcAft>
            </a:pPr>
            <a:r>
              <a:rPr lang="en-US" altLang="zh-CN" sz="2400" dirty="0">
                <a:solidFill>
                  <a:schemeClr val="tx1"/>
                </a:solidFill>
                <a:latin typeface="黑体" pitchFamily="49" charset="-122"/>
                <a:ea typeface="黑体" pitchFamily="49" charset="-122"/>
                <a:cs typeface="Times New Roman" pitchFamily="18" charset="0"/>
              </a:rPr>
              <a:t>  5 </a:t>
            </a:r>
            <a:r>
              <a:rPr lang="zh-CN" altLang="en-US" sz="2400" dirty="0">
                <a:solidFill>
                  <a:schemeClr val="tx1"/>
                </a:solidFill>
                <a:latin typeface="黑体" pitchFamily="49" charset="-122"/>
                <a:ea typeface="黑体" pitchFamily="49" charset="-122"/>
                <a:cs typeface="Times New Roman" pitchFamily="18" charset="0"/>
              </a:rPr>
              <a:t>语法和语义结合的精准搜索算法</a:t>
            </a:r>
          </a:p>
          <a:p>
            <a:pPr algn="l" eaLnBrk="0" hangingPunct="0">
              <a:spcBef>
                <a:spcPts val="600"/>
              </a:spcBef>
              <a:spcAft>
                <a:spcPts val="600"/>
              </a:spcAft>
            </a:pPr>
            <a:r>
              <a:rPr lang="en-US" altLang="zh-CN" sz="2400" dirty="0">
                <a:solidFill>
                  <a:schemeClr val="tx1"/>
                </a:solidFill>
                <a:latin typeface="黑体" pitchFamily="49" charset="-122"/>
                <a:ea typeface="黑体" pitchFamily="49" charset="-122"/>
                <a:cs typeface="Times New Roman" pitchFamily="18" charset="0"/>
              </a:rPr>
              <a:t>  6 </a:t>
            </a:r>
            <a:r>
              <a:rPr lang="zh-CN" altLang="en-US" sz="2400" dirty="0">
                <a:solidFill>
                  <a:schemeClr val="tx1"/>
                </a:solidFill>
                <a:latin typeface="黑体" pitchFamily="49" charset="-122"/>
                <a:ea typeface="黑体" pitchFamily="49" charset="-122"/>
                <a:cs typeface="Times New Roman" pitchFamily="18" charset="0"/>
              </a:rPr>
              <a:t>搜索测试及分析</a:t>
            </a:r>
          </a:p>
          <a:p>
            <a:pPr algn="l" eaLnBrk="0" hangingPunct="0"/>
            <a:r>
              <a:rPr lang="en-US" altLang="zh-CN" sz="2400" dirty="0">
                <a:solidFill>
                  <a:schemeClr val="tx1"/>
                </a:solidFill>
                <a:latin typeface="黑体" pitchFamily="49" charset="-122"/>
                <a:ea typeface="黑体" pitchFamily="49" charset="-122"/>
                <a:cs typeface="Times New Roman" pitchFamily="18" charset="0"/>
              </a:rPr>
              <a:t>  7 </a:t>
            </a:r>
            <a:r>
              <a:rPr lang="zh-CN" altLang="en-US" sz="2400" dirty="0">
                <a:solidFill>
                  <a:schemeClr val="tx1"/>
                </a:solidFill>
                <a:latin typeface="黑体" pitchFamily="49" charset="-122"/>
                <a:ea typeface="黑体" pitchFamily="49" charset="-122"/>
                <a:cs typeface="Times New Roman" pitchFamily="18" charset="0"/>
              </a:rPr>
              <a:t>结束语</a:t>
            </a:r>
          </a:p>
          <a:p>
            <a:pPr algn="l" eaLnBrk="0" hangingPunct="0"/>
            <a:r>
              <a:rPr lang="zh-CN" altLang="en-US" sz="2400" dirty="0">
                <a:solidFill>
                  <a:schemeClr val="tx1"/>
                </a:solidFill>
                <a:latin typeface="黑体" pitchFamily="49" charset="-122"/>
                <a:ea typeface="黑体" pitchFamily="49" charset="-122"/>
                <a:cs typeface="Times New Roman" pitchFamily="18" charset="0"/>
              </a:rPr>
              <a:t>  参考文献</a:t>
            </a: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Rot="1" noChangeArrowheads="1"/>
          </p:cNvSpPr>
          <p:nvPr/>
        </p:nvSpPr>
        <p:spPr bwMode="auto">
          <a:xfrm>
            <a:off x="476250" y="458788"/>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spcBef>
                <a:spcPct val="50000"/>
              </a:spcBef>
              <a:buClr>
                <a:schemeClr val="accent2"/>
              </a:buClr>
            </a:pPr>
            <a:r>
              <a:rPr lang="zh-CN" altLang="en-US" sz="2600">
                <a:solidFill>
                  <a:schemeClr val="hlink"/>
                </a:solidFill>
              </a:rPr>
              <a:t> </a:t>
            </a:r>
            <a:r>
              <a:rPr lang="zh-CN" altLang="en-US" sz="4000">
                <a:solidFill>
                  <a:srgbClr val="0000FF"/>
                </a:solidFill>
                <a:latin typeface="黑体" pitchFamily="49" charset="-122"/>
                <a:ea typeface="黑体" pitchFamily="49" charset="-122"/>
                <a:cs typeface="Times New Roman" pitchFamily="18" charset="0"/>
              </a:rPr>
              <a:t>总体设计的任务</a:t>
            </a:r>
          </a:p>
        </p:txBody>
      </p:sp>
      <p:sp>
        <p:nvSpPr>
          <p:cNvPr id="358403" name="Rectangle 3"/>
          <p:cNvSpPr>
            <a:spLocks noChangeArrowheads="1"/>
          </p:cNvSpPr>
          <p:nvPr/>
        </p:nvSpPr>
        <p:spPr bwMode="auto">
          <a:xfrm>
            <a:off x="701675" y="2033588"/>
            <a:ext cx="6696075" cy="2989262"/>
          </a:xfrm>
          <a:prstGeom prst="rect">
            <a:avLst/>
          </a:prstGeom>
          <a:noFill/>
          <a:ln w="9525" algn="ctr">
            <a:noFill/>
            <a:miter lim="800000"/>
            <a:headEnd/>
            <a:tailEnd/>
          </a:ln>
          <a:effectLst/>
        </p:spPr>
        <p:txBody>
          <a:bodyPr lIns="0" tIns="0" rIns="0" bIns="0">
            <a:spAutoFit/>
          </a:bodyPr>
          <a:lstStyle/>
          <a:p>
            <a:pPr marL="457200" indent="-457200" algn="l">
              <a:buClr>
                <a:srgbClr val="FF0000"/>
              </a:buClr>
              <a:buFont typeface="Wingdings" pitchFamily="2" charset="2"/>
              <a:buChar char="¨"/>
              <a:defRPr/>
            </a:pPr>
            <a:r>
              <a:rPr lang="zh-CN" altLang="en-US" sz="2800" dirty="0">
                <a:solidFill>
                  <a:schemeClr val="tx1"/>
                </a:solidFill>
                <a:effectLst>
                  <a:outerShdw blurRad="38100" dist="38100" dir="2700000" algn="tl">
                    <a:srgbClr val="C0C0C0"/>
                  </a:outerShdw>
                </a:effectLst>
                <a:latin typeface="Arial" charset="0"/>
              </a:rPr>
              <a:t> 确定软件的组成</a:t>
            </a:r>
          </a:p>
          <a:p>
            <a:pPr marL="457200" indent="-457200" algn="l">
              <a:buClr>
                <a:srgbClr val="FF0000"/>
              </a:buClr>
              <a:buFont typeface="Wingdings" pitchFamily="2" charset="2"/>
              <a:buChar char="¨"/>
              <a:defRPr/>
            </a:pPr>
            <a:endParaRPr lang="zh-CN" altLang="en-US" sz="2800" dirty="0">
              <a:solidFill>
                <a:schemeClr val="tx1"/>
              </a:solidFill>
              <a:effectLst>
                <a:outerShdw blurRad="38100" dist="38100" dir="2700000" algn="tl">
                  <a:srgbClr val="C0C0C0"/>
                </a:outerShdw>
              </a:effectLst>
              <a:latin typeface="Arial" charset="0"/>
            </a:endParaRPr>
          </a:p>
          <a:p>
            <a:pPr marL="457200" indent="-457200" algn="l">
              <a:buClr>
                <a:srgbClr val="FF0000"/>
              </a:buClr>
              <a:buFont typeface="Wingdings" pitchFamily="2" charset="2"/>
              <a:buChar char="¨"/>
              <a:defRPr/>
            </a:pPr>
            <a:r>
              <a:rPr lang="zh-CN" altLang="en-US" sz="2800" dirty="0">
                <a:solidFill>
                  <a:schemeClr val="tx1"/>
                </a:solidFill>
                <a:effectLst>
                  <a:outerShdw blurRad="38100" dist="38100" dir="2700000" algn="tl">
                    <a:srgbClr val="C0C0C0"/>
                  </a:outerShdw>
                </a:effectLst>
                <a:latin typeface="Arial" charset="0"/>
              </a:rPr>
              <a:t> 确定各组成部分的相互关系</a:t>
            </a:r>
          </a:p>
          <a:p>
            <a:pPr marL="457200" indent="-457200" algn="l">
              <a:buClr>
                <a:srgbClr val="FF0000"/>
              </a:buClr>
              <a:buFont typeface="Wingdings" pitchFamily="2" charset="2"/>
              <a:buChar char="¨"/>
              <a:defRPr/>
            </a:pPr>
            <a:endParaRPr lang="zh-CN" altLang="en-US" sz="2800" dirty="0">
              <a:solidFill>
                <a:schemeClr val="tx1"/>
              </a:solidFill>
              <a:effectLst>
                <a:outerShdw blurRad="38100" dist="38100" dir="2700000" algn="tl">
                  <a:srgbClr val="C0C0C0"/>
                </a:outerShdw>
              </a:effectLst>
              <a:latin typeface="Arial" charset="0"/>
            </a:endParaRPr>
          </a:p>
          <a:p>
            <a:pPr marL="457200" indent="-457200" algn="l">
              <a:buClr>
                <a:srgbClr val="FF0000"/>
              </a:buClr>
              <a:buFont typeface="Wingdings" pitchFamily="2" charset="2"/>
              <a:buChar char="¨"/>
              <a:defRPr/>
            </a:pPr>
            <a:r>
              <a:rPr lang="zh-CN" altLang="en-US" sz="2800" dirty="0">
                <a:solidFill>
                  <a:schemeClr val="tx1"/>
                </a:solidFill>
                <a:effectLst>
                  <a:outerShdw blurRad="38100" dist="38100" dir="2700000" algn="tl">
                    <a:srgbClr val="C0C0C0"/>
                  </a:outerShdw>
                </a:effectLst>
                <a:latin typeface="Arial" charset="0"/>
              </a:rPr>
              <a:t> 确定软件的运行模式</a:t>
            </a:r>
          </a:p>
          <a:p>
            <a:pPr marL="457200" indent="-457200" algn="l">
              <a:buClr>
                <a:srgbClr val="FF0000"/>
              </a:buClr>
              <a:buFont typeface="Wingdings" pitchFamily="2" charset="2"/>
              <a:buChar char="¨"/>
              <a:defRPr/>
            </a:pPr>
            <a:endParaRPr lang="zh-CN" altLang="en-US" sz="2800" dirty="0">
              <a:solidFill>
                <a:schemeClr val="tx1"/>
              </a:solidFill>
              <a:effectLst>
                <a:outerShdw blurRad="38100" dist="38100" dir="2700000" algn="tl">
                  <a:srgbClr val="C0C0C0"/>
                </a:outerShdw>
              </a:effectLst>
              <a:latin typeface="Arial" charset="0"/>
            </a:endParaRPr>
          </a:p>
          <a:p>
            <a:pPr marL="457200" indent="-457200" algn="l">
              <a:buClr>
                <a:srgbClr val="FF0000"/>
              </a:buClr>
              <a:buFont typeface="Wingdings" pitchFamily="2" charset="2"/>
              <a:buChar char="¨"/>
              <a:defRPr/>
            </a:pPr>
            <a:r>
              <a:rPr lang="zh-CN" altLang="en-US" sz="2800" dirty="0">
                <a:solidFill>
                  <a:schemeClr val="tx1"/>
                </a:solidFill>
                <a:effectLst>
                  <a:outerShdw blurRad="38100" dist="38100" dir="2700000" algn="tl">
                    <a:srgbClr val="C0C0C0"/>
                  </a:outerShdw>
                </a:effectLst>
                <a:latin typeface="Arial" charset="0"/>
              </a:rPr>
              <a:t> 确定软件的若干原则</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41325" y="458788"/>
            <a:ext cx="899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总体设计的关键技术</a:t>
            </a:r>
          </a:p>
        </p:txBody>
      </p:sp>
      <p:sp>
        <p:nvSpPr>
          <p:cNvPr id="22531" name="Rectangle 3"/>
          <p:cNvSpPr>
            <a:spLocks noChangeArrowheads="1"/>
          </p:cNvSpPr>
          <p:nvPr/>
        </p:nvSpPr>
        <p:spPr bwMode="auto">
          <a:xfrm>
            <a:off x="476250" y="2033588"/>
            <a:ext cx="8613775" cy="2271712"/>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lnSpc>
                <a:spcPct val="150000"/>
              </a:lnSpc>
              <a:spcBef>
                <a:spcPct val="25000"/>
              </a:spcBef>
              <a:buClr>
                <a:srgbClr val="FF0000"/>
              </a:buClr>
              <a:buSzPct val="80000"/>
              <a:buFont typeface="Wingdings" pitchFamily="2" charset="2"/>
              <a:buChar char="Ø"/>
            </a:pPr>
            <a:r>
              <a:rPr kumimoji="1" lang="zh-CN" altLang="en-US" sz="2800" dirty="0">
                <a:latin typeface="宋体" pitchFamily="2" charset="-122"/>
              </a:rPr>
              <a:t>工具</a:t>
            </a:r>
            <a:r>
              <a:rPr kumimoji="1" lang="zh-CN" altLang="en-US" sz="2800" dirty="0">
                <a:solidFill>
                  <a:schemeClr val="tx1"/>
                </a:solidFill>
                <a:latin typeface="宋体" pitchFamily="2" charset="-122"/>
              </a:rPr>
              <a:t> </a:t>
            </a:r>
            <a:r>
              <a:rPr kumimoji="1" lang="en-US" altLang="zh-CN" sz="2800" dirty="0">
                <a:solidFill>
                  <a:schemeClr val="tx1"/>
                </a:solidFill>
                <a:latin typeface="黑体" pitchFamily="49" charset="-122"/>
              </a:rPr>
              <a:t>—</a:t>
            </a:r>
            <a:r>
              <a:rPr kumimoji="1" lang="en-US" altLang="zh-CN" sz="2800" dirty="0">
                <a:solidFill>
                  <a:schemeClr val="tx1"/>
                </a:solidFill>
                <a:latin typeface="宋体" pitchFamily="2" charset="-122"/>
              </a:rPr>
              <a:t> </a:t>
            </a:r>
            <a:r>
              <a:rPr kumimoji="1" lang="zh-CN" altLang="en-US" sz="2800" dirty="0">
                <a:solidFill>
                  <a:schemeClr val="tx1"/>
                </a:solidFill>
                <a:latin typeface="宋体" pitchFamily="2" charset="-122"/>
              </a:rPr>
              <a:t>如何描述软件的总体结构</a:t>
            </a:r>
          </a:p>
          <a:p>
            <a:pPr algn="l">
              <a:lnSpc>
                <a:spcPct val="150000"/>
              </a:lnSpc>
              <a:spcBef>
                <a:spcPct val="25000"/>
              </a:spcBef>
              <a:buClr>
                <a:srgbClr val="FF0000"/>
              </a:buClr>
              <a:buSzPct val="80000"/>
              <a:buFont typeface="Wingdings" pitchFamily="2" charset="2"/>
              <a:buChar char="Ø"/>
            </a:pPr>
            <a:r>
              <a:rPr kumimoji="1" lang="zh-CN" altLang="en-US" sz="2800" dirty="0">
                <a:latin typeface="宋体" pitchFamily="2" charset="-122"/>
              </a:rPr>
              <a:t>方法</a:t>
            </a:r>
            <a:r>
              <a:rPr kumimoji="1" lang="zh-CN" altLang="en-US" sz="2800" dirty="0">
                <a:solidFill>
                  <a:schemeClr val="tx1"/>
                </a:solidFill>
                <a:latin typeface="宋体" pitchFamily="2" charset="-122"/>
              </a:rPr>
              <a:t> </a:t>
            </a:r>
            <a:r>
              <a:rPr kumimoji="1" lang="en-US" altLang="zh-CN" sz="2800" dirty="0">
                <a:solidFill>
                  <a:schemeClr val="tx1"/>
                </a:solidFill>
                <a:latin typeface="黑体" pitchFamily="49" charset="-122"/>
              </a:rPr>
              <a:t>—</a:t>
            </a:r>
            <a:r>
              <a:rPr kumimoji="1" lang="en-US" altLang="zh-CN" sz="2800" dirty="0">
                <a:solidFill>
                  <a:schemeClr val="tx1"/>
                </a:solidFill>
                <a:latin typeface="宋体" pitchFamily="2" charset="-122"/>
              </a:rPr>
              <a:t> </a:t>
            </a:r>
            <a:r>
              <a:rPr kumimoji="1" lang="zh-CN" altLang="en-US" sz="2800" dirty="0">
                <a:solidFill>
                  <a:schemeClr val="tx1"/>
                </a:solidFill>
                <a:latin typeface="宋体" pitchFamily="2" charset="-122"/>
              </a:rPr>
              <a:t>用什么方法从问题结构导出软件结构</a:t>
            </a:r>
          </a:p>
          <a:p>
            <a:pPr algn="l">
              <a:lnSpc>
                <a:spcPct val="150000"/>
              </a:lnSpc>
              <a:spcBef>
                <a:spcPct val="35000"/>
              </a:spcBef>
              <a:buClr>
                <a:srgbClr val="FF0000"/>
              </a:buClr>
              <a:buSzPct val="80000"/>
              <a:buFont typeface="Wingdings" pitchFamily="2" charset="2"/>
              <a:buChar char="Ø"/>
            </a:pPr>
            <a:r>
              <a:rPr kumimoji="1" lang="zh-CN" altLang="en-US" sz="2800" dirty="0">
                <a:latin typeface="宋体" pitchFamily="2" charset="-122"/>
              </a:rPr>
              <a:t>评估准则</a:t>
            </a:r>
            <a:r>
              <a:rPr kumimoji="1" lang="zh-CN" altLang="en-US" sz="2800" dirty="0">
                <a:solidFill>
                  <a:schemeClr val="tx1"/>
                </a:solidFill>
                <a:latin typeface="宋体" pitchFamily="2" charset="-122"/>
              </a:rPr>
              <a:t> </a:t>
            </a:r>
            <a:r>
              <a:rPr kumimoji="1" lang="en-US" altLang="zh-CN" sz="2800" dirty="0">
                <a:solidFill>
                  <a:schemeClr val="tx1"/>
                </a:solidFill>
                <a:latin typeface="黑体" pitchFamily="49" charset="-122"/>
              </a:rPr>
              <a:t>—</a:t>
            </a:r>
            <a:r>
              <a:rPr kumimoji="1" lang="en-US" altLang="zh-CN" sz="2800" dirty="0">
                <a:solidFill>
                  <a:schemeClr val="tx1"/>
                </a:solidFill>
                <a:latin typeface="宋体" pitchFamily="2" charset="-122"/>
              </a:rPr>
              <a:t> </a:t>
            </a:r>
            <a:r>
              <a:rPr kumimoji="1" lang="zh-CN" altLang="en-US" sz="2800" dirty="0">
                <a:solidFill>
                  <a:schemeClr val="tx1"/>
                </a:solidFill>
                <a:latin typeface="宋体" pitchFamily="2" charset="-122"/>
              </a:rPr>
              <a:t>什么样的软件结构是</a:t>
            </a:r>
            <a:r>
              <a:rPr kumimoji="1" lang="zh-CN" altLang="en-US" sz="2800" dirty="0">
                <a:solidFill>
                  <a:schemeClr val="tx1"/>
                </a:solidFill>
                <a:latin typeface="黑体" pitchFamily="49" charset="-122"/>
              </a:rPr>
              <a:t>“</a:t>
            </a:r>
            <a:r>
              <a:rPr kumimoji="1" lang="zh-CN" altLang="en-US" sz="2800" dirty="0">
                <a:solidFill>
                  <a:schemeClr val="tx1"/>
                </a:solidFill>
                <a:latin typeface="宋体" pitchFamily="2" charset="-122"/>
              </a:rPr>
              <a:t>最优的”</a:t>
            </a: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657225" y="1763713"/>
            <a:ext cx="52498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2800"/>
              <a:t>Notation</a:t>
            </a:r>
            <a:r>
              <a:rPr lang="en-US" altLang="zh-CN" sz="2800" b="0"/>
              <a:t>:</a:t>
            </a:r>
            <a:r>
              <a:rPr lang="en-US" altLang="zh-CN" sz="3200" b="0">
                <a:solidFill>
                  <a:schemeClr val="tx1"/>
                </a:solidFill>
              </a:rPr>
              <a:t>  Box, arrow (line), text</a:t>
            </a:r>
          </a:p>
        </p:txBody>
      </p:sp>
      <p:sp>
        <p:nvSpPr>
          <p:cNvPr id="364547" name="Rectangle 3"/>
          <p:cNvSpPr>
            <a:spLocks noChangeArrowheads="1"/>
          </p:cNvSpPr>
          <p:nvPr/>
        </p:nvSpPr>
        <p:spPr bwMode="auto">
          <a:xfrm>
            <a:off x="611188" y="593725"/>
            <a:ext cx="2808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描述方法</a:t>
            </a:r>
          </a:p>
        </p:txBody>
      </p:sp>
      <p:sp>
        <p:nvSpPr>
          <p:cNvPr id="364548" name="Rectangle 4"/>
          <p:cNvSpPr>
            <a:spLocks noChangeArrowheads="1"/>
          </p:cNvSpPr>
          <p:nvPr/>
        </p:nvSpPr>
        <p:spPr bwMode="auto">
          <a:xfrm>
            <a:off x="701675" y="2479675"/>
            <a:ext cx="12652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2800"/>
              <a:t>HIPO</a:t>
            </a:r>
            <a:r>
              <a:rPr lang="zh-CN" altLang="en-US" sz="2800"/>
              <a:t>图</a:t>
            </a:r>
          </a:p>
        </p:txBody>
      </p:sp>
      <p:grpSp>
        <p:nvGrpSpPr>
          <p:cNvPr id="2" name="Group 5"/>
          <p:cNvGrpSpPr>
            <a:grpSpLocks/>
          </p:cNvGrpSpPr>
          <p:nvPr/>
        </p:nvGrpSpPr>
        <p:grpSpPr bwMode="auto">
          <a:xfrm>
            <a:off x="250825" y="2792413"/>
            <a:ext cx="8763000" cy="3786187"/>
            <a:chOff x="658" y="1591"/>
            <a:chExt cx="4415" cy="1992"/>
          </a:xfrm>
        </p:grpSpPr>
        <p:sp>
          <p:nvSpPr>
            <p:cNvPr id="23562" name="Rectangle 6"/>
            <p:cNvSpPr>
              <a:spLocks noChangeArrowheads="1"/>
            </p:cNvSpPr>
            <p:nvPr/>
          </p:nvSpPr>
          <p:spPr bwMode="auto">
            <a:xfrm>
              <a:off x="2426" y="1591"/>
              <a:ext cx="982" cy="17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l" eaLnBrk="0" hangingPunct="0"/>
              <a:r>
                <a:rPr lang="zh-CN" altLang="en-US" sz="2000">
                  <a:solidFill>
                    <a:schemeClr val="tx1"/>
                  </a:solidFill>
                  <a:latin typeface="Times" pitchFamily="18" charset="0"/>
                </a:rPr>
                <a:t>正文加工系统</a:t>
              </a:r>
            </a:p>
          </p:txBody>
        </p:sp>
        <p:sp>
          <p:nvSpPr>
            <p:cNvPr id="23563" name="Rectangle 7"/>
            <p:cNvSpPr>
              <a:spLocks noChangeArrowheads="1"/>
            </p:cNvSpPr>
            <p:nvPr/>
          </p:nvSpPr>
          <p:spPr bwMode="auto">
            <a:xfrm>
              <a:off x="884" y="2259"/>
              <a:ext cx="271"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输入</a:t>
              </a:r>
            </a:p>
            <a:p>
              <a:pPr algn="l" eaLnBrk="0" hangingPunct="0"/>
              <a:r>
                <a:rPr lang="en-US" altLang="zh-CN" sz="2000">
                  <a:solidFill>
                    <a:schemeClr val="tx1"/>
                  </a:solidFill>
                  <a:latin typeface="Times" pitchFamily="18" charset="0"/>
                </a:rPr>
                <a:t>1.0</a:t>
              </a:r>
            </a:p>
          </p:txBody>
        </p:sp>
        <p:sp>
          <p:nvSpPr>
            <p:cNvPr id="23564" name="Rectangle 8"/>
            <p:cNvSpPr>
              <a:spLocks noChangeArrowheads="1"/>
            </p:cNvSpPr>
            <p:nvPr/>
          </p:nvSpPr>
          <p:spPr bwMode="auto">
            <a:xfrm>
              <a:off x="1383" y="2259"/>
              <a:ext cx="270"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输出</a:t>
              </a:r>
            </a:p>
            <a:p>
              <a:pPr algn="l" eaLnBrk="0" hangingPunct="0"/>
              <a:r>
                <a:rPr lang="en-US" altLang="zh-CN" sz="2000">
                  <a:solidFill>
                    <a:schemeClr val="tx1"/>
                  </a:solidFill>
                  <a:latin typeface="Times" pitchFamily="18" charset="0"/>
                </a:rPr>
                <a:t>2.0</a:t>
              </a:r>
            </a:p>
          </p:txBody>
        </p:sp>
        <p:sp>
          <p:nvSpPr>
            <p:cNvPr id="23565" name="Rectangle 9"/>
            <p:cNvSpPr>
              <a:spLocks noChangeArrowheads="1"/>
            </p:cNvSpPr>
            <p:nvPr/>
          </p:nvSpPr>
          <p:spPr bwMode="auto">
            <a:xfrm>
              <a:off x="1927" y="2259"/>
              <a:ext cx="271"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编辑</a:t>
              </a:r>
            </a:p>
            <a:p>
              <a:pPr algn="l" eaLnBrk="0" hangingPunct="0"/>
              <a:r>
                <a:rPr lang="en-US" altLang="zh-CN" sz="2000">
                  <a:solidFill>
                    <a:schemeClr val="tx1"/>
                  </a:solidFill>
                  <a:latin typeface="Times" pitchFamily="18" charset="0"/>
                </a:rPr>
                <a:t>3.0</a:t>
              </a:r>
            </a:p>
          </p:txBody>
        </p:sp>
        <p:sp>
          <p:nvSpPr>
            <p:cNvPr id="23566" name="Rectangle 10"/>
            <p:cNvSpPr>
              <a:spLocks noChangeArrowheads="1"/>
            </p:cNvSpPr>
            <p:nvPr/>
          </p:nvSpPr>
          <p:spPr bwMode="auto">
            <a:xfrm>
              <a:off x="2426" y="2259"/>
              <a:ext cx="400"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加标题</a:t>
              </a:r>
            </a:p>
            <a:p>
              <a:pPr algn="l" eaLnBrk="0" hangingPunct="0"/>
              <a:r>
                <a:rPr lang="en-US" altLang="zh-CN" sz="2000">
                  <a:solidFill>
                    <a:schemeClr val="tx1"/>
                  </a:solidFill>
                  <a:latin typeface="Times" pitchFamily="18" charset="0"/>
                </a:rPr>
                <a:t>4.0</a:t>
              </a:r>
            </a:p>
          </p:txBody>
        </p:sp>
        <p:sp>
          <p:nvSpPr>
            <p:cNvPr id="23567" name="Rectangle 11"/>
            <p:cNvSpPr>
              <a:spLocks noChangeArrowheads="1"/>
            </p:cNvSpPr>
            <p:nvPr/>
          </p:nvSpPr>
          <p:spPr bwMode="auto">
            <a:xfrm>
              <a:off x="3041" y="2251"/>
              <a:ext cx="270"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存储</a:t>
              </a:r>
            </a:p>
            <a:p>
              <a:pPr algn="l" eaLnBrk="0" hangingPunct="0"/>
              <a:r>
                <a:rPr lang="en-US" altLang="zh-CN" sz="2000" b="0">
                  <a:solidFill>
                    <a:schemeClr val="tx1"/>
                  </a:solidFill>
                  <a:latin typeface="Times" pitchFamily="18" charset="0"/>
                </a:rPr>
                <a:t>5.0</a:t>
              </a:r>
            </a:p>
          </p:txBody>
        </p:sp>
        <p:sp>
          <p:nvSpPr>
            <p:cNvPr id="23568" name="Rectangle 12"/>
            <p:cNvSpPr>
              <a:spLocks noChangeArrowheads="1"/>
            </p:cNvSpPr>
            <p:nvPr/>
          </p:nvSpPr>
          <p:spPr bwMode="auto">
            <a:xfrm>
              <a:off x="3540" y="2251"/>
              <a:ext cx="270"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检索</a:t>
              </a:r>
            </a:p>
            <a:p>
              <a:pPr algn="l" eaLnBrk="0" hangingPunct="0"/>
              <a:r>
                <a:rPr lang="en-US" altLang="zh-CN" sz="2000">
                  <a:solidFill>
                    <a:schemeClr val="tx1"/>
                  </a:solidFill>
                  <a:latin typeface="Times" pitchFamily="18" charset="0"/>
                </a:rPr>
                <a:t>6.0</a:t>
              </a:r>
            </a:p>
          </p:txBody>
        </p:sp>
        <p:sp>
          <p:nvSpPr>
            <p:cNvPr id="23569" name="Rectangle 13"/>
            <p:cNvSpPr>
              <a:spLocks noChangeArrowheads="1"/>
            </p:cNvSpPr>
            <p:nvPr/>
          </p:nvSpPr>
          <p:spPr bwMode="auto">
            <a:xfrm>
              <a:off x="4014" y="2259"/>
              <a:ext cx="399"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编目录</a:t>
              </a:r>
            </a:p>
            <a:p>
              <a:pPr algn="l" eaLnBrk="0" hangingPunct="0"/>
              <a:r>
                <a:rPr lang="en-US" altLang="zh-CN" sz="2000">
                  <a:solidFill>
                    <a:schemeClr val="tx1"/>
                  </a:solidFill>
                  <a:latin typeface="Times" pitchFamily="18" charset="0"/>
                </a:rPr>
                <a:t>7.0</a:t>
              </a:r>
            </a:p>
          </p:txBody>
        </p:sp>
        <p:sp>
          <p:nvSpPr>
            <p:cNvPr id="23570" name="Rectangle 14"/>
            <p:cNvSpPr>
              <a:spLocks noChangeArrowheads="1"/>
            </p:cNvSpPr>
            <p:nvPr/>
          </p:nvSpPr>
          <p:spPr bwMode="auto">
            <a:xfrm>
              <a:off x="4674" y="2251"/>
              <a:ext cx="399"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格式化</a:t>
              </a:r>
            </a:p>
            <a:p>
              <a:pPr algn="l" eaLnBrk="0" hangingPunct="0"/>
              <a:r>
                <a:rPr lang="en-US" altLang="zh-CN" sz="2000">
                  <a:solidFill>
                    <a:schemeClr val="tx1"/>
                  </a:solidFill>
                  <a:latin typeface="Times" pitchFamily="18" charset="0"/>
                </a:rPr>
                <a:t>8.0</a:t>
              </a:r>
            </a:p>
          </p:txBody>
        </p:sp>
        <p:sp>
          <p:nvSpPr>
            <p:cNvPr id="23571" name="Rectangle 15"/>
            <p:cNvSpPr>
              <a:spLocks noChangeArrowheads="1"/>
            </p:cNvSpPr>
            <p:nvPr/>
          </p:nvSpPr>
          <p:spPr bwMode="auto">
            <a:xfrm>
              <a:off x="658" y="3249"/>
              <a:ext cx="270"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添加</a:t>
              </a:r>
            </a:p>
            <a:p>
              <a:pPr algn="l" eaLnBrk="0" hangingPunct="0"/>
              <a:r>
                <a:rPr lang="en-US" altLang="zh-CN" sz="2000">
                  <a:solidFill>
                    <a:schemeClr val="tx1"/>
                  </a:solidFill>
                  <a:latin typeface="Times" pitchFamily="18" charset="0"/>
                </a:rPr>
                <a:t>3.1</a:t>
              </a:r>
            </a:p>
          </p:txBody>
        </p:sp>
        <p:sp>
          <p:nvSpPr>
            <p:cNvPr id="23572" name="Rectangle 16"/>
            <p:cNvSpPr>
              <a:spLocks noChangeArrowheads="1"/>
            </p:cNvSpPr>
            <p:nvPr/>
          </p:nvSpPr>
          <p:spPr bwMode="auto">
            <a:xfrm>
              <a:off x="1157" y="3249"/>
              <a:ext cx="270"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删除</a:t>
              </a:r>
            </a:p>
            <a:p>
              <a:pPr algn="l" eaLnBrk="0" hangingPunct="0"/>
              <a:r>
                <a:rPr lang="en-US" altLang="zh-CN" sz="2000">
                  <a:solidFill>
                    <a:schemeClr val="tx1"/>
                  </a:solidFill>
                  <a:latin typeface="Times" pitchFamily="18" charset="0"/>
                </a:rPr>
                <a:t>3.2</a:t>
              </a:r>
            </a:p>
          </p:txBody>
        </p:sp>
        <p:sp>
          <p:nvSpPr>
            <p:cNvPr id="23573" name="Rectangle 17"/>
            <p:cNvSpPr>
              <a:spLocks noChangeArrowheads="1"/>
            </p:cNvSpPr>
            <p:nvPr/>
          </p:nvSpPr>
          <p:spPr bwMode="auto">
            <a:xfrm>
              <a:off x="1701" y="3249"/>
              <a:ext cx="270"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插入</a:t>
              </a:r>
            </a:p>
            <a:p>
              <a:pPr algn="l" eaLnBrk="0" hangingPunct="0"/>
              <a:r>
                <a:rPr lang="en-US" altLang="zh-CN" sz="2000">
                  <a:solidFill>
                    <a:schemeClr val="tx1"/>
                  </a:solidFill>
                  <a:latin typeface="Times" pitchFamily="18" charset="0"/>
                </a:rPr>
                <a:t>3.3</a:t>
              </a:r>
            </a:p>
          </p:txBody>
        </p:sp>
        <p:sp>
          <p:nvSpPr>
            <p:cNvPr id="23574" name="Rectangle 18"/>
            <p:cNvSpPr>
              <a:spLocks noChangeArrowheads="1"/>
            </p:cNvSpPr>
            <p:nvPr/>
          </p:nvSpPr>
          <p:spPr bwMode="auto">
            <a:xfrm>
              <a:off x="2200" y="3249"/>
              <a:ext cx="399"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再修改</a:t>
              </a:r>
            </a:p>
            <a:p>
              <a:pPr algn="l" eaLnBrk="0" hangingPunct="0"/>
              <a:r>
                <a:rPr lang="en-US" altLang="zh-CN" sz="2000">
                  <a:solidFill>
                    <a:schemeClr val="tx1"/>
                  </a:solidFill>
                  <a:latin typeface="Times" pitchFamily="18" charset="0"/>
                </a:rPr>
                <a:t>3.4</a:t>
              </a:r>
            </a:p>
          </p:txBody>
        </p:sp>
        <p:sp>
          <p:nvSpPr>
            <p:cNvPr id="23575" name="Rectangle 19"/>
            <p:cNvSpPr>
              <a:spLocks noChangeArrowheads="1"/>
            </p:cNvSpPr>
            <p:nvPr/>
          </p:nvSpPr>
          <p:spPr bwMode="auto">
            <a:xfrm>
              <a:off x="2815" y="3241"/>
              <a:ext cx="271"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合并</a:t>
              </a:r>
            </a:p>
            <a:p>
              <a:pPr algn="l" eaLnBrk="0" hangingPunct="0"/>
              <a:r>
                <a:rPr lang="en-US" altLang="zh-CN" sz="2000" b="0">
                  <a:solidFill>
                    <a:schemeClr val="tx1"/>
                  </a:solidFill>
                  <a:latin typeface="Times" pitchFamily="18" charset="0"/>
                </a:rPr>
                <a:t>3.5</a:t>
              </a:r>
            </a:p>
          </p:txBody>
        </p:sp>
        <p:sp>
          <p:nvSpPr>
            <p:cNvPr id="23576" name="Rectangle 20"/>
            <p:cNvSpPr>
              <a:spLocks noChangeArrowheads="1"/>
            </p:cNvSpPr>
            <p:nvPr/>
          </p:nvSpPr>
          <p:spPr bwMode="auto">
            <a:xfrm>
              <a:off x="3314" y="3241"/>
              <a:ext cx="271" cy="33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000">
                  <a:solidFill>
                    <a:schemeClr val="tx1"/>
                  </a:solidFill>
                  <a:latin typeface="Times" pitchFamily="18" charset="0"/>
                </a:rPr>
                <a:t>列表</a:t>
              </a:r>
            </a:p>
            <a:p>
              <a:pPr algn="l" eaLnBrk="0" hangingPunct="0"/>
              <a:r>
                <a:rPr lang="en-US" altLang="zh-CN" sz="2000">
                  <a:solidFill>
                    <a:schemeClr val="tx1"/>
                  </a:solidFill>
                  <a:latin typeface="Times" pitchFamily="18" charset="0"/>
                </a:rPr>
                <a:t>3.6</a:t>
              </a:r>
            </a:p>
          </p:txBody>
        </p:sp>
        <p:sp>
          <p:nvSpPr>
            <p:cNvPr id="23577" name="Line 21"/>
            <p:cNvSpPr>
              <a:spLocks noChangeShapeType="1"/>
            </p:cNvSpPr>
            <p:nvPr/>
          </p:nvSpPr>
          <p:spPr bwMode="auto">
            <a:xfrm>
              <a:off x="1066" y="2024"/>
              <a:ext cx="385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78" name="Line 22"/>
            <p:cNvSpPr>
              <a:spLocks noChangeShapeType="1"/>
            </p:cNvSpPr>
            <p:nvPr/>
          </p:nvSpPr>
          <p:spPr bwMode="auto">
            <a:xfrm>
              <a:off x="793" y="3067"/>
              <a:ext cx="26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79" name="Line 23"/>
            <p:cNvSpPr>
              <a:spLocks noChangeShapeType="1"/>
            </p:cNvSpPr>
            <p:nvPr/>
          </p:nvSpPr>
          <p:spPr bwMode="auto">
            <a:xfrm flipV="1">
              <a:off x="2925" y="1797"/>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0" name="Line 24"/>
            <p:cNvSpPr>
              <a:spLocks noChangeShapeType="1"/>
            </p:cNvSpPr>
            <p:nvPr/>
          </p:nvSpPr>
          <p:spPr bwMode="auto">
            <a:xfrm flipV="1">
              <a:off x="2064" y="2659"/>
              <a:ext cx="0" cy="4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1" name="Line 25"/>
            <p:cNvSpPr>
              <a:spLocks noChangeShapeType="1"/>
            </p:cNvSpPr>
            <p:nvPr/>
          </p:nvSpPr>
          <p:spPr bwMode="auto">
            <a:xfrm flipV="1">
              <a:off x="1066" y="2024"/>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2" name="Line 26"/>
            <p:cNvSpPr>
              <a:spLocks noChangeShapeType="1"/>
            </p:cNvSpPr>
            <p:nvPr/>
          </p:nvSpPr>
          <p:spPr bwMode="auto">
            <a:xfrm flipV="1">
              <a:off x="1519" y="2024"/>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3" name="Line 27"/>
            <p:cNvSpPr>
              <a:spLocks noChangeShapeType="1"/>
            </p:cNvSpPr>
            <p:nvPr/>
          </p:nvSpPr>
          <p:spPr bwMode="auto">
            <a:xfrm flipV="1">
              <a:off x="2109" y="2024"/>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4" name="Line 28"/>
            <p:cNvSpPr>
              <a:spLocks noChangeShapeType="1"/>
            </p:cNvSpPr>
            <p:nvPr/>
          </p:nvSpPr>
          <p:spPr bwMode="auto">
            <a:xfrm flipV="1">
              <a:off x="2653" y="2024"/>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5" name="Line 29"/>
            <p:cNvSpPr>
              <a:spLocks noChangeShapeType="1"/>
            </p:cNvSpPr>
            <p:nvPr/>
          </p:nvSpPr>
          <p:spPr bwMode="auto">
            <a:xfrm flipV="1">
              <a:off x="4195" y="2024"/>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6" name="Line 30"/>
            <p:cNvSpPr>
              <a:spLocks noChangeShapeType="1"/>
            </p:cNvSpPr>
            <p:nvPr/>
          </p:nvSpPr>
          <p:spPr bwMode="auto">
            <a:xfrm flipV="1">
              <a:off x="4921" y="2024"/>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7" name="Line 31"/>
            <p:cNvSpPr>
              <a:spLocks noChangeShapeType="1"/>
            </p:cNvSpPr>
            <p:nvPr/>
          </p:nvSpPr>
          <p:spPr bwMode="auto">
            <a:xfrm flipV="1">
              <a:off x="3742" y="2024"/>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8" name="Line 32"/>
            <p:cNvSpPr>
              <a:spLocks noChangeShapeType="1"/>
            </p:cNvSpPr>
            <p:nvPr/>
          </p:nvSpPr>
          <p:spPr bwMode="auto">
            <a:xfrm flipV="1">
              <a:off x="3198" y="2024"/>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89" name="Line 33"/>
            <p:cNvSpPr>
              <a:spLocks noChangeShapeType="1"/>
            </p:cNvSpPr>
            <p:nvPr/>
          </p:nvSpPr>
          <p:spPr bwMode="auto">
            <a:xfrm flipV="1">
              <a:off x="793" y="306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0" name="Line 34"/>
            <p:cNvSpPr>
              <a:spLocks noChangeShapeType="1"/>
            </p:cNvSpPr>
            <p:nvPr/>
          </p:nvSpPr>
          <p:spPr bwMode="auto">
            <a:xfrm flipV="1">
              <a:off x="1338" y="306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1" name="Line 35"/>
            <p:cNvSpPr>
              <a:spLocks noChangeShapeType="1"/>
            </p:cNvSpPr>
            <p:nvPr/>
          </p:nvSpPr>
          <p:spPr bwMode="auto">
            <a:xfrm flipV="1">
              <a:off x="1837" y="306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2" name="Line 36"/>
            <p:cNvSpPr>
              <a:spLocks noChangeShapeType="1"/>
            </p:cNvSpPr>
            <p:nvPr/>
          </p:nvSpPr>
          <p:spPr bwMode="auto">
            <a:xfrm flipV="1">
              <a:off x="3470" y="306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3" name="Line 37"/>
            <p:cNvSpPr>
              <a:spLocks noChangeShapeType="1"/>
            </p:cNvSpPr>
            <p:nvPr/>
          </p:nvSpPr>
          <p:spPr bwMode="auto">
            <a:xfrm flipV="1">
              <a:off x="2472" y="306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4" name="Line 38"/>
            <p:cNvSpPr>
              <a:spLocks noChangeShapeType="1"/>
            </p:cNvSpPr>
            <p:nvPr/>
          </p:nvSpPr>
          <p:spPr bwMode="auto">
            <a:xfrm flipV="1">
              <a:off x="2971" y="306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5" name="Line 39"/>
            <p:cNvSpPr>
              <a:spLocks noChangeShapeType="1"/>
            </p:cNvSpPr>
            <p:nvPr/>
          </p:nvSpPr>
          <p:spPr bwMode="auto">
            <a:xfrm flipV="1">
              <a:off x="3696" y="2659"/>
              <a:ext cx="0"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6" name="Line 40"/>
            <p:cNvSpPr>
              <a:spLocks noChangeShapeType="1"/>
            </p:cNvSpPr>
            <p:nvPr/>
          </p:nvSpPr>
          <p:spPr bwMode="auto">
            <a:xfrm flipV="1">
              <a:off x="4195" y="2659"/>
              <a:ext cx="0"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7" name="Line 41"/>
            <p:cNvSpPr>
              <a:spLocks noChangeShapeType="1"/>
            </p:cNvSpPr>
            <p:nvPr/>
          </p:nvSpPr>
          <p:spPr bwMode="auto">
            <a:xfrm flipV="1">
              <a:off x="4921" y="2659"/>
              <a:ext cx="0"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8" name="Line 42"/>
            <p:cNvSpPr>
              <a:spLocks noChangeShapeType="1"/>
            </p:cNvSpPr>
            <p:nvPr/>
          </p:nvSpPr>
          <p:spPr bwMode="auto">
            <a:xfrm flipV="1">
              <a:off x="3198" y="2659"/>
              <a:ext cx="0"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99" name="Line 43"/>
            <p:cNvSpPr>
              <a:spLocks noChangeShapeType="1"/>
            </p:cNvSpPr>
            <p:nvPr/>
          </p:nvSpPr>
          <p:spPr bwMode="auto">
            <a:xfrm flipV="1">
              <a:off x="2653" y="2659"/>
              <a:ext cx="0"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600" name="Line 44"/>
            <p:cNvSpPr>
              <a:spLocks noChangeShapeType="1"/>
            </p:cNvSpPr>
            <p:nvPr/>
          </p:nvSpPr>
          <p:spPr bwMode="auto">
            <a:xfrm flipV="1">
              <a:off x="1519" y="2659"/>
              <a:ext cx="0"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601" name="Line 45"/>
            <p:cNvSpPr>
              <a:spLocks noChangeShapeType="1"/>
            </p:cNvSpPr>
            <p:nvPr/>
          </p:nvSpPr>
          <p:spPr bwMode="auto">
            <a:xfrm flipV="1">
              <a:off x="1066" y="2659"/>
              <a:ext cx="0"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23558" name="Line 46"/>
          <p:cNvSpPr>
            <a:spLocks noChangeShapeType="1"/>
          </p:cNvSpPr>
          <p:nvPr/>
        </p:nvSpPr>
        <p:spPr bwMode="auto">
          <a:xfrm flipV="1">
            <a:off x="3778250" y="6176963"/>
            <a:ext cx="0" cy="3603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59" name="Line 47"/>
          <p:cNvSpPr>
            <a:spLocks noChangeShapeType="1"/>
          </p:cNvSpPr>
          <p:nvPr/>
        </p:nvSpPr>
        <p:spPr bwMode="auto">
          <a:xfrm flipV="1">
            <a:off x="4643438" y="6176963"/>
            <a:ext cx="0" cy="3603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60" name="Line 48"/>
          <p:cNvSpPr>
            <a:spLocks noChangeShapeType="1"/>
          </p:cNvSpPr>
          <p:nvPr/>
        </p:nvSpPr>
        <p:spPr bwMode="auto">
          <a:xfrm flipV="1">
            <a:off x="5435600" y="6176963"/>
            <a:ext cx="0" cy="3603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561" name="Line 49"/>
          <p:cNvSpPr>
            <a:spLocks noChangeShapeType="1"/>
          </p:cNvSpPr>
          <p:nvPr/>
        </p:nvSpPr>
        <p:spPr bwMode="auto">
          <a:xfrm flipV="1">
            <a:off x="2914650" y="6176963"/>
            <a:ext cx="0" cy="3603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76250" y="368300"/>
            <a:ext cx="7772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软件设计方法</a:t>
            </a:r>
          </a:p>
        </p:txBody>
      </p:sp>
      <p:sp>
        <p:nvSpPr>
          <p:cNvPr id="24579" name="Rectangle 3"/>
          <p:cNvSpPr>
            <a:spLocks noChangeArrowheads="1"/>
          </p:cNvSpPr>
          <p:nvPr/>
        </p:nvSpPr>
        <p:spPr bwMode="auto">
          <a:xfrm>
            <a:off x="431800" y="1943100"/>
            <a:ext cx="9144000"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lnSpc>
                <a:spcPct val="150000"/>
              </a:lnSpc>
              <a:spcBef>
                <a:spcPct val="20000"/>
              </a:spcBef>
              <a:buClr>
                <a:srgbClr val="FF0000"/>
              </a:buClr>
              <a:buSzPct val="80000"/>
              <a:buFont typeface="Wingdings" pitchFamily="2" charset="2"/>
              <a:buChar char="Ø"/>
            </a:pPr>
            <a:r>
              <a:rPr kumimoji="1" lang="zh-CN" altLang="en-US" sz="2800" dirty="0">
                <a:solidFill>
                  <a:schemeClr val="tx1"/>
                </a:solidFill>
                <a:latin typeface="宋体" panose="02010600030101010101" pitchFamily="2" charset="-122"/>
              </a:rPr>
              <a:t>结构化设计方法</a:t>
            </a:r>
            <a:r>
              <a:rPr kumimoji="1" lang="en-US" altLang="zh-CN" sz="2800" dirty="0">
                <a:solidFill>
                  <a:schemeClr val="tx1"/>
                </a:solidFill>
                <a:latin typeface="宋体" panose="02010600030101010101" pitchFamily="2" charset="-122"/>
              </a:rPr>
              <a:t>(SD)</a:t>
            </a:r>
          </a:p>
          <a:p>
            <a:pPr marL="342900" indent="-342900" algn="l" eaLnBrk="0" hangingPunct="0">
              <a:lnSpc>
                <a:spcPct val="150000"/>
              </a:lnSpc>
              <a:spcBef>
                <a:spcPct val="20000"/>
              </a:spcBef>
              <a:buClr>
                <a:srgbClr val="FF0000"/>
              </a:buClr>
              <a:buSzPct val="80000"/>
              <a:buFont typeface="Wingdings" pitchFamily="2" charset="2"/>
              <a:buChar char="Ø"/>
            </a:pPr>
            <a:r>
              <a:rPr kumimoji="1" lang="zh-CN" altLang="en-US" sz="2800" dirty="0">
                <a:solidFill>
                  <a:schemeClr val="tx1"/>
                </a:solidFill>
                <a:latin typeface="宋体" panose="02010600030101010101" pitchFamily="2" charset="-122"/>
              </a:rPr>
              <a:t>面向对象的设计方法</a:t>
            </a:r>
            <a:r>
              <a:rPr kumimoji="1" lang="en-US" altLang="zh-CN" sz="2800" dirty="0">
                <a:solidFill>
                  <a:schemeClr val="tx1"/>
                </a:solidFill>
                <a:latin typeface="宋体" panose="02010600030101010101" pitchFamily="2" charset="-122"/>
              </a:rPr>
              <a:t>(OOD)</a:t>
            </a:r>
          </a:p>
          <a:p>
            <a:pPr marL="342900" indent="-342900" algn="l" eaLnBrk="0" hangingPunct="0">
              <a:lnSpc>
                <a:spcPct val="150000"/>
              </a:lnSpc>
              <a:spcBef>
                <a:spcPct val="20000"/>
              </a:spcBef>
              <a:buClr>
                <a:srgbClr val="FF0000"/>
              </a:buClr>
              <a:buSzPct val="80000"/>
              <a:buFont typeface="Wingdings" pitchFamily="2" charset="2"/>
              <a:buChar char="Ø"/>
            </a:pPr>
            <a:r>
              <a:rPr kumimoji="1" lang="zh-CN" altLang="en-US" sz="2800" dirty="0">
                <a:solidFill>
                  <a:srgbClr val="0000FF"/>
                </a:solidFill>
                <a:latin typeface="宋体" panose="02010600030101010101" pitchFamily="2" charset="-122"/>
              </a:rPr>
              <a:t>面向数据结构的设计方法</a:t>
            </a:r>
            <a:r>
              <a:rPr kumimoji="1" lang="en-US" altLang="zh-CN" sz="2800" dirty="0">
                <a:solidFill>
                  <a:srgbClr val="0000FF"/>
                </a:solidFill>
                <a:latin typeface="宋体" panose="02010600030101010101" pitchFamily="2" charset="-122"/>
              </a:rPr>
              <a:t>(JSD</a:t>
            </a:r>
            <a:r>
              <a:rPr kumimoji="1" lang="zh-CN" altLang="en-US" sz="2800" dirty="0">
                <a:solidFill>
                  <a:srgbClr val="0000FF"/>
                </a:solidFill>
                <a:latin typeface="宋体" panose="02010600030101010101" pitchFamily="2" charset="-122"/>
              </a:rPr>
              <a:t>方法</a:t>
            </a:r>
            <a:r>
              <a:rPr kumimoji="1" lang="en-US" altLang="zh-CN" sz="2800" dirty="0">
                <a:solidFill>
                  <a:srgbClr val="0000FF"/>
                </a:solidFill>
                <a:latin typeface="宋体" panose="02010600030101010101" pitchFamily="2" charset="-122"/>
              </a:rPr>
              <a:t>)</a:t>
            </a:r>
            <a:endParaRPr kumimoji="1" lang="zh-CN" altLang="en-US" sz="3600" dirty="0">
              <a:solidFill>
                <a:srgbClr val="0000FF"/>
              </a:solidFill>
              <a:latin typeface="宋体" panose="02010600030101010101" pitchFamily="2" charset="-122"/>
            </a:endParaRPr>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11188" y="458788"/>
            <a:ext cx="2997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评估准则</a:t>
            </a:r>
          </a:p>
        </p:txBody>
      </p:sp>
      <p:sp>
        <p:nvSpPr>
          <p:cNvPr id="25603" name="Rectangle 3"/>
          <p:cNvSpPr>
            <a:spLocks noChangeArrowheads="1"/>
          </p:cNvSpPr>
          <p:nvPr/>
        </p:nvSpPr>
        <p:spPr bwMode="auto">
          <a:xfrm>
            <a:off x="611188" y="1943100"/>
            <a:ext cx="6913562"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spcBef>
                <a:spcPct val="20000"/>
              </a:spcBef>
            </a:pPr>
            <a:r>
              <a:rPr kumimoji="1" lang="en-US" altLang="zh-CN" sz="2800" dirty="0">
                <a:solidFill>
                  <a:schemeClr val="tx1"/>
                </a:solidFill>
                <a:latin typeface="+mn-ea"/>
                <a:ea typeface="+mn-ea"/>
              </a:rPr>
              <a:t>1. </a:t>
            </a:r>
            <a:r>
              <a:rPr kumimoji="1" lang="zh-CN" altLang="en-US" sz="2800" dirty="0">
                <a:solidFill>
                  <a:schemeClr val="tx1"/>
                </a:solidFill>
                <a:latin typeface="+mn-ea"/>
                <a:ea typeface="+mn-ea"/>
              </a:rPr>
              <a:t>经验启发式规则</a:t>
            </a:r>
          </a:p>
          <a:p>
            <a:pPr marL="342900" indent="-342900" algn="l" eaLnBrk="0" hangingPunct="0">
              <a:lnSpc>
                <a:spcPct val="130000"/>
              </a:lnSpc>
              <a:spcBef>
                <a:spcPct val="20000"/>
              </a:spcBef>
            </a:pPr>
            <a:r>
              <a:rPr kumimoji="1" lang="en-US" altLang="zh-CN" sz="2800" dirty="0">
                <a:solidFill>
                  <a:schemeClr val="tx1"/>
                </a:solidFill>
                <a:latin typeface="+mn-ea"/>
                <a:ea typeface="+mn-ea"/>
              </a:rPr>
              <a:t>2. </a:t>
            </a:r>
            <a:r>
              <a:rPr kumimoji="1" lang="zh-CN" altLang="en-US" sz="2800" dirty="0">
                <a:solidFill>
                  <a:schemeClr val="tx1"/>
                </a:solidFill>
                <a:latin typeface="+mn-ea"/>
                <a:ea typeface="+mn-ea"/>
              </a:rPr>
              <a:t>模块化</a:t>
            </a:r>
          </a:p>
          <a:p>
            <a:pPr marL="342900" indent="-342900" algn="l" eaLnBrk="0" hangingPunct="0">
              <a:lnSpc>
                <a:spcPct val="130000"/>
              </a:lnSpc>
              <a:spcBef>
                <a:spcPct val="20000"/>
              </a:spcBef>
            </a:pPr>
            <a:r>
              <a:rPr kumimoji="1" lang="en-US" altLang="zh-CN" sz="2800" dirty="0">
                <a:solidFill>
                  <a:schemeClr val="tx1"/>
                </a:solidFill>
                <a:latin typeface="+mn-ea"/>
                <a:ea typeface="+mn-ea"/>
              </a:rPr>
              <a:t>3. </a:t>
            </a:r>
            <a:r>
              <a:rPr kumimoji="1" lang="zh-CN" altLang="en-US" sz="2800" dirty="0">
                <a:solidFill>
                  <a:schemeClr val="tx1"/>
                </a:solidFill>
                <a:latin typeface="+mn-ea"/>
                <a:ea typeface="+mn-ea"/>
              </a:rPr>
              <a:t>抽象</a:t>
            </a:r>
          </a:p>
          <a:p>
            <a:pPr marL="342900" indent="-342900" algn="l" eaLnBrk="0" hangingPunct="0">
              <a:lnSpc>
                <a:spcPct val="130000"/>
              </a:lnSpc>
              <a:spcBef>
                <a:spcPct val="20000"/>
              </a:spcBef>
            </a:pPr>
            <a:r>
              <a:rPr kumimoji="1" lang="en-US" altLang="zh-CN" sz="2800" dirty="0">
                <a:solidFill>
                  <a:schemeClr val="tx1"/>
                </a:solidFill>
                <a:latin typeface="+mn-ea"/>
                <a:ea typeface="+mn-ea"/>
              </a:rPr>
              <a:t>4. </a:t>
            </a:r>
            <a:r>
              <a:rPr kumimoji="1" lang="zh-CN" altLang="en-US" sz="2800" dirty="0">
                <a:solidFill>
                  <a:schemeClr val="tx1"/>
                </a:solidFill>
                <a:latin typeface="+mn-ea"/>
                <a:ea typeface="+mn-ea"/>
              </a:rPr>
              <a:t>信息隐蔽 </a:t>
            </a:r>
          </a:p>
          <a:p>
            <a:pPr marL="342900" indent="-342900" algn="l" eaLnBrk="0" hangingPunct="0">
              <a:lnSpc>
                <a:spcPct val="130000"/>
              </a:lnSpc>
              <a:spcBef>
                <a:spcPct val="20000"/>
              </a:spcBef>
            </a:pPr>
            <a:r>
              <a:rPr kumimoji="1" lang="en-US" altLang="zh-CN" sz="2800" dirty="0">
                <a:solidFill>
                  <a:schemeClr val="tx1"/>
                </a:solidFill>
                <a:latin typeface="+mn-ea"/>
                <a:ea typeface="+mn-ea"/>
              </a:rPr>
              <a:t>5. </a:t>
            </a:r>
            <a:r>
              <a:rPr kumimoji="1" lang="zh-CN" altLang="en-US" sz="2800" dirty="0">
                <a:solidFill>
                  <a:schemeClr val="tx1"/>
                </a:solidFill>
                <a:latin typeface="+mn-ea"/>
                <a:ea typeface="+mn-ea"/>
              </a:rPr>
              <a:t>信息局部化</a:t>
            </a:r>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522288" y="2603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怎样进行总体设计？</a:t>
            </a:r>
          </a:p>
        </p:txBody>
      </p:sp>
      <p:sp>
        <p:nvSpPr>
          <p:cNvPr id="26628" name="Oval 3"/>
          <p:cNvSpPr>
            <a:spLocks noChangeArrowheads="1"/>
          </p:cNvSpPr>
          <p:nvPr/>
        </p:nvSpPr>
        <p:spPr bwMode="auto">
          <a:xfrm>
            <a:off x="914400" y="2667000"/>
            <a:ext cx="2895600" cy="2667000"/>
          </a:xfrm>
          <a:prstGeom prst="ellipse">
            <a:avLst/>
          </a:prstGeom>
          <a:solidFill>
            <a:schemeClr val="accent1"/>
          </a:solidFill>
          <a:ln w="12700" cap="sq">
            <a:solidFill>
              <a:schemeClr val="tx1"/>
            </a:solidFill>
            <a:round/>
            <a:headEnd type="none" w="sm" len="sm"/>
            <a:tailEnd type="none" w="sm" len="sm"/>
          </a:ln>
        </p:spPr>
        <p:txBody>
          <a:bodyPr wrap="none" anchor="ctr"/>
          <a:lstStyle/>
          <a:p>
            <a:r>
              <a:rPr kumimoji="1" lang="en-US" altLang="zh-CN" sz="3200" b="0">
                <a:solidFill>
                  <a:schemeClr val="tx1"/>
                </a:solidFill>
              </a:rPr>
              <a:t>P3</a:t>
            </a:r>
          </a:p>
        </p:txBody>
      </p:sp>
      <p:sp>
        <p:nvSpPr>
          <p:cNvPr id="26629" name="Freeform 4"/>
          <p:cNvSpPr>
            <a:spLocks/>
          </p:cNvSpPr>
          <p:nvPr/>
        </p:nvSpPr>
        <p:spPr bwMode="auto">
          <a:xfrm>
            <a:off x="1206500" y="2743200"/>
            <a:ext cx="1854200" cy="2514600"/>
          </a:xfrm>
          <a:custGeom>
            <a:avLst/>
            <a:gdLst>
              <a:gd name="T0" fmla="*/ 2147483647 w 1168"/>
              <a:gd name="T1" fmla="*/ 0 h 1584"/>
              <a:gd name="T2" fmla="*/ 2147483647 w 1168"/>
              <a:gd name="T3" fmla="*/ 2147483647 h 1584"/>
              <a:gd name="T4" fmla="*/ 2147483647 w 1168"/>
              <a:gd name="T5" fmla="*/ 2147483647 h 1584"/>
              <a:gd name="T6" fmla="*/ 2147483647 w 1168"/>
              <a:gd name="T7" fmla="*/ 2147483647 h 1584"/>
              <a:gd name="T8" fmla="*/ 0 60000 65536"/>
              <a:gd name="T9" fmla="*/ 0 60000 65536"/>
              <a:gd name="T10" fmla="*/ 0 60000 65536"/>
              <a:gd name="T11" fmla="*/ 0 60000 65536"/>
              <a:gd name="T12" fmla="*/ 0 w 1168"/>
              <a:gd name="T13" fmla="*/ 0 h 1584"/>
              <a:gd name="T14" fmla="*/ 1168 w 1168"/>
              <a:gd name="T15" fmla="*/ 1584 h 1584"/>
            </a:gdLst>
            <a:ahLst/>
            <a:cxnLst>
              <a:cxn ang="T8">
                <a:pos x="T0" y="T1"/>
              </a:cxn>
              <a:cxn ang="T9">
                <a:pos x="T2" y="T3"/>
              </a:cxn>
              <a:cxn ang="T10">
                <a:pos x="T4" y="T5"/>
              </a:cxn>
              <a:cxn ang="T11">
                <a:pos x="T6" y="T7"/>
              </a:cxn>
            </a:cxnLst>
            <a:rect l="T12" t="T13" r="T14" b="T15"/>
            <a:pathLst>
              <a:path w="1168" h="1584">
                <a:moveTo>
                  <a:pt x="920" y="0"/>
                </a:moveTo>
                <a:cubicBezTo>
                  <a:pt x="1044" y="264"/>
                  <a:pt x="1168" y="528"/>
                  <a:pt x="1016" y="576"/>
                </a:cubicBezTo>
                <a:cubicBezTo>
                  <a:pt x="864" y="624"/>
                  <a:pt x="16" y="120"/>
                  <a:pt x="8" y="288"/>
                </a:cubicBezTo>
                <a:cubicBezTo>
                  <a:pt x="0" y="456"/>
                  <a:pt x="856" y="1120"/>
                  <a:pt x="968" y="1584"/>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0" name="Freeform 5"/>
          <p:cNvSpPr>
            <a:spLocks/>
          </p:cNvSpPr>
          <p:nvPr/>
        </p:nvSpPr>
        <p:spPr bwMode="auto">
          <a:xfrm>
            <a:off x="2641600" y="3556000"/>
            <a:ext cx="1231900" cy="1701800"/>
          </a:xfrm>
          <a:custGeom>
            <a:avLst/>
            <a:gdLst>
              <a:gd name="T0" fmla="*/ 2147483647 w 776"/>
              <a:gd name="T1" fmla="*/ 2147483647 h 1072"/>
              <a:gd name="T2" fmla="*/ 2147483647 w 776"/>
              <a:gd name="T3" fmla="*/ 2147483647 h 1072"/>
              <a:gd name="T4" fmla="*/ 2147483647 w 776"/>
              <a:gd name="T5" fmla="*/ 2147483647 h 1072"/>
              <a:gd name="T6" fmla="*/ 0 60000 65536"/>
              <a:gd name="T7" fmla="*/ 0 60000 65536"/>
              <a:gd name="T8" fmla="*/ 0 60000 65536"/>
              <a:gd name="T9" fmla="*/ 0 w 776"/>
              <a:gd name="T10" fmla="*/ 0 h 1072"/>
              <a:gd name="T11" fmla="*/ 776 w 776"/>
              <a:gd name="T12" fmla="*/ 1072 h 1072"/>
            </a:gdLst>
            <a:ahLst/>
            <a:cxnLst>
              <a:cxn ang="T6">
                <a:pos x="T0" y="T1"/>
              </a:cxn>
              <a:cxn ang="T7">
                <a:pos x="T2" y="T3"/>
              </a:cxn>
              <a:cxn ang="T8">
                <a:pos x="T4" y="T5"/>
              </a:cxn>
            </a:cxnLst>
            <a:rect l="T9" t="T10" r="T11" b="T12"/>
            <a:pathLst>
              <a:path w="776" h="1072">
                <a:moveTo>
                  <a:pt x="64" y="1072"/>
                </a:moveTo>
                <a:cubicBezTo>
                  <a:pt x="32" y="820"/>
                  <a:pt x="0" y="568"/>
                  <a:pt x="112" y="448"/>
                </a:cubicBezTo>
                <a:cubicBezTo>
                  <a:pt x="224" y="328"/>
                  <a:pt x="776" y="0"/>
                  <a:pt x="736" y="352"/>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1" name="Freeform 6"/>
          <p:cNvSpPr>
            <a:spLocks/>
          </p:cNvSpPr>
          <p:nvPr/>
        </p:nvSpPr>
        <p:spPr bwMode="auto">
          <a:xfrm>
            <a:off x="2819400" y="3213100"/>
            <a:ext cx="762000" cy="673100"/>
          </a:xfrm>
          <a:custGeom>
            <a:avLst/>
            <a:gdLst>
              <a:gd name="T0" fmla="*/ 0 w 480"/>
              <a:gd name="T1" fmla="*/ 2147483647 h 424"/>
              <a:gd name="T2" fmla="*/ 2147483647 w 480"/>
              <a:gd name="T3" fmla="*/ 2147483647 h 424"/>
              <a:gd name="T4" fmla="*/ 0 60000 65536"/>
              <a:gd name="T5" fmla="*/ 0 60000 65536"/>
              <a:gd name="T6" fmla="*/ 0 w 480"/>
              <a:gd name="T7" fmla="*/ 0 h 424"/>
              <a:gd name="T8" fmla="*/ 480 w 480"/>
              <a:gd name="T9" fmla="*/ 424 h 424"/>
            </a:gdLst>
            <a:ahLst/>
            <a:cxnLst>
              <a:cxn ang="T4">
                <a:pos x="T0" y="T1"/>
              </a:cxn>
              <a:cxn ang="T5">
                <a:pos x="T2" y="T3"/>
              </a:cxn>
            </a:cxnLst>
            <a:rect l="T6" t="T7" r="T8" b="T9"/>
            <a:pathLst>
              <a:path w="480" h="424">
                <a:moveTo>
                  <a:pt x="0" y="280"/>
                </a:moveTo>
                <a:cubicBezTo>
                  <a:pt x="240" y="140"/>
                  <a:pt x="480" y="0"/>
                  <a:pt x="432" y="424"/>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2" name="Text Box 7"/>
          <p:cNvSpPr txBox="1">
            <a:spLocks noChangeArrowheads="1"/>
          </p:cNvSpPr>
          <p:nvPr/>
        </p:nvSpPr>
        <p:spPr bwMode="auto">
          <a:xfrm>
            <a:off x="2057400" y="2743200"/>
            <a:ext cx="612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3200" b="0">
                <a:solidFill>
                  <a:schemeClr val="tx1"/>
                </a:solidFill>
              </a:rPr>
              <a:t>P1</a:t>
            </a:r>
          </a:p>
        </p:txBody>
      </p:sp>
      <p:sp>
        <p:nvSpPr>
          <p:cNvPr id="26633" name="Text Box 8"/>
          <p:cNvSpPr txBox="1">
            <a:spLocks noChangeArrowheads="1"/>
          </p:cNvSpPr>
          <p:nvPr/>
        </p:nvSpPr>
        <p:spPr bwMode="auto">
          <a:xfrm>
            <a:off x="2895600" y="2895600"/>
            <a:ext cx="612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3200" b="0">
                <a:solidFill>
                  <a:schemeClr val="tx1"/>
                </a:solidFill>
              </a:rPr>
              <a:t>P2</a:t>
            </a:r>
          </a:p>
        </p:txBody>
      </p:sp>
      <p:sp>
        <p:nvSpPr>
          <p:cNvPr id="26634" name="Text Box 9"/>
          <p:cNvSpPr txBox="1">
            <a:spLocks noChangeArrowheads="1"/>
          </p:cNvSpPr>
          <p:nvPr/>
        </p:nvSpPr>
        <p:spPr bwMode="auto">
          <a:xfrm>
            <a:off x="1431925" y="4210050"/>
            <a:ext cx="612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3200" b="0">
                <a:solidFill>
                  <a:schemeClr val="tx1"/>
                </a:solidFill>
              </a:rPr>
              <a:t>P4</a:t>
            </a:r>
          </a:p>
        </p:txBody>
      </p:sp>
      <p:sp>
        <p:nvSpPr>
          <p:cNvPr id="26635" name="Text Box 10"/>
          <p:cNvSpPr txBox="1">
            <a:spLocks noChangeArrowheads="1"/>
          </p:cNvSpPr>
          <p:nvPr/>
        </p:nvSpPr>
        <p:spPr bwMode="auto">
          <a:xfrm>
            <a:off x="2955925" y="4210050"/>
            <a:ext cx="612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3200" b="0">
                <a:solidFill>
                  <a:schemeClr val="tx1"/>
                </a:solidFill>
              </a:rPr>
              <a:t>P5</a:t>
            </a:r>
          </a:p>
        </p:txBody>
      </p:sp>
      <p:sp>
        <p:nvSpPr>
          <p:cNvPr id="26636" name="AutoShape 11"/>
          <p:cNvSpPr>
            <a:spLocks noChangeArrowheads="1"/>
          </p:cNvSpPr>
          <p:nvPr/>
        </p:nvSpPr>
        <p:spPr bwMode="auto">
          <a:xfrm>
            <a:off x="4343400" y="3733800"/>
            <a:ext cx="976313" cy="485775"/>
          </a:xfrm>
          <a:prstGeom prst="rightArrow">
            <a:avLst>
              <a:gd name="adj1" fmla="val 50000"/>
              <a:gd name="adj2" fmla="val 50245"/>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26637" name="Rectangle 12"/>
          <p:cNvSpPr>
            <a:spLocks noChangeArrowheads="1"/>
          </p:cNvSpPr>
          <p:nvPr/>
        </p:nvSpPr>
        <p:spPr bwMode="auto">
          <a:xfrm>
            <a:off x="5410200" y="2667000"/>
            <a:ext cx="9144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3200" b="0">
                <a:solidFill>
                  <a:schemeClr val="tx1"/>
                </a:solidFill>
              </a:rPr>
              <a:t>S1</a:t>
            </a:r>
          </a:p>
        </p:txBody>
      </p:sp>
      <p:sp>
        <p:nvSpPr>
          <p:cNvPr id="26638" name="Rectangle 13"/>
          <p:cNvSpPr>
            <a:spLocks noChangeArrowheads="1"/>
          </p:cNvSpPr>
          <p:nvPr/>
        </p:nvSpPr>
        <p:spPr bwMode="auto">
          <a:xfrm>
            <a:off x="7391400" y="2667000"/>
            <a:ext cx="9144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3200" b="0">
                <a:solidFill>
                  <a:schemeClr val="tx1"/>
                </a:solidFill>
              </a:rPr>
              <a:t>S2</a:t>
            </a:r>
          </a:p>
        </p:txBody>
      </p:sp>
      <p:sp>
        <p:nvSpPr>
          <p:cNvPr id="26639" name="Rectangle 14"/>
          <p:cNvSpPr>
            <a:spLocks noChangeArrowheads="1"/>
          </p:cNvSpPr>
          <p:nvPr/>
        </p:nvSpPr>
        <p:spPr bwMode="auto">
          <a:xfrm>
            <a:off x="6400800" y="4038600"/>
            <a:ext cx="9144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3200" b="0">
                <a:solidFill>
                  <a:schemeClr val="tx1"/>
                </a:solidFill>
              </a:rPr>
              <a:t>S3</a:t>
            </a:r>
          </a:p>
        </p:txBody>
      </p:sp>
      <p:sp>
        <p:nvSpPr>
          <p:cNvPr id="26640" name="Rectangle 15"/>
          <p:cNvSpPr>
            <a:spLocks noChangeArrowheads="1"/>
          </p:cNvSpPr>
          <p:nvPr/>
        </p:nvSpPr>
        <p:spPr bwMode="auto">
          <a:xfrm>
            <a:off x="5410200" y="5334000"/>
            <a:ext cx="9144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3200" b="0">
                <a:solidFill>
                  <a:schemeClr val="tx1"/>
                </a:solidFill>
              </a:rPr>
              <a:t>S4</a:t>
            </a:r>
          </a:p>
        </p:txBody>
      </p:sp>
      <p:sp>
        <p:nvSpPr>
          <p:cNvPr id="26641" name="Rectangle 16"/>
          <p:cNvSpPr>
            <a:spLocks noChangeArrowheads="1"/>
          </p:cNvSpPr>
          <p:nvPr/>
        </p:nvSpPr>
        <p:spPr bwMode="auto">
          <a:xfrm>
            <a:off x="7391400" y="5334000"/>
            <a:ext cx="9144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3200" b="0">
                <a:solidFill>
                  <a:schemeClr val="tx1"/>
                </a:solidFill>
              </a:rPr>
              <a:t>S5</a:t>
            </a:r>
          </a:p>
        </p:txBody>
      </p:sp>
      <p:sp>
        <p:nvSpPr>
          <p:cNvPr id="26642" name="Line 17"/>
          <p:cNvSpPr>
            <a:spLocks noChangeShapeType="1"/>
          </p:cNvSpPr>
          <p:nvPr/>
        </p:nvSpPr>
        <p:spPr bwMode="auto">
          <a:xfrm>
            <a:off x="7086600" y="4648200"/>
            <a:ext cx="533400" cy="685800"/>
          </a:xfrm>
          <a:prstGeom prst="line">
            <a:avLst/>
          </a:prstGeom>
          <a:noFill/>
          <a:ln w="25400" cap="sq">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8"/>
          <p:cNvSpPr>
            <a:spLocks noChangeShapeType="1"/>
          </p:cNvSpPr>
          <p:nvPr/>
        </p:nvSpPr>
        <p:spPr bwMode="auto">
          <a:xfrm>
            <a:off x="8001000" y="3276600"/>
            <a:ext cx="0" cy="2057400"/>
          </a:xfrm>
          <a:prstGeom prst="line">
            <a:avLst/>
          </a:prstGeom>
          <a:noFill/>
          <a:ln w="12700" cap="sq">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19"/>
          <p:cNvSpPr>
            <a:spLocks noChangeShapeType="1"/>
          </p:cNvSpPr>
          <p:nvPr/>
        </p:nvSpPr>
        <p:spPr bwMode="auto">
          <a:xfrm flipH="1">
            <a:off x="5943600" y="4648200"/>
            <a:ext cx="762000" cy="685800"/>
          </a:xfrm>
          <a:prstGeom prst="line">
            <a:avLst/>
          </a:prstGeom>
          <a:noFill/>
          <a:ln w="25400" cap="sq">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20"/>
          <p:cNvSpPr>
            <a:spLocks noChangeShapeType="1"/>
          </p:cNvSpPr>
          <p:nvPr/>
        </p:nvSpPr>
        <p:spPr bwMode="auto">
          <a:xfrm>
            <a:off x="5791200" y="3276600"/>
            <a:ext cx="838200" cy="762000"/>
          </a:xfrm>
          <a:prstGeom prst="line">
            <a:avLst/>
          </a:prstGeom>
          <a:noFill/>
          <a:ln w="25400" cap="sq">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21"/>
          <p:cNvSpPr>
            <a:spLocks noChangeShapeType="1"/>
          </p:cNvSpPr>
          <p:nvPr/>
        </p:nvSpPr>
        <p:spPr bwMode="auto">
          <a:xfrm flipH="1">
            <a:off x="7010400" y="3276600"/>
            <a:ext cx="685800" cy="762000"/>
          </a:xfrm>
          <a:prstGeom prst="line">
            <a:avLst/>
          </a:prstGeom>
          <a:noFill/>
          <a:ln w="25400" cap="sq">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Rectangle 22"/>
          <p:cNvSpPr>
            <a:spLocks noChangeArrowheads="1"/>
          </p:cNvSpPr>
          <p:nvPr/>
        </p:nvSpPr>
        <p:spPr bwMode="auto">
          <a:xfrm>
            <a:off x="2124075" y="5949950"/>
            <a:ext cx="914400" cy="609600"/>
          </a:xfrm>
          <a:prstGeom prst="rect">
            <a:avLst/>
          </a:prstGeom>
          <a:solidFill>
            <a:schemeClr val="bg2"/>
          </a:solidFill>
          <a:ln w="12700" cap="sq">
            <a:solidFill>
              <a:schemeClr val="tx1"/>
            </a:solidFill>
            <a:miter lim="800000"/>
            <a:headEnd type="none" w="sm" len="sm"/>
            <a:tailEnd type="none" w="sm" len="sm"/>
          </a:ln>
        </p:spPr>
        <p:txBody>
          <a:bodyPr wrap="none" anchor="ctr"/>
          <a:lstStyle/>
          <a:p>
            <a:r>
              <a:rPr kumimoji="1" lang="zh-CN" altLang="en-US" sz="3200"/>
              <a:t>问题</a:t>
            </a:r>
          </a:p>
        </p:txBody>
      </p:sp>
      <p:sp>
        <p:nvSpPr>
          <p:cNvPr id="26648" name="Rectangle 23"/>
          <p:cNvSpPr>
            <a:spLocks noChangeArrowheads="1"/>
          </p:cNvSpPr>
          <p:nvPr/>
        </p:nvSpPr>
        <p:spPr bwMode="auto">
          <a:xfrm>
            <a:off x="4140200" y="6021388"/>
            <a:ext cx="914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kumimoji="1" lang="zh-CN" altLang="en-US" sz="3200"/>
              <a:t>软件</a:t>
            </a:r>
          </a:p>
        </p:txBody>
      </p:sp>
      <p:sp>
        <p:nvSpPr>
          <p:cNvPr id="26649" name="AutoShape 24"/>
          <p:cNvSpPr>
            <a:spLocks noChangeArrowheads="1"/>
          </p:cNvSpPr>
          <p:nvPr/>
        </p:nvSpPr>
        <p:spPr bwMode="auto">
          <a:xfrm>
            <a:off x="3132138" y="6021388"/>
            <a:ext cx="976312" cy="485775"/>
          </a:xfrm>
          <a:prstGeom prst="rightArrow">
            <a:avLst>
              <a:gd name="adj1" fmla="val 50000"/>
              <a:gd name="adj2" fmla="val 50245"/>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11188" y="1808163"/>
            <a:ext cx="777240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2800">
                <a:solidFill>
                  <a:srgbClr val="0000FF"/>
                </a:solidFill>
                <a:cs typeface="Times New Roman" pitchFamily="18" charset="0"/>
              </a:rPr>
              <a:t>如何导出软件总体结构？</a:t>
            </a:r>
          </a:p>
          <a:p>
            <a:pPr algn="l" eaLnBrk="0" hangingPunct="0"/>
            <a:endParaRPr lang="zh-CN" altLang="en-US" sz="2800">
              <a:solidFill>
                <a:srgbClr val="0000FF"/>
              </a:solidFill>
              <a:cs typeface="Times New Roman" pitchFamily="18" charset="0"/>
            </a:endParaRPr>
          </a:p>
          <a:p>
            <a:pPr algn="l" eaLnBrk="0" hangingPunct="0"/>
            <a:r>
              <a:rPr lang="zh-CN" altLang="en-US" sz="2800">
                <a:solidFill>
                  <a:srgbClr val="0000FF"/>
                </a:solidFill>
                <a:cs typeface="Times New Roman" pitchFamily="18" charset="0"/>
              </a:rPr>
              <a:t>如何进行总体结构设计？</a:t>
            </a:r>
          </a:p>
        </p:txBody>
      </p:sp>
      <p:sp>
        <p:nvSpPr>
          <p:cNvPr id="27651" name="Rectangle 3"/>
          <p:cNvSpPr>
            <a:spLocks noChangeArrowheads="1"/>
          </p:cNvSpPr>
          <p:nvPr/>
        </p:nvSpPr>
        <p:spPr bwMode="auto">
          <a:xfrm>
            <a:off x="746125" y="3698875"/>
            <a:ext cx="6913563"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514350" indent="-514350" algn="l" eaLnBrk="0" hangingPunct="0">
              <a:spcBef>
                <a:spcPct val="20000"/>
              </a:spcBef>
              <a:buClr>
                <a:srgbClr val="FF0000"/>
              </a:buClr>
              <a:buFont typeface="Verdana" pitchFamily="34" charset="0"/>
              <a:buAutoNum type="arabicPeriod"/>
            </a:pPr>
            <a:r>
              <a:rPr kumimoji="1" lang="zh-CN" altLang="en-US" sz="2800" dirty="0">
                <a:solidFill>
                  <a:schemeClr val="tx1"/>
                </a:solidFill>
                <a:latin typeface="+mn-ea"/>
                <a:ea typeface="+mn-ea"/>
              </a:rPr>
              <a:t>根据经验</a:t>
            </a:r>
            <a:endParaRPr kumimoji="1" lang="en-US" altLang="zh-CN" sz="2800" dirty="0">
              <a:solidFill>
                <a:schemeClr val="tx1"/>
              </a:solidFill>
              <a:latin typeface="+mn-ea"/>
              <a:ea typeface="+mn-ea"/>
            </a:endParaRPr>
          </a:p>
          <a:p>
            <a:pPr marL="514350" indent="-514350" algn="l" eaLnBrk="0" hangingPunct="0">
              <a:spcBef>
                <a:spcPct val="20000"/>
              </a:spcBef>
              <a:buClr>
                <a:srgbClr val="FF0000"/>
              </a:buClr>
              <a:buFont typeface="Verdana" pitchFamily="34" charset="0"/>
              <a:buAutoNum type="arabicPeriod"/>
            </a:pPr>
            <a:r>
              <a:rPr kumimoji="1" lang="zh-CN" altLang="en-US" sz="2800" dirty="0">
                <a:solidFill>
                  <a:schemeClr val="tx1"/>
                </a:solidFill>
                <a:latin typeface="+mn-ea"/>
                <a:ea typeface="+mn-ea"/>
              </a:rPr>
              <a:t>根据模式和风格</a:t>
            </a:r>
          </a:p>
          <a:p>
            <a:pPr marL="514350" indent="-514350" algn="l" eaLnBrk="0" hangingPunct="0">
              <a:lnSpc>
                <a:spcPct val="130000"/>
              </a:lnSpc>
              <a:spcBef>
                <a:spcPct val="20000"/>
              </a:spcBef>
              <a:buClr>
                <a:srgbClr val="FF0000"/>
              </a:buClr>
              <a:buFont typeface="Verdana" pitchFamily="34" charset="0"/>
              <a:buAutoNum type="arabicPeriod"/>
            </a:pPr>
            <a:r>
              <a:rPr kumimoji="1" lang="zh-CN" altLang="en-US" sz="2800" dirty="0">
                <a:solidFill>
                  <a:schemeClr val="tx1"/>
                </a:solidFill>
                <a:latin typeface="+mn-ea"/>
                <a:ea typeface="+mn-ea"/>
              </a:rPr>
              <a:t>根据</a:t>
            </a:r>
            <a:r>
              <a:rPr kumimoji="1" lang="en-US" altLang="zh-CN" sz="2800" dirty="0">
                <a:solidFill>
                  <a:schemeClr val="tx1"/>
                </a:solidFill>
                <a:latin typeface="+mn-ea"/>
                <a:ea typeface="+mn-ea"/>
              </a:rPr>
              <a:t>DFD</a:t>
            </a:r>
            <a:endParaRPr kumimoji="1" lang="zh-CN" altLang="en-US" sz="2800" dirty="0">
              <a:solidFill>
                <a:schemeClr val="tx1"/>
              </a:solidFill>
              <a:latin typeface="+mn-ea"/>
              <a:ea typeface="+mn-ea"/>
            </a:endParaRPr>
          </a:p>
          <a:p>
            <a:pPr marL="514350" indent="-514350" algn="l" eaLnBrk="0" hangingPunct="0">
              <a:lnSpc>
                <a:spcPct val="130000"/>
              </a:lnSpc>
              <a:spcBef>
                <a:spcPct val="20000"/>
              </a:spcBef>
              <a:buClr>
                <a:srgbClr val="FF0000"/>
              </a:buClr>
              <a:buFont typeface="Verdana" pitchFamily="34" charset="0"/>
              <a:buAutoNum type="arabicPeriod"/>
            </a:pPr>
            <a:r>
              <a:rPr kumimoji="1" lang="zh-CN" altLang="en-US" sz="2800" dirty="0">
                <a:solidFill>
                  <a:schemeClr val="tx1"/>
                </a:solidFill>
                <a:latin typeface="+mn-ea"/>
                <a:ea typeface="+mn-ea"/>
              </a:rPr>
              <a:t>根据对象模型</a:t>
            </a:r>
            <a:endParaRPr kumimoji="1" lang="en-US" altLang="zh-CN" sz="2800" dirty="0">
              <a:solidFill>
                <a:schemeClr val="tx1"/>
              </a:solidFill>
              <a:latin typeface="+mn-ea"/>
              <a:ea typeface="+mn-ea"/>
            </a:endParaRPr>
          </a:p>
          <a:p>
            <a:pPr marL="514350" indent="-514350" algn="l" eaLnBrk="0" hangingPunct="0">
              <a:lnSpc>
                <a:spcPct val="130000"/>
              </a:lnSpc>
              <a:spcBef>
                <a:spcPct val="20000"/>
              </a:spcBef>
              <a:buClr>
                <a:srgbClr val="FF0000"/>
              </a:buClr>
              <a:buFont typeface="Verdana" pitchFamily="34" charset="0"/>
              <a:buAutoNum type="arabicPeriod"/>
            </a:pPr>
            <a:r>
              <a:rPr kumimoji="1" lang="en-US" altLang="zh-CN" sz="2800" dirty="0">
                <a:solidFill>
                  <a:schemeClr val="tx1"/>
                </a:solidFill>
                <a:latin typeface="+mn-ea"/>
                <a:ea typeface="+mn-ea"/>
              </a:rPr>
              <a:t>……</a:t>
            </a:r>
            <a:r>
              <a:rPr kumimoji="1" lang="zh-CN" altLang="en-US" sz="2800" dirty="0">
                <a:solidFill>
                  <a:schemeClr val="tx1"/>
                </a:solidFill>
                <a:latin typeface="+mn-ea"/>
                <a:ea typeface="+mn-ea"/>
              </a:rPr>
              <a:t> </a:t>
            </a:r>
          </a:p>
        </p:txBody>
      </p:sp>
      <p:sp>
        <p:nvSpPr>
          <p:cNvPr id="27652" name="Rectangle 2"/>
          <p:cNvSpPr>
            <a:spLocks noChangeArrowheads="1"/>
          </p:cNvSpPr>
          <p:nvPr/>
        </p:nvSpPr>
        <p:spPr bwMode="auto">
          <a:xfrm>
            <a:off x="476250" y="368300"/>
            <a:ext cx="7772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总体结构的设计方法</a:t>
            </a: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611188" y="1925638"/>
            <a:ext cx="8370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400">
                <a:solidFill>
                  <a:srgbClr val="0000FF"/>
                </a:solidFill>
                <a:latin typeface="Arial" charset="0"/>
              </a:rPr>
              <a:t>（</a:t>
            </a:r>
            <a:r>
              <a:rPr lang="en-US" altLang="zh-CN" sz="4400">
                <a:solidFill>
                  <a:srgbClr val="0000FF"/>
                </a:solidFill>
                <a:latin typeface="Arial" charset="0"/>
              </a:rPr>
              <a:t>1</a:t>
            </a:r>
            <a:r>
              <a:rPr lang="zh-CN" altLang="en-US" sz="4400">
                <a:solidFill>
                  <a:srgbClr val="0000FF"/>
                </a:solidFill>
                <a:latin typeface="Arial" charset="0"/>
              </a:rPr>
              <a:t>）根据经验划分子系统结构</a:t>
            </a:r>
          </a:p>
        </p:txBody>
      </p:sp>
      <p:sp>
        <p:nvSpPr>
          <p:cNvPr id="376835" name="Rectangle 3"/>
          <p:cNvSpPr>
            <a:spLocks noChangeArrowheads="1"/>
          </p:cNvSpPr>
          <p:nvPr/>
        </p:nvSpPr>
        <p:spPr bwMode="auto">
          <a:xfrm>
            <a:off x="1646238" y="3563938"/>
            <a:ext cx="565943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zh-CN" altLang="en-US" sz="3200">
                <a:solidFill>
                  <a:schemeClr val="tx1"/>
                </a:solidFill>
              </a:rPr>
              <a:t>总原则</a:t>
            </a:r>
            <a:r>
              <a:rPr lang="en-US" altLang="zh-CN" sz="3200">
                <a:solidFill>
                  <a:schemeClr val="tx1"/>
                </a:solidFill>
              </a:rPr>
              <a:t>:  </a:t>
            </a:r>
            <a:r>
              <a:rPr lang="zh-CN" altLang="en-US" sz="3200">
                <a:solidFill>
                  <a:schemeClr val="tx1"/>
                </a:solidFill>
              </a:rPr>
              <a:t>根据待解决的问题</a:t>
            </a:r>
            <a:r>
              <a:rPr lang="zh-CN" altLang="en-US" sz="3200"/>
              <a:t>特点</a:t>
            </a:r>
          </a:p>
          <a:p>
            <a:pPr algn="l" eaLnBrk="0" hangingPunct="0"/>
            <a:r>
              <a:rPr lang="zh-CN" altLang="en-US" sz="3200">
                <a:solidFill>
                  <a:schemeClr val="tx1"/>
                </a:solidFill>
              </a:rPr>
              <a:t>               和用户需求</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blinds(horizontal)">
                                      <p:cBhvr>
                                        <p:cTn id="7" dur="500"/>
                                        <p:tgtEl>
                                          <p:spTgt spid="376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6835"/>
                                        </p:tgtEl>
                                        <p:attrNameLst>
                                          <p:attrName>style.visibility</p:attrName>
                                        </p:attrNameLst>
                                      </p:cBhvr>
                                      <p:to>
                                        <p:strVal val="visible"/>
                                      </p:to>
                                    </p:set>
                                    <p:anim calcmode="lin" valueType="num">
                                      <p:cBhvr additive="base">
                                        <p:cTn id="12" dur="500" fill="hold"/>
                                        <p:tgtEl>
                                          <p:spTgt spid="376835"/>
                                        </p:tgtEl>
                                        <p:attrNameLst>
                                          <p:attrName>ppt_x</p:attrName>
                                        </p:attrNameLst>
                                      </p:cBhvr>
                                      <p:tavLst>
                                        <p:tav tm="0">
                                          <p:val>
                                            <p:strVal val="#ppt_x"/>
                                          </p:val>
                                        </p:tav>
                                        <p:tav tm="100000">
                                          <p:val>
                                            <p:strVal val="#ppt_x"/>
                                          </p:val>
                                        </p:tav>
                                      </p:tavLst>
                                    </p:anim>
                                    <p:anim calcmode="lin" valueType="num">
                                      <p:cBhvr additive="base">
                                        <p:cTn id="13" dur="500" fill="hold"/>
                                        <p:tgtEl>
                                          <p:spTgt spid="376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p:bldP spid="3768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205038" y="2106613"/>
            <a:ext cx="35814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lnSpc>
                <a:spcPct val="120000"/>
              </a:lnSpc>
              <a:spcAft>
                <a:spcPct val="30000"/>
              </a:spcAft>
              <a:buClr>
                <a:srgbClr val="FF0000"/>
              </a:buClr>
              <a:buFont typeface="Wingdings" pitchFamily="2" charset="2"/>
              <a:buChar char="ü"/>
            </a:pPr>
            <a:r>
              <a:rPr lang="en-US" altLang="zh-CN" sz="2800">
                <a:solidFill>
                  <a:schemeClr val="tx1"/>
                </a:solidFill>
              </a:rPr>
              <a:t>by function </a:t>
            </a:r>
          </a:p>
          <a:p>
            <a:pPr algn="l">
              <a:lnSpc>
                <a:spcPct val="120000"/>
              </a:lnSpc>
              <a:spcAft>
                <a:spcPct val="30000"/>
              </a:spcAft>
              <a:buClr>
                <a:srgbClr val="FF0000"/>
              </a:buClr>
              <a:buFont typeface="Wingdings" pitchFamily="2" charset="2"/>
              <a:buChar char="ü"/>
            </a:pPr>
            <a:r>
              <a:rPr lang="en-US" altLang="zh-CN" sz="2800">
                <a:solidFill>
                  <a:schemeClr val="tx1"/>
                </a:solidFill>
              </a:rPr>
              <a:t>by organization,</a:t>
            </a:r>
          </a:p>
          <a:p>
            <a:pPr algn="l">
              <a:lnSpc>
                <a:spcPct val="120000"/>
              </a:lnSpc>
              <a:spcAft>
                <a:spcPct val="30000"/>
              </a:spcAft>
              <a:buClr>
                <a:srgbClr val="FF0000"/>
              </a:buClr>
              <a:buFont typeface="Wingdings" pitchFamily="2" charset="2"/>
              <a:buChar char="ü"/>
            </a:pPr>
            <a:r>
              <a:rPr lang="en-US" altLang="zh-CN" sz="2800">
                <a:solidFill>
                  <a:schemeClr val="tx1"/>
                </a:solidFill>
              </a:rPr>
              <a:t>by component</a:t>
            </a:r>
          </a:p>
          <a:p>
            <a:pPr algn="l">
              <a:lnSpc>
                <a:spcPct val="120000"/>
              </a:lnSpc>
              <a:spcAft>
                <a:spcPct val="30000"/>
              </a:spcAft>
              <a:buClr>
                <a:srgbClr val="FF0000"/>
              </a:buClr>
              <a:buFont typeface="Wingdings" pitchFamily="2" charset="2"/>
              <a:buChar char="ü"/>
            </a:pPr>
            <a:r>
              <a:rPr lang="en-US" altLang="zh-CN" sz="2800">
                <a:solidFill>
                  <a:schemeClr val="tx1"/>
                </a:solidFill>
              </a:rPr>
              <a:t>by process </a:t>
            </a:r>
          </a:p>
          <a:p>
            <a:pPr algn="l">
              <a:lnSpc>
                <a:spcPct val="120000"/>
              </a:lnSpc>
              <a:spcAft>
                <a:spcPct val="30000"/>
              </a:spcAft>
              <a:buClr>
                <a:srgbClr val="FF0000"/>
              </a:buClr>
              <a:buFont typeface="Wingdings" pitchFamily="2" charset="2"/>
              <a:buChar char="ü"/>
            </a:pPr>
            <a:r>
              <a:rPr lang="en-US" altLang="zh-CN" sz="2800">
                <a:solidFill>
                  <a:schemeClr val="tx1"/>
                </a:solidFill>
              </a:rPr>
              <a:t>by object</a:t>
            </a:r>
          </a:p>
        </p:txBody>
      </p:sp>
      <p:sp>
        <p:nvSpPr>
          <p:cNvPr id="29699" name="Rectangle 3"/>
          <p:cNvSpPr>
            <a:spLocks noChangeArrowheads="1"/>
          </p:cNvSpPr>
          <p:nvPr/>
        </p:nvSpPr>
        <p:spPr bwMode="auto">
          <a:xfrm>
            <a:off x="701675" y="549275"/>
            <a:ext cx="203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经验方法</a:t>
            </a:r>
          </a:p>
        </p:txBody>
      </p:sp>
      <p:sp>
        <p:nvSpPr>
          <p:cNvPr id="29700" name="Rectangle 4"/>
          <p:cNvSpPr>
            <a:spLocks noChangeArrowheads="1"/>
          </p:cNvSpPr>
          <p:nvPr/>
        </p:nvSpPr>
        <p:spPr bwMode="auto">
          <a:xfrm>
            <a:off x="514350" y="1871663"/>
            <a:ext cx="1536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3200" b="0"/>
              <a:t>Methods:</a:t>
            </a:r>
          </a:p>
        </p:txBody>
      </p:sp>
      <p:sp>
        <p:nvSpPr>
          <p:cNvPr id="29701" name="Rectangle 5"/>
          <p:cNvSpPr>
            <a:spLocks noChangeArrowheads="1"/>
          </p:cNvSpPr>
          <p:nvPr/>
        </p:nvSpPr>
        <p:spPr bwMode="auto">
          <a:xfrm>
            <a:off x="5292725" y="2060575"/>
            <a:ext cx="327660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lnSpc>
                <a:spcPct val="150000"/>
              </a:lnSpc>
              <a:buClr>
                <a:srgbClr val="FF0000"/>
              </a:buClr>
              <a:buFont typeface="Wingdings" pitchFamily="2" charset="2"/>
              <a:buChar char="ü"/>
            </a:pPr>
            <a:r>
              <a:rPr lang="en-US" altLang="zh-CN" sz="2800">
                <a:solidFill>
                  <a:schemeClr val="tx1"/>
                </a:solidFill>
              </a:rPr>
              <a:t>by data</a:t>
            </a:r>
          </a:p>
          <a:p>
            <a:pPr algn="l" eaLnBrk="0" hangingPunct="0">
              <a:lnSpc>
                <a:spcPct val="150000"/>
              </a:lnSpc>
              <a:buClr>
                <a:srgbClr val="FF0000"/>
              </a:buClr>
              <a:buFont typeface="Wingdings" pitchFamily="2" charset="2"/>
              <a:buChar char="ü"/>
            </a:pPr>
            <a:r>
              <a:rPr lang="en-US" altLang="zh-CN" sz="2800">
                <a:solidFill>
                  <a:schemeClr val="tx1"/>
                </a:solidFill>
              </a:rPr>
              <a:t>by menu</a:t>
            </a:r>
          </a:p>
          <a:p>
            <a:pPr algn="l" eaLnBrk="0" hangingPunct="0">
              <a:lnSpc>
                <a:spcPct val="150000"/>
              </a:lnSpc>
              <a:buClr>
                <a:srgbClr val="FF0000"/>
              </a:buClr>
              <a:buFont typeface="Wingdings" pitchFamily="2" charset="2"/>
              <a:buChar char="ü"/>
            </a:pPr>
            <a:r>
              <a:rPr lang="en-US" altLang="zh-CN" sz="2800">
                <a:solidFill>
                  <a:schemeClr val="tx1"/>
                </a:solidFill>
              </a:rPr>
              <a:t>by control</a:t>
            </a:r>
          </a:p>
          <a:p>
            <a:pPr algn="l" eaLnBrk="0" hangingPunct="0">
              <a:lnSpc>
                <a:spcPct val="150000"/>
              </a:lnSpc>
              <a:buClr>
                <a:srgbClr val="FF0000"/>
              </a:buClr>
              <a:buFont typeface="Wingdings" pitchFamily="2" charset="2"/>
              <a:buChar char="ü"/>
            </a:pPr>
            <a:r>
              <a:rPr lang="en-US" altLang="zh-CN" sz="2800">
                <a:solidFill>
                  <a:schemeClr val="tx1"/>
                </a:solidFill>
              </a:rPr>
              <a:t>by domain </a:t>
            </a:r>
          </a:p>
          <a:p>
            <a:pPr algn="l" eaLnBrk="0" hangingPunct="0">
              <a:lnSpc>
                <a:spcPct val="150000"/>
              </a:lnSpc>
              <a:buClr>
                <a:srgbClr val="FF0000"/>
              </a:buClr>
              <a:buFont typeface="Wingdings" pitchFamily="2" charset="2"/>
              <a:buChar char="ü"/>
            </a:pPr>
            <a:r>
              <a:rPr lang="en-US" altLang="zh-CN" sz="2800">
                <a:solidFill>
                  <a:schemeClr val="tx1"/>
                </a:solidFill>
              </a:rPr>
              <a:t>…or mixed</a:t>
            </a: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2"/>
          <p:cNvSpPr>
            <a:spLocks noChangeArrowheads="1"/>
          </p:cNvSpPr>
          <p:nvPr/>
        </p:nvSpPr>
        <p:spPr bwMode="auto">
          <a:xfrm>
            <a:off x="611188" y="2033588"/>
            <a:ext cx="63007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lnSpc>
                <a:spcPct val="150000"/>
              </a:lnSpc>
            </a:pPr>
            <a:r>
              <a:rPr kumimoji="1" lang="zh-CN" altLang="en-US" sz="2800">
                <a:latin typeface="Times" pitchFamily="18" charset="0"/>
              </a:rPr>
              <a:t>任务：</a:t>
            </a:r>
            <a:endParaRPr kumimoji="1" lang="en-US" altLang="zh-CN" sz="2800">
              <a:latin typeface="Times" pitchFamily="18" charset="0"/>
            </a:endParaRPr>
          </a:p>
          <a:p>
            <a:pPr algn="l" eaLnBrk="0" hangingPunct="0">
              <a:lnSpc>
                <a:spcPct val="150000"/>
              </a:lnSpc>
            </a:pPr>
            <a:r>
              <a:rPr kumimoji="1" lang="en-US" altLang="zh-CN" sz="2800">
                <a:latin typeface="Times" pitchFamily="18" charset="0"/>
              </a:rPr>
              <a:t>	</a:t>
            </a:r>
            <a:r>
              <a:rPr kumimoji="1" lang="zh-CN" altLang="en-US" sz="2800">
                <a:solidFill>
                  <a:schemeClr val="tx1"/>
                </a:solidFill>
                <a:latin typeface="Times" pitchFamily="18" charset="0"/>
              </a:rPr>
              <a:t>软件需求：分析模型</a:t>
            </a:r>
            <a:endParaRPr kumimoji="1" lang="en-US" altLang="zh-CN" sz="2800">
              <a:solidFill>
                <a:schemeClr val="tx1"/>
              </a:solidFill>
              <a:latin typeface="Times" pitchFamily="18" charset="0"/>
            </a:endParaRPr>
          </a:p>
          <a:p>
            <a:pPr algn="l" eaLnBrk="0" hangingPunct="0">
              <a:lnSpc>
                <a:spcPct val="150000"/>
              </a:lnSpc>
            </a:pPr>
            <a:endParaRPr kumimoji="1" lang="en-US" altLang="zh-CN" sz="2800">
              <a:solidFill>
                <a:schemeClr val="tx1"/>
              </a:solidFill>
              <a:latin typeface="Times" pitchFamily="18" charset="0"/>
            </a:endParaRPr>
          </a:p>
          <a:p>
            <a:pPr algn="l" eaLnBrk="0" hangingPunct="0">
              <a:lnSpc>
                <a:spcPct val="150000"/>
              </a:lnSpc>
            </a:pPr>
            <a:r>
              <a:rPr kumimoji="1" lang="en-US" altLang="zh-CN" sz="2800">
                <a:solidFill>
                  <a:schemeClr val="tx1"/>
                </a:solidFill>
                <a:latin typeface="Times" pitchFamily="18" charset="0"/>
              </a:rPr>
              <a:t>           </a:t>
            </a:r>
            <a:r>
              <a:rPr kumimoji="1" lang="zh-CN" altLang="en-US" sz="2800">
                <a:solidFill>
                  <a:schemeClr val="tx1"/>
                </a:solidFill>
                <a:latin typeface="Times" pitchFamily="18" charset="0"/>
              </a:rPr>
              <a:t>软件开发：设计模型</a:t>
            </a:r>
            <a:endParaRPr kumimoji="1" lang="en-US" altLang="zh-CN" sz="2800">
              <a:solidFill>
                <a:schemeClr val="tx1"/>
              </a:solidFill>
              <a:latin typeface="Times" pitchFamily="18" charset="0"/>
            </a:endParaRPr>
          </a:p>
        </p:txBody>
      </p:sp>
      <p:sp>
        <p:nvSpPr>
          <p:cNvPr id="4100" name="Rectangle 4"/>
          <p:cNvSpPr>
            <a:spLocks noChangeArrowheads="1"/>
          </p:cNvSpPr>
          <p:nvPr/>
        </p:nvSpPr>
        <p:spPr bwMode="auto">
          <a:xfrm>
            <a:off x="522288" y="414338"/>
            <a:ext cx="58959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软件需求  </a:t>
            </a:r>
            <a:r>
              <a:rPr lang="en-US" altLang="zh-CN" sz="4000" dirty="0">
                <a:solidFill>
                  <a:srgbClr val="0000FF"/>
                </a:solidFill>
                <a:latin typeface="黑体" pitchFamily="49" charset="-122"/>
                <a:ea typeface="黑体" pitchFamily="49" charset="-122"/>
                <a:cs typeface="Times New Roman" pitchFamily="18" charset="0"/>
              </a:rPr>
              <a:t>vs  </a:t>
            </a:r>
            <a:r>
              <a:rPr lang="zh-CN" altLang="en-US" sz="4000" dirty="0">
                <a:solidFill>
                  <a:srgbClr val="0000FF"/>
                </a:solidFill>
                <a:latin typeface="黑体" pitchFamily="49" charset="-122"/>
                <a:ea typeface="黑体" pitchFamily="49" charset="-122"/>
                <a:cs typeface="Times New Roman" pitchFamily="18" charset="0"/>
              </a:rPr>
              <a:t>软件设计</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5" name="下箭头 4"/>
          <p:cNvSpPr/>
          <p:nvPr/>
        </p:nvSpPr>
        <p:spPr>
          <a:xfrm>
            <a:off x="3357563" y="3373438"/>
            <a:ext cx="493712" cy="595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0000FF"/>
              </a:solidFill>
            </a:endParaRP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323850" y="458788"/>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30000"/>
              </a:spcAft>
            </a:pPr>
            <a:r>
              <a:rPr lang="en-US" altLang="zh-CN" sz="3200">
                <a:solidFill>
                  <a:srgbClr val="0000FF"/>
                </a:solidFill>
                <a:cs typeface="Times New Roman" pitchFamily="18" charset="0"/>
              </a:rPr>
              <a:t>system structuring based on function</a:t>
            </a:r>
          </a:p>
        </p:txBody>
      </p:sp>
      <p:sp>
        <p:nvSpPr>
          <p:cNvPr id="30723" name="Line 3"/>
          <p:cNvSpPr>
            <a:spLocks noChangeShapeType="1"/>
          </p:cNvSpPr>
          <p:nvPr/>
        </p:nvSpPr>
        <p:spPr bwMode="auto">
          <a:xfrm flipV="1">
            <a:off x="1000125" y="2284413"/>
            <a:ext cx="0" cy="1676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spAutoFit/>
          </a:bodyPr>
          <a:lstStyle/>
          <a:p>
            <a:endParaRPr lang="zh-CN" altLang="en-US"/>
          </a:p>
        </p:txBody>
      </p:sp>
      <p:grpSp>
        <p:nvGrpSpPr>
          <p:cNvPr id="2" name="Group 4"/>
          <p:cNvGrpSpPr>
            <a:grpSpLocks/>
          </p:cNvGrpSpPr>
          <p:nvPr/>
        </p:nvGrpSpPr>
        <p:grpSpPr bwMode="auto">
          <a:xfrm>
            <a:off x="161925" y="1979613"/>
            <a:ext cx="8915400" cy="3276600"/>
            <a:chOff x="144" y="720"/>
            <a:chExt cx="5616" cy="2064"/>
          </a:xfrm>
        </p:grpSpPr>
        <p:sp>
          <p:nvSpPr>
            <p:cNvPr id="30726" name="Text Box 5"/>
            <p:cNvSpPr txBox="1">
              <a:spLocks noChangeArrowheads="1"/>
            </p:cNvSpPr>
            <p:nvPr/>
          </p:nvSpPr>
          <p:spPr bwMode="auto">
            <a:xfrm>
              <a:off x="1920" y="720"/>
              <a:ext cx="1488" cy="304"/>
            </a:xfrm>
            <a:prstGeom prst="rect">
              <a:avLst/>
            </a:prstGeom>
            <a:solidFill>
              <a:schemeClr val="accent1"/>
            </a:solidFill>
            <a:ln w="2540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Symbol table</a:t>
              </a:r>
              <a:endParaRPr lang="en-US" altLang="zh-CN" sz="3200">
                <a:solidFill>
                  <a:schemeClr val="tx1"/>
                </a:solidFill>
              </a:endParaRPr>
            </a:p>
          </p:txBody>
        </p:sp>
        <p:sp>
          <p:nvSpPr>
            <p:cNvPr id="30727" name="AutoShape 6"/>
            <p:cNvSpPr>
              <a:spLocks noChangeArrowheads="1"/>
            </p:cNvSpPr>
            <p:nvPr/>
          </p:nvSpPr>
          <p:spPr bwMode="auto">
            <a:xfrm>
              <a:off x="1584" y="1968"/>
              <a:ext cx="1104" cy="816"/>
            </a:xfrm>
            <a:prstGeom prst="roundRect">
              <a:avLst>
                <a:gd name="adj" fmla="val 16667"/>
              </a:avLst>
            </a:prstGeom>
            <a:solidFill>
              <a:schemeClr val="accent1"/>
            </a:solidFill>
            <a:ln w="25400">
              <a:solidFill>
                <a:schemeClr val="tx1"/>
              </a:solidFill>
              <a:round/>
              <a:headEnd/>
              <a:tailEnd/>
            </a:ln>
          </p:spPr>
          <p:txBody>
            <a:bodyPr wrap="none" anchor="ctr"/>
            <a:lstStyle/>
            <a:p>
              <a:endParaRPr lang="zh-CN" altLang="en-US"/>
            </a:p>
          </p:txBody>
        </p:sp>
        <p:sp>
          <p:nvSpPr>
            <p:cNvPr id="30728" name="AutoShape 7"/>
            <p:cNvSpPr>
              <a:spLocks noChangeArrowheads="1"/>
            </p:cNvSpPr>
            <p:nvPr/>
          </p:nvSpPr>
          <p:spPr bwMode="auto">
            <a:xfrm>
              <a:off x="3168" y="1968"/>
              <a:ext cx="1104" cy="816"/>
            </a:xfrm>
            <a:prstGeom prst="roundRect">
              <a:avLst>
                <a:gd name="adj" fmla="val 16667"/>
              </a:avLst>
            </a:prstGeom>
            <a:solidFill>
              <a:schemeClr val="accent1"/>
            </a:solidFill>
            <a:ln w="25400">
              <a:solidFill>
                <a:schemeClr val="tx1"/>
              </a:solidFill>
              <a:round/>
              <a:headEnd/>
              <a:tailEnd/>
            </a:ln>
          </p:spPr>
          <p:txBody>
            <a:bodyPr wrap="none" anchor="ctr"/>
            <a:lstStyle/>
            <a:p>
              <a:endParaRPr lang="zh-CN" altLang="en-US"/>
            </a:p>
          </p:txBody>
        </p:sp>
        <p:sp>
          <p:nvSpPr>
            <p:cNvPr id="30729" name="AutoShape 8"/>
            <p:cNvSpPr>
              <a:spLocks noChangeArrowheads="1"/>
            </p:cNvSpPr>
            <p:nvPr/>
          </p:nvSpPr>
          <p:spPr bwMode="auto">
            <a:xfrm>
              <a:off x="4656" y="1920"/>
              <a:ext cx="1104" cy="816"/>
            </a:xfrm>
            <a:prstGeom prst="roundRect">
              <a:avLst>
                <a:gd name="adj" fmla="val 16667"/>
              </a:avLst>
            </a:prstGeom>
            <a:solidFill>
              <a:schemeClr val="accent1"/>
            </a:solidFill>
            <a:ln w="25400">
              <a:solidFill>
                <a:schemeClr val="tx1"/>
              </a:solidFill>
              <a:round/>
              <a:headEnd/>
              <a:tailEnd/>
            </a:ln>
          </p:spPr>
          <p:txBody>
            <a:bodyPr wrap="none" anchor="ctr"/>
            <a:lstStyle/>
            <a:p>
              <a:endParaRPr lang="zh-CN" altLang="en-US"/>
            </a:p>
          </p:txBody>
        </p:sp>
        <p:sp>
          <p:nvSpPr>
            <p:cNvPr id="30730" name="AutoShape 9"/>
            <p:cNvSpPr>
              <a:spLocks noChangeArrowheads="1"/>
            </p:cNvSpPr>
            <p:nvPr/>
          </p:nvSpPr>
          <p:spPr bwMode="auto">
            <a:xfrm>
              <a:off x="144" y="1968"/>
              <a:ext cx="1104" cy="816"/>
            </a:xfrm>
            <a:prstGeom prst="roundRect">
              <a:avLst>
                <a:gd name="adj" fmla="val 16667"/>
              </a:avLst>
            </a:prstGeom>
            <a:solidFill>
              <a:schemeClr val="accent1"/>
            </a:solidFill>
            <a:ln w="25400">
              <a:solidFill>
                <a:schemeClr val="tx1"/>
              </a:solidFill>
              <a:round/>
              <a:headEnd/>
              <a:tailEnd/>
            </a:ln>
          </p:spPr>
          <p:txBody>
            <a:bodyPr wrap="none" anchor="ctr"/>
            <a:lstStyle/>
            <a:p>
              <a:endParaRPr lang="zh-CN" altLang="en-US"/>
            </a:p>
          </p:txBody>
        </p:sp>
        <p:sp>
          <p:nvSpPr>
            <p:cNvPr id="30731" name="Line 10"/>
            <p:cNvSpPr>
              <a:spLocks noChangeShapeType="1"/>
            </p:cNvSpPr>
            <p:nvPr/>
          </p:nvSpPr>
          <p:spPr bwMode="auto">
            <a:xfrm flipV="1">
              <a:off x="672" y="960"/>
              <a:ext cx="0" cy="10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32" name="Line 11"/>
            <p:cNvSpPr>
              <a:spLocks noChangeShapeType="1"/>
            </p:cNvSpPr>
            <p:nvPr/>
          </p:nvSpPr>
          <p:spPr bwMode="auto">
            <a:xfrm>
              <a:off x="672" y="960"/>
              <a:ext cx="124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33" name="Line 12"/>
            <p:cNvSpPr>
              <a:spLocks noChangeShapeType="1"/>
            </p:cNvSpPr>
            <p:nvPr/>
          </p:nvSpPr>
          <p:spPr bwMode="auto">
            <a:xfrm flipV="1">
              <a:off x="1248" y="2352"/>
              <a:ext cx="3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34" name="Line 13"/>
            <p:cNvSpPr>
              <a:spLocks noChangeShapeType="1"/>
            </p:cNvSpPr>
            <p:nvPr/>
          </p:nvSpPr>
          <p:spPr bwMode="auto">
            <a:xfrm flipV="1">
              <a:off x="2736" y="2352"/>
              <a:ext cx="43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35" name="Line 14"/>
            <p:cNvSpPr>
              <a:spLocks noChangeShapeType="1"/>
            </p:cNvSpPr>
            <p:nvPr/>
          </p:nvSpPr>
          <p:spPr bwMode="auto">
            <a:xfrm flipV="1">
              <a:off x="4272" y="2352"/>
              <a:ext cx="3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36" name="Line 15"/>
            <p:cNvSpPr>
              <a:spLocks noChangeShapeType="1"/>
            </p:cNvSpPr>
            <p:nvPr/>
          </p:nvSpPr>
          <p:spPr bwMode="auto">
            <a:xfrm flipH="1">
              <a:off x="2112" y="1024"/>
              <a:ext cx="356" cy="944"/>
            </a:xfrm>
            <a:prstGeom prst="line">
              <a:avLst/>
            </a:prstGeom>
            <a:noFill/>
            <a:ln w="254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37" name="Line 16"/>
            <p:cNvSpPr>
              <a:spLocks noChangeShapeType="1"/>
            </p:cNvSpPr>
            <p:nvPr/>
          </p:nvSpPr>
          <p:spPr bwMode="auto">
            <a:xfrm>
              <a:off x="3024" y="1024"/>
              <a:ext cx="672" cy="94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38" name="Line 17"/>
            <p:cNvSpPr>
              <a:spLocks noChangeShapeType="1"/>
            </p:cNvSpPr>
            <p:nvPr/>
          </p:nvSpPr>
          <p:spPr bwMode="auto">
            <a:xfrm flipH="1" flipV="1">
              <a:off x="3408" y="912"/>
              <a:ext cx="18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39" name="Line 18"/>
            <p:cNvSpPr>
              <a:spLocks noChangeShapeType="1"/>
            </p:cNvSpPr>
            <p:nvPr/>
          </p:nvSpPr>
          <p:spPr bwMode="auto">
            <a:xfrm>
              <a:off x="5232" y="864"/>
              <a:ext cx="0" cy="10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40" name="Text Box 19"/>
            <p:cNvSpPr txBox="1">
              <a:spLocks noChangeArrowheads="1"/>
            </p:cNvSpPr>
            <p:nvPr/>
          </p:nvSpPr>
          <p:spPr bwMode="auto">
            <a:xfrm>
              <a:off x="288" y="2064"/>
              <a:ext cx="8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Lexical analyser</a:t>
              </a:r>
              <a:endParaRPr lang="en-US" altLang="zh-CN" sz="3200">
                <a:solidFill>
                  <a:schemeClr val="tx1"/>
                </a:solidFill>
              </a:endParaRPr>
            </a:p>
          </p:txBody>
        </p:sp>
        <p:sp>
          <p:nvSpPr>
            <p:cNvPr id="30741" name="Text Box 20"/>
            <p:cNvSpPr txBox="1">
              <a:spLocks noChangeArrowheads="1"/>
            </p:cNvSpPr>
            <p:nvPr/>
          </p:nvSpPr>
          <p:spPr bwMode="auto">
            <a:xfrm>
              <a:off x="1728" y="2064"/>
              <a:ext cx="8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Syntax analyser</a:t>
              </a:r>
              <a:endParaRPr lang="en-US" altLang="zh-CN" sz="3200">
                <a:solidFill>
                  <a:schemeClr val="tx1"/>
                </a:solidFill>
              </a:endParaRPr>
            </a:p>
          </p:txBody>
        </p:sp>
        <p:sp>
          <p:nvSpPr>
            <p:cNvPr id="30742" name="Text Box 21"/>
            <p:cNvSpPr txBox="1">
              <a:spLocks noChangeArrowheads="1"/>
            </p:cNvSpPr>
            <p:nvPr/>
          </p:nvSpPr>
          <p:spPr bwMode="auto">
            <a:xfrm>
              <a:off x="3264" y="2016"/>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Semantic analyser</a:t>
              </a:r>
              <a:endParaRPr lang="en-US" altLang="zh-CN" sz="3200">
                <a:solidFill>
                  <a:schemeClr val="tx1"/>
                </a:solidFill>
              </a:endParaRPr>
            </a:p>
          </p:txBody>
        </p:sp>
        <p:sp>
          <p:nvSpPr>
            <p:cNvPr id="30743" name="Text Box 22"/>
            <p:cNvSpPr txBox="1">
              <a:spLocks noChangeArrowheads="1"/>
            </p:cNvSpPr>
            <p:nvPr/>
          </p:nvSpPr>
          <p:spPr bwMode="auto">
            <a:xfrm>
              <a:off x="4800" y="2016"/>
              <a:ext cx="9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Code generator</a:t>
              </a:r>
              <a:endParaRPr lang="en-US" altLang="zh-CN" sz="3200">
                <a:solidFill>
                  <a:schemeClr val="tx1"/>
                </a:solidFill>
              </a:endParaRPr>
            </a:p>
          </p:txBody>
        </p:sp>
      </p:grpSp>
      <p:sp>
        <p:nvSpPr>
          <p:cNvPr id="378903" name="Text Box 23"/>
          <p:cNvSpPr txBox="1">
            <a:spLocks noChangeArrowheads="1"/>
          </p:cNvSpPr>
          <p:nvPr/>
        </p:nvSpPr>
        <p:spPr bwMode="auto">
          <a:xfrm>
            <a:off x="2676525" y="5942013"/>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Figure: Compiler architecture</a:t>
            </a:r>
            <a:endParaRPr lang="en-US" altLang="zh-CN" sz="3200">
              <a:solidFill>
                <a:schemeClr val="tx1"/>
              </a:solidFill>
            </a:endParaRPr>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30000"/>
              </a:spcAft>
            </a:pPr>
            <a:r>
              <a:rPr lang="zh-CN" altLang="en-US" sz="3200">
                <a:solidFill>
                  <a:schemeClr val="tx1"/>
                </a:solidFill>
              </a:rPr>
              <a:t> </a:t>
            </a:r>
            <a:r>
              <a:rPr lang="en-US" altLang="zh-CN" sz="3200">
                <a:solidFill>
                  <a:srgbClr val="0000FF"/>
                </a:solidFill>
              </a:rPr>
              <a:t>system structuring based on organization</a:t>
            </a:r>
          </a:p>
        </p:txBody>
      </p:sp>
      <p:sp>
        <p:nvSpPr>
          <p:cNvPr id="31747" name="Text Box 3"/>
          <p:cNvSpPr txBox="1">
            <a:spLocks noChangeArrowheads="1"/>
          </p:cNvSpPr>
          <p:nvPr/>
        </p:nvSpPr>
        <p:spPr bwMode="auto">
          <a:xfrm>
            <a:off x="2362200" y="685800"/>
            <a:ext cx="4343400" cy="5127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3200">
                <a:solidFill>
                  <a:schemeClr val="tx1"/>
                </a:solidFill>
              </a:rPr>
              <a:t>研究生院信息系统</a:t>
            </a:r>
          </a:p>
        </p:txBody>
      </p:sp>
      <p:sp>
        <p:nvSpPr>
          <p:cNvPr id="31748" name="Text Box 4"/>
          <p:cNvSpPr txBox="1">
            <a:spLocks noChangeArrowheads="1"/>
          </p:cNvSpPr>
          <p:nvPr/>
        </p:nvSpPr>
        <p:spPr bwMode="auto">
          <a:xfrm>
            <a:off x="1828800" y="1828800"/>
            <a:ext cx="2133600" cy="390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研究生管理处</a:t>
            </a:r>
            <a:endParaRPr lang="zh-CN" altLang="en-US" sz="3200">
              <a:solidFill>
                <a:schemeClr val="tx1"/>
              </a:solidFill>
            </a:endParaRPr>
          </a:p>
        </p:txBody>
      </p:sp>
      <p:sp>
        <p:nvSpPr>
          <p:cNvPr id="31749" name="Text Box 5"/>
          <p:cNvSpPr txBox="1">
            <a:spLocks noChangeArrowheads="1"/>
          </p:cNvSpPr>
          <p:nvPr/>
        </p:nvSpPr>
        <p:spPr bwMode="auto">
          <a:xfrm>
            <a:off x="228600" y="1828800"/>
            <a:ext cx="1295400" cy="390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招办</a:t>
            </a:r>
            <a:endParaRPr lang="zh-CN" altLang="en-US" sz="3200">
              <a:solidFill>
                <a:schemeClr val="tx1"/>
              </a:solidFill>
            </a:endParaRPr>
          </a:p>
        </p:txBody>
      </p:sp>
      <p:sp>
        <p:nvSpPr>
          <p:cNvPr id="31750" name="Text Box 6"/>
          <p:cNvSpPr txBox="1">
            <a:spLocks noChangeArrowheads="1"/>
          </p:cNvSpPr>
          <p:nvPr/>
        </p:nvSpPr>
        <p:spPr bwMode="auto">
          <a:xfrm>
            <a:off x="4114800" y="1828800"/>
            <a:ext cx="2133600" cy="390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研究生培养处</a:t>
            </a:r>
            <a:endParaRPr lang="zh-CN" altLang="en-US" sz="3200">
              <a:solidFill>
                <a:schemeClr val="tx1"/>
              </a:solidFill>
            </a:endParaRPr>
          </a:p>
        </p:txBody>
      </p:sp>
      <p:sp>
        <p:nvSpPr>
          <p:cNvPr id="31751" name="Text Box 7"/>
          <p:cNvSpPr txBox="1">
            <a:spLocks noChangeArrowheads="1"/>
          </p:cNvSpPr>
          <p:nvPr/>
        </p:nvSpPr>
        <p:spPr bwMode="auto">
          <a:xfrm>
            <a:off x="6477000" y="1828800"/>
            <a:ext cx="1219200" cy="390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学位办</a:t>
            </a:r>
            <a:endParaRPr lang="zh-CN" altLang="en-US" sz="3200">
              <a:solidFill>
                <a:schemeClr val="tx1"/>
              </a:solidFill>
            </a:endParaRPr>
          </a:p>
        </p:txBody>
      </p:sp>
      <p:sp>
        <p:nvSpPr>
          <p:cNvPr id="31752" name="Text Box 8"/>
          <p:cNvSpPr txBox="1">
            <a:spLocks noChangeArrowheads="1"/>
          </p:cNvSpPr>
          <p:nvPr/>
        </p:nvSpPr>
        <p:spPr bwMode="auto">
          <a:xfrm>
            <a:off x="7924800" y="1828800"/>
            <a:ext cx="1219200" cy="390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院办</a:t>
            </a:r>
            <a:endParaRPr lang="zh-CN" altLang="en-US" sz="3200">
              <a:solidFill>
                <a:schemeClr val="tx1"/>
              </a:solidFill>
            </a:endParaRPr>
          </a:p>
        </p:txBody>
      </p:sp>
      <p:sp>
        <p:nvSpPr>
          <p:cNvPr id="31753" name="Text Box 9"/>
          <p:cNvSpPr txBox="1">
            <a:spLocks noChangeArrowheads="1"/>
          </p:cNvSpPr>
          <p:nvPr/>
        </p:nvSpPr>
        <p:spPr bwMode="auto">
          <a:xfrm>
            <a:off x="0" y="3810000"/>
            <a:ext cx="457200" cy="19732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sz="2400">
              <a:solidFill>
                <a:schemeClr val="tx1"/>
              </a:solidFill>
            </a:endParaRPr>
          </a:p>
          <a:p>
            <a:pPr eaLnBrk="1" hangingPunct="1"/>
            <a:r>
              <a:rPr lang="zh-CN" altLang="en-US" sz="2400">
                <a:solidFill>
                  <a:schemeClr val="tx1"/>
                </a:solidFill>
              </a:rPr>
              <a:t>注册科 </a:t>
            </a:r>
          </a:p>
          <a:p>
            <a:pPr eaLnBrk="1" hangingPunct="1"/>
            <a:endParaRPr lang="zh-CN" altLang="en-US" sz="3200">
              <a:solidFill>
                <a:schemeClr val="tx1"/>
              </a:solidFill>
            </a:endParaRPr>
          </a:p>
        </p:txBody>
      </p:sp>
      <p:sp>
        <p:nvSpPr>
          <p:cNvPr id="31754" name="Text Box 10"/>
          <p:cNvSpPr txBox="1">
            <a:spLocks noChangeArrowheads="1"/>
          </p:cNvSpPr>
          <p:nvPr/>
        </p:nvSpPr>
        <p:spPr bwMode="auto">
          <a:xfrm>
            <a:off x="609600" y="3810000"/>
            <a:ext cx="457200" cy="19732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sz="2400">
              <a:solidFill>
                <a:schemeClr val="tx1"/>
              </a:solidFill>
            </a:endParaRPr>
          </a:p>
          <a:p>
            <a:pPr eaLnBrk="1" hangingPunct="1"/>
            <a:r>
              <a:rPr lang="zh-CN" altLang="en-US" sz="2400">
                <a:solidFill>
                  <a:schemeClr val="tx1"/>
                </a:solidFill>
              </a:rPr>
              <a:t>贷款科 </a:t>
            </a:r>
          </a:p>
          <a:p>
            <a:pPr eaLnBrk="1" hangingPunct="1"/>
            <a:endParaRPr lang="zh-CN" altLang="en-US" sz="3200">
              <a:solidFill>
                <a:schemeClr val="tx1"/>
              </a:solidFill>
            </a:endParaRPr>
          </a:p>
        </p:txBody>
      </p:sp>
      <p:sp>
        <p:nvSpPr>
          <p:cNvPr id="31755" name="Text Box 11"/>
          <p:cNvSpPr txBox="1">
            <a:spLocks noChangeArrowheads="1"/>
          </p:cNvSpPr>
          <p:nvPr/>
        </p:nvSpPr>
        <p:spPr bwMode="auto">
          <a:xfrm>
            <a:off x="1295400" y="3810000"/>
            <a:ext cx="457200" cy="2338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投保理陪科 </a:t>
            </a:r>
          </a:p>
          <a:p>
            <a:pPr eaLnBrk="1" hangingPunct="1"/>
            <a:endParaRPr lang="zh-CN" altLang="en-US" sz="3200">
              <a:solidFill>
                <a:schemeClr val="tx1"/>
              </a:solidFill>
            </a:endParaRPr>
          </a:p>
        </p:txBody>
      </p:sp>
      <p:sp>
        <p:nvSpPr>
          <p:cNvPr id="31756" name="Text Box 12"/>
          <p:cNvSpPr txBox="1">
            <a:spLocks noChangeArrowheads="1"/>
          </p:cNvSpPr>
          <p:nvPr/>
        </p:nvSpPr>
        <p:spPr bwMode="auto">
          <a:xfrm>
            <a:off x="1981200" y="3810000"/>
            <a:ext cx="457200" cy="2338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学籍管理科 </a:t>
            </a:r>
          </a:p>
          <a:p>
            <a:pPr eaLnBrk="1" hangingPunct="1"/>
            <a:endParaRPr lang="zh-CN" altLang="en-US" sz="3200">
              <a:solidFill>
                <a:schemeClr val="tx1"/>
              </a:solidFill>
            </a:endParaRPr>
          </a:p>
        </p:txBody>
      </p:sp>
      <p:sp>
        <p:nvSpPr>
          <p:cNvPr id="31757" name="Text Box 13"/>
          <p:cNvSpPr txBox="1">
            <a:spLocks noChangeArrowheads="1"/>
          </p:cNvSpPr>
          <p:nvPr/>
        </p:nvSpPr>
        <p:spPr bwMode="auto">
          <a:xfrm>
            <a:off x="2590800" y="3810000"/>
            <a:ext cx="457200" cy="2338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奖励处分科 </a:t>
            </a:r>
          </a:p>
          <a:p>
            <a:pPr eaLnBrk="1" hangingPunct="1"/>
            <a:endParaRPr lang="zh-CN" altLang="en-US" sz="3200">
              <a:solidFill>
                <a:schemeClr val="tx1"/>
              </a:solidFill>
            </a:endParaRPr>
          </a:p>
        </p:txBody>
      </p:sp>
      <p:sp>
        <p:nvSpPr>
          <p:cNvPr id="31758" name="Text Box 14"/>
          <p:cNvSpPr txBox="1">
            <a:spLocks noChangeArrowheads="1"/>
          </p:cNvSpPr>
          <p:nvPr/>
        </p:nvSpPr>
        <p:spPr bwMode="auto">
          <a:xfrm>
            <a:off x="3124200" y="3810000"/>
            <a:ext cx="457200" cy="2338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奖励处分科 </a:t>
            </a:r>
          </a:p>
          <a:p>
            <a:pPr eaLnBrk="1" hangingPunct="1"/>
            <a:endParaRPr lang="zh-CN" altLang="en-US" sz="3200">
              <a:solidFill>
                <a:schemeClr val="tx1"/>
              </a:solidFill>
            </a:endParaRPr>
          </a:p>
        </p:txBody>
      </p:sp>
      <p:sp>
        <p:nvSpPr>
          <p:cNvPr id="31759" name="Text Box 15"/>
          <p:cNvSpPr txBox="1">
            <a:spLocks noChangeArrowheads="1"/>
          </p:cNvSpPr>
          <p:nvPr/>
        </p:nvSpPr>
        <p:spPr bwMode="auto">
          <a:xfrm>
            <a:off x="3657600" y="3810000"/>
            <a:ext cx="457200" cy="2581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助管出国结婚科</a:t>
            </a:r>
            <a:endParaRPr lang="zh-CN" altLang="en-US" sz="3200">
              <a:solidFill>
                <a:schemeClr val="tx1"/>
              </a:solidFill>
            </a:endParaRPr>
          </a:p>
        </p:txBody>
      </p:sp>
      <p:sp>
        <p:nvSpPr>
          <p:cNvPr id="31760" name="Text Box 16"/>
          <p:cNvSpPr txBox="1">
            <a:spLocks noChangeArrowheads="1"/>
          </p:cNvSpPr>
          <p:nvPr/>
        </p:nvSpPr>
        <p:spPr bwMode="auto">
          <a:xfrm>
            <a:off x="4267200" y="3810000"/>
            <a:ext cx="457200" cy="1851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就业管理科</a:t>
            </a:r>
            <a:endParaRPr lang="zh-CN" altLang="en-US" sz="3200">
              <a:solidFill>
                <a:schemeClr val="tx1"/>
              </a:solidFill>
            </a:endParaRPr>
          </a:p>
        </p:txBody>
      </p:sp>
      <p:sp>
        <p:nvSpPr>
          <p:cNvPr id="31761" name="Text Box 17"/>
          <p:cNvSpPr txBox="1">
            <a:spLocks noChangeArrowheads="1"/>
          </p:cNvSpPr>
          <p:nvPr/>
        </p:nvSpPr>
        <p:spPr bwMode="auto">
          <a:xfrm>
            <a:off x="4800600" y="3810000"/>
            <a:ext cx="457200" cy="2581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毕业证书管理科</a:t>
            </a:r>
            <a:endParaRPr lang="zh-CN" altLang="en-US" sz="3200">
              <a:solidFill>
                <a:schemeClr val="tx1"/>
              </a:solidFill>
            </a:endParaRPr>
          </a:p>
        </p:txBody>
      </p:sp>
      <p:sp>
        <p:nvSpPr>
          <p:cNvPr id="31762" name="Text Box 18"/>
          <p:cNvSpPr txBox="1">
            <a:spLocks noChangeArrowheads="1"/>
          </p:cNvSpPr>
          <p:nvPr/>
        </p:nvSpPr>
        <p:spPr bwMode="auto">
          <a:xfrm>
            <a:off x="5486400" y="3810000"/>
            <a:ext cx="457200" cy="22161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课程库管理科</a:t>
            </a:r>
            <a:endParaRPr lang="zh-CN" altLang="en-US" sz="3200">
              <a:solidFill>
                <a:schemeClr val="tx1"/>
              </a:solidFill>
            </a:endParaRPr>
          </a:p>
        </p:txBody>
      </p:sp>
      <p:sp>
        <p:nvSpPr>
          <p:cNvPr id="31763" name="Text Box 19"/>
          <p:cNvSpPr txBox="1">
            <a:spLocks noChangeArrowheads="1"/>
          </p:cNvSpPr>
          <p:nvPr/>
        </p:nvSpPr>
        <p:spPr bwMode="auto">
          <a:xfrm>
            <a:off x="6096000" y="3810000"/>
            <a:ext cx="457200" cy="2581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任课教师管理科</a:t>
            </a:r>
            <a:endParaRPr lang="zh-CN" altLang="en-US" sz="3200">
              <a:solidFill>
                <a:schemeClr val="tx1"/>
              </a:solidFill>
            </a:endParaRPr>
          </a:p>
        </p:txBody>
      </p:sp>
      <p:sp>
        <p:nvSpPr>
          <p:cNvPr id="31764" name="Text Box 20"/>
          <p:cNvSpPr txBox="1">
            <a:spLocks noChangeArrowheads="1"/>
          </p:cNvSpPr>
          <p:nvPr/>
        </p:nvSpPr>
        <p:spPr bwMode="auto">
          <a:xfrm>
            <a:off x="6629400" y="3810000"/>
            <a:ext cx="457200" cy="1851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培养方案科</a:t>
            </a:r>
            <a:endParaRPr lang="zh-CN" altLang="en-US" sz="3200">
              <a:solidFill>
                <a:schemeClr val="tx1"/>
              </a:solidFill>
            </a:endParaRPr>
          </a:p>
        </p:txBody>
      </p:sp>
      <p:sp>
        <p:nvSpPr>
          <p:cNvPr id="31765" name="Text Box 21"/>
          <p:cNvSpPr txBox="1">
            <a:spLocks noChangeArrowheads="1"/>
          </p:cNvSpPr>
          <p:nvPr/>
        </p:nvSpPr>
        <p:spPr bwMode="auto">
          <a:xfrm>
            <a:off x="7239000" y="3810000"/>
            <a:ext cx="457200" cy="1851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培养计划科</a:t>
            </a:r>
            <a:endParaRPr lang="zh-CN" altLang="en-US" sz="3200">
              <a:solidFill>
                <a:schemeClr val="tx1"/>
              </a:solidFill>
            </a:endParaRPr>
          </a:p>
        </p:txBody>
      </p:sp>
      <p:sp>
        <p:nvSpPr>
          <p:cNvPr id="31766" name="Text Box 22"/>
          <p:cNvSpPr txBox="1">
            <a:spLocks noChangeArrowheads="1"/>
          </p:cNvSpPr>
          <p:nvPr/>
        </p:nvSpPr>
        <p:spPr bwMode="auto">
          <a:xfrm>
            <a:off x="7848600" y="3810000"/>
            <a:ext cx="457200" cy="1851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分班排课科</a:t>
            </a:r>
            <a:endParaRPr lang="zh-CN" altLang="en-US" sz="3200">
              <a:solidFill>
                <a:schemeClr val="tx1"/>
              </a:solidFill>
            </a:endParaRPr>
          </a:p>
        </p:txBody>
      </p:sp>
      <p:sp>
        <p:nvSpPr>
          <p:cNvPr id="31767" name="Text Box 23"/>
          <p:cNvSpPr txBox="1">
            <a:spLocks noChangeArrowheads="1"/>
          </p:cNvSpPr>
          <p:nvPr/>
        </p:nvSpPr>
        <p:spPr bwMode="auto">
          <a:xfrm>
            <a:off x="8305800" y="3810000"/>
            <a:ext cx="457200" cy="1851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导师经费科</a:t>
            </a:r>
            <a:endParaRPr lang="zh-CN" altLang="en-US" sz="3200">
              <a:solidFill>
                <a:schemeClr val="tx1"/>
              </a:solidFill>
            </a:endParaRPr>
          </a:p>
        </p:txBody>
      </p:sp>
      <p:sp>
        <p:nvSpPr>
          <p:cNvPr id="31768" name="Text Box 24"/>
          <p:cNvSpPr txBox="1">
            <a:spLocks noChangeArrowheads="1"/>
          </p:cNvSpPr>
          <p:nvPr/>
        </p:nvSpPr>
        <p:spPr bwMode="auto">
          <a:xfrm>
            <a:off x="8763000" y="3810000"/>
            <a:ext cx="457200" cy="1851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a:solidFill>
                  <a:schemeClr val="tx1"/>
                </a:solidFill>
              </a:rPr>
              <a:t>教材建设科</a:t>
            </a:r>
            <a:endParaRPr lang="zh-CN" altLang="en-US" sz="3200">
              <a:solidFill>
                <a:schemeClr val="tx1"/>
              </a:solidFill>
            </a:endParaRPr>
          </a:p>
        </p:txBody>
      </p:sp>
      <p:sp>
        <p:nvSpPr>
          <p:cNvPr id="31769" name="Line 25"/>
          <p:cNvSpPr>
            <a:spLocks noChangeShapeType="1"/>
          </p:cNvSpPr>
          <p:nvPr/>
        </p:nvSpPr>
        <p:spPr bwMode="auto">
          <a:xfrm flipH="1">
            <a:off x="838200" y="1219200"/>
            <a:ext cx="37338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0" name="Line 26"/>
          <p:cNvSpPr>
            <a:spLocks noChangeShapeType="1"/>
          </p:cNvSpPr>
          <p:nvPr/>
        </p:nvSpPr>
        <p:spPr bwMode="auto">
          <a:xfrm flipH="1">
            <a:off x="2819400" y="1219200"/>
            <a:ext cx="17526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1" name="Line 27"/>
          <p:cNvSpPr>
            <a:spLocks noChangeShapeType="1"/>
          </p:cNvSpPr>
          <p:nvPr/>
        </p:nvSpPr>
        <p:spPr bwMode="auto">
          <a:xfrm>
            <a:off x="4495800" y="1219200"/>
            <a:ext cx="6096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2" name="Line 28"/>
          <p:cNvSpPr>
            <a:spLocks noChangeShapeType="1"/>
          </p:cNvSpPr>
          <p:nvPr/>
        </p:nvSpPr>
        <p:spPr bwMode="auto">
          <a:xfrm>
            <a:off x="4572000" y="1219200"/>
            <a:ext cx="25146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3" name="Line 29"/>
          <p:cNvSpPr>
            <a:spLocks noChangeShapeType="1"/>
          </p:cNvSpPr>
          <p:nvPr/>
        </p:nvSpPr>
        <p:spPr bwMode="auto">
          <a:xfrm>
            <a:off x="4572000" y="1219200"/>
            <a:ext cx="39624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4" name="Line 30"/>
          <p:cNvSpPr>
            <a:spLocks noChangeShapeType="1"/>
          </p:cNvSpPr>
          <p:nvPr/>
        </p:nvSpPr>
        <p:spPr bwMode="auto">
          <a:xfrm>
            <a:off x="5105400" y="2209800"/>
            <a:ext cx="28956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5" name="Line 31"/>
          <p:cNvSpPr>
            <a:spLocks noChangeShapeType="1"/>
          </p:cNvSpPr>
          <p:nvPr/>
        </p:nvSpPr>
        <p:spPr bwMode="auto">
          <a:xfrm>
            <a:off x="5029200" y="2286000"/>
            <a:ext cx="3581400" cy="15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6" name="Line 32"/>
          <p:cNvSpPr>
            <a:spLocks noChangeShapeType="1"/>
          </p:cNvSpPr>
          <p:nvPr/>
        </p:nvSpPr>
        <p:spPr bwMode="auto">
          <a:xfrm>
            <a:off x="5105400" y="2209800"/>
            <a:ext cx="40386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7" name="Line 33"/>
          <p:cNvSpPr>
            <a:spLocks noChangeShapeType="1"/>
          </p:cNvSpPr>
          <p:nvPr/>
        </p:nvSpPr>
        <p:spPr bwMode="auto">
          <a:xfrm>
            <a:off x="5105400" y="2209800"/>
            <a:ext cx="18288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8" name="Line 34"/>
          <p:cNvSpPr>
            <a:spLocks noChangeShapeType="1"/>
          </p:cNvSpPr>
          <p:nvPr/>
        </p:nvSpPr>
        <p:spPr bwMode="auto">
          <a:xfrm>
            <a:off x="5029200" y="2209800"/>
            <a:ext cx="24384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79" name="Line 35"/>
          <p:cNvSpPr>
            <a:spLocks noChangeShapeType="1"/>
          </p:cNvSpPr>
          <p:nvPr/>
        </p:nvSpPr>
        <p:spPr bwMode="auto">
          <a:xfrm>
            <a:off x="5029200" y="2209800"/>
            <a:ext cx="6096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0" name="Line 36"/>
          <p:cNvSpPr>
            <a:spLocks noChangeShapeType="1"/>
          </p:cNvSpPr>
          <p:nvPr/>
        </p:nvSpPr>
        <p:spPr bwMode="auto">
          <a:xfrm>
            <a:off x="5029200" y="2209800"/>
            <a:ext cx="12954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1" name="Line 37"/>
          <p:cNvSpPr>
            <a:spLocks noChangeShapeType="1"/>
          </p:cNvSpPr>
          <p:nvPr/>
        </p:nvSpPr>
        <p:spPr bwMode="auto">
          <a:xfrm flipH="1">
            <a:off x="228600" y="2209800"/>
            <a:ext cx="25146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2" name="Line 38"/>
          <p:cNvSpPr>
            <a:spLocks noChangeShapeType="1"/>
          </p:cNvSpPr>
          <p:nvPr/>
        </p:nvSpPr>
        <p:spPr bwMode="auto">
          <a:xfrm>
            <a:off x="2819400" y="2209800"/>
            <a:ext cx="10668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3" name="Line 39"/>
          <p:cNvSpPr>
            <a:spLocks noChangeShapeType="1"/>
          </p:cNvSpPr>
          <p:nvPr/>
        </p:nvSpPr>
        <p:spPr bwMode="auto">
          <a:xfrm>
            <a:off x="2819400" y="2209800"/>
            <a:ext cx="16764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4" name="Line 40"/>
          <p:cNvSpPr>
            <a:spLocks noChangeShapeType="1"/>
          </p:cNvSpPr>
          <p:nvPr/>
        </p:nvSpPr>
        <p:spPr bwMode="auto">
          <a:xfrm>
            <a:off x="2743200" y="2209800"/>
            <a:ext cx="22860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5" name="Line 41"/>
          <p:cNvSpPr>
            <a:spLocks noChangeShapeType="1"/>
          </p:cNvSpPr>
          <p:nvPr/>
        </p:nvSpPr>
        <p:spPr bwMode="auto">
          <a:xfrm flipH="1">
            <a:off x="2819400" y="2209800"/>
            <a:ext cx="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6" name="Line 42"/>
          <p:cNvSpPr>
            <a:spLocks noChangeShapeType="1"/>
          </p:cNvSpPr>
          <p:nvPr/>
        </p:nvSpPr>
        <p:spPr bwMode="auto">
          <a:xfrm>
            <a:off x="2743200" y="2209800"/>
            <a:ext cx="6096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7" name="Line 43"/>
          <p:cNvSpPr>
            <a:spLocks noChangeShapeType="1"/>
          </p:cNvSpPr>
          <p:nvPr/>
        </p:nvSpPr>
        <p:spPr bwMode="auto">
          <a:xfrm flipH="1">
            <a:off x="1524000" y="2209800"/>
            <a:ext cx="12954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8" name="Line 44"/>
          <p:cNvSpPr>
            <a:spLocks noChangeShapeType="1"/>
          </p:cNvSpPr>
          <p:nvPr/>
        </p:nvSpPr>
        <p:spPr bwMode="auto">
          <a:xfrm flipH="1">
            <a:off x="2209800" y="2209800"/>
            <a:ext cx="6096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89" name="Line 45"/>
          <p:cNvSpPr>
            <a:spLocks noChangeShapeType="1"/>
          </p:cNvSpPr>
          <p:nvPr/>
        </p:nvSpPr>
        <p:spPr bwMode="auto">
          <a:xfrm flipH="1">
            <a:off x="838200" y="2209800"/>
            <a:ext cx="190500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90" name="Line 46"/>
          <p:cNvSpPr>
            <a:spLocks noChangeShapeType="1"/>
          </p:cNvSpPr>
          <p:nvPr/>
        </p:nvSpPr>
        <p:spPr bwMode="auto">
          <a:xfrm flipH="1">
            <a:off x="0" y="2209800"/>
            <a:ext cx="838200" cy="91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791" name="Line 47"/>
          <p:cNvSpPr>
            <a:spLocks noChangeShapeType="1"/>
          </p:cNvSpPr>
          <p:nvPr/>
        </p:nvSpPr>
        <p:spPr bwMode="auto">
          <a:xfrm>
            <a:off x="8610600" y="2209800"/>
            <a:ext cx="5334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792" name="Line 48"/>
          <p:cNvSpPr>
            <a:spLocks noChangeShapeType="1"/>
          </p:cNvSpPr>
          <p:nvPr/>
        </p:nvSpPr>
        <p:spPr bwMode="auto">
          <a:xfrm>
            <a:off x="7239000" y="2209800"/>
            <a:ext cx="1905000" cy="1219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0" y="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30000"/>
              </a:spcAft>
            </a:pPr>
            <a:r>
              <a:rPr lang="zh-CN" altLang="en-US" sz="3200">
                <a:solidFill>
                  <a:schemeClr val="tx1"/>
                </a:solidFill>
              </a:rPr>
              <a:t> </a:t>
            </a:r>
            <a:r>
              <a:rPr lang="en-US" altLang="zh-CN" sz="3200">
                <a:solidFill>
                  <a:srgbClr val="0000FF"/>
                </a:solidFill>
              </a:rPr>
              <a:t>system structuring based on components</a:t>
            </a:r>
            <a:r>
              <a:rPr lang="zh-CN" altLang="en-US" sz="3200">
                <a:solidFill>
                  <a:srgbClr val="0000FF"/>
                </a:solidFill>
              </a:rPr>
              <a:t>（硬件）</a:t>
            </a:r>
            <a:endParaRPr lang="zh-CN" altLang="en-US" sz="3200" b="0">
              <a:solidFill>
                <a:srgbClr val="0000FF"/>
              </a:solidFill>
            </a:endParaRPr>
          </a:p>
        </p:txBody>
      </p:sp>
      <p:grpSp>
        <p:nvGrpSpPr>
          <p:cNvPr id="2" name="Group 3"/>
          <p:cNvGrpSpPr>
            <a:grpSpLocks/>
          </p:cNvGrpSpPr>
          <p:nvPr/>
        </p:nvGrpSpPr>
        <p:grpSpPr bwMode="auto">
          <a:xfrm>
            <a:off x="2743200" y="762000"/>
            <a:ext cx="6172200" cy="5943600"/>
            <a:chOff x="1728" y="576"/>
            <a:chExt cx="3888" cy="3744"/>
          </a:xfrm>
        </p:grpSpPr>
        <p:sp>
          <p:nvSpPr>
            <p:cNvPr id="32773" name="Text Box 4"/>
            <p:cNvSpPr txBox="1">
              <a:spLocks noChangeArrowheads="1"/>
            </p:cNvSpPr>
            <p:nvPr/>
          </p:nvSpPr>
          <p:spPr bwMode="auto">
            <a:xfrm>
              <a:off x="1824" y="576"/>
              <a:ext cx="816" cy="476"/>
            </a:xfrm>
            <a:prstGeom prst="rect">
              <a:avLst/>
            </a:prstGeom>
            <a:solidFill>
              <a:schemeClr val="accent1"/>
            </a:solidFill>
            <a:ln w="2540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Vision system</a:t>
              </a:r>
              <a:endParaRPr lang="en-US" altLang="zh-CN" sz="3200">
                <a:solidFill>
                  <a:schemeClr val="tx1"/>
                </a:solidFill>
              </a:endParaRPr>
            </a:p>
          </p:txBody>
        </p:sp>
        <p:sp>
          <p:nvSpPr>
            <p:cNvPr id="32774" name="Text Box 5"/>
            <p:cNvSpPr txBox="1">
              <a:spLocks noChangeArrowheads="1"/>
            </p:cNvSpPr>
            <p:nvPr/>
          </p:nvSpPr>
          <p:spPr bwMode="auto">
            <a:xfrm>
              <a:off x="1728" y="1488"/>
              <a:ext cx="1152" cy="706"/>
            </a:xfrm>
            <a:prstGeom prst="rect">
              <a:avLst/>
            </a:prstGeom>
            <a:solidFill>
              <a:srgbClr val="FF99CC"/>
            </a:solidFill>
            <a:ln w="2540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Object identification  system</a:t>
              </a:r>
              <a:endParaRPr lang="en-US" altLang="zh-CN" sz="3200">
                <a:solidFill>
                  <a:schemeClr val="tx1"/>
                </a:solidFill>
              </a:endParaRPr>
            </a:p>
          </p:txBody>
        </p:sp>
        <p:sp>
          <p:nvSpPr>
            <p:cNvPr id="32775" name="Text Box 6"/>
            <p:cNvSpPr txBox="1">
              <a:spLocks noChangeArrowheads="1"/>
            </p:cNvSpPr>
            <p:nvPr/>
          </p:nvSpPr>
          <p:spPr bwMode="auto">
            <a:xfrm>
              <a:off x="2544" y="2592"/>
              <a:ext cx="960" cy="706"/>
            </a:xfrm>
            <a:prstGeom prst="rect">
              <a:avLst/>
            </a:prstGeom>
            <a:solidFill>
              <a:srgbClr val="99CC00"/>
            </a:solidFill>
            <a:ln w="2540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Packaging selection  system</a:t>
              </a:r>
              <a:endParaRPr lang="en-US" altLang="zh-CN" sz="3200">
                <a:solidFill>
                  <a:schemeClr val="tx1"/>
                </a:solidFill>
              </a:endParaRPr>
            </a:p>
          </p:txBody>
        </p:sp>
        <p:sp>
          <p:nvSpPr>
            <p:cNvPr id="32776" name="Text Box 7"/>
            <p:cNvSpPr txBox="1">
              <a:spLocks noChangeArrowheads="1"/>
            </p:cNvSpPr>
            <p:nvPr/>
          </p:nvSpPr>
          <p:spPr bwMode="auto">
            <a:xfrm>
              <a:off x="2544" y="3648"/>
              <a:ext cx="960" cy="476"/>
            </a:xfrm>
            <a:prstGeom prst="rect">
              <a:avLst/>
            </a:prstGeom>
            <a:solidFill>
              <a:srgbClr val="99CC00"/>
            </a:solidFill>
            <a:ln w="2540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Packaging  system</a:t>
              </a:r>
              <a:endParaRPr lang="en-US" altLang="zh-CN" sz="3200">
                <a:solidFill>
                  <a:schemeClr val="tx1"/>
                </a:solidFill>
              </a:endParaRPr>
            </a:p>
          </p:txBody>
        </p:sp>
        <p:sp>
          <p:nvSpPr>
            <p:cNvPr id="32777" name="Text Box 8"/>
            <p:cNvSpPr txBox="1">
              <a:spLocks noChangeArrowheads="1"/>
            </p:cNvSpPr>
            <p:nvPr/>
          </p:nvSpPr>
          <p:spPr bwMode="auto">
            <a:xfrm>
              <a:off x="3312" y="1632"/>
              <a:ext cx="864" cy="476"/>
            </a:xfrm>
            <a:prstGeom prst="rect">
              <a:avLst/>
            </a:prstGeom>
            <a:solidFill>
              <a:schemeClr val="folHlink"/>
            </a:solidFill>
            <a:ln w="2540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Arm controller</a:t>
              </a:r>
              <a:endParaRPr lang="en-US" altLang="zh-CN" sz="3200">
                <a:solidFill>
                  <a:schemeClr val="tx1"/>
                </a:solidFill>
              </a:endParaRPr>
            </a:p>
          </p:txBody>
        </p:sp>
        <p:sp>
          <p:nvSpPr>
            <p:cNvPr id="32778" name="Text Box 9"/>
            <p:cNvSpPr txBox="1">
              <a:spLocks noChangeArrowheads="1"/>
            </p:cNvSpPr>
            <p:nvPr/>
          </p:nvSpPr>
          <p:spPr bwMode="auto">
            <a:xfrm>
              <a:off x="4560" y="1632"/>
              <a:ext cx="960" cy="476"/>
            </a:xfrm>
            <a:prstGeom prst="rect">
              <a:avLst/>
            </a:prstGeom>
            <a:solidFill>
              <a:schemeClr val="folHlink"/>
            </a:solidFill>
            <a:ln w="2540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Gripper controller</a:t>
              </a:r>
              <a:endParaRPr lang="en-US" altLang="zh-CN" sz="3200">
                <a:solidFill>
                  <a:schemeClr val="tx1"/>
                </a:solidFill>
              </a:endParaRPr>
            </a:p>
          </p:txBody>
        </p:sp>
        <p:sp>
          <p:nvSpPr>
            <p:cNvPr id="32779" name="Rectangle 10"/>
            <p:cNvSpPr>
              <a:spLocks noChangeArrowheads="1"/>
            </p:cNvSpPr>
            <p:nvPr/>
          </p:nvSpPr>
          <p:spPr bwMode="auto">
            <a:xfrm>
              <a:off x="3216" y="1488"/>
              <a:ext cx="240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2780" name="Rectangle 11"/>
            <p:cNvSpPr>
              <a:spLocks noChangeArrowheads="1"/>
            </p:cNvSpPr>
            <p:nvPr/>
          </p:nvSpPr>
          <p:spPr bwMode="auto">
            <a:xfrm>
              <a:off x="2448" y="2448"/>
              <a:ext cx="1152" cy="18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2781" name="Text Box 12"/>
            <p:cNvSpPr txBox="1">
              <a:spLocks noChangeArrowheads="1"/>
            </p:cNvSpPr>
            <p:nvPr/>
          </p:nvSpPr>
          <p:spPr bwMode="auto">
            <a:xfrm>
              <a:off x="4320" y="3216"/>
              <a:ext cx="912" cy="476"/>
            </a:xfrm>
            <a:prstGeom prst="rect">
              <a:avLst/>
            </a:prstGeom>
            <a:solidFill>
              <a:srgbClr val="33CCCC"/>
            </a:solidFill>
            <a:ln w="2540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Conveyor controller</a:t>
              </a:r>
              <a:endParaRPr lang="en-US" altLang="zh-CN" sz="3200">
                <a:solidFill>
                  <a:schemeClr val="tx1"/>
                </a:solidFill>
              </a:endParaRPr>
            </a:p>
          </p:txBody>
        </p:sp>
        <p:sp>
          <p:nvSpPr>
            <p:cNvPr id="32782" name="Line 13"/>
            <p:cNvSpPr>
              <a:spLocks noChangeShapeType="1"/>
            </p:cNvSpPr>
            <p:nvPr/>
          </p:nvSpPr>
          <p:spPr bwMode="auto">
            <a:xfrm>
              <a:off x="2208" y="1056"/>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83" name="Line 14"/>
            <p:cNvSpPr>
              <a:spLocks noChangeShapeType="1"/>
            </p:cNvSpPr>
            <p:nvPr/>
          </p:nvSpPr>
          <p:spPr bwMode="auto">
            <a:xfrm>
              <a:off x="2160" y="2208"/>
              <a:ext cx="0" cy="13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84" name="Line 15"/>
            <p:cNvSpPr>
              <a:spLocks noChangeShapeType="1"/>
            </p:cNvSpPr>
            <p:nvPr/>
          </p:nvSpPr>
          <p:spPr bwMode="auto">
            <a:xfrm>
              <a:off x="2640" y="768"/>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85" name="Line 16"/>
            <p:cNvSpPr>
              <a:spLocks noChangeShapeType="1"/>
            </p:cNvSpPr>
            <p:nvPr/>
          </p:nvSpPr>
          <p:spPr bwMode="auto">
            <a:xfrm>
              <a:off x="4176" y="768"/>
              <a:ext cx="0" cy="72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86" name="Line 17"/>
            <p:cNvSpPr>
              <a:spLocks noChangeShapeType="1"/>
            </p:cNvSpPr>
            <p:nvPr/>
          </p:nvSpPr>
          <p:spPr bwMode="auto">
            <a:xfrm>
              <a:off x="2160" y="3600"/>
              <a:ext cx="2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87" name="Line 18"/>
            <p:cNvSpPr>
              <a:spLocks noChangeShapeType="1"/>
            </p:cNvSpPr>
            <p:nvPr/>
          </p:nvSpPr>
          <p:spPr bwMode="auto">
            <a:xfrm>
              <a:off x="3600" y="3456"/>
              <a:ext cx="72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88" name="Line 19"/>
            <p:cNvSpPr>
              <a:spLocks noChangeShapeType="1"/>
            </p:cNvSpPr>
            <p:nvPr/>
          </p:nvSpPr>
          <p:spPr bwMode="auto">
            <a:xfrm>
              <a:off x="2880" y="187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89" name="Line 20"/>
            <p:cNvSpPr>
              <a:spLocks noChangeShapeType="1"/>
            </p:cNvSpPr>
            <p:nvPr/>
          </p:nvSpPr>
          <p:spPr bwMode="auto">
            <a:xfrm>
              <a:off x="3072" y="3312"/>
              <a:ext cx="0" cy="33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0" name="Line 21"/>
            <p:cNvSpPr>
              <a:spLocks noChangeShapeType="1"/>
            </p:cNvSpPr>
            <p:nvPr/>
          </p:nvSpPr>
          <p:spPr bwMode="auto">
            <a:xfrm flipV="1">
              <a:off x="4464" y="2208"/>
              <a:ext cx="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791" name="Line 22"/>
            <p:cNvSpPr>
              <a:spLocks noChangeShapeType="1"/>
            </p:cNvSpPr>
            <p:nvPr/>
          </p:nvSpPr>
          <p:spPr bwMode="auto">
            <a:xfrm flipH="1" flipV="1">
              <a:off x="3648" y="2736"/>
              <a:ext cx="81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80951" name="Text Box 23"/>
          <p:cNvSpPr txBox="1">
            <a:spLocks noChangeArrowheads="1"/>
          </p:cNvSpPr>
          <p:nvPr/>
        </p:nvSpPr>
        <p:spPr bwMode="auto">
          <a:xfrm>
            <a:off x="228600" y="3657600"/>
            <a:ext cx="2743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Block diagram of Packing  robot system</a:t>
            </a:r>
            <a:endParaRPr lang="en-US" altLang="zh-CN" sz="3200">
              <a:solidFill>
                <a:schemeClr val="tx1"/>
              </a:solidFill>
            </a:endParaRPr>
          </a:p>
        </p:txBody>
      </p:sp>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04800" indent="-304800" algn="l">
              <a:spcAft>
                <a:spcPct val="30000"/>
              </a:spcAft>
            </a:pPr>
            <a:r>
              <a:rPr lang="zh-CN" altLang="en-US" sz="3200">
                <a:solidFill>
                  <a:srgbClr val="0000FF"/>
                </a:solidFill>
              </a:rPr>
              <a:t> </a:t>
            </a:r>
            <a:r>
              <a:rPr lang="en-US" altLang="zh-CN" sz="3200">
                <a:solidFill>
                  <a:srgbClr val="0000FF"/>
                </a:solidFill>
              </a:rPr>
              <a:t>system structuring based on process</a:t>
            </a:r>
            <a:endParaRPr lang="en-US" altLang="zh-CN" sz="3200" b="0">
              <a:solidFill>
                <a:srgbClr val="0000FF"/>
              </a:solidFill>
            </a:endParaRP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8663"/>
            <a:ext cx="8915400" cy="612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30000"/>
              </a:spcAft>
            </a:pPr>
            <a:r>
              <a:rPr lang="zh-CN" altLang="en-US" sz="3200">
                <a:solidFill>
                  <a:schemeClr val="tx1"/>
                </a:solidFill>
              </a:rPr>
              <a:t> </a:t>
            </a:r>
            <a:r>
              <a:rPr lang="en-US" altLang="zh-CN" sz="3200">
                <a:solidFill>
                  <a:srgbClr val="0000FF"/>
                </a:solidFill>
              </a:rPr>
              <a:t>system structuring based on object</a:t>
            </a:r>
          </a:p>
          <a:p>
            <a:pPr algn="l">
              <a:spcAft>
                <a:spcPct val="30000"/>
              </a:spcAft>
            </a:pPr>
            <a:endParaRPr lang="en-US" altLang="zh-CN" sz="2800">
              <a:solidFill>
                <a:schemeClr val="tx1"/>
              </a:solidFill>
            </a:endParaRPr>
          </a:p>
          <a:p>
            <a:pPr algn="l">
              <a:spcAft>
                <a:spcPct val="30000"/>
              </a:spcAft>
              <a:buFontTx/>
              <a:buChar char="•"/>
            </a:pPr>
            <a:r>
              <a:rPr lang="en-US" altLang="zh-CN" sz="2800">
                <a:solidFill>
                  <a:schemeClr val="tx1"/>
                </a:solidFill>
              </a:rPr>
              <a:t> object model (system static model) discussed before</a:t>
            </a:r>
          </a:p>
          <a:p>
            <a:pPr algn="l">
              <a:spcAft>
                <a:spcPct val="30000"/>
              </a:spcAft>
              <a:buFontTx/>
              <a:buChar char="•"/>
            </a:pPr>
            <a:r>
              <a:rPr lang="en-US" altLang="zh-CN" sz="2800">
                <a:solidFill>
                  <a:schemeClr val="tx1"/>
                </a:solidFill>
              </a:rPr>
              <a:t> use it where identifying objects easily</a:t>
            </a:r>
          </a:p>
          <a:p>
            <a:pPr algn="l">
              <a:spcAft>
                <a:spcPct val="30000"/>
              </a:spcAft>
              <a:buFontTx/>
              <a:buChar char="•"/>
            </a:pPr>
            <a:r>
              <a:rPr lang="en-US" altLang="zh-CN" sz="2800">
                <a:solidFill>
                  <a:schemeClr val="tx1"/>
                </a:solidFill>
              </a:rPr>
              <a:t> game software</a:t>
            </a:r>
          </a:p>
          <a:p>
            <a:pPr algn="l">
              <a:spcAft>
                <a:spcPct val="30000"/>
              </a:spcAft>
            </a:pPr>
            <a:r>
              <a:rPr lang="en-US" altLang="zh-CN" sz="3200" b="0">
                <a:solidFill>
                  <a:schemeClr val="tx1"/>
                </a:solidFill>
              </a:rPr>
              <a:t>           </a:t>
            </a:r>
            <a:r>
              <a:rPr lang="en-US" altLang="zh-CN" sz="3200" b="0"/>
              <a:t>War game:</a:t>
            </a:r>
          </a:p>
          <a:p>
            <a:pPr algn="l">
              <a:spcAft>
                <a:spcPct val="30000"/>
              </a:spcAft>
            </a:pPr>
            <a:r>
              <a:rPr lang="en-US" altLang="zh-CN" sz="3200" b="0">
                <a:solidFill>
                  <a:schemeClr val="tx1"/>
                </a:solidFill>
              </a:rPr>
              <a:t>            soldier, weapon, tank, plane, camp, city, power, communication, support, </a:t>
            </a:r>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30000"/>
              </a:spcAft>
            </a:pPr>
            <a:r>
              <a:rPr lang="zh-CN" altLang="en-US" sz="3200">
                <a:solidFill>
                  <a:schemeClr val="tx1"/>
                </a:solidFill>
              </a:rPr>
              <a:t> </a:t>
            </a:r>
            <a:r>
              <a:rPr lang="en-US" altLang="zh-CN" sz="3200">
                <a:solidFill>
                  <a:srgbClr val="0000FF"/>
                </a:solidFill>
              </a:rPr>
              <a:t>system structuring based on menu</a:t>
            </a:r>
          </a:p>
        </p:txBody>
      </p:sp>
      <p:sp>
        <p:nvSpPr>
          <p:cNvPr id="35843" name="Rectangle 3"/>
          <p:cNvSpPr>
            <a:spLocks noChangeArrowheads="1"/>
          </p:cNvSpPr>
          <p:nvPr/>
        </p:nvSpPr>
        <p:spPr bwMode="auto">
          <a:xfrm>
            <a:off x="0" y="7620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30000"/>
              </a:spcAft>
            </a:pPr>
            <a:r>
              <a:rPr lang="en-US" altLang="zh-CN" sz="2800"/>
              <a:t>Window program, Web program, visual program</a:t>
            </a:r>
            <a:endParaRPr lang="en-US" altLang="zh-CN" sz="3200" b="0"/>
          </a:p>
        </p:txBody>
      </p:sp>
      <p:sp>
        <p:nvSpPr>
          <p:cNvPr id="35844" name="Text Box 4"/>
          <p:cNvSpPr txBox="1">
            <a:spLocks noChangeArrowheads="1"/>
          </p:cNvSpPr>
          <p:nvPr/>
        </p:nvSpPr>
        <p:spPr bwMode="auto">
          <a:xfrm>
            <a:off x="3429000" y="180975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insert</a:t>
            </a:r>
            <a:endParaRPr lang="en-US" altLang="zh-CN" sz="3200">
              <a:solidFill>
                <a:schemeClr val="tx1"/>
              </a:solidFill>
            </a:endParaRPr>
          </a:p>
        </p:txBody>
      </p:sp>
      <p:sp>
        <p:nvSpPr>
          <p:cNvPr id="35845" name="Text Box 5"/>
          <p:cNvSpPr txBox="1">
            <a:spLocks noChangeArrowheads="1"/>
          </p:cNvSpPr>
          <p:nvPr/>
        </p:nvSpPr>
        <p:spPr bwMode="auto">
          <a:xfrm>
            <a:off x="2286000" y="18288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views</a:t>
            </a:r>
            <a:endParaRPr lang="en-US" altLang="zh-CN" sz="3200">
              <a:solidFill>
                <a:schemeClr val="tx1"/>
              </a:solidFill>
            </a:endParaRPr>
          </a:p>
        </p:txBody>
      </p:sp>
      <p:sp>
        <p:nvSpPr>
          <p:cNvPr id="35846" name="Text Box 6"/>
          <p:cNvSpPr txBox="1">
            <a:spLocks noChangeArrowheads="1"/>
          </p:cNvSpPr>
          <p:nvPr/>
        </p:nvSpPr>
        <p:spPr bwMode="auto">
          <a:xfrm>
            <a:off x="4572000" y="180975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format</a:t>
            </a:r>
            <a:endParaRPr lang="en-US" altLang="zh-CN" sz="3200">
              <a:solidFill>
                <a:schemeClr val="tx1"/>
              </a:solidFill>
            </a:endParaRPr>
          </a:p>
        </p:txBody>
      </p:sp>
      <p:sp>
        <p:nvSpPr>
          <p:cNvPr id="35847" name="Text Box 7"/>
          <p:cNvSpPr txBox="1">
            <a:spLocks noChangeArrowheads="1"/>
          </p:cNvSpPr>
          <p:nvPr/>
        </p:nvSpPr>
        <p:spPr bwMode="auto">
          <a:xfrm>
            <a:off x="5715000" y="180975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tools</a:t>
            </a:r>
            <a:endParaRPr lang="en-US" altLang="zh-CN" sz="3200">
              <a:solidFill>
                <a:schemeClr val="tx1"/>
              </a:solidFill>
            </a:endParaRPr>
          </a:p>
        </p:txBody>
      </p:sp>
      <p:sp>
        <p:nvSpPr>
          <p:cNvPr id="35848" name="Text Box 8"/>
          <p:cNvSpPr txBox="1">
            <a:spLocks noChangeArrowheads="1"/>
          </p:cNvSpPr>
          <p:nvPr/>
        </p:nvSpPr>
        <p:spPr bwMode="auto">
          <a:xfrm>
            <a:off x="6858000" y="180975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table</a:t>
            </a:r>
            <a:endParaRPr lang="en-US" altLang="zh-CN" sz="3200">
              <a:solidFill>
                <a:schemeClr val="tx1"/>
              </a:solidFill>
            </a:endParaRPr>
          </a:p>
        </p:txBody>
      </p:sp>
      <p:sp>
        <p:nvSpPr>
          <p:cNvPr id="35849" name="Text Box 9"/>
          <p:cNvSpPr txBox="1">
            <a:spLocks noChangeArrowheads="1"/>
          </p:cNvSpPr>
          <p:nvPr/>
        </p:nvSpPr>
        <p:spPr bwMode="auto">
          <a:xfrm>
            <a:off x="8001000" y="180975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help</a:t>
            </a:r>
            <a:endParaRPr lang="en-US" altLang="zh-CN" sz="3200">
              <a:solidFill>
                <a:schemeClr val="tx1"/>
              </a:solidFill>
            </a:endParaRPr>
          </a:p>
        </p:txBody>
      </p:sp>
      <p:sp>
        <p:nvSpPr>
          <p:cNvPr id="35850" name="Text Box 10"/>
          <p:cNvSpPr txBox="1">
            <a:spLocks noChangeArrowheads="1"/>
          </p:cNvSpPr>
          <p:nvPr/>
        </p:nvSpPr>
        <p:spPr bwMode="auto">
          <a:xfrm>
            <a:off x="1219200" y="18288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edit</a:t>
            </a:r>
            <a:endParaRPr lang="en-US" altLang="zh-CN" sz="3200">
              <a:solidFill>
                <a:schemeClr val="tx1"/>
              </a:solidFill>
            </a:endParaRPr>
          </a:p>
        </p:txBody>
      </p:sp>
      <p:sp>
        <p:nvSpPr>
          <p:cNvPr id="35851" name="Text Box 11"/>
          <p:cNvSpPr txBox="1">
            <a:spLocks noChangeArrowheads="1"/>
          </p:cNvSpPr>
          <p:nvPr/>
        </p:nvSpPr>
        <p:spPr bwMode="auto">
          <a:xfrm>
            <a:off x="152400" y="18288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file</a:t>
            </a:r>
            <a:endParaRPr lang="en-US" altLang="zh-CN" sz="3200">
              <a:solidFill>
                <a:schemeClr val="tx1"/>
              </a:solidFill>
            </a:endParaRPr>
          </a:p>
        </p:txBody>
      </p:sp>
      <p:sp>
        <p:nvSpPr>
          <p:cNvPr id="35852" name="Text Box 12"/>
          <p:cNvSpPr txBox="1">
            <a:spLocks noChangeArrowheads="1"/>
          </p:cNvSpPr>
          <p:nvPr/>
        </p:nvSpPr>
        <p:spPr bwMode="auto">
          <a:xfrm>
            <a:off x="228600" y="26670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create</a:t>
            </a:r>
            <a:endParaRPr lang="en-US" altLang="zh-CN" sz="3200">
              <a:solidFill>
                <a:schemeClr val="tx1"/>
              </a:solidFill>
            </a:endParaRPr>
          </a:p>
        </p:txBody>
      </p:sp>
      <p:sp>
        <p:nvSpPr>
          <p:cNvPr id="35853" name="Text Box 13"/>
          <p:cNvSpPr txBox="1">
            <a:spLocks noChangeArrowheads="1"/>
          </p:cNvSpPr>
          <p:nvPr/>
        </p:nvSpPr>
        <p:spPr bwMode="auto">
          <a:xfrm>
            <a:off x="228600" y="32004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open</a:t>
            </a:r>
            <a:endParaRPr lang="en-US" altLang="zh-CN" sz="3200">
              <a:solidFill>
                <a:schemeClr val="tx1"/>
              </a:solidFill>
            </a:endParaRPr>
          </a:p>
        </p:txBody>
      </p:sp>
      <p:sp>
        <p:nvSpPr>
          <p:cNvPr id="35854" name="Text Box 14"/>
          <p:cNvSpPr txBox="1">
            <a:spLocks noChangeArrowheads="1"/>
          </p:cNvSpPr>
          <p:nvPr/>
        </p:nvSpPr>
        <p:spPr bwMode="auto">
          <a:xfrm>
            <a:off x="228600" y="37338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close</a:t>
            </a:r>
            <a:endParaRPr lang="en-US" altLang="zh-CN" sz="3200">
              <a:solidFill>
                <a:schemeClr val="tx1"/>
              </a:solidFill>
            </a:endParaRPr>
          </a:p>
        </p:txBody>
      </p:sp>
      <p:sp>
        <p:nvSpPr>
          <p:cNvPr id="35855" name="Text Box 15"/>
          <p:cNvSpPr txBox="1">
            <a:spLocks noChangeArrowheads="1"/>
          </p:cNvSpPr>
          <p:nvPr/>
        </p:nvSpPr>
        <p:spPr bwMode="auto">
          <a:xfrm>
            <a:off x="228600" y="42672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save</a:t>
            </a:r>
            <a:endParaRPr lang="en-US" altLang="zh-CN" sz="3200">
              <a:solidFill>
                <a:schemeClr val="tx1"/>
              </a:solidFill>
            </a:endParaRPr>
          </a:p>
        </p:txBody>
      </p:sp>
      <p:sp>
        <p:nvSpPr>
          <p:cNvPr id="35856" name="Text Box 16"/>
          <p:cNvSpPr txBox="1">
            <a:spLocks noChangeArrowheads="1"/>
          </p:cNvSpPr>
          <p:nvPr/>
        </p:nvSpPr>
        <p:spPr bwMode="auto">
          <a:xfrm>
            <a:off x="228600" y="48006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save as</a:t>
            </a:r>
            <a:endParaRPr lang="en-US" altLang="zh-CN" sz="3200">
              <a:solidFill>
                <a:schemeClr val="tx1"/>
              </a:solidFill>
            </a:endParaRPr>
          </a:p>
        </p:txBody>
      </p:sp>
      <p:sp>
        <p:nvSpPr>
          <p:cNvPr id="35857" name="Text Box 17"/>
          <p:cNvSpPr txBox="1">
            <a:spLocks noChangeArrowheads="1"/>
          </p:cNvSpPr>
          <p:nvPr/>
        </p:nvSpPr>
        <p:spPr bwMode="auto">
          <a:xfrm>
            <a:off x="228600" y="53340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page set</a:t>
            </a:r>
            <a:endParaRPr lang="en-US" altLang="zh-CN" sz="3200">
              <a:solidFill>
                <a:schemeClr val="tx1"/>
              </a:solidFill>
            </a:endParaRPr>
          </a:p>
        </p:txBody>
      </p:sp>
      <p:sp>
        <p:nvSpPr>
          <p:cNvPr id="35858" name="Text Box 18"/>
          <p:cNvSpPr txBox="1">
            <a:spLocks noChangeArrowheads="1"/>
          </p:cNvSpPr>
          <p:nvPr/>
        </p:nvSpPr>
        <p:spPr bwMode="auto">
          <a:xfrm>
            <a:off x="228600" y="638175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exit</a:t>
            </a:r>
            <a:endParaRPr lang="en-US" altLang="zh-CN" sz="3200">
              <a:solidFill>
                <a:schemeClr val="tx1"/>
              </a:solidFill>
            </a:endParaRPr>
          </a:p>
        </p:txBody>
      </p:sp>
      <p:sp>
        <p:nvSpPr>
          <p:cNvPr id="35859" name="Text Box 19"/>
          <p:cNvSpPr txBox="1">
            <a:spLocks noChangeArrowheads="1"/>
          </p:cNvSpPr>
          <p:nvPr/>
        </p:nvSpPr>
        <p:spPr bwMode="auto">
          <a:xfrm>
            <a:off x="228600" y="5867400"/>
            <a:ext cx="9906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000">
                <a:solidFill>
                  <a:schemeClr val="tx1"/>
                </a:solidFill>
              </a:rPr>
              <a:t>print</a:t>
            </a:r>
            <a:endParaRPr lang="en-US" altLang="zh-CN" sz="3200">
              <a:solidFill>
                <a:schemeClr val="tx1"/>
              </a:solidFill>
            </a:endParaRPr>
          </a:p>
        </p:txBody>
      </p:sp>
      <p:sp>
        <p:nvSpPr>
          <p:cNvPr id="35860" name="Text Box 20"/>
          <p:cNvSpPr txBox="1">
            <a:spLocks noChangeArrowheads="1"/>
          </p:cNvSpPr>
          <p:nvPr/>
        </p:nvSpPr>
        <p:spPr bwMode="auto">
          <a:xfrm>
            <a:off x="2895600" y="3048000"/>
            <a:ext cx="2133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a:t>
            </a:r>
            <a:endParaRPr lang="en-US" altLang="zh-CN" sz="3200">
              <a:solidFill>
                <a:schemeClr val="tx1"/>
              </a:solidFill>
            </a:endParaRPr>
          </a:p>
        </p:txBody>
      </p:sp>
      <p:sp>
        <p:nvSpPr>
          <p:cNvPr id="35861" name="Text Box 21"/>
          <p:cNvSpPr txBox="1">
            <a:spLocks noChangeArrowheads="1"/>
          </p:cNvSpPr>
          <p:nvPr/>
        </p:nvSpPr>
        <p:spPr bwMode="auto">
          <a:xfrm>
            <a:off x="3352800" y="3886200"/>
            <a:ext cx="37338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Microsoft Word menu </a:t>
            </a:r>
            <a:endParaRPr lang="en-US" altLang="zh-CN" sz="3200">
              <a:solidFill>
                <a:schemeClr val="tx1"/>
              </a:solidFill>
            </a:endParaRPr>
          </a:p>
        </p:txBody>
      </p:sp>
      <p:sp>
        <p:nvSpPr>
          <p:cNvPr id="35862" name="Rectangle 22"/>
          <p:cNvSpPr>
            <a:spLocks noChangeArrowheads="1"/>
          </p:cNvSpPr>
          <p:nvPr/>
        </p:nvSpPr>
        <p:spPr bwMode="auto">
          <a:xfrm>
            <a:off x="0" y="1600200"/>
            <a:ext cx="9144000" cy="5257800"/>
          </a:xfrm>
          <a:prstGeom prst="rect">
            <a:avLst/>
          </a:prstGeom>
          <a:noFill/>
          <a:ln w="34925">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5863" name="Text Box 23"/>
          <p:cNvSpPr txBox="1">
            <a:spLocks noChangeArrowheads="1"/>
          </p:cNvSpPr>
          <p:nvPr/>
        </p:nvSpPr>
        <p:spPr bwMode="auto">
          <a:xfrm>
            <a:off x="3505200" y="6096000"/>
            <a:ext cx="54102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Microsoft Word architecture </a:t>
            </a:r>
            <a:endParaRPr lang="en-US" altLang="zh-CN" sz="3200">
              <a:solidFill>
                <a:schemeClr val="tx1"/>
              </a:solidFill>
            </a:endParaRPr>
          </a:p>
        </p:txBody>
      </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9144000" cy="584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30000"/>
              </a:spcAft>
              <a:buFontTx/>
              <a:buChar char="•"/>
            </a:pPr>
            <a:r>
              <a:rPr lang="zh-CN" altLang="en-US" sz="3200">
                <a:solidFill>
                  <a:schemeClr val="tx1"/>
                </a:solidFill>
              </a:rPr>
              <a:t> </a:t>
            </a:r>
            <a:r>
              <a:rPr lang="en-US" altLang="zh-CN" sz="3200">
                <a:solidFill>
                  <a:srgbClr val="FA503E"/>
                </a:solidFill>
              </a:rPr>
              <a:t>system structuring based on control</a:t>
            </a:r>
          </a:p>
          <a:p>
            <a:pPr algn="l">
              <a:spcAft>
                <a:spcPct val="30000"/>
              </a:spcAft>
            </a:pPr>
            <a:r>
              <a:rPr lang="en-US" altLang="zh-CN" sz="3200" b="0">
                <a:solidFill>
                  <a:schemeClr val="tx1"/>
                </a:solidFill>
              </a:rPr>
              <a:t>    One sub-system has overall responsibility for control, and starts and stops other sub-system. </a:t>
            </a:r>
          </a:p>
          <a:p>
            <a:pPr algn="l">
              <a:spcAft>
                <a:spcPct val="30000"/>
              </a:spcAft>
            </a:pPr>
            <a:r>
              <a:rPr lang="en-US" altLang="zh-CN" sz="3200" b="0">
                <a:solidFill>
                  <a:schemeClr val="tx1"/>
                </a:solidFill>
              </a:rPr>
              <a:t>    Centralized control model fall into two class depending on whether the controlled sub-system execute sequentially or in parallel.</a:t>
            </a:r>
          </a:p>
          <a:p>
            <a:pPr algn="l">
              <a:spcAft>
                <a:spcPct val="30000"/>
              </a:spcAft>
              <a:buFontTx/>
              <a:buChar char="•"/>
            </a:pPr>
            <a:r>
              <a:rPr lang="en-US" altLang="zh-CN" sz="3200" b="0">
                <a:solidFill>
                  <a:schemeClr val="tx1"/>
                </a:solidFill>
              </a:rPr>
              <a:t>    The call-return model</a:t>
            </a:r>
          </a:p>
          <a:p>
            <a:pPr algn="l">
              <a:spcAft>
                <a:spcPct val="30000"/>
              </a:spcAft>
            </a:pPr>
            <a:r>
              <a:rPr lang="en-US" altLang="zh-CN" sz="3200" b="0">
                <a:solidFill>
                  <a:schemeClr val="tx1"/>
                </a:solidFill>
              </a:rPr>
              <a:t>      This is familiar top-down subroutine call model.</a:t>
            </a:r>
          </a:p>
          <a:p>
            <a:pPr algn="l">
              <a:spcAft>
                <a:spcPct val="30000"/>
              </a:spcAft>
              <a:buFontTx/>
              <a:buChar char="•"/>
            </a:pPr>
            <a:r>
              <a:rPr lang="en-US" altLang="zh-CN" sz="3200" b="0">
                <a:solidFill>
                  <a:schemeClr val="tx1"/>
                </a:solidFill>
              </a:rPr>
              <a:t>    The manager model</a:t>
            </a:r>
          </a:p>
          <a:p>
            <a:pPr algn="l">
              <a:spcAft>
                <a:spcPct val="30000"/>
              </a:spcAft>
            </a:pPr>
            <a:r>
              <a:rPr lang="en-US" altLang="zh-CN" sz="3200" b="0">
                <a:solidFill>
                  <a:schemeClr val="tx1"/>
                </a:solidFill>
              </a:rPr>
              <a:t>      This is applicable to concurrent system.</a:t>
            </a: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457200" y="304800"/>
            <a:ext cx="8305800" cy="4681538"/>
            <a:chOff x="288" y="192"/>
            <a:chExt cx="5232" cy="2949"/>
          </a:xfrm>
        </p:grpSpPr>
        <p:sp>
          <p:nvSpPr>
            <p:cNvPr id="37892" name="Text Box 3"/>
            <p:cNvSpPr txBox="1">
              <a:spLocks noChangeArrowheads="1"/>
            </p:cNvSpPr>
            <p:nvPr/>
          </p:nvSpPr>
          <p:spPr bwMode="auto">
            <a:xfrm>
              <a:off x="2064" y="192"/>
              <a:ext cx="1440" cy="357"/>
            </a:xfrm>
            <a:prstGeom prst="rect">
              <a:avLst/>
            </a:prstGeom>
            <a:solidFill>
              <a:schemeClr val="accent1"/>
            </a:solidFill>
            <a:ln w="1905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Main program</a:t>
              </a:r>
            </a:p>
          </p:txBody>
        </p:sp>
        <p:sp>
          <p:nvSpPr>
            <p:cNvPr id="37893" name="Text Box 4"/>
            <p:cNvSpPr txBox="1">
              <a:spLocks noChangeArrowheads="1"/>
            </p:cNvSpPr>
            <p:nvPr/>
          </p:nvSpPr>
          <p:spPr bwMode="auto">
            <a:xfrm>
              <a:off x="384" y="1488"/>
              <a:ext cx="1440" cy="357"/>
            </a:xfrm>
            <a:prstGeom prst="rect">
              <a:avLst/>
            </a:prstGeom>
            <a:solidFill>
              <a:schemeClr val="accent1"/>
            </a:solidFill>
            <a:ln w="1905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Routine 1</a:t>
              </a:r>
            </a:p>
          </p:txBody>
        </p:sp>
        <p:sp>
          <p:nvSpPr>
            <p:cNvPr id="37894" name="Text Box 5"/>
            <p:cNvSpPr txBox="1">
              <a:spLocks noChangeArrowheads="1"/>
            </p:cNvSpPr>
            <p:nvPr/>
          </p:nvSpPr>
          <p:spPr bwMode="auto">
            <a:xfrm>
              <a:off x="2112" y="1488"/>
              <a:ext cx="1440" cy="357"/>
            </a:xfrm>
            <a:prstGeom prst="rect">
              <a:avLst/>
            </a:prstGeom>
            <a:solidFill>
              <a:schemeClr val="accent1"/>
            </a:solidFill>
            <a:ln w="1905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Routine 2</a:t>
              </a:r>
            </a:p>
          </p:txBody>
        </p:sp>
        <p:sp>
          <p:nvSpPr>
            <p:cNvPr id="37895" name="Text Box 6"/>
            <p:cNvSpPr txBox="1">
              <a:spLocks noChangeArrowheads="1"/>
            </p:cNvSpPr>
            <p:nvPr/>
          </p:nvSpPr>
          <p:spPr bwMode="auto">
            <a:xfrm>
              <a:off x="3888" y="1488"/>
              <a:ext cx="1440" cy="357"/>
            </a:xfrm>
            <a:prstGeom prst="rect">
              <a:avLst/>
            </a:prstGeom>
            <a:solidFill>
              <a:schemeClr val="accent1"/>
            </a:solidFill>
            <a:ln w="1905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Routine 3</a:t>
              </a:r>
            </a:p>
          </p:txBody>
        </p:sp>
        <p:sp>
          <p:nvSpPr>
            <p:cNvPr id="37896" name="Text Box 7"/>
            <p:cNvSpPr txBox="1">
              <a:spLocks noChangeArrowheads="1"/>
            </p:cNvSpPr>
            <p:nvPr/>
          </p:nvSpPr>
          <p:spPr bwMode="auto">
            <a:xfrm>
              <a:off x="288" y="2736"/>
              <a:ext cx="1200" cy="357"/>
            </a:xfrm>
            <a:prstGeom prst="rect">
              <a:avLst/>
            </a:prstGeom>
            <a:solidFill>
              <a:schemeClr val="accent1"/>
            </a:solidFill>
            <a:ln w="1905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Routine 1.1</a:t>
              </a:r>
            </a:p>
          </p:txBody>
        </p:sp>
        <p:sp>
          <p:nvSpPr>
            <p:cNvPr id="37897" name="Text Box 8"/>
            <p:cNvSpPr txBox="1">
              <a:spLocks noChangeArrowheads="1"/>
            </p:cNvSpPr>
            <p:nvPr/>
          </p:nvSpPr>
          <p:spPr bwMode="auto">
            <a:xfrm>
              <a:off x="1680" y="2784"/>
              <a:ext cx="1200" cy="357"/>
            </a:xfrm>
            <a:prstGeom prst="rect">
              <a:avLst/>
            </a:prstGeom>
            <a:solidFill>
              <a:schemeClr val="accent1"/>
            </a:solidFill>
            <a:ln w="1905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Routine 1.2</a:t>
              </a:r>
            </a:p>
          </p:txBody>
        </p:sp>
        <p:sp>
          <p:nvSpPr>
            <p:cNvPr id="37898" name="Text Box 9"/>
            <p:cNvSpPr txBox="1">
              <a:spLocks noChangeArrowheads="1"/>
            </p:cNvSpPr>
            <p:nvPr/>
          </p:nvSpPr>
          <p:spPr bwMode="auto">
            <a:xfrm>
              <a:off x="3024" y="2784"/>
              <a:ext cx="1200" cy="357"/>
            </a:xfrm>
            <a:prstGeom prst="rect">
              <a:avLst/>
            </a:prstGeom>
            <a:solidFill>
              <a:schemeClr val="accent1"/>
            </a:solidFill>
            <a:ln w="1905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Routine 3.1</a:t>
              </a:r>
            </a:p>
          </p:txBody>
        </p:sp>
        <p:sp>
          <p:nvSpPr>
            <p:cNvPr id="37899" name="Text Box 10"/>
            <p:cNvSpPr txBox="1">
              <a:spLocks noChangeArrowheads="1"/>
            </p:cNvSpPr>
            <p:nvPr/>
          </p:nvSpPr>
          <p:spPr bwMode="auto">
            <a:xfrm>
              <a:off x="4320" y="2784"/>
              <a:ext cx="1200" cy="357"/>
            </a:xfrm>
            <a:prstGeom prst="rect">
              <a:avLst/>
            </a:prstGeom>
            <a:solidFill>
              <a:schemeClr val="accent1"/>
            </a:solidFill>
            <a:ln w="19050">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Routine 3.2</a:t>
              </a:r>
            </a:p>
          </p:txBody>
        </p:sp>
        <p:sp>
          <p:nvSpPr>
            <p:cNvPr id="37900" name="Line 11"/>
            <p:cNvSpPr>
              <a:spLocks noChangeShapeType="1"/>
            </p:cNvSpPr>
            <p:nvPr/>
          </p:nvSpPr>
          <p:spPr bwMode="auto">
            <a:xfrm>
              <a:off x="2784" y="528"/>
              <a:ext cx="0"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01" name="Line 12"/>
            <p:cNvSpPr>
              <a:spLocks noChangeShapeType="1"/>
            </p:cNvSpPr>
            <p:nvPr/>
          </p:nvSpPr>
          <p:spPr bwMode="auto">
            <a:xfrm flipH="1">
              <a:off x="1104" y="528"/>
              <a:ext cx="1680"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02" name="Line 13"/>
            <p:cNvSpPr>
              <a:spLocks noChangeShapeType="1"/>
            </p:cNvSpPr>
            <p:nvPr/>
          </p:nvSpPr>
          <p:spPr bwMode="auto">
            <a:xfrm flipH="1">
              <a:off x="816" y="1824"/>
              <a:ext cx="288" cy="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03" name="Line 14"/>
            <p:cNvSpPr>
              <a:spLocks noChangeShapeType="1"/>
            </p:cNvSpPr>
            <p:nvPr/>
          </p:nvSpPr>
          <p:spPr bwMode="auto">
            <a:xfrm>
              <a:off x="1104" y="1824"/>
              <a:ext cx="1152"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04" name="Line 15"/>
            <p:cNvSpPr>
              <a:spLocks noChangeShapeType="1"/>
            </p:cNvSpPr>
            <p:nvPr/>
          </p:nvSpPr>
          <p:spPr bwMode="auto">
            <a:xfrm>
              <a:off x="2784" y="528"/>
              <a:ext cx="1824"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05" name="Line 16"/>
            <p:cNvSpPr>
              <a:spLocks noChangeShapeType="1"/>
            </p:cNvSpPr>
            <p:nvPr/>
          </p:nvSpPr>
          <p:spPr bwMode="auto">
            <a:xfrm>
              <a:off x="3120" y="1824"/>
              <a:ext cx="384" cy="6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06" name="Line 17"/>
            <p:cNvSpPr>
              <a:spLocks noChangeShapeType="1"/>
            </p:cNvSpPr>
            <p:nvPr/>
          </p:nvSpPr>
          <p:spPr bwMode="auto">
            <a:xfrm flipH="1">
              <a:off x="2256" y="1824"/>
              <a:ext cx="528" cy="6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07" name="Line 18"/>
            <p:cNvSpPr>
              <a:spLocks noChangeShapeType="1"/>
            </p:cNvSpPr>
            <p:nvPr/>
          </p:nvSpPr>
          <p:spPr bwMode="auto">
            <a:xfrm>
              <a:off x="4368" y="1824"/>
              <a:ext cx="576"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08" name="Line 19"/>
            <p:cNvSpPr>
              <a:spLocks noChangeShapeType="1"/>
            </p:cNvSpPr>
            <p:nvPr/>
          </p:nvSpPr>
          <p:spPr bwMode="auto">
            <a:xfrm flipH="1">
              <a:off x="3648" y="1824"/>
              <a:ext cx="720"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7891" name="Text Box 20"/>
          <p:cNvSpPr txBox="1">
            <a:spLocks noChangeArrowheads="1"/>
          </p:cNvSpPr>
          <p:nvPr/>
        </p:nvSpPr>
        <p:spPr bwMode="auto">
          <a:xfrm>
            <a:off x="1219200" y="5105400"/>
            <a:ext cx="701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Call-return model in programming language, such as Pascal, C, Ada, …</a:t>
            </a:r>
          </a:p>
          <a:p>
            <a:pPr algn="l" eaLnBrk="1" hangingPunct="1"/>
            <a:r>
              <a:rPr lang="en-US" altLang="zh-CN" sz="2400">
                <a:solidFill>
                  <a:schemeClr val="tx1"/>
                </a:solidFill>
              </a:rPr>
              <a:t>    program dynamics, not program structure</a:t>
            </a:r>
            <a:endParaRPr lang="en-US" altLang="zh-CN" sz="3200">
              <a:solidFill>
                <a:schemeClr val="tx1"/>
              </a:solidFill>
            </a:endParaRPr>
          </a:p>
        </p:txBody>
      </p:sp>
    </p:spTree>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228600" y="609600"/>
            <a:ext cx="8382000" cy="4322763"/>
            <a:chOff x="144" y="672"/>
            <a:chExt cx="5280" cy="2723"/>
          </a:xfrm>
        </p:grpSpPr>
        <p:sp>
          <p:nvSpPr>
            <p:cNvPr id="38916" name="Text Box 3"/>
            <p:cNvSpPr txBox="1">
              <a:spLocks noChangeArrowheads="1"/>
            </p:cNvSpPr>
            <p:nvPr/>
          </p:nvSpPr>
          <p:spPr bwMode="auto">
            <a:xfrm>
              <a:off x="2016" y="1728"/>
              <a:ext cx="1632" cy="649"/>
            </a:xfrm>
            <a:prstGeom prst="rect">
              <a:avLst/>
            </a:prstGeom>
            <a:solidFill>
              <a:srgbClr val="FF00FF"/>
            </a:solidFill>
            <a:ln w="2540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System controller /system scheduler</a:t>
              </a:r>
              <a:endParaRPr lang="en-US" altLang="zh-CN" sz="3200">
                <a:solidFill>
                  <a:schemeClr val="tx1"/>
                </a:solidFill>
              </a:endParaRPr>
            </a:p>
          </p:txBody>
        </p:sp>
        <p:sp>
          <p:nvSpPr>
            <p:cNvPr id="38917" name="Text Box 4"/>
            <p:cNvSpPr txBox="1">
              <a:spLocks noChangeArrowheads="1"/>
            </p:cNvSpPr>
            <p:nvPr/>
          </p:nvSpPr>
          <p:spPr bwMode="auto">
            <a:xfrm>
              <a:off x="624" y="672"/>
              <a:ext cx="1632" cy="419"/>
            </a:xfrm>
            <a:prstGeom prst="rect">
              <a:avLst/>
            </a:prstGeom>
            <a:solidFill>
              <a:schemeClr val="accent1"/>
            </a:solidFill>
            <a:ln w="2540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Sensor processes</a:t>
              </a:r>
              <a:endParaRPr lang="en-US" altLang="zh-CN" sz="3200">
                <a:solidFill>
                  <a:schemeClr val="tx1"/>
                </a:solidFill>
              </a:endParaRPr>
            </a:p>
          </p:txBody>
        </p:sp>
        <p:sp>
          <p:nvSpPr>
            <p:cNvPr id="38918" name="Text Box 5"/>
            <p:cNvSpPr txBox="1">
              <a:spLocks noChangeArrowheads="1"/>
            </p:cNvSpPr>
            <p:nvPr/>
          </p:nvSpPr>
          <p:spPr bwMode="auto">
            <a:xfrm>
              <a:off x="3648" y="672"/>
              <a:ext cx="1728" cy="419"/>
            </a:xfrm>
            <a:prstGeom prst="rect">
              <a:avLst/>
            </a:prstGeom>
            <a:solidFill>
              <a:schemeClr val="accent1"/>
            </a:solidFill>
            <a:ln w="2540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Actuator processes</a:t>
              </a:r>
              <a:endParaRPr lang="en-US" altLang="zh-CN" sz="3200">
                <a:solidFill>
                  <a:schemeClr val="tx1"/>
                </a:solidFill>
              </a:endParaRPr>
            </a:p>
          </p:txBody>
        </p:sp>
        <p:sp>
          <p:nvSpPr>
            <p:cNvPr id="38919" name="Text Box 6"/>
            <p:cNvSpPr txBox="1">
              <a:spLocks noChangeArrowheads="1"/>
            </p:cNvSpPr>
            <p:nvPr/>
          </p:nvSpPr>
          <p:spPr bwMode="auto">
            <a:xfrm>
              <a:off x="144" y="2928"/>
              <a:ext cx="2064" cy="419"/>
            </a:xfrm>
            <a:prstGeom prst="rect">
              <a:avLst/>
            </a:prstGeom>
            <a:solidFill>
              <a:schemeClr val="accent1"/>
            </a:solidFill>
            <a:ln w="2540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Computation processes</a:t>
              </a:r>
              <a:endParaRPr lang="en-US" altLang="zh-CN" sz="3200">
                <a:solidFill>
                  <a:schemeClr val="tx1"/>
                </a:solidFill>
              </a:endParaRPr>
            </a:p>
          </p:txBody>
        </p:sp>
        <p:sp>
          <p:nvSpPr>
            <p:cNvPr id="38920" name="Text Box 7"/>
            <p:cNvSpPr txBox="1">
              <a:spLocks noChangeArrowheads="1"/>
            </p:cNvSpPr>
            <p:nvPr/>
          </p:nvSpPr>
          <p:spPr bwMode="auto">
            <a:xfrm>
              <a:off x="2400" y="2976"/>
              <a:ext cx="1392" cy="419"/>
            </a:xfrm>
            <a:prstGeom prst="rect">
              <a:avLst/>
            </a:prstGeom>
            <a:solidFill>
              <a:schemeClr val="accent1"/>
            </a:solidFill>
            <a:ln w="2540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User interface</a:t>
              </a:r>
              <a:endParaRPr lang="en-US" altLang="zh-CN" sz="3200">
                <a:solidFill>
                  <a:schemeClr val="tx1"/>
                </a:solidFill>
              </a:endParaRPr>
            </a:p>
          </p:txBody>
        </p:sp>
        <p:sp>
          <p:nvSpPr>
            <p:cNvPr id="38921" name="Text Box 8"/>
            <p:cNvSpPr txBox="1">
              <a:spLocks noChangeArrowheads="1"/>
            </p:cNvSpPr>
            <p:nvPr/>
          </p:nvSpPr>
          <p:spPr bwMode="auto">
            <a:xfrm>
              <a:off x="4032" y="2976"/>
              <a:ext cx="1392" cy="419"/>
            </a:xfrm>
            <a:prstGeom prst="rect">
              <a:avLst/>
            </a:prstGeom>
            <a:solidFill>
              <a:schemeClr val="accent1"/>
            </a:solidFill>
            <a:ln w="2540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Fault handler</a:t>
              </a:r>
              <a:endParaRPr lang="en-US" altLang="zh-CN" sz="3200">
                <a:solidFill>
                  <a:schemeClr val="tx1"/>
                </a:solidFill>
              </a:endParaRPr>
            </a:p>
          </p:txBody>
        </p:sp>
        <p:sp>
          <p:nvSpPr>
            <p:cNvPr id="38922" name="Line 9"/>
            <p:cNvSpPr>
              <a:spLocks noChangeShapeType="1"/>
            </p:cNvSpPr>
            <p:nvPr/>
          </p:nvSpPr>
          <p:spPr bwMode="auto">
            <a:xfrm>
              <a:off x="1248" y="1104"/>
              <a:ext cx="1248" cy="624"/>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23" name="Line 10"/>
            <p:cNvSpPr>
              <a:spLocks noChangeShapeType="1"/>
            </p:cNvSpPr>
            <p:nvPr/>
          </p:nvSpPr>
          <p:spPr bwMode="auto">
            <a:xfrm flipH="1">
              <a:off x="3168" y="1056"/>
              <a:ext cx="1392" cy="672"/>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24" name="Line 11"/>
            <p:cNvSpPr>
              <a:spLocks noChangeShapeType="1"/>
            </p:cNvSpPr>
            <p:nvPr/>
          </p:nvSpPr>
          <p:spPr bwMode="auto">
            <a:xfrm flipH="1">
              <a:off x="1104" y="2400"/>
              <a:ext cx="912" cy="528"/>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25" name="Line 12"/>
            <p:cNvSpPr>
              <a:spLocks noChangeShapeType="1"/>
            </p:cNvSpPr>
            <p:nvPr/>
          </p:nvSpPr>
          <p:spPr bwMode="auto">
            <a:xfrm>
              <a:off x="2976" y="2400"/>
              <a:ext cx="48" cy="576"/>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26" name="Line 13"/>
            <p:cNvSpPr>
              <a:spLocks noChangeShapeType="1"/>
            </p:cNvSpPr>
            <p:nvPr/>
          </p:nvSpPr>
          <p:spPr bwMode="auto">
            <a:xfrm flipH="1" flipV="1">
              <a:off x="3600" y="2400"/>
              <a:ext cx="1200" cy="576"/>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8915" name="Text Box 14"/>
          <p:cNvSpPr txBox="1">
            <a:spLocks noChangeArrowheads="1"/>
          </p:cNvSpPr>
          <p:nvPr/>
        </p:nvSpPr>
        <p:spPr bwMode="auto">
          <a:xfrm>
            <a:off x="1143000" y="5638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A centralized control model for a real-time system</a:t>
            </a:r>
            <a:endParaRPr lang="en-US" altLang="zh-CN" sz="3200">
              <a:solidFill>
                <a:schemeClr val="tx1"/>
              </a:solidFill>
            </a:endParaRP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50000"/>
              </a:spcAft>
            </a:pPr>
            <a:r>
              <a:rPr lang="zh-CN" altLang="en-US" sz="3200">
                <a:solidFill>
                  <a:srgbClr val="0000FF"/>
                </a:solidFill>
              </a:rPr>
              <a:t> </a:t>
            </a:r>
            <a:r>
              <a:rPr lang="en-US" altLang="zh-CN" sz="3200">
                <a:solidFill>
                  <a:srgbClr val="0000FF"/>
                </a:solidFill>
              </a:rPr>
              <a:t>on event and message</a:t>
            </a:r>
            <a:endParaRPr lang="en-US" altLang="zh-CN" sz="3200" b="0">
              <a:solidFill>
                <a:srgbClr val="0000FF"/>
              </a:solidFill>
            </a:endParaRPr>
          </a:p>
        </p:txBody>
      </p:sp>
      <p:grpSp>
        <p:nvGrpSpPr>
          <p:cNvPr id="39939" name="Group 3"/>
          <p:cNvGrpSpPr>
            <a:grpSpLocks/>
          </p:cNvGrpSpPr>
          <p:nvPr/>
        </p:nvGrpSpPr>
        <p:grpSpPr bwMode="auto">
          <a:xfrm>
            <a:off x="304800" y="914400"/>
            <a:ext cx="8763000" cy="1868488"/>
            <a:chOff x="192" y="576"/>
            <a:chExt cx="5520" cy="1177"/>
          </a:xfrm>
        </p:grpSpPr>
        <p:sp>
          <p:nvSpPr>
            <p:cNvPr id="39941" name="AutoShape 4"/>
            <p:cNvSpPr>
              <a:spLocks noChangeArrowheads="1"/>
            </p:cNvSpPr>
            <p:nvPr/>
          </p:nvSpPr>
          <p:spPr bwMode="auto">
            <a:xfrm>
              <a:off x="2880" y="576"/>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39942" name="AutoShape 5"/>
            <p:cNvSpPr>
              <a:spLocks noChangeArrowheads="1"/>
            </p:cNvSpPr>
            <p:nvPr/>
          </p:nvSpPr>
          <p:spPr bwMode="auto">
            <a:xfrm>
              <a:off x="4368" y="576"/>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39943" name="AutoShape 6"/>
            <p:cNvSpPr>
              <a:spLocks noChangeArrowheads="1"/>
            </p:cNvSpPr>
            <p:nvPr/>
          </p:nvSpPr>
          <p:spPr bwMode="auto">
            <a:xfrm>
              <a:off x="336" y="576"/>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39944" name="AutoShape 7"/>
            <p:cNvSpPr>
              <a:spLocks noChangeArrowheads="1"/>
            </p:cNvSpPr>
            <p:nvPr/>
          </p:nvSpPr>
          <p:spPr bwMode="auto">
            <a:xfrm>
              <a:off x="1632" y="576"/>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39945" name="Text Box 8"/>
            <p:cNvSpPr txBox="1">
              <a:spLocks noChangeArrowheads="1"/>
            </p:cNvSpPr>
            <p:nvPr/>
          </p:nvSpPr>
          <p:spPr bwMode="auto">
            <a:xfrm>
              <a:off x="192" y="1344"/>
              <a:ext cx="5424" cy="409"/>
            </a:xfrm>
            <a:prstGeom prst="rect">
              <a:avLst/>
            </a:prstGeom>
            <a:solidFill>
              <a:schemeClr val="bg2"/>
            </a:solidFill>
            <a:ln w="9525">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zh-CN" altLang="en-US" sz="2400">
                  <a:solidFill>
                    <a:schemeClr val="tx1"/>
                  </a:solidFill>
                </a:rPr>
                <a:t>   </a:t>
              </a:r>
              <a:r>
                <a:rPr lang="en-US" altLang="zh-CN" sz="2400">
                  <a:solidFill>
                    <a:schemeClr val="tx1"/>
                  </a:solidFill>
                </a:rPr>
                <a:t>Event and message handler</a:t>
              </a:r>
              <a:endParaRPr lang="en-US" altLang="zh-CN" sz="3200">
                <a:solidFill>
                  <a:schemeClr val="tx1"/>
                </a:solidFill>
              </a:endParaRPr>
            </a:p>
          </p:txBody>
        </p:sp>
        <p:sp>
          <p:nvSpPr>
            <p:cNvPr id="39946" name="Text Box 9"/>
            <p:cNvSpPr txBox="1">
              <a:spLocks noChangeArrowheads="1"/>
            </p:cNvSpPr>
            <p:nvPr/>
          </p:nvSpPr>
          <p:spPr bwMode="auto">
            <a:xfrm>
              <a:off x="288" y="576"/>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Sub-system1</a:t>
              </a:r>
              <a:endParaRPr lang="en-US" altLang="zh-CN" sz="3200">
                <a:solidFill>
                  <a:schemeClr val="tx1"/>
                </a:solidFill>
              </a:endParaRPr>
            </a:p>
          </p:txBody>
        </p:sp>
        <p:sp>
          <p:nvSpPr>
            <p:cNvPr id="39947" name="Text Box 10"/>
            <p:cNvSpPr txBox="1">
              <a:spLocks noChangeArrowheads="1"/>
            </p:cNvSpPr>
            <p:nvPr/>
          </p:nvSpPr>
          <p:spPr bwMode="auto">
            <a:xfrm>
              <a:off x="1584" y="576"/>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Sub-system2</a:t>
              </a:r>
              <a:endParaRPr lang="en-US" altLang="zh-CN" sz="3200">
                <a:solidFill>
                  <a:schemeClr val="tx1"/>
                </a:solidFill>
              </a:endParaRPr>
            </a:p>
          </p:txBody>
        </p:sp>
        <p:sp>
          <p:nvSpPr>
            <p:cNvPr id="39948" name="Text Box 11"/>
            <p:cNvSpPr txBox="1">
              <a:spLocks noChangeArrowheads="1"/>
            </p:cNvSpPr>
            <p:nvPr/>
          </p:nvSpPr>
          <p:spPr bwMode="auto">
            <a:xfrm>
              <a:off x="2832" y="576"/>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Sub-system3</a:t>
              </a:r>
              <a:endParaRPr lang="en-US" altLang="zh-CN" sz="3200">
                <a:solidFill>
                  <a:schemeClr val="tx1"/>
                </a:solidFill>
              </a:endParaRPr>
            </a:p>
          </p:txBody>
        </p:sp>
        <p:sp>
          <p:nvSpPr>
            <p:cNvPr id="39949" name="Text Box 12"/>
            <p:cNvSpPr txBox="1">
              <a:spLocks noChangeArrowheads="1"/>
            </p:cNvSpPr>
            <p:nvPr/>
          </p:nvSpPr>
          <p:spPr bwMode="auto">
            <a:xfrm>
              <a:off x="4320" y="576"/>
              <a:ext cx="13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Sub-system n</a:t>
              </a:r>
              <a:endParaRPr lang="en-US" altLang="zh-CN" sz="3200">
                <a:solidFill>
                  <a:schemeClr val="tx1"/>
                </a:solidFill>
              </a:endParaRPr>
            </a:p>
          </p:txBody>
        </p:sp>
        <p:sp>
          <p:nvSpPr>
            <p:cNvPr id="39950" name="Line 13"/>
            <p:cNvSpPr>
              <a:spLocks noChangeShapeType="1"/>
            </p:cNvSpPr>
            <p:nvPr/>
          </p:nvSpPr>
          <p:spPr bwMode="auto">
            <a:xfrm flipV="1">
              <a:off x="768" y="960"/>
              <a:ext cx="0" cy="38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1" name="Line 14"/>
            <p:cNvSpPr>
              <a:spLocks noChangeShapeType="1"/>
            </p:cNvSpPr>
            <p:nvPr/>
          </p:nvSpPr>
          <p:spPr bwMode="auto">
            <a:xfrm flipV="1">
              <a:off x="2112" y="960"/>
              <a:ext cx="0" cy="38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2" name="Line 15"/>
            <p:cNvSpPr>
              <a:spLocks noChangeShapeType="1"/>
            </p:cNvSpPr>
            <p:nvPr/>
          </p:nvSpPr>
          <p:spPr bwMode="auto">
            <a:xfrm flipV="1">
              <a:off x="3600" y="960"/>
              <a:ext cx="0" cy="38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3" name="Line 16"/>
            <p:cNvSpPr>
              <a:spLocks noChangeShapeType="1"/>
            </p:cNvSpPr>
            <p:nvPr/>
          </p:nvSpPr>
          <p:spPr bwMode="auto">
            <a:xfrm flipV="1">
              <a:off x="4944" y="960"/>
              <a:ext cx="0" cy="38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4" name="Text Box 17"/>
            <p:cNvSpPr txBox="1">
              <a:spLocks noChangeArrowheads="1"/>
            </p:cNvSpPr>
            <p:nvPr/>
          </p:nvSpPr>
          <p:spPr bwMode="auto">
            <a:xfrm>
              <a:off x="3936" y="576"/>
              <a:ext cx="48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a:t>
              </a:r>
              <a:endParaRPr lang="en-US" altLang="zh-CN" sz="3200">
                <a:solidFill>
                  <a:schemeClr val="tx1"/>
                </a:solidFill>
              </a:endParaRPr>
            </a:p>
          </p:txBody>
        </p:sp>
      </p:grpSp>
      <p:sp>
        <p:nvSpPr>
          <p:cNvPr id="39940" name="Text Box 18"/>
          <p:cNvSpPr txBox="1">
            <a:spLocks noChangeArrowheads="1"/>
          </p:cNvSpPr>
          <p:nvPr/>
        </p:nvSpPr>
        <p:spPr bwMode="auto">
          <a:xfrm>
            <a:off x="0" y="3124200"/>
            <a:ext cx="91440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Aft>
                <a:spcPct val="30000"/>
              </a:spcAft>
            </a:pPr>
            <a:r>
              <a:rPr lang="zh-CN" altLang="en-US" sz="2800" b="0">
                <a:solidFill>
                  <a:schemeClr val="tx1"/>
                </a:solidFill>
              </a:rPr>
              <a:t>    </a:t>
            </a:r>
            <a:r>
              <a:rPr lang="en-US" altLang="zh-CN" sz="2800" b="0">
                <a:solidFill>
                  <a:schemeClr val="tx1"/>
                </a:solidFill>
              </a:rPr>
              <a:t>A event broadcast to all sub-system. Any sub-system handle such event and responds to it selectively.</a:t>
            </a:r>
            <a:endParaRPr lang="en-US" altLang="zh-CN" sz="3200">
              <a:solidFill>
                <a:schemeClr val="tx1"/>
              </a:solidFill>
            </a:endParaRPr>
          </a:p>
          <a:p>
            <a:pPr algn="l" eaLnBrk="1" hangingPunct="1">
              <a:spcAft>
                <a:spcPct val="30000"/>
              </a:spcAft>
            </a:pPr>
            <a:r>
              <a:rPr lang="en-US" altLang="zh-CN" sz="2800" b="0">
                <a:solidFill>
                  <a:schemeClr val="tx1"/>
                </a:solidFill>
              </a:rPr>
              <a:t>    Broadcast model is effective in integrating sub-systems distributed across different computers on a network.</a:t>
            </a:r>
          </a:p>
          <a:p>
            <a:pPr algn="l" eaLnBrk="1" hangingPunct="1">
              <a:spcAft>
                <a:spcPct val="30000"/>
              </a:spcAft>
            </a:pPr>
            <a:r>
              <a:rPr lang="en-US" altLang="zh-CN" sz="2800" b="0">
                <a:solidFill>
                  <a:schemeClr val="tx1"/>
                </a:solidFill>
              </a:rPr>
              <a:t>    This model may cause conflict when ...</a:t>
            </a:r>
            <a:endParaRPr lang="en-US" altLang="zh-CN" sz="3200">
              <a:solidFill>
                <a:schemeClr val="tx1"/>
              </a:solidFill>
            </a:endParaRP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0" y="0"/>
            <a:ext cx="9251950" cy="70802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l"/>
            <a:r>
              <a:rPr lang="zh-CN" altLang="en-US" sz="4000">
                <a:solidFill>
                  <a:srgbClr val="0000FF"/>
                </a:solidFill>
                <a:cs typeface="Times New Roman" pitchFamily="18" charset="0"/>
              </a:rPr>
              <a:t>例如：结构分析模型，转换为软件设计</a:t>
            </a:r>
          </a:p>
        </p:txBody>
      </p:sp>
      <p:sp>
        <p:nvSpPr>
          <p:cNvPr id="5123" name="Oval 5"/>
          <p:cNvSpPr>
            <a:spLocks noChangeArrowheads="1"/>
          </p:cNvSpPr>
          <p:nvPr/>
        </p:nvSpPr>
        <p:spPr bwMode="auto">
          <a:xfrm>
            <a:off x="152400" y="1447800"/>
            <a:ext cx="4724400" cy="4267200"/>
          </a:xfrm>
          <a:prstGeom prst="ellipse">
            <a:avLst/>
          </a:prstGeom>
          <a:solidFill>
            <a:srgbClr val="477BFD"/>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5124" name="Oval 6"/>
          <p:cNvSpPr>
            <a:spLocks noChangeArrowheads="1"/>
          </p:cNvSpPr>
          <p:nvPr/>
        </p:nvSpPr>
        <p:spPr bwMode="auto">
          <a:xfrm>
            <a:off x="685800" y="1981200"/>
            <a:ext cx="3581400" cy="3276600"/>
          </a:xfrm>
          <a:prstGeom prst="ellipse">
            <a:avLst/>
          </a:prstGeom>
          <a:solidFill>
            <a:srgbClr val="FFFFCC"/>
          </a:solidFill>
          <a:ln w="12700">
            <a:solidFill>
              <a:schemeClr val="tx1"/>
            </a:solidFill>
            <a:round/>
            <a:headEnd type="none" w="sm" len="sm"/>
            <a:tailEnd type="none" w="sm" len="sm"/>
          </a:ln>
        </p:spPr>
        <p:txBody>
          <a:bodyPr wrap="none" anchor="ctr"/>
          <a:lstStyle/>
          <a:p>
            <a:endParaRPr lang="zh-CN" altLang="en-US"/>
          </a:p>
        </p:txBody>
      </p:sp>
      <p:sp>
        <p:nvSpPr>
          <p:cNvPr id="451591" name="Oval 7"/>
          <p:cNvSpPr>
            <a:spLocks noChangeArrowheads="1"/>
          </p:cNvSpPr>
          <p:nvPr/>
        </p:nvSpPr>
        <p:spPr bwMode="auto">
          <a:xfrm>
            <a:off x="1676400" y="3048000"/>
            <a:ext cx="1447800" cy="1295400"/>
          </a:xfrm>
          <a:prstGeom prst="ellipse">
            <a:avLst/>
          </a:prstGeom>
          <a:solidFill>
            <a:srgbClr val="F75194"/>
          </a:solidFill>
          <a:ln w="12700">
            <a:solidFill>
              <a:schemeClr val="tx1"/>
            </a:solidFill>
            <a:round/>
            <a:headEnd type="none" w="sm" len="sm"/>
            <a:tailEnd type="none" w="sm" len="sm"/>
          </a:ln>
          <a:effectLst/>
        </p:spPr>
        <p:txBody>
          <a:bodyPr wrap="none" anchor="ctr"/>
          <a:lstStyle/>
          <a:p>
            <a:pPr eaLnBrk="0" hangingPunct="0">
              <a:defRPr/>
            </a:pPr>
            <a:r>
              <a:rPr kumimoji="1" lang="zh-CN" altLang="en-US" sz="3600">
                <a:solidFill>
                  <a:schemeClr val="tx1"/>
                </a:solidFill>
                <a:effectLst>
                  <a:outerShdw blurRad="38100" dist="38100" dir="2700000" algn="tl">
                    <a:srgbClr val="FFFFFF"/>
                  </a:outerShdw>
                </a:effectLst>
                <a:latin typeface="宋体" pitchFamily="2" charset="-122"/>
              </a:rPr>
              <a:t>数据</a:t>
            </a:r>
          </a:p>
          <a:p>
            <a:pPr eaLnBrk="0" hangingPunct="0">
              <a:defRPr/>
            </a:pPr>
            <a:r>
              <a:rPr kumimoji="1" lang="zh-CN" altLang="en-US" sz="3600">
                <a:solidFill>
                  <a:schemeClr val="tx1"/>
                </a:solidFill>
                <a:effectLst>
                  <a:outerShdw blurRad="38100" dist="38100" dir="2700000" algn="tl">
                    <a:srgbClr val="FFFFFF"/>
                  </a:outerShdw>
                </a:effectLst>
                <a:latin typeface="宋体" pitchFamily="2" charset="-122"/>
              </a:rPr>
              <a:t>字典</a:t>
            </a:r>
            <a:endParaRPr kumimoji="1" lang="zh-CN" altLang="en-US" sz="3600" b="0">
              <a:solidFill>
                <a:schemeClr val="tx1"/>
              </a:solidFill>
              <a:effectLst>
                <a:outerShdw blurRad="38100" dist="38100" dir="2700000" algn="tl">
                  <a:srgbClr val="FFFFFF"/>
                </a:outerShdw>
              </a:effectLst>
              <a:latin typeface="黑体" pitchFamily="2" charset="-122"/>
              <a:ea typeface="黑体" pitchFamily="2" charset="-122"/>
            </a:endParaRPr>
          </a:p>
        </p:txBody>
      </p:sp>
      <p:sp>
        <p:nvSpPr>
          <p:cNvPr id="5126" name="Line 8"/>
          <p:cNvSpPr>
            <a:spLocks noChangeShapeType="1"/>
          </p:cNvSpPr>
          <p:nvPr/>
        </p:nvSpPr>
        <p:spPr bwMode="auto">
          <a:xfrm>
            <a:off x="2514600" y="1447800"/>
            <a:ext cx="0" cy="16002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 name="Line 9"/>
          <p:cNvSpPr>
            <a:spLocks noChangeShapeType="1"/>
          </p:cNvSpPr>
          <p:nvPr/>
        </p:nvSpPr>
        <p:spPr bwMode="auto">
          <a:xfrm>
            <a:off x="2971800" y="4038600"/>
            <a:ext cx="1828800" cy="12192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 name="Line 10"/>
          <p:cNvSpPr>
            <a:spLocks noChangeShapeType="1"/>
          </p:cNvSpPr>
          <p:nvPr/>
        </p:nvSpPr>
        <p:spPr bwMode="auto">
          <a:xfrm flipH="1">
            <a:off x="533400" y="4038600"/>
            <a:ext cx="1295400" cy="10668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95" name="Text Box 11"/>
          <p:cNvSpPr txBox="1">
            <a:spLocks noChangeArrowheads="1"/>
          </p:cNvSpPr>
          <p:nvPr/>
        </p:nvSpPr>
        <p:spPr bwMode="auto">
          <a:xfrm>
            <a:off x="2971800" y="2514600"/>
            <a:ext cx="1123950" cy="1066800"/>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数据</a:t>
            </a:r>
          </a:p>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流图</a:t>
            </a:r>
            <a:endParaRPr kumimoji="1" lang="zh-CN" altLang="en-US" sz="3200" b="0">
              <a:solidFill>
                <a:schemeClr val="tx1"/>
              </a:solidFill>
              <a:effectLst>
                <a:outerShdw blurRad="38100" dist="38100" dir="2700000" algn="tl">
                  <a:srgbClr val="C0C0C0"/>
                </a:outerShdw>
              </a:effectLst>
              <a:latin typeface="黑体" pitchFamily="2" charset="-122"/>
              <a:ea typeface="黑体" pitchFamily="2" charset="-122"/>
            </a:endParaRPr>
          </a:p>
        </p:txBody>
      </p:sp>
      <p:sp>
        <p:nvSpPr>
          <p:cNvPr id="451596" name="Text Box 12"/>
          <p:cNvSpPr txBox="1">
            <a:spLocks noChangeArrowheads="1"/>
          </p:cNvSpPr>
          <p:nvPr/>
        </p:nvSpPr>
        <p:spPr bwMode="auto">
          <a:xfrm>
            <a:off x="1066800" y="2438400"/>
            <a:ext cx="1524000" cy="579438"/>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3200">
                <a:solidFill>
                  <a:schemeClr val="tx1"/>
                </a:solidFill>
                <a:effectLst>
                  <a:outerShdw blurRad="38100" dist="38100" dir="2700000" algn="tl">
                    <a:srgbClr val="C0C0C0"/>
                  </a:outerShdw>
                </a:effectLst>
                <a:latin typeface="宋体" pitchFamily="2" charset="-122"/>
              </a:rPr>
              <a:t>E-R</a:t>
            </a:r>
            <a:r>
              <a:rPr kumimoji="1" lang="zh-CN" altLang="en-US" sz="3200">
                <a:solidFill>
                  <a:schemeClr val="tx1"/>
                </a:solidFill>
                <a:effectLst>
                  <a:outerShdw blurRad="38100" dist="38100" dir="2700000" algn="tl">
                    <a:srgbClr val="C0C0C0"/>
                  </a:outerShdw>
                </a:effectLst>
                <a:latin typeface="宋体" pitchFamily="2" charset="-122"/>
              </a:rPr>
              <a:t>图</a:t>
            </a:r>
            <a:endParaRPr kumimoji="1" lang="zh-CN" altLang="en-US" sz="3200" b="0">
              <a:solidFill>
                <a:schemeClr val="tx1"/>
              </a:solidFill>
              <a:effectLst>
                <a:outerShdw blurRad="38100" dist="38100" dir="2700000" algn="tl">
                  <a:srgbClr val="C0C0C0"/>
                </a:outerShdw>
              </a:effectLst>
              <a:latin typeface="黑体" pitchFamily="2" charset="-122"/>
              <a:ea typeface="黑体" pitchFamily="2" charset="-122"/>
            </a:endParaRPr>
          </a:p>
        </p:txBody>
      </p:sp>
      <p:sp>
        <p:nvSpPr>
          <p:cNvPr id="451597" name="Text Box 13"/>
          <p:cNvSpPr txBox="1">
            <a:spLocks noChangeArrowheads="1"/>
          </p:cNvSpPr>
          <p:nvPr/>
        </p:nvSpPr>
        <p:spPr bwMode="auto">
          <a:xfrm>
            <a:off x="1447800" y="4495800"/>
            <a:ext cx="2438400" cy="579438"/>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状态变迁图</a:t>
            </a:r>
            <a:endParaRPr kumimoji="1" lang="zh-CN" altLang="en-US" sz="3200" b="0">
              <a:solidFill>
                <a:schemeClr val="tx1"/>
              </a:solidFill>
              <a:effectLst>
                <a:outerShdw blurRad="38100" dist="38100" dir="2700000" algn="tl">
                  <a:srgbClr val="C0C0C0"/>
                </a:outerShdw>
              </a:effectLst>
              <a:latin typeface="黑体" pitchFamily="2" charset="-122"/>
              <a:ea typeface="黑体" pitchFamily="2" charset="-122"/>
            </a:endParaRPr>
          </a:p>
        </p:txBody>
      </p:sp>
      <p:sp>
        <p:nvSpPr>
          <p:cNvPr id="451598" name="Text Box 14"/>
          <p:cNvSpPr txBox="1">
            <a:spLocks noChangeArrowheads="1"/>
          </p:cNvSpPr>
          <p:nvPr/>
        </p:nvSpPr>
        <p:spPr bwMode="auto">
          <a:xfrm>
            <a:off x="3429000" y="1690688"/>
            <a:ext cx="542925"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rPr>
              <a:t>加</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599" name="Text Box 15"/>
          <p:cNvSpPr txBox="1">
            <a:spLocks noChangeArrowheads="1"/>
          </p:cNvSpPr>
          <p:nvPr/>
        </p:nvSpPr>
        <p:spPr bwMode="auto">
          <a:xfrm>
            <a:off x="3810000" y="2071688"/>
            <a:ext cx="542925"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rPr>
              <a:t>工</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600" name="Text Box 16"/>
          <p:cNvSpPr txBox="1">
            <a:spLocks noChangeArrowheads="1"/>
          </p:cNvSpPr>
          <p:nvPr/>
        </p:nvSpPr>
        <p:spPr bwMode="auto">
          <a:xfrm>
            <a:off x="4191000" y="2514600"/>
            <a:ext cx="542925" cy="519113"/>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rPr>
              <a:t>规</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601" name="Text Box 17"/>
          <p:cNvSpPr txBox="1">
            <a:spLocks noChangeArrowheads="1"/>
          </p:cNvSpPr>
          <p:nvPr/>
        </p:nvSpPr>
        <p:spPr bwMode="auto">
          <a:xfrm>
            <a:off x="4343400" y="3062288"/>
            <a:ext cx="671513" cy="519112"/>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rPr>
              <a:t>约</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602" name="Text Box 18"/>
          <p:cNvSpPr txBox="1">
            <a:spLocks noChangeArrowheads="1"/>
          </p:cNvSpPr>
          <p:nvPr/>
        </p:nvSpPr>
        <p:spPr bwMode="auto">
          <a:xfrm>
            <a:off x="1657350" y="5181600"/>
            <a:ext cx="1619250" cy="519113"/>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rPr>
              <a:t>控制规约</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603" name="Text Box 19"/>
          <p:cNvSpPr txBox="1">
            <a:spLocks noChangeArrowheads="1"/>
          </p:cNvSpPr>
          <p:nvPr/>
        </p:nvSpPr>
        <p:spPr bwMode="auto">
          <a:xfrm>
            <a:off x="1006475" y="17065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数</a:t>
            </a:r>
            <a:endParaRPr kumimoji="1" lang="zh-CN" altLang="en-US" sz="32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604" name="Text Box 20"/>
          <p:cNvSpPr txBox="1">
            <a:spLocks noChangeArrowheads="1"/>
          </p:cNvSpPr>
          <p:nvPr/>
        </p:nvSpPr>
        <p:spPr bwMode="auto">
          <a:xfrm>
            <a:off x="549275" y="20875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据</a:t>
            </a:r>
            <a:endParaRPr kumimoji="1" lang="zh-CN" altLang="en-US" sz="32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605" name="Text Box 21"/>
          <p:cNvSpPr txBox="1">
            <a:spLocks noChangeArrowheads="1"/>
          </p:cNvSpPr>
          <p:nvPr/>
        </p:nvSpPr>
        <p:spPr bwMode="auto">
          <a:xfrm>
            <a:off x="244475" y="2590800"/>
            <a:ext cx="593725" cy="579438"/>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对</a:t>
            </a:r>
            <a:endParaRPr kumimoji="1" lang="zh-CN" altLang="en-US" sz="32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606" name="Text Box 22"/>
          <p:cNvSpPr txBox="1">
            <a:spLocks noChangeArrowheads="1"/>
          </p:cNvSpPr>
          <p:nvPr/>
        </p:nvSpPr>
        <p:spPr bwMode="auto">
          <a:xfrm>
            <a:off x="114300" y="3657600"/>
            <a:ext cx="800100" cy="1066800"/>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描</a:t>
            </a:r>
          </a:p>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 述</a:t>
            </a:r>
            <a:endParaRPr kumimoji="1" lang="zh-CN" altLang="en-US" sz="32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51607" name="Text Box 23"/>
          <p:cNvSpPr txBox="1">
            <a:spLocks noChangeArrowheads="1"/>
          </p:cNvSpPr>
          <p:nvPr/>
        </p:nvSpPr>
        <p:spPr bwMode="auto">
          <a:xfrm>
            <a:off x="92075" y="30781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3200">
                <a:solidFill>
                  <a:schemeClr val="tx1"/>
                </a:solidFill>
                <a:effectLst>
                  <a:outerShdw blurRad="38100" dist="38100" dir="2700000" algn="tl">
                    <a:srgbClr val="C0C0C0"/>
                  </a:outerShdw>
                </a:effectLst>
                <a:latin typeface="宋体" pitchFamily="2" charset="-122"/>
              </a:rPr>
              <a:t>象</a:t>
            </a:r>
            <a:endParaRPr kumimoji="1" lang="zh-CN" altLang="en-US" sz="32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5142" name="AutoShape 24"/>
          <p:cNvSpPr>
            <a:spLocks noChangeArrowheads="1"/>
          </p:cNvSpPr>
          <p:nvPr/>
        </p:nvSpPr>
        <p:spPr bwMode="auto">
          <a:xfrm>
            <a:off x="6400800" y="684213"/>
            <a:ext cx="990600" cy="915987"/>
          </a:xfrm>
          <a:prstGeom prst="triangle">
            <a:avLst>
              <a:gd name="adj" fmla="val 50000"/>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endParaRPr kumimoji="1" lang="zh-CN" altLang="en-US" sz="4400" b="0">
              <a:solidFill>
                <a:schemeClr val="accent2"/>
              </a:solidFill>
              <a:latin typeface="黑体" pitchFamily="49" charset="-122"/>
              <a:ea typeface="黑体" pitchFamily="49" charset="-122"/>
            </a:endParaRPr>
          </a:p>
        </p:txBody>
      </p:sp>
      <p:sp>
        <p:nvSpPr>
          <p:cNvPr id="5143" name="AutoShape 25"/>
          <p:cNvSpPr>
            <a:spLocks noChangeArrowheads="1"/>
          </p:cNvSpPr>
          <p:nvPr/>
        </p:nvSpPr>
        <p:spPr bwMode="auto">
          <a:xfrm flipV="1">
            <a:off x="6019800" y="1676400"/>
            <a:ext cx="1828800" cy="1219200"/>
          </a:xfrm>
          <a:custGeom>
            <a:avLst/>
            <a:gdLst>
              <a:gd name="T0" fmla="*/ 2147483647 w 21600"/>
              <a:gd name="T1" fmla="*/ 1942170529 h 21600"/>
              <a:gd name="T2" fmla="*/ 2147483647 w 21600"/>
              <a:gd name="T3" fmla="*/ 2147483647 h 21600"/>
              <a:gd name="T4" fmla="*/ 1205968886 w 21600"/>
              <a:gd name="T5" fmla="*/ 1942170529 h 21600"/>
              <a:gd name="T6" fmla="*/ 2147483647 w 21600"/>
              <a:gd name="T7" fmla="*/ 0 h 21600"/>
              <a:gd name="T8" fmla="*/ 0 60000 65536"/>
              <a:gd name="T9" fmla="*/ 0 60000 65536"/>
              <a:gd name="T10" fmla="*/ 0 60000 65536"/>
              <a:gd name="T11" fmla="*/ 0 60000 65536"/>
              <a:gd name="T12" fmla="*/ 3787 w 21600"/>
              <a:gd name="T13" fmla="*/ 3787 h 21600"/>
              <a:gd name="T14" fmla="*/ 17813 w 21600"/>
              <a:gd name="T15" fmla="*/ 17813 h 21600"/>
            </a:gdLst>
            <a:ahLst/>
            <a:cxnLst>
              <a:cxn ang="T8">
                <a:pos x="T0" y="T1"/>
              </a:cxn>
              <a:cxn ang="T9">
                <a:pos x="T2" y="T3"/>
              </a:cxn>
              <a:cxn ang="T10">
                <a:pos x="T4" y="T5"/>
              </a:cxn>
              <a:cxn ang="T11">
                <a:pos x="T6" y="T7"/>
              </a:cxn>
            </a:cxnLst>
            <a:rect l="T12" t="T13" r="T14" b="T15"/>
            <a:pathLst>
              <a:path w="21600" h="21600">
                <a:moveTo>
                  <a:pt x="0" y="0"/>
                </a:moveTo>
                <a:lnTo>
                  <a:pt x="3974" y="21600"/>
                </a:lnTo>
                <a:lnTo>
                  <a:pt x="17626" y="21600"/>
                </a:lnTo>
                <a:lnTo>
                  <a:pt x="21600" y="0"/>
                </a:lnTo>
                <a:lnTo>
                  <a:pt x="0" y="0"/>
                </a:lnTo>
                <a:close/>
              </a:path>
            </a:pathLst>
          </a:custGeom>
          <a:solidFill>
            <a:srgbClr val="D60093"/>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144" name="AutoShape 26"/>
          <p:cNvSpPr>
            <a:spLocks noChangeArrowheads="1"/>
          </p:cNvSpPr>
          <p:nvPr/>
        </p:nvSpPr>
        <p:spPr bwMode="auto">
          <a:xfrm flipV="1">
            <a:off x="5562600" y="2971800"/>
            <a:ext cx="2667000" cy="914400"/>
          </a:xfrm>
          <a:custGeom>
            <a:avLst/>
            <a:gdLst>
              <a:gd name="T0" fmla="*/ 2147483647 w 21600"/>
              <a:gd name="T1" fmla="*/ 819353200 h 21600"/>
              <a:gd name="T2" fmla="*/ 2147483647 w 21600"/>
              <a:gd name="T3" fmla="*/ 1638706400 h 21600"/>
              <a:gd name="T4" fmla="*/ 2147483647 w 21600"/>
              <a:gd name="T5" fmla="*/ 819353200 h 21600"/>
              <a:gd name="T6" fmla="*/ 2147483647 w 21600"/>
              <a:gd name="T7" fmla="*/ 0 h 21600"/>
              <a:gd name="T8" fmla="*/ 0 60000 65536"/>
              <a:gd name="T9" fmla="*/ 0 60000 65536"/>
              <a:gd name="T10" fmla="*/ 0 60000 65536"/>
              <a:gd name="T11" fmla="*/ 0 60000 65536"/>
              <a:gd name="T12" fmla="*/ 3189 w 21600"/>
              <a:gd name="T13" fmla="*/ 3189 h 21600"/>
              <a:gd name="T14" fmla="*/ 18411 w 21600"/>
              <a:gd name="T15" fmla="*/ 18411 h 21600"/>
            </a:gdLst>
            <a:ahLst/>
            <a:cxnLst>
              <a:cxn ang="T8">
                <a:pos x="T0" y="T1"/>
              </a:cxn>
              <a:cxn ang="T9">
                <a:pos x="T2" y="T3"/>
              </a:cxn>
              <a:cxn ang="T10">
                <a:pos x="T4" y="T5"/>
              </a:cxn>
              <a:cxn ang="T11">
                <a:pos x="T6" y="T7"/>
              </a:cxn>
            </a:cxnLst>
            <a:rect l="T12" t="T13" r="T14" b="T15"/>
            <a:pathLst>
              <a:path w="21600" h="21600">
                <a:moveTo>
                  <a:pt x="0" y="0"/>
                </a:moveTo>
                <a:lnTo>
                  <a:pt x="2777" y="21600"/>
                </a:lnTo>
                <a:lnTo>
                  <a:pt x="18823" y="21600"/>
                </a:lnTo>
                <a:lnTo>
                  <a:pt x="21600" y="0"/>
                </a:lnTo>
                <a:lnTo>
                  <a:pt x="0" y="0"/>
                </a:lnTo>
                <a:close/>
              </a:path>
            </a:pathLst>
          </a:custGeom>
          <a:solidFill>
            <a:srgbClr val="FDC0E5"/>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145" name="AutoShape 27"/>
          <p:cNvSpPr>
            <a:spLocks noChangeArrowheads="1"/>
          </p:cNvSpPr>
          <p:nvPr/>
        </p:nvSpPr>
        <p:spPr bwMode="auto">
          <a:xfrm flipV="1">
            <a:off x="4724400" y="5029200"/>
            <a:ext cx="4343400" cy="1066800"/>
          </a:xfrm>
          <a:custGeom>
            <a:avLst/>
            <a:gdLst>
              <a:gd name="T0" fmla="*/ 2147483647 w 21600"/>
              <a:gd name="T1" fmla="*/ 1301102519 h 21600"/>
              <a:gd name="T2" fmla="*/ 2147483647 w 21600"/>
              <a:gd name="T3" fmla="*/ 2147483647 h 21600"/>
              <a:gd name="T4" fmla="*/ 2147483647 w 21600"/>
              <a:gd name="T5" fmla="*/ 1301102519 h 21600"/>
              <a:gd name="T6" fmla="*/ 2147483647 w 21600"/>
              <a:gd name="T7" fmla="*/ 0 h 21600"/>
              <a:gd name="T8" fmla="*/ 0 60000 65536"/>
              <a:gd name="T9" fmla="*/ 0 60000 65536"/>
              <a:gd name="T10" fmla="*/ 0 60000 65536"/>
              <a:gd name="T11" fmla="*/ 0 60000 65536"/>
              <a:gd name="T12" fmla="*/ 2516 w 21600"/>
              <a:gd name="T13" fmla="*/ 2516 h 21600"/>
              <a:gd name="T14" fmla="*/ 19084 w 21600"/>
              <a:gd name="T15" fmla="*/ 19084 h 21600"/>
            </a:gdLst>
            <a:ahLst/>
            <a:cxnLst>
              <a:cxn ang="T8">
                <a:pos x="T0" y="T1"/>
              </a:cxn>
              <a:cxn ang="T9">
                <a:pos x="T2" y="T3"/>
              </a:cxn>
              <a:cxn ang="T10">
                <a:pos x="T4" y="T5"/>
              </a:cxn>
              <a:cxn ang="T11">
                <a:pos x="T6" y="T7"/>
              </a:cxn>
            </a:cxnLst>
            <a:rect l="T12" t="T13" r="T14" b="T15"/>
            <a:pathLst>
              <a:path w="21600" h="21600">
                <a:moveTo>
                  <a:pt x="0" y="0"/>
                </a:moveTo>
                <a:lnTo>
                  <a:pt x="1432" y="21600"/>
                </a:lnTo>
                <a:lnTo>
                  <a:pt x="20168" y="21600"/>
                </a:lnTo>
                <a:lnTo>
                  <a:pt x="21600" y="0"/>
                </a:lnTo>
                <a:lnTo>
                  <a:pt x="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zh-CN" altLang="en-US"/>
          </a:p>
        </p:txBody>
      </p:sp>
      <p:sp>
        <p:nvSpPr>
          <p:cNvPr id="5146" name="AutoShape 28"/>
          <p:cNvSpPr>
            <a:spLocks noChangeArrowheads="1"/>
          </p:cNvSpPr>
          <p:nvPr/>
        </p:nvSpPr>
        <p:spPr bwMode="auto">
          <a:xfrm flipV="1">
            <a:off x="5105400" y="3962400"/>
            <a:ext cx="3581400" cy="990600"/>
          </a:xfrm>
          <a:custGeom>
            <a:avLst/>
            <a:gdLst>
              <a:gd name="T0" fmla="*/ 2147483647 w 21600"/>
              <a:gd name="T1" fmla="*/ 1041735506 h 21600"/>
              <a:gd name="T2" fmla="*/ 2147483647 w 21600"/>
              <a:gd name="T3" fmla="*/ 2083471057 h 21600"/>
              <a:gd name="T4" fmla="*/ 2147483647 w 21600"/>
              <a:gd name="T5" fmla="*/ 1041735506 h 21600"/>
              <a:gd name="T6" fmla="*/ 2147483647 w 21600"/>
              <a:gd name="T7" fmla="*/ 0 h 21600"/>
              <a:gd name="T8" fmla="*/ 0 60000 65536"/>
              <a:gd name="T9" fmla="*/ 0 60000 65536"/>
              <a:gd name="T10" fmla="*/ 0 60000 65536"/>
              <a:gd name="T11" fmla="*/ 0 60000 65536"/>
              <a:gd name="T12" fmla="*/ 2848 w 21600"/>
              <a:gd name="T13" fmla="*/ 2848 h 21600"/>
              <a:gd name="T14" fmla="*/ 18752 w 21600"/>
              <a:gd name="T15" fmla="*/ 18752 h 21600"/>
            </a:gdLst>
            <a:ahLst/>
            <a:cxnLst>
              <a:cxn ang="T8">
                <a:pos x="T0" y="T1"/>
              </a:cxn>
              <a:cxn ang="T9">
                <a:pos x="T2" y="T3"/>
              </a:cxn>
              <a:cxn ang="T10">
                <a:pos x="T4" y="T5"/>
              </a:cxn>
              <a:cxn ang="T11">
                <a:pos x="T6" y="T7"/>
              </a:cxn>
            </a:cxnLst>
            <a:rect l="T12" t="T13" r="T14" b="T15"/>
            <a:pathLst>
              <a:path w="21600" h="21600">
                <a:moveTo>
                  <a:pt x="0" y="0"/>
                </a:moveTo>
                <a:lnTo>
                  <a:pt x="2096" y="21600"/>
                </a:lnTo>
                <a:lnTo>
                  <a:pt x="19504" y="21600"/>
                </a:lnTo>
                <a:lnTo>
                  <a:pt x="21600" y="0"/>
                </a:lnTo>
                <a:lnTo>
                  <a:pt x="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147" name="Text Box 29"/>
          <p:cNvSpPr txBox="1">
            <a:spLocks noChangeArrowheads="1"/>
          </p:cNvSpPr>
          <p:nvPr/>
        </p:nvSpPr>
        <p:spPr bwMode="auto">
          <a:xfrm>
            <a:off x="5410200" y="5226050"/>
            <a:ext cx="3367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kumimoji="1" lang="zh-CN" altLang="en-US" sz="2800">
                <a:solidFill>
                  <a:srgbClr val="000000"/>
                </a:solidFill>
                <a:latin typeface="宋体" pitchFamily="2" charset="-122"/>
              </a:rPr>
              <a:t>数 据 库 设 计</a:t>
            </a:r>
          </a:p>
        </p:txBody>
      </p:sp>
      <p:sp>
        <p:nvSpPr>
          <p:cNvPr id="5148" name="Text Box 30"/>
          <p:cNvSpPr txBox="1">
            <a:spLocks noChangeArrowheads="1"/>
          </p:cNvSpPr>
          <p:nvPr/>
        </p:nvSpPr>
        <p:spPr bwMode="auto">
          <a:xfrm>
            <a:off x="5410200" y="408305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kumimoji="1" lang="zh-CN" altLang="en-US" sz="2800">
                <a:solidFill>
                  <a:srgbClr val="000000"/>
                </a:solidFill>
                <a:latin typeface="宋体" pitchFamily="2" charset="-122"/>
              </a:rPr>
              <a:t>体系结构设计</a:t>
            </a:r>
          </a:p>
        </p:txBody>
      </p:sp>
      <p:sp>
        <p:nvSpPr>
          <p:cNvPr id="5149" name="Text Box 31"/>
          <p:cNvSpPr txBox="1">
            <a:spLocks noChangeArrowheads="1"/>
          </p:cNvSpPr>
          <p:nvPr/>
        </p:nvSpPr>
        <p:spPr bwMode="auto">
          <a:xfrm>
            <a:off x="5943600" y="309245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kumimoji="1" lang="zh-CN" altLang="en-US" sz="2800">
                <a:solidFill>
                  <a:srgbClr val="000000"/>
                </a:solidFill>
                <a:latin typeface="宋体" pitchFamily="2" charset="-122"/>
              </a:rPr>
              <a:t>接口设计</a:t>
            </a:r>
          </a:p>
        </p:txBody>
      </p:sp>
      <p:sp>
        <p:nvSpPr>
          <p:cNvPr id="5150" name="Text Box 32"/>
          <p:cNvSpPr txBox="1">
            <a:spLocks noChangeArrowheads="1"/>
          </p:cNvSpPr>
          <p:nvPr/>
        </p:nvSpPr>
        <p:spPr bwMode="auto">
          <a:xfrm>
            <a:off x="6026150" y="221615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kumimoji="1" lang="zh-CN" altLang="en-US" sz="2800">
                <a:solidFill>
                  <a:srgbClr val="000000"/>
                </a:solidFill>
                <a:latin typeface="宋体" pitchFamily="2" charset="-122"/>
              </a:rPr>
              <a:t>过程设计</a:t>
            </a:r>
          </a:p>
        </p:txBody>
      </p:sp>
      <p:sp>
        <p:nvSpPr>
          <p:cNvPr id="5151" name="Line 33"/>
          <p:cNvSpPr>
            <a:spLocks noChangeShapeType="1"/>
          </p:cNvSpPr>
          <p:nvPr/>
        </p:nvSpPr>
        <p:spPr bwMode="auto">
          <a:xfrm flipV="1">
            <a:off x="4343400" y="2133600"/>
            <a:ext cx="205740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52" name="Line 34"/>
          <p:cNvSpPr>
            <a:spLocks noChangeShapeType="1"/>
          </p:cNvSpPr>
          <p:nvPr/>
        </p:nvSpPr>
        <p:spPr bwMode="auto">
          <a:xfrm flipV="1">
            <a:off x="3886200" y="3429000"/>
            <a:ext cx="205740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53" name="Line 35"/>
          <p:cNvSpPr>
            <a:spLocks noChangeShapeType="1"/>
          </p:cNvSpPr>
          <p:nvPr/>
        </p:nvSpPr>
        <p:spPr bwMode="auto">
          <a:xfrm>
            <a:off x="3733800" y="4038600"/>
            <a:ext cx="1828800" cy="4572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54" name="Oval 36"/>
          <p:cNvSpPr>
            <a:spLocks noChangeArrowheads="1"/>
          </p:cNvSpPr>
          <p:nvPr/>
        </p:nvSpPr>
        <p:spPr bwMode="auto">
          <a:xfrm>
            <a:off x="3733800" y="36576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5155" name="Oval 37"/>
          <p:cNvSpPr>
            <a:spLocks noChangeArrowheads="1"/>
          </p:cNvSpPr>
          <p:nvPr/>
        </p:nvSpPr>
        <p:spPr bwMode="auto">
          <a:xfrm>
            <a:off x="3657600" y="38862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5156" name="Line 38"/>
          <p:cNvSpPr>
            <a:spLocks noChangeShapeType="1"/>
          </p:cNvSpPr>
          <p:nvPr/>
        </p:nvSpPr>
        <p:spPr bwMode="auto">
          <a:xfrm>
            <a:off x="2971800" y="3886200"/>
            <a:ext cx="2362200" cy="1371600"/>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57" name="Oval 39"/>
          <p:cNvSpPr>
            <a:spLocks noChangeArrowheads="1"/>
          </p:cNvSpPr>
          <p:nvPr/>
        </p:nvSpPr>
        <p:spPr bwMode="auto">
          <a:xfrm>
            <a:off x="2819400" y="3733800"/>
            <a:ext cx="228600" cy="228600"/>
          </a:xfrm>
          <a:prstGeom prst="ellipse">
            <a:avLst/>
          </a:prstGeom>
          <a:solidFill>
            <a:srgbClr val="D60093"/>
          </a:solidFill>
          <a:ln w="12700">
            <a:solidFill>
              <a:schemeClr val="tx1"/>
            </a:solidFill>
            <a:round/>
            <a:headEnd/>
            <a:tailEnd/>
          </a:ln>
        </p:spPr>
        <p:txBody>
          <a:bodyPr wrap="none" anchor="ctr"/>
          <a:lstStyle/>
          <a:p>
            <a:endParaRPr lang="zh-CN" altLang="en-US"/>
          </a:p>
        </p:txBody>
      </p:sp>
      <p:sp>
        <p:nvSpPr>
          <p:cNvPr id="5158" name="Oval 40"/>
          <p:cNvSpPr>
            <a:spLocks noChangeArrowheads="1"/>
          </p:cNvSpPr>
          <p:nvPr/>
        </p:nvSpPr>
        <p:spPr bwMode="auto">
          <a:xfrm>
            <a:off x="1066800" y="38862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5159" name="Freeform 41"/>
          <p:cNvSpPr>
            <a:spLocks/>
          </p:cNvSpPr>
          <p:nvPr/>
        </p:nvSpPr>
        <p:spPr bwMode="auto">
          <a:xfrm>
            <a:off x="533400" y="863600"/>
            <a:ext cx="6057900" cy="3606800"/>
          </a:xfrm>
          <a:custGeom>
            <a:avLst/>
            <a:gdLst>
              <a:gd name="T0" fmla="*/ 2147483647 w 3816"/>
              <a:gd name="T1" fmla="*/ 2147483647 h 2384"/>
              <a:gd name="T2" fmla="*/ 2147483647 w 3816"/>
              <a:gd name="T3" fmla="*/ 2147483647 h 2384"/>
              <a:gd name="T4" fmla="*/ 2147483647 w 3816"/>
              <a:gd name="T5" fmla="*/ 2147483647 h 2384"/>
              <a:gd name="T6" fmla="*/ 2147483647 w 3816"/>
              <a:gd name="T7" fmla="*/ 2147483647 h 2384"/>
              <a:gd name="T8" fmla="*/ 2147483647 w 3816"/>
              <a:gd name="T9" fmla="*/ 2147483647 h 2384"/>
              <a:gd name="T10" fmla="*/ 2147483647 w 3816"/>
              <a:gd name="T11" fmla="*/ 2147483647 h 2384"/>
              <a:gd name="T12" fmla="*/ 2147483647 w 3816"/>
              <a:gd name="T13" fmla="*/ 2147483647 h 2384"/>
              <a:gd name="T14" fmla="*/ 2147483647 w 3816"/>
              <a:gd name="T15" fmla="*/ 2147483647 h 2384"/>
              <a:gd name="T16" fmla="*/ 2147483647 w 3816"/>
              <a:gd name="T17" fmla="*/ 2147483647 h 2384"/>
              <a:gd name="T18" fmla="*/ 2147483647 w 3816"/>
              <a:gd name="T19" fmla="*/ 2147483647 h 2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16"/>
              <a:gd name="T31" fmla="*/ 0 h 2384"/>
              <a:gd name="T32" fmla="*/ 3816 w 3816"/>
              <a:gd name="T33" fmla="*/ 2384 h 23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16" h="2384">
                <a:moveTo>
                  <a:pt x="600" y="2384"/>
                </a:moveTo>
                <a:cubicBezTo>
                  <a:pt x="456" y="2308"/>
                  <a:pt x="312" y="2232"/>
                  <a:pt x="216" y="2096"/>
                </a:cubicBezTo>
                <a:cubicBezTo>
                  <a:pt x="120" y="1960"/>
                  <a:pt x="48" y="1784"/>
                  <a:pt x="24" y="1568"/>
                </a:cubicBezTo>
                <a:cubicBezTo>
                  <a:pt x="0" y="1352"/>
                  <a:pt x="8" y="1024"/>
                  <a:pt x="72" y="800"/>
                </a:cubicBezTo>
                <a:cubicBezTo>
                  <a:pt x="136" y="576"/>
                  <a:pt x="256" y="352"/>
                  <a:pt x="408" y="224"/>
                </a:cubicBezTo>
                <a:cubicBezTo>
                  <a:pt x="560" y="96"/>
                  <a:pt x="776" y="64"/>
                  <a:pt x="984" y="32"/>
                </a:cubicBezTo>
                <a:cubicBezTo>
                  <a:pt x="1192" y="0"/>
                  <a:pt x="1424" y="8"/>
                  <a:pt x="1656" y="32"/>
                </a:cubicBezTo>
                <a:cubicBezTo>
                  <a:pt x="1888" y="56"/>
                  <a:pt x="2168" y="104"/>
                  <a:pt x="2376" y="176"/>
                </a:cubicBezTo>
                <a:cubicBezTo>
                  <a:pt x="2584" y="248"/>
                  <a:pt x="2664" y="352"/>
                  <a:pt x="2904" y="464"/>
                </a:cubicBezTo>
                <a:cubicBezTo>
                  <a:pt x="3144" y="576"/>
                  <a:pt x="3664" y="784"/>
                  <a:pt x="3816" y="848"/>
                </a:cubicBezTo>
              </a:path>
            </a:pathLst>
          </a:custGeom>
          <a:noFill/>
          <a:ln w="38100">
            <a:solidFill>
              <a:srgbClr val="FC0128"/>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0" name="Freeform 42"/>
          <p:cNvSpPr>
            <a:spLocks/>
          </p:cNvSpPr>
          <p:nvPr/>
        </p:nvSpPr>
        <p:spPr bwMode="auto">
          <a:xfrm>
            <a:off x="533400" y="2971800"/>
            <a:ext cx="609600" cy="2057400"/>
          </a:xfrm>
          <a:custGeom>
            <a:avLst/>
            <a:gdLst>
              <a:gd name="T0" fmla="*/ 2147483647 w 384"/>
              <a:gd name="T1" fmla="*/ 2147483647 h 1008"/>
              <a:gd name="T2" fmla="*/ 2147483647 w 384"/>
              <a:gd name="T3" fmla="*/ 2147483647 h 1008"/>
              <a:gd name="T4" fmla="*/ 2147483647 w 384"/>
              <a:gd name="T5" fmla="*/ 2147483647 h 1008"/>
              <a:gd name="T6" fmla="*/ 0 w 384"/>
              <a:gd name="T7" fmla="*/ 0 h 1008"/>
              <a:gd name="T8" fmla="*/ 0 60000 65536"/>
              <a:gd name="T9" fmla="*/ 0 60000 65536"/>
              <a:gd name="T10" fmla="*/ 0 60000 65536"/>
              <a:gd name="T11" fmla="*/ 0 60000 65536"/>
              <a:gd name="T12" fmla="*/ 0 w 384"/>
              <a:gd name="T13" fmla="*/ 0 h 1008"/>
              <a:gd name="T14" fmla="*/ 384 w 384"/>
              <a:gd name="T15" fmla="*/ 1008 h 1008"/>
            </a:gdLst>
            <a:ahLst/>
            <a:cxnLst>
              <a:cxn ang="T8">
                <a:pos x="T0" y="T1"/>
              </a:cxn>
              <a:cxn ang="T9">
                <a:pos x="T2" y="T3"/>
              </a:cxn>
              <a:cxn ang="T10">
                <a:pos x="T4" y="T5"/>
              </a:cxn>
              <a:cxn ang="T11">
                <a:pos x="T6" y="T7"/>
              </a:cxn>
            </a:cxnLst>
            <a:rect l="T12" t="T13" r="T14" b="T15"/>
            <a:pathLst>
              <a:path w="384" h="1008">
                <a:moveTo>
                  <a:pt x="384" y="1008"/>
                </a:moveTo>
                <a:cubicBezTo>
                  <a:pt x="312" y="912"/>
                  <a:pt x="240" y="816"/>
                  <a:pt x="192" y="720"/>
                </a:cubicBezTo>
                <a:cubicBezTo>
                  <a:pt x="144" y="624"/>
                  <a:pt x="128" y="552"/>
                  <a:pt x="96" y="432"/>
                </a:cubicBezTo>
                <a:cubicBezTo>
                  <a:pt x="64" y="312"/>
                  <a:pt x="16" y="72"/>
                  <a:pt x="0" y="0"/>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1" name="Oval 43"/>
          <p:cNvSpPr>
            <a:spLocks noChangeArrowheads="1"/>
          </p:cNvSpPr>
          <p:nvPr/>
        </p:nvSpPr>
        <p:spPr bwMode="auto">
          <a:xfrm>
            <a:off x="1295400" y="43434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5162" name="Oval 44"/>
          <p:cNvSpPr>
            <a:spLocks noChangeArrowheads="1"/>
          </p:cNvSpPr>
          <p:nvPr/>
        </p:nvSpPr>
        <p:spPr bwMode="auto">
          <a:xfrm>
            <a:off x="990600" y="48768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5163" name="Line 45"/>
          <p:cNvSpPr>
            <a:spLocks noChangeShapeType="1"/>
          </p:cNvSpPr>
          <p:nvPr/>
        </p:nvSpPr>
        <p:spPr bwMode="auto">
          <a:xfrm>
            <a:off x="1219200" y="4038600"/>
            <a:ext cx="4038600" cy="1600200"/>
          </a:xfrm>
          <a:prstGeom prst="line">
            <a:avLst/>
          </a:prstGeom>
          <a:noFill/>
          <a:ln w="38100">
            <a:solidFill>
              <a:srgbClr val="D60093"/>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64" name="Text Box 46"/>
          <p:cNvSpPr txBox="1">
            <a:spLocks noChangeArrowheads="1"/>
          </p:cNvSpPr>
          <p:nvPr/>
        </p:nvSpPr>
        <p:spPr bwMode="auto">
          <a:xfrm>
            <a:off x="1219200" y="6251575"/>
            <a:ext cx="1809750" cy="57943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kumimoji="1" lang="zh-CN" altLang="en-US" sz="3200" b="0">
                <a:solidFill>
                  <a:schemeClr val="tx1"/>
                </a:solidFill>
                <a:latin typeface="黑体" pitchFamily="49" charset="-122"/>
                <a:ea typeface="黑体" pitchFamily="49" charset="-122"/>
              </a:rPr>
              <a:t>分析模型</a:t>
            </a:r>
          </a:p>
        </p:txBody>
      </p:sp>
      <p:sp>
        <p:nvSpPr>
          <p:cNvPr id="5165" name="Text Box 47"/>
          <p:cNvSpPr txBox="1">
            <a:spLocks noChangeArrowheads="1"/>
          </p:cNvSpPr>
          <p:nvPr/>
        </p:nvSpPr>
        <p:spPr bwMode="auto">
          <a:xfrm>
            <a:off x="5505450" y="6251575"/>
            <a:ext cx="1809750" cy="57943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kumimoji="1" lang="zh-CN" altLang="en-US" sz="3200" b="0">
                <a:solidFill>
                  <a:schemeClr val="tx1"/>
                </a:solidFill>
                <a:latin typeface="黑体" pitchFamily="49" charset="-122"/>
                <a:ea typeface="黑体" pitchFamily="49" charset="-122"/>
              </a:rPr>
              <a:t>设计模型</a:t>
            </a:r>
          </a:p>
        </p:txBody>
      </p:sp>
      <p:sp>
        <p:nvSpPr>
          <p:cNvPr id="5166" name="AutoShape 48"/>
          <p:cNvSpPr>
            <a:spLocks noChangeArrowheads="1"/>
          </p:cNvSpPr>
          <p:nvPr/>
        </p:nvSpPr>
        <p:spPr bwMode="auto">
          <a:xfrm>
            <a:off x="3733800" y="6324600"/>
            <a:ext cx="1219200" cy="381000"/>
          </a:xfrm>
          <a:prstGeom prst="rightArrow">
            <a:avLst>
              <a:gd name="adj1" fmla="val 50000"/>
              <a:gd name="adj2" fmla="val 80000"/>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50000"/>
              </a:spcAft>
            </a:pPr>
            <a:r>
              <a:rPr lang="zh-CN" altLang="en-US" sz="3200">
                <a:solidFill>
                  <a:schemeClr val="tx1"/>
                </a:solidFill>
              </a:rPr>
              <a:t> </a:t>
            </a:r>
            <a:r>
              <a:rPr lang="en-US" altLang="zh-CN" sz="3200">
                <a:solidFill>
                  <a:srgbClr val="0000FF"/>
                </a:solidFill>
              </a:rPr>
              <a:t>on interrupt-driven</a:t>
            </a:r>
            <a:endParaRPr lang="en-US" altLang="zh-CN" sz="3200" b="0">
              <a:solidFill>
                <a:srgbClr val="0000FF"/>
              </a:solidFill>
            </a:endParaRPr>
          </a:p>
        </p:txBody>
      </p:sp>
      <p:grpSp>
        <p:nvGrpSpPr>
          <p:cNvPr id="40963" name="Group 3"/>
          <p:cNvGrpSpPr>
            <a:grpSpLocks/>
          </p:cNvGrpSpPr>
          <p:nvPr/>
        </p:nvGrpSpPr>
        <p:grpSpPr bwMode="auto">
          <a:xfrm>
            <a:off x="533400" y="304800"/>
            <a:ext cx="8686800" cy="4144963"/>
            <a:chOff x="144" y="288"/>
            <a:chExt cx="5472" cy="2611"/>
          </a:xfrm>
        </p:grpSpPr>
        <p:sp>
          <p:nvSpPr>
            <p:cNvPr id="40965" name="AutoShape 4"/>
            <p:cNvSpPr>
              <a:spLocks noChangeArrowheads="1"/>
            </p:cNvSpPr>
            <p:nvPr/>
          </p:nvSpPr>
          <p:spPr bwMode="auto">
            <a:xfrm>
              <a:off x="2736" y="2496"/>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40966" name="AutoShape 5"/>
            <p:cNvSpPr>
              <a:spLocks noChangeArrowheads="1"/>
            </p:cNvSpPr>
            <p:nvPr/>
          </p:nvSpPr>
          <p:spPr bwMode="auto">
            <a:xfrm>
              <a:off x="4224" y="2496"/>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40967" name="AutoShape 6"/>
            <p:cNvSpPr>
              <a:spLocks noChangeArrowheads="1"/>
            </p:cNvSpPr>
            <p:nvPr/>
          </p:nvSpPr>
          <p:spPr bwMode="auto">
            <a:xfrm>
              <a:off x="192" y="2496"/>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40968" name="AutoShape 7"/>
            <p:cNvSpPr>
              <a:spLocks noChangeArrowheads="1"/>
            </p:cNvSpPr>
            <p:nvPr/>
          </p:nvSpPr>
          <p:spPr bwMode="auto">
            <a:xfrm>
              <a:off x="1488" y="2496"/>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40969" name="Text Box 8"/>
            <p:cNvSpPr txBox="1">
              <a:spLocks noChangeArrowheads="1"/>
            </p:cNvSpPr>
            <p:nvPr/>
          </p:nvSpPr>
          <p:spPr bwMode="auto">
            <a:xfrm>
              <a:off x="144" y="2496"/>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Process 1</a:t>
              </a:r>
              <a:endParaRPr lang="en-US" altLang="zh-CN" sz="3200">
                <a:solidFill>
                  <a:schemeClr val="tx1"/>
                </a:solidFill>
              </a:endParaRPr>
            </a:p>
          </p:txBody>
        </p:sp>
        <p:sp>
          <p:nvSpPr>
            <p:cNvPr id="40970" name="Text Box 9"/>
            <p:cNvSpPr txBox="1">
              <a:spLocks noChangeArrowheads="1"/>
            </p:cNvSpPr>
            <p:nvPr/>
          </p:nvSpPr>
          <p:spPr bwMode="auto">
            <a:xfrm>
              <a:off x="1440" y="2496"/>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Process 2</a:t>
              </a:r>
            </a:p>
          </p:txBody>
        </p:sp>
        <p:sp>
          <p:nvSpPr>
            <p:cNvPr id="40971" name="Text Box 10"/>
            <p:cNvSpPr txBox="1">
              <a:spLocks noChangeArrowheads="1"/>
            </p:cNvSpPr>
            <p:nvPr/>
          </p:nvSpPr>
          <p:spPr bwMode="auto">
            <a:xfrm>
              <a:off x="2688" y="2496"/>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Process 3</a:t>
              </a:r>
            </a:p>
          </p:txBody>
        </p:sp>
        <p:sp>
          <p:nvSpPr>
            <p:cNvPr id="40972" name="Text Box 11"/>
            <p:cNvSpPr txBox="1">
              <a:spLocks noChangeArrowheads="1"/>
            </p:cNvSpPr>
            <p:nvPr/>
          </p:nvSpPr>
          <p:spPr bwMode="auto">
            <a:xfrm>
              <a:off x="4176" y="2496"/>
              <a:ext cx="13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Process n</a:t>
              </a:r>
            </a:p>
          </p:txBody>
        </p:sp>
        <p:sp>
          <p:nvSpPr>
            <p:cNvPr id="40973" name="Text Box 12"/>
            <p:cNvSpPr txBox="1">
              <a:spLocks noChangeArrowheads="1"/>
            </p:cNvSpPr>
            <p:nvPr/>
          </p:nvSpPr>
          <p:spPr bwMode="auto">
            <a:xfrm>
              <a:off x="3792" y="2496"/>
              <a:ext cx="48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a:t>
              </a:r>
              <a:endParaRPr lang="en-US" altLang="zh-CN" sz="3200">
                <a:solidFill>
                  <a:schemeClr val="tx1"/>
                </a:solidFill>
              </a:endParaRPr>
            </a:p>
          </p:txBody>
        </p:sp>
        <p:sp>
          <p:nvSpPr>
            <p:cNvPr id="40974" name="Text Box 13"/>
            <p:cNvSpPr txBox="1">
              <a:spLocks noChangeArrowheads="1"/>
            </p:cNvSpPr>
            <p:nvPr/>
          </p:nvSpPr>
          <p:spPr bwMode="auto">
            <a:xfrm>
              <a:off x="1776" y="864"/>
              <a:ext cx="624" cy="313"/>
            </a:xfrm>
            <a:prstGeom prst="rect">
              <a:avLst/>
            </a:prstGeom>
            <a:solidFill>
              <a:schemeClr val="bg2"/>
            </a:solidFill>
            <a:ln w="9525">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sz="3200">
                <a:solidFill>
                  <a:schemeClr val="tx1"/>
                </a:solidFill>
              </a:endParaRPr>
            </a:p>
          </p:txBody>
        </p:sp>
        <p:sp>
          <p:nvSpPr>
            <p:cNvPr id="40975" name="AutoShape 14"/>
            <p:cNvSpPr>
              <a:spLocks noChangeArrowheads="1"/>
            </p:cNvSpPr>
            <p:nvPr/>
          </p:nvSpPr>
          <p:spPr bwMode="auto">
            <a:xfrm>
              <a:off x="2784" y="1613"/>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40976" name="AutoShape 15"/>
            <p:cNvSpPr>
              <a:spLocks noChangeArrowheads="1"/>
            </p:cNvSpPr>
            <p:nvPr/>
          </p:nvSpPr>
          <p:spPr bwMode="auto">
            <a:xfrm>
              <a:off x="4272" y="1613"/>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40977" name="AutoShape 16"/>
            <p:cNvSpPr>
              <a:spLocks noChangeArrowheads="1"/>
            </p:cNvSpPr>
            <p:nvPr/>
          </p:nvSpPr>
          <p:spPr bwMode="auto">
            <a:xfrm>
              <a:off x="240" y="1613"/>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40978" name="AutoShape 17"/>
            <p:cNvSpPr>
              <a:spLocks noChangeArrowheads="1"/>
            </p:cNvSpPr>
            <p:nvPr/>
          </p:nvSpPr>
          <p:spPr bwMode="auto">
            <a:xfrm>
              <a:off x="1536" y="1613"/>
              <a:ext cx="1104" cy="384"/>
            </a:xfrm>
            <a:prstGeom prst="flowChartAlternateProcess">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40979" name="Text Box 18"/>
            <p:cNvSpPr txBox="1">
              <a:spLocks noChangeArrowheads="1"/>
            </p:cNvSpPr>
            <p:nvPr/>
          </p:nvSpPr>
          <p:spPr bwMode="auto">
            <a:xfrm>
              <a:off x="192" y="1613"/>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Handle 1</a:t>
              </a:r>
              <a:endParaRPr lang="en-US" altLang="zh-CN" sz="3200">
                <a:solidFill>
                  <a:schemeClr val="tx1"/>
                </a:solidFill>
              </a:endParaRPr>
            </a:p>
          </p:txBody>
        </p:sp>
        <p:sp>
          <p:nvSpPr>
            <p:cNvPr id="40980" name="Text Box 19"/>
            <p:cNvSpPr txBox="1">
              <a:spLocks noChangeArrowheads="1"/>
            </p:cNvSpPr>
            <p:nvPr/>
          </p:nvSpPr>
          <p:spPr bwMode="auto">
            <a:xfrm>
              <a:off x="1488" y="1613"/>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zh-CN" altLang="en-US" sz="2400">
                  <a:solidFill>
                    <a:schemeClr val="tx1"/>
                  </a:solidFill>
                </a:rPr>
                <a:t> </a:t>
              </a:r>
              <a:r>
                <a:rPr lang="en-US" altLang="zh-CN" sz="2400">
                  <a:solidFill>
                    <a:schemeClr val="tx1"/>
                  </a:solidFill>
                </a:rPr>
                <a:t>Handle 2</a:t>
              </a:r>
              <a:endParaRPr lang="en-US" altLang="zh-CN" sz="3200">
                <a:solidFill>
                  <a:schemeClr val="tx1"/>
                </a:solidFill>
              </a:endParaRPr>
            </a:p>
          </p:txBody>
        </p:sp>
        <p:sp>
          <p:nvSpPr>
            <p:cNvPr id="40981" name="Text Box 20"/>
            <p:cNvSpPr txBox="1">
              <a:spLocks noChangeArrowheads="1"/>
            </p:cNvSpPr>
            <p:nvPr/>
          </p:nvSpPr>
          <p:spPr bwMode="auto">
            <a:xfrm>
              <a:off x="2736" y="1613"/>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Handle 3</a:t>
              </a:r>
            </a:p>
          </p:txBody>
        </p:sp>
        <p:sp>
          <p:nvSpPr>
            <p:cNvPr id="40982" name="Text Box 21"/>
            <p:cNvSpPr txBox="1">
              <a:spLocks noChangeArrowheads="1"/>
            </p:cNvSpPr>
            <p:nvPr/>
          </p:nvSpPr>
          <p:spPr bwMode="auto">
            <a:xfrm>
              <a:off x="4224" y="1613"/>
              <a:ext cx="13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Handle n</a:t>
              </a:r>
            </a:p>
          </p:txBody>
        </p:sp>
        <p:sp>
          <p:nvSpPr>
            <p:cNvPr id="40983" name="Text Box 22"/>
            <p:cNvSpPr txBox="1">
              <a:spLocks noChangeArrowheads="1"/>
            </p:cNvSpPr>
            <p:nvPr/>
          </p:nvSpPr>
          <p:spPr bwMode="auto">
            <a:xfrm>
              <a:off x="3840" y="1613"/>
              <a:ext cx="48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spcAft>
                  <a:spcPct val="50000"/>
                </a:spcAft>
              </a:pPr>
              <a:r>
                <a:rPr lang="en-US" altLang="zh-CN" sz="2400">
                  <a:solidFill>
                    <a:schemeClr val="tx1"/>
                  </a:solidFill>
                </a:rPr>
                <a:t>…...</a:t>
              </a:r>
              <a:endParaRPr lang="en-US" altLang="zh-CN" sz="3200">
                <a:solidFill>
                  <a:schemeClr val="tx1"/>
                </a:solidFill>
              </a:endParaRPr>
            </a:p>
          </p:txBody>
        </p:sp>
        <p:sp>
          <p:nvSpPr>
            <p:cNvPr id="40984" name="Text Box 23"/>
            <p:cNvSpPr txBox="1">
              <a:spLocks noChangeArrowheads="1"/>
            </p:cNvSpPr>
            <p:nvPr/>
          </p:nvSpPr>
          <p:spPr bwMode="auto">
            <a:xfrm>
              <a:off x="2400" y="864"/>
              <a:ext cx="624" cy="313"/>
            </a:xfrm>
            <a:prstGeom prst="rect">
              <a:avLst/>
            </a:prstGeom>
            <a:solidFill>
              <a:schemeClr val="bg2"/>
            </a:solidFill>
            <a:ln w="9525">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sz="3200">
                <a:solidFill>
                  <a:schemeClr val="tx1"/>
                </a:solidFill>
              </a:endParaRPr>
            </a:p>
          </p:txBody>
        </p:sp>
        <p:sp>
          <p:nvSpPr>
            <p:cNvPr id="40985" name="Text Box 24"/>
            <p:cNvSpPr txBox="1">
              <a:spLocks noChangeArrowheads="1"/>
            </p:cNvSpPr>
            <p:nvPr/>
          </p:nvSpPr>
          <p:spPr bwMode="auto">
            <a:xfrm>
              <a:off x="3024" y="864"/>
              <a:ext cx="624" cy="313"/>
            </a:xfrm>
            <a:prstGeom prst="rect">
              <a:avLst/>
            </a:prstGeom>
            <a:solidFill>
              <a:schemeClr val="bg2"/>
            </a:solidFill>
            <a:ln w="9525">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sz="3200">
                <a:solidFill>
                  <a:schemeClr val="tx1"/>
                </a:solidFill>
              </a:endParaRPr>
            </a:p>
          </p:txBody>
        </p:sp>
        <p:sp>
          <p:nvSpPr>
            <p:cNvPr id="40986" name="Text Box 25"/>
            <p:cNvSpPr txBox="1">
              <a:spLocks noChangeArrowheads="1"/>
            </p:cNvSpPr>
            <p:nvPr/>
          </p:nvSpPr>
          <p:spPr bwMode="auto">
            <a:xfrm>
              <a:off x="3648" y="864"/>
              <a:ext cx="624" cy="313"/>
            </a:xfrm>
            <a:prstGeom prst="rect">
              <a:avLst/>
            </a:prstGeom>
            <a:solidFill>
              <a:schemeClr val="bg2"/>
            </a:solidFill>
            <a:ln w="9525">
              <a:solidFill>
                <a:schemeClr val="tx1"/>
              </a:solidFill>
              <a:miter lim="800000"/>
              <a:headEnd/>
              <a:tailEnd/>
            </a:ln>
          </p:spPr>
          <p:txBody>
            <a:bodyPr lIns="0" tIns="0" rIns="0" bIns="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sz="3200">
                <a:solidFill>
                  <a:schemeClr val="tx1"/>
                </a:solidFill>
              </a:endParaRPr>
            </a:p>
          </p:txBody>
        </p:sp>
        <p:sp>
          <p:nvSpPr>
            <p:cNvPr id="40987" name="Line 26"/>
            <p:cNvSpPr>
              <a:spLocks noChangeShapeType="1"/>
            </p:cNvSpPr>
            <p:nvPr/>
          </p:nvSpPr>
          <p:spPr bwMode="auto">
            <a:xfrm>
              <a:off x="2112" y="528"/>
              <a:ext cx="0" cy="336"/>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88" name="Line 27"/>
            <p:cNvSpPr>
              <a:spLocks noChangeShapeType="1"/>
            </p:cNvSpPr>
            <p:nvPr/>
          </p:nvSpPr>
          <p:spPr bwMode="auto">
            <a:xfrm>
              <a:off x="2688" y="528"/>
              <a:ext cx="0" cy="336"/>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89" name="Line 28"/>
            <p:cNvSpPr>
              <a:spLocks noChangeShapeType="1"/>
            </p:cNvSpPr>
            <p:nvPr/>
          </p:nvSpPr>
          <p:spPr bwMode="auto">
            <a:xfrm>
              <a:off x="3312" y="528"/>
              <a:ext cx="0" cy="336"/>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90" name="Line 29"/>
            <p:cNvSpPr>
              <a:spLocks noChangeShapeType="1"/>
            </p:cNvSpPr>
            <p:nvPr/>
          </p:nvSpPr>
          <p:spPr bwMode="auto">
            <a:xfrm>
              <a:off x="3936" y="528"/>
              <a:ext cx="0" cy="336"/>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91" name="Line 30"/>
            <p:cNvSpPr>
              <a:spLocks noChangeShapeType="1"/>
            </p:cNvSpPr>
            <p:nvPr/>
          </p:nvSpPr>
          <p:spPr bwMode="auto">
            <a:xfrm flipH="1">
              <a:off x="720" y="1200"/>
              <a:ext cx="1392" cy="480"/>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92" name="Line 31"/>
            <p:cNvSpPr>
              <a:spLocks noChangeShapeType="1"/>
            </p:cNvSpPr>
            <p:nvPr/>
          </p:nvSpPr>
          <p:spPr bwMode="auto">
            <a:xfrm flipH="1">
              <a:off x="2016" y="1200"/>
              <a:ext cx="672" cy="432"/>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93" name="Line 32"/>
            <p:cNvSpPr>
              <a:spLocks noChangeShapeType="1"/>
            </p:cNvSpPr>
            <p:nvPr/>
          </p:nvSpPr>
          <p:spPr bwMode="auto">
            <a:xfrm>
              <a:off x="3984" y="1200"/>
              <a:ext cx="864" cy="432"/>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94" name="Line 33"/>
            <p:cNvSpPr>
              <a:spLocks noChangeShapeType="1"/>
            </p:cNvSpPr>
            <p:nvPr/>
          </p:nvSpPr>
          <p:spPr bwMode="auto">
            <a:xfrm>
              <a:off x="3312" y="1200"/>
              <a:ext cx="0" cy="432"/>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95" name="Line 34"/>
            <p:cNvSpPr>
              <a:spLocks noChangeShapeType="1"/>
            </p:cNvSpPr>
            <p:nvPr/>
          </p:nvSpPr>
          <p:spPr bwMode="auto">
            <a:xfrm>
              <a:off x="768" y="2016"/>
              <a:ext cx="0" cy="480"/>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96" name="Line 35"/>
            <p:cNvSpPr>
              <a:spLocks noChangeShapeType="1"/>
            </p:cNvSpPr>
            <p:nvPr/>
          </p:nvSpPr>
          <p:spPr bwMode="auto">
            <a:xfrm>
              <a:off x="2064" y="2016"/>
              <a:ext cx="0" cy="480"/>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97" name="Line 36"/>
            <p:cNvSpPr>
              <a:spLocks noChangeShapeType="1"/>
            </p:cNvSpPr>
            <p:nvPr/>
          </p:nvSpPr>
          <p:spPr bwMode="auto">
            <a:xfrm>
              <a:off x="3312" y="2016"/>
              <a:ext cx="0" cy="480"/>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98" name="Line 37"/>
            <p:cNvSpPr>
              <a:spLocks noChangeShapeType="1"/>
            </p:cNvSpPr>
            <p:nvPr/>
          </p:nvSpPr>
          <p:spPr bwMode="auto">
            <a:xfrm>
              <a:off x="4848" y="2016"/>
              <a:ext cx="0" cy="480"/>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99" name="Text Box 38"/>
            <p:cNvSpPr txBox="1">
              <a:spLocks noChangeArrowheads="1"/>
            </p:cNvSpPr>
            <p:nvPr/>
          </p:nvSpPr>
          <p:spPr bwMode="auto">
            <a:xfrm>
              <a:off x="2976" y="288"/>
              <a:ext cx="120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Interrupt</a:t>
              </a:r>
            </a:p>
          </p:txBody>
        </p:sp>
        <p:sp>
          <p:nvSpPr>
            <p:cNvPr id="41000" name="Text Box 39"/>
            <p:cNvSpPr txBox="1">
              <a:spLocks noChangeArrowheads="1"/>
            </p:cNvSpPr>
            <p:nvPr/>
          </p:nvSpPr>
          <p:spPr bwMode="auto">
            <a:xfrm>
              <a:off x="288" y="864"/>
              <a:ext cx="14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spcAft>
                  <a:spcPct val="50000"/>
                </a:spcAft>
              </a:pPr>
              <a:r>
                <a:rPr lang="en-US" altLang="zh-CN" sz="2400">
                  <a:solidFill>
                    <a:schemeClr val="tx1"/>
                  </a:solidFill>
                </a:rPr>
                <a:t>Interrupt vector</a:t>
              </a:r>
            </a:p>
          </p:txBody>
        </p:sp>
      </p:grpSp>
      <p:sp>
        <p:nvSpPr>
          <p:cNvPr id="40964" name="Text Box 40"/>
          <p:cNvSpPr txBox="1">
            <a:spLocks noChangeArrowheads="1"/>
          </p:cNvSpPr>
          <p:nvPr/>
        </p:nvSpPr>
        <p:spPr bwMode="auto">
          <a:xfrm>
            <a:off x="0" y="4800600"/>
            <a:ext cx="91440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Aft>
                <a:spcPct val="30000"/>
              </a:spcAft>
            </a:pPr>
            <a:r>
              <a:rPr lang="zh-CN" altLang="en-US" sz="2800" b="0">
                <a:solidFill>
                  <a:schemeClr val="tx1"/>
                </a:solidFill>
              </a:rPr>
              <a:t>    </a:t>
            </a:r>
            <a:r>
              <a:rPr lang="en-US" altLang="zh-CN" sz="2800" b="0">
                <a:solidFill>
                  <a:schemeClr val="tx1"/>
                </a:solidFill>
              </a:rPr>
              <a:t>This model allows very fast responses to events, so it is often used in real-time system, but it is complex to program and difficult to validate.</a:t>
            </a:r>
            <a:endParaRPr lang="en-US" altLang="zh-CN" sz="3200">
              <a:solidFill>
                <a:schemeClr val="tx1"/>
              </a:solidFill>
            </a:endParaRPr>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50825" y="2528888"/>
            <a:ext cx="8763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en-GB" altLang="zh-CN" sz="4400" b="0">
                <a:solidFill>
                  <a:schemeClr val="tx1"/>
                </a:solidFill>
                <a:latin typeface="Arial" charset="0"/>
              </a:rPr>
              <a:t> </a:t>
            </a:r>
            <a:r>
              <a:rPr lang="en-GB" altLang="zh-CN" sz="4400" b="0">
                <a:solidFill>
                  <a:srgbClr val="0000FF"/>
                </a:solidFill>
                <a:latin typeface="Arial" charset="0"/>
              </a:rPr>
              <a:t>(2) architectural pattern or style</a:t>
            </a:r>
            <a:endParaRPr lang="en-US" altLang="zh-CN" sz="1800" b="0">
              <a:solidFill>
                <a:srgbClr val="0000FF"/>
              </a:solidFill>
              <a:latin typeface="Arial" charset="0"/>
            </a:endParaRP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341438"/>
            <a:ext cx="91440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lnSpc>
                <a:spcPct val="130000"/>
              </a:lnSpc>
              <a:spcBef>
                <a:spcPct val="20000"/>
              </a:spcBef>
              <a:buClr>
                <a:schemeClr val="tx2"/>
              </a:buClr>
              <a:buSzPct val="120000"/>
            </a:pPr>
            <a:endParaRPr lang="zh-CN" altLang="en-US" sz="3200">
              <a:solidFill>
                <a:schemeClr val="tx2"/>
              </a:solidFill>
              <a:latin typeface="宋体" pitchFamily="2" charset="-122"/>
            </a:endParaRPr>
          </a:p>
          <a:p>
            <a:pPr marL="342900" indent="-342900" algn="l" eaLnBrk="0" hangingPunct="0">
              <a:spcAft>
                <a:spcPts val="1200"/>
              </a:spcAft>
              <a:buClr>
                <a:srgbClr val="FF0000"/>
              </a:buClr>
              <a:buSzPct val="80000"/>
              <a:buFont typeface="Wingdings" pitchFamily="2" charset="2"/>
              <a:buChar char="Ø"/>
            </a:pPr>
            <a:r>
              <a:rPr lang="zh-CN" altLang="en-US" sz="2800">
                <a:latin typeface="宋体" pitchFamily="2" charset="-122"/>
              </a:rPr>
              <a:t>体系结构风格</a:t>
            </a:r>
            <a:r>
              <a:rPr lang="en-US" altLang="zh-CN" sz="2800">
                <a:solidFill>
                  <a:schemeClr val="tx1"/>
                </a:solidFill>
                <a:latin typeface="宋体" pitchFamily="2" charset="-122"/>
              </a:rPr>
              <a:t>(Architecture Styles)</a:t>
            </a:r>
            <a:endParaRPr lang="en-US" altLang="zh-CN" sz="2800">
              <a:solidFill>
                <a:schemeClr val="folHlink"/>
              </a:solidFill>
              <a:latin typeface="宋体" pitchFamily="2" charset="-122"/>
            </a:endParaRPr>
          </a:p>
          <a:p>
            <a:pPr marL="342900" indent="-342900" algn="l" eaLnBrk="0" hangingPunct="0">
              <a:spcAft>
                <a:spcPts val="1200"/>
              </a:spcAft>
              <a:buClr>
                <a:srgbClr val="FF0000"/>
              </a:buClr>
              <a:buSzPct val="80000"/>
              <a:buFont typeface="Wingdings" pitchFamily="2" charset="2"/>
              <a:buNone/>
            </a:pPr>
            <a:r>
              <a:rPr lang="en-US" altLang="zh-CN" sz="3200">
                <a:solidFill>
                  <a:schemeClr val="folHlink"/>
                </a:solidFill>
                <a:latin typeface="宋体" pitchFamily="2" charset="-122"/>
              </a:rPr>
              <a:t>  </a:t>
            </a:r>
            <a:r>
              <a:rPr lang="zh-CN" altLang="en-US" sz="2400">
                <a:solidFill>
                  <a:schemeClr val="tx1"/>
                </a:solidFill>
                <a:latin typeface="宋体" pitchFamily="2" charset="-122"/>
              </a:rPr>
              <a:t>表示软件系统的一种特别的基本结构，以及相关的构造方法</a:t>
            </a:r>
          </a:p>
          <a:p>
            <a:pPr marL="342900" indent="-342900" algn="l" eaLnBrk="0" hangingPunct="0">
              <a:spcAft>
                <a:spcPts val="1200"/>
              </a:spcAft>
              <a:buClr>
                <a:srgbClr val="FF0000"/>
              </a:buClr>
              <a:buSzPct val="80000"/>
              <a:buFont typeface="Wingdings" pitchFamily="2" charset="2"/>
              <a:buChar char="Ø"/>
            </a:pPr>
            <a:r>
              <a:rPr lang="zh-CN" altLang="en-US" sz="2800">
                <a:latin typeface="宋体" pitchFamily="2" charset="-122"/>
              </a:rPr>
              <a:t>设计模式</a:t>
            </a:r>
            <a:r>
              <a:rPr lang="en-US" altLang="zh-CN" sz="2800">
                <a:solidFill>
                  <a:schemeClr val="tx1"/>
                </a:solidFill>
                <a:latin typeface="宋体" pitchFamily="2" charset="-122"/>
              </a:rPr>
              <a:t>(Design Patterns)</a:t>
            </a:r>
            <a:endParaRPr lang="en-US" altLang="zh-CN" sz="2800">
              <a:solidFill>
                <a:schemeClr val="folHlink"/>
              </a:solidFill>
              <a:latin typeface="宋体" pitchFamily="2" charset="-122"/>
            </a:endParaRPr>
          </a:p>
          <a:p>
            <a:pPr marL="342900" indent="-342900" algn="l" eaLnBrk="0" hangingPunct="0">
              <a:spcAft>
                <a:spcPts val="1200"/>
              </a:spcAft>
              <a:buClr>
                <a:srgbClr val="FF0000"/>
              </a:buClr>
              <a:buSzPct val="80000"/>
              <a:buFont typeface="Wingdings" pitchFamily="2" charset="2"/>
              <a:buNone/>
            </a:pPr>
            <a:r>
              <a:rPr lang="en-US" altLang="zh-CN" sz="2800">
                <a:solidFill>
                  <a:schemeClr val="tx1"/>
                </a:solidFill>
                <a:latin typeface="宋体" pitchFamily="2" charset="-122"/>
              </a:rPr>
              <a:t>  </a:t>
            </a:r>
            <a:r>
              <a:rPr lang="zh-CN" altLang="en-US" sz="2400">
                <a:solidFill>
                  <a:schemeClr val="tx1"/>
                </a:solidFill>
                <a:latin typeface="宋体" pitchFamily="2" charset="-122"/>
              </a:rPr>
              <a:t>构造型模式、结构型模式、行为型模式</a:t>
            </a:r>
            <a:endParaRPr lang="zh-CN" altLang="en-US" sz="2800">
              <a:solidFill>
                <a:schemeClr val="folHlink"/>
              </a:solidFill>
              <a:latin typeface="宋体" pitchFamily="2" charset="-122"/>
            </a:endParaRPr>
          </a:p>
          <a:p>
            <a:pPr marL="342900" indent="-342900" algn="l" eaLnBrk="0" hangingPunct="0">
              <a:spcAft>
                <a:spcPts val="1200"/>
              </a:spcAft>
              <a:buClr>
                <a:srgbClr val="FF0000"/>
              </a:buClr>
              <a:buSzPct val="80000"/>
              <a:buFont typeface="Wingdings" pitchFamily="2" charset="2"/>
              <a:buChar char="Ø"/>
            </a:pPr>
            <a:r>
              <a:rPr lang="zh-CN" altLang="en-US" sz="2800">
                <a:latin typeface="宋体" pitchFamily="2" charset="-122"/>
              </a:rPr>
              <a:t>框架</a:t>
            </a:r>
            <a:r>
              <a:rPr lang="en-US" altLang="zh-CN" sz="2800">
                <a:solidFill>
                  <a:schemeClr val="tx1"/>
                </a:solidFill>
                <a:latin typeface="宋体" pitchFamily="2" charset="-122"/>
              </a:rPr>
              <a:t>(Framework)</a:t>
            </a:r>
          </a:p>
          <a:p>
            <a:pPr marL="342900" indent="-342900" algn="l" eaLnBrk="0" hangingPunct="0">
              <a:spcAft>
                <a:spcPts val="1200"/>
              </a:spcAft>
              <a:buClr>
                <a:srgbClr val="FF0000"/>
              </a:buClr>
              <a:buSzPct val="80000"/>
              <a:buFont typeface="Wingdings" pitchFamily="2" charset="2"/>
              <a:buNone/>
            </a:pPr>
            <a:r>
              <a:rPr lang="en-US" altLang="zh-CN" sz="2800">
                <a:solidFill>
                  <a:schemeClr val="tx1"/>
                </a:solidFill>
                <a:latin typeface="宋体" pitchFamily="2" charset="-122"/>
              </a:rPr>
              <a:t>  </a:t>
            </a:r>
            <a:r>
              <a:rPr lang="zh-CN" altLang="en-US" sz="2400">
                <a:solidFill>
                  <a:schemeClr val="tx1"/>
                </a:solidFill>
                <a:latin typeface="宋体" pitchFamily="2" charset="-122"/>
              </a:rPr>
              <a:t>另一种研究和构造软件体系结构的方法，更多的是关于应用领域问题的已建立的系统结构。</a:t>
            </a:r>
            <a:endParaRPr lang="zh-CN" altLang="en-US" sz="2800">
              <a:solidFill>
                <a:schemeClr val="folHlink"/>
              </a:solidFill>
              <a:latin typeface="宋体" pitchFamily="2" charset="-122"/>
            </a:endParaRPr>
          </a:p>
        </p:txBody>
      </p:sp>
      <p:sp>
        <p:nvSpPr>
          <p:cNvPr id="43011" name="Rectangle 3"/>
          <p:cNvSpPr>
            <a:spLocks noChangeArrowheads="1"/>
          </p:cNvSpPr>
          <p:nvPr/>
        </p:nvSpPr>
        <p:spPr bwMode="auto">
          <a:xfrm>
            <a:off x="566738" y="593725"/>
            <a:ext cx="203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相关概念</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15888" y="1763713"/>
            <a:ext cx="882173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lnSpc>
                <a:spcPct val="120000"/>
              </a:lnSpc>
              <a:spcBef>
                <a:spcPct val="40000"/>
              </a:spcBef>
              <a:buClr>
                <a:srgbClr val="FF0000"/>
              </a:buClr>
              <a:buSzPct val="80000"/>
              <a:buFont typeface="Wingdings" pitchFamily="2" charset="2"/>
              <a:buChar char="ü"/>
            </a:pPr>
            <a:r>
              <a:rPr lang="zh-CN" altLang="en-US" sz="2800">
                <a:solidFill>
                  <a:schemeClr val="tx1"/>
                </a:solidFill>
                <a:latin typeface="宋体" pitchFamily="2" charset="-122"/>
              </a:rPr>
              <a:t>公认的、被多次使用的</a:t>
            </a:r>
            <a:r>
              <a:rPr lang="zh-CN" altLang="en-US" sz="2800">
                <a:solidFill>
                  <a:srgbClr val="F84100"/>
                </a:solidFill>
                <a:latin typeface="宋体" pitchFamily="2" charset="-122"/>
              </a:rPr>
              <a:t>系统结构</a:t>
            </a:r>
            <a:r>
              <a:rPr lang="zh-CN" altLang="en-US" sz="2800">
                <a:solidFill>
                  <a:schemeClr val="tx1"/>
                </a:solidFill>
                <a:latin typeface="宋体" pitchFamily="2" charset="-122"/>
              </a:rPr>
              <a:t>被称为结构风格、设计模式、</a:t>
            </a:r>
            <a:r>
              <a:rPr lang="en-US" altLang="zh-CN" sz="2800">
                <a:solidFill>
                  <a:schemeClr val="tx1"/>
                </a:solidFill>
                <a:latin typeface="宋体" pitchFamily="2" charset="-122"/>
              </a:rPr>
              <a:t>(</a:t>
            </a:r>
            <a:r>
              <a:rPr lang="zh-CN" altLang="en-US" sz="2800">
                <a:solidFill>
                  <a:schemeClr val="tx1"/>
                </a:solidFill>
                <a:latin typeface="宋体" pitchFamily="2" charset="-122"/>
              </a:rPr>
              <a:t>设计</a:t>
            </a:r>
            <a:r>
              <a:rPr lang="en-US" altLang="zh-CN" sz="2800">
                <a:solidFill>
                  <a:schemeClr val="tx1"/>
                </a:solidFill>
                <a:latin typeface="宋体" pitchFamily="2" charset="-122"/>
              </a:rPr>
              <a:t>)</a:t>
            </a:r>
            <a:r>
              <a:rPr lang="zh-CN" altLang="en-US" sz="2800">
                <a:solidFill>
                  <a:schemeClr val="tx1"/>
                </a:solidFill>
                <a:latin typeface="宋体" pitchFamily="2" charset="-122"/>
              </a:rPr>
              <a:t>框架。</a:t>
            </a:r>
          </a:p>
          <a:p>
            <a:pPr marL="342900" indent="-342900" algn="l" eaLnBrk="0" hangingPunct="0">
              <a:lnSpc>
                <a:spcPct val="120000"/>
              </a:lnSpc>
              <a:spcBef>
                <a:spcPct val="75000"/>
              </a:spcBef>
              <a:buClr>
                <a:srgbClr val="FF0000"/>
              </a:buClr>
              <a:buSzPct val="80000"/>
              <a:buFont typeface="Wingdings" pitchFamily="2" charset="2"/>
              <a:buChar char="ü"/>
            </a:pPr>
            <a:r>
              <a:rPr lang="zh-CN" altLang="en-US" sz="2800">
                <a:solidFill>
                  <a:schemeClr val="tx1"/>
                </a:solidFill>
                <a:latin typeface="宋体" pitchFamily="2" charset="-122"/>
              </a:rPr>
              <a:t>如果说一门工程技术的成熟表现在其基本设计构件的提出和系统化，那么体系结构的风格、模式、框架就是</a:t>
            </a:r>
            <a:r>
              <a:rPr lang="zh-CN" altLang="en-US" sz="2800">
                <a:solidFill>
                  <a:srgbClr val="F84100"/>
                </a:solidFill>
                <a:latin typeface="宋体" pitchFamily="2" charset="-122"/>
              </a:rPr>
              <a:t>软件工程中的基本构件</a:t>
            </a:r>
            <a:r>
              <a:rPr lang="zh-CN" altLang="en-US" sz="2800">
                <a:solidFill>
                  <a:schemeClr val="tx1"/>
                </a:solidFill>
                <a:latin typeface="宋体" pitchFamily="2" charset="-122"/>
              </a:rPr>
              <a:t>。</a:t>
            </a:r>
          </a:p>
          <a:p>
            <a:pPr marL="342900" indent="-342900" algn="l" eaLnBrk="0" hangingPunct="0">
              <a:lnSpc>
                <a:spcPct val="120000"/>
              </a:lnSpc>
              <a:spcBef>
                <a:spcPct val="70000"/>
              </a:spcBef>
              <a:buClr>
                <a:srgbClr val="FF0000"/>
              </a:buClr>
              <a:buSzPct val="80000"/>
              <a:buFont typeface="Wingdings" pitchFamily="2" charset="2"/>
              <a:buChar char="ü"/>
            </a:pPr>
            <a:endParaRPr lang="zh-CN" altLang="en-US" sz="2800">
              <a:solidFill>
                <a:schemeClr val="tx1"/>
              </a:solidFill>
              <a:latin typeface="宋体" pitchFamily="2" charset="-122"/>
            </a:endParaRPr>
          </a:p>
        </p:txBody>
      </p:sp>
      <p:sp>
        <p:nvSpPr>
          <p:cNvPr id="44035" name="Rectangle 3"/>
          <p:cNvSpPr>
            <a:spLocks noChangeArrowheads="1"/>
          </p:cNvSpPr>
          <p:nvPr/>
        </p:nvSpPr>
        <p:spPr bwMode="auto">
          <a:xfrm>
            <a:off x="566738" y="593725"/>
            <a:ext cx="203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相关概念</a:t>
            </a:r>
          </a:p>
        </p:txBody>
      </p:sp>
    </p:spTree>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96863" y="1719263"/>
            <a:ext cx="8550275"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lnSpc>
                <a:spcPct val="130000"/>
              </a:lnSpc>
              <a:spcBef>
                <a:spcPct val="20000"/>
              </a:spcBef>
              <a:buClr>
                <a:schemeClr val="tx2"/>
              </a:buClr>
              <a:buSzPct val="120000"/>
            </a:pPr>
            <a:r>
              <a:rPr lang="zh-CN" altLang="en-US" sz="2800">
                <a:solidFill>
                  <a:schemeClr val="tx2"/>
                </a:solidFill>
                <a:latin typeface="宋体" pitchFamily="2" charset="-122"/>
              </a:rPr>
              <a:t>对体系结构风格的理解</a:t>
            </a:r>
            <a:endParaRPr lang="zh-CN" altLang="en-US" sz="3200">
              <a:solidFill>
                <a:schemeClr val="tx2"/>
              </a:solidFill>
              <a:latin typeface="宋体" pitchFamily="2" charset="-122"/>
            </a:endParaRPr>
          </a:p>
          <a:p>
            <a:pPr marL="342900" indent="-342900" algn="l" eaLnBrk="0" hangingPunct="0">
              <a:spcBef>
                <a:spcPct val="40000"/>
              </a:spcBef>
              <a:buClr>
                <a:schemeClr val="tx1"/>
              </a:buClr>
              <a:buSzPct val="85000"/>
              <a:buFont typeface="Wingdings" pitchFamily="2" charset="2"/>
              <a:buChar char="v"/>
            </a:pPr>
            <a:r>
              <a:rPr lang="zh-CN" altLang="en-US" sz="2400">
                <a:solidFill>
                  <a:schemeClr val="tx1"/>
                </a:solidFill>
                <a:latin typeface="宋体" pitchFamily="2" charset="-122"/>
              </a:rPr>
              <a:t>结构风格以</a:t>
            </a:r>
            <a:r>
              <a:rPr lang="zh-CN" altLang="en-US" sz="2400">
                <a:solidFill>
                  <a:srgbClr val="F84100"/>
                </a:solidFill>
                <a:latin typeface="宋体" pitchFamily="2" charset="-122"/>
              </a:rPr>
              <a:t>结构组织为特性</a:t>
            </a:r>
            <a:r>
              <a:rPr lang="zh-CN" altLang="en-US" sz="2400">
                <a:solidFill>
                  <a:schemeClr val="tx1"/>
                </a:solidFill>
                <a:latin typeface="宋体" pitchFamily="2" charset="-122"/>
              </a:rPr>
              <a:t>定义了一个软件系统族，表达了部件以及部件之间的关系。</a:t>
            </a:r>
          </a:p>
          <a:p>
            <a:pPr marL="342900" indent="-342900" algn="l" eaLnBrk="0" hangingPunct="0">
              <a:spcBef>
                <a:spcPct val="40000"/>
              </a:spcBef>
              <a:buClr>
                <a:schemeClr val="tx1"/>
              </a:buClr>
              <a:buSzPct val="85000"/>
              <a:buFont typeface="Wingdings" pitchFamily="2" charset="2"/>
              <a:buChar char="v"/>
            </a:pPr>
            <a:r>
              <a:rPr lang="zh-CN" altLang="en-US" sz="2400">
                <a:solidFill>
                  <a:schemeClr val="tx1"/>
                </a:solidFill>
                <a:latin typeface="宋体" pitchFamily="2" charset="-122"/>
              </a:rPr>
              <a:t>体系结构风格通过组件应用的限制及其与构建有关的组成和设计规则来</a:t>
            </a:r>
            <a:r>
              <a:rPr lang="zh-CN" altLang="en-US" sz="2400">
                <a:solidFill>
                  <a:srgbClr val="FF33CC"/>
                </a:solidFill>
                <a:latin typeface="宋体" pitchFamily="2" charset="-122"/>
              </a:rPr>
              <a:t>表现组件和组件之间的关系</a:t>
            </a:r>
            <a:r>
              <a:rPr lang="zh-CN" altLang="en-US" sz="2400">
                <a:solidFill>
                  <a:schemeClr val="tx1"/>
                </a:solidFill>
                <a:latin typeface="宋体" pitchFamily="2" charset="-122"/>
              </a:rPr>
              <a:t>。</a:t>
            </a:r>
          </a:p>
          <a:p>
            <a:pPr marL="342900" indent="-342900" algn="l" eaLnBrk="0" hangingPunct="0">
              <a:spcBef>
                <a:spcPct val="40000"/>
              </a:spcBef>
              <a:buClr>
                <a:schemeClr val="tx1"/>
              </a:buClr>
              <a:buSzPct val="85000"/>
              <a:buFont typeface="Wingdings" pitchFamily="2" charset="2"/>
              <a:buChar char="v"/>
            </a:pPr>
            <a:r>
              <a:rPr lang="zh-CN" altLang="en-US" sz="2400">
                <a:solidFill>
                  <a:schemeClr val="tx1"/>
                </a:solidFill>
                <a:latin typeface="宋体" pitchFamily="2" charset="-122"/>
              </a:rPr>
              <a:t>体系结构风格表示了软件系统的一种</a:t>
            </a:r>
            <a:r>
              <a:rPr lang="zh-CN" altLang="en-US" sz="2400">
                <a:solidFill>
                  <a:srgbClr val="F84100"/>
                </a:solidFill>
                <a:latin typeface="宋体" pitchFamily="2" charset="-122"/>
              </a:rPr>
              <a:t>特别的基本结构</a:t>
            </a:r>
            <a:r>
              <a:rPr lang="zh-CN" altLang="en-US" sz="2400">
                <a:solidFill>
                  <a:schemeClr val="tx1"/>
                </a:solidFill>
                <a:latin typeface="宋体" pitchFamily="2" charset="-122"/>
              </a:rPr>
              <a:t>，以及相关的构造方法。</a:t>
            </a:r>
          </a:p>
          <a:p>
            <a:pPr marL="342900" indent="-342900" algn="l" eaLnBrk="0" hangingPunct="0">
              <a:spcBef>
                <a:spcPct val="40000"/>
              </a:spcBef>
              <a:buClr>
                <a:schemeClr val="tx1"/>
              </a:buClr>
              <a:buSzPct val="85000"/>
              <a:buFont typeface="Wingdings" pitchFamily="2" charset="2"/>
              <a:buChar char="v"/>
            </a:pPr>
            <a:r>
              <a:rPr lang="zh-CN" altLang="en-US" sz="2400">
                <a:solidFill>
                  <a:schemeClr val="tx1"/>
                </a:solidFill>
                <a:latin typeface="宋体" pitchFamily="2" charset="-122"/>
              </a:rPr>
              <a:t>体系结构风格应该使一些对软件</a:t>
            </a:r>
            <a:r>
              <a:rPr lang="zh-CN" altLang="en-US" sz="2400">
                <a:solidFill>
                  <a:srgbClr val="F84100"/>
                </a:solidFill>
                <a:latin typeface="宋体" pitchFamily="2" charset="-122"/>
              </a:rPr>
              <a:t>构成带有整体性、普遍性、一般性的结构和结构关系的方法</a:t>
            </a:r>
            <a:r>
              <a:rPr lang="zh-CN" altLang="en-US" sz="2400">
                <a:solidFill>
                  <a:schemeClr val="tx1"/>
                </a:solidFill>
                <a:latin typeface="宋体" pitchFamily="2" charset="-122"/>
              </a:rPr>
              <a:t>。在设计中，遵循这些风格的构成原则，对软件的开发和维护十分有益。</a:t>
            </a:r>
          </a:p>
        </p:txBody>
      </p:sp>
      <p:sp>
        <p:nvSpPr>
          <p:cNvPr id="45059" name="Rectangle 3"/>
          <p:cNvSpPr>
            <a:spLocks noChangeArrowheads="1"/>
          </p:cNvSpPr>
          <p:nvPr/>
        </p:nvSpPr>
        <p:spPr bwMode="auto">
          <a:xfrm>
            <a:off x="566738" y="593725"/>
            <a:ext cx="203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相关概念</a:t>
            </a:r>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5763" y="1719263"/>
            <a:ext cx="8351837"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lnSpc>
                <a:spcPct val="130000"/>
              </a:lnSpc>
              <a:spcBef>
                <a:spcPct val="20000"/>
              </a:spcBef>
              <a:buClr>
                <a:schemeClr val="tx2"/>
              </a:buClr>
              <a:buSzPct val="120000"/>
            </a:pPr>
            <a:r>
              <a:rPr lang="zh-CN" altLang="en-US" sz="2800">
                <a:latin typeface="宋体" pitchFamily="2" charset="-122"/>
              </a:rPr>
              <a:t>广泛提及的体系结构风格：</a:t>
            </a:r>
            <a:endParaRPr lang="zh-CN" altLang="en-US" sz="3200">
              <a:latin typeface="宋体" pitchFamily="2" charset="-122"/>
            </a:endParaRP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管道和过滤器 </a:t>
            </a:r>
            <a:r>
              <a:rPr lang="en-US" altLang="zh-CN" sz="2400">
                <a:solidFill>
                  <a:schemeClr val="tx1"/>
                </a:solidFill>
                <a:latin typeface="宋体" pitchFamily="2" charset="-122"/>
              </a:rPr>
              <a:t>(</a:t>
            </a:r>
            <a:r>
              <a:rPr lang="en-US" altLang="zh-CN" sz="2400">
                <a:solidFill>
                  <a:schemeClr val="tx1"/>
                </a:solidFill>
                <a:latin typeface="Arial" charset="0"/>
              </a:rPr>
              <a:t>Pipe and Filters</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数据抽象或对象</a:t>
            </a:r>
            <a:r>
              <a:rPr lang="en-US" altLang="zh-CN" sz="1800">
                <a:solidFill>
                  <a:schemeClr val="tx1"/>
                </a:solidFill>
                <a:latin typeface="宋体" pitchFamily="2" charset="-122"/>
              </a:rPr>
              <a:t>(</a:t>
            </a:r>
            <a:r>
              <a:rPr lang="en-US" altLang="zh-CN" sz="1800">
                <a:solidFill>
                  <a:schemeClr val="tx1"/>
                </a:solidFill>
                <a:latin typeface="Arial" charset="0"/>
              </a:rPr>
              <a:t>Data Abstraction and Object Orientted</a:t>
            </a:r>
            <a:r>
              <a:rPr lang="en-US" altLang="zh-CN" sz="18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隐式调用</a:t>
            </a:r>
            <a:r>
              <a:rPr lang="en-US" altLang="zh-CN" sz="2400">
                <a:solidFill>
                  <a:schemeClr val="tx1"/>
                </a:solidFill>
                <a:latin typeface="宋体" pitchFamily="2" charset="-122"/>
              </a:rPr>
              <a:t>/</a:t>
            </a:r>
            <a:r>
              <a:rPr lang="zh-CN" altLang="en-US" sz="2400">
                <a:solidFill>
                  <a:schemeClr val="tx1"/>
                </a:solidFill>
                <a:latin typeface="宋体" pitchFamily="2" charset="-122"/>
              </a:rPr>
              <a:t>消息</a:t>
            </a:r>
            <a:r>
              <a:rPr lang="en-US" altLang="zh-CN" sz="2000">
                <a:solidFill>
                  <a:schemeClr val="tx1"/>
                </a:solidFill>
                <a:latin typeface="宋体" pitchFamily="2" charset="-122"/>
              </a:rPr>
              <a:t>(</a:t>
            </a:r>
            <a:r>
              <a:rPr lang="en-US" altLang="zh-CN" sz="2000">
                <a:solidFill>
                  <a:schemeClr val="tx1"/>
                </a:solidFill>
                <a:latin typeface="Arial" charset="0"/>
              </a:rPr>
              <a:t>Event-Based/Implicit Invocation</a:t>
            </a:r>
            <a:r>
              <a:rPr lang="en-US" altLang="zh-CN" sz="20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层次</a:t>
            </a:r>
            <a:r>
              <a:rPr lang="en-US" altLang="zh-CN" sz="2400">
                <a:solidFill>
                  <a:schemeClr val="tx1"/>
                </a:solidFill>
                <a:latin typeface="宋体" pitchFamily="2" charset="-122"/>
              </a:rPr>
              <a:t>(</a:t>
            </a:r>
            <a:r>
              <a:rPr lang="en-US" altLang="zh-CN" sz="2400">
                <a:solidFill>
                  <a:schemeClr val="tx1"/>
                </a:solidFill>
                <a:latin typeface="Arial" charset="0"/>
              </a:rPr>
              <a:t>Layered System</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仓库</a:t>
            </a:r>
            <a:r>
              <a:rPr lang="en-US" altLang="zh-CN" sz="2400">
                <a:solidFill>
                  <a:schemeClr val="tx1"/>
                </a:solidFill>
                <a:latin typeface="宋体" pitchFamily="2" charset="-122"/>
              </a:rPr>
              <a:t>(</a:t>
            </a:r>
            <a:r>
              <a:rPr lang="en-US" altLang="zh-CN" sz="2400">
                <a:solidFill>
                  <a:schemeClr val="tx1"/>
                </a:solidFill>
                <a:latin typeface="Arial" charset="0"/>
              </a:rPr>
              <a:t>Repositories</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解释器</a:t>
            </a:r>
            <a:r>
              <a:rPr lang="en-US" altLang="zh-CN" sz="2400">
                <a:solidFill>
                  <a:schemeClr val="tx1"/>
                </a:solidFill>
                <a:latin typeface="宋体" pitchFamily="2" charset="-122"/>
              </a:rPr>
              <a:t>(</a:t>
            </a:r>
            <a:r>
              <a:rPr lang="en-US" altLang="zh-CN" sz="2400">
                <a:solidFill>
                  <a:schemeClr val="tx1"/>
                </a:solidFill>
                <a:latin typeface="Arial" charset="0"/>
              </a:rPr>
              <a:t>Interpreters</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过程控制</a:t>
            </a:r>
            <a:r>
              <a:rPr lang="en-US" altLang="zh-CN" sz="2400">
                <a:solidFill>
                  <a:schemeClr val="tx1"/>
                </a:solidFill>
                <a:latin typeface="宋体" pitchFamily="2" charset="-122"/>
              </a:rPr>
              <a:t>(</a:t>
            </a:r>
            <a:r>
              <a:rPr lang="en-US" altLang="zh-CN" sz="2400">
                <a:solidFill>
                  <a:schemeClr val="tx1"/>
                </a:solidFill>
                <a:latin typeface="Arial" charset="0"/>
              </a:rPr>
              <a:t>Process Control</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分布式系统</a:t>
            </a:r>
            <a:r>
              <a:rPr lang="en-US" altLang="zh-CN" sz="2400">
                <a:solidFill>
                  <a:schemeClr val="tx1"/>
                </a:solidFill>
                <a:latin typeface="宋体" pitchFamily="2" charset="-122"/>
              </a:rPr>
              <a:t>(</a:t>
            </a:r>
            <a:r>
              <a:rPr lang="en-US" altLang="zh-CN" sz="2400">
                <a:solidFill>
                  <a:schemeClr val="tx1"/>
                </a:solidFill>
                <a:latin typeface="Arial" charset="0"/>
              </a:rPr>
              <a:t>Distributed System</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客户</a:t>
            </a:r>
            <a:r>
              <a:rPr lang="en-US" altLang="zh-CN" sz="2400">
                <a:solidFill>
                  <a:schemeClr val="tx1"/>
                </a:solidFill>
                <a:latin typeface="宋体" pitchFamily="2" charset="-122"/>
              </a:rPr>
              <a:t>/</a:t>
            </a:r>
            <a:r>
              <a:rPr lang="zh-CN" altLang="en-US" sz="2400">
                <a:solidFill>
                  <a:schemeClr val="tx1"/>
                </a:solidFill>
                <a:latin typeface="宋体" pitchFamily="2" charset="-122"/>
              </a:rPr>
              <a:t>服务器</a:t>
            </a:r>
            <a:r>
              <a:rPr lang="en-US" altLang="zh-CN" sz="2400">
                <a:solidFill>
                  <a:schemeClr val="tx1"/>
                </a:solidFill>
                <a:latin typeface="宋体" pitchFamily="2" charset="-122"/>
              </a:rPr>
              <a:t>(</a:t>
            </a:r>
            <a:r>
              <a:rPr lang="en-US" altLang="zh-CN" sz="2400">
                <a:solidFill>
                  <a:schemeClr val="tx1"/>
                </a:solidFill>
                <a:latin typeface="Arial" charset="0"/>
              </a:rPr>
              <a:t>Client/Server</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主程序</a:t>
            </a:r>
            <a:r>
              <a:rPr lang="en-US" altLang="zh-CN" sz="2400">
                <a:solidFill>
                  <a:schemeClr val="tx1"/>
                </a:solidFill>
                <a:latin typeface="宋体" pitchFamily="2" charset="-122"/>
              </a:rPr>
              <a:t>/</a:t>
            </a:r>
            <a:r>
              <a:rPr lang="zh-CN" altLang="en-US" sz="2400">
                <a:solidFill>
                  <a:schemeClr val="tx1"/>
                </a:solidFill>
                <a:latin typeface="宋体" pitchFamily="2" charset="-122"/>
              </a:rPr>
              <a:t>子程序</a:t>
            </a:r>
            <a:r>
              <a:rPr lang="en-US" altLang="zh-CN" sz="2400">
                <a:solidFill>
                  <a:schemeClr val="tx1"/>
                </a:solidFill>
                <a:latin typeface="宋体" pitchFamily="2" charset="-122"/>
              </a:rPr>
              <a:t>(</a:t>
            </a:r>
            <a:r>
              <a:rPr lang="en-US" altLang="zh-CN" sz="2400">
                <a:solidFill>
                  <a:schemeClr val="tx1"/>
                </a:solidFill>
                <a:latin typeface="Arial" charset="0"/>
              </a:rPr>
              <a:t>Main/Sub Programs</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状态转换</a:t>
            </a:r>
            <a:r>
              <a:rPr lang="en-US" altLang="zh-CN" sz="2400">
                <a:solidFill>
                  <a:schemeClr val="tx1"/>
                </a:solidFill>
                <a:latin typeface="宋体" pitchFamily="2" charset="-122"/>
              </a:rPr>
              <a:t>(</a:t>
            </a:r>
            <a:r>
              <a:rPr lang="en-US" altLang="zh-CN" sz="2400">
                <a:solidFill>
                  <a:schemeClr val="tx1"/>
                </a:solidFill>
                <a:latin typeface="Arial" charset="0"/>
              </a:rPr>
              <a:t>State Transition</a:t>
            </a:r>
            <a:r>
              <a:rPr lang="en-US" altLang="zh-CN" sz="2400">
                <a:solidFill>
                  <a:schemeClr val="tx1"/>
                </a:solidFill>
                <a:latin typeface="宋体" pitchFamily="2" charset="-122"/>
              </a:rPr>
              <a:t>)</a:t>
            </a:r>
          </a:p>
          <a:p>
            <a:pPr marL="342900" indent="-342900" algn="l" eaLnBrk="0" hangingPunct="0">
              <a:buClr>
                <a:srgbClr val="FF0000"/>
              </a:buClr>
              <a:buSzPct val="100000"/>
              <a:buFont typeface="Wingdings" pitchFamily="2" charset="2"/>
              <a:buChar char="l"/>
            </a:pPr>
            <a:r>
              <a:rPr lang="zh-CN" altLang="en-US" sz="2400">
                <a:solidFill>
                  <a:schemeClr val="tx1"/>
                </a:solidFill>
                <a:latin typeface="宋体" pitchFamily="2" charset="-122"/>
              </a:rPr>
              <a:t>专用领域</a:t>
            </a:r>
            <a:r>
              <a:rPr lang="en-US" altLang="zh-CN" sz="2400">
                <a:solidFill>
                  <a:schemeClr val="tx1"/>
                </a:solidFill>
                <a:latin typeface="宋体" pitchFamily="2" charset="-122"/>
              </a:rPr>
              <a:t>(</a:t>
            </a:r>
            <a:r>
              <a:rPr lang="en-US" altLang="zh-CN" sz="2400">
                <a:solidFill>
                  <a:schemeClr val="tx1"/>
                </a:solidFill>
                <a:latin typeface="Arial" charset="0"/>
              </a:rPr>
              <a:t>Domain Specific Styles</a:t>
            </a:r>
            <a:r>
              <a:rPr lang="en-US" altLang="zh-CN" sz="2400">
                <a:solidFill>
                  <a:schemeClr val="tx1"/>
                </a:solidFill>
                <a:latin typeface="宋体" pitchFamily="2" charset="-122"/>
              </a:rPr>
              <a:t>)</a:t>
            </a:r>
          </a:p>
        </p:txBody>
      </p:sp>
      <p:sp>
        <p:nvSpPr>
          <p:cNvPr id="46083" name="Rectangle 3"/>
          <p:cNvSpPr>
            <a:spLocks noChangeArrowheads="1"/>
          </p:cNvSpPr>
          <p:nvPr/>
        </p:nvSpPr>
        <p:spPr bwMode="auto">
          <a:xfrm>
            <a:off x="566738" y="593725"/>
            <a:ext cx="203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4000">
                <a:solidFill>
                  <a:schemeClr val="tx1"/>
                </a:solidFill>
                <a:cs typeface="Times New Roman" pitchFamily="18" charset="0"/>
              </a:rPr>
              <a:t>相关概念</a:t>
            </a:r>
          </a:p>
        </p:txBody>
      </p:sp>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097088" y="1719263"/>
            <a:ext cx="11525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r>
              <a:rPr lang="zh-CN" altLang="en-US" sz="2800">
                <a:solidFill>
                  <a:schemeClr val="tx1"/>
                </a:solidFill>
                <a:latin typeface="Times" pitchFamily="18" charset="0"/>
              </a:rPr>
              <a:t>单机</a:t>
            </a:r>
          </a:p>
        </p:txBody>
      </p:sp>
      <p:sp>
        <p:nvSpPr>
          <p:cNvPr id="47107" name="Rectangle 3"/>
          <p:cNvSpPr>
            <a:spLocks noChangeArrowheads="1"/>
          </p:cNvSpPr>
          <p:nvPr/>
        </p:nvSpPr>
        <p:spPr bwMode="auto">
          <a:xfrm>
            <a:off x="2097088" y="2438400"/>
            <a:ext cx="11525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r>
              <a:rPr lang="zh-CN" altLang="en-US" sz="2800">
                <a:solidFill>
                  <a:schemeClr val="tx1"/>
                </a:solidFill>
                <a:latin typeface="Times" pitchFamily="18" charset="0"/>
              </a:rPr>
              <a:t>多机</a:t>
            </a:r>
          </a:p>
        </p:txBody>
      </p:sp>
      <p:sp>
        <p:nvSpPr>
          <p:cNvPr id="47108" name="Rectangle 4"/>
          <p:cNvSpPr>
            <a:spLocks noChangeArrowheads="1"/>
          </p:cNvSpPr>
          <p:nvPr/>
        </p:nvSpPr>
        <p:spPr bwMode="auto">
          <a:xfrm>
            <a:off x="2141538" y="3294063"/>
            <a:ext cx="71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2800">
                <a:solidFill>
                  <a:schemeClr val="tx1"/>
                </a:solidFill>
                <a:latin typeface="Times" pitchFamily="18" charset="0"/>
              </a:rPr>
              <a:t>网络</a:t>
            </a:r>
          </a:p>
        </p:txBody>
      </p:sp>
      <p:sp>
        <p:nvSpPr>
          <p:cNvPr id="47109" name="Rectangle 5"/>
          <p:cNvSpPr>
            <a:spLocks noChangeArrowheads="1"/>
          </p:cNvSpPr>
          <p:nvPr/>
        </p:nvSpPr>
        <p:spPr bwMode="auto">
          <a:xfrm>
            <a:off x="3851275" y="2781300"/>
            <a:ext cx="180022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r>
              <a:rPr lang="zh-CN" altLang="en-US" sz="2800">
                <a:solidFill>
                  <a:schemeClr val="tx1"/>
                </a:solidFill>
                <a:latin typeface="Times" pitchFamily="18" charset="0"/>
              </a:rPr>
              <a:t>局域网</a:t>
            </a:r>
          </a:p>
          <a:p>
            <a:pPr algn="l" eaLnBrk="0" hangingPunct="0"/>
            <a:r>
              <a:rPr lang="en-US" altLang="zh-CN" sz="2800">
                <a:solidFill>
                  <a:schemeClr val="tx1"/>
                </a:solidFill>
                <a:latin typeface="Times" pitchFamily="18" charset="0"/>
              </a:rPr>
              <a:t>Internet</a:t>
            </a:r>
          </a:p>
          <a:p>
            <a:pPr algn="l" eaLnBrk="0" hangingPunct="0"/>
            <a:r>
              <a:rPr lang="en-US" altLang="zh-CN" sz="2800">
                <a:solidFill>
                  <a:schemeClr val="tx1"/>
                </a:solidFill>
                <a:latin typeface="Times" pitchFamily="18" charset="0"/>
              </a:rPr>
              <a:t>Web</a:t>
            </a:r>
          </a:p>
        </p:txBody>
      </p:sp>
      <p:sp>
        <p:nvSpPr>
          <p:cNvPr id="47110" name="AutoShape 6"/>
          <p:cNvSpPr>
            <a:spLocks/>
          </p:cNvSpPr>
          <p:nvPr/>
        </p:nvSpPr>
        <p:spPr bwMode="auto">
          <a:xfrm>
            <a:off x="3348038" y="2854325"/>
            <a:ext cx="215900" cy="1008063"/>
          </a:xfrm>
          <a:prstGeom prst="leftBrace">
            <a:avLst>
              <a:gd name="adj1" fmla="val 3890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47111" name="Rectangle 7"/>
          <p:cNvSpPr>
            <a:spLocks noChangeArrowheads="1"/>
          </p:cNvSpPr>
          <p:nvPr/>
        </p:nvSpPr>
        <p:spPr bwMode="auto">
          <a:xfrm>
            <a:off x="522288" y="549275"/>
            <a:ext cx="52927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latin typeface="黑体" pitchFamily="49" charset="-122"/>
                <a:ea typeface="黑体" pitchFamily="49" charset="-122"/>
                <a:cs typeface="Times New Roman" pitchFamily="18" charset="0"/>
              </a:rPr>
              <a:t>最基本的模式</a:t>
            </a:r>
          </a:p>
        </p:txBody>
      </p:sp>
      <p:sp>
        <p:nvSpPr>
          <p:cNvPr id="47112" name="Rectangle 8"/>
          <p:cNvSpPr>
            <a:spLocks noChangeArrowheads="1"/>
          </p:cNvSpPr>
          <p:nvPr/>
        </p:nvSpPr>
        <p:spPr bwMode="auto">
          <a:xfrm>
            <a:off x="2097088" y="4554538"/>
            <a:ext cx="10715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2800">
                <a:solidFill>
                  <a:schemeClr val="tx1"/>
                </a:solidFill>
                <a:latin typeface="Times" pitchFamily="18" charset="0"/>
              </a:rPr>
              <a:t>集中式</a:t>
            </a:r>
          </a:p>
        </p:txBody>
      </p:sp>
      <p:sp>
        <p:nvSpPr>
          <p:cNvPr id="47113" name="Rectangle 9"/>
          <p:cNvSpPr>
            <a:spLocks noChangeArrowheads="1"/>
          </p:cNvSpPr>
          <p:nvPr/>
        </p:nvSpPr>
        <p:spPr bwMode="auto">
          <a:xfrm>
            <a:off x="2051050" y="5300663"/>
            <a:ext cx="1071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2800">
                <a:solidFill>
                  <a:schemeClr val="tx1"/>
                </a:solidFill>
                <a:latin typeface="Times" pitchFamily="18" charset="0"/>
              </a:rPr>
              <a:t>分布式</a:t>
            </a:r>
          </a:p>
        </p:txBody>
      </p:sp>
      <p:sp>
        <p:nvSpPr>
          <p:cNvPr id="396298" name="Rectangle 10"/>
          <p:cNvSpPr>
            <a:spLocks noChangeArrowheads="1"/>
          </p:cNvSpPr>
          <p:nvPr/>
        </p:nvSpPr>
        <p:spPr bwMode="auto">
          <a:xfrm>
            <a:off x="3851275" y="4508500"/>
            <a:ext cx="1428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2800">
                <a:solidFill>
                  <a:schemeClr val="tx1"/>
                </a:solidFill>
                <a:latin typeface="Times" pitchFamily="18" charset="0"/>
              </a:rPr>
              <a:t>银行系统</a:t>
            </a:r>
          </a:p>
        </p:txBody>
      </p:sp>
      <p:sp>
        <p:nvSpPr>
          <p:cNvPr id="396299" name="Rectangle 11"/>
          <p:cNvSpPr>
            <a:spLocks noChangeArrowheads="1"/>
          </p:cNvSpPr>
          <p:nvPr/>
        </p:nvSpPr>
        <p:spPr bwMode="auto">
          <a:xfrm>
            <a:off x="3924300" y="5300663"/>
            <a:ext cx="25003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2800">
                <a:solidFill>
                  <a:schemeClr val="tx1"/>
                </a:solidFill>
                <a:latin typeface="Times" pitchFamily="18" charset="0"/>
              </a:rPr>
              <a:t>火车票预定系统</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6298"/>
                                        </p:tgtEl>
                                        <p:attrNameLst>
                                          <p:attrName>style.visibility</p:attrName>
                                        </p:attrNameLst>
                                      </p:cBhvr>
                                      <p:to>
                                        <p:strVal val="visible"/>
                                      </p:to>
                                    </p:set>
                                    <p:animEffect transition="in" filter="blinds(horizontal)">
                                      <p:cBhvr>
                                        <p:cTn id="7" dur="500"/>
                                        <p:tgtEl>
                                          <p:spTgt spid="396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6299"/>
                                        </p:tgtEl>
                                        <p:attrNameLst>
                                          <p:attrName>style.visibility</p:attrName>
                                        </p:attrNameLst>
                                      </p:cBhvr>
                                      <p:to>
                                        <p:strVal val="visible"/>
                                      </p:to>
                                    </p:set>
                                    <p:animEffect transition="in" filter="blinds(horizontal)">
                                      <p:cBhvr>
                                        <p:cTn id="12" dur="500"/>
                                        <p:tgtEl>
                                          <p:spTgt spid="396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8" grpId="0"/>
      <p:bldP spid="3962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cs typeface="Times New Roman" pitchFamily="18" charset="0"/>
              </a:rPr>
              <a:t>客户机</a:t>
            </a:r>
            <a:r>
              <a:rPr lang="en-US" altLang="zh-CN" sz="4000">
                <a:solidFill>
                  <a:srgbClr val="0000FF"/>
                </a:solidFill>
                <a:cs typeface="Times New Roman" pitchFamily="18" charset="0"/>
              </a:rPr>
              <a:t>/</a:t>
            </a:r>
            <a:r>
              <a:rPr lang="zh-CN" altLang="en-US" sz="4000">
                <a:solidFill>
                  <a:srgbClr val="0000FF"/>
                </a:solidFill>
                <a:cs typeface="Times New Roman" pitchFamily="18" charset="0"/>
              </a:rPr>
              <a:t>服务器体系结构</a:t>
            </a:r>
          </a:p>
        </p:txBody>
      </p:sp>
      <p:sp>
        <p:nvSpPr>
          <p:cNvPr id="48131" name="Rectangle 3"/>
          <p:cNvSpPr>
            <a:spLocks noChangeArrowheads="1"/>
          </p:cNvSpPr>
          <p:nvPr/>
        </p:nvSpPr>
        <p:spPr bwMode="auto">
          <a:xfrm>
            <a:off x="457200" y="1187450"/>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eaLnBrk="0" hangingPunct="0">
              <a:spcBef>
                <a:spcPct val="50000"/>
              </a:spcBef>
              <a:buClr>
                <a:schemeClr val="tx1"/>
              </a:buClr>
              <a:buSzPct val="75000"/>
              <a:buFont typeface="Monotype Sorts" pitchFamily="2" charset="2"/>
              <a:buNone/>
            </a:pPr>
            <a:endParaRPr lang="zh-CN" altLang="en-US" sz="3200">
              <a:solidFill>
                <a:schemeClr val="tx1"/>
              </a:solidFill>
              <a:latin typeface="宋体" pitchFamily="2" charset="-122"/>
            </a:endParaRPr>
          </a:p>
        </p:txBody>
      </p:sp>
      <p:sp>
        <p:nvSpPr>
          <p:cNvPr id="48132" name="Text Box 4"/>
          <p:cNvSpPr txBox="1">
            <a:spLocks noChangeArrowheads="1"/>
          </p:cNvSpPr>
          <p:nvPr/>
        </p:nvSpPr>
        <p:spPr bwMode="auto">
          <a:xfrm>
            <a:off x="0" y="754063"/>
            <a:ext cx="91440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3200">
                <a:latin typeface="Arial" charset="0"/>
              </a:rPr>
              <a:t>应用系统的组成：</a:t>
            </a:r>
          </a:p>
          <a:p>
            <a:pPr algn="l" eaLnBrk="1" hangingPunct="1">
              <a:spcBef>
                <a:spcPct val="15000"/>
              </a:spcBef>
              <a:buSzPct val="145000"/>
              <a:buFontTx/>
              <a:buChar char="•"/>
            </a:pPr>
            <a:r>
              <a:rPr lang="zh-CN" altLang="en-US" sz="2400">
                <a:solidFill>
                  <a:schemeClr val="tx1"/>
                </a:solidFill>
                <a:latin typeface="Arial" charset="0"/>
              </a:rPr>
              <a:t>显示逻辑部分</a:t>
            </a:r>
            <a:r>
              <a:rPr lang="en-US" altLang="zh-CN" sz="2400">
                <a:solidFill>
                  <a:schemeClr val="tx1"/>
                </a:solidFill>
                <a:latin typeface="Arial" charset="0"/>
              </a:rPr>
              <a:t>(</a:t>
            </a:r>
            <a:r>
              <a:rPr lang="zh-CN" altLang="en-US" sz="2400">
                <a:solidFill>
                  <a:schemeClr val="tx1"/>
                </a:solidFill>
                <a:latin typeface="Arial" charset="0"/>
              </a:rPr>
              <a:t>表示层</a:t>
            </a:r>
            <a:r>
              <a:rPr lang="en-US" altLang="zh-CN" sz="2400">
                <a:solidFill>
                  <a:schemeClr val="tx1"/>
                </a:solidFill>
                <a:latin typeface="Arial" charset="0"/>
              </a:rPr>
              <a:t>):</a:t>
            </a:r>
            <a:r>
              <a:rPr lang="zh-CN" altLang="en-US" sz="2400">
                <a:solidFill>
                  <a:schemeClr val="tx1"/>
                </a:solidFill>
                <a:latin typeface="Arial" charset="0"/>
              </a:rPr>
              <a:t>实现与用户交互</a:t>
            </a:r>
          </a:p>
          <a:p>
            <a:pPr algn="l" eaLnBrk="1" hangingPunct="1">
              <a:spcBef>
                <a:spcPct val="15000"/>
              </a:spcBef>
              <a:buSzPct val="145000"/>
              <a:buFontTx/>
              <a:buChar char="•"/>
            </a:pPr>
            <a:r>
              <a:rPr lang="zh-CN" altLang="en-US" sz="2400">
                <a:solidFill>
                  <a:schemeClr val="tx1"/>
                </a:solidFill>
                <a:latin typeface="Arial" charset="0"/>
              </a:rPr>
              <a:t>应用处理部分</a:t>
            </a:r>
            <a:r>
              <a:rPr lang="en-US" altLang="zh-CN" sz="2400">
                <a:solidFill>
                  <a:schemeClr val="tx1"/>
                </a:solidFill>
                <a:latin typeface="Arial" charset="0"/>
              </a:rPr>
              <a:t>(</a:t>
            </a:r>
            <a:r>
              <a:rPr lang="zh-CN" altLang="en-US" sz="2400">
                <a:solidFill>
                  <a:schemeClr val="tx1"/>
                </a:solidFill>
                <a:latin typeface="Arial" charset="0"/>
              </a:rPr>
              <a:t>功能层</a:t>
            </a:r>
            <a:r>
              <a:rPr lang="en-US" altLang="zh-CN" sz="2400">
                <a:solidFill>
                  <a:schemeClr val="tx1"/>
                </a:solidFill>
                <a:latin typeface="Arial" charset="0"/>
              </a:rPr>
              <a:t>):</a:t>
            </a:r>
            <a:r>
              <a:rPr lang="zh-CN" altLang="en-US" sz="2400">
                <a:solidFill>
                  <a:schemeClr val="tx1"/>
                </a:solidFill>
                <a:latin typeface="Arial" charset="0"/>
              </a:rPr>
              <a:t>进行具体运算和数据处理</a:t>
            </a:r>
          </a:p>
          <a:p>
            <a:pPr algn="l" eaLnBrk="1" hangingPunct="1">
              <a:spcBef>
                <a:spcPct val="15000"/>
              </a:spcBef>
              <a:buSzPct val="145000"/>
              <a:buFontTx/>
              <a:buChar char="•"/>
            </a:pPr>
            <a:r>
              <a:rPr lang="zh-CN" altLang="en-US" sz="2400">
                <a:solidFill>
                  <a:schemeClr val="tx1"/>
                </a:solidFill>
                <a:latin typeface="Arial" charset="0"/>
              </a:rPr>
              <a:t>数据管理部分</a:t>
            </a:r>
            <a:r>
              <a:rPr lang="en-US" altLang="zh-CN" sz="2400">
                <a:solidFill>
                  <a:schemeClr val="tx1"/>
                </a:solidFill>
                <a:latin typeface="Arial" charset="0"/>
              </a:rPr>
              <a:t>(</a:t>
            </a:r>
            <a:r>
              <a:rPr lang="zh-CN" altLang="en-US" sz="2400">
                <a:solidFill>
                  <a:schemeClr val="tx1"/>
                </a:solidFill>
                <a:latin typeface="Arial" charset="0"/>
              </a:rPr>
              <a:t>数据层</a:t>
            </a:r>
            <a:r>
              <a:rPr lang="en-US" altLang="zh-CN" sz="2400">
                <a:solidFill>
                  <a:schemeClr val="tx1"/>
                </a:solidFill>
                <a:latin typeface="Arial" charset="0"/>
              </a:rPr>
              <a:t>):</a:t>
            </a:r>
            <a:r>
              <a:rPr lang="zh-CN" altLang="en-US" sz="2400">
                <a:solidFill>
                  <a:schemeClr val="tx1"/>
                </a:solidFill>
                <a:latin typeface="Arial" charset="0"/>
              </a:rPr>
              <a:t>对数据库中数据进行查询、修改、更新等任务</a:t>
            </a:r>
          </a:p>
        </p:txBody>
      </p:sp>
      <p:sp>
        <p:nvSpPr>
          <p:cNvPr id="48133" name="Rectangle 5"/>
          <p:cNvSpPr>
            <a:spLocks noChangeArrowheads="1"/>
          </p:cNvSpPr>
          <p:nvPr/>
        </p:nvSpPr>
        <p:spPr bwMode="auto">
          <a:xfrm>
            <a:off x="1143000" y="6248400"/>
            <a:ext cx="205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2400">
                <a:latin typeface="宋体" pitchFamily="2" charset="-122"/>
              </a:rPr>
              <a:t>应用分层</a:t>
            </a:r>
            <a:endParaRPr lang="zh-CN" altLang="en-US" sz="2000">
              <a:latin typeface="宋体" pitchFamily="2" charset="-122"/>
            </a:endParaRPr>
          </a:p>
        </p:txBody>
      </p:sp>
      <p:sp>
        <p:nvSpPr>
          <p:cNvPr id="48134" name="Rectangle 6"/>
          <p:cNvSpPr>
            <a:spLocks noChangeArrowheads="1"/>
          </p:cNvSpPr>
          <p:nvPr/>
        </p:nvSpPr>
        <p:spPr bwMode="auto">
          <a:xfrm>
            <a:off x="990600" y="3124200"/>
            <a:ext cx="19812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表示层</a:t>
            </a:r>
          </a:p>
        </p:txBody>
      </p:sp>
      <p:sp>
        <p:nvSpPr>
          <p:cNvPr id="48135" name="Rectangle 7"/>
          <p:cNvSpPr>
            <a:spLocks noChangeArrowheads="1"/>
          </p:cNvSpPr>
          <p:nvPr/>
        </p:nvSpPr>
        <p:spPr bwMode="auto">
          <a:xfrm>
            <a:off x="990600" y="4267200"/>
            <a:ext cx="19812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功能层</a:t>
            </a:r>
          </a:p>
        </p:txBody>
      </p:sp>
      <p:sp>
        <p:nvSpPr>
          <p:cNvPr id="48136" name="Rectangle 8"/>
          <p:cNvSpPr>
            <a:spLocks noChangeArrowheads="1"/>
          </p:cNvSpPr>
          <p:nvPr/>
        </p:nvSpPr>
        <p:spPr bwMode="auto">
          <a:xfrm>
            <a:off x="990600" y="5410200"/>
            <a:ext cx="19812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数据层</a:t>
            </a:r>
          </a:p>
        </p:txBody>
      </p:sp>
      <p:sp>
        <p:nvSpPr>
          <p:cNvPr id="48137" name="Line 9"/>
          <p:cNvSpPr>
            <a:spLocks noChangeShapeType="1"/>
          </p:cNvSpPr>
          <p:nvPr/>
        </p:nvSpPr>
        <p:spPr bwMode="auto">
          <a:xfrm>
            <a:off x="1981200" y="38100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8" name="Line 10"/>
          <p:cNvSpPr>
            <a:spLocks noChangeShapeType="1"/>
          </p:cNvSpPr>
          <p:nvPr/>
        </p:nvSpPr>
        <p:spPr bwMode="auto">
          <a:xfrm>
            <a:off x="1981200" y="49530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9" name="Rectangle 11"/>
          <p:cNvSpPr>
            <a:spLocks noChangeArrowheads="1"/>
          </p:cNvSpPr>
          <p:nvPr/>
        </p:nvSpPr>
        <p:spPr bwMode="auto">
          <a:xfrm>
            <a:off x="3505200" y="4038600"/>
            <a:ext cx="2819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000">
                <a:latin typeface="宋体" pitchFamily="2" charset="-122"/>
              </a:rPr>
              <a:t>三层明确分割</a:t>
            </a:r>
            <a:r>
              <a:rPr lang="en-US" altLang="zh-CN" sz="2000">
                <a:latin typeface="Arial" charset="0"/>
              </a:rPr>
              <a:t>,</a:t>
            </a:r>
            <a:r>
              <a:rPr lang="en-US" altLang="zh-CN" sz="2000">
                <a:latin typeface="宋体" pitchFamily="2" charset="-122"/>
              </a:rPr>
              <a:t> </a:t>
            </a:r>
          </a:p>
          <a:p>
            <a:pPr algn="l">
              <a:spcBef>
                <a:spcPct val="50000"/>
              </a:spcBef>
            </a:pPr>
            <a:r>
              <a:rPr lang="zh-CN" altLang="en-US" sz="2000">
                <a:latin typeface="宋体" pitchFamily="2" charset="-122"/>
              </a:rPr>
              <a:t>逻辑上独立</a:t>
            </a:r>
            <a:r>
              <a:rPr lang="zh-CN" altLang="en-US" sz="2000">
                <a:solidFill>
                  <a:srgbClr val="000099"/>
                </a:solidFill>
                <a:latin typeface="Arial" charset="0"/>
              </a:rPr>
              <a:t> </a:t>
            </a:r>
          </a:p>
        </p:txBody>
      </p:sp>
      <p:sp>
        <p:nvSpPr>
          <p:cNvPr id="48140" name="AutoShape 12"/>
          <p:cNvSpPr>
            <a:spLocks/>
          </p:cNvSpPr>
          <p:nvPr/>
        </p:nvSpPr>
        <p:spPr bwMode="auto">
          <a:xfrm>
            <a:off x="3124200" y="3352800"/>
            <a:ext cx="381000" cy="2590800"/>
          </a:xfrm>
          <a:prstGeom prst="rightBrace">
            <a:avLst>
              <a:gd name="adj1" fmla="val 5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GB" altLang="en-US" sz="3800" b="0">
                <a:solidFill>
                  <a:schemeClr val="tx2"/>
                </a:solidFill>
                <a:latin typeface="Verdana" pitchFamily="34" charset="0"/>
              </a:rPr>
              <a:t>An example of a distributed system</a:t>
            </a:r>
          </a:p>
        </p:txBody>
      </p:sp>
      <p:sp>
        <p:nvSpPr>
          <p:cNvPr id="49155" name="Rectangle 3"/>
          <p:cNvSpPr>
            <a:spLocks noChangeArrowheads="1"/>
          </p:cNvSpPr>
          <p:nvPr/>
        </p:nvSpPr>
        <p:spPr bwMode="auto">
          <a:xfrm>
            <a:off x="2968625" y="3265488"/>
            <a:ext cx="687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u="sng">
                <a:solidFill>
                  <a:schemeClr val="tx1"/>
                </a:solidFill>
                <a:latin typeface="Arial" charset="0"/>
              </a:rPr>
              <a:t>Client2:</a:t>
            </a:r>
            <a:endParaRPr lang="en-US" altLang="en-US" sz="2400" b="0">
              <a:solidFill>
                <a:schemeClr val="tx1"/>
              </a:solidFill>
              <a:latin typeface="Times" pitchFamily="18" charset="0"/>
            </a:endParaRPr>
          </a:p>
        </p:txBody>
      </p:sp>
      <p:sp>
        <p:nvSpPr>
          <p:cNvPr id="49156" name="Rectangle 4"/>
          <p:cNvSpPr>
            <a:spLocks noChangeArrowheads="1"/>
          </p:cNvSpPr>
          <p:nvPr/>
        </p:nvSpPr>
        <p:spPr bwMode="auto">
          <a:xfrm>
            <a:off x="2797175" y="3275013"/>
            <a:ext cx="844550" cy="274637"/>
          </a:xfrm>
          <a:prstGeom prst="rect">
            <a:avLst/>
          </a:prstGeom>
          <a:noFill/>
          <a:ln w="22225">
            <a:solidFill>
              <a:srgbClr val="1F1A1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7" name="Freeform 5"/>
          <p:cNvSpPr>
            <a:spLocks/>
          </p:cNvSpPr>
          <p:nvPr/>
        </p:nvSpPr>
        <p:spPr bwMode="auto">
          <a:xfrm>
            <a:off x="2717800" y="3309938"/>
            <a:ext cx="182563" cy="68262"/>
          </a:xfrm>
          <a:custGeom>
            <a:avLst/>
            <a:gdLst>
              <a:gd name="T0" fmla="*/ 0 w 115"/>
              <a:gd name="T1" fmla="*/ 0 h 43"/>
              <a:gd name="T2" fmla="*/ 2147483647 w 115"/>
              <a:gd name="T3" fmla="*/ 0 h 43"/>
              <a:gd name="T4" fmla="*/ 2147483647 w 115"/>
              <a:gd name="T5" fmla="*/ 2147483647 h 43"/>
              <a:gd name="T6" fmla="*/ 0 w 115"/>
              <a:gd name="T7" fmla="*/ 2147483647 h 43"/>
              <a:gd name="T8" fmla="*/ 0 w 115"/>
              <a:gd name="T9" fmla="*/ 0 h 43"/>
              <a:gd name="T10" fmla="*/ 0 w 115"/>
              <a:gd name="T11" fmla="*/ 0 h 43"/>
              <a:gd name="T12" fmla="*/ 0 w 115"/>
              <a:gd name="T13" fmla="*/ 0 h 43"/>
              <a:gd name="T14" fmla="*/ 0 60000 65536"/>
              <a:gd name="T15" fmla="*/ 0 60000 65536"/>
              <a:gd name="T16" fmla="*/ 0 60000 65536"/>
              <a:gd name="T17" fmla="*/ 0 60000 65536"/>
              <a:gd name="T18" fmla="*/ 0 60000 65536"/>
              <a:gd name="T19" fmla="*/ 0 60000 65536"/>
              <a:gd name="T20" fmla="*/ 0 60000 65536"/>
              <a:gd name="T21" fmla="*/ 0 w 115"/>
              <a:gd name="T22" fmla="*/ 0 h 43"/>
              <a:gd name="T23" fmla="*/ 115 w 11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43">
                <a:moveTo>
                  <a:pt x="0" y="0"/>
                </a:moveTo>
                <a:lnTo>
                  <a:pt x="115" y="0"/>
                </a:lnTo>
                <a:lnTo>
                  <a:pt x="115" y="43"/>
                </a:lnTo>
                <a:lnTo>
                  <a:pt x="0"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58" name="Rectangle 6"/>
          <p:cNvSpPr>
            <a:spLocks noChangeArrowheads="1"/>
          </p:cNvSpPr>
          <p:nvPr/>
        </p:nvSpPr>
        <p:spPr bwMode="auto">
          <a:xfrm>
            <a:off x="2728913" y="3321050"/>
            <a:ext cx="160337" cy="46038"/>
          </a:xfrm>
          <a:prstGeom prst="rect">
            <a:avLst/>
          </a:prstGeom>
          <a:solidFill>
            <a:srgbClr val="FFFFFF"/>
          </a:solidFill>
          <a:ln w="22225">
            <a:solidFill>
              <a:srgbClr val="1F1A17"/>
            </a:solidFill>
            <a:miter lim="800000"/>
            <a:headEnd/>
            <a:tailEnd/>
          </a:ln>
        </p:spPr>
        <p:txBody>
          <a:bodyPr/>
          <a:lstStyle/>
          <a:p>
            <a:endParaRPr lang="zh-CN" altLang="en-US"/>
          </a:p>
        </p:txBody>
      </p:sp>
      <p:sp>
        <p:nvSpPr>
          <p:cNvPr id="49159" name="Freeform 7"/>
          <p:cNvSpPr>
            <a:spLocks/>
          </p:cNvSpPr>
          <p:nvPr/>
        </p:nvSpPr>
        <p:spPr bwMode="auto">
          <a:xfrm>
            <a:off x="2717800" y="3446463"/>
            <a:ext cx="182563" cy="69850"/>
          </a:xfrm>
          <a:custGeom>
            <a:avLst/>
            <a:gdLst>
              <a:gd name="T0" fmla="*/ 0 w 115"/>
              <a:gd name="T1" fmla="*/ 0 h 44"/>
              <a:gd name="T2" fmla="*/ 2147483647 w 115"/>
              <a:gd name="T3" fmla="*/ 0 h 44"/>
              <a:gd name="T4" fmla="*/ 2147483647 w 115"/>
              <a:gd name="T5" fmla="*/ 2147483647 h 44"/>
              <a:gd name="T6" fmla="*/ 0 w 115"/>
              <a:gd name="T7" fmla="*/ 2147483647 h 44"/>
              <a:gd name="T8" fmla="*/ 0 w 115"/>
              <a:gd name="T9" fmla="*/ 0 h 44"/>
              <a:gd name="T10" fmla="*/ 0 w 115"/>
              <a:gd name="T11" fmla="*/ 0 h 44"/>
              <a:gd name="T12" fmla="*/ 0 w 115"/>
              <a:gd name="T13" fmla="*/ 0 h 44"/>
              <a:gd name="T14" fmla="*/ 0 60000 65536"/>
              <a:gd name="T15" fmla="*/ 0 60000 65536"/>
              <a:gd name="T16" fmla="*/ 0 60000 65536"/>
              <a:gd name="T17" fmla="*/ 0 60000 65536"/>
              <a:gd name="T18" fmla="*/ 0 60000 65536"/>
              <a:gd name="T19" fmla="*/ 0 60000 65536"/>
              <a:gd name="T20" fmla="*/ 0 60000 65536"/>
              <a:gd name="T21" fmla="*/ 0 w 115"/>
              <a:gd name="T22" fmla="*/ 0 h 44"/>
              <a:gd name="T23" fmla="*/ 115 w 115"/>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44">
                <a:moveTo>
                  <a:pt x="0" y="0"/>
                </a:moveTo>
                <a:lnTo>
                  <a:pt x="115" y="0"/>
                </a:lnTo>
                <a:lnTo>
                  <a:pt x="115" y="44"/>
                </a:lnTo>
                <a:lnTo>
                  <a:pt x="0" y="4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0" name="Rectangle 8"/>
          <p:cNvSpPr>
            <a:spLocks noChangeArrowheads="1"/>
          </p:cNvSpPr>
          <p:nvPr/>
        </p:nvSpPr>
        <p:spPr bwMode="auto">
          <a:xfrm>
            <a:off x="2728913" y="3457575"/>
            <a:ext cx="160337" cy="47625"/>
          </a:xfrm>
          <a:prstGeom prst="rect">
            <a:avLst/>
          </a:prstGeom>
          <a:solidFill>
            <a:srgbClr val="FFFFFF"/>
          </a:solidFill>
          <a:ln w="22225">
            <a:solidFill>
              <a:srgbClr val="1F1A17"/>
            </a:solidFill>
            <a:miter lim="800000"/>
            <a:headEnd/>
            <a:tailEnd/>
          </a:ln>
        </p:spPr>
        <p:txBody>
          <a:bodyPr/>
          <a:lstStyle/>
          <a:p>
            <a:endParaRPr lang="zh-CN" altLang="en-US"/>
          </a:p>
        </p:txBody>
      </p:sp>
      <p:sp>
        <p:nvSpPr>
          <p:cNvPr id="49161" name="Rectangle 9"/>
          <p:cNvSpPr>
            <a:spLocks noChangeArrowheads="1"/>
          </p:cNvSpPr>
          <p:nvPr/>
        </p:nvSpPr>
        <p:spPr bwMode="auto">
          <a:xfrm>
            <a:off x="7346950" y="2900363"/>
            <a:ext cx="655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u="sng">
                <a:solidFill>
                  <a:schemeClr val="tx1"/>
                </a:solidFill>
                <a:latin typeface="Arial" charset="0"/>
              </a:rPr>
              <a:t>Server:</a:t>
            </a:r>
            <a:endParaRPr lang="en-US" altLang="en-US" sz="2400" b="0">
              <a:solidFill>
                <a:schemeClr val="tx1"/>
              </a:solidFill>
              <a:latin typeface="Times" pitchFamily="18" charset="0"/>
            </a:endParaRPr>
          </a:p>
        </p:txBody>
      </p:sp>
      <p:sp>
        <p:nvSpPr>
          <p:cNvPr id="49162" name="Rectangle 10"/>
          <p:cNvSpPr>
            <a:spLocks noChangeArrowheads="1"/>
          </p:cNvSpPr>
          <p:nvPr/>
        </p:nvSpPr>
        <p:spPr bwMode="auto">
          <a:xfrm>
            <a:off x="7175500" y="2887663"/>
            <a:ext cx="844550" cy="296862"/>
          </a:xfrm>
          <a:prstGeom prst="rect">
            <a:avLst/>
          </a:prstGeom>
          <a:noFill/>
          <a:ln w="22225">
            <a:solidFill>
              <a:srgbClr val="1F1A1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3" name="Freeform 11"/>
          <p:cNvSpPr>
            <a:spLocks/>
          </p:cNvSpPr>
          <p:nvPr/>
        </p:nvSpPr>
        <p:spPr bwMode="auto">
          <a:xfrm>
            <a:off x="7096125" y="2944813"/>
            <a:ext cx="182563" cy="68262"/>
          </a:xfrm>
          <a:custGeom>
            <a:avLst/>
            <a:gdLst>
              <a:gd name="T0" fmla="*/ 0 w 115"/>
              <a:gd name="T1" fmla="*/ 0 h 43"/>
              <a:gd name="T2" fmla="*/ 2147483647 w 115"/>
              <a:gd name="T3" fmla="*/ 0 h 43"/>
              <a:gd name="T4" fmla="*/ 2147483647 w 115"/>
              <a:gd name="T5" fmla="*/ 2147483647 h 43"/>
              <a:gd name="T6" fmla="*/ 0 w 115"/>
              <a:gd name="T7" fmla="*/ 2147483647 h 43"/>
              <a:gd name="T8" fmla="*/ 0 w 115"/>
              <a:gd name="T9" fmla="*/ 0 h 43"/>
              <a:gd name="T10" fmla="*/ 0 w 115"/>
              <a:gd name="T11" fmla="*/ 0 h 43"/>
              <a:gd name="T12" fmla="*/ 0 w 115"/>
              <a:gd name="T13" fmla="*/ 0 h 43"/>
              <a:gd name="T14" fmla="*/ 0 60000 65536"/>
              <a:gd name="T15" fmla="*/ 0 60000 65536"/>
              <a:gd name="T16" fmla="*/ 0 60000 65536"/>
              <a:gd name="T17" fmla="*/ 0 60000 65536"/>
              <a:gd name="T18" fmla="*/ 0 60000 65536"/>
              <a:gd name="T19" fmla="*/ 0 60000 65536"/>
              <a:gd name="T20" fmla="*/ 0 60000 65536"/>
              <a:gd name="T21" fmla="*/ 0 w 115"/>
              <a:gd name="T22" fmla="*/ 0 h 43"/>
              <a:gd name="T23" fmla="*/ 115 w 11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43">
                <a:moveTo>
                  <a:pt x="0" y="0"/>
                </a:moveTo>
                <a:lnTo>
                  <a:pt x="115" y="0"/>
                </a:lnTo>
                <a:lnTo>
                  <a:pt x="115" y="43"/>
                </a:lnTo>
                <a:lnTo>
                  <a:pt x="0"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4" name="Rectangle 12"/>
          <p:cNvSpPr>
            <a:spLocks noChangeArrowheads="1"/>
          </p:cNvSpPr>
          <p:nvPr/>
        </p:nvSpPr>
        <p:spPr bwMode="auto">
          <a:xfrm>
            <a:off x="7107238" y="2955925"/>
            <a:ext cx="160337" cy="46038"/>
          </a:xfrm>
          <a:prstGeom prst="rect">
            <a:avLst/>
          </a:prstGeom>
          <a:solidFill>
            <a:srgbClr val="FFFFFF"/>
          </a:solidFill>
          <a:ln w="22225">
            <a:solidFill>
              <a:srgbClr val="1F1A17"/>
            </a:solidFill>
            <a:miter lim="800000"/>
            <a:headEnd/>
            <a:tailEnd/>
          </a:ln>
        </p:spPr>
        <p:txBody>
          <a:bodyPr/>
          <a:lstStyle/>
          <a:p>
            <a:endParaRPr lang="zh-CN" altLang="en-US"/>
          </a:p>
        </p:txBody>
      </p:sp>
      <p:sp>
        <p:nvSpPr>
          <p:cNvPr id="49165" name="Freeform 13"/>
          <p:cNvSpPr>
            <a:spLocks/>
          </p:cNvSpPr>
          <p:nvPr/>
        </p:nvSpPr>
        <p:spPr bwMode="auto">
          <a:xfrm>
            <a:off x="7096125" y="3082925"/>
            <a:ext cx="182563" cy="68263"/>
          </a:xfrm>
          <a:custGeom>
            <a:avLst/>
            <a:gdLst>
              <a:gd name="T0" fmla="*/ 0 w 115"/>
              <a:gd name="T1" fmla="*/ 0 h 43"/>
              <a:gd name="T2" fmla="*/ 2147483647 w 115"/>
              <a:gd name="T3" fmla="*/ 0 h 43"/>
              <a:gd name="T4" fmla="*/ 2147483647 w 115"/>
              <a:gd name="T5" fmla="*/ 2147483647 h 43"/>
              <a:gd name="T6" fmla="*/ 0 w 115"/>
              <a:gd name="T7" fmla="*/ 2147483647 h 43"/>
              <a:gd name="T8" fmla="*/ 0 w 115"/>
              <a:gd name="T9" fmla="*/ 0 h 43"/>
              <a:gd name="T10" fmla="*/ 0 w 115"/>
              <a:gd name="T11" fmla="*/ 0 h 43"/>
              <a:gd name="T12" fmla="*/ 0 w 115"/>
              <a:gd name="T13" fmla="*/ 0 h 43"/>
              <a:gd name="T14" fmla="*/ 0 60000 65536"/>
              <a:gd name="T15" fmla="*/ 0 60000 65536"/>
              <a:gd name="T16" fmla="*/ 0 60000 65536"/>
              <a:gd name="T17" fmla="*/ 0 60000 65536"/>
              <a:gd name="T18" fmla="*/ 0 60000 65536"/>
              <a:gd name="T19" fmla="*/ 0 60000 65536"/>
              <a:gd name="T20" fmla="*/ 0 60000 65536"/>
              <a:gd name="T21" fmla="*/ 0 w 115"/>
              <a:gd name="T22" fmla="*/ 0 h 43"/>
              <a:gd name="T23" fmla="*/ 115 w 11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43">
                <a:moveTo>
                  <a:pt x="0" y="0"/>
                </a:moveTo>
                <a:lnTo>
                  <a:pt x="115" y="0"/>
                </a:lnTo>
                <a:lnTo>
                  <a:pt x="115" y="43"/>
                </a:lnTo>
                <a:lnTo>
                  <a:pt x="0"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6" name="Rectangle 14"/>
          <p:cNvSpPr>
            <a:spLocks noChangeArrowheads="1"/>
          </p:cNvSpPr>
          <p:nvPr/>
        </p:nvSpPr>
        <p:spPr bwMode="auto">
          <a:xfrm>
            <a:off x="7107238" y="3094038"/>
            <a:ext cx="160337" cy="46037"/>
          </a:xfrm>
          <a:prstGeom prst="rect">
            <a:avLst/>
          </a:prstGeom>
          <a:solidFill>
            <a:srgbClr val="FFFFFF"/>
          </a:solidFill>
          <a:ln w="22225">
            <a:solidFill>
              <a:srgbClr val="1F1A17"/>
            </a:solidFill>
            <a:miter lim="800000"/>
            <a:headEnd/>
            <a:tailEnd/>
          </a:ln>
        </p:spPr>
        <p:txBody>
          <a:bodyPr/>
          <a:lstStyle/>
          <a:p>
            <a:endParaRPr lang="zh-CN" altLang="en-US"/>
          </a:p>
        </p:txBody>
      </p:sp>
      <p:sp>
        <p:nvSpPr>
          <p:cNvPr id="49167" name="Rectangle 15"/>
          <p:cNvSpPr>
            <a:spLocks noChangeArrowheads="1"/>
          </p:cNvSpPr>
          <p:nvPr/>
        </p:nvSpPr>
        <p:spPr bwMode="auto">
          <a:xfrm>
            <a:off x="3879850" y="2124075"/>
            <a:ext cx="687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u="sng">
                <a:solidFill>
                  <a:schemeClr val="tx1"/>
                </a:solidFill>
                <a:latin typeface="Arial" charset="0"/>
              </a:rPr>
              <a:t>Client1:</a:t>
            </a:r>
            <a:endParaRPr lang="en-US" altLang="en-US" sz="2400" b="0">
              <a:solidFill>
                <a:schemeClr val="tx1"/>
              </a:solidFill>
              <a:latin typeface="Times" pitchFamily="18" charset="0"/>
            </a:endParaRPr>
          </a:p>
        </p:txBody>
      </p:sp>
      <p:sp>
        <p:nvSpPr>
          <p:cNvPr id="49168" name="Rectangle 16"/>
          <p:cNvSpPr>
            <a:spLocks noChangeArrowheads="1"/>
          </p:cNvSpPr>
          <p:nvPr/>
        </p:nvSpPr>
        <p:spPr bwMode="auto">
          <a:xfrm>
            <a:off x="3708400" y="2135188"/>
            <a:ext cx="844550" cy="274637"/>
          </a:xfrm>
          <a:prstGeom prst="rect">
            <a:avLst/>
          </a:prstGeom>
          <a:noFill/>
          <a:ln w="22225">
            <a:solidFill>
              <a:srgbClr val="1F1A1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9" name="Freeform 17"/>
          <p:cNvSpPr>
            <a:spLocks/>
          </p:cNvSpPr>
          <p:nvPr/>
        </p:nvSpPr>
        <p:spPr bwMode="auto">
          <a:xfrm>
            <a:off x="3629025" y="2170113"/>
            <a:ext cx="182563" cy="68262"/>
          </a:xfrm>
          <a:custGeom>
            <a:avLst/>
            <a:gdLst>
              <a:gd name="T0" fmla="*/ 0 w 115"/>
              <a:gd name="T1" fmla="*/ 0 h 43"/>
              <a:gd name="T2" fmla="*/ 2147483647 w 115"/>
              <a:gd name="T3" fmla="*/ 0 h 43"/>
              <a:gd name="T4" fmla="*/ 2147483647 w 115"/>
              <a:gd name="T5" fmla="*/ 2147483647 h 43"/>
              <a:gd name="T6" fmla="*/ 0 w 115"/>
              <a:gd name="T7" fmla="*/ 2147483647 h 43"/>
              <a:gd name="T8" fmla="*/ 0 w 115"/>
              <a:gd name="T9" fmla="*/ 0 h 43"/>
              <a:gd name="T10" fmla="*/ 0 w 115"/>
              <a:gd name="T11" fmla="*/ 0 h 43"/>
              <a:gd name="T12" fmla="*/ 0 w 115"/>
              <a:gd name="T13" fmla="*/ 0 h 43"/>
              <a:gd name="T14" fmla="*/ 0 60000 65536"/>
              <a:gd name="T15" fmla="*/ 0 60000 65536"/>
              <a:gd name="T16" fmla="*/ 0 60000 65536"/>
              <a:gd name="T17" fmla="*/ 0 60000 65536"/>
              <a:gd name="T18" fmla="*/ 0 60000 65536"/>
              <a:gd name="T19" fmla="*/ 0 60000 65536"/>
              <a:gd name="T20" fmla="*/ 0 60000 65536"/>
              <a:gd name="T21" fmla="*/ 0 w 115"/>
              <a:gd name="T22" fmla="*/ 0 h 43"/>
              <a:gd name="T23" fmla="*/ 115 w 11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43">
                <a:moveTo>
                  <a:pt x="0" y="0"/>
                </a:moveTo>
                <a:lnTo>
                  <a:pt x="115" y="0"/>
                </a:lnTo>
                <a:lnTo>
                  <a:pt x="115" y="43"/>
                </a:lnTo>
                <a:lnTo>
                  <a:pt x="0"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0" name="Rectangle 18"/>
          <p:cNvSpPr>
            <a:spLocks noChangeArrowheads="1"/>
          </p:cNvSpPr>
          <p:nvPr/>
        </p:nvSpPr>
        <p:spPr bwMode="auto">
          <a:xfrm>
            <a:off x="3640138" y="2181225"/>
            <a:ext cx="160337" cy="46038"/>
          </a:xfrm>
          <a:prstGeom prst="rect">
            <a:avLst/>
          </a:prstGeom>
          <a:solidFill>
            <a:srgbClr val="FFFFFF"/>
          </a:solidFill>
          <a:ln w="22225">
            <a:solidFill>
              <a:srgbClr val="1F1A17"/>
            </a:solidFill>
            <a:miter lim="800000"/>
            <a:headEnd/>
            <a:tailEnd/>
          </a:ln>
        </p:spPr>
        <p:txBody>
          <a:bodyPr/>
          <a:lstStyle/>
          <a:p>
            <a:endParaRPr lang="zh-CN" altLang="en-US"/>
          </a:p>
        </p:txBody>
      </p:sp>
      <p:sp>
        <p:nvSpPr>
          <p:cNvPr id="49171" name="Freeform 19"/>
          <p:cNvSpPr>
            <a:spLocks/>
          </p:cNvSpPr>
          <p:nvPr/>
        </p:nvSpPr>
        <p:spPr bwMode="auto">
          <a:xfrm>
            <a:off x="3629025" y="2306638"/>
            <a:ext cx="182563" cy="68262"/>
          </a:xfrm>
          <a:custGeom>
            <a:avLst/>
            <a:gdLst>
              <a:gd name="T0" fmla="*/ 0 w 115"/>
              <a:gd name="T1" fmla="*/ 0 h 43"/>
              <a:gd name="T2" fmla="*/ 2147483647 w 115"/>
              <a:gd name="T3" fmla="*/ 0 h 43"/>
              <a:gd name="T4" fmla="*/ 2147483647 w 115"/>
              <a:gd name="T5" fmla="*/ 2147483647 h 43"/>
              <a:gd name="T6" fmla="*/ 0 w 115"/>
              <a:gd name="T7" fmla="*/ 2147483647 h 43"/>
              <a:gd name="T8" fmla="*/ 0 w 115"/>
              <a:gd name="T9" fmla="*/ 0 h 43"/>
              <a:gd name="T10" fmla="*/ 0 w 115"/>
              <a:gd name="T11" fmla="*/ 0 h 43"/>
              <a:gd name="T12" fmla="*/ 0 w 115"/>
              <a:gd name="T13" fmla="*/ 0 h 43"/>
              <a:gd name="T14" fmla="*/ 0 60000 65536"/>
              <a:gd name="T15" fmla="*/ 0 60000 65536"/>
              <a:gd name="T16" fmla="*/ 0 60000 65536"/>
              <a:gd name="T17" fmla="*/ 0 60000 65536"/>
              <a:gd name="T18" fmla="*/ 0 60000 65536"/>
              <a:gd name="T19" fmla="*/ 0 60000 65536"/>
              <a:gd name="T20" fmla="*/ 0 60000 65536"/>
              <a:gd name="T21" fmla="*/ 0 w 115"/>
              <a:gd name="T22" fmla="*/ 0 h 43"/>
              <a:gd name="T23" fmla="*/ 115 w 11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43">
                <a:moveTo>
                  <a:pt x="0" y="0"/>
                </a:moveTo>
                <a:lnTo>
                  <a:pt x="115" y="0"/>
                </a:lnTo>
                <a:lnTo>
                  <a:pt x="115" y="43"/>
                </a:lnTo>
                <a:lnTo>
                  <a:pt x="0"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2" name="Rectangle 20"/>
          <p:cNvSpPr>
            <a:spLocks noChangeArrowheads="1"/>
          </p:cNvSpPr>
          <p:nvPr/>
        </p:nvSpPr>
        <p:spPr bwMode="auto">
          <a:xfrm>
            <a:off x="3640138" y="2317750"/>
            <a:ext cx="160337" cy="46038"/>
          </a:xfrm>
          <a:prstGeom prst="rect">
            <a:avLst/>
          </a:prstGeom>
          <a:solidFill>
            <a:srgbClr val="FFFFFF"/>
          </a:solidFill>
          <a:ln w="22225">
            <a:solidFill>
              <a:srgbClr val="1F1A17"/>
            </a:solidFill>
            <a:miter lim="800000"/>
            <a:headEnd/>
            <a:tailEnd/>
          </a:ln>
        </p:spPr>
        <p:txBody>
          <a:bodyPr/>
          <a:lstStyle/>
          <a:p>
            <a:endParaRPr lang="zh-CN" altLang="en-US"/>
          </a:p>
        </p:txBody>
      </p:sp>
      <p:sp>
        <p:nvSpPr>
          <p:cNvPr id="49173" name="Rectangle 21"/>
          <p:cNvSpPr>
            <a:spLocks noChangeArrowheads="1"/>
          </p:cNvSpPr>
          <p:nvPr/>
        </p:nvSpPr>
        <p:spPr bwMode="auto">
          <a:xfrm>
            <a:off x="4564063" y="4405313"/>
            <a:ext cx="68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u="sng">
                <a:solidFill>
                  <a:schemeClr val="tx1"/>
                </a:solidFill>
                <a:latin typeface="Arial" charset="0"/>
              </a:rPr>
              <a:t>Client3:</a:t>
            </a:r>
            <a:endParaRPr lang="en-US" altLang="en-US" sz="2400" b="0">
              <a:solidFill>
                <a:schemeClr val="tx1"/>
              </a:solidFill>
              <a:latin typeface="Times" pitchFamily="18" charset="0"/>
            </a:endParaRPr>
          </a:p>
        </p:txBody>
      </p:sp>
      <p:sp>
        <p:nvSpPr>
          <p:cNvPr id="49174" name="Rectangle 22"/>
          <p:cNvSpPr>
            <a:spLocks noChangeArrowheads="1"/>
          </p:cNvSpPr>
          <p:nvPr/>
        </p:nvSpPr>
        <p:spPr bwMode="auto">
          <a:xfrm>
            <a:off x="4392613" y="4416425"/>
            <a:ext cx="844550" cy="274638"/>
          </a:xfrm>
          <a:prstGeom prst="rect">
            <a:avLst/>
          </a:prstGeom>
          <a:noFill/>
          <a:ln w="22225">
            <a:solidFill>
              <a:srgbClr val="1F1A1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5" name="Freeform 23"/>
          <p:cNvSpPr>
            <a:spLocks/>
          </p:cNvSpPr>
          <p:nvPr/>
        </p:nvSpPr>
        <p:spPr bwMode="auto">
          <a:xfrm>
            <a:off x="4313238" y="4451350"/>
            <a:ext cx="182562" cy="68263"/>
          </a:xfrm>
          <a:custGeom>
            <a:avLst/>
            <a:gdLst>
              <a:gd name="T0" fmla="*/ 0 w 115"/>
              <a:gd name="T1" fmla="*/ 0 h 43"/>
              <a:gd name="T2" fmla="*/ 2147483647 w 115"/>
              <a:gd name="T3" fmla="*/ 0 h 43"/>
              <a:gd name="T4" fmla="*/ 2147483647 w 115"/>
              <a:gd name="T5" fmla="*/ 2147483647 h 43"/>
              <a:gd name="T6" fmla="*/ 0 w 115"/>
              <a:gd name="T7" fmla="*/ 2147483647 h 43"/>
              <a:gd name="T8" fmla="*/ 0 w 115"/>
              <a:gd name="T9" fmla="*/ 0 h 43"/>
              <a:gd name="T10" fmla="*/ 0 w 115"/>
              <a:gd name="T11" fmla="*/ 0 h 43"/>
              <a:gd name="T12" fmla="*/ 0 w 115"/>
              <a:gd name="T13" fmla="*/ 0 h 43"/>
              <a:gd name="T14" fmla="*/ 0 60000 65536"/>
              <a:gd name="T15" fmla="*/ 0 60000 65536"/>
              <a:gd name="T16" fmla="*/ 0 60000 65536"/>
              <a:gd name="T17" fmla="*/ 0 60000 65536"/>
              <a:gd name="T18" fmla="*/ 0 60000 65536"/>
              <a:gd name="T19" fmla="*/ 0 60000 65536"/>
              <a:gd name="T20" fmla="*/ 0 60000 65536"/>
              <a:gd name="T21" fmla="*/ 0 w 115"/>
              <a:gd name="T22" fmla="*/ 0 h 43"/>
              <a:gd name="T23" fmla="*/ 115 w 11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43">
                <a:moveTo>
                  <a:pt x="0" y="0"/>
                </a:moveTo>
                <a:lnTo>
                  <a:pt x="115" y="0"/>
                </a:lnTo>
                <a:lnTo>
                  <a:pt x="115" y="43"/>
                </a:lnTo>
                <a:lnTo>
                  <a:pt x="0"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6" name="Rectangle 24"/>
          <p:cNvSpPr>
            <a:spLocks noChangeArrowheads="1"/>
          </p:cNvSpPr>
          <p:nvPr/>
        </p:nvSpPr>
        <p:spPr bwMode="auto">
          <a:xfrm>
            <a:off x="4324350" y="4462463"/>
            <a:ext cx="160338" cy="46037"/>
          </a:xfrm>
          <a:prstGeom prst="rect">
            <a:avLst/>
          </a:prstGeom>
          <a:solidFill>
            <a:srgbClr val="FFFFFF"/>
          </a:solidFill>
          <a:ln w="22225">
            <a:solidFill>
              <a:srgbClr val="1F1A17"/>
            </a:solidFill>
            <a:miter lim="800000"/>
            <a:headEnd/>
            <a:tailEnd/>
          </a:ln>
        </p:spPr>
        <p:txBody>
          <a:bodyPr/>
          <a:lstStyle/>
          <a:p>
            <a:endParaRPr lang="zh-CN" altLang="en-US"/>
          </a:p>
        </p:txBody>
      </p:sp>
      <p:sp>
        <p:nvSpPr>
          <p:cNvPr id="49177" name="Freeform 25"/>
          <p:cNvSpPr>
            <a:spLocks/>
          </p:cNvSpPr>
          <p:nvPr/>
        </p:nvSpPr>
        <p:spPr bwMode="auto">
          <a:xfrm>
            <a:off x="4313238" y="4587875"/>
            <a:ext cx="182562" cy="68263"/>
          </a:xfrm>
          <a:custGeom>
            <a:avLst/>
            <a:gdLst>
              <a:gd name="T0" fmla="*/ 0 w 115"/>
              <a:gd name="T1" fmla="*/ 0 h 43"/>
              <a:gd name="T2" fmla="*/ 2147483647 w 115"/>
              <a:gd name="T3" fmla="*/ 0 h 43"/>
              <a:gd name="T4" fmla="*/ 2147483647 w 115"/>
              <a:gd name="T5" fmla="*/ 2147483647 h 43"/>
              <a:gd name="T6" fmla="*/ 0 w 115"/>
              <a:gd name="T7" fmla="*/ 2147483647 h 43"/>
              <a:gd name="T8" fmla="*/ 0 w 115"/>
              <a:gd name="T9" fmla="*/ 0 h 43"/>
              <a:gd name="T10" fmla="*/ 0 w 115"/>
              <a:gd name="T11" fmla="*/ 0 h 43"/>
              <a:gd name="T12" fmla="*/ 0 w 115"/>
              <a:gd name="T13" fmla="*/ 0 h 43"/>
              <a:gd name="T14" fmla="*/ 0 60000 65536"/>
              <a:gd name="T15" fmla="*/ 0 60000 65536"/>
              <a:gd name="T16" fmla="*/ 0 60000 65536"/>
              <a:gd name="T17" fmla="*/ 0 60000 65536"/>
              <a:gd name="T18" fmla="*/ 0 60000 65536"/>
              <a:gd name="T19" fmla="*/ 0 60000 65536"/>
              <a:gd name="T20" fmla="*/ 0 60000 65536"/>
              <a:gd name="T21" fmla="*/ 0 w 115"/>
              <a:gd name="T22" fmla="*/ 0 h 43"/>
              <a:gd name="T23" fmla="*/ 115 w 11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43">
                <a:moveTo>
                  <a:pt x="0" y="0"/>
                </a:moveTo>
                <a:lnTo>
                  <a:pt x="115" y="0"/>
                </a:lnTo>
                <a:lnTo>
                  <a:pt x="115" y="43"/>
                </a:lnTo>
                <a:lnTo>
                  <a:pt x="0"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8" name="Rectangle 26"/>
          <p:cNvSpPr>
            <a:spLocks noChangeArrowheads="1"/>
          </p:cNvSpPr>
          <p:nvPr/>
        </p:nvSpPr>
        <p:spPr bwMode="auto">
          <a:xfrm>
            <a:off x="4324350" y="4598988"/>
            <a:ext cx="160338" cy="46037"/>
          </a:xfrm>
          <a:prstGeom prst="rect">
            <a:avLst/>
          </a:prstGeom>
          <a:solidFill>
            <a:srgbClr val="FFFFFF"/>
          </a:solidFill>
          <a:ln w="22225">
            <a:solidFill>
              <a:srgbClr val="1F1A17"/>
            </a:solidFill>
            <a:miter lim="800000"/>
            <a:headEnd/>
            <a:tailEnd/>
          </a:ln>
        </p:spPr>
        <p:txBody>
          <a:bodyPr/>
          <a:lstStyle/>
          <a:p>
            <a:endParaRPr lang="zh-CN" altLang="en-US"/>
          </a:p>
        </p:txBody>
      </p:sp>
      <p:sp>
        <p:nvSpPr>
          <p:cNvPr id="49179" name="Line 27"/>
          <p:cNvSpPr>
            <a:spLocks noChangeShapeType="1"/>
          </p:cNvSpPr>
          <p:nvPr/>
        </p:nvSpPr>
        <p:spPr bwMode="auto">
          <a:xfrm flipV="1">
            <a:off x="3355975" y="2443163"/>
            <a:ext cx="523875" cy="7985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28"/>
          <p:cNvSpPr>
            <a:spLocks noChangeShapeType="1"/>
          </p:cNvSpPr>
          <p:nvPr/>
        </p:nvSpPr>
        <p:spPr bwMode="auto">
          <a:xfrm>
            <a:off x="4337050" y="2443163"/>
            <a:ext cx="341313" cy="1962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29"/>
          <p:cNvSpPr>
            <a:spLocks noChangeShapeType="1"/>
          </p:cNvSpPr>
          <p:nvPr/>
        </p:nvSpPr>
        <p:spPr bwMode="auto">
          <a:xfrm>
            <a:off x="3446463" y="3560763"/>
            <a:ext cx="1003300" cy="8207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30"/>
          <p:cNvSpPr>
            <a:spLocks noChangeShapeType="1"/>
          </p:cNvSpPr>
          <p:nvPr/>
        </p:nvSpPr>
        <p:spPr bwMode="auto">
          <a:xfrm>
            <a:off x="4564063" y="2284413"/>
            <a:ext cx="2690812" cy="59213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31"/>
          <p:cNvSpPr>
            <a:spLocks noChangeShapeType="1"/>
          </p:cNvSpPr>
          <p:nvPr/>
        </p:nvSpPr>
        <p:spPr bwMode="auto">
          <a:xfrm flipV="1">
            <a:off x="5021263" y="3195638"/>
            <a:ext cx="2233612" cy="11858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Rectangle 32"/>
          <p:cNvSpPr>
            <a:spLocks noChangeArrowheads="1"/>
          </p:cNvSpPr>
          <p:nvPr/>
        </p:nvSpPr>
        <p:spPr bwMode="auto">
          <a:xfrm>
            <a:off x="6297613" y="3606800"/>
            <a:ext cx="184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&lt;&lt;communication&gt;&gt;</a:t>
            </a:r>
            <a:endParaRPr lang="en-US" altLang="en-US" sz="2400" b="0">
              <a:solidFill>
                <a:schemeClr val="tx1"/>
              </a:solidFill>
              <a:latin typeface="Times" pitchFamily="18" charset="0"/>
            </a:endParaRPr>
          </a:p>
        </p:txBody>
      </p:sp>
      <p:sp>
        <p:nvSpPr>
          <p:cNvPr id="49185" name="Rectangle 33"/>
          <p:cNvSpPr>
            <a:spLocks noChangeArrowheads="1"/>
          </p:cNvSpPr>
          <p:nvPr/>
        </p:nvSpPr>
        <p:spPr bwMode="auto">
          <a:xfrm>
            <a:off x="6297613" y="3835400"/>
            <a:ext cx="1647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look up addresses</a:t>
            </a:r>
            <a:endParaRPr lang="en-US" altLang="en-US" sz="2400" b="0">
              <a:solidFill>
                <a:schemeClr val="tx1"/>
              </a:solidFill>
              <a:latin typeface="Times" pitchFamily="18" charset="0"/>
            </a:endParaRPr>
          </a:p>
        </p:txBody>
      </p:sp>
      <p:sp>
        <p:nvSpPr>
          <p:cNvPr id="49186" name="Rectangle 34"/>
          <p:cNvSpPr>
            <a:spLocks noChangeArrowheads="1"/>
          </p:cNvSpPr>
          <p:nvPr/>
        </p:nvSpPr>
        <p:spPr bwMode="auto">
          <a:xfrm>
            <a:off x="2133600" y="3925888"/>
            <a:ext cx="184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&lt;&lt;communication&gt;&gt;</a:t>
            </a:r>
            <a:endParaRPr lang="en-US" altLang="en-US" sz="2400" b="0">
              <a:solidFill>
                <a:schemeClr val="tx1"/>
              </a:solidFill>
              <a:latin typeface="Times" pitchFamily="18" charset="0"/>
            </a:endParaRPr>
          </a:p>
        </p:txBody>
      </p:sp>
      <p:sp>
        <p:nvSpPr>
          <p:cNvPr id="49187" name="Rectangle 35"/>
          <p:cNvSpPr>
            <a:spLocks noChangeArrowheads="1"/>
          </p:cNvSpPr>
          <p:nvPr/>
        </p:nvSpPr>
        <p:spPr bwMode="auto">
          <a:xfrm>
            <a:off x="2306638" y="4154488"/>
            <a:ext cx="1862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exchange messages</a:t>
            </a:r>
            <a:endParaRPr lang="en-US" altLang="en-US" sz="2400" b="0">
              <a:solidFill>
                <a:schemeClr val="tx1"/>
              </a:solidFill>
              <a:latin typeface="Times" pitchFamily="18" charset="0"/>
            </a:endParaRPr>
          </a:p>
        </p:txBody>
      </p:sp>
      <p:sp>
        <p:nvSpPr>
          <p:cNvPr id="49188" name="Rectangle 36"/>
          <p:cNvSpPr>
            <a:spLocks noChangeArrowheads="1"/>
          </p:cNvSpPr>
          <p:nvPr/>
        </p:nvSpPr>
        <p:spPr bwMode="auto">
          <a:xfrm>
            <a:off x="1622425" y="2557463"/>
            <a:ext cx="184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&lt;&lt;communication&gt;&gt;</a:t>
            </a:r>
            <a:endParaRPr lang="en-US" altLang="en-US" sz="2400" b="0">
              <a:solidFill>
                <a:schemeClr val="tx1"/>
              </a:solidFill>
              <a:latin typeface="Times" pitchFamily="18" charset="0"/>
            </a:endParaRPr>
          </a:p>
        </p:txBody>
      </p:sp>
      <p:sp>
        <p:nvSpPr>
          <p:cNvPr id="49189" name="Rectangle 37"/>
          <p:cNvSpPr>
            <a:spLocks noChangeArrowheads="1"/>
          </p:cNvSpPr>
          <p:nvPr/>
        </p:nvSpPr>
        <p:spPr bwMode="auto">
          <a:xfrm>
            <a:off x="1622425" y="2786063"/>
            <a:ext cx="186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exchange messages</a:t>
            </a:r>
            <a:endParaRPr lang="en-US" altLang="en-US" sz="2400" b="0">
              <a:solidFill>
                <a:schemeClr val="tx1"/>
              </a:solidFill>
              <a:latin typeface="Times" pitchFamily="18" charset="0"/>
            </a:endParaRPr>
          </a:p>
        </p:txBody>
      </p:sp>
      <p:sp>
        <p:nvSpPr>
          <p:cNvPr id="49190" name="Rectangle 38"/>
          <p:cNvSpPr>
            <a:spLocks noChangeArrowheads="1"/>
          </p:cNvSpPr>
          <p:nvPr/>
        </p:nvSpPr>
        <p:spPr bwMode="auto">
          <a:xfrm>
            <a:off x="4519613" y="2854325"/>
            <a:ext cx="184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&lt;&lt;communication&gt;&gt;</a:t>
            </a:r>
            <a:endParaRPr lang="en-US" altLang="en-US" sz="2400" b="0">
              <a:solidFill>
                <a:schemeClr val="tx1"/>
              </a:solidFill>
              <a:latin typeface="Times" pitchFamily="18" charset="0"/>
            </a:endParaRPr>
          </a:p>
        </p:txBody>
      </p:sp>
      <p:sp>
        <p:nvSpPr>
          <p:cNvPr id="49191" name="Rectangle 39"/>
          <p:cNvSpPr>
            <a:spLocks noChangeArrowheads="1"/>
          </p:cNvSpPr>
          <p:nvPr/>
        </p:nvSpPr>
        <p:spPr bwMode="auto">
          <a:xfrm>
            <a:off x="4519613" y="3082925"/>
            <a:ext cx="1862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exchange messages</a:t>
            </a:r>
            <a:endParaRPr lang="en-US" altLang="en-US" sz="2400" b="0">
              <a:solidFill>
                <a:schemeClr val="tx1"/>
              </a:solidFill>
              <a:latin typeface="Times" pitchFamily="18" charset="0"/>
            </a:endParaRPr>
          </a:p>
        </p:txBody>
      </p:sp>
      <p:sp>
        <p:nvSpPr>
          <p:cNvPr id="49192" name="Rectangle 40"/>
          <p:cNvSpPr>
            <a:spLocks noChangeArrowheads="1"/>
          </p:cNvSpPr>
          <p:nvPr/>
        </p:nvSpPr>
        <p:spPr bwMode="auto">
          <a:xfrm>
            <a:off x="5613400" y="2033588"/>
            <a:ext cx="184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&lt;&lt;communication&gt;&gt;</a:t>
            </a:r>
            <a:endParaRPr lang="en-US" altLang="en-US" sz="2400" b="0">
              <a:solidFill>
                <a:schemeClr val="tx1"/>
              </a:solidFill>
              <a:latin typeface="Times" pitchFamily="18" charset="0"/>
            </a:endParaRPr>
          </a:p>
        </p:txBody>
      </p:sp>
      <p:sp>
        <p:nvSpPr>
          <p:cNvPr id="49193" name="Rectangle 41"/>
          <p:cNvSpPr>
            <a:spLocks noChangeArrowheads="1"/>
          </p:cNvSpPr>
          <p:nvPr/>
        </p:nvSpPr>
        <p:spPr bwMode="auto">
          <a:xfrm>
            <a:off x="5613400" y="2262188"/>
            <a:ext cx="1647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en-US" b="0">
                <a:solidFill>
                  <a:schemeClr val="tx1"/>
                </a:solidFill>
                <a:latin typeface="Arial" charset="0"/>
              </a:rPr>
              <a:t>look up addresses</a:t>
            </a:r>
            <a:endParaRPr lang="en-US" altLang="en-US" sz="2400" b="0">
              <a:solidFill>
                <a:schemeClr val="tx1"/>
              </a:solidFill>
              <a:latin typeface="Times" pitchFamily="18" charset="0"/>
            </a:endParaRPr>
          </a:p>
        </p:txBody>
      </p:sp>
    </p:spTree>
  </p:cSld>
  <p:clrMapOvr>
    <a:masterClrMapping/>
  </p:clrMapOvr>
  <p:transition>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04800" y="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eaLnBrk="0" hangingPunct="0"/>
            <a:r>
              <a:rPr lang="zh-CN" altLang="en-US" sz="4000">
                <a:solidFill>
                  <a:srgbClr val="0000FF"/>
                </a:solidFill>
                <a:cs typeface="Times New Roman" pitchFamily="18" charset="0"/>
              </a:rPr>
              <a:t>瘦客户机和胖客户机</a:t>
            </a:r>
          </a:p>
        </p:txBody>
      </p:sp>
      <p:sp>
        <p:nvSpPr>
          <p:cNvPr id="50179" name="Rectangle 3"/>
          <p:cNvSpPr>
            <a:spLocks noChangeArrowheads="1"/>
          </p:cNvSpPr>
          <p:nvPr/>
        </p:nvSpPr>
        <p:spPr bwMode="auto">
          <a:xfrm>
            <a:off x="1676400" y="1143000"/>
            <a:ext cx="2895600" cy="198120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1"/>
              </a:solidFill>
              <a:latin typeface="Arial" charset="0"/>
            </a:endParaRPr>
          </a:p>
        </p:txBody>
      </p:sp>
      <p:sp>
        <p:nvSpPr>
          <p:cNvPr id="50180" name="Rectangle 4"/>
          <p:cNvSpPr>
            <a:spLocks noChangeArrowheads="1"/>
          </p:cNvSpPr>
          <p:nvPr/>
        </p:nvSpPr>
        <p:spPr bwMode="auto">
          <a:xfrm>
            <a:off x="2057400" y="533400"/>
            <a:ext cx="198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400">
                <a:latin typeface="Arial" charset="0"/>
              </a:rPr>
              <a:t>客户机</a:t>
            </a:r>
          </a:p>
        </p:txBody>
      </p:sp>
      <p:sp>
        <p:nvSpPr>
          <p:cNvPr id="50181" name="Rectangle 5"/>
          <p:cNvSpPr>
            <a:spLocks noChangeArrowheads="1"/>
          </p:cNvSpPr>
          <p:nvPr/>
        </p:nvSpPr>
        <p:spPr bwMode="auto">
          <a:xfrm>
            <a:off x="0" y="1828800"/>
            <a:ext cx="198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800">
                <a:latin typeface="Arial" charset="0"/>
              </a:rPr>
              <a:t>“胖” </a:t>
            </a:r>
          </a:p>
          <a:p>
            <a:r>
              <a:rPr lang="zh-CN" altLang="en-US" sz="2800">
                <a:latin typeface="Arial" charset="0"/>
              </a:rPr>
              <a:t>客户机</a:t>
            </a:r>
          </a:p>
        </p:txBody>
      </p:sp>
      <p:sp>
        <p:nvSpPr>
          <p:cNvPr id="50182" name="Rectangle 6"/>
          <p:cNvSpPr>
            <a:spLocks noChangeArrowheads="1"/>
          </p:cNvSpPr>
          <p:nvPr/>
        </p:nvSpPr>
        <p:spPr bwMode="auto">
          <a:xfrm>
            <a:off x="3581400" y="1219200"/>
            <a:ext cx="838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应用</a:t>
            </a:r>
          </a:p>
          <a:p>
            <a:r>
              <a:rPr lang="zh-CN" altLang="en-US" sz="2000">
                <a:solidFill>
                  <a:schemeClr val="tx1"/>
                </a:solidFill>
                <a:latin typeface="Arial" charset="0"/>
              </a:rPr>
              <a:t>处理</a:t>
            </a:r>
          </a:p>
          <a:p>
            <a:r>
              <a:rPr lang="zh-CN" altLang="en-US" sz="2000">
                <a:solidFill>
                  <a:schemeClr val="tx1"/>
                </a:solidFill>
                <a:latin typeface="Arial" charset="0"/>
              </a:rPr>
              <a:t>逻辑</a:t>
            </a:r>
          </a:p>
        </p:txBody>
      </p:sp>
      <p:sp>
        <p:nvSpPr>
          <p:cNvPr id="50183" name="Rectangle 7"/>
          <p:cNvSpPr>
            <a:spLocks noChangeArrowheads="1"/>
          </p:cNvSpPr>
          <p:nvPr/>
        </p:nvSpPr>
        <p:spPr bwMode="auto">
          <a:xfrm>
            <a:off x="1828800" y="1219200"/>
            <a:ext cx="6858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显</a:t>
            </a:r>
          </a:p>
          <a:p>
            <a:r>
              <a:rPr lang="zh-CN" altLang="en-US" sz="2000">
                <a:solidFill>
                  <a:schemeClr val="tx1"/>
                </a:solidFill>
                <a:latin typeface="Arial" charset="0"/>
              </a:rPr>
              <a:t>示</a:t>
            </a:r>
          </a:p>
          <a:p>
            <a:r>
              <a:rPr lang="zh-CN" altLang="en-US" sz="2000">
                <a:solidFill>
                  <a:schemeClr val="tx1"/>
                </a:solidFill>
                <a:latin typeface="Arial" charset="0"/>
              </a:rPr>
              <a:t>逻</a:t>
            </a:r>
          </a:p>
          <a:p>
            <a:r>
              <a:rPr lang="zh-CN" altLang="en-US" sz="2000">
                <a:solidFill>
                  <a:schemeClr val="tx1"/>
                </a:solidFill>
                <a:latin typeface="Arial" charset="0"/>
              </a:rPr>
              <a:t>辑</a:t>
            </a:r>
          </a:p>
        </p:txBody>
      </p:sp>
      <p:sp>
        <p:nvSpPr>
          <p:cNvPr id="50184" name="Line 8"/>
          <p:cNvSpPr>
            <a:spLocks noChangeShapeType="1"/>
          </p:cNvSpPr>
          <p:nvPr/>
        </p:nvSpPr>
        <p:spPr bwMode="auto">
          <a:xfrm>
            <a:off x="2514600" y="1752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5" name="Line 9"/>
          <p:cNvSpPr>
            <a:spLocks noChangeShapeType="1"/>
          </p:cNvSpPr>
          <p:nvPr/>
        </p:nvSpPr>
        <p:spPr bwMode="auto">
          <a:xfrm>
            <a:off x="2514600" y="2362200"/>
            <a:ext cx="1066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86" name="Rectangle 10"/>
          <p:cNvSpPr>
            <a:spLocks noChangeArrowheads="1"/>
          </p:cNvSpPr>
          <p:nvPr/>
        </p:nvSpPr>
        <p:spPr bwMode="auto">
          <a:xfrm>
            <a:off x="6248400" y="1143000"/>
            <a:ext cx="28956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1"/>
              </a:solidFill>
              <a:latin typeface="Arial" charset="0"/>
            </a:endParaRPr>
          </a:p>
        </p:txBody>
      </p:sp>
      <p:sp>
        <p:nvSpPr>
          <p:cNvPr id="50187" name="Rectangle 11"/>
          <p:cNvSpPr>
            <a:spLocks noChangeArrowheads="1"/>
          </p:cNvSpPr>
          <p:nvPr/>
        </p:nvSpPr>
        <p:spPr bwMode="auto">
          <a:xfrm>
            <a:off x="6858000" y="533400"/>
            <a:ext cx="198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400">
                <a:latin typeface="Arial" charset="0"/>
              </a:rPr>
              <a:t>服务器</a:t>
            </a:r>
          </a:p>
        </p:txBody>
      </p:sp>
      <p:sp>
        <p:nvSpPr>
          <p:cNvPr id="50188" name="Rectangle 12"/>
          <p:cNvSpPr>
            <a:spLocks noChangeArrowheads="1"/>
          </p:cNvSpPr>
          <p:nvPr/>
        </p:nvSpPr>
        <p:spPr bwMode="auto">
          <a:xfrm>
            <a:off x="6400800" y="1219200"/>
            <a:ext cx="838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数据</a:t>
            </a:r>
          </a:p>
          <a:p>
            <a:r>
              <a:rPr lang="zh-CN" altLang="en-US" sz="2000">
                <a:solidFill>
                  <a:schemeClr val="tx1"/>
                </a:solidFill>
                <a:latin typeface="Arial" charset="0"/>
              </a:rPr>
              <a:t>管理</a:t>
            </a:r>
          </a:p>
          <a:p>
            <a:r>
              <a:rPr lang="zh-CN" altLang="en-US" sz="2000">
                <a:solidFill>
                  <a:schemeClr val="tx1"/>
                </a:solidFill>
                <a:latin typeface="Arial" charset="0"/>
              </a:rPr>
              <a:t>逻辑</a:t>
            </a:r>
          </a:p>
        </p:txBody>
      </p:sp>
      <p:sp>
        <p:nvSpPr>
          <p:cNvPr id="50189" name="Line 13"/>
          <p:cNvSpPr>
            <a:spLocks noChangeShapeType="1"/>
          </p:cNvSpPr>
          <p:nvPr/>
        </p:nvSpPr>
        <p:spPr bwMode="auto">
          <a:xfrm>
            <a:off x="7086600" y="19050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0" name="Line 14"/>
          <p:cNvSpPr>
            <a:spLocks noChangeShapeType="1"/>
          </p:cNvSpPr>
          <p:nvPr/>
        </p:nvSpPr>
        <p:spPr bwMode="auto">
          <a:xfrm>
            <a:off x="7239000" y="2286000"/>
            <a:ext cx="7620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AutoShape 15"/>
          <p:cNvSpPr>
            <a:spLocks noChangeArrowheads="1"/>
          </p:cNvSpPr>
          <p:nvPr/>
        </p:nvSpPr>
        <p:spPr bwMode="auto">
          <a:xfrm>
            <a:off x="8001000" y="1600200"/>
            <a:ext cx="1066800" cy="1143000"/>
          </a:xfrm>
          <a:prstGeom prst="can">
            <a:avLst>
              <a:gd name="adj" fmla="val 2678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数据库</a:t>
            </a:r>
          </a:p>
        </p:txBody>
      </p:sp>
      <p:sp>
        <p:nvSpPr>
          <p:cNvPr id="50192" name="Line 16"/>
          <p:cNvSpPr>
            <a:spLocks noChangeShapeType="1"/>
          </p:cNvSpPr>
          <p:nvPr/>
        </p:nvSpPr>
        <p:spPr bwMode="auto">
          <a:xfrm>
            <a:off x="4572000" y="2057400"/>
            <a:ext cx="1676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3" name="Rectangle 17"/>
          <p:cNvSpPr>
            <a:spLocks noChangeArrowheads="1"/>
          </p:cNvSpPr>
          <p:nvPr/>
        </p:nvSpPr>
        <p:spPr bwMode="auto">
          <a:xfrm>
            <a:off x="0" y="5257800"/>
            <a:ext cx="198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800">
                <a:latin typeface="Arial" charset="0"/>
              </a:rPr>
              <a:t>“瘦”</a:t>
            </a:r>
          </a:p>
          <a:p>
            <a:r>
              <a:rPr lang="zh-CN" altLang="en-US" sz="2800">
                <a:latin typeface="Arial" charset="0"/>
              </a:rPr>
              <a:t>客户机</a:t>
            </a:r>
          </a:p>
        </p:txBody>
      </p:sp>
      <p:sp>
        <p:nvSpPr>
          <p:cNvPr id="50194" name="Rectangle 18"/>
          <p:cNvSpPr>
            <a:spLocks noChangeArrowheads="1"/>
          </p:cNvSpPr>
          <p:nvPr/>
        </p:nvSpPr>
        <p:spPr bwMode="auto">
          <a:xfrm>
            <a:off x="4972050" y="1524000"/>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000">
                <a:solidFill>
                  <a:schemeClr val="tx1"/>
                </a:solidFill>
                <a:latin typeface="Arial" charset="0"/>
              </a:rPr>
              <a:t>表示</a:t>
            </a:r>
          </a:p>
        </p:txBody>
      </p:sp>
      <p:sp>
        <p:nvSpPr>
          <p:cNvPr id="50195" name="Rectangle 19"/>
          <p:cNvSpPr>
            <a:spLocks noChangeArrowheads="1"/>
          </p:cNvSpPr>
          <p:nvPr/>
        </p:nvSpPr>
        <p:spPr bwMode="auto">
          <a:xfrm>
            <a:off x="1600200" y="4648200"/>
            <a:ext cx="1066800" cy="198120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1"/>
              </a:solidFill>
              <a:latin typeface="Arial" charset="0"/>
            </a:endParaRPr>
          </a:p>
        </p:txBody>
      </p:sp>
      <p:sp>
        <p:nvSpPr>
          <p:cNvPr id="50196" name="Rectangle 20"/>
          <p:cNvSpPr>
            <a:spLocks noChangeArrowheads="1"/>
          </p:cNvSpPr>
          <p:nvPr/>
        </p:nvSpPr>
        <p:spPr bwMode="auto">
          <a:xfrm>
            <a:off x="1828800" y="4724400"/>
            <a:ext cx="6858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显</a:t>
            </a:r>
          </a:p>
          <a:p>
            <a:r>
              <a:rPr lang="zh-CN" altLang="en-US" sz="2000">
                <a:solidFill>
                  <a:schemeClr val="tx1"/>
                </a:solidFill>
                <a:latin typeface="Arial" charset="0"/>
              </a:rPr>
              <a:t>示</a:t>
            </a:r>
          </a:p>
          <a:p>
            <a:r>
              <a:rPr lang="zh-CN" altLang="en-US" sz="2000">
                <a:solidFill>
                  <a:schemeClr val="tx1"/>
                </a:solidFill>
                <a:latin typeface="Arial" charset="0"/>
              </a:rPr>
              <a:t>逻</a:t>
            </a:r>
          </a:p>
          <a:p>
            <a:r>
              <a:rPr lang="zh-CN" altLang="en-US" sz="2000">
                <a:solidFill>
                  <a:schemeClr val="tx1"/>
                </a:solidFill>
                <a:latin typeface="Arial" charset="0"/>
              </a:rPr>
              <a:t>辑</a:t>
            </a:r>
          </a:p>
        </p:txBody>
      </p:sp>
      <p:sp>
        <p:nvSpPr>
          <p:cNvPr id="50197" name="Line 21"/>
          <p:cNvSpPr>
            <a:spLocks noChangeShapeType="1"/>
          </p:cNvSpPr>
          <p:nvPr/>
        </p:nvSpPr>
        <p:spPr bwMode="auto">
          <a:xfrm>
            <a:off x="5486400" y="5257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8" name="Line 22"/>
          <p:cNvSpPr>
            <a:spLocks noChangeShapeType="1"/>
          </p:cNvSpPr>
          <p:nvPr/>
        </p:nvSpPr>
        <p:spPr bwMode="auto">
          <a:xfrm>
            <a:off x="5486400" y="5867400"/>
            <a:ext cx="914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99" name="Rectangle 23"/>
          <p:cNvSpPr>
            <a:spLocks noChangeArrowheads="1"/>
          </p:cNvSpPr>
          <p:nvPr/>
        </p:nvSpPr>
        <p:spPr bwMode="auto">
          <a:xfrm>
            <a:off x="4419600" y="4648200"/>
            <a:ext cx="47244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1"/>
              </a:solidFill>
              <a:latin typeface="Arial" charset="0"/>
            </a:endParaRPr>
          </a:p>
        </p:txBody>
      </p:sp>
      <p:sp>
        <p:nvSpPr>
          <p:cNvPr id="50200" name="Rectangle 24"/>
          <p:cNvSpPr>
            <a:spLocks noChangeArrowheads="1"/>
          </p:cNvSpPr>
          <p:nvPr/>
        </p:nvSpPr>
        <p:spPr bwMode="auto">
          <a:xfrm>
            <a:off x="6400800" y="4724400"/>
            <a:ext cx="838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数据</a:t>
            </a:r>
          </a:p>
          <a:p>
            <a:r>
              <a:rPr lang="zh-CN" altLang="en-US" sz="2000">
                <a:solidFill>
                  <a:schemeClr val="tx1"/>
                </a:solidFill>
                <a:latin typeface="Arial" charset="0"/>
              </a:rPr>
              <a:t>管理</a:t>
            </a:r>
          </a:p>
          <a:p>
            <a:r>
              <a:rPr lang="zh-CN" altLang="en-US" sz="2000">
                <a:solidFill>
                  <a:schemeClr val="tx1"/>
                </a:solidFill>
                <a:latin typeface="Arial" charset="0"/>
              </a:rPr>
              <a:t>逻辑</a:t>
            </a:r>
          </a:p>
        </p:txBody>
      </p:sp>
      <p:sp>
        <p:nvSpPr>
          <p:cNvPr id="50201" name="Line 25"/>
          <p:cNvSpPr>
            <a:spLocks noChangeShapeType="1"/>
          </p:cNvSpPr>
          <p:nvPr/>
        </p:nvSpPr>
        <p:spPr bwMode="auto">
          <a:xfrm>
            <a:off x="7239000" y="5410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2" name="Line 26"/>
          <p:cNvSpPr>
            <a:spLocks noChangeShapeType="1"/>
          </p:cNvSpPr>
          <p:nvPr/>
        </p:nvSpPr>
        <p:spPr bwMode="auto">
          <a:xfrm>
            <a:off x="7239000" y="5791200"/>
            <a:ext cx="7620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AutoShape 27"/>
          <p:cNvSpPr>
            <a:spLocks noChangeArrowheads="1"/>
          </p:cNvSpPr>
          <p:nvPr/>
        </p:nvSpPr>
        <p:spPr bwMode="auto">
          <a:xfrm>
            <a:off x="8001000" y="5105400"/>
            <a:ext cx="1066800" cy="1143000"/>
          </a:xfrm>
          <a:prstGeom prst="can">
            <a:avLst>
              <a:gd name="adj" fmla="val 2678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数据库</a:t>
            </a:r>
          </a:p>
        </p:txBody>
      </p:sp>
      <p:sp>
        <p:nvSpPr>
          <p:cNvPr id="50204" name="Line 28"/>
          <p:cNvSpPr>
            <a:spLocks noChangeShapeType="1"/>
          </p:cNvSpPr>
          <p:nvPr/>
        </p:nvSpPr>
        <p:spPr bwMode="auto">
          <a:xfrm>
            <a:off x="2743200" y="5562600"/>
            <a:ext cx="1676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5" name="Rectangle 29"/>
          <p:cNvSpPr>
            <a:spLocks noChangeArrowheads="1"/>
          </p:cNvSpPr>
          <p:nvPr/>
        </p:nvSpPr>
        <p:spPr bwMode="auto">
          <a:xfrm>
            <a:off x="2943225" y="4419600"/>
            <a:ext cx="12065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5000"/>
              </a:spcBef>
            </a:pPr>
            <a:r>
              <a:rPr lang="zh-CN" altLang="en-US" sz="2000">
                <a:solidFill>
                  <a:schemeClr val="tx1"/>
                </a:solidFill>
                <a:latin typeface="Arial" charset="0"/>
              </a:rPr>
              <a:t>表示</a:t>
            </a:r>
          </a:p>
          <a:p>
            <a:pPr>
              <a:spcBef>
                <a:spcPct val="35000"/>
              </a:spcBef>
            </a:pPr>
            <a:r>
              <a:rPr lang="zh-CN" altLang="en-US" sz="2000">
                <a:solidFill>
                  <a:schemeClr val="tx1"/>
                </a:solidFill>
                <a:latin typeface="Arial" charset="0"/>
              </a:rPr>
              <a:t>应用处理</a:t>
            </a:r>
          </a:p>
        </p:txBody>
      </p:sp>
      <p:sp>
        <p:nvSpPr>
          <p:cNvPr id="50206" name="Rectangle 30"/>
          <p:cNvSpPr>
            <a:spLocks noChangeArrowheads="1"/>
          </p:cNvSpPr>
          <p:nvPr/>
        </p:nvSpPr>
        <p:spPr bwMode="auto">
          <a:xfrm>
            <a:off x="4648200" y="4724400"/>
            <a:ext cx="838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应用</a:t>
            </a:r>
          </a:p>
          <a:p>
            <a:r>
              <a:rPr lang="zh-CN" altLang="en-US" sz="2000">
                <a:solidFill>
                  <a:schemeClr val="tx1"/>
                </a:solidFill>
                <a:latin typeface="Arial" charset="0"/>
              </a:rPr>
              <a:t>处理</a:t>
            </a:r>
          </a:p>
          <a:p>
            <a:r>
              <a:rPr lang="zh-CN" altLang="en-US" sz="2000">
                <a:solidFill>
                  <a:schemeClr val="tx1"/>
                </a:solidFill>
                <a:latin typeface="Arial" charset="0"/>
              </a:rPr>
              <a:t>逻辑</a:t>
            </a:r>
          </a:p>
        </p:txBody>
      </p:sp>
      <p:sp>
        <p:nvSpPr>
          <p:cNvPr id="50207" name="Rectangle 31"/>
          <p:cNvSpPr>
            <a:spLocks noChangeArrowheads="1"/>
          </p:cNvSpPr>
          <p:nvPr/>
        </p:nvSpPr>
        <p:spPr bwMode="auto">
          <a:xfrm>
            <a:off x="1143000" y="3962400"/>
            <a:ext cx="198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400">
                <a:latin typeface="Arial" charset="0"/>
              </a:rPr>
              <a:t>客户机</a:t>
            </a:r>
          </a:p>
        </p:txBody>
      </p:sp>
      <p:sp>
        <p:nvSpPr>
          <p:cNvPr id="50208" name="Rectangle 32"/>
          <p:cNvSpPr>
            <a:spLocks noChangeArrowheads="1"/>
          </p:cNvSpPr>
          <p:nvPr/>
        </p:nvSpPr>
        <p:spPr bwMode="auto">
          <a:xfrm>
            <a:off x="5867400" y="3962400"/>
            <a:ext cx="198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400">
                <a:latin typeface="Arial" charset="0"/>
              </a:rPr>
              <a:t>服务器</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21550" y="358775"/>
            <a:ext cx="8229600" cy="685800"/>
          </a:xfrm>
        </p:spPr>
        <p:txBody>
          <a:bodyPr/>
          <a:lstStyle/>
          <a:p>
            <a:pPr>
              <a:defRPr/>
            </a:pPr>
            <a:r>
              <a:rPr lang="zh-CN" altLang="en-US" sz="4000" b="1" kern="1200" dirty="0">
                <a:solidFill>
                  <a:srgbClr val="0000FF"/>
                </a:solidFill>
                <a:latin typeface="黑体" pitchFamily="49" charset="-122"/>
                <a:ea typeface="黑体" pitchFamily="49" charset="-122"/>
                <a:cs typeface="Times New Roman" pitchFamily="18" charset="0"/>
              </a:rPr>
              <a:t>什么是软件设计，为什么要设计？</a:t>
            </a:r>
          </a:p>
        </p:txBody>
      </p:sp>
      <p:sp>
        <p:nvSpPr>
          <p:cNvPr id="4" name="Rectangle 3"/>
          <p:cNvSpPr txBox="1">
            <a:spLocks noChangeArrowheads="1"/>
          </p:cNvSpPr>
          <p:nvPr/>
        </p:nvSpPr>
        <p:spPr>
          <a:xfrm>
            <a:off x="251520" y="1720568"/>
            <a:ext cx="8218488" cy="193345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720000" eaLnBrk="1">
              <a:lnSpc>
                <a:spcPct val="150000"/>
              </a:lnSpc>
              <a:defRPr/>
            </a:pPr>
            <a:r>
              <a:rPr lang="zh-CN" altLang="en-US" sz="2400" kern="0" dirty="0">
                <a:solidFill>
                  <a:srgbClr val="000000"/>
                </a:solidFill>
                <a:latin typeface="+mn-ea"/>
              </a:rPr>
              <a:t>面向特定的</a:t>
            </a:r>
            <a:r>
              <a:rPr lang="zh-CN" altLang="en-US" sz="2400" kern="0" dirty="0">
                <a:solidFill>
                  <a:srgbClr val="FF0000"/>
                </a:solidFill>
                <a:latin typeface="+mn-ea"/>
              </a:rPr>
              <a:t>软件需求</a:t>
            </a:r>
            <a:r>
              <a:rPr lang="zh-CN" altLang="en-US" sz="2400" kern="0" dirty="0">
                <a:solidFill>
                  <a:srgbClr val="000000"/>
                </a:solidFill>
                <a:latin typeface="+mn-ea"/>
              </a:rPr>
              <a:t>，探求</a:t>
            </a:r>
            <a:r>
              <a:rPr lang="zh-CN" altLang="en-US" sz="2400" kern="0" dirty="0">
                <a:solidFill>
                  <a:srgbClr val="FF0000"/>
                </a:solidFill>
                <a:latin typeface="+mn-ea"/>
              </a:rPr>
              <a:t>可行</a:t>
            </a:r>
            <a:r>
              <a:rPr lang="zh-CN" altLang="en-US" sz="2400" kern="0" dirty="0">
                <a:solidFill>
                  <a:srgbClr val="000000"/>
                </a:solidFill>
                <a:latin typeface="+mn-ea"/>
              </a:rPr>
              <a:t>的、尽可能</a:t>
            </a:r>
            <a:r>
              <a:rPr lang="zh-CN" altLang="en-US" sz="2400" kern="0" dirty="0">
                <a:solidFill>
                  <a:srgbClr val="FF0000"/>
                </a:solidFill>
                <a:latin typeface="+mn-ea"/>
              </a:rPr>
              <a:t>最优</a:t>
            </a:r>
            <a:r>
              <a:rPr lang="zh-CN" altLang="en-US" sz="2400" kern="0" dirty="0">
                <a:solidFill>
                  <a:srgbClr val="000000"/>
                </a:solidFill>
                <a:latin typeface="+mn-ea"/>
              </a:rPr>
              <a:t>的</a:t>
            </a:r>
            <a:r>
              <a:rPr lang="zh-CN" altLang="en-US" sz="2400" kern="0" dirty="0">
                <a:solidFill>
                  <a:srgbClr val="FF0000"/>
                </a:solidFill>
                <a:latin typeface="+mn-ea"/>
              </a:rPr>
              <a:t>软件解决方案</a:t>
            </a:r>
            <a:r>
              <a:rPr lang="zh-CN" altLang="en-US" sz="2400" kern="0" dirty="0">
                <a:solidFill>
                  <a:srgbClr val="000000"/>
                </a:solidFill>
                <a:latin typeface="+mn-ea"/>
              </a:rPr>
              <a:t>的过程。</a:t>
            </a:r>
          </a:p>
          <a:p>
            <a:pPr marL="1274037" lvl="1" indent="-457200" eaLnBrk="1">
              <a:lnSpc>
                <a:spcPct val="150000"/>
              </a:lnSpc>
              <a:buFont typeface="Wingdings" panose="05000000000000000000" pitchFamily="2" charset="2"/>
              <a:buChar char="ü"/>
              <a:defRPr/>
            </a:pPr>
            <a:r>
              <a:rPr lang="zh-CN" altLang="en-US" sz="2800" b="0" kern="0" dirty="0">
                <a:solidFill>
                  <a:srgbClr val="000000"/>
                </a:solidFill>
                <a:latin typeface="微软雅黑" pitchFamily="34" charset="-122"/>
                <a:ea typeface="微软雅黑" pitchFamily="34" charset="-122"/>
              </a:rPr>
              <a:t>软件解决方案表示为</a:t>
            </a:r>
            <a:r>
              <a:rPr lang="zh-CN" altLang="en-US" sz="2800" b="0" kern="0" dirty="0">
                <a:solidFill>
                  <a:srgbClr val="FF0000"/>
                </a:solidFill>
                <a:latin typeface="微软雅黑" pitchFamily="34" charset="-122"/>
                <a:ea typeface="微软雅黑" pitchFamily="34" charset="-122"/>
              </a:rPr>
              <a:t>软件设计模型</a:t>
            </a:r>
            <a:endParaRPr lang="en-US" altLang="zh-CN" sz="2800" b="0" kern="0" dirty="0">
              <a:solidFill>
                <a:srgbClr val="FF0000"/>
              </a:solidFill>
              <a:latin typeface="微软雅黑" pitchFamily="34" charset="-122"/>
              <a:ea typeface="微软雅黑" pitchFamily="34" charset="-122"/>
            </a:endParaRPr>
          </a:p>
        </p:txBody>
      </p:sp>
      <p:sp>
        <p:nvSpPr>
          <p:cNvPr id="7" name="矩形 6"/>
          <p:cNvSpPr/>
          <p:nvPr/>
        </p:nvSpPr>
        <p:spPr>
          <a:xfrm>
            <a:off x="521550" y="4194085"/>
            <a:ext cx="4572000" cy="461665"/>
          </a:xfrm>
          <a:prstGeom prst="rect">
            <a:avLst/>
          </a:prstGeom>
        </p:spPr>
        <p:txBody>
          <a:bodyPr>
            <a:spAutoFit/>
          </a:bodyPr>
          <a:lstStyle/>
          <a:p>
            <a:pPr marL="285750" indent="-285750" algn="l">
              <a:buClr>
                <a:srgbClr val="FF0000"/>
              </a:buClr>
              <a:buFont typeface="Wingdings" panose="05000000000000000000" pitchFamily="2" charset="2"/>
              <a:buChar char="p"/>
            </a:pPr>
            <a:r>
              <a:rPr lang="zh-CN" altLang="en-US" sz="2400" kern="0" dirty="0">
                <a:solidFill>
                  <a:srgbClr val="000000"/>
                </a:solidFill>
                <a:latin typeface="+mn-ea"/>
                <a:ea typeface="+mn-ea"/>
              </a:rPr>
              <a:t>桥梁</a:t>
            </a:r>
          </a:p>
        </p:txBody>
      </p:sp>
      <p:sp>
        <p:nvSpPr>
          <p:cNvPr id="8" name="矩形 7"/>
          <p:cNvSpPr/>
          <p:nvPr/>
        </p:nvSpPr>
        <p:spPr>
          <a:xfrm>
            <a:off x="1037702" y="5184195"/>
            <a:ext cx="1422185" cy="461665"/>
          </a:xfrm>
          <a:prstGeom prst="rect">
            <a:avLst/>
          </a:prstGeom>
        </p:spPr>
        <p:txBody>
          <a:bodyPr wrap="none">
            <a:spAutoFit/>
          </a:bodyPr>
          <a:lstStyle/>
          <a:p>
            <a:r>
              <a:rPr lang="zh-CN" altLang="en-US" sz="2400" kern="0" dirty="0">
                <a:solidFill>
                  <a:srgbClr val="000000"/>
                </a:solidFill>
                <a:latin typeface="+mn-ea"/>
                <a:ea typeface="+mn-ea"/>
              </a:rPr>
              <a:t>需求模型</a:t>
            </a:r>
            <a:endParaRPr lang="zh-CN" altLang="en-US" sz="2400" dirty="0">
              <a:latin typeface="+mn-ea"/>
              <a:ea typeface="+mn-ea"/>
            </a:endParaRPr>
          </a:p>
        </p:txBody>
      </p:sp>
      <p:sp>
        <p:nvSpPr>
          <p:cNvPr id="10" name="矩形 9"/>
          <p:cNvSpPr/>
          <p:nvPr/>
        </p:nvSpPr>
        <p:spPr>
          <a:xfrm>
            <a:off x="6811342" y="5195809"/>
            <a:ext cx="1422185" cy="461665"/>
          </a:xfrm>
          <a:prstGeom prst="rect">
            <a:avLst/>
          </a:prstGeom>
        </p:spPr>
        <p:txBody>
          <a:bodyPr wrap="none">
            <a:spAutoFit/>
          </a:bodyPr>
          <a:lstStyle/>
          <a:p>
            <a:r>
              <a:rPr lang="zh-CN" altLang="en-US" sz="2400" kern="0" dirty="0">
                <a:solidFill>
                  <a:srgbClr val="000000"/>
                </a:solidFill>
                <a:latin typeface="+mn-ea"/>
                <a:ea typeface="+mn-ea"/>
              </a:rPr>
              <a:t>实现模型</a:t>
            </a:r>
            <a:endParaRPr lang="zh-CN" altLang="en-US" sz="2400" dirty="0">
              <a:latin typeface="+mn-ea"/>
              <a:ea typeface="+mn-ea"/>
            </a:endParaRPr>
          </a:p>
        </p:txBody>
      </p:sp>
      <p:pic>
        <p:nvPicPr>
          <p:cNvPr id="11" name="图片 10"/>
          <p:cNvPicPr>
            <a:picLocks noChangeAspect="1"/>
          </p:cNvPicPr>
          <p:nvPr/>
        </p:nvPicPr>
        <p:blipFill>
          <a:blip r:embed="rId2"/>
          <a:stretch>
            <a:fillRect/>
          </a:stretch>
        </p:blipFill>
        <p:spPr>
          <a:xfrm>
            <a:off x="2459887" y="4801724"/>
            <a:ext cx="4352925" cy="1981200"/>
          </a:xfrm>
          <a:prstGeom prst="rect">
            <a:avLst/>
          </a:prstGeom>
        </p:spPr>
      </p:pic>
      <p:sp>
        <p:nvSpPr>
          <p:cNvPr id="9" name="矩形 8"/>
          <p:cNvSpPr/>
          <p:nvPr/>
        </p:nvSpPr>
        <p:spPr>
          <a:xfrm>
            <a:off x="3863867" y="5149791"/>
            <a:ext cx="1422185" cy="461665"/>
          </a:xfrm>
          <a:prstGeom prst="rect">
            <a:avLst/>
          </a:prstGeom>
        </p:spPr>
        <p:txBody>
          <a:bodyPr wrap="none">
            <a:spAutoFit/>
          </a:bodyPr>
          <a:lstStyle/>
          <a:p>
            <a:r>
              <a:rPr lang="zh-CN" altLang="en-US" sz="2400" kern="0" dirty="0">
                <a:latin typeface="+mn-ea"/>
                <a:ea typeface="+mn-ea"/>
              </a:rPr>
              <a:t>设计模型</a:t>
            </a:r>
            <a:endParaRPr lang="zh-CN" altLang="en-US" sz="2400" dirty="0">
              <a:latin typeface="+mn-ea"/>
              <a:ea typeface="+mn-ea"/>
            </a:endParaRPr>
          </a:p>
        </p:txBody>
      </p:sp>
      <p:sp>
        <p:nvSpPr>
          <p:cNvPr id="12" name="矩形 11"/>
          <p:cNvSpPr/>
          <p:nvPr/>
        </p:nvSpPr>
        <p:spPr>
          <a:xfrm>
            <a:off x="7172017" y="5770257"/>
            <a:ext cx="700833" cy="400110"/>
          </a:xfrm>
          <a:prstGeom prst="rect">
            <a:avLst/>
          </a:prstGeom>
        </p:spPr>
        <p:txBody>
          <a:bodyPr wrap="none">
            <a:spAutoFit/>
          </a:bodyPr>
          <a:lstStyle/>
          <a:p>
            <a:r>
              <a:rPr lang="zh-CN" altLang="en-US" sz="2000" dirty="0">
                <a:solidFill>
                  <a:schemeClr val="tx1"/>
                </a:solidFill>
                <a:latin typeface="+mn-ea"/>
                <a:ea typeface="+mn-ea"/>
              </a:rPr>
              <a:t>细节</a:t>
            </a:r>
          </a:p>
        </p:txBody>
      </p:sp>
      <p:sp>
        <p:nvSpPr>
          <p:cNvPr id="13" name="矩形 12"/>
          <p:cNvSpPr/>
          <p:nvPr/>
        </p:nvSpPr>
        <p:spPr>
          <a:xfrm>
            <a:off x="2096725" y="3889320"/>
            <a:ext cx="5088252" cy="400110"/>
          </a:xfrm>
          <a:prstGeom prst="rect">
            <a:avLst/>
          </a:prstGeom>
        </p:spPr>
        <p:txBody>
          <a:bodyPr wrap="none">
            <a:spAutoFit/>
          </a:bodyPr>
          <a:lstStyle/>
          <a:p>
            <a:r>
              <a:rPr lang="zh-CN" altLang="en-US" sz="2000" dirty="0">
                <a:solidFill>
                  <a:srgbClr val="0000FF"/>
                </a:solidFill>
                <a:latin typeface="+mn-ea"/>
                <a:ea typeface="+mn-ea"/>
              </a:rPr>
              <a:t>循序渐进、不断精化，依靠经验，综合比较</a:t>
            </a:r>
          </a:p>
        </p:txBody>
      </p:sp>
    </p:spTree>
    <p:extLst>
      <p:ext uri="{BB962C8B-B14F-4D97-AF65-F5344CB8AC3E}">
        <p14:creationId xmlns:p14="http://schemas.microsoft.com/office/powerpoint/2010/main" val="3581991498"/>
      </p:ext>
    </p:extLst>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r>
              <a:rPr lang="zh-CN" altLang="en-US" sz="4000">
                <a:solidFill>
                  <a:srgbClr val="0000FF"/>
                </a:solidFill>
                <a:cs typeface="Times New Roman" pitchFamily="18" charset="0"/>
              </a:rPr>
              <a:t>三层</a:t>
            </a:r>
            <a:r>
              <a:rPr lang="en-US" altLang="zh-CN" sz="4000">
                <a:solidFill>
                  <a:srgbClr val="0000FF"/>
                </a:solidFill>
                <a:cs typeface="Times New Roman" pitchFamily="18" charset="0"/>
              </a:rPr>
              <a:t>B/S</a:t>
            </a:r>
            <a:r>
              <a:rPr lang="zh-CN" altLang="en-US" sz="4000">
                <a:solidFill>
                  <a:srgbClr val="0000FF"/>
                </a:solidFill>
                <a:cs typeface="Times New Roman" pitchFamily="18" charset="0"/>
              </a:rPr>
              <a:t>的基本硬件结构 </a:t>
            </a:r>
          </a:p>
        </p:txBody>
      </p:sp>
      <p:sp>
        <p:nvSpPr>
          <p:cNvPr id="51203" name="Rectangle 3"/>
          <p:cNvSpPr>
            <a:spLocks noChangeArrowheads="1"/>
          </p:cNvSpPr>
          <p:nvPr/>
        </p:nvSpPr>
        <p:spPr bwMode="auto">
          <a:xfrm>
            <a:off x="457200" y="1111250"/>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eaLnBrk="0" hangingPunct="0">
              <a:spcBef>
                <a:spcPct val="50000"/>
              </a:spcBef>
              <a:buClr>
                <a:schemeClr val="tx1"/>
              </a:buClr>
              <a:buSzPct val="75000"/>
              <a:buFont typeface="Monotype Sorts" pitchFamily="2" charset="2"/>
              <a:buNone/>
            </a:pPr>
            <a:endParaRPr lang="zh-CN" altLang="en-US" sz="3200">
              <a:solidFill>
                <a:schemeClr val="tx1"/>
              </a:solidFill>
              <a:latin typeface="宋体" pitchFamily="2" charset="-122"/>
            </a:endParaRPr>
          </a:p>
        </p:txBody>
      </p:sp>
      <p:sp>
        <p:nvSpPr>
          <p:cNvPr id="51204" name="Rectangle 4"/>
          <p:cNvSpPr>
            <a:spLocks noChangeArrowheads="1"/>
          </p:cNvSpPr>
          <p:nvPr/>
        </p:nvSpPr>
        <p:spPr bwMode="auto">
          <a:xfrm>
            <a:off x="762000" y="6278563"/>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chemeClr val="tx1"/>
                </a:solidFill>
                <a:latin typeface="宋体" pitchFamily="2" charset="-122"/>
              </a:rPr>
              <a:t>将三层功能装载到硬件的三种基本方法</a:t>
            </a:r>
            <a:endParaRPr lang="zh-CN" altLang="en-US" sz="2800">
              <a:solidFill>
                <a:schemeClr val="tx1"/>
              </a:solidFill>
              <a:latin typeface="Arial" charset="0"/>
            </a:endParaRPr>
          </a:p>
        </p:txBody>
      </p:sp>
      <p:sp>
        <p:nvSpPr>
          <p:cNvPr id="51205" name="Rectangle 5"/>
          <p:cNvSpPr>
            <a:spLocks noChangeArrowheads="1"/>
          </p:cNvSpPr>
          <p:nvPr/>
        </p:nvSpPr>
        <p:spPr bwMode="auto">
          <a:xfrm>
            <a:off x="2619375" y="226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1206" name="Line 6"/>
          <p:cNvSpPr>
            <a:spLocks noChangeShapeType="1"/>
          </p:cNvSpPr>
          <p:nvPr/>
        </p:nvSpPr>
        <p:spPr bwMode="auto">
          <a:xfrm>
            <a:off x="0" y="1981200"/>
            <a:ext cx="9144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7" name="Line 7"/>
          <p:cNvSpPr>
            <a:spLocks noChangeShapeType="1"/>
          </p:cNvSpPr>
          <p:nvPr/>
        </p:nvSpPr>
        <p:spPr bwMode="auto">
          <a:xfrm>
            <a:off x="0" y="3733800"/>
            <a:ext cx="9144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Rectangle 8"/>
          <p:cNvSpPr>
            <a:spLocks noChangeArrowheads="1"/>
          </p:cNvSpPr>
          <p:nvPr/>
        </p:nvSpPr>
        <p:spPr bwMode="auto">
          <a:xfrm>
            <a:off x="914400" y="5334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表示层</a:t>
            </a:r>
          </a:p>
        </p:txBody>
      </p:sp>
      <p:sp>
        <p:nvSpPr>
          <p:cNvPr id="51209" name="Rectangle 9"/>
          <p:cNvSpPr>
            <a:spLocks noChangeArrowheads="1"/>
          </p:cNvSpPr>
          <p:nvPr/>
        </p:nvSpPr>
        <p:spPr bwMode="auto">
          <a:xfrm>
            <a:off x="4083050" y="5334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表示层</a:t>
            </a:r>
          </a:p>
        </p:txBody>
      </p:sp>
      <p:sp>
        <p:nvSpPr>
          <p:cNvPr id="51210" name="Rectangle 10"/>
          <p:cNvSpPr>
            <a:spLocks noChangeArrowheads="1"/>
          </p:cNvSpPr>
          <p:nvPr/>
        </p:nvSpPr>
        <p:spPr bwMode="auto">
          <a:xfrm>
            <a:off x="7162800" y="5334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表示层</a:t>
            </a:r>
          </a:p>
        </p:txBody>
      </p:sp>
      <p:sp>
        <p:nvSpPr>
          <p:cNvPr id="51211" name="Rectangle 11"/>
          <p:cNvSpPr>
            <a:spLocks noChangeArrowheads="1"/>
          </p:cNvSpPr>
          <p:nvPr/>
        </p:nvSpPr>
        <p:spPr bwMode="auto">
          <a:xfrm>
            <a:off x="4083050" y="29718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功能层</a:t>
            </a:r>
          </a:p>
        </p:txBody>
      </p:sp>
      <p:sp>
        <p:nvSpPr>
          <p:cNvPr id="51212" name="Rectangle 12"/>
          <p:cNvSpPr>
            <a:spLocks noChangeArrowheads="1"/>
          </p:cNvSpPr>
          <p:nvPr/>
        </p:nvSpPr>
        <p:spPr bwMode="auto">
          <a:xfrm>
            <a:off x="4083050" y="41148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数据层</a:t>
            </a:r>
          </a:p>
        </p:txBody>
      </p:sp>
      <p:sp>
        <p:nvSpPr>
          <p:cNvPr id="51213" name="Rectangle 13"/>
          <p:cNvSpPr>
            <a:spLocks noChangeArrowheads="1"/>
          </p:cNvSpPr>
          <p:nvPr/>
        </p:nvSpPr>
        <p:spPr bwMode="auto">
          <a:xfrm>
            <a:off x="838200" y="29718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数据层</a:t>
            </a:r>
          </a:p>
        </p:txBody>
      </p:sp>
      <p:sp>
        <p:nvSpPr>
          <p:cNvPr id="51214" name="Rectangle 14"/>
          <p:cNvSpPr>
            <a:spLocks noChangeArrowheads="1"/>
          </p:cNvSpPr>
          <p:nvPr/>
        </p:nvSpPr>
        <p:spPr bwMode="auto">
          <a:xfrm>
            <a:off x="838200" y="22098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功能层</a:t>
            </a:r>
          </a:p>
        </p:txBody>
      </p:sp>
      <p:sp>
        <p:nvSpPr>
          <p:cNvPr id="51215" name="Rectangle 15"/>
          <p:cNvSpPr>
            <a:spLocks noChangeArrowheads="1"/>
          </p:cNvSpPr>
          <p:nvPr/>
        </p:nvSpPr>
        <p:spPr bwMode="auto">
          <a:xfrm>
            <a:off x="7162800" y="12954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功能层</a:t>
            </a:r>
          </a:p>
        </p:txBody>
      </p:sp>
      <p:sp>
        <p:nvSpPr>
          <p:cNvPr id="51216" name="Rectangle 16"/>
          <p:cNvSpPr>
            <a:spLocks noChangeArrowheads="1"/>
          </p:cNvSpPr>
          <p:nvPr/>
        </p:nvSpPr>
        <p:spPr bwMode="auto">
          <a:xfrm>
            <a:off x="7162800" y="2971800"/>
            <a:ext cx="1828800" cy="533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a:solidFill>
                  <a:schemeClr val="tx1"/>
                </a:solidFill>
                <a:latin typeface="Arial" charset="0"/>
              </a:rPr>
              <a:t>数据层</a:t>
            </a:r>
          </a:p>
        </p:txBody>
      </p:sp>
      <p:sp>
        <p:nvSpPr>
          <p:cNvPr id="51217" name="Line 17"/>
          <p:cNvSpPr>
            <a:spLocks noChangeShapeType="1"/>
          </p:cNvSpPr>
          <p:nvPr/>
        </p:nvSpPr>
        <p:spPr bwMode="auto">
          <a:xfrm>
            <a:off x="4997450" y="1066800"/>
            <a:ext cx="0" cy="190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Line 18"/>
          <p:cNvSpPr>
            <a:spLocks noChangeShapeType="1"/>
          </p:cNvSpPr>
          <p:nvPr/>
        </p:nvSpPr>
        <p:spPr bwMode="auto">
          <a:xfrm>
            <a:off x="8077200" y="1828800"/>
            <a:ext cx="0" cy="1143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Line 19"/>
          <p:cNvSpPr>
            <a:spLocks noChangeShapeType="1"/>
          </p:cNvSpPr>
          <p:nvPr/>
        </p:nvSpPr>
        <p:spPr bwMode="auto">
          <a:xfrm>
            <a:off x="1752600" y="1066800"/>
            <a:ext cx="0" cy="1143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Line 20"/>
          <p:cNvSpPr>
            <a:spLocks noChangeShapeType="1"/>
          </p:cNvSpPr>
          <p:nvPr/>
        </p:nvSpPr>
        <p:spPr bwMode="auto">
          <a:xfrm>
            <a:off x="1752600" y="27432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Rectangle 21"/>
          <p:cNvSpPr>
            <a:spLocks noChangeArrowheads="1"/>
          </p:cNvSpPr>
          <p:nvPr/>
        </p:nvSpPr>
        <p:spPr bwMode="auto">
          <a:xfrm>
            <a:off x="0" y="498475"/>
            <a:ext cx="541338"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80000"/>
              </a:lnSpc>
            </a:pPr>
            <a:r>
              <a:rPr lang="zh-CN" altLang="en-US" sz="2800">
                <a:latin typeface="Arial" charset="0"/>
              </a:rPr>
              <a:t>客</a:t>
            </a:r>
          </a:p>
          <a:p>
            <a:pPr algn="l">
              <a:lnSpc>
                <a:spcPct val="80000"/>
              </a:lnSpc>
            </a:pPr>
            <a:r>
              <a:rPr lang="zh-CN" altLang="en-US" sz="2800">
                <a:latin typeface="Arial" charset="0"/>
              </a:rPr>
              <a:t>户</a:t>
            </a:r>
          </a:p>
          <a:p>
            <a:pPr algn="l">
              <a:lnSpc>
                <a:spcPct val="80000"/>
              </a:lnSpc>
            </a:pPr>
            <a:r>
              <a:rPr lang="zh-CN" altLang="en-US" sz="2800">
                <a:latin typeface="Arial" charset="0"/>
              </a:rPr>
              <a:t>机</a:t>
            </a:r>
          </a:p>
        </p:txBody>
      </p:sp>
      <p:sp>
        <p:nvSpPr>
          <p:cNvPr id="51222" name="Rectangle 22"/>
          <p:cNvSpPr>
            <a:spLocks noChangeArrowheads="1"/>
          </p:cNvSpPr>
          <p:nvPr/>
        </p:nvSpPr>
        <p:spPr bwMode="auto">
          <a:xfrm>
            <a:off x="0" y="2166938"/>
            <a:ext cx="5397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80000"/>
              </a:lnSpc>
            </a:pPr>
            <a:r>
              <a:rPr lang="zh-CN" altLang="en-US" sz="2800">
                <a:latin typeface="Arial" charset="0"/>
              </a:rPr>
              <a:t>业</a:t>
            </a:r>
          </a:p>
          <a:p>
            <a:pPr algn="l">
              <a:lnSpc>
                <a:spcPct val="80000"/>
              </a:lnSpc>
            </a:pPr>
            <a:r>
              <a:rPr lang="zh-CN" altLang="en-US" sz="2800">
                <a:latin typeface="Arial" charset="0"/>
              </a:rPr>
              <a:t>务</a:t>
            </a:r>
          </a:p>
          <a:p>
            <a:pPr algn="l">
              <a:lnSpc>
                <a:spcPct val="80000"/>
              </a:lnSpc>
            </a:pPr>
            <a:r>
              <a:rPr lang="zh-CN" altLang="en-US" sz="2800">
                <a:latin typeface="Arial" charset="0"/>
              </a:rPr>
              <a:t>逻</a:t>
            </a:r>
          </a:p>
          <a:p>
            <a:pPr algn="l">
              <a:lnSpc>
                <a:spcPct val="80000"/>
              </a:lnSpc>
            </a:pPr>
            <a:r>
              <a:rPr lang="zh-CN" altLang="en-US" sz="2800">
                <a:latin typeface="Arial" charset="0"/>
              </a:rPr>
              <a:t>辑</a:t>
            </a:r>
          </a:p>
        </p:txBody>
      </p:sp>
      <p:sp>
        <p:nvSpPr>
          <p:cNvPr id="51223" name="Rectangle 23"/>
          <p:cNvSpPr>
            <a:spLocks noChangeArrowheads="1"/>
          </p:cNvSpPr>
          <p:nvPr/>
        </p:nvSpPr>
        <p:spPr bwMode="auto">
          <a:xfrm>
            <a:off x="533400" y="4678363"/>
            <a:ext cx="23304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a:solidFill>
                  <a:schemeClr val="tx1"/>
                </a:solidFill>
                <a:latin typeface="宋体" pitchFamily="2" charset="-122"/>
              </a:rPr>
              <a:t>(1)</a:t>
            </a:r>
            <a:r>
              <a:rPr lang="zh-CN" altLang="en-US" sz="2400">
                <a:solidFill>
                  <a:schemeClr val="tx1"/>
                </a:solidFill>
                <a:latin typeface="宋体" pitchFamily="2" charset="-122"/>
              </a:rPr>
              <a:t>将数据层和</a:t>
            </a:r>
          </a:p>
          <a:p>
            <a:pPr algn="l"/>
            <a:r>
              <a:rPr lang="zh-CN" altLang="en-US" sz="2400">
                <a:solidFill>
                  <a:schemeClr val="tx1"/>
                </a:solidFill>
                <a:latin typeface="宋体" pitchFamily="2" charset="-122"/>
              </a:rPr>
              <a:t>   功能层放在</a:t>
            </a:r>
          </a:p>
          <a:p>
            <a:pPr algn="l"/>
            <a:r>
              <a:rPr lang="zh-CN" altLang="en-US" sz="2400">
                <a:solidFill>
                  <a:schemeClr val="tx1"/>
                </a:solidFill>
                <a:latin typeface="宋体" pitchFamily="2" charset="-122"/>
              </a:rPr>
              <a:t>  一台服务器上</a:t>
            </a:r>
          </a:p>
        </p:txBody>
      </p:sp>
      <p:sp>
        <p:nvSpPr>
          <p:cNvPr id="51224" name="Rectangle 24"/>
          <p:cNvSpPr>
            <a:spLocks noChangeArrowheads="1"/>
          </p:cNvSpPr>
          <p:nvPr/>
        </p:nvSpPr>
        <p:spPr bwMode="auto">
          <a:xfrm>
            <a:off x="3854450" y="4722813"/>
            <a:ext cx="23304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a:solidFill>
                  <a:schemeClr val="tx1"/>
                </a:solidFill>
                <a:latin typeface="宋体" pitchFamily="2" charset="-122"/>
              </a:rPr>
              <a:t>(2)</a:t>
            </a:r>
            <a:r>
              <a:rPr lang="zh-CN" altLang="en-US" sz="2400">
                <a:solidFill>
                  <a:schemeClr val="tx1"/>
                </a:solidFill>
                <a:latin typeface="宋体" pitchFamily="2" charset="-122"/>
              </a:rPr>
              <a:t>将数据层和</a:t>
            </a:r>
          </a:p>
          <a:p>
            <a:pPr algn="l"/>
            <a:r>
              <a:rPr lang="zh-CN" altLang="en-US" sz="2400">
                <a:solidFill>
                  <a:schemeClr val="tx1"/>
                </a:solidFill>
                <a:latin typeface="宋体" pitchFamily="2" charset="-122"/>
              </a:rPr>
              <a:t>   功能层放在</a:t>
            </a:r>
          </a:p>
          <a:p>
            <a:pPr algn="l"/>
            <a:r>
              <a:rPr lang="zh-CN" altLang="en-US" sz="2400">
                <a:solidFill>
                  <a:schemeClr val="tx1"/>
                </a:solidFill>
                <a:latin typeface="宋体" pitchFamily="2" charset="-122"/>
              </a:rPr>
              <a:t>  不同服务器上</a:t>
            </a:r>
          </a:p>
        </p:txBody>
      </p:sp>
      <p:sp>
        <p:nvSpPr>
          <p:cNvPr id="51225" name="Rectangle 25"/>
          <p:cNvSpPr>
            <a:spLocks noChangeArrowheads="1"/>
          </p:cNvSpPr>
          <p:nvPr/>
        </p:nvSpPr>
        <p:spPr bwMode="auto">
          <a:xfrm>
            <a:off x="0" y="4248150"/>
            <a:ext cx="53975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80000"/>
              </a:lnSpc>
            </a:pPr>
            <a:r>
              <a:rPr lang="zh-CN" altLang="en-US" sz="2800">
                <a:latin typeface="Arial" charset="0"/>
              </a:rPr>
              <a:t>数</a:t>
            </a:r>
          </a:p>
          <a:p>
            <a:pPr algn="l">
              <a:lnSpc>
                <a:spcPct val="80000"/>
              </a:lnSpc>
            </a:pPr>
            <a:r>
              <a:rPr lang="zh-CN" altLang="en-US" sz="2800">
                <a:latin typeface="Arial" charset="0"/>
              </a:rPr>
              <a:t>据</a:t>
            </a:r>
          </a:p>
          <a:p>
            <a:pPr algn="l">
              <a:lnSpc>
                <a:spcPct val="80000"/>
              </a:lnSpc>
            </a:pPr>
            <a:r>
              <a:rPr lang="zh-CN" altLang="en-US" sz="2800">
                <a:latin typeface="Arial" charset="0"/>
              </a:rPr>
              <a:t>库</a:t>
            </a:r>
          </a:p>
        </p:txBody>
      </p:sp>
      <p:sp>
        <p:nvSpPr>
          <p:cNvPr id="51226" name="Rectangle 26"/>
          <p:cNvSpPr>
            <a:spLocks noChangeArrowheads="1"/>
          </p:cNvSpPr>
          <p:nvPr/>
        </p:nvSpPr>
        <p:spPr bwMode="auto">
          <a:xfrm>
            <a:off x="6978650" y="4722813"/>
            <a:ext cx="2178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a:solidFill>
                  <a:schemeClr val="tx1"/>
                </a:solidFill>
                <a:latin typeface="宋体" pitchFamily="2" charset="-122"/>
              </a:rPr>
              <a:t>(3)</a:t>
            </a:r>
            <a:r>
              <a:rPr lang="zh-CN" altLang="en-US" sz="2400">
                <a:solidFill>
                  <a:schemeClr val="tx1"/>
                </a:solidFill>
                <a:latin typeface="宋体" pitchFamily="2" charset="-122"/>
              </a:rPr>
              <a:t>将功能层放</a:t>
            </a:r>
          </a:p>
          <a:p>
            <a:pPr algn="l"/>
            <a:r>
              <a:rPr lang="zh-CN" altLang="en-US" sz="2400">
                <a:solidFill>
                  <a:schemeClr val="tx1"/>
                </a:solidFill>
                <a:latin typeface="宋体" pitchFamily="2" charset="-122"/>
              </a:rPr>
              <a:t>   在客户机上</a:t>
            </a:r>
          </a:p>
        </p:txBody>
      </p:sp>
      <p:sp>
        <p:nvSpPr>
          <p:cNvPr id="51227" name="Line 27"/>
          <p:cNvSpPr>
            <a:spLocks noChangeShapeType="1"/>
          </p:cNvSpPr>
          <p:nvPr/>
        </p:nvSpPr>
        <p:spPr bwMode="auto">
          <a:xfrm>
            <a:off x="8077200" y="10668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Line 28"/>
          <p:cNvSpPr>
            <a:spLocks noChangeShapeType="1"/>
          </p:cNvSpPr>
          <p:nvPr/>
        </p:nvSpPr>
        <p:spPr bwMode="auto">
          <a:xfrm>
            <a:off x="5029200" y="3505200"/>
            <a:ext cx="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AutoShape 29"/>
          <p:cNvSpPr>
            <a:spLocks/>
          </p:cNvSpPr>
          <p:nvPr/>
        </p:nvSpPr>
        <p:spPr bwMode="auto">
          <a:xfrm rot="5400000">
            <a:off x="4762500" y="2933700"/>
            <a:ext cx="457200" cy="6324600"/>
          </a:xfrm>
          <a:prstGeom prst="rightBrace">
            <a:avLst>
              <a:gd name="adj1" fmla="val 115278"/>
              <a:gd name="adj2" fmla="val 50023"/>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eaLnBrk="0" hangingPunct="0"/>
            <a:r>
              <a:rPr lang="zh-CN" altLang="en-US" sz="4000">
                <a:solidFill>
                  <a:srgbClr val="0000FF"/>
                </a:solidFill>
                <a:cs typeface="Times New Roman" pitchFamily="18" charset="0"/>
              </a:rPr>
              <a:t>层次模型的结构关系</a:t>
            </a:r>
          </a:p>
        </p:txBody>
      </p:sp>
      <p:sp>
        <p:nvSpPr>
          <p:cNvPr id="52227" name="Rectangle 3"/>
          <p:cNvSpPr>
            <a:spLocks noChangeArrowheads="1"/>
          </p:cNvSpPr>
          <p:nvPr/>
        </p:nvSpPr>
        <p:spPr bwMode="auto">
          <a:xfrm>
            <a:off x="838200" y="941388"/>
            <a:ext cx="1447800" cy="81121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400">
                <a:solidFill>
                  <a:schemeClr val="tx1"/>
                </a:solidFill>
                <a:latin typeface="Arial" charset="0"/>
              </a:rPr>
              <a:t>客户</a:t>
            </a:r>
          </a:p>
        </p:txBody>
      </p:sp>
      <p:sp>
        <p:nvSpPr>
          <p:cNvPr id="52228" name="Rectangle 4"/>
          <p:cNvSpPr>
            <a:spLocks noChangeArrowheads="1"/>
          </p:cNvSpPr>
          <p:nvPr/>
        </p:nvSpPr>
        <p:spPr bwMode="auto">
          <a:xfrm>
            <a:off x="3657600" y="941388"/>
            <a:ext cx="2133600" cy="81121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400">
                <a:solidFill>
                  <a:schemeClr val="tx1"/>
                </a:solidFill>
                <a:latin typeface="Arial" charset="0"/>
              </a:rPr>
              <a:t>层</a:t>
            </a:r>
            <a:r>
              <a:rPr lang="en-US" altLang="zh-CN" sz="2400">
                <a:solidFill>
                  <a:schemeClr val="tx1"/>
                </a:solidFill>
                <a:latin typeface="Arial" charset="0"/>
              </a:rPr>
              <a:t>N</a:t>
            </a:r>
          </a:p>
        </p:txBody>
      </p:sp>
      <p:sp>
        <p:nvSpPr>
          <p:cNvPr id="52229" name="Rectangle 5"/>
          <p:cNvSpPr>
            <a:spLocks noChangeArrowheads="1"/>
          </p:cNvSpPr>
          <p:nvPr/>
        </p:nvSpPr>
        <p:spPr bwMode="auto">
          <a:xfrm>
            <a:off x="3657600" y="2362200"/>
            <a:ext cx="2133600" cy="81121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400">
                <a:solidFill>
                  <a:schemeClr val="tx1"/>
                </a:solidFill>
                <a:latin typeface="Arial" charset="0"/>
              </a:rPr>
              <a:t>层</a:t>
            </a:r>
            <a:r>
              <a:rPr lang="en-US" altLang="zh-CN" sz="2400">
                <a:solidFill>
                  <a:schemeClr val="tx1"/>
                </a:solidFill>
                <a:latin typeface="Arial" charset="0"/>
              </a:rPr>
              <a:t>N-1</a:t>
            </a:r>
          </a:p>
        </p:txBody>
      </p:sp>
      <p:sp>
        <p:nvSpPr>
          <p:cNvPr id="52230" name="Rectangle 6"/>
          <p:cNvSpPr>
            <a:spLocks noChangeArrowheads="1"/>
          </p:cNvSpPr>
          <p:nvPr/>
        </p:nvSpPr>
        <p:spPr bwMode="auto">
          <a:xfrm>
            <a:off x="3657600" y="4751388"/>
            <a:ext cx="2133600" cy="81121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400">
                <a:solidFill>
                  <a:schemeClr val="tx1"/>
                </a:solidFill>
                <a:latin typeface="Arial" charset="0"/>
              </a:rPr>
              <a:t>层</a:t>
            </a:r>
            <a:r>
              <a:rPr lang="en-US" altLang="zh-CN" sz="2400">
                <a:solidFill>
                  <a:schemeClr val="tx1"/>
                </a:solidFill>
                <a:latin typeface="Arial" charset="0"/>
              </a:rPr>
              <a:t>1</a:t>
            </a:r>
          </a:p>
        </p:txBody>
      </p:sp>
      <p:sp>
        <p:nvSpPr>
          <p:cNvPr id="52231" name="Line 7"/>
          <p:cNvSpPr>
            <a:spLocks noChangeShapeType="1"/>
          </p:cNvSpPr>
          <p:nvPr/>
        </p:nvSpPr>
        <p:spPr bwMode="auto">
          <a:xfrm>
            <a:off x="2286000" y="1295400"/>
            <a:ext cx="1371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2" name="Line 8"/>
          <p:cNvSpPr>
            <a:spLocks noChangeShapeType="1"/>
          </p:cNvSpPr>
          <p:nvPr/>
        </p:nvSpPr>
        <p:spPr bwMode="auto">
          <a:xfrm flipH="1" flipV="1">
            <a:off x="4724400" y="1752600"/>
            <a:ext cx="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3" name="Line 9"/>
          <p:cNvSpPr>
            <a:spLocks noChangeShapeType="1"/>
          </p:cNvSpPr>
          <p:nvPr/>
        </p:nvSpPr>
        <p:spPr bwMode="auto">
          <a:xfrm flipH="1" flipV="1">
            <a:off x="4724400" y="3200400"/>
            <a:ext cx="0" cy="15240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4" name="Rectangle 10"/>
          <p:cNvSpPr>
            <a:spLocks noChangeArrowheads="1"/>
          </p:cNvSpPr>
          <p:nvPr/>
        </p:nvSpPr>
        <p:spPr bwMode="auto">
          <a:xfrm>
            <a:off x="2514600" y="7620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a:solidFill>
                  <a:schemeClr val="tx1"/>
                </a:solidFill>
                <a:latin typeface="Arial" charset="0"/>
              </a:rPr>
              <a:t>使用</a:t>
            </a:r>
          </a:p>
        </p:txBody>
      </p:sp>
      <p:sp>
        <p:nvSpPr>
          <p:cNvPr id="52235" name="Rectangle 11"/>
          <p:cNvSpPr>
            <a:spLocks noChangeArrowheads="1"/>
          </p:cNvSpPr>
          <p:nvPr/>
        </p:nvSpPr>
        <p:spPr bwMode="auto">
          <a:xfrm>
            <a:off x="5791200" y="102076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a:solidFill>
                  <a:schemeClr val="tx1"/>
                </a:solidFill>
                <a:latin typeface="Arial" charset="0"/>
              </a:rPr>
              <a:t>抽象的最高层</a:t>
            </a:r>
          </a:p>
        </p:txBody>
      </p:sp>
      <p:sp>
        <p:nvSpPr>
          <p:cNvPr id="52236" name="Rectangle 12"/>
          <p:cNvSpPr>
            <a:spLocks noChangeArrowheads="1"/>
          </p:cNvSpPr>
          <p:nvPr/>
        </p:nvSpPr>
        <p:spPr bwMode="auto">
          <a:xfrm>
            <a:off x="5791200" y="48768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a:solidFill>
                  <a:schemeClr val="tx1"/>
                </a:solidFill>
                <a:latin typeface="Arial" charset="0"/>
              </a:rPr>
              <a:t>抽象的最低层</a:t>
            </a:r>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eaLnBrk="0" hangingPunct="0"/>
            <a:r>
              <a:rPr lang="zh-CN" altLang="en-US" sz="2400">
                <a:solidFill>
                  <a:schemeClr val="tx1"/>
                </a:solidFill>
                <a:latin typeface="宋体" pitchFamily="2" charset="-122"/>
              </a:rPr>
              <a:t>面向电子商务的应用体系结构图</a:t>
            </a:r>
            <a:endParaRPr lang="zh-CN" altLang="en-US" sz="2000">
              <a:solidFill>
                <a:schemeClr val="tx1"/>
              </a:solidFill>
              <a:latin typeface="宋体" pitchFamily="2" charset="-122"/>
            </a:endParaRPr>
          </a:p>
        </p:txBody>
      </p:sp>
      <p:sp>
        <p:nvSpPr>
          <p:cNvPr id="53251" name="Rectangle 3"/>
          <p:cNvSpPr>
            <a:spLocks noChangeArrowheads="1"/>
          </p:cNvSpPr>
          <p:nvPr/>
        </p:nvSpPr>
        <p:spPr bwMode="auto">
          <a:xfrm>
            <a:off x="609600" y="5105400"/>
            <a:ext cx="8077200" cy="685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网络平台</a:t>
            </a:r>
          </a:p>
        </p:txBody>
      </p:sp>
      <p:sp>
        <p:nvSpPr>
          <p:cNvPr id="53252" name="Rectangle 4"/>
          <p:cNvSpPr>
            <a:spLocks noChangeArrowheads="1"/>
          </p:cNvSpPr>
          <p:nvPr/>
        </p:nvSpPr>
        <p:spPr bwMode="auto">
          <a:xfrm>
            <a:off x="5181600" y="2895600"/>
            <a:ext cx="3505200" cy="685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以有应用系统</a:t>
            </a:r>
          </a:p>
        </p:txBody>
      </p:sp>
      <p:sp>
        <p:nvSpPr>
          <p:cNvPr id="53253" name="Rectangle 5"/>
          <p:cNvSpPr>
            <a:spLocks noChangeArrowheads="1"/>
          </p:cNvSpPr>
          <p:nvPr/>
        </p:nvSpPr>
        <p:spPr bwMode="auto">
          <a:xfrm>
            <a:off x="6553200" y="3581400"/>
            <a:ext cx="2133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数据库</a:t>
            </a:r>
          </a:p>
        </p:txBody>
      </p:sp>
      <p:sp>
        <p:nvSpPr>
          <p:cNvPr id="53254" name="Rectangle 6"/>
          <p:cNvSpPr>
            <a:spLocks noChangeArrowheads="1"/>
          </p:cNvSpPr>
          <p:nvPr/>
        </p:nvSpPr>
        <p:spPr bwMode="auto">
          <a:xfrm>
            <a:off x="609600" y="3581400"/>
            <a:ext cx="5943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中间件基础设施</a:t>
            </a:r>
          </a:p>
          <a:p>
            <a:r>
              <a:rPr lang="en-US" altLang="zh-CN" sz="2000">
                <a:solidFill>
                  <a:schemeClr val="tx1"/>
                </a:solidFill>
                <a:latin typeface="Arial" charset="0"/>
              </a:rPr>
              <a:t>J2EE/CORBA/COM+</a:t>
            </a:r>
            <a:r>
              <a:rPr lang="zh-CN" altLang="en-US" sz="2000">
                <a:solidFill>
                  <a:schemeClr val="tx1"/>
                </a:solidFill>
                <a:latin typeface="Arial" charset="0"/>
              </a:rPr>
              <a:t>传统中间件</a:t>
            </a:r>
          </a:p>
        </p:txBody>
      </p:sp>
      <p:sp>
        <p:nvSpPr>
          <p:cNvPr id="53255" name="Rectangle 7"/>
          <p:cNvSpPr>
            <a:spLocks noChangeArrowheads="1"/>
          </p:cNvSpPr>
          <p:nvPr/>
        </p:nvSpPr>
        <p:spPr bwMode="auto">
          <a:xfrm>
            <a:off x="609600" y="4419600"/>
            <a:ext cx="8077200" cy="685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操作系统</a:t>
            </a:r>
          </a:p>
        </p:txBody>
      </p:sp>
      <p:sp>
        <p:nvSpPr>
          <p:cNvPr id="53256" name="Line 8"/>
          <p:cNvSpPr>
            <a:spLocks noChangeShapeType="1"/>
          </p:cNvSpPr>
          <p:nvPr/>
        </p:nvSpPr>
        <p:spPr bwMode="auto">
          <a:xfrm>
            <a:off x="609600" y="4419600"/>
            <a:ext cx="59436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9"/>
          <p:cNvSpPr>
            <a:spLocks noChangeShapeType="1"/>
          </p:cNvSpPr>
          <p:nvPr/>
        </p:nvSpPr>
        <p:spPr bwMode="auto">
          <a:xfrm>
            <a:off x="609600" y="4419600"/>
            <a:ext cx="594360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10"/>
          <p:cNvSpPr>
            <a:spLocks noChangeShapeType="1"/>
          </p:cNvSpPr>
          <p:nvPr/>
        </p:nvSpPr>
        <p:spPr bwMode="auto">
          <a:xfrm>
            <a:off x="609600" y="3581400"/>
            <a:ext cx="46482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Line 11"/>
          <p:cNvSpPr>
            <a:spLocks noChangeShapeType="1"/>
          </p:cNvSpPr>
          <p:nvPr/>
        </p:nvSpPr>
        <p:spPr bwMode="auto">
          <a:xfrm>
            <a:off x="609600" y="3581400"/>
            <a:ext cx="457200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12"/>
          <p:cNvSpPr>
            <a:spLocks noChangeShapeType="1"/>
          </p:cNvSpPr>
          <p:nvPr/>
        </p:nvSpPr>
        <p:spPr bwMode="auto">
          <a:xfrm>
            <a:off x="609600" y="1981200"/>
            <a:ext cx="0" cy="1600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Line 13"/>
          <p:cNvSpPr>
            <a:spLocks noChangeShapeType="1"/>
          </p:cNvSpPr>
          <p:nvPr/>
        </p:nvSpPr>
        <p:spPr bwMode="auto">
          <a:xfrm>
            <a:off x="3581400" y="1981200"/>
            <a:ext cx="0" cy="1600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Rectangle 14"/>
          <p:cNvSpPr>
            <a:spLocks noChangeArrowheads="1"/>
          </p:cNvSpPr>
          <p:nvPr/>
        </p:nvSpPr>
        <p:spPr bwMode="auto">
          <a:xfrm>
            <a:off x="609600" y="533400"/>
            <a:ext cx="8077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3" name="Text Box 15"/>
          <p:cNvSpPr txBox="1">
            <a:spLocks noChangeArrowheads="1"/>
          </p:cNvSpPr>
          <p:nvPr/>
        </p:nvSpPr>
        <p:spPr bwMode="auto">
          <a:xfrm>
            <a:off x="1019175" y="2528888"/>
            <a:ext cx="225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000">
                <a:solidFill>
                  <a:schemeClr val="tx1"/>
                </a:solidFill>
                <a:latin typeface="Arial" charset="0"/>
              </a:rPr>
              <a:t>B2B</a:t>
            </a:r>
            <a:r>
              <a:rPr lang="zh-CN" altLang="en-US" sz="2000">
                <a:solidFill>
                  <a:schemeClr val="tx1"/>
                </a:solidFill>
                <a:latin typeface="Arial" charset="0"/>
              </a:rPr>
              <a:t>集成平台</a:t>
            </a:r>
          </a:p>
        </p:txBody>
      </p:sp>
      <p:sp>
        <p:nvSpPr>
          <p:cNvPr id="53264" name="Text Box 16"/>
          <p:cNvSpPr txBox="1">
            <a:spLocks noChangeArrowheads="1"/>
          </p:cNvSpPr>
          <p:nvPr/>
        </p:nvSpPr>
        <p:spPr bwMode="auto">
          <a:xfrm>
            <a:off x="5083175" y="2111375"/>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000">
                <a:solidFill>
                  <a:schemeClr val="tx1"/>
                </a:solidFill>
                <a:latin typeface="Arial" charset="0"/>
              </a:rPr>
              <a:t>应用集成平台</a:t>
            </a:r>
          </a:p>
        </p:txBody>
      </p:sp>
      <p:sp>
        <p:nvSpPr>
          <p:cNvPr id="53265" name="Line 17"/>
          <p:cNvSpPr>
            <a:spLocks noChangeShapeType="1"/>
          </p:cNvSpPr>
          <p:nvPr/>
        </p:nvSpPr>
        <p:spPr bwMode="auto">
          <a:xfrm>
            <a:off x="8686800" y="1981200"/>
            <a:ext cx="0" cy="1600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8"/>
          <p:cNvSpPr>
            <a:spLocks noChangeShapeType="1"/>
          </p:cNvSpPr>
          <p:nvPr/>
        </p:nvSpPr>
        <p:spPr bwMode="auto">
          <a:xfrm>
            <a:off x="2057400" y="1219200"/>
            <a:ext cx="0" cy="762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Line 19"/>
          <p:cNvSpPr>
            <a:spLocks noChangeShapeType="1"/>
          </p:cNvSpPr>
          <p:nvPr/>
        </p:nvSpPr>
        <p:spPr bwMode="auto">
          <a:xfrm>
            <a:off x="7239000" y="1219200"/>
            <a:ext cx="0" cy="762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8" name="Line 20"/>
          <p:cNvSpPr>
            <a:spLocks noChangeShapeType="1"/>
          </p:cNvSpPr>
          <p:nvPr/>
        </p:nvSpPr>
        <p:spPr bwMode="auto">
          <a:xfrm flipH="1">
            <a:off x="2057400" y="1219200"/>
            <a:ext cx="518160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Text Box 21"/>
          <p:cNvSpPr txBox="1">
            <a:spLocks noChangeArrowheads="1"/>
          </p:cNvSpPr>
          <p:nvPr/>
        </p:nvSpPr>
        <p:spPr bwMode="auto">
          <a:xfrm>
            <a:off x="3879850" y="533400"/>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000">
                <a:solidFill>
                  <a:schemeClr val="tx1"/>
                </a:solidFill>
                <a:latin typeface="Arial" charset="0"/>
              </a:rPr>
              <a:t>应用系统</a:t>
            </a:r>
          </a:p>
        </p:txBody>
      </p:sp>
      <p:sp>
        <p:nvSpPr>
          <p:cNvPr id="53270" name="Text Box 22"/>
          <p:cNvSpPr txBox="1">
            <a:spLocks noChangeArrowheads="1"/>
          </p:cNvSpPr>
          <p:nvPr/>
        </p:nvSpPr>
        <p:spPr bwMode="auto">
          <a:xfrm>
            <a:off x="4114800" y="13096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000">
                <a:solidFill>
                  <a:schemeClr val="tx1"/>
                </a:solidFill>
                <a:latin typeface="Arial" charset="0"/>
              </a:rPr>
              <a:t>工作流</a:t>
            </a:r>
          </a:p>
        </p:txBody>
      </p:sp>
    </p:spTree>
  </p:cSld>
  <p:clrMapOvr>
    <a:masterClrMapping/>
  </p:clrMapOvr>
  <p:transition>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362200" y="56388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o5</a:t>
            </a:r>
          </a:p>
        </p:txBody>
      </p:sp>
      <p:sp>
        <p:nvSpPr>
          <p:cNvPr id="54275" name="Rectangle 3"/>
          <p:cNvSpPr>
            <a:spLocks noChangeArrowheads="1"/>
          </p:cNvSpPr>
          <p:nvPr/>
        </p:nvSpPr>
        <p:spPr bwMode="auto">
          <a:xfrm>
            <a:off x="2362200" y="60198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000">
              <a:solidFill>
                <a:schemeClr val="tx1"/>
              </a:solidFill>
              <a:latin typeface="Arial" charset="0"/>
            </a:endParaRPr>
          </a:p>
        </p:txBody>
      </p:sp>
      <p:sp>
        <p:nvSpPr>
          <p:cNvPr id="54276" name="Rectangle 4"/>
          <p:cNvSpPr>
            <a:spLocks noChangeArrowheads="1"/>
          </p:cNvSpPr>
          <p:nvPr/>
        </p:nvSpPr>
        <p:spPr bwMode="auto">
          <a:xfrm>
            <a:off x="2362200" y="64008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S(o5)</a:t>
            </a:r>
          </a:p>
        </p:txBody>
      </p:sp>
      <p:sp>
        <p:nvSpPr>
          <p:cNvPr id="54277" name="Line 5"/>
          <p:cNvSpPr>
            <a:spLocks noChangeShapeType="1"/>
          </p:cNvSpPr>
          <p:nvPr/>
        </p:nvSpPr>
        <p:spPr bwMode="auto">
          <a:xfrm>
            <a:off x="2895600" y="51816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8" name="Rectangle 6"/>
          <p:cNvSpPr>
            <a:spLocks noChangeArrowheads="1"/>
          </p:cNvSpPr>
          <p:nvPr/>
        </p:nvSpPr>
        <p:spPr bwMode="auto">
          <a:xfrm>
            <a:off x="5943600" y="56388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o6</a:t>
            </a:r>
          </a:p>
        </p:txBody>
      </p:sp>
      <p:sp>
        <p:nvSpPr>
          <p:cNvPr id="54279" name="Rectangle 7"/>
          <p:cNvSpPr>
            <a:spLocks noChangeArrowheads="1"/>
          </p:cNvSpPr>
          <p:nvPr/>
        </p:nvSpPr>
        <p:spPr bwMode="auto">
          <a:xfrm>
            <a:off x="5943600" y="60198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000">
              <a:solidFill>
                <a:schemeClr val="tx1"/>
              </a:solidFill>
              <a:latin typeface="Arial" charset="0"/>
            </a:endParaRPr>
          </a:p>
        </p:txBody>
      </p:sp>
      <p:sp>
        <p:nvSpPr>
          <p:cNvPr id="54280" name="Rectangle 8"/>
          <p:cNvSpPr>
            <a:spLocks noChangeArrowheads="1"/>
          </p:cNvSpPr>
          <p:nvPr/>
        </p:nvSpPr>
        <p:spPr bwMode="auto">
          <a:xfrm>
            <a:off x="5943600" y="64008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S(o6)</a:t>
            </a:r>
          </a:p>
        </p:txBody>
      </p:sp>
      <p:sp>
        <p:nvSpPr>
          <p:cNvPr id="54281" name="Line 9"/>
          <p:cNvSpPr>
            <a:spLocks noChangeShapeType="1"/>
          </p:cNvSpPr>
          <p:nvPr/>
        </p:nvSpPr>
        <p:spPr bwMode="auto">
          <a:xfrm>
            <a:off x="6477000" y="51816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2" name="Rectangle 10"/>
          <p:cNvSpPr>
            <a:spLocks noChangeArrowheads="1"/>
          </p:cNvSpPr>
          <p:nvPr/>
        </p:nvSpPr>
        <p:spPr bwMode="auto">
          <a:xfrm>
            <a:off x="0" y="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eaLnBrk="0" hangingPunct="0"/>
            <a:r>
              <a:rPr lang="zh-CN" altLang="en-US" sz="4000">
                <a:solidFill>
                  <a:srgbClr val="0000FF"/>
                </a:solidFill>
                <a:cs typeface="Times New Roman" pitchFamily="18" charset="0"/>
              </a:rPr>
              <a:t>分布式对象体系结构</a:t>
            </a:r>
          </a:p>
        </p:txBody>
      </p:sp>
      <p:sp>
        <p:nvSpPr>
          <p:cNvPr id="54283" name="Rectangle 11"/>
          <p:cNvSpPr>
            <a:spLocks noChangeArrowheads="1"/>
          </p:cNvSpPr>
          <p:nvPr/>
        </p:nvSpPr>
        <p:spPr bwMode="auto">
          <a:xfrm>
            <a:off x="990600" y="3124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o1</a:t>
            </a:r>
          </a:p>
        </p:txBody>
      </p:sp>
      <p:sp>
        <p:nvSpPr>
          <p:cNvPr id="54284" name="Rectangle 12"/>
          <p:cNvSpPr>
            <a:spLocks noChangeArrowheads="1"/>
          </p:cNvSpPr>
          <p:nvPr/>
        </p:nvSpPr>
        <p:spPr bwMode="auto">
          <a:xfrm>
            <a:off x="990600" y="3505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000">
              <a:solidFill>
                <a:schemeClr val="tx1"/>
              </a:solidFill>
              <a:latin typeface="Arial" charset="0"/>
            </a:endParaRPr>
          </a:p>
        </p:txBody>
      </p:sp>
      <p:sp>
        <p:nvSpPr>
          <p:cNvPr id="54285" name="Rectangle 13"/>
          <p:cNvSpPr>
            <a:spLocks noChangeArrowheads="1"/>
          </p:cNvSpPr>
          <p:nvPr/>
        </p:nvSpPr>
        <p:spPr bwMode="auto">
          <a:xfrm>
            <a:off x="990600" y="3886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S(o1)</a:t>
            </a:r>
          </a:p>
        </p:txBody>
      </p:sp>
      <p:sp>
        <p:nvSpPr>
          <p:cNvPr id="54286" name="Line 14"/>
          <p:cNvSpPr>
            <a:spLocks noChangeShapeType="1"/>
          </p:cNvSpPr>
          <p:nvPr/>
        </p:nvSpPr>
        <p:spPr bwMode="auto">
          <a:xfrm>
            <a:off x="1524000" y="4267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7" name="Rectangle 15"/>
          <p:cNvSpPr>
            <a:spLocks noChangeArrowheads="1"/>
          </p:cNvSpPr>
          <p:nvPr/>
        </p:nvSpPr>
        <p:spPr bwMode="auto">
          <a:xfrm>
            <a:off x="3048000" y="3124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o2</a:t>
            </a:r>
          </a:p>
        </p:txBody>
      </p:sp>
      <p:sp>
        <p:nvSpPr>
          <p:cNvPr id="54288" name="Rectangle 16"/>
          <p:cNvSpPr>
            <a:spLocks noChangeArrowheads="1"/>
          </p:cNvSpPr>
          <p:nvPr/>
        </p:nvSpPr>
        <p:spPr bwMode="auto">
          <a:xfrm>
            <a:off x="3048000" y="3505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000">
              <a:solidFill>
                <a:schemeClr val="tx1"/>
              </a:solidFill>
              <a:latin typeface="Arial" charset="0"/>
            </a:endParaRPr>
          </a:p>
        </p:txBody>
      </p:sp>
      <p:sp>
        <p:nvSpPr>
          <p:cNvPr id="54289" name="Rectangle 17"/>
          <p:cNvSpPr>
            <a:spLocks noChangeArrowheads="1"/>
          </p:cNvSpPr>
          <p:nvPr/>
        </p:nvSpPr>
        <p:spPr bwMode="auto">
          <a:xfrm>
            <a:off x="3048000" y="3886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S(o2)</a:t>
            </a:r>
          </a:p>
        </p:txBody>
      </p:sp>
      <p:sp>
        <p:nvSpPr>
          <p:cNvPr id="54290" name="Line 18"/>
          <p:cNvSpPr>
            <a:spLocks noChangeShapeType="1"/>
          </p:cNvSpPr>
          <p:nvPr/>
        </p:nvSpPr>
        <p:spPr bwMode="auto">
          <a:xfrm>
            <a:off x="3581400" y="4267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1" name="Rectangle 19"/>
          <p:cNvSpPr>
            <a:spLocks noChangeArrowheads="1"/>
          </p:cNvSpPr>
          <p:nvPr/>
        </p:nvSpPr>
        <p:spPr bwMode="auto">
          <a:xfrm>
            <a:off x="5181600" y="3124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o3</a:t>
            </a:r>
          </a:p>
        </p:txBody>
      </p:sp>
      <p:sp>
        <p:nvSpPr>
          <p:cNvPr id="54292" name="Rectangle 20"/>
          <p:cNvSpPr>
            <a:spLocks noChangeArrowheads="1"/>
          </p:cNvSpPr>
          <p:nvPr/>
        </p:nvSpPr>
        <p:spPr bwMode="auto">
          <a:xfrm>
            <a:off x="5181600" y="3505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000">
              <a:solidFill>
                <a:schemeClr val="tx1"/>
              </a:solidFill>
              <a:latin typeface="Arial" charset="0"/>
            </a:endParaRPr>
          </a:p>
        </p:txBody>
      </p:sp>
      <p:sp>
        <p:nvSpPr>
          <p:cNvPr id="54293" name="Rectangle 21"/>
          <p:cNvSpPr>
            <a:spLocks noChangeArrowheads="1"/>
          </p:cNvSpPr>
          <p:nvPr/>
        </p:nvSpPr>
        <p:spPr bwMode="auto">
          <a:xfrm>
            <a:off x="5181600" y="3886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S(o3)</a:t>
            </a:r>
          </a:p>
        </p:txBody>
      </p:sp>
      <p:sp>
        <p:nvSpPr>
          <p:cNvPr id="54294" name="Line 22"/>
          <p:cNvSpPr>
            <a:spLocks noChangeShapeType="1"/>
          </p:cNvSpPr>
          <p:nvPr/>
        </p:nvSpPr>
        <p:spPr bwMode="auto">
          <a:xfrm>
            <a:off x="5715000" y="4267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5" name="Rectangle 23"/>
          <p:cNvSpPr>
            <a:spLocks noChangeArrowheads="1"/>
          </p:cNvSpPr>
          <p:nvPr/>
        </p:nvSpPr>
        <p:spPr bwMode="auto">
          <a:xfrm>
            <a:off x="7162800" y="3124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o4</a:t>
            </a:r>
          </a:p>
        </p:txBody>
      </p:sp>
      <p:sp>
        <p:nvSpPr>
          <p:cNvPr id="54296" name="Rectangle 24"/>
          <p:cNvSpPr>
            <a:spLocks noChangeArrowheads="1"/>
          </p:cNvSpPr>
          <p:nvPr/>
        </p:nvSpPr>
        <p:spPr bwMode="auto">
          <a:xfrm>
            <a:off x="7162800" y="3505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000">
              <a:solidFill>
                <a:schemeClr val="tx1"/>
              </a:solidFill>
              <a:latin typeface="Arial" charset="0"/>
            </a:endParaRPr>
          </a:p>
        </p:txBody>
      </p:sp>
      <p:sp>
        <p:nvSpPr>
          <p:cNvPr id="54297" name="Rectangle 25"/>
          <p:cNvSpPr>
            <a:spLocks noChangeArrowheads="1"/>
          </p:cNvSpPr>
          <p:nvPr/>
        </p:nvSpPr>
        <p:spPr bwMode="auto">
          <a:xfrm>
            <a:off x="7162800" y="3886200"/>
            <a:ext cx="9906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r>
              <a:rPr lang="en-US" altLang="zh-CN" sz="2000">
                <a:solidFill>
                  <a:schemeClr val="tx1"/>
                </a:solidFill>
                <a:latin typeface="Arial" charset="0"/>
              </a:rPr>
              <a:t>S(o4)</a:t>
            </a:r>
          </a:p>
        </p:txBody>
      </p:sp>
      <p:sp>
        <p:nvSpPr>
          <p:cNvPr id="54298" name="Line 26"/>
          <p:cNvSpPr>
            <a:spLocks noChangeShapeType="1"/>
          </p:cNvSpPr>
          <p:nvPr/>
        </p:nvSpPr>
        <p:spPr bwMode="auto">
          <a:xfrm>
            <a:off x="7696200" y="4267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Rectangle 27"/>
          <p:cNvSpPr>
            <a:spLocks noChangeArrowheads="1"/>
          </p:cNvSpPr>
          <p:nvPr/>
        </p:nvSpPr>
        <p:spPr bwMode="auto">
          <a:xfrm>
            <a:off x="0" y="685800"/>
            <a:ext cx="91440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gn="l">
              <a:spcBef>
                <a:spcPct val="50000"/>
              </a:spcBef>
              <a:buSzPct val="130000"/>
              <a:buFontTx/>
              <a:buChar char="•"/>
            </a:pPr>
            <a:r>
              <a:rPr lang="zh-CN" altLang="en-US" sz="2000">
                <a:solidFill>
                  <a:schemeClr val="tx1"/>
                </a:solidFill>
                <a:latin typeface="Arial" charset="0"/>
              </a:rPr>
              <a:t> 基本系统组件是对象，提供一组服务，对外给出</a:t>
            </a:r>
          </a:p>
          <a:p>
            <a:pPr lvl="1" algn="l">
              <a:buSzPct val="130000"/>
            </a:pPr>
            <a:r>
              <a:rPr lang="zh-CN" altLang="en-US" sz="2000">
                <a:solidFill>
                  <a:schemeClr val="tx1"/>
                </a:solidFill>
                <a:latin typeface="Arial" charset="0"/>
              </a:rPr>
              <a:t>   服务的接口</a:t>
            </a:r>
          </a:p>
          <a:p>
            <a:pPr lvl="1" algn="l">
              <a:lnSpc>
                <a:spcPct val="90000"/>
              </a:lnSpc>
              <a:buSzPct val="130000"/>
              <a:buFontTx/>
              <a:buChar char="•"/>
            </a:pPr>
            <a:r>
              <a:rPr lang="zh-CN" altLang="en-US" sz="2000">
                <a:solidFill>
                  <a:schemeClr val="tx1"/>
                </a:solidFill>
                <a:latin typeface="Arial" charset="0"/>
              </a:rPr>
              <a:t> 对象之间不存在客户机与服务器的界限，接受服</a:t>
            </a:r>
          </a:p>
          <a:p>
            <a:pPr lvl="1" algn="l">
              <a:lnSpc>
                <a:spcPct val="90000"/>
              </a:lnSpc>
              <a:buSzPct val="130000"/>
            </a:pPr>
            <a:r>
              <a:rPr lang="zh-CN" altLang="en-US" sz="2000">
                <a:solidFill>
                  <a:schemeClr val="tx1"/>
                </a:solidFill>
                <a:latin typeface="Arial" charset="0"/>
              </a:rPr>
              <a:t>   务者扮演客户机角色，提供服务者就是服务器</a:t>
            </a:r>
          </a:p>
          <a:p>
            <a:pPr lvl="1" algn="l">
              <a:lnSpc>
                <a:spcPct val="90000"/>
              </a:lnSpc>
              <a:buSzPct val="130000"/>
              <a:buFontTx/>
              <a:buChar char="•"/>
            </a:pPr>
            <a:r>
              <a:rPr lang="zh-CN" altLang="en-US" sz="2000">
                <a:solidFill>
                  <a:schemeClr val="tx1"/>
                </a:solidFill>
                <a:latin typeface="Arial" charset="0"/>
              </a:rPr>
              <a:t> 对象可能分布在网络的多台计算机上，通过中间</a:t>
            </a:r>
          </a:p>
          <a:p>
            <a:pPr lvl="1" algn="l">
              <a:buSzPct val="130000"/>
            </a:pPr>
            <a:r>
              <a:rPr lang="zh-CN" altLang="en-US" sz="2000">
                <a:solidFill>
                  <a:schemeClr val="tx1"/>
                </a:solidFill>
                <a:latin typeface="Arial" charset="0"/>
              </a:rPr>
              <a:t>   件相互通信</a:t>
            </a:r>
            <a:endParaRPr lang="zh-CN" altLang="en-US" sz="2000">
              <a:solidFill>
                <a:srgbClr val="000066"/>
              </a:solidFill>
              <a:latin typeface="Arial" charset="0"/>
            </a:endParaRPr>
          </a:p>
        </p:txBody>
      </p:sp>
      <p:sp>
        <p:nvSpPr>
          <p:cNvPr id="54300" name="Rectangle 28"/>
          <p:cNvSpPr>
            <a:spLocks noChangeArrowheads="1"/>
          </p:cNvSpPr>
          <p:nvPr/>
        </p:nvSpPr>
        <p:spPr bwMode="auto">
          <a:xfrm>
            <a:off x="914400" y="4648200"/>
            <a:ext cx="7391400" cy="685800"/>
          </a:xfrm>
          <a:prstGeom prst="rect">
            <a:avLst/>
          </a:prstGeom>
          <a:solidFill>
            <a:srgbClr val="FF9900"/>
          </a:solidFill>
          <a:ln w="9525">
            <a:solidFill>
              <a:schemeClr val="tx1"/>
            </a:solidFill>
            <a:miter lim="800000"/>
            <a:headEnd/>
            <a:tailEnd/>
          </a:ln>
        </p:spPr>
        <p:txBody>
          <a:bodyPr wrap="none" anchor="ctr"/>
          <a:lstStyle/>
          <a:p>
            <a:r>
              <a:rPr lang="zh-CN" altLang="en-US" sz="2800">
                <a:solidFill>
                  <a:srgbClr val="000099"/>
                </a:solidFill>
                <a:latin typeface="Arial" charset="0"/>
              </a:rPr>
              <a:t>软件总线 （中间件）</a:t>
            </a:r>
          </a:p>
        </p:txBody>
      </p:sp>
    </p:spTree>
  </p:cSld>
  <p:clrMapOvr>
    <a:masterClrMapping/>
  </p:clrMapOvr>
  <p:transition>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9906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299"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eaLnBrk="0" hangingPunct="0"/>
            <a:r>
              <a:rPr lang="en-US" altLang="zh-CN" sz="4000">
                <a:solidFill>
                  <a:srgbClr val="0000FF"/>
                </a:solidFill>
                <a:cs typeface="Times New Roman" pitchFamily="18" charset="0"/>
              </a:rPr>
              <a:t>OMG</a:t>
            </a:r>
            <a:r>
              <a:rPr lang="zh-CN" altLang="en-US" sz="4000">
                <a:solidFill>
                  <a:srgbClr val="0000FF"/>
                </a:solidFill>
                <a:cs typeface="Times New Roman" pitchFamily="18" charset="0"/>
              </a:rPr>
              <a:t>体系结构和服务参考模型</a:t>
            </a:r>
          </a:p>
        </p:txBody>
      </p:sp>
      <p:sp>
        <p:nvSpPr>
          <p:cNvPr id="55300" name="Rectangle 4"/>
          <p:cNvSpPr>
            <a:spLocks noChangeArrowheads="1"/>
          </p:cNvSpPr>
          <p:nvPr/>
        </p:nvSpPr>
        <p:spPr bwMode="auto">
          <a:xfrm>
            <a:off x="373063" y="1371600"/>
            <a:ext cx="2286000" cy="914400"/>
          </a:xfrm>
          <a:prstGeom prst="rect">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solidFill>
                <a:srgbClr val="000066"/>
              </a:solidFill>
              <a:latin typeface="Arial" charset="0"/>
            </a:endParaRPr>
          </a:p>
        </p:txBody>
      </p:sp>
      <p:sp>
        <p:nvSpPr>
          <p:cNvPr id="55301" name="Rectangle 5"/>
          <p:cNvSpPr>
            <a:spLocks noChangeArrowheads="1"/>
          </p:cNvSpPr>
          <p:nvPr/>
        </p:nvSpPr>
        <p:spPr bwMode="auto">
          <a:xfrm>
            <a:off x="3235325" y="5635625"/>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000">
                <a:solidFill>
                  <a:srgbClr val="CC0066"/>
                </a:solidFill>
                <a:latin typeface="Arial" charset="0"/>
              </a:rPr>
              <a:t>公共对象服务</a:t>
            </a:r>
            <a:endParaRPr lang="zh-CN" altLang="en-US" sz="2400">
              <a:solidFill>
                <a:schemeClr val="accent2"/>
              </a:solidFill>
              <a:latin typeface="宋体" pitchFamily="2" charset="-122"/>
            </a:endParaRPr>
          </a:p>
        </p:txBody>
      </p:sp>
      <p:sp>
        <p:nvSpPr>
          <p:cNvPr id="55302" name="Rectangle 6"/>
          <p:cNvSpPr>
            <a:spLocks noChangeArrowheads="1"/>
          </p:cNvSpPr>
          <p:nvPr/>
        </p:nvSpPr>
        <p:spPr bwMode="auto">
          <a:xfrm>
            <a:off x="488950" y="1524000"/>
            <a:ext cx="838200" cy="6096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03" name="Rectangle 7"/>
          <p:cNvSpPr>
            <a:spLocks noChangeArrowheads="1"/>
          </p:cNvSpPr>
          <p:nvPr/>
        </p:nvSpPr>
        <p:spPr bwMode="auto">
          <a:xfrm>
            <a:off x="1631950" y="1524000"/>
            <a:ext cx="838200" cy="6096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04" name="Rectangle 8"/>
          <p:cNvSpPr>
            <a:spLocks noChangeArrowheads="1"/>
          </p:cNvSpPr>
          <p:nvPr/>
        </p:nvSpPr>
        <p:spPr bwMode="auto">
          <a:xfrm>
            <a:off x="184150" y="533400"/>
            <a:ext cx="202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1800">
                <a:solidFill>
                  <a:schemeClr val="tx1"/>
                </a:solidFill>
                <a:latin typeface="宋体" pitchFamily="2" charset="-122"/>
              </a:rPr>
              <a:t>与特定非标准化应</a:t>
            </a:r>
          </a:p>
          <a:p>
            <a:pPr algn="l"/>
            <a:r>
              <a:rPr lang="zh-CN" altLang="en-US" sz="1800">
                <a:solidFill>
                  <a:schemeClr val="tx1"/>
                </a:solidFill>
                <a:latin typeface="宋体" pitchFamily="2" charset="-122"/>
              </a:rPr>
              <a:t>用系统有关的对象</a:t>
            </a:r>
            <a:endParaRPr lang="zh-CN" altLang="en-US" sz="1800">
              <a:solidFill>
                <a:schemeClr val="accent2"/>
              </a:solidFill>
              <a:latin typeface="宋体" pitchFamily="2" charset="-122"/>
            </a:endParaRPr>
          </a:p>
        </p:txBody>
      </p:sp>
      <p:sp>
        <p:nvSpPr>
          <p:cNvPr id="55305" name="Rectangle 9"/>
          <p:cNvSpPr>
            <a:spLocks noChangeArrowheads="1"/>
          </p:cNvSpPr>
          <p:nvPr/>
        </p:nvSpPr>
        <p:spPr bwMode="auto">
          <a:xfrm>
            <a:off x="6511925" y="685800"/>
            <a:ext cx="156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1800">
                <a:solidFill>
                  <a:schemeClr val="tx1"/>
                </a:solidFill>
                <a:latin typeface="宋体" pitchFamily="2" charset="-122"/>
              </a:rPr>
              <a:t>横向工具对象</a:t>
            </a:r>
            <a:endParaRPr lang="zh-CN" altLang="en-US" sz="1800">
              <a:solidFill>
                <a:schemeClr val="accent2"/>
              </a:solidFill>
              <a:latin typeface="宋体" pitchFamily="2" charset="-122"/>
            </a:endParaRPr>
          </a:p>
        </p:txBody>
      </p:sp>
      <p:sp>
        <p:nvSpPr>
          <p:cNvPr id="55306" name="Rectangle 10"/>
          <p:cNvSpPr>
            <a:spLocks noChangeArrowheads="1"/>
          </p:cNvSpPr>
          <p:nvPr/>
        </p:nvSpPr>
        <p:spPr bwMode="auto">
          <a:xfrm>
            <a:off x="3540125" y="533400"/>
            <a:ext cx="1565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1800">
                <a:solidFill>
                  <a:schemeClr val="tx1"/>
                </a:solidFill>
                <a:latin typeface="宋体" pitchFamily="2" charset="-122"/>
              </a:rPr>
              <a:t>与特定纵向领</a:t>
            </a:r>
          </a:p>
          <a:p>
            <a:pPr algn="l"/>
            <a:r>
              <a:rPr lang="zh-CN" altLang="en-US" sz="1800">
                <a:solidFill>
                  <a:schemeClr val="tx1"/>
                </a:solidFill>
                <a:latin typeface="宋体" pitchFamily="2" charset="-122"/>
              </a:rPr>
              <a:t>域有关的对象</a:t>
            </a:r>
          </a:p>
        </p:txBody>
      </p:sp>
      <p:sp>
        <p:nvSpPr>
          <p:cNvPr id="55307" name="AutoShape 11"/>
          <p:cNvSpPr>
            <a:spLocks noChangeArrowheads="1"/>
          </p:cNvSpPr>
          <p:nvPr/>
        </p:nvSpPr>
        <p:spPr bwMode="auto">
          <a:xfrm>
            <a:off x="0" y="2514600"/>
            <a:ext cx="9067800" cy="2667000"/>
          </a:xfrm>
          <a:prstGeom prst="leftRightArrow">
            <a:avLst>
              <a:gd name="adj1" fmla="val 48722"/>
              <a:gd name="adj2" fmla="val 1933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8" name="AutoShape 12"/>
          <p:cNvSpPr>
            <a:spLocks noChangeArrowheads="1"/>
          </p:cNvSpPr>
          <p:nvPr/>
        </p:nvSpPr>
        <p:spPr bwMode="auto">
          <a:xfrm>
            <a:off x="152400" y="3276600"/>
            <a:ext cx="8763000" cy="990600"/>
          </a:xfrm>
          <a:prstGeom prst="leftRightArrow">
            <a:avLst>
              <a:gd name="adj1" fmla="val 52343"/>
              <a:gd name="adj2" fmla="val 30142"/>
            </a:avLst>
          </a:prstGeom>
          <a:solidFill>
            <a:srgbClr val="FF9900"/>
          </a:solidFill>
          <a:ln w="9525">
            <a:solidFill>
              <a:schemeClr val="tx1"/>
            </a:solidFill>
            <a:miter lim="800000"/>
            <a:headEnd/>
            <a:tailEnd/>
          </a:ln>
        </p:spPr>
        <p:txBody>
          <a:bodyPr wrap="none" anchor="ctr"/>
          <a:lstStyle/>
          <a:p>
            <a:endParaRPr lang="zh-CN" altLang="en-US"/>
          </a:p>
        </p:txBody>
      </p:sp>
      <p:sp>
        <p:nvSpPr>
          <p:cNvPr id="55309" name="Rectangle 13"/>
          <p:cNvSpPr>
            <a:spLocks noChangeArrowheads="1"/>
          </p:cNvSpPr>
          <p:nvPr/>
        </p:nvSpPr>
        <p:spPr bwMode="auto">
          <a:xfrm>
            <a:off x="3429000" y="1371600"/>
            <a:ext cx="2286000" cy="914400"/>
          </a:xfrm>
          <a:prstGeom prst="rect">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solidFill>
                <a:srgbClr val="000066"/>
              </a:solidFill>
              <a:latin typeface="Arial" charset="0"/>
            </a:endParaRPr>
          </a:p>
        </p:txBody>
      </p:sp>
      <p:sp>
        <p:nvSpPr>
          <p:cNvPr id="55310" name="Rectangle 14"/>
          <p:cNvSpPr>
            <a:spLocks noChangeArrowheads="1"/>
          </p:cNvSpPr>
          <p:nvPr/>
        </p:nvSpPr>
        <p:spPr bwMode="auto">
          <a:xfrm>
            <a:off x="3544888" y="1524000"/>
            <a:ext cx="838200" cy="6096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11" name="Rectangle 15"/>
          <p:cNvSpPr>
            <a:spLocks noChangeArrowheads="1"/>
          </p:cNvSpPr>
          <p:nvPr/>
        </p:nvSpPr>
        <p:spPr bwMode="auto">
          <a:xfrm>
            <a:off x="4687888" y="1524000"/>
            <a:ext cx="838200" cy="6096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12" name="Rectangle 16"/>
          <p:cNvSpPr>
            <a:spLocks noChangeArrowheads="1"/>
          </p:cNvSpPr>
          <p:nvPr/>
        </p:nvSpPr>
        <p:spPr bwMode="auto">
          <a:xfrm>
            <a:off x="6400800" y="1371600"/>
            <a:ext cx="2286000" cy="914400"/>
          </a:xfrm>
          <a:prstGeom prst="rect">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solidFill>
                <a:srgbClr val="000066"/>
              </a:solidFill>
              <a:latin typeface="Arial" charset="0"/>
            </a:endParaRPr>
          </a:p>
        </p:txBody>
      </p:sp>
      <p:sp>
        <p:nvSpPr>
          <p:cNvPr id="55313" name="Rectangle 17"/>
          <p:cNvSpPr>
            <a:spLocks noChangeArrowheads="1"/>
          </p:cNvSpPr>
          <p:nvPr/>
        </p:nvSpPr>
        <p:spPr bwMode="auto">
          <a:xfrm>
            <a:off x="6516688" y="1524000"/>
            <a:ext cx="838200" cy="6096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14" name="Rectangle 18"/>
          <p:cNvSpPr>
            <a:spLocks noChangeArrowheads="1"/>
          </p:cNvSpPr>
          <p:nvPr/>
        </p:nvSpPr>
        <p:spPr bwMode="auto">
          <a:xfrm>
            <a:off x="7659688" y="1524000"/>
            <a:ext cx="838200" cy="6096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15" name="Rectangle 19"/>
          <p:cNvSpPr>
            <a:spLocks noChangeArrowheads="1"/>
          </p:cNvSpPr>
          <p:nvPr/>
        </p:nvSpPr>
        <p:spPr bwMode="auto">
          <a:xfrm>
            <a:off x="717550" y="2514600"/>
            <a:ext cx="156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1800">
                <a:solidFill>
                  <a:srgbClr val="CC0066"/>
                </a:solidFill>
                <a:latin typeface="宋体" pitchFamily="2" charset="-122"/>
              </a:rPr>
              <a:t>应用系统接口</a:t>
            </a:r>
          </a:p>
        </p:txBody>
      </p:sp>
      <p:sp>
        <p:nvSpPr>
          <p:cNvPr id="55316" name="Rectangle 20"/>
          <p:cNvSpPr>
            <a:spLocks noChangeArrowheads="1"/>
          </p:cNvSpPr>
          <p:nvPr/>
        </p:nvSpPr>
        <p:spPr bwMode="auto">
          <a:xfrm>
            <a:off x="3848100" y="2514600"/>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1800">
                <a:solidFill>
                  <a:srgbClr val="CC0066"/>
                </a:solidFill>
                <a:latin typeface="宋体" pitchFamily="2" charset="-122"/>
              </a:rPr>
              <a:t>领域接口</a:t>
            </a:r>
            <a:endParaRPr lang="zh-CN" altLang="en-US" sz="1800">
              <a:solidFill>
                <a:schemeClr val="accent2"/>
              </a:solidFill>
              <a:latin typeface="宋体" pitchFamily="2" charset="-122"/>
            </a:endParaRPr>
          </a:p>
        </p:txBody>
      </p:sp>
      <p:sp>
        <p:nvSpPr>
          <p:cNvPr id="55317" name="Rectangle 21"/>
          <p:cNvSpPr>
            <a:spLocks noChangeArrowheads="1"/>
          </p:cNvSpPr>
          <p:nvPr/>
        </p:nvSpPr>
        <p:spPr bwMode="auto">
          <a:xfrm>
            <a:off x="6096000" y="252095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a:solidFill>
                  <a:srgbClr val="CC0066"/>
                </a:solidFill>
                <a:latin typeface="宋体" pitchFamily="2" charset="-122"/>
              </a:rPr>
              <a:t>CORBA</a:t>
            </a:r>
            <a:r>
              <a:rPr lang="zh-CN" altLang="en-US" sz="1800">
                <a:solidFill>
                  <a:srgbClr val="CC0066"/>
                </a:solidFill>
                <a:latin typeface="宋体" pitchFamily="2" charset="-122"/>
              </a:rPr>
              <a:t>工具接口</a:t>
            </a:r>
            <a:endParaRPr lang="zh-CN" altLang="en-US" sz="1800">
              <a:solidFill>
                <a:schemeClr val="accent2"/>
              </a:solidFill>
              <a:latin typeface="宋体" pitchFamily="2" charset="-122"/>
            </a:endParaRPr>
          </a:p>
        </p:txBody>
      </p:sp>
      <p:sp>
        <p:nvSpPr>
          <p:cNvPr id="55318" name="Line 22"/>
          <p:cNvSpPr>
            <a:spLocks noChangeShapeType="1"/>
          </p:cNvSpPr>
          <p:nvPr/>
        </p:nvSpPr>
        <p:spPr bwMode="auto">
          <a:xfrm>
            <a:off x="20574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23"/>
          <p:cNvSpPr>
            <a:spLocks noChangeShapeType="1"/>
          </p:cNvSpPr>
          <p:nvPr/>
        </p:nvSpPr>
        <p:spPr bwMode="auto">
          <a:xfrm>
            <a:off x="39624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Line 24"/>
          <p:cNvSpPr>
            <a:spLocks noChangeShapeType="1"/>
          </p:cNvSpPr>
          <p:nvPr/>
        </p:nvSpPr>
        <p:spPr bwMode="auto">
          <a:xfrm>
            <a:off x="51054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1" name="Line 25"/>
          <p:cNvSpPr>
            <a:spLocks noChangeShapeType="1"/>
          </p:cNvSpPr>
          <p:nvPr/>
        </p:nvSpPr>
        <p:spPr bwMode="auto">
          <a:xfrm>
            <a:off x="69342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Line 26"/>
          <p:cNvSpPr>
            <a:spLocks noChangeShapeType="1"/>
          </p:cNvSpPr>
          <p:nvPr/>
        </p:nvSpPr>
        <p:spPr bwMode="auto">
          <a:xfrm>
            <a:off x="8077200" y="2133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Rectangle 27"/>
          <p:cNvSpPr>
            <a:spLocks noChangeArrowheads="1"/>
          </p:cNvSpPr>
          <p:nvPr/>
        </p:nvSpPr>
        <p:spPr bwMode="auto">
          <a:xfrm>
            <a:off x="2371725" y="3505200"/>
            <a:ext cx="5095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000">
                <a:solidFill>
                  <a:schemeClr val="accent2"/>
                </a:solidFill>
                <a:latin typeface="Arial" charset="0"/>
              </a:rPr>
              <a:t>CORBA</a:t>
            </a:r>
            <a:r>
              <a:rPr lang="zh-CN" altLang="en-US" sz="2000">
                <a:solidFill>
                  <a:schemeClr val="accent2"/>
                </a:solidFill>
                <a:latin typeface="Arial" charset="0"/>
              </a:rPr>
              <a:t>对象请求代理（</a:t>
            </a:r>
            <a:r>
              <a:rPr lang="en-US" altLang="zh-CN" sz="2000">
                <a:solidFill>
                  <a:schemeClr val="accent2"/>
                </a:solidFill>
                <a:latin typeface="Arial" charset="0"/>
              </a:rPr>
              <a:t>ORB</a:t>
            </a:r>
            <a:r>
              <a:rPr lang="zh-CN" altLang="en-US" sz="2000">
                <a:solidFill>
                  <a:schemeClr val="accent2"/>
                </a:solidFill>
                <a:latin typeface="Arial" charset="0"/>
              </a:rPr>
              <a:t>）</a:t>
            </a:r>
          </a:p>
        </p:txBody>
      </p:sp>
      <p:grpSp>
        <p:nvGrpSpPr>
          <p:cNvPr id="55324" name="Group 28"/>
          <p:cNvGrpSpPr>
            <a:grpSpLocks/>
          </p:cNvGrpSpPr>
          <p:nvPr/>
        </p:nvGrpSpPr>
        <p:grpSpPr bwMode="auto">
          <a:xfrm>
            <a:off x="2438400" y="4876800"/>
            <a:ext cx="4419600" cy="762000"/>
            <a:chOff x="2064" y="3072"/>
            <a:chExt cx="2784" cy="480"/>
          </a:xfrm>
        </p:grpSpPr>
        <p:sp>
          <p:nvSpPr>
            <p:cNvPr id="55330" name="Rectangle 29"/>
            <p:cNvSpPr>
              <a:spLocks noChangeArrowheads="1"/>
            </p:cNvSpPr>
            <p:nvPr/>
          </p:nvSpPr>
          <p:spPr bwMode="auto">
            <a:xfrm>
              <a:off x="2064" y="3072"/>
              <a:ext cx="2784" cy="480"/>
            </a:xfrm>
            <a:prstGeom prst="rect">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solidFill>
                  <a:srgbClr val="000066"/>
                </a:solidFill>
                <a:latin typeface="Arial" charset="0"/>
              </a:endParaRPr>
            </a:p>
          </p:txBody>
        </p:sp>
        <p:sp>
          <p:nvSpPr>
            <p:cNvPr id="55331" name="Rectangle 30"/>
            <p:cNvSpPr>
              <a:spLocks noChangeArrowheads="1"/>
            </p:cNvSpPr>
            <p:nvPr/>
          </p:nvSpPr>
          <p:spPr bwMode="auto">
            <a:xfrm>
              <a:off x="2160" y="3168"/>
              <a:ext cx="528" cy="28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32" name="Rectangle 31"/>
            <p:cNvSpPr>
              <a:spLocks noChangeArrowheads="1"/>
            </p:cNvSpPr>
            <p:nvPr/>
          </p:nvSpPr>
          <p:spPr bwMode="auto">
            <a:xfrm>
              <a:off x="2832" y="3168"/>
              <a:ext cx="528" cy="28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33" name="Rectangle 32"/>
            <p:cNvSpPr>
              <a:spLocks noChangeArrowheads="1"/>
            </p:cNvSpPr>
            <p:nvPr/>
          </p:nvSpPr>
          <p:spPr bwMode="auto">
            <a:xfrm>
              <a:off x="3504" y="3168"/>
              <a:ext cx="528" cy="288"/>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55334" name="Rectangle 33"/>
            <p:cNvSpPr>
              <a:spLocks noChangeArrowheads="1"/>
            </p:cNvSpPr>
            <p:nvPr/>
          </p:nvSpPr>
          <p:spPr bwMode="auto">
            <a:xfrm>
              <a:off x="4176" y="3168"/>
              <a:ext cx="528" cy="288"/>
            </a:xfrm>
            <a:prstGeom prst="rect">
              <a:avLst/>
            </a:prstGeom>
            <a:solidFill>
              <a:schemeClr val="hlink"/>
            </a:solidFill>
            <a:ln w="9525">
              <a:solidFill>
                <a:schemeClr val="tx1"/>
              </a:solidFill>
              <a:miter lim="800000"/>
              <a:headEnd/>
              <a:tailEnd/>
            </a:ln>
          </p:spPr>
          <p:txBody>
            <a:bodyPr wrap="none" anchor="ctr"/>
            <a:lstStyle/>
            <a:p>
              <a:endParaRPr lang="zh-CN" altLang="en-US"/>
            </a:p>
          </p:txBody>
        </p:sp>
      </p:grpSp>
      <p:sp>
        <p:nvSpPr>
          <p:cNvPr id="55325" name="Rectangle 34"/>
          <p:cNvSpPr>
            <a:spLocks noChangeArrowheads="1"/>
          </p:cNvSpPr>
          <p:nvPr/>
        </p:nvSpPr>
        <p:spPr bwMode="auto">
          <a:xfrm>
            <a:off x="3200400" y="4038600"/>
            <a:ext cx="2139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000">
                <a:solidFill>
                  <a:srgbClr val="CC0066"/>
                </a:solidFill>
                <a:latin typeface="Arial" charset="0"/>
              </a:rPr>
              <a:t>CORBA</a:t>
            </a:r>
            <a:r>
              <a:rPr lang="zh-CN" altLang="en-US" sz="2000">
                <a:solidFill>
                  <a:srgbClr val="CC0066"/>
                </a:solidFill>
                <a:latin typeface="Arial" charset="0"/>
              </a:rPr>
              <a:t>服务接口</a:t>
            </a:r>
            <a:endParaRPr lang="zh-CN" altLang="en-US" sz="2000">
              <a:solidFill>
                <a:schemeClr val="accent2"/>
              </a:solidFill>
              <a:latin typeface="Arial" charset="0"/>
            </a:endParaRPr>
          </a:p>
        </p:txBody>
      </p:sp>
      <p:sp>
        <p:nvSpPr>
          <p:cNvPr id="55326" name="Line 35"/>
          <p:cNvSpPr>
            <a:spLocks noChangeShapeType="1"/>
          </p:cNvSpPr>
          <p:nvPr/>
        </p:nvSpPr>
        <p:spPr bwMode="auto">
          <a:xfrm>
            <a:off x="2971800" y="40386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7" name="Line 36"/>
          <p:cNvSpPr>
            <a:spLocks noChangeShapeType="1"/>
          </p:cNvSpPr>
          <p:nvPr/>
        </p:nvSpPr>
        <p:spPr bwMode="auto">
          <a:xfrm>
            <a:off x="5181600" y="40386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Line 37"/>
          <p:cNvSpPr>
            <a:spLocks noChangeShapeType="1"/>
          </p:cNvSpPr>
          <p:nvPr/>
        </p:nvSpPr>
        <p:spPr bwMode="auto">
          <a:xfrm>
            <a:off x="4038600" y="4495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Line 38"/>
          <p:cNvSpPr>
            <a:spLocks noChangeShapeType="1"/>
          </p:cNvSpPr>
          <p:nvPr/>
        </p:nvSpPr>
        <p:spPr bwMode="auto">
          <a:xfrm>
            <a:off x="6172200" y="4495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en-US" sz="3800" b="0">
                <a:solidFill>
                  <a:schemeClr val="tx2"/>
                </a:solidFill>
                <a:latin typeface="Verdana" pitchFamily="34" charset="0"/>
              </a:rPr>
              <a:t>Example of a Broker system</a:t>
            </a: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05113"/>
            <a:ext cx="73914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76200"/>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914400" lvl="1" indent="-457200" algn="l" eaLnBrk="0" hangingPunct="0">
              <a:spcBef>
                <a:spcPct val="30000"/>
              </a:spcBef>
              <a:buClr>
                <a:srgbClr val="C40F01"/>
              </a:buClr>
              <a:buSzPct val="125000"/>
            </a:pPr>
            <a:r>
              <a:rPr lang="en-US" altLang="zh-CN" sz="4000">
                <a:solidFill>
                  <a:srgbClr val="0000FF"/>
                </a:solidFill>
                <a:cs typeface="Times New Roman" pitchFamily="18" charset="0"/>
              </a:rPr>
              <a:t>.NET</a:t>
            </a:r>
            <a:r>
              <a:rPr lang="zh-CN" altLang="en-US" sz="4000">
                <a:solidFill>
                  <a:srgbClr val="0000FF"/>
                </a:solidFill>
                <a:cs typeface="Times New Roman" pitchFamily="18" charset="0"/>
              </a:rPr>
              <a:t>体系</a:t>
            </a:r>
          </a:p>
        </p:txBody>
      </p:sp>
      <p:sp>
        <p:nvSpPr>
          <p:cNvPr id="57347" name="Rectangle 3"/>
          <p:cNvSpPr>
            <a:spLocks noChangeArrowheads="1"/>
          </p:cNvSpPr>
          <p:nvPr/>
        </p:nvSpPr>
        <p:spPr bwMode="auto">
          <a:xfrm>
            <a:off x="533400" y="5105400"/>
            <a:ext cx="6781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通用语言运行时刻环境（</a:t>
            </a:r>
            <a:r>
              <a:rPr lang="en-US" altLang="zh-CN" sz="2000">
                <a:solidFill>
                  <a:schemeClr val="tx1"/>
                </a:solidFill>
                <a:latin typeface="Arial" charset="0"/>
              </a:rPr>
              <a:t>CLR</a:t>
            </a:r>
            <a:r>
              <a:rPr lang="zh-CN" altLang="en-US" sz="2000">
                <a:solidFill>
                  <a:schemeClr val="tx1"/>
                </a:solidFill>
                <a:latin typeface="Arial" charset="0"/>
              </a:rPr>
              <a:t>）</a:t>
            </a:r>
          </a:p>
        </p:txBody>
      </p:sp>
      <p:sp>
        <p:nvSpPr>
          <p:cNvPr id="57348" name="Rectangle 4"/>
          <p:cNvSpPr>
            <a:spLocks noChangeArrowheads="1"/>
          </p:cNvSpPr>
          <p:nvPr/>
        </p:nvSpPr>
        <p:spPr bwMode="auto">
          <a:xfrm>
            <a:off x="533400" y="4343400"/>
            <a:ext cx="6781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基本类库</a:t>
            </a:r>
          </a:p>
        </p:txBody>
      </p:sp>
      <p:sp>
        <p:nvSpPr>
          <p:cNvPr id="57349" name="Rectangle 5"/>
          <p:cNvSpPr>
            <a:spLocks noChangeArrowheads="1"/>
          </p:cNvSpPr>
          <p:nvPr/>
        </p:nvSpPr>
        <p:spPr bwMode="auto">
          <a:xfrm>
            <a:off x="533400" y="3581400"/>
            <a:ext cx="6781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数据和</a:t>
            </a:r>
            <a:r>
              <a:rPr lang="en-US" altLang="zh-CN" sz="2000">
                <a:solidFill>
                  <a:schemeClr val="tx1"/>
                </a:solidFill>
                <a:latin typeface="Arial" charset="0"/>
              </a:rPr>
              <a:t>XML</a:t>
            </a:r>
          </a:p>
        </p:txBody>
      </p:sp>
      <p:sp>
        <p:nvSpPr>
          <p:cNvPr id="57350" name="Rectangle 6"/>
          <p:cNvSpPr>
            <a:spLocks noChangeArrowheads="1"/>
          </p:cNvSpPr>
          <p:nvPr/>
        </p:nvSpPr>
        <p:spPr bwMode="auto">
          <a:xfrm>
            <a:off x="533400" y="2743200"/>
            <a:ext cx="32766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000">
                <a:solidFill>
                  <a:schemeClr val="tx1"/>
                </a:solidFill>
                <a:latin typeface="Arial" charset="0"/>
              </a:rPr>
              <a:t>Web</a:t>
            </a:r>
            <a:r>
              <a:rPr lang="zh-CN" altLang="en-US" sz="2000">
                <a:solidFill>
                  <a:schemeClr val="tx1"/>
                </a:solidFill>
                <a:latin typeface="Arial" charset="0"/>
              </a:rPr>
              <a:t>服务</a:t>
            </a:r>
          </a:p>
        </p:txBody>
      </p:sp>
      <p:sp>
        <p:nvSpPr>
          <p:cNvPr id="57351" name="Rectangle 7"/>
          <p:cNvSpPr>
            <a:spLocks noChangeArrowheads="1"/>
          </p:cNvSpPr>
          <p:nvPr/>
        </p:nvSpPr>
        <p:spPr bwMode="auto">
          <a:xfrm>
            <a:off x="3962400" y="2743200"/>
            <a:ext cx="3352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用户接口</a:t>
            </a:r>
          </a:p>
        </p:txBody>
      </p:sp>
      <p:sp>
        <p:nvSpPr>
          <p:cNvPr id="57352" name="Rectangle 8"/>
          <p:cNvSpPr>
            <a:spLocks noChangeArrowheads="1"/>
          </p:cNvSpPr>
          <p:nvPr/>
        </p:nvSpPr>
        <p:spPr bwMode="auto">
          <a:xfrm>
            <a:off x="533400" y="1905000"/>
            <a:ext cx="6781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通用语言运行规范（</a:t>
            </a:r>
            <a:r>
              <a:rPr lang="en-US" altLang="zh-CN" sz="2000">
                <a:solidFill>
                  <a:schemeClr val="tx1"/>
                </a:solidFill>
                <a:latin typeface="Arial" charset="0"/>
              </a:rPr>
              <a:t>CLS</a:t>
            </a:r>
            <a:r>
              <a:rPr lang="zh-CN" altLang="en-US" sz="2000">
                <a:solidFill>
                  <a:schemeClr val="tx1"/>
                </a:solidFill>
                <a:latin typeface="Arial" charset="0"/>
              </a:rPr>
              <a:t>）</a:t>
            </a:r>
          </a:p>
        </p:txBody>
      </p:sp>
      <p:sp>
        <p:nvSpPr>
          <p:cNvPr id="57353" name="Rectangle 9"/>
          <p:cNvSpPr>
            <a:spLocks noChangeArrowheads="1"/>
          </p:cNvSpPr>
          <p:nvPr/>
        </p:nvSpPr>
        <p:spPr bwMode="auto">
          <a:xfrm>
            <a:off x="533400" y="1066800"/>
            <a:ext cx="16002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000">
                <a:solidFill>
                  <a:schemeClr val="tx1"/>
                </a:solidFill>
                <a:latin typeface="Arial" charset="0"/>
              </a:rPr>
              <a:t>VB.NET</a:t>
            </a:r>
          </a:p>
        </p:txBody>
      </p:sp>
      <p:sp>
        <p:nvSpPr>
          <p:cNvPr id="57354" name="Rectangle 10"/>
          <p:cNvSpPr>
            <a:spLocks noChangeArrowheads="1"/>
          </p:cNvSpPr>
          <p:nvPr/>
        </p:nvSpPr>
        <p:spPr bwMode="auto">
          <a:xfrm>
            <a:off x="2362200" y="1066800"/>
            <a:ext cx="8382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000">
                <a:solidFill>
                  <a:schemeClr val="tx1"/>
                </a:solidFill>
                <a:latin typeface="Arial" charset="0"/>
              </a:rPr>
              <a:t>C++</a:t>
            </a:r>
          </a:p>
        </p:txBody>
      </p:sp>
      <p:sp>
        <p:nvSpPr>
          <p:cNvPr id="57355" name="Rectangle 11"/>
          <p:cNvSpPr>
            <a:spLocks noChangeArrowheads="1"/>
          </p:cNvSpPr>
          <p:nvPr/>
        </p:nvSpPr>
        <p:spPr bwMode="auto">
          <a:xfrm>
            <a:off x="3429000" y="1066800"/>
            <a:ext cx="8382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000">
                <a:solidFill>
                  <a:schemeClr val="tx1"/>
                </a:solidFill>
                <a:latin typeface="Arial" charset="0"/>
              </a:rPr>
              <a:t>C#</a:t>
            </a:r>
          </a:p>
        </p:txBody>
      </p:sp>
      <p:sp>
        <p:nvSpPr>
          <p:cNvPr id="57356" name="Rectangle 12"/>
          <p:cNvSpPr>
            <a:spLocks noChangeArrowheads="1"/>
          </p:cNvSpPr>
          <p:nvPr/>
        </p:nvSpPr>
        <p:spPr bwMode="auto">
          <a:xfrm>
            <a:off x="4495800" y="1066800"/>
            <a:ext cx="11430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000">
                <a:solidFill>
                  <a:schemeClr val="tx1"/>
                </a:solidFill>
                <a:latin typeface="Arial" charset="0"/>
              </a:rPr>
              <a:t>Perl</a:t>
            </a:r>
          </a:p>
        </p:txBody>
      </p:sp>
      <p:sp>
        <p:nvSpPr>
          <p:cNvPr id="57357" name="Rectangle 13"/>
          <p:cNvSpPr>
            <a:spLocks noChangeArrowheads="1"/>
          </p:cNvSpPr>
          <p:nvPr/>
        </p:nvSpPr>
        <p:spPr bwMode="auto">
          <a:xfrm>
            <a:off x="5867400" y="1066800"/>
            <a:ext cx="13716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000">
                <a:solidFill>
                  <a:schemeClr val="tx1"/>
                </a:solidFill>
                <a:latin typeface="Arial" charset="0"/>
              </a:rPr>
              <a:t>……</a:t>
            </a:r>
          </a:p>
        </p:txBody>
      </p:sp>
      <p:sp>
        <p:nvSpPr>
          <p:cNvPr id="57358" name="Rectangle 14"/>
          <p:cNvSpPr>
            <a:spLocks noChangeArrowheads="1"/>
          </p:cNvSpPr>
          <p:nvPr/>
        </p:nvSpPr>
        <p:spPr bwMode="auto">
          <a:xfrm rot="5400000">
            <a:off x="5524500" y="3086100"/>
            <a:ext cx="45720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000">
                <a:solidFill>
                  <a:schemeClr val="tx1"/>
                </a:solidFill>
                <a:latin typeface="Arial" charset="0"/>
              </a:rPr>
              <a:t>Visual Studio .NET</a:t>
            </a:r>
          </a:p>
        </p:txBody>
      </p:sp>
    </p:spTree>
  </p:cSld>
  <p:clrMapOvr>
    <a:masterClrMapping/>
  </p:clrMapOvr>
  <p:transition>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0" y="2590800"/>
            <a:ext cx="9144000" cy="2811463"/>
          </a:xfrm>
          <a:prstGeom prst="rect">
            <a:avLst/>
          </a:prstGeom>
          <a:solidFill>
            <a:srgbClr val="FFCC66"/>
          </a:solidFill>
          <a:ln w="19050">
            <a:solidFill>
              <a:schemeClr val="tx1"/>
            </a:solidFill>
            <a:miter lim="800000"/>
            <a:headEnd/>
            <a:tailEnd/>
          </a:ln>
        </p:spPr>
        <p:txBody>
          <a:bodyPr wrap="none" anchor="ctr"/>
          <a:lstStyle/>
          <a:p>
            <a:endParaRPr lang="zh-CN" altLang="en-US"/>
          </a:p>
        </p:txBody>
      </p:sp>
      <p:sp>
        <p:nvSpPr>
          <p:cNvPr id="58371" name="Rectangle 3"/>
          <p:cNvSpPr>
            <a:spLocks noGrp="1" noChangeArrowheads="1"/>
          </p:cNvSpPr>
          <p:nvPr>
            <p:ph type="body" idx="1"/>
          </p:nvPr>
        </p:nvSpPr>
        <p:spPr>
          <a:xfrm>
            <a:off x="0" y="0"/>
            <a:ext cx="9144000" cy="381000"/>
          </a:xfrm>
          <a:noFill/>
        </p:spPr>
        <p:txBody>
          <a:bodyPr lIns="90488" tIns="44450" rIns="90488" bIns="44450"/>
          <a:lstStyle/>
          <a:p>
            <a:pPr algn="ctr">
              <a:lnSpc>
                <a:spcPct val="90000"/>
              </a:lnSpc>
              <a:spcBef>
                <a:spcPct val="0"/>
              </a:spcBef>
              <a:buFont typeface="Wingdings" pitchFamily="2" charset="2"/>
              <a:buNone/>
            </a:pPr>
            <a:r>
              <a:rPr lang="zh-CN" altLang="en-US" sz="3200" b="1">
                <a:solidFill>
                  <a:srgbClr val="0000FF"/>
                </a:solidFill>
                <a:latin typeface="Times New Roman" pitchFamily="18" charset="0"/>
                <a:cs typeface="Times New Roman" pitchFamily="18" charset="0"/>
              </a:rPr>
              <a:t>某制造企业的架构</a:t>
            </a:r>
          </a:p>
        </p:txBody>
      </p:sp>
      <p:sp>
        <p:nvSpPr>
          <p:cNvPr id="58372" name="Rectangle 4"/>
          <p:cNvSpPr>
            <a:spLocks noChangeArrowheads="1"/>
          </p:cNvSpPr>
          <p:nvPr/>
        </p:nvSpPr>
        <p:spPr bwMode="auto">
          <a:xfrm>
            <a:off x="76200" y="457200"/>
            <a:ext cx="8839200" cy="304800"/>
          </a:xfrm>
          <a:prstGeom prst="rect">
            <a:avLst/>
          </a:prstGeom>
          <a:solidFill>
            <a:schemeClr val="accent1"/>
          </a:solidFill>
          <a:ln w="12700">
            <a:solidFill>
              <a:schemeClr val="tx1"/>
            </a:solidFill>
            <a:miter lim="800000"/>
            <a:headEnd/>
            <a:tailEnd/>
          </a:ln>
        </p:spPr>
        <p:txBody>
          <a:bodyPr wrap="none" anchor="ctr"/>
          <a:lstStyle/>
          <a:p>
            <a:pPr eaLnBrk="0" hangingPunct="0"/>
            <a:r>
              <a:rPr lang="zh-CN" altLang="en-US" sz="1800">
                <a:solidFill>
                  <a:schemeClr val="tx1"/>
                </a:solidFill>
                <a:latin typeface="Arial" charset="0"/>
              </a:rPr>
              <a:t>用户界面</a:t>
            </a:r>
          </a:p>
        </p:txBody>
      </p:sp>
      <p:sp>
        <p:nvSpPr>
          <p:cNvPr id="58373" name="Rectangle 5"/>
          <p:cNvSpPr>
            <a:spLocks noChangeArrowheads="1"/>
          </p:cNvSpPr>
          <p:nvPr/>
        </p:nvSpPr>
        <p:spPr bwMode="auto">
          <a:xfrm>
            <a:off x="114300" y="914400"/>
            <a:ext cx="8915400" cy="11430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58374" name="Rectangle 6"/>
          <p:cNvSpPr>
            <a:spLocks noChangeArrowheads="1"/>
          </p:cNvSpPr>
          <p:nvPr/>
        </p:nvSpPr>
        <p:spPr bwMode="auto">
          <a:xfrm>
            <a:off x="6858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销</a:t>
            </a:r>
          </a:p>
          <a:p>
            <a:pPr eaLnBrk="0" hangingPunct="0">
              <a:lnSpc>
                <a:spcPct val="85000"/>
              </a:lnSpc>
            </a:pPr>
            <a:r>
              <a:rPr lang="zh-CN" altLang="en-US">
                <a:solidFill>
                  <a:schemeClr val="tx1"/>
                </a:solidFill>
                <a:latin typeface="Arial" charset="0"/>
              </a:rPr>
              <a:t>售</a:t>
            </a:r>
          </a:p>
          <a:p>
            <a:pPr eaLnBrk="0" hangingPunct="0">
              <a:lnSpc>
                <a:spcPct val="85000"/>
              </a:lnSpc>
            </a:pPr>
            <a:r>
              <a:rPr lang="zh-CN" altLang="en-US">
                <a:solidFill>
                  <a:schemeClr val="tx1"/>
                </a:solidFill>
                <a:latin typeface="Arial" charset="0"/>
              </a:rPr>
              <a:t>公</a:t>
            </a:r>
          </a:p>
          <a:p>
            <a:pPr eaLnBrk="0" hangingPunct="0">
              <a:lnSpc>
                <a:spcPct val="85000"/>
              </a:lnSpc>
            </a:pPr>
            <a:r>
              <a:rPr lang="zh-CN" altLang="en-US">
                <a:solidFill>
                  <a:schemeClr val="tx1"/>
                </a:solidFill>
                <a:latin typeface="Arial" charset="0"/>
              </a:rPr>
              <a:t>司</a:t>
            </a:r>
          </a:p>
        </p:txBody>
      </p:sp>
      <p:sp>
        <p:nvSpPr>
          <p:cNvPr id="58375" name="Rectangle 7"/>
          <p:cNvSpPr>
            <a:spLocks noChangeArrowheads="1"/>
          </p:cNvSpPr>
          <p:nvPr/>
        </p:nvSpPr>
        <p:spPr bwMode="auto">
          <a:xfrm>
            <a:off x="152400" y="990600"/>
            <a:ext cx="381000" cy="8382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eaLnBrk="0" hangingPunct="0"/>
            <a:r>
              <a:rPr lang="zh-CN" altLang="en-US" sz="1800">
                <a:solidFill>
                  <a:schemeClr val="tx1"/>
                </a:solidFill>
                <a:latin typeface="Arial" charset="0"/>
              </a:rPr>
              <a:t>子</a:t>
            </a:r>
          </a:p>
          <a:p>
            <a:pPr eaLnBrk="0" hangingPunct="0"/>
            <a:r>
              <a:rPr lang="zh-CN" altLang="en-US" sz="1800">
                <a:solidFill>
                  <a:schemeClr val="tx1"/>
                </a:solidFill>
                <a:latin typeface="Arial" charset="0"/>
              </a:rPr>
              <a:t>系</a:t>
            </a:r>
          </a:p>
          <a:p>
            <a:pPr eaLnBrk="0" hangingPunct="0"/>
            <a:r>
              <a:rPr lang="zh-CN" altLang="en-US" sz="1800">
                <a:solidFill>
                  <a:schemeClr val="tx1"/>
                </a:solidFill>
                <a:latin typeface="Arial" charset="0"/>
              </a:rPr>
              <a:t>统</a:t>
            </a:r>
          </a:p>
        </p:txBody>
      </p:sp>
      <p:sp>
        <p:nvSpPr>
          <p:cNvPr id="58376" name="Rectangle 8"/>
          <p:cNvSpPr>
            <a:spLocks noChangeArrowheads="1"/>
          </p:cNvSpPr>
          <p:nvPr/>
        </p:nvSpPr>
        <p:spPr bwMode="auto">
          <a:xfrm>
            <a:off x="12954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sz="1400">
                <a:solidFill>
                  <a:schemeClr val="tx1"/>
                </a:solidFill>
                <a:latin typeface="Arial" charset="0"/>
              </a:rPr>
              <a:t>生</a:t>
            </a:r>
          </a:p>
          <a:p>
            <a:pPr eaLnBrk="0" hangingPunct="0">
              <a:lnSpc>
                <a:spcPct val="85000"/>
              </a:lnSpc>
            </a:pPr>
            <a:r>
              <a:rPr lang="zh-CN" altLang="en-US" sz="1400">
                <a:solidFill>
                  <a:schemeClr val="tx1"/>
                </a:solidFill>
                <a:latin typeface="Arial" charset="0"/>
              </a:rPr>
              <a:t>产</a:t>
            </a:r>
          </a:p>
          <a:p>
            <a:pPr eaLnBrk="0" hangingPunct="0">
              <a:lnSpc>
                <a:spcPct val="85000"/>
              </a:lnSpc>
            </a:pPr>
            <a:r>
              <a:rPr lang="zh-CN" altLang="en-US" sz="1400">
                <a:solidFill>
                  <a:schemeClr val="tx1"/>
                </a:solidFill>
                <a:latin typeface="Arial" charset="0"/>
              </a:rPr>
              <a:t>计</a:t>
            </a:r>
          </a:p>
          <a:p>
            <a:pPr eaLnBrk="0" hangingPunct="0">
              <a:lnSpc>
                <a:spcPct val="85000"/>
              </a:lnSpc>
            </a:pPr>
            <a:r>
              <a:rPr lang="zh-CN" altLang="en-US" sz="1400">
                <a:solidFill>
                  <a:schemeClr val="tx1"/>
                </a:solidFill>
                <a:latin typeface="Arial" charset="0"/>
              </a:rPr>
              <a:t>划</a:t>
            </a:r>
          </a:p>
          <a:p>
            <a:pPr eaLnBrk="0" hangingPunct="0">
              <a:lnSpc>
                <a:spcPct val="85000"/>
              </a:lnSpc>
            </a:pPr>
            <a:r>
              <a:rPr lang="zh-CN" altLang="en-US" sz="1400">
                <a:solidFill>
                  <a:schemeClr val="tx1"/>
                </a:solidFill>
                <a:latin typeface="Arial" charset="0"/>
              </a:rPr>
              <a:t>部</a:t>
            </a:r>
          </a:p>
        </p:txBody>
      </p:sp>
      <p:sp>
        <p:nvSpPr>
          <p:cNvPr id="58377" name="Rectangle 9"/>
          <p:cNvSpPr>
            <a:spLocks noChangeArrowheads="1"/>
          </p:cNvSpPr>
          <p:nvPr/>
        </p:nvSpPr>
        <p:spPr bwMode="auto">
          <a:xfrm>
            <a:off x="19812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sz="1400">
                <a:solidFill>
                  <a:schemeClr val="tx1"/>
                </a:solidFill>
                <a:latin typeface="Arial" charset="0"/>
              </a:rPr>
              <a:t>生</a:t>
            </a:r>
          </a:p>
          <a:p>
            <a:pPr eaLnBrk="0" hangingPunct="0">
              <a:lnSpc>
                <a:spcPct val="85000"/>
              </a:lnSpc>
            </a:pPr>
            <a:r>
              <a:rPr lang="zh-CN" altLang="en-US" sz="1400">
                <a:solidFill>
                  <a:schemeClr val="tx1"/>
                </a:solidFill>
                <a:latin typeface="Arial" charset="0"/>
              </a:rPr>
              <a:t>产</a:t>
            </a:r>
          </a:p>
          <a:p>
            <a:pPr eaLnBrk="0" hangingPunct="0">
              <a:lnSpc>
                <a:spcPct val="85000"/>
              </a:lnSpc>
            </a:pPr>
            <a:r>
              <a:rPr lang="zh-CN" altLang="en-US" sz="1400">
                <a:solidFill>
                  <a:schemeClr val="tx1"/>
                </a:solidFill>
                <a:latin typeface="Arial" charset="0"/>
              </a:rPr>
              <a:t>设</a:t>
            </a:r>
          </a:p>
          <a:p>
            <a:pPr eaLnBrk="0" hangingPunct="0">
              <a:lnSpc>
                <a:spcPct val="85000"/>
              </a:lnSpc>
            </a:pPr>
            <a:r>
              <a:rPr lang="zh-CN" altLang="en-US" sz="1400">
                <a:solidFill>
                  <a:schemeClr val="tx1"/>
                </a:solidFill>
                <a:latin typeface="Arial" charset="0"/>
              </a:rPr>
              <a:t>备</a:t>
            </a:r>
          </a:p>
          <a:p>
            <a:pPr eaLnBrk="0" hangingPunct="0">
              <a:lnSpc>
                <a:spcPct val="85000"/>
              </a:lnSpc>
            </a:pPr>
            <a:r>
              <a:rPr lang="zh-CN" altLang="en-US" sz="1400">
                <a:solidFill>
                  <a:schemeClr val="tx1"/>
                </a:solidFill>
                <a:latin typeface="Arial" charset="0"/>
              </a:rPr>
              <a:t>处</a:t>
            </a:r>
          </a:p>
        </p:txBody>
      </p:sp>
      <p:sp>
        <p:nvSpPr>
          <p:cNvPr id="58378" name="Rectangle 10"/>
          <p:cNvSpPr>
            <a:spLocks noChangeArrowheads="1"/>
          </p:cNvSpPr>
          <p:nvPr/>
        </p:nvSpPr>
        <p:spPr bwMode="auto">
          <a:xfrm>
            <a:off x="25908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采</a:t>
            </a:r>
          </a:p>
          <a:p>
            <a:pPr eaLnBrk="0" hangingPunct="0">
              <a:lnSpc>
                <a:spcPct val="85000"/>
              </a:lnSpc>
            </a:pPr>
            <a:r>
              <a:rPr lang="zh-CN" altLang="en-US">
                <a:solidFill>
                  <a:schemeClr val="tx1"/>
                </a:solidFill>
                <a:latin typeface="Arial" charset="0"/>
              </a:rPr>
              <a:t>购</a:t>
            </a:r>
          </a:p>
        </p:txBody>
      </p:sp>
      <p:sp>
        <p:nvSpPr>
          <p:cNvPr id="58379" name="Rectangle 11"/>
          <p:cNvSpPr>
            <a:spLocks noChangeArrowheads="1"/>
          </p:cNvSpPr>
          <p:nvPr/>
        </p:nvSpPr>
        <p:spPr bwMode="auto">
          <a:xfrm>
            <a:off x="32766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财</a:t>
            </a:r>
          </a:p>
          <a:p>
            <a:pPr eaLnBrk="0" hangingPunct="0">
              <a:lnSpc>
                <a:spcPct val="85000"/>
              </a:lnSpc>
            </a:pPr>
            <a:r>
              <a:rPr lang="zh-CN" altLang="en-US">
                <a:solidFill>
                  <a:schemeClr val="tx1"/>
                </a:solidFill>
                <a:latin typeface="Arial" charset="0"/>
              </a:rPr>
              <a:t>务</a:t>
            </a:r>
          </a:p>
          <a:p>
            <a:pPr eaLnBrk="0" hangingPunct="0">
              <a:lnSpc>
                <a:spcPct val="85000"/>
              </a:lnSpc>
            </a:pPr>
            <a:r>
              <a:rPr lang="zh-CN" altLang="en-US">
                <a:solidFill>
                  <a:schemeClr val="tx1"/>
                </a:solidFill>
                <a:latin typeface="Arial" charset="0"/>
              </a:rPr>
              <a:t>处</a:t>
            </a:r>
          </a:p>
        </p:txBody>
      </p:sp>
      <p:sp>
        <p:nvSpPr>
          <p:cNvPr id="58380" name="Rectangle 12"/>
          <p:cNvSpPr>
            <a:spLocks noChangeArrowheads="1"/>
          </p:cNvSpPr>
          <p:nvPr/>
        </p:nvSpPr>
        <p:spPr bwMode="auto">
          <a:xfrm>
            <a:off x="38862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人</a:t>
            </a:r>
          </a:p>
          <a:p>
            <a:pPr eaLnBrk="0" hangingPunct="0">
              <a:lnSpc>
                <a:spcPct val="85000"/>
              </a:lnSpc>
            </a:pPr>
            <a:r>
              <a:rPr lang="zh-CN" altLang="en-US">
                <a:solidFill>
                  <a:schemeClr val="tx1"/>
                </a:solidFill>
                <a:latin typeface="Arial" charset="0"/>
              </a:rPr>
              <a:t>事</a:t>
            </a:r>
          </a:p>
          <a:p>
            <a:pPr eaLnBrk="0" hangingPunct="0">
              <a:lnSpc>
                <a:spcPct val="85000"/>
              </a:lnSpc>
            </a:pPr>
            <a:r>
              <a:rPr lang="zh-CN" altLang="en-US">
                <a:solidFill>
                  <a:schemeClr val="tx1"/>
                </a:solidFill>
                <a:latin typeface="Arial" charset="0"/>
              </a:rPr>
              <a:t>处</a:t>
            </a:r>
          </a:p>
        </p:txBody>
      </p:sp>
      <p:sp>
        <p:nvSpPr>
          <p:cNvPr id="58381" name="Rectangle 13"/>
          <p:cNvSpPr>
            <a:spLocks noChangeArrowheads="1"/>
          </p:cNvSpPr>
          <p:nvPr/>
        </p:nvSpPr>
        <p:spPr bwMode="auto">
          <a:xfrm>
            <a:off x="45720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r>
              <a:rPr lang="zh-CN" altLang="en-US">
                <a:solidFill>
                  <a:schemeClr val="tx1"/>
                </a:solidFill>
                <a:latin typeface="Arial" charset="0"/>
              </a:rPr>
              <a:t>劳</a:t>
            </a:r>
          </a:p>
          <a:p>
            <a:pPr eaLnBrk="0" hangingPunct="0"/>
            <a:r>
              <a:rPr lang="zh-CN" altLang="en-US">
                <a:solidFill>
                  <a:schemeClr val="tx1"/>
                </a:solidFill>
                <a:latin typeface="Arial" charset="0"/>
              </a:rPr>
              <a:t>资</a:t>
            </a:r>
          </a:p>
          <a:p>
            <a:pPr eaLnBrk="0" hangingPunct="0"/>
            <a:r>
              <a:rPr lang="zh-CN" altLang="en-US">
                <a:solidFill>
                  <a:schemeClr val="tx1"/>
                </a:solidFill>
                <a:latin typeface="Arial" charset="0"/>
              </a:rPr>
              <a:t>处</a:t>
            </a:r>
          </a:p>
        </p:txBody>
      </p:sp>
      <p:sp>
        <p:nvSpPr>
          <p:cNvPr id="58382" name="Rectangle 14"/>
          <p:cNvSpPr>
            <a:spLocks noChangeArrowheads="1"/>
          </p:cNvSpPr>
          <p:nvPr/>
        </p:nvSpPr>
        <p:spPr bwMode="auto">
          <a:xfrm>
            <a:off x="51816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r>
              <a:rPr lang="zh-CN" altLang="en-US">
                <a:solidFill>
                  <a:schemeClr val="tx1"/>
                </a:solidFill>
                <a:latin typeface="Arial" charset="0"/>
              </a:rPr>
              <a:t>专</a:t>
            </a:r>
          </a:p>
          <a:p>
            <a:pPr eaLnBrk="0" hangingPunct="0"/>
            <a:r>
              <a:rPr lang="zh-CN" altLang="en-US">
                <a:solidFill>
                  <a:schemeClr val="tx1"/>
                </a:solidFill>
                <a:latin typeface="Arial" charset="0"/>
              </a:rPr>
              <a:t>卖</a:t>
            </a:r>
          </a:p>
          <a:p>
            <a:pPr eaLnBrk="0" hangingPunct="0"/>
            <a:r>
              <a:rPr lang="zh-CN" altLang="en-US">
                <a:solidFill>
                  <a:schemeClr val="tx1"/>
                </a:solidFill>
                <a:latin typeface="Arial" charset="0"/>
              </a:rPr>
              <a:t>处</a:t>
            </a:r>
          </a:p>
        </p:txBody>
      </p:sp>
      <p:sp>
        <p:nvSpPr>
          <p:cNvPr id="58383" name="Rectangle 15"/>
          <p:cNvSpPr>
            <a:spLocks noChangeArrowheads="1"/>
          </p:cNvSpPr>
          <p:nvPr/>
        </p:nvSpPr>
        <p:spPr bwMode="auto">
          <a:xfrm>
            <a:off x="58674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r>
              <a:rPr lang="zh-CN" altLang="en-US">
                <a:solidFill>
                  <a:schemeClr val="tx1"/>
                </a:solidFill>
                <a:latin typeface="Arial" charset="0"/>
              </a:rPr>
              <a:t>科</a:t>
            </a:r>
          </a:p>
          <a:p>
            <a:pPr eaLnBrk="0" hangingPunct="0"/>
            <a:r>
              <a:rPr lang="zh-CN" altLang="en-US">
                <a:solidFill>
                  <a:schemeClr val="tx1"/>
                </a:solidFill>
                <a:latin typeface="Arial" charset="0"/>
              </a:rPr>
              <a:t>技</a:t>
            </a:r>
          </a:p>
          <a:p>
            <a:pPr eaLnBrk="0" hangingPunct="0"/>
            <a:r>
              <a:rPr lang="zh-CN" altLang="en-US">
                <a:solidFill>
                  <a:schemeClr val="tx1"/>
                </a:solidFill>
                <a:latin typeface="Arial" charset="0"/>
              </a:rPr>
              <a:t>处</a:t>
            </a:r>
          </a:p>
        </p:txBody>
      </p:sp>
      <p:sp>
        <p:nvSpPr>
          <p:cNvPr id="58384" name="Rectangle 16"/>
          <p:cNvSpPr>
            <a:spLocks noChangeArrowheads="1"/>
          </p:cNvSpPr>
          <p:nvPr/>
        </p:nvSpPr>
        <p:spPr bwMode="auto">
          <a:xfrm>
            <a:off x="64770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仓</a:t>
            </a:r>
          </a:p>
          <a:p>
            <a:pPr eaLnBrk="0" hangingPunct="0">
              <a:lnSpc>
                <a:spcPct val="85000"/>
              </a:lnSpc>
            </a:pPr>
            <a:r>
              <a:rPr lang="zh-CN" altLang="en-US">
                <a:solidFill>
                  <a:schemeClr val="tx1"/>
                </a:solidFill>
                <a:latin typeface="Arial" charset="0"/>
              </a:rPr>
              <a:t>库</a:t>
            </a:r>
          </a:p>
        </p:txBody>
      </p:sp>
      <p:sp>
        <p:nvSpPr>
          <p:cNvPr id="58385" name="Rectangle 17"/>
          <p:cNvSpPr>
            <a:spLocks noChangeArrowheads="1"/>
          </p:cNvSpPr>
          <p:nvPr/>
        </p:nvSpPr>
        <p:spPr bwMode="auto">
          <a:xfrm>
            <a:off x="71628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办</a:t>
            </a:r>
          </a:p>
          <a:p>
            <a:pPr eaLnBrk="0" hangingPunct="0">
              <a:lnSpc>
                <a:spcPct val="85000"/>
              </a:lnSpc>
            </a:pPr>
            <a:r>
              <a:rPr lang="zh-CN" altLang="en-US">
                <a:solidFill>
                  <a:schemeClr val="tx1"/>
                </a:solidFill>
                <a:latin typeface="Arial" charset="0"/>
              </a:rPr>
              <a:t>公</a:t>
            </a:r>
          </a:p>
          <a:p>
            <a:pPr eaLnBrk="0" hangingPunct="0">
              <a:lnSpc>
                <a:spcPct val="85000"/>
              </a:lnSpc>
            </a:pPr>
            <a:r>
              <a:rPr lang="zh-CN" altLang="en-US">
                <a:solidFill>
                  <a:schemeClr val="tx1"/>
                </a:solidFill>
                <a:latin typeface="Arial" charset="0"/>
              </a:rPr>
              <a:t>室</a:t>
            </a:r>
          </a:p>
        </p:txBody>
      </p:sp>
      <p:sp>
        <p:nvSpPr>
          <p:cNvPr id="58386" name="Rectangle 18"/>
          <p:cNvSpPr>
            <a:spLocks noChangeArrowheads="1"/>
          </p:cNvSpPr>
          <p:nvPr/>
        </p:nvSpPr>
        <p:spPr bwMode="auto">
          <a:xfrm>
            <a:off x="77724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市</a:t>
            </a:r>
          </a:p>
          <a:p>
            <a:pPr eaLnBrk="0" hangingPunct="0">
              <a:lnSpc>
                <a:spcPct val="85000"/>
              </a:lnSpc>
            </a:pPr>
            <a:r>
              <a:rPr lang="zh-CN" altLang="en-US">
                <a:solidFill>
                  <a:schemeClr val="tx1"/>
                </a:solidFill>
                <a:latin typeface="Arial" charset="0"/>
              </a:rPr>
              <a:t>场</a:t>
            </a:r>
          </a:p>
          <a:p>
            <a:pPr eaLnBrk="0" hangingPunct="0">
              <a:lnSpc>
                <a:spcPct val="85000"/>
              </a:lnSpc>
            </a:pPr>
            <a:r>
              <a:rPr lang="zh-CN" altLang="en-US">
                <a:solidFill>
                  <a:schemeClr val="tx1"/>
                </a:solidFill>
                <a:latin typeface="Arial" charset="0"/>
              </a:rPr>
              <a:t>部</a:t>
            </a:r>
          </a:p>
        </p:txBody>
      </p:sp>
      <p:sp>
        <p:nvSpPr>
          <p:cNvPr id="58387" name="Rectangle 19"/>
          <p:cNvSpPr>
            <a:spLocks noChangeArrowheads="1"/>
          </p:cNvSpPr>
          <p:nvPr/>
        </p:nvSpPr>
        <p:spPr bwMode="auto">
          <a:xfrm>
            <a:off x="8458200" y="914400"/>
            <a:ext cx="381000" cy="1143000"/>
          </a:xfrm>
          <a:prstGeom prst="rect">
            <a:avLst/>
          </a:prstGeom>
          <a:solidFill>
            <a:schemeClr val="accent1"/>
          </a:solidFill>
          <a:ln w="19050">
            <a:solidFill>
              <a:schemeClr val="tx1"/>
            </a:solidFill>
            <a:miter lim="800000"/>
            <a:headEnd/>
            <a:tailEnd/>
          </a:ln>
          <a:effectLst>
            <a:outerShdw dist="52363" dir="842175" algn="ctr" rotWithShape="0">
              <a:schemeClr val="bg2"/>
            </a:outerShdw>
          </a:effectLst>
        </p:spPr>
        <p:txBody>
          <a:bodyPr wrap="none" anchor="ctr"/>
          <a:lstStyle/>
          <a:p>
            <a:pPr eaLnBrk="0" hangingPunct="0">
              <a:lnSpc>
                <a:spcPct val="85000"/>
              </a:lnSpc>
            </a:pPr>
            <a:r>
              <a:rPr lang="en-US" altLang="zh-CN">
                <a:solidFill>
                  <a:schemeClr val="tx1"/>
                </a:solidFill>
                <a:latin typeface="Arial" charset="0"/>
              </a:rPr>
              <a:t>…</a:t>
            </a:r>
          </a:p>
        </p:txBody>
      </p:sp>
      <p:sp>
        <p:nvSpPr>
          <p:cNvPr id="58388" name="Rectangle 20"/>
          <p:cNvSpPr>
            <a:spLocks noChangeArrowheads="1"/>
          </p:cNvSpPr>
          <p:nvPr/>
        </p:nvSpPr>
        <p:spPr bwMode="auto">
          <a:xfrm>
            <a:off x="76200" y="2209800"/>
            <a:ext cx="8839200" cy="228600"/>
          </a:xfrm>
          <a:prstGeom prst="rect">
            <a:avLst/>
          </a:prstGeom>
          <a:solidFill>
            <a:schemeClr val="accent1"/>
          </a:solidFill>
          <a:ln w="19050">
            <a:solidFill>
              <a:schemeClr val="tx1"/>
            </a:solidFill>
            <a:miter lim="800000"/>
            <a:headEnd/>
            <a:tailEnd/>
          </a:ln>
        </p:spPr>
        <p:txBody>
          <a:bodyPr wrap="none" anchor="ctr"/>
          <a:lstStyle/>
          <a:p>
            <a:pPr eaLnBrk="0" hangingPunct="0"/>
            <a:r>
              <a:rPr lang="en-US" altLang="zh-CN" sz="1800">
                <a:solidFill>
                  <a:schemeClr val="tx1"/>
                </a:solidFill>
                <a:latin typeface="Arial" charset="0"/>
              </a:rPr>
              <a:t>DDL</a:t>
            </a:r>
          </a:p>
        </p:txBody>
      </p:sp>
      <p:sp>
        <p:nvSpPr>
          <p:cNvPr id="58389" name="Rectangle 21"/>
          <p:cNvSpPr>
            <a:spLocks noChangeArrowheads="1"/>
          </p:cNvSpPr>
          <p:nvPr/>
        </p:nvSpPr>
        <p:spPr bwMode="auto">
          <a:xfrm>
            <a:off x="76200" y="2667000"/>
            <a:ext cx="8915400" cy="11430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58390" name="Rectangle 22"/>
          <p:cNvSpPr>
            <a:spLocks noChangeArrowheads="1"/>
          </p:cNvSpPr>
          <p:nvPr/>
        </p:nvSpPr>
        <p:spPr bwMode="auto">
          <a:xfrm>
            <a:off x="152400" y="2743200"/>
            <a:ext cx="914400" cy="10668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eaLnBrk="0" hangingPunct="0"/>
            <a:r>
              <a:rPr lang="zh-CN" altLang="en-US" sz="1800">
                <a:solidFill>
                  <a:schemeClr val="tx1"/>
                </a:solidFill>
                <a:latin typeface="Arial" charset="0"/>
              </a:rPr>
              <a:t>专用</a:t>
            </a:r>
          </a:p>
          <a:p>
            <a:pPr eaLnBrk="0" hangingPunct="0"/>
            <a:r>
              <a:rPr lang="zh-CN" altLang="en-US" sz="1800">
                <a:solidFill>
                  <a:schemeClr val="tx1"/>
                </a:solidFill>
                <a:latin typeface="Arial" charset="0"/>
              </a:rPr>
              <a:t>构件库</a:t>
            </a:r>
          </a:p>
        </p:txBody>
      </p:sp>
      <p:sp>
        <p:nvSpPr>
          <p:cNvPr id="58391" name="Rectangle 23"/>
          <p:cNvSpPr>
            <a:spLocks noChangeArrowheads="1"/>
          </p:cNvSpPr>
          <p:nvPr/>
        </p:nvSpPr>
        <p:spPr bwMode="auto">
          <a:xfrm>
            <a:off x="12954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采</a:t>
            </a:r>
          </a:p>
          <a:p>
            <a:pPr eaLnBrk="0" hangingPunct="0">
              <a:lnSpc>
                <a:spcPct val="85000"/>
              </a:lnSpc>
            </a:pPr>
            <a:r>
              <a:rPr lang="zh-CN" altLang="en-US">
                <a:solidFill>
                  <a:schemeClr val="tx1"/>
                </a:solidFill>
                <a:latin typeface="Arial" charset="0"/>
              </a:rPr>
              <a:t>购</a:t>
            </a:r>
          </a:p>
          <a:p>
            <a:pPr eaLnBrk="0" hangingPunct="0">
              <a:lnSpc>
                <a:spcPct val="85000"/>
              </a:lnSpc>
            </a:pPr>
            <a:r>
              <a:rPr lang="zh-CN" altLang="en-US">
                <a:solidFill>
                  <a:schemeClr val="tx1"/>
                </a:solidFill>
                <a:latin typeface="Arial" charset="0"/>
              </a:rPr>
              <a:t>管</a:t>
            </a:r>
          </a:p>
          <a:p>
            <a:pPr eaLnBrk="0" hangingPunct="0">
              <a:lnSpc>
                <a:spcPct val="85000"/>
              </a:lnSpc>
            </a:pPr>
            <a:r>
              <a:rPr lang="zh-CN" altLang="en-US">
                <a:solidFill>
                  <a:schemeClr val="tx1"/>
                </a:solidFill>
                <a:latin typeface="Arial" charset="0"/>
              </a:rPr>
              <a:t>理</a:t>
            </a:r>
          </a:p>
        </p:txBody>
      </p:sp>
      <p:sp>
        <p:nvSpPr>
          <p:cNvPr id="58392" name="Rectangle 24"/>
          <p:cNvSpPr>
            <a:spLocks noChangeArrowheads="1"/>
          </p:cNvSpPr>
          <p:nvPr/>
        </p:nvSpPr>
        <p:spPr bwMode="auto">
          <a:xfrm>
            <a:off x="19812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分</a:t>
            </a:r>
          </a:p>
          <a:p>
            <a:pPr eaLnBrk="0" hangingPunct="0">
              <a:lnSpc>
                <a:spcPct val="85000"/>
              </a:lnSpc>
            </a:pPr>
            <a:r>
              <a:rPr lang="zh-CN" altLang="en-US">
                <a:solidFill>
                  <a:schemeClr val="tx1"/>
                </a:solidFill>
                <a:latin typeface="Arial" charset="0"/>
              </a:rPr>
              <a:t>析</a:t>
            </a:r>
          </a:p>
          <a:p>
            <a:pPr eaLnBrk="0" hangingPunct="0">
              <a:lnSpc>
                <a:spcPct val="85000"/>
              </a:lnSpc>
            </a:pPr>
            <a:r>
              <a:rPr lang="zh-CN" altLang="en-US">
                <a:solidFill>
                  <a:schemeClr val="tx1"/>
                </a:solidFill>
                <a:latin typeface="Arial" charset="0"/>
              </a:rPr>
              <a:t>对</a:t>
            </a:r>
          </a:p>
          <a:p>
            <a:pPr eaLnBrk="0" hangingPunct="0">
              <a:lnSpc>
                <a:spcPct val="85000"/>
              </a:lnSpc>
            </a:pPr>
            <a:r>
              <a:rPr lang="zh-CN" altLang="en-US">
                <a:solidFill>
                  <a:schemeClr val="tx1"/>
                </a:solidFill>
                <a:latin typeface="Arial" charset="0"/>
              </a:rPr>
              <a:t>比</a:t>
            </a:r>
          </a:p>
        </p:txBody>
      </p:sp>
      <p:sp>
        <p:nvSpPr>
          <p:cNvPr id="58393" name="Rectangle 25"/>
          <p:cNvSpPr>
            <a:spLocks noChangeArrowheads="1"/>
          </p:cNvSpPr>
          <p:nvPr/>
        </p:nvSpPr>
        <p:spPr bwMode="auto">
          <a:xfrm>
            <a:off x="25908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财</a:t>
            </a:r>
          </a:p>
          <a:p>
            <a:pPr eaLnBrk="0" hangingPunct="0">
              <a:lnSpc>
                <a:spcPct val="85000"/>
              </a:lnSpc>
            </a:pPr>
            <a:r>
              <a:rPr lang="zh-CN" altLang="en-US">
                <a:solidFill>
                  <a:schemeClr val="tx1"/>
                </a:solidFill>
                <a:latin typeface="Arial" charset="0"/>
              </a:rPr>
              <a:t>务</a:t>
            </a:r>
          </a:p>
          <a:p>
            <a:pPr eaLnBrk="0" hangingPunct="0">
              <a:lnSpc>
                <a:spcPct val="85000"/>
              </a:lnSpc>
            </a:pPr>
            <a:r>
              <a:rPr lang="zh-CN" altLang="en-US">
                <a:solidFill>
                  <a:schemeClr val="tx1"/>
                </a:solidFill>
                <a:latin typeface="Arial" charset="0"/>
              </a:rPr>
              <a:t>管</a:t>
            </a:r>
          </a:p>
          <a:p>
            <a:pPr eaLnBrk="0" hangingPunct="0">
              <a:lnSpc>
                <a:spcPct val="85000"/>
              </a:lnSpc>
            </a:pPr>
            <a:r>
              <a:rPr lang="zh-CN" altLang="en-US">
                <a:solidFill>
                  <a:schemeClr val="tx1"/>
                </a:solidFill>
                <a:latin typeface="Arial" charset="0"/>
              </a:rPr>
              <a:t>理</a:t>
            </a:r>
          </a:p>
        </p:txBody>
      </p:sp>
      <p:sp>
        <p:nvSpPr>
          <p:cNvPr id="58394" name="Rectangle 26"/>
          <p:cNvSpPr>
            <a:spLocks noChangeArrowheads="1"/>
          </p:cNvSpPr>
          <p:nvPr/>
        </p:nvSpPr>
        <p:spPr bwMode="auto">
          <a:xfrm>
            <a:off x="32766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销</a:t>
            </a:r>
          </a:p>
          <a:p>
            <a:pPr eaLnBrk="0" hangingPunct="0">
              <a:lnSpc>
                <a:spcPct val="85000"/>
              </a:lnSpc>
            </a:pPr>
            <a:r>
              <a:rPr lang="zh-CN" altLang="en-US">
                <a:solidFill>
                  <a:schemeClr val="tx1"/>
                </a:solidFill>
                <a:latin typeface="Arial" charset="0"/>
              </a:rPr>
              <a:t>售</a:t>
            </a:r>
          </a:p>
          <a:p>
            <a:pPr eaLnBrk="0" hangingPunct="0">
              <a:lnSpc>
                <a:spcPct val="85000"/>
              </a:lnSpc>
            </a:pPr>
            <a:r>
              <a:rPr lang="zh-CN" altLang="en-US">
                <a:solidFill>
                  <a:schemeClr val="tx1"/>
                </a:solidFill>
                <a:latin typeface="Arial" charset="0"/>
              </a:rPr>
              <a:t>管</a:t>
            </a:r>
          </a:p>
          <a:p>
            <a:pPr eaLnBrk="0" hangingPunct="0">
              <a:lnSpc>
                <a:spcPct val="85000"/>
              </a:lnSpc>
            </a:pPr>
            <a:r>
              <a:rPr lang="zh-CN" altLang="en-US">
                <a:solidFill>
                  <a:schemeClr val="tx1"/>
                </a:solidFill>
                <a:latin typeface="Arial" charset="0"/>
              </a:rPr>
              <a:t>理</a:t>
            </a:r>
          </a:p>
        </p:txBody>
      </p:sp>
      <p:sp>
        <p:nvSpPr>
          <p:cNvPr id="58395" name="Rectangle 27"/>
          <p:cNvSpPr>
            <a:spLocks noChangeArrowheads="1"/>
          </p:cNvSpPr>
          <p:nvPr/>
        </p:nvSpPr>
        <p:spPr bwMode="auto">
          <a:xfrm>
            <a:off x="38862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计</a:t>
            </a:r>
          </a:p>
          <a:p>
            <a:pPr eaLnBrk="0" hangingPunct="0">
              <a:lnSpc>
                <a:spcPct val="85000"/>
              </a:lnSpc>
            </a:pPr>
            <a:r>
              <a:rPr lang="zh-CN" altLang="en-US">
                <a:solidFill>
                  <a:schemeClr val="tx1"/>
                </a:solidFill>
                <a:latin typeface="Arial" charset="0"/>
              </a:rPr>
              <a:t>划</a:t>
            </a:r>
          </a:p>
          <a:p>
            <a:pPr eaLnBrk="0" hangingPunct="0">
              <a:lnSpc>
                <a:spcPct val="85000"/>
              </a:lnSpc>
            </a:pPr>
            <a:r>
              <a:rPr lang="zh-CN" altLang="en-US">
                <a:solidFill>
                  <a:schemeClr val="tx1"/>
                </a:solidFill>
                <a:latin typeface="Arial" charset="0"/>
              </a:rPr>
              <a:t>管</a:t>
            </a:r>
          </a:p>
          <a:p>
            <a:pPr eaLnBrk="0" hangingPunct="0">
              <a:lnSpc>
                <a:spcPct val="85000"/>
              </a:lnSpc>
            </a:pPr>
            <a:r>
              <a:rPr lang="zh-CN" altLang="en-US">
                <a:solidFill>
                  <a:schemeClr val="tx1"/>
                </a:solidFill>
                <a:latin typeface="Arial" charset="0"/>
              </a:rPr>
              <a:t>理</a:t>
            </a:r>
          </a:p>
        </p:txBody>
      </p:sp>
      <p:sp>
        <p:nvSpPr>
          <p:cNvPr id="58396" name="Rectangle 28"/>
          <p:cNvSpPr>
            <a:spLocks noChangeArrowheads="1"/>
          </p:cNvSpPr>
          <p:nvPr/>
        </p:nvSpPr>
        <p:spPr bwMode="auto">
          <a:xfrm>
            <a:off x="45720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汇</a:t>
            </a:r>
          </a:p>
          <a:p>
            <a:pPr eaLnBrk="0" hangingPunct="0">
              <a:lnSpc>
                <a:spcPct val="85000"/>
              </a:lnSpc>
            </a:pPr>
            <a:r>
              <a:rPr lang="zh-CN" altLang="en-US">
                <a:solidFill>
                  <a:schemeClr val="tx1"/>
                </a:solidFill>
                <a:latin typeface="Arial" charset="0"/>
              </a:rPr>
              <a:t>总</a:t>
            </a:r>
          </a:p>
          <a:p>
            <a:pPr eaLnBrk="0" hangingPunct="0">
              <a:lnSpc>
                <a:spcPct val="85000"/>
              </a:lnSpc>
            </a:pPr>
            <a:r>
              <a:rPr lang="zh-CN" altLang="en-US">
                <a:solidFill>
                  <a:schemeClr val="tx1"/>
                </a:solidFill>
                <a:latin typeface="Arial" charset="0"/>
              </a:rPr>
              <a:t>执</a:t>
            </a:r>
          </a:p>
          <a:p>
            <a:pPr eaLnBrk="0" hangingPunct="0">
              <a:lnSpc>
                <a:spcPct val="85000"/>
              </a:lnSpc>
            </a:pPr>
            <a:r>
              <a:rPr lang="zh-CN" altLang="en-US">
                <a:solidFill>
                  <a:schemeClr val="tx1"/>
                </a:solidFill>
                <a:latin typeface="Arial" charset="0"/>
              </a:rPr>
              <a:t>行</a:t>
            </a:r>
          </a:p>
        </p:txBody>
      </p:sp>
      <p:sp>
        <p:nvSpPr>
          <p:cNvPr id="58397" name="Rectangle 29"/>
          <p:cNvSpPr>
            <a:spLocks noChangeArrowheads="1"/>
          </p:cNvSpPr>
          <p:nvPr/>
        </p:nvSpPr>
        <p:spPr bwMode="auto">
          <a:xfrm>
            <a:off x="51816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en-US" altLang="zh-CN">
                <a:solidFill>
                  <a:schemeClr val="tx1"/>
                </a:solidFill>
                <a:latin typeface="Arial" charset="0"/>
              </a:rPr>
              <a:t>…</a:t>
            </a:r>
          </a:p>
          <a:p>
            <a:pPr eaLnBrk="0" hangingPunct="0">
              <a:lnSpc>
                <a:spcPct val="85000"/>
              </a:lnSpc>
            </a:pPr>
            <a:endParaRPr lang="zh-CN" altLang="en-US">
              <a:solidFill>
                <a:schemeClr val="tx1"/>
              </a:solidFill>
              <a:latin typeface="Arial" charset="0"/>
            </a:endParaRPr>
          </a:p>
        </p:txBody>
      </p:sp>
      <p:sp>
        <p:nvSpPr>
          <p:cNvPr id="58398" name="Rectangle 30"/>
          <p:cNvSpPr>
            <a:spLocks noChangeArrowheads="1"/>
          </p:cNvSpPr>
          <p:nvPr/>
        </p:nvSpPr>
        <p:spPr bwMode="auto">
          <a:xfrm>
            <a:off x="58674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文</a:t>
            </a:r>
          </a:p>
          <a:p>
            <a:pPr eaLnBrk="0" hangingPunct="0">
              <a:lnSpc>
                <a:spcPct val="85000"/>
              </a:lnSpc>
            </a:pPr>
            <a:r>
              <a:rPr lang="zh-CN" altLang="en-US">
                <a:solidFill>
                  <a:schemeClr val="tx1"/>
                </a:solidFill>
                <a:latin typeface="Arial" charset="0"/>
              </a:rPr>
              <a:t>档</a:t>
            </a:r>
          </a:p>
          <a:p>
            <a:pPr eaLnBrk="0" hangingPunct="0">
              <a:lnSpc>
                <a:spcPct val="85000"/>
              </a:lnSpc>
            </a:pPr>
            <a:r>
              <a:rPr lang="zh-CN" altLang="en-US">
                <a:solidFill>
                  <a:schemeClr val="tx1"/>
                </a:solidFill>
                <a:latin typeface="Arial" charset="0"/>
              </a:rPr>
              <a:t>审</a:t>
            </a:r>
          </a:p>
          <a:p>
            <a:pPr eaLnBrk="0" hangingPunct="0">
              <a:lnSpc>
                <a:spcPct val="85000"/>
              </a:lnSpc>
            </a:pPr>
            <a:r>
              <a:rPr lang="zh-CN" altLang="en-US">
                <a:solidFill>
                  <a:schemeClr val="tx1"/>
                </a:solidFill>
                <a:latin typeface="Arial" charset="0"/>
              </a:rPr>
              <a:t>计</a:t>
            </a:r>
          </a:p>
        </p:txBody>
      </p:sp>
      <p:sp>
        <p:nvSpPr>
          <p:cNvPr id="58399" name="Rectangle 31"/>
          <p:cNvSpPr>
            <a:spLocks noChangeArrowheads="1"/>
          </p:cNvSpPr>
          <p:nvPr/>
        </p:nvSpPr>
        <p:spPr bwMode="auto">
          <a:xfrm>
            <a:off x="64770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文</a:t>
            </a:r>
          </a:p>
          <a:p>
            <a:pPr eaLnBrk="0" hangingPunct="0">
              <a:lnSpc>
                <a:spcPct val="85000"/>
              </a:lnSpc>
            </a:pPr>
            <a:r>
              <a:rPr lang="zh-CN" altLang="en-US">
                <a:solidFill>
                  <a:schemeClr val="tx1"/>
                </a:solidFill>
                <a:latin typeface="Arial" charset="0"/>
              </a:rPr>
              <a:t>档</a:t>
            </a:r>
          </a:p>
          <a:p>
            <a:pPr eaLnBrk="0" hangingPunct="0">
              <a:lnSpc>
                <a:spcPct val="85000"/>
              </a:lnSpc>
            </a:pPr>
            <a:r>
              <a:rPr lang="zh-CN" altLang="en-US">
                <a:solidFill>
                  <a:schemeClr val="tx1"/>
                </a:solidFill>
                <a:latin typeface="Arial" charset="0"/>
              </a:rPr>
              <a:t>批</a:t>
            </a:r>
          </a:p>
          <a:p>
            <a:pPr eaLnBrk="0" hangingPunct="0">
              <a:lnSpc>
                <a:spcPct val="85000"/>
              </a:lnSpc>
            </a:pPr>
            <a:r>
              <a:rPr lang="zh-CN" altLang="en-US">
                <a:solidFill>
                  <a:schemeClr val="tx1"/>
                </a:solidFill>
                <a:latin typeface="Arial" charset="0"/>
              </a:rPr>
              <a:t>阅</a:t>
            </a:r>
          </a:p>
        </p:txBody>
      </p:sp>
      <p:sp>
        <p:nvSpPr>
          <p:cNvPr id="58400" name="Rectangle 32"/>
          <p:cNvSpPr>
            <a:spLocks noChangeArrowheads="1"/>
          </p:cNvSpPr>
          <p:nvPr/>
        </p:nvSpPr>
        <p:spPr bwMode="auto">
          <a:xfrm>
            <a:off x="71628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特</a:t>
            </a:r>
          </a:p>
          <a:p>
            <a:pPr eaLnBrk="0" hangingPunct="0">
              <a:lnSpc>
                <a:spcPct val="85000"/>
              </a:lnSpc>
            </a:pPr>
            <a:r>
              <a:rPr lang="zh-CN" altLang="en-US">
                <a:solidFill>
                  <a:schemeClr val="tx1"/>
                </a:solidFill>
                <a:latin typeface="Arial" charset="0"/>
              </a:rPr>
              <a:t>权</a:t>
            </a:r>
          </a:p>
          <a:p>
            <a:pPr eaLnBrk="0" hangingPunct="0">
              <a:lnSpc>
                <a:spcPct val="85000"/>
              </a:lnSpc>
            </a:pPr>
            <a:r>
              <a:rPr lang="zh-CN" altLang="en-US">
                <a:solidFill>
                  <a:schemeClr val="tx1"/>
                </a:solidFill>
                <a:latin typeface="Arial" charset="0"/>
              </a:rPr>
              <a:t>管</a:t>
            </a:r>
          </a:p>
          <a:p>
            <a:pPr eaLnBrk="0" hangingPunct="0">
              <a:lnSpc>
                <a:spcPct val="85000"/>
              </a:lnSpc>
            </a:pPr>
            <a:r>
              <a:rPr lang="zh-CN" altLang="en-US">
                <a:solidFill>
                  <a:schemeClr val="tx1"/>
                </a:solidFill>
                <a:latin typeface="Arial" charset="0"/>
              </a:rPr>
              <a:t>理</a:t>
            </a:r>
          </a:p>
        </p:txBody>
      </p:sp>
      <p:sp>
        <p:nvSpPr>
          <p:cNvPr id="58401" name="Rectangle 33"/>
          <p:cNvSpPr>
            <a:spLocks noChangeArrowheads="1"/>
          </p:cNvSpPr>
          <p:nvPr/>
        </p:nvSpPr>
        <p:spPr bwMode="auto">
          <a:xfrm>
            <a:off x="77724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文</a:t>
            </a:r>
          </a:p>
          <a:p>
            <a:pPr eaLnBrk="0" hangingPunct="0">
              <a:lnSpc>
                <a:spcPct val="85000"/>
              </a:lnSpc>
            </a:pPr>
            <a:r>
              <a:rPr lang="zh-CN" altLang="en-US">
                <a:solidFill>
                  <a:schemeClr val="tx1"/>
                </a:solidFill>
                <a:latin typeface="Arial" charset="0"/>
              </a:rPr>
              <a:t>档</a:t>
            </a:r>
          </a:p>
          <a:p>
            <a:pPr eaLnBrk="0" hangingPunct="0">
              <a:lnSpc>
                <a:spcPct val="85000"/>
              </a:lnSpc>
            </a:pPr>
            <a:r>
              <a:rPr lang="zh-CN" altLang="en-US">
                <a:solidFill>
                  <a:schemeClr val="tx1"/>
                </a:solidFill>
                <a:latin typeface="Arial" charset="0"/>
              </a:rPr>
              <a:t>转</a:t>
            </a:r>
          </a:p>
          <a:p>
            <a:pPr eaLnBrk="0" hangingPunct="0">
              <a:lnSpc>
                <a:spcPct val="85000"/>
              </a:lnSpc>
            </a:pPr>
            <a:r>
              <a:rPr lang="zh-CN" altLang="en-US">
                <a:solidFill>
                  <a:schemeClr val="tx1"/>
                </a:solidFill>
                <a:latin typeface="Arial" charset="0"/>
              </a:rPr>
              <a:t>发</a:t>
            </a:r>
          </a:p>
        </p:txBody>
      </p:sp>
      <p:sp>
        <p:nvSpPr>
          <p:cNvPr id="58402" name="Rectangle 34"/>
          <p:cNvSpPr>
            <a:spLocks noChangeArrowheads="1"/>
          </p:cNvSpPr>
          <p:nvPr/>
        </p:nvSpPr>
        <p:spPr bwMode="auto">
          <a:xfrm>
            <a:off x="8458200" y="2667000"/>
            <a:ext cx="381000" cy="1143000"/>
          </a:xfrm>
          <a:prstGeom prst="rect">
            <a:avLst/>
          </a:prstGeom>
          <a:solidFill>
            <a:schemeClr val="accent1"/>
          </a:solidFill>
          <a:ln w="19050">
            <a:solidFill>
              <a:schemeClr val="tx1"/>
            </a:solidFill>
            <a:miter lim="800000"/>
            <a:headEnd/>
            <a:tailEnd/>
          </a:ln>
          <a:effectLst>
            <a:outerShdw dist="77251" dir="21032261" algn="ctr" rotWithShape="0">
              <a:schemeClr val="bg2"/>
            </a:outerShdw>
          </a:effectLst>
        </p:spPr>
        <p:txBody>
          <a:bodyPr wrap="none" anchor="ctr"/>
          <a:lstStyle/>
          <a:p>
            <a:pPr eaLnBrk="0" hangingPunct="0">
              <a:lnSpc>
                <a:spcPct val="85000"/>
              </a:lnSpc>
            </a:pPr>
            <a:r>
              <a:rPr lang="en-US" altLang="zh-CN">
                <a:solidFill>
                  <a:schemeClr val="tx1"/>
                </a:solidFill>
                <a:latin typeface="Arial" charset="0"/>
              </a:rPr>
              <a:t>…</a:t>
            </a:r>
          </a:p>
          <a:p>
            <a:pPr eaLnBrk="0" hangingPunct="0">
              <a:lnSpc>
                <a:spcPct val="85000"/>
              </a:lnSpc>
            </a:pPr>
            <a:endParaRPr lang="zh-CN" altLang="en-US">
              <a:solidFill>
                <a:schemeClr val="tx1"/>
              </a:solidFill>
              <a:latin typeface="Arial" charset="0"/>
            </a:endParaRPr>
          </a:p>
        </p:txBody>
      </p:sp>
      <p:sp>
        <p:nvSpPr>
          <p:cNvPr id="58403" name="Rectangle 35"/>
          <p:cNvSpPr>
            <a:spLocks noChangeArrowheads="1"/>
          </p:cNvSpPr>
          <p:nvPr/>
        </p:nvSpPr>
        <p:spPr bwMode="auto">
          <a:xfrm>
            <a:off x="76200" y="3886200"/>
            <a:ext cx="4191000" cy="10668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58404" name="Rectangle 36"/>
          <p:cNvSpPr>
            <a:spLocks noChangeArrowheads="1"/>
          </p:cNvSpPr>
          <p:nvPr/>
        </p:nvSpPr>
        <p:spPr bwMode="auto">
          <a:xfrm>
            <a:off x="533400" y="3886200"/>
            <a:ext cx="3581400" cy="381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eaLnBrk="0" hangingPunct="0"/>
            <a:r>
              <a:rPr lang="en-US" altLang="zh-CN" sz="1800">
                <a:solidFill>
                  <a:schemeClr val="tx1"/>
                </a:solidFill>
                <a:latin typeface="Arial" charset="0"/>
              </a:rPr>
              <a:t>MIS</a:t>
            </a:r>
            <a:r>
              <a:rPr lang="zh-CN" altLang="en-US" sz="1800">
                <a:solidFill>
                  <a:schemeClr val="tx1"/>
                </a:solidFill>
                <a:latin typeface="Arial" charset="0"/>
              </a:rPr>
              <a:t>通用构件库</a:t>
            </a:r>
          </a:p>
        </p:txBody>
      </p:sp>
      <p:sp>
        <p:nvSpPr>
          <p:cNvPr id="58405" name="Rectangle 37"/>
          <p:cNvSpPr>
            <a:spLocks noChangeArrowheads="1"/>
          </p:cNvSpPr>
          <p:nvPr/>
        </p:nvSpPr>
        <p:spPr bwMode="auto">
          <a:xfrm>
            <a:off x="3048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查</a:t>
            </a:r>
          </a:p>
          <a:p>
            <a:pPr eaLnBrk="0" hangingPunct="0">
              <a:lnSpc>
                <a:spcPct val="85000"/>
              </a:lnSpc>
            </a:pPr>
            <a:r>
              <a:rPr lang="zh-CN" altLang="en-US">
                <a:solidFill>
                  <a:schemeClr val="tx1"/>
                </a:solidFill>
                <a:latin typeface="Arial" charset="0"/>
              </a:rPr>
              <a:t>询</a:t>
            </a:r>
          </a:p>
        </p:txBody>
      </p:sp>
      <p:sp>
        <p:nvSpPr>
          <p:cNvPr id="58406" name="Rectangle 38"/>
          <p:cNvSpPr>
            <a:spLocks noChangeArrowheads="1"/>
          </p:cNvSpPr>
          <p:nvPr/>
        </p:nvSpPr>
        <p:spPr bwMode="auto">
          <a:xfrm>
            <a:off x="35052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en-US" altLang="zh-CN">
                <a:solidFill>
                  <a:schemeClr val="tx1"/>
                </a:solidFill>
                <a:latin typeface="Arial" charset="0"/>
              </a:rPr>
              <a:t>…</a:t>
            </a:r>
          </a:p>
          <a:p>
            <a:pPr eaLnBrk="0" hangingPunct="0">
              <a:lnSpc>
                <a:spcPct val="85000"/>
              </a:lnSpc>
            </a:pPr>
            <a:endParaRPr lang="zh-CN" altLang="en-US">
              <a:solidFill>
                <a:schemeClr val="tx1"/>
              </a:solidFill>
              <a:latin typeface="Arial" charset="0"/>
            </a:endParaRPr>
          </a:p>
        </p:txBody>
      </p:sp>
      <p:sp>
        <p:nvSpPr>
          <p:cNvPr id="58407" name="Rectangle 39"/>
          <p:cNvSpPr>
            <a:spLocks noChangeArrowheads="1"/>
          </p:cNvSpPr>
          <p:nvPr/>
        </p:nvSpPr>
        <p:spPr bwMode="auto">
          <a:xfrm>
            <a:off x="9144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统</a:t>
            </a:r>
          </a:p>
          <a:p>
            <a:pPr eaLnBrk="0" hangingPunct="0">
              <a:lnSpc>
                <a:spcPct val="85000"/>
              </a:lnSpc>
            </a:pPr>
            <a:r>
              <a:rPr lang="zh-CN" altLang="en-US">
                <a:solidFill>
                  <a:schemeClr val="tx1"/>
                </a:solidFill>
                <a:latin typeface="Arial" charset="0"/>
              </a:rPr>
              <a:t>计</a:t>
            </a:r>
          </a:p>
        </p:txBody>
      </p:sp>
      <p:sp>
        <p:nvSpPr>
          <p:cNvPr id="58408" name="Rectangle 40"/>
          <p:cNvSpPr>
            <a:spLocks noChangeArrowheads="1"/>
          </p:cNvSpPr>
          <p:nvPr/>
        </p:nvSpPr>
        <p:spPr bwMode="auto">
          <a:xfrm>
            <a:off x="15240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计</a:t>
            </a:r>
          </a:p>
          <a:p>
            <a:pPr eaLnBrk="0" hangingPunct="0">
              <a:lnSpc>
                <a:spcPct val="85000"/>
              </a:lnSpc>
            </a:pPr>
            <a:r>
              <a:rPr lang="zh-CN" altLang="en-US">
                <a:solidFill>
                  <a:schemeClr val="tx1"/>
                </a:solidFill>
                <a:latin typeface="Arial" charset="0"/>
              </a:rPr>
              <a:t>帐</a:t>
            </a:r>
          </a:p>
        </p:txBody>
      </p:sp>
      <p:sp>
        <p:nvSpPr>
          <p:cNvPr id="58409" name="Rectangle 41"/>
          <p:cNvSpPr>
            <a:spLocks noChangeArrowheads="1"/>
          </p:cNvSpPr>
          <p:nvPr/>
        </p:nvSpPr>
        <p:spPr bwMode="auto">
          <a:xfrm>
            <a:off x="21336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报</a:t>
            </a:r>
          </a:p>
          <a:p>
            <a:pPr eaLnBrk="0" hangingPunct="0">
              <a:lnSpc>
                <a:spcPct val="85000"/>
              </a:lnSpc>
            </a:pPr>
            <a:r>
              <a:rPr lang="zh-CN" altLang="en-US">
                <a:solidFill>
                  <a:schemeClr val="tx1"/>
                </a:solidFill>
                <a:latin typeface="Arial" charset="0"/>
              </a:rPr>
              <a:t>表</a:t>
            </a:r>
          </a:p>
        </p:txBody>
      </p:sp>
      <p:sp>
        <p:nvSpPr>
          <p:cNvPr id="58410" name="Rectangle 42"/>
          <p:cNvSpPr>
            <a:spLocks noChangeArrowheads="1"/>
          </p:cNvSpPr>
          <p:nvPr/>
        </p:nvSpPr>
        <p:spPr bwMode="auto">
          <a:xfrm>
            <a:off x="27432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计</a:t>
            </a:r>
          </a:p>
          <a:p>
            <a:pPr eaLnBrk="0" hangingPunct="0">
              <a:lnSpc>
                <a:spcPct val="85000"/>
              </a:lnSpc>
            </a:pPr>
            <a:r>
              <a:rPr lang="zh-CN" altLang="en-US">
                <a:solidFill>
                  <a:schemeClr val="tx1"/>
                </a:solidFill>
                <a:latin typeface="Arial" charset="0"/>
              </a:rPr>
              <a:t>划</a:t>
            </a:r>
          </a:p>
        </p:txBody>
      </p:sp>
      <p:sp>
        <p:nvSpPr>
          <p:cNvPr id="58411" name="Rectangle 43"/>
          <p:cNvSpPr>
            <a:spLocks noChangeArrowheads="1"/>
          </p:cNvSpPr>
          <p:nvPr/>
        </p:nvSpPr>
        <p:spPr bwMode="auto">
          <a:xfrm>
            <a:off x="4495800" y="3886200"/>
            <a:ext cx="1752600" cy="10668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58412" name="Rectangle 44"/>
          <p:cNvSpPr>
            <a:spLocks noChangeArrowheads="1"/>
          </p:cNvSpPr>
          <p:nvPr/>
        </p:nvSpPr>
        <p:spPr bwMode="auto">
          <a:xfrm>
            <a:off x="4572000" y="3886200"/>
            <a:ext cx="1676400" cy="381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eaLnBrk="0" hangingPunct="0"/>
            <a:r>
              <a:rPr lang="en-US" altLang="zh-CN" sz="1800">
                <a:solidFill>
                  <a:schemeClr val="tx1"/>
                </a:solidFill>
                <a:latin typeface="Arial" charset="0"/>
              </a:rPr>
              <a:t>OA</a:t>
            </a:r>
            <a:r>
              <a:rPr lang="zh-CN" altLang="en-US" sz="1800">
                <a:solidFill>
                  <a:schemeClr val="tx1"/>
                </a:solidFill>
                <a:latin typeface="Arial" charset="0"/>
              </a:rPr>
              <a:t>构件库</a:t>
            </a:r>
          </a:p>
        </p:txBody>
      </p:sp>
      <p:sp>
        <p:nvSpPr>
          <p:cNvPr id="58413" name="Rectangle 45"/>
          <p:cNvSpPr>
            <a:spLocks noChangeArrowheads="1"/>
          </p:cNvSpPr>
          <p:nvPr/>
        </p:nvSpPr>
        <p:spPr bwMode="auto">
          <a:xfrm>
            <a:off x="45720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录</a:t>
            </a:r>
          </a:p>
          <a:p>
            <a:pPr eaLnBrk="0" hangingPunct="0">
              <a:lnSpc>
                <a:spcPct val="85000"/>
              </a:lnSpc>
            </a:pPr>
            <a:r>
              <a:rPr lang="zh-CN" altLang="en-US">
                <a:solidFill>
                  <a:schemeClr val="tx1"/>
                </a:solidFill>
                <a:latin typeface="Arial" charset="0"/>
              </a:rPr>
              <a:t>入</a:t>
            </a:r>
          </a:p>
        </p:txBody>
      </p:sp>
      <p:sp>
        <p:nvSpPr>
          <p:cNvPr id="58414" name="Rectangle 46"/>
          <p:cNvSpPr>
            <a:spLocks noChangeArrowheads="1"/>
          </p:cNvSpPr>
          <p:nvPr/>
        </p:nvSpPr>
        <p:spPr bwMode="auto">
          <a:xfrm>
            <a:off x="57912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en-US" altLang="zh-CN">
                <a:solidFill>
                  <a:schemeClr val="tx1"/>
                </a:solidFill>
                <a:latin typeface="Arial" charset="0"/>
              </a:rPr>
              <a:t>…</a:t>
            </a:r>
          </a:p>
          <a:p>
            <a:pPr eaLnBrk="0" hangingPunct="0">
              <a:lnSpc>
                <a:spcPct val="85000"/>
              </a:lnSpc>
            </a:pPr>
            <a:endParaRPr lang="zh-CN" altLang="en-US">
              <a:solidFill>
                <a:schemeClr val="tx1"/>
              </a:solidFill>
              <a:latin typeface="Arial" charset="0"/>
            </a:endParaRPr>
          </a:p>
        </p:txBody>
      </p:sp>
      <p:sp>
        <p:nvSpPr>
          <p:cNvPr id="58415" name="Rectangle 47"/>
          <p:cNvSpPr>
            <a:spLocks noChangeArrowheads="1"/>
          </p:cNvSpPr>
          <p:nvPr/>
        </p:nvSpPr>
        <p:spPr bwMode="auto">
          <a:xfrm>
            <a:off x="51816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通</a:t>
            </a:r>
          </a:p>
          <a:p>
            <a:pPr eaLnBrk="0" hangingPunct="0">
              <a:lnSpc>
                <a:spcPct val="85000"/>
              </a:lnSpc>
            </a:pPr>
            <a:r>
              <a:rPr lang="zh-CN" altLang="en-US">
                <a:solidFill>
                  <a:schemeClr val="tx1"/>
                </a:solidFill>
                <a:latin typeface="Arial" charset="0"/>
              </a:rPr>
              <a:t>信</a:t>
            </a:r>
          </a:p>
        </p:txBody>
      </p:sp>
      <p:sp>
        <p:nvSpPr>
          <p:cNvPr id="58416" name="Rectangle 48"/>
          <p:cNvSpPr>
            <a:spLocks noChangeArrowheads="1"/>
          </p:cNvSpPr>
          <p:nvPr/>
        </p:nvSpPr>
        <p:spPr bwMode="auto">
          <a:xfrm>
            <a:off x="6400800" y="3886200"/>
            <a:ext cx="2590800" cy="10668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58417" name="Rectangle 49"/>
          <p:cNvSpPr>
            <a:spLocks noChangeArrowheads="1"/>
          </p:cNvSpPr>
          <p:nvPr/>
        </p:nvSpPr>
        <p:spPr bwMode="auto">
          <a:xfrm>
            <a:off x="6781800" y="3886200"/>
            <a:ext cx="1676400" cy="381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eaLnBrk="0" hangingPunct="0"/>
            <a:r>
              <a:rPr lang="zh-CN" altLang="en-US" sz="1800">
                <a:solidFill>
                  <a:schemeClr val="tx1"/>
                </a:solidFill>
                <a:latin typeface="Arial" charset="0"/>
              </a:rPr>
              <a:t>维护构件库</a:t>
            </a:r>
          </a:p>
        </p:txBody>
      </p:sp>
      <p:sp>
        <p:nvSpPr>
          <p:cNvPr id="58418" name="Rectangle 50"/>
          <p:cNvSpPr>
            <a:spLocks noChangeArrowheads="1"/>
          </p:cNvSpPr>
          <p:nvPr/>
        </p:nvSpPr>
        <p:spPr bwMode="auto">
          <a:xfrm>
            <a:off x="64770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归</a:t>
            </a:r>
          </a:p>
          <a:p>
            <a:pPr eaLnBrk="0" hangingPunct="0">
              <a:lnSpc>
                <a:spcPct val="85000"/>
              </a:lnSpc>
            </a:pPr>
            <a:r>
              <a:rPr lang="zh-CN" altLang="en-US">
                <a:solidFill>
                  <a:schemeClr val="tx1"/>
                </a:solidFill>
                <a:latin typeface="Arial" charset="0"/>
              </a:rPr>
              <a:t>档</a:t>
            </a:r>
          </a:p>
        </p:txBody>
      </p:sp>
      <p:sp>
        <p:nvSpPr>
          <p:cNvPr id="58419" name="Rectangle 51"/>
          <p:cNvSpPr>
            <a:spLocks noChangeArrowheads="1"/>
          </p:cNvSpPr>
          <p:nvPr/>
        </p:nvSpPr>
        <p:spPr bwMode="auto">
          <a:xfrm>
            <a:off x="84582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en-US" altLang="zh-CN">
                <a:solidFill>
                  <a:schemeClr val="tx1"/>
                </a:solidFill>
                <a:latin typeface="Arial" charset="0"/>
              </a:rPr>
              <a:t>…</a:t>
            </a:r>
          </a:p>
          <a:p>
            <a:pPr eaLnBrk="0" hangingPunct="0">
              <a:lnSpc>
                <a:spcPct val="85000"/>
              </a:lnSpc>
            </a:pPr>
            <a:endParaRPr lang="zh-CN" altLang="en-US">
              <a:solidFill>
                <a:schemeClr val="tx1"/>
              </a:solidFill>
              <a:latin typeface="Arial" charset="0"/>
            </a:endParaRPr>
          </a:p>
        </p:txBody>
      </p:sp>
      <p:sp>
        <p:nvSpPr>
          <p:cNvPr id="58420" name="Rectangle 52"/>
          <p:cNvSpPr>
            <a:spLocks noChangeArrowheads="1"/>
          </p:cNvSpPr>
          <p:nvPr/>
        </p:nvSpPr>
        <p:spPr bwMode="auto">
          <a:xfrm>
            <a:off x="70866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恢</a:t>
            </a:r>
          </a:p>
          <a:p>
            <a:pPr eaLnBrk="0" hangingPunct="0">
              <a:lnSpc>
                <a:spcPct val="85000"/>
              </a:lnSpc>
            </a:pPr>
            <a:r>
              <a:rPr lang="zh-CN" altLang="en-US">
                <a:solidFill>
                  <a:schemeClr val="tx1"/>
                </a:solidFill>
                <a:latin typeface="Arial" charset="0"/>
              </a:rPr>
              <a:t>复</a:t>
            </a:r>
          </a:p>
        </p:txBody>
      </p:sp>
      <p:sp>
        <p:nvSpPr>
          <p:cNvPr id="58421" name="Rectangle 53"/>
          <p:cNvSpPr>
            <a:spLocks noChangeArrowheads="1"/>
          </p:cNvSpPr>
          <p:nvPr/>
        </p:nvSpPr>
        <p:spPr bwMode="auto">
          <a:xfrm>
            <a:off x="7772400" y="4267200"/>
            <a:ext cx="381000" cy="685800"/>
          </a:xfrm>
          <a:prstGeom prst="rect">
            <a:avLst/>
          </a:prstGeom>
          <a:solidFill>
            <a:schemeClr val="accent1"/>
          </a:solidFill>
          <a:ln w="19050">
            <a:solidFill>
              <a:schemeClr val="tx1"/>
            </a:solidFill>
            <a:miter lim="800000"/>
            <a:headEnd/>
            <a:tailEnd/>
          </a:ln>
          <a:effectLst>
            <a:outerShdw dist="80322" dir="1106097" algn="ctr" rotWithShape="0">
              <a:schemeClr val="bg2"/>
            </a:outerShdw>
          </a:effectLst>
        </p:spPr>
        <p:txBody>
          <a:bodyPr wrap="none" anchor="ctr"/>
          <a:lstStyle/>
          <a:p>
            <a:pPr eaLnBrk="0" hangingPunct="0">
              <a:lnSpc>
                <a:spcPct val="85000"/>
              </a:lnSpc>
            </a:pPr>
            <a:r>
              <a:rPr lang="zh-CN" altLang="en-US">
                <a:solidFill>
                  <a:schemeClr val="tx1"/>
                </a:solidFill>
                <a:latin typeface="Arial" charset="0"/>
              </a:rPr>
              <a:t>转</a:t>
            </a:r>
          </a:p>
          <a:p>
            <a:pPr eaLnBrk="0" hangingPunct="0">
              <a:lnSpc>
                <a:spcPct val="85000"/>
              </a:lnSpc>
            </a:pPr>
            <a:r>
              <a:rPr lang="zh-CN" altLang="en-US">
                <a:solidFill>
                  <a:schemeClr val="tx1"/>
                </a:solidFill>
                <a:latin typeface="Arial" charset="0"/>
              </a:rPr>
              <a:t>储</a:t>
            </a:r>
          </a:p>
        </p:txBody>
      </p:sp>
      <p:sp>
        <p:nvSpPr>
          <p:cNvPr id="58422" name="Rectangle 54"/>
          <p:cNvSpPr>
            <a:spLocks noChangeArrowheads="1"/>
          </p:cNvSpPr>
          <p:nvPr/>
        </p:nvSpPr>
        <p:spPr bwMode="auto">
          <a:xfrm>
            <a:off x="76200" y="5029200"/>
            <a:ext cx="8839200" cy="304800"/>
          </a:xfrm>
          <a:prstGeom prst="rect">
            <a:avLst/>
          </a:prstGeom>
          <a:solidFill>
            <a:schemeClr val="accent1"/>
          </a:solidFill>
          <a:ln w="12700">
            <a:solidFill>
              <a:schemeClr val="tx1"/>
            </a:solidFill>
            <a:miter lim="800000"/>
            <a:headEnd/>
            <a:tailEnd/>
          </a:ln>
        </p:spPr>
        <p:txBody>
          <a:bodyPr wrap="none" anchor="ctr"/>
          <a:lstStyle/>
          <a:p>
            <a:pPr eaLnBrk="0" hangingPunct="0"/>
            <a:r>
              <a:rPr lang="zh-CN" altLang="en-US" sz="1800" b="0">
                <a:solidFill>
                  <a:schemeClr val="tx2"/>
                </a:solidFill>
                <a:latin typeface="Arial" charset="0"/>
                <a:ea typeface="黑体" pitchFamily="49" charset="-122"/>
              </a:rPr>
              <a:t>基本构件库</a:t>
            </a:r>
          </a:p>
        </p:txBody>
      </p:sp>
      <p:sp>
        <p:nvSpPr>
          <p:cNvPr id="58423" name="Rectangle 55"/>
          <p:cNvSpPr>
            <a:spLocks noChangeArrowheads="1"/>
          </p:cNvSpPr>
          <p:nvPr/>
        </p:nvSpPr>
        <p:spPr bwMode="auto">
          <a:xfrm>
            <a:off x="76200" y="5638800"/>
            <a:ext cx="8839200" cy="304800"/>
          </a:xfrm>
          <a:prstGeom prst="rect">
            <a:avLst/>
          </a:prstGeom>
          <a:solidFill>
            <a:schemeClr val="accent1"/>
          </a:solidFill>
          <a:ln w="19050">
            <a:solidFill>
              <a:schemeClr val="tx1"/>
            </a:solidFill>
            <a:miter lim="800000"/>
            <a:headEnd/>
            <a:tailEnd/>
          </a:ln>
        </p:spPr>
        <p:txBody>
          <a:bodyPr wrap="none" anchor="ctr"/>
          <a:lstStyle/>
          <a:p>
            <a:pPr eaLnBrk="0" hangingPunct="0"/>
            <a:r>
              <a:rPr lang="en-US" altLang="zh-CN" sz="1800">
                <a:solidFill>
                  <a:schemeClr val="tx1"/>
                </a:solidFill>
                <a:latin typeface="Arial" charset="0"/>
              </a:rPr>
              <a:t>ODBC</a:t>
            </a:r>
          </a:p>
        </p:txBody>
      </p:sp>
      <p:sp>
        <p:nvSpPr>
          <p:cNvPr id="58424" name="Rectangle 56"/>
          <p:cNvSpPr>
            <a:spLocks noChangeArrowheads="1"/>
          </p:cNvSpPr>
          <p:nvPr/>
        </p:nvSpPr>
        <p:spPr bwMode="auto">
          <a:xfrm>
            <a:off x="76200" y="6096000"/>
            <a:ext cx="8839200" cy="304800"/>
          </a:xfrm>
          <a:prstGeom prst="rect">
            <a:avLst/>
          </a:prstGeom>
          <a:solidFill>
            <a:schemeClr val="accent1"/>
          </a:solidFill>
          <a:ln w="19050">
            <a:solidFill>
              <a:schemeClr val="tx1"/>
            </a:solidFill>
            <a:miter lim="800000"/>
            <a:headEnd/>
            <a:tailEnd/>
          </a:ln>
        </p:spPr>
        <p:txBody>
          <a:bodyPr wrap="none" anchor="ctr"/>
          <a:lstStyle/>
          <a:p>
            <a:pPr eaLnBrk="0" hangingPunct="0"/>
            <a:r>
              <a:rPr lang="zh-CN" altLang="en-US" sz="1800">
                <a:solidFill>
                  <a:schemeClr val="tx1"/>
                </a:solidFill>
                <a:latin typeface="Arial" charset="0"/>
              </a:rPr>
              <a:t>应用数据库</a:t>
            </a:r>
          </a:p>
        </p:txBody>
      </p:sp>
      <p:sp>
        <p:nvSpPr>
          <p:cNvPr id="58425" name="Rectangle 57"/>
          <p:cNvSpPr>
            <a:spLocks noChangeArrowheads="1"/>
          </p:cNvSpPr>
          <p:nvPr/>
        </p:nvSpPr>
        <p:spPr bwMode="auto">
          <a:xfrm>
            <a:off x="76200" y="6629400"/>
            <a:ext cx="8839200" cy="304800"/>
          </a:xfrm>
          <a:prstGeom prst="rect">
            <a:avLst/>
          </a:prstGeom>
          <a:solidFill>
            <a:schemeClr val="accent1"/>
          </a:solidFill>
          <a:ln w="19050">
            <a:solidFill>
              <a:schemeClr val="tx1"/>
            </a:solidFill>
            <a:miter lim="800000"/>
            <a:headEnd/>
            <a:tailEnd/>
          </a:ln>
        </p:spPr>
        <p:txBody>
          <a:bodyPr wrap="none" anchor="ctr"/>
          <a:lstStyle/>
          <a:p>
            <a:pPr eaLnBrk="0" hangingPunct="0"/>
            <a:r>
              <a:rPr lang="zh-CN" altLang="en-US" sz="1800">
                <a:solidFill>
                  <a:schemeClr val="tx1"/>
                </a:solidFill>
                <a:latin typeface="Arial" charset="0"/>
              </a:rPr>
              <a:t>运行和维护平台</a:t>
            </a:r>
          </a:p>
        </p:txBody>
      </p:sp>
      <p:sp>
        <p:nvSpPr>
          <p:cNvPr id="58426" name="Rectangle 58"/>
          <p:cNvSpPr>
            <a:spLocks noChangeArrowheads="1"/>
          </p:cNvSpPr>
          <p:nvPr/>
        </p:nvSpPr>
        <p:spPr bwMode="auto">
          <a:xfrm>
            <a:off x="533400" y="6629400"/>
            <a:ext cx="1219200" cy="304800"/>
          </a:xfrm>
          <a:prstGeom prst="rect">
            <a:avLst/>
          </a:prstGeom>
          <a:solidFill>
            <a:srgbClr val="BFF676"/>
          </a:solidFill>
          <a:ln w="12700">
            <a:solidFill>
              <a:schemeClr val="tx1"/>
            </a:solidFill>
            <a:miter lim="800000"/>
            <a:headEnd/>
            <a:tailEnd/>
          </a:ln>
        </p:spPr>
        <p:txBody>
          <a:bodyPr wrap="none" anchor="ctr"/>
          <a:lstStyle/>
          <a:p>
            <a:pPr eaLnBrk="0" hangingPunct="0"/>
            <a:r>
              <a:rPr lang="en-US" altLang="zh-CN">
                <a:solidFill>
                  <a:schemeClr val="tx1"/>
                </a:solidFill>
                <a:latin typeface="Arial" charset="0"/>
              </a:rPr>
              <a:t>UNIX</a:t>
            </a:r>
          </a:p>
        </p:txBody>
      </p:sp>
      <p:sp>
        <p:nvSpPr>
          <p:cNvPr id="58427" name="Rectangle 59"/>
          <p:cNvSpPr>
            <a:spLocks noChangeArrowheads="1"/>
          </p:cNvSpPr>
          <p:nvPr/>
        </p:nvSpPr>
        <p:spPr bwMode="auto">
          <a:xfrm>
            <a:off x="5791200" y="6637338"/>
            <a:ext cx="1752600" cy="296862"/>
          </a:xfrm>
          <a:prstGeom prst="rect">
            <a:avLst/>
          </a:prstGeom>
          <a:solidFill>
            <a:srgbClr val="BFF676"/>
          </a:solidFill>
          <a:ln w="12700">
            <a:solidFill>
              <a:schemeClr val="tx1"/>
            </a:solidFill>
            <a:miter lim="800000"/>
            <a:headEnd/>
            <a:tailEnd/>
          </a:ln>
        </p:spPr>
        <p:txBody>
          <a:bodyPr wrap="none" anchor="ctr"/>
          <a:lstStyle/>
          <a:p>
            <a:pPr eaLnBrk="0" hangingPunct="0"/>
            <a:r>
              <a:rPr lang="en-US" altLang="zh-CN">
                <a:solidFill>
                  <a:schemeClr val="tx1"/>
                </a:solidFill>
                <a:latin typeface="Arial" charset="0"/>
              </a:rPr>
              <a:t>Window NT</a:t>
            </a:r>
          </a:p>
        </p:txBody>
      </p:sp>
      <p:sp>
        <p:nvSpPr>
          <p:cNvPr id="58428" name="Rectangle 60"/>
          <p:cNvSpPr>
            <a:spLocks noChangeArrowheads="1"/>
          </p:cNvSpPr>
          <p:nvPr/>
        </p:nvSpPr>
        <p:spPr bwMode="auto">
          <a:xfrm>
            <a:off x="2133600" y="6637338"/>
            <a:ext cx="1219200" cy="304800"/>
          </a:xfrm>
          <a:prstGeom prst="rect">
            <a:avLst/>
          </a:prstGeom>
          <a:solidFill>
            <a:srgbClr val="BFF676"/>
          </a:solidFill>
          <a:ln w="12700">
            <a:solidFill>
              <a:schemeClr val="tx1"/>
            </a:solidFill>
            <a:miter lim="800000"/>
            <a:headEnd/>
            <a:tailEnd/>
          </a:ln>
        </p:spPr>
        <p:txBody>
          <a:bodyPr wrap="none" anchor="ctr"/>
          <a:lstStyle/>
          <a:p>
            <a:pPr eaLnBrk="0" hangingPunct="0"/>
            <a:r>
              <a:rPr lang="en-US" altLang="zh-CN">
                <a:solidFill>
                  <a:schemeClr val="tx1"/>
                </a:solidFill>
                <a:latin typeface="Arial" charset="0"/>
              </a:rPr>
              <a:t>TCP/IP</a:t>
            </a:r>
          </a:p>
        </p:txBody>
      </p:sp>
      <p:sp>
        <p:nvSpPr>
          <p:cNvPr id="58429" name="Rectangle 61"/>
          <p:cNvSpPr>
            <a:spLocks noChangeArrowheads="1"/>
          </p:cNvSpPr>
          <p:nvPr/>
        </p:nvSpPr>
        <p:spPr bwMode="auto">
          <a:xfrm>
            <a:off x="5943600" y="6096000"/>
            <a:ext cx="1752600" cy="296863"/>
          </a:xfrm>
          <a:prstGeom prst="rect">
            <a:avLst/>
          </a:prstGeom>
          <a:solidFill>
            <a:schemeClr val="accent1"/>
          </a:solidFill>
          <a:ln w="12700">
            <a:solidFill>
              <a:schemeClr val="tx1"/>
            </a:solidFill>
            <a:miter lim="800000"/>
            <a:headEnd/>
            <a:tailEnd/>
          </a:ln>
        </p:spPr>
        <p:txBody>
          <a:bodyPr wrap="none" anchor="ctr"/>
          <a:lstStyle/>
          <a:p>
            <a:pPr eaLnBrk="0" hangingPunct="0"/>
            <a:r>
              <a:rPr lang="en-US" altLang="zh-CN">
                <a:solidFill>
                  <a:schemeClr val="tx1"/>
                </a:solidFill>
                <a:latin typeface="Arial" charset="0"/>
              </a:rPr>
              <a:t>ORACLE</a:t>
            </a:r>
          </a:p>
        </p:txBody>
      </p:sp>
      <p:sp>
        <p:nvSpPr>
          <p:cNvPr id="58430" name="Line 62"/>
          <p:cNvSpPr>
            <a:spLocks noChangeShapeType="1"/>
          </p:cNvSpPr>
          <p:nvPr/>
        </p:nvSpPr>
        <p:spPr bwMode="auto">
          <a:xfrm>
            <a:off x="2133600" y="6392863"/>
            <a:ext cx="0" cy="236537"/>
          </a:xfrm>
          <a:prstGeom prst="line">
            <a:avLst/>
          </a:prstGeom>
          <a:noFill/>
          <a:ln w="38100">
            <a:solidFill>
              <a:schemeClr val="tx1"/>
            </a:solidFill>
            <a:round/>
            <a:headEnd/>
            <a:tailEnd type="triangle" w="lg" len="sm"/>
          </a:ln>
          <a:extLst>
            <a:ext uri="{909E8E84-426E-40DD-AFC4-6F175D3DCCD1}">
              <a14:hiddenFill xmlns:a14="http://schemas.microsoft.com/office/drawing/2010/main">
                <a:noFill/>
              </a14:hiddenFill>
            </a:ext>
          </a:extLst>
        </p:spPr>
        <p:txBody>
          <a:bodyPr/>
          <a:lstStyle/>
          <a:p>
            <a:endParaRPr lang="zh-CN" altLang="en-US"/>
          </a:p>
        </p:txBody>
      </p:sp>
      <p:sp>
        <p:nvSpPr>
          <p:cNvPr id="58431" name="Line 63"/>
          <p:cNvSpPr>
            <a:spLocks noChangeShapeType="1"/>
          </p:cNvSpPr>
          <p:nvPr/>
        </p:nvSpPr>
        <p:spPr bwMode="auto">
          <a:xfrm>
            <a:off x="6477000" y="6400800"/>
            <a:ext cx="0" cy="236538"/>
          </a:xfrm>
          <a:prstGeom prst="line">
            <a:avLst/>
          </a:prstGeom>
          <a:noFill/>
          <a:ln w="38100">
            <a:solidFill>
              <a:schemeClr val="tx1"/>
            </a:solidFill>
            <a:round/>
            <a:headEnd/>
            <a:tailEnd type="triangle" w="lg" len="sm"/>
          </a:ln>
          <a:extLst>
            <a:ext uri="{909E8E84-426E-40DD-AFC4-6F175D3DCCD1}">
              <a14:hiddenFill xmlns:a14="http://schemas.microsoft.com/office/drawing/2010/main">
                <a:noFill/>
              </a14:hiddenFill>
            </a:ext>
          </a:extLst>
        </p:spPr>
        <p:txBody>
          <a:bodyPr/>
          <a:lstStyle/>
          <a:p>
            <a:endParaRPr lang="zh-CN" altLang="en-US"/>
          </a:p>
        </p:txBody>
      </p:sp>
      <p:sp>
        <p:nvSpPr>
          <p:cNvPr id="58432" name="Line 64"/>
          <p:cNvSpPr>
            <a:spLocks noChangeShapeType="1"/>
          </p:cNvSpPr>
          <p:nvPr/>
        </p:nvSpPr>
        <p:spPr bwMode="auto">
          <a:xfrm>
            <a:off x="4495800" y="5867400"/>
            <a:ext cx="0" cy="236538"/>
          </a:xfrm>
          <a:prstGeom prst="line">
            <a:avLst/>
          </a:prstGeom>
          <a:noFill/>
          <a:ln w="38100">
            <a:solidFill>
              <a:schemeClr val="tx1"/>
            </a:solidFill>
            <a:round/>
            <a:headEnd/>
            <a:tailEnd type="triangle" w="lg" len="sm"/>
          </a:ln>
          <a:extLst>
            <a:ext uri="{909E8E84-426E-40DD-AFC4-6F175D3DCCD1}">
              <a14:hiddenFill xmlns:a14="http://schemas.microsoft.com/office/drawing/2010/main">
                <a:noFill/>
              </a14:hiddenFill>
            </a:ext>
          </a:extLst>
        </p:spPr>
        <p:txBody>
          <a:bodyPr/>
          <a:lstStyle/>
          <a:p>
            <a:endParaRPr lang="zh-CN" altLang="en-US"/>
          </a:p>
        </p:txBody>
      </p:sp>
      <p:sp>
        <p:nvSpPr>
          <p:cNvPr id="58433" name="Line 65"/>
          <p:cNvSpPr>
            <a:spLocks noChangeShapeType="1"/>
          </p:cNvSpPr>
          <p:nvPr/>
        </p:nvSpPr>
        <p:spPr bwMode="auto">
          <a:xfrm>
            <a:off x="4495800" y="5402263"/>
            <a:ext cx="0" cy="236537"/>
          </a:xfrm>
          <a:prstGeom prst="line">
            <a:avLst/>
          </a:prstGeom>
          <a:noFill/>
          <a:ln w="38100">
            <a:solidFill>
              <a:schemeClr val="tx1"/>
            </a:solidFill>
            <a:round/>
            <a:headEnd/>
            <a:tailEnd type="triangle" w="lg" len="sm"/>
          </a:ln>
          <a:extLst>
            <a:ext uri="{909E8E84-426E-40DD-AFC4-6F175D3DCCD1}">
              <a14:hiddenFill xmlns:a14="http://schemas.microsoft.com/office/drawing/2010/main">
                <a:noFill/>
              </a14:hiddenFill>
            </a:ext>
          </a:extLst>
        </p:spPr>
        <p:txBody>
          <a:bodyPr/>
          <a:lstStyle/>
          <a:p>
            <a:endParaRPr lang="zh-CN" altLang="en-US"/>
          </a:p>
        </p:txBody>
      </p:sp>
      <p:sp>
        <p:nvSpPr>
          <p:cNvPr id="58434" name="Line 66"/>
          <p:cNvSpPr>
            <a:spLocks noChangeShapeType="1"/>
          </p:cNvSpPr>
          <p:nvPr/>
        </p:nvSpPr>
        <p:spPr bwMode="auto">
          <a:xfrm>
            <a:off x="4495800" y="2438400"/>
            <a:ext cx="0" cy="236538"/>
          </a:xfrm>
          <a:prstGeom prst="line">
            <a:avLst/>
          </a:prstGeom>
          <a:noFill/>
          <a:ln w="38100">
            <a:solidFill>
              <a:schemeClr val="tx1"/>
            </a:solidFill>
            <a:round/>
            <a:headEnd/>
            <a:tailEnd type="triangle" w="lg" len="sm"/>
          </a:ln>
          <a:extLst>
            <a:ext uri="{909E8E84-426E-40DD-AFC4-6F175D3DCCD1}">
              <a14:hiddenFill xmlns:a14="http://schemas.microsoft.com/office/drawing/2010/main">
                <a:noFill/>
              </a14:hiddenFill>
            </a:ext>
          </a:extLst>
        </p:spPr>
        <p:txBody>
          <a:bodyPr/>
          <a:lstStyle/>
          <a:p>
            <a:endParaRPr lang="zh-CN" altLang="en-US"/>
          </a:p>
        </p:txBody>
      </p:sp>
      <p:sp>
        <p:nvSpPr>
          <p:cNvPr id="58435" name="Line 67"/>
          <p:cNvSpPr>
            <a:spLocks noChangeShapeType="1"/>
          </p:cNvSpPr>
          <p:nvPr/>
        </p:nvSpPr>
        <p:spPr bwMode="auto">
          <a:xfrm>
            <a:off x="4419600" y="1981200"/>
            <a:ext cx="0" cy="236538"/>
          </a:xfrm>
          <a:prstGeom prst="line">
            <a:avLst/>
          </a:prstGeom>
          <a:noFill/>
          <a:ln w="38100">
            <a:solidFill>
              <a:schemeClr val="tx1"/>
            </a:solidFill>
            <a:round/>
            <a:headEnd/>
            <a:tailEnd type="triangle" w="lg" len="sm"/>
          </a:ln>
          <a:extLst>
            <a:ext uri="{909E8E84-426E-40DD-AFC4-6F175D3DCCD1}">
              <a14:hiddenFill xmlns:a14="http://schemas.microsoft.com/office/drawing/2010/main">
                <a:noFill/>
              </a14:hiddenFill>
            </a:ext>
          </a:extLst>
        </p:spPr>
        <p:txBody>
          <a:bodyPr/>
          <a:lstStyle/>
          <a:p>
            <a:endParaRPr lang="zh-CN" altLang="en-US"/>
          </a:p>
        </p:txBody>
      </p:sp>
      <p:sp>
        <p:nvSpPr>
          <p:cNvPr id="58436" name="Line 68"/>
          <p:cNvSpPr>
            <a:spLocks noChangeShapeType="1"/>
          </p:cNvSpPr>
          <p:nvPr/>
        </p:nvSpPr>
        <p:spPr bwMode="auto">
          <a:xfrm>
            <a:off x="4495800" y="762000"/>
            <a:ext cx="0" cy="236538"/>
          </a:xfrm>
          <a:prstGeom prst="line">
            <a:avLst/>
          </a:prstGeom>
          <a:noFill/>
          <a:ln w="38100">
            <a:solidFill>
              <a:schemeClr val="tx1"/>
            </a:solidFill>
            <a:round/>
            <a:headEnd/>
            <a:tailEnd type="triangle" w="lg"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eaLnBrk="0" hangingPunct="0"/>
            <a:r>
              <a:rPr lang="zh-CN" altLang="en-US" sz="2400">
                <a:solidFill>
                  <a:srgbClr val="0000FF"/>
                </a:solidFill>
                <a:latin typeface="Arial" charset="0"/>
              </a:rPr>
              <a:t>领域框架示例之一：政府招商引资</a:t>
            </a:r>
            <a:endParaRPr lang="zh-CN" altLang="en-US" sz="2000">
              <a:solidFill>
                <a:srgbClr val="0000FF"/>
              </a:solidFill>
              <a:latin typeface="宋体" pitchFamily="2" charset="-122"/>
            </a:endParaRPr>
          </a:p>
        </p:txBody>
      </p:sp>
      <p:sp>
        <p:nvSpPr>
          <p:cNvPr id="59395" name="Rectangle 3"/>
          <p:cNvSpPr>
            <a:spLocks noChangeArrowheads="1"/>
          </p:cNvSpPr>
          <p:nvPr/>
        </p:nvSpPr>
        <p:spPr bwMode="auto">
          <a:xfrm>
            <a:off x="2743200" y="1828800"/>
            <a:ext cx="3209925" cy="5334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招商服务相关单位</a:t>
            </a:r>
          </a:p>
        </p:txBody>
      </p:sp>
      <p:sp>
        <p:nvSpPr>
          <p:cNvPr id="59396" name="Rectangle 4"/>
          <p:cNvSpPr>
            <a:spLocks noChangeArrowheads="1"/>
          </p:cNvSpPr>
          <p:nvPr/>
        </p:nvSpPr>
        <p:spPr bwMode="auto">
          <a:xfrm>
            <a:off x="2743200" y="2819400"/>
            <a:ext cx="3209925" cy="5334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招商引资</a:t>
            </a:r>
          </a:p>
        </p:txBody>
      </p:sp>
      <p:sp>
        <p:nvSpPr>
          <p:cNvPr id="59397" name="Rectangle 5"/>
          <p:cNvSpPr>
            <a:spLocks noChangeArrowheads="1"/>
          </p:cNvSpPr>
          <p:nvPr/>
        </p:nvSpPr>
        <p:spPr bwMode="auto">
          <a:xfrm>
            <a:off x="1295400" y="685800"/>
            <a:ext cx="914400" cy="8382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工商</a:t>
            </a:r>
          </a:p>
          <a:p>
            <a:r>
              <a:rPr lang="zh-CN" altLang="en-US" sz="2000">
                <a:solidFill>
                  <a:schemeClr val="tx1"/>
                </a:solidFill>
                <a:latin typeface="宋体" pitchFamily="2" charset="-122"/>
              </a:rPr>
              <a:t>管理</a:t>
            </a:r>
          </a:p>
        </p:txBody>
      </p:sp>
      <p:sp>
        <p:nvSpPr>
          <p:cNvPr id="59398" name="Rectangle 6"/>
          <p:cNvSpPr>
            <a:spLocks noChangeArrowheads="1"/>
          </p:cNvSpPr>
          <p:nvPr/>
        </p:nvSpPr>
        <p:spPr bwMode="auto">
          <a:xfrm>
            <a:off x="4343400" y="685800"/>
            <a:ext cx="914400" cy="8382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财政</a:t>
            </a:r>
          </a:p>
          <a:p>
            <a:r>
              <a:rPr lang="zh-CN" altLang="en-US" sz="2000">
                <a:solidFill>
                  <a:schemeClr val="tx1"/>
                </a:solidFill>
                <a:latin typeface="宋体" pitchFamily="2" charset="-122"/>
              </a:rPr>
              <a:t>结算</a:t>
            </a:r>
          </a:p>
        </p:txBody>
      </p:sp>
      <p:sp>
        <p:nvSpPr>
          <p:cNvPr id="59399" name="Rectangle 7"/>
          <p:cNvSpPr>
            <a:spLocks noChangeArrowheads="1"/>
          </p:cNvSpPr>
          <p:nvPr/>
        </p:nvSpPr>
        <p:spPr bwMode="auto">
          <a:xfrm>
            <a:off x="2743200" y="685800"/>
            <a:ext cx="914400" cy="8382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税务</a:t>
            </a:r>
          </a:p>
          <a:p>
            <a:r>
              <a:rPr lang="zh-CN" altLang="en-US" sz="2000">
                <a:solidFill>
                  <a:schemeClr val="tx1"/>
                </a:solidFill>
                <a:latin typeface="宋体" pitchFamily="2" charset="-122"/>
              </a:rPr>
              <a:t>管理</a:t>
            </a:r>
          </a:p>
        </p:txBody>
      </p:sp>
      <p:sp>
        <p:nvSpPr>
          <p:cNvPr id="59400" name="Rectangle 8"/>
          <p:cNvSpPr>
            <a:spLocks noChangeArrowheads="1"/>
          </p:cNvSpPr>
          <p:nvPr/>
        </p:nvSpPr>
        <p:spPr bwMode="auto">
          <a:xfrm>
            <a:off x="6553200" y="685800"/>
            <a:ext cx="914400" cy="8382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电子</a:t>
            </a:r>
          </a:p>
          <a:p>
            <a:r>
              <a:rPr lang="zh-CN" altLang="en-US" sz="2000">
                <a:solidFill>
                  <a:schemeClr val="tx1"/>
                </a:solidFill>
                <a:latin typeface="宋体" pitchFamily="2" charset="-122"/>
              </a:rPr>
              <a:t>银行</a:t>
            </a:r>
          </a:p>
        </p:txBody>
      </p:sp>
      <p:sp>
        <p:nvSpPr>
          <p:cNvPr id="59401" name="Rectangle 9"/>
          <p:cNvSpPr>
            <a:spLocks noChangeArrowheads="1"/>
          </p:cNvSpPr>
          <p:nvPr/>
        </p:nvSpPr>
        <p:spPr bwMode="auto">
          <a:xfrm>
            <a:off x="5505450" y="762000"/>
            <a:ext cx="701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sz="2000">
                <a:solidFill>
                  <a:schemeClr val="tx1"/>
                </a:solidFill>
                <a:latin typeface="Arial" charset="0"/>
              </a:rPr>
              <a:t>……</a:t>
            </a:r>
            <a:endParaRPr lang="en-US" altLang="zh-CN" sz="2000">
              <a:solidFill>
                <a:schemeClr val="tx1"/>
              </a:solidFill>
              <a:latin typeface="宋体" pitchFamily="2" charset="-122"/>
            </a:endParaRPr>
          </a:p>
        </p:txBody>
      </p:sp>
      <p:sp>
        <p:nvSpPr>
          <p:cNvPr id="59402" name="Line 10"/>
          <p:cNvSpPr>
            <a:spLocks noChangeShapeType="1"/>
          </p:cNvSpPr>
          <p:nvPr/>
        </p:nvSpPr>
        <p:spPr bwMode="auto">
          <a:xfrm>
            <a:off x="1752600" y="1676400"/>
            <a:ext cx="5334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Line 11"/>
          <p:cNvSpPr>
            <a:spLocks noChangeShapeType="1"/>
          </p:cNvSpPr>
          <p:nvPr/>
        </p:nvSpPr>
        <p:spPr bwMode="auto">
          <a:xfrm>
            <a:off x="4343400" y="1676400"/>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Line 12"/>
          <p:cNvSpPr>
            <a:spLocks noChangeShapeType="1"/>
          </p:cNvSpPr>
          <p:nvPr/>
        </p:nvSpPr>
        <p:spPr bwMode="auto">
          <a:xfrm>
            <a:off x="4800600" y="1524000"/>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Line 13"/>
          <p:cNvSpPr>
            <a:spLocks noChangeShapeType="1"/>
          </p:cNvSpPr>
          <p:nvPr/>
        </p:nvSpPr>
        <p:spPr bwMode="auto">
          <a:xfrm>
            <a:off x="7086600" y="1524000"/>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Line 14"/>
          <p:cNvSpPr>
            <a:spLocks noChangeShapeType="1"/>
          </p:cNvSpPr>
          <p:nvPr/>
        </p:nvSpPr>
        <p:spPr bwMode="auto">
          <a:xfrm>
            <a:off x="3276600" y="1524000"/>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15"/>
          <p:cNvSpPr>
            <a:spLocks noChangeShapeType="1"/>
          </p:cNvSpPr>
          <p:nvPr/>
        </p:nvSpPr>
        <p:spPr bwMode="auto">
          <a:xfrm>
            <a:off x="1752600" y="1524000"/>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Rectangle 16"/>
          <p:cNvSpPr>
            <a:spLocks noChangeArrowheads="1"/>
          </p:cNvSpPr>
          <p:nvPr/>
        </p:nvSpPr>
        <p:spPr bwMode="auto">
          <a:xfrm>
            <a:off x="990600" y="3733800"/>
            <a:ext cx="914400" cy="8382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信息</a:t>
            </a:r>
          </a:p>
          <a:p>
            <a:r>
              <a:rPr lang="zh-CN" altLang="en-US" sz="2000">
                <a:solidFill>
                  <a:schemeClr val="tx1"/>
                </a:solidFill>
                <a:latin typeface="宋体" pitchFamily="2" charset="-122"/>
              </a:rPr>
              <a:t>发布</a:t>
            </a:r>
          </a:p>
        </p:txBody>
      </p:sp>
      <p:sp>
        <p:nvSpPr>
          <p:cNvPr id="59409" name="Rectangle 17"/>
          <p:cNvSpPr>
            <a:spLocks noChangeArrowheads="1"/>
          </p:cNvSpPr>
          <p:nvPr/>
        </p:nvSpPr>
        <p:spPr bwMode="auto">
          <a:xfrm>
            <a:off x="5638800" y="3733800"/>
            <a:ext cx="914400" cy="8382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统计</a:t>
            </a:r>
          </a:p>
          <a:p>
            <a:r>
              <a:rPr lang="zh-CN" altLang="en-US" sz="2000">
                <a:solidFill>
                  <a:schemeClr val="tx1"/>
                </a:solidFill>
                <a:latin typeface="宋体" pitchFamily="2" charset="-122"/>
              </a:rPr>
              <a:t>分析</a:t>
            </a:r>
          </a:p>
        </p:txBody>
      </p:sp>
      <p:sp>
        <p:nvSpPr>
          <p:cNvPr id="59410" name="Rectangle 18"/>
          <p:cNvSpPr>
            <a:spLocks noChangeArrowheads="1"/>
          </p:cNvSpPr>
          <p:nvPr/>
        </p:nvSpPr>
        <p:spPr bwMode="auto">
          <a:xfrm>
            <a:off x="4038600" y="3733800"/>
            <a:ext cx="914400" cy="8382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咨询</a:t>
            </a:r>
          </a:p>
          <a:p>
            <a:r>
              <a:rPr lang="zh-CN" altLang="en-US" sz="2000">
                <a:solidFill>
                  <a:schemeClr val="tx1"/>
                </a:solidFill>
                <a:latin typeface="宋体" pitchFamily="2" charset="-122"/>
              </a:rPr>
              <a:t>服务</a:t>
            </a:r>
          </a:p>
        </p:txBody>
      </p:sp>
      <p:sp>
        <p:nvSpPr>
          <p:cNvPr id="59411" name="Rectangle 19"/>
          <p:cNvSpPr>
            <a:spLocks noChangeArrowheads="1"/>
          </p:cNvSpPr>
          <p:nvPr/>
        </p:nvSpPr>
        <p:spPr bwMode="auto">
          <a:xfrm>
            <a:off x="7467600" y="3733800"/>
            <a:ext cx="914400" cy="8382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业务</a:t>
            </a:r>
          </a:p>
          <a:p>
            <a:r>
              <a:rPr lang="zh-CN" altLang="en-US" sz="2000">
                <a:solidFill>
                  <a:schemeClr val="tx1"/>
                </a:solidFill>
                <a:latin typeface="宋体" pitchFamily="2" charset="-122"/>
              </a:rPr>
              <a:t>受理</a:t>
            </a:r>
          </a:p>
        </p:txBody>
      </p:sp>
      <p:sp>
        <p:nvSpPr>
          <p:cNvPr id="59412" name="Rectangle 20"/>
          <p:cNvSpPr>
            <a:spLocks noChangeArrowheads="1"/>
          </p:cNvSpPr>
          <p:nvPr/>
        </p:nvSpPr>
        <p:spPr bwMode="auto">
          <a:xfrm>
            <a:off x="6629400" y="5029200"/>
            <a:ext cx="6096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业</a:t>
            </a:r>
          </a:p>
          <a:p>
            <a:r>
              <a:rPr lang="zh-CN" altLang="en-US" sz="2000">
                <a:solidFill>
                  <a:schemeClr val="tx1"/>
                </a:solidFill>
                <a:latin typeface="宋体" pitchFamily="2" charset="-122"/>
              </a:rPr>
              <a:t>务</a:t>
            </a:r>
          </a:p>
          <a:p>
            <a:r>
              <a:rPr lang="zh-CN" altLang="en-US" sz="2000">
                <a:solidFill>
                  <a:schemeClr val="tx1"/>
                </a:solidFill>
                <a:latin typeface="宋体" pitchFamily="2" charset="-122"/>
              </a:rPr>
              <a:t>预</a:t>
            </a:r>
          </a:p>
          <a:p>
            <a:r>
              <a:rPr lang="zh-CN" altLang="en-US" sz="2000">
                <a:solidFill>
                  <a:schemeClr val="tx1"/>
                </a:solidFill>
                <a:latin typeface="宋体" pitchFamily="2" charset="-122"/>
              </a:rPr>
              <a:t>审</a:t>
            </a:r>
          </a:p>
        </p:txBody>
      </p:sp>
      <p:sp>
        <p:nvSpPr>
          <p:cNvPr id="59413" name="Rectangle 21"/>
          <p:cNvSpPr>
            <a:spLocks noChangeArrowheads="1"/>
          </p:cNvSpPr>
          <p:nvPr/>
        </p:nvSpPr>
        <p:spPr bwMode="auto">
          <a:xfrm>
            <a:off x="7315200" y="5029200"/>
            <a:ext cx="6096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流</a:t>
            </a:r>
          </a:p>
          <a:p>
            <a:r>
              <a:rPr lang="zh-CN" altLang="en-US" sz="2000">
                <a:solidFill>
                  <a:schemeClr val="tx1"/>
                </a:solidFill>
                <a:latin typeface="宋体" pitchFamily="2" charset="-122"/>
              </a:rPr>
              <a:t>程</a:t>
            </a:r>
          </a:p>
          <a:p>
            <a:r>
              <a:rPr lang="zh-CN" altLang="en-US" sz="2000">
                <a:solidFill>
                  <a:schemeClr val="tx1"/>
                </a:solidFill>
                <a:latin typeface="宋体" pitchFamily="2" charset="-122"/>
              </a:rPr>
              <a:t>定</a:t>
            </a:r>
          </a:p>
          <a:p>
            <a:r>
              <a:rPr lang="zh-CN" altLang="en-US" sz="2000">
                <a:solidFill>
                  <a:schemeClr val="tx1"/>
                </a:solidFill>
                <a:latin typeface="宋体" pitchFamily="2" charset="-122"/>
              </a:rPr>
              <a:t>制</a:t>
            </a:r>
          </a:p>
        </p:txBody>
      </p:sp>
      <p:sp>
        <p:nvSpPr>
          <p:cNvPr id="59414" name="Rectangle 22"/>
          <p:cNvSpPr>
            <a:spLocks noChangeArrowheads="1"/>
          </p:cNvSpPr>
          <p:nvPr/>
        </p:nvSpPr>
        <p:spPr bwMode="auto">
          <a:xfrm>
            <a:off x="8382000" y="5029200"/>
            <a:ext cx="6096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业</a:t>
            </a:r>
          </a:p>
          <a:p>
            <a:r>
              <a:rPr lang="zh-CN" altLang="en-US" sz="2000">
                <a:solidFill>
                  <a:schemeClr val="tx1"/>
                </a:solidFill>
                <a:latin typeface="宋体" pitchFamily="2" charset="-122"/>
              </a:rPr>
              <a:t>务</a:t>
            </a:r>
          </a:p>
          <a:p>
            <a:r>
              <a:rPr lang="zh-CN" altLang="en-US" sz="2000">
                <a:solidFill>
                  <a:schemeClr val="tx1"/>
                </a:solidFill>
                <a:latin typeface="宋体" pitchFamily="2" charset="-122"/>
              </a:rPr>
              <a:t>流</a:t>
            </a:r>
          </a:p>
          <a:p>
            <a:r>
              <a:rPr lang="zh-CN" altLang="en-US" sz="2000">
                <a:solidFill>
                  <a:schemeClr val="tx1"/>
                </a:solidFill>
                <a:latin typeface="宋体" pitchFamily="2" charset="-122"/>
              </a:rPr>
              <a:t>转</a:t>
            </a:r>
          </a:p>
        </p:txBody>
      </p:sp>
      <p:sp>
        <p:nvSpPr>
          <p:cNvPr id="59415" name="Rectangle 23"/>
          <p:cNvSpPr>
            <a:spLocks noChangeArrowheads="1"/>
          </p:cNvSpPr>
          <p:nvPr/>
        </p:nvSpPr>
        <p:spPr bwMode="auto">
          <a:xfrm>
            <a:off x="7945438" y="5500688"/>
            <a:ext cx="447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sz="2000">
                <a:solidFill>
                  <a:schemeClr val="tx1"/>
                </a:solidFill>
                <a:latin typeface="Arial" charset="0"/>
              </a:rPr>
              <a:t>…</a:t>
            </a:r>
            <a:endParaRPr lang="en-US" altLang="zh-CN" sz="2000">
              <a:solidFill>
                <a:schemeClr val="tx1"/>
              </a:solidFill>
              <a:latin typeface="宋体" pitchFamily="2" charset="-122"/>
            </a:endParaRPr>
          </a:p>
        </p:txBody>
      </p:sp>
      <p:sp>
        <p:nvSpPr>
          <p:cNvPr id="59416" name="Rectangle 24"/>
          <p:cNvSpPr>
            <a:spLocks noChangeArrowheads="1"/>
          </p:cNvSpPr>
          <p:nvPr/>
        </p:nvSpPr>
        <p:spPr bwMode="auto">
          <a:xfrm>
            <a:off x="3505200" y="5029200"/>
            <a:ext cx="6096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投</a:t>
            </a:r>
          </a:p>
          <a:p>
            <a:r>
              <a:rPr lang="zh-CN" altLang="en-US" sz="2000">
                <a:solidFill>
                  <a:schemeClr val="tx1"/>
                </a:solidFill>
                <a:latin typeface="宋体" pitchFamily="2" charset="-122"/>
              </a:rPr>
              <a:t>资</a:t>
            </a:r>
          </a:p>
          <a:p>
            <a:r>
              <a:rPr lang="zh-CN" altLang="en-US" sz="2000">
                <a:solidFill>
                  <a:schemeClr val="tx1"/>
                </a:solidFill>
                <a:latin typeface="宋体" pitchFamily="2" charset="-122"/>
              </a:rPr>
              <a:t>咨</a:t>
            </a:r>
          </a:p>
          <a:p>
            <a:r>
              <a:rPr lang="zh-CN" altLang="en-US" sz="2000">
                <a:solidFill>
                  <a:schemeClr val="tx1"/>
                </a:solidFill>
                <a:latin typeface="宋体" pitchFamily="2" charset="-122"/>
              </a:rPr>
              <a:t>询</a:t>
            </a:r>
          </a:p>
        </p:txBody>
      </p:sp>
      <p:sp>
        <p:nvSpPr>
          <p:cNvPr id="59417" name="Rectangle 25"/>
          <p:cNvSpPr>
            <a:spLocks noChangeArrowheads="1"/>
          </p:cNvSpPr>
          <p:nvPr/>
        </p:nvSpPr>
        <p:spPr bwMode="auto">
          <a:xfrm>
            <a:off x="4191000" y="5029200"/>
            <a:ext cx="6096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网</a:t>
            </a:r>
          </a:p>
          <a:p>
            <a:r>
              <a:rPr lang="zh-CN" altLang="en-US" sz="2000">
                <a:solidFill>
                  <a:schemeClr val="tx1"/>
                </a:solidFill>
                <a:latin typeface="宋体" pitchFamily="2" charset="-122"/>
              </a:rPr>
              <a:t>上</a:t>
            </a:r>
          </a:p>
          <a:p>
            <a:r>
              <a:rPr lang="zh-CN" altLang="en-US" sz="2000">
                <a:solidFill>
                  <a:schemeClr val="tx1"/>
                </a:solidFill>
                <a:latin typeface="宋体" pitchFamily="2" charset="-122"/>
              </a:rPr>
              <a:t>洽</a:t>
            </a:r>
          </a:p>
          <a:p>
            <a:r>
              <a:rPr lang="zh-CN" altLang="en-US" sz="2000">
                <a:solidFill>
                  <a:schemeClr val="tx1"/>
                </a:solidFill>
                <a:latin typeface="宋体" pitchFamily="2" charset="-122"/>
              </a:rPr>
              <a:t>谈</a:t>
            </a:r>
          </a:p>
        </p:txBody>
      </p:sp>
      <p:sp>
        <p:nvSpPr>
          <p:cNvPr id="59418" name="Rectangle 26"/>
          <p:cNvSpPr>
            <a:spLocks noChangeArrowheads="1"/>
          </p:cNvSpPr>
          <p:nvPr/>
        </p:nvSpPr>
        <p:spPr bwMode="auto">
          <a:xfrm>
            <a:off x="5410200" y="5029200"/>
            <a:ext cx="5334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投</a:t>
            </a:r>
          </a:p>
          <a:p>
            <a:r>
              <a:rPr lang="zh-CN" altLang="en-US" sz="2000">
                <a:solidFill>
                  <a:schemeClr val="tx1"/>
                </a:solidFill>
                <a:latin typeface="宋体" pitchFamily="2" charset="-122"/>
              </a:rPr>
              <a:t>诉</a:t>
            </a:r>
          </a:p>
          <a:p>
            <a:r>
              <a:rPr lang="zh-CN" altLang="en-US" sz="2000">
                <a:solidFill>
                  <a:schemeClr val="tx1"/>
                </a:solidFill>
                <a:latin typeface="宋体" pitchFamily="2" charset="-122"/>
              </a:rPr>
              <a:t>受</a:t>
            </a:r>
          </a:p>
          <a:p>
            <a:r>
              <a:rPr lang="zh-CN" altLang="en-US" sz="2000">
                <a:solidFill>
                  <a:schemeClr val="tx1"/>
                </a:solidFill>
                <a:latin typeface="宋体" pitchFamily="2" charset="-122"/>
              </a:rPr>
              <a:t>理</a:t>
            </a:r>
          </a:p>
        </p:txBody>
      </p:sp>
      <p:sp>
        <p:nvSpPr>
          <p:cNvPr id="59419" name="Rectangle 27"/>
          <p:cNvSpPr>
            <a:spLocks noChangeArrowheads="1"/>
          </p:cNvSpPr>
          <p:nvPr/>
        </p:nvSpPr>
        <p:spPr bwMode="auto">
          <a:xfrm>
            <a:off x="4821238" y="5500688"/>
            <a:ext cx="447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sz="2000">
                <a:solidFill>
                  <a:schemeClr val="tx1"/>
                </a:solidFill>
                <a:latin typeface="Arial" charset="0"/>
              </a:rPr>
              <a:t>…</a:t>
            </a:r>
            <a:endParaRPr lang="en-US" altLang="zh-CN" sz="2000">
              <a:solidFill>
                <a:schemeClr val="tx1"/>
              </a:solidFill>
              <a:latin typeface="宋体" pitchFamily="2" charset="-122"/>
            </a:endParaRPr>
          </a:p>
        </p:txBody>
      </p:sp>
      <p:sp>
        <p:nvSpPr>
          <p:cNvPr id="59420" name="Rectangle 28"/>
          <p:cNvSpPr>
            <a:spLocks noChangeArrowheads="1"/>
          </p:cNvSpPr>
          <p:nvPr/>
        </p:nvSpPr>
        <p:spPr bwMode="auto">
          <a:xfrm>
            <a:off x="228600" y="5029200"/>
            <a:ext cx="6096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政</a:t>
            </a:r>
          </a:p>
          <a:p>
            <a:r>
              <a:rPr lang="zh-CN" altLang="en-US" sz="2000">
                <a:solidFill>
                  <a:schemeClr val="tx1"/>
                </a:solidFill>
                <a:latin typeface="宋体" pitchFamily="2" charset="-122"/>
              </a:rPr>
              <a:t>策</a:t>
            </a:r>
          </a:p>
          <a:p>
            <a:r>
              <a:rPr lang="zh-CN" altLang="en-US" sz="2000">
                <a:solidFill>
                  <a:schemeClr val="tx1"/>
                </a:solidFill>
                <a:latin typeface="宋体" pitchFamily="2" charset="-122"/>
              </a:rPr>
              <a:t>法</a:t>
            </a:r>
          </a:p>
          <a:p>
            <a:r>
              <a:rPr lang="zh-CN" altLang="en-US" sz="2000">
                <a:solidFill>
                  <a:schemeClr val="tx1"/>
                </a:solidFill>
                <a:latin typeface="宋体" pitchFamily="2" charset="-122"/>
              </a:rPr>
              <a:t>规</a:t>
            </a:r>
          </a:p>
        </p:txBody>
      </p:sp>
      <p:sp>
        <p:nvSpPr>
          <p:cNvPr id="59421" name="Rectangle 29"/>
          <p:cNvSpPr>
            <a:spLocks noChangeArrowheads="1"/>
          </p:cNvSpPr>
          <p:nvPr/>
        </p:nvSpPr>
        <p:spPr bwMode="auto">
          <a:xfrm>
            <a:off x="914400" y="5029200"/>
            <a:ext cx="6096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办</a:t>
            </a:r>
          </a:p>
          <a:p>
            <a:r>
              <a:rPr lang="zh-CN" altLang="en-US" sz="2000">
                <a:solidFill>
                  <a:schemeClr val="tx1"/>
                </a:solidFill>
                <a:latin typeface="宋体" pitchFamily="2" charset="-122"/>
              </a:rPr>
              <a:t>事</a:t>
            </a:r>
          </a:p>
          <a:p>
            <a:r>
              <a:rPr lang="zh-CN" altLang="en-US" sz="2000">
                <a:solidFill>
                  <a:schemeClr val="tx1"/>
                </a:solidFill>
                <a:latin typeface="宋体" pitchFamily="2" charset="-122"/>
              </a:rPr>
              <a:t>流</a:t>
            </a:r>
          </a:p>
          <a:p>
            <a:r>
              <a:rPr lang="zh-CN" altLang="en-US" sz="2000">
                <a:solidFill>
                  <a:schemeClr val="tx1"/>
                </a:solidFill>
                <a:latin typeface="宋体" pitchFamily="2" charset="-122"/>
              </a:rPr>
              <a:t>程</a:t>
            </a:r>
          </a:p>
        </p:txBody>
      </p:sp>
      <p:sp>
        <p:nvSpPr>
          <p:cNvPr id="59422" name="Rectangle 30"/>
          <p:cNvSpPr>
            <a:spLocks noChangeArrowheads="1"/>
          </p:cNvSpPr>
          <p:nvPr/>
        </p:nvSpPr>
        <p:spPr bwMode="auto">
          <a:xfrm>
            <a:off x="2133600" y="5029200"/>
            <a:ext cx="533400" cy="1752600"/>
          </a:xfrm>
          <a:prstGeom prst="rect">
            <a:avLst/>
          </a:prstGeom>
          <a:solidFill>
            <a:schemeClr val="bg1"/>
          </a:solidFill>
          <a:ln w="19050">
            <a:solidFill>
              <a:schemeClr val="tx1"/>
            </a:solidFill>
            <a:miter lim="800000"/>
            <a:headEnd/>
            <a:tailEnd/>
          </a:ln>
        </p:spPr>
        <p:txBody>
          <a:bodyPr wrap="none" anchor="ctr"/>
          <a:lstStyle/>
          <a:p>
            <a:r>
              <a:rPr lang="zh-CN" altLang="en-US" sz="2000">
                <a:solidFill>
                  <a:schemeClr val="tx1"/>
                </a:solidFill>
                <a:latin typeface="宋体" pitchFamily="2" charset="-122"/>
              </a:rPr>
              <a:t>招</a:t>
            </a:r>
          </a:p>
          <a:p>
            <a:r>
              <a:rPr lang="zh-CN" altLang="en-US" sz="2000">
                <a:solidFill>
                  <a:schemeClr val="tx1"/>
                </a:solidFill>
                <a:latin typeface="宋体" pitchFamily="2" charset="-122"/>
              </a:rPr>
              <a:t>商</a:t>
            </a:r>
          </a:p>
          <a:p>
            <a:r>
              <a:rPr lang="zh-CN" altLang="en-US" sz="2000">
                <a:solidFill>
                  <a:schemeClr val="tx1"/>
                </a:solidFill>
                <a:latin typeface="宋体" pitchFamily="2" charset="-122"/>
              </a:rPr>
              <a:t>简</a:t>
            </a:r>
          </a:p>
          <a:p>
            <a:r>
              <a:rPr lang="zh-CN" altLang="en-US" sz="2000">
                <a:solidFill>
                  <a:schemeClr val="tx1"/>
                </a:solidFill>
                <a:latin typeface="宋体" pitchFamily="2" charset="-122"/>
              </a:rPr>
              <a:t>报</a:t>
            </a:r>
          </a:p>
        </p:txBody>
      </p:sp>
      <p:sp>
        <p:nvSpPr>
          <p:cNvPr id="59423" name="Rectangle 31"/>
          <p:cNvSpPr>
            <a:spLocks noChangeArrowheads="1"/>
          </p:cNvSpPr>
          <p:nvPr/>
        </p:nvSpPr>
        <p:spPr bwMode="auto">
          <a:xfrm>
            <a:off x="1544638" y="5500688"/>
            <a:ext cx="447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sz="2000">
                <a:solidFill>
                  <a:schemeClr val="tx1"/>
                </a:solidFill>
                <a:latin typeface="Arial" charset="0"/>
              </a:rPr>
              <a:t>…</a:t>
            </a:r>
            <a:endParaRPr lang="en-US" altLang="zh-CN" sz="2000">
              <a:solidFill>
                <a:schemeClr val="tx1"/>
              </a:solidFill>
              <a:latin typeface="宋体" pitchFamily="2" charset="-122"/>
            </a:endParaRPr>
          </a:p>
        </p:txBody>
      </p:sp>
      <p:sp>
        <p:nvSpPr>
          <p:cNvPr id="59424" name="Line 32"/>
          <p:cNvSpPr>
            <a:spLocks noChangeShapeType="1"/>
          </p:cNvSpPr>
          <p:nvPr/>
        </p:nvSpPr>
        <p:spPr bwMode="auto">
          <a:xfrm>
            <a:off x="1447800" y="3505200"/>
            <a:ext cx="6477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5" name="Line 33"/>
          <p:cNvSpPr>
            <a:spLocks noChangeShapeType="1"/>
          </p:cNvSpPr>
          <p:nvPr/>
        </p:nvSpPr>
        <p:spPr bwMode="auto">
          <a:xfrm>
            <a:off x="6096000" y="35052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6" name="Line 34"/>
          <p:cNvSpPr>
            <a:spLocks noChangeShapeType="1"/>
          </p:cNvSpPr>
          <p:nvPr/>
        </p:nvSpPr>
        <p:spPr bwMode="auto">
          <a:xfrm>
            <a:off x="4343400" y="3352800"/>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7" name="Line 35"/>
          <p:cNvSpPr>
            <a:spLocks noChangeShapeType="1"/>
          </p:cNvSpPr>
          <p:nvPr/>
        </p:nvSpPr>
        <p:spPr bwMode="auto">
          <a:xfrm>
            <a:off x="7924800" y="35052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8" name="Line 36"/>
          <p:cNvSpPr>
            <a:spLocks noChangeShapeType="1"/>
          </p:cNvSpPr>
          <p:nvPr/>
        </p:nvSpPr>
        <p:spPr bwMode="auto">
          <a:xfrm>
            <a:off x="4495800" y="35052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9" name="Line 37"/>
          <p:cNvSpPr>
            <a:spLocks noChangeShapeType="1"/>
          </p:cNvSpPr>
          <p:nvPr/>
        </p:nvSpPr>
        <p:spPr bwMode="auto">
          <a:xfrm>
            <a:off x="1447800" y="35052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0" name="Line 38"/>
          <p:cNvSpPr>
            <a:spLocks noChangeShapeType="1"/>
          </p:cNvSpPr>
          <p:nvPr/>
        </p:nvSpPr>
        <p:spPr bwMode="auto">
          <a:xfrm>
            <a:off x="12192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1" name="Line 39"/>
          <p:cNvSpPr>
            <a:spLocks noChangeShapeType="1"/>
          </p:cNvSpPr>
          <p:nvPr/>
        </p:nvSpPr>
        <p:spPr bwMode="auto">
          <a:xfrm>
            <a:off x="5334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2" name="Line 40"/>
          <p:cNvSpPr>
            <a:spLocks noChangeShapeType="1"/>
          </p:cNvSpPr>
          <p:nvPr/>
        </p:nvSpPr>
        <p:spPr bwMode="auto">
          <a:xfrm>
            <a:off x="24384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3" name="Line 41"/>
          <p:cNvSpPr>
            <a:spLocks noChangeShapeType="1"/>
          </p:cNvSpPr>
          <p:nvPr/>
        </p:nvSpPr>
        <p:spPr bwMode="auto">
          <a:xfrm>
            <a:off x="533400" y="4800600"/>
            <a:ext cx="1905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4" name="Line 42"/>
          <p:cNvSpPr>
            <a:spLocks noChangeShapeType="1"/>
          </p:cNvSpPr>
          <p:nvPr/>
        </p:nvSpPr>
        <p:spPr bwMode="auto">
          <a:xfrm>
            <a:off x="1447800" y="45720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5" name="Line 43"/>
          <p:cNvSpPr>
            <a:spLocks noChangeShapeType="1"/>
          </p:cNvSpPr>
          <p:nvPr/>
        </p:nvSpPr>
        <p:spPr bwMode="auto">
          <a:xfrm>
            <a:off x="44958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6" name="Line 44"/>
          <p:cNvSpPr>
            <a:spLocks noChangeShapeType="1"/>
          </p:cNvSpPr>
          <p:nvPr/>
        </p:nvSpPr>
        <p:spPr bwMode="auto">
          <a:xfrm>
            <a:off x="38100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7" name="Line 45"/>
          <p:cNvSpPr>
            <a:spLocks noChangeShapeType="1"/>
          </p:cNvSpPr>
          <p:nvPr/>
        </p:nvSpPr>
        <p:spPr bwMode="auto">
          <a:xfrm>
            <a:off x="57150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8" name="Line 46"/>
          <p:cNvSpPr>
            <a:spLocks noChangeShapeType="1"/>
          </p:cNvSpPr>
          <p:nvPr/>
        </p:nvSpPr>
        <p:spPr bwMode="auto">
          <a:xfrm>
            <a:off x="3810000" y="4800600"/>
            <a:ext cx="1905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9" name="Line 47"/>
          <p:cNvSpPr>
            <a:spLocks noChangeShapeType="1"/>
          </p:cNvSpPr>
          <p:nvPr/>
        </p:nvSpPr>
        <p:spPr bwMode="auto">
          <a:xfrm>
            <a:off x="4495800" y="45720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0" name="Line 48"/>
          <p:cNvSpPr>
            <a:spLocks noChangeShapeType="1"/>
          </p:cNvSpPr>
          <p:nvPr/>
        </p:nvSpPr>
        <p:spPr bwMode="auto">
          <a:xfrm>
            <a:off x="76200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Line 49"/>
          <p:cNvSpPr>
            <a:spLocks noChangeShapeType="1"/>
          </p:cNvSpPr>
          <p:nvPr/>
        </p:nvSpPr>
        <p:spPr bwMode="auto">
          <a:xfrm>
            <a:off x="69342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50"/>
          <p:cNvSpPr>
            <a:spLocks noChangeShapeType="1"/>
          </p:cNvSpPr>
          <p:nvPr/>
        </p:nvSpPr>
        <p:spPr bwMode="auto">
          <a:xfrm>
            <a:off x="8686800" y="4800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Line 51"/>
          <p:cNvSpPr>
            <a:spLocks noChangeShapeType="1"/>
          </p:cNvSpPr>
          <p:nvPr/>
        </p:nvSpPr>
        <p:spPr bwMode="auto">
          <a:xfrm>
            <a:off x="6934200" y="4800600"/>
            <a:ext cx="1752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4" name="Line 52"/>
          <p:cNvSpPr>
            <a:spLocks noChangeShapeType="1"/>
          </p:cNvSpPr>
          <p:nvPr/>
        </p:nvSpPr>
        <p:spPr bwMode="auto">
          <a:xfrm>
            <a:off x="7924800" y="45720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5" name="Line 53"/>
          <p:cNvSpPr>
            <a:spLocks noChangeShapeType="1"/>
          </p:cNvSpPr>
          <p:nvPr/>
        </p:nvSpPr>
        <p:spPr bwMode="auto">
          <a:xfrm>
            <a:off x="533400" y="2590800"/>
            <a:ext cx="800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6" name="AutoShape 54"/>
          <p:cNvSpPr>
            <a:spLocks noChangeArrowheads="1"/>
          </p:cNvSpPr>
          <p:nvPr/>
        </p:nvSpPr>
        <p:spPr bwMode="auto">
          <a:xfrm>
            <a:off x="4191000" y="2362200"/>
            <a:ext cx="304800" cy="457200"/>
          </a:xfrm>
          <a:prstGeom prst="upDownArrow">
            <a:avLst>
              <a:gd name="adj1" fmla="val 50000"/>
              <a:gd name="adj2" fmla="val 30000"/>
            </a:avLst>
          </a:prstGeom>
          <a:solidFill>
            <a:srgbClr val="99FFCC"/>
          </a:solidFill>
          <a:ln w="9525">
            <a:solidFill>
              <a:schemeClr val="tx1"/>
            </a:solidFill>
            <a:miter lim="800000"/>
            <a:headEnd/>
            <a:tailEnd/>
          </a:ln>
        </p:spPr>
        <p:txBody>
          <a:bodyPr wrap="none" anchor="ctr"/>
          <a:lstStyle/>
          <a:p>
            <a:endParaRPr lang="zh-CN" altLang="en-US"/>
          </a:p>
        </p:txBody>
      </p:sp>
    </p:spTree>
  </p:cSld>
  <p:clrMapOvr>
    <a:masterClrMapping/>
  </p:clrMapOvr>
  <p:transition>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0" y="152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eaLnBrk="0" hangingPunct="0"/>
            <a:r>
              <a:rPr lang="zh-CN" altLang="en-US" sz="2400">
                <a:solidFill>
                  <a:srgbClr val="0000FF"/>
                </a:solidFill>
                <a:latin typeface="Arial" charset="0"/>
              </a:rPr>
              <a:t>领域框架示例之二：统计局</a:t>
            </a:r>
            <a:endParaRPr lang="zh-CN" altLang="en-US" sz="2000">
              <a:solidFill>
                <a:srgbClr val="0000FF"/>
              </a:solidFill>
              <a:latin typeface="宋体" pitchFamily="2" charset="-122"/>
            </a:endParaRPr>
          </a:p>
        </p:txBody>
      </p:sp>
      <p:sp>
        <p:nvSpPr>
          <p:cNvPr id="60419" name="Rectangle 3"/>
          <p:cNvSpPr>
            <a:spLocks noChangeArrowheads="1"/>
          </p:cNvSpPr>
          <p:nvPr/>
        </p:nvSpPr>
        <p:spPr bwMode="auto">
          <a:xfrm>
            <a:off x="76200" y="914400"/>
            <a:ext cx="5715000" cy="57150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0420" name="Rectangle 4"/>
          <p:cNvSpPr>
            <a:spLocks noChangeArrowheads="1"/>
          </p:cNvSpPr>
          <p:nvPr/>
        </p:nvSpPr>
        <p:spPr bwMode="auto">
          <a:xfrm>
            <a:off x="6400800" y="914400"/>
            <a:ext cx="2590800" cy="571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1" name="Rectangle 5"/>
          <p:cNvSpPr>
            <a:spLocks noChangeArrowheads="1"/>
          </p:cNvSpPr>
          <p:nvPr/>
        </p:nvSpPr>
        <p:spPr bwMode="auto">
          <a:xfrm>
            <a:off x="228600" y="2819400"/>
            <a:ext cx="914400" cy="914400"/>
          </a:xfrm>
          <a:prstGeom prst="rect">
            <a:avLst/>
          </a:prstGeom>
          <a:solidFill>
            <a:schemeClr val="bg1"/>
          </a:solidFill>
          <a:ln w="19050">
            <a:solidFill>
              <a:srgbClr val="2E2EBA"/>
            </a:solidFill>
            <a:miter lim="800000"/>
            <a:headEnd/>
            <a:tailEnd/>
          </a:ln>
        </p:spPr>
        <p:txBody>
          <a:bodyPr wrap="none" anchor="ctr"/>
          <a:lstStyle/>
          <a:p>
            <a:r>
              <a:rPr lang="zh-CN" altLang="en-US" sz="2000">
                <a:solidFill>
                  <a:schemeClr val="tx1"/>
                </a:solidFill>
                <a:latin typeface="宋体" pitchFamily="2" charset="-122"/>
              </a:rPr>
              <a:t>信息</a:t>
            </a:r>
          </a:p>
          <a:p>
            <a:r>
              <a:rPr lang="zh-CN" altLang="en-US" sz="2000">
                <a:solidFill>
                  <a:schemeClr val="tx1"/>
                </a:solidFill>
                <a:latin typeface="宋体" pitchFamily="2" charset="-122"/>
              </a:rPr>
              <a:t>输入</a:t>
            </a:r>
          </a:p>
        </p:txBody>
      </p:sp>
      <p:sp>
        <p:nvSpPr>
          <p:cNvPr id="60422" name="Rectangle 6"/>
          <p:cNvSpPr>
            <a:spLocks noChangeArrowheads="1"/>
          </p:cNvSpPr>
          <p:nvPr/>
        </p:nvSpPr>
        <p:spPr bwMode="auto">
          <a:xfrm>
            <a:off x="2514600" y="2819400"/>
            <a:ext cx="914400" cy="914400"/>
          </a:xfrm>
          <a:prstGeom prst="rect">
            <a:avLst/>
          </a:prstGeom>
          <a:solidFill>
            <a:schemeClr val="bg1"/>
          </a:solidFill>
          <a:ln w="19050">
            <a:solidFill>
              <a:srgbClr val="2E2EBA"/>
            </a:solidFill>
            <a:miter lim="800000"/>
            <a:headEnd/>
            <a:tailEnd/>
          </a:ln>
        </p:spPr>
        <p:txBody>
          <a:bodyPr wrap="none" anchor="ctr"/>
          <a:lstStyle/>
          <a:p>
            <a:r>
              <a:rPr lang="zh-CN" altLang="en-US" sz="2000">
                <a:solidFill>
                  <a:schemeClr val="tx1"/>
                </a:solidFill>
                <a:latin typeface="宋体" pitchFamily="2" charset="-122"/>
              </a:rPr>
              <a:t>系统</a:t>
            </a:r>
          </a:p>
          <a:p>
            <a:r>
              <a:rPr lang="zh-CN" altLang="en-US" sz="2000">
                <a:solidFill>
                  <a:schemeClr val="tx1"/>
                </a:solidFill>
                <a:latin typeface="宋体" pitchFamily="2" charset="-122"/>
              </a:rPr>
              <a:t>管理</a:t>
            </a:r>
          </a:p>
        </p:txBody>
      </p:sp>
      <p:sp>
        <p:nvSpPr>
          <p:cNvPr id="60423" name="Rectangle 7"/>
          <p:cNvSpPr>
            <a:spLocks noChangeArrowheads="1"/>
          </p:cNvSpPr>
          <p:nvPr/>
        </p:nvSpPr>
        <p:spPr bwMode="auto">
          <a:xfrm>
            <a:off x="1371600" y="2819400"/>
            <a:ext cx="914400" cy="914400"/>
          </a:xfrm>
          <a:prstGeom prst="rect">
            <a:avLst/>
          </a:prstGeom>
          <a:solidFill>
            <a:schemeClr val="bg1"/>
          </a:solidFill>
          <a:ln w="19050">
            <a:solidFill>
              <a:srgbClr val="2E2EBA"/>
            </a:solidFill>
            <a:miter lim="800000"/>
            <a:headEnd/>
            <a:tailEnd/>
          </a:ln>
        </p:spPr>
        <p:txBody>
          <a:bodyPr wrap="none" anchor="ctr"/>
          <a:lstStyle/>
          <a:p>
            <a:r>
              <a:rPr lang="zh-CN" altLang="en-US" sz="2000">
                <a:solidFill>
                  <a:schemeClr val="tx1"/>
                </a:solidFill>
                <a:latin typeface="宋体" pitchFamily="2" charset="-122"/>
              </a:rPr>
              <a:t>统计</a:t>
            </a:r>
          </a:p>
          <a:p>
            <a:r>
              <a:rPr lang="zh-CN" altLang="en-US" sz="2000">
                <a:solidFill>
                  <a:schemeClr val="tx1"/>
                </a:solidFill>
                <a:latin typeface="宋体" pitchFamily="2" charset="-122"/>
              </a:rPr>
              <a:t>查询</a:t>
            </a:r>
            <a:endParaRPr lang="zh-CN" altLang="en-US" sz="2000">
              <a:solidFill>
                <a:srgbClr val="2E2EBA"/>
              </a:solidFill>
              <a:latin typeface="宋体" pitchFamily="2" charset="-122"/>
            </a:endParaRPr>
          </a:p>
        </p:txBody>
      </p:sp>
      <p:sp>
        <p:nvSpPr>
          <p:cNvPr id="60424" name="Rectangle 8"/>
          <p:cNvSpPr>
            <a:spLocks noChangeArrowheads="1"/>
          </p:cNvSpPr>
          <p:nvPr/>
        </p:nvSpPr>
        <p:spPr bwMode="auto">
          <a:xfrm>
            <a:off x="3657600" y="2819400"/>
            <a:ext cx="914400" cy="914400"/>
          </a:xfrm>
          <a:prstGeom prst="rect">
            <a:avLst/>
          </a:prstGeom>
          <a:solidFill>
            <a:schemeClr val="bg1"/>
          </a:solidFill>
          <a:ln w="19050">
            <a:solidFill>
              <a:srgbClr val="2E2EBA"/>
            </a:solidFill>
            <a:miter lim="800000"/>
            <a:headEnd/>
            <a:tailEnd/>
          </a:ln>
        </p:spPr>
        <p:txBody>
          <a:bodyPr wrap="none" anchor="ctr"/>
          <a:lstStyle/>
          <a:p>
            <a:r>
              <a:rPr lang="zh-CN" altLang="en-US" sz="2000">
                <a:solidFill>
                  <a:schemeClr val="tx1"/>
                </a:solidFill>
                <a:latin typeface="宋体" pitchFamily="2" charset="-122"/>
              </a:rPr>
              <a:t>数据</a:t>
            </a:r>
          </a:p>
          <a:p>
            <a:r>
              <a:rPr lang="zh-CN" altLang="en-US" sz="2000">
                <a:solidFill>
                  <a:schemeClr val="tx1"/>
                </a:solidFill>
                <a:latin typeface="宋体" pitchFamily="2" charset="-122"/>
              </a:rPr>
              <a:t>收集</a:t>
            </a:r>
            <a:endParaRPr lang="zh-CN" altLang="en-US" sz="2000">
              <a:solidFill>
                <a:srgbClr val="2E2EBA"/>
              </a:solidFill>
              <a:latin typeface="宋体" pitchFamily="2" charset="-122"/>
            </a:endParaRPr>
          </a:p>
        </p:txBody>
      </p:sp>
      <p:sp>
        <p:nvSpPr>
          <p:cNvPr id="60425" name="Line 9"/>
          <p:cNvSpPr>
            <a:spLocks noChangeShapeType="1"/>
          </p:cNvSpPr>
          <p:nvPr/>
        </p:nvSpPr>
        <p:spPr bwMode="auto">
          <a:xfrm>
            <a:off x="609600" y="4191000"/>
            <a:ext cx="4572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6" name="Line 10"/>
          <p:cNvSpPr>
            <a:spLocks noChangeShapeType="1"/>
          </p:cNvSpPr>
          <p:nvPr/>
        </p:nvSpPr>
        <p:spPr bwMode="auto">
          <a:xfrm>
            <a:off x="4724400" y="20574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7" name="Line 11"/>
          <p:cNvSpPr>
            <a:spLocks noChangeShapeType="1"/>
          </p:cNvSpPr>
          <p:nvPr/>
        </p:nvSpPr>
        <p:spPr bwMode="auto">
          <a:xfrm>
            <a:off x="2971800" y="3733800"/>
            <a:ext cx="0" cy="91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12"/>
          <p:cNvSpPr>
            <a:spLocks noChangeShapeType="1"/>
          </p:cNvSpPr>
          <p:nvPr/>
        </p:nvSpPr>
        <p:spPr bwMode="auto">
          <a:xfrm>
            <a:off x="5181600" y="37338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Line 13"/>
          <p:cNvSpPr>
            <a:spLocks noChangeShapeType="1"/>
          </p:cNvSpPr>
          <p:nvPr/>
        </p:nvSpPr>
        <p:spPr bwMode="auto">
          <a:xfrm>
            <a:off x="1752600" y="3733800"/>
            <a:ext cx="1588"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4"/>
          <p:cNvSpPr>
            <a:spLocks noChangeShapeType="1"/>
          </p:cNvSpPr>
          <p:nvPr/>
        </p:nvSpPr>
        <p:spPr bwMode="auto">
          <a:xfrm>
            <a:off x="608013" y="3733800"/>
            <a:ext cx="1587"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Rectangle 15"/>
          <p:cNvSpPr>
            <a:spLocks noChangeArrowheads="1"/>
          </p:cNvSpPr>
          <p:nvPr/>
        </p:nvSpPr>
        <p:spPr bwMode="auto">
          <a:xfrm>
            <a:off x="4800600" y="2819400"/>
            <a:ext cx="914400" cy="914400"/>
          </a:xfrm>
          <a:prstGeom prst="rect">
            <a:avLst/>
          </a:prstGeom>
          <a:solidFill>
            <a:schemeClr val="bg1"/>
          </a:solidFill>
          <a:ln w="19050">
            <a:solidFill>
              <a:srgbClr val="2E2EBA"/>
            </a:solidFill>
            <a:miter lim="800000"/>
            <a:headEnd/>
            <a:tailEnd/>
          </a:ln>
        </p:spPr>
        <p:txBody>
          <a:bodyPr wrap="none" anchor="ctr"/>
          <a:lstStyle/>
          <a:p>
            <a:r>
              <a:rPr lang="zh-CN" altLang="en-US" sz="2000">
                <a:solidFill>
                  <a:schemeClr val="tx1"/>
                </a:solidFill>
                <a:latin typeface="宋体" pitchFamily="2" charset="-122"/>
              </a:rPr>
              <a:t>数据</a:t>
            </a:r>
          </a:p>
          <a:p>
            <a:r>
              <a:rPr lang="zh-CN" altLang="en-US" sz="2000">
                <a:solidFill>
                  <a:schemeClr val="tx1"/>
                </a:solidFill>
                <a:latin typeface="宋体" pitchFamily="2" charset="-122"/>
              </a:rPr>
              <a:t>上报</a:t>
            </a:r>
            <a:endParaRPr lang="zh-CN" altLang="en-US" sz="2000">
              <a:solidFill>
                <a:srgbClr val="2E2EBA"/>
              </a:solidFill>
              <a:latin typeface="宋体" pitchFamily="2" charset="-122"/>
            </a:endParaRPr>
          </a:p>
        </p:txBody>
      </p:sp>
      <p:sp>
        <p:nvSpPr>
          <p:cNvPr id="60432" name="Line 16"/>
          <p:cNvSpPr>
            <a:spLocks noChangeShapeType="1"/>
          </p:cNvSpPr>
          <p:nvPr/>
        </p:nvSpPr>
        <p:spPr bwMode="auto">
          <a:xfrm>
            <a:off x="4038600" y="37338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3" name="AutoShape 17"/>
          <p:cNvSpPr>
            <a:spLocks noChangeArrowheads="1"/>
          </p:cNvSpPr>
          <p:nvPr/>
        </p:nvSpPr>
        <p:spPr bwMode="auto">
          <a:xfrm>
            <a:off x="2209800" y="4648200"/>
            <a:ext cx="1600200" cy="1676400"/>
          </a:xfrm>
          <a:prstGeom prst="can">
            <a:avLst>
              <a:gd name="adj" fmla="val 2619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统计局综</a:t>
            </a:r>
          </a:p>
          <a:p>
            <a:r>
              <a:rPr lang="zh-CN" altLang="en-US" sz="2000">
                <a:solidFill>
                  <a:schemeClr val="tx1"/>
                </a:solidFill>
                <a:latin typeface="Arial" charset="0"/>
              </a:rPr>
              <a:t>合信息库</a:t>
            </a:r>
          </a:p>
        </p:txBody>
      </p:sp>
      <p:sp>
        <p:nvSpPr>
          <p:cNvPr id="60434" name="Rectangle 18"/>
          <p:cNvSpPr>
            <a:spLocks noChangeArrowheads="1"/>
          </p:cNvSpPr>
          <p:nvPr/>
        </p:nvSpPr>
        <p:spPr bwMode="auto">
          <a:xfrm>
            <a:off x="3886200" y="1371600"/>
            <a:ext cx="1524000" cy="685800"/>
          </a:xfrm>
          <a:prstGeom prst="rect">
            <a:avLst/>
          </a:prstGeom>
          <a:solidFill>
            <a:schemeClr val="bg1"/>
          </a:solidFill>
          <a:ln w="19050">
            <a:solidFill>
              <a:srgbClr val="2E2EBA"/>
            </a:solidFill>
            <a:miter lim="800000"/>
            <a:headEnd/>
            <a:tailEnd/>
          </a:ln>
        </p:spPr>
        <p:txBody>
          <a:bodyPr wrap="none" anchor="ctr"/>
          <a:lstStyle/>
          <a:p>
            <a:r>
              <a:rPr lang="zh-CN" altLang="en-US" sz="2000">
                <a:solidFill>
                  <a:schemeClr val="tx1"/>
                </a:solidFill>
                <a:latin typeface="宋体" pitchFamily="2" charset="-122"/>
              </a:rPr>
              <a:t>数据接口</a:t>
            </a:r>
          </a:p>
        </p:txBody>
      </p:sp>
      <p:sp>
        <p:nvSpPr>
          <p:cNvPr id="60435" name="Line 19"/>
          <p:cNvSpPr>
            <a:spLocks noChangeShapeType="1"/>
          </p:cNvSpPr>
          <p:nvPr/>
        </p:nvSpPr>
        <p:spPr bwMode="auto">
          <a:xfrm>
            <a:off x="4114800" y="24384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6" name="Line 20"/>
          <p:cNvSpPr>
            <a:spLocks noChangeShapeType="1"/>
          </p:cNvSpPr>
          <p:nvPr/>
        </p:nvSpPr>
        <p:spPr bwMode="auto">
          <a:xfrm>
            <a:off x="5257800" y="24384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7" name="Line 21"/>
          <p:cNvSpPr>
            <a:spLocks noChangeShapeType="1"/>
          </p:cNvSpPr>
          <p:nvPr/>
        </p:nvSpPr>
        <p:spPr bwMode="auto">
          <a:xfrm>
            <a:off x="4114800" y="2438400"/>
            <a:ext cx="1143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AutoShape 22"/>
          <p:cNvSpPr>
            <a:spLocks noChangeArrowheads="1"/>
          </p:cNvSpPr>
          <p:nvPr/>
        </p:nvSpPr>
        <p:spPr bwMode="auto">
          <a:xfrm>
            <a:off x="6629400" y="1600200"/>
            <a:ext cx="1600200" cy="1676400"/>
          </a:xfrm>
          <a:prstGeom prst="can">
            <a:avLst>
              <a:gd name="adj" fmla="val 2619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基础</a:t>
            </a:r>
          </a:p>
          <a:p>
            <a:r>
              <a:rPr lang="zh-CN" altLang="en-US" sz="2000">
                <a:solidFill>
                  <a:schemeClr val="tx1"/>
                </a:solidFill>
                <a:latin typeface="Arial" charset="0"/>
              </a:rPr>
              <a:t>数据库</a:t>
            </a:r>
          </a:p>
        </p:txBody>
      </p:sp>
      <p:sp>
        <p:nvSpPr>
          <p:cNvPr id="60439" name="AutoShape 23"/>
          <p:cNvSpPr>
            <a:spLocks noChangeArrowheads="1"/>
          </p:cNvSpPr>
          <p:nvPr/>
        </p:nvSpPr>
        <p:spPr bwMode="auto">
          <a:xfrm>
            <a:off x="6629400" y="4572000"/>
            <a:ext cx="1600200" cy="1676400"/>
          </a:xfrm>
          <a:prstGeom prst="can">
            <a:avLst>
              <a:gd name="adj" fmla="val 2619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2000">
                <a:solidFill>
                  <a:schemeClr val="tx1"/>
                </a:solidFill>
                <a:latin typeface="Arial" charset="0"/>
              </a:rPr>
              <a:t>综合</a:t>
            </a:r>
          </a:p>
          <a:p>
            <a:r>
              <a:rPr lang="zh-CN" altLang="en-US" sz="2000">
                <a:solidFill>
                  <a:schemeClr val="tx1"/>
                </a:solidFill>
                <a:latin typeface="Arial" charset="0"/>
              </a:rPr>
              <a:t>信息库</a:t>
            </a:r>
          </a:p>
        </p:txBody>
      </p:sp>
      <p:sp>
        <p:nvSpPr>
          <p:cNvPr id="60440" name="Line 24"/>
          <p:cNvSpPr>
            <a:spLocks noChangeShapeType="1"/>
          </p:cNvSpPr>
          <p:nvPr/>
        </p:nvSpPr>
        <p:spPr bwMode="auto">
          <a:xfrm>
            <a:off x="5410200" y="1752600"/>
            <a:ext cx="609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Line 25"/>
          <p:cNvSpPr>
            <a:spLocks noChangeShapeType="1"/>
          </p:cNvSpPr>
          <p:nvPr/>
        </p:nvSpPr>
        <p:spPr bwMode="auto">
          <a:xfrm>
            <a:off x="6019800" y="2438400"/>
            <a:ext cx="609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26"/>
          <p:cNvSpPr>
            <a:spLocks noChangeShapeType="1"/>
          </p:cNvSpPr>
          <p:nvPr/>
        </p:nvSpPr>
        <p:spPr bwMode="auto">
          <a:xfrm>
            <a:off x="6019800" y="1752600"/>
            <a:ext cx="0"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AutoShape 27"/>
          <p:cNvSpPr>
            <a:spLocks noChangeArrowheads="1"/>
          </p:cNvSpPr>
          <p:nvPr/>
        </p:nvSpPr>
        <p:spPr bwMode="auto">
          <a:xfrm>
            <a:off x="7162800" y="3429000"/>
            <a:ext cx="533400" cy="914400"/>
          </a:xfrm>
          <a:prstGeom prst="downArrow">
            <a:avLst>
              <a:gd name="adj1" fmla="val 50000"/>
              <a:gd name="adj2" fmla="val 42857"/>
            </a:avLst>
          </a:prstGeom>
          <a:solidFill>
            <a:srgbClr val="99FFCC"/>
          </a:solidFill>
          <a:ln w="9525">
            <a:solidFill>
              <a:schemeClr val="tx1"/>
            </a:solidFill>
            <a:miter lim="800000"/>
            <a:headEnd/>
            <a:tailEnd/>
          </a:ln>
        </p:spPr>
        <p:txBody>
          <a:bodyPr vert="eaVert" wrap="none" anchor="ctr"/>
          <a:lstStyle/>
          <a:p>
            <a:endParaRPr lang="zh-CN" altLang="en-US"/>
          </a:p>
        </p:txBody>
      </p:sp>
      <p:sp>
        <p:nvSpPr>
          <p:cNvPr id="60444" name="Rectangle 28"/>
          <p:cNvSpPr>
            <a:spLocks noChangeArrowheads="1"/>
          </p:cNvSpPr>
          <p:nvPr/>
        </p:nvSpPr>
        <p:spPr bwMode="auto">
          <a:xfrm>
            <a:off x="152400" y="1462088"/>
            <a:ext cx="3398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000">
                <a:solidFill>
                  <a:schemeClr val="tx1"/>
                </a:solidFill>
                <a:latin typeface="Arial" charset="0"/>
              </a:rPr>
              <a:t>统计局综合管理系统</a:t>
            </a:r>
          </a:p>
        </p:txBody>
      </p:sp>
      <p:sp>
        <p:nvSpPr>
          <p:cNvPr id="60445" name="Rectangle 29"/>
          <p:cNvSpPr>
            <a:spLocks noChangeArrowheads="1"/>
          </p:cNvSpPr>
          <p:nvPr/>
        </p:nvSpPr>
        <p:spPr bwMode="auto">
          <a:xfrm>
            <a:off x="8305800" y="1719263"/>
            <a:ext cx="541338"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000">
                <a:solidFill>
                  <a:schemeClr val="tx1"/>
                </a:solidFill>
                <a:latin typeface="Arial" charset="0"/>
              </a:rPr>
              <a:t>政</a:t>
            </a:r>
          </a:p>
          <a:p>
            <a:pPr algn="l"/>
            <a:r>
              <a:rPr lang="zh-CN" altLang="en-US" sz="2000">
                <a:solidFill>
                  <a:schemeClr val="tx1"/>
                </a:solidFill>
                <a:latin typeface="Arial" charset="0"/>
              </a:rPr>
              <a:t>府</a:t>
            </a:r>
          </a:p>
          <a:p>
            <a:pPr algn="l"/>
            <a:r>
              <a:rPr lang="zh-CN" altLang="en-US" sz="2000">
                <a:solidFill>
                  <a:schemeClr val="tx1"/>
                </a:solidFill>
                <a:latin typeface="Arial" charset="0"/>
              </a:rPr>
              <a:t>信</a:t>
            </a:r>
          </a:p>
          <a:p>
            <a:pPr algn="l"/>
            <a:r>
              <a:rPr lang="zh-CN" altLang="en-US" sz="2000">
                <a:solidFill>
                  <a:schemeClr val="tx1"/>
                </a:solidFill>
                <a:latin typeface="Arial" charset="0"/>
              </a:rPr>
              <a:t>息</a:t>
            </a:r>
          </a:p>
          <a:p>
            <a:pPr algn="l"/>
            <a:r>
              <a:rPr lang="zh-CN" altLang="en-US" sz="2000">
                <a:solidFill>
                  <a:schemeClr val="tx1"/>
                </a:solidFill>
                <a:latin typeface="Arial" charset="0"/>
              </a:rPr>
              <a:t>资</a:t>
            </a:r>
          </a:p>
          <a:p>
            <a:pPr algn="l"/>
            <a:r>
              <a:rPr lang="zh-CN" altLang="en-US" sz="2000">
                <a:solidFill>
                  <a:schemeClr val="tx1"/>
                </a:solidFill>
                <a:latin typeface="Arial" charset="0"/>
              </a:rPr>
              <a:t>源</a:t>
            </a:r>
          </a:p>
          <a:p>
            <a:pPr algn="l"/>
            <a:r>
              <a:rPr lang="zh-CN" altLang="en-US" sz="2000">
                <a:solidFill>
                  <a:schemeClr val="tx1"/>
                </a:solidFill>
                <a:latin typeface="Arial" charset="0"/>
              </a:rPr>
              <a:t>库</a:t>
            </a: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Rot="1" noChangeArrowheads="1"/>
          </p:cNvSpPr>
          <p:nvPr/>
        </p:nvSpPr>
        <p:spPr bwMode="auto">
          <a:xfrm>
            <a:off x="431800" y="458788"/>
            <a:ext cx="8540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kumimoji="1" lang="zh-CN" altLang="en-US" sz="3000"/>
              <a:t> </a:t>
            </a:r>
            <a:r>
              <a:rPr lang="zh-CN" altLang="en-US" sz="4000">
                <a:solidFill>
                  <a:srgbClr val="0000FF"/>
                </a:solidFill>
                <a:latin typeface="黑体" pitchFamily="49" charset="-122"/>
                <a:ea typeface="黑体" pitchFamily="49" charset="-122"/>
                <a:cs typeface="Times New Roman" pitchFamily="18" charset="0"/>
              </a:rPr>
              <a:t>总体设计  </a:t>
            </a:r>
            <a:r>
              <a:rPr lang="en-US" altLang="zh-CN" sz="4000">
                <a:solidFill>
                  <a:srgbClr val="0000FF"/>
                </a:solidFill>
                <a:latin typeface="黑体" pitchFamily="49" charset="-122"/>
                <a:ea typeface="黑体" pitchFamily="49" charset="-122"/>
                <a:cs typeface="Times New Roman" pitchFamily="18" charset="0"/>
              </a:rPr>
              <a:t>vs  </a:t>
            </a:r>
            <a:r>
              <a:rPr lang="zh-CN" altLang="en-US" sz="4000">
                <a:solidFill>
                  <a:srgbClr val="0000FF"/>
                </a:solidFill>
                <a:latin typeface="黑体" pitchFamily="49" charset="-122"/>
                <a:ea typeface="黑体" pitchFamily="49" charset="-122"/>
                <a:cs typeface="Times New Roman" pitchFamily="18" charset="0"/>
              </a:rPr>
              <a:t>详细设计</a:t>
            </a:r>
          </a:p>
        </p:txBody>
      </p:sp>
      <p:sp>
        <p:nvSpPr>
          <p:cNvPr id="6147" name="Rectangle 6"/>
          <p:cNvSpPr>
            <a:spLocks noChangeArrowheads="1"/>
          </p:cNvSpPr>
          <p:nvPr/>
        </p:nvSpPr>
        <p:spPr bwMode="auto">
          <a:xfrm>
            <a:off x="566738" y="3833813"/>
            <a:ext cx="8501062"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lnSpc>
                <a:spcPct val="140000"/>
              </a:lnSpc>
              <a:spcBef>
                <a:spcPct val="20000"/>
              </a:spcBef>
              <a:buClr>
                <a:schemeClr val="accent2"/>
              </a:buClr>
              <a:buFont typeface="Wingdings" pitchFamily="2" charset="2"/>
              <a:buNone/>
            </a:pPr>
            <a:r>
              <a:rPr lang="en-US" altLang="zh-CN" sz="2800" dirty="0">
                <a:solidFill>
                  <a:schemeClr val="tx1"/>
                </a:solidFill>
                <a:latin typeface="黑体" pitchFamily="49" charset="-122"/>
                <a:ea typeface="黑体" pitchFamily="49" charset="-122"/>
              </a:rPr>
              <a:t>(2)</a:t>
            </a:r>
            <a:r>
              <a:rPr lang="zh-CN" altLang="en-US" sz="2800" dirty="0">
                <a:latin typeface="黑体" pitchFamily="49" charset="-122"/>
                <a:ea typeface="黑体" pitchFamily="49" charset="-122"/>
              </a:rPr>
              <a:t>详细设计</a:t>
            </a:r>
          </a:p>
          <a:p>
            <a:pPr marL="469900" indent="-469900" algn="l" eaLnBrk="0" hangingPunct="0">
              <a:lnSpc>
                <a:spcPct val="140000"/>
              </a:lnSpc>
              <a:buClr>
                <a:schemeClr val="accent2"/>
              </a:buClr>
              <a:buFont typeface="Wingdings" pitchFamily="2" charset="2"/>
              <a:buNone/>
            </a:pPr>
            <a:r>
              <a:rPr lang="zh-CN" altLang="en-US" sz="2800" dirty="0">
                <a:solidFill>
                  <a:schemeClr val="tx1"/>
                </a:solidFill>
                <a:latin typeface="楷体_GB2312" pitchFamily="49" charset="-122"/>
                <a:ea typeface="楷体_GB2312" pitchFamily="49" charset="-122"/>
              </a:rPr>
              <a:t>   </a:t>
            </a:r>
            <a:r>
              <a:rPr lang="zh-CN" altLang="en-US" sz="2800" dirty="0">
                <a:solidFill>
                  <a:schemeClr val="tx1"/>
                </a:solidFill>
                <a:latin typeface="+mn-ea"/>
                <a:ea typeface="+mn-ea"/>
              </a:rPr>
              <a:t>确定模块内部的</a:t>
            </a:r>
            <a:r>
              <a:rPr lang="zh-CN" altLang="en-US" sz="2800" dirty="0">
                <a:solidFill>
                  <a:srgbClr val="0000FF"/>
                </a:solidFill>
                <a:latin typeface="+mn-ea"/>
                <a:ea typeface="+mn-ea"/>
              </a:rPr>
              <a:t>算法和数据</a:t>
            </a:r>
            <a:r>
              <a:rPr lang="zh-CN" altLang="en-US" sz="2800" dirty="0">
                <a:solidFill>
                  <a:schemeClr val="tx1"/>
                </a:solidFill>
                <a:latin typeface="+mn-ea"/>
                <a:ea typeface="+mn-ea"/>
              </a:rPr>
              <a:t>结构，产生描述各模块程序过程的详细文档。</a:t>
            </a:r>
          </a:p>
        </p:txBody>
      </p:sp>
      <p:sp>
        <p:nvSpPr>
          <p:cNvPr id="454663" name="Rectangle 7"/>
          <p:cNvSpPr>
            <a:spLocks noChangeArrowheads="1"/>
          </p:cNvSpPr>
          <p:nvPr/>
        </p:nvSpPr>
        <p:spPr bwMode="auto">
          <a:xfrm>
            <a:off x="566738" y="1854200"/>
            <a:ext cx="8577262" cy="1719510"/>
          </a:xfrm>
          <a:prstGeom prst="rect">
            <a:avLst/>
          </a:prstGeom>
          <a:noFill/>
          <a:ln w="9525" algn="ctr">
            <a:noFill/>
            <a:miter lim="800000"/>
            <a:headEnd/>
            <a:tailEnd/>
          </a:ln>
          <a:effectLst/>
        </p:spPr>
        <p:txBody>
          <a:bodyPr lIns="0" tIns="0" rIns="0" bIns="0">
            <a:spAutoFit/>
          </a:bodyPr>
          <a:lstStyle/>
          <a:p>
            <a:pPr algn="l" eaLnBrk="0" hangingPunct="0">
              <a:lnSpc>
                <a:spcPct val="140000"/>
              </a:lnSpc>
              <a:defRPr/>
            </a:pPr>
            <a:r>
              <a:rPr lang="en-US" altLang="zh-CN" sz="2800" dirty="0">
                <a:solidFill>
                  <a:schemeClr val="tx1"/>
                </a:solidFill>
                <a:latin typeface="黑体" pitchFamily="2" charset="-122"/>
                <a:ea typeface="黑体" pitchFamily="2" charset="-122"/>
              </a:rPr>
              <a:t>(1)</a:t>
            </a:r>
            <a:r>
              <a:rPr lang="zh-CN" altLang="en-US" sz="2800" dirty="0">
                <a:latin typeface="黑体" pitchFamily="49" charset="-122"/>
                <a:ea typeface="黑体" pitchFamily="49" charset="-122"/>
              </a:rPr>
              <a:t>总体设计（概要设计）</a:t>
            </a:r>
            <a:endParaRPr lang="en-US" altLang="zh-CN" sz="2800" dirty="0">
              <a:latin typeface="黑体" pitchFamily="49" charset="-122"/>
              <a:ea typeface="黑体" pitchFamily="49" charset="-122"/>
            </a:endParaRPr>
          </a:p>
          <a:p>
            <a:pPr algn="l" eaLnBrk="0" hangingPunct="0">
              <a:lnSpc>
                <a:spcPct val="140000"/>
              </a:lnSpc>
              <a:defRPr/>
            </a:pPr>
            <a:r>
              <a:rPr lang="en-US" altLang="zh-CN" sz="2800" b="0" dirty="0">
                <a:solidFill>
                  <a:schemeClr val="tx1"/>
                </a:solidFill>
                <a:latin typeface="楷体_GB2312" pitchFamily="49" charset="-122"/>
                <a:ea typeface="楷体_GB2312" pitchFamily="49" charset="-122"/>
              </a:rPr>
              <a:t>   </a:t>
            </a:r>
            <a:r>
              <a:rPr lang="zh-CN" altLang="en-US" sz="2800" dirty="0">
                <a:solidFill>
                  <a:schemeClr val="tx1"/>
                </a:solidFill>
                <a:latin typeface="+mn-ea"/>
                <a:ea typeface="+mn-ea"/>
              </a:rPr>
              <a:t>确定</a:t>
            </a:r>
            <a:r>
              <a:rPr lang="zh-CN" altLang="en-US" sz="2800" dirty="0">
                <a:solidFill>
                  <a:srgbClr val="0000FF"/>
                </a:solidFill>
                <a:latin typeface="+mn-ea"/>
                <a:ea typeface="+mn-ea"/>
              </a:rPr>
              <a:t>软件的结构</a:t>
            </a:r>
            <a:r>
              <a:rPr lang="zh-CN" altLang="en-US" sz="2800" dirty="0">
                <a:solidFill>
                  <a:schemeClr val="tx1"/>
                </a:solidFill>
                <a:latin typeface="+mn-ea"/>
                <a:ea typeface="+mn-ea"/>
              </a:rPr>
              <a:t>以及各组成成分</a:t>
            </a:r>
            <a:r>
              <a:rPr lang="en-US" altLang="zh-CN" sz="2800" dirty="0">
                <a:solidFill>
                  <a:schemeClr val="tx1"/>
                </a:solidFill>
                <a:latin typeface="+mn-ea"/>
                <a:ea typeface="+mn-ea"/>
              </a:rPr>
              <a:t>(</a:t>
            </a:r>
            <a:r>
              <a:rPr lang="zh-CN" altLang="en-US" sz="2800" dirty="0">
                <a:solidFill>
                  <a:schemeClr val="tx1"/>
                </a:solidFill>
                <a:latin typeface="+mn-ea"/>
                <a:ea typeface="+mn-ea"/>
              </a:rPr>
              <a:t>子系统或模块</a:t>
            </a:r>
            <a:r>
              <a:rPr lang="en-US" altLang="zh-CN" sz="2800" dirty="0">
                <a:solidFill>
                  <a:schemeClr val="tx1"/>
                </a:solidFill>
                <a:latin typeface="+mn-ea"/>
                <a:ea typeface="+mn-ea"/>
              </a:rPr>
              <a:t>)</a:t>
            </a:r>
            <a:r>
              <a:rPr lang="zh-CN" altLang="en-US" sz="2800" dirty="0">
                <a:solidFill>
                  <a:schemeClr val="tx1"/>
                </a:solidFill>
                <a:latin typeface="+mn-ea"/>
                <a:ea typeface="+mn-ea"/>
              </a:rPr>
              <a:t>之间的相互关系。</a:t>
            </a:r>
          </a:p>
        </p:txBody>
      </p:sp>
      <p:sp>
        <p:nvSpPr>
          <p:cNvPr id="13317" name="Rectangle 8"/>
          <p:cNvSpPr>
            <a:spLocks noChangeArrowheads="1"/>
          </p:cNvSpPr>
          <p:nvPr/>
        </p:nvSpPr>
        <p:spPr bwMode="auto">
          <a:xfrm>
            <a:off x="1050925" y="6089650"/>
            <a:ext cx="600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2400">
                <a:solidFill>
                  <a:srgbClr val="0000FF"/>
                </a:solidFill>
              </a:rPr>
              <a:t>总体，细节；战略，战术；宏观，微观；</a:t>
            </a:r>
            <a:r>
              <a:rPr lang="en-US" altLang="zh-CN" sz="2400">
                <a:solidFill>
                  <a:srgbClr val="0000FF"/>
                </a:solidFill>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31800" y="2565400"/>
            <a:ext cx="831691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en-GB" altLang="zh-CN" sz="4400">
                <a:solidFill>
                  <a:schemeClr val="tx1"/>
                </a:solidFill>
                <a:latin typeface="Arial" charset="0"/>
              </a:rPr>
              <a:t> </a:t>
            </a:r>
            <a:r>
              <a:rPr lang="en-GB" altLang="zh-CN" sz="4400">
                <a:solidFill>
                  <a:srgbClr val="0000FF"/>
                </a:solidFill>
                <a:latin typeface="Arial" charset="0"/>
              </a:rPr>
              <a:t>(3) </a:t>
            </a:r>
            <a:r>
              <a:rPr lang="zh-CN" altLang="en-GB" sz="4400">
                <a:solidFill>
                  <a:srgbClr val="0000FF"/>
                </a:solidFill>
                <a:latin typeface="Arial" charset="0"/>
              </a:rPr>
              <a:t>由</a:t>
            </a:r>
            <a:r>
              <a:rPr lang="en-GB" altLang="zh-CN" sz="4400">
                <a:solidFill>
                  <a:srgbClr val="0000FF"/>
                </a:solidFill>
                <a:latin typeface="Arial" charset="0"/>
              </a:rPr>
              <a:t>DFD</a:t>
            </a:r>
            <a:r>
              <a:rPr lang="zh-CN" altLang="en-GB" sz="4400">
                <a:solidFill>
                  <a:srgbClr val="0000FF"/>
                </a:solidFill>
                <a:latin typeface="Arial" charset="0"/>
              </a:rPr>
              <a:t>图导出总体结构</a:t>
            </a:r>
            <a:endParaRPr lang="zh-CN" altLang="en-US" sz="1800">
              <a:solidFill>
                <a:srgbClr val="0000FF"/>
              </a:solidFill>
              <a:latin typeface="Arial" charset="0"/>
            </a:endParaRPr>
          </a:p>
        </p:txBody>
      </p:sp>
    </p:spTree>
  </p:cSld>
  <p:clrMapOvr>
    <a:masterClrMapping/>
  </p:clrMapOvr>
  <p:transition>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57225" y="684213"/>
            <a:ext cx="2070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原理</a:t>
            </a:r>
          </a:p>
        </p:txBody>
      </p:sp>
      <p:sp>
        <p:nvSpPr>
          <p:cNvPr id="62467" name="Line 3"/>
          <p:cNvSpPr>
            <a:spLocks noChangeShapeType="1"/>
          </p:cNvSpPr>
          <p:nvPr/>
        </p:nvSpPr>
        <p:spPr bwMode="auto">
          <a:xfrm flipV="1">
            <a:off x="3200400" y="1733550"/>
            <a:ext cx="0" cy="3657600"/>
          </a:xfrm>
          <a:prstGeom prst="line">
            <a:avLst/>
          </a:prstGeom>
          <a:noFill/>
          <a:ln w="25400" cap="sq">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8" name="Line 4"/>
          <p:cNvSpPr>
            <a:spLocks noChangeShapeType="1"/>
          </p:cNvSpPr>
          <p:nvPr/>
        </p:nvSpPr>
        <p:spPr bwMode="auto">
          <a:xfrm>
            <a:off x="3200400" y="5391150"/>
            <a:ext cx="5257800" cy="0"/>
          </a:xfrm>
          <a:prstGeom prst="line">
            <a:avLst/>
          </a:prstGeom>
          <a:noFill/>
          <a:ln w="25400" cap="sq">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9" name="Oval 5"/>
          <p:cNvSpPr>
            <a:spLocks noChangeArrowheads="1"/>
          </p:cNvSpPr>
          <p:nvPr/>
        </p:nvSpPr>
        <p:spPr bwMode="auto">
          <a:xfrm>
            <a:off x="4114800" y="2800350"/>
            <a:ext cx="914400" cy="1752600"/>
          </a:xfrm>
          <a:prstGeom prst="ellipse">
            <a:avLst/>
          </a:prstGeom>
          <a:solidFill>
            <a:schemeClr val="accent2"/>
          </a:solidFill>
          <a:ln w="12700" cap="sq">
            <a:solidFill>
              <a:schemeClr val="tx1"/>
            </a:solidFill>
            <a:round/>
            <a:headEnd type="none" w="sm" len="sm"/>
            <a:tailEnd type="none" w="sm" len="sm"/>
          </a:ln>
        </p:spPr>
        <p:txBody>
          <a:bodyPr wrap="none" anchor="ctr"/>
          <a:lstStyle/>
          <a:p>
            <a:endParaRPr lang="zh-CN" altLang="en-US"/>
          </a:p>
        </p:txBody>
      </p:sp>
      <p:sp>
        <p:nvSpPr>
          <p:cNvPr id="62470" name="Oval 6"/>
          <p:cNvSpPr>
            <a:spLocks noChangeArrowheads="1"/>
          </p:cNvSpPr>
          <p:nvPr/>
        </p:nvSpPr>
        <p:spPr bwMode="auto">
          <a:xfrm>
            <a:off x="6248400" y="2876550"/>
            <a:ext cx="914400" cy="17526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kumimoji="1" lang="zh-CN" altLang="en-US" sz="2400">
              <a:solidFill>
                <a:schemeClr val="tx1"/>
              </a:solidFill>
            </a:endParaRPr>
          </a:p>
        </p:txBody>
      </p:sp>
      <p:sp>
        <p:nvSpPr>
          <p:cNvPr id="62471" name="Oval 7"/>
          <p:cNvSpPr>
            <a:spLocks noChangeArrowheads="1"/>
          </p:cNvSpPr>
          <p:nvPr/>
        </p:nvSpPr>
        <p:spPr bwMode="auto">
          <a:xfrm>
            <a:off x="4572000" y="3943350"/>
            <a:ext cx="2057400" cy="914400"/>
          </a:xfrm>
          <a:prstGeom prst="ellipse">
            <a:avLst/>
          </a:prstGeom>
          <a:solidFill>
            <a:schemeClr val="bg1"/>
          </a:solidFill>
          <a:ln w="12700" cap="sq">
            <a:solidFill>
              <a:schemeClr val="tx1"/>
            </a:solidFill>
            <a:round/>
            <a:headEnd type="none" w="sm" len="sm"/>
            <a:tailEnd type="none" w="sm" len="sm"/>
          </a:ln>
        </p:spPr>
        <p:txBody>
          <a:bodyPr wrap="none" anchor="ctr"/>
          <a:lstStyle/>
          <a:p>
            <a:endParaRPr lang="zh-CN" altLang="en-US"/>
          </a:p>
        </p:txBody>
      </p:sp>
      <p:sp>
        <p:nvSpPr>
          <p:cNvPr id="62472" name="Freeform 8"/>
          <p:cNvSpPr>
            <a:spLocks/>
          </p:cNvSpPr>
          <p:nvPr/>
        </p:nvSpPr>
        <p:spPr bwMode="auto">
          <a:xfrm>
            <a:off x="4268788" y="2751138"/>
            <a:ext cx="2949575" cy="1798637"/>
          </a:xfrm>
          <a:custGeom>
            <a:avLst/>
            <a:gdLst>
              <a:gd name="T0" fmla="*/ 0 w 1858"/>
              <a:gd name="T1" fmla="*/ 0 h 1133"/>
              <a:gd name="T2" fmla="*/ 2147483647 w 1858"/>
              <a:gd name="T3" fmla="*/ 2147483647 h 1133"/>
              <a:gd name="T4" fmla="*/ 2147483647 w 1858"/>
              <a:gd name="T5" fmla="*/ 2147483647 h 1133"/>
              <a:gd name="T6" fmla="*/ 2147483647 w 1858"/>
              <a:gd name="T7" fmla="*/ 2147483647 h 1133"/>
              <a:gd name="T8" fmla="*/ 2147483647 w 1858"/>
              <a:gd name="T9" fmla="*/ 2147483647 h 1133"/>
              <a:gd name="T10" fmla="*/ 2147483647 w 1858"/>
              <a:gd name="T11" fmla="*/ 2147483647 h 1133"/>
              <a:gd name="T12" fmla="*/ 2147483647 w 1858"/>
              <a:gd name="T13" fmla="*/ 2147483647 h 1133"/>
              <a:gd name="T14" fmla="*/ 2147483647 w 1858"/>
              <a:gd name="T15" fmla="*/ 2147483647 h 1133"/>
              <a:gd name="T16" fmla="*/ 2147483647 w 1858"/>
              <a:gd name="T17" fmla="*/ 2147483647 h 1133"/>
              <a:gd name="T18" fmla="*/ 2147483647 w 1858"/>
              <a:gd name="T19" fmla="*/ 2147483647 h 1133"/>
              <a:gd name="T20" fmla="*/ 2147483647 w 1858"/>
              <a:gd name="T21" fmla="*/ 2147483647 h 1133"/>
              <a:gd name="T22" fmla="*/ 2147483647 w 1858"/>
              <a:gd name="T23" fmla="*/ 2147483647 h 1133"/>
              <a:gd name="T24" fmla="*/ 2147483647 w 1858"/>
              <a:gd name="T25" fmla="*/ 2147483647 h 1133"/>
              <a:gd name="T26" fmla="*/ 2147483647 w 1858"/>
              <a:gd name="T27" fmla="*/ 2147483647 h 1133"/>
              <a:gd name="T28" fmla="*/ 2147483647 w 1858"/>
              <a:gd name="T29" fmla="*/ 2147483647 h 1133"/>
              <a:gd name="T30" fmla="*/ 2147483647 w 1858"/>
              <a:gd name="T31" fmla="*/ 2147483647 h 1133"/>
              <a:gd name="T32" fmla="*/ 2147483647 w 1858"/>
              <a:gd name="T33" fmla="*/ 2147483647 h 1133"/>
              <a:gd name="T34" fmla="*/ 2147483647 w 1858"/>
              <a:gd name="T35" fmla="*/ 2147483647 h 1133"/>
              <a:gd name="T36" fmla="*/ 2147483647 w 1858"/>
              <a:gd name="T37" fmla="*/ 2147483647 h 1133"/>
              <a:gd name="T38" fmla="*/ 2147483647 w 1858"/>
              <a:gd name="T39" fmla="*/ 2147483647 h 1133"/>
              <a:gd name="T40" fmla="*/ 2147483647 w 1858"/>
              <a:gd name="T41" fmla="*/ 2147483647 h 1133"/>
              <a:gd name="T42" fmla="*/ 2147483647 w 1858"/>
              <a:gd name="T43" fmla="*/ 2147483647 h 1133"/>
              <a:gd name="T44" fmla="*/ 2147483647 w 1858"/>
              <a:gd name="T45" fmla="*/ 2147483647 h 1133"/>
              <a:gd name="T46" fmla="*/ 2147483647 w 1858"/>
              <a:gd name="T47" fmla="*/ 2147483647 h 1133"/>
              <a:gd name="T48" fmla="*/ 2147483647 w 1858"/>
              <a:gd name="T49" fmla="*/ 2147483647 h 1133"/>
              <a:gd name="T50" fmla="*/ 2147483647 w 1858"/>
              <a:gd name="T51" fmla="*/ 2147483647 h 1133"/>
              <a:gd name="T52" fmla="*/ 2147483647 w 1858"/>
              <a:gd name="T53" fmla="*/ 2147483647 h 1133"/>
              <a:gd name="T54" fmla="*/ 2147483647 w 1858"/>
              <a:gd name="T55" fmla="*/ 2147483647 h 1133"/>
              <a:gd name="T56" fmla="*/ 2147483647 w 1858"/>
              <a:gd name="T57" fmla="*/ 2147483647 h 1133"/>
              <a:gd name="T58" fmla="*/ 2147483647 w 1858"/>
              <a:gd name="T59" fmla="*/ 2147483647 h 1133"/>
              <a:gd name="T60" fmla="*/ 2147483647 w 1858"/>
              <a:gd name="T61" fmla="*/ 2147483647 h 1133"/>
              <a:gd name="T62" fmla="*/ 2147483647 w 1858"/>
              <a:gd name="T63" fmla="*/ 2147483647 h 1133"/>
              <a:gd name="T64" fmla="*/ 2147483647 w 1858"/>
              <a:gd name="T65" fmla="*/ 2147483647 h 1133"/>
              <a:gd name="T66" fmla="*/ 2147483647 w 1858"/>
              <a:gd name="T67" fmla="*/ 2147483647 h 1133"/>
              <a:gd name="T68" fmla="*/ 2147483647 w 1858"/>
              <a:gd name="T69" fmla="*/ 2147483647 h 1133"/>
              <a:gd name="T70" fmla="*/ 2147483647 w 1858"/>
              <a:gd name="T71" fmla="*/ 2147483647 h 1133"/>
              <a:gd name="T72" fmla="*/ 2147483647 w 1858"/>
              <a:gd name="T73" fmla="*/ 2147483647 h 1133"/>
              <a:gd name="T74" fmla="*/ 2147483647 w 1858"/>
              <a:gd name="T75" fmla="*/ 2147483647 h 11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8"/>
              <a:gd name="T115" fmla="*/ 0 h 1133"/>
              <a:gd name="T116" fmla="*/ 1858 w 1858"/>
              <a:gd name="T117" fmla="*/ 1133 h 11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8" h="1133">
                <a:moveTo>
                  <a:pt x="0" y="0"/>
                </a:moveTo>
                <a:cubicBezTo>
                  <a:pt x="29" y="44"/>
                  <a:pt x="83" y="105"/>
                  <a:pt x="122" y="145"/>
                </a:cubicBezTo>
                <a:cubicBezTo>
                  <a:pt x="144" y="206"/>
                  <a:pt x="123" y="215"/>
                  <a:pt x="100" y="267"/>
                </a:cubicBezTo>
                <a:cubicBezTo>
                  <a:pt x="91" y="288"/>
                  <a:pt x="78" y="333"/>
                  <a:pt x="78" y="333"/>
                </a:cubicBezTo>
                <a:cubicBezTo>
                  <a:pt x="82" y="344"/>
                  <a:pt x="82" y="358"/>
                  <a:pt x="89" y="367"/>
                </a:cubicBezTo>
                <a:cubicBezTo>
                  <a:pt x="97" y="377"/>
                  <a:pt x="112" y="381"/>
                  <a:pt x="122" y="389"/>
                </a:cubicBezTo>
                <a:cubicBezTo>
                  <a:pt x="149" y="410"/>
                  <a:pt x="176" y="431"/>
                  <a:pt x="200" y="456"/>
                </a:cubicBezTo>
                <a:cubicBezTo>
                  <a:pt x="225" y="532"/>
                  <a:pt x="197" y="601"/>
                  <a:pt x="145" y="656"/>
                </a:cubicBezTo>
                <a:cubicBezTo>
                  <a:pt x="141" y="667"/>
                  <a:pt x="134" y="677"/>
                  <a:pt x="134" y="689"/>
                </a:cubicBezTo>
                <a:cubicBezTo>
                  <a:pt x="134" y="759"/>
                  <a:pt x="206" y="752"/>
                  <a:pt x="256" y="767"/>
                </a:cubicBezTo>
                <a:cubicBezTo>
                  <a:pt x="278" y="774"/>
                  <a:pt x="322" y="789"/>
                  <a:pt x="322" y="789"/>
                </a:cubicBezTo>
                <a:cubicBezTo>
                  <a:pt x="397" y="861"/>
                  <a:pt x="328" y="935"/>
                  <a:pt x="367" y="1045"/>
                </a:cubicBezTo>
                <a:cubicBezTo>
                  <a:pt x="375" y="1067"/>
                  <a:pt x="434" y="1067"/>
                  <a:pt x="434" y="1067"/>
                </a:cubicBezTo>
                <a:cubicBezTo>
                  <a:pt x="503" y="1053"/>
                  <a:pt x="491" y="1046"/>
                  <a:pt x="545" y="1011"/>
                </a:cubicBezTo>
                <a:cubicBezTo>
                  <a:pt x="589" y="1015"/>
                  <a:pt x="635" y="1012"/>
                  <a:pt x="678" y="1022"/>
                </a:cubicBezTo>
                <a:cubicBezTo>
                  <a:pt x="704" y="1028"/>
                  <a:pt x="723" y="1110"/>
                  <a:pt x="723" y="1111"/>
                </a:cubicBezTo>
                <a:cubicBezTo>
                  <a:pt x="727" y="1123"/>
                  <a:pt x="745" y="1126"/>
                  <a:pt x="756" y="1133"/>
                </a:cubicBezTo>
                <a:cubicBezTo>
                  <a:pt x="774" y="1129"/>
                  <a:pt x="796" y="1133"/>
                  <a:pt x="811" y="1122"/>
                </a:cubicBezTo>
                <a:cubicBezTo>
                  <a:pt x="832" y="1106"/>
                  <a:pt x="834" y="1071"/>
                  <a:pt x="856" y="1056"/>
                </a:cubicBezTo>
                <a:cubicBezTo>
                  <a:pt x="867" y="1048"/>
                  <a:pt x="878" y="1041"/>
                  <a:pt x="889" y="1033"/>
                </a:cubicBezTo>
                <a:cubicBezTo>
                  <a:pt x="960" y="1041"/>
                  <a:pt x="1032" y="1044"/>
                  <a:pt x="1100" y="1067"/>
                </a:cubicBezTo>
                <a:cubicBezTo>
                  <a:pt x="1128" y="1094"/>
                  <a:pt x="1152" y="1110"/>
                  <a:pt x="1189" y="1122"/>
                </a:cubicBezTo>
                <a:cubicBezTo>
                  <a:pt x="1246" y="1104"/>
                  <a:pt x="1209" y="1126"/>
                  <a:pt x="1234" y="1067"/>
                </a:cubicBezTo>
                <a:cubicBezTo>
                  <a:pt x="1239" y="1055"/>
                  <a:pt x="1251" y="1045"/>
                  <a:pt x="1256" y="1033"/>
                </a:cubicBezTo>
                <a:cubicBezTo>
                  <a:pt x="1265" y="1012"/>
                  <a:pt x="1255" y="970"/>
                  <a:pt x="1278" y="967"/>
                </a:cubicBezTo>
                <a:cubicBezTo>
                  <a:pt x="1304" y="963"/>
                  <a:pt x="1330" y="960"/>
                  <a:pt x="1356" y="956"/>
                </a:cubicBezTo>
                <a:cubicBezTo>
                  <a:pt x="1367" y="952"/>
                  <a:pt x="1381" y="953"/>
                  <a:pt x="1389" y="945"/>
                </a:cubicBezTo>
                <a:cubicBezTo>
                  <a:pt x="1397" y="936"/>
                  <a:pt x="1396" y="922"/>
                  <a:pt x="1400" y="911"/>
                </a:cubicBezTo>
                <a:cubicBezTo>
                  <a:pt x="1407" y="889"/>
                  <a:pt x="1416" y="867"/>
                  <a:pt x="1423" y="845"/>
                </a:cubicBezTo>
                <a:cubicBezTo>
                  <a:pt x="1427" y="834"/>
                  <a:pt x="1424" y="818"/>
                  <a:pt x="1434" y="811"/>
                </a:cubicBezTo>
                <a:cubicBezTo>
                  <a:pt x="1480" y="780"/>
                  <a:pt x="1458" y="798"/>
                  <a:pt x="1500" y="756"/>
                </a:cubicBezTo>
                <a:cubicBezTo>
                  <a:pt x="1520" y="700"/>
                  <a:pt x="1498" y="632"/>
                  <a:pt x="1523" y="578"/>
                </a:cubicBezTo>
                <a:cubicBezTo>
                  <a:pt x="1533" y="557"/>
                  <a:pt x="1589" y="556"/>
                  <a:pt x="1589" y="556"/>
                </a:cubicBezTo>
                <a:cubicBezTo>
                  <a:pt x="1649" y="595"/>
                  <a:pt x="1639" y="601"/>
                  <a:pt x="1700" y="556"/>
                </a:cubicBezTo>
                <a:cubicBezTo>
                  <a:pt x="1696" y="511"/>
                  <a:pt x="1696" y="466"/>
                  <a:pt x="1689" y="422"/>
                </a:cubicBezTo>
                <a:cubicBezTo>
                  <a:pt x="1685" y="399"/>
                  <a:pt x="1667" y="356"/>
                  <a:pt x="1667" y="356"/>
                </a:cubicBezTo>
                <a:cubicBezTo>
                  <a:pt x="1735" y="309"/>
                  <a:pt x="1841" y="302"/>
                  <a:pt x="1856" y="200"/>
                </a:cubicBezTo>
                <a:cubicBezTo>
                  <a:pt x="1858" y="185"/>
                  <a:pt x="1856" y="171"/>
                  <a:pt x="1856" y="156"/>
                </a:cubicBezTo>
              </a:path>
            </a:pathLst>
          </a:custGeom>
          <a:noFill/>
          <a:ln w="28575" cap="sq">
            <a:solidFill>
              <a:srgbClr val="FF0000"/>
            </a:solidFill>
            <a:round/>
            <a:headEnd type="none" w="sm" len="sm"/>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3" name="Text Box 9"/>
          <p:cNvSpPr txBox="1">
            <a:spLocks noChangeArrowheads="1"/>
          </p:cNvSpPr>
          <p:nvPr/>
        </p:nvSpPr>
        <p:spPr bwMode="auto">
          <a:xfrm>
            <a:off x="2270125" y="3278188"/>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a:solidFill>
                  <a:schemeClr val="tx1"/>
                </a:solidFill>
              </a:rPr>
              <a:t>信息</a:t>
            </a:r>
          </a:p>
        </p:txBody>
      </p:sp>
      <p:sp>
        <p:nvSpPr>
          <p:cNvPr id="62474" name="Text Box 10"/>
          <p:cNvSpPr txBox="1">
            <a:spLocks noChangeArrowheads="1"/>
          </p:cNvSpPr>
          <p:nvPr/>
        </p:nvSpPr>
        <p:spPr bwMode="auto">
          <a:xfrm>
            <a:off x="1752600" y="188595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a:solidFill>
                  <a:schemeClr val="tx1"/>
                </a:solidFill>
              </a:rPr>
              <a:t>外部表示</a:t>
            </a:r>
          </a:p>
        </p:txBody>
      </p:sp>
      <p:sp>
        <p:nvSpPr>
          <p:cNvPr id="62475" name="Text Box 11"/>
          <p:cNvSpPr txBox="1">
            <a:spLocks noChangeArrowheads="1"/>
          </p:cNvSpPr>
          <p:nvPr/>
        </p:nvSpPr>
        <p:spPr bwMode="auto">
          <a:xfrm>
            <a:off x="1736725" y="4421188"/>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a:solidFill>
                  <a:schemeClr val="tx1"/>
                </a:solidFill>
              </a:rPr>
              <a:t>内部表示</a:t>
            </a:r>
          </a:p>
        </p:txBody>
      </p:sp>
      <p:sp>
        <p:nvSpPr>
          <p:cNvPr id="62476" name="Text Box 12"/>
          <p:cNvSpPr txBox="1">
            <a:spLocks noChangeArrowheads="1"/>
          </p:cNvSpPr>
          <p:nvPr/>
        </p:nvSpPr>
        <p:spPr bwMode="auto">
          <a:xfrm>
            <a:off x="7146925" y="5411788"/>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a:solidFill>
                  <a:schemeClr val="tx1"/>
                </a:solidFill>
              </a:rPr>
              <a:t>时间</a:t>
            </a:r>
          </a:p>
        </p:txBody>
      </p:sp>
      <p:sp>
        <p:nvSpPr>
          <p:cNvPr id="62477" name="Text Box 13"/>
          <p:cNvSpPr txBox="1">
            <a:spLocks noChangeArrowheads="1"/>
          </p:cNvSpPr>
          <p:nvPr/>
        </p:nvSpPr>
        <p:spPr bwMode="auto">
          <a:xfrm>
            <a:off x="4556125" y="2211388"/>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a:solidFill>
                  <a:schemeClr val="tx1"/>
                </a:solidFill>
              </a:rPr>
              <a:t>输入流</a:t>
            </a:r>
          </a:p>
        </p:txBody>
      </p:sp>
      <p:sp>
        <p:nvSpPr>
          <p:cNvPr id="62478" name="Text Box 14"/>
          <p:cNvSpPr txBox="1">
            <a:spLocks noChangeArrowheads="1"/>
          </p:cNvSpPr>
          <p:nvPr/>
        </p:nvSpPr>
        <p:spPr bwMode="auto">
          <a:xfrm>
            <a:off x="6461125" y="2211388"/>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a:solidFill>
                  <a:schemeClr val="tx1"/>
                </a:solidFill>
              </a:rPr>
              <a:t>输出流</a:t>
            </a:r>
          </a:p>
        </p:txBody>
      </p:sp>
      <p:sp>
        <p:nvSpPr>
          <p:cNvPr id="62479" name="Text Box 15"/>
          <p:cNvSpPr txBox="1">
            <a:spLocks noChangeArrowheads="1"/>
          </p:cNvSpPr>
          <p:nvPr/>
        </p:nvSpPr>
        <p:spPr bwMode="auto">
          <a:xfrm>
            <a:off x="5165725" y="3178175"/>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000">
                <a:solidFill>
                  <a:schemeClr val="tx1"/>
                </a:solidFill>
              </a:rPr>
              <a:t>变换中心</a:t>
            </a:r>
          </a:p>
        </p:txBody>
      </p:sp>
      <p:sp>
        <p:nvSpPr>
          <p:cNvPr id="62480" name="Line 16"/>
          <p:cNvSpPr>
            <a:spLocks noChangeShapeType="1"/>
          </p:cNvSpPr>
          <p:nvPr/>
        </p:nvSpPr>
        <p:spPr bwMode="auto">
          <a:xfrm flipH="1">
            <a:off x="4800600" y="2647950"/>
            <a:ext cx="228600" cy="228600"/>
          </a:xfrm>
          <a:prstGeom prst="line">
            <a:avLst/>
          </a:prstGeom>
          <a:noFill/>
          <a:ln w="127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1" name="Line 17"/>
          <p:cNvSpPr>
            <a:spLocks noChangeShapeType="1"/>
          </p:cNvSpPr>
          <p:nvPr/>
        </p:nvSpPr>
        <p:spPr bwMode="auto">
          <a:xfrm>
            <a:off x="5638800" y="3562350"/>
            <a:ext cx="0" cy="381000"/>
          </a:xfrm>
          <a:prstGeom prst="line">
            <a:avLst/>
          </a:prstGeom>
          <a:noFill/>
          <a:ln w="127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Line 18"/>
          <p:cNvSpPr>
            <a:spLocks noChangeShapeType="1"/>
          </p:cNvSpPr>
          <p:nvPr/>
        </p:nvSpPr>
        <p:spPr bwMode="auto">
          <a:xfrm flipH="1">
            <a:off x="6867525" y="2619375"/>
            <a:ext cx="152400" cy="304800"/>
          </a:xfrm>
          <a:prstGeom prst="line">
            <a:avLst/>
          </a:prstGeom>
          <a:noFill/>
          <a:ln w="127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67" name="Text Box 19"/>
          <p:cNvSpPr txBox="1">
            <a:spLocks noChangeArrowheads="1"/>
          </p:cNvSpPr>
          <p:nvPr/>
        </p:nvSpPr>
        <p:spPr bwMode="auto">
          <a:xfrm>
            <a:off x="3149600" y="6034088"/>
            <a:ext cx="371475" cy="4619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2400">
                <a:solidFill>
                  <a:schemeClr val="tx1"/>
                </a:solidFill>
              </a:rPr>
              <a:t>P</a:t>
            </a:r>
          </a:p>
        </p:txBody>
      </p:sp>
      <p:sp>
        <p:nvSpPr>
          <p:cNvPr id="411668" name="Line 20"/>
          <p:cNvSpPr>
            <a:spLocks noChangeShapeType="1"/>
          </p:cNvSpPr>
          <p:nvPr/>
        </p:nvSpPr>
        <p:spPr bwMode="auto">
          <a:xfrm>
            <a:off x="2428875" y="6300788"/>
            <a:ext cx="649288" cy="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11669" name="Line 21"/>
          <p:cNvSpPr>
            <a:spLocks noChangeShapeType="1"/>
          </p:cNvSpPr>
          <p:nvPr/>
        </p:nvSpPr>
        <p:spPr bwMode="auto">
          <a:xfrm>
            <a:off x="3509963" y="6300788"/>
            <a:ext cx="649287" cy="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11670" name="Rectangle 22"/>
          <p:cNvSpPr>
            <a:spLocks noChangeArrowheads="1"/>
          </p:cNvSpPr>
          <p:nvPr/>
        </p:nvSpPr>
        <p:spPr bwMode="auto">
          <a:xfrm>
            <a:off x="2141538" y="6084888"/>
            <a:ext cx="139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kumimoji="1" lang="en-US" altLang="zh-CN" sz="2800">
                <a:solidFill>
                  <a:schemeClr val="tx1"/>
                </a:solidFill>
                <a:latin typeface="Times" pitchFamily="18" charset="0"/>
              </a:rPr>
              <a:t>I</a:t>
            </a:r>
          </a:p>
        </p:txBody>
      </p:sp>
      <p:sp>
        <p:nvSpPr>
          <p:cNvPr id="411671" name="Rectangle 23"/>
          <p:cNvSpPr>
            <a:spLocks noChangeArrowheads="1"/>
          </p:cNvSpPr>
          <p:nvPr/>
        </p:nvSpPr>
        <p:spPr bwMode="auto">
          <a:xfrm>
            <a:off x="4302125" y="6084888"/>
            <a:ext cx="279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kumimoji="1" lang="en-US" altLang="zh-CN" sz="2800">
                <a:solidFill>
                  <a:schemeClr val="tx1"/>
                </a:solidFill>
                <a:latin typeface="Times" pitchFamily="18" charset="0"/>
              </a:rPr>
              <a:t>O</a:t>
            </a:r>
          </a:p>
        </p:txBody>
      </p:sp>
      <p:sp>
        <p:nvSpPr>
          <p:cNvPr id="24" name="Rectangle 23"/>
          <p:cNvSpPr>
            <a:spLocks noChangeArrowheads="1"/>
          </p:cNvSpPr>
          <p:nvPr/>
        </p:nvSpPr>
        <p:spPr bwMode="auto">
          <a:xfrm>
            <a:off x="5651500" y="6129338"/>
            <a:ext cx="32861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r>
              <a:rPr kumimoji="1" lang="zh-CN" altLang="en-US" sz="2800">
                <a:latin typeface="Times" pitchFamily="18" charset="0"/>
              </a:rPr>
              <a:t>自顶向下，逐步细化</a:t>
            </a:r>
            <a:endParaRPr kumimoji="1" lang="en-US" altLang="zh-CN" sz="2800">
              <a:latin typeface="Times" pitchFamily="18" charset="0"/>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67"/>
                                        </p:tgtEl>
                                        <p:attrNameLst>
                                          <p:attrName>style.visibility</p:attrName>
                                        </p:attrNameLst>
                                      </p:cBhvr>
                                      <p:to>
                                        <p:strVal val="visible"/>
                                      </p:to>
                                    </p:set>
                                    <p:anim calcmode="lin" valueType="num">
                                      <p:cBhvr additive="base">
                                        <p:cTn id="7" dur="500" fill="hold"/>
                                        <p:tgtEl>
                                          <p:spTgt spid="411667"/>
                                        </p:tgtEl>
                                        <p:attrNameLst>
                                          <p:attrName>ppt_x</p:attrName>
                                        </p:attrNameLst>
                                      </p:cBhvr>
                                      <p:tavLst>
                                        <p:tav tm="0">
                                          <p:val>
                                            <p:strVal val="#ppt_x"/>
                                          </p:val>
                                        </p:tav>
                                        <p:tav tm="100000">
                                          <p:val>
                                            <p:strVal val="#ppt_x"/>
                                          </p:val>
                                        </p:tav>
                                      </p:tavLst>
                                    </p:anim>
                                    <p:anim calcmode="lin" valueType="num">
                                      <p:cBhvr additive="base">
                                        <p:cTn id="8" dur="500" fill="hold"/>
                                        <p:tgtEl>
                                          <p:spTgt spid="41166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1668"/>
                                        </p:tgtEl>
                                        <p:attrNameLst>
                                          <p:attrName>style.visibility</p:attrName>
                                        </p:attrNameLst>
                                      </p:cBhvr>
                                      <p:to>
                                        <p:strVal val="visible"/>
                                      </p:to>
                                    </p:set>
                                    <p:anim calcmode="lin" valueType="num">
                                      <p:cBhvr additive="base">
                                        <p:cTn id="11" dur="500" fill="hold"/>
                                        <p:tgtEl>
                                          <p:spTgt spid="411668"/>
                                        </p:tgtEl>
                                        <p:attrNameLst>
                                          <p:attrName>ppt_x</p:attrName>
                                        </p:attrNameLst>
                                      </p:cBhvr>
                                      <p:tavLst>
                                        <p:tav tm="0">
                                          <p:val>
                                            <p:strVal val="#ppt_x"/>
                                          </p:val>
                                        </p:tav>
                                        <p:tav tm="100000">
                                          <p:val>
                                            <p:strVal val="#ppt_x"/>
                                          </p:val>
                                        </p:tav>
                                      </p:tavLst>
                                    </p:anim>
                                    <p:anim calcmode="lin" valueType="num">
                                      <p:cBhvr additive="base">
                                        <p:cTn id="12" dur="500" fill="hold"/>
                                        <p:tgtEl>
                                          <p:spTgt spid="4116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1669"/>
                                        </p:tgtEl>
                                        <p:attrNameLst>
                                          <p:attrName>style.visibility</p:attrName>
                                        </p:attrNameLst>
                                      </p:cBhvr>
                                      <p:to>
                                        <p:strVal val="visible"/>
                                      </p:to>
                                    </p:set>
                                    <p:anim calcmode="lin" valueType="num">
                                      <p:cBhvr additive="base">
                                        <p:cTn id="15" dur="500" fill="hold"/>
                                        <p:tgtEl>
                                          <p:spTgt spid="411669"/>
                                        </p:tgtEl>
                                        <p:attrNameLst>
                                          <p:attrName>ppt_x</p:attrName>
                                        </p:attrNameLst>
                                      </p:cBhvr>
                                      <p:tavLst>
                                        <p:tav tm="0">
                                          <p:val>
                                            <p:strVal val="#ppt_x"/>
                                          </p:val>
                                        </p:tav>
                                        <p:tav tm="100000">
                                          <p:val>
                                            <p:strVal val="#ppt_x"/>
                                          </p:val>
                                        </p:tav>
                                      </p:tavLst>
                                    </p:anim>
                                    <p:anim calcmode="lin" valueType="num">
                                      <p:cBhvr additive="base">
                                        <p:cTn id="16" dur="500" fill="hold"/>
                                        <p:tgtEl>
                                          <p:spTgt spid="4116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1670"/>
                                        </p:tgtEl>
                                        <p:attrNameLst>
                                          <p:attrName>style.visibility</p:attrName>
                                        </p:attrNameLst>
                                      </p:cBhvr>
                                      <p:to>
                                        <p:strVal val="visible"/>
                                      </p:to>
                                    </p:set>
                                    <p:anim calcmode="lin" valueType="num">
                                      <p:cBhvr additive="base">
                                        <p:cTn id="19" dur="500" fill="hold"/>
                                        <p:tgtEl>
                                          <p:spTgt spid="411670"/>
                                        </p:tgtEl>
                                        <p:attrNameLst>
                                          <p:attrName>ppt_x</p:attrName>
                                        </p:attrNameLst>
                                      </p:cBhvr>
                                      <p:tavLst>
                                        <p:tav tm="0">
                                          <p:val>
                                            <p:strVal val="#ppt_x"/>
                                          </p:val>
                                        </p:tav>
                                        <p:tav tm="100000">
                                          <p:val>
                                            <p:strVal val="#ppt_x"/>
                                          </p:val>
                                        </p:tav>
                                      </p:tavLst>
                                    </p:anim>
                                    <p:anim calcmode="lin" valueType="num">
                                      <p:cBhvr additive="base">
                                        <p:cTn id="20" dur="500" fill="hold"/>
                                        <p:tgtEl>
                                          <p:spTgt spid="41167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1671"/>
                                        </p:tgtEl>
                                        <p:attrNameLst>
                                          <p:attrName>style.visibility</p:attrName>
                                        </p:attrNameLst>
                                      </p:cBhvr>
                                      <p:to>
                                        <p:strVal val="visible"/>
                                      </p:to>
                                    </p:set>
                                    <p:anim calcmode="lin" valueType="num">
                                      <p:cBhvr additive="base">
                                        <p:cTn id="23" dur="500" fill="hold"/>
                                        <p:tgtEl>
                                          <p:spTgt spid="411671"/>
                                        </p:tgtEl>
                                        <p:attrNameLst>
                                          <p:attrName>ppt_x</p:attrName>
                                        </p:attrNameLst>
                                      </p:cBhvr>
                                      <p:tavLst>
                                        <p:tav tm="0">
                                          <p:val>
                                            <p:strVal val="#ppt_x"/>
                                          </p:val>
                                        </p:tav>
                                        <p:tav tm="100000">
                                          <p:val>
                                            <p:strVal val="#ppt_x"/>
                                          </p:val>
                                        </p:tav>
                                      </p:tavLst>
                                    </p:anim>
                                    <p:anim calcmode="lin" valueType="num">
                                      <p:cBhvr additive="base">
                                        <p:cTn id="24" dur="500" fill="hold"/>
                                        <p:tgtEl>
                                          <p:spTgt spid="41167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67" grpId="0" animBg="1"/>
      <p:bldP spid="411668" grpId="0" animBg="1"/>
      <p:bldP spid="411669" grpId="0" animBg="1"/>
      <p:bldP spid="411670" grpId="0"/>
      <p:bldP spid="411671" grpId="0"/>
      <p:bldP spid="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746125" y="638175"/>
            <a:ext cx="2835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变换原理</a:t>
            </a:r>
          </a:p>
        </p:txBody>
      </p:sp>
      <p:sp>
        <p:nvSpPr>
          <p:cNvPr id="63491" name="Oval 3"/>
          <p:cNvSpPr>
            <a:spLocks noChangeArrowheads="1"/>
          </p:cNvSpPr>
          <p:nvPr/>
        </p:nvSpPr>
        <p:spPr bwMode="auto">
          <a:xfrm>
            <a:off x="1295400" y="26670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492" name="Oval 4"/>
          <p:cNvSpPr>
            <a:spLocks noChangeArrowheads="1"/>
          </p:cNvSpPr>
          <p:nvPr/>
        </p:nvSpPr>
        <p:spPr bwMode="auto">
          <a:xfrm>
            <a:off x="3505200" y="22098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493" name="Oval 5"/>
          <p:cNvSpPr>
            <a:spLocks noChangeArrowheads="1"/>
          </p:cNvSpPr>
          <p:nvPr/>
        </p:nvSpPr>
        <p:spPr bwMode="auto">
          <a:xfrm>
            <a:off x="2362200" y="20574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494" name="Oval 6"/>
          <p:cNvSpPr>
            <a:spLocks noChangeArrowheads="1"/>
          </p:cNvSpPr>
          <p:nvPr/>
        </p:nvSpPr>
        <p:spPr bwMode="auto">
          <a:xfrm>
            <a:off x="2514600" y="30480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495" name="Oval 7"/>
          <p:cNvSpPr>
            <a:spLocks noChangeArrowheads="1"/>
          </p:cNvSpPr>
          <p:nvPr/>
        </p:nvSpPr>
        <p:spPr bwMode="auto">
          <a:xfrm>
            <a:off x="3810000" y="31242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496" name="Oval 8"/>
          <p:cNvSpPr>
            <a:spLocks noChangeArrowheads="1"/>
          </p:cNvSpPr>
          <p:nvPr/>
        </p:nvSpPr>
        <p:spPr bwMode="auto">
          <a:xfrm>
            <a:off x="4648200" y="22860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497" name="Oval 9"/>
          <p:cNvSpPr>
            <a:spLocks noChangeArrowheads="1"/>
          </p:cNvSpPr>
          <p:nvPr/>
        </p:nvSpPr>
        <p:spPr bwMode="auto">
          <a:xfrm>
            <a:off x="7772400" y="31242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498" name="Oval 10"/>
          <p:cNvSpPr>
            <a:spLocks noChangeArrowheads="1"/>
          </p:cNvSpPr>
          <p:nvPr/>
        </p:nvSpPr>
        <p:spPr bwMode="auto">
          <a:xfrm>
            <a:off x="7467600" y="21336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499" name="Oval 11"/>
          <p:cNvSpPr>
            <a:spLocks noChangeArrowheads="1"/>
          </p:cNvSpPr>
          <p:nvPr/>
        </p:nvSpPr>
        <p:spPr bwMode="auto">
          <a:xfrm>
            <a:off x="6629400" y="32004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500" name="Oval 12"/>
          <p:cNvSpPr>
            <a:spLocks noChangeArrowheads="1"/>
          </p:cNvSpPr>
          <p:nvPr/>
        </p:nvSpPr>
        <p:spPr bwMode="auto">
          <a:xfrm>
            <a:off x="6324600" y="22098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501" name="Oval 13"/>
          <p:cNvSpPr>
            <a:spLocks noChangeArrowheads="1"/>
          </p:cNvSpPr>
          <p:nvPr/>
        </p:nvSpPr>
        <p:spPr bwMode="auto">
          <a:xfrm>
            <a:off x="5486400" y="2971800"/>
            <a:ext cx="533400" cy="533400"/>
          </a:xfrm>
          <a:prstGeom prst="ellipse">
            <a:avLst/>
          </a:prstGeom>
          <a:solidFill>
            <a:schemeClr val="accent1"/>
          </a:solidFill>
          <a:ln w="25400" cap="sq">
            <a:solidFill>
              <a:schemeClr val="tx1"/>
            </a:solidFill>
            <a:round/>
            <a:headEnd type="none" w="sm" len="sm"/>
            <a:tailEnd type="none" w="sm" len="sm"/>
          </a:ln>
        </p:spPr>
        <p:txBody>
          <a:bodyPr wrap="none" anchor="ctr"/>
          <a:lstStyle/>
          <a:p>
            <a:endParaRPr lang="zh-CN" altLang="en-US"/>
          </a:p>
        </p:txBody>
      </p:sp>
      <p:sp>
        <p:nvSpPr>
          <p:cNvPr id="63502" name="Line 14"/>
          <p:cNvSpPr>
            <a:spLocks noChangeShapeType="1"/>
          </p:cNvSpPr>
          <p:nvPr/>
        </p:nvSpPr>
        <p:spPr bwMode="auto">
          <a:xfrm>
            <a:off x="762000" y="2895600"/>
            <a:ext cx="533400" cy="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15"/>
          <p:cNvSpPr>
            <a:spLocks noChangeShapeType="1"/>
          </p:cNvSpPr>
          <p:nvPr/>
        </p:nvSpPr>
        <p:spPr bwMode="auto">
          <a:xfrm flipV="1">
            <a:off x="1828800" y="2438400"/>
            <a:ext cx="533400" cy="3810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16"/>
          <p:cNvSpPr>
            <a:spLocks noChangeShapeType="1"/>
          </p:cNvSpPr>
          <p:nvPr/>
        </p:nvSpPr>
        <p:spPr bwMode="auto">
          <a:xfrm>
            <a:off x="1828800" y="3048000"/>
            <a:ext cx="685800" cy="2286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Line 17"/>
          <p:cNvSpPr>
            <a:spLocks noChangeShapeType="1"/>
          </p:cNvSpPr>
          <p:nvPr/>
        </p:nvSpPr>
        <p:spPr bwMode="auto">
          <a:xfrm>
            <a:off x="2895600" y="2362200"/>
            <a:ext cx="609600" cy="762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6" name="Line 18"/>
          <p:cNvSpPr>
            <a:spLocks noChangeShapeType="1"/>
          </p:cNvSpPr>
          <p:nvPr/>
        </p:nvSpPr>
        <p:spPr bwMode="auto">
          <a:xfrm>
            <a:off x="3048000" y="3352800"/>
            <a:ext cx="762000" cy="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9"/>
          <p:cNvSpPr>
            <a:spLocks noChangeShapeType="1"/>
          </p:cNvSpPr>
          <p:nvPr/>
        </p:nvSpPr>
        <p:spPr bwMode="auto">
          <a:xfrm>
            <a:off x="4038600" y="2514600"/>
            <a:ext cx="6096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8" name="Line 20"/>
          <p:cNvSpPr>
            <a:spLocks noChangeShapeType="1"/>
          </p:cNvSpPr>
          <p:nvPr/>
        </p:nvSpPr>
        <p:spPr bwMode="auto">
          <a:xfrm flipV="1">
            <a:off x="4267200" y="2743200"/>
            <a:ext cx="457200" cy="5334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Line 21"/>
          <p:cNvSpPr>
            <a:spLocks noChangeShapeType="1"/>
          </p:cNvSpPr>
          <p:nvPr/>
        </p:nvSpPr>
        <p:spPr bwMode="auto">
          <a:xfrm>
            <a:off x="5181600" y="2667000"/>
            <a:ext cx="381000" cy="3810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Line 22"/>
          <p:cNvSpPr>
            <a:spLocks noChangeShapeType="1"/>
          </p:cNvSpPr>
          <p:nvPr/>
        </p:nvSpPr>
        <p:spPr bwMode="auto">
          <a:xfrm>
            <a:off x="6019800" y="3352800"/>
            <a:ext cx="609600" cy="762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1" name="Line 23"/>
          <p:cNvSpPr>
            <a:spLocks noChangeShapeType="1"/>
          </p:cNvSpPr>
          <p:nvPr/>
        </p:nvSpPr>
        <p:spPr bwMode="auto">
          <a:xfrm flipV="1">
            <a:off x="5943600" y="2667000"/>
            <a:ext cx="457200" cy="3810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Line 24"/>
          <p:cNvSpPr>
            <a:spLocks noChangeShapeType="1"/>
          </p:cNvSpPr>
          <p:nvPr/>
        </p:nvSpPr>
        <p:spPr bwMode="auto">
          <a:xfrm>
            <a:off x="6858000" y="2438400"/>
            <a:ext cx="609600" cy="0"/>
          </a:xfrm>
          <a:prstGeom prst="line">
            <a:avLst/>
          </a:prstGeom>
          <a:noFill/>
          <a:ln w="254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25"/>
          <p:cNvSpPr>
            <a:spLocks noChangeShapeType="1"/>
          </p:cNvSpPr>
          <p:nvPr/>
        </p:nvSpPr>
        <p:spPr bwMode="auto">
          <a:xfrm>
            <a:off x="6858000" y="2590800"/>
            <a:ext cx="914400" cy="6858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Line 26"/>
          <p:cNvSpPr>
            <a:spLocks noChangeShapeType="1"/>
          </p:cNvSpPr>
          <p:nvPr/>
        </p:nvSpPr>
        <p:spPr bwMode="auto">
          <a:xfrm flipV="1">
            <a:off x="7162800" y="3429000"/>
            <a:ext cx="609600" cy="762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5" name="Line 27"/>
          <p:cNvSpPr>
            <a:spLocks noChangeShapeType="1"/>
          </p:cNvSpPr>
          <p:nvPr/>
        </p:nvSpPr>
        <p:spPr bwMode="auto">
          <a:xfrm>
            <a:off x="8001000" y="2438400"/>
            <a:ext cx="381000" cy="762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28"/>
          <p:cNvSpPr>
            <a:spLocks noChangeShapeType="1"/>
          </p:cNvSpPr>
          <p:nvPr/>
        </p:nvSpPr>
        <p:spPr bwMode="auto">
          <a:xfrm flipV="1">
            <a:off x="8305800" y="3124200"/>
            <a:ext cx="228600" cy="2286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7" name="Line 29"/>
          <p:cNvSpPr>
            <a:spLocks noChangeShapeType="1"/>
          </p:cNvSpPr>
          <p:nvPr/>
        </p:nvSpPr>
        <p:spPr bwMode="auto">
          <a:xfrm flipH="1" flipV="1">
            <a:off x="4167188" y="1763713"/>
            <a:ext cx="252412" cy="217487"/>
          </a:xfrm>
          <a:prstGeom prst="line">
            <a:avLst/>
          </a:prstGeom>
          <a:noFill/>
          <a:ln w="25400">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8" name="Line 30"/>
          <p:cNvSpPr>
            <a:spLocks noChangeShapeType="1"/>
          </p:cNvSpPr>
          <p:nvPr/>
        </p:nvSpPr>
        <p:spPr bwMode="auto">
          <a:xfrm flipH="1">
            <a:off x="4191000" y="1981200"/>
            <a:ext cx="228600" cy="8382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9" name="Line 31"/>
          <p:cNvSpPr>
            <a:spLocks noChangeShapeType="1"/>
          </p:cNvSpPr>
          <p:nvPr/>
        </p:nvSpPr>
        <p:spPr bwMode="auto">
          <a:xfrm flipH="1">
            <a:off x="3505200" y="2819400"/>
            <a:ext cx="685800" cy="2286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0" name="Line 32"/>
          <p:cNvSpPr>
            <a:spLocks noChangeShapeType="1"/>
          </p:cNvSpPr>
          <p:nvPr/>
        </p:nvSpPr>
        <p:spPr bwMode="auto">
          <a:xfrm flipH="1">
            <a:off x="3124200" y="3048000"/>
            <a:ext cx="381000" cy="7620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1" name="Line 33"/>
          <p:cNvSpPr>
            <a:spLocks noChangeShapeType="1"/>
          </p:cNvSpPr>
          <p:nvPr/>
        </p:nvSpPr>
        <p:spPr bwMode="auto">
          <a:xfrm flipH="1">
            <a:off x="2546350" y="3810000"/>
            <a:ext cx="577850" cy="68263"/>
          </a:xfrm>
          <a:prstGeom prst="line">
            <a:avLst/>
          </a:prstGeom>
          <a:noFill/>
          <a:ln w="25400">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2" name="Line 34"/>
          <p:cNvSpPr>
            <a:spLocks noChangeShapeType="1"/>
          </p:cNvSpPr>
          <p:nvPr/>
        </p:nvSpPr>
        <p:spPr bwMode="auto">
          <a:xfrm flipV="1">
            <a:off x="5791200" y="1763713"/>
            <a:ext cx="581025" cy="217487"/>
          </a:xfrm>
          <a:prstGeom prst="line">
            <a:avLst/>
          </a:prstGeom>
          <a:noFill/>
          <a:ln w="25400">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3" name="Line 35"/>
          <p:cNvSpPr>
            <a:spLocks noChangeShapeType="1"/>
          </p:cNvSpPr>
          <p:nvPr/>
        </p:nvSpPr>
        <p:spPr bwMode="auto">
          <a:xfrm>
            <a:off x="5791200" y="1981200"/>
            <a:ext cx="533400" cy="10668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4" name="Line 36"/>
          <p:cNvSpPr>
            <a:spLocks noChangeShapeType="1"/>
          </p:cNvSpPr>
          <p:nvPr/>
        </p:nvSpPr>
        <p:spPr bwMode="auto">
          <a:xfrm flipH="1">
            <a:off x="5943600" y="3048000"/>
            <a:ext cx="381000" cy="7620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5" name="Line 37"/>
          <p:cNvSpPr>
            <a:spLocks noChangeShapeType="1"/>
          </p:cNvSpPr>
          <p:nvPr/>
        </p:nvSpPr>
        <p:spPr bwMode="auto">
          <a:xfrm>
            <a:off x="5943600" y="3810000"/>
            <a:ext cx="473075" cy="158750"/>
          </a:xfrm>
          <a:prstGeom prst="line">
            <a:avLst/>
          </a:prstGeom>
          <a:noFill/>
          <a:ln w="25400">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6" name="AutoShape 38"/>
          <p:cNvSpPr>
            <a:spLocks noChangeArrowheads="1"/>
          </p:cNvSpPr>
          <p:nvPr/>
        </p:nvSpPr>
        <p:spPr bwMode="auto">
          <a:xfrm>
            <a:off x="1524000" y="3886200"/>
            <a:ext cx="485775" cy="457200"/>
          </a:xfrm>
          <a:prstGeom prst="downArrow">
            <a:avLst>
              <a:gd name="adj1" fmla="val 50000"/>
              <a:gd name="adj2" fmla="val 25000"/>
            </a:avLst>
          </a:prstGeom>
          <a:solidFill>
            <a:schemeClr val="accent2"/>
          </a:solidFill>
          <a:ln w="25400" cap="sq">
            <a:solidFill>
              <a:schemeClr val="tx1"/>
            </a:solidFill>
            <a:miter lim="800000"/>
            <a:headEnd type="none" w="sm" len="sm"/>
            <a:tailEnd type="none" w="sm" len="sm"/>
          </a:ln>
        </p:spPr>
        <p:txBody>
          <a:bodyPr vert="eaVert" wrap="none" anchor="ctr"/>
          <a:lstStyle/>
          <a:p>
            <a:endParaRPr lang="zh-CN" altLang="en-US"/>
          </a:p>
        </p:txBody>
      </p:sp>
      <p:sp>
        <p:nvSpPr>
          <p:cNvPr id="63527" name="AutoShape 39"/>
          <p:cNvSpPr>
            <a:spLocks noChangeArrowheads="1"/>
          </p:cNvSpPr>
          <p:nvPr/>
        </p:nvSpPr>
        <p:spPr bwMode="auto">
          <a:xfrm>
            <a:off x="4572000" y="3886200"/>
            <a:ext cx="485775" cy="457200"/>
          </a:xfrm>
          <a:prstGeom prst="downArrow">
            <a:avLst>
              <a:gd name="adj1" fmla="val 50000"/>
              <a:gd name="adj2" fmla="val 25000"/>
            </a:avLst>
          </a:prstGeom>
          <a:solidFill>
            <a:schemeClr val="accent2"/>
          </a:solidFill>
          <a:ln w="25400" cap="sq">
            <a:solidFill>
              <a:schemeClr val="tx1"/>
            </a:solidFill>
            <a:miter lim="800000"/>
            <a:headEnd type="none" w="sm" len="sm"/>
            <a:tailEnd type="none" w="sm" len="sm"/>
          </a:ln>
        </p:spPr>
        <p:txBody>
          <a:bodyPr vert="eaVert" wrap="none" anchor="ctr"/>
          <a:lstStyle/>
          <a:p>
            <a:endParaRPr lang="zh-CN" altLang="en-US"/>
          </a:p>
        </p:txBody>
      </p:sp>
      <p:sp>
        <p:nvSpPr>
          <p:cNvPr id="63528" name="AutoShape 40"/>
          <p:cNvSpPr>
            <a:spLocks noChangeArrowheads="1"/>
          </p:cNvSpPr>
          <p:nvPr/>
        </p:nvSpPr>
        <p:spPr bwMode="auto">
          <a:xfrm>
            <a:off x="7162800" y="3886200"/>
            <a:ext cx="485775" cy="457200"/>
          </a:xfrm>
          <a:prstGeom prst="downArrow">
            <a:avLst>
              <a:gd name="adj1" fmla="val 50000"/>
              <a:gd name="adj2" fmla="val 25000"/>
            </a:avLst>
          </a:prstGeom>
          <a:solidFill>
            <a:schemeClr val="accent2"/>
          </a:solidFill>
          <a:ln w="25400" cap="sq">
            <a:solidFill>
              <a:schemeClr val="tx1"/>
            </a:solidFill>
            <a:miter lim="800000"/>
            <a:headEnd type="none" w="sm" len="sm"/>
            <a:tailEnd type="none" w="sm" len="sm"/>
          </a:ln>
        </p:spPr>
        <p:txBody>
          <a:bodyPr vert="eaVert" wrap="none" anchor="ctr"/>
          <a:lstStyle/>
          <a:p>
            <a:endParaRPr lang="zh-CN" altLang="en-US"/>
          </a:p>
        </p:txBody>
      </p:sp>
      <p:sp>
        <p:nvSpPr>
          <p:cNvPr id="63529" name="Rectangle 41"/>
          <p:cNvSpPr>
            <a:spLocks noChangeArrowheads="1"/>
          </p:cNvSpPr>
          <p:nvPr/>
        </p:nvSpPr>
        <p:spPr bwMode="auto">
          <a:xfrm>
            <a:off x="4419600" y="4876800"/>
            <a:ext cx="914400" cy="533400"/>
          </a:xfrm>
          <a:prstGeom prst="rect">
            <a:avLst/>
          </a:prstGeom>
          <a:solidFill>
            <a:schemeClr val="accent1"/>
          </a:solidFill>
          <a:ln w="25400" cap="sq">
            <a:solidFill>
              <a:schemeClr val="tx1"/>
            </a:solidFill>
            <a:miter lim="800000"/>
            <a:headEnd type="none" w="sm" len="sm"/>
            <a:tailEnd type="none" w="sm" len="sm"/>
          </a:ln>
        </p:spPr>
        <p:txBody>
          <a:bodyPr wrap="none" anchor="ctr"/>
          <a:lstStyle/>
          <a:p>
            <a:r>
              <a:rPr kumimoji="1" lang="en-US" altLang="zh-CN" sz="2400" b="0">
                <a:solidFill>
                  <a:schemeClr val="tx1"/>
                </a:solidFill>
              </a:rPr>
              <a:t>Cm</a:t>
            </a:r>
          </a:p>
        </p:txBody>
      </p:sp>
      <p:sp>
        <p:nvSpPr>
          <p:cNvPr id="63530" name="Rectangle 42"/>
          <p:cNvSpPr>
            <a:spLocks noChangeArrowheads="1"/>
          </p:cNvSpPr>
          <p:nvPr/>
        </p:nvSpPr>
        <p:spPr bwMode="auto">
          <a:xfrm>
            <a:off x="4419600" y="5943600"/>
            <a:ext cx="914400" cy="533400"/>
          </a:xfrm>
          <a:prstGeom prst="rect">
            <a:avLst/>
          </a:prstGeom>
          <a:solidFill>
            <a:schemeClr val="accent1"/>
          </a:solidFill>
          <a:ln w="25400" cap="sq">
            <a:solidFill>
              <a:schemeClr val="tx1"/>
            </a:solidFill>
            <a:miter lim="800000"/>
            <a:headEnd type="none" w="sm" len="sm"/>
            <a:tailEnd type="none" w="sm" len="sm"/>
          </a:ln>
        </p:spPr>
        <p:txBody>
          <a:bodyPr wrap="none" anchor="ctr"/>
          <a:lstStyle/>
          <a:p>
            <a:r>
              <a:rPr kumimoji="1" lang="en-US" altLang="zh-CN" sz="2400" b="0">
                <a:solidFill>
                  <a:schemeClr val="tx1"/>
                </a:solidFill>
              </a:rPr>
              <a:t>Ct</a:t>
            </a:r>
          </a:p>
        </p:txBody>
      </p:sp>
      <p:sp>
        <p:nvSpPr>
          <p:cNvPr id="63531" name="Rectangle 43"/>
          <p:cNvSpPr>
            <a:spLocks noChangeArrowheads="1"/>
          </p:cNvSpPr>
          <p:nvPr/>
        </p:nvSpPr>
        <p:spPr bwMode="auto">
          <a:xfrm>
            <a:off x="1981200" y="5943600"/>
            <a:ext cx="914400" cy="533400"/>
          </a:xfrm>
          <a:prstGeom prst="rect">
            <a:avLst/>
          </a:prstGeom>
          <a:solidFill>
            <a:schemeClr val="accent1"/>
          </a:solidFill>
          <a:ln w="25400" cap="sq">
            <a:solidFill>
              <a:schemeClr val="tx1"/>
            </a:solidFill>
            <a:miter lim="800000"/>
            <a:headEnd type="none" w="sm" len="sm"/>
            <a:tailEnd type="none" w="sm" len="sm"/>
          </a:ln>
        </p:spPr>
        <p:txBody>
          <a:bodyPr wrap="none" anchor="ctr"/>
          <a:lstStyle/>
          <a:p>
            <a:r>
              <a:rPr kumimoji="1" lang="en-US" altLang="zh-CN" sz="2400" b="0">
                <a:solidFill>
                  <a:schemeClr val="tx1"/>
                </a:solidFill>
              </a:rPr>
              <a:t>Ci</a:t>
            </a:r>
          </a:p>
        </p:txBody>
      </p:sp>
      <p:sp>
        <p:nvSpPr>
          <p:cNvPr id="63532" name="Rectangle 44"/>
          <p:cNvSpPr>
            <a:spLocks noChangeArrowheads="1"/>
          </p:cNvSpPr>
          <p:nvPr/>
        </p:nvSpPr>
        <p:spPr bwMode="auto">
          <a:xfrm>
            <a:off x="7010400" y="5943600"/>
            <a:ext cx="914400" cy="533400"/>
          </a:xfrm>
          <a:prstGeom prst="rect">
            <a:avLst/>
          </a:prstGeom>
          <a:solidFill>
            <a:schemeClr val="accent1"/>
          </a:solidFill>
          <a:ln w="25400" cap="sq">
            <a:solidFill>
              <a:schemeClr val="tx1"/>
            </a:solidFill>
            <a:miter lim="800000"/>
            <a:headEnd type="none" w="sm" len="sm"/>
            <a:tailEnd type="none" w="sm" len="sm"/>
          </a:ln>
        </p:spPr>
        <p:txBody>
          <a:bodyPr wrap="none" anchor="ctr"/>
          <a:lstStyle/>
          <a:p>
            <a:r>
              <a:rPr kumimoji="1" lang="en-US" altLang="zh-CN" sz="2400" b="0">
                <a:solidFill>
                  <a:schemeClr val="tx1"/>
                </a:solidFill>
              </a:rPr>
              <a:t>Co</a:t>
            </a:r>
          </a:p>
        </p:txBody>
      </p:sp>
      <p:sp>
        <p:nvSpPr>
          <p:cNvPr id="63533" name="Freeform 45"/>
          <p:cNvSpPr>
            <a:spLocks/>
          </p:cNvSpPr>
          <p:nvPr/>
        </p:nvSpPr>
        <p:spPr bwMode="auto">
          <a:xfrm>
            <a:off x="1257300" y="4343400"/>
            <a:ext cx="723900" cy="1676400"/>
          </a:xfrm>
          <a:custGeom>
            <a:avLst/>
            <a:gdLst>
              <a:gd name="T0" fmla="*/ 2147483647 w 456"/>
              <a:gd name="T1" fmla="*/ 0 h 1056"/>
              <a:gd name="T2" fmla="*/ 2147483647 w 456"/>
              <a:gd name="T3" fmla="*/ 2147483647 h 1056"/>
              <a:gd name="T4" fmla="*/ 2147483647 w 456"/>
              <a:gd name="T5" fmla="*/ 2147483647 h 1056"/>
              <a:gd name="T6" fmla="*/ 0 60000 65536"/>
              <a:gd name="T7" fmla="*/ 0 60000 65536"/>
              <a:gd name="T8" fmla="*/ 0 60000 65536"/>
              <a:gd name="T9" fmla="*/ 0 w 456"/>
              <a:gd name="T10" fmla="*/ 0 h 1056"/>
              <a:gd name="T11" fmla="*/ 456 w 456"/>
              <a:gd name="T12" fmla="*/ 1056 h 1056"/>
            </a:gdLst>
            <a:ahLst/>
            <a:cxnLst>
              <a:cxn ang="T6">
                <a:pos x="T0" y="T1"/>
              </a:cxn>
              <a:cxn ang="T7">
                <a:pos x="T2" y="T3"/>
              </a:cxn>
              <a:cxn ang="T8">
                <a:pos x="T4" y="T5"/>
              </a:cxn>
            </a:cxnLst>
            <a:rect l="T9" t="T10" r="T11" b="T12"/>
            <a:pathLst>
              <a:path w="456" h="1056">
                <a:moveTo>
                  <a:pt x="312" y="0"/>
                </a:moveTo>
                <a:cubicBezTo>
                  <a:pt x="156" y="128"/>
                  <a:pt x="0" y="256"/>
                  <a:pt x="24" y="432"/>
                </a:cubicBezTo>
                <a:cubicBezTo>
                  <a:pt x="48" y="608"/>
                  <a:pt x="344" y="784"/>
                  <a:pt x="456" y="1056"/>
                </a:cubicBezTo>
              </a:path>
            </a:pathLst>
          </a:custGeom>
          <a:solidFill>
            <a:schemeClr val="bg1"/>
          </a:solidFill>
          <a:ln w="25400" cap="sq">
            <a:solidFill>
              <a:schemeClr val="tx1"/>
            </a:solidFill>
            <a:round/>
            <a:headEnd type="none" w="sm" len="sm"/>
            <a:tailEnd type="none" w="sm" len="sm"/>
          </a:ln>
        </p:spPr>
        <p:txBody>
          <a:bodyPr wrap="none" anchor="ctr"/>
          <a:lstStyle/>
          <a:p>
            <a:endParaRPr lang="zh-CN" altLang="en-US"/>
          </a:p>
        </p:txBody>
      </p:sp>
      <p:sp>
        <p:nvSpPr>
          <p:cNvPr id="63534" name="Line 46"/>
          <p:cNvSpPr>
            <a:spLocks noChangeShapeType="1"/>
          </p:cNvSpPr>
          <p:nvPr/>
        </p:nvSpPr>
        <p:spPr bwMode="auto">
          <a:xfrm>
            <a:off x="2362200" y="5638800"/>
            <a:ext cx="5105400"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5" name="Line 47"/>
          <p:cNvSpPr>
            <a:spLocks noChangeShapeType="1"/>
          </p:cNvSpPr>
          <p:nvPr/>
        </p:nvSpPr>
        <p:spPr bwMode="auto">
          <a:xfrm>
            <a:off x="2362200" y="5638800"/>
            <a:ext cx="0" cy="3048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6" name="Line 48"/>
          <p:cNvSpPr>
            <a:spLocks noChangeShapeType="1"/>
          </p:cNvSpPr>
          <p:nvPr/>
        </p:nvSpPr>
        <p:spPr bwMode="auto">
          <a:xfrm>
            <a:off x="4876800" y="5410200"/>
            <a:ext cx="0" cy="5334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7" name="Line 49"/>
          <p:cNvSpPr>
            <a:spLocks noChangeShapeType="1"/>
          </p:cNvSpPr>
          <p:nvPr/>
        </p:nvSpPr>
        <p:spPr bwMode="auto">
          <a:xfrm>
            <a:off x="7467600" y="5638800"/>
            <a:ext cx="0" cy="304800"/>
          </a:xfrm>
          <a:prstGeom prst="line">
            <a:avLst/>
          </a:prstGeom>
          <a:noFill/>
          <a:ln w="254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8" name="Freeform 50"/>
          <p:cNvSpPr>
            <a:spLocks/>
          </p:cNvSpPr>
          <p:nvPr/>
        </p:nvSpPr>
        <p:spPr bwMode="auto">
          <a:xfrm>
            <a:off x="4800600" y="4343400"/>
            <a:ext cx="1460500" cy="1676400"/>
          </a:xfrm>
          <a:custGeom>
            <a:avLst/>
            <a:gdLst>
              <a:gd name="T0" fmla="*/ 0 w 920"/>
              <a:gd name="T1" fmla="*/ 0 h 1056"/>
              <a:gd name="T2" fmla="*/ 2147483647 w 920"/>
              <a:gd name="T3" fmla="*/ 2147483647 h 1056"/>
              <a:gd name="T4" fmla="*/ 2147483647 w 920"/>
              <a:gd name="T5" fmla="*/ 2147483647 h 1056"/>
              <a:gd name="T6" fmla="*/ 0 60000 65536"/>
              <a:gd name="T7" fmla="*/ 0 60000 65536"/>
              <a:gd name="T8" fmla="*/ 0 60000 65536"/>
              <a:gd name="T9" fmla="*/ 0 w 920"/>
              <a:gd name="T10" fmla="*/ 0 h 1056"/>
              <a:gd name="T11" fmla="*/ 920 w 920"/>
              <a:gd name="T12" fmla="*/ 1056 h 1056"/>
            </a:gdLst>
            <a:ahLst/>
            <a:cxnLst>
              <a:cxn ang="T6">
                <a:pos x="T0" y="T1"/>
              </a:cxn>
              <a:cxn ang="T7">
                <a:pos x="T2" y="T3"/>
              </a:cxn>
              <a:cxn ang="T8">
                <a:pos x="T4" y="T5"/>
              </a:cxn>
            </a:cxnLst>
            <a:rect l="T9" t="T10" r="T11" b="T12"/>
            <a:pathLst>
              <a:path w="920" h="1056">
                <a:moveTo>
                  <a:pt x="0" y="0"/>
                </a:moveTo>
                <a:cubicBezTo>
                  <a:pt x="404" y="104"/>
                  <a:pt x="808" y="208"/>
                  <a:pt x="864" y="384"/>
                </a:cubicBezTo>
                <a:cubicBezTo>
                  <a:pt x="920" y="560"/>
                  <a:pt x="464" y="768"/>
                  <a:pt x="336" y="1056"/>
                </a:cubicBezTo>
              </a:path>
            </a:pathLst>
          </a:cu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39" name="Freeform 51"/>
          <p:cNvSpPr>
            <a:spLocks/>
          </p:cNvSpPr>
          <p:nvPr/>
        </p:nvSpPr>
        <p:spPr bwMode="auto">
          <a:xfrm>
            <a:off x="7391400" y="4343400"/>
            <a:ext cx="927100" cy="1676400"/>
          </a:xfrm>
          <a:custGeom>
            <a:avLst/>
            <a:gdLst>
              <a:gd name="T0" fmla="*/ 0 w 584"/>
              <a:gd name="T1" fmla="*/ 0 h 1056"/>
              <a:gd name="T2" fmla="*/ 2147483647 w 584"/>
              <a:gd name="T3" fmla="*/ 2147483647 h 1056"/>
              <a:gd name="T4" fmla="*/ 2147483647 w 584"/>
              <a:gd name="T5" fmla="*/ 2147483647 h 1056"/>
              <a:gd name="T6" fmla="*/ 0 60000 65536"/>
              <a:gd name="T7" fmla="*/ 0 60000 65536"/>
              <a:gd name="T8" fmla="*/ 0 60000 65536"/>
              <a:gd name="T9" fmla="*/ 0 w 584"/>
              <a:gd name="T10" fmla="*/ 0 h 1056"/>
              <a:gd name="T11" fmla="*/ 584 w 584"/>
              <a:gd name="T12" fmla="*/ 1056 h 1056"/>
            </a:gdLst>
            <a:ahLst/>
            <a:cxnLst>
              <a:cxn ang="T6">
                <a:pos x="T0" y="T1"/>
              </a:cxn>
              <a:cxn ang="T7">
                <a:pos x="T2" y="T3"/>
              </a:cxn>
              <a:cxn ang="T8">
                <a:pos x="T4" y="T5"/>
              </a:cxn>
            </a:cxnLst>
            <a:rect l="T9" t="T10" r="T11" b="T12"/>
            <a:pathLst>
              <a:path w="584" h="1056">
                <a:moveTo>
                  <a:pt x="0" y="0"/>
                </a:moveTo>
                <a:cubicBezTo>
                  <a:pt x="236" y="152"/>
                  <a:pt x="472" y="304"/>
                  <a:pt x="528" y="480"/>
                </a:cubicBezTo>
                <a:cubicBezTo>
                  <a:pt x="584" y="656"/>
                  <a:pt x="376" y="792"/>
                  <a:pt x="336" y="1056"/>
                </a:cubicBezTo>
              </a:path>
            </a:pathLst>
          </a:cu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40" name="Text Box 52"/>
          <p:cNvSpPr txBox="1">
            <a:spLocks noChangeArrowheads="1"/>
          </p:cNvSpPr>
          <p:nvPr/>
        </p:nvSpPr>
        <p:spPr bwMode="auto">
          <a:xfrm>
            <a:off x="2727325" y="1719263"/>
            <a:ext cx="1416050" cy="469900"/>
          </a:xfrm>
          <a:prstGeom prst="rect">
            <a:avLst/>
          </a:prstGeom>
          <a:noFill/>
          <a:ln w="12700" cap="sq">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b="0"/>
              <a:t>输入边界</a:t>
            </a:r>
          </a:p>
        </p:txBody>
      </p:sp>
      <p:sp>
        <p:nvSpPr>
          <p:cNvPr id="63541" name="Text Box 53"/>
          <p:cNvSpPr txBox="1">
            <a:spLocks noChangeArrowheads="1"/>
          </p:cNvSpPr>
          <p:nvPr/>
        </p:nvSpPr>
        <p:spPr bwMode="auto">
          <a:xfrm>
            <a:off x="6462713" y="16097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b="0"/>
              <a:t>输出边界</a:t>
            </a:r>
          </a:p>
        </p:txBody>
      </p:sp>
    </p:spTree>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22288" y="2484438"/>
            <a:ext cx="82804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r>
              <a:rPr kumimoji="1" lang="zh-CN" altLang="en-US" sz="2400" dirty="0">
                <a:solidFill>
                  <a:schemeClr val="tx1"/>
                </a:solidFill>
                <a:latin typeface="宋体" panose="02010600030101010101" pitchFamily="2" charset="-122"/>
              </a:rPr>
              <a:t>最顶层的控制模块</a:t>
            </a:r>
            <a:r>
              <a:rPr kumimoji="1" lang="en-US" altLang="zh-CN" sz="2400" dirty="0">
                <a:solidFill>
                  <a:schemeClr val="tx1"/>
                </a:solidFill>
                <a:latin typeface="宋体" panose="02010600030101010101" pitchFamily="2" charset="-122"/>
              </a:rPr>
              <a:t>Cm</a:t>
            </a:r>
            <a:r>
              <a:rPr kumimoji="1" lang="zh-CN" altLang="zh-CN" sz="2400" dirty="0">
                <a:solidFill>
                  <a:schemeClr val="tx1"/>
                </a:solidFill>
                <a:latin typeface="宋体" panose="02010600030101010101" pitchFamily="2" charset="-122"/>
              </a:rPr>
              <a:t>协调下述从属的控制功能：</a:t>
            </a:r>
          </a:p>
          <a:p>
            <a:pPr algn="l" eaLnBrk="0" hangingPunct="0"/>
            <a:r>
              <a:rPr kumimoji="1" lang="zh-CN" altLang="zh-CN" sz="2400" dirty="0">
                <a:solidFill>
                  <a:schemeClr val="tx1"/>
                </a:solidFill>
                <a:latin typeface="宋体" panose="02010600030101010101" pitchFamily="2" charset="-122"/>
              </a:rPr>
              <a:t>    （1）输入信息处理控制模块</a:t>
            </a:r>
            <a:r>
              <a:rPr kumimoji="1" lang="en-US" altLang="zh-CN" sz="2400" dirty="0">
                <a:solidFill>
                  <a:schemeClr val="tx1"/>
                </a:solidFill>
                <a:latin typeface="宋体" panose="02010600030101010101" pitchFamily="2" charset="-122"/>
              </a:rPr>
              <a:t>Ci</a:t>
            </a:r>
            <a:r>
              <a:rPr kumimoji="1" lang="zh-CN" altLang="en-US" sz="2400" dirty="0">
                <a:solidFill>
                  <a:schemeClr val="tx1"/>
                </a:solidFill>
                <a:latin typeface="宋体" panose="02010600030101010101" pitchFamily="2" charset="-122"/>
              </a:rPr>
              <a:t>，协调对所有输入数据的接收；</a:t>
            </a:r>
          </a:p>
          <a:p>
            <a:pPr algn="l" eaLnBrk="0" hangingPunct="0"/>
            <a:r>
              <a:rPr kumimoji="1" lang="zh-CN" altLang="en-US" sz="2400" dirty="0">
                <a:solidFill>
                  <a:schemeClr val="tx1"/>
                </a:solidFill>
                <a:latin typeface="宋体" panose="02010600030101010101" pitchFamily="2" charset="-122"/>
              </a:rPr>
              <a:t>    （</a:t>
            </a:r>
            <a:r>
              <a:rPr kumimoji="1" lang="en-US" altLang="zh-CN" sz="2400" dirty="0">
                <a:solidFill>
                  <a:schemeClr val="tx1"/>
                </a:solidFill>
                <a:latin typeface="宋体" panose="02010600030101010101" pitchFamily="2" charset="-122"/>
              </a:rPr>
              <a:t>2</a:t>
            </a:r>
            <a:r>
              <a:rPr kumimoji="1" lang="zh-CN" altLang="en-US" sz="2400" dirty="0">
                <a:solidFill>
                  <a:schemeClr val="tx1"/>
                </a:solidFill>
                <a:latin typeface="宋体" panose="02010600030101010101" pitchFamily="2" charset="-122"/>
              </a:rPr>
              <a:t>）变换中心控制模块</a:t>
            </a:r>
            <a:r>
              <a:rPr kumimoji="1" lang="en-US" altLang="zh-CN" sz="2400" dirty="0">
                <a:solidFill>
                  <a:schemeClr val="tx1"/>
                </a:solidFill>
                <a:latin typeface="宋体" panose="02010600030101010101" pitchFamily="2" charset="-122"/>
              </a:rPr>
              <a:t>Ct</a:t>
            </a:r>
            <a:r>
              <a:rPr kumimoji="1" lang="zh-CN" altLang="en-US" sz="2400" dirty="0">
                <a:solidFill>
                  <a:schemeClr val="tx1"/>
                </a:solidFill>
                <a:latin typeface="宋体" panose="02010600030101010101" pitchFamily="2" charset="-122"/>
              </a:rPr>
              <a:t>，管理对内部形式的数据的所有操作；</a:t>
            </a:r>
          </a:p>
          <a:p>
            <a:pPr algn="l" eaLnBrk="0" hangingPunct="0"/>
            <a:r>
              <a:rPr kumimoji="1" lang="zh-CN" altLang="en-US" sz="2400" dirty="0">
                <a:solidFill>
                  <a:schemeClr val="tx1"/>
                </a:solidFill>
                <a:latin typeface="宋体" panose="02010600030101010101" pitchFamily="2" charset="-122"/>
              </a:rPr>
              <a:t>    （</a:t>
            </a:r>
            <a:r>
              <a:rPr kumimoji="1" lang="en-US" altLang="zh-CN" sz="2400" dirty="0">
                <a:solidFill>
                  <a:schemeClr val="tx1"/>
                </a:solidFill>
                <a:latin typeface="宋体" panose="02010600030101010101" pitchFamily="2" charset="-122"/>
              </a:rPr>
              <a:t>3</a:t>
            </a:r>
            <a:r>
              <a:rPr kumimoji="1" lang="zh-CN" altLang="en-US" sz="2400" dirty="0">
                <a:solidFill>
                  <a:schemeClr val="tx1"/>
                </a:solidFill>
                <a:latin typeface="宋体" panose="02010600030101010101" pitchFamily="2" charset="-122"/>
              </a:rPr>
              <a:t>）输出信息控制模块</a:t>
            </a:r>
            <a:r>
              <a:rPr kumimoji="1" lang="en-US" altLang="zh-CN" sz="2400" dirty="0">
                <a:solidFill>
                  <a:schemeClr val="tx1"/>
                </a:solidFill>
                <a:latin typeface="宋体" panose="02010600030101010101" pitchFamily="2" charset="-122"/>
              </a:rPr>
              <a:t>Co</a:t>
            </a:r>
            <a:r>
              <a:rPr kumimoji="1" lang="zh-CN" altLang="en-US" sz="2400" dirty="0">
                <a:solidFill>
                  <a:schemeClr val="tx1"/>
                </a:solidFill>
                <a:latin typeface="宋体" panose="02010600030101010101" pitchFamily="2" charset="-122"/>
              </a:rPr>
              <a:t>，协调输出信息的产生过程。</a:t>
            </a:r>
          </a:p>
        </p:txBody>
      </p:sp>
      <p:sp>
        <p:nvSpPr>
          <p:cNvPr id="64515" name="Rectangle 3"/>
          <p:cNvSpPr>
            <a:spLocks noChangeArrowheads="1"/>
          </p:cNvSpPr>
          <p:nvPr/>
        </p:nvSpPr>
        <p:spPr bwMode="auto">
          <a:xfrm>
            <a:off x="611188" y="549275"/>
            <a:ext cx="26558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基本步骤</a:t>
            </a:r>
          </a:p>
        </p:txBody>
      </p:sp>
      <p:sp>
        <p:nvSpPr>
          <p:cNvPr id="64516" name="Rectangle 4"/>
          <p:cNvSpPr>
            <a:spLocks noChangeArrowheads="1"/>
          </p:cNvSpPr>
          <p:nvPr/>
        </p:nvSpPr>
        <p:spPr bwMode="auto">
          <a:xfrm>
            <a:off x="206375" y="1854200"/>
            <a:ext cx="14541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buClr>
                <a:srgbClr val="FF0000"/>
              </a:buClr>
              <a:buFont typeface="Wingdings" pitchFamily="2" charset="2"/>
              <a:buChar char="ü"/>
            </a:pPr>
            <a:r>
              <a:rPr kumimoji="1" lang="zh-CN" altLang="en-US" sz="2800">
                <a:latin typeface="Times" pitchFamily="18" charset="0"/>
              </a:rPr>
              <a:t> 步骤：</a:t>
            </a:r>
          </a:p>
        </p:txBody>
      </p:sp>
      <p:sp>
        <p:nvSpPr>
          <p:cNvPr id="64517" name="Rectangle 5"/>
          <p:cNvSpPr>
            <a:spLocks noChangeArrowheads="1"/>
          </p:cNvSpPr>
          <p:nvPr/>
        </p:nvSpPr>
        <p:spPr bwMode="auto">
          <a:xfrm>
            <a:off x="161925" y="5094288"/>
            <a:ext cx="36179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buClr>
                <a:srgbClr val="FF0000"/>
              </a:buClr>
              <a:buFont typeface="Wingdings" pitchFamily="2" charset="2"/>
              <a:buChar char="ü"/>
            </a:pPr>
            <a:r>
              <a:rPr kumimoji="1" lang="zh-CN" altLang="en-US" sz="2800">
                <a:latin typeface="Times" pitchFamily="18" charset="0"/>
              </a:rPr>
              <a:t> 掌握层次，不断进行</a:t>
            </a:r>
          </a:p>
        </p:txBody>
      </p:sp>
      <p:sp>
        <p:nvSpPr>
          <p:cNvPr id="64518" name="Rectangle 6"/>
          <p:cNvSpPr>
            <a:spLocks noChangeArrowheads="1"/>
          </p:cNvSpPr>
          <p:nvPr/>
        </p:nvSpPr>
        <p:spPr bwMode="auto">
          <a:xfrm>
            <a:off x="179388" y="5905500"/>
            <a:ext cx="89646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l" eaLnBrk="0" hangingPunct="0">
              <a:buClr>
                <a:srgbClr val="FF0000"/>
              </a:buClr>
              <a:buFont typeface="Wingdings" pitchFamily="2" charset="2"/>
              <a:buChar char="ü"/>
            </a:pPr>
            <a:r>
              <a:rPr kumimoji="1" lang="zh-CN" altLang="en-US" sz="2800">
                <a:latin typeface="Times" pitchFamily="18" charset="0"/>
              </a:rPr>
              <a:t>使用设计度量和启发式规则对得到的软件结构进一步精化。</a:t>
            </a:r>
          </a:p>
        </p:txBody>
      </p:sp>
    </p:spTree>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792163" y="684213"/>
            <a:ext cx="203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变换举例</a:t>
            </a:r>
            <a:endParaRPr lang="en-US" altLang="zh-CN" sz="4000">
              <a:solidFill>
                <a:srgbClr val="0000FF"/>
              </a:solidFill>
              <a:latin typeface="黑体" pitchFamily="49" charset="-122"/>
              <a:ea typeface="黑体" pitchFamily="49" charset="-122"/>
              <a:cs typeface="Times New Roman" pitchFamily="18" charset="0"/>
            </a:endParaRPr>
          </a:p>
        </p:txBody>
      </p:sp>
      <p:sp>
        <p:nvSpPr>
          <p:cNvPr id="415747" name="Text Box 3"/>
          <p:cNvSpPr txBox="1">
            <a:spLocks noChangeArrowheads="1"/>
          </p:cNvSpPr>
          <p:nvPr/>
        </p:nvSpPr>
        <p:spPr bwMode="auto">
          <a:xfrm>
            <a:off x="476250" y="1763713"/>
            <a:ext cx="8667750" cy="507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62000">
            <a:spAutoFit/>
          </a:bodyPr>
          <a:lstStyle>
            <a:lvl1pPr indent="5715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eaLnBrk="1" hangingPunct="1">
              <a:spcAft>
                <a:spcPts val="600"/>
              </a:spcAft>
              <a:buFont typeface="Wingdings" pitchFamily="2" charset="2"/>
              <a:buChar char="p"/>
            </a:pPr>
            <a:r>
              <a:rPr kumimoji="1" lang="zh-CN" altLang="en-US" sz="2800" dirty="0">
                <a:latin typeface="宋体" panose="02010600030101010101" pitchFamily="2" charset="-122"/>
              </a:rPr>
              <a:t>一个汽车数字仪表板的设计</a:t>
            </a:r>
          </a:p>
          <a:p>
            <a:pPr algn="just" eaLnBrk="1" hangingPunct="1">
              <a:lnSpc>
                <a:spcPct val="110000"/>
              </a:lnSpc>
              <a:spcAft>
                <a:spcPts val="600"/>
              </a:spcAft>
            </a:pPr>
            <a:r>
              <a:rPr kumimoji="1" lang="zh-CN" altLang="en-US" sz="2400" dirty="0">
                <a:solidFill>
                  <a:schemeClr val="tx1"/>
                </a:solidFill>
                <a:latin typeface="宋体" panose="02010600030101010101" pitchFamily="2" charset="-122"/>
              </a:rPr>
              <a:t>假设仪表板的功能如下：</a:t>
            </a:r>
          </a:p>
          <a:p>
            <a:pPr algn="just" eaLnBrk="1" hangingPunct="1">
              <a:lnSpc>
                <a:spcPct val="110000"/>
              </a:lnSpc>
              <a:spcAft>
                <a:spcPts val="600"/>
              </a:spcAft>
            </a:pPr>
            <a:r>
              <a:rPr kumimoji="1" lang="zh-CN" altLang="en-US" sz="2400" dirty="0">
                <a:solidFill>
                  <a:schemeClr val="tx1"/>
                </a:solidFill>
                <a:latin typeface="宋体" panose="02010600030101010101" pitchFamily="2" charset="-122"/>
              </a:rPr>
              <a:t>（</a:t>
            </a:r>
            <a:r>
              <a:rPr kumimoji="1" lang="en-US" altLang="zh-CN" sz="2400" dirty="0">
                <a:solidFill>
                  <a:schemeClr val="tx1"/>
                </a:solidFill>
                <a:latin typeface="宋体" panose="02010600030101010101" pitchFamily="2" charset="-122"/>
              </a:rPr>
              <a:t>1</a:t>
            </a:r>
            <a:r>
              <a:rPr kumimoji="1" lang="zh-CN" altLang="en-US" sz="2400" dirty="0">
                <a:solidFill>
                  <a:schemeClr val="tx1"/>
                </a:solidFill>
                <a:latin typeface="宋体" panose="02010600030101010101" pitchFamily="2" charset="-122"/>
              </a:rPr>
              <a:t>）通过模／数（</a:t>
            </a:r>
            <a:r>
              <a:rPr kumimoji="1" lang="en-US" altLang="zh-CN" sz="2400" dirty="0">
                <a:solidFill>
                  <a:schemeClr val="tx1"/>
                </a:solidFill>
                <a:latin typeface="宋体" panose="02010600030101010101" pitchFamily="2" charset="-122"/>
              </a:rPr>
              <a:t>A</a:t>
            </a:r>
            <a:r>
              <a:rPr kumimoji="1" lang="zh-CN" altLang="en-US" sz="2400" dirty="0">
                <a:solidFill>
                  <a:schemeClr val="tx1"/>
                </a:solidFill>
                <a:latin typeface="宋体" panose="02010600030101010101" pitchFamily="2" charset="-122"/>
              </a:rPr>
              <a:t>／</a:t>
            </a:r>
            <a:r>
              <a:rPr kumimoji="1" lang="en-US" altLang="zh-CN" sz="2400" dirty="0">
                <a:solidFill>
                  <a:schemeClr val="tx1"/>
                </a:solidFill>
                <a:latin typeface="宋体" panose="02010600030101010101" pitchFamily="2" charset="-122"/>
              </a:rPr>
              <a:t>D</a:t>
            </a:r>
            <a:r>
              <a:rPr kumimoji="1" lang="zh-CN" altLang="en-US" sz="2400" dirty="0">
                <a:solidFill>
                  <a:schemeClr val="tx1"/>
                </a:solidFill>
                <a:latin typeface="宋体" panose="02010600030101010101" pitchFamily="2" charset="-122"/>
              </a:rPr>
              <a:t>）转换实现传感器和微处理机接口；</a:t>
            </a:r>
          </a:p>
          <a:p>
            <a:pPr algn="just" eaLnBrk="1" hangingPunct="1">
              <a:lnSpc>
                <a:spcPct val="110000"/>
              </a:lnSpc>
              <a:spcAft>
                <a:spcPts val="600"/>
              </a:spcAft>
            </a:pPr>
            <a:r>
              <a:rPr kumimoji="1" lang="zh-CN" altLang="en-US" sz="2400" dirty="0">
                <a:solidFill>
                  <a:schemeClr val="tx1"/>
                </a:solidFill>
                <a:latin typeface="宋体" panose="02010600030101010101" pitchFamily="2" charset="-122"/>
              </a:rPr>
              <a:t>（</a:t>
            </a:r>
            <a:r>
              <a:rPr kumimoji="1" lang="en-US" altLang="zh-CN" sz="2400" dirty="0">
                <a:solidFill>
                  <a:schemeClr val="tx1"/>
                </a:solidFill>
                <a:latin typeface="宋体" panose="02010600030101010101" pitchFamily="2" charset="-122"/>
              </a:rPr>
              <a:t>2</a:t>
            </a:r>
            <a:r>
              <a:rPr kumimoji="1" lang="zh-CN" altLang="en-US" sz="2400" dirty="0">
                <a:solidFill>
                  <a:schemeClr val="tx1"/>
                </a:solidFill>
                <a:latin typeface="宋体" panose="02010600030101010101" pitchFamily="2" charset="-122"/>
              </a:rPr>
              <a:t>）在发光二极管（</a:t>
            </a:r>
            <a:r>
              <a:rPr kumimoji="1" lang="en-US" altLang="zh-CN" sz="2400" dirty="0">
                <a:solidFill>
                  <a:schemeClr val="tx1"/>
                </a:solidFill>
                <a:latin typeface="宋体" panose="02010600030101010101" pitchFamily="2" charset="-122"/>
              </a:rPr>
              <a:t>LCD</a:t>
            </a:r>
            <a:r>
              <a:rPr kumimoji="1" lang="zh-CN" altLang="en-US" sz="2400" dirty="0">
                <a:solidFill>
                  <a:schemeClr val="tx1"/>
                </a:solidFill>
                <a:latin typeface="宋体" panose="02010600030101010101" pitchFamily="2" charset="-122"/>
              </a:rPr>
              <a:t>）面板上显示数据；</a:t>
            </a:r>
          </a:p>
          <a:p>
            <a:pPr algn="just" eaLnBrk="1" hangingPunct="1">
              <a:lnSpc>
                <a:spcPct val="110000"/>
              </a:lnSpc>
              <a:spcAft>
                <a:spcPts val="600"/>
              </a:spcAft>
            </a:pPr>
            <a:r>
              <a:rPr kumimoji="1" lang="zh-CN" altLang="en-US" sz="2400" dirty="0">
                <a:solidFill>
                  <a:schemeClr val="tx1"/>
                </a:solidFill>
                <a:latin typeface="宋体" panose="02010600030101010101" pitchFamily="2" charset="-122"/>
              </a:rPr>
              <a:t>（</a:t>
            </a:r>
            <a:r>
              <a:rPr kumimoji="1" lang="en-US" altLang="zh-CN" sz="2400" dirty="0">
                <a:solidFill>
                  <a:schemeClr val="tx1"/>
                </a:solidFill>
                <a:latin typeface="宋体" panose="02010600030101010101" pitchFamily="2" charset="-122"/>
              </a:rPr>
              <a:t>3</a:t>
            </a:r>
            <a:r>
              <a:rPr kumimoji="1" lang="zh-CN" altLang="en-US" sz="2400" dirty="0">
                <a:solidFill>
                  <a:schemeClr val="tx1"/>
                </a:solidFill>
                <a:latin typeface="宋体" panose="02010600030101010101" pitchFamily="2" charset="-122"/>
              </a:rPr>
              <a:t>）指示每小时英里数（</a:t>
            </a:r>
            <a:r>
              <a:rPr kumimoji="1" lang="en-US" altLang="zh-CN" sz="2400" dirty="0">
                <a:solidFill>
                  <a:schemeClr val="tx1"/>
                </a:solidFill>
                <a:latin typeface="宋体" panose="02010600030101010101" pitchFamily="2" charset="-122"/>
              </a:rPr>
              <a:t>mph</a:t>
            </a:r>
            <a:r>
              <a:rPr kumimoji="1" lang="zh-CN" altLang="en-US" sz="2400" dirty="0">
                <a:solidFill>
                  <a:schemeClr val="tx1"/>
                </a:solidFill>
                <a:latin typeface="宋体" panose="02010600030101010101" pitchFamily="2" charset="-122"/>
              </a:rPr>
              <a:t>），行驶的里程，每加仑油行驶的英里数（</a:t>
            </a:r>
            <a:r>
              <a:rPr kumimoji="1" lang="en-US" altLang="zh-CN" sz="2400" dirty="0">
                <a:solidFill>
                  <a:schemeClr val="tx1"/>
                </a:solidFill>
                <a:latin typeface="宋体" panose="02010600030101010101" pitchFamily="2" charset="-122"/>
              </a:rPr>
              <a:t>mpg</a:t>
            </a:r>
            <a:r>
              <a:rPr kumimoji="1" lang="zh-CN" altLang="en-US" sz="2400" dirty="0">
                <a:solidFill>
                  <a:schemeClr val="tx1"/>
                </a:solidFill>
                <a:latin typeface="宋体" panose="02010600030101010101" pitchFamily="2" charset="-122"/>
              </a:rPr>
              <a:t>）等等；</a:t>
            </a:r>
          </a:p>
          <a:p>
            <a:pPr algn="just" eaLnBrk="1" hangingPunct="1">
              <a:lnSpc>
                <a:spcPct val="110000"/>
              </a:lnSpc>
              <a:spcAft>
                <a:spcPts val="600"/>
              </a:spcAft>
            </a:pPr>
            <a:r>
              <a:rPr kumimoji="1" lang="zh-CN" altLang="en-US" sz="2400" dirty="0">
                <a:solidFill>
                  <a:schemeClr val="tx1"/>
                </a:solidFill>
                <a:latin typeface="宋体" panose="02010600030101010101" pitchFamily="2" charset="-122"/>
              </a:rPr>
              <a:t>（</a:t>
            </a:r>
            <a:r>
              <a:rPr kumimoji="1" lang="en-US" altLang="zh-CN" sz="2400" dirty="0">
                <a:solidFill>
                  <a:schemeClr val="tx1"/>
                </a:solidFill>
                <a:latin typeface="宋体" panose="02010600030101010101" pitchFamily="2" charset="-122"/>
              </a:rPr>
              <a:t>4</a:t>
            </a:r>
            <a:r>
              <a:rPr kumimoji="1" lang="zh-CN" altLang="en-US" sz="2400" dirty="0">
                <a:solidFill>
                  <a:schemeClr val="tx1"/>
                </a:solidFill>
                <a:latin typeface="宋体" panose="02010600030101010101" pitchFamily="2" charset="-122"/>
              </a:rPr>
              <a:t>）指示加速或减速；</a:t>
            </a:r>
          </a:p>
          <a:p>
            <a:pPr algn="just" eaLnBrk="1" hangingPunct="1">
              <a:lnSpc>
                <a:spcPct val="110000"/>
              </a:lnSpc>
              <a:spcAft>
                <a:spcPts val="600"/>
              </a:spcAft>
            </a:pPr>
            <a:r>
              <a:rPr kumimoji="1" lang="zh-CN" altLang="en-US" sz="2400" dirty="0">
                <a:solidFill>
                  <a:schemeClr val="tx1"/>
                </a:solidFill>
                <a:latin typeface="宋体" panose="02010600030101010101" pitchFamily="2" charset="-122"/>
              </a:rPr>
              <a:t>（</a:t>
            </a:r>
            <a:r>
              <a:rPr kumimoji="1" lang="en-US" altLang="zh-CN" sz="2400" dirty="0">
                <a:solidFill>
                  <a:schemeClr val="tx1"/>
                </a:solidFill>
                <a:latin typeface="宋体" panose="02010600030101010101" pitchFamily="2" charset="-122"/>
              </a:rPr>
              <a:t>5</a:t>
            </a:r>
            <a:r>
              <a:rPr kumimoji="1" lang="zh-CN" altLang="en-US" sz="2400" dirty="0">
                <a:solidFill>
                  <a:schemeClr val="tx1"/>
                </a:solidFill>
                <a:latin typeface="宋体" panose="02010600030101010101" pitchFamily="2" charset="-122"/>
              </a:rPr>
              <a:t>）超速警告：如果车速超过</a:t>
            </a:r>
            <a:r>
              <a:rPr kumimoji="1" lang="en-US" altLang="zh-CN" sz="2400" dirty="0">
                <a:solidFill>
                  <a:schemeClr val="tx1"/>
                </a:solidFill>
                <a:latin typeface="宋体" panose="02010600030101010101" pitchFamily="2" charset="-122"/>
              </a:rPr>
              <a:t>55</a:t>
            </a:r>
            <a:r>
              <a:rPr kumimoji="1" lang="zh-CN" altLang="en-US" sz="2400" dirty="0">
                <a:solidFill>
                  <a:schemeClr val="tx1"/>
                </a:solidFill>
                <a:latin typeface="宋体" panose="02010600030101010101" pitchFamily="2" charset="-122"/>
              </a:rPr>
              <a:t>英里／小时，则发出超速警告铃声。</a:t>
            </a:r>
          </a:p>
          <a:p>
            <a:pPr algn="just" eaLnBrk="1" hangingPunct="1">
              <a:lnSpc>
                <a:spcPct val="110000"/>
              </a:lnSpc>
              <a:spcAft>
                <a:spcPts val="600"/>
              </a:spcAft>
            </a:pPr>
            <a:r>
              <a:rPr kumimoji="1" lang="zh-CN" altLang="en-US" sz="2400" dirty="0">
                <a:solidFill>
                  <a:schemeClr val="tx1"/>
                </a:solidFill>
                <a:latin typeface="宋体" panose="02010600030101010101" pitchFamily="2" charset="-122"/>
              </a:rPr>
              <a:t>在软件需求分析阶段，应该对上述每项性能和其它要求进行全面的分析，并建立起相应的文档资料，得出数据流图。</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wipe(left)">
                                      <p:cBhvr>
                                        <p:cTn id="7" dur="500"/>
                                        <p:tgtEl>
                                          <p:spTgt spid="415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Effect transition="in" filter="wipe(left)">
                                      <p:cBhvr>
                                        <p:cTn id="12" dur="500"/>
                                        <p:tgtEl>
                                          <p:spTgt spid="415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Effect transition="in" filter="wipe(left)">
                                      <p:cBhvr>
                                        <p:cTn id="17" dur="500"/>
                                        <p:tgtEl>
                                          <p:spTgt spid="415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5747">
                                            <p:txEl>
                                              <p:pRg st="3" end="3"/>
                                            </p:txEl>
                                          </p:spTgt>
                                        </p:tgtEl>
                                        <p:attrNameLst>
                                          <p:attrName>style.visibility</p:attrName>
                                        </p:attrNameLst>
                                      </p:cBhvr>
                                      <p:to>
                                        <p:strVal val="visible"/>
                                      </p:to>
                                    </p:set>
                                    <p:animEffect transition="in" filter="wipe(left)">
                                      <p:cBhvr>
                                        <p:cTn id="22" dur="500"/>
                                        <p:tgtEl>
                                          <p:spTgt spid="415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5747">
                                            <p:txEl>
                                              <p:pRg st="4" end="4"/>
                                            </p:txEl>
                                          </p:spTgt>
                                        </p:tgtEl>
                                        <p:attrNameLst>
                                          <p:attrName>style.visibility</p:attrName>
                                        </p:attrNameLst>
                                      </p:cBhvr>
                                      <p:to>
                                        <p:strVal val="visible"/>
                                      </p:to>
                                    </p:set>
                                    <p:animEffect transition="in" filter="wipe(left)">
                                      <p:cBhvr>
                                        <p:cTn id="27" dur="500"/>
                                        <p:tgtEl>
                                          <p:spTgt spid="415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5747">
                                            <p:txEl>
                                              <p:pRg st="5" end="5"/>
                                            </p:txEl>
                                          </p:spTgt>
                                        </p:tgtEl>
                                        <p:attrNameLst>
                                          <p:attrName>style.visibility</p:attrName>
                                        </p:attrNameLst>
                                      </p:cBhvr>
                                      <p:to>
                                        <p:strVal val="visible"/>
                                      </p:to>
                                    </p:set>
                                    <p:animEffect transition="in" filter="wipe(left)">
                                      <p:cBhvr>
                                        <p:cTn id="32" dur="500"/>
                                        <p:tgtEl>
                                          <p:spTgt spid="415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5747">
                                            <p:txEl>
                                              <p:pRg st="6" end="6"/>
                                            </p:txEl>
                                          </p:spTgt>
                                        </p:tgtEl>
                                        <p:attrNameLst>
                                          <p:attrName>style.visibility</p:attrName>
                                        </p:attrNameLst>
                                      </p:cBhvr>
                                      <p:to>
                                        <p:strVal val="visible"/>
                                      </p:to>
                                    </p:set>
                                    <p:animEffect transition="in" filter="wipe(left)">
                                      <p:cBhvr>
                                        <p:cTn id="37" dur="500"/>
                                        <p:tgtEl>
                                          <p:spTgt spid="4157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5747">
                                            <p:txEl>
                                              <p:pRg st="7" end="7"/>
                                            </p:txEl>
                                          </p:spTgt>
                                        </p:tgtEl>
                                        <p:attrNameLst>
                                          <p:attrName>style.visibility</p:attrName>
                                        </p:attrNameLst>
                                      </p:cBhvr>
                                      <p:to>
                                        <p:strVal val="visible"/>
                                      </p:to>
                                    </p:set>
                                    <p:animEffect transition="in" filter="wipe(left)">
                                      <p:cBhvr>
                                        <p:cTn id="42" dur="500"/>
                                        <p:tgtEl>
                                          <p:spTgt spid="415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2"/>
          <p:cNvGraphicFramePr>
            <a:graphicFrameLocks noChangeAspect="1"/>
          </p:cNvGraphicFramePr>
          <p:nvPr/>
        </p:nvGraphicFramePr>
        <p:xfrm>
          <a:off x="1403350" y="76200"/>
          <a:ext cx="7437438" cy="6781800"/>
        </p:xfrm>
        <a:graphic>
          <a:graphicData uri="http://schemas.openxmlformats.org/presentationml/2006/ole">
            <mc:AlternateContent xmlns:mc="http://schemas.openxmlformats.org/markup-compatibility/2006">
              <mc:Choice xmlns:v="urn:schemas-microsoft-com:vml" Requires="v">
                <p:oleObj spid="_x0000_s1026" name="图片" r:id="rId3" imgW="4238625" imgH="4524375" progId="Word.Picture.8">
                  <p:embed/>
                </p:oleObj>
              </mc:Choice>
              <mc:Fallback>
                <p:oleObj name="图片" r:id="rId3" imgW="4238625" imgH="4524375"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76200"/>
                        <a:ext cx="7437438"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oleObj>
              </mc:Fallback>
            </mc:AlternateContent>
          </a:graphicData>
        </a:graphic>
      </p:graphicFrame>
      <p:sp>
        <p:nvSpPr>
          <p:cNvPr id="66563" name="Rectangle 3"/>
          <p:cNvSpPr>
            <a:spLocks noChangeArrowheads="1"/>
          </p:cNvSpPr>
          <p:nvPr/>
        </p:nvSpPr>
        <p:spPr bwMode="auto">
          <a:xfrm>
            <a:off x="179388" y="1412875"/>
            <a:ext cx="25241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kumimoji="1" lang="zh-CN" altLang="en-US" sz="2800">
                <a:solidFill>
                  <a:srgbClr val="0000FF"/>
                </a:solidFill>
                <a:latin typeface="Times" pitchFamily="18" charset="0"/>
              </a:rPr>
              <a:t>汽车数字仪表板</a:t>
            </a:r>
          </a:p>
          <a:p>
            <a:pPr algn="l" eaLnBrk="0" hangingPunct="0"/>
            <a:r>
              <a:rPr kumimoji="1" lang="en-US" altLang="zh-CN" sz="2800">
                <a:solidFill>
                  <a:srgbClr val="0000FF"/>
                </a:solidFill>
                <a:latin typeface="Times" pitchFamily="18" charset="0"/>
              </a:rPr>
              <a:t>DFD</a:t>
            </a:r>
            <a:r>
              <a:rPr kumimoji="1" lang="zh-CN" altLang="en-US" sz="2800">
                <a:solidFill>
                  <a:srgbClr val="0000FF"/>
                </a:solidFill>
                <a:latin typeface="Times" pitchFamily="18" charset="0"/>
              </a:rPr>
              <a:t>图</a:t>
            </a:r>
          </a:p>
        </p:txBody>
      </p:sp>
    </p:spTree>
  </p:cSld>
  <p:clrMapOvr>
    <a:masterClrMapping/>
  </p:clrMapOvr>
  <p:transition>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611188" y="92075"/>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zh-CN" altLang="en-US" sz="2400">
                <a:solidFill>
                  <a:srgbClr val="FA503E"/>
                </a:solidFill>
                <a:ea typeface="幼圆" pitchFamily="49" charset="-122"/>
              </a:rPr>
              <a:t>确定输入流和输出流的边界，从而孤立出变换中心</a:t>
            </a:r>
          </a:p>
        </p:txBody>
      </p:sp>
      <p:sp>
        <p:nvSpPr>
          <p:cNvPr id="67587" name="Text Box 3"/>
          <p:cNvSpPr txBox="1">
            <a:spLocks noChangeArrowheads="1"/>
          </p:cNvSpPr>
          <p:nvPr/>
        </p:nvSpPr>
        <p:spPr bwMode="auto">
          <a:xfrm>
            <a:off x="1143000" y="16764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endParaRPr kumimoji="1" lang="zh-CN" altLang="en-US" sz="2400">
              <a:solidFill>
                <a:schemeClr val="tx1"/>
              </a:solidFill>
            </a:endParaRPr>
          </a:p>
        </p:txBody>
      </p:sp>
      <p:graphicFrame>
        <p:nvGraphicFramePr>
          <p:cNvPr id="67588" name="Object 4"/>
          <p:cNvGraphicFramePr>
            <a:graphicFrameLocks noChangeAspect="1"/>
          </p:cNvGraphicFramePr>
          <p:nvPr/>
        </p:nvGraphicFramePr>
        <p:xfrm>
          <a:off x="611188" y="609600"/>
          <a:ext cx="7921625" cy="6248400"/>
        </p:xfrm>
        <a:graphic>
          <a:graphicData uri="http://schemas.openxmlformats.org/presentationml/2006/ole">
            <mc:AlternateContent xmlns:mc="http://schemas.openxmlformats.org/markup-compatibility/2006">
              <mc:Choice xmlns:v="urn:schemas-microsoft-com:vml" Requires="v">
                <p:oleObj spid="_x0000_s2050" name="图片" r:id="rId3" imgW="4324350" imgH="4524375" progId="Word.Picture.8">
                  <p:embed/>
                </p:oleObj>
              </mc:Choice>
              <mc:Fallback>
                <p:oleObj name="图片" r:id="rId3" imgW="4324350" imgH="452437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09600"/>
                        <a:ext cx="7921625"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oleObj>
              </mc:Fallback>
            </mc:AlternateContent>
          </a:graphicData>
        </a:graphic>
      </p:graphicFrame>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17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143000" y="16764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endParaRPr kumimoji="1" lang="zh-CN" altLang="en-US" sz="2400">
              <a:solidFill>
                <a:schemeClr val="tx1"/>
              </a:solidFill>
            </a:endParaRPr>
          </a:p>
        </p:txBody>
      </p:sp>
      <p:sp>
        <p:nvSpPr>
          <p:cNvPr id="68611" name="Text Box 3"/>
          <p:cNvSpPr txBox="1">
            <a:spLocks noChangeArrowheads="1"/>
          </p:cNvSpPr>
          <p:nvPr/>
        </p:nvSpPr>
        <p:spPr bwMode="auto">
          <a:xfrm>
            <a:off x="685800" y="5410200"/>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kumimoji="1" lang="zh-CN" altLang="en-US" sz="2800">
                <a:ea typeface="幼圆" pitchFamily="49" charset="-122"/>
              </a:rPr>
              <a:t>第一级分解的结果</a:t>
            </a:r>
          </a:p>
        </p:txBody>
      </p:sp>
      <p:graphicFrame>
        <p:nvGraphicFramePr>
          <p:cNvPr id="68612" name="Object 4"/>
          <p:cNvGraphicFramePr>
            <a:graphicFrameLocks noChangeAspect="1"/>
          </p:cNvGraphicFramePr>
          <p:nvPr/>
        </p:nvGraphicFramePr>
        <p:xfrm>
          <a:off x="838200" y="712788"/>
          <a:ext cx="7694613" cy="4359275"/>
        </p:xfrm>
        <a:graphic>
          <a:graphicData uri="http://schemas.openxmlformats.org/presentationml/2006/ole">
            <mc:AlternateContent xmlns:mc="http://schemas.openxmlformats.org/markup-compatibility/2006">
              <mc:Choice xmlns:v="urn:schemas-microsoft-com:vml" Requires="v">
                <p:oleObj spid="_x0000_s3074" name="图片" r:id="rId3" imgW="2743200" imgH="1552575" progId="Word.Picture.8">
                  <p:embed/>
                </p:oleObj>
              </mc:Choice>
              <mc:Fallback>
                <p:oleObj name="图片" r:id="rId3" imgW="2743200" imgH="155257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712788"/>
                        <a:ext cx="7694613"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oleObj>
              </mc:Fallback>
            </mc:AlternateContent>
          </a:graphicData>
        </a:graphic>
      </p:graphicFrame>
    </p:spTree>
  </p:cSld>
  <p:clrMapOvr>
    <a:masterClrMapping/>
  </p:clrMapOvr>
  <p:transition>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143000" y="16764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endParaRPr kumimoji="1" lang="zh-CN" altLang="en-US" sz="2400">
              <a:solidFill>
                <a:schemeClr val="tx1"/>
              </a:solidFill>
            </a:endParaRPr>
          </a:p>
        </p:txBody>
      </p:sp>
      <p:sp>
        <p:nvSpPr>
          <p:cNvPr id="69635" name="Text Box 3"/>
          <p:cNvSpPr txBox="1">
            <a:spLocks noChangeArrowheads="1"/>
          </p:cNvSpPr>
          <p:nvPr/>
        </p:nvSpPr>
        <p:spPr bwMode="auto">
          <a:xfrm>
            <a:off x="609600" y="838200"/>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800">
                <a:ea typeface="幼圆" pitchFamily="49" charset="-122"/>
              </a:rPr>
              <a:t>第二级分解的结果：</a:t>
            </a:r>
          </a:p>
        </p:txBody>
      </p:sp>
      <p:graphicFrame>
        <p:nvGraphicFramePr>
          <p:cNvPr id="69636" name="Object 4"/>
          <p:cNvGraphicFramePr>
            <a:graphicFrameLocks noChangeAspect="1"/>
          </p:cNvGraphicFramePr>
          <p:nvPr/>
        </p:nvGraphicFramePr>
        <p:xfrm>
          <a:off x="381000" y="1752600"/>
          <a:ext cx="8382000" cy="3421063"/>
        </p:xfrm>
        <a:graphic>
          <a:graphicData uri="http://schemas.openxmlformats.org/presentationml/2006/ole">
            <mc:AlternateContent xmlns:mc="http://schemas.openxmlformats.org/markup-compatibility/2006">
              <mc:Choice xmlns:v="urn:schemas-microsoft-com:vml" Requires="v">
                <p:oleObj spid="_x0000_s4098" name="图片" r:id="rId3" imgW="4686300" imgH="1914525" progId="Word.Picture.8">
                  <p:embed/>
                </p:oleObj>
              </mc:Choice>
              <mc:Fallback>
                <p:oleObj name="图片" r:id="rId3" imgW="4686300" imgH="191452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8382000"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oleObj>
              </mc:Fallback>
            </mc:AlternateContent>
          </a:graphicData>
        </a:graphic>
      </p:graphicFrame>
      <p:sp>
        <p:nvSpPr>
          <p:cNvPr id="69637" name="Text Box 5"/>
          <p:cNvSpPr txBox="1">
            <a:spLocks noChangeArrowheads="1"/>
          </p:cNvSpPr>
          <p:nvPr/>
        </p:nvSpPr>
        <p:spPr bwMode="auto">
          <a:xfrm>
            <a:off x="228600" y="53340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905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eaLnBrk="1" hangingPunct="1">
              <a:spcAft>
                <a:spcPts val="600"/>
              </a:spcAft>
            </a:pPr>
            <a:r>
              <a:rPr kumimoji="1" lang="zh-CN" altLang="en-US" sz="2400">
                <a:solidFill>
                  <a:schemeClr val="tx1"/>
                </a:solidFill>
              </a:rPr>
              <a:t> </a:t>
            </a:r>
            <a:r>
              <a:rPr kumimoji="1" lang="zh-CN" altLang="en-US" sz="2400"/>
              <a:t>未经精化的输入结构  	       未经精化的变换结构</a:t>
            </a:r>
          </a:p>
        </p:txBody>
      </p:sp>
    </p:spTree>
  </p:cSld>
  <p:clrMapOvr>
    <a:masterClrMapping/>
  </p:clrMapOvr>
  <p:transition>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143000" y="16764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endParaRPr kumimoji="1" lang="zh-CN" altLang="en-US" sz="2400">
              <a:solidFill>
                <a:schemeClr val="tx1"/>
              </a:solidFill>
            </a:endParaRPr>
          </a:p>
        </p:txBody>
      </p:sp>
      <p:sp>
        <p:nvSpPr>
          <p:cNvPr id="70659" name="Text Box 3"/>
          <p:cNvSpPr txBox="1">
            <a:spLocks noChangeArrowheads="1"/>
          </p:cNvSpPr>
          <p:nvPr/>
        </p:nvSpPr>
        <p:spPr bwMode="auto">
          <a:xfrm>
            <a:off x="228600" y="53340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905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Aft>
                <a:spcPts val="600"/>
              </a:spcAft>
            </a:pPr>
            <a:r>
              <a:rPr kumimoji="1" lang="zh-CN" altLang="en-US" sz="2400">
                <a:solidFill>
                  <a:schemeClr val="tx1"/>
                </a:solidFill>
              </a:rPr>
              <a:t>  	       </a:t>
            </a:r>
            <a:r>
              <a:rPr kumimoji="1" lang="zh-CN" altLang="en-US" sz="2400"/>
              <a:t>未经精化的输出结构</a:t>
            </a:r>
          </a:p>
        </p:txBody>
      </p:sp>
      <p:graphicFrame>
        <p:nvGraphicFramePr>
          <p:cNvPr id="70660" name="Object 4"/>
          <p:cNvGraphicFramePr>
            <a:graphicFrameLocks noChangeAspect="1"/>
          </p:cNvGraphicFramePr>
          <p:nvPr/>
        </p:nvGraphicFramePr>
        <p:xfrm>
          <a:off x="914400" y="338138"/>
          <a:ext cx="7905750" cy="4691062"/>
        </p:xfrm>
        <a:graphic>
          <a:graphicData uri="http://schemas.openxmlformats.org/presentationml/2006/ole">
            <mc:AlternateContent xmlns:mc="http://schemas.openxmlformats.org/markup-compatibility/2006">
              <mc:Choice xmlns:v="urn:schemas-microsoft-com:vml" Requires="v">
                <p:oleObj spid="_x0000_s5122" name="图片" r:id="rId3" imgW="3609975" imgH="2143125" progId="Word.Picture.8">
                  <p:embed/>
                </p:oleObj>
              </mc:Choice>
              <mc:Fallback>
                <p:oleObj name="图片" r:id="rId3" imgW="3609975" imgH="214312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8138"/>
                        <a:ext cx="790575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oleObj>
              </mc:Fallback>
            </mc:AlternateContent>
          </a:graphicData>
        </a:graphic>
      </p:graphicFrame>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ED08C68-ED18-41EE-B01F-F2A783DED70B}" type="slidenum">
              <a:rPr lang="zh-CN" altLang="en-US" smtClean="0"/>
              <a:pPr>
                <a:defRPr/>
              </a:pPr>
              <a:t>7</a:t>
            </a:fld>
            <a:endParaRPr lang="en-US" altLang="zh-CN"/>
          </a:p>
        </p:txBody>
      </p:sp>
      <p:grpSp>
        <p:nvGrpSpPr>
          <p:cNvPr id="7171" name="Group 5"/>
          <p:cNvGrpSpPr>
            <a:grpSpLocks/>
          </p:cNvGrpSpPr>
          <p:nvPr/>
        </p:nvGrpSpPr>
        <p:grpSpPr bwMode="auto">
          <a:xfrm>
            <a:off x="3521075" y="1808163"/>
            <a:ext cx="4695825" cy="1981200"/>
            <a:chOff x="784" y="912"/>
            <a:chExt cx="4592" cy="2608"/>
          </a:xfrm>
        </p:grpSpPr>
        <p:sp>
          <p:nvSpPr>
            <p:cNvPr id="7233" name="Rectangle 6"/>
            <p:cNvSpPr>
              <a:spLocks noChangeArrowheads="1"/>
            </p:cNvSpPr>
            <p:nvPr/>
          </p:nvSpPr>
          <p:spPr bwMode="auto">
            <a:xfrm>
              <a:off x="2224" y="912"/>
              <a:ext cx="800"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34" name="Rectangle 7"/>
            <p:cNvSpPr>
              <a:spLocks noChangeArrowheads="1"/>
            </p:cNvSpPr>
            <p:nvPr/>
          </p:nvSpPr>
          <p:spPr bwMode="auto">
            <a:xfrm>
              <a:off x="1120"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35" name="Rectangle 8"/>
            <p:cNvSpPr>
              <a:spLocks noChangeArrowheads="1"/>
            </p:cNvSpPr>
            <p:nvPr/>
          </p:nvSpPr>
          <p:spPr bwMode="auto">
            <a:xfrm>
              <a:off x="3904"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36" name="Rectangle 9"/>
            <p:cNvSpPr>
              <a:spLocks noChangeArrowheads="1"/>
            </p:cNvSpPr>
            <p:nvPr/>
          </p:nvSpPr>
          <p:spPr bwMode="auto">
            <a:xfrm>
              <a:off x="2416"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37" name="Rectangle 10"/>
            <p:cNvSpPr>
              <a:spLocks noChangeArrowheads="1"/>
            </p:cNvSpPr>
            <p:nvPr/>
          </p:nvSpPr>
          <p:spPr bwMode="auto">
            <a:xfrm>
              <a:off x="78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38" name="Rectangle 11"/>
            <p:cNvSpPr>
              <a:spLocks noChangeArrowheads="1"/>
            </p:cNvSpPr>
            <p:nvPr/>
          </p:nvSpPr>
          <p:spPr bwMode="auto">
            <a:xfrm>
              <a:off x="1648"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39" name="Rectangle 12"/>
            <p:cNvSpPr>
              <a:spLocks noChangeArrowheads="1"/>
            </p:cNvSpPr>
            <p:nvPr/>
          </p:nvSpPr>
          <p:spPr bwMode="auto">
            <a:xfrm>
              <a:off x="2560"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40" name="Rectangle 13"/>
            <p:cNvSpPr>
              <a:spLocks noChangeArrowheads="1"/>
            </p:cNvSpPr>
            <p:nvPr/>
          </p:nvSpPr>
          <p:spPr bwMode="auto">
            <a:xfrm>
              <a:off x="486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41" name="Rectangle 14"/>
            <p:cNvSpPr>
              <a:spLocks noChangeArrowheads="1"/>
            </p:cNvSpPr>
            <p:nvPr/>
          </p:nvSpPr>
          <p:spPr bwMode="auto">
            <a:xfrm>
              <a:off x="414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42" name="Rectangle 15"/>
            <p:cNvSpPr>
              <a:spLocks noChangeArrowheads="1"/>
            </p:cNvSpPr>
            <p:nvPr/>
          </p:nvSpPr>
          <p:spPr bwMode="auto">
            <a:xfrm>
              <a:off x="342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43" name="Rectangle 16"/>
            <p:cNvSpPr>
              <a:spLocks noChangeArrowheads="1"/>
            </p:cNvSpPr>
            <p:nvPr/>
          </p:nvSpPr>
          <p:spPr bwMode="auto">
            <a:xfrm>
              <a:off x="1168" y="310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7244" name="Line 17"/>
            <p:cNvSpPr>
              <a:spLocks noChangeShapeType="1"/>
            </p:cNvSpPr>
            <p:nvPr/>
          </p:nvSpPr>
          <p:spPr bwMode="auto">
            <a:xfrm>
              <a:off x="2976" y="1328"/>
              <a:ext cx="1104"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5" name="Line 18"/>
            <p:cNvSpPr>
              <a:spLocks noChangeShapeType="1"/>
            </p:cNvSpPr>
            <p:nvPr/>
          </p:nvSpPr>
          <p:spPr bwMode="auto">
            <a:xfrm flipH="1">
              <a:off x="1344" y="1344"/>
              <a:ext cx="1024"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6" name="Line 19"/>
            <p:cNvSpPr>
              <a:spLocks noChangeShapeType="1"/>
            </p:cNvSpPr>
            <p:nvPr/>
          </p:nvSpPr>
          <p:spPr bwMode="auto">
            <a:xfrm flipH="1">
              <a:off x="1056" y="2000"/>
              <a:ext cx="288"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7" name="Line 20"/>
            <p:cNvSpPr>
              <a:spLocks noChangeShapeType="1"/>
            </p:cNvSpPr>
            <p:nvPr/>
          </p:nvSpPr>
          <p:spPr bwMode="auto">
            <a:xfrm>
              <a:off x="1488" y="2000"/>
              <a:ext cx="38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8" name="Line 21"/>
            <p:cNvSpPr>
              <a:spLocks noChangeShapeType="1"/>
            </p:cNvSpPr>
            <p:nvPr/>
          </p:nvSpPr>
          <p:spPr bwMode="auto">
            <a:xfrm flipH="1">
              <a:off x="1968" y="2000"/>
              <a:ext cx="62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9" name="Line 22"/>
            <p:cNvSpPr>
              <a:spLocks noChangeShapeType="1"/>
            </p:cNvSpPr>
            <p:nvPr/>
          </p:nvSpPr>
          <p:spPr bwMode="auto">
            <a:xfrm>
              <a:off x="2640" y="2000"/>
              <a:ext cx="192"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0" name="Line 23"/>
            <p:cNvSpPr>
              <a:spLocks noChangeShapeType="1"/>
            </p:cNvSpPr>
            <p:nvPr/>
          </p:nvSpPr>
          <p:spPr bwMode="auto">
            <a:xfrm flipH="1">
              <a:off x="1536" y="2768"/>
              <a:ext cx="336"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1" name="Line 24"/>
            <p:cNvSpPr>
              <a:spLocks noChangeShapeType="1"/>
            </p:cNvSpPr>
            <p:nvPr/>
          </p:nvSpPr>
          <p:spPr bwMode="auto">
            <a:xfrm>
              <a:off x="1056" y="2768"/>
              <a:ext cx="288"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2" name="Line 25"/>
            <p:cNvSpPr>
              <a:spLocks noChangeShapeType="1"/>
            </p:cNvSpPr>
            <p:nvPr/>
          </p:nvSpPr>
          <p:spPr bwMode="auto">
            <a:xfrm flipH="1">
              <a:off x="3648" y="2000"/>
              <a:ext cx="496"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3" name="Line 26"/>
            <p:cNvSpPr>
              <a:spLocks noChangeShapeType="1"/>
            </p:cNvSpPr>
            <p:nvPr/>
          </p:nvSpPr>
          <p:spPr bwMode="auto">
            <a:xfrm>
              <a:off x="4176" y="2000"/>
              <a:ext cx="14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4" name="Line 27"/>
            <p:cNvSpPr>
              <a:spLocks noChangeShapeType="1"/>
            </p:cNvSpPr>
            <p:nvPr/>
          </p:nvSpPr>
          <p:spPr bwMode="auto">
            <a:xfrm>
              <a:off x="4272" y="2000"/>
              <a:ext cx="86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5" name="Line 28"/>
            <p:cNvSpPr>
              <a:spLocks noChangeShapeType="1"/>
            </p:cNvSpPr>
            <p:nvPr/>
          </p:nvSpPr>
          <p:spPr bwMode="auto">
            <a:xfrm>
              <a:off x="2640" y="132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Rectangle 29"/>
          <p:cNvSpPr>
            <a:spLocks noChangeArrowheads="1"/>
          </p:cNvSpPr>
          <p:nvPr/>
        </p:nvSpPr>
        <p:spPr bwMode="auto">
          <a:xfrm>
            <a:off x="792163" y="1898650"/>
            <a:ext cx="1935162" cy="427038"/>
          </a:xfrm>
          <a:prstGeom prst="rect">
            <a:avLst/>
          </a:prstGeom>
          <a:noFill/>
          <a:ln w="9525" algn="ctr">
            <a:noFill/>
            <a:miter lim="800000"/>
            <a:headEnd/>
            <a:tailEnd/>
          </a:ln>
          <a:effectLst/>
        </p:spPr>
        <p:txBody>
          <a:bodyPr lIns="0" tIns="0" rIns="0" bIns="0">
            <a:spAutoFit/>
          </a:bodyPr>
          <a:lstStyle/>
          <a:p>
            <a:pPr algn="l" eaLnBrk="0" hangingPunct="0">
              <a:defRPr/>
            </a:pPr>
            <a:r>
              <a:rPr lang="zh-CN" altLang="en-US" sz="2800">
                <a:effectLst>
                  <a:outerShdw blurRad="38100" dist="38100" dir="2700000" algn="tl">
                    <a:srgbClr val="C0C0C0"/>
                  </a:outerShdw>
                </a:effectLst>
                <a:latin typeface="Times" pitchFamily="18" charset="0"/>
              </a:rPr>
              <a:t>总体设计</a:t>
            </a:r>
          </a:p>
        </p:txBody>
      </p:sp>
      <p:sp>
        <p:nvSpPr>
          <p:cNvPr id="29" name="Rectangle 30"/>
          <p:cNvSpPr>
            <a:spLocks noChangeArrowheads="1"/>
          </p:cNvSpPr>
          <p:nvPr/>
        </p:nvSpPr>
        <p:spPr bwMode="auto">
          <a:xfrm>
            <a:off x="792163" y="3924300"/>
            <a:ext cx="1935162" cy="427038"/>
          </a:xfrm>
          <a:prstGeom prst="rect">
            <a:avLst/>
          </a:prstGeom>
          <a:noFill/>
          <a:ln w="9525" algn="ctr">
            <a:noFill/>
            <a:miter lim="800000"/>
            <a:headEnd/>
            <a:tailEnd/>
          </a:ln>
          <a:effectLst/>
        </p:spPr>
        <p:txBody>
          <a:bodyPr lIns="0" tIns="0" rIns="0" bIns="0">
            <a:spAutoFit/>
          </a:bodyPr>
          <a:lstStyle/>
          <a:p>
            <a:pPr algn="l" eaLnBrk="0" hangingPunct="0">
              <a:defRPr/>
            </a:pPr>
            <a:r>
              <a:rPr lang="zh-CN" altLang="en-US" sz="2800">
                <a:effectLst>
                  <a:outerShdw blurRad="38100" dist="38100" dir="2700000" algn="tl">
                    <a:srgbClr val="C0C0C0"/>
                  </a:outerShdw>
                </a:effectLst>
                <a:latin typeface="Times" pitchFamily="18" charset="0"/>
              </a:rPr>
              <a:t>详细设计</a:t>
            </a:r>
          </a:p>
        </p:txBody>
      </p:sp>
      <p:sp>
        <p:nvSpPr>
          <p:cNvPr id="30" name="Rectangle 31"/>
          <p:cNvSpPr>
            <a:spLocks noChangeArrowheads="1"/>
          </p:cNvSpPr>
          <p:nvPr/>
        </p:nvSpPr>
        <p:spPr bwMode="auto">
          <a:xfrm>
            <a:off x="4076700" y="4497388"/>
            <a:ext cx="969963" cy="430212"/>
          </a:xfrm>
          <a:prstGeom prst="rect">
            <a:avLst/>
          </a:prstGeom>
          <a:solidFill>
            <a:srgbClr val="FFFF00"/>
          </a:solidFill>
          <a:ln w="9525" algn="ctr">
            <a:noFill/>
            <a:miter lim="800000"/>
            <a:headEnd/>
            <a:tailEnd/>
          </a:ln>
          <a:effectLst/>
        </p:spPr>
        <p:txBody>
          <a:bodyPr lIns="0" tIns="0" rIns="0" bIns="0">
            <a:spAutoFit/>
          </a:bodyPr>
          <a:lstStyle/>
          <a:p>
            <a:pPr algn="l" eaLnBrk="0" hangingPunct="0">
              <a:defRPr/>
            </a:pPr>
            <a:r>
              <a:rPr lang="zh-CN" altLang="en-US" sz="2800" dirty="0">
                <a:solidFill>
                  <a:srgbClr val="CC0066"/>
                </a:solidFill>
                <a:effectLst>
                  <a:outerShdw blurRad="38100" dist="38100" dir="2700000" algn="tl">
                    <a:srgbClr val="000000"/>
                  </a:outerShdw>
                </a:effectLst>
                <a:latin typeface="Times" pitchFamily="18" charset="0"/>
              </a:rPr>
              <a:t>  </a:t>
            </a:r>
            <a:r>
              <a:rPr lang="zh-CN" altLang="en-US" sz="2800" dirty="0">
                <a:solidFill>
                  <a:srgbClr val="00CC66"/>
                </a:solidFill>
                <a:effectLst>
                  <a:outerShdw blurRad="38100" dist="38100" dir="2700000" algn="tl">
                    <a:srgbClr val="000000"/>
                  </a:outerShdw>
                </a:effectLst>
                <a:latin typeface="Times" pitchFamily="18" charset="0"/>
              </a:rPr>
              <a:t>模块 </a:t>
            </a:r>
          </a:p>
        </p:txBody>
      </p:sp>
      <p:grpSp>
        <p:nvGrpSpPr>
          <p:cNvPr id="7175" name="Group 32"/>
          <p:cNvGrpSpPr>
            <a:grpSpLocks/>
          </p:cNvGrpSpPr>
          <p:nvPr/>
        </p:nvGrpSpPr>
        <p:grpSpPr bwMode="auto">
          <a:xfrm>
            <a:off x="5749925" y="4306888"/>
            <a:ext cx="2736850" cy="2271712"/>
            <a:chOff x="624" y="1008"/>
            <a:chExt cx="4800" cy="3324"/>
          </a:xfrm>
        </p:grpSpPr>
        <p:sp>
          <p:nvSpPr>
            <p:cNvPr id="7181" name="Line 33"/>
            <p:cNvSpPr>
              <a:spLocks noChangeShapeType="1"/>
            </p:cNvSpPr>
            <p:nvPr/>
          </p:nvSpPr>
          <p:spPr bwMode="auto">
            <a:xfrm>
              <a:off x="2880" y="1008"/>
              <a:ext cx="0" cy="240"/>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AutoShape 34"/>
            <p:cNvSpPr>
              <a:spLocks noChangeArrowheads="1"/>
            </p:cNvSpPr>
            <p:nvPr/>
          </p:nvSpPr>
          <p:spPr bwMode="auto">
            <a:xfrm>
              <a:off x="2592" y="2448"/>
              <a:ext cx="576" cy="288"/>
            </a:xfrm>
            <a:prstGeom prst="flowChartProcess">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S1</a:t>
              </a:r>
            </a:p>
          </p:txBody>
        </p:sp>
        <p:sp>
          <p:nvSpPr>
            <p:cNvPr id="7183" name="AutoShape 35"/>
            <p:cNvSpPr>
              <a:spLocks noChangeArrowheads="1"/>
            </p:cNvSpPr>
            <p:nvPr/>
          </p:nvSpPr>
          <p:spPr bwMode="auto">
            <a:xfrm>
              <a:off x="4464" y="3648"/>
              <a:ext cx="576" cy="288"/>
            </a:xfrm>
            <a:prstGeom prst="flowChartDecision">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C4</a:t>
              </a:r>
            </a:p>
          </p:txBody>
        </p:sp>
        <p:sp>
          <p:nvSpPr>
            <p:cNvPr id="7184" name="AutoShape 36"/>
            <p:cNvSpPr>
              <a:spLocks noChangeArrowheads="1"/>
            </p:cNvSpPr>
            <p:nvPr/>
          </p:nvSpPr>
          <p:spPr bwMode="auto">
            <a:xfrm>
              <a:off x="2592" y="2880"/>
              <a:ext cx="576" cy="288"/>
            </a:xfrm>
            <a:prstGeom prst="flowChartDecision">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C5</a:t>
              </a:r>
            </a:p>
          </p:txBody>
        </p:sp>
        <p:sp>
          <p:nvSpPr>
            <p:cNvPr id="7185" name="AutoShape 37"/>
            <p:cNvSpPr>
              <a:spLocks noChangeArrowheads="1"/>
            </p:cNvSpPr>
            <p:nvPr/>
          </p:nvSpPr>
          <p:spPr bwMode="auto">
            <a:xfrm>
              <a:off x="2592" y="2016"/>
              <a:ext cx="576" cy="288"/>
            </a:xfrm>
            <a:prstGeom prst="flowChartDecision">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C3</a:t>
              </a:r>
            </a:p>
          </p:txBody>
        </p:sp>
        <p:sp>
          <p:nvSpPr>
            <p:cNvPr id="7186" name="AutoShape 38"/>
            <p:cNvSpPr>
              <a:spLocks noChangeArrowheads="1"/>
            </p:cNvSpPr>
            <p:nvPr/>
          </p:nvSpPr>
          <p:spPr bwMode="auto">
            <a:xfrm>
              <a:off x="2592" y="1632"/>
              <a:ext cx="576" cy="288"/>
            </a:xfrm>
            <a:prstGeom prst="flowChartDecision">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C2</a:t>
              </a:r>
            </a:p>
          </p:txBody>
        </p:sp>
        <p:sp>
          <p:nvSpPr>
            <p:cNvPr id="7187" name="AutoShape 39"/>
            <p:cNvSpPr>
              <a:spLocks noChangeArrowheads="1"/>
            </p:cNvSpPr>
            <p:nvPr/>
          </p:nvSpPr>
          <p:spPr bwMode="auto">
            <a:xfrm>
              <a:off x="2592" y="1248"/>
              <a:ext cx="576" cy="288"/>
            </a:xfrm>
            <a:prstGeom prst="flowChartDecision">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C1</a:t>
              </a:r>
            </a:p>
          </p:txBody>
        </p:sp>
        <p:sp>
          <p:nvSpPr>
            <p:cNvPr id="7188" name="Line 40"/>
            <p:cNvSpPr>
              <a:spLocks noChangeShapeType="1"/>
            </p:cNvSpPr>
            <p:nvPr/>
          </p:nvSpPr>
          <p:spPr bwMode="auto">
            <a:xfrm flipH="1">
              <a:off x="1968" y="3024"/>
              <a:ext cx="624"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41"/>
            <p:cNvSpPr>
              <a:spLocks noChangeShapeType="1"/>
            </p:cNvSpPr>
            <p:nvPr/>
          </p:nvSpPr>
          <p:spPr bwMode="auto">
            <a:xfrm>
              <a:off x="3168" y="3024"/>
              <a:ext cx="576"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AutoShape 42"/>
            <p:cNvSpPr>
              <a:spLocks noChangeArrowheads="1"/>
            </p:cNvSpPr>
            <p:nvPr/>
          </p:nvSpPr>
          <p:spPr bwMode="auto">
            <a:xfrm>
              <a:off x="1728" y="3216"/>
              <a:ext cx="576" cy="288"/>
            </a:xfrm>
            <a:prstGeom prst="flowChartProcess">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S2</a:t>
              </a:r>
            </a:p>
          </p:txBody>
        </p:sp>
        <p:sp>
          <p:nvSpPr>
            <p:cNvPr id="7191" name="AutoShape 43"/>
            <p:cNvSpPr>
              <a:spLocks noChangeArrowheads="1"/>
            </p:cNvSpPr>
            <p:nvPr/>
          </p:nvSpPr>
          <p:spPr bwMode="auto">
            <a:xfrm>
              <a:off x="3504" y="3216"/>
              <a:ext cx="576" cy="288"/>
            </a:xfrm>
            <a:prstGeom prst="flowChartProcess">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S3</a:t>
              </a:r>
            </a:p>
          </p:txBody>
        </p:sp>
        <p:sp>
          <p:nvSpPr>
            <p:cNvPr id="7192" name="AutoShape 44"/>
            <p:cNvSpPr>
              <a:spLocks noChangeArrowheads="1"/>
            </p:cNvSpPr>
            <p:nvPr/>
          </p:nvSpPr>
          <p:spPr bwMode="auto">
            <a:xfrm>
              <a:off x="2640" y="3792"/>
              <a:ext cx="576" cy="288"/>
            </a:xfrm>
            <a:prstGeom prst="flowChartProcess">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S4</a:t>
              </a:r>
            </a:p>
          </p:txBody>
        </p:sp>
        <p:sp>
          <p:nvSpPr>
            <p:cNvPr id="7193" name="AutoShape 45"/>
            <p:cNvSpPr>
              <a:spLocks noChangeArrowheads="1"/>
            </p:cNvSpPr>
            <p:nvPr/>
          </p:nvSpPr>
          <p:spPr bwMode="auto">
            <a:xfrm>
              <a:off x="624" y="3552"/>
              <a:ext cx="576" cy="288"/>
            </a:xfrm>
            <a:prstGeom prst="flowChartProcess">
              <a:avLst/>
            </a:prstGeom>
            <a:noFill/>
            <a:ln w="158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500" b="0">
                  <a:solidFill>
                    <a:schemeClr val="tx1"/>
                  </a:solidFill>
                </a:rPr>
                <a:t>S5</a:t>
              </a:r>
            </a:p>
          </p:txBody>
        </p:sp>
        <p:sp>
          <p:nvSpPr>
            <p:cNvPr id="7194" name="Line 46"/>
            <p:cNvSpPr>
              <a:spLocks noChangeShapeType="1"/>
            </p:cNvSpPr>
            <p:nvPr/>
          </p:nvSpPr>
          <p:spPr bwMode="auto">
            <a:xfrm flipH="1">
              <a:off x="864" y="1392"/>
              <a:ext cx="1728"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5" name="Line 47"/>
            <p:cNvSpPr>
              <a:spLocks noChangeShapeType="1"/>
            </p:cNvSpPr>
            <p:nvPr/>
          </p:nvSpPr>
          <p:spPr bwMode="auto">
            <a:xfrm>
              <a:off x="864" y="1392"/>
              <a:ext cx="0" cy="2160"/>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6" name="Line 48"/>
            <p:cNvSpPr>
              <a:spLocks noChangeShapeType="1"/>
            </p:cNvSpPr>
            <p:nvPr/>
          </p:nvSpPr>
          <p:spPr bwMode="auto">
            <a:xfrm>
              <a:off x="864" y="3840"/>
              <a:ext cx="0" cy="288"/>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7" name="Line 49"/>
            <p:cNvSpPr>
              <a:spLocks noChangeShapeType="1"/>
            </p:cNvSpPr>
            <p:nvPr/>
          </p:nvSpPr>
          <p:spPr bwMode="auto">
            <a:xfrm>
              <a:off x="1968" y="3024"/>
              <a:ext cx="0" cy="192"/>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8" name="Line 50"/>
            <p:cNvSpPr>
              <a:spLocks noChangeShapeType="1"/>
            </p:cNvSpPr>
            <p:nvPr/>
          </p:nvSpPr>
          <p:spPr bwMode="auto">
            <a:xfrm>
              <a:off x="3744" y="3024"/>
              <a:ext cx="0" cy="192"/>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9" name="Line 51"/>
            <p:cNvSpPr>
              <a:spLocks noChangeShapeType="1"/>
            </p:cNvSpPr>
            <p:nvPr/>
          </p:nvSpPr>
          <p:spPr bwMode="auto">
            <a:xfrm>
              <a:off x="2880" y="1536"/>
              <a:ext cx="0" cy="96"/>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0" name="Line 52"/>
            <p:cNvSpPr>
              <a:spLocks noChangeShapeType="1"/>
            </p:cNvSpPr>
            <p:nvPr/>
          </p:nvSpPr>
          <p:spPr bwMode="auto">
            <a:xfrm>
              <a:off x="2880" y="1920"/>
              <a:ext cx="0" cy="96"/>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Line 53"/>
            <p:cNvSpPr>
              <a:spLocks noChangeShapeType="1"/>
            </p:cNvSpPr>
            <p:nvPr/>
          </p:nvSpPr>
          <p:spPr bwMode="auto">
            <a:xfrm>
              <a:off x="2880" y="2736"/>
              <a:ext cx="0" cy="144"/>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Line 54"/>
            <p:cNvSpPr>
              <a:spLocks noChangeShapeType="1"/>
            </p:cNvSpPr>
            <p:nvPr/>
          </p:nvSpPr>
          <p:spPr bwMode="auto">
            <a:xfrm>
              <a:off x="2880" y="2304"/>
              <a:ext cx="0" cy="144"/>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3" name="Line 55"/>
            <p:cNvSpPr>
              <a:spLocks noChangeShapeType="1"/>
            </p:cNvSpPr>
            <p:nvPr/>
          </p:nvSpPr>
          <p:spPr bwMode="auto">
            <a:xfrm>
              <a:off x="1968" y="3504"/>
              <a:ext cx="0" cy="96"/>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4" name="Line 56"/>
            <p:cNvSpPr>
              <a:spLocks noChangeShapeType="1"/>
            </p:cNvSpPr>
            <p:nvPr/>
          </p:nvSpPr>
          <p:spPr bwMode="auto">
            <a:xfrm>
              <a:off x="1968" y="3600"/>
              <a:ext cx="1824"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5" name="Line 57"/>
            <p:cNvSpPr>
              <a:spLocks noChangeShapeType="1"/>
            </p:cNvSpPr>
            <p:nvPr/>
          </p:nvSpPr>
          <p:spPr bwMode="auto">
            <a:xfrm flipV="1">
              <a:off x="3792" y="3504"/>
              <a:ext cx="0" cy="96"/>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6" name="Line 58"/>
            <p:cNvSpPr>
              <a:spLocks noChangeShapeType="1"/>
            </p:cNvSpPr>
            <p:nvPr/>
          </p:nvSpPr>
          <p:spPr bwMode="auto">
            <a:xfrm>
              <a:off x="2880" y="3600"/>
              <a:ext cx="0" cy="192"/>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7" name="Line 59"/>
            <p:cNvSpPr>
              <a:spLocks noChangeShapeType="1"/>
            </p:cNvSpPr>
            <p:nvPr/>
          </p:nvSpPr>
          <p:spPr bwMode="auto">
            <a:xfrm>
              <a:off x="2928" y="4080"/>
              <a:ext cx="0" cy="96"/>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8" name="Line 60"/>
            <p:cNvSpPr>
              <a:spLocks noChangeShapeType="1"/>
            </p:cNvSpPr>
            <p:nvPr/>
          </p:nvSpPr>
          <p:spPr bwMode="auto">
            <a:xfrm>
              <a:off x="2928" y="4176"/>
              <a:ext cx="1392"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9" name="Line 61"/>
            <p:cNvSpPr>
              <a:spLocks noChangeShapeType="1"/>
            </p:cNvSpPr>
            <p:nvPr/>
          </p:nvSpPr>
          <p:spPr bwMode="auto">
            <a:xfrm flipV="1">
              <a:off x="4320" y="3312"/>
              <a:ext cx="0" cy="864"/>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0" name="Line 62"/>
            <p:cNvSpPr>
              <a:spLocks noChangeShapeType="1"/>
            </p:cNvSpPr>
            <p:nvPr/>
          </p:nvSpPr>
          <p:spPr bwMode="auto">
            <a:xfrm>
              <a:off x="4320" y="3312"/>
              <a:ext cx="432"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1" name="Line 63"/>
            <p:cNvSpPr>
              <a:spLocks noChangeShapeType="1"/>
            </p:cNvSpPr>
            <p:nvPr/>
          </p:nvSpPr>
          <p:spPr bwMode="auto">
            <a:xfrm>
              <a:off x="4752" y="3312"/>
              <a:ext cx="0" cy="336"/>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2" name="Line 64"/>
            <p:cNvSpPr>
              <a:spLocks noChangeShapeType="1"/>
            </p:cNvSpPr>
            <p:nvPr/>
          </p:nvSpPr>
          <p:spPr bwMode="auto">
            <a:xfrm>
              <a:off x="5040" y="3792"/>
              <a:ext cx="144"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3" name="Line 65"/>
            <p:cNvSpPr>
              <a:spLocks noChangeShapeType="1"/>
            </p:cNvSpPr>
            <p:nvPr/>
          </p:nvSpPr>
          <p:spPr bwMode="auto">
            <a:xfrm flipV="1">
              <a:off x="5184" y="2352"/>
              <a:ext cx="0" cy="144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4" name="Line 66"/>
            <p:cNvSpPr>
              <a:spLocks noChangeShapeType="1"/>
            </p:cNvSpPr>
            <p:nvPr/>
          </p:nvSpPr>
          <p:spPr bwMode="auto">
            <a:xfrm flipH="1">
              <a:off x="2880" y="2352"/>
              <a:ext cx="2304" cy="0"/>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5" name="Line 67"/>
            <p:cNvSpPr>
              <a:spLocks noChangeShapeType="1"/>
            </p:cNvSpPr>
            <p:nvPr/>
          </p:nvSpPr>
          <p:spPr bwMode="auto">
            <a:xfrm>
              <a:off x="4752" y="3936"/>
              <a:ext cx="0" cy="24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6" name="Line 68"/>
            <p:cNvSpPr>
              <a:spLocks noChangeShapeType="1"/>
            </p:cNvSpPr>
            <p:nvPr/>
          </p:nvSpPr>
          <p:spPr bwMode="auto">
            <a:xfrm>
              <a:off x="4752" y="4176"/>
              <a:ext cx="672"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7" name="Line 69"/>
            <p:cNvSpPr>
              <a:spLocks noChangeShapeType="1"/>
            </p:cNvSpPr>
            <p:nvPr/>
          </p:nvSpPr>
          <p:spPr bwMode="auto">
            <a:xfrm flipV="1">
              <a:off x="5424" y="1152"/>
              <a:ext cx="0" cy="3024"/>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8" name="Line 70"/>
            <p:cNvSpPr>
              <a:spLocks noChangeShapeType="1"/>
            </p:cNvSpPr>
            <p:nvPr/>
          </p:nvSpPr>
          <p:spPr bwMode="auto">
            <a:xfrm flipH="1">
              <a:off x="2880" y="1152"/>
              <a:ext cx="2544" cy="0"/>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9" name="Line 71"/>
            <p:cNvSpPr>
              <a:spLocks noChangeShapeType="1"/>
            </p:cNvSpPr>
            <p:nvPr/>
          </p:nvSpPr>
          <p:spPr bwMode="auto">
            <a:xfrm>
              <a:off x="3168" y="1776"/>
              <a:ext cx="1104"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0" name="Line 72"/>
            <p:cNvSpPr>
              <a:spLocks noChangeShapeType="1"/>
            </p:cNvSpPr>
            <p:nvPr/>
          </p:nvSpPr>
          <p:spPr bwMode="auto">
            <a:xfrm flipV="1">
              <a:off x="4272" y="1152"/>
              <a:ext cx="0" cy="624"/>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1" name="Line 73"/>
            <p:cNvSpPr>
              <a:spLocks noChangeShapeType="1"/>
            </p:cNvSpPr>
            <p:nvPr/>
          </p:nvSpPr>
          <p:spPr bwMode="auto">
            <a:xfrm>
              <a:off x="3168" y="2160"/>
              <a:ext cx="1632" cy="0"/>
            </a:xfrm>
            <a:prstGeom prst="line">
              <a:avLst/>
            </a:prstGeom>
            <a:noFill/>
            <a:ln w="158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2" name="Line 74"/>
            <p:cNvSpPr>
              <a:spLocks noChangeShapeType="1"/>
            </p:cNvSpPr>
            <p:nvPr/>
          </p:nvSpPr>
          <p:spPr bwMode="auto">
            <a:xfrm flipV="1">
              <a:off x="4800" y="1152"/>
              <a:ext cx="0" cy="1008"/>
            </a:xfrm>
            <a:prstGeom prst="line">
              <a:avLst/>
            </a:prstGeom>
            <a:noFill/>
            <a:ln w="158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3" name="Text Box 75"/>
            <p:cNvSpPr txBox="1">
              <a:spLocks noChangeArrowheads="1"/>
            </p:cNvSpPr>
            <p:nvPr/>
          </p:nvSpPr>
          <p:spPr bwMode="auto">
            <a:xfrm>
              <a:off x="2147" y="2936"/>
              <a:ext cx="4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N</a:t>
              </a:r>
            </a:p>
          </p:txBody>
        </p:sp>
        <p:sp>
          <p:nvSpPr>
            <p:cNvPr id="7224" name="Text Box 76"/>
            <p:cNvSpPr txBox="1">
              <a:spLocks noChangeArrowheads="1"/>
            </p:cNvSpPr>
            <p:nvPr/>
          </p:nvSpPr>
          <p:spPr bwMode="auto">
            <a:xfrm>
              <a:off x="3247" y="2936"/>
              <a:ext cx="40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Y</a:t>
              </a:r>
            </a:p>
          </p:txBody>
        </p:sp>
        <p:sp>
          <p:nvSpPr>
            <p:cNvPr id="7225" name="Text Box 77"/>
            <p:cNvSpPr txBox="1">
              <a:spLocks noChangeArrowheads="1"/>
            </p:cNvSpPr>
            <p:nvPr/>
          </p:nvSpPr>
          <p:spPr bwMode="auto">
            <a:xfrm>
              <a:off x="4881" y="3656"/>
              <a:ext cx="4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N</a:t>
              </a:r>
            </a:p>
          </p:txBody>
        </p:sp>
        <p:sp>
          <p:nvSpPr>
            <p:cNvPr id="7226" name="Text Box 78"/>
            <p:cNvSpPr txBox="1">
              <a:spLocks noChangeArrowheads="1"/>
            </p:cNvSpPr>
            <p:nvPr/>
          </p:nvSpPr>
          <p:spPr bwMode="auto">
            <a:xfrm>
              <a:off x="4739" y="4086"/>
              <a:ext cx="4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Y</a:t>
              </a:r>
            </a:p>
          </p:txBody>
        </p:sp>
        <p:sp>
          <p:nvSpPr>
            <p:cNvPr id="7227" name="Text Box 79"/>
            <p:cNvSpPr txBox="1">
              <a:spLocks noChangeArrowheads="1"/>
            </p:cNvSpPr>
            <p:nvPr/>
          </p:nvSpPr>
          <p:spPr bwMode="auto">
            <a:xfrm>
              <a:off x="3208" y="1684"/>
              <a:ext cx="40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N</a:t>
              </a:r>
            </a:p>
          </p:txBody>
        </p:sp>
        <p:sp>
          <p:nvSpPr>
            <p:cNvPr id="7228" name="Text Box 80"/>
            <p:cNvSpPr txBox="1">
              <a:spLocks noChangeArrowheads="1"/>
            </p:cNvSpPr>
            <p:nvPr/>
          </p:nvSpPr>
          <p:spPr bwMode="auto">
            <a:xfrm>
              <a:off x="3155" y="2070"/>
              <a:ext cx="4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N</a:t>
              </a:r>
            </a:p>
          </p:txBody>
        </p:sp>
        <p:sp>
          <p:nvSpPr>
            <p:cNvPr id="7229" name="Text Box 81"/>
            <p:cNvSpPr txBox="1">
              <a:spLocks noChangeArrowheads="1"/>
            </p:cNvSpPr>
            <p:nvPr/>
          </p:nvSpPr>
          <p:spPr bwMode="auto">
            <a:xfrm>
              <a:off x="2295" y="1161"/>
              <a:ext cx="9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N</a:t>
              </a:r>
            </a:p>
          </p:txBody>
        </p:sp>
        <p:sp>
          <p:nvSpPr>
            <p:cNvPr id="7230" name="Text Box 82"/>
            <p:cNvSpPr txBox="1">
              <a:spLocks noChangeArrowheads="1"/>
            </p:cNvSpPr>
            <p:nvPr/>
          </p:nvSpPr>
          <p:spPr bwMode="auto">
            <a:xfrm>
              <a:off x="2523" y="1591"/>
              <a:ext cx="4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Y</a:t>
              </a:r>
            </a:p>
          </p:txBody>
        </p:sp>
        <p:sp>
          <p:nvSpPr>
            <p:cNvPr id="7231" name="Text Box 83"/>
            <p:cNvSpPr txBox="1">
              <a:spLocks noChangeArrowheads="1"/>
            </p:cNvSpPr>
            <p:nvPr/>
          </p:nvSpPr>
          <p:spPr bwMode="auto">
            <a:xfrm>
              <a:off x="2579" y="1974"/>
              <a:ext cx="4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Y</a:t>
              </a:r>
            </a:p>
          </p:txBody>
        </p:sp>
        <p:sp>
          <p:nvSpPr>
            <p:cNvPr id="7232" name="Text Box 84"/>
            <p:cNvSpPr txBox="1">
              <a:spLocks noChangeArrowheads="1"/>
            </p:cNvSpPr>
            <p:nvPr/>
          </p:nvSpPr>
          <p:spPr bwMode="auto">
            <a:xfrm>
              <a:off x="2579" y="2360"/>
              <a:ext cx="40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500" b="0">
                  <a:solidFill>
                    <a:schemeClr val="tx1"/>
                  </a:solidFill>
                </a:rPr>
                <a:t>Y</a:t>
              </a:r>
            </a:p>
          </p:txBody>
        </p:sp>
      </p:grpSp>
      <p:sp>
        <p:nvSpPr>
          <p:cNvPr id="7176" name="AutoShape 85"/>
          <p:cNvSpPr>
            <a:spLocks noChangeArrowheads="1"/>
          </p:cNvSpPr>
          <p:nvPr/>
        </p:nvSpPr>
        <p:spPr bwMode="auto">
          <a:xfrm rot="-10357118">
            <a:off x="2079625" y="2457450"/>
            <a:ext cx="1093788" cy="558800"/>
          </a:xfrm>
          <a:prstGeom prst="leftArrow">
            <a:avLst>
              <a:gd name="adj1" fmla="val 50000"/>
              <a:gd name="adj2" fmla="val 50747"/>
            </a:avLst>
          </a:prstGeom>
          <a:solidFill>
            <a:srgbClr val="FF0000"/>
          </a:solidFill>
          <a:ln w="9525" algn="ctr">
            <a:solidFill>
              <a:srgbClr val="FF0000"/>
            </a:solidFill>
            <a:miter lim="800000"/>
            <a:headEnd/>
            <a:tailEnd/>
          </a:ln>
        </p:spPr>
        <p:txBody>
          <a:bodyPr lIns="0" tIns="0" rIns="0" bIns="0" anchor="ctr">
            <a:spAutoFit/>
          </a:bodyPr>
          <a:lstStyle/>
          <a:p>
            <a:endParaRPr lang="zh-CN" altLang="en-US"/>
          </a:p>
        </p:txBody>
      </p:sp>
      <p:sp>
        <p:nvSpPr>
          <p:cNvPr id="7177" name="AutoShape 86"/>
          <p:cNvSpPr>
            <a:spLocks noChangeArrowheads="1"/>
          </p:cNvSpPr>
          <p:nvPr/>
        </p:nvSpPr>
        <p:spPr bwMode="auto">
          <a:xfrm>
            <a:off x="4500563" y="4724400"/>
            <a:ext cx="503237" cy="576263"/>
          </a:xfrm>
          <a:prstGeom prst="downArrow">
            <a:avLst>
              <a:gd name="adj1" fmla="val 50000"/>
              <a:gd name="adj2" fmla="val 286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7178" name="AutoShape 88"/>
          <p:cNvSpPr>
            <a:spLocks noChangeArrowheads="1"/>
          </p:cNvSpPr>
          <p:nvPr/>
        </p:nvSpPr>
        <p:spPr bwMode="auto">
          <a:xfrm rot="-10603359">
            <a:off x="2957513" y="4383088"/>
            <a:ext cx="1081087" cy="533400"/>
          </a:xfrm>
          <a:prstGeom prst="leftArrow">
            <a:avLst>
              <a:gd name="adj1" fmla="val 50000"/>
              <a:gd name="adj2" fmla="val 50670"/>
            </a:avLst>
          </a:prstGeom>
          <a:solidFill>
            <a:srgbClr val="FF0000"/>
          </a:solidFill>
          <a:ln w="9525" algn="ctr">
            <a:solidFill>
              <a:srgbClr val="FF0000"/>
            </a:solidFill>
            <a:miter lim="800000"/>
            <a:headEnd/>
            <a:tailEnd/>
          </a:ln>
        </p:spPr>
        <p:txBody>
          <a:bodyPr lIns="0" tIns="0" rIns="0" bIns="0" anchor="ctr">
            <a:spAutoFit/>
          </a:bodyPr>
          <a:lstStyle/>
          <a:p>
            <a:endParaRPr lang="zh-CN" altLang="en-US"/>
          </a:p>
        </p:txBody>
      </p:sp>
      <p:sp>
        <p:nvSpPr>
          <p:cNvPr id="88" name="Rectangle 89"/>
          <p:cNvSpPr>
            <a:spLocks noChangeArrowheads="1"/>
          </p:cNvSpPr>
          <p:nvPr/>
        </p:nvSpPr>
        <p:spPr bwMode="auto">
          <a:xfrm>
            <a:off x="5083175" y="4686300"/>
            <a:ext cx="515938" cy="554038"/>
          </a:xfrm>
          <a:prstGeom prst="rect">
            <a:avLst/>
          </a:prstGeom>
          <a:noFill/>
          <a:ln w="9525" algn="ctr">
            <a:noFill/>
            <a:miter lim="800000"/>
            <a:headEnd/>
            <a:tailEnd/>
          </a:ln>
          <a:effectLst/>
        </p:spPr>
        <p:txBody>
          <a:bodyPr lIns="0" tIns="0" rIns="0" bIns="0">
            <a:spAutoFit/>
          </a:bodyPr>
          <a:lstStyle/>
          <a:p>
            <a:pPr algn="l" eaLnBrk="0" hangingPunct="0">
              <a:defRPr/>
            </a:pPr>
            <a:r>
              <a:rPr lang="zh-CN" altLang="en-US" sz="3600" dirty="0">
                <a:solidFill>
                  <a:srgbClr val="CC0066"/>
                </a:solidFill>
                <a:effectLst>
                  <a:outerShdw blurRad="38100" dist="38100" dir="2700000" algn="tl">
                    <a:srgbClr val="C0C0C0"/>
                  </a:outerShdw>
                </a:effectLst>
                <a:latin typeface="Times" pitchFamily="18" charset="0"/>
              </a:rPr>
              <a:t>？</a:t>
            </a:r>
          </a:p>
        </p:txBody>
      </p:sp>
      <p:sp>
        <p:nvSpPr>
          <p:cNvPr id="7180" name="Rectangle 4"/>
          <p:cNvSpPr>
            <a:spLocks noRot="1" noChangeArrowheads="1"/>
          </p:cNvSpPr>
          <p:nvPr/>
        </p:nvSpPr>
        <p:spPr bwMode="auto">
          <a:xfrm>
            <a:off x="431800" y="458788"/>
            <a:ext cx="8540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kumimoji="1" lang="zh-CN" altLang="en-US" sz="3000"/>
              <a:t> </a:t>
            </a:r>
            <a:r>
              <a:rPr lang="zh-CN" altLang="en-US" sz="4000">
                <a:solidFill>
                  <a:srgbClr val="0000FF"/>
                </a:solidFill>
                <a:latin typeface="黑体" pitchFamily="49" charset="-122"/>
                <a:ea typeface="黑体" pitchFamily="49" charset="-122"/>
                <a:cs typeface="Times New Roman" pitchFamily="18" charset="0"/>
              </a:rPr>
              <a:t>总体设计  </a:t>
            </a:r>
            <a:r>
              <a:rPr lang="en-US" altLang="zh-CN" sz="4000">
                <a:solidFill>
                  <a:srgbClr val="0000FF"/>
                </a:solidFill>
                <a:latin typeface="黑体" pitchFamily="49" charset="-122"/>
                <a:ea typeface="黑体" pitchFamily="49" charset="-122"/>
                <a:cs typeface="Times New Roman" pitchFamily="18" charset="0"/>
              </a:rPr>
              <a:t>vs  </a:t>
            </a:r>
            <a:r>
              <a:rPr lang="zh-CN" altLang="en-US" sz="4000">
                <a:solidFill>
                  <a:srgbClr val="0000FF"/>
                </a:solidFill>
                <a:latin typeface="黑体" pitchFamily="49" charset="-122"/>
                <a:ea typeface="黑体" pitchFamily="49" charset="-122"/>
                <a:cs typeface="Times New Roman" pitchFamily="18" charset="0"/>
              </a:rPr>
              <a:t>详细设计</a:t>
            </a:r>
          </a:p>
        </p:txBody>
      </p:sp>
    </p:spTree>
  </p:cSld>
  <p:clrMapOvr>
    <a:masterClrMapping/>
  </p:clrMapOvr>
  <p:transition>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143000" y="16764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endParaRPr kumimoji="1" lang="zh-CN" altLang="en-US" sz="2400">
              <a:solidFill>
                <a:schemeClr val="tx1"/>
              </a:solidFill>
            </a:endParaRPr>
          </a:p>
        </p:txBody>
      </p:sp>
      <p:sp>
        <p:nvSpPr>
          <p:cNvPr id="71683" name="Text Box 3"/>
          <p:cNvSpPr txBox="1">
            <a:spLocks noChangeArrowheads="1"/>
          </p:cNvSpPr>
          <p:nvPr/>
        </p:nvSpPr>
        <p:spPr bwMode="auto">
          <a:xfrm>
            <a:off x="533400" y="55626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7625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kumimoji="1" lang="zh-CN" altLang="en-US" sz="2400"/>
              <a:t>精化的数字仪表板系统的软件结构</a:t>
            </a:r>
          </a:p>
        </p:txBody>
      </p:sp>
      <p:graphicFrame>
        <p:nvGraphicFramePr>
          <p:cNvPr id="71684" name="Object 4"/>
          <p:cNvGraphicFramePr>
            <a:graphicFrameLocks noChangeAspect="1"/>
          </p:cNvGraphicFramePr>
          <p:nvPr/>
        </p:nvGraphicFramePr>
        <p:xfrm>
          <a:off x="457200" y="855663"/>
          <a:ext cx="8305800" cy="4402137"/>
        </p:xfrm>
        <a:graphic>
          <a:graphicData uri="http://schemas.openxmlformats.org/presentationml/2006/ole">
            <mc:AlternateContent xmlns:mc="http://schemas.openxmlformats.org/markup-compatibility/2006">
              <mc:Choice xmlns:v="urn:schemas-microsoft-com:vml" Requires="v">
                <p:oleObj spid="_x0000_s6146" name="图片" r:id="rId3" imgW="4238625" imgH="2247900" progId="Word.Picture.8">
                  <p:embed/>
                </p:oleObj>
              </mc:Choice>
              <mc:Fallback>
                <p:oleObj name="图片" r:id="rId3" imgW="4238625" imgH="22479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55663"/>
                        <a:ext cx="8305800"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oleObj>
              </mc:Fallback>
            </mc:AlternateContent>
          </a:graphicData>
        </a:graphic>
      </p:graphicFrame>
    </p:spTree>
  </p:cSld>
  <p:clrMapOvr>
    <a:masterClrMapping/>
  </p:clrMapOvr>
  <p:transition>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304800" y="57150"/>
            <a:ext cx="7848600" cy="476250"/>
          </a:xfrm>
          <a:prstGeom prst="rect">
            <a:avLst/>
          </a:prstGeom>
          <a:noFill/>
          <a:ln w="12700">
            <a:noFill/>
            <a:miter lim="800000"/>
            <a:headEnd/>
            <a:tailEnd/>
          </a:ln>
          <a:effectLst/>
        </p:spPr>
        <p:txBody>
          <a:bodyPr lIns="92075" tIns="46038" rIns="92075" bIns="46038" anchor="ctr"/>
          <a:lstStyle/>
          <a:p>
            <a:pPr algn="l" eaLnBrk="0" hangingPunct="0">
              <a:defRPr/>
            </a:pPr>
            <a:r>
              <a:rPr lang="zh-CN" altLang="en-US" sz="2800" dirty="0">
                <a:solidFill>
                  <a:srgbClr val="0000FF"/>
                </a:solidFill>
                <a:effectLst>
                  <a:outerShdw blurRad="38100" dist="38100" dir="2700000" algn="tl">
                    <a:srgbClr val="C0C0C0"/>
                  </a:outerShdw>
                </a:effectLst>
                <a:latin typeface="Verdana" pitchFamily="34" charset="0"/>
                <a:cs typeface="Times New Roman" charset="0"/>
              </a:rPr>
              <a:t>用户命令交互子系统ＤＦＤ</a:t>
            </a:r>
          </a:p>
        </p:txBody>
      </p:sp>
      <p:grpSp>
        <p:nvGrpSpPr>
          <p:cNvPr id="72707" name="Group 3"/>
          <p:cNvGrpSpPr>
            <a:grpSpLocks/>
          </p:cNvGrpSpPr>
          <p:nvPr/>
        </p:nvGrpSpPr>
        <p:grpSpPr bwMode="auto">
          <a:xfrm>
            <a:off x="228600" y="1524000"/>
            <a:ext cx="2057400" cy="1143000"/>
            <a:chOff x="192" y="960"/>
            <a:chExt cx="1440" cy="816"/>
          </a:xfrm>
        </p:grpSpPr>
        <p:sp>
          <p:nvSpPr>
            <p:cNvPr id="72765" name="Oval 4"/>
            <p:cNvSpPr>
              <a:spLocks noChangeArrowheads="1"/>
            </p:cNvSpPr>
            <p:nvPr/>
          </p:nvSpPr>
          <p:spPr bwMode="auto">
            <a:xfrm>
              <a:off x="432" y="960"/>
              <a:ext cx="912" cy="816"/>
            </a:xfrm>
            <a:prstGeom prst="ellipse">
              <a:avLst/>
            </a:prstGeom>
            <a:solidFill>
              <a:srgbClr val="1F4300"/>
            </a:solidFill>
            <a:ln w="25400">
              <a:solidFill>
                <a:schemeClr val="tx1"/>
              </a:solidFill>
              <a:round/>
              <a:headEnd/>
              <a:tailEnd/>
            </a:ln>
          </p:spPr>
          <p:txBody>
            <a:bodyPr wrap="none" anchor="ctr"/>
            <a:lstStyle/>
            <a:p>
              <a:endParaRPr lang="zh-CN" altLang="en-US" sz="2400"/>
            </a:p>
          </p:txBody>
        </p:sp>
        <p:sp>
          <p:nvSpPr>
            <p:cNvPr id="72766" name="Rectangle 5"/>
            <p:cNvSpPr>
              <a:spLocks noChangeArrowheads="1"/>
            </p:cNvSpPr>
            <p:nvPr/>
          </p:nvSpPr>
          <p:spPr bwMode="auto">
            <a:xfrm>
              <a:off x="192" y="1056"/>
              <a:ext cx="1440"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读用户</a:t>
              </a:r>
            </a:p>
            <a:p>
              <a:pPr eaLnBrk="0" hangingPunct="0"/>
              <a:r>
                <a:rPr kumimoji="1" lang="zh-CN" altLang="en-US" sz="2400">
                  <a:solidFill>
                    <a:schemeClr val="tx1"/>
                  </a:solidFill>
                  <a:latin typeface="宋体" pitchFamily="2" charset="-122"/>
                </a:rPr>
                <a:t>命令</a:t>
              </a:r>
            </a:p>
          </p:txBody>
        </p:sp>
      </p:grpSp>
      <p:sp>
        <p:nvSpPr>
          <p:cNvPr id="72708" name="Line 6"/>
          <p:cNvSpPr>
            <a:spLocks noChangeShapeType="1"/>
          </p:cNvSpPr>
          <p:nvPr/>
        </p:nvSpPr>
        <p:spPr bwMode="auto">
          <a:xfrm>
            <a:off x="3124200" y="3733800"/>
            <a:ext cx="228600" cy="609600"/>
          </a:xfrm>
          <a:prstGeom prst="line">
            <a:avLst/>
          </a:prstGeom>
          <a:noFill/>
          <a:ln w="38100">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09" name="Line 7"/>
          <p:cNvSpPr>
            <a:spLocks noChangeShapeType="1"/>
          </p:cNvSpPr>
          <p:nvPr/>
        </p:nvSpPr>
        <p:spPr bwMode="auto">
          <a:xfrm flipH="1">
            <a:off x="762000" y="5029200"/>
            <a:ext cx="1905000"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0" name="Line 8"/>
          <p:cNvSpPr>
            <a:spLocks noChangeShapeType="1"/>
          </p:cNvSpPr>
          <p:nvPr/>
        </p:nvSpPr>
        <p:spPr bwMode="auto">
          <a:xfrm>
            <a:off x="7162800" y="1219200"/>
            <a:ext cx="83820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1" name="Rectangle 9"/>
          <p:cNvSpPr>
            <a:spLocks noChangeArrowheads="1"/>
          </p:cNvSpPr>
          <p:nvPr/>
        </p:nvSpPr>
        <p:spPr bwMode="auto">
          <a:xfrm>
            <a:off x="1285875" y="45545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密码</a:t>
            </a:r>
          </a:p>
        </p:txBody>
      </p:sp>
      <p:sp>
        <p:nvSpPr>
          <p:cNvPr id="72712" name="Line 10"/>
          <p:cNvSpPr>
            <a:spLocks noChangeShapeType="1"/>
          </p:cNvSpPr>
          <p:nvPr/>
        </p:nvSpPr>
        <p:spPr bwMode="auto">
          <a:xfrm flipV="1">
            <a:off x="5181600" y="1371600"/>
            <a:ext cx="609600" cy="228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Rectangle 11"/>
          <p:cNvSpPr>
            <a:spLocks noChangeArrowheads="1"/>
          </p:cNvSpPr>
          <p:nvPr/>
        </p:nvSpPr>
        <p:spPr bwMode="auto">
          <a:xfrm>
            <a:off x="8382000" y="4038600"/>
            <a:ext cx="106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显示信息</a:t>
            </a:r>
          </a:p>
        </p:txBody>
      </p:sp>
      <p:sp>
        <p:nvSpPr>
          <p:cNvPr id="72714" name="Rectangle 12"/>
          <p:cNvSpPr>
            <a:spLocks noChangeArrowheads="1"/>
          </p:cNvSpPr>
          <p:nvPr/>
        </p:nvSpPr>
        <p:spPr bwMode="auto">
          <a:xfrm>
            <a:off x="2514600" y="609600"/>
            <a:ext cx="1524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系统参数数据</a:t>
            </a:r>
          </a:p>
        </p:txBody>
      </p:sp>
      <p:sp>
        <p:nvSpPr>
          <p:cNvPr id="72715" name="Line 13"/>
          <p:cNvSpPr>
            <a:spLocks noChangeShapeType="1"/>
          </p:cNvSpPr>
          <p:nvPr/>
        </p:nvSpPr>
        <p:spPr bwMode="auto">
          <a:xfrm>
            <a:off x="6934200" y="1828800"/>
            <a:ext cx="838200" cy="1219200"/>
          </a:xfrm>
          <a:prstGeom prst="line">
            <a:avLst/>
          </a:prstGeom>
          <a:noFill/>
          <a:ln w="38100">
            <a:solidFill>
              <a:schemeClr val="tx1"/>
            </a:solidFill>
            <a:round/>
            <a:headEnd type="none" w="sm" len="sm"/>
            <a:tailEnd type="triangle" w="med" len="lg"/>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2716" name="Rectangle 14"/>
          <p:cNvSpPr>
            <a:spLocks noChangeArrowheads="1"/>
          </p:cNvSpPr>
          <p:nvPr/>
        </p:nvSpPr>
        <p:spPr bwMode="auto">
          <a:xfrm>
            <a:off x="76200" y="609600"/>
            <a:ext cx="106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用户</a:t>
            </a:r>
          </a:p>
          <a:p>
            <a:pPr algn="l" eaLnBrk="0" hangingPunct="0"/>
            <a:r>
              <a:rPr kumimoji="1" lang="zh-CN" altLang="en-US" sz="2400">
                <a:solidFill>
                  <a:schemeClr val="tx1"/>
                </a:solidFill>
                <a:latin typeface="宋体" pitchFamily="2" charset="-122"/>
              </a:rPr>
              <a:t>命令</a:t>
            </a:r>
          </a:p>
        </p:txBody>
      </p:sp>
      <p:sp>
        <p:nvSpPr>
          <p:cNvPr id="72717" name="Oval 15" descr="紫色网格"/>
          <p:cNvSpPr>
            <a:spLocks noChangeArrowheads="1"/>
          </p:cNvSpPr>
          <p:nvPr/>
        </p:nvSpPr>
        <p:spPr bwMode="auto">
          <a:xfrm>
            <a:off x="3886200" y="1219200"/>
            <a:ext cx="1371600" cy="1219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sp>
        <p:nvSpPr>
          <p:cNvPr id="72718" name="Rectangle 16"/>
          <p:cNvSpPr>
            <a:spLocks noChangeArrowheads="1"/>
          </p:cNvSpPr>
          <p:nvPr/>
        </p:nvSpPr>
        <p:spPr bwMode="auto">
          <a:xfrm>
            <a:off x="3429000" y="1371600"/>
            <a:ext cx="2286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读系统</a:t>
            </a:r>
          </a:p>
          <a:p>
            <a:pPr eaLnBrk="0" hangingPunct="0"/>
            <a:r>
              <a:rPr kumimoji="1" lang="zh-CN" altLang="en-US" sz="2400">
                <a:solidFill>
                  <a:schemeClr val="tx1"/>
                </a:solidFill>
                <a:latin typeface="宋体" pitchFamily="2" charset="-122"/>
              </a:rPr>
              <a:t>数据</a:t>
            </a:r>
          </a:p>
        </p:txBody>
      </p:sp>
      <p:sp>
        <p:nvSpPr>
          <p:cNvPr id="72719" name="Rectangle 17"/>
          <p:cNvSpPr>
            <a:spLocks noChangeArrowheads="1"/>
          </p:cNvSpPr>
          <p:nvPr/>
        </p:nvSpPr>
        <p:spPr bwMode="auto">
          <a:xfrm>
            <a:off x="7524750" y="1600200"/>
            <a:ext cx="1417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kumimoji="1" lang="zh-CN" altLang="en-US" sz="2400">
                <a:solidFill>
                  <a:schemeClr val="tx1"/>
                </a:solidFill>
                <a:latin typeface="宋体" pitchFamily="2" charset="-122"/>
              </a:rPr>
              <a:t>配置信息</a:t>
            </a:r>
          </a:p>
        </p:txBody>
      </p:sp>
      <p:sp>
        <p:nvSpPr>
          <p:cNvPr id="72720" name="Line 18"/>
          <p:cNvSpPr>
            <a:spLocks noChangeShapeType="1"/>
          </p:cNvSpPr>
          <p:nvPr/>
        </p:nvSpPr>
        <p:spPr bwMode="auto">
          <a:xfrm>
            <a:off x="7620000" y="1600200"/>
            <a:ext cx="15240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2721" name="Line 19"/>
          <p:cNvSpPr>
            <a:spLocks noChangeShapeType="1"/>
          </p:cNvSpPr>
          <p:nvPr/>
        </p:nvSpPr>
        <p:spPr bwMode="auto">
          <a:xfrm>
            <a:off x="7585075" y="2133600"/>
            <a:ext cx="15240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2722" name="Oval 20" descr="紫色网格"/>
          <p:cNvSpPr>
            <a:spLocks noChangeArrowheads="1"/>
          </p:cNvSpPr>
          <p:nvPr/>
        </p:nvSpPr>
        <p:spPr bwMode="auto">
          <a:xfrm>
            <a:off x="7340600" y="3048000"/>
            <a:ext cx="1320800" cy="1295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sp>
        <p:nvSpPr>
          <p:cNvPr id="72723" name="Rectangle 21"/>
          <p:cNvSpPr>
            <a:spLocks noChangeArrowheads="1"/>
          </p:cNvSpPr>
          <p:nvPr/>
        </p:nvSpPr>
        <p:spPr bwMode="auto">
          <a:xfrm>
            <a:off x="7010400" y="3292475"/>
            <a:ext cx="1981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显示信息</a:t>
            </a:r>
          </a:p>
          <a:p>
            <a:pPr eaLnBrk="0" hangingPunct="0"/>
            <a:r>
              <a:rPr kumimoji="1" lang="zh-CN" altLang="en-US" sz="2400">
                <a:solidFill>
                  <a:schemeClr val="tx1"/>
                </a:solidFill>
                <a:latin typeface="宋体" pitchFamily="2" charset="-122"/>
              </a:rPr>
              <a:t>和状态</a:t>
            </a:r>
          </a:p>
        </p:txBody>
      </p:sp>
      <p:sp>
        <p:nvSpPr>
          <p:cNvPr id="72724" name="Oval 22"/>
          <p:cNvSpPr>
            <a:spLocks noChangeArrowheads="1"/>
          </p:cNvSpPr>
          <p:nvPr/>
        </p:nvSpPr>
        <p:spPr bwMode="auto">
          <a:xfrm>
            <a:off x="2171700" y="2438400"/>
            <a:ext cx="1524000" cy="1295400"/>
          </a:xfrm>
          <a:prstGeom prst="ellipse">
            <a:avLst/>
          </a:prstGeom>
          <a:solidFill>
            <a:srgbClr val="FC0128"/>
          </a:solidFill>
          <a:ln w="25400">
            <a:solidFill>
              <a:schemeClr val="tx1"/>
            </a:solidFill>
            <a:round/>
            <a:headEnd/>
            <a:tailEnd/>
          </a:ln>
        </p:spPr>
        <p:txBody>
          <a:bodyPr wrap="none" anchor="ctr"/>
          <a:lstStyle/>
          <a:p>
            <a:endParaRPr lang="zh-CN" altLang="en-US" sz="2400"/>
          </a:p>
        </p:txBody>
      </p:sp>
      <p:sp>
        <p:nvSpPr>
          <p:cNvPr id="72725" name="Rectangle 23"/>
          <p:cNvSpPr>
            <a:spLocks noChangeArrowheads="1"/>
          </p:cNvSpPr>
          <p:nvPr/>
        </p:nvSpPr>
        <p:spPr bwMode="auto">
          <a:xfrm>
            <a:off x="1981200" y="2514600"/>
            <a:ext cx="1905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命令</a:t>
            </a:r>
          </a:p>
          <a:p>
            <a:pPr eaLnBrk="0" hangingPunct="0"/>
            <a:r>
              <a:rPr kumimoji="1" lang="zh-CN" altLang="en-US" sz="2400">
                <a:solidFill>
                  <a:schemeClr val="tx1"/>
                </a:solidFill>
                <a:latin typeface="宋体" pitchFamily="2" charset="-122"/>
              </a:rPr>
              <a:t>分析处理</a:t>
            </a:r>
          </a:p>
        </p:txBody>
      </p:sp>
      <p:sp>
        <p:nvSpPr>
          <p:cNvPr id="72726" name="Oval 24" descr="胡桃"/>
          <p:cNvSpPr>
            <a:spLocks noChangeArrowheads="1"/>
          </p:cNvSpPr>
          <p:nvPr/>
        </p:nvSpPr>
        <p:spPr bwMode="auto">
          <a:xfrm>
            <a:off x="2667000" y="4343400"/>
            <a:ext cx="1295400" cy="1219200"/>
          </a:xfrm>
          <a:prstGeom prst="ellipse">
            <a:avLst/>
          </a:prstGeom>
          <a:blipFill dpi="0" rotWithShape="0">
            <a:blip r:embed="rId2"/>
            <a:srcRect/>
            <a:tile tx="0" ty="0" sx="100000" sy="100000" flip="none" algn="tl"/>
          </a:blipFill>
          <a:ln w="25400">
            <a:solidFill>
              <a:schemeClr val="tx1"/>
            </a:solidFill>
            <a:round/>
            <a:headEnd/>
            <a:tailEnd/>
          </a:ln>
        </p:spPr>
        <p:txBody>
          <a:bodyPr wrap="none" anchor="ctr"/>
          <a:lstStyle/>
          <a:p>
            <a:endParaRPr lang="zh-CN" altLang="en-US" sz="2400"/>
          </a:p>
        </p:txBody>
      </p:sp>
      <p:sp>
        <p:nvSpPr>
          <p:cNvPr id="72727" name="Rectangle 25"/>
          <p:cNvSpPr>
            <a:spLocks noChangeArrowheads="1"/>
          </p:cNvSpPr>
          <p:nvPr/>
        </p:nvSpPr>
        <p:spPr bwMode="auto">
          <a:xfrm>
            <a:off x="2514600" y="4387850"/>
            <a:ext cx="1600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读</a:t>
            </a:r>
          </a:p>
          <a:p>
            <a:pPr eaLnBrk="0" hangingPunct="0"/>
            <a:r>
              <a:rPr kumimoji="1" lang="zh-CN" altLang="en-US" sz="2400">
                <a:solidFill>
                  <a:schemeClr val="tx1"/>
                </a:solidFill>
                <a:latin typeface="宋体" pitchFamily="2" charset="-122"/>
              </a:rPr>
              <a:t>密码</a:t>
            </a:r>
          </a:p>
        </p:txBody>
      </p:sp>
      <p:sp>
        <p:nvSpPr>
          <p:cNvPr id="72728" name="Line 26"/>
          <p:cNvSpPr>
            <a:spLocks noChangeShapeType="1"/>
          </p:cNvSpPr>
          <p:nvPr/>
        </p:nvSpPr>
        <p:spPr bwMode="auto">
          <a:xfrm>
            <a:off x="0" y="1600200"/>
            <a:ext cx="68580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9" name="Line 27"/>
          <p:cNvSpPr>
            <a:spLocks noChangeShapeType="1"/>
          </p:cNvSpPr>
          <p:nvPr/>
        </p:nvSpPr>
        <p:spPr bwMode="auto">
          <a:xfrm>
            <a:off x="2743200" y="1524000"/>
            <a:ext cx="1143000" cy="304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0" name="Line 28"/>
          <p:cNvSpPr>
            <a:spLocks noChangeShapeType="1"/>
          </p:cNvSpPr>
          <p:nvPr/>
        </p:nvSpPr>
        <p:spPr bwMode="auto">
          <a:xfrm>
            <a:off x="1828800" y="2438400"/>
            <a:ext cx="533400" cy="304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1" name="Line 29"/>
          <p:cNvSpPr>
            <a:spLocks noChangeShapeType="1"/>
          </p:cNvSpPr>
          <p:nvPr/>
        </p:nvSpPr>
        <p:spPr bwMode="auto">
          <a:xfrm>
            <a:off x="3581400" y="3352800"/>
            <a:ext cx="533400" cy="228600"/>
          </a:xfrm>
          <a:prstGeom prst="line">
            <a:avLst/>
          </a:prstGeom>
          <a:noFill/>
          <a:ln w="38100">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2" name="Rectangle 30"/>
          <p:cNvSpPr>
            <a:spLocks noChangeArrowheads="1"/>
          </p:cNvSpPr>
          <p:nvPr/>
        </p:nvSpPr>
        <p:spPr bwMode="auto">
          <a:xfrm>
            <a:off x="1219200" y="2514600"/>
            <a:ext cx="106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命令类型</a:t>
            </a:r>
          </a:p>
        </p:txBody>
      </p:sp>
      <p:sp>
        <p:nvSpPr>
          <p:cNvPr id="72733" name="Line 31"/>
          <p:cNvSpPr>
            <a:spLocks noChangeShapeType="1"/>
          </p:cNvSpPr>
          <p:nvPr/>
        </p:nvSpPr>
        <p:spPr bwMode="auto">
          <a:xfrm flipV="1">
            <a:off x="3581400" y="2286000"/>
            <a:ext cx="533400" cy="457200"/>
          </a:xfrm>
          <a:prstGeom prst="line">
            <a:avLst/>
          </a:prstGeom>
          <a:noFill/>
          <a:ln w="38100">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4" name="Oval 32" descr="紫色网格"/>
          <p:cNvSpPr>
            <a:spLocks noChangeArrowheads="1"/>
          </p:cNvSpPr>
          <p:nvPr/>
        </p:nvSpPr>
        <p:spPr bwMode="auto">
          <a:xfrm>
            <a:off x="5791200" y="685800"/>
            <a:ext cx="1371600" cy="1219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sp>
        <p:nvSpPr>
          <p:cNvPr id="72735" name="Rectangle 33"/>
          <p:cNvSpPr>
            <a:spLocks noChangeArrowheads="1"/>
          </p:cNvSpPr>
          <p:nvPr/>
        </p:nvSpPr>
        <p:spPr bwMode="auto">
          <a:xfrm>
            <a:off x="5334000" y="838200"/>
            <a:ext cx="2286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建立配</a:t>
            </a:r>
          </a:p>
          <a:p>
            <a:pPr eaLnBrk="0" hangingPunct="0"/>
            <a:r>
              <a:rPr kumimoji="1" lang="zh-CN" altLang="en-US" sz="2400">
                <a:solidFill>
                  <a:schemeClr val="tx1"/>
                </a:solidFill>
                <a:latin typeface="宋体" pitchFamily="2" charset="-122"/>
              </a:rPr>
              <a:t>置文件</a:t>
            </a:r>
          </a:p>
        </p:txBody>
      </p:sp>
      <p:sp>
        <p:nvSpPr>
          <p:cNvPr id="72736" name="Rectangle 34"/>
          <p:cNvSpPr>
            <a:spLocks noChangeArrowheads="1"/>
          </p:cNvSpPr>
          <p:nvPr/>
        </p:nvSpPr>
        <p:spPr bwMode="auto">
          <a:xfrm>
            <a:off x="4572000" y="549275"/>
            <a:ext cx="1524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原配置</a:t>
            </a:r>
          </a:p>
          <a:p>
            <a:pPr eaLnBrk="0" hangingPunct="0"/>
            <a:r>
              <a:rPr kumimoji="1" lang="zh-CN" altLang="en-US" sz="2400">
                <a:solidFill>
                  <a:schemeClr val="tx1"/>
                </a:solidFill>
                <a:latin typeface="宋体" pitchFamily="2" charset="-122"/>
              </a:rPr>
              <a:t>数据</a:t>
            </a:r>
          </a:p>
        </p:txBody>
      </p:sp>
      <p:grpSp>
        <p:nvGrpSpPr>
          <p:cNvPr id="72737" name="Group 35"/>
          <p:cNvGrpSpPr>
            <a:grpSpLocks/>
          </p:cNvGrpSpPr>
          <p:nvPr/>
        </p:nvGrpSpPr>
        <p:grpSpPr bwMode="auto">
          <a:xfrm>
            <a:off x="3897313" y="3124200"/>
            <a:ext cx="2133600" cy="1524000"/>
            <a:chOff x="2640" y="1968"/>
            <a:chExt cx="1344" cy="960"/>
          </a:xfrm>
        </p:grpSpPr>
        <p:sp>
          <p:nvSpPr>
            <p:cNvPr id="72763" name="Oval 36"/>
            <p:cNvSpPr>
              <a:spLocks noChangeArrowheads="1"/>
            </p:cNvSpPr>
            <p:nvPr/>
          </p:nvSpPr>
          <p:spPr bwMode="auto">
            <a:xfrm>
              <a:off x="2736" y="1968"/>
              <a:ext cx="1124" cy="960"/>
            </a:xfrm>
            <a:prstGeom prst="ellipse">
              <a:avLst/>
            </a:prstGeom>
            <a:solidFill>
              <a:srgbClr val="1F4300"/>
            </a:solidFill>
            <a:ln w="25400">
              <a:solidFill>
                <a:schemeClr val="tx1"/>
              </a:solidFill>
              <a:round/>
              <a:headEnd/>
              <a:tailEnd/>
            </a:ln>
          </p:spPr>
          <p:txBody>
            <a:bodyPr wrap="none" anchor="ctr"/>
            <a:lstStyle/>
            <a:p>
              <a:endParaRPr lang="zh-CN" altLang="en-US" sz="2400"/>
            </a:p>
          </p:txBody>
        </p:sp>
        <p:sp>
          <p:nvSpPr>
            <p:cNvPr id="72764" name="Rectangle 37"/>
            <p:cNvSpPr>
              <a:spLocks noChangeArrowheads="1"/>
            </p:cNvSpPr>
            <p:nvPr/>
          </p:nvSpPr>
          <p:spPr bwMode="auto">
            <a:xfrm>
              <a:off x="2640" y="2284"/>
              <a:ext cx="134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激活</a:t>
              </a:r>
              <a:r>
                <a:rPr kumimoji="1" lang="en-US" altLang="zh-CN" sz="2400">
                  <a:solidFill>
                    <a:schemeClr val="tx1"/>
                  </a:solidFill>
                  <a:latin typeface="宋体" pitchFamily="2" charset="-122"/>
                </a:rPr>
                <a:t>/</a:t>
              </a:r>
              <a:r>
                <a:rPr kumimoji="1" lang="zh-CN" altLang="en-US" sz="2400">
                  <a:solidFill>
                    <a:schemeClr val="tx1"/>
                  </a:solidFill>
                  <a:latin typeface="宋体" pitchFamily="2" charset="-122"/>
                </a:rPr>
                <a:t>非活动系统</a:t>
              </a:r>
            </a:p>
          </p:txBody>
        </p:sp>
      </p:grpSp>
      <p:sp>
        <p:nvSpPr>
          <p:cNvPr id="72738" name="Oval 38" descr="胡桃"/>
          <p:cNvSpPr>
            <a:spLocks noChangeArrowheads="1"/>
          </p:cNvSpPr>
          <p:nvPr/>
        </p:nvSpPr>
        <p:spPr bwMode="auto">
          <a:xfrm>
            <a:off x="4419600" y="5181600"/>
            <a:ext cx="1447800" cy="1371600"/>
          </a:xfrm>
          <a:prstGeom prst="ellipse">
            <a:avLst/>
          </a:prstGeom>
          <a:blipFill dpi="0" rotWithShape="0">
            <a:blip r:embed="rId2"/>
            <a:srcRect/>
            <a:tile tx="0" ty="0" sx="100000" sy="100000" flip="none" algn="tl"/>
          </a:blipFill>
          <a:ln w="25400">
            <a:solidFill>
              <a:schemeClr val="tx1"/>
            </a:solidFill>
            <a:round/>
            <a:headEnd/>
            <a:tailEnd/>
          </a:ln>
        </p:spPr>
        <p:txBody>
          <a:bodyPr wrap="none" anchor="ctr"/>
          <a:lstStyle/>
          <a:p>
            <a:endParaRPr lang="zh-CN" altLang="en-US" sz="2400"/>
          </a:p>
        </p:txBody>
      </p:sp>
      <p:sp>
        <p:nvSpPr>
          <p:cNvPr id="72739" name="Rectangle 39"/>
          <p:cNvSpPr>
            <a:spLocks noChangeArrowheads="1"/>
          </p:cNvSpPr>
          <p:nvPr/>
        </p:nvSpPr>
        <p:spPr bwMode="auto">
          <a:xfrm>
            <a:off x="4114800" y="5486400"/>
            <a:ext cx="2133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与文件中</a:t>
            </a:r>
          </a:p>
          <a:p>
            <a:pPr eaLnBrk="0" hangingPunct="0"/>
            <a:r>
              <a:rPr kumimoji="1" lang="zh-CN" altLang="en-US" sz="2400">
                <a:solidFill>
                  <a:schemeClr val="tx1"/>
                </a:solidFill>
                <a:latin typeface="宋体" pitchFamily="2" charset="-122"/>
              </a:rPr>
              <a:t>密码比较</a:t>
            </a:r>
          </a:p>
        </p:txBody>
      </p:sp>
      <p:sp>
        <p:nvSpPr>
          <p:cNvPr id="72740" name="Rectangle 40"/>
          <p:cNvSpPr>
            <a:spLocks noChangeArrowheads="1"/>
          </p:cNvSpPr>
          <p:nvPr/>
        </p:nvSpPr>
        <p:spPr bwMode="auto">
          <a:xfrm>
            <a:off x="5867400" y="1981200"/>
            <a:ext cx="1600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格式化</a:t>
            </a:r>
          </a:p>
          <a:p>
            <a:pPr algn="l" eaLnBrk="0" hangingPunct="0"/>
            <a:r>
              <a:rPr kumimoji="1" lang="zh-CN" altLang="en-US" sz="2400">
                <a:solidFill>
                  <a:schemeClr val="tx1"/>
                </a:solidFill>
                <a:latin typeface="宋体" pitchFamily="2" charset="-122"/>
              </a:rPr>
              <a:t>配置数据</a:t>
            </a:r>
          </a:p>
        </p:txBody>
      </p:sp>
      <p:sp>
        <p:nvSpPr>
          <p:cNvPr id="72741" name="Line 41"/>
          <p:cNvSpPr>
            <a:spLocks noChangeShapeType="1"/>
          </p:cNvSpPr>
          <p:nvPr/>
        </p:nvSpPr>
        <p:spPr bwMode="auto">
          <a:xfrm>
            <a:off x="3810000" y="5334000"/>
            <a:ext cx="685800" cy="30480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2" name="Line 42"/>
          <p:cNvSpPr>
            <a:spLocks noChangeShapeType="1"/>
          </p:cNvSpPr>
          <p:nvPr/>
        </p:nvSpPr>
        <p:spPr bwMode="auto">
          <a:xfrm>
            <a:off x="8610600" y="38862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3" name="Oval 43" descr="胡桃"/>
          <p:cNvSpPr>
            <a:spLocks noChangeArrowheads="1"/>
          </p:cNvSpPr>
          <p:nvPr/>
        </p:nvSpPr>
        <p:spPr bwMode="auto">
          <a:xfrm>
            <a:off x="6835775" y="5715000"/>
            <a:ext cx="1344613" cy="1219200"/>
          </a:xfrm>
          <a:prstGeom prst="ellipse">
            <a:avLst/>
          </a:prstGeom>
          <a:blipFill dpi="0" rotWithShape="0">
            <a:blip r:embed="rId2"/>
            <a:srcRect/>
            <a:tile tx="0" ty="0" sx="100000" sy="100000" flip="none" algn="tl"/>
          </a:blipFill>
          <a:ln w="25400">
            <a:solidFill>
              <a:schemeClr val="tx1"/>
            </a:solidFill>
            <a:round/>
            <a:headEnd/>
            <a:tailEnd/>
          </a:ln>
        </p:spPr>
        <p:txBody>
          <a:bodyPr wrap="none" anchor="ctr"/>
          <a:lstStyle/>
          <a:p>
            <a:endParaRPr lang="zh-CN" altLang="en-US" sz="2400"/>
          </a:p>
        </p:txBody>
      </p:sp>
      <p:sp>
        <p:nvSpPr>
          <p:cNvPr id="72744" name="Rectangle 44"/>
          <p:cNvSpPr>
            <a:spLocks noChangeArrowheads="1"/>
          </p:cNvSpPr>
          <p:nvPr/>
        </p:nvSpPr>
        <p:spPr bwMode="auto">
          <a:xfrm>
            <a:off x="6553200" y="5986463"/>
            <a:ext cx="1981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检验信</a:t>
            </a:r>
          </a:p>
          <a:p>
            <a:pPr eaLnBrk="0" hangingPunct="0"/>
            <a:r>
              <a:rPr kumimoji="1" lang="zh-CN" altLang="en-US" sz="2400">
                <a:solidFill>
                  <a:schemeClr val="tx1"/>
                </a:solidFill>
                <a:latin typeface="宋体" pitchFamily="2" charset="-122"/>
              </a:rPr>
              <a:t>息过程</a:t>
            </a:r>
          </a:p>
        </p:txBody>
      </p:sp>
      <p:sp>
        <p:nvSpPr>
          <p:cNvPr id="72745" name="Rectangle 45"/>
          <p:cNvSpPr>
            <a:spLocks noChangeArrowheads="1"/>
          </p:cNvSpPr>
          <p:nvPr/>
        </p:nvSpPr>
        <p:spPr bwMode="auto">
          <a:xfrm>
            <a:off x="8077200" y="5607050"/>
            <a:ext cx="106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重试信息</a:t>
            </a:r>
          </a:p>
        </p:txBody>
      </p:sp>
      <p:sp>
        <p:nvSpPr>
          <p:cNvPr id="72746" name="Line 46"/>
          <p:cNvSpPr>
            <a:spLocks noChangeShapeType="1"/>
          </p:cNvSpPr>
          <p:nvPr/>
        </p:nvSpPr>
        <p:spPr bwMode="auto">
          <a:xfrm>
            <a:off x="8153400" y="6629400"/>
            <a:ext cx="762000" cy="15240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7" name="Line 47"/>
          <p:cNvSpPr>
            <a:spLocks noChangeShapeType="1"/>
          </p:cNvSpPr>
          <p:nvPr/>
        </p:nvSpPr>
        <p:spPr bwMode="auto">
          <a:xfrm>
            <a:off x="5867400" y="6096000"/>
            <a:ext cx="990600" cy="304800"/>
          </a:xfrm>
          <a:prstGeom prst="line">
            <a:avLst/>
          </a:prstGeom>
          <a:noFill/>
          <a:ln w="381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8" name="Line 48"/>
          <p:cNvSpPr>
            <a:spLocks noChangeShapeType="1"/>
          </p:cNvSpPr>
          <p:nvPr/>
        </p:nvSpPr>
        <p:spPr bwMode="auto">
          <a:xfrm flipV="1">
            <a:off x="5791200" y="4114800"/>
            <a:ext cx="1676400" cy="1524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9" name="Line 49"/>
          <p:cNvSpPr>
            <a:spLocks noChangeShapeType="1"/>
          </p:cNvSpPr>
          <p:nvPr/>
        </p:nvSpPr>
        <p:spPr bwMode="auto">
          <a:xfrm flipH="1">
            <a:off x="5562600" y="2133600"/>
            <a:ext cx="2514600" cy="3200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50" name="Line 50"/>
          <p:cNvSpPr>
            <a:spLocks noChangeShapeType="1"/>
          </p:cNvSpPr>
          <p:nvPr/>
        </p:nvSpPr>
        <p:spPr bwMode="auto">
          <a:xfrm flipV="1">
            <a:off x="5867400" y="3886200"/>
            <a:ext cx="1524000" cy="76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51" name="Rectangle 51"/>
          <p:cNvSpPr>
            <a:spLocks noChangeArrowheads="1"/>
          </p:cNvSpPr>
          <p:nvPr/>
        </p:nvSpPr>
        <p:spPr bwMode="auto">
          <a:xfrm>
            <a:off x="3429000" y="5500688"/>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四位数字</a:t>
            </a:r>
          </a:p>
        </p:txBody>
      </p:sp>
      <p:sp>
        <p:nvSpPr>
          <p:cNvPr id="72752" name="Rectangle 52"/>
          <p:cNvSpPr>
            <a:spLocks noChangeArrowheads="1"/>
          </p:cNvSpPr>
          <p:nvPr/>
        </p:nvSpPr>
        <p:spPr bwMode="auto">
          <a:xfrm>
            <a:off x="5562600" y="6096000"/>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检验信息</a:t>
            </a:r>
          </a:p>
        </p:txBody>
      </p:sp>
      <p:sp>
        <p:nvSpPr>
          <p:cNvPr id="72753" name="Rectangle 53"/>
          <p:cNvSpPr>
            <a:spLocks noChangeArrowheads="1"/>
          </p:cNvSpPr>
          <p:nvPr/>
        </p:nvSpPr>
        <p:spPr bwMode="auto">
          <a:xfrm>
            <a:off x="6781800" y="4495800"/>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检验信息</a:t>
            </a:r>
          </a:p>
        </p:txBody>
      </p:sp>
      <p:sp>
        <p:nvSpPr>
          <p:cNvPr id="72754" name="Rectangle 54"/>
          <p:cNvSpPr>
            <a:spLocks noChangeArrowheads="1"/>
          </p:cNvSpPr>
          <p:nvPr/>
        </p:nvSpPr>
        <p:spPr bwMode="auto">
          <a:xfrm>
            <a:off x="5791200" y="3048000"/>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en-US" altLang="zh-CN" sz="2400">
                <a:solidFill>
                  <a:schemeClr val="tx1"/>
                </a:solidFill>
                <a:latin typeface="宋体" pitchFamily="2" charset="-122"/>
              </a:rPr>
              <a:t>A/D</a:t>
            </a:r>
            <a:r>
              <a:rPr kumimoji="1" lang="zh-CN" altLang="en-US" sz="2400">
                <a:solidFill>
                  <a:schemeClr val="tx1"/>
                </a:solidFill>
                <a:latin typeface="宋体" pitchFamily="2" charset="-122"/>
              </a:rPr>
              <a:t>信息</a:t>
            </a:r>
          </a:p>
        </p:txBody>
      </p:sp>
      <p:sp>
        <p:nvSpPr>
          <p:cNvPr id="72755" name="Rectangle 55"/>
          <p:cNvSpPr>
            <a:spLocks noChangeArrowheads="1"/>
          </p:cNvSpPr>
          <p:nvPr/>
        </p:nvSpPr>
        <p:spPr bwMode="auto">
          <a:xfrm>
            <a:off x="7924800" y="2209800"/>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配置</a:t>
            </a:r>
          </a:p>
          <a:p>
            <a:pPr algn="l" eaLnBrk="0" hangingPunct="0"/>
            <a:r>
              <a:rPr kumimoji="1" lang="zh-CN" altLang="en-US" sz="2400">
                <a:solidFill>
                  <a:schemeClr val="tx1"/>
                </a:solidFill>
                <a:latin typeface="宋体" pitchFamily="2" charset="-122"/>
              </a:rPr>
              <a:t>数据</a:t>
            </a:r>
          </a:p>
        </p:txBody>
      </p:sp>
      <p:sp>
        <p:nvSpPr>
          <p:cNvPr id="72756" name="Rectangle 56"/>
          <p:cNvSpPr>
            <a:spLocks noChangeArrowheads="1"/>
          </p:cNvSpPr>
          <p:nvPr/>
        </p:nvSpPr>
        <p:spPr bwMode="auto">
          <a:xfrm>
            <a:off x="7696200" y="304800"/>
            <a:ext cx="11430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kumimoji="1" lang="zh-CN" altLang="en-US" sz="2400">
                <a:solidFill>
                  <a:schemeClr val="tx1"/>
                </a:solidFill>
                <a:latin typeface="宋体" pitchFamily="2" charset="-122"/>
              </a:rPr>
              <a:t>格式化配置</a:t>
            </a:r>
          </a:p>
          <a:p>
            <a:pPr eaLnBrk="0" hangingPunct="0"/>
            <a:r>
              <a:rPr kumimoji="1" lang="zh-CN" altLang="en-US" sz="2400">
                <a:solidFill>
                  <a:schemeClr val="tx1"/>
                </a:solidFill>
                <a:latin typeface="宋体" pitchFamily="2" charset="-122"/>
              </a:rPr>
              <a:t>数据</a:t>
            </a:r>
          </a:p>
        </p:txBody>
      </p:sp>
      <p:sp>
        <p:nvSpPr>
          <p:cNvPr id="72757" name="Arc 57"/>
          <p:cNvSpPr>
            <a:spLocks/>
          </p:cNvSpPr>
          <p:nvPr/>
        </p:nvSpPr>
        <p:spPr bwMode="auto">
          <a:xfrm rot="2872433">
            <a:off x="3467100" y="4533900"/>
            <a:ext cx="838200" cy="1524000"/>
          </a:xfrm>
          <a:custGeom>
            <a:avLst/>
            <a:gdLst>
              <a:gd name="T0" fmla="*/ 0 w 21600"/>
              <a:gd name="T1" fmla="*/ 0 h 21600"/>
              <a:gd name="T2" fmla="*/ 1262221204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DC0E5"/>
            </a:solidFill>
            <a:prstDash val="dash"/>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8" name="Arc 58"/>
          <p:cNvSpPr>
            <a:spLocks/>
          </p:cNvSpPr>
          <p:nvPr/>
        </p:nvSpPr>
        <p:spPr bwMode="auto">
          <a:xfrm rot="20797598" flipH="1">
            <a:off x="6251575" y="5410200"/>
            <a:ext cx="835025" cy="1524000"/>
          </a:xfrm>
          <a:custGeom>
            <a:avLst/>
            <a:gdLst>
              <a:gd name="T0" fmla="*/ 0 w 21512"/>
              <a:gd name="T1" fmla="*/ 0 h 21600"/>
              <a:gd name="T2" fmla="*/ 1258162856 w 21512"/>
              <a:gd name="T3" fmla="*/ 2147483647 h 21600"/>
              <a:gd name="T4" fmla="*/ 0 w 21512"/>
              <a:gd name="T5" fmla="*/ 2147483647 h 21600"/>
              <a:gd name="T6" fmla="*/ 0 60000 65536"/>
              <a:gd name="T7" fmla="*/ 0 60000 65536"/>
              <a:gd name="T8" fmla="*/ 0 60000 65536"/>
            </a:gdLst>
            <a:ahLst/>
            <a:cxnLst>
              <a:cxn ang="T6">
                <a:pos x="T0" y="T1"/>
              </a:cxn>
              <a:cxn ang="T7">
                <a:pos x="T2" y="T3"/>
              </a:cxn>
              <a:cxn ang="T8">
                <a:pos x="T4" y="T5"/>
              </a:cxn>
            </a:cxnLst>
            <a:rect l="0" t="0" r="r" b="b"/>
            <a:pathLst>
              <a:path w="21512" h="21600" fill="none" extrusionOk="0">
                <a:moveTo>
                  <a:pt x="-1" y="0"/>
                </a:moveTo>
                <a:cubicBezTo>
                  <a:pt x="11173" y="0"/>
                  <a:pt x="20502" y="8521"/>
                  <a:pt x="21511" y="19649"/>
                </a:cubicBezTo>
              </a:path>
              <a:path w="21512" h="21600" stroke="0" extrusionOk="0">
                <a:moveTo>
                  <a:pt x="-1" y="0"/>
                </a:moveTo>
                <a:cubicBezTo>
                  <a:pt x="11173" y="0"/>
                  <a:pt x="20502" y="8521"/>
                  <a:pt x="21511" y="19649"/>
                </a:cubicBezTo>
                <a:lnTo>
                  <a:pt x="0" y="21600"/>
                </a:lnTo>
                <a:lnTo>
                  <a:pt x="-1" y="0"/>
                </a:lnTo>
                <a:close/>
              </a:path>
            </a:pathLst>
          </a:custGeom>
          <a:noFill/>
          <a:ln w="38100">
            <a:solidFill>
              <a:srgbClr val="FDC0E5"/>
            </a:solidFill>
            <a:prstDash val="dash"/>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9" name="Rectangle 59"/>
          <p:cNvSpPr>
            <a:spLocks noChangeArrowheads="1"/>
          </p:cNvSpPr>
          <p:nvPr/>
        </p:nvSpPr>
        <p:spPr bwMode="auto">
          <a:xfrm>
            <a:off x="1676400" y="38100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密码命令</a:t>
            </a:r>
          </a:p>
        </p:txBody>
      </p:sp>
      <p:sp>
        <p:nvSpPr>
          <p:cNvPr id="72760" name="Rectangle 60"/>
          <p:cNvSpPr>
            <a:spLocks noChangeArrowheads="1"/>
          </p:cNvSpPr>
          <p:nvPr/>
        </p:nvSpPr>
        <p:spPr bwMode="auto">
          <a:xfrm>
            <a:off x="3581400" y="2590800"/>
            <a:ext cx="1600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kumimoji="1" lang="zh-CN" altLang="en-US" sz="2400">
                <a:solidFill>
                  <a:schemeClr val="tx1"/>
                </a:solidFill>
                <a:latin typeface="宋体" pitchFamily="2" charset="-122"/>
              </a:rPr>
              <a:t>开</a:t>
            </a:r>
            <a:r>
              <a:rPr kumimoji="1" lang="en-US" altLang="zh-CN" sz="2400">
                <a:solidFill>
                  <a:schemeClr val="tx1"/>
                </a:solidFill>
                <a:latin typeface="宋体" pitchFamily="2" charset="-122"/>
              </a:rPr>
              <a:t>/</a:t>
            </a:r>
            <a:r>
              <a:rPr kumimoji="1" lang="zh-CN" altLang="en-US" sz="2400">
                <a:solidFill>
                  <a:schemeClr val="tx1"/>
                </a:solidFill>
                <a:latin typeface="宋体" pitchFamily="2" charset="-122"/>
              </a:rPr>
              <a:t>关</a:t>
            </a:r>
          </a:p>
          <a:p>
            <a:pPr algn="l" eaLnBrk="0" hangingPunct="0"/>
            <a:r>
              <a:rPr kumimoji="1" lang="zh-CN" altLang="en-US" sz="2400">
                <a:solidFill>
                  <a:schemeClr val="tx1"/>
                </a:solidFill>
                <a:latin typeface="宋体" pitchFamily="2" charset="-122"/>
              </a:rPr>
              <a:t>命令</a:t>
            </a:r>
          </a:p>
        </p:txBody>
      </p:sp>
      <p:sp>
        <p:nvSpPr>
          <p:cNvPr id="72761" name="Rectangle 61"/>
          <p:cNvSpPr>
            <a:spLocks noChangeArrowheads="1"/>
          </p:cNvSpPr>
          <p:nvPr/>
        </p:nvSpPr>
        <p:spPr bwMode="auto">
          <a:xfrm>
            <a:off x="2484438" y="1989138"/>
            <a:ext cx="1409700" cy="4572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a:solidFill>
                  <a:schemeClr val="tx1"/>
                </a:solidFill>
                <a:latin typeface="宋体" pitchFamily="2" charset="-122"/>
              </a:rPr>
              <a:t>配置命令</a:t>
            </a:r>
          </a:p>
        </p:txBody>
      </p:sp>
      <p:sp>
        <p:nvSpPr>
          <p:cNvPr id="72762" name="Line 62"/>
          <p:cNvSpPr>
            <a:spLocks noChangeShapeType="1"/>
          </p:cNvSpPr>
          <p:nvPr/>
        </p:nvSpPr>
        <p:spPr bwMode="auto">
          <a:xfrm>
            <a:off x="7596188" y="1628775"/>
            <a:ext cx="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Tree>
  </p:cSld>
  <p:clrMapOvr>
    <a:masterClrMapping/>
  </p:clrMapOvr>
  <p:transition>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228600" y="57150"/>
            <a:ext cx="8382000" cy="476250"/>
          </a:xfrm>
          <a:prstGeom prst="rect">
            <a:avLst/>
          </a:prstGeom>
          <a:noFill/>
          <a:ln w="12700">
            <a:noFill/>
            <a:miter lim="800000"/>
            <a:headEnd/>
            <a:tailEnd/>
          </a:ln>
          <a:effectLst/>
        </p:spPr>
        <p:txBody>
          <a:bodyPr lIns="90488" tIns="44450" rIns="90488" bIns="44450" anchor="ctr"/>
          <a:lstStyle/>
          <a:p>
            <a:pPr algn="l" eaLnBrk="0" hangingPunct="0">
              <a:defRPr/>
            </a:pPr>
            <a:r>
              <a:rPr lang="zh-CN" altLang="en-US" sz="2800">
                <a:solidFill>
                  <a:srgbClr val="0000FF"/>
                </a:solidFill>
                <a:effectLst>
                  <a:outerShdw blurRad="38100" dist="38100" dir="2700000" algn="tl">
                    <a:srgbClr val="C0C0C0"/>
                  </a:outerShdw>
                </a:effectLst>
                <a:latin typeface="Verdana" pitchFamily="34" charset="0"/>
                <a:cs typeface="Times New Roman" charset="0"/>
              </a:rPr>
              <a:t>用户命令交互子系统的</a:t>
            </a:r>
            <a:r>
              <a:rPr lang="en-US" altLang="zh-CN" sz="2800">
                <a:solidFill>
                  <a:srgbClr val="0000FF"/>
                </a:solidFill>
                <a:effectLst>
                  <a:outerShdw blurRad="38100" dist="38100" dir="2700000" algn="tl">
                    <a:srgbClr val="C0C0C0"/>
                  </a:outerShdw>
                </a:effectLst>
                <a:latin typeface="Verdana" pitchFamily="34" charset="0"/>
                <a:cs typeface="Times New Roman" charset="0"/>
              </a:rPr>
              <a:t>SC</a:t>
            </a:r>
          </a:p>
        </p:txBody>
      </p:sp>
      <p:sp useBgFill="1">
        <p:nvSpPr>
          <p:cNvPr id="73731" name="Rectangle 3"/>
          <p:cNvSpPr>
            <a:spLocks noChangeArrowheads="1"/>
          </p:cNvSpPr>
          <p:nvPr/>
        </p:nvSpPr>
        <p:spPr bwMode="auto">
          <a:xfrm>
            <a:off x="2592388" y="593725"/>
            <a:ext cx="2959100" cy="685800"/>
          </a:xfrm>
          <a:prstGeom prst="rect">
            <a:avLst/>
          </a:prstGeom>
          <a:ln w="25400">
            <a:solidFill>
              <a:schemeClr val="tx1"/>
            </a:solidFill>
            <a:miter lim="800000"/>
            <a:headEnd/>
            <a:tailEnd/>
          </a:ln>
        </p:spPr>
        <p:txBody>
          <a:bodyPr wrap="none" anchor="ctr"/>
          <a:lstStyle/>
          <a:p>
            <a:endParaRPr lang="zh-CN" altLang="en-US" sz="2400"/>
          </a:p>
        </p:txBody>
      </p:sp>
      <p:sp>
        <p:nvSpPr>
          <p:cNvPr id="423940" name="Rectangle 4"/>
          <p:cNvSpPr>
            <a:spLocks noChangeArrowheads="1"/>
          </p:cNvSpPr>
          <p:nvPr/>
        </p:nvSpPr>
        <p:spPr bwMode="auto">
          <a:xfrm>
            <a:off x="2603500" y="609600"/>
            <a:ext cx="2009775" cy="454025"/>
          </a:xfrm>
          <a:prstGeom prst="rect">
            <a:avLst/>
          </a:prstGeom>
          <a:noFill/>
          <a:ln w="12700">
            <a:noFill/>
            <a:miter lim="800000"/>
            <a:headEnd/>
            <a:tailEnd/>
          </a:ln>
          <a:effectLst/>
        </p:spPr>
        <p:txBody>
          <a:bodyPr wrap="none" lIns="90488" tIns="44450" rIns="90488" bIns="44450">
            <a:spAutoFit/>
          </a:bodyPr>
          <a:lstStyle/>
          <a:p>
            <a:pPr algn="l"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用户执行模块</a:t>
            </a:r>
          </a:p>
        </p:txBody>
      </p:sp>
      <p:sp useBgFill="1">
        <p:nvSpPr>
          <p:cNvPr id="73733" name="Rectangle 5"/>
          <p:cNvSpPr>
            <a:spLocks noChangeArrowheads="1"/>
          </p:cNvSpPr>
          <p:nvPr/>
        </p:nvSpPr>
        <p:spPr bwMode="auto">
          <a:xfrm>
            <a:off x="1066800" y="1676400"/>
            <a:ext cx="2362200" cy="685800"/>
          </a:xfrm>
          <a:prstGeom prst="rect">
            <a:avLst/>
          </a:prstGeom>
          <a:ln w="25400">
            <a:solidFill>
              <a:schemeClr val="tx1"/>
            </a:solidFill>
            <a:miter lim="800000"/>
            <a:headEnd/>
            <a:tailEnd/>
          </a:ln>
        </p:spPr>
        <p:txBody>
          <a:bodyPr wrap="none" anchor="ctr"/>
          <a:lstStyle/>
          <a:p>
            <a:endParaRPr lang="zh-CN" altLang="en-US" sz="2400"/>
          </a:p>
        </p:txBody>
      </p:sp>
      <p:sp>
        <p:nvSpPr>
          <p:cNvPr id="73734" name="Line 6"/>
          <p:cNvSpPr>
            <a:spLocks noChangeShapeType="1"/>
          </p:cNvSpPr>
          <p:nvPr/>
        </p:nvSpPr>
        <p:spPr bwMode="auto">
          <a:xfrm>
            <a:off x="4648200" y="1295400"/>
            <a:ext cx="8382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5" name="Line 7"/>
          <p:cNvSpPr>
            <a:spLocks noChangeShapeType="1"/>
          </p:cNvSpPr>
          <p:nvPr/>
        </p:nvSpPr>
        <p:spPr bwMode="auto">
          <a:xfrm>
            <a:off x="6096000" y="2438400"/>
            <a:ext cx="11430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Line 8"/>
          <p:cNvSpPr>
            <a:spLocks noChangeShapeType="1"/>
          </p:cNvSpPr>
          <p:nvPr/>
        </p:nvSpPr>
        <p:spPr bwMode="auto">
          <a:xfrm flipH="1">
            <a:off x="2727325" y="1295400"/>
            <a:ext cx="854075" cy="3333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3945" name="Rectangle 9"/>
          <p:cNvSpPr>
            <a:spLocks noChangeArrowheads="1"/>
          </p:cNvSpPr>
          <p:nvPr/>
        </p:nvSpPr>
        <p:spPr bwMode="auto">
          <a:xfrm>
            <a:off x="990600" y="1689100"/>
            <a:ext cx="2667000" cy="454025"/>
          </a:xfrm>
          <a:prstGeom prst="rect">
            <a:avLst/>
          </a:prstGeom>
          <a:noFill/>
          <a:ln w="12700">
            <a:noFill/>
            <a:miter lim="800000"/>
            <a:headEnd/>
            <a:tailEnd/>
          </a:ln>
          <a:effectLst/>
        </p:spPr>
        <p:txBody>
          <a:bodyPr lIns="90488" tIns="44450" rIns="90488" bIns="44450">
            <a:spAutoFit/>
          </a:bodyPr>
          <a:lstStyle/>
          <a:p>
            <a:pPr algn="l"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读用户命令</a:t>
            </a:r>
          </a:p>
        </p:txBody>
      </p:sp>
      <p:sp useBgFill="1">
        <p:nvSpPr>
          <p:cNvPr id="73738" name="Rectangle 10"/>
          <p:cNvSpPr>
            <a:spLocks noChangeArrowheads="1"/>
          </p:cNvSpPr>
          <p:nvPr/>
        </p:nvSpPr>
        <p:spPr bwMode="auto">
          <a:xfrm>
            <a:off x="4267200" y="1676400"/>
            <a:ext cx="2441575" cy="762000"/>
          </a:xfrm>
          <a:prstGeom prst="rect">
            <a:avLst/>
          </a:prstGeom>
          <a:ln w="25400">
            <a:solidFill>
              <a:schemeClr val="tx1"/>
            </a:solidFill>
            <a:miter lim="800000"/>
            <a:headEnd/>
            <a:tailEnd/>
          </a:ln>
        </p:spPr>
        <p:txBody>
          <a:bodyPr wrap="none" anchor="ctr"/>
          <a:lstStyle/>
          <a:p>
            <a:endParaRPr lang="zh-CN" altLang="en-US" sz="2400"/>
          </a:p>
        </p:txBody>
      </p:sp>
      <p:sp>
        <p:nvSpPr>
          <p:cNvPr id="423947" name="Rectangle 11"/>
          <p:cNvSpPr>
            <a:spLocks noChangeArrowheads="1"/>
          </p:cNvSpPr>
          <p:nvPr/>
        </p:nvSpPr>
        <p:spPr bwMode="auto">
          <a:xfrm>
            <a:off x="4495800" y="1752600"/>
            <a:ext cx="1400175" cy="454025"/>
          </a:xfrm>
          <a:prstGeom prst="rect">
            <a:avLst/>
          </a:prstGeom>
          <a:noFill/>
          <a:ln w="12700">
            <a:noFill/>
            <a:miter lim="800000"/>
            <a:headEnd/>
            <a:tailEnd/>
          </a:ln>
          <a:effectLst/>
        </p:spPr>
        <p:txBody>
          <a:bodyPr wrap="none" lIns="90488" tIns="44450" rIns="90488" bIns="44450">
            <a:spAutoFit/>
          </a:bodyPr>
          <a:lstStyle/>
          <a:p>
            <a:pPr algn="l"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命令处理</a:t>
            </a:r>
          </a:p>
        </p:txBody>
      </p:sp>
      <p:grpSp>
        <p:nvGrpSpPr>
          <p:cNvPr id="73740" name="Group 12"/>
          <p:cNvGrpSpPr>
            <a:grpSpLocks/>
          </p:cNvGrpSpPr>
          <p:nvPr/>
        </p:nvGrpSpPr>
        <p:grpSpPr bwMode="auto">
          <a:xfrm>
            <a:off x="6400800" y="2895600"/>
            <a:ext cx="2057400" cy="1066800"/>
            <a:chOff x="4416" y="2688"/>
            <a:chExt cx="1296" cy="768"/>
          </a:xfrm>
        </p:grpSpPr>
        <p:sp useBgFill="1">
          <p:nvSpPr>
            <p:cNvPr id="73778" name="Rectangle 13"/>
            <p:cNvSpPr>
              <a:spLocks noChangeArrowheads="1"/>
            </p:cNvSpPr>
            <p:nvPr/>
          </p:nvSpPr>
          <p:spPr bwMode="auto">
            <a:xfrm>
              <a:off x="4416" y="2688"/>
              <a:ext cx="1296" cy="768"/>
            </a:xfrm>
            <a:prstGeom prst="rect">
              <a:avLst/>
            </a:prstGeom>
            <a:ln w="25400">
              <a:solidFill>
                <a:schemeClr val="tx1"/>
              </a:solidFill>
              <a:miter lim="800000"/>
              <a:headEnd/>
              <a:tailEnd/>
            </a:ln>
          </p:spPr>
          <p:txBody>
            <a:bodyPr wrap="none" anchor="ctr"/>
            <a:lstStyle/>
            <a:p>
              <a:endParaRPr lang="zh-CN" altLang="en-US" sz="2400"/>
            </a:p>
          </p:txBody>
        </p:sp>
        <p:sp>
          <p:nvSpPr>
            <p:cNvPr id="423950" name="Rectangle 14"/>
            <p:cNvSpPr>
              <a:spLocks noChangeArrowheads="1"/>
            </p:cNvSpPr>
            <p:nvPr/>
          </p:nvSpPr>
          <p:spPr bwMode="auto">
            <a:xfrm>
              <a:off x="4638" y="2688"/>
              <a:ext cx="882" cy="590"/>
            </a:xfrm>
            <a:prstGeom prst="rect">
              <a:avLst/>
            </a:prstGeom>
            <a:noFill/>
            <a:ln w="12700">
              <a:noFill/>
              <a:miter lim="800000"/>
              <a:headEnd/>
              <a:tailEnd/>
            </a:ln>
            <a:effectLst/>
          </p:spPr>
          <p:txBody>
            <a:bodyPr wrap="none" lIns="90488" tIns="44450" rIns="90488" bIns="44450">
              <a:spAutoFit/>
            </a:bodyPr>
            <a:lstStyle/>
            <a:p>
              <a:pPr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密码处理</a:t>
              </a:r>
            </a:p>
            <a:p>
              <a:pPr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控制器</a:t>
              </a:r>
            </a:p>
          </p:txBody>
        </p:sp>
      </p:grpSp>
      <p:grpSp>
        <p:nvGrpSpPr>
          <p:cNvPr id="73741" name="Group 15"/>
          <p:cNvGrpSpPr>
            <a:grpSpLocks/>
          </p:cNvGrpSpPr>
          <p:nvPr/>
        </p:nvGrpSpPr>
        <p:grpSpPr bwMode="auto">
          <a:xfrm>
            <a:off x="3754438" y="2895600"/>
            <a:ext cx="2493962" cy="1066800"/>
            <a:chOff x="2749" y="2688"/>
            <a:chExt cx="1571" cy="768"/>
          </a:xfrm>
        </p:grpSpPr>
        <p:sp useBgFill="1">
          <p:nvSpPr>
            <p:cNvPr id="73776" name="Rectangle 16"/>
            <p:cNvSpPr>
              <a:spLocks noChangeArrowheads="1"/>
            </p:cNvSpPr>
            <p:nvPr/>
          </p:nvSpPr>
          <p:spPr bwMode="auto">
            <a:xfrm>
              <a:off x="2749" y="2688"/>
              <a:ext cx="1571" cy="768"/>
            </a:xfrm>
            <a:prstGeom prst="rect">
              <a:avLst/>
            </a:prstGeom>
            <a:ln w="25400">
              <a:solidFill>
                <a:schemeClr val="tx1"/>
              </a:solidFill>
              <a:miter lim="800000"/>
              <a:headEnd/>
              <a:tailEnd/>
            </a:ln>
          </p:spPr>
          <p:txBody>
            <a:bodyPr wrap="none" anchor="ctr"/>
            <a:lstStyle/>
            <a:p>
              <a:endParaRPr lang="zh-CN" altLang="en-US" sz="2400"/>
            </a:p>
          </p:txBody>
        </p:sp>
        <p:sp>
          <p:nvSpPr>
            <p:cNvPr id="423953" name="Rectangle 17"/>
            <p:cNvSpPr>
              <a:spLocks noChangeArrowheads="1"/>
            </p:cNvSpPr>
            <p:nvPr/>
          </p:nvSpPr>
          <p:spPr bwMode="auto">
            <a:xfrm>
              <a:off x="2959" y="2688"/>
              <a:ext cx="1127" cy="590"/>
            </a:xfrm>
            <a:prstGeom prst="rect">
              <a:avLst/>
            </a:prstGeom>
            <a:noFill/>
            <a:ln w="12700">
              <a:noFill/>
              <a:miter lim="800000"/>
              <a:headEnd/>
              <a:tailEnd/>
            </a:ln>
            <a:effectLst/>
          </p:spPr>
          <p:txBody>
            <a:bodyPr wrap="none" lIns="90488" tIns="44450" rIns="90488" bIns="44450">
              <a:spAutoFit/>
            </a:bodyPr>
            <a:lstStyle/>
            <a:p>
              <a:pPr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现用</a:t>
              </a:r>
              <a:r>
                <a:rPr kumimoji="1" lang="en-US" altLang="zh-CN" sz="2400" b="0">
                  <a:solidFill>
                    <a:schemeClr val="tx1"/>
                  </a:solidFill>
                  <a:effectLst>
                    <a:outerShdw blurRad="38100" dist="38100" dir="2700000" algn="tl">
                      <a:srgbClr val="C0C0C0"/>
                    </a:outerShdw>
                  </a:effectLst>
                  <a:latin typeface="Times New Roman" charset="0"/>
                  <a:ea typeface="黑体" pitchFamily="2" charset="-122"/>
                </a:rPr>
                <a:t>/</a:t>
              </a: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非现用</a:t>
              </a:r>
            </a:p>
            <a:p>
              <a:pPr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系统</a:t>
              </a:r>
            </a:p>
          </p:txBody>
        </p:sp>
      </p:grpSp>
      <p:grpSp>
        <p:nvGrpSpPr>
          <p:cNvPr id="73742" name="Group 18"/>
          <p:cNvGrpSpPr>
            <a:grpSpLocks/>
          </p:cNvGrpSpPr>
          <p:nvPr/>
        </p:nvGrpSpPr>
        <p:grpSpPr bwMode="auto">
          <a:xfrm>
            <a:off x="1447800" y="2895600"/>
            <a:ext cx="2057400" cy="1066800"/>
            <a:chOff x="4416" y="2688"/>
            <a:chExt cx="1296" cy="768"/>
          </a:xfrm>
        </p:grpSpPr>
        <p:sp useBgFill="1">
          <p:nvSpPr>
            <p:cNvPr id="73774" name="Rectangle 19"/>
            <p:cNvSpPr>
              <a:spLocks noChangeArrowheads="1"/>
            </p:cNvSpPr>
            <p:nvPr/>
          </p:nvSpPr>
          <p:spPr bwMode="auto">
            <a:xfrm>
              <a:off x="4416" y="2688"/>
              <a:ext cx="1296" cy="768"/>
            </a:xfrm>
            <a:prstGeom prst="rect">
              <a:avLst/>
            </a:prstGeom>
            <a:ln w="25400">
              <a:solidFill>
                <a:schemeClr val="tx1"/>
              </a:solidFill>
              <a:miter lim="800000"/>
              <a:headEnd/>
              <a:tailEnd/>
            </a:ln>
          </p:spPr>
          <p:txBody>
            <a:bodyPr wrap="none" anchor="ctr"/>
            <a:lstStyle/>
            <a:p>
              <a:endParaRPr lang="zh-CN" altLang="en-US" sz="2400"/>
            </a:p>
          </p:txBody>
        </p:sp>
        <p:sp>
          <p:nvSpPr>
            <p:cNvPr id="423956" name="Rectangle 20"/>
            <p:cNvSpPr>
              <a:spLocks noChangeArrowheads="1"/>
            </p:cNvSpPr>
            <p:nvPr/>
          </p:nvSpPr>
          <p:spPr bwMode="auto">
            <a:xfrm>
              <a:off x="4638" y="2688"/>
              <a:ext cx="882" cy="590"/>
            </a:xfrm>
            <a:prstGeom prst="rect">
              <a:avLst/>
            </a:prstGeom>
            <a:noFill/>
            <a:ln w="12700">
              <a:noFill/>
              <a:miter lim="800000"/>
              <a:headEnd/>
              <a:tailEnd/>
            </a:ln>
            <a:effectLst/>
          </p:spPr>
          <p:txBody>
            <a:bodyPr wrap="none" lIns="90488" tIns="44450" rIns="90488" bIns="44450">
              <a:spAutoFit/>
            </a:bodyPr>
            <a:lstStyle/>
            <a:p>
              <a:pPr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系统设置</a:t>
              </a:r>
            </a:p>
            <a:p>
              <a:pPr eaLnBrk="0" hangingPunct="0">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控制器</a:t>
              </a:r>
            </a:p>
          </p:txBody>
        </p:sp>
      </p:grpSp>
      <p:sp>
        <p:nvSpPr>
          <p:cNvPr id="73743" name="Line 21"/>
          <p:cNvSpPr>
            <a:spLocks noChangeShapeType="1"/>
          </p:cNvSpPr>
          <p:nvPr/>
        </p:nvSpPr>
        <p:spPr bwMode="auto">
          <a:xfrm>
            <a:off x="5257800" y="24384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Line 22"/>
          <p:cNvSpPr>
            <a:spLocks noChangeShapeType="1"/>
          </p:cNvSpPr>
          <p:nvPr/>
        </p:nvSpPr>
        <p:spPr bwMode="auto">
          <a:xfrm flipH="1">
            <a:off x="3124200" y="2438400"/>
            <a:ext cx="19050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3745" name="Group 23"/>
          <p:cNvGrpSpPr>
            <a:grpSpLocks/>
          </p:cNvGrpSpPr>
          <p:nvPr/>
        </p:nvGrpSpPr>
        <p:grpSpPr bwMode="auto">
          <a:xfrm>
            <a:off x="0" y="4419600"/>
            <a:ext cx="1476375" cy="862013"/>
            <a:chOff x="4416" y="2688"/>
            <a:chExt cx="1296" cy="768"/>
          </a:xfrm>
        </p:grpSpPr>
        <p:sp useBgFill="1">
          <p:nvSpPr>
            <p:cNvPr id="73772" name="Rectangle 24"/>
            <p:cNvSpPr>
              <a:spLocks noChangeArrowheads="1"/>
            </p:cNvSpPr>
            <p:nvPr/>
          </p:nvSpPr>
          <p:spPr bwMode="auto">
            <a:xfrm>
              <a:off x="4416" y="2688"/>
              <a:ext cx="1296" cy="768"/>
            </a:xfrm>
            <a:prstGeom prst="rect">
              <a:avLst/>
            </a:prstGeom>
            <a:ln w="25400">
              <a:solidFill>
                <a:schemeClr val="tx1"/>
              </a:solidFill>
              <a:miter lim="800000"/>
              <a:headEnd/>
              <a:tailEnd/>
            </a:ln>
          </p:spPr>
          <p:txBody>
            <a:bodyPr wrap="none" anchor="ctr"/>
            <a:lstStyle/>
            <a:p>
              <a:endParaRPr lang="zh-CN" altLang="en-US" sz="2400"/>
            </a:p>
          </p:txBody>
        </p:sp>
        <p:sp>
          <p:nvSpPr>
            <p:cNvPr id="423961" name="Rectangle 25"/>
            <p:cNvSpPr>
              <a:spLocks noChangeArrowheads="1"/>
            </p:cNvSpPr>
            <p:nvPr/>
          </p:nvSpPr>
          <p:spPr bwMode="auto">
            <a:xfrm>
              <a:off x="4599" y="2688"/>
              <a:ext cx="963" cy="634"/>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读系统</a:t>
              </a:r>
            </a:p>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数据</a:t>
              </a:r>
            </a:p>
          </p:txBody>
        </p:sp>
      </p:grpSp>
      <p:grpSp>
        <p:nvGrpSpPr>
          <p:cNvPr id="73746" name="Group 26"/>
          <p:cNvGrpSpPr>
            <a:grpSpLocks/>
          </p:cNvGrpSpPr>
          <p:nvPr/>
        </p:nvGrpSpPr>
        <p:grpSpPr bwMode="auto">
          <a:xfrm>
            <a:off x="1704975" y="4419600"/>
            <a:ext cx="1539875" cy="927100"/>
            <a:chOff x="4416" y="2688"/>
            <a:chExt cx="1296" cy="768"/>
          </a:xfrm>
        </p:grpSpPr>
        <p:sp useBgFill="1">
          <p:nvSpPr>
            <p:cNvPr id="73770" name="Rectangle 27"/>
            <p:cNvSpPr>
              <a:spLocks noChangeArrowheads="1"/>
            </p:cNvSpPr>
            <p:nvPr/>
          </p:nvSpPr>
          <p:spPr bwMode="auto">
            <a:xfrm>
              <a:off x="4416" y="2688"/>
              <a:ext cx="1296" cy="768"/>
            </a:xfrm>
            <a:prstGeom prst="rect">
              <a:avLst/>
            </a:prstGeom>
            <a:ln w="25400">
              <a:solidFill>
                <a:schemeClr val="tx1"/>
              </a:solidFill>
              <a:miter lim="800000"/>
              <a:headEnd/>
              <a:tailEnd/>
            </a:ln>
          </p:spPr>
          <p:txBody>
            <a:bodyPr wrap="none" anchor="ctr"/>
            <a:lstStyle/>
            <a:p>
              <a:endParaRPr lang="zh-CN" altLang="en-US" sz="2400"/>
            </a:p>
          </p:txBody>
        </p:sp>
        <p:sp>
          <p:nvSpPr>
            <p:cNvPr id="423964" name="Rectangle 28"/>
            <p:cNvSpPr>
              <a:spLocks noChangeArrowheads="1"/>
            </p:cNvSpPr>
            <p:nvPr/>
          </p:nvSpPr>
          <p:spPr bwMode="auto">
            <a:xfrm>
              <a:off x="4618" y="2688"/>
              <a:ext cx="922" cy="589"/>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建立配</a:t>
              </a:r>
            </a:p>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置文件</a:t>
              </a:r>
            </a:p>
          </p:txBody>
        </p:sp>
      </p:grpSp>
      <p:grpSp>
        <p:nvGrpSpPr>
          <p:cNvPr id="73747" name="Group 29"/>
          <p:cNvGrpSpPr>
            <a:grpSpLocks/>
          </p:cNvGrpSpPr>
          <p:nvPr/>
        </p:nvGrpSpPr>
        <p:grpSpPr bwMode="auto">
          <a:xfrm>
            <a:off x="3627438" y="5903913"/>
            <a:ext cx="1690687" cy="914400"/>
            <a:chOff x="4416" y="2688"/>
            <a:chExt cx="1296" cy="768"/>
          </a:xfrm>
        </p:grpSpPr>
        <p:sp useBgFill="1">
          <p:nvSpPr>
            <p:cNvPr id="73768" name="Rectangle 30"/>
            <p:cNvSpPr>
              <a:spLocks noChangeArrowheads="1"/>
            </p:cNvSpPr>
            <p:nvPr/>
          </p:nvSpPr>
          <p:spPr bwMode="auto">
            <a:xfrm>
              <a:off x="4416" y="2688"/>
              <a:ext cx="1296" cy="768"/>
            </a:xfrm>
            <a:prstGeom prst="rect">
              <a:avLst/>
            </a:prstGeom>
            <a:ln w="25400">
              <a:solidFill>
                <a:schemeClr val="tx1"/>
              </a:solidFill>
              <a:miter lim="800000"/>
              <a:headEnd/>
              <a:tailEnd/>
            </a:ln>
          </p:spPr>
          <p:txBody>
            <a:bodyPr wrap="none" anchor="ctr"/>
            <a:lstStyle/>
            <a:p>
              <a:endParaRPr lang="zh-CN" altLang="en-US" sz="2400"/>
            </a:p>
          </p:txBody>
        </p:sp>
        <p:sp>
          <p:nvSpPr>
            <p:cNvPr id="423967" name="Rectangle 31"/>
            <p:cNvSpPr>
              <a:spLocks noChangeArrowheads="1"/>
            </p:cNvSpPr>
            <p:nvPr/>
          </p:nvSpPr>
          <p:spPr bwMode="auto">
            <a:xfrm>
              <a:off x="4541" y="2688"/>
              <a:ext cx="1072" cy="597"/>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显示信息</a:t>
              </a:r>
            </a:p>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与状态</a:t>
              </a:r>
            </a:p>
          </p:txBody>
        </p:sp>
      </p:grpSp>
      <p:grpSp>
        <p:nvGrpSpPr>
          <p:cNvPr id="73748" name="Group 32"/>
          <p:cNvGrpSpPr>
            <a:grpSpLocks/>
          </p:cNvGrpSpPr>
          <p:nvPr/>
        </p:nvGrpSpPr>
        <p:grpSpPr bwMode="auto">
          <a:xfrm>
            <a:off x="3986213" y="4464050"/>
            <a:ext cx="1219200" cy="930275"/>
            <a:chOff x="4416" y="2688"/>
            <a:chExt cx="1296" cy="768"/>
          </a:xfrm>
        </p:grpSpPr>
        <p:sp>
          <p:nvSpPr>
            <p:cNvPr id="73766" name="Rectangle 33" descr="胡桃"/>
            <p:cNvSpPr>
              <a:spLocks noChangeArrowheads="1"/>
            </p:cNvSpPr>
            <p:nvPr/>
          </p:nvSpPr>
          <p:spPr bwMode="auto">
            <a:xfrm>
              <a:off x="4416" y="2688"/>
              <a:ext cx="1296" cy="768"/>
            </a:xfrm>
            <a:prstGeom prst="rect">
              <a:avLst/>
            </a:prstGeom>
            <a:solidFill>
              <a:schemeClr val="bg1"/>
            </a:solidFill>
            <a:ln w="25400">
              <a:solidFill>
                <a:schemeClr val="tx1"/>
              </a:solidFill>
              <a:miter lim="800000"/>
              <a:headEnd/>
              <a:tailEnd/>
            </a:ln>
          </p:spPr>
          <p:txBody>
            <a:bodyPr wrap="none" anchor="ctr"/>
            <a:lstStyle/>
            <a:p>
              <a:endParaRPr lang="zh-CN" altLang="en-US" sz="2400"/>
            </a:p>
          </p:txBody>
        </p:sp>
        <p:sp>
          <p:nvSpPr>
            <p:cNvPr id="423970" name="Rectangle 34" descr="胡桃"/>
            <p:cNvSpPr>
              <a:spLocks noChangeArrowheads="1"/>
            </p:cNvSpPr>
            <p:nvPr/>
          </p:nvSpPr>
          <p:spPr bwMode="auto">
            <a:xfrm>
              <a:off x="4661" y="2688"/>
              <a:ext cx="840" cy="587"/>
            </a:xfrm>
            <a:prstGeom prst="rect">
              <a:avLst/>
            </a:prstGeom>
            <a:solidFill>
              <a:schemeClr val="bg1"/>
            </a:solidFill>
            <a:ln w="12700">
              <a:noFill/>
              <a:miter lim="800000"/>
              <a:headEnd/>
              <a:tailEnd/>
            </a:ln>
          </p:spPr>
          <p:txBody>
            <a:bodyPr wrap="none" lIns="90488" tIns="44450" rIns="90488" bIns="44450">
              <a:spAutoFit/>
            </a:bodyPr>
            <a:lstStyle/>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读</a:t>
              </a:r>
            </a:p>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密码</a:t>
              </a:r>
            </a:p>
          </p:txBody>
        </p:sp>
      </p:grpSp>
      <p:grpSp>
        <p:nvGrpSpPr>
          <p:cNvPr id="73749" name="Group 35"/>
          <p:cNvGrpSpPr>
            <a:grpSpLocks/>
          </p:cNvGrpSpPr>
          <p:nvPr/>
        </p:nvGrpSpPr>
        <p:grpSpPr bwMode="auto">
          <a:xfrm>
            <a:off x="5311775" y="4419600"/>
            <a:ext cx="1849438" cy="914400"/>
            <a:chOff x="4416" y="2688"/>
            <a:chExt cx="1296" cy="768"/>
          </a:xfrm>
        </p:grpSpPr>
        <p:sp>
          <p:nvSpPr>
            <p:cNvPr id="73764" name="Rectangle 36" descr="胡桃"/>
            <p:cNvSpPr>
              <a:spLocks noChangeArrowheads="1"/>
            </p:cNvSpPr>
            <p:nvPr/>
          </p:nvSpPr>
          <p:spPr bwMode="auto">
            <a:xfrm>
              <a:off x="4416" y="2688"/>
              <a:ext cx="1296" cy="7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sp>
          <p:nvSpPr>
            <p:cNvPr id="423973" name="Rectangle 37" descr="胡桃"/>
            <p:cNvSpPr>
              <a:spLocks noChangeArrowheads="1"/>
            </p:cNvSpPr>
            <p:nvPr/>
          </p:nvSpPr>
          <p:spPr bwMode="auto">
            <a:xfrm>
              <a:off x="4585" y="2688"/>
              <a:ext cx="981" cy="597"/>
            </a:xfrm>
            <a:prstGeom prst="rect">
              <a:avLst/>
            </a:prstGeom>
            <a:noFill/>
            <a:ln w="12700">
              <a:noFill/>
              <a:miter lim="800000"/>
              <a:headEnd/>
              <a:tailEnd/>
            </a:ln>
          </p:spPr>
          <p:txBody>
            <a:bodyPr wrap="none" lIns="90488" tIns="44450" rIns="90488" bIns="44450">
              <a:spAutoFit/>
            </a:bodyPr>
            <a:lstStyle/>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用文件</a:t>
              </a:r>
            </a:p>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比较密码</a:t>
              </a:r>
            </a:p>
          </p:txBody>
        </p:sp>
      </p:grpSp>
      <p:grpSp>
        <p:nvGrpSpPr>
          <p:cNvPr id="73750" name="Group 38"/>
          <p:cNvGrpSpPr>
            <a:grpSpLocks/>
          </p:cNvGrpSpPr>
          <p:nvPr/>
        </p:nvGrpSpPr>
        <p:grpSpPr bwMode="auto">
          <a:xfrm>
            <a:off x="7288213" y="4419600"/>
            <a:ext cx="1855787" cy="927100"/>
            <a:chOff x="4416" y="2688"/>
            <a:chExt cx="1296" cy="768"/>
          </a:xfrm>
        </p:grpSpPr>
        <p:sp>
          <p:nvSpPr>
            <p:cNvPr id="73762" name="Rectangle 39" descr="胡桃"/>
            <p:cNvSpPr>
              <a:spLocks noChangeArrowheads="1"/>
            </p:cNvSpPr>
            <p:nvPr/>
          </p:nvSpPr>
          <p:spPr bwMode="auto">
            <a:xfrm>
              <a:off x="4416" y="2688"/>
              <a:ext cx="1296" cy="7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sp>
          <p:nvSpPr>
            <p:cNvPr id="423976" name="Rectangle 40" descr="胡桃"/>
            <p:cNvSpPr>
              <a:spLocks noChangeArrowheads="1"/>
            </p:cNvSpPr>
            <p:nvPr/>
          </p:nvSpPr>
          <p:spPr bwMode="auto">
            <a:xfrm>
              <a:off x="4589" y="2688"/>
              <a:ext cx="978" cy="589"/>
            </a:xfrm>
            <a:prstGeom prst="rect">
              <a:avLst/>
            </a:prstGeom>
            <a:noFill/>
            <a:ln w="12700">
              <a:noFill/>
              <a:miter lim="800000"/>
              <a:headEnd/>
              <a:tailEnd/>
            </a:ln>
          </p:spPr>
          <p:txBody>
            <a:bodyPr wrap="none" lIns="90488" tIns="44450" rIns="90488" bIns="44450">
              <a:spAutoFit/>
            </a:bodyPr>
            <a:lstStyle/>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密码输出</a:t>
              </a:r>
            </a:p>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控制器</a:t>
              </a:r>
            </a:p>
          </p:txBody>
        </p:sp>
      </p:grpSp>
      <p:grpSp>
        <p:nvGrpSpPr>
          <p:cNvPr id="73751" name="Group 41"/>
          <p:cNvGrpSpPr>
            <a:grpSpLocks/>
          </p:cNvGrpSpPr>
          <p:nvPr/>
        </p:nvGrpSpPr>
        <p:grpSpPr bwMode="auto">
          <a:xfrm>
            <a:off x="7369175" y="5903913"/>
            <a:ext cx="1692275" cy="927100"/>
            <a:chOff x="4416" y="2688"/>
            <a:chExt cx="1296" cy="768"/>
          </a:xfrm>
        </p:grpSpPr>
        <p:sp useBgFill="1">
          <p:nvSpPr>
            <p:cNvPr id="73760" name="Rectangle 42"/>
            <p:cNvSpPr>
              <a:spLocks noChangeArrowheads="1"/>
            </p:cNvSpPr>
            <p:nvPr/>
          </p:nvSpPr>
          <p:spPr bwMode="auto">
            <a:xfrm>
              <a:off x="4416" y="2688"/>
              <a:ext cx="1296" cy="768"/>
            </a:xfrm>
            <a:prstGeom prst="rect">
              <a:avLst/>
            </a:prstGeom>
            <a:ln w="25400">
              <a:solidFill>
                <a:schemeClr val="tx1"/>
              </a:solidFill>
              <a:miter lim="800000"/>
              <a:headEnd/>
              <a:tailEnd/>
            </a:ln>
          </p:spPr>
          <p:txBody>
            <a:bodyPr wrap="none" anchor="ctr"/>
            <a:lstStyle/>
            <a:p>
              <a:endParaRPr lang="zh-CN" altLang="en-US" sz="2400"/>
            </a:p>
          </p:txBody>
        </p:sp>
        <p:sp>
          <p:nvSpPr>
            <p:cNvPr id="423979" name="Rectangle 43"/>
            <p:cNvSpPr>
              <a:spLocks noChangeArrowheads="1"/>
            </p:cNvSpPr>
            <p:nvPr/>
          </p:nvSpPr>
          <p:spPr bwMode="auto">
            <a:xfrm>
              <a:off x="4542" y="2688"/>
              <a:ext cx="1071" cy="589"/>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产生</a:t>
              </a:r>
            </a:p>
            <a:p>
              <a:pPr eaLnBrk="0" hangingPunct="0">
                <a:lnSpc>
                  <a:spcPct val="85000"/>
                </a:lnSpc>
                <a:defRPr/>
              </a:pPr>
              <a:r>
                <a:rPr kumimoji="1" lang="zh-CN" altLang="en-US" sz="2400" b="0">
                  <a:solidFill>
                    <a:schemeClr val="tx1"/>
                  </a:solidFill>
                  <a:effectLst>
                    <a:outerShdw blurRad="38100" dist="38100" dir="2700000" algn="tl">
                      <a:srgbClr val="C0C0C0"/>
                    </a:outerShdw>
                  </a:effectLst>
                  <a:latin typeface="Times New Roman" charset="0"/>
                  <a:ea typeface="黑体" pitchFamily="2" charset="-122"/>
                </a:rPr>
                <a:t>无效信息</a:t>
              </a:r>
              <a:endParaRPr kumimoji="1" lang="zh-CN" altLang="en-US" sz="2400">
                <a:solidFill>
                  <a:schemeClr val="tx1"/>
                </a:solidFill>
                <a:effectLst>
                  <a:outerShdw blurRad="38100" dist="38100" dir="2700000" algn="tl">
                    <a:srgbClr val="C0C0C0"/>
                  </a:outerShdw>
                </a:effectLst>
                <a:latin typeface="宋体" pitchFamily="2" charset="-122"/>
              </a:endParaRPr>
            </a:p>
          </p:txBody>
        </p:sp>
      </p:grpSp>
      <p:sp>
        <p:nvSpPr>
          <p:cNvPr id="73752" name="Line 44"/>
          <p:cNvSpPr>
            <a:spLocks noChangeShapeType="1"/>
          </p:cNvSpPr>
          <p:nvPr/>
        </p:nvSpPr>
        <p:spPr bwMode="auto">
          <a:xfrm>
            <a:off x="6705600" y="39624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3" name="Line 45"/>
          <p:cNvSpPr>
            <a:spLocks noChangeShapeType="1"/>
          </p:cNvSpPr>
          <p:nvPr/>
        </p:nvSpPr>
        <p:spPr bwMode="auto">
          <a:xfrm>
            <a:off x="7162800" y="3962400"/>
            <a:ext cx="7620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4" name="Line 46"/>
          <p:cNvSpPr>
            <a:spLocks noChangeShapeType="1"/>
          </p:cNvSpPr>
          <p:nvPr/>
        </p:nvSpPr>
        <p:spPr bwMode="auto">
          <a:xfrm flipH="1">
            <a:off x="4662488" y="3962400"/>
            <a:ext cx="1814512"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Line 47"/>
          <p:cNvSpPr>
            <a:spLocks noChangeShapeType="1"/>
          </p:cNvSpPr>
          <p:nvPr/>
        </p:nvSpPr>
        <p:spPr bwMode="auto">
          <a:xfrm flipH="1">
            <a:off x="2366963" y="3962400"/>
            <a:ext cx="71437" cy="4111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6" name="Line 48"/>
          <p:cNvSpPr>
            <a:spLocks noChangeShapeType="1"/>
          </p:cNvSpPr>
          <p:nvPr/>
        </p:nvSpPr>
        <p:spPr bwMode="auto">
          <a:xfrm flipH="1">
            <a:off x="1066800" y="3962400"/>
            <a:ext cx="9906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7" name="Line 49"/>
          <p:cNvSpPr>
            <a:spLocks noChangeShapeType="1"/>
          </p:cNvSpPr>
          <p:nvPr/>
        </p:nvSpPr>
        <p:spPr bwMode="auto">
          <a:xfrm>
            <a:off x="3132138" y="3933825"/>
            <a:ext cx="990600" cy="19700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8" name="Line 50"/>
          <p:cNvSpPr>
            <a:spLocks noChangeShapeType="1"/>
          </p:cNvSpPr>
          <p:nvPr/>
        </p:nvSpPr>
        <p:spPr bwMode="auto">
          <a:xfrm flipH="1">
            <a:off x="4932363" y="5364163"/>
            <a:ext cx="3149600" cy="4889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9" name="Line 51"/>
          <p:cNvSpPr>
            <a:spLocks noChangeShapeType="1"/>
          </p:cNvSpPr>
          <p:nvPr/>
        </p:nvSpPr>
        <p:spPr bwMode="auto">
          <a:xfrm>
            <a:off x="8229600" y="54102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468313" y="2420938"/>
            <a:ext cx="81010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en-GB" altLang="zh-CN" sz="4400">
                <a:solidFill>
                  <a:srgbClr val="0000FF"/>
                </a:solidFill>
                <a:latin typeface="Arial" charset="0"/>
              </a:rPr>
              <a:t> (4) </a:t>
            </a:r>
            <a:r>
              <a:rPr lang="zh-CN" altLang="en-GB" sz="4400">
                <a:solidFill>
                  <a:srgbClr val="0000FF"/>
                </a:solidFill>
                <a:latin typeface="Arial" charset="0"/>
              </a:rPr>
              <a:t>由类图导出总体结构</a:t>
            </a:r>
            <a:endParaRPr lang="zh-CN" altLang="en-US" sz="4400">
              <a:solidFill>
                <a:srgbClr val="0000FF"/>
              </a:solidFill>
              <a:latin typeface="Arial" charset="0"/>
            </a:endParaRPr>
          </a:p>
        </p:txBody>
      </p:sp>
      <p:sp>
        <p:nvSpPr>
          <p:cNvPr id="424963" name="Rectangle 3"/>
          <p:cNvSpPr>
            <a:spLocks noChangeArrowheads="1"/>
          </p:cNvSpPr>
          <p:nvPr/>
        </p:nvSpPr>
        <p:spPr bwMode="auto">
          <a:xfrm>
            <a:off x="250825" y="4194175"/>
            <a:ext cx="7926388"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r>
              <a:rPr lang="en-GB" altLang="zh-CN" sz="2800">
                <a:latin typeface="Arial" charset="0"/>
              </a:rPr>
              <a:t>UML</a:t>
            </a:r>
            <a:r>
              <a:rPr lang="zh-CN" altLang="en-GB" sz="2800">
                <a:latin typeface="Arial" charset="0"/>
              </a:rPr>
              <a:t>中的关键类图就是总体结构</a:t>
            </a:r>
          </a:p>
          <a:p>
            <a:pPr eaLnBrk="0" hangingPunct="0"/>
            <a:endParaRPr lang="zh-CN" altLang="en-GB" sz="2800">
              <a:latin typeface="Arial" charset="0"/>
            </a:endParaRPr>
          </a:p>
          <a:p>
            <a:pPr eaLnBrk="0" hangingPunct="0"/>
            <a:r>
              <a:rPr lang="zh-CN" altLang="en-GB" sz="2800">
                <a:latin typeface="Arial" charset="0"/>
              </a:rPr>
              <a:t>特别是包含“主题”的类图</a:t>
            </a:r>
            <a:endParaRPr lang="zh-CN" altLang="en-US" sz="2800">
              <a:latin typeface="Arial" charset="0"/>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4963"/>
                                        </p:tgtEl>
                                        <p:attrNameLst>
                                          <p:attrName>style.visibility</p:attrName>
                                        </p:attrNameLst>
                                      </p:cBhvr>
                                      <p:to>
                                        <p:strVal val="visible"/>
                                      </p:to>
                                    </p:set>
                                    <p:anim calcmode="lin" valueType="num">
                                      <p:cBhvr additive="base">
                                        <p:cTn id="7" dur="500" fill="hold"/>
                                        <p:tgtEl>
                                          <p:spTgt spid="424963"/>
                                        </p:tgtEl>
                                        <p:attrNameLst>
                                          <p:attrName>ppt_x</p:attrName>
                                        </p:attrNameLst>
                                      </p:cBhvr>
                                      <p:tavLst>
                                        <p:tav tm="0">
                                          <p:val>
                                            <p:strVal val="#ppt_x"/>
                                          </p:val>
                                        </p:tav>
                                        <p:tav tm="100000">
                                          <p:val>
                                            <p:strVal val="#ppt_x"/>
                                          </p:val>
                                        </p:tav>
                                      </p:tavLst>
                                    </p:anim>
                                    <p:anim calcmode="lin" valueType="num">
                                      <p:cBhvr additive="base">
                                        <p:cTn id="8" dur="500" fill="hold"/>
                                        <p:tgtEl>
                                          <p:spTgt spid="424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52400" y="2286000"/>
            <a:ext cx="15240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中央</a:t>
            </a:r>
          </a:p>
          <a:p>
            <a:r>
              <a:rPr kumimoji="1" lang="zh-CN" altLang="en-US" sz="2800">
                <a:solidFill>
                  <a:srgbClr val="0000FF"/>
                </a:solidFill>
              </a:rPr>
              <a:t>计算机</a:t>
            </a:r>
          </a:p>
        </p:txBody>
      </p:sp>
      <p:sp>
        <p:nvSpPr>
          <p:cNvPr id="75779" name="Rectangle 3"/>
          <p:cNvSpPr>
            <a:spLocks noChangeArrowheads="1"/>
          </p:cNvSpPr>
          <p:nvPr/>
        </p:nvSpPr>
        <p:spPr bwMode="auto">
          <a:xfrm>
            <a:off x="152400" y="381000"/>
            <a:ext cx="1066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总行</a:t>
            </a:r>
          </a:p>
        </p:txBody>
      </p:sp>
      <p:cxnSp>
        <p:nvCxnSpPr>
          <p:cNvPr id="75780" name="AutoShape 4"/>
          <p:cNvCxnSpPr>
            <a:cxnSpLocks noChangeShapeType="1"/>
            <a:stCxn id="75778" idx="2"/>
          </p:cNvCxnSpPr>
          <p:nvPr/>
        </p:nvCxnSpPr>
        <p:spPr bwMode="auto">
          <a:xfrm>
            <a:off x="914400" y="3276600"/>
            <a:ext cx="1588" cy="21336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75781" name="Text Box 5"/>
          <p:cNvSpPr txBox="1">
            <a:spLocks noChangeArrowheads="1"/>
          </p:cNvSpPr>
          <p:nvPr/>
        </p:nvSpPr>
        <p:spPr bwMode="auto">
          <a:xfrm>
            <a:off x="76200" y="40386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i="1">
                <a:solidFill>
                  <a:schemeClr val="tx1"/>
                </a:solidFill>
              </a:rPr>
              <a:t>通信</a:t>
            </a:r>
            <a:endParaRPr kumimoji="1" lang="zh-CN" altLang="en-US" sz="2400">
              <a:solidFill>
                <a:schemeClr val="tx1"/>
              </a:solidFill>
            </a:endParaRPr>
          </a:p>
        </p:txBody>
      </p:sp>
      <p:sp>
        <p:nvSpPr>
          <p:cNvPr id="425990" name="Text Box 6"/>
          <p:cNvSpPr txBox="1">
            <a:spLocks noChangeArrowheads="1"/>
          </p:cNvSpPr>
          <p:nvPr/>
        </p:nvSpPr>
        <p:spPr bwMode="auto">
          <a:xfrm>
            <a:off x="1219200" y="533400"/>
            <a:ext cx="1524000" cy="466725"/>
          </a:xfrm>
          <a:prstGeom prst="rect">
            <a:avLst/>
          </a:prstGeom>
          <a:noFill/>
          <a:ln w="9525">
            <a:solidFill>
              <a:schemeClr val="tx1"/>
            </a:solidFill>
            <a:miter lim="800000"/>
            <a:headEnd/>
            <a:tailEnd/>
          </a:ln>
          <a:effectLst/>
        </p:spPr>
        <p:txBody>
          <a:bodyPr>
            <a:spAutoFit/>
          </a:bodyPr>
          <a:lstStyle/>
          <a:p>
            <a:pPr algn="l">
              <a:spcBef>
                <a:spcPct val="50000"/>
              </a:spcBef>
              <a:defRPr/>
            </a:pPr>
            <a:r>
              <a:rPr kumimoji="1" lang="zh-CN" altLang="en-US" sz="2400" b="0">
                <a:solidFill>
                  <a:schemeClr val="tx1"/>
                </a:solidFill>
                <a:effectLst>
                  <a:outerShdw blurRad="38100" dist="38100" dir="2700000" algn="tl">
                    <a:srgbClr val="C0C0C0"/>
                  </a:outerShdw>
                </a:effectLst>
              </a:rPr>
              <a:t>银行代码</a:t>
            </a:r>
            <a:endParaRPr kumimoji="1" lang="zh-CN" altLang="en-US" sz="2400" b="0">
              <a:solidFill>
                <a:schemeClr val="tx1"/>
              </a:solidFill>
            </a:endParaRPr>
          </a:p>
        </p:txBody>
      </p:sp>
      <p:sp>
        <p:nvSpPr>
          <p:cNvPr id="75783" name="Rectangle 7"/>
          <p:cNvSpPr>
            <a:spLocks noChangeArrowheads="1"/>
          </p:cNvSpPr>
          <p:nvPr/>
        </p:nvSpPr>
        <p:spPr bwMode="auto">
          <a:xfrm>
            <a:off x="228600" y="5548313"/>
            <a:ext cx="1447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800">
                <a:solidFill>
                  <a:srgbClr val="0000FF"/>
                </a:solidFill>
              </a:rPr>
              <a:t>ATM</a:t>
            </a:r>
          </a:p>
        </p:txBody>
      </p:sp>
      <p:sp>
        <p:nvSpPr>
          <p:cNvPr id="75784" name="Line 8"/>
          <p:cNvSpPr>
            <a:spLocks noChangeShapeType="1"/>
          </p:cNvSpPr>
          <p:nvPr/>
        </p:nvSpPr>
        <p:spPr bwMode="auto">
          <a:xfrm>
            <a:off x="914400" y="1066800"/>
            <a:ext cx="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5" name="Rectangle 9"/>
          <p:cNvSpPr>
            <a:spLocks noChangeArrowheads="1"/>
          </p:cNvSpPr>
          <p:nvPr/>
        </p:nvSpPr>
        <p:spPr bwMode="auto">
          <a:xfrm>
            <a:off x="76200" y="1219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拥有</a:t>
            </a:r>
          </a:p>
        </p:txBody>
      </p:sp>
      <p:sp>
        <p:nvSpPr>
          <p:cNvPr id="75786" name="Rectangle 10"/>
          <p:cNvSpPr>
            <a:spLocks noChangeArrowheads="1"/>
          </p:cNvSpPr>
          <p:nvPr/>
        </p:nvSpPr>
        <p:spPr bwMode="auto">
          <a:xfrm>
            <a:off x="2895600" y="2286000"/>
            <a:ext cx="15240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分行</a:t>
            </a:r>
          </a:p>
          <a:p>
            <a:r>
              <a:rPr kumimoji="1" lang="zh-CN" altLang="en-US" sz="2800">
                <a:solidFill>
                  <a:srgbClr val="0000FF"/>
                </a:solidFill>
              </a:rPr>
              <a:t>计算机</a:t>
            </a:r>
          </a:p>
        </p:txBody>
      </p:sp>
      <p:sp>
        <p:nvSpPr>
          <p:cNvPr id="75787" name="Rectangle 11"/>
          <p:cNvSpPr>
            <a:spLocks noChangeArrowheads="1"/>
          </p:cNvSpPr>
          <p:nvPr/>
        </p:nvSpPr>
        <p:spPr bwMode="auto">
          <a:xfrm>
            <a:off x="2971800" y="4114800"/>
            <a:ext cx="15240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出纳</a:t>
            </a:r>
          </a:p>
          <a:p>
            <a:r>
              <a:rPr kumimoji="1" lang="zh-CN" altLang="en-US" sz="2800">
                <a:solidFill>
                  <a:srgbClr val="0000FF"/>
                </a:solidFill>
              </a:rPr>
              <a:t>工作站</a:t>
            </a:r>
          </a:p>
        </p:txBody>
      </p:sp>
      <p:sp>
        <p:nvSpPr>
          <p:cNvPr id="75788" name="Rectangle 12"/>
          <p:cNvSpPr>
            <a:spLocks noChangeArrowheads="1"/>
          </p:cNvSpPr>
          <p:nvPr/>
        </p:nvSpPr>
        <p:spPr bwMode="auto">
          <a:xfrm>
            <a:off x="3429000" y="5548313"/>
            <a:ext cx="1828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远程业务</a:t>
            </a:r>
          </a:p>
        </p:txBody>
      </p:sp>
      <p:sp>
        <p:nvSpPr>
          <p:cNvPr id="75789" name="Rectangle 13"/>
          <p:cNvSpPr>
            <a:spLocks noChangeArrowheads="1"/>
          </p:cNvSpPr>
          <p:nvPr/>
        </p:nvSpPr>
        <p:spPr bwMode="auto">
          <a:xfrm>
            <a:off x="7010400" y="5548313"/>
            <a:ext cx="1447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现金卡</a:t>
            </a:r>
          </a:p>
        </p:txBody>
      </p:sp>
      <p:sp>
        <p:nvSpPr>
          <p:cNvPr id="75790" name="Rectangle 14"/>
          <p:cNvSpPr>
            <a:spLocks noChangeArrowheads="1"/>
          </p:cNvSpPr>
          <p:nvPr/>
        </p:nvSpPr>
        <p:spPr bwMode="auto">
          <a:xfrm>
            <a:off x="3733800" y="457200"/>
            <a:ext cx="1219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分行</a:t>
            </a:r>
          </a:p>
        </p:txBody>
      </p:sp>
      <p:sp>
        <p:nvSpPr>
          <p:cNvPr id="75791" name="Rectangle 15"/>
          <p:cNvSpPr>
            <a:spLocks noChangeArrowheads="1"/>
          </p:cNvSpPr>
          <p:nvPr/>
        </p:nvSpPr>
        <p:spPr bwMode="auto">
          <a:xfrm>
            <a:off x="6173788" y="457200"/>
            <a:ext cx="1295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帐户</a:t>
            </a:r>
          </a:p>
        </p:txBody>
      </p:sp>
      <p:sp>
        <p:nvSpPr>
          <p:cNvPr id="75792" name="Rectangle 16"/>
          <p:cNvSpPr>
            <a:spLocks noChangeArrowheads="1"/>
          </p:cNvSpPr>
          <p:nvPr/>
        </p:nvSpPr>
        <p:spPr bwMode="auto">
          <a:xfrm>
            <a:off x="7924800" y="457200"/>
            <a:ext cx="11430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储户</a:t>
            </a:r>
          </a:p>
        </p:txBody>
      </p:sp>
      <p:sp>
        <p:nvSpPr>
          <p:cNvPr id="75793" name="Rectangle 17"/>
          <p:cNvSpPr>
            <a:spLocks noChangeArrowheads="1"/>
          </p:cNvSpPr>
          <p:nvPr/>
        </p:nvSpPr>
        <p:spPr bwMode="auto">
          <a:xfrm>
            <a:off x="5334000" y="24384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出纳员</a:t>
            </a:r>
          </a:p>
        </p:txBody>
      </p:sp>
      <p:sp>
        <p:nvSpPr>
          <p:cNvPr id="75794" name="Rectangle 18"/>
          <p:cNvSpPr>
            <a:spLocks noChangeArrowheads="1"/>
          </p:cNvSpPr>
          <p:nvPr/>
        </p:nvSpPr>
        <p:spPr bwMode="auto">
          <a:xfrm>
            <a:off x="5945188" y="4267200"/>
            <a:ext cx="1828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CN" altLang="en-US" sz="2800">
                <a:solidFill>
                  <a:srgbClr val="0000FF"/>
                </a:solidFill>
              </a:rPr>
              <a:t>出纳业务</a:t>
            </a:r>
          </a:p>
        </p:txBody>
      </p:sp>
      <p:sp>
        <p:nvSpPr>
          <p:cNvPr id="75795" name="AutoShape 19"/>
          <p:cNvSpPr>
            <a:spLocks noChangeArrowheads="1"/>
          </p:cNvSpPr>
          <p:nvPr/>
        </p:nvSpPr>
        <p:spPr bwMode="auto">
          <a:xfrm rot="-5400000">
            <a:off x="2757488" y="579437"/>
            <a:ext cx="304800" cy="365125"/>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p>
        </p:txBody>
      </p:sp>
      <p:sp>
        <p:nvSpPr>
          <p:cNvPr id="75796" name="Line 21"/>
          <p:cNvSpPr>
            <a:spLocks noChangeShapeType="1"/>
          </p:cNvSpPr>
          <p:nvPr/>
        </p:nvSpPr>
        <p:spPr bwMode="auto">
          <a:xfrm flipV="1">
            <a:off x="3092450" y="762000"/>
            <a:ext cx="641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7" name="Line 22"/>
          <p:cNvSpPr>
            <a:spLocks noChangeShapeType="1"/>
          </p:cNvSpPr>
          <p:nvPr/>
        </p:nvSpPr>
        <p:spPr bwMode="auto">
          <a:xfrm>
            <a:off x="4953000" y="762000"/>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8" name="Line 23"/>
          <p:cNvSpPr>
            <a:spLocks noChangeShapeType="1"/>
          </p:cNvSpPr>
          <p:nvPr/>
        </p:nvSpPr>
        <p:spPr bwMode="auto">
          <a:xfrm>
            <a:off x="7469188" y="762000"/>
            <a:ext cx="4556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9" name="Text Box 24"/>
          <p:cNvSpPr txBox="1">
            <a:spLocks noChangeArrowheads="1"/>
          </p:cNvSpPr>
          <p:nvPr/>
        </p:nvSpPr>
        <p:spPr bwMode="auto">
          <a:xfrm>
            <a:off x="5945188" y="4826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kumimoji="1" lang="zh-CN" altLang="en-US" sz="2400" b="0">
                <a:solidFill>
                  <a:schemeClr val="tx1"/>
                </a:solidFill>
                <a:latin typeface="Arial" charset="0"/>
                <a:sym typeface="Symbol" pitchFamily="18" charset="2"/>
              </a:rPr>
              <a:t></a:t>
            </a:r>
            <a:endParaRPr kumimoji="1" lang="zh-CN" altLang="en-US" sz="2400" b="0">
              <a:solidFill>
                <a:schemeClr val="tx1"/>
              </a:solidFill>
              <a:latin typeface="Arial" charset="0"/>
            </a:endParaRPr>
          </a:p>
        </p:txBody>
      </p:sp>
      <p:sp>
        <p:nvSpPr>
          <p:cNvPr id="75800" name="Rectangle 25"/>
          <p:cNvSpPr>
            <a:spLocks noChangeArrowheads="1"/>
          </p:cNvSpPr>
          <p:nvPr/>
        </p:nvSpPr>
        <p:spPr bwMode="auto">
          <a:xfrm>
            <a:off x="7316788" y="4572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1" name="Rectangle 26"/>
          <p:cNvSpPr>
            <a:spLocks noChangeArrowheads="1"/>
          </p:cNvSpPr>
          <p:nvPr/>
        </p:nvSpPr>
        <p:spPr bwMode="auto">
          <a:xfrm>
            <a:off x="762000" y="51816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2" name="Rectangle 27"/>
          <p:cNvSpPr>
            <a:spLocks noChangeArrowheads="1"/>
          </p:cNvSpPr>
          <p:nvPr/>
        </p:nvSpPr>
        <p:spPr bwMode="auto">
          <a:xfrm>
            <a:off x="2667000" y="253523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3" name="Rectangle 28"/>
          <p:cNvSpPr>
            <a:spLocks noChangeArrowheads="1"/>
          </p:cNvSpPr>
          <p:nvPr/>
        </p:nvSpPr>
        <p:spPr bwMode="auto">
          <a:xfrm>
            <a:off x="3049588" y="3748088"/>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4" name="Rectangle 29"/>
          <p:cNvSpPr>
            <a:spLocks noChangeArrowheads="1"/>
          </p:cNvSpPr>
          <p:nvPr/>
        </p:nvSpPr>
        <p:spPr bwMode="auto">
          <a:xfrm>
            <a:off x="4040188" y="3748088"/>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5" name="Rectangle 30"/>
          <p:cNvSpPr>
            <a:spLocks noChangeArrowheads="1"/>
          </p:cNvSpPr>
          <p:nvPr/>
        </p:nvSpPr>
        <p:spPr bwMode="auto">
          <a:xfrm>
            <a:off x="5715000" y="4281488"/>
            <a:ext cx="38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6" name="Rectangle 31"/>
          <p:cNvSpPr>
            <a:spLocks noChangeArrowheads="1"/>
          </p:cNvSpPr>
          <p:nvPr/>
        </p:nvSpPr>
        <p:spPr bwMode="auto">
          <a:xfrm>
            <a:off x="5791200" y="20574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7" name="Rectangle 32"/>
          <p:cNvSpPr>
            <a:spLocks noChangeArrowheads="1"/>
          </p:cNvSpPr>
          <p:nvPr/>
        </p:nvSpPr>
        <p:spPr bwMode="auto">
          <a:xfrm>
            <a:off x="6097588" y="3900488"/>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8" name="Rectangle 33"/>
          <p:cNvSpPr>
            <a:spLocks noChangeArrowheads="1"/>
          </p:cNvSpPr>
          <p:nvPr/>
        </p:nvSpPr>
        <p:spPr bwMode="auto">
          <a:xfrm>
            <a:off x="6781800" y="39004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09" name="Rectangle 34"/>
          <p:cNvSpPr>
            <a:spLocks noChangeArrowheads="1"/>
          </p:cNvSpPr>
          <p:nvPr/>
        </p:nvSpPr>
        <p:spPr bwMode="auto">
          <a:xfrm>
            <a:off x="5183188" y="5395913"/>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10" name="Rectangle 35"/>
          <p:cNvSpPr>
            <a:spLocks noChangeArrowheads="1"/>
          </p:cNvSpPr>
          <p:nvPr/>
        </p:nvSpPr>
        <p:spPr bwMode="auto">
          <a:xfrm>
            <a:off x="5183188" y="57912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11" name="Rectangle 36"/>
          <p:cNvSpPr>
            <a:spLocks noChangeArrowheads="1"/>
          </p:cNvSpPr>
          <p:nvPr/>
        </p:nvSpPr>
        <p:spPr bwMode="auto">
          <a:xfrm>
            <a:off x="3181350" y="5548313"/>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12" name="Rectangle 37"/>
          <p:cNvSpPr>
            <a:spLocks noChangeArrowheads="1"/>
          </p:cNvSpPr>
          <p:nvPr/>
        </p:nvSpPr>
        <p:spPr bwMode="auto">
          <a:xfrm>
            <a:off x="8383588" y="5395913"/>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13" name="Rectangle 38"/>
          <p:cNvSpPr>
            <a:spLocks noChangeArrowheads="1"/>
          </p:cNvSpPr>
          <p:nvPr/>
        </p:nvSpPr>
        <p:spPr bwMode="auto">
          <a:xfrm>
            <a:off x="8383588" y="57912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14" name="Line 39"/>
          <p:cNvSpPr>
            <a:spLocks noChangeShapeType="1"/>
          </p:cNvSpPr>
          <p:nvPr/>
        </p:nvSpPr>
        <p:spPr bwMode="auto">
          <a:xfrm>
            <a:off x="1676400" y="2819400"/>
            <a:ext cx="1066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5" name="Line 40"/>
          <p:cNvSpPr>
            <a:spLocks noChangeShapeType="1"/>
          </p:cNvSpPr>
          <p:nvPr/>
        </p:nvSpPr>
        <p:spPr bwMode="auto">
          <a:xfrm>
            <a:off x="3810000" y="1066800"/>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6" name="Line 41"/>
          <p:cNvSpPr>
            <a:spLocks noChangeShapeType="1"/>
          </p:cNvSpPr>
          <p:nvPr/>
        </p:nvSpPr>
        <p:spPr bwMode="auto">
          <a:xfrm>
            <a:off x="3200400" y="32766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7" name="Line 42"/>
          <p:cNvSpPr>
            <a:spLocks noChangeShapeType="1"/>
          </p:cNvSpPr>
          <p:nvPr/>
        </p:nvSpPr>
        <p:spPr bwMode="auto">
          <a:xfrm>
            <a:off x="6931025" y="1066800"/>
            <a:ext cx="0" cy="304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8" name="Rectangle 43"/>
          <p:cNvSpPr>
            <a:spLocks noChangeArrowheads="1"/>
          </p:cNvSpPr>
          <p:nvPr/>
        </p:nvSpPr>
        <p:spPr bwMode="auto">
          <a:xfrm>
            <a:off x="7239000" y="838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b="0">
                <a:solidFill>
                  <a:schemeClr val="tx1"/>
                </a:solidFill>
                <a:latin typeface="Arial" charset="0"/>
                <a:sym typeface="Symbol" pitchFamily="18" charset="2"/>
              </a:rPr>
              <a:t></a:t>
            </a:r>
          </a:p>
        </p:txBody>
      </p:sp>
      <p:sp>
        <p:nvSpPr>
          <p:cNvPr id="75819" name="Line 44"/>
          <p:cNvSpPr>
            <a:spLocks noChangeShapeType="1"/>
          </p:cNvSpPr>
          <p:nvPr/>
        </p:nvSpPr>
        <p:spPr bwMode="auto">
          <a:xfrm flipV="1">
            <a:off x="6248400" y="30480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0" name="Line 45"/>
          <p:cNvSpPr>
            <a:spLocks noChangeShapeType="1"/>
          </p:cNvSpPr>
          <p:nvPr/>
        </p:nvSpPr>
        <p:spPr bwMode="auto">
          <a:xfrm flipH="1">
            <a:off x="4495800" y="4572000"/>
            <a:ext cx="129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1" name="Line 46"/>
          <p:cNvSpPr>
            <a:spLocks noChangeShapeType="1"/>
          </p:cNvSpPr>
          <p:nvPr/>
        </p:nvSpPr>
        <p:spPr bwMode="auto">
          <a:xfrm>
            <a:off x="4572000" y="1066800"/>
            <a:ext cx="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2" name="Line 47"/>
          <p:cNvSpPr>
            <a:spLocks noChangeShapeType="1"/>
          </p:cNvSpPr>
          <p:nvPr/>
        </p:nvSpPr>
        <p:spPr bwMode="auto">
          <a:xfrm>
            <a:off x="4191000" y="3505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3" name="Line 48"/>
          <p:cNvSpPr>
            <a:spLocks noChangeShapeType="1"/>
          </p:cNvSpPr>
          <p:nvPr/>
        </p:nvSpPr>
        <p:spPr bwMode="auto">
          <a:xfrm>
            <a:off x="4191000" y="35052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4" name="Line 49"/>
          <p:cNvSpPr>
            <a:spLocks noChangeShapeType="1"/>
          </p:cNvSpPr>
          <p:nvPr/>
        </p:nvSpPr>
        <p:spPr bwMode="auto">
          <a:xfrm>
            <a:off x="4876800" y="10668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5" name="Line 50"/>
          <p:cNvSpPr>
            <a:spLocks noChangeShapeType="1"/>
          </p:cNvSpPr>
          <p:nvPr/>
        </p:nvSpPr>
        <p:spPr bwMode="auto">
          <a:xfrm>
            <a:off x="4876800" y="1676400"/>
            <a:ext cx="1068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6" name="Line 51"/>
          <p:cNvSpPr>
            <a:spLocks noChangeShapeType="1"/>
          </p:cNvSpPr>
          <p:nvPr/>
        </p:nvSpPr>
        <p:spPr bwMode="auto">
          <a:xfrm>
            <a:off x="5945188" y="16764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7" name="Line 52"/>
          <p:cNvSpPr>
            <a:spLocks noChangeShapeType="1"/>
          </p:cNvSpPr>
          <p:nvPr/>
        </p:nvSpPr>
        <p:spPr bwMode="auto">
          <a:xfrm>
            <a:off x="5410200" y="6067425"/>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8" name="Line 53"/>
          <p:cNvSpPr>
            <a:spLocks noChangeShapeType="1"/>
          </p:cNvSpPr>
          <p:nvPr/>
        </p:nvSpPr>
        <p:spPr bwMode="auto">
          <a:xfrm>
            <a:off x="5410200" y="5700713"/>
            <a:ext cx="7635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9" name="Line 54"/>
          <p:cNvSpPr>
            <a:spLocks noChangeShapeType="1"/>
          </p:cNvSpPr>
          <p:nvPr/>
        </p:nvSpPr>
        <p:spPr bwMode="auto">
          <a:xfrm flipV="1">
            <a:off x="6173788" y="5181600"/>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0" name="Line 55"/>
          <p:cNvSpPr>
            <a:spLocks noChangeShapeType="1"/>
          </p:cNvSpPr>
          <p:nvPr/>
        </p:nvSpPr>
        <p:spPr bwMode="auto">
          <a:xfrm>
            <a:off x="6097588" y="5181600"/>
            <a:ext cx="1827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1" name="Line 56"/>
          <p:cNvSpPr>
            <a:spLocks noChangeShapeType="1"/>
          </p:cNvSpPr>
          <p:nvPr/>
        </p:nvSpPr>
        <p:spPr bwMode="auto">
          <a:xfrm flipV="1">
            <a:off x="7924800" y="3505200"/>
            <a:ext cx="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2" name="Line 57"/>
          <p:cNvSpPr>
            <a:spLocks noChangeShapeType="1"/>
          </p:cNvSpPr>
          <p:nvPr/>
        </p:nvSpPr>
        <p:spPr bwMode="auto">
          <a:xfrm flipH="1">
            <a:off x="7161213" y="3505200"/>
            <a:ext cx="7635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3" name="Line 58"/>
          <p:cNvSpPr>
            <a:spLocks noChangeShapeType="1"/>
          </p:cNvSpPr>
          <p:nvPr/>
        </p:nvSpPr>
        <p:spPr bwMode="auto">
          <a:xfrm>
            <a:off x="7161213" y="1066800"/>
            <a:ext cx="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4" name="Line 59"/>
          <p:cNvSpPr>
            <a:spLocks noChangeShapeType="1"/>
          </p:cNvSpPr>
          <p:nvPr/>
        </p:nvSpPr>
        <p:spPr bwMode="auto">
          <a:xfrm>
            <a:off x="7469188" y="1219200"/>
            <a:ext cx="0" cy="1835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5" name="Line 60"/>
          <p:cNvSpPr>
            <a:spLocks noChangeShapeType="1"/>
          </p:cNvSpPr>
          <p:nvPr/>
        </p:nvSpPr>
        <p:spPr bwMode="auto">
          <a:xfrm>
            <a:off x="7469188" y="3048000"/>
            <a:ext cx="1293812"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6" name="Line 61"/>
          <p:cNvSpPr>
            <a:spLocks noChangeShapeType="1"/>
          </p:cNvSpPr>
          <p:nvPr/>
        </p:nvSpPr>
        <p:spPr bwMode="auto">
          <a:xfrm>
            <a:off x="8763000" y="3054350"/>
            <a:ext cx="0" cy="2646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7" name="Line 62"/>
          <p:cNvSpPr>
            <a:spLocks noChangeShapeType="1"/>
          </p:cNvSpPr>
          <p:nvPr/>
        </p:nvSpPr>
        <p:spPr bwMode="auto">
          <a:xfrm>
            <a:off x="8763000" y="5700713"/>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8" name="Line 63"/>
          <p:cNvSpPr>
            <a:spLocks noChangeShapeType="1"/>
          </p:cNvSpPr>
          <p:nvPr/>
        </p:nvSpPr>
        <p:spPr bwMode="auto">
          <a:xfrm>
            <a:off x="8458200" y="5700713"/>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9" name="Line 64"/>
          <p:cNvSpPr>
            <a:spLocks noChangeShapeType="1"/>
          </p:cNvSpPr>
          <p:nvPr/>
        </p:nvSpPr>
        <p:spPr bwMode="auto">
          <a:xfrm>
            <a:off x="8991600" y="1066800"/>
            <a:ext cx="0" cy="5000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0" name="Line 65"/>
          <p:cNvSpPr>
            <a:spLocks noChangeShapeType="1"/>
          </p:cNvSpPr>
          <p:nvPr/>
        </p:nvSpPr>
        <p:spPr bwMode="auto">
          <a:xfrm>
            <a:off x="8610600" y="60674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1" name="Line 66"/>
          <p:cNvSpPr>
            <a:spLocks noChangeShapeType="1"/>
          </p:cNvSpPr>
          <p:nvPr/>
        </p:nvSpPr>
        <p:spPr bwMode="auto">
          <a:xfrm>
            <a:off x="1676400" y="58674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2" name="Rectangle 67"/>
          <p:cNvSpPr>
            <a:spLocks noChangeArrowheads="1"/>
          </p:cNvSpPr>
          <p:nvPr/>
        </p:nvSpPr>
        <p:spPr bwMode="auto">
          <a:xfrm>
            <a:off x="1866900" y="2362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通信</a:t>
            </a:r>
          </a:p>
        </p:txBody>
      </p:sp>
      <p:sp>
        <p:nvSpPr>
          <p:cNvPr id="75843" name="Rectangle 68"/>
          <p:cNvSpPr>
            <a:spLocks noChangeArrowheads="1"/>
          </p:cNvSpPr>
          <p:nvPr/>
        </p:nvSpPr>
        <p:spPr bwMode="auto">
          <a:xfrm>
            <a:off x="6134100" y="5638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授权</a:t>
            </a:r>
          </a:p>
        </p:txBody>
      </p:sp>
      <p:sp>
        <p:nvSpPr>
          <p:cNvPr id="75844" name="Rectangle 69"/>
          <p:cNvSpPr>
            <a:spLocks noChangeArrowheads="1"/>
          </p:cNvSpPr>
          <p:nvPr/>
        </p:nvSpPr>
        <p:spPr bwMode="auto">
          <a:xfrm>
            <a:off x="7696200" y="257175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存取</a:t>
            </a:r>
          </a:p>
        </p:txBody>
      </p:sp>
      <p:sp>
        <p:nvSpPr>
          <p:cNvPr id="75845" name="Rectangle 70"/>
          <p:cNvSpPr>
            <a:spLocks noChangeArrowheads="1"/>
          </p:cNvSpPr>
          <p:nvPr/>
        </p:nvSpPr>
        <p:spPr bwMode="auto">
          <a:xfrm>
            <a:off x="8267700" y="1828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拥有</a:t>
            </a:r>
          </a:p>
        </p:txBody>
      </p:sp>
      <p:sp>
        <p:nvSpPr>
          <p:cNvPr id="75846" name="Rectangle 71"/>
          <p:cNvSpPr>
            <a:spLocks noChangeArrowheads="1"/>
          </p:cNvSpPr>
          <p:nvPr/>
        </p:nvSpPr>
        <p:spPr bwMode="auto">
          <a:xfrm>
            <a:off x="7316788" y="76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拥有</a:t>
            </a:r>
          </a:p>
        </p:txBody>
      </p:sp>
      <p:sp>
        <p:nvSpPr>
          <p:cNvPr id="75847" name="Rectangle 72"/>
          <p:cNvSpPr>
            <a:spLocks noChangeArrowheads="1"/>
          </p:cNvSpPr>
          <p:nvPr/>
        </p:nvSpPr>
        <p:spPr bwMode="auto">
          <a:xfrm>
            <a:off x="5145088" y="304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持有</a:t>
            </a:r>
          </a:p>
        </p:txBody>
      </p:sp>
      <p:sp>
        <p:nvSpPr>
          <p:cNvPr id="75848" name="Rectangle 73"/>
          <p:cNvSpPr>
            <a:spLocks noChangeArrowheads="1"/>
          </p:cNvSpPr>
          <p:nvPr/>
        </p:nvSpPr>
        <p:spPr bwMode="auto">
          <a:xfrm>
            <a:off x="2971800" y="1524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组成</a:t>
            </a:r>
          </a:p>
        </p:txBody>
      </p:sp>
      <p:sp>
        <p:nvSpPr>
          <p:cNvPr id="75849" name="Rectangle 74"/>
          <p:cNvSpPr>
            <a:spLocks noChangeArrowheads="1"/>
          </p:cNvSpPr>
          <p:nvPr/>
        </p:nvSpPr>
        <p:spPr bwMode="auto">
          <a:xfrm>
            <a:off x="3048000" y="12954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拥有</a:t>
            </a:r>
          </a:p>
        </p:txBody>
      </p:sp>
      <p:sp>
        <p:nvSpPr>
          <p:cNvPr id="75850" name="Rectangle 75"/>
          <p:cNvSpPr>
            <a:spLocks noChangeArrowheads="1"/>
          </p:cNvSpPr>
          <p:nvPr/>
        </p:nvSpPr>
        <p:spPr bwMode="auto">
          <a:xfrm>
            <a:off x="4457700" y="21336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拥有</a:t>
            </a:r>
          </a:p>
        </p:txBody>
      </p:sp>
      <p:sp>
        <p:nvSpPr>
          <p:cNvPr id="75851" name="Rectangle 76"/>
          <p:cNvSpPr>
            <a:spLocks noChangeArrowheads="1"/>
          </p:cNvSpPr>
          <p:nvPr/>
        </p:nvSpPr>
        <p:spPr bwMode="auto">
          <a:xfrm>
            <a:off x="4953000" y="1219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雇佣</a:t>
            </a:r>
          </a:p>
        </p:txBody>
      </p:sp>
      <p:sp>
        <p:nvSpPr>
          <p:cNvPr id="75852" name="Rectangle 77"/>
          <p:cNvSpPr>
            <a:spLocks noChangeArrowheads="1"/>
          </p:cNvSpPr>
          <p:nvPr/>
        </p:nvSpPr>
        <p:spPr bwMode="auto">
          <a:xfrm>
            <a:off x="4800600" y="4114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进入</a:t>
            </a:r>
          </a:p>
        </p:txBody>
      </p:sp>
      <p:sp>
        <p:nvSpPr>
          <p:cNvPr id="75853" name="Rectangle 78"/>
          <p:cNvSpPr>
            <a:spLocks noChangeArrowheads="1"/>
          </p:cNvSpPr>
          <p:nvPr/>
        </p:nvSpPr>
        <p:spPr bwMode="auto">
          <a:xfrm>
            <a:off x="5181600" y="3200400"/>
            <a:ext cx="122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eaLnBrk="0" hangingPunct="0"/>
            <a:r>
              <a:rPr kumimoji="1" lang="zh-CN" altLang="en-US" sz="2400" i="1">
                <a:solidFill>
                  <a:schemeClr val="tx1"/>
                </a:solidFill>
              </a:rPr>
              <a:t>被进入</a:t>
            </a:r>
          </a:p>
        </p:txBody>
      </p:sp>
      <p:sp>
        <p:nvSpPr>
          <p:cNvPr id="75854" name="Rectangle 79"/>
          <p:cNvSpPr>
            <a:spLocks noChangeArrowheads="1"/>
          </p:cNvSpPr>
          <p:nvPr/>
        </p:nvSpPr>
        <p:spPr bwMode="auto">
          <a:xfrm>
            <a:off x="6096000" y="13716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修改</a:t>
            </a:r>
          </a:p>
        </p:txBody>
      </p:sp>
      <p:sp>
        <p:nvSpPr>
          <p:cNvPr id="75855" name="Rectangle 80"/>
          <p:cNvSpPr>
            <a:spLocks noChangeArrowheads="1"/>
          </p:cNvSpPr>
          <p:nvPr/>
        </p:nvSpPr>
        <p:spPr bwMode="auto">
          <a:xfrm>
            <a:off x="7124700" y="344328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修改</a:t>
            </a:r>
          </a:p>
        </p:txBody>
      </p:sp>
      <p:sp>
        <p:nvSpPr>
          <p:cNvPr id="75856" name="Rectangle 81"/>
          <p:cNvSpPr>
            <a:spLocks noChangeArrowheads="1"/>
          </p:cNvSpPr>
          <p:nvPr/>
        </p:nvSpPr>
        <p:spPr bwMode="auto">
          <a:xfrm>
            <a:off x="2095500" y="53959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i="1">
                <a:solidFill>
                  <a:schemeClr val="tx1"/>
                </a:solidFill>
              </a:rPr>
              <a:t>进入</a:t>
            </a:r>
          </a:p>
        </p:txBody>
      </p:sp>
      <p:sp>
        <p:nvSpPr>
          <p:cNvPr id="75857" name="Rectangle 82"/>
          <p:cNvSpPr>
            <a:spLocks noChangeArrowheads="1"/>
          </p:cNvSpPr>
          <p:nvPr/>
        </p:nvSpPr>
        <p:spPr bwMode="auto">
          <a:xfrm>
            <a:off x="685800" y="6248400"/>
            <a:ext cx="859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eaLnBrk="0" hangingPunct="0"/>
            <a:r>
              <a:rPr kumimoji="1" lang="en-US" altLang="zh-CN" sz="2400" i="1">
                <a:solidFill>
                  <a:schemeClr val="tx2"/>
                </a:solidFill>
              </a:rPr>
              <a:t>ATM</a:t>
            </a:r>
            <a:r>
              <a:rPr kumimoji="1" lang="zh-CN" altLang="en-US" sz="2400" i="1">
                <a:solidFill>
                  <a:schemeClr val="tx2"/>
                </a:solidFill>
              </a:rPr>
              <a:t>系统的初始对象图</a:t>
            </a:r>
            <a:endParaRPr kumimoji="1" lang="zh-CN" altLang="en-US" sz="2400" i="1">
              <a:solidFill>
                <a:schemeClr val="tx1"/>
              </a:solidFill>
            </a:endParaRPr>
          </a:p>
        </p:txBody>
      </p:sp>
    </p:spTree>
  </p:cSld>
  <p:clrMapOvr>
    <a:masterClrMapping/>
  </p:clrMapOvr>
  <p:transition>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657225" y="2349500"/>
            <a:ext cx="56610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3600">
                <a:latin typeface="Arial" charset="0"/>
              </a:rPr>
              <a:t>什么是好的软件体系结构？</a:t>
            </a:r>
            <a:r>
              <a:rPr lang="zh-CN" altLang="en-US" sz="4400">
                <a:solidFill>
                  <a:srgbClr val="CC0066"/>
                </a:solidFill>
                <a:latin typeface="Arial" charset="0"/>
              </a:rPr>
              <a:t> </a:t>
            </a:r>
          </a:p>
        </p:txBody>
      </p:sp>
      <p:sp>
        <p:nvSpPr>
          <p:cNvPr id="76803" name="Rectangle 3"/>
          <p:cNvSpPr>
            <a:spLocks noChangeArrowheads="1"/>
          </p:cNvSpPr>
          <p:nvPr/>
        </p:nvSpPr>
        <p:spPr bwMode="auto">
          <a:xfrm>
            <a:off x="657225" y="684213"/>
            <a:ext cx="28305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4000">
                <a:solidFill>
                  <a:srgbClr val="0000FF"/>
                </a:solidFill>
                <a:latin typeface="黑体" pitchFamily="49" charset="-122"/>
                <a:ea typeface="黑体" pitchFamily="49" charset="-122"/>
                <a:cs typeface="Times New Roman" pitchFamily="18" charset="0"/>
              </a:rPr>
              <a:t>下一个问题 </a:t>
            </a:r>
          </a:p>
        </p:txBody>
      </p:sp>
    </p:spTree>
  </p:cSld>
  <p:clrMapOvr>
    <a:masterClrMapping/>
  </p:clrMapOvr>
  <p:transition>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476250" y="684213"/>
            <a:ext cx="8461375" cy="609600"/>
          </a:xfrm>
          <a:prstGeom prst="rect">
            <a:avLst/>
          </a:prstGeom>
          <a:noFill/>
          <a:ln w="12700">
            <a:noFill/>
            <a:miter lim="800000"/>
            <a:headEnd/>
            <a:tailEnd/>
          </a:ln>
          <a:effectLst/>
        </p:spPr>
        <p:txBody>
          <a:bodyPr lIns="90488" tIns="44450" rIns="90488" bIns="44450" anchor="ctr"/>
          <a:lstStyle/>
          <a:p>
            <a:pPr algn="l" eaLnBrk="0" hangingPunct="0">
              <a:defRPr/>
            </a:pPr>
            <a:r>
              <a:rPr lang="en-US" altLang="zh-CN" sz="4000">
                <a:solidFill>
                  <a:srgbClr val="0000FF"/>
                </a:solidFill>
                <a:latin typeface="Times New Roman" charset="0"/>
                <a:cs typeface="Times New Roman" charset="0"/>
              </a:rPr>
              <a:t>Design principles of architecture</a:t>
            </a:r>
            <a:r>
              <a:rPr lang="en-US" altLang="zh-CN" sz="4400" b="0">
                <a:solidFill>
                  <a:schemeClr val="tx2"/>
                </a:solidFill>
                <a:effectLst>
                  <a:outerShdw blurRad="38100" dist="38100" dir="2700000" algn="tl">
                    <a:srgbClr val="C0C0C0"/>
                  </a:outerShdw>
                </a:effectLst>
                <a:latin typeface="Arial" charset="0"/>
              </a:rPr>
              <a:t> </a:t>
            </a:r>
            <a:endParaRPr lang="en-US" altLang="zh-CN" sz="3200">
              <a:solidFill>
                <a:schemeClr val="tx2"/>
              </a:solidFill>
              <a:latin typeface="宋体" pitchFamily="2" charset="-122"/>
            </a:endParaRPr>
          </a:p>
        </p:txBody>
      </p:sp>
      <p:sp>
        <p:nvSpPr>
          <p:cNvPr id="77827" name="Rectangle 3"/>
          <p:cNvSpPr>
            <a:spLocks noChangeArrowheads="1"/>
          </p:cNvSpPr>
          <p:nvPr/>
        </p:nvSpPr>
        <p:spPr bwMode="auto">
          <a:xfrm>
            <a:off x="838200" y="1808163"/>
            <a:ext cx="8143875"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eaLnBrk="0" hangingPunct="0">
              <a:lnSpc>
                <a:spcPct val="115000"/>
              </a:lnSpc>
              <a:spcBef>
                <a:spcPct val="20000"/>
              </a:spcBef>
              <a:buClr>
                <a:srgbClr val="FF0000"/>
              </a:buClr>
              <a:buFont typeface="Wingdings" pitchFamily="2" charset="2"/>
              <a:buChar char="ü"/>
            </a:pPr>
            <a:r>
              <a:rPr lang="zh-CN" altLang="en-US" sz="2400">
                <a:solidFill>
                  <a:schemeClr val="tx1"/>
                </a:solidFill>
                <a:latin typeface="宋体" pitchFamily="2" charset="-122"/>
              </a:rPr>
              <a:t>抽象（</a:t>
            </a:r>
            <a:r>
              <a:rPr lang="en-US" altLang="zh-CN" sz="2800">
                <a:solidFill>
                  <a:schemeClr val="tx2"/>
                </a:solidFill>
                <a:latin typeface="Times" pitchFamily="18" charset="0"/>
              </a:rPr>
              <a:t>abstraction</a:t>
            </a:r>
            <a:r>
              <a:rPr lang="en-US" altLang="zh-CN" sz="2400">
                <a:solidFill>
                  <a:schemeClr val="tx1"/>
                </a:solidFill>
                <a:latin typeface="宋体" pitchFamily="2" charset="-122"/>
              </a:rPr>
              <a:t>)</a:t>
            </a:r>
          </a:p>
          <a:p>
            <a:pPr marL="342900" indent="-342900" algn="l" eaLnBrk="0" hangingPunct="0">
              <a:lnSpc>
                <a:spcPct val="115000"/>
              </a:lnSpc>
              <a:buClr>
                <a:srgbClr val="FF0000"/>
              </a:buClr>
              <a:buFont typeface="Wingdings" pitchFamily="2" charset="2"/>
              <a:buChar char="ü"/>
            </a:pPr>
            <a:r>
              <a:rPr lang="zh-CN" altLang="en-US" sz="2400">
                <a:solidFill>
                  <a:schemeClr val="tx1"/>
                </a:solidFill>
                <a:latin typeface="宋体" pitchFamily="2" charset="-122"/>
              </a:rPr>
              <a:t>封装（</a:t>
            </a:r>
            <a:r>
              <a:rPr lang="en-US" altLang="zh-CN" sz="2800">
                <a:solidFill>
                  <a:schemeClr val="tx2"/>
                </a:solidFill>
                <a:latin typeface="Times" pitchFamily="18" charset="0"/>
              </a:rPr>
              <a:t>encapsulation</a:t>
            </a:r>
            <a:r>
              <a:rPr lang="zh-CN" altLang="en-US" sz="2800">
                <a:solidFill>
                  <a:schemeClr val="tx2"/>
                </a:solidFill>
                <a:latin typeface="Times" pitchFamily="18" charset="0"/>
              </a:rPr>
              <a:t>）</a:t>
            </a:r>
            <a:endParaRPr lang="zh-CN" altLang="en-US" sz="2400">
              <a:solidFill>
                <a:schemeClr val="tx1"/>
              </a:solidFill>
              <a:latin typeface="宋体" pitchFamily="2" charset="-122"/>
            </a:endParaRPr>
          </a:p>
          <a:p>
            <a:pPr marL="342900" indent="-342900" algn="l" eaLnBrk="0" hangingPunct="0">
              <a:lnSpc>
                <a:spcPct val="115000"/>
              </a:lnSpc>
              <a:buClr>
                <a:srgbClr val="FF0000"/>
              </a:buClr>
              <a:buFont typeface="Wingdings" pitchFamily="2" charset="2"/>
              <a:buChar char="ü"/>
            </a:pPr>
            <a:r>
              <a:rPr lang="zh-CN" altLang="en-US" sz="2400">
                <a:solidFill>
                  <a:schemeClr val="tx1"/>
                </a:solidFill>
                <a:latin typeface="宋体" pitchFamily="2" charset="-122"/>
              </a:rPr>
              <a:t>信息隐蔽</a:t>
            </a:r>
            <a:r>
              <a:rPr lang="en-US" altLang="zh-CN" sz="2400">
                <a:solidFill>
                  <a:schemeClr val="tx1"/>
                </a:solidFill>
                <a:latin typeface="宋体" pitchFamily="2" charset="-122"/>
              </a:rPr>
              <a:t>(</a:t>
            </a:r>
            <a:r>
              <a:rPr lang="en-US" altLang="zh-CN" sz="2800">
                <a:solidFill>
                  <a:schemeClr val="tx2"/>
                </a:solidFill>
                <a:latin typeface="Times" pitchFamily="18" charset="0"/>
              </a:rPr>
              <a:t>information hiding</a:t>
            </a:r>
            <a:r>
              <a:rPr lang="en-US" altLang="zh-CN" sz="2400">
                <a:solidFill>
                  <a:schemeClr val="tx1"/>
                </a:solidFill>
                <a:latin typeface="宋体" pitchFamily="2" charset="-122"/>
              </a:rPr>
              <a:t>)</a:t>
            </a:r>
          </a:p>
          <a:p>
            <a:pPr marL="342900" indent="-342900" algn="l" eaLnBrk="0" hangingPunct="0">
              <a:lnSpc>
                <a:spcPct val="115000"/>
              </a:lnSpc>
              <a:buClr>
                <a:srgbClr val="FF0000"/>
              </a:buClr>
              <a:buFont typeface="Wingdings" pitchFamily="2" charset="2"/>
              <a:buChar char="ü"/>
            </a:pPr>
            <a:r>
              <a:rPr lang="zh-CN" altLang="en-US" sz="3200">
                <a:latin typeface="宋体" pitchFamily="2" charset="-122"/>
              </a:rPr>
              <a:t>模块化 </a:t>
            </a:r>
            <a:r>
              <a:rPr lang="en-US" altLang="zh-CN" sz="3200">
                <a:latin typeface="宋体" pitchFamily="2" charset="-122"/>
              </a:rPr>
              <a:t>(</a:t>
            </a:r>
            <a:r>
              <a:rPr lang="en-US" altLang="zh-CN" sz="3200">
                <a:latin typeface="Times" pitchFamily="18" charset="0"/>
              </a:rPr>
              <a:t>modularization )</a:t>
            </a:r>
            <a:endParaRPr lang="en-US" altLang="zh-CN" sz="3200">
              <a:latin typeface="宋体" pitchFamily="2" charset="-122"/>
            </a:endParaRPr>
          </a:p>
          <a:p>
            <a:pPr marL="342900" indent="-342900" algn="l" eaLnBrk="0" hangingPunct="0">
              <a:lnSpc>
                <a:spcPct val="115000"/>
              </a:lnSpc>
              <a:buClr>
                <a:srgbClr val="FF0000"/>
              </a:buClr>
              <a:buFont typeface="Wingdings" pitchFamily="2" charset="2"/>
              <a:buChar char="ü"/>
            </a:pPr>
            <a:r>
              <a:rPr lang="zh-CN" altLang="en-US" sz="2400">
                <a:solidFill>
                  <a:schemeClr val="tx1"/>
                </a:solidFill>
                <a:latin typeface="宋体" pitchFamily="2" charset="-122"/>
              </a:rPr>
              <a:t>注意点分散</a:t>
            </a:r>
            <a:r>
              <a:rPr lang="en-US" altLang="zh-CN" sz="2400">
                <a:solidFill>
                  <a:schemeClr val="tx1"/>
                </a:solidFill>
                <a:latin typeface="宋体" pitchFamily="2" charset="-122"/>
              </a:rPr>
              <a:t>(</a:t>
            </a:r>
            <a:r>
              <a:rPr lang="en-US" altLang="zh-CN" sz="2800">
                <a:solidFill>
                  <a:schemeClr val="tx2"/>
                </a:solidFill>
                <a:latin typeface="Times" pitchFamily="18" charset="0"/>
              </a:rPr>
              <a:t>Separation of Concerns</a:t>
            </a:r>
            <a:r>
              <a:rPr lang="en-US" altLang="zh-CN" sz="2400">
                <a:solidFill>
                  <a:schemeClr val="tx1"/>
                </a:solidFill>
                <a:latin typeface="宋体" pitchFamily="2" charset="-122"/>
              </a:rPr>
              <a:t>)</a:t>
            </a:r>
          </a:p>
          <a:p>
            <a:pPr marL="342900" indent="-342900" algn="l" eaLnBrk="0" hangingPunct="0">
              <a:lnSpc>
                <a:spcPct val="115000"/>
              </a:lnSpc>
              <a:buClr>
                <a:srgbClr val="FF0000"/>
              </a:buClr>
              <a:buFont typeface="Wingdings" pitchFamily="2" charset="2"/>
              <a:buChar char="ü"/>
            </a:pPr>
            <a:r>
              <a:rPr lang="zh-CN" altLang="en-US" sz="2400">
                <a:solidFill>
                  <a:schemeClr val="tx1"/>
                </a:solidFill>
                <a:latin typeface="宋体" pitchFamily="2" charset="-122"/>
              </a:rPr>
              <a:t>耦合和内聚 </a:t>
            </a:r>
            <a:r>
              <a:rPr lang="en-US" altLang="zh-CN" sz="2400">
                <a:solidFill>
                  <a:schemeClr val="tx1"/>
                </a:solidFill>
                <a:latin typeface="宋体" pitchFamily="2" charset="-122"/>
              </a:rPr>
              <a:t>( </a:t>
            </a:r>
            <a:r>
              <a:rPr lang="en-US" altLang="zh-CN" sz="2800">
                <a:solidFill>
                  <a:schemeClr val="tx2"/>
                </a:solidFill>
                <a:latin typeface="Times" pitchFamily="18" charset="0"/>
              </a:rPr>
              <a:t>couple and cohesion  )</a:t>
            </a:r>
            <a:endParaRPr lang="en-US" altLang="zh-CN" sz="2400">
              <a:solidFill>
                <a:schemeClr val="tx1"/>
              </a:solidFill>
              <a:latin typeface="宋体" pitchFamily="2" charset="-122"/>
            </a:endParaRPr>
          </a:p>
          <a:p>
            <a:pPr marL="342900" indent="-342900" algn="l" eaLnBrk="0" hangingPunct="0">
              <a:lnSpc>
                <a:spcPct val="115000"/>
              </a:lnSpc>
              <a:buClr>
                <a:srgbClr val="FF0000"/>
              </a:buClr>
              <a:buFont typeface="Wingdings" pitchFamily="2" charset="2"/>
              <a:buChar char="ü"/>
            </a:pPr>
            <a:r>
              <a:rPr lang="zh-CN" altLang="en-US" sz="2400">
                <a:solidFill>
                  <a:schemeClr val="tx1"/>
                </a:solidFill>
                <a:latin typeface="宋体" pitchFamily="2" charset="-122"/>
              </a:rPr>
              <a:t>策略和实现的分离 </a:t>
            </a:r>
            <a:r>
              <a:rPr lang="en-US" altLang="zh-CN" sz="2400">
                <a:solidFill>
                  <a:schemeClr val="tx1"/>
                </a:solidFill>
                <a:latin typeface="宋体" pitchFamily="2" charset="-122"/>
              </a:rPr>
              <a:t>(</a:t>
            </a:r>
            <a:r>
              <a:rPr lang="en-US" altLang="zh-CN" sz="2000">
                <a:solidFill>
                  <a:schemeClr val="tx2"/>
                </a:solidFill>
                <a:latin typeface="Times" pitchFamily="18" charset="0"/>
              </a:rPr>
              <a:t>separation of police and implementation)</a:t>
            </a:r>
            <a:endParaRPr lang="en-US" altLang="zh-CN" sz="2000">
              <a:solidFill>
                <a:schemeClr val="tx1"/>
              </a:solidFill>
              <a:latin typeface="宋体" pitchFamily="2" charset="-122"/>
            </a:endParaRPr>
          </a:p>
          <a:p>
            <a:pPr marL="342900" indent="-342900" algn="l" eaLnBrk="0" hangingPunct="0">
              <a:lnSpc>
                <a:spcPct val="115000"/>
              </a:lnSpc>
              <a:buClr>
                <a:srgbClr val="FF0000"/>
              </a:buClr>
              <a:buFont typeface="Wingdings" pitchFamily="2" charset="2"/>
              <a:buChar char="ü"/>
            </a:pPr>
            <a:r>
              <a:rPr lang="zh-CN" altLang="en-US" sz="2400">
                <a:solidFill>
                  <a:schemeClr val="tx1"/>
                </a:solidFill>
                <a:latin typeface="宋体" pitchFamily="2" charset="-122"/>
              </a:rPr>
              <a:t>接口和实现的分离 </a:t>
            </a:r>
            <a:r>
              <a:rPr lang="en-US" altLang="zh-CN" sz="2400">
                <a:solidFill>
                  <a:schemeClr val="tx1"/>
                </a:solidFill>
                <a:latin typeface="宋体" pitchFamily="2" charset="-122"/>
              </a:rPr>
              <a:t>(</a:t>
            </a:r>
            <a:r>
              <a:rPr lang="en-US" altLang="zh-CN" sz="2000">
                <a:solidFill>
                  <a:schemeClr val="tx2"/>
                </a:solidFill>
                <a:latin typeface="Times" pitchFamily="18" charset="0"/>
              </a:rPr>
              <a:t>separation of interface and implementation)</a:t>
            </a:r>
          </a:p>
          <a:p>
            <a:pPr marL="342900" indent="-342900" algn="l" eaLnBrk="0" hangingPunct="0">
              <a:lnSpc>
                <a:spcPct val="115000"/>
              </a:lnSpc>
              <a:buClr>
                <a:srgbClr val="FF0000"/>
              </a:buClr>
              <a:buFont typeface="Wingdings" pitchFamily="2" charset="2"/>
              <a:buChar char="ü"/>
            </a:pPr>
            <a:r>
              <a:rPr lang="zh-CN" altLang="en-US" sz="2400">
                <a:solidFill>
                  <a:schemeClr val="tx1"/>
                </a:solidFill>
                <a:latin typeface="宋体" pitchFamily="2" charset="-122"/>
              </a:rPr>
              <a:t>分而制之</a:t>
            </a:r>
            <a:r>
              <a:rPr lang="en-US" altLang="zh-CN" sz="2400">
                <a:solidFill>
                  <a:schemeClr val="tx1"/>
                </a:solidFill>
                <a:latin typeface="宋体" pitchFamily="2" charset="-122"/>
              </a:rPr>
              <a:t>(</a:t>
            </a:r>
            <a:r>
              <a:rPr lang="en-US" altLang="zh-CN" sz="2800">
                <a:solidFill>
                  <a:schemeClr val="tx2"/>
                </a:solidFill>
                <a:latin typeface="Times" pitchFamily="18" charset="0"/>
              </a:rPr>
              <a:t>Divide-and-conquer</a:t>
            </a:r>
            <a:r>
              <a:rPr lang="en-US" altLang="zh-CN" sz="2400">
                <a:solidFill>
                  <a:schemeClr val="tx1"/>
                </a:solidFill>
                <a:latin typeface="宋体" pitchFamily="2" charset="-122"/>
              </a:rPr>
              <a:t>)</a:t>
            </a:r>
          </a:p>
          <a:p>
            <a:pPr marL="342900" indent="-342900" algn="l" eaLnBrk="0" hangingPunct="0">
              <a:lnSpc>
                <a:spcPct val="115000"/>
              </a:lnSpc>
              <a:buClr>
                <a:srgbClr val="FF0000"/>
              </a:buClr>
              <a:buFont typeface="Wingdings" pitchFamily="2" charset="2"/>
              <a:buChar char="ü"/>
            </a:pPr>
            <a:r>
              <a:rPr lang="zh-CN" altLang="en-US" sz="2400">
                <a:solidFill>
                  <a:schemeClr val="tx1"/>
                </a:solidFill>
                <a:latin typeface="宋体" pitchFamily="2" charset="-122"/>
              </a:rPr>
              <a:t>层次化 </a:t>
            </a:r>
            <a:r>
              <a:rPr lang="en-US" altLang="zh-CN" sz="2400">
                <a:solidFill>
                  <a:schemeClr val="tx1"/>
                </a:solidFill>
                <a:latin typeface="宋体" pitchFamily="2" charset="-122"/>
              </a:rPr>
              <a:t>(</a:t>
            </a:r>
            <a:r>
              <a:rPr lang="en-US" altLang="zh-CN" sz="2800">
                <a:solidFill>
                  <a:schemeClr val="tx2"/>
                </a:solidFill>
                <a:latin typeface="Times" pitchFamily="18" charset="0"/>
              </a:rPr>
              <a:t>hierarchy</a:t>
            </a:r>
            <a:r>
              <a:rPr lang="en-US" altLang="zh-CN" sz="2400">
                <a:solidFill>
                  <a:schemeClr val="tx1"/>
                </a:solidFill>
                <a:latin typeface="宋体" pitchFamily="2" charset="-122"/>
              </a:rPr>
              <a:t>)</a:t>
            </a:r>
          </a:p>
        </p:txBody>
      </p:sp>
    </p:spTree>
  </p:cSld>
  <p:clrMapOvr>
    <a:masterClrMapping/>
  </p:clrMapOvr>
  <p:transition>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Rot="1" noChangeArrowheads="1"/>
          </p:cNvSpPr>
          <p:nvPr/>
        </p:nvSpPr>
        <p:spPr bwMode="auto">
          <a:xfrm>
            <a:off x="550863" y="50165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spcBef>
                <a:spcPct val="50000"/>
              </a:spcBef>
              <a:buClr>
                <a:schemeClr val="accent2"/>
              </a:buClr>
            </a:pPr>
            <a:r>
              <a:rPr lang="zh-CN" altLang="en-US" sz="2600">
                <a:solidFill>
                  <a:schemeClr val="hlink"/>
                </a:solidFill>
              </a:rPr>
              <a:t> </a:t>
            </a:r>
            <a:r>
              <a:rPr lang="zh-CN" altLang="en-US" sz="4000">
                <a:solidFill>
                  <a:srgbClr val="0000FF"/>
                </a:solidFill>
                <a:latin typeface="黑体" pitchFamily="49" charset="-122"/>
                <a:ea typeface="黑体" pitchFamily="49" charset="-122"/>
                <a:cs typeface="Times New Roman" pitchFamily="18" charset="0"/>
              </a:rPr>
              <a:t>软件设计的任务（具体）</a:t>
            </a:r>
          </a:p>
        </p:txBody>
      </p:sp>
      <p:sp>
        <p:nvSpPr>
          <p:cNvPr id="8195" name="Rectangle 5"/>
          <p:cNvSpPr>
            <a:spLocks noChangeArrowheads="1"/>
          </p:cNvSpPr>
          <p:nvPr/>
        </p:nvSpPr>
        <p:spPr bwMode="auto">
          <a:xfrm>
            <a:off x="566738" y="1587947"/>
            <a:ext cx="8577262" cy="521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30000"/>
              </a:lnSpc>
              <a:spcBef>
                <a:spcPts val="600"/>
              </a:spcBef>
              <a:buClr>
                <a:schemeClr val="hlink"/>
              </a:buClr>
              <a:buSzPct val="75000"/>
            </a:pPr>
            <a:r>
              <a:rPr lang="zh-CN" altLang="en-US" sz="2800" dirty="0">
                <a:latin typeface="宋体" panose="02010600030101010101" pitchFamily="2" charset="-122"/>
              </a:rPr>
              <a:t>总体设计的任务</a:t>
            </a:r>
            <a:r>
              <a:rPr lang="zh-CN" altLang="en-US" sz="2400" dirty="0">
                <a:solidFill>
                  <a:schemeClr val="tx1"/>
                </a:solidFill>
                <a:latin typeface="宋体" panose="02010600030101010101" pitchFamily="2" charset="-122"/>
              </a:rPr>
              <a:t>：将复杂系统按功能</a:t>
            </a:r>
            <a:r>
              <a:rPr lang="zh-CN" altLang="en-US" sz="2400" dirty="0">
                <a:solidFill>
                  <a:srgbClr val="0000FF"/>
                </a:solidFill>
                <a:latin typeface="宋体" panose="02010600030101010101" pitchFamily="2" charset="-122"/>
              </a:rPr>
              <a:t>分成模块</a:t>
            </a:r>
            <a:r>
              <a:rPr lang="zh-CN" altLang="en-US" sz="2400" dirty="0">
                <a:solidFill>
                  <a:schemeClr val="tx1"/>
                </a:solidFill>
                <a:latin typeface="宋体" panose="02010600030101010101" pitchFamily="2" charset="-122"/>
              </a:rPr>
              <a:t>、确定每个模块的功能和模块之间的</a:t>
            </a:r>
            <a:r>
              <a:rPr lang="zh-CN" altLang="en-US" sz="2400" dirty="0">
                <a:solidFill>
                  <a:srgbClr val="0000FF"/>
                </a:solidFill>
                <a:latin typeface="宋体" panose="02010600030101010101" pitchFamily="2" charset="-122"/>
              </a:rPr>
              <a:t>调用关系</a:t>
            </a:r>
            <a:r>
              <a:rPr lang="zh-CN" altLang="en-US" sz="2400" dirty="0">
                <a:solidFill>
                  <a:schemeClr val="tx1"/>
                </a:solidFill>
                <a:latin typeface="宋体" panose="02010600030101010101" pitchFamily="2" charset="-122"/>
              </a:rPr>
              <a:t>、块间传递的信息、</a:t>
            </a:r>
            <a:r>
              <a:rPr lang="zh-CN" altLang="en-US" sz="2400" dirty="0">
                <a:solidFill>
                  <a:srgbClr val="0000FF"/>
                </a:solidFill>
                <a:latin typeface="宋体" panose="02010600030101010101" pitchFamily="2" charset="-122"/>
              </a:rPr>
              <a:t>评价模块结构的质量</a:t>
            </a:r>
            <a:r>
              <a:rPr lang="zh-CN" altLang="en-US" sz="2400" dirty="0">
                <a:solidFill>
                  <a:schemeClr val="tx1"/>
                </a:solidFill>
                <a:latin typeface="宋体" panose="02010600030101010101" pitchFamily="2" charset="-122"/>
              </a:rPr>
              <a:t>。</a:t>
            </a:r>
          </a:p>
          <a:p>
            <a:pPr marL="342900" indent="-342900" algn="just">
              <a:lnSpc>
                <a:spcPct val="130000"/>
              </a:lnSpc>
              <a:spcBef>
                <a:spcPts val="600"/>
              </a:spcBef>
              <a:buClr>
                <a:schemeClr val="hlink"/>
              </a:buClr>
              <a:buSzPct val="75000"/>
            </a:pPr>
            <a:r>
              <a:rPr lang="zh-CN" altLang="en-US" sz="2400" dirty="0">
                <a:solidFill>
                  <a:srgbClr val="FF00FF"/>
                </a:solidFill>
                <a:latin typeface="宋体" panose="02010600030101010101" pitchFamily="2" charset="-122"/>
              </a:rPr>
              <a:t>	</a:t>
            </a:r>
            <a:r>
              <a:rPr lang="zh-CN" altLang="en-US" sz="2400" dirty="0">
                <a:solidFill>
                  <a:schemeClr val="tx1"/>
                </a:solidFill>
                <a:latin typeface="宋体" panose="02010600030101010101" pitchFamily="2" charset="-122"/>
              </a:rPr>
              <a:t>概要设计文档主要有：概要设计说明书（或设计规格说明书）、</a:t>
            </a:r>
            <a:r>
              <a:rPr lang="zh-CN" altLang="en-US" sz="2400" dirty="0">
                <a:solidFill>
                  <a:srgbClr val="0000FF"/>
                </a:solidFill>
                <a:latin typeface="宋体" panose="02010600030101010101" pitchFamily="2" charset="-122"/>
              </a:rPr>
              <a:t>数据库设计</a:t>
            </a:r>
            <a:r>
              <a:rPr lang="zh-CN" altLang="en-US" sz="2400" dirty="0">
                <a:solidFill>
                  <a:schemeClr val="tx1"/>
                </a:solidFill>
                <a:latin typeface="宋体" panose="02010600030101010101" pitchFamily="2" charset="-122"/>
              </a:rPr>
              <a:t>说明书</a:t>
            </a:r>
          </a:p>
          <a:p>
            <a:pPr marL="342900" indent="-342900" algn="just">
              <a:lnSpc>
                <a:spcPct val="130000"/>
              </a:lnSpc>
              <a:spcBef>
                <a:spcPts val="600"/>
              </a:spcBef>
              <a:buClr>
                <a:schemeClr val="hlink"/>
              </a:buClr>
              <a:buSzPct val="75000"/>
            </a:pPr>
            <a:r>
              <a:rPr lang="zh-CN" altLang="en-US" sz="2800" dirty="0">
                <a:latin typeface="宋体" panose="02010600030101010101" pitchFamily="2" charset="-122"/>
              </a:rPr>
              <a:t>详细设计的任务</a:t>
            </a:r>
            <a:r>
              <a:rPr lang="zh-CN" altLang="en-US" sz="2400" dirty="0">
                <a:solidFill>
                  <a:schemeClr val="tx1"/>
                </a:solidFill>
                <a:latin typeface="宋体" panose="02010600030101010101" pitchFamily="2" charset="-122"/>
              </a:rPr>
              <a:t>：为每个模块进行详细的</a:t>
            </a:r>
            <a:r>
              <a:rPr lang="zh-CN" altLang="en-US" sz="2400" dirty="0">
                <a:solidFill>
                  <a:srgbClr val="0000FF"/>
                </a:solidFill>
                <a:latin typeface="宋体" panose="02010600030101010101" pitchFamily="2" charset="-122"/>
              </a:rPr>
              <a:t>算法设计</a:t>
            </a:r>
            <a:r>
              <a:rPr lang="zh-CN" altLang="en-US" sz="2400" dirty="0">
                <a:solidFill>
                  <a:schemeClr val="tx1"/>
                </a:solidFill>
                <a:latin typeface="宋体" panose="02010600030101010101" pitchFamily="2" charset="-122"/>
              </a:rPr>
              <a:t>，用某种图形、表格、语言等工具将每个模块处理过程的详细算法描述出来；为模块内的</a:t>
            </a:r>
            <a:r>
              <a:rPr lang="zh-CN" altLang="en-US" sz="2400" dirty="0">
                <a:solidFill>
                  <a:srgbClr val="0000FF"/>
                </a:solidFill>
                <a:latin typeface="宋体" panose="02010600030101010101" pitchFamily="2" charset="-122"/>
              </a:rPr>
              <a:t>数据结构进行设计</a:t>
            </a:r>
            <a:r>
              <a:rPr lang="zh-CN" altLang="en-US" sz="2400" dirty="0">
                <a:solidFill>
                  <a:schemeClr val="tx1"/>
                </a:solidFill>
                <a:latin typeface="宋体" panose="02010600030101010101" pitchFamily="2" charset="-122"/>
              </a:rPr>
              <a:t>；对数据库进行物理设计（确定数据库的物理结构）；确定其他设计。</a:t>
            </a:r>
          </a:p>
          <a:p>
            <a:pPr marL="342900" indent="-342900" algn="just">
              <a:lnSpc>
                <a:spcPct val="130000"/>
              </a:lnSpc>
              <a:spcBef>
                <a:spcPts val="600"/>
              </a:spcBef>
              <a:buClr>
                <a:schemeClr val="hlink"/>
              </a:buClr>
              <a:buSzPct val="75000"/>
            </a:pPr>
            <a:r>
              <a:rPr lang="zh-CN" altLang="en-US" sz="2400" dirty="0">
                <a:solidFill>
                  <a:srgbClr val="3333FF"/>
                </a:solidFill>
                <a:latin typeface="宋体" panose="02010600030101010101" pitchFamily="2" charset="-122"/>
              </a:rPr>
              <a:t>	</a:t>
            </a:r>
            <a:r>
              <a:rPr lang="zh-CN" altLang="en-US" sz="2400" dirty="0">
                <a:solidFill>
                  <a:schemeClr val="tx1"/>
                </a:solidFill>
                <a:latin typeface="宋体" panose="02010600030101010101" pitchFamily="2" charset="-122"/>
              </a:rPr>
              <a:t>详细设计文档主要有：详细设计说明书</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2"/>
          <p:cNvSpPr>
            <a:spLocks noChangeArrowheads="1"/>
          </p:cNvSpPr>
          <p:nvPr/>
        </p:nvSpPr>
        <p:spPr bwMode="auto">
          <a:xfrm>
            <a:off x="521550" y="458670"/>
            <a:ext cx="5845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dirty="0">
                <a:solidFill>
                  <a:srgbClr val="0000FF"/>
                </a:solidFill>
                <a:latin typeface="黑体" pitchFamily="49" charset="-122"/>
                <a:ea typeface="黑体" pitchFamily="49" charset="-122"/>
                <a:cs typeface="Times New Roman" pitchFamily="18" charset="0"/>
              </a:rPr>
              <a:t>总体设计的任务和重要性</a:t>
            </a:r>
          </a:p>
        </p:txBody>
      </p:sp>
      <p:sp>
        <p:nvSpPr>
          <p:cNvPr id="9220" name="Rectangle 3"/>
          <p:cNvSpPr txBox="1">
            <a:spLocks noChangeArrowheads="1"/>
          </p:cNvSpPr>
          <p:nvPr/>
        </p:nvSpPr>
        <p:spPr bwMode="auto">
          <a:xfrm>
            <a:off x="566738" y="1763713"/>
            <a:ext cx="77724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50000"/>
              </a:lnSpc>
              <a:spcBef>
                <a:spcPct val="20000"/>
              </a:spcBef>
              <a:buClr>
                <a:schemeClr val="accent2"/>
              </a:buClr>
              <a:buFont typeface="Wingdings" pitchFamily="2" charset="2"/>
              <a:buChar char="o"/>
            </a:pPr>
            <a:r>
              <a:rPr kumimoji="1" lang="zh-CN" altLang="en-US" sz="2800" dirty="0">
                <a:solidFill>
                  <a:schemeClr val="tx1"/>
                </a:solidFill>
                <a:latin typeface="宋体" pitchFamily="2" charset="-122"/>
              </a:rPr>
              <a:t>将系统划分成模块</a:t>
            </a:r>
          </a:p>
          <a:p>
            <a:pPr algn="l">
              <a:lnSpc>
                <a:spcPct val="150000"/>
              </a:lnSpc>
              <a:spcBef>
                <a:spcPct val="20000"/>
              </a:spcBef>
              <a:buClr>
                <a:schemeClr val="accent2"/>
              </a:buClr>
              <a:buFont typeface="Wingdings" pitchFamily="2" charset="2"/>
              <a:buChar char="o"/>
            </a:pPr>
            <a:r>
              <a:rPr kumimoji="1" lang="zh-CN" altLang="en-US" sz="2800" dirty="0">
                <a:solidFill>
                  <a:schemeClr val="tx1"/>
                </a:solidFill>
                <a:latin typeface="宋体" pitchFamily="2" charset="-122"/>
              </a:rPr>
              <a:t>决定每个模块的功能</a:t>
            </a:r>
          </a:p>
          <a:p>
            <a:pPr algn="l">
              <a:lnSpc>
                <a:spcPct val="150000"/>
              </a:lnSpc>
              <a:spcBef>
                <a:spcPct val="20000"/>
              </a:spcBef>
              <a:buClr>
                <a:schemeClr val="accent2"/>
              </a:buClr>
              <a:buFont typeface="Wingdings" pitchFamily="2" charset="2"/>
              <a:buChar char="o"/>
            </a:pPr>
            <a:r>
              <a:rPr kumimoji="1" lang="zh-CN" altLang="en-US" sz="2800" dirty="0">
                <a:solidFill>
                  <a:schemeClr val="tx1"/>
                </a:solidFill>
                <a:latin typeface="宋体" pitchFamily="2" charset="-122"/>
              </a:rPr>
              <a:t>决定模块的调用关系</a:t>
            </a:r>
          </a:p>
          <a:p>
            <a:pPr algn="l">
              <a:lnSpc>
                <a:spcPct val="150000"/>
              </a:lnSpc>
              <a:spcBef>
                <a:spcPct val="20000"/>
              </a:spcBef>
              <a:buClr>
                <a:schemeClr val="accent2"/>
              </a:buClr>
              <a:buFont typeface="Wingdings" pitchFamily="2" charset="2"/>
              <a:buChar char="o"/>
            </a:pPr>
            <a:r>
              <a:rPr kumimoji="1" lang="zh-CN" altLang="en-US" sz="2800" dirty="0">
                <a:solidFill>
                  <a:schemeClr val="tx1"/>
                </a:solidFill>
                <a:latin typeface="宋体" pitchFamily="2" charset="-122"/>
              </a:rPr>
              <a:t>决定模块的界面，即模块间传递的数据</a:t>
            </a:r>
          </a:p>
        </p:txBody>
      </p:sp>
      <p:sp>
        <p:nvSpPr>
          <p:cNvPr id="9221" name="矩形 5"/>
          <p:cNvSpPr>
            <a:spLocks noChangeArrowheads="1"/>
          </p:cNvSpPr>
          <p:nvPr/>
        </p:nvSpPr>
        <p:spPr bwMode="auto">
          <a:xfrm>
            <a:off x="552983" y="4959170"/>
            <a:ext cx="8415338"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pPr>
            <a:r>
              <a:rPr kumimoji="1" lang="zh-CN" altLang="en-US" sz="2800" dirty="0">
                <a:latin typeface="宋体" pitchFamily="2" charset="-122"/>
              </a:rPr>
              <a:t>重要性</a:t>
            </a:r>
            <a:r>
              <a:rPr kumimoji="1" lang="zh-CN" altLang="en-US" dirty="0">
                <a:solidFill>
                  <a:schemeClr val="tx1"/>
                </a:solidFill>
                <a:latin typeface="宋体" pitchFamily="2" charset="-122"/>
              </a:rPr>
              <a:t>：</a:t>
            </a:r>
            <a:r>
              <a:rPr kumimoji="1" lang="zh-CN" altLang="en-US" sz="2400" dirty="0">
                <a:solidFill>
                  <a:schemeClr val="tx1"/>
                </a:solidFill>
                <a:latin typeface="宋体" pitchFamily="2" charset="-122"/>
              </a:rPr>
              <a:t>站在</a:t>
            </a:r>
            <a:r>
              <a:rPr kumimoji="1" lang="zh-CN" altLang="en-US" sz="2400" dirty="0">
                <a:solidFill>
                  <a:srgbClr val="0000FF"/>
                </a:solidFill>
                <a:latin typeface="宋体" pitchFamily="2" charset="-122"/>
              </a:rPr>
              <a:t>全局</a:t>
            </a:r>
            <a:r>
              <a:rPr kumimoji="1" lang="zh-CN" altLang="en-US" sz="2400" dirty="0">
                <a:solidFill>
                  <a:schemeClr val="tx1"/>
                </a:solidFill>
                <a:latin typeface="宋体" pitchFamily="2" charset="-122"/>
              </a:rPr>
              <a:t>的高度，从抽象的</a:t>
            </a:r>
            <a:r>
              <a:rPr kumimoji="1" lang="zh-CN" altLang="en-US" sz="2400" dirty="0">
                <a:solidFill>
                  <a:srgbClr val="0000FF"/>
                </a:solidFill>
                <a:latin typeface="宋体" pitchFamily="2" charset="-122"/>
              </a:rPr>
              <a:t>层次</a:t>
            </a:r>
            <a:r>
              <a:rPr kumimoji="1" lang="zh-CN" altLang="en-US" sz="2400" dirty="0">
                <a:solidFill>
                  <a:schemeClr val="tx1"/>
                </a:solidFill>
                <a:latin typeface="宋体" pitchFamily="2" charset="-122"/>
              </a:rPr>
              <a:t>，设计软件的总体实现方案，确定软件最合理的结构，从而以较低的成本，</a:t>
            </a:r>
            <a:r>
              <a:rPr kumimoji="1" lang="zh-CN" altLang="en-US" sz="2400" dirty="0">
                <a:solidFill>
                  <a:srgbClr val="0000FF"/>
                </a:solidFill>
                <a:latin typeface="宋体" pitchFamily="2" charset="-122"/>
              </a:rPr>
              <a:t>指导后续</a:t>
            </a:r>
            <a:r>
              <a:rPr kumimoji="1" lang="zh-CN" altLang="en-US" sz="2400" dirty="0">
                <a:solidFill>
                  <a:schemeClr val="tx1"/>
                </a:solidFill>
                <a:latin typeface="宋体" pitchFamily="2" charset="-122"/>
              </a:rPr>
              <a:t>软件设计和实现，保障软件质量。</a:t>
            </a:r>
            <a:endParaRPr lang="zh-CN" altLang="en-US" sz="2400" dirty="0"/>
          </a:p>
        </p:txBody>
      </p:sp>
    </p:spTree>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7524</TotalTime>
  <Pages>0</Pages>
  <Words>3802</Words>
  <Characters>0</Characters>
  <Application>Microsoft Office PowerPoint</Application>
  <DocSecurity>0</DocSecurity>
  <PresentationFormat>全屏显示(4:3)</PresentationFormat>
  <Lines>0</Lines>
  <Paragraphs>1037</Paragraphs>
  <Slides>77</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77</vt:i4>
      </vt:variant>
    </vt:vector>
  </HeadingPairs>
  <TitlesOfParts>
    <vt:vector size="93" baseType="lpstr">
      <vt:lpstr>Monotype Sorts</vt:lpstr>
      <vt:lpstr>黑体</vt:lpstr>
      <vt:lpstr>楷体_GB2312</vt:lpstr>
      <vt:lpstr>宋体</vt:lpstr>
      <vt:lpstr>微软雅黑</vt:lpstr>
      <vt:lpstr>幼圆</vt:lpstr>
      <vt:lpstr>Arial</vt:lpstr>
      <vt:lpstr>Calibri</vt:lpstr>
      <vt:lpstr>Symbol</vt:lpstr>
      <vt:lpstr>Times</vt:lpstr>
      <vt:lpstr>Times New Roman</vt:lpstr>
      <vt:lpstr>Verdana</vt:lpstr>
      <vt:lpstr>Wingdings</vt:lpstr>
      <vt:lpstr>2_Profile</vt:lpstr>
      <vt:lpstr>3_Profile</vt:lpstr>
      <vt:lpstr>图片</vt:lpstr>
      <vt:lpstr>PowerPoint 演示文稿</vt:lpstr>
      <vt:lpstr>PowerPoint 演示文稿</vt:lpstr>
      <vt:lpstr>PowerPoint 演示文稿</vt:lpstr>
      <vt:lpstr>PowerPoint 演示文稿</vt:lpstr>
      <vt:lpstr>什么是软件设计，为什么要设计？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thinkpad</cp:lastModifiedBy>
  <cp:revision>832</cp:revision>
  <cp:lastPrinted>1899-12-30T00:00:00Z</cp:lastPrinted>
  <dcterms:created xsi:type="dcterms:W3CDTF">2008-08-06T12:32:32Z</dcterms:created>
  <dcterms:modified xsi:type="dcterms:W3CDTF">2022-04-01T13:01:04Z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