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  <p:sldMasterId id="2147483838" r:id="rId3"/>
  </p:sldMasterIdLst>
  <p:notesMasterIdLst>
    <p:notesMasterId r:id="rId77"/>
  </p:notesMasterIdLst>
  <p:handoutMasterIdLst>
    <p:handoutMasterId r:id="rId78"/>
  </p:handoutMasterIdLst>
  <p:sldIdLst>
    <p:sldId id="698" r:id="rId4"/>
    <p:sldId id="699" r:id="rId5"/>
    <p:sldId id="700" r:id="rId6"/>
    <p:sldId id="701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4" r:id="rId17"/>
    <p:sldId id="715" r:id="rId18"/>
    <p:sldId id="716" r:id="rId19"/>
    <p:sldId id="717" r:id="rId20"/>
    <p:sldId id="718" r:id="rId21"/>
    <p:sldId id="719" r:id="rId22"/>
    <p:sldId id="721" r:id="rId23"/>
    <p:sldId id="790" r:id="rId24"/>
    <p:sldId id="791" r:id="rId25"/>
    <p:sldId id="725" r:id="rId26"/>
    <p:sldId id="726" r:id="rId27"/>
    <p:sldId id="731" r:id="rId28"/>
    <p:sldId id="733" r:id="rId29"/>
    <p:sldId id="734" r:id="rId30"/>
    <p:sldId id="736" r:id="rId31"/>
    <p:sldId id="737" r:id="rId32"/>
    <p:sldId id="738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4" r:id="rId48"/>
    <p:sldId id="756" r:id="rId49"/>
    <p:sldId id="789" r:id="rId50"/>
    <p:sldId id="788" r:id="rId51"/>
    <p:sldId id="757" r:id="rId52"/>
    <p:sldId id="792" r:id="rId53"/>
    <p:sldId id="759" r:id="rId54"/>
    <p:sldId id="760" r:id="rId55"/>
    <p:sldId id="761" r:id="rId56"/>
    <p:sldId id="763" r:id="rId57"/>
    <p:sldId id="764" r:id="rId58"/>
    <p:sldId id="765" r:id="rId59"/>
    <p:sldId id="766" r:id="rId60"/>
    <p:sldId id="767" r:id="rId61"/>
    <p:sldId id="768" r:id="rId62"/>
    <p:sldId id="769" r:id="rId63"/>
    <p:sldId id="770" r:id="rId64"/>
    <p:sldId id="771" r:id="rId65"/>
    <p:sldId id="772" r:id="rId66"/>
    <p:sldId id="774" r:id="rId67"/>
    <p:sldId id="775" r:id="rId68"/>
    <p:sldId id="776" r:id="rId69"/>
    <p:sldId id="778" r:id="rId70"/>
    <p:sldId id="786" r:id="rId71"/>
    <p:sldId id="779" r:id="rId72"/>
    <p:sldId id="781" r:id="rId73"/>
    <p:sldId id="782" r:id="rId74"/>
    <p:sldId id="783" r:id="rId75"/>
    <p:sldId id="785" r:id="rId76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59" d="100"/>
          <a:sy n="59" d="100"/>
        </p:scale>
        <p:origin x="1488" y="2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4E224A8-31A7-436C-A599-2D6034B6A10E}" type="datetimeFigureOut">
              <a:rPr lang="zh-CN" altLang="en-US"/>
              <a:pPr>
                <a:defRPr/>
              </a:pPr>
              <a:t>2022/4/23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BDDE398-C02B-4B70-B53A-741F95678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0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F4475D3-D6B9-4787-A5C8-74BBDD6D2DAB}" type="datetimeFigureOut">
              <a:rPr lang="zh-CN" altLang="en-US"/>
              <a:pPr>
                <a:defRPr/>
              </a:pPr>
              <a:t>2022/4/23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EAB1C90-1DBA-49AE-BA91-D490D7DE1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21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2267658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758481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93341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510734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2F885-6B07-4249-8F9C-E858204DFC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70323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9D11E-2BA3-4BF1-BA80-9A0A57ADE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385085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3D80-B600-4438-9FC0-7144A1FF3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33458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21EF-F1E4-4981-8F7D-61579E21F6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786739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D2D1D-3BB0-4807-A4BE-DD8D26D4E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414068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5A41D-A76C-4453-8260-08AAAACF9A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058999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C4DE-A336-4583-A2B6-9BA0F59900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140279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553993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85A17-54D1-4D34-ACF1-F54F616FF2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71681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0C9B-9670-4BEC-8B00-DE823D113B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097941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708DF-9F53-4909-8341-3E24C9108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45234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2E93-DB8E-48A0-BB3F-2A6D01BB97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116282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7D548-547E-41EE-8285-3A4D150449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056550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6983D-0C38-4000-A230-FEFD582484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530696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C2ED-6E8B-4555-B401-CEB2F8A130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367992"/>
      </p:ext>
    </p:extLst>
  </p:cSld>
  <p:clrMapOvr>
    <a:masterClrMapping/>
  </p:clrMapOvr>
  <p:transition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7F71196D-BE04-4542-973B-26F7C92D33ED}" type="datetimeFigureOut">
              <a:rPr lang="en-US"/>
              <a:pPr>
                <a:defRPr/>
              </a:pPr>
              <a:t>4/23/2022</a:t>
            </a:fld>
            <a:endParaRPr lang="en-US" sz="1600" dirty="0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E516-BF9D-4700-BE5C-5489A17DE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769821"/>
      </p:ext>
    </p:extLst>
  </p:cSld>
  <p:clrMapOvr>
    <a:masterClrMapping/>
  </p:clrMapOvr>
  <p:transition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FA57-BF8D-4952-802C-FAA310F1E583}" type="datetimeFigureOut">
              <a:rPr lang="en-US"/>
              <a:pPr>
                <a:defRPr/>
              </a:pPr>
              <a:t>4/23/2022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AA70-7040-4D5A-946D-5605663A5A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412480"/>
      </p:ext>
    </p:extLst>
  </p:cSld>
  <p:clrMapOvr>
    <a:masterClrMapping/>
  </p:clrMapOvr>
  <p:transition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56F3-059D-4F03-8A51-AFC1C0641C7B}" type="datetimeFigureOut">
              <a:rPr lang="en-US"/>
              <a:pPr>
                <a:defRPr/>
              </a:pPr>
              <a:t>4/23/2022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46C65-771E-40D9-9B0C-77B9C5FC5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23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5818288"/>
      </p:ext>
    </p:extLst>
  </p:cSld>
  <p:clrMapOvr>
    <a:masterClrMapping/>
  </p:clrMapOvr>
  <p:transition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5D8BA-0E59-4641-8F25-F9B0C8DF7511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23B33-BF73-47F1-BA33-BEB478DF3D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306788"/>
      </p:ext>
    </p:extLst>
  </p:cSld>
  <p:clrMapOvr>
    <a:masterClrMapping/>
  </p:clrMapOvr>
  <p:transition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1B2F0-BD37-4CFF-A723-F02FB96A75AA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E7F9-F25A-4023-8428-55F417F738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623610"/>
      </p:ext>
    </p:extLst>
  </p:cSld>
  <p:clrMapOvr>
    <a:masterClrMapping/>
  </p:clrMapOvr>
  <p:transition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F0D38-8E26-45DE-8C7A-75C178B80E45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F14E-91B0-4640-BF9A-216D5684F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199420"/>
      </p:ext>
    </p:extLst>
  </p:cSld>
  <p:clrMapOvr>
    <a:masterClrMapping/>
  </p:clrMapOvr>
  <p:transition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57C40-A8A8-46EE-B837-5C290FCFC41A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07D2-8665-4512-8ED4-162C757FE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24713"/>
      </p:ext>
    </p:extLst>
  </p:cSld>
  <p:clrMapOvr>
    <a:masterClrMapping/>
  </p:clrMapOvr>
  <p:transition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C3049-C2A6-49FC-8188-2DB064554E20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2407-2CA7-4AB2-AA07-831447DB95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75537"/>
      </p:ext>
    </p:extLst>
  </p:cSld>
  <p:clrMapOvr>
    <a:masterClrMapping/>
  </p:clrMapOvr>
  <p:transition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E522A-6FB5-482D-927B-84B0E82ED3AD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1008B-1CD7-4A9E-AED2-1EABBA4B7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17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654A-1D4E-43F3-9984-4C3CACEE645F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08B99-1EED-42CF-9808-39EBBDFE8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81995"/>
      </p:ext>
    </p:extLst>
  </p:cSld>
  <p:clrMapOvr>
    <a:masterClrMapping/>
  </p:clrMapOvr>
  <p:transition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7A81-3599-4AE2-B5A8-0FF3D46D3EB8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05D9-55C6-45E7-A6D0-B5A1A733D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339230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322001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8263777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428659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852928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6081559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501662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B9374EF-65D7-46A7-A5EC-362DE3F83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0C0268-6C17-4BC3-B5AC-F94E8787C2BA}" type="datetimeFigureOut">
              <a:rPr lang="en-US"/>
              <a:pPr>
                <a:defRPr/>
              </a:pPr>
              <a:t>4/23/2022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3DEA39C-B5D4-43C2-B5AE-2D6C64A46B6F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314450"/>
            <a:ext cx="89646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itchFamily="34" charset="0"/>
                <a:cs typeface="Times New Roman" pitchFamily="18" charset="0"/>
              </a:rPr>
              <a:t>CHAPTER 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Coding or Implementation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23850" y="0"/>
            <a:ext cx="58229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具体语言的应用领域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5288" y="1125538"/>
          <a:ext cx="85344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r:id="rId3" imgW="8001179" imgH="5086322" progId="Excel.Sheet.8">
                  <p:embed/>
                </p:oleObj>
              </mc:Choice>
              <mc:Fallback>
                <p:oleObj name="工作表" r:id="rId3" imgW="8001179" imgH="508632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5344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76250" y="1763713"/>
            <a:ext cx="5181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200" b="0" dirty="0">
                <a:solidFill>
                  <a:schemeClr val="tx1"/>
                </a:solidFill>
                <a:latin typeface="Arial" pitchFamily="34" charset="0"/>
              </a:rPr>
              <a:t>    </a:t>
            </a:r>
            <a:r>
              <a:rPr lang="en-US" altLang="zh-CN" sz="3200" b="0" dirty="0">
                <a:solidFill>
                  <a:schemeClr val="tx1"/>
                </a:solidFill>
                <a:latin typeface="Arial" pitchFamily="34" charset="0"/>
              </a:rPr>
              <a:t>High level language </a:t>
            </a:r>
          </a:p>
          <a:p>
            <a:pPr algn="l">
              <a:defRPr/>
            </a:pP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+</a:t>
            </a:r>
            <a:r>
              <a:rPr lang="en-US" altLang="zh-CN" sz="3200" b="0" dirty="0">
                <a:solidFill>
                  <a:schemeClr val="tx1"/>
                </a:solidFill>
                <a:latin typeface="Arial" pitchFamily="34" charset="0"/>
              </a:rPr>
              <a:t>  User interface    </a:t>
            </a:r>
          </a:p>
          <a:p>
            <a:pPr algn="l">
              <a:defRPr/>
            </a:pP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+</a:t>
            </a:r>
            <a:r>
              <a:rPr lang="en-US" altLang="zh-CN" sz="3200" b="0" dirty="0">
                <a:solidFill>
                  <a:schemeClr val="tx1"/>
                </a:solidFill>
                <a:latin typeface="Arial" pitchFamily="34" charset="0"/>
              </a:rPr>
              <a:t>  Databases</a:t>
            </a:r>
          </a:p>
          <a:p>
            <a:pPr algn="l">
              <a:defRPr/>
            </a:pPr>
            <a:endParaRPr lang="zh-CN" alt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2288" y="458670"/>
            <a:ext cx="5675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4 </a:t>
            </a:r>
            <a:r>
              <a:rPr lang="en-US" altLang="zh-CN" sz="4000" dirty="0" err="1">
                <a:solidFill>
                  <a:srgbClr val="0000FF"/>
                </a:solidFill>
                <a:cs typeface="Times New Roman" pitchFamily="18" charset="0"/>
              </a:rPr>
              <a:t>th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 Generation language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63713" y="5084763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  <a:latin typeface="Arial" pitchFamily="34" charset="0"/>
              </a:rPr>
              <a:t>Turbo C,  Visual Basic, </a:t>
            </a:r>
            <a:r>
              <a:rPr lang="en-US" altLang="zh-CN" sz="2400">
                <a:latin typeface="Arial" pitchFamily="34" charset="0"/>
              </a:rPr>
              <a:t>Dephi,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</a:rPr>
              <a:t>   Forms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341530" y="4038600"/>
            <a:ext cx="8836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3200" dirty="0">
                <a:latin typeface="Arial" pitchFamily="34" charset="0"/>
              </a:rPr>
              <a:t>目的是使得一般的应用软件编程实现简单和迅速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1466850" y="5994400"/>
            <a:ext cx="6742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What is  5 </a:t>
            </a:r>
            <a:r>
              <a:rPr lang="en-US" altLang="zh-CN" sz="32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Generation language ?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716463" y="1773238"/>
            <a:ext cx="4176712" cy="1798637"/>
            <a:chOff x="954" y="1491"/>
            <a:chExt cx="3478" cy="1744"/>
          </a:xfrm>
        </p:grpSpPr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761" y="1491"/>
              <a:ext cx="1728" cy="4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Tahoma" pitchFamily="34" charset="0"/>
                </a:rPr>
                <a:t>4 th Languages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1428" y="1927"/>
              <a:ext cx="1227" cy="436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  <a:latin typeface="Tahoma" pitchFamily="34" charset="0"/>
                </a:rPr>
                <a:t>S L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656" y="1927"/>
              <a:ext cx="1227" cy="436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Tahoma" pitchFamily="34" charset="0"/>
                </a:rPr>
                <a:t>OO Languages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169" y="2362"/>
              <a:ext cx="3004" cy="43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Tahoma" pitchFamily="34" charset="0"/>
                </a:rPr>
                <a:t>Foundation Languages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954" y="2799"/>
              <a:ext cx="3478" cy="436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Tahoma" pitchFamily="34" charset="0"/>
                </a:rPr>
                <a:t>Machine Dependent Languages</a:t>
              </a:r>
            </a:p>
          </p:txBody>
        </p:sp>
      </p:grp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609082" y="1673225"/>
            <a:ext cx="46434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dirty="0">
                <a:solidFill>
                  <a:srgbClr val="FF0066"/>
                </a:solidFill>
                <a:latin typeface="Verdana" pitchFamily="34" charset="0"/>
              </a:rPr>
              <a:t>    </a:t>
            </a:r>
            <a:r>
              <a:rPr lang="zh-CN" altLang="en-US" sz="2800" dirty="0">
                <a:solidFill>
                  <a:srgbClr val="FF0066"/>
                </a:solidFill>
                <a:latin typeface="Verdana" pitchFamily="34" charset="0"/>
              </a:rPr>
              <a:t>考虑方面</a:t>
            </a:r>
            <a:r>
              <a:rPr lang="en-US" altLang="zh-CN" sz="2800" dirty="0">
                <a:solidFill>
                  <a:srgbClr val="FF0066"/>
                </a:solidFill>
                <a:latin typeface="Verdana" pitchFamily="34" charset="0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Verdana" pitchFamily="34" charset="0"/>
            </a:endParaRP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项目的应用领域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算法和计算复杂性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软件的执行环境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性能因素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数据结构的复杂性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软件开发人员的水平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Verdana" pitchFamily="34" charset="0"/>
              </a:rPr>
              <a:t>可用的编译系统和</a:t>
            </a:r>
            <a:r>
              <a:rPr lang="en-US" altLang="zh-CN" sz="2400" dirty="0">
                <a:solidFill>
                  <a:srgbClr val="0000FF"/>
                </a:solidFill>
                <a:latin typeface="Verdana" pitchFamily="34" charset="0"/>
              </a:rPr>
              <a:t>IDE</a:t>
            </a:r>
            <a:r>
              <a:rPr lang="zh-CN" altLang="en-US" sz="2400" dirty="0">
                <a:solidFill>
                  <a:srgbClr val="0000FF"/>
                </a:solidFill>
                <a:latin typeface="Verdana" pitchFamily="34" charset="0"/>
              </a:rPr>
              <a:t>工具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65240" y="458670"/>
            <a:ext cx="324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编程语言选择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3880" y="1673225"/>
            <a:ext cx="4648200" cy="45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Verdana" pitchFamily="34" charset="0"/>
              </a:rPr>
              <a:t>语言方面</a:t>
            </a:r>
            <a:r>
              <a:rPr lang="en-US" altLang="zh-CN" sz="2800" dirty="0">
                <a:solidFill>
                  <a:srgbClr val="FF0066"/>
                </a:solidFill>
                <a:latin typeface="Verdana" pitchFamily="34" charset="0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Verdana" pitchFamily="34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名字说明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类型说明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选择控制结构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循环控制结构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程序对象的局部性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变量的局部共享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异常处理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独立编译</a:t>
            </a:r>
            <a:endParaRPr lang="en-US" altLang="zh-CN" sz="2400" dirty="0">
              <a:solidFill>
                <a:schemeClr val="tx1"/>
              </a:solidFill>
              <a:latin typeface="Verdana" pitchFamily="34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解释型，编译型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048602" y="3644900"/>
            <a:ext cx="433388" cy="360363"/>
          </a:xfrm>
          <a:prstGeom prst="leftRightArrow">
            <a:avLst>
              <a:gd name="adj1" fmla="val 50000"/>
              <a:gd name="adj2" fmla="val 24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1550" y="503675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Software tools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90625" y="1235075"/>
            <a:ext cx="67532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5763" y="1358900"/>
            <a:ext cx="7258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000" b="0">
                <a:solidFill>
                  <a:schemeClr val="tx2"/>
                </a:solidFill>
                <a:latin typeface="Verdana" pitchFamily="34" charset="0"/>
              </a:rPr>
              <a:t>C++ Program Stages</a:t>
            </a:r>
            <a:endParaRPr lang="en-US" altLang="zh-CN" sz="38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5292725" y="4419600"/>
            <a:ext cx="2209800" cy="2286000"/>
            <a:chOff x="3552" y="2678"/>
            <a:chExt cx="1392" cy="1440"/>
          </a:xfrm>
        </p:grpSpPr>
        <p:sp>
          <p:nvSpPr>
            <p:cNvPr id="362502" name="AutoShape 6"/>
            <p:cNvSpPr>
              <a:spLocks noChangeArrowheads="1"/>
            </p:cNvSpPr>
            <p:nvPr/>
          </p:nvSpPr>
          <p:spPr bwMode="auto">
            <a:xfrm>
              <a:off x="4067" y="2678"/>
              <a:ext cx="362" cy="594"/>
            </a:xfrm>
            <a:prstGeom prst="upArrow">
              <a:avLst>
                <a:gd name="adj1" fmla="val 50000"/>
                <a:gd name="adj2" fmla="val 82037"/>
              </a:avLst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3552" y="3272"/>
              <a:ext cx="1392" cy="84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other code 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from libraries,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 etc.</a:t>
              </a:r>
            </a:p>
          </p:txBody>
        </p:sp>
      </p:grpSp>
      <p:grpSp>
        <p:nvGrpSpPr>
          <p:cNvPr id="28678" name="Group 8"/>
          <p:cNvGrpSpPr>
            <a:grpSpLocks/>
          </p:cNvGrpSpPr>
          <p:nvPr/>
        </p:nvGrpSpPr>
        <p:grpSpPr bwMode="auto">
          <a:xfrm>
            <a:off x="409575" y="3025775"/>
            <a:ext cx="8458200" cy="1409700"/>
            <a:chOff x="276" y="1653"/>
            <a:chExt cx="5328" cy="888"/>
          </a:xfrm>
        </p:grpSpPr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4116" y="1653"/>
              <a:ext cx="1488" cy="888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written in 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machine 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New York" charset="0"/>
                </a:rPr>
                <a:t>language</a:t>
              </a:r>
              <a:endParaRPr lang="en-US" altLang="zh-CN" sz="1400">
                <a:solidFill>
                  <a:srgbClr val="000000"/>
                </a:solidFill>
                <a:latin typeface="New York" charset="0"/>
              </a:endParaRPr>
            </a:p>
            <a:p>
              <a:pPr>
                <a:defRPr/>
              </a:pPr>
              <a:endParaRPr lang="zh-CN" altLang="en-US" sz="1400">
                <a:solidFill>
                  <a:srgbClr val="000000"/>
                </a:solidFill>
                <a:latin typeface="New York" charset="0"/>
              </a:endParaRPr>
            </a:p>
          </p:txBody>
        </p:sp>
        <p:grpSp>
          <p:nvGrpSpPr>
            <p:cNvPr id="28692" name="Group 10"/>
            <p:cNvGrpSpPr>
              <a:grpSpLocks/>
            </p:cNvGrpSpPr>
            <p:nvPr/>
          </p:nvGrpSpPr>
          <p:grpSpPr bwMode="auto">
            <a:xfrm>
              <a:off x="2100" y="1653"/>
              <a:ext cx="1872" cy="881"/>
              <a:chOff x="2100" y="1653"/>
              <a:chExt cx="1872" cy="881"/>
            </a:xfrm>
          </p:grpSpPr>
          <p:sp>
            <p:nvSpPr>
              <p:cNvPr id="362507" name="Rectangle 11"/>
              <p:cNvSpPr>
                <a:spLocks noChangeArrowheads="1"/>
              </p:cNvSpPr>
              <p:nvPr/>
            </p:nvSpPr>
            <p:spPr bwMode="auto">
              <a:xfrm>
                <a:off x="2100" y="1653"/>
                <a:ext cx="1434" cy="881"/>
              </a:xfrm>
              <a:prstGeom prst="rect">
                <a:avLst/>
              </a:prstGeom>
              <a:solidFill>
                <a:srgbClr val="FF9933"/>
              </a:solidFill>
              <a:ln w="9525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New York" charset="0"/>
                  </a:rPr>
                  <a:t>written in </a:t>
                </a:r>
              </a:p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New York" charset="0"/>
                  </a:rPr>
                  <a:t>machine </a:t>
                </a:r>
              </a:p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New York" charset="0"/>
                  </a:rPr>
                  <a:t>language</a:t>
                </a:r>
              </a:p>
            </p:txBody>
          </p:sp>
          <p:sp>
            <p:nvSpPr>
              <p:cNvPr id="362508" name="AutoShape 12"/>
              <p:cNvSpPr>
                <a:spLocks noChangeArrowheads="1"/>
              </p:cNvSpPr>
              <p:nvPr/>
            </p:nvSpPr>
            <p:spPr bwMode="auto">
              <a:xfrm>
                <a:off x="3534" y="1829"/>
                <a:ext cx="438" cy="529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rgbClr val="FF9933"/>
              </a:solidFill>
              <a:ln w="9525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693" name="Group 13"/>
            <p:cNvGrpSpPr>
              <a:grpSpLocks/>
            </p:cNvGrpSpPr>
            <p:nvPr/>
          </p:nvGrpSpPr>
          <p:grpSpPr bwMode="auto">
            <a:xfrm>
              <a:off x="276" y="1653"/>
              <a:ext cx="1680" cy="867"/>
              <a:chOff x="276" y="1653"/>
              <a:chExt cx="1680" cy="867"/>
            </a:xfrm>
          </p:grpSpPr>
          <p:sp>
            <p:nvSpPr>
              <p:cNvPr id="362510" name="Rectangle 14"/>
              <p:cNvSpPr>
                <a:spLocks noChangeArrowheads="1"/>
              </p:cNvSpPr>
              <p:nvPr/>
            </p:nvSpPr>
            <p:spPr bwMode="auto">
              <a:xfrm>
                <a:off x="276" y="1653"/>
                <a:ext cx="1288" cy="867"/>
              </a:xfrm>
              <a:prstGeom prst="rect">
                <a:avLst/>
              </a:prstGeom>
              <a:solidFill>
                <a:srgbClr val="FF9933"/>
              </a:solidFill>
              <a:ln w="9525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New York" charset="0"/>
                  </a:rPr>
                  <a:t>written in </a:t>
                </a:r>
              </a:p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New York" charset="0"/>
                  </a:rPr>
                  <a:t>C++</a:t>
                </a:r>
                <a:endParaRPr lang="en-US" altLang="zh-CN" sz="1400">
                  <a:solidFill>
                    <a:srgbClr val="000000"/>
                  </a:solidFill>
                  <a:latin typeface="New York" charset="0"/>
                </a:endParaRPr>
              </a:p>
              <a:p>
                <a:pPr>
                  <a:defRPr/>
                </a:pPr>
                <a:endParaRPr lang="zh-CN" altLang="en-US" sz="1400">
                  <a:solidFill>
                    <a:srgbClr val="000000"/>
                  </a:solidFill>
                  <a:latin typeface="New York" charset="0"/>
                </a:endParaRPr>
              </a:p>
            </p:txBody>
          </p:sp>
          <p:sp>
            <p:nvSpPr>
              <p:cNvPr id="362511" name="AutoShape 15"/>
              <p:cNvSpPr>
                <a:spLocks noChangeArrowheads="1"/>
              </p:cNvSpPr>
              <p:nvPr/>
            </p:nvSpPr>
            <p:spPr bwMode="auto">
              <a:xfrm>
                <a:off x="1564" y="1826"/>
                <a:ext cx="392" cy="521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rgbClr val="FF9933"/>
              </a:solidFill>
              <a:ln w="9525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8679" name="Group 16"/>
          <p:cNvGrpSpPr>
            <a:grpSpLocks/>
          </p:cNvGrpSpPr>
          <p:nvPr/>
        </p:nvGrpSpPr>
        <p:grpSpPr bwMode="auto">
          <a:xfrm>
            <a:off x="2006600" y="4643438"/>
            <a:ext cx="4330700" cy="396875"/>
            <a:chOff x="1142" y="2649"/>
            <a:chExt cx="2728" cy="250"/>
          </a:xfrm>
        </p:grpSpPr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142" y="2649"/>
              <a:ext cx="10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2"/>
                  </a:solidFill>
                  <a:latin typeface="Arial" pitchFamily="34" charset="0"/>
                </a:rPr>
                <a:t>via compiler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062" y="2649"/>
              <a:ext cx="8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2"/>
                  </a:solidFill>
                  <a:latin typeface="Arial" pitchFamily="34" charset="0"/>
                </a:rPr>
                <a:t>via linker</a:t>
              </a:r>
            </a:p>
          </p:txBody>
        </p:sp>
      </p:grpSp>
      <p:grpSp>
        <p:nvGrpSpPr>
          <p:cNvPr id="28680" name="Group 19"/>
          <p:cNvGrpSpPr>
            <a:grpSpLocks/>
          </p:cNvGrpSpPr>
          <p:nvPr/>
        </p:nvGrpSpPr>
        <p:grpSpPr bwMode="auto">
          <a:xfrm>
            <a:off x="641350" y="2595563"/>
            <a:ext cx="7581900" cy="384175"/>
            <a:chOff x="422" y="1305"/>
            <a:chExt cx="4776" cy="242"/>
          </a:xfrm>
        </p:grpSpPr>
        <p:sp>
          <p:nvSpPr>
            <p:cNvPr id="28686" name="Rectangle 20"/>
            <p:cNvSpPr>
              <a:spLocks noChangeArrowheads="1"/>
            </p:cNvSpPr>
            <p:nvPr/>
          </p:nvSpPr>
          <p:spPr bwMode="auto">
            <a:xfrm>
              <a:off x="422" y="1305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rgbClr val="990000"/>
                  </a:solidFill>
                  <a:latin typeface="Arial" pitchFamily="34" charset="0"/>
                </a:rPr>
                <a:t>SOURCE</a:t>
              </a:r>
            </a:p>
          </p:txBody>
        </p:sp>
        <p:sp>
          <p:nvSpPr>
            <p:cNvPr id="28687" name="Rectangle 21"/>
            <p:cNvSpPr>
              <a:spLocks noChangeArrowheads="1"/>
            </p:cNvSpPr>
            <p:nvPr/>
          </p:nvSpPr>
          <p:spPr bwMode="auto">
            <a:xfrm>
              <a:off x="2294" y="13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rgbClr val="990000"/>
                  </a:solidFill>
                  <a:latin typeface="Arial" pitchFamily="34" charset="0"/>
                </a:rPr>
                <a:t>OBJECT</a:t>
              </a:r>
            </a:p>
          </p:txBody>
        </p:sp>
        <p:sp>
          <p:nvSpPr>
            <p:cNvPr id="28688" name="Rectangle 22"/>
            <p:cNvSpPr>
              <a:spLocks noChangeArrowheads="1"/>
            </p:cNvSpPr>
            <p:nvPr/>
          </p:nvSpPr>
          <p:spPr bwMode="auto">
            <a:xfrm>
              <a:off x="4106" y="1316"/>
              <a:ext cx="10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rgbClr val="990000"/>
                  </a:solidFill>
                  <a:latin typeface="Arial" pitchFamily="34" charset="0"/>
                </a:rPr>
                <a:t>EXECUTABLE</a:t>
              </a:r>
            </a:p>
          </p:txBody>
        </p:sp>
      </p:grpSp>
      <p:grpSp>
        <p:nvGrpSpPr>
          <p:cNvPr id="28681" name="Group 23"/>
          <p:cNvGrpSpPr>
            <a:grpSpLocks/>
          </p:cNvGrpSpPr>
          <p:nvPr/>
        </p:nvGrpSpPr>
        <p:grpSpPr bwMode="auto">
          <a:xfrm>
            <a:off x="641350" y="2162175"/>
            <a:ext cx="7334250" cy="366713"/>
            <a:chOff x="422" y="1005"/>
            <a:chExt cx="4620" cy="231"/>
          </a:xfrm>
        </p:grpSpPr>
        <p:sp>
          <p:nvSpPr>
            <p:cNvPr id="28683" name="Rectangle 24"/>
            <p:cNvSpPr>
              <a:spLocks noChangeArrowheads="1"/>
            </p:cNvSpPr>
            <p:nvPr/>
          </p:nvSpPr>
          <p:spPr bwMode="auto">
            <a:xfrm>
              <a:off x="422" y="1005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pitchFamily="34" charset="0"/>
                </a:rPr>
                <a:t>myprog.cpp</a:t>
              </a:r>
            </a:p>
          </p:txBody>
        </p:sp>
        <p:sp>
          <p:nvSpPr>
            <p:cNvPr id="28684" name="Rectangle 25"/>
            <p:cNvSpPr>
              <a:spLocks noChangeArrowheads="1"/>
            </p:cNvSpPr>
            <p:nvPr/>
          </p:nvSpPr>
          <p:spPr bwMode="auto">
            <a:xfrm>
              <a:off x="2294" y="1005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pitchFamily="34" charset="0"/>
                </a:rPr>
                <a:t>myprog.obj</a:t>
              </a:r>
            </a:p>
          </p:txBody>
        </p:sp>
        <p:sp>
          <p:nvSpPr>
            <p:cNvPr id="28685" name="Rectangle 26"/>
            <p:cNvSpPr>
              <a:spLocks noChangeArrowheads="1"/>
            </p:cNvSpPr>
            <p:nvPr/>
          </p:nvSpPr>
          <p:spPr bwMode="auto">
            <a:xfrm>
              <a:off x="4118" y="1005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pitchFamily="34" charset="0"/>
                </a:rPr>
                <a:t>myprog.exe</a:t>
              </a:r>
            </a:p>
          </p:txBody>
        </p:sp>
      </p:grp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566738" y="4643438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>
                <a:solidFill>
                  <a:schemeClr val="tx2"/>
                </a:solidFill>
                <a:latin typeface="Arial" pitchFamily="34" charset="0"/>
              </a:rPr>
              <a:t>editor</a:t>
            </a:r>
            <a:endParaRPr lang="en-US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11560" y="503675"/>
            <a:ext cx="5422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Kinds of Software Tools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2006715" y="3119593"/>
            <a:ext cx="120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IDE ?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2006600" y="3794667"/>
            <a:ext cx="174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CASE ? 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2039447" y="4514850"/>
            <a:ext cx="3522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Power Designer ? 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2097088" y="5273675"/>
            <a:ext cx="1358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SDK ?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2006600" y="6038850"/>
            <a:ext cx="6388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…… photoshop, mapinfo, CAD,….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57225" y="1718810"/>
            <a:ext cx="4974439" cy="13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zh-CN" sz="2800" dirty="0">
                <a:latin typeface="Arial" pitchFamily="34" charset="0"/>
              </a:rPr>
              <a:t>机械工具能够放大人的体力</a:t>
            </a:r>
          </a:p>
          <a:p>
            <a:pPr marL="457200" indent="-4572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zh-CN" sz="2800" dirty="0">
                <a:latin typeface="Arial" pitchFamily="34" charset="0"/>
              </a:rPr>
              <a:t>软件工具能够放大人的智力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531827" y="188913"/>
            <a:ext cx="8675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程序开发环境应该具备的特性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79182" y="1808820"/>
            <a:ext cx="8764818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通用性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：适用于不同的语言、不同的应用领域和开发方法；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适应性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：通过开关设置，能配制出不同需要的程序设计支撑环境实例；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开放性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：能方便地增加新工具；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支持复用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：能支持可复用模块的存储、索引和查找；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自控性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：保证自身操作的正确与协调；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自带数据库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：提供数据库机制，存储、管理已开发的软件产品；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保证质量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：有助于提高所开发软件的质量；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吸引用户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：用户愿意使用；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66"/>
                </a:solidFill>
                <a:latin typeface="Verdana" pitchFamily="34" charset="0"/>
              </a:rPr>
              <a:t>具有市场竞争力</a:t>
            </a:r>
            <a:r>
              <a:rPr lang="zh-CN" altLang="en-US" sz="2400" dirty="0">
                <a:solidFill>
                  <a:schemeClr val="tx1"/>
                </a:solidFill>
                <a:latin typeface="Verdana" pitchFamily="34" charset="0"/>
              </a:rPr>
              <a:t>：能真正提高软件生产力。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endParaRPr lang="zh-CN" altLang="en-US" sz="21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515356" y="503238"/>
            <a:ext cx="37866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编码标准和风格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35015" y="149378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400" dirty="0">
                <a:solidFill>
                  <a:srgbClr val="0000FF"/>
                </a:solidFill>
                <a:cs typeface="Times New Roman" panose="02020603050405020304" pitchFamily="18" charset="0"/>
              </a:rPr>
              <a:t>What are Coding Standards?</a:t>
            </a:r>
            <a:endParaRPr lang="en-US" altLang="zh-CN" sz="38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77081" y="2528900"/>
            <a:ext cx="85669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Coding standards are guidelines for code and documentation. 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The dream is that any developer familiar with the guidelines can work on any code that followed them.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Standards range from a simple series of statements to involved documents.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21550" y="323655"/>
            <a:ext cx="86058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为什么需要编码规范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1550" y="3280331"/>
            <a:ext cx="8622450" cy="30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Create consistency between developers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Communicate among team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Easier to develop and maintain codes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Save time and money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6778" y="1718810"/>
            <a:ext cx="86772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程序实际上也是一种供人阅读的文章，有文章书写阅读的</a:t>
            </a:r>
            <a:r>
              <a:rPr lang="zh-CN" altLang="en-US" sz="2800" dirty="0">
                <a:latin typeface="Arial" pitchFamily="34" charset="0"/>
              </a:rPr>
              <a:t>风格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问题。应该使程序具有良好的风格。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21550" y="1809068"/>
            <a:ext cx="86224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使程序员进行“无私程序设计”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避免程序员与其产生的代码之间的关系过于密切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多个程序员写的代码如同一个人所写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不是追求“程序美的地方”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提高程序代码的规范化程度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使程序代码易读、易懂、易修改，重用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实现程序员之间相互进行程序测试和维护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6663" y="413665"/>
            <a:ext cx="86058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code standard ?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66555" y="368660"/>
            <a:ext cx="6480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编码风格的具体体现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1675" y="1808163"/>
            <a:ext cx="71278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514350" indent="-5143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标识符（符号名、变量名）的风格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注释的风格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数据说明的风格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语句结构的风格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输入／输出的风格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程序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layout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风格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Verdana" pitchFamily="34" charset="0"/>
              <a:buAutoNum type="arabicPeriod"/>
            </a:pP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566555" y="1943835"/>
            <a:ext cx="8532440" cy="439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cs typeface="Times New Roman" panose="02020603050405020304" pitchFamily="18" charset="0"/>
              </a:rPr>
              <a:t>(1) Introduction to coding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cs typeface="Times New Roman" panose="02020603050405020304" pitchFamily="18" charset="0"/>
              </a:rPr>
              <a:t>(2) Choice of programming language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cs typeface="Times New Roman" panose="02020603050405020304" pitchFamily="18" charset="0"/>
              </a:rPr>
              <a:t>(3) Coding standards or styles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cs typeface="Times New Roman" panose="02020603050405020304" pitchFamily="18" charset="0"/>
              </a:rPr>
              <a:t>(4) Measurement of program complexity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36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8445" y="548680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76545" y="458670"/>
            <a:ext cx="6796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、标识符的命名风格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76250" y="2349500"/>
            <a:ext cx="84169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+mn-ea"/>
                <a:ea typeface="+mn-ea"/>
              </a:rPr>
              <a:t>标识符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：文件名、模块名、程序名、函数名、过程名、变量名、数据区名、缓冲区名、语句序号名等。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476545" y="1763713"/>
            <a:ext cx="62277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+mn-ea"/>
                <a:ea typeface="+mn-ea"/>
              </a:rPr>
              <a:t>标识符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：常量名，变量名，统称为符号名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845" name="矩形 5"/>
          <p:cNvSpPr>
            <a:spLocks noChangeArrowheads="1"/>
          </p:cNvSpPr>
          <p:nvPr/>
        </p:nvSpPr>
        <p:spPr bwMode="auto">
          <a:xfrm>
            <a:off x="476545" y="3338513"/>
            <a:ext cx="8145462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+mn-ea"/>
                <a:ea typeface="+mn-ea"/>
              </a:rPr>
              <a:t>命名（取名）规则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：读名知义，名字应能反映它所代表的实际东西，应有一定实际意义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例如，表示次数的量用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Times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，表示总量的用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Total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，表示平均值的用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Average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，表示和的量用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Sum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等。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例如：不用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a, b, 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</a:p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     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不用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j, k ,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x,y,z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,……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95000"/>
              </a:lnSpc>
              <a:spcBef>
                <a:spcPct val="10000"/>
              </a:spcBef>
              <a:spcAft>
                <a:spcPct val="40000"/>
              </a:spcAft>
              <a:buClr>
                <a:srgbClr val="FF0000"/>
              </a:buClr>
            </a:pP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76545" y="458670"/>
            <a:ext cx="6796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8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、标识符的命名风格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6738" y="2033588"/>
            <a:ext cx="85772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+mn-ea"/>
                <a:ea typeface="+mn-ea"/>
              </a:rPr>
              <a:t>名字不长不短，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应当选择精炼的、意义明确的名字。宜长不宜短，长比短好。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66738" y="3473450"/>
            <a:ext cx="8577262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+mn-ea"/>
                <a:ea typeface="+mn-ea"/>
              </a:rPr>
              <a:t>名字唯一，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在一个程序中，一个变量名字只作一种用途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不要：时而为整型变量，时而为实型变量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  时而为函数名，时而为语句标号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4320" y="368660"/>
            <a:ext cx="5257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、注释的风格 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85763" y="3119438"/>
            <a:ext cx="86868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夹在程序中的注释是程序员与日后的程序读者之间通信的重要手段。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注释决不是可有可无的。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一些正规的程序文本中，注释行的数量占到整个源程序的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，甚至更多。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注释分为</a:t>
            </a:r>
            <a:r>
              <a:rPr lang="zh-CN" altLang="en-US" sz="2400">
                <a:latin typeface="+mn-ea"/>
                <a:ea typeface="+mn-ea"/>
              </a:rPr>
              <a:t>序言性注释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altLang="en-US" sz="2400">
                <a:latin typeface="+mn-ea"/>
                <a:ea typeface="+mn-ea"/>
              </a:rPr>
              <a:t>功能性注释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5763" y="1763713"/>
            <a:ext cx="85772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>
                <a:latin typeface="+mn-ea"/>
                <a:ea typeface="+mn-ea"/>
              </a:rPr>
              <a:t>注释：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表达设计用意的自然语言说明性文字，编译时自动忽略。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94361" y="1583794"/>
            <a:ext cx="8649640" cy="527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通常置于每个程序模块的开头部分，</a:t>
            </a:r>
            <a:r>
              <a:rPr lang="zh-CN" altLang="en-US" sz="2400" dirty="0">
                <a:latin typeface="+mn-ea"/>
                <a:ea typeface="+mn-ea"/>
              </a:rPr>
              <a:t>给出程序的整体说明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，对于理解程序本身具有引导作用。有些软件开发部门对序言性注释做了明确而严格的规定，要求程序编制者逐项列出如下项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程序标题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有关本模块功能和目的的说明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主要算法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接口说明：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包括调用形式，参数描述，子程序清单；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有关数据描述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：重要的变量及其用途，约束或限制条件，以及其它有关信息；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模块位置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：在哪一个源文件中，或隶属于哪一个软件包；</a:t>
            </a:r>
          </a:p>
          <a:p>
            <a:pPr algn="l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开发简历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：模块设计者，复审者，复审日期，修改日期及有关说明等。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611188" y="414338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序言性注释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11560" y="458670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功能性注释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10015" y="1844548"/>
            <a:ext cx="83724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50000"/>
            </a:pPr>
            <a:r>
              <a:rPr lang="zh-CN" altLang="en-US" sz="2400" dirty="0">
                <a:latin typeface="+mn-ea"/>
                <a:ea typeface="+mn-ea"/>
              </a:rPr>
              <a:t>功能性注释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嵌在源程序体中，用以描述其后的语句或程序段是在做什么工作，或是执行了下面的语句会怎么样。而不要解释下面怎么做。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565565" y="3571748"/>
            <a:ext cx="83708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50000"/>
              <a:buFont typeface="Wingdings" pitchFamily="2" charset="2"/>
              <a:buNone/>
            </a:pPr>
            <a:r>
              <a:rPr lang="zh-CN" altLang="en-US" sz="2400">
                <a:latin typeface="+mn-ea"/>
                <a:ea typeface="+mn-ea"/>
              </a:rPr>
              <a:t>举例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：如果注明把月销售额计入年度总额，便使读者理解了下面语句的意图：</a:t>
            </a:r>
          </a:p>
          <a:p>
            <a:pPr algn="l"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50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/* Add monthly-sales to  annual total */</a:t>
            </a:r>
            <a:b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total =  amount +total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76250" y="45867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、数据说明的风格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22288" y="1898650"/>
            <a:ext cx="8621712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spcAft>
                <a:spcPct val="45000"/>
              </a:spcAft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为了使程序中数据说明更易于理解和维护，必须注意以下几点。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spcAft>
                <a:spcPct val="4500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数据说明的次序应当规范化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spcAft>
                <a:spcPct val="4500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说明语句中变量安排有序化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spcAft>
                <a:spcPct val="4500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使用注释说明复杂数据结构</a:t>
            </a:r>
            <a:endParaRPr lang="zh-CN" altLang="en-US" sz="2400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33545" y="1895825"/>
            <a:ext cx="848677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Clr>
                <a:srgbClr val="FF0066"/>
              </a:buClr>
              <a:buFont typeface="Wingdings" pitchFamily="2" charset="2"/>
              <a:buChar char="o"/>
            </a:pP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		① 常量说明</a:t>
            </a:r>
          </a:p>
          <a:p>
            <a:pPr algn="l">
              <a:lnSpc>
                <a:spcPct val="13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		② 简单变量类型说明</a:t>
            </a:r>
          </a:p>
          <a:p>
            <a:pPr algn="l">
              <a:lnSpc>
                <a:spcPct val="13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		③ 数组说明</a:t>
            </a:r>
          </a:p>
          <a:p>
            <a:pPr algn="l">
              <a:lnSpc>
                <a:spcPct val="13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		④ 公用数据块说明</a:t>
            </a:r>
          </a:p>
          <a:p>
            <a:pPr algn="l">
              <a:lnSpc>
                <a:spcPct val="13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		⑤ 所有的文件说明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21550" y="45867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数据说明举例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84370" y="1810100"/>
            <a:ext cx="5295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例如：在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FORTRAN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程序中数据说明次序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260645" y="5234337"/>
            <a:ext cx="32400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① 整型量说明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② 实型量说明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③ 字符量说明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④ 逻辑量说明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57395" y="4731100"/>
            <a:ext cx="882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可按如下顺序进一步要求：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66555" y="45867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数据变量定义有序化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566738" y="1943100"/>
            <a:ext cx="7542212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CC0066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当多个变量名在一个说明语句中说明时，应当对这些变量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按字母的顺序排列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例如：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integer  </a:t>
            </a:r>
            <a:r>
              <a:rPr lang="en-US" altLang="zh-CN" sz="2400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size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length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width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cost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price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integer </a:t>
            </a:r>
            <a:r>
              <a:rPr lang="en-US" altLang="zh-CN" sz="24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cost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length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price 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size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width</a:t>
            </a:r>
            <a:r>
              <a:rPr lang="en-US" altLang="zh-CN" sz="30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32175" y="1853825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在一行内只写一条语句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91580" y="2798930"/>
            <a:ext cx="80025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在一行内只写一条语句，并且采取适当的移行和缩进格式，使程序的逻辑、层次和功能变得更加明确。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许多程序设计语言允许</a:t>
            </a:r>
            <a:r>
              <a:rPr lang="zh-CN" altLang="en-US" sz="2400" dirty="0">
                <a:latin typeface="+mn-ea"/>
                <a:ea typeface="+mn-ea"/>
              </a:rPr>
              <a:t>在一行内写多个语句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。但这种方式会使程序可读性变差。因而不可取。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76250" y="458788"/>
            <a:ext cx="6165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、语句结构的风格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br>
              <a:rPr lang="zh-CN" altLang="en-US" sz="3800" b="0">
                <a:solidFill>
                  <a:schemeClr val="tx1"/>
                </a:solidFill>
                <a:latin typeface="+mn-ea"/>
                <a:ea typeface="+mn-ea"/>
              </a:rPr>
            </a:br>
            <a:endParaRPr lang="zh-CN" altLang="en-US" sz="38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304800"/>
            <a:ext cx="85248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例如：排序程序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</a:b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FOR I:=1 TO 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 DO BEGIN T:=I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FOR J:=I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 TO N DO IF A[J]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＜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 THEN T:=J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IF T≠I THEN BEGIN  WORK:=A[T]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A[T]:=A[I]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A[I]:=WORK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END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END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由于一行中包括了多个语句，掩盖了程序的循环结构和条件结构，使其可读性变得很差。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431800" y="3861395"/>
            <a:ext cx="8712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0" hangingPunct="0">
              <a:buClr>
                <a:srgbClr val="FF0000"/>
              </a:buClr>
              <a:buSzPct val="80000"/>
              <a:buFont typeface="Wingdings" pitchFamily="2" charset="2"/>
              <a:buChar char="p"/>
              <a:defRPr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521550" y="1808820"/>
            <a:ext cx="8577445" cy="47464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软件工程过程的一个阶段，程序编码是设计的继续。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编码是把软件设计结果转换成程序设计语言书写的程序的过程。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为了保证程序编码的质量，程序员必须深刻理解、熟练掌握并正确地运用程序设计语言的特性。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要求源程序具有良好的结构性和良好的程序设计风格。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47941" y="413665"/>
            <a:ext cx="322395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Coding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概述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ea typeface="仿宋_GB2312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FOR  I:=1  TO  N-1  DO      //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改进布局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BEGIN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T:=I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FOR  J:=I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1  TO  N  DO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  IF  A[J]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＜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A[T]  THEN  T:=J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IF  T≠I  THEN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BEGIN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     WORK:=A[T]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A[T]:=A[I]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A[I]:=WORK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END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END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  <a:cs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0" y="204788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 eaLnBrk="0" hangingPunct="0"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程序编写首先应当考虑清晰性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79388" y="2565400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  <a:cs typeface="Times New Roman" pitchFamily="18" charset="0"/>
              </a:rPr>
              <a:t>例如：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有一个用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语句写出的程序段，实现交换功能       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CC66"/>
                </a:solidFill>
                <a:latin typeface="+mn-ea"/>
                <a:ea typeface="+mn-ea"/>
                <a:cs typeface="Times New Roman" pitchFamily="18" charset="0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A[I] = A[I]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 = A[I]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A[I] = A[I]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A[T]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；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1268413"/>
            <a:ext cx="9144000" cy="1128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程序编写首先应当考虑清晰性，不要刻意追求技巧性，使程序编写得过于紧凑。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059113" y="4625975"/>
            <a:ext cx="50053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</a:rPr>
              <a:t>改写出：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WORK = A[T]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A[T] = A[I]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A[I] = WORK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1" grpId="0"/>
      <p:bldP spid="391172" grpId="0"/>
      <p:bldP spid="3911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 eaLnBrk="0" hangingPunct="0">
              <a:lnSpc>
                <a:spcPct val="9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程序要能直截了当地说明程序员的用意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0" y="153828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程序编写得要简单，写清楚，直截了当地说明程序员的用意。例如：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for (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= 1;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&lt;=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++ )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for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= 1;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&lt;=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++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   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][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／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 *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／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0" y="5003800"/>
            <a:ext cx="9144000" cy="1222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语言中，除法运算（／）在除数和被除数都是整型量时，其结果只取整数部分，而得到整型量。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392195" grpId="0"/>
      <p:bldP spid="3921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5763" y="762000"/>
            <a:ext cx="875823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写成以下的形式，就能让读者直接了解程序编写者的意图。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for (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&lt;=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++ )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for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1;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&lt;=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++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     if ( 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 == 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 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           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][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1.0;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     else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           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en-US" altLang="zh-CN" sz="2400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][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0.0;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(4)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除非对效率有特殊的要求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,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程序编写要做到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66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</a:rPr>
              <a:t>清晰第一，效率第二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。不要为了追求效率而丧失了清晰性。事实上，程序效率的提高主要应通过选择高效的算法来实现。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(5)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首先要保证程序正确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保证程序正确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然后才要求提高速度。反过来说，在使程序高速运行时，首先要保证它是正确的。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(6)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避免使用临时变量而使可读性下降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3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itchFamily="18" charset="0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例如：有的程序员为了追求效率，往往喜欢把表达式 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		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A[I]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A[I];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写成：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A[I]; 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／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AI;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这样将一句分成两句写，会产生意想不到的问题。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0" y="4048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）让编译程序做简单的优化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30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）尽可能使用库函数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30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）避免不必要的转移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3000" dirty="0">
              <a:solidFill>
                <a:schemeClr val="tx1"/>
              </a:solidFill>
              <a:ea typeface="仿宋_GB2312" pitchFamily="49" charset="-122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000" dirty="0">
                <a:solidFill>
                  <a:schemeClr val="tx1"/>
                </a:solidFill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同时如果能保持程序可读性，则不必用</a:t>
            </a:r>
            <a:r>
              <a:rPr lang="en-US" altLang="zh-CN" sz="2400" dirty="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语句。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-19050" y="4643438"/>
            <a:ext cx="66135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例如：有一个求三个数中最小值的程序：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2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52738"/>
            <a:ext cx="54102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3986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>
                <a:solidFill>
                  <a:srgbClr val="0000FF"/>
                </a:solidFill>
                <a:ea typeface="仿宋_GB2312" pitchFamily="49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IF ( X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＜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Y )  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30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IF (Y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＜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Z)  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50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SMALL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Z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70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30   IF ( X 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＜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Z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60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SMALL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Z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70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50   SMALL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Y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ea typeface="仿宋_GB2312" pitchFamily="49" charset="-122"/>
              </a:rPr>
              <a:t>GOTO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70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60  SMALL</a:t>
            </a:r>
            <a:r>
              <a:rPr lang="zh-CN" altLang="en-US" sz="2400">
                <a:solidFill>
                  <a:schemeClr val="tx1"/>
                </a:solidFill>
                <a:ea typeface="仿宋_GB2312" pitchFamily="49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X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70  CONTINUE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1493838"/>
            <a:ext cx="9144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9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small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if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small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small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if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z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small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)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small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z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所以程序应当简单，不必过于深奥，避免使用</a:t>
            </a:r>
            <a:r>
              <a:rPr lang="en-US" altLang="zh-CN" sz="2400" dirty="0">
                <a:latin typeface="+mn-ea"/>
                <a:ea typeface="+mn-ea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语句绕来绕去。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395288" y="692150"/>
            <a:ext cx="4465637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程序只需编写成：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eaLnBrk="0" hangingPunct="0">
              <a:tabLst>
                <a:tab pos="1235075" algn="l"/>
              </a:tabLst>
              <a:defRPr/>
            </a:pPr>
            <a:r>
              <a:rPr lang="en-US" altLang="zh-CN" sz="2400" dirty="0">
                <a:latin typeface="Verdana" pitchFamily="34" charset="0"/>
                <a:cs typeface="Times New Roman" pitchFamily="18" charset="0"/>
              </a:rPr>
              <a:t>(10) </a:t>
            </a:r>
            <a:r>
              <a:rPr lang="zh-CN" altLang="en-US" sz="2400" dirty="0">
                <a:latin typeface="Verdana" pitchFamily="34" charset="0"/>
                <a:cs typeface="Times New Roman" pitchFamily="18" charset="0"/>
              </a:rPr>
              <a:t>避免使用空的</a:t>
            </a:r>
            <a:r>
              <a:rPr lang="en-US" altLang="zh-CN" sz="2400" dirty="0">
                <a:latin typeface="Verdana" pitchFamily="34" charset="0"/>
                <a:cs typeface="Times New Roman" pitchFamily="18" charset="0"/>
              </a:rPr>
              <a:t>else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179513"/>
            <a:ext cx="86868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这种结构容 易使读者产生误解。例如，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+mn-ea"/>
                <a:ea typeface="+mn-ea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if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&gt;= '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’ ) 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if (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&lt;= ’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z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’ )  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&lt;&lt;  “This is a letter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else </a:t>
            </a:r>
            <a:b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&lt;&lt; “This is not a letter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可能产生二义性问题。 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522288" y="54868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好的代码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1141413" y="3933825"/>
            <a:ext cx="3835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Simple 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Readable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Maintainable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414596" y="3068638"/>
            <a:ext cx="23759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</a:rPr>
              <a:t> Good code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410787" y="2009775"/>
            <a:ext cx="628249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5000"/>
              <a:buFont typeface="Wingdings" pitchFamily="2" charset="2"/>
              <a:buChar char="l"/>
              <a:defRPr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程序质量主要取决于软件设计的质量</a:t>
            </a:r>
          </a:p>
        </p:txBody>
      </p:sp>
      <p:sp>
        <p:nvSpPr>
          <p:cNvPr id="352262" name="AutoShape 6"/>
          <p:cNvSpPr>
            <a:spLocks noChangeArrowheads="1"/>
          </p:cNvSpPr>
          <p:nvPr/>
        </p:nvSpPr>
        <p:spPr bwMode="auto">
          <a:xfrm>
            <a:off x="3446463" y="3357563"/>
            <a:ext cx="936625" cy="144462"/>
          </a:xfrm>
          <a:prstGeom prst="rightArrow">
            <a:avLst>
              <a:gd name="adj1" fmla="val 50000"/>
              <a:gd name="adj2" fmla="val 1620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3590925" y="3068638"/>
            <a:ext cx="3825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tx1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801941" y="3125788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高质量程序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/>
      <p:bldP spid="352260" grpId="0"/>
      <p:bldP spid="352261" grpId="0"/>
      <p:bldP spid="352262" grpId="0" animBg="1"/>
      <p:bldP spid="352263" grpId="0"/>
      <p:bldP spid="3522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971600" y="2148620"/>
            <a:ext cx="805589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例如，如果在程序中出现</a:t>
            </a:r>
            <a:br>
              <a:rPr lang="zh-CN" altLang="en-US" sz="2400" dirty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zh-CN" altLang="en-US" sz="2400" dirty="0">
                <a:solidFill>
                  <a:srgbClr val="0033CC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if ( !( char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＜‘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0’ || char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＞‘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9’ ) )</a:t>
            </a: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……</a:t>
            </a:r>
            <a:br>
              <a:rPr lang="en-US" altLang="zh-CN" sz="30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en-US" altLang="zh-CN" sz="300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-19050" y="368300"/>
            <a:ext cx="50847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Verdana" pitchFamily="34" charset="0"/>
                <a:cs typeface="Times New Roman" pitchFamily="18" charset="0"/>
              </a:rPr>
              <a:t>(12) </a:t>
            </a:r>
            <a:r>
              <a:rPr lang="zh-CN" altLang="en-US" sz="2400" dirty="0">
                <a:latin typeface="Verdana" pitchFamily="34" charset="0"/>
                <a:cs typeface="Times New Roman" pitchFamily="18" charset="0"/>
              </a:rPr>
              <a:t>避免采用过于复杂的条件测试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9475" y="1223963"/>
            <a:ext cx="5394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Verdana" pitchFamily="34" charset="0"/>
                <a:cs typeface="Times New Roman" pitchFamily="18" charset="0"/>
              </a:rPr>
              <a:t>(13) </a:t>
            </a:r>
            <a:r>
              <a:rPr lang="zh-CN" altLang="en-US" sz="2400" dirty="0">
                <a:latin typeface="Verdana" pitchFamily="34" charset="0"/>
                <a:cs typeface="Times New Roman" pitchFamily="18" charset="0"/>
              </a:rPr>
              <a:t>尽量减少使用“否定”条件语句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971600" y="3948845"/>
            <a:ext cx="7605845" cy="230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改成</a:t>
            </a:r>
            <a:br>
              <a:rPr lang="zh-CN" alt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if ( char &gt;= '0’ &amp;&amp; char &lt;= '9’ ) 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   ……</a:t>
            </a:r>
            <a:br>
              <a:rPr lang="en-US" altLang="zh-CN" sz="2400" dirty="0">
                <a:solidFill>
                  <a:srgbClr val="FFCC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不要让读者绕弯子想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400387" grpId="0"/>
      <p:bldP spid="400388" grpId="0"/>
      <p:bldP spid="4003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0" y="4724400"/>
            <a:ext cx="896461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69900" indent="-469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(17)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利用信息隐蔽，确保每一个模块的独立性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0" y="638175"/>
            <a:ext cx="9144000" cy="1123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(14)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尽可能用通俗易懂的伪码来描述程序的流程，然后再翻译成必须使用的语言。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0" y="2168525"/>
            <a:ext cx="39528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(15)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尽量单入口单出口。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0" y="3114675"/>
            <a:ext cx="9109075" cy="1123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(16) 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要模块化，使模块功能尽可能单一化，模块间的耦合能够清晰可见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1" grpId="0"/>
      <p:bldP spid="401412" grpId="0"/>
      <p:bldP spid="4014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4238625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(21)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对递归定义的数据结构尽量使用递归过程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……</a:t>
            </a: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0" y="458788"/>
            <a:ext cx="415766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(18)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从数据出发去构造程序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0" y="1358900"/>
            <a:ext cx="9144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(19)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不要修补不好的程序，要重新编写。也不要一味地追求代码的复用，要重新组织。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0" y="3141663"/>
            <a:ext cx="91440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hlink"/>
              </a:buClr>
              <a:buSzPct val="80000"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(20)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对太大的程序，要分块编写、测试，然后再集成。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435" grpId="0"/>
      <p:bldP spid="402436" grpId="0"/>
      <p:bldP spid="4024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41530" y="368660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、输入和输出的风格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21550" y="1808820"/>
            <a:ext cx="857744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输入和输出信息跟用户的操作直接相关。输入和输出的方式和格式应当尽可能方便用户的使用。一定要避免因设计不当给用户带来的麻烦。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在软件需求分析阶段和设计阶段，就应基本确定输入和输出的风格。系统能否被用户接受，有时就取决于输入和输出的风格。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不论是批处理的输入／输出方式，还是交互式的输入／输出方式，在设计和编码时都应考虑下列原则：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368300"/>
            <a:ext cx="9144000" cy="648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3000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）对所有的输入数据都要进行检验，识别错误的输入，以保证每个数据的有效性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）检查输入项的各种重要组合的合理性，必要时报告输入状态信息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）使得输入的步骤和操作尽可能简单，并保持简单的输入格式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）输入数据时，应允许使用自由格式输入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）应允许缺省值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）输入一批数据时，最好使用输入结束标志，而不要由用户指定输入数据数目</a:t>
            </a:r>
          </a:p>
          <a:p>
            <a:pPr algn="l">
              <a:lnSpc>
                <a:spcPct val="130000"/>
              </a:lnSpc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）在交互式输入输入时，要在屏幕上使用提示符明确提示交互输入的请求，指明可使用选择项的种类和取值范围。同时，在数据输入的过程中和输入结束时，也要在屏幕上给出状态信息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41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）当程序设计语言对输入／输出格式有严格要求时，应保持输入格式与输入语句的要求的一致性；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）给所有的输出加注解，并设计输出报表格式。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输入／输出风格还受到许多其它因素的影响。如输入／输出设备（例如终端的类型，图形设备，数字化转换设备等）、用户的熟练程度、以及通信环境等。</a:t>
            </a:r>
            <a:endParaRPr lang="zh-CN" altLang="en-US" sz="2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96863" y="323655"/>
            <a:ext cx="850560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、视觉组织、 空格、空行和移行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21551" y="1808163"/>
            <a:ext cx="8622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恰当地利用空格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，可以突出运算的优先性，避免发生运算的错误。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  <a:spcAft>
                <a:spcPct val="40000"/>
              </a:spcAft>
              <a:buClr>
                <a:srgbClr val="0000FF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例如 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＜－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17)ANDNOT(B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＜＝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49)ORC</a:t>
            </a:r>
            <a:b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(A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＜－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17)  AND  NOT (B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＜＝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49) OR  C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程序段之间可用</a:t>
            </a:r>
            <a:r>
              <a:rPr lang="zh-CN" altLang="en-US" sz="2400" dirty="0">
                <a:latin typeface="+mn-ea"/>
                <a:ea typeface="+mn-ea"/>
              </a:rPr>
              <a:t>空行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隔开。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latin typeface="+mn-ea"/>
                <a:ea typeface="+mn-ea"/>
              </a:rPr>
              <a:t>向右缩格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。它是指程序中的各行不必都在左端对齐，都从第一格起排列。这样做使程序完全分不清层次关系。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选择语句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循环语句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，把其中的程序段语句</a:t>
            </a:r>
            <a:r>
              <a:rPr lang="zh-CN" altLang="en-US" sz="2400" dirty="0">
                <a:latin typeface="+mn-ea"/>
                <a:ea typeface="+mn-ea"/>
              </a:rPr>
              <a:t>向右缩进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。使程序的逻辑结构和层次性更加清晰。</a:t>
            </a:r>
          </a:p>
          <a:p>
            <a:pPr algn="l"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例如，两重选择结构嵌套，写成下面的移行形式，层次就清楚得多。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3EC3CC5-B87F-4679-B7B6-B95F613C82BD}" type="slidenum">
              <a:rPr lang="zh-CN" altLang="en-US" sz="1400" smtClean="0">
                <a:solidFill>
                  <a:schemeClr val="tx2"/>
                </a:solidFill>
              </a:rPr>
              <a:pPr eaLnBrk="1" hangingPunct="1"/>
              <a:t>47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04800" y="5334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if</a:t>
            </a:r>
            <a:r>
              <a:rPr lang="zh-CN" altLang="en-US" sz="3000" b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3000" b="0">
                <a:solidFill>
                  <a:schemeClr val="tx1"/>
                </a:solidFill>
                <a:ea typeface="仿宋_GB2312" pitchFamily="49" charset="-122"/>
              </a:rPr>
              <a:t>…</a:t>
            </a:r>
            <a:r>
              <a:rPr lang="zh-CN" altLang="en-US" sz="3000" b="0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zh-CN" altLang="en-US" sz="3000" b="0" i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then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      if</a:t>
            </a:r>
            <a:r>
              <a:rPr lang="zh-CN" altLang="en-US" sz="3000" b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3000" b="0">
                <a:solidFill>
                  <a:schemeClr val="tx1"/>
                </a:solidFill>
                <a:ea typeface="仿宋_GB2312" pitchFamily="49" charset="-122"/>
              </a:rPr>
              <a:t>…</a:t>
            </a:r>
            <a:r>
              <a:rPr lang="zh-CN" altLang="en-US" sz="3000" b="0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zh-CN" altLang="en-US" sz="3000" b="0" i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then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           ……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      else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           ……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      endif       ……</a:t>
            </a:r>
          </a:p>
          <a:p>
            <a:pPr algn="l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else</a:t>
            </a:r>
            <a:b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 ……</a:t>
            </a:r>
          </a:p>
          <a:p>
            <a:pPr algn="l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0" i="1">
                <a:solidFill>
                  <a:schemeClr val="tx1"/>
                </a:solidFill>
                <a:ea typeface="仿宋_GB2312" pitchFamily="49" charset="-122"/>
              </a:rPr>
              <a:t>     </a:t>
            </a: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……</a:t>
            </a:r>
          </a:p>
          <a:p>
            <a:pPr algn="l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0" i="1">
                <a:solidFill>
                  <a:schemeClr val="tx1"/>
                </a:solidFill>
                <a:ea typeface="仿宋_GB2312" pitchFamily="49" charset="-122"/>
              </a:rPr>
              <a:t>endif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2514600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cs typeface="Times New Roman" panose="02020603050405020304" pitchFamily="18" charset="0"/>
              </a:rPr>
              <a:t>Coding Style for C</a:t>
            </a:r>
            <a:r>
              <a:rPr lang="zh-CN" altLang="en-US" sz="4000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Times New Roman" panose="02020603050405020304" pitchFamily="18" charset="0"/>
              </a:rPr>
              <a:t>Java</a:t>
            </a:r>
            <a:r>
              <a:rPr lang="zh-CN" altLang="en-US" sz="4000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4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Jsp</a:t>
            </a:r>
            <a:endParaRPr lang="en-US" altLang="zh-CN" sz="4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cs typeface="Times New Roman" panose="02020603050405020304" pitchFamily="18" charset="0"/>
              </a:rPr>
              <a:t>in our project</a:t>
            </a:r>
            <a:endParaRPr lang="en-US" altLang="zh-CN" sz="4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76545" y="458670"/>
            <a:ext cx="76466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程序风格的一个例子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本实验室）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66555" y="1673805"/>
            <a:ext cx="8505945" cy="499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程序复杂性：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模块内程序代码的复杂程度，例如</a:t>
            </a:r>
            <a:r>
              <a:rPr lang="zh-CN" altLang="en-US" sz="2800" dirty="0">
                <a:latin typeface="+mn-ea"/>
              </a:rPr>
              <a:t>行数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cs typeface="Times New Roman" pitchFamily="18" charset="0"/>
              </a:rPr>
              <a:t>if</a:t>
            </a:r>
            <a:r>
              <a:rPr lang="zh-CN" altLang="en-US" sz="2800" dirty="0">
                <a:cs typeface="Times New Roman" pitchFamily="18" charset="0"/>
              </a:rPr>
              <a:t> 条件判断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的个数，</a:t>
            </a:r>
            <a:r>
              <a:rPr lang="en-US" altLang="zh-CN" sz="2800" dirty="0">
                <a:cs typeface="Times New Roman" pitchFamily="18" charset="0"/>
              </a:rPr>
              <a:t>loop</a:t>
            </a:r>
            <a:r>
              <a:rPr lang="zh-CN" altLang="en-US" sz="2800" dirty="0">
                <a:cs typeface="Times New Roman" pitchFamily="18" charset="0"/>
              </a:rPr>
              <a:t>循环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的圈数等。</a:t>
            </a:r>
            <a:endParaRPr lang="en-US" altLang="zh-CN" sz="28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Why? </a:t>
            </a:r>
            <a:r>
              <a:rPr lang="zh-CN" altLang="en-US" sz="2800" dirty="0">
                <a:latin typeface="+mn-ea"/>
                <a:ea typeface="+mn-ea"/>
              </a:rPr>
              <a:t>它直接关联到软件开发费用的多少，开发周期的长短和软件内部潜伏错误的多少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减少程序复杂性，可提高软件的简单性和可理解性，软件开发费用减少，开发周期缩短，软件内部潜藏错误减少。跟测试标准有直接关系。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45867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Measurement of program complexity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34539" y="2997200"/>
            <a:ext cx="5687711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Choice of programming language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Coding standards or styles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zh-CN" altLang="en-US" sz="32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6738" y="549275"/>
            <a:ext cx="8415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Two decisions in coding phase</a:t>
            </a:r>
            <a:r>
              <a:rPr lang="en-US" altLang="zh-CN" sz="3600" b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560" y="1988840"/>
            <a:ext cx="4613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" pitchFamily="34" charset="0"/>
              </a:rPr>
              <a:t>编码阶段的两个重要决策</a:t>
            </a: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6555" y="458670"/>
            <a:ext cx="459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算法的复杂性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6555" y="1673805"/>
            <a:ext cx="8235915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程序复杂性 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VS.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 算法的复杂性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591779"/>
            <a:ext cx="8235915" cy="223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算法的时间复杂性：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执行的步数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0" indent="0"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冒泡排序：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O(n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indent="0"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矩阵相乘：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O(n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indent="0"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</a:pP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pPr marL="0" indent="0"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</a:pP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0790" y="4977044"/>
            <a:ext cx="8235915" cy="101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算法的空间复杂性：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占用内存空间的多少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0" indent="0" algn="l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SzPct val="100000"/>
            </a:pP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922136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66555" y="458670"/>
            <a:ext cx="459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复杂性度量方法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990600" y="1219200"/>
            <a:ext cx="7620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300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476545" y="2119313"/>
            <a:ext cx="2824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代码行度量法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521550" y="3081338"/>
            <a:ext cx="28289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 McCabe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度量法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566555" y="4089400"/>
            <a:ext cx="3902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 Halstead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的软科学法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11559" y="413665"/>
            <a:ext cx="553561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代码行度量法的依据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31540" y="2438890"/>
            <a:ext cx="85502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179388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22288" lvl="1" indent="-3429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程序复杂性随着程序行数和规模的增加不均衡地增长。</a:t>
            </a:r>
          </a:p>
          <a:p>
            <a:pPr marL="522288" lvl="1" indent="-3429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控制程序规模的方法最好是采用分而治之的办法，将一个大程序分解成若干个简单的可理解的程序段。</a:t>
            </a:r>
          </a:p>
          <a:p>
            <a:pPr marL="522288" lvl="1" indent="-3429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统计一个程序模块的源代码行数目，并以源代码行数做为程序复杂性的度量。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632" y="1808820"/>
            <a:ext cx="227017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普遍经验</a:t>
            </a:r>
          </a:p>
        </p:txBody>
      </p:sp>
    </p:spTree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566555" y="1719264"/>
            <a:ext cx="8442325" cy="400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Thayer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指出，程序出错率的估算范围是从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0.04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％之间，即每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行源程序中可能存在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0.04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个错误。他还指出，每行代码的出错率与源程序行数之间不存在简单的线性关系。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Lipow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指出，对于小程序，每行代码出错率为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1.8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％；对于大程序，每行代码的出错率增加到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3.2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％之间，这只是考虑了程序的可执行部分，没有包括程序中的说明部分。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41530" y="413665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8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代码行度量法在测试中的作用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6565" y="6021388"/>
            <a:ext cx="3398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代码行度量法不足？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699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521550" y="414338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McCabe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度量法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476545" y="1763815"/>
            <a:ext cx="860248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Aft>
                <a:spcPts val="18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McCabe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度量法，又称环路复杂性度量，是一种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基于程序控制流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的复杂性度量方法。</a:t>
            </a:r>
          </a:p>
          <a:p>
            <a:pPr algn="l">
              <a:lnSpc>
                <a:spcPct val="150000"/>
              </a:lnSpc>
              <a:spcAft>
                <a:spcPts val="18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它基于一个程序模块的程序图中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环路的个数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，因此计算它时，首先要画出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程序图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  <a:spcAft>
                <a:spcPts val="18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程序图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是退化的程序流程图。流程图中每个处理都退化成一个结点，流线变成连接不同结点的有向弧。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476545" y="1718810"/>
            <a:ext cx="857744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程序图仅描述程序内部的控制流程，完全不表现对数据的具体操作，以及分支和循环的具体条件。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计算环路复杂性的方法：根据图论，在一个强连通的有向图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中，环的个数由以下公式给出：</a:t>
            </a:r>
            <a:b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V(G)</a:t>
            </a: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－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＋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p</a:t>
            </a:r>
            <a:b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其中，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V(G)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是图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中环路个数，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m 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是图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中弧数，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n 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是图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中结点数，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p 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是图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中的强连通分量个数。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566555" y="32365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McCabe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度量法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611188" y="1719263"/>
            <a:ext cx="8532812" cy="486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5000"/>
              </a:spcBef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为使图成为强连通图，从图的入口点到出口点加一条用虚线表示的有向边，使图成为强连通图。这样就可以使用上式计算环路复杂性。</a:t>
            </a:r>
          </a:p>
          <a:p>
            <a:pPr marL="342900" indent="-342900" algn="l">
              <a:lnSpc>
                <a:spcPct val="150000"/>
              </a:lnSpc>
              <a:spcBef>
                <a:spcPct val="5000"/>
              </a:spcBef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在例示中，结点数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，弧数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，则有</a:t>
            </a:r>
            <a:b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V(G)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3.</a:t>
            </a:r>
          </a:p>
          <a:p>
            <a:pPr marL="342900" indent="-342900" algn="l">
              <a:lnSpc>
                <a:spcPct val="150000"/>
              </a:lnSpc>
              <a:spcBef>
                <a:spcPct val="5000"/>
              </a:spcBef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V(G)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等于程序图中弧所封闭的区域数。</a:t>
            </a:r>
          </a:p>
          <a:p>
            <a:pPr marL="342900" indent="-342900" algn="l">
              <a:lnSpc>
                <a:spcPct val="150000"/>
              </a:lnSpc>
              <a:spcBef>
                <a:spcPct val="5000"/>
              </a:spcBef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V(G)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等于程序图中线性无关的圆圈数。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611188" y="368660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McCabe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度量法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7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5344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534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11560" y="413665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几点说明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611560" y="1808163"/>
            <a:ext cx="8325924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环路复杂度取决于程序控制结构的复杂度。当程序的分支数目或循环数目增加时其复杂度也增加。环路复杂度与程序中覆盖的路径条数有关。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环路复杂度是可加的。例如，模块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的复杂度为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，模块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的复杂度为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，则模块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与模块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的复杂度是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3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611560" y="1854200"/>
            <a:ext cx="853244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McCabe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建议，对于复杂度超过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的程序，应分成几个小程序，以减少程序中的错误。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Walsh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用实例证实了这个建议的正确性。在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McCabe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复杂度为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的附近，存在出错率的间断跃变。</a:t>
            </a:r>
          </a:p>
          <a:p>
            <a:pPr marL="0" indent="0" algn="l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McCabe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环路复杂度隐含的前提是：错误与程序的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判定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加上例行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子程序的调用数目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成正比。加工复杂性、数据结构、录入与打乱输入卡片的错误可以忽略不计。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611560" y="413665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几点说明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76250" y="503238"/>
            <a:ext cx="686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怎样选择编程语言？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5913" y="1992313"/>
            <a:ext cx="859631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32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sz="3200" b="0">
                <a:solidFill>
                  <a:schemeClr val="tx1"/>
                </a:solidFill>
                <a:latin typeface="Arial" pitchFamily="34" charset="0"/>
              </a:rPr>
              <a:t>Catalogs of  programming language</a:t>
            </a:r>
          </a:p>
          <a:p>
            <a:pPr algn="l" eaLnBrk="1" hangingPunct="1">
              <a:buClr>
                <a:srgbClr val="FF0000"/>
              </a:buClr>
              <a:buFont typeface="Wingdings" pitchFamily="2" charset="2"/>
              <a:buChar char="o"/>
            </a:pPr>
            <a:endParaRPr lang="en-US" altLang="zh-CN" sz="3200" b="0">
              <a:solidFill>
                <a:schemeClr val="tx1"/>
              </a:solidFill>
              <a:latin typeface="Arial" pitchFamily="34" charset="0"/>
            </a:endParaRPr>
          </a:p>
          <a:p>
            <a:pPr algn="l" eaLnBrk="1" hangingPunct="1"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3200" b="0">
                <a:solidFill>
                  <a:schemeClr val="tx1"/>
                </a:solidFill>
                <a:latin typeface="Arial" pitchFamily="34" charset="0"/>
              </a:rPr>
              <a:t> Characteristics of programming language</a:t>
            </a:r>
          </a:p>
          <a:p>
            <a:pPr algn="l" eaLnBrk="1" hangingPunct="1">
              <a:buClr>
                <a:srgbClr val="FF0000"/>
              </a:buClr>
              <a:buFont typeface="Wingdings" pitchFamily="2" charset="2"/>
              <a:buChar char="o"/>
            </a:pPr>
            <a:endParaRPr lang="en-US" altLang="zh-CN" sz="3200" b="0">
              <a:solidFill>
                <a:schemeClr val="tx1"/>
              </a:solidFill>
              <a:latin typeface="Arial" pitchFamily="34" charset="0"/>
            </a:endParaRPr>
          </a:p>
          <a:p>
            <a:pPr algn="l" eaLnBrk="1" hangingPunct="1"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3200" b="0">
                <a:solidFill>
                  <a:schemeClr val="tx1"/>
                </a:solidFill>
                <a:latin typeface="Arial" pitchFamily="34" charset="0"/>
              </a:rPr>
              <a:t> Experience  in using programming language</a:t>
            </a:r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22287" y="1854200"/>
            <a:ext cx="8764587" cy="36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444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44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44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44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44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对于不同种类的控制流的复杂性不能区分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简单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语句与循环语句的复杂性同等看待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嵌套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语句与简单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语句的复杂性是一样的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模块间接口当成一个简单分支一样处理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一个具有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1000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行的顺序程序与 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行语句的复杂性相同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22288" y="458788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缺点</a:t>
            </a:r>
          </a:p>
        </p:txBody>
      </p:sp>
    </p:spTree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66738" y="368660"/>
            <a:ext cx="6818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ea typeface="黑体" panose="02010609060101010101" pitchFamily="49" charset="-122"/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  <a:cs typeface="Times New Roman" pitchFamily="18" charset="0"/>
              </a:rPr>
              <a:t>的软科学法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57628" y="1943835"/>
            <a:ext cx="8424862" cy="382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Halstead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软科学法研究确定计算机软件开发中的一些定量规律，它采用一组基本的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度量值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，对程序复杂性进行度量。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度量值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通常在程序产生之后得出，或者在设计完成之后估算出。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度量值？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566555" y="477075"/>
            <a:ext cx="4143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程序长度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552615" y="1763815"/>
            <a:ext cx="8591385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度量值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操作码，操作数；运算符，运算对象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程序长度定义：</a:t>
            </a:r>
            <a:b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在程序中，设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N1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为实际出现的运算符总个数，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N2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为实际出现的运算对象总个数，则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Halstead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程序长度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定义为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: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                  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N = N1 + N2</a:t>
            </a:r>
            <a:b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6534" y="381000"/>
            <a:ext cx="837646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在定义中，运算符包括：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算术运算符       赋值符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(=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:=)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逻辑运算符       分界符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，或；或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:)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关系运算符       括号运算符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子程序调用符   数组操作符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循环操作符等。</a:t>
            </a:r>
          </a:p>
          <a:p>
            <a:pPr marL="0" indent="0" algn="l">
              <a:spcBef>
                <a:spcPct val="20000"/>
              </a:spcBef>
              <a:buClr>
                <a:srgbClr val="0000FF"/>
              </a:buClr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特别地，成对的运算符，例如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begin…end”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for…to”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repeat …until”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while…do”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if…then…else”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、“（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）”等都当</a:t>
            </a:r>
          </a:p>
          <a:p>
            <a:pPr algn="l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做单一运算符。</a:t>
            </a:r>
          </a:p>
        </p:txBody>
      </p:sp>
    </p:spTree>
  </p:cSld>
  <p:clrMapOvr>
    <a:masterClrMapping/>
  </p:clrMapOvr>
  <p:transition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1341438"/>
            <a:ext cx="8610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FORTRAN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语言写出的交换排序的例子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SUBROUTINE SORT ( X, N )</a:t>
            </a:r>
            <a:b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          DIMENSION  X( N 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3000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12713" y="476250"/>
            <a:ext cx="10255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举例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</a:p>
        </p:txBody>
      </p:sp>
    </p:spTree>
  </p:cSld>
  <p:clrMapOvr>
    <a:masterClrMapping/>
  </p:clrMapOvr>
  <p:transition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>
                <a:solidFill>
                  <a:schemeClr val="tx1"/>
                </a:solidFill>
                <a:ea typeface="仿宋_GB2312" pitchFamily="49" charset="-122"/>
              </a:rPr>
              <a:t>            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IF ( N .LT. 2 ) RETURN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DO  20  I=2, N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DO  10  J=1, I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   IF ( X(I) .GE. X(J) ) GO TO 10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   SAVE = X(I)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   X(I) = X(J)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        X(J) = SAVE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10         CONTINUE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20    CONTINUE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RETURN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        END</a:t>
            </a:r>
            <a:b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</a:br>
            <a:endParaRPr lang="en-US" altLang="zh-CN" sz="24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84432"/>
              </p:ext>
            </p:extLst>
          </p:nvPr>
        </p:nvGraphicFramePr>
        <p:xfrm>
          <a:off x="317500" y="1041400"/>
          <a:ext cx="87630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9391545" imgH="6054683" progId="Word.Document.8">
                  <p:embed/>
                </p:oleObj>
              </mc:Choice>
              <mc:Fallback>
                <p:oleObj name="Document" r:id="rId3" imgW="9391545" imgH="60546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041400"/>
                        <a:ext cx="87630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56565" y="142874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统计</a:t>
            </a:r>
          </a:p>
        </p:txBody>
      </p:sp>
    </p:spTree>
  </p:cSld>
  <p:clrMapOvr>
    <a:masterClrMapping/>
  </p:clrMapOvr>
  <p:transition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521549" y="1808163"/>
            <a:ext cx="835416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对于上面的例子，统计得到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N1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N2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，可以计算得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 = 28+22 = 50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611560" y="3158970"/>
            <a:ext cx="826415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800" dirty="0">
                <a:latin typeface="+mn-ea"/>
                <a:ea typeface="+mn-ea"/>
              </a:rPr>
              <a:t>问题：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已知具体程序代码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不知具体程序代码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（在详细设计阶段，尚未进行编码实现）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能否预测未来程序的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Halstead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长度？</a:t>
            </a:r>
          </a:p>
        </p:txBody>
      </p:sp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521550" y="593685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计算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76250" y="1808163"/>
            <a:ext cx="86677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n1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表示程序设计时不同</a:t>
            </a:r>
            <a:r>
              <a:rPr lang="zh-CN" altLang="en-US" sz="24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包括保留字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的个数，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n2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表示程序设计时不同</a:t>
            </a:r>
            <a:r>
              <a:rPr lang="zh-CN" altLang="en-US" sz="24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运算对象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的个数，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表示“程序长度”，则有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</a:t>
            </a:r>
            <a:r>
              <a:rPr lang="en-US" altLang="zh-CN" sz="2400" dirty="0">
                <a:ea typeface="+mn-ea"/>
                <a:cs typeface="Times New Roman" pitchFamily="18" charset="0"/>
              </a:rPr>
              <a:t>H=n1</a:t>
            </a:r>
            <a:r>
              <a:rPr lang="en-US" altLang="zh-CN" sz="2400" dirty="0">
                <a:ea typeface="+mn-ea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ea typeface="+mn-ea"/>
                <a:cs typeface="Times New Roman" pitchFamily="18" charset="0"/>
              </a:rPr>
              <a:t>log</a:t>
            </a:r>
            <a:r>
              <a:rPr lang="en-US" altLang="zh-CN" sz="2400" baseline="-25000" dirty="0"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>
                <a:ea typeface="+mn-ea"/>
                <a:cs typeface="Times New Roman" pitchFamily="18" charset="0"/>
              </a:rPr>
              <a:t> n1+n2 </a:t>
            </a:r>
            <a:r>
              <a:rPr lang="en-US" altLang="zh-CN" sz="2400" dirty="0">
                <a:ea typeface="+mn-ea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ea typeface="+mn-ea"/>
                <a:cs typeface="Times New Roman" pitchFamily="18" charset="0"/>
              </a:rPr>
              <a:t> log</a:t>
            </a:r>
            <a:r>
              <a:rPr lang="en-US" altLang="zh-CN" sz="2400" baseline="-25000" dirty="0"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>
                <a:ea typeface="+mn-ea"/>
                <a:cs typeface="Times New Roman" pitchFamily="18" charset="0"/>
              </a:rPr>
              <a:t>n2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H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是程序长度的</a:t>
            </a:r>
            <a:r>
              <a:rPr lang="zh-CN" altLang="en-US" sz="24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预测值</a:t>
            </a:r>
            <a:endParaRPr lang="zh-CN" altLang="en-US" sz="2400" dirty="0">
              <a:ea typeface="+mn-ea"/>
              <a:cs typeface="Times New Roman" pitchFamily="18" charset="0"/>
            </a:endParaRPr>
          </a:p>
        </p:txBody>
      </p:sp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566738" y="458788"/>
            <a:ext cx="6691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程序长度的预测方法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732225" y="5049838"/>
            <a:ext cx="451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问题：</a:t>
            </a:r>
            <a:r>
              <a:rPr lang="zh-CN" altLang="en-US" sz="2400" dirty="0">
                <a:solidFill>
                  <a:schemeClr val="tx1"/>
                </a:solidFill>
              </a:rPr>
              <a:t>预测值是否等于实际值？</a:t>
            </a: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792163" y="5683250"/>
            <a:ext cx="44561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n1=10,   n2=7</a:t>
            </a:r>
          </a:p>
          <a:p>
            <a:pPr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H = 10 </a:t>
            </a:r>
            <a:r>
              <a:rPr lang="en-US" altLang="zh-CN" sz="2400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 sz="2400">
                <a:solidFill>
                  <a:schemeClr val="tx1"/>
                </a:solidFill>
              </a:rPr>
              <a:t> log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10+7 </a:t>
            </a:r>
            <a:r>
              <a:rPr lang="en-US" altLang="zh-CN" sz="2400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 sz="2400">
                <a:solidFill>
                  <a:schemeClr val="tx1"/>
                </a:solidFill>
              </a:rPr>
              <a:t> log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7 = 52.87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6783388" y="6196013"/>
            <a:ext cx="2360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N=50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  <p:bldP spid="442374" grpId="0"/>
      <p:bldP spid="442375" grpId="0"/>
      <p:bldP spid="44237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504102" y="1808163"/>
            <a:ext cx="8639898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分析程序的潜在错误数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Halstead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长度可用来预测程序中的错误。经验预测公式为：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 = (N1+N2)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itchFamily="18" charset="2"/>
              </a:rPr>
              <a:t>log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itchFamily="18" charset="2"/>
              </a:rPr>
              <a:t>(n1+n2) / 3000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为该程序的错误数。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它表明程序中可能存在的差错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应与程序量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成正比。</a:t>
            </a:r>
            <a:endParaRPr lang="zh-CN" altLang="en-US" sz="3000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04102" y="503675"/>
            <a:ext cx="4652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长度的作用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2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2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31800" y="458788"/>
            <a:ext cx="82581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Languages &amp; Coding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4025" y="1898650"/>
            <a:ext cx="86052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ahoma" pitchFamily="34" charset="0"/>
              </a:rPr>
              <a:t>Ada, Visual Basic, C, C++, Java, Cobol, Python,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ahoma" pitchFamily="34" charset="0"/>
              </a:rPr>
              <a:t>Fortran, Lisp, PL/1, Prolog, Modula, …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995738" y="3213100"/>
            <a:ext cx="1371600" cy="3017838"/>
            <a:chOff x="1337" y="1783"/>
            <a:chExt cx="864" cy="1690"/>
          </a:xfrm>
        </p:grpSpPr>
        <p:sp>
          <p:nvSpPr>
            <p:cNvPr id="23560" name="Freeform 5"/>
            <p:cNvSpPr>
              <a:spLocks/>
            </p:cNvSpPr>
            <p:nvPr/>
          </p:nvSpPr>
          <p:spPr bwMode="auto">
            <a:xfrm>
              <a:off x="1565" y="1994"/>
              <a:ext cx="462" cy="663"/>
            </a:xfrm>
            <a:custGeom>
              <a:avLst/>
              <a:gdLst>
                <a:gd name="T0" fmla="*/ 0 w 462"/>
                <a:gd name="T1" fmla="*/ 0 h 663"/>
                <a:gd name="T2" fmla="*/ 462 w 462"/>
                <a:gd name="T3" fmla="*/ 93 h 663"/>
                <a:gd name="T4" fmla="*/ 299 w 462"/>
                <a:gd name="T5" fmla="*/ 663 h 663"/>
                <a:gd name="T6" fmla="*/ 81 w 462"/>
                <a:gd name="T7" fmla="*/ 663 h 663"/>
                <a:gd name="T8" fmla="*/ 0 w 462"/>
                <a:gd name="T9" fmla="*/ 0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2"/>
                <a:gd name="T16" fmla="*/ 0 h 663"/>
                <a:gd name="T17" fmla="*/ 462 w 462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2" h="663">
                  <a:moveTo>
                    <a:pt x="0" y="0"/>
                  </a:moveTo>
                  <a:lnTo>
                    <a:pt x="462" y="93"/>
                  </a:lnTo>
                  <a:lnTo>
                    <a:pt x="299" y="663"/>
                  </a:lnTo>
                  <a:lnTo>
                    <a:pt x="81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1684" y="1783"/>
              <a:ext cx="223" cy="3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2" name="Freeform 7"/>
            <p:cNvSpPr>
              <a:spLocks/>
            </p:cNvSpPr>
            <p:nvPr/>
          </p:nvSpPr>
          <p:spPr bwMode="auto">
            <a:xfrm>
              <a:off x="1337" y="1994"/>
              <a:ext cx="228" cy="332"/>
            </a:xfrm>
            <a:custGeom>
              <a:avLst/>
              <a:gdLst>
                <a:gd name="T0" fmla="*/ 228 w 228"/>
                <a:gd name="T1" fmla="*/ 0 h 332"/>
                <a:gd name="T2" fmla="*/ 125 w 228"/>
                <a:gd name="T3" fmla="*/ 332 h 332"/>
                <a:gd name="T4" fmla="*/ 27 w 228"/>
                <a:gd name="T5" fmla="*/ 93 h 332"/>
                <a:gd name="T6" fmla="*/ 0 w 228"/>
                <a:gd name="T7" fmla="*/ 125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332"/>
                <a:gd name="T14" fmla="*/ 228 w 228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332">
                  <a:moveTo>
                    <a:pt x="228" y="0"/>
                  </a:moveTo>
                  <a:lnTo>
                    <a:pt x="125" y="332"/>
                  </a:lnTo>
                  <a:lnTo>
                    <a:pt x="27" y="93"/>
                  </a:lnTo>
                  <a:lnTo>
                    <a:pt x="0" y="12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Freeform 8"/>
            <p:cNvSpPr>
              <a:spLocks/>
            </p:cNvSpPr>
            <p:nvPr/>
          </p:nvSpPr>
          <p:spPr bwMode="auto">
            <a:xfrm>
              <a:off x="2027" y="2087"/>
              <a:ext cx="174" cy="326"/>
            </a:xfrm>
            <a:custGeom>
              <a:avLst/>
              <a:gdLst>
                <a:gd name="T0" fmla="*/ 0 w 174"/>
                <a:gd name="T1" fmla="*/ 0 h 326"/>
                <a:gd name="T2" fmla="*/ 22 w 174"/>
                <a:gd name="T3" fmla="*/ 326 h 326"/>
                <a:gd name="T4" fmla="*/ 174 w 174"/>
                <a:gd name="T5" fmla="*/ 119 h 326"/>
                <a:gd name="T6" fmla="*/ 0 60000 65536"/>
                <a:gd name="T7" fmla="*/ 0 60000 65536"/>
                <a:gd name="T8" fmla="*/ 0 60000 65536"/>
                <a:gd name="T9" fmla="*/ 0 w 174"/>
                <a:gd name="T10" fmla="*/ 0 h 326"/>
                <a:gd name="T11" fmla="*/ 174 w 174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326">
                  <a:moveTo>
                    <a:pt x="0" y="0"/>
                  </a:moveTo>
                  <a:lnTo>
                    <a:pt x="22" y="326"/>
                  </a:lnTo>
                  <a:lnTo>
                    <a:pt x="174" y="11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Freeform 9"/>
            <p:cNvSpPr>
              <a:spLocks/>
            </p:cNvSpPr>
            <p:nvPr/>
          </p:nvSpPr>
          <p:spPr bwMode="auto">
            <a:xfrm>
              <a:off x="1587" y="2657"/>
              <a:ext cx="60" cy="816"/>
            </a:xfrm>
            <a:custGeom>
              <a:avLst/>
              <a:gdLst>
                <a:gd name="T0" fmla="*/ 55 w 60"/>
                <a:gd name="T1" fmla="*/ 0 h 816"/>
                <a:gd name="T2" fmla="*/ 0 w 60"/>
                <a:gd name="T3" fmla="*/ 424 h 816"/>
                <a:gd name="T4" fmla="*/ 60 w 60"/>
                <a:gd name="T5" fmla="*/ 816 h 816"/>
                <a:gd name="T6" fmla="*/ 27 w 60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816"/>
                <a:gd name="T14" fmla="*/ 60 w 6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816">
                  <a:moveTo>
                    <a:pt x="55" y="0"/>
                  </a:moveTo>
                  <a:lnTo>
                    <a:pt x="0" y="424"/>
                  </a:lnTo>
                  <a:lnTo>
                    <a:pt x="60" y="816"/>
                  </a:lnTo>
                  <a:lnTo>
                    <a:pt x="27" y="81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Freeform 10"/>
            <p:cNvSpPr>
              <a:spLocks/>
            </p:cNvSpPr>
            <p:nvPr/>
          </p:nvSpPr>
          <p:spPr bwMode="auto">
            <a:xfrm>
              <a:off x="1864" y="2658"/>
              <a:ext cx="60" cy="804"/>
            </a:xfrm>
            <a:custGeom>
              <a:avLst/>
              <a:gdLst>
                <a:gd name="T0" fmla="*/ 0 w 60"/>
                <a:gd name="T1" fmla="*/ 0 h 804"/>
                <a:gd name="T2" fmla="*/ 0 w 60"/>
                <a:gd name="T3" fmla="*/ 369 h 804"/>
                <a:gd name="T4" fmla="*/ 60 w 60"/>
                <a:gd name="T5" fmla="*/ 788 h 804"/>
                <a:gd name="T6" fmla="*/ 11 w 60"/>
                <a:gd name="T7" fmla="*/ 804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804"/>
                <a:gd name="T14" fmla="*/ 60 w 60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804">
                  <a:moveTo>
                    <a:pt x="0" y="0"/>
                  </a:moveTo>
                  <a:lnTo>
                    <a:pt x="0" y="369"/>
                  </a:lnTo>
                  <a:lnTo>
                    <a:pt x="60" y="788"/>
                  </a:lnTo>
                  <a:lnTo>
                    <a:pt x="11" y="80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557" name="Picture 11" descr="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60800"/>
            <a:ext cx="1371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5862638" y="465296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Arial" pitchFamily="34" charset="0"/>
              </a:rPr>
              <a:t>究竟选择哪个</a:t>
            </a:r>
          </a:p>
        </p:txBody>
      </p:sp>
      <p:sp>
        <p:nvSpPr>
          <p:cNvPr id="23559" name="Rectangle 13"/>
          <p:cNvSpPr>
            <a:spLocks noChangeArrowheads="1"/>
          </p:cNvSpPr>
          <p:nvPr/>
        </p:nvSpPr>
        <p:spPr bwMode="auto">
          <a:xfrm>
            <a:off x="7842250" y="4156075"/>
            <a:ext cx="13017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800" b="0">
                <a:latin typeface="Arial" pitchFamily="34" charset="0"/>
              </a:rPr>
              <a:t>？</a:t>
            </a:r>
          </a:p>
        </p:txBody>
      </p:sp>
    </p:spTree>
  </p:cSld>
  <p:clrMapOvr>
    <a:masterClrMapping/>
  </p:clrMapOvr>
  <p:transition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68313" y="1673225"/>
            <a:ext cx="8424862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程序的实际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Halstead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长度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，可以由词汇表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算出。即使程序还未编制完成，也能预先算出程序的实际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Halstead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长度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 虽然它没有明确指出程序中到底有多少个语句。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这个结论非常有用。经过多次验证，预测的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Halstead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长度与实际的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Halstead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长度是非常接近的。</a:t>
            </a:r>
            <a:b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11188" y="503238"/>
            <a:ext cx="4652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的结论小节</a:t>
            </a:r>
          </a:p>
        </p:txBody>
      </p:sp>
    </p:spTree>
  </p:cSld>
  <p:clrMapOvr>
    <a:masterClrMapping/>
  </p:clrMapOvr>
  <p:transition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22288" y="368300"/>
            <a:ext cx="6232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Halstead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度量的缺点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50825" y="1905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不区别自己编的程序与别人编的程序差异，这是与实际经验相违背的。这时应将外部调用乘上一个大于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的的常数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Kf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应在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之间，它与文档资料的清晰度有关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没有考虑非执行语句。补救办法：在统计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时，可以把非执行语句中出现的运算对象，运算符统计在内。</a:t>
            </a:r>
          </a:p>
        </p:txBody>
      </p:sp>
    </p:spTree>
  </p:cSld>
  <p:clrMapOvr>
    <a:masterClrMapping/>
  </p:clrMapOvr>
  <p:transition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81000" y="533399"/>
            <a:ext cx="8763000" cy="618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在允许混合运算的语言中，每种运算符与它的运算对象相关。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如果一种语言有整型、实型、双精度型三种不同类型的运算对象，则任何一种基本算术运算符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＋、－、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、／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实际上代表了 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= 6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种运算符。在计算时应考虑这种因数据类型而引起差异的情况。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</a:b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忽视了嵌套结构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嵌套的循环语句、嵌套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语句、括号结构等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。一般地，运算符的嵌套序列，总比具有相同数量的运算符和运算对象的非嵌套序列要复杂得多。解决的办法是对嵌套结果乘上一个嵌套因子。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26159"/>
              </p:ext>
            </p:extLst>
          </p:nvPr>
        </p:nvGraphicFramePr>
        <p:xfrm>
          <a:off x="2096725" y="2757010"/>
          <a:ext cx="68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15640" imgH="228600" progId="Equation.2">
                  <p:embed/>
                </p:oleObj>
              </mc:Choice>
              <mc:Fallback>
                <p:oleObj name="Equation" r:id="rId3" imgW="215640" imgH="2286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2757010"/>
                        <a:ext cx="68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66555" y="503675"/>
            <a:ext cx="375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编程语言的分类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66555" y="1955798"/>
            <a:ext cx="7155795" cy="26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Machine language</a:t>
            </a:r>
          </a:p>
          <a:p>
            <a:pPr indent="0"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Assembler language</a:t>
            </a:r>
          </a:p>
          <a:p>
            <a:pPr indent="0"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3400" dirty="0">
                <a:solidFill>
                  <a:schemeClr val="tx1"/>
                </a:solidFill>
                <a:cs typeface="Times New Roman" panose="02020603050405020304" pitchFamily="18" charset="0"/>
              </a:rPr>
              <a:t>High level language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250" y="549275"/>
            <a:ext cx="6875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From application point of view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468313" y="1704975"/>
            <a:ext cx="815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科学工程计算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Basic, Fortran, Pascal, C,PL/1, C++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430213" y="2424113"/>
            <a:ext cx="59483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数据处理和数据库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Cobol, SQL, 4GL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431800" y="3114675"/>
            <a:ext cx="4894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实时处理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 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汇编语言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x86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Ada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392113" y="3721100"/>
            <a:ext cx="4162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系统软件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C, Pascal, Ada</a:t>
            </a:r>
          </a:p>
        </p:txBody>
      </p:sp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392113" y="4368800"/>
            <a:ext cx="36909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人工智能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Lisp, Prolog</a:t>
            </a:r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96863" y="6240463"/>
            <a:ext cx="4540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网络浏览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 Asp, Jsp, PHP</a:t>
            </a:r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463550" y="5016500"/>
            <a:ext cx="6164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面向对象编程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： 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C++, Java, Dephi, Vb</a:t>
            </a: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466725" y="5664200"/>
            <a:ext cx="4914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组件编程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：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Corba, Dcom, EJB</a:t>
            </a:r>
          </a:p>
        </p:txBody>
      </p:sp>
    </p:spTree>
  </p:cSld>
  <p:clrMapOvr>
    <a:masterClrMapping/>
  </p:clrMapOvr>
  <p:transition>
    <p:pull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</TotalTime>
  <Pages>0</Pages>
  <Words>4828</Words>
  <Characters>0</Characters>
  <Application>Microsoft Office PowerPoint</Application>
  <DocSecurity>0</DocSecurity>
  <PresentationFormat>全屏显示(4:3)</PresentationFormat>
  <Lines>0</Lines>
  <Paragraphs>416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95" baseType="lpstr">
      <vt:lpstr>New York</vt:lpstr>
      <vt:lpstr>仿宋_GB2312</vt:lpstr>
      <vt:lpstr>黑体</vt:lpstr>
      <vt:lpstr>华文新魏</vt:lpstr>
      <vt:lpstr>楷体_GB2312</vt:lpstr>
      <vt:lpstr>宋体</vt:lpstr>
      <vt:lpstr>Arial</vt:lpstr>
      <vt:lpstr>Bookman Old Style</vt:lpstr>
      <vt:lpstr>Calibri</vt:lpstr>
      <vt:lpstr>Gill Sans MT</vt:lpstr>
      <vt:lpstr>Symbol</vt:lpstr>
      <vt:lpstr>Tahoma</vt:lpstr>
      <vt:lpstr>Times New Roman</vt:lpstr>
      <vt:lpstr>Verdana</vt:lpstr>
      <vt:lpstr>Wingdings</vt:lpstr>
      <vt:lpstr>Wingdings 3</vt:lpstr>
      <vt:lpstr>2_Profile</vt:lpstr>
      <vt:lpstr>3_Profile</vt:lpstr>
      <vt:lpstr>质朴</vt:lpstr>
      <vt:lpstr>工作表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859</cp:revision>
  <cp:lastPrinted>1899-12-30T00:00:00Z</cp:lastPrinted>
  <dcterms:created xsi:type="dcterms:W3CDTF">2008-08-06T12:32:32Z</dcterms:created>
  <dcterms:modified xsi:type="dcterms:W3CDTF">2022-04-23T13:22:47Z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